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1D72-1300-4E1B-822B-270505B6F55E}" type="datetimeFigureOut">
              <a:rPr lang="tr-TR" smtClean="0"/>
              <a:t>7.10.2024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ADBCE-A2D8-4255-B7A5-1B1E53311C4B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1D72-1300-4E1B-822B-270505B6F55E}" type="datetimeFigureOut">
              <a:rPr lang="tr-TR" smtClean="0"/>
              <a:t>7.10.2024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ADBCE-A2D8-4255-B7A5-1B1E53311C4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1D72-1300-4E1B-822B-270505B6F55E}" type="datetimeFigureOut">
              <a:rPr lang="tr-TR" smtClean="0"/>
              <a:t>7.10.2024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ADBCE-A2D8-4255-B7A5-1B1E53311C4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1D72-1300-4E1B-822B-270505B6F55E}" type="datetimeFigureOut">
              <a:rPr lang="tr-TR" smtClean="0"/>
              <a:t>7.10.2024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ADBCE-A2D8-4255-B7A5-1B1E53311C4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1D72-1300-4E1B-822B-270505B6F55E}" type="datetimeFigureOut">
              <a:rPr lang="tr-TR" smtClean="0"/>
              <a:t>7.10.2024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ADBCE-A2D8-4255-B7A5-1B1E53311C4B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1D72-1300-4E1B-822B-270505B6F55E}" type="datetimeFigureOut">
              <a:rPr lang="tr-TR" smtClean="0"/>
              <a:t>7.10.2024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ADBCE-A2D8-4255-B7A5-1B1E53311C4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1D72-1300-4E1B-822B-270505B6F55E}" type="datetimeFigureOut">
              <a:rPr lang="tr-TR" smtClean="0"/>
              <a:t>7.10.2024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ADBCE-A2D8-4255-B7A5-1B1E53311C4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1D72-1300-4E1B-822B-270505B6F55E}" type="datetimeFigureOut">
              <a:rPr lang="tr-TR" smtClean="0"/>
              <a:t>7.10.2024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ADBCE-A2D8-4255-B7A5-1B1E53311C4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1D72-1300-4E1B-822B-270505B6F55E}" type="datetimeFigureOut">
              <a:rPr lang="tr-TR" smtClean="0"/>
              <a:t>7.10.2024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ADBCE-A2D8-4255-B7A5-1B1E53311C4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1D72-1300-4E1B-822B-270505B6F55E}" type="datetimeFigureOut">
              <a:rPr lang="tr-TR" smtClean="0"/>
              <a:t>7.10.2024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ADBCE-A2D8-4255-B7A5-1B1E53311C4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1D72-1300-4E1B-822B-270505B6F55E}" type="datetimeFigureOut">
              <a:rPr lang="tr-TR" smtClean="0"/>
              <a:t>7.10.2024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DDADBCE-A2D8-4255-B7A5-1B1E53311C4B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1C1D72-1300-4E1B-822B-270505B6F55E}" type="datetimeFigureOut">
              <a:rPr lang="tr-TR" smtClean="0"/>
              <a:t>7.10.2024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DDADBCE-A2D8-4255-B7A5-1B1E53311C4B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39552" y="1484784"/>
            <a:ext cx="8359080" cy="1828800"/>
          </a:xfrm>
        </p:spPr>
        <p:txBody>
          <a:bodyPr/>
          <a:lstStyle/>
          <a:p>
            <a:pPr algn="l"/>
            <a:r>
              <a:rPr lang="tr-TR" dirty="0" smtClean="0">
                <a:solidFill>
                  <a:schemeClr val="tx1"/>
                </a:solidFill>
              </a:rPr>
              <a:t> International Legal English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11560" y="4581128"/>
            <a:ext cx="7854696" cy="1752600"/>
          </a:xfrm>
        </p:spPr>
        <p:txBody>
          <a:bodyPr/>
          <a:lstStyle/>
          <a:p>
            <a:r>
              <a:rPr lang="tr-TR" dirty="0" smtClean="0"/>
              <a:t>Öğretim Görevlisi </a:t>
            </a:r>
          </a:p>
          <a:p>
            <a:r>
              <a:rPr lang="tr-TR" dirty="0" smtClean="0"/>
              <a:t>ÖZEN TEKİN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393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13467"/>
            <a:ext cx="8229600" cy="1143000"/>
          </a:xfrm>
        </p:spPr>
        <p:txBody>
          <a:bodyPr/>
          <a:lstStyle/>
          <a:p>
            <a:r>
              <a:rPr lang="tr-TR" dirty="0" smtClean="0"/>
              <a:t>Reading C: Background </a:t>
            </a:r>
            <a:r>
              <a:rPr lang="tr-TR" dirty="0" err="1" smtClean="0"/>
              <a:t>Notes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343872"/>
          </a:xfrm>
        </p:spPr>
        <p:txBody>
          <a:bodyPr>
            <a:normAutofit fontScale="85000" lnSpcReduction="20000"/>
          </a:bodyPr>
          <a:lstStyle/>
          <a:p>
            <a:r>
              <a:rPr lang="tr-TR" b="1" u="sng" dirty="0" err="1" smtClean="0"/>
              <a:t>Quiet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Enjoyment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Clause</a:t>
            </a:r>
            <a:r>
              <a:rPr lang="tr-TR" b="1" u="sng" dirty="0" smtClean="0"/>
              <a:t>: </a:t>
            </a:r>
            <a:r>
              <a:rPr lang="tr-TR" dirty="0" err="1" smtClean="0"/>
              <a:t>Gives</a:t>
            </a:r>
            <a:r>
              <a:rPr lang="tr-TR" dirty="0" smtClean="0"/>
              <a:t> a </a:t>
            </a:r>
            <a:r>
              <a:rPr lang="tr-TR" dirty="0" err="1" smtClean="0"/>
              <a:t>tenant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right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live</a:t>
            </a:r>
            <a:r>
              <a:rPr lang="tr-TR" dirty="0" smtClean="0"/>
              <a:t> in </a:t>
            </a:r>
            <a:r>
              <a:rPr lang="tr-TR" dirty="0" err="1" smtClean="0"/>
              <a:t>peace</a:t>
            </a:r>
            <a:r>
              <a:rPr lang="tr-TR" dirty="0" smtClean="0"/>
              <a:t> </a:t>
            </a:r>
            <a:r>
              <a:rPr lang="tr-TR" dirty="0" err="1" smtClean="0"/>
              <a:t>without</a:t>
            </a:r>
            <a:r>
              <a:rPr lang="tr-TR" dirty="0" smtClean="0"/>
              <a:t> </a:t>
            </a:r>
            <a:r>
              <a:rPr lang="tr-TR" dirty="0" err="1" smtClean="0"/>
              <a:t>interference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landlord</a:t>
            </a:r>
            <a:r>
              <a:rPr lang="tr-TR" dirty="0" smtClean="0"/>
              <a:t>. </a:t>
            </a:r>
            <a:br>
              <a:rPr lang="tr-TR" dirty="0" smtClean="0"/>
            </a:br>
            <a:endParaRPr lang="tr-TR" dirty="0"/>
          </a:p>
          <a:p>
            <a:r>
              <a:rPr lang="tr-TR" b="1" u="sng" dirty="0" err="1" smtClean="0"/>
              <a:t>Waiver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Clause</a:t>
            </a:r>
            <a:r>
              <a:rPr lang="tr-TR" b="1" u="sng" dirty="0" smtClean="0"/>
              <a:t>: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consequences</a:t>
            </a:r>
            <a:r>
              <a:rPr lang="tr-TR" dirty="0" smtClean="0"/>
              <a:t> of a </a:t>
            </a:r>
            <a:r>
              <a:rPr lang="tr-TR" dirty="0" err="1" smtClean="0"/>
              <a:t>waiver</a:t>
            </a:r>
            <a:r>
              <a:rPr lang="tr-TR" dirty="0" smtClean="0"/>
              <a:t>.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example</a:t>
            </a:r>
            <a:r>
              <a:rPr lang="tr-TR" dirty="0" smtClean="0"/>
              <a:t>; </a:t>
            </a:r>
            <a:r>
              <a:rPr lang="tr-TR" dirty="0" err="1" smtClean="0"/>
              <a:t>if</a:t>
            </a:r>
            <a:r>
              <a:rPr lang="tr-TR" dirty="0" smtClean="0"/>
              <a:t> a </a:t>
            </a:r>
            <a:r>
              <a:rPr lang="tr-TR" dirty="0" err="1" smtClean="0"/>
              <a:t>party</a:t>
            </a:r>
            <a:r>
              <a:rPr lang="tr-TR" dirty="0" smtClean="0"/>
              <a:t> </a:t>
            </a:r>
            <a:r>
              <a:rPr lang="tr-TR" dirty="0" err="1" smtClean="0"/>
              <a:t>waives</a:t>
            </a:r>
            <a:r>
              <a:rPr lang="tr-TR" dirty="0" smtClean="0"/>
              <a:t> </a:t>
            </a:r>
            <a:r>
              <a:rPr lang="tr-TR" dirty="0" err="1" smtClean="0"/>
              <a:t>damages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breach</a:t>
            </a:r>
            <a:r>
              <a:rPr lang="tr-TR" dirty="0" smtClean="0"/>
              <a:t> of </a:t>
            </a:r>
            <a:r>
              <a:rPr lang="tr-TR" dirty="0" err="1" smtClean="0"/>
              <a:t>covenant</a:t>
            </a:r>
            <a:r>
              <a:rPr lang="tr-TR" dirty="0" smtClean="0"/>
              <a:t>,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should</a:t>
            </a:r>
            <a:r>
              <a:rPr lang="tr-TR" dirty="0" smtClean="0"/>
              <a:t> not be </a:t>
            </a:r>
            <a:r>
              <a:rPr lang="tr-TR" dirty="0" err="1" smtClean="0"/>
              <a:t>taken</a:t>
            </a:r>
            <a:r>
              <a:rPr lang="tr-TR" dirty="0" smtClean="0"/>
              <a:t> as </a:t>
            </a:r>
            <a:r>
              <a:rPr lang="tr-TR" dirty="0" err="1" smtClean="0"/>
              <a:t>waiver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whole</a:t>
            </a:r>
            <a:r>
              <a:rPr lang="tr-TR" dirty="0" smtClean="0"/>
              <a:t> </a:t>
            </a:r>
            <a:r>
              <a:rPr lang="tr-TR" dirty="0" err="1" smtClean="0"/>
              <a:t>covenant</a:t>
            </a:r>
            <a:r>
              <a:rPr lang="tr-TR" dirty="0" smtClean="0"/>
              <a:t>. (feragat)</a:t>
            </a:r>
            <a:br>
              <a:rPr lang="tr-TR" dirty="0" smtClean="0"/>
            </a:br>
            <a:endParaRPr lang="tr-TR" dirty="0" smtClean="0"/>
          </a:p>
          <a:p>
            <a:r>
              <a:rPr lang="tr-TR" b="1" u="sng" dirty="0" err="1" smtClean="0"/>
              <a:t>Defaults</a:t>
            </a:r>
            <a:r>
              <a:rPr lang="tr-TR" b="1" u="sng" dirty="0" smtClean="0"/>
              <a:t>  </a:t>
            </a:r>
            <a:r>
              <a:rPr lang="tr-TR" b="1" u="sng" dirty="0" err="1" smtClean="0"/>
              <a:t>and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Remedies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Clause</a:t>
            </a:r>
            <a:r>
              <a:rPr lang="tr-TR" b="1" u="sng" dirty="0" smtClean="0"/>
              <a:t>: </a:t>
            </a:r>
            <a:r>
              <a:rPr lang="tr-TR" dirty="0" err="1" smtClean="0"/>
              <a:t>Specifies</a:t>
            </a:r>
            <a:r>
              <a:rPr lang="tr-TR" dirty="0" smtClean="0"/>
              <a:t> </a:t>
            </a:r>
            <a:r>
              <a:rPr lang="tr-TR" dirty="0" err="1" smtClean="0"/>
              <a:t>waht</a:t>
            </a:r>
            <a:r>
              <a:rPr lang="tr-TR" dirty="0" smtClean="0"/>
              <a:t> </a:t>
            </a:r>
            <a:r>
              <a:rPr lang="tr-TR" dirty="0" err="1" smtClean="0"/>
              <a:t>constitutes</a:t>
            </a:r>
            <a:r>
              <a:rPr lang="tr-TR" dirty="0" smtClean="0"/>
              <a:t> a </a:t>
            </a:r>
            <a:r>
              <a:rPr lang="tr-TR" dirty="0" err="1" smtClean="0"/>
              <a:t>default</a:t>
            </a:r>
            <a:r>
              <a:rPr lang="tr-TR" dirty="0" smtClean="0"/>
              <a:t> (</a:t>
            </a:r>
            <a:r>
              <a:rPr lang="tr-TR" dirty="0" err="1" smtClean="0"/>
              <a:t>non-payment</a:t>
            </a:r>
            <a:r>
              <a:rPr lang="tr-TR" dirty="0" smtClean="0"/>
              <a:t> of </a:t>
            </a:r>
            <a:r>
              <a:rPr lang="tr-TR" dirty="0" err="1" smtClean="0"/>
              <a:t>money</a:t>
            </a:r>
            <a:r>
              <a:rPr lang="tr-TR" dirty="0" smtClean="0"/>
              <a:t> </a:t>
            </a:r>
            <a:r>
              <a:rPr lang="tr-TR" dirty="0" err="1" smtClean="0"/>
              <a:t>owed</a:t>
            </a:r>
            <a:r>
              <a:rPr lang="tr-TR" dirty="0" smtClean="0"/>
              <a:t>),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remedies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available</a:t>
            </a:r>
            <a:r>
              <a:rPr lang="tr-TR" dirty="0" smtClean="0"/>
              <a:t>.</a:t>
            </a:r>
            <a:br>
              <a:rPr lang="tr-TR" dirty="0" smtClean="0"/>
            </a:br>
            <a:endParaRPr lang="tr-TR" dirty="0" smtClean="0"/>
          </a:p>
          <a:p>
            <a:r>
              <a:rPr lang="tr-TR" b="1" u="sng" dirty="0" err="1" smtClean="0"/>
              <a:t>Entire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Lease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Clause</a:t>
            </a:r>
            <a:r>
              <a:rPr lang="tr-TR" b="1" u="sng" dirty="0" smtClean="0"/>
              <a:t>: </a:t>
            </a:r>
            <a:r>
              <a:rPr lang="en-US" dirty="0"/>
              <a:t>It is a provision that states that the parties have included all of the terms of their agreement within the contract, and nothing else is applicable</a:t>
            </a:r>
            <a:r>
              <a:rPr lang="en-US" dirty="0" smtClean="0"/>
              <a:t>.</a:t>
            </a:r>
            <a:r>
              <a:rPr lang="tr-TR" dirty="0" smtClean="0"/>
              <a:t> (sözleşmenin bütünlüğü)</a:t>
            </a:r>
            <a:br>
              <a:rPr lang="tr-TR" dirty="0" smtClean="0"/>
            </a:br>
            <a:endParaRPr lang="tr-TR" dirty="0" smtClean="0"/>
          </a:p>
          <a:p>
            <a:r>
              <a:rPr lang="tr-TR" b="1" u="sng" dirty="0" err="1" smtClean="0"/>
              <a:t>Amendment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and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Modification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Clause</a:t>
            </a:r>
            <a:r>
              <a:rPr lang="tr-TR" b="1" u="sng" dirty="0" smtClean="0"/>
              <a:t>: </a:t>
            </a:r>
            <a:r>
              <a:rPr lang="tr-TR" dirty="0" smtClean="0"/>
              <a:t> </a:t>
            </a:r>
            <a:r>
              <a:rPr lang="en-US" dirty="0"/>
              <a:t>This Agreement may be amended, modified and supplemented in any and all respects, but only by a written instrument signed by all of the </a:t>
            </a:r>
            <a:r>
              <a:rPr lang="en-US" dirty="0" smtClean="0"/>
              <a:t>parties</a:t>
            </a:r>
            <a:r>
              <a:rPr lang="tr-TR" dirty="0" smtClean="0"/>
              <a:t>.</a:t>
            </a:r>
            <a:endParaRPr lang="tr-TR" b="1" u="sng" dirty="0"/>
          </a:p>
        </p:txBody>
      </p:sp>
    </p:spTree>
    <p:extLst>
      <p:ext uri="{BB962C8B-B14F-4D97-AF65-F5344CB8AC3E}">
        <p14:creationId xmlns:p14="http://schemas.microsoft.com/office/powerpoint/2010/main" val="523696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389120"/>
          </a:xfrm>
        </p:spPr>
        <p:txBody>
          <a:bodyPr/>
          <a:lstStyle/>
          <a:p>
            <a:r>
              <a:rPr lang="tr-TR" b="1" u="sng" dirty="0" err="1" smtClean="0"/>
              <a:t>Assignment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Clause</a:t>
            </a:r>
            <a:r>
              <a:rPr lang="tr-TR" b="1" u="sng" dirty="0" smtClean="0"/>
              <a:t>: </a:t>
            </a:r>
            <a:r>
              <a:rPr lang="tr-TR" dirty="0" err="1" smtClean="0"/>
              <a:t>Typically</a:t>
            </a:r>
            <a:r>
              <a:rPr lang="tr-TR" dirty="0" smtClean="0"/>
              <a:t> </a:t>
            </a:r>
            <a:r>
              <a:rPr lang="tr-TR" dirty="0" err="1" smtClean="0"/>
              <a:t>refers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tenant’s</a:t>
            </a:r>
            <a:r>
              <a:rPr lang="tr-TR" dirty="0" smtClean="0"/>
              <a:t> </a:t>
            </a:r>
            <a:r>
              <a:rPr lang="tr-TR" dirty="0" err="1" smtClean="0"/>
              <a:t>rights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rent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property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a </a:t>
            </a:r>
            <a:r>
              <a:rPr lang="tr-TR" dirty="0" err="1" smtClean="0"/>
              <a:t>third</a:t>
            </a:r>
            <a:r>
              <a:rPr lang="tr-TR" dirty="0" smtClean="0"/>
              <a:t> </a:t>
            </a:r>
            <a:r>
              <a:rPr lang="tr-TR" dirty="0" err="1" smtClean="0"/>
              <a:t>party</a:t>
            </a:r>
            <a:r>
              <a:rPr lang="tr-TR" dirty="0" smtClean="0"/>
              <a:t>.</a:t>
            </a:r>
            <a:br>
              <a:rPr lang="tr-TR" dirty="0" smtClean="0"/>
            </a:br>
            <a:endParaRPr lang="tr-TR" dirty="0" smtClean="0"/>
          </a:p>
          <a:p>
            <a:r>
              <a:rPr lang="tr-TR" b="1" u="sng" dirty="0" err="1" smtClean="0"/>
              <a:t>Notices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Clause</a:t>
            </a:r>
            <a:r>
              <a:rPr lang="tr-TR" b="1" u="sng" dirty="0" smtClean="0"/>
              <a:t>: </a:t>
            </a:r>
            <a:r>
              <a:rPr lang="tr-TR" dirty="0" err="1" smtClean="0"/>
              <a:t>Specifices</a:t>
            </a:r>
            <a:r>
              <a:rPr lang="tr-TR" dirty="0" smtClean="0"/>
              <a:t> how </a:t>
            </a:r>
            <a:r>
              <a:rPr lang="tr-TR" dirty="0" err="1" smtClean="0"/>
              <a:t>notices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official</a:t>
            </a:r>
            <a:r>
              <a:rPr lang="tr-TR" dirty="0" smtClean="0"/>
              <a:t> </a:t>
            </a:r>
            <a:r>
              <a:rPr lang="tr-TR" dirty="0" err="1" smtClean="0"/>
              <a:t>communications</a:t>
            </a:r>
            <a:r>
              <a:rPr lang="tr-TR" dirty="0" smtClean="0"/>
              <a:t> </a:t>
            </a:r>
            <a:r>
              <a:rPr lang="tr-TR" dirty="0" err="1" smtClean="0"/>
              <a:t>must</a:t>
            </a:r>
            <a:r>
              <a:rPr lang="tr-TR" dirty="0" smtClean="0"/>
              <a:t> be </a:t>
            </a:r>
            <a:r>
              <a:rPr lang="tr-TR" dirty="0" err="1" smtClean="0"/>
              <a:t>given</a:t>
            </a:r>
            <a:r>
              <a:rPr lang="tr-TR" dirty="0" smtClean="0"/>
              <a:t>. (tebligat)</a:t>
            </a:r>
            <a:br>
              <a:rPr lang="tr-TR" dirty="0" smtClean="0"/>
            </a:br>
            <a:endParaRPr lang="tr-TR" dirty="0" smtClean="0"/>
          </a:p>
          <a:p>
            <a:r>
              <a:rPr lang="tr-TR" b="1" u="sng" dirty="0" err="1" smtClean="0"/>
              <a:t>Termination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and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Surrender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Clause</a:t>
            </a:r>
            <a:r>
              <a:rPr lang="tr-TR" b="1" u="sng" dirty="0" smtClean="0"/>
              <a:t>: </a:t>
            </a:r>
            <a:r>
              <a:rPr lang="tr-TR" dirty="0" err="1" smtClean="0"/>
              <a:t>Specifies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arrangementsfor</a:t>
            </a:r>
            <a:r>
              <a:rPr lang="tr-TR" dirty="0" smtClean="0"/>
              <a:t> </a:t>
            </a:r>
            <a:r>
              <a:rPr lang="tr-TR" dirty="0" err="1" smtClean="0"/>
              <a:t>terminating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contract</a:t>
            </a:r>
            <a:r>
              <a:rPr lang="tr-TR" dirty="0" smtClean="0"/>
              <a:t>, </a:t>
            </a:r>
            <a:r>
              <a:rPr lang="tr-TR" dirty="0" err="1" smtClean="0"/>
              <a:t>leaving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premises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handing</a:t>
            </a:r>
            <a:r>
              <a:rPr lang="tr-TR" dirty="0" smtClean="0"/>
              <a:t> </a:t>
            </a:r>
            <a:r>
              <a:rPr lang="tr-TR" dirty="0" err="1" smtClean="0"/>
              <a:t>back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landlord’s</a:t>
            </a:r>
            <a:r>
              <a:rPr lang="tr-TR" dirty="0" smtClean="0"/>
              <a:t> </a:t>
            </a:r>
            <a:r>
              <a:rPr lang="tr-TR" dirty="0" err="1" smtClean="0"/>
              <a:t>property</a:t>
            </a:r>
            <a:r>
              <a:rPr lang="tr-TR" dirty="0" smtClean="0"/>
              <a:t>. (</a:t>
            </a:r>
            <a:r>
              <a:rPr lang="tr-TR" dirty="0" err="1" smtClean="0"/>
              <a:t>e.g</a:t>
            </a:r>
            <a:r>
              <a:rPr lang="tr-TR" dirty="0" smtClean="0"/>
              <a:t>. </a:t>
            </a:r>
            <a:r>
              <a:rPr lang="tr-TR" dirty="0" err="1"/>
              <a:t>i</a:t>
            </a:r>
            <a:r>
              <a:rPr lang="tr-TR" dirty="0" err="1" smtClean="0"/>
              <a:t>ncluding</a:t>
            </a:r>
            <a:r>
              <a:rPr lang="tr-TR" dirty="0" smtClean="0"/>
              <a:t> </a:t>
            </a:r>
            <a:r>
              <a:rPr lang="tr-TR" dirty="0" err="1" smtClean="0"/>
              <a:t>keys</a:t>
            </a:r>
            <a:r>
              <a:rPr lang="tr-TR" dirty="0" smtClean="0"/>
              <a:t> </a:t>
            </a:r>
            <a:r>
              <a:rPr lang="tr-TR" dirty="0" err="1" smtClean="0"/>
              <a:t>etc</a:t>
            </a:r>
            <a:r>
              <a:rPr lang="tr-TR" dirty="0" smtClean="0"/>
              <a:t>)</a:t>
            </a:r>
            <a:endParaRPr lang="tr-TR" b="1" u="sng" dirty="0"/>
          </a:p>
        </p:txBody>
      </p:sp>
    </p:spTree>
    <p:extLst>
      <p:ext uri="{BB962C8B-B14F-4D97-AF65-F5344CB8AC3E}">
        <p14:creationId xmlns:p14="http://schemas.microsoft.com/office/powerpoint/2010/main" val="47455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Speaking</a:t>
            </a:r>
            <a:r>
              <a:rPr lang="tr-TR" dirty="0" smtClean="0"/>
              <a:t> B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What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difference</a:t>
            </a:r>
            <a:r>
              <a:rPr lang="tr-TR" dirty="0" smtClean="0"/>
              <a:t>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reasonable</a:t>
            </a:r>
            <a:r>
              <a:rPr lang="tr-TR" dirty="0" smtClean="0"/>
              <a:t> </a:t>
            </a:r>
            <a:r>
              <a:rPr lang="tr-TR" dirty="0" err="1" smtClean="0"/>
              <a:t>precautions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possible</a:t>
            </a:r>
            <a:r>
              <a:rPr lang="tr-TR" dirty="0" smtClean="0"/>
              <a:t> </a:t>
            </a:r>
            <a:r>
              <a:rPr lang="tr-TR" dirty="0" err="1" smtClean="0"/>
              <a:t>precautions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case</a:t>
            </a:r>
            <a:r>
              <a:rPr lang="tr-TR" dirty="0" smtClean="0"/>
              <a:t> </a:t>
            </a:r>
            <a:r>
              <a:rPr lang="tr-TR" dirty="0" err="1" smtClean="0"/>
              <a:t>Exercise</a:t>
            </a:r>
            <a:r>
              <a:rPr lang="tr-TR" dirty="0" smtClean="0"/>
              <a:t> 11?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</p:txBody>
      </p:sp>
      <p:sp>
        <p:nvSpPr>
          <p:cNvPr id="4" name="Metin kutusu 3"/>
          <p:cNvSpPr txBox="1"/>
          <p:nvPr/>
        </p:nvSpPr>
        <p:spPr>
          <a:xfrm>
            <a:off x="179512" y="3140968"/>
            <a:ext cx="874846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	</a:t>
            </a:r>
            <a:r>
              <a:rPr lang="tr-TR" sz="2400" b="1" dirty="0" err="1" smtClean="0"/>
              <a:t>Reasonable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precautions</a:t>
            </a:r>
            <a:r>
              <a:rPr lang="tr-TR" sz="2400" b="1" dirty="0" smtClean="0"/>
              <a:t> </a:t>
            </a:r>
            <a:r>
              <a:rPr lang="tr-TR" sz="2400" dirty="0" err="1" smtClean="0"/>
              <a:t>might</a:t>
            </a:r>
            <a:r>
              <a:rPr lang="tr-TR" sz="2400" dirty="0" smtClean="0"/>
              <a:t> </a:t>
            </a:r>
            <a:r>
              <a:rPr lang="tr-TR" sz="2400" dirty="0" err="1" smtClean="0"/>
              <a:t>include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steps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actually</a:t>
            </a:r>
            <a:r>
              <a:rPr lang="tr-TR" sz="2400" dirty="0" smtClean="0"/>
              <a:t> </a:t>
            </a:r>
            <a:r>
              <a:rPr lang="tr-TR" sz="2400" dirty="0" err="1" smtClean="0"/>
              <a:t>took</a:t>
            </a:r>
            <a:r>
              <a:rPr lang="tr-TR" sz="2400" dirty="0" smtClean="0"/>
              <a:t> (</a:t>
            </a:r>
            <a:r>
              <a:rPr lang="tr-TR" sz="2400" dirty="0" err="1" smtClean="0"/>
              <a:t>postponing</a:t>
            </a:r>
            <a:r>
              <a:rPr lang="tr-TR" sz="2400" dirty="0" smtClean="0"/>
              <a:t> </a:t>
            </a:r>
            <a:r>
              <a:rPr lang="tr-TR" sz="2400" dirty="0" err="1" smtClean="0"/>
              <a:t>work</a:t>
            </a:r>
            <a:r>
              <a:rPr lang="tr-TR" sz="2400" dirty="0" smtClean="0"/>
              <a:t>, </a:t>
            </a:r>
            <a:r>
              <a:rPr lang="tr-TR" sz="2400" dirty="0" err="1" smtClean="0"/>
              <a:t>meeting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tenant’s</a:t>
            </a:r>
            <a:r>
              <a:rPr lang="tr-TR" sz="2400" dirty="0" smtClean="0"/>
              <a:t> </a:t>
            </a:r>
            <a:r>
              <a:rPr lang="tr-TR" sz="2400" dirty="0" err="1" smtClean="0"/>
              <a:t>requirements</a:t>
            </a:r>
            <a:r>
              <a:rPr lang="tr-TR" sz="2400" dirty="0" smtClean="0"/>
              <a:t> </a:t>
            </a:r>
            <a:r>
              <a:rPr lang="tr-TR" sz="2400" dirty="0" err="1" smtClean="0"/>
              <a:t>etc</a:t>
            </a:r>
            <a:r>
              <a:rPr lang="tr-TR" sz="2400" dirty="0" smtClean="0"/>
              <a:t>.) as </a:t>
            </a:r>
            <a:r>
              <a:rPr lang="tr-TR" sz="2400" dirty="0" err="1" smtClean="0"/>
              <a:t>well</a:t>
            </a:r>
            <a:r>
              <a:rPr lang="tr-TR" sz="2400" dirty="0" smtClean="0"/>
              <a:t> as </a:t>
            </a:r>
            <a:r>
              <a:rPr lang="tr-TR" sz="2400" dirty="0" err="1" smtClean="0"/>
              <a:t>additional</a:t>
            </a:r>
            <a:r>
              <a:rPr lang="tr-TR" sz="2400" dirty="0" smtClean="0"/>
              <a:t> </a:t>
            </a:r>
            <a:r>
              <a:rPr lang="tr-TR" sz="2400" dirty="0" err="1" smtClean="0"/>
              <a:t>steps</a:t>
            </a:r>
            <a:r>
              <a:rPr lang="tr-TR" sz="2400" dirty="0" smtClean="0"/>
              <a:t> </a:t>
            </a:r>
            <a:r>
              <a:rPr lang="tr-TR" sz="2400" dirty="0" err="1" smtClean="0"/>
              <a:t>such</a:t>
            </a:r>
            <a:r>
              <a:rPr lang="tr-TR" sz="2400" dirty="0" smtClean="0"/>
              <a:t> as </a:t>
            </a:r>
            <a:r>
              <a:rPr lang="tr-TR" sz="2400" dirty="0" err="1" smtClean="0"/>
              <a:t>placing</a:t>
            </a:r>
            <a:r>
              <a:rPr lang="tr-TR" sz="2400" dirty="0" smtClean="0"/>
              <a:t> a «</a:t>
            </a:r>
            <a:r>
              <a:rPr lang="tr-TR" sz="2400" dirty="0" err="1" smtClean="0"/>
              <a:t>business</a:t>
            </a:r>
            <a:r>
              <a:rPr lang="tr-TR" sz="2400" dirty="0" smtClean="0"/>
              <a:t>-as-</a:t>
            </a:r>
            <a:r>
              <a:rPr lang="tr-TR" sz="2400" dirty="0" err="1" smtClean="0"/>
              <a:t>usual</a:t>
            </a:r>
            <a:r>
              <a:rPr lang="tr-TR" sz="2400" dirty="0" smtClean="0"/>
              <a:t>» </a:t>
            </a:r>
            <a:r>
              <a:rPr lang="tr-TR" sz="2400" dirty="0" err="1" smtClean="0"/>
              <a:t>sign</a:t>
            </a:r>
            <a:r>
              <a:rPr lang="tr-TR" sz="2400" dirty="0" smtClean="0"/>
              <a:t> </a:t>
            </a:r>
            <a:r>
              <a:rPr lang="tr-TR" sz="2400" dirty="0" err="1" smtClean="0"/>
              <a:t>outside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restaurant</a:t>
            </a:r>
            <a:r>
              <a:rPr lang="tr-TR" sz="2400" dirty="0" smtClean="0"/>
              <a:t> </a:t>
            </a:r>
            <a:r>
              <a:rPr lang="tr-TR" sz="2400" dirty="0" err="1" smtClean="0"/>
              <a:t>so</a:t>
            </a:r>
            <a:r>
              <a:rPr lang="tr-TR" sz="2400" dirty="0" smtClean="0"/>
              <a:t> </a:t>
            </a:r>
            <a:r>
              <a:rPr lang="tr-TR" sz="2400" dirty="0" err="1" smtClean="0"/>
              <a:t>that</a:t>
            </a:r>
            <a:r>
              <a:rPr lang="tr-TR" sz="2400" dirty="0" smtClean="0"/>
              <a:t> it </a:t>
            </a:r>
            <a:r>
              <a:rPr lang="tr-TR" sz="2400" dirty="0" err="1" smtClean="0"/>
              <a:t>did</a:t>
            </a:r>
            <a:r>
              <a:rPr lang="tr-TR" sz="2400" dirty="0" smtClean="0"/>
              <a:t> not </a:t>
            </a:r>
            <a:r>
              <a:rPr lang="tr-TR" sz="2400" dirty="0" err="1" smtClean="0"/>
              <a:t>appear</a:t>
            </a:r>
            <a:r>
              <a:rPr lang="tr-TR" sz="2400" dirty="0" smtClean="0"/>
              <a:t> </a:t>
            </a:r>
            <a:r>
              <a:rPr lang="tr-TR" sz="2400" dirty="0" err="1" smtClean="0"/>
              <a:t>closed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	</a:t>
            </a:r>
            <a:r>
              <a:rPr lang="tr-TR" sz="2400" b="1" dirty="0" err="1" smtClean="0"/>
              <a:t>Possible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precautions</a:t>
            </a:r>
            <a:r>
              <a:rPr lang="tr-TR" sz="2400" b="1" dirty="0" smtClean="0"/>
              <a:t> </a:t>
            </a:r>
            <a:r>
              <a:rPr lang="tr-TR" sz="2400" dirty="0" err="1" smtClean="0"/>
              <a:t>might</a:t>
            </a:r>
            <a:r>
              <a:rPr lang="tr-TR" sz="2400" dirty="0" smtClean="0"/>
              <a:t> </a:t>
            </a:r>
            <a:r>
              <a:rPr lang="tr-TR" sz="2400" dirty="0" err="1" smtClean="0"/>
              <a:t>involve</a:t>
            </a:r>
            <a:r>
              <a:rPr lang="tr-TR" sz="2400" dirty="0" smtClean="0"/>
              <a:t> </a:t>
            </a:r>
            <a:r>
              <a:rPr lang="tr-TR" sz="2400" dirty="0" err="1" smtClean="0"/>
              <a:t>limiting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work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mornings</a:t>
            </a:r>
            <a:r>
              <a:rPr lang="tr-TR" sz="2400" dirty="0" smtClean="0"/>
              <a:t> (</a:t>
            </a:r>
            <a:r>
              <a:rPr lang="tr-TR" sz="2400" dirty="0" err="1" smtClean="0"/>
              <a:t>when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restaurant</a:t>
            </a:r>
            <a:r>
              <a:rPr lang="tr-TR" sz="2400" dirty="0" smtClean="0"/>
              <a:t> </a:t>
            </a:r>
            <a:r>
              <a:rPr lang="tr-TR" sz="2400" dirty="0" err="1" smtClean="0"/>
              <a:t>was</a:t>
            </a:r>
            <a:r>
              <a:rPr lang="tr-TR" sz="2400" dirty="0" smtClean="0"/>
              <a:t> </a:t>
            </a:r>
            <a:r>
              <a:rPr lang="tr-TR" sz="2400" dirty="0" err="1" smtClean="0"/>
              <a:t>closed</a:t>
            </a:r>
            <a:r>
              <a:rPr lang="tr-TR" sz="2400" dirty="0" smtClean="0"/>
              <a:t>)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removing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scaffolding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sheeting</a:t>
            </a:r>
            <a:r>
              <a:rPr lang="tr-TR" sz="2400" dirty="0" smtClean="0"/>
              <a:t> </a:t>
            </a:r>
            <a:r>
              <a:rPr lang="tr-TR" sz="2400" dirty="0" err="1" smtClean="0"/>
              <a:t>before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restaurant</a:t>
            </a:r>
            <a:r>
              <a:rPr lang="tr-TR" sz="2400" dirty="0" smtClean="0"/>
              <a:t> </a:t>
            </a:r>
            <a:r>
              <a:rPr lang="tr-TR" sz="2400" dirty="0" err="1" smtClean="0"/>
              <a:t>opened</a:t>
            </a:r>
            <a:r>
              <a:rPr lang="tr-TR" sz="2400" dirty="0" smtClean="0"/>
              <a:t> </a:t>
            </a:r>
            <a:r>
              <a:rPr lang="tr-TR" sz="2400" dirty="0" err="1" smtClean="0"/>
              <a:t>everyday</a:t>
            </a:r>
            <a:r>
              <a:rPr lang="tr-TR" sz="2400" dirty="0" smtClean="0"/>
              <a:t>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739945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UNIT 10: Real </a:t>
            </a:r>
            <a:r>
              <a:rPr lang="tr-TR" dirty="0" err="1" smtClean="0"/>
              <a:t>Property</a:t>
            </a:r>
            <a:r>
              <a:rPr lang="tr-TR" dirty="0" smtClean="0"/>
              <a:t> </a:t>
            </a:r>
            <a:r>
              <a:rPr lang="tr-TR" dirty="0" err="1" smtClean="0"/>
              <a:t>Law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Real </a:t>
            </a:r>
            <a:r>
              <a:rPr lang="tr-TR" dirty="0" err="1" smtClean="0"/>
              <a:t>property</a:t>
            </a:r>
            <a:r>
              <a:rPr lang="tr-TR" dirty="0" smtClean="0"/>
              <a:t> is </a:t>
            </a:r>
            <a:r>
              <a:rPr lang="tr-TR" dirty="0" err="1" smtClean="0"/>
              <a:t>defined</a:t>
            </a:r>
            <a:r>
              <a:rPr lang="tr-TR" dirty="0" smtClean="0"/>
              <a:t> as </a:t>
            </a:r>
            <a:r>
              <a:rPr lang="tr-TR" dirty="0" err="1" smtClean="0"/>
              <a:t>land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improvements</a:t>
            </a:r>
            <a:r>
              <a:rPr lang="tr-TR" dirty="0" smtClean="0"/>
              <a:t> on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land</a:t>
            </a:r>
            <a:r>
              <a:rPr lang="tr-TR" dirty="0" smtClean="0"/>
              <a:t> (</a:t>
            </a:r>
            <a:r>
              <a:rPr lang="tr-TR" dirty="0" err="1" smtClean="0"/>
              <a:t>e.g</a:t>
            </a:r>
            <a:r>
              <a:rPr lang="tr-TR" dirty="0" smtClean="0"/>
              <a:t>. </a:t>
            </a:r>
            <a:r>
              <a:rPr lang="tr-TR" dirty="0" err="1" smtClean="0"/>
              <a:t>Buildings</a:t>
            </a:r>
            <a:r>
              <a:rPr lang="tr-TR" dirty="0" smtClean="0"/>
              <a:t>, </a:t>
            </a:r>
            <a:r>
              <a:rPr lang="tr-TR" dirty="0" err="1" smtClean="0"/>
              <a:t>walls</a:t>
            </a:r>
            <a:r>
              <a:rPr lang="tr-TR" dirty="0" smtClean="0"/>
              <a:t>, </a:t>
            </a:r>
            <a:r>
              <a:rPr lang="tr-TR" dirty="0" err="1" smtClean="0"/>
              <a:t>fences</a:t>
            </a:r>
            <a:r>
              <a:rPr lang="tr-TR" dirty="0" smtClean="0"/>
              <a:t> </a:t>
            </a:r>
            <a:r>
              <a:rPr lang="tr-TR" dirty="0" err="1" smtClean="0"/>
              <a:t>etc</a:t>
            </a:r>
            <a:r>
              <a:rPr lang="tr-TR" dirty="0" smtClean="0"/>
              <a:t>.)</a:t>
            </a:r>
            <a:br>
              <a:rPr lang="tr-TR" dirty="0" smtClean="0"/>
            </a:br>
            <a:endParaRPr lang="tr-TR" dirty="0" smtClean="0"/>
          </a:p>
          <a:p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most</a:t>
            </a:r>
            <a:r>
              <a:rPr lang="tr-TR" dirty="0" smtClean="0"/>
              <a:t> </a:t>
            </a:r>
            <a:r>
              <a:rPr lang="tr-TR" dirty="0" err="1" smtClean="0"/>
              <a:t>countries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ultimate</a:t>
            </a:r>
            <a:r>
              <a:rPr lang="tr-TR" dirty="0" smtClean="0"/>
              <a:t> </a:t>
            </a:r>
            <a:r>
              <a:rPr lang="tr-TR" dirty="0" err="1" smtClean="0"/>
              <a:t>owner</a:t>
            </a:r>
            <a:r>
              <a:rPr lang="tr-TR" dirty="0" smtClean="0"/>
              <a:t> of </a:t>
            </a:r>
            <a:r>
              <a:rPr lang="tr-TR" dirty="0" err="1" smtClean="0"/>
              <a:t>all</a:t>
            </a:r>
            <a:r>
              <a:rPr lang="tr-TR" dirty="0" smtClean="0"/>
              <a:t> </a:t>
            </a:r>
            <a:r>
              <a:rPr lang="tr-TR" dirty="0" err="1" smtClean="0"/>
              <a:t>land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b="1" dirty="0" err="1" smtClean="0"/>
              <a:t>state</a:t>
            </a:r>
            <a:r>
              <a:rPr lang="tr-TR" b="1" dirty="0" smtClean="0"/>
              <a:t>. </a:t>
            </a:r>
            <a:r>
              <a:rPr lang="tr-TR" dirty="0" err="1" smtClean="0"/>
              <a:t>The</a:t>
            </a:r>
            <a:r>
              <a:rPr lang="tr-TR" dirty="0"/>
              <a:t> </a:t>
            </a:r>
            <a:r>
              <a:rPr lang="tr-TR" dirty="0" err="1" smtClean="0"/>
              <a:t>state</a:t>
            </a:r>
            <a:r>
              <a:rPr lang="tr-TR" dirty="0" smtClean="0"/>
              <a:t>, as </a:t>
            </a:r>
            <a:r>
              <a:rPr lang="tr-TR" dirty="0" err="1" smtClean="0"/>
              <a:t>ultimate</a:t>
            </a:r>
            <a:r>
              <a:rPr lang="tr-TR" dirty="0" smtClean="0"/>
              <a:t> </a:t>
            </a:r>
            <a:r>
              <a:rPr lang="tr-TR" dirty="0" err="1" smtClean="0"/>
              <a:t>owner</a:t>
            </a:r>
            <a:r>
              <a:rPr lang="tr-TR" dirty="0" smtClean="0"/>
              <a:t>, </a:t>
            </a:r>
            <a:r>
              <a:rPr lang="tr-TR" dirty="0" err="1" smtClean="0"/>
              <a:t>typically</a:t>
            </a:r>
            <a:r>
              <a:rPr lang="tr-TR" dirty="0" smtClean="0"/>
              <a:t> </a:t>
            </a:r>
            <a:r>
              <a:rPr lang="tr-TR" dirty="0" err="1" smtClean="0"/>
              <a:t>retains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important</a:t>
            </a:r>
            <a:r>
              <a:rPr lang="tr-TR" dirty="0" smtClean="0"/>
              <a:t> </a:t>
            </a:r>
            <a:r>
              <a:rPr lang="tr-TR" dirty="0" err="1" smtClean="0"/>
              <a:t>rights</a:t>
            </a:r>
            <a:r>
              <a:rPr lang="tr-TR" dirty="0" smtClean="0"/>
              <a:t> </a:t>
            </a:r>
            <a:r>
              <a:rPr lang="tr-TR" dirty="0" err="1" smtClean="0"/>
              <a:t>over</a:t>
            </a:r>
            <a:r>
              <a:rPr lang="tr-TR" dirty="0" smtClean="0"/>
              <a:t> a </a:t>
            </a:r>
            <a:r>
              <a:rPr lang="tr-TR" dirty="0" err="1" smtClean="0"/>
              <a:t>property</a:t>
            </a:r>
            <a:r>
              <a:rPr lang="tr-TR" dirty="0" smtClean="0"/>
              <a:t>, </a:t>
            </a:r>
            <a:r>
              <a:rPr lang="tr-TR" dirty="0" err="1" smtClean="0"/>
              <a:t>such</a:t>
            </a:r>
            <a:r>
              <a:rPr lang="tr-TR" dirty="0" smtClean="0"/>
              <a:t> as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right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tax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property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right</a:t>
            </a:r>
            <a:r>
              <a:rPr lang="tr-TR" dirty="0" smtClean="0"/>
              <a:t> of </a:t>
            </a:r>
            <a:r>
              <a:rPr lang="tr-TR" b="1" dirty="0" smtClean="0"/>
              <a:t> </a:t>
            </a:r>
            <a:r>
              <a:rPr lang="tr-TR" b="1" dirty="0" err="1" smtClean="0"/>
              <a:t>compulsory</a:t>
            </a:r>
            <a:r>
              <a:rPr lang="tr-TR" b="1" dirty="0" smtClean="0"/>
              <a:t> </a:t>
            </a:r>
            <a:r>
              <a:rPr lang="tr-TR" b="1" dirty="0" err="1" smtClean="0"/>
              <a:t>purchase</a:t>
            </a:r>
            <a:r>
              <a:rPr lang="tr-TR" b="1" dirty="0" smtClean="0"/>
              <a:t> 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right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police</a:t>
            </a:r>
            <a:r>
              <a:rPr lang="tr-TR" dirty="0" smtClean="0"/>
              <a:t> </a:t>
            </a:r>
            <a:r>
              <a:rPr lang="tr-TR" b="1" dirty="0" err="1" smtClean="0"/>
              <a:t>escheat</a:t>
            </a:r>
            <a:r>
              <a:rPr lang="tr-TR" b="1" dirty="0" smtClean="0"/>
              <a:t> </a:t>
            </a:r>
            <a:r>
              <a:rPr lang="tr-TR" dirty="0" smtClean="0"/>
              <a:t> -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take</a:t>
            </a:r>
            <a:r>
              <a:rPr lang="tr-TR" dirty="0" smtClean="0"/>
              <a:t> </a:t>
            </a:r>
            <a:r>
              <a:rPr lang="tr-TR" dirty="0" err="1" smtClean="0"/>
              <a:t>posession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property</a:t>
            </a:r>
            <a:r>
              <a:rPr lang="tr-TR" dirty="0" smtClean="0"/>
              <a:t>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owner</a:t>
            </a:r>
            <a:r>
              <a:rPr lang="tr-TR" dirty="0" smtClean="0"/>
              <a:t> </a:t>
            </a:r>
            <a:r>
              <a:rPr lang="tr-TR" dirty="0" err="1" smtClean="0"/>
              <a:t>dies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leaves</a:t>
            </a:r>
            <a:r>
              <a:rPr lang="tr-TR" dirty="0" smtClean="0"/>
              <a:t> </a:t>
            </a:r>
            <a:r>
              <a:rPr lang="tr-TR" dirty="0" err="1" smtClean="0"/>
              <a:t>no</a:t>
            </a:r>
            <a:r>
              <a:rPr lang="tr-TR" dirty="0" smtClean="0"/>
              <a:t> </a:t>
            </a:r>
            <a:r>
              <a:rPr lang="tr-TR" dirty="0" err="1" smtClean="0"/>
              <a:t>heirs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307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764704"/>
            <a:ext cx="8640960" cy="6093296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 smtClean="0"/>
              <a:t>Why</a:t>
            </a:r>
            <a:r>
              <a:rPr lang="tr-TR" dirty="0" smtClean="0"/>
              <a:t> </a:t>
            </a:r>
            <a:r>
              <a:rPr lang="tr-TR" dirty="0" err="1" smtClean="0"/>
              <a:t>does</a:t>
            </a:r>
            <a:r>
              <a:rPr lang="tr-TR" dirty="0" smtClean="0"/>
              <a:t> </a:t>
            </a:r>
            <a:r>
              <a:rPr lang="tr-TR" dirty="0" err="1" smtClean="0"/>
              <a:t>real</a:t>
            </a:r>
            <a:r>
              <a:rPr lang="tr-TR" dirty="0" smtClean="0"/>
              <a:t> </a:t>
            </a:r>
            <a:r>
              <a:rPr lang="tr-TR" dirty="0" err="1" smtClean="0"/>
              <a:t>property</a:t>
            </a:r>
            <a:r>
              <a:rPr lang="tr-TR" dirty="0" smtClean="0"/>
              <a:t> </a:t>
            </a:r>
            <a:r>
              <a:rPr lang="tr-TR" dirty="0" err="1" smtClean="0"/>
              <a:t>law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be </a:t>
            </a:r>
            <a:r>
              <a:rPr lang="tr-TR" dirty="0" err="1" smtClean="0"/>
              <a:t>different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law</a:t>
            </a:r>
            <a:r>
              <a:rPr lang="tr-TR" dirty="0" smtClean="0"/>
              <a:t> on </a:t>
            </a:r>
            <a:r>
              <a:rPr lang="tr-TR" dirty="0" err="1" smtClean="0"/>
              <a:t>sale</a:t>
            </a:r>
            <a:r>
              <a:rPr lang="tr-TR" dirty="0" smtClean="0"/>
              <a:t> of </a:t>
            </a:r>
            <a:r>
              <a:rPr lang="tr-TR" dirty="0" err="1" smtClean="0"/>
              <a:t>goods</a:t>
            </a:r>
            <a:r>
              <a:rPr lang="tr-TR" dirty="0" smtClean="0"/>
              <a:t>?</a:t>
            </a:r>
            <a:br>
              <a:rPr lang="tr-TR" dirty="0" smtClean="0"/>
            </a:br>
            <a:endParaRPr lang="tr-TR" dirty="0" smtClean="0"/>
          </a:p>
          <a:p>
            <a:r>
              <a:rPr lang="tr-TR" dirty="0" smtClean="0"/>
              <a:t>Real </a:t>
            </a:r>
            <a:r>
              <a:rPr lang="tr-TR" dirty="0" err="1" smtClean="0"/>
              <a:t>property</a:t>
            </a:r>
            <a:r>
              <a:rPr lang="tr-TR" dirty="0" smtClean="0"/>
              <a:t> </a:t>
            </a:r>
            <a:r>
              <a:rPr lang="tr-TR" dirty="0" err="1" smtClean="0"/>
              <a:t>tends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be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valuable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tr-TR" dirty="0" smtClean="0"/>
              <a:t> </a:t>
            </a:r>
            <a:r>
              <a:rPr lang="tr-TR" dirty="0" err="1" smtClean="0"/>
              <a:t>personal</a:t>
            </a:r>
            <a:r>
              <a:rPr lang="tr-TR" dirty="0" smtClean="0"/>
              <a:t> </a:t>
            </a:r>
            <a:r>
              <a:rPr lang="tr-TR" dirty="0" err="1" smtClean="0"/>
              <a:t>property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therefore</a:t>
            </a:r>
            <a:r>
              <a:rPr lang="tr-TR" dirty="0" smtClean="0"/>
              <a:t> </a:t>
            </a:r>
            <a:r>
              <a:rPr lang="tr-TR" dirty="0" err="1" smtClean="0"/>
              <a:t>requires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regulation</a:t>
            </a:r>
            <a:r>
              <a:rPr lang="tr-TR" dirty="0" smtClean="0"/>
              <a:t>.</a:t>
            </a:r>
            <a:br>
              <a:rPr lang="tr-TR" dirty="0" smtClean="0"/>
            </a:br>
            <a:endParaRPr lang="tr-TR" dirty="0" smtClean="0"/>
          </a:p>
          <a:p>
            <a:pPr marL="0" indent="0">
              <a:buNone/>
            </a:pPr>
            <a:r>
              <a:rPr lang="tr-TR" b="1" dirty="0" smtClean="0"/>
              <a:t> </a:t>
            </a:r>
            <a:r>
              <a:rPr lang="en-US" b="1" dirty="0" smtClean="0"/>
              <a:t>Nature</a:t>
            </a:r>
            <a:r>
              <a:rPr lang="en-US" dirty="0"/>
              <a:t>: Real property is immovable and unique, while goods are movable and standardized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r>
              <a:rPr lang="en-US" b="1" dirty="0" smtClean="0"/>
              <a:t>Complexity</a:t>
            </a:r>
            <a:r>
              <a:rPr lang="en-US" dirty="0"/>
              <a:t>: Real property transactions involve more regulations, rights (e.g., easements), and formal documentation (e.g., deeds</a:t>
            </a:r>
            <a:r>
              <a:rPr lang="en-US" dirty="0" smtClean="0"/>
              <a:t>).</a:t>
            </a:r>
            <a:endParaRPr lang="tr-TR" dirty="0" smtClean="0"/>
          </a:p>
          <a:p>
            <a:pPr marL="0" indent="0">
              <a:buNone/>
            </a:pPr>
            <a:r>
              <a:rPr lang="en-US" b="1" dirty="0" smtClean="0"/>
              <a:t>Risk </a:t>
            </a:r>
            <a:r>
              <a:rPr lang="en-US" b="1" dirty="0"/>
              <a:t>and Ownership Transfer</a:t>
            </a:r>
            <a:r>
              <a:rPr lang="en-US" dirty="0"/>
              <a:t>: Ownership in real property requires registration, while </a:t>
            </a:r>
            <a:r>
              <a:rPr lang="en-US" dirty="0" smtClean="0"/>
              <a:t>goods </a:t>
            </a:r>
            <a:r>
              <a:rPr lang="en-US" dirty="0"/>
              <a:t>transfer is simpler and usually occurs upon delivery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r>
              <a:rPr lang="en-US" b="1" dirty="0" smtClean="0"/>
              <a:t>Legal </a:t>
            </a:r>
            <a:r>
              <a:rPr lang="en-US" b="1" dirty="0"/>
              <a:t>Rights and Remedies</a:t>
            </a:r>
            <a:r>
              <a:rPr lang="en-US" dirty="0"/>
              <a:t>: Real property includes rights like easements, while goods focus on contractual obligations.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260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tr-TR" dirty="0" smtClean="0"/>
              <a:t>Reading A: Background </a:t>
            </a:r>
            <a:r>
              <a:rPr lang="tr-TR" dirty="0" err="1" smtClean="0"/>
              <a:t>Notes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/>
              <a:t>Easements</a:t>
            </a:r>
            <a:r>
              <a:rPr lang="tr-TR" b="1" dirty="0" smtClean="0"/>
              <a:t>; 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rights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use</a:t>
            </a:r>
            <a:r>
              <a:rPr lang="tr-TR" dirty="0" smtClean="0"/>
              <a:t> </a:t>
            </a:r>
            <a:r>
              <a:rPr lang="tr-TR" dirty="0" err="1" smtClean="0"/>
              <a:t>another</a:t>
            </a:r>
            <a:r>
              <a:rPr lang="tr-TR" dirty="0" smtClean="0"/>
              <a:t> </a:t>
            </a:r>
            <a:r>
              <a:rPr lang="tr-TR" dirty="0" err="1" smtClean="0"/>
              <a:t>party’s</a:t>
            </a:r>
            <a:r>
              <a:rPr lang="tr-TR" dirty="0" smtClean="0"/>
              <a:t> </a:t>
            </a:r>
            <a:r>
              <a:rPr lang="tr-TR" dirty="0" err="1" smtClean="0"/>
              <a:t>land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a </a:t>
            </a:r>
            <a:r>
              <a:rPr lang="tr-TR" dirty="0" err="1" smtClean="0"/>
              <a:t>specific</a:t>
            </a:r>
            <a:r>
              <a:rPr lang="tr-TR" dirty="0" smtClean="0"/>
              <a:t> </a:t>
            </a:r>
            <a:r>
              <a:rPr lang="tr-TR" dirty="0" err="1" smtClean="0"/>
              <a:t>purpose</a:t>
            </a:r>
            <a:r>
              <a:rPr lang="tr-TR" dirty="0" smtClean="0"/>
              <a:t>. (irtifak hakları)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  <a:p>
            <a:r>
              <a:rPr lang="tr-TR" b="1" dirty="0" err="1" smtClean="0"/>
              <a:t>Usufructs</a:t>
            </a:r>
            <a:r>
              <a:rPr lang="tr-TR" b="1" dirty="0" smtClean="0"/>
              <a:t>;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like</a:t>
            </a:r>
            <a:r>
              <a:rPr lang="tr-TR" dirty="0" smtClean="0"/>
              <a:t> </a:t>
            </a:r>
            <a:r>
              <a:rPr lang="tr-TR" dirty="0" err="1" smtClean="0"/>
              <a:t>easements</a:t>
            </a:r>
            <a:r>
              <a:rPr lang="tr-TR" dirty="0" smtClean="0"/>
              <a:t>, </a:t>
            </a:r>
            <a:r>
              <a:rPr lang="tr-TR" dirty="0" err="1" smtClean="0"/>
              <a:t>although</a:t>
            </a:r>
            <a:r>
              <a:rPr lang="tr-TR" dirty="0" smtClean="0"/>
              <a:t> 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also</a:t>
            </a:r>
            <a:r>
              <a:rPr lang="tr-TR" dirty="0" smtClean="0"/>
              <a:t> </a:t>
            </a:r>
            <a:r>
              <a:rPr lang="tr-TR" dirty="0" err="1" smtClean="0"/>
              <a:t>give</a:t>
            </a:r>
            <a:r>
              <a:rPr lang="tr-TR" dirty="0" smtClean="0"/>
              <a:t> </a:t>
            </a:r>
            <a:r>
              <a:rPr lang="tr-TR" dirty="0" err="1" smtClean="0"/>
              <a:t>rights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fruits</a:t>
            </a:r>
            <a:r>
              <a:rPr lang="tr-TR" dirty="0" smtClean="0"/>
              <a:t> of </a:t>
            </a:r>
            <a:r>
              <a:rPr lang="tr-TR" dirty="0" err="1" smtClean="0"/>
              <a:t>another</a:t>
            </a:r>
            <a:r>
              <a:rPr lang="tr-TR" dirty="0" smtClean="0"/>
              <a:t> </a:t>
            </a:r>
            <a:r>
              <a:rPr lang="tr-TR" dirty="0" err="1" smtClean="0"/>
              <a:t>person’s</a:t>
            </a:r>
            <a:r>
              <a:rPr lang="tr-TR" dirty="0" smtClean="0"/>
              <a:t> </a:t>
            </a:r>
            <a:r>
              <a:rPr lang="tr-TR" dirty="0" err="1" smtClean="0"/>
              <a:t>land</a:t>
            </a:r>
            <a:r>
              <a:rPr lang="tr-TR" dirty="0" smtClean="0"/>
              <a:t>. (intifa)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7402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33084"/>
            <a:ext cx="8229600" cy="911171"/>
          </a:xfrm>
        </p:spPr>
        <p:txBody>
          <a:bodyPr/>
          <a:lstStyle/>
          <a:p>
            <a:r>
              <a:rPr lang="tr-TR" dirty="0" err="1" smtClean="0"/>
              <a:t>Key</a:t>
            </a:r>
            <a:r>
              <a:rPr lang="tr-TR" dirty="0" smtClean="0"/>
              <a:t> </a:t>
            </a:r>
            <a:r>
              <a:rPr lang="tr-TR" dirty="0" err="1" smtClean="0"/>
              <a:t>Terms</a:t>
            </a:r>
            <a:r>
              <a:rPr lang="tr-TR" dirty="0" smtClean="0"/>
              <a:t> </a:t>
            </a:r>
            <a:r>
              <a:rPr lang="tr-TR" dirty="0" err="1" smtClean="0"/>
              <a:t>Extra</a:t>
            </a:r>
            <a:r>
              <a:rPr lang="tr-TR" dirty="0" smtClean="0"/>
              <a:t> Activity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196752"/>
            <a:ext cx="8424936" cy="5256584"/>
          </a:xfrm>
        </p:spPr>
        <p:txBody>
          <a:bodyPr>
            <a:noAutofit/>
          </a:bodyPr>
          <a:lstStyle/>
          <a:p>
            <a:r>
              <a:rPr lang="tr-TR" sz="2700" u="sng" dirty="0" err="1" smtClean="0"/>
              <a:t>In</a:t>
            </a:r>
            <a:r>
              <a:rPr lang="tr-TR" sz="2700" u="sng" dirty="0" smtClean="0"/>
              <a:t> English </a:t>
            </a:r>
            <a:r>
              <a:rPr lang="tr-TR" sz="2700" u="sng" dirty="0" err="1" smtClean="0"/>
              <a:t>speaking</a:t>
            </a:r>
            <a:r>
              <a:rPr lang="tr-TR" sz="2700" u="sng" dirty="0" smtClean="0"/>
              <a:t> </a:t>
            </a:r>
            <a:r>
              <a:rPr lang="tr-TR" sz="2700" u="sng" dirty="0" err="1" smtClean="0"/>
              <a:t>jurisdictions</a:t>
            </a:r>
            <a:r>
              <a:rPr lang="tr-TR" sz="2700" u="sng" dirty="0" smtClean="0"/>
              <a:t>, </a:t>
            </a:r>
            <a:r>
              <a:rPr lang="tr-TR" sz="2700" u="sng" dirty="0" err="1" smtClean="0"/>
              <a:t>what</a:t>
            </a:r>
            <a:r>
              <a:rPr lang="tr-TR" sz="2700" u="sng" dirty="0" smtClean="0"/>
              <a:t> is </a:t>
            </a:r>
            <a:r>
              <a:rPr lang="tr-TR" sz="2700" u="sng" dirty="0" err="1" smtClean="0"/>
              <a:t>real</a:t>
            </a:r>
            <a:r>
              <a:rPr lang="tr-TR" sz="2700" u="sng" dirty="0" smtClean="0"/>
              <a:t> </a:t>
            </a:r>
            <a:r>
              <a:rPr lang="tr-TR" sz="2700" u="sng" dirty="0" err="1" smtClean="0"/>
              <a:t>property</a:t>
            </a:r>
            <a:r>
              <a:rPr lang="tr-TR" sz="2700" u="sng" dirty="0" smtClean="0"/>
              <a:t> </a:t>
            </a:r>
            <a:r>
              <a:rPr lang="tr-TR" sz="2700" u="sng" dirty="0" err="1" smtClean="0"/>
              <a:t>usually</a:t>
            </a:r>
            <a:r>
              <a:rPr lang="tr-TR" sz="2700" u="sng" dirty="0" smtClean="0"/>
              <a:t> </a:t>
            </a:r>
            <a:r>
              <a:rPr lang="tr-TR" sz="2700" u="sng" dirty="0" err="1" smtClean="0"/>
              <a:t>contrasted</a:t>
            </a:r>
            <a:r>
              <a:rPr lang="tr-TR" sz="2700" u="sng" dirty="0" smtClean="0"/>
              <a:t> </a:t>
            </a:r>
            <a:r>
              <a:rPr lang="tr-TR" sz="2700" u="sng" dirty="0" err="1" smtClean="0"/>
              <a:t>with</a:t>
            </a:r>
            <a:r>
              <a:rPr lang="tr-TR" sz="2700" u="sng" dirty="0" smtClean="0"/>
              <a:t>?</a:t>
            </a:r>
          </a:p>
          <a:p>
            <a:r>
              <a:rPr lang="tr-TR" sz="2700" i="1" dirty="0" err="1" smtClean="0"/>
              <a:t>Personal</a:t>
            </a:r>
            <a:r>
              <a:rPr lang="tr-TR" sz="2700" i="1" dirty="0" smtClean="0"/>
              <a:t> </a:t>
            </a:r>
            <a:r>
              <a:rPr lang="tr-TR" sz="2700" i="1" dirty="0" err="1" smtClean="0"/>
              <a:t>property</a:t>
            </a:r>
            <a:endParaRPr lang="tr-TR" sz="2700" i="1" dirty="0" smtClean="0"/>
          </a:p>
          <a:p>
            <a:r>
              <a:rPr lang="tr-TR" sz="2700" u="sng" dirty="0" err="1" smtClean="0"/>
              <a:t>What</a:t>
            </a:r>
            <a:r>
              <a:rPr lang="tr-TR" sz="2700" u="sng" dirty="0" smtClean="0"/>
              <a:t> </a:t>
            </a:r>
            <a:r>
              <a:rPr lang="tr-TR" sz="2700" u="sng" dirty="0" err="1" smtClean="0"/>
              <a:t>two</a:t>
            </a:r>
            <a:r>
              <a:rPr lang="tr-TR" sz="2700" u="sng" dirty="0" smtClean="0"/>
              <a:t> </a:t>
            </a:r>
            <a:r>
              <a:rPr lang="tr-TR" sz="2700" u="sng" dirty="0" err="1" smtClean="0"/>
              <a:t>synonyms</a:t>
            </a:r>
            <a:r>
              <a:rPr lang="tr-TR" sz="2700" u="sng" dirty="0" smtClean="0"/>
              <a:t> </a:t>
            </a:r>
            <a:r>
              <a:rPr lang="tr-TR" sz="2700" u="sng" dirty="0" err="1" smtClean="0"/>
              <a:t>are</a:t>
            </a:r>
            <a:r>
              <a:rPr lang="tr-TR" sz="2700" u="sng" dirty="0" smtClean="0"/>
              <a:t> </a:t>
            </a:r>
            <a:r>
              <a:rPr lang="tr-TR" sz="2700" u="sng" dirty="0" err="1" smtClean="0"/>
              <a:t>given</a:t>
            </a:r>
            <a:r>
              <a:rPr lang="tr-TR" sz="2700" u="sng" dirty="0" smtClean="0"/>
              <a:t> in </a:t>
            </a:r>
            <a:r>
              <a:rPr lang="tr-TR" sz="2700" u="sng" dirty="0" err="1" smtClean="0"/>
              <a:t>the</a:t>
            </a:r>
            <a:r>
              <a:rPr lang="tr-TR" sz="2700" u="sng" dirty="0" smtClean="0"/>
              <a:t> </a:t>
            </a:r>
            <a:r>
              <a:rPr lang="tr-TR" sz="2700" u="sng" dirty="0" err="1" smtClean="0"/>
              <a:t>text</a:t>
            </a:r>
            <a:r>
              <a:rPr lang="tr-TR" sz="2700" u="sng" dirty="0" smtClean="0"/>
              <a:t> </a:t>
            </a:r>
            <a:r>
              <a:rPr lang="tr-TR" sz="2700" u="sng" dirty="0" err="1" smtClean="0"/>
              <a:t>for</a:t>
            </a:r>
            <a:r>
              <a:rPr lang="tr-TR" sz="2700" u="sng" dirty="0" smtClean="0"/>
              <a:t> </a:t>
            </a:r>
            <a:r>
              <a:rPr lang="tr-TR" sz="2700" i="1" u="sng" dirty="0" err="1" smtClean="0"/>
              <a:t>real</a:t>
            </a:r>
            <a:r>
              <a:rPr lang="tr-TR" sz="2700" i="1" u="sng" dirty="0" smtClean="0"/>
              <a:t> </a:t>
            </a:r>
            <a:r>
              <a:rPr lang="tr-TR" sz="2700" i="1" u="sng" dirty="0" err="1" smtClean="0"/>
              <a:t>property</a:t>
            </a:r>
            <a:r>
              <a:rPr lang="tr-TR" sz="2700" u="sng" dirty="0" smtClean="0"/>
              <a:t>?</a:t>
            </a:r>
          </a:p>
          <a:p>
            <a:r>
              <a:rPr lang="tr-TR" sz="2700" i="1" dirty="0" err="1" smtClean="0"/>
              <a:t>Immovable</a:t>
            </a:r>
            <a:r>
              <a:rPr lang="tr-TR" sz="2700" i="1" dirty="0" smtClean="0"/>
              <a:t> </a:t>
            </a:r>
            <a:r>
              <a:rPr lang="tr-TR" sz="2700" i="1" dirty="0" err="1" smtClean="0"/>
              <a:t>property</a:t>
            </a:r>
            <a:r>
              <a:rPr lang="tr-TR" sz="2700" i="1" dirty="0" smtClean="0"/>
              <a:t>, </a:t>
            </a:r>
            <a:r>
              <a:rPr lang="tr-TR" sz="2700" i="1" dirty="0" err="1" smtClean="0"/>
              <a:t>real</a:t>
            </a:r>
            <a:r>
              <a:rPr lang="tr-TR" sz="2700" i="1" dirty="0" smtClean="0"/>
              <a:t> </a:t>
            </a:r>
            <a:r>
              <a:rPr lang="tr-TR" sz="2700" i="1" dirty="0" err="1" smtClean="0"/>
              <a:t>estate</a:t>
            </a:r>
            <a:endParaRPr lang="tr-TR" sz="2700" i="1" dirty="0" smtClean="0"/>
          </a:p>
          <a:p>
            <a:r>
              <a:rPr lang="tr-TR" sz="2700" u="sng" dirty="0" smtClean="0"/>
              <a:t>Apart </a:t>
            </a:r>
            <a:r>
              <a:rPr lang="tr-TR" sz="2700" u="sng" dirty="0" err="1" smtClean="0"/>
              <a:t>from</a:t>
            </a:r>
            <a:r>
              <a:rPr lang="tr-TR" sz="2700" u="sng" dirty="0" smtClean="0"/>
              <a:t> </a:t>
            </a:r>
            <a:r>
              <a:rPr lang="tr-TR" sz="2700" u="sng" dirty="0" err="1" smtClean="0"/>
              <a:t>the</a:t>
            </a:r>
            <a:r>
              <a:rPr lang="tr-TR" sz="2700" u="sng" dirty="0" smtClean="0"/>
              <a:t> </a:t>
            </a:r>
            <a:r>
              <a:rPr lang="tr-TR" sz="2700" u="sng" dirty="0" err="1" smtClean="0"/>
              <a:t>land</a:t>
            </a:r>
            <a:r>
              <a:rPr lang="tr-TR" sz="2700" u="sng" dirty="0" smtClean="0"/>
              <a:t>, </a:t>
            </a:r>
            <a:r>
              <a:rPr lang="tr-TR" sz="2700" u="sng" dirty="0" err="1" smtClean="0"/>
              <a:t>what</a:t>
            </a:r>
            <a:r>
              <a:rPr lang="tr-TR" sz="2700" u="sng" dirty="0" smtClean="0"/>
              <a:t> </a:t>
            </a:r>
            <a:r>
              <a:rPr lang="tr-TR" sz="2700" u="sng" dirty="0" err="1" smtClean="0"/>
              <a:t>other</a:t>
            </a:r>
            <a:r>
              <a:rPr lang="tr-TR" sz="2700" u="sng" dirty="0" smtClean="0"/>
              <a:t> </a:t>
            </a:r>
            <a:r>
              <a:rPr lang="tr-TR" sz="2700" u="sng" dirty="0" err="1" smtClean="0"/>
              <a:t>types</a:t>
            </a:r>
            <a:r>
              <a:rPr lang="tr-TR" sz="2700" u="sng" dirty="0" smtClean="0"/>
              <a:t> of </a:t>
            </a:r>
            <a:r>
              <a:rPr lang="tr-TR" sz="2700" u="sng" dirty="0" err="1" smtClean="0"/>
              <a:t>real</a:t>
            </a:r>
            <a:r>
              <a:rPr lang="tr-TR" sz="2700" u="sng" dirty="0" smtClean="0"/>
              <a:t> </a:t>
            </a:r>
            <a:r>
              <a:rPr lang="tr-TR" sz="2700" u="sng" dirty="0" err="1" smtClean="0"/>
              <a:t>property</a:t>
            </a:r>
            <a:r>
              <a:rPr lang="tr-TR" sz="2700" u="sng" dirty="0" smtClean="0"/>
              <a:t> </a:t>
            </a:r>
            <a:r>
              <a:rPr lang="tr-TR" sz="2700" u="sng" dirty="0" err="1" smtClean="0"/>
              <a:t>are</a:t>
            </a:r>
            <a:r>
              <a:rPr lang="tr-TR" sz="2700" u="sng" dirty="0" smtClean="0"/>
              <a:t> </a:t>
            </a:r>
            <a:r>
              <a:rPr lang="tr-TR" sz="2700" u="sng" dirty="0" err="1" smtClean="0"/>
              <a:t>mentioned</a:t>
            </a:r>
            <a:r>
              <a:rPr lang="tr-TR" sz="2700" u="sng" dirty="0" smtClean="0"/>
              <a:t>?</a:t>
            </a:r>
          </a:p>
          <a:p>
            <a:r>
              <a:rPr lang="tr-TR" sz="2700" i="1" dirty="0" err="1" smtClean="0"/>
              <a:t>Anything</a:t>
            </a:r>
            <a:r>
              <a:rPr lang="tr-TR" sz="2700" i="1" dirty="0" smtClean="0"/>
              <a:t> </a:t>
            </a:r>
            <a:r>
              <a:rPr lang="tr-TR" sz="2700" i="1" dirty="0" err="1" smtClean="0"/>
              <a:t>fixed</a:t>
            </a:r>
            <a:r>
              <a:rPr lang="tr-TR" sz="2700" i="1" dirty="0" smtClean="0"/>
              <a:t> </a:t>
            </a:r>
            <a:r>
              <a:rPr lang="tr-TR" sz="2700" i="1" dirty="0" err="1" smtClean="0"/>
              <a:t>to</a:t>
            </a:r>
            <a:r>
              <a:rPr lang="tr-TR" sz="2700" i="1" dirty="0" smtClean="0"/>
              <a:t> </a:t>
            </a:r>
            <a:r>
              <a:rPr lang="tr-TR" sz="2700" i="1" dirty="0" err="1" smtClean="0"/>
              <a:t>the</a:t>
            </a:r>
            <a:r>
              <a:rPr lang="tr-TR" sz="2700" i="1" dirty="0" smtClean="0"/>
              <a:t> </a:t>
            </a:r>
            <a:r>
              <a:rPr lang="tr-TR" sz="2700" i="1" dirty="0" err="1" smtClean="0"/>
              <a:t>land</a:t>
            </a:r>
            <a:endParaRPr lang="tr-TR" sz="2700" i="1" dirty="0" smtClean="0"/>
          </a:p>
          <a:p>
            <a:r>
              <a:rPr lang="tr-TR" sz="2700" u="sng" dirty="0" err="1" smtClean="0"/>
              <a:t>What</a:t>
            </a:r>
            <a:r>
              <a:rPr lang="tr-TR" sz="2700" u="sng" dirty="0" smtClean="0"/>
              <a:t> is </a:t>
            </a:r>
            <a:r>
              <a:rPr lang="tr-TR" sz="2700" u="sng" dirty="0" err="1" smtClean="0"/>
              <a:t>the</a:t>
            </a:r>
            <a:r>
              <a:rPr lang="tr-TR" sz="2700" u="sng" dirty="0" smtClean="0"/>
              <a:t> general name </a:t>
            </a:r>
            <a:r>
              <a:rPr lang="tr-TR" sz="2700" u="sng" dirty="0" err="1" smtClean="0"/>
              <a:t>for</a:t>
            </a:r>
            <a:r>
              <a:rPr lang="tr-TR" sz="2700" u="sng" dirty="0" smtClean="0"/>
              <a:t> </a:t>
            </a:r>
            <a:r>
              <a:rPr lang="tr-TR" sz="2700" u="sng" dirty="0" err="1" smtClean="0"/>
              <a:t>estates</a:t>
            </a:r>
            <a:r>
              <a:rPr lang="tr-TR" sz="2700" u="sng" dirty="0" smtClean="0"/>
              <a:t> </a:t>
            </a:r>
            <a:r>
              <a:rPr lang="tr-TR" sz="2700" u="sng" dirty="0" err="1" smtClean="0"/>
              <a:t>whose</a:t>
            </a:r>
            <a:r>
              <a:rPr lang="tr-TR" sz="2700" u="sng" dirty="0" smtClean="0"/>
              <a:t> </a:t>
            </a:r>
            <a:r>
              <a:rPr lang="tr-TR" sz="2700" u="sng" dirty="0" err="1" smtClean="0"/>
              <a:t>duration</a:t>
            </a:r>
            <a:r>
              <a:rPr lang="tr-TR" sz="2700" u="sng" dirty="0" smtClean="0"/>
              <a:t> is not </a:t>
            </a:r>
            <a:r>
              <a:rPr lang="tr-TR" sz="2700" u="sng" dirty="0" err="1" smtClean="0"/>
              <a:t>determined</a:t>
            </a:r>
            <a:r>
              <a:rPr lang="tr-TR" sz="2700" u="sng" dirty="0" smtClean="0"/>
              <a:t>?</a:t>
            </a:r>
          </a:p>
          <a:p>
            <a:r>
              <a:rPr lang="tr-TR" sz="2700" i="1" dirty="0" err="1" smtClean="0"/>
              <a:t>Freehold</a:t>
            </a:r>
            <a:r>
              <a:rPr lang="tr-TR" sz="2700" i="1" dirty="0" smtClean="0"/>
              <a:t> </a:t>
            </a:r>
            <a:r>
              <a:rPr lang="tr-TR" sz="2700" i="1" dirty="0" err="1" smtClean="0"/>
              <a:t>estates</a:t>
            </a:r>
            <a:endParaRPr lang="tr-TR" sz="2700" i="1" dirty="0" smtClean="0"/>
          </a:p>
        </p:txBody>
      </p:sp>
    </p:spTree>
    <p:extLst>
      <p:ext uri="{BB962C8B-B14F-4D97-AF65-F5344CB8AC3E}">
        <p14:creationId xmlns:p14="http://schemas.microsoft.com/office/powerpoint/2010/main" val="2568382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400600"/>
          </a:xfrm>
        </p:spPr>
        <p:txBody>
          <a:bodyPr>
            <a:normAutofit/>
          </a:bodyPr>
          <a:lstStyle/>
          <a:p>
            <a:r>
              <a:rPr lang="tr-TR" u="sng" dirty="0" err="1" smtClean="0"/>
              <a:t>What</a:t>
            </a:r>
            <a:r>
              <a:rPr lang="tr-TR" u="sng" dirty="0" smtClean="0"/>
              <a:t> is </a:t>
            </a:r>
            <a:r>
              <a:rPr lang="tr-TR" u="sng" dirty="0" err="1" smtClean="0"/>
              <a:t>the</a:t>
            </a:r>
            <a:r>
              <a:rPr lang="tr-TR" u="sng" dirty="0" smtClean="0"/>
              <a:t> general name </a:t>
            </a:r>
            <a:r>
              <a:rPr lang="tr-TR" u="sng" dirty="0" err="1" smtClean="0"/>
              <a:t>for</a:t>
            </a:r>
            <a:r>
              <a:rPr lang="tr-TR" u="sng" dirty="0" smtClean="0"/>
              <a:t> </a:t>
            </a:r>
            <a:r>
              <a:rPr lang="tr-TR" u="sng" dirty="0" err="1" smtClean="0"/>
              <a:t>estates</a:t>
            </a:r>
            <a:r>
              <a:rPr lang="tr-TR" u="sng" dirty="0" smtClean="0"/>
              <a:t> </a:t>
            </a:r>
            <a:r>
              <a:rPr lang="tr-TR" u="sng" dirty="0" err="1" smtClean="0"/>
              <a:t>whose</a:t>
            </a:r>
            <a:r>
              <a:rPr lang="tr-TR" u="sng" dirty="0" smtClean="0"/>
              <a:t> </a:t>
            </a:r>
            <a:r>
              <a:rPr lang="tr-TR" u="sng" dirty="0" err="1" smtClean="0"/>
              <a:t>duration</a:t>
            </a:r>
            <a:r>
              <a:rPr lang="tr-TR" u="sng" dirty="0" smtClean="0"/>
              <a:t> is </a:t>
            </a:r>
            <a:r>
              <a:rPr lang="tr-TR" u="sng" dirty="0" err="1" smtClean="0"/>
              <a:t>fixed</a:t>
            </a:r>
            <a:r>
              <a:rPr lang="tr-TR" u="sng" dirty="0" smtClean="0"/>
              <a:t> </a:t>
            </a:r>
            <a:r>
              <a:rPr lang="tr-TR" u="sng" dirty="0" err="1" smtClean="0"/>
              <a:t>or</a:t>
            </a:r>
            <a:r>
              <a:rPr lang="tr-TR" u="sng" dirty="0" smtClean="0"/>
              <a:t> </a:t>
            </a:r>
            <a:r>
              <a:rPr lang="tr-TR" u="sng" dirty="0" err="1" smtClean="0"/>
              <a:t>capable</a:t>
            </a:r>
            <a:r>
              <a:rPr lang="tr-TR" u="sng" dirty="0" smtClean="0"/>
              <a:t> of </a:t>
            </a:r>
            <a:r>
              <a:rPr lang="tr-TR" u="sng" dirty="0" err="1" smtClean="0"/>
              <a:t>being</a:t>
            </a:r>
            <a:r>
              <a:rPr lang="tr-TR" u="sng" dirty="0" smtClean="0"/>
              <a:t> </a:t>
            </a:r>
            <a:r>
              <a:rPr lang="tr-TR" u="sng" dirty="0" err="1" smtClean="0"/>
              <a:t>fixed</a:t>
            </a:r>
            <a:r>
              <a:rPr lang="tr-TR" u="sng" dirty="0" smtClean="0"/>
              <a:t>?</a:t>
            </a:r>
          </a:p>
          <a:p>
            <a:r>
              <a:rPr lang="tr-TR" i="1" dirty="0" err="1" smtClean="0"/>
              <a:t>Leasehold</a:t>
            </a:r>
            <a:r>
              <a:rPr lang="tr-TR" i="1" dirty="0" smtClean="0"/>
              <a:t> </a:t>
            </a:r>
            <a:r>
              <a:rPr lang="tr-TR" i="1" dirty="0" err="1" smtClean="0"/>
              <a:t>estates</a:t>
            </a:r>
            <a:endParaRPr lang="tr-TR" i="1" dirty="0" smtClean="0"/>
          </a:p>
          <a:p>
            <a:r>
              <a:rPr lang="tr-TR" u="sng" dirty="0" err="1" smtClean="0"/>
              <a:t>What</a:t>
            </a:r>
            <a:r>
              <a:rPr lang="tr-TR" u="sng" dirty="0" smtClean="0"/>
              <a:t> is </a:t>
            </a:r>
            <a:r>
              <a:rPr lang="tr-TR" u="sng" dirty="0" err="1" smtClean="0"/>
              <a:t>the</a:t>
            </a:r>
            <a:r>
              <a:rPr lang="tr-TR" u="sng" dirty="0" smtClean="0"/>
              <a:t> name of </a:t>
            </a:r>
            <a:r>
              <a:rPr lang="tr-TR" u="sng" dirty="0" err="1" smtClean="0"/>
              <a:t>the</a:t>
            </a:r>
            <a:r>
              <a:rPr lang="tr-TR" u="sng" dirty="0" smtClean="0"/>
              <a:t> transfer of </a:t>
            </a:r>
            <a:r>
              <a:rPr lang="tr-TR" u="sng" dirty="0" err="1" smtClean="0"/>
              <a:t>title</a:t>
            </a:r>
            <a:r>
              <a:rPr lang="tr-TR" u="sng" dirty="0" smtClean="0"/>
              <a:t> in a </a:t>
            </a:r>
            <a:r>
              <a:rPr lang="tr-TR" u="sng" dirty="0" err="1" smtClean="0"/>
              <a:t>freehold</a:t>
            </a:r>
            <a:r>
              <a:rPr lang="tr-TR" u="sng" dirty="0" smtClean="0"/>
              <a:t> </a:t>
            </a:r>
            <a:r>
              <a:rPr lang="tr-TR" u="sng" dirty="0" err="1" smtClean="0"/>
              <a:t>estate</a:t>
            </a:r>
            <a:r>
              <a:rPr lang="tr-TR" u="sng" dirty="0" smtClean="0"/>
              <a:t>?</a:t>
            </a:r>
          </a:p>
          <a:p>
            <a:r>
              <a:rPr lang="tr-TR" i="1" dirty="0" err="1" smtClean="0"/>
              <a:t>Conveyance</a:t>
            </a:r>
            <a:endParaRPr lang="tr-TR" i="1" dirty="0" smtClean="0"/>
          </a:p>
          <a:p>
            <a:r>
              <a:rPr lang="tr-TR" u="sng" dirty="0" err="1" smtClean="0"/>
              <a:t>What</a:t>
            </a:r>
            <a:r>
              <a:rPr lang="tr-TR" u="sng" dirty="0" smtClean="0"/>
              <a:t> is </a:t>
            </a:r>
            <a:r>
              <a:rPr lang="tr-TR" u="sng" dirty="0" err="1" smtClean="0"/>
              <a:t>the</a:t>
            </a:r>
            <a:r>
              <a:rPr lang="tr-TR" u="sng" dirty="0" smtClean="0"/>
              <a:t> </a:t>
            </a:r>
            <a:r>
              <a:rPr lang="tr-TR" u="sng" dirty="0" err="1" smtClean="0"/>
              <a:t>right</a:t>
            </a:r>
            <a:r>
              <a:rPr lang="tr-TR" u="sng" dirty="0" smtClean="0"/>
              <a:t> </a:t>
            </a:r>
            <a:r>
              <a:rPr lang="tr-TR" u="sng" dirty="0" err="1" smtClean="0"/>
              <a:t>to</a:t>
            </a:r>
            <a:r>
              <a:rPr lang="tr-TR" u="sng" dirty="0" smtClean="0"/>
              <a:t> </a:t>
            </a:r>
            <a:r>
              <a:rPr lang="tr-TR" u="sng" dirty="0" err="1" smtClean="0"/>
              <a:t>use</a:t>
            </a:r>
            <a:r>
              <a:rPr lang="tr-TR" u="sng" dirty="0" smtClean="0"/>
              <a:t> </a:t>
            </a:r>
            <a:r>
              <a:rPr lang="tr-TR" u="sng" dirty="0" err="1" smtClean="0"/>
              <a:t>another</a:t>
            </a:r>
            <a:r>
              <a:rPr lang="tr-TR" u="sng" dirty="0" smtClean="0"/>
              <a:t> </a:t>
            </a:r>
            <a:r>
              <a:rPr lang="tr-TR" u="sng" dirty="0" err="1" smtClean="0"/>
              <a:t>person’s</a:t>
            </a:r>
            <a:r>
              <a:rPr lang="tr-TR" u="sng" dirty="0" smtClean="0"/>
              <a:t> </a:t>
            </a:r>
            <a:r>
              <a:rPr lang="tr-TR" u="sng" dirty="0" err="1" smtClean="0"/>
              <a:t>land</a:t>
            </a:r>
            <a:r>
              <a:rPr lang="tr-TR" u="sng" dirty="0" smtClean="0"/>
              <a:t>?</a:t>
            </a:r>
          </a:p>
          <a:p>
            <a:r>
              <a:rPr lang="tr-TR" i="1" dirty="0" err="1" smtClean="0"/>
              <a:t>Easement</a:t>
            </a:r>
            <a:endParaRPr lang="tr-TR" i="1" dirty="0" smtClean="0"/>
          </a:p>
          <a:p>
            <a:r>
              <a:rPr lang="tr-TR" u="sng" dirty="0" err="1" smtClean="0"/>
              <a:t>What</a:t>
            </a:r>
            <a:r>
              <a:rPr lang="tr-TR" u="sng" dirty="0" smtClean="0"/>
              <a:t> is </a:t>
            </a:r>
            <a:r>
              <a:rPr lang="tr-TR" u="sng" dirty="0" err="1" smtClean="0"/>
              <a:t>the</a:t>
            </a:r>
            <a:r>
              <a:rPr lang="tr-TR" u="sng" dirty="0" smtClean="0"/>
              <a:t> </a:t>
            </a:r>
            <a:r>
              <a:rPr lang="tr-TR" u="sng" dirty="0" err="1" smtClean="0"/>
              <a:t>right</a:t>
            </a:r>
            <a:r>
              <a:rPr lang="tr-TR" u="sng" dirty="0" smtClean="0"/>
              <a:t> of </a:t>
            </a:r>
            <a:r>
              <a:rPr lang="tr-TR" u="sng" dirty="0" err="1" smtClean="0"/>
              <a:t>use</a:t>
            </a:r>
            <a:r>
              <a:rPr lang="tr-TR" u="sng" dirty="0" smtClean="0"/>
              <a:t> </a:t>
            </a:r>
            <a:r>
              <a:rPr lang="tr-TR" u="sng" dirty="0" err="1" smtClean="0"/>
              <a:t>and</a:t>
            </a:r>
            <a:r>
              <a:rPr lang="tr-TR" u="sng" dirty="0" smtClean="0"/>
              <a:t> </a:t>
            </a:r>
            <a:r>
              <a:rPr lang="tr-TR" u="sng" dirty="0" err="1" smtClean="0"/>
              <a:t>the</a:t>
            </a:r>
            <a:r>
              <a:rPr lang="tr-TR" u="sng" dirty="0" smtClean="0"/>
              <a:t> </a:t>
            </a:r>
            <a:r>
              <a:rPr lang="tr-TR" u="sng" dirty="0" err="1" smtClean="0"/>
              <a:t>fruits</a:t>
            </a:r>
            <a:r>
              <a:rPr lang="tr-TR" u="sng" dirty="0" smtClean="0"/>
              <a:t> of </a:t>
            </a:r>
            <a:r>
              <a:rPr lang="tr-TR" u="sng" dirty="0" err="1" smtClean="0"/>
              <a:t>another</a:t>
            </a:r>
            <a:r>
              <a:rPr lang="tr-TR" u="sng" dirty="0" smtClean="0"/>
              <a:t> </a:t>
            </a:r>
            <a:r>
              <a:rPr lang="tr-TR" u="sng" dirty="0" err="1" smtClean="0"/>
              <a:t>person’s</a:t>
            </a:r>
            <a:r>
              <a:rPr lang="tr-TR" u="sng" dirty="0" smtClean="0"/>
              <a:t> </a:t>
            </a:r>
            <a:r>
              <a:rPr lang="tr-TR" u="sng" dirty="0" err="1" smtClean="0"/>
              <a:t>land</a:t>
            </a:r>
            <a:r>
              <a:rPr lang="tr-TR" u="sng" dirty="0" smtClean="0"/>
              <a:t>?</a:t>
            </a:r>
          </a:p>
          <a:p>
            <a:r>
              <a:rPr lang="tr-TR" i="1" dirty="0" err="1" smtClean="0"/>
              <a:t>Usufruct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753320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85496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Language </a:t>
            </a:r>
            <a:r>
              <a:rPr lang="tr-TR" dirty="0" err="1" smtClean="0"/>
              <a:t>Use</a:t>
            </a:r>
            <a:r>
              <a:rPr lang="tr-TR" dirty="0" smtClean="0"/>
              <a:t> A; </a:t>
            </a:r>
            <a:r>
              <a:rPr lang="tr-TR" dirty="0" err="1" smtClean="0"/>
              <a:t>Whereas</a:t>
            </a:r>
            <a:r>
              <a:rPr lang="tr-TR" dirty="0" smtClean="0"/>
              <a:t>/</a:t>
            </a:r>
            <a:r>
              <a:rPr lang="tr-TR" dirty="0" err="1" smtClean="0"/>
              <a:t>While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328592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"Whereas"</a:t>
            </a:r>
            <a:r>
              <a:rPr lang="en-US" dirty="0"/>
              <a:t> and </a:t>
            </a:r>
            <a:r>
              <a:rPr lang="en-US" b="1" dirty="0"/>
              <a:t>"while"</a:t>
            </a:r>
            <a:r>
              <a:rPr lang="en-US" dirty="0"/>
              <a:t> both show contrast or comparison but are used differently in legal language.</a:t>
            </a:r>
          </a:p>
          <a:p>
            <a:pPr marL="0" indent="0">
              <a:buNone/>
            </a:pPr>
            <a:r>
              <a:rPr lang="en-US" b="1" dirty="0"/>
              <a:t>Whereas</a:t>
            </a:r>
            <a:r>
              <a:rPr lang="en-US" dirty="0"/>
              <a:t>: Used in formal legal documents to introduce background information or statements of fact. It can mean "in consideration of" or "taking into account that."</a:t>
            </a:r>
          </a:p>
          <a:p>
            <a:pPr lvl="1"/>
            <a:r>
              <a:rPr lang="en-US" dirty="0"/>
              <a:t>Example: </a:t>
            </a:r>
            <a:r>
              <a:rPr lang="en-US" b="1" dirty="0"/>
              <a:t>“Whereas the Tenant agrees to pay rent on the first day of each month, the Landlord agrees to maintain the property in good condition</a:t>
            </a:r>
            <a:r>
              <a:rPr lang="en-US" b="1" dirty="0" smtClean="0"/>
              <a:t>.”</a:t>
            </a:r>
            <a:r>
              <a:rPr lang="tr-TR" b="1" dirty="0" smtClean="0"/>
              <a:t/>
            </a:r>
            <a:br>
              <a:rPr lang="tr-TR" b="1" dirty="0" smtClean="0"/>
            </a:br>
            <a:endParaRPr lang="en-US" dirty="0"/>
          </a:p>
          <a:p>
            <a:pPr marL="0" indent="0">
              <a:buNone/>
            </a:pPr>
            <a:r>
              <a:rPr lang="en-US" b="1" dirty="0"/>
              <a:t>While</a:t>
            </a:r>
            <a:r>
              <a:rPr lang="en-US" dirty="0"/>
              <a:t>: More commonly used in everyday language and legal texts to indicate a direct contrast or a simultaneous action.</a:t>
            </a:r>
          </a:p>
          <a:p>
            <a:pPr lvl="1"/>
            <a:r>
              <a:rPr lang="en-US" dirty="0"/>
              <a:t>Example: </a:t>
            </a:r>
            <a:r>
              <a:rPr lang="en-US" b="1" dirty="0"/>
              <a:t>“While the Buyer agrees to the payment terms, the Seller must deliver the goods within 30 days</a:t>
            </a:r>
            <a:r>
              <a:rPr lang="en-US" b="1" dirty="0" smtClean="0"/>
              <a:t>.”</a:t>
            </a:r>
            <a:r>
              <a:rPr lang="tr-TR" b="1" dirty="0" smtClean="0"/>
              <a:t/>
            </a:r>
            <a:br>
              <a:rPr lang="tr-TR" b="1" dirty="0" smtClean="0"/>
            </a:br>
            <a:endParaRPr lang="en-US" dirty="0"/>
          </a:p>
          <a:p>
            <a:pPr marL="0" indent="0">
              <a:buNone/>
            </a:pPr>
            <a:r>
              <a:rPr lang="en-US" b="1" dirty="0"/>
              <a:t>Key Difference:</a:t>
            </a:r>
          </a:p>
          <a:p>
            <a:r>
              <a:rPr lang="en-US" dirty="0"/>
              <a:t>"Whereas" sets the stage or context for legal statements.</a:t>
            </a:r>
          </a:p>
          <a:p>
            <a:r>
              <a:rPr lang="en-US" dirty="0"/>
              <a:t>"While" emphasizes contrast or parallel actions in a simpler manner.</a:t>
            </a:r>
          </a:p>
          <a:p>
            <a:pPr marL="0" indent="0">
              <a:buNone/>
            </a:pPr>
            <a:r>
              <a:rPr lang="tr-TR" b="1" dirty="0" smtClean="0"/>
              <a:t/>
            </a:r>
            <a:br>
              <a:rPr lang="tr-TR" b="1" dirty="0" smtClean="0"/>
            </a:br>
            <a:r>
              <a:rPr lang="en-US" b="1" dirty="0" smtClean="0"/>
              <a:t>“</a:t>
            </a:r>
            <a:r>
              <a:rPr lang="en-US" b="1" dirty="0"/>
              <a:t>Whereas John is the owner of the property, Lisa is the tenant.”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“While John owns the property, Lisa only rents it</a:t>
            </a:r>
            <a:r>
              <a:rPr lang="en-US" b="1" dirty="0" smtClean="0"/>
              <a:t>.”</a:t>
            </a:r>
            <a:r>
              <a:rPr lang="tr-TR" b="1" dirty="0" smtClean="0"/>
              <a:t/>
            </a:r>
            <a:br>
              <a:rPr lang="tr-TR" b="1" dirty="0" smtClean="0"/>
            </a:br>
            <a:endParaRPr lang="en-US" dirty="0"/>
          </a:p>
          <a:p>
            <a:r>
              <a:rPr lang="en-US" dirty="0"/>
              <a:t>These examples illustrate how "whereas" is more formal and often used in legal settings, while "while" is straightforward and contrasts two facts or actions.</a:t>
            </a:r>
          </a:p>
        </p:txBody>
      </p:sp>
    </p:spTree>
    <p:extLst>
      <p:ext uri="{BB962C8B-B14F-4D97-AF65-F5344CB8AC3E}">
        <p14:creationId xmlns:p14="http://schemas.microsoft.com/office/powerpoint/2010/main" val="175547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9435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Language </a:t>
            </a:r>
            <a:r>
              <a:rPr lang="tr-TR" dirty="0" err="1" smtClean="0"/>
              <a:t>Use</a:t>
            </a:r>
            <a:r>
              <a:rPr lang="tr-TR" dirty="0" smtClean="0"/>
              <a:t> A; </a:t>
            </a:r>
            <a:r>
              <a:rPr lang="tr-TR" dirty="0" err="1" smtClean="0"/>
              <a:t>Answers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268760"/>
            <a:ext cx="8496944" cy="5184576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b="1" u="sng" dirty="0" err="1" smtClean="0"/>
              <a:t>Whereas</a:t>
            </a:r>
            <a:r>
              <a:rPr lang="tr-TR" b="1" u="sng" dirty="0" smtClean="0"/>
              <a:t> </a:t>
            </a:r>
            <a:r>
              <a:rPr lang="tr-TR" dirty="0" smtClean="0"/>
              <a:t>a </a:t>
            </a:r>
            <a:r>
              <a:rPr lang="tr-TR" dirty="0" err="1" smtClean="0"/>
              <a:t>freehold</a:t>
            </a:r>
            <a:r>
              <a:rPr lang="tr-TR" dirty="0" smtClean="0"/>
              <a:t> </a:t>
            </a:r>
            <a:r>
              <a:rPr lang="tr-TR" dirty="0" err="1" smtClean="0"/>
              <a:t>estate</a:t>
            </a:r>
            <a:r>
              <a:rPr lang="tr-TR" dirty="0" smtClean="0"/>
              <a:t> </a:t>
            </a:r>
            <a:r>
              <a:rPr lang="tr-TR" dirty="0" err="1" smtClean="0"/>
              <a:t>refers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an </a:t>
            </a:r>
            <a:r>
              <a:rPr lang="tr-TR" dirty="0" err="1" smtClean="0"/>
              <a:t>estate</a:t>
            </a:r>
            <a:r>
              <a:rPr lang="tr-TR" dirty="0" smtClean="0"/>
              <a:t> in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ownership</a:t>
            </a:r>
            <a:r>
              <a:rPr lang="tr-TR" dirty="0" smtClean="0"/>
              <a:t> is </a:t>
            </a:r>
            <a:r>
              <a:rPr lang="tr-TR" dirty="0" err="1" smtClean="0"/>
              <a:t>for</a:t>
            </a:r>
            <a:r>
              <a:rPr lang="tr-TR" dirty="0" smtClean="0"/>
              <a:t> an </a:t>
            </a:r>
            <a:r>
              <a:rPr lang="tr-TR" dirty="0" err="1" smtClean="0"/>
              <a:t>indeterminate</a:t>
            </a:r>
            <a:r>
              <a:rPr lang="tr-TR" dirty="0" smtClean="0"/>
              <a:t> </a:t>
            </a:r>
            <a:r>
              <a:rPr lang="tr-TR" dirty="0" err="1" smtClean="0"/>
              <a:t>lenght</a:t>
            </a:r>
            <a:r>
              <a:rPr lang="tr-TR" dirty="0" smtClean="0"/>
              <a:t> of time, a </a:t>
            </a:r>
            <a:r>
              <a:rPr lang="tr-TR" dirty="0" err="1" smtClean="0"/>
              <a:t>lease</a:t>
            </a:r>
            <a:r>
              <a:rPr lang="tr-TR" dirty="0" smtClean="0"/>
              <a:t> </a:t>
            </a:r>
            <a:r>
              <a:rPr lang="tr-TR" dirty="0" err="1" smtClean="0"/>
              <a:t>hold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term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right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posession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use</a:t>
            </a:r>
            <a:r>
              <a:rPr lang="tr-TR" dirty="0" smtClean="0"/>
              <a:t> of </a:t>
            </a:r>
            <a:r>
              <a:rPr lang="tr-TR" dirty="0" err="1" smtClean="0"/>
              <a:t>land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a </a:t>
            </a:r>
            <a:r>
              <a:rPr lang="tr-TR" dirty="0" err="1" smtClean="0"/>
              <a:t>fixed</a:t>
            </a:r>
            <a:r>
              <a:rPr lang="tr-TR" dirty="0" smtClean="0"/>
              <a:t> </a:t>
            </a:r>
            <a:r>
              <a:rPr lang="tr-TR" dirty="0" err="1" smtClean="0"/>
              <a:t>period</a:t>
            </a:r>
            <a:r>
              <a:rPr lang="tr-TR" dirty="0" smtClean="0"/>
              <a:t> of time</a:t>
            </a:r>
            <a:br>
              <a:rPr lang="tr-TR" dirty="0" smtClean="0"/>
            </a:b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A </a:t>
            </a:r>
            <a:r>
              <a:rPr lang="tr-TR" dirty="0" err="1" smtClean="0"/>
              <a:t>lease</a:t>
            </a:r>
            <a:r>
              <a:rPr lang="tr-TR" dirty="0" smtClean="0"/>
              <a:t> is an </a:t>
            </a:r>
            <a:r>
              <a:rPr lang="tr-TR" dirty="0" err="1" smtClean="0"/>
              <a:t>agreement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a </a:t>
            </a:r>
            <a:r>
              <a:rPr lang="tr-TR" dirty="0" err="1" smtClean="0"/>
              <a:t>lessor</a:t>
            </a:r>
            <a:r>
              <a:rPr lang="tr-TR" dirty="0" smtClean="0"/>
              <a:t> </a:t>
            </a:r>
            <a:r>
              <a:rPr lang="tr-TR" dirty="0" err="1" smtClean="0"/>
              <a:t>gives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right</a:t>
            </a:r>
            <a:r>
              <a:rPr lang="tr-TR" dirty="0" smtClean="0"/>
              <a:t> of </a:t>
            </a:r>
            <a:r>
              <a:rPr lang="tr-TR" dirty="0" err="1" smtClean="0"/>
              <a:t>posession</a:t>
            </a:r>
            <a:r>
              <a:rPr lang="tr-TR" dirty="0" smtClean="0"/>
              <a:t> of </a:t>
            </a:r>
            <a:r>
              <a:rPr lang="tr-TR" dirty="0" err="1" smtClean="0"/>
              <a:t>real</a:t>
            </a:r>
            <a:r>
              <a:rPr lang="tr-TR" dirty="0" smtClean="0"/>
              <a:t> </a:t>
            </a:r>
            <a:r>
              <a:rPr lang="tr-TR" dirty="0" err="1" smtClean="0"/>
              <a:t>property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a </a:t>
            </a:r>
            <a:r>
              <a:rPr lang="tr-TR" dirty="0" err="1" smtClean="0"/>
              <a:t>lessee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a </a:t>
            </a:r>
            <a:r>
              <a:rPr lang="tr-TR" dirty="0" err="1" smtClean="0"/>
              <a:t>specified</a:t>
            </a:r>
            <a:r>
              <a:rPr lang="tr-TR" dirty="0" smtClean="0"/>
              <a:t> </a:t>
            </a:r>
            <a:r>
              <a:rPr lang="tr-TR" dirty="0" err="1" smtClean="0"/>
              <a:t>term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a </a:t>
            </a:r>
            <a:r>
              <a:rPr lang="tr-TR" dirty="0" err="1" smtClean="0"/>
              <a:t>specified</a:t>
            </a:r>
            <a:r>
              <a:rPr lang="tr-TR" dirty="0" smtClean="0"/>
              <a:t> </a:t>
            </a:r>
            <a:r>
              <a:rPr lang="tr-TR" dirty="0" err="1" smtClean="0"/>
              <a:t>consideration</a:t>
            </a:r>
            <a:r>
              <a:rPr lang="tr-TR" dirty="0" smtClean="0"/>
              <a:t>, </a:t>
            </a:r>
            <a:r>
              <a:rPr lang="tr-TR" b="1" u="sng" dirty="0" err="1" smtClean="0"/>
              <a:t>whereas</a:t>
            </a:r>
            <a:r>
              <a:rPr lang="tr-TR" b="1" dirty="0"/>
              <a:t> </a:t>
            </a:r>
            <a:r>
              <a:rPr lang="tr-TR" dirty="0" smtClean="0"/>
              <a:t> a </a:t>
            </a:r>
            <a:r>
              <a:rPr lang="tr-TR" dirty="0" err="1" smtClean="0"/>
              <a:t>license</a:t>
            </a:r>
            <a:r>
              <a:rPr lang="tr-TR" dirty="0" smtClean="0"/>
              <a:t> is </a:t>
            </a:r>
            <a:r>
              <a:rPr lang="tr-TR" dirty="0" err="1" smtClean="0"/>
              <a:t>only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rşght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use</a:t>
            </a:r>
            <a:r>
              <a:rPr lang="tr-TR" dirty="0" smtClean="0"/>
              <a:t> </a:t>
            </a:r>
            <a:r>
              <a:rPr lang="tr-TR" dirty="0" err="1" smtClean="0"/>
              <a:t>without</a:t>
            </a:r>
            <a:r>
              <a:rPr lang="tr-TR" dirty="0" smtClean="0"/>
              <a:t> </a:t>
            </a:r>
            <a:r>
              <a:rPr lang="tr-TR" dirty="0" err="1" smtClean="0"/>
              <a:t>having</a:t>
            </a:r>
            <a:r>
              <a:rPr lang="tr-TR" dirty="0" smtClean="0"/>
              <a:t> </a:t>
            </a:r>
            <a:r>
              <a:rPr lang="tr-TR" dirty="0" err="1" smtClean="0"/>
              <a:t>exclusive</a:t>
            </a:r>
            <a:r>
              <a:rPr lang="tr-TR" dirty="0" smtClean="0"/>
              <a:t> </a:t>
            </a:r>
            <a:r>
              <a:rPr lang="tr-TR" dirty="0" err="1" smtClean="0"/>
              <a:t>posession</a:t>
            </a:r>
            <a:r>
              <a:rPr lang="tr-TR" dirty="0" smtClean="0"/>
              <a:t>.</a:t>
            </a:r>
            <a:br>
              <a:rPr lang="tr-TR" dirty="0" smtClean="0"/>
            </a:b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An </a:t>
            </a:r>
            <a:r>
              <a:rPr lang="tr-TR" dirty="0" err="1" smtClean="0"/>
              <a:t>easement</a:t>
            </a:r>
            <a:r>
              <a:rPr lang="tr-TR" dirty="0" smtClean="0"/>
              <a:t> is a </a:t>
            </a:r>
            <a:r>
              <a:rPr lang="tr-TR" dirty="0" err="1" smtClean="0"/>
              <a:t>right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make</a:t>
            </a:r>
            <a:r>
              <a:rPr lang="tr-TR" dirty="0" smtClean="0"/>
              <a:t> </a:t>
            </a:r>
            <a:r>
              <a:rPr lang="tr-TR" dirty="0" err="1" smtClean="0"/>
              <a:t>limited</a:t>
            </a:r>
            <a:r>
              <a:rPr lang="tr-TR" dirty="0" smtClean="0"/>
              <a:t> </a:t>
            </a:r>
            <a:r>
              <a:rPr lang="tr-TR" dirty="0" err="1" smtClean="0"/>
              <a:t>use</a:t>
            </a:r>
            <a:r>
              <a:rPr lang="tr-TR" dirty="0" smtClean="0"/>
              <a:t> of </a:t>
            </a:r>
            <a:r>
              <a:rPr lang="tr-TR" dirty="0" err="1" smtClean="0"/>
              <a:t>another’s</a:t>
            </a:r>
            <a:r>
              <a:rPr lang="tr-TR" dirty="0" smtClean="0"/>
              <a:t> </a:t>
            </a:r>
            <a:r>
              <a:rPr lang="tr-TR" dirty="0" err="1" smtClean="0"/>
              <a:t>real</a:t>
            </a:r>
            <a:r>
              <a:rPr lang="tr-TR" dirty="0" smtClean="0"/>
              <a:t> </a:t>
            </a:r>
            <a:r>
              <a:rPr lang="tr-TR" dirty="0" err="1" smtClean="0"/>
              <a:t>property</a:t>
            </a:r>
            <a:r>
              <a:rPr lang="tr-TR" dirty="0" smtClean="0"/>
              <a:t> ,</a:t>
            </a:r>
            <a:r>
              <a:rPr lang="tr-TR" b="1" u="sng" dirty="0" err="1" smtClean="0"/>
              <a:t>while</a:t>
            </a:r>
            <a:r>
              <a:rPr lang="tr-TR" b="1" dirty="0" smtClean="0"/>
              <a:t> </a:t>
            </a:r>
            <a:r>
              <a:rPr lang="tr-TR" dirty="0" smtClean="0"/>
              <a:t> </a:t>
            </a:r>
            <a:r>
              <a:rPr lang="tr-TR" dirty="0" err="1" smtClean="0"/>
              <a:t>usufruct</a:t>
            </a:r>
            <a:r>
              <a:rPr lang="tr-TR" dirty="0" smtClean="0"/>
              <a:t> </a:t>
            </a:r>
            <a:r>
              <a:rPr lang="tr-TR" dirty="0" err="1" smtClean="0"/>
              <a:t>refers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right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use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derive</a:t>
            </a:r>
            <a:r>
              <a:rPr lang="tr-TR" dirty="0" smtClean="0"/>
              <a:t> </a:t>
            </a:r>
            <a:r>
              <a:rPr lang="tr-TR" dirty="0" err="1" smtClean="0"/>
              <a:t>profit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property</a:t>
            </a:r>
            <a:r>
              <a:rPr lang="tr-TR" dirty="0" smtClean="0"/>
              <a:t> </a:t>
            </a:r>
            <a:r>
              <a:rPr lang="tr-TR" dirty="0" err="1" smtClean="0"/>
              <a:t>belonging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someone</a:t>
            </a:r>
            <a:r>
              <a:rPr lang="tr-TR" dirty="0"/>
              <a:t> </a:t>
            </a:r>
            <a:r>
              <a:rPr lang="tr-TR" dirty="0" smtClean="0"/>
              <a:t>ekse, </a:t>
            </a:r>
            <a:r>
              <a:rPr lang="tr-TR" dirty="0" err="1" smtClean="0"/>
              <a:t>provided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propert</a:t>
            </a:r>
            <a:r>
              <a:rPr lang="tr-TR" dirty="0" smtClean="0"/>
              <a:t> </a:t>
            </a:r>
            <a:r>
              <a:rPr lang="tr-TR" dirty="0" err="1" smtClean="0"/>
              <a:t>itself</a:t>
            </a:r>
            <a:r>
              <a:rPr lang="tr-TR" dirty="0" smtClean="0"/>
              <a:t> is not </a:t>
            </a:r>
            <a:r>
              <a:rPr lang="tr-TR" dirty="0" err="1" smtClean="0"/>
              <a:t>harmed</a:t>
            </a:r>
            <a:r>
              <a:rPr lang="tr-TR" dirty="0" smtClean="0"/>
              <a:t> in </a:t>
            </a:r>
            <a:r>
              <a:rPr lang="tr-TR" dirty="0" err="1" smtClean="0"/>
              <a:t>any</a:t>
            </a:r>
            <a:r>
              <a:rPr lang="tr-TR" dirty="0" smtClean="0"/>
              <a:t> </a:t>
            </a:r>
            <a:r>
              <a:rPr lang="tr-TR" dirty="0" err="1" smtClean="0"/>
              <a:t>way</a:t>
            </a:r>
            <a:r>
              <a:rPr lang="tr-TR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7794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80988" y="260648"/>
            <a:ext cx="8229600" cy="1143000"/>
          </a:xfrm>
        </p:spPr>
        <p:txBody>
          <a:bodyPr/>
          <a:lstStyle/>
          <a:p>
            <a:r>
              <a:rPr lang="tr-TR" dirty="0" smtClean="0"/>
              <a:t>Reading B: </a:t>
            </a:r>
            <a:r>
              <a:rPr lang="tr-TR" dirty="0" err="1" smtClean="0"/>
              <a:t>Practice</a:t>
            </a:r>
            <a:r>
              <a:rPr lang="tr-TR" dirty="0" smtClean="0"/>
              <a:t> </a:t>
            </a:r>
            <a:r>
              <a:rPr lang="tr-TR" dirty="0" err="1" smtClean="0"/>
              <a:t>Areas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1026" name="Picture 2" descr="C:\Users\46789295336\Desktop\Ekran Alıntısı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8" y="1556792"/>
            <a:ext cx="8395468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346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134</TotalTime>
  <Words>400</Words>
  <Application>Microsoft Office PowerPoint</Application>
  <PresentationFormat>Ekran Gösterisi (4:3)</PresentationFormat>
  <Paragraphs>62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Akış</vt:lpstr>
      <vt:lpstr> International Legal English</vt:lpstr>
      <vt:lpstr>UNIT 10: Real Property Law</vt:lpstr>
      <vt:lpstr>PowerPoint Sunusu</vt:lpstr>
      <vt:lpstr>Reading A: Background Notes</vt:lpstr>
      <vt:lpstr>Key Terms Extra Activity</vt:lpstr>
      <vt:lpstr>PowerPoint Sunusu</vt:lpstr>
      <vt:lpstr>Language Use A; Whereas/While</vt:lpstr>
      <vt:lpstr>Language Use A; Answers</vt:lpstr>
      <vt:lpstr>Reading B: Practice Areas</vt:lpstr>
      <vt:lpstr>Reading C: Background Notes</vt:lpstr>
      <vt:lpstr>PowerPoint Sunusu</vt:lpstr>
      <vt:lpstr>Speaking B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Legal English</dc:title>
  <dc:creator>Ozen TEKIN</dc:creator>
  <cp:lastModifiedBy>Ozen TEKIN</cp:lastModifiedBy>
  <cp:revision>15</cp:revision>
  <dcterms:created xsi:type="dcterms:W3CDTF">2024-10-04T08:46:08Z</dcterms:created>
  <dcterms:modified xsi:type="dcterms:W3CDTF">2024-10-07T12:03:16Z</dcterms:modified>
</cp:coreProperties>
</file>