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69"/>
  </p:notesMasterIdLst>
  <p:handoutMasterIdLst>
    <p:handoutMasterId r:id="rId70"/>
  </p:handoutMasterIdLst>
  <p:sldIdLst>
    <p:sldId id="357" r:id="rId2"/>
    <p:sldId id="350" r:id="rId3"/>
    <p:sldId id="280" r:id="rId4"/>
    <p:sldId id="282" r:id="rId5"/>
    <p:sldId id="283" r:id="rId6"/>
    <p:sldId id="284" r:id="rId7"/>
    <p:sldId id="263" r:id="rId8"/>
    <p:sldId id="285" r:id="rId9"/>
    <p:sldId id="288" r:id="rId10"/>
    <p:sldId id="351" r:id="rId11"/>
    <p:sldId id="287" r:id="rId12"/>
    <p:sldId id="316" r:id="rId13"/>
    <p:sldId id="317" r:id="rId14"/>
    <p:sldId id="318" r:id="rId15"/>
    <p:sldId id="319" r:id="rId16"/>
    <p:sldId id="289" r:id="rId17"/>
    <p:sldId id="290" r:id="rId18"/>
    <p:sldId id="320" r:id="rId19"/>
    <p:sldId id="291" r:id="rId20"/>
    <p:sldId id="321" r:id="rId21"/>
    <p:sldId id="358" r:id="rId22"/>
    <p:sldId id="322" r:id="rId23"/>
    <p:sldId id="323" r:id="rId24"/>
    <p:sldId id="266" r:id="rId25"/>
    <p:sldId id="262" r:id="rId26"/>
    <p:sldId id="324" r:id="rId27"/>
    <p:sldId id="327" r:id="rId28"/>
    <p:sldId id="328" r:id="rId29"/>
    <p:sldId id="352" r:id="rId30"/>
    <p:sldId id="329" r:id="rId31"/>
    <p:sldId id="330" r:id="rId32"/>
    <p:sldId id="331" r:id="rId33"/>
    <p:sldId id="292" r:id="rId34"/>
    <p:sldId id="359" r:id="rId35"/>
    <p:sldId id="293" r:id="rId36"/>
    <p:sldId id="294" r:id="rId37"/>
    <p:sldId id="332" r:id="rId38"/>
    <p:sldId id="308" r:id="rId39"/>
    <p:sldId id="295" r:id="rId40"/>
    <p:sldId id="296" r:id="rId41"/>
    <p:sldId id="297" r:id="rId42"/>
    <p:sldId id="298" r:id="rId43"/>
    <p:sldId id="333" r:id="rId44"/>
    <p:sldId id="336" r:id="rId45"/>
    <p:sldId id="334" r:id="rId46"/>
    <p:sldId id="337" r:id="rId47"/>
    <p:sldId id="335" r:id="rId48"/>
    <p:sldId id="300" r:id="rId49"/>
    <p:sldId id="338" r:id="rId50"/>
    <p:sldId id="339" r:id="rId51"/>
    <p:sldId id="311" r:id="rId52"/>
    <p:sldId id="301" r:id="rId53"/>
    <p:sldId id="302" r:id="rId54"/>
    <p:sldId id="303" r:id="rId55"/>
    <p:sldId id="340" r:id="rId56"/>
    <p:sldId id="341" r:id="rId57"/>
    <p:sldId id="312" r:id="rId58"/>
    <p:sldId id="304" r:id="rId59"/>
    <p:sldId id="342" r:id="rId60"/>
    <p:sldId id="353" r:id="rId61"/>
    <p:sldId id="360" r:id="rId62"/>
    <p:sldId id="305" r:id="rId63"/>
    <p:sldId id="344" r:id="rId64"/>
    <p:sldId id="345" r:id="rId65"/>
    <p:sldId id="313" r:id="rId66"/>
    <p:sldId id="314" r:id="rId67"/>
    <p:sldId id="355" r:id="rId68"/>
  </p:sldIdLst>
  <p:sldSz cx="9144000" cy="6858000" type="screen4x3"/>
  <p:notesSz cx="6858000" cy="9144000"/>
  <p:custDataLst>
    <p:tags r:id="rId7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C74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53" autoAdjust="0"/>
    <p:restoredTop sz="94660"/>
  </p:normalViewPr>
  <p:slideViewPr>
    <p:cSldViewPr>
      <p:cViewPr>
        <p:scale>
          <a:sx n="76" d="100"/>
          <a:sy n="76" d="100"/>
        </p:scale>
        <p:origin x="-1080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3048926-BD96-4E04-A126-9A282A7C8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74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0FB45CB-44AA-44E9-B6A6-5079FA9A02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72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-72" charset="-128"/>
        <a:cs typeface="ＭＳ Ｐゴシック" pitchFamily="-7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12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12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12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12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E91CAD7-38E2-43A6-84E7-F8A5EA1D0231}" type="slidenum">
              <a:rPr lang="en-US" altLang="en-US" sz="1200" smtClean="0"/>
              <a:pPr eaLnBrk="1" hangingPunct="1"/>
              <a:t>3</a:t>
            </a:fld>
            <a:endParaRPr lang="en-US" altLang="en-US" sz="1200" smtClean="0"/>
          </a:p>
        </p:txBody>
      </p:sp>
      <p:sp>
        <p:nvSpPr>
          <p:cNvPr id="7782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A8CFA60-63F0-48DC-B00C-72C938E0BD71}" type="slidenum">
              <a:rPr lang="en-US" altLang="en-US" sz="1200" smtClean="0"/>
              <a:pPr eaLnBrk="1" hangingPunct="1"/>
              <a:t>17</a:t>
            </a:fld>
            <a:endParaRPr lang="en-US" altLang="en-US" sz="1200" smtClean="0"/>
          </a:p>
        </p:txBody>
      </p:sp>
      <p:sp>
        <p:nvSpPr>
          <p:cNvPr id="8909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909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EF7CCFA-79EE-4799-94DE-940D84D9DB9A}" type="slidenum">
              <a:rPr lang="en-US" altLang="en-US" sz="1200" smtClean="0"/>
              <a:pPr eaLnBrk="1" hangingPunct="1"/>
              <a:t>19</a:t>
            </a:fld>
            <a:endParaRPr lang="en-US" altLang="en-US" sz="1200" smtClean="0"/>
          </a:p>
        </p:txBody>
      </p:sp>
      <p:sp>
        <p:nvSpPr>
          <p:cNvPr id="9011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011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45EA5A1-3C4C-4839-A395-4A589F8327FE}" type="slidenum">
              <a:rPr lang="en-US" altLang="en-US" sz="1200" smtClean="0"/>
              <a:pPr eaLnBrk="1" hangingPunct="1"/>
              <a:t>24</a:t>
            </a:fld>
            <a:endParaRPr lang="en-US" altLang="en-US" sz="1200" smtClean="0"/>
          </a:p>
        </p:txBody>
      </p:sp>
      <p:sp>
        <p:nvSpPr>
          <p:cNvPr id="9113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313A85A-D360-4809-88E5-37BD1DBC9543}" type="slidenum">
              <a:rPr lang="en-US" altLang="en-US" sz="1200" smtClean="0"/>
              <a:pPr eaLnBrk="1" hangingPunct="1"/>
              <a:t>25</a:t>
            </a:fld>
            <a:endParaRPr lang="en-US" altLang="en-US" sz="1200" smtClean="0"/>
          </a:p>
        </p:txBody>
      </p:sp>
      <p:sp>
        <p:nvSpPr>
          <p:cNvPr id="9216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038DB24-907E-4D6C-8949-9413B15DDE88}" type="slidenum">
              <a:rPr lang="en-US" altLang="en-US" sz="1200" smtClean="0"/>
              <a:pPr eaLnBrk="1" hangingPunct="1"/>
              <a:t>33</a:t>
            </a:fld>
            <a:endParaRPr lang="en-US" altLang="en-US" sz="1200" smtClean="0"/>
          </a:p>
        </p:txBody>
      </p:sp>
      <p:sp>
        <p:nvSpPr>
          <p:cNvPr id="9318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6D594A6-1981-43C0-B6FB-7F07AF907E1E}" type="slidenum">
              <a:rPr lang="en-US" altLang="en-US" sz="1200" smtClean="0"/>
              <a:pPr eaLnBrk="1" hangingPunct="1"/>
              <a:t>35</a:t>
            </a:fld>
            <a:endParaRPr lang="en-US" altLang="en-US" sz="1200" smtClean="0"/>
          </a:p>
        </p:txBody>
      </p:sp>
      <p:sp>
        <p:nvSpPr>
          <p:cNvPr id="9523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523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8A28ECA-D3E6-4E67-99B5-389C47C7CA06}" type="slidenum">
              <a:rPr lang="en-US" altLang="en-US" sz="1200" smtClean="0"/>
              <a:pPr eaLnBrk="1" hangingPunct="1"/>
              <a:t>36</a:t>
            </a:fld>
            <a:endParaRPr lang="en-US" altLang="en-US" sz="1200" smtClean="0"/>
          </a:p>
        </p:txBody>
      </p:sp>
      <p:sp>
        <p:nvSpPr>
          <p:cNvPr id="9625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626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5AB4AEE-8D5C-4545-82A5-8F79CFFE9B2F}" type="slidenum">
              <a:rPr lang="en-US" altLang="en-US" sz="1200" smtClean="0"/>
              <a:pPr eaLnBrk="1" hangingPunct="1"/>
              <a:t>38</a:t>
            </a:fld>
            <a:endParaRPr lang="en-US" altLang="en-US" sz="1200" smtClean="0"/>
          </a:p>
        </p:txBody>
      </p:sp>
      <p:sp>
        <p:nvSpPr>
          <p:cNvPr id="9728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15E23E9-DA7C-4156-BB44-2FF8F18B99DA}" type="slidenum">
              <a:rPr lang="en-US" altLang="en-US" sz="1200" smtClean="0"/>
              <a:pPr eaLnBrk="1" hangingPunct="1"/>
              <a:t>39</a:t>
            </a:fld>
            <a:endParaRPr lang="en-US" altLang="en-US" sz="1200" smtClean="0"/>
          </a:p>
        </p:txBody>
      </p:sp>
      <p:sp>
        <p:nvSpPr>
          <p:cNvPr id="9830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830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936598E-B3A4-4BF2-B9A9-1E0657CDD850}" type="slidenum">
              <a:rPr lang="en-US" altLang="en-US" sz="1200" smtClean="0"/>
              <a:pPr eaLnBrk="1" hangingPunct="1"/>
              <a:t>40</a:t>
            </a:fld>
            <a:endParaRPr lang="en-US" altLang="en-US" sz="1200" smtClean="0"/>
          </a:p>
        </p:txBody>
      </p:sp>
      <p:sp>
        <p:nvSpPr>
          <p:cNvPr id="9933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933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E5014E1-D879-4F91-8103-6F2491B6E260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  <p:sp>
        <p:nvSpPr>
          <p:cNvPr id="7987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987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AD67287-E6E0-44AD-A5AA-DA0D93CB0274}" type="slidenum">
              <a:rPr lang="en-US" altLang="en-US" sz="1200" smtClean="0"/>
              <a:pPr eaLnBrk="1" hangingPunct="1"/>
              <a:t>41</a:t>
            </a:fld>
            <a:endParaRPr lang="en-US" altLang="en-US" sz="1200" smtClean="0"/>
          </a:p>
        </p:txBody>
      </p:sp>
      <p:sp>
        <p:nvSpPr>
          <p:cNvPr id="10035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035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BD3146C-1488-453B-A24E-9DBDAEAFE11E}" type="slidenum">
              <a:rPr lang="en-US" altLang="en-US" sz="1200" smtClean="0"/>
              <a:pPr eaLnBrk="1" hangingPunct="1"/>
              <a:t>42</a:t>
            </a:fld>
            <a:endParaRPr lang="en-US" altLang="en-US" sz="1200" smtClean="0"/>
          </a:p>
        </p:txBody>
      </p:sp>
      <p:sp>
        <p:nvSpPr>
          <p:cNvPr id="10137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138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A72F7CF-6E0D-4ACA-A9E1-07C362B9FA3F}" type="slidenum">
              <a:rPr lang="en-US" altLang="en-US" sz="1200" smtClean="0"/>
              <a:pPr eaLnBrk="1" hangingPunct="1"/>
              <a:t>48</a:t>
            </a:fld>
            <a:endParaRPr lang="en-US" altLang="en-US" sz="1200" smtClean="0"/>
          </a:p>
        </p:txBody>
      </p:sp>
      <p:sp>
        <p:nvSpPr>
          <p:cNvPr id="10240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0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40848F8-978E-4BD2-A049-8ADF3A60FA45}" type="slidenum">
              <a:rPr lang="en-US" altLang="en-US" sz="1200" smtClean="0"/>
              <a:pPr eaLnBrk="1" hangingPunct="1"/>
              <a:t>51</a:t>
            </a:fld>
            <a:endParaRPr lang="en-US" altLang="en-US" sz="1200" smtClean="0"/>
          </a:p>
        </p:txBody>
      </p:sp>
      <p:sp>
        <p:nvSpPr>
          <p:cNvPr id="10342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432DEB5-04E7-4880-BE89-FDC951FF5B53}" type="slidenum">
              <a:rPr lang="en-US" altLang="en-US" sz="1200" smtClean="0"/>
              <a:pPr eaLnBrk="1" hangingPunct="1"/>
              <a:t>52</a:t>
            </a:fld>
            <a:endParaRPr lang="en-US" altLang="en-US" sz="1200" smtClean="0"/>
          </a:p>
        </p:txBody>
      </p:sp>
      <p:sp>
        <p:nvSpPr>
          <p:cNvPr id="10445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445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022CD6A-29E0-4F06-85B3-491CE7ED3F2E}" type="slidenum">
              <a:rPr lang="en-US" altLang="en-US" sz="1200" smtClean="0"/>
              <a:pPr eaLnBrk="1" hangingPunct="1"/>
              <a:t>53</a:t>
            </a:fld>
            <a:endParaRPr lang="en-US" altLang="en-US" sz="1200" smtClean="0"/>
          </a:p>
        </p:txBody>
      </p:sp>
      <p:sp>
        <p:nvSpPr>
          <p:cNvPr id="10547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547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E0D0A7B-9CE0-42C7-850E-5F3BFBAD8301}" type="slidenum">
              <a:rPr lang="en-US" altLang="en-US" sz="1200" smtClean="0"/>
              <a:pPr eaLnBrk="1" hangingPunct="1"/>
              <a:t>54</a:t>
            </a:fld>
            <a:endParaRPr lang="en-US" altLang="en-US" sz="1200" smtClean="0"/>
          </a:p>
        </p:txBody>
      </p:sp>
      <p:sp>
        <p:nvSpPr>
          <p:cNvPr id="10649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650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87F3BC6-7E0B-4391-99AD-1ECC6FBB5B8D}" type="slidenum">
              <a:rPr lang="en-US" altLang="en-US" sz="1200" smtClean="0"/>
              <a:pPr eaLnBrk="1" hangingPunct="1"/>
              <a:t>57</a:t>
            </a:fld>
            <a:endParaRPr lang="en-US" altLang="en-US" sz="1200" smtClean="0"/>
          </a:p>
        </p:txBody>
      </p:sp>
      <p:sp>
        <p:nvSpPr>
          <p:cNvPr id="10752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6F21D0F-73CD-4D14-9308-8A70B1A0930F}" type="slidenum">
              <a:rPr lang="en-US" altLang="en-US" sz="1200" smtClean="0"/>
              <a:pPr eaLnBrk="1" hangingPunct="1"/>
              <a:t>58</a:t>
            </a:fld>
            <a:endParaRPr lang="en-US" altLang="en-US" sz="1200" smtClean="0"/>
          </a:p>
        </p:txBody>
      </p:sp>
      <p:sp>
        <p:nvSpPr>
          <p:cNvPr id="10854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854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1F469C0-D38F-4DFC-9DE9-01A0E17E5E4F}" type="slidenum">
              <a:rPr lang="en-US" altLang="en-US" sz="1200" smtClean="0"/>
              <a:pPr eaLnBrk="1" hangingPunct="1"/>
              <a:t>62</a:t>
            </a:fld>
            <a:endParaRPr lang="en-US" altLang="en-US" sz="1200" smtClean="0"/>
          </a:p>
        </p:txBody>
      </p:sp>
      <p:sp>
        <p:nvSpPr>
          <p:cNvPr id="10957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957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81BCA45-F830-4A7C-9BAC-E71981610E49}" type="slidenum">
              <a:rPr lang="en-US" altLang="en-US" sz="1200" smtClean="0"/>
              <a:pPr eaLnBrk="1" hangingPunct="1"/>
              <a:t>5</a:t>
            </a:fld>
            <a:endParaRPr lang="en-US" altLang="en-US" sz="1200" smtClean="0"/>
          </a:p>
        </p:txBody>
      </p:sp>
      <p:sp>
        <p:nvSpPr>
          <p:cNvPr id="8089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090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BD17E58-A9DF-4667-AC5B-BCF659A6D827}" type="slidenum">
              <a:rPr lang="en-US" altLang="en-US" sz="1200" smtClean="0"/>
              <a:pPr eaLnBrk="1" hangingPunct="1"/>
              <a:t>65</a:t>
            </a:fld>
            <a:endParaRPr lang="en-US" altLang="en-US" sz="1200" smtClean="0"/>
          </a:p>
        </p:txBody>
      </p:sp>
      <p:sp>
        <p:nvSpPr>
          <p:cNvPr id="11059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02D619F-00EE-46C8-9A62-3EFA7154AAF0}" type="slidenum">
              <a:rPr lang="en-US" altLang="en-US" sz="1200" smtClean="0"/>
              <a:pPr eaLnBrk="1" hangingPunct="1"/>
              <a:t>66</a:t>
            </a:fld>
            <a:endParaRPr lang="en-US" altLang="en-US" sz="1200" smtClean="0"/>
          </a:p>
        </p:txBody>
      </p:sp>
      <p:sp>
        <p:nvSpPr>
          <p:cNvPr id="11161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71451C9-82B4-43C3-A9A6-47B250B29287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  <p:sp>
        <p:nvSpPr>
          <p:cNvPr id="8192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192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948BBD7-98D8-4D3C-9529-8AEB16324F04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  <p:sp>
        <p:nvSpPr>
          <p:cNvPr id="8294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92484E3-2B5D-4609-B6BF-4144F9EDD783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  <p:sp>
        <p:nvSpPr>
          <p:cNvPr id="8397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397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9F989AC-1C3A-4442-B01C-1228EA3BC5B5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  <p:sp>
        <p:nvSpPr>
          <p:cNvPr id="8499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2FE358C-3D9D-4904-B4B6-3A00A0D89D12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  <p:sp>
        <p:nvSpPr>
          <p:cNvPr id="8601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602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ADC9F4A-1674-4BAB-85E3-EDBA26082920}" type="slidenum">
              <a:rPr lang="en-US" altLang="en-US" sz="1200" smtClean="0"/>
              <a:pPr eaLnBrk="1" hangingPunct="1"/>
              <a:t>16</a:t>
            </a:fld>
            <a:endParaRPr lang="en-US" altLang="en-US" sz="1200" smtClean="0"/>
          </a:p>
        </p:txBody>
      </p:sp>
      <p:sp>
        <p:nvSpPr>
          <p:cNvPr id="8806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806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055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9144000" cy="1371600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  <a:latin typeface="Goudy Old Style" panose="020205020503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3" y="6849"/>
            <a:ext cx="7766407" cy="122947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oudy Old Style" panose="020205020503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1233996"/>
            <a:ext cx="9144000" cy="152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495800"/>
            <a:ext cx="9144000" cy="152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6396"/>
            <a:ext cx="9144000" cy="312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8750"/>
            <a:ext cx="9144000" cy="349250"/>
          </a:xfrm>
          <a:prstGeom prst="rect">
            <a:avLst/>
          </a:prstGeom>
        </p:spPr>
        <p:txBody>
          <a:bodyPr/>
          <a:lstStyle>
            <a:lvl1pPr algn="ctr">
              <a:defRPr sz="85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© 2017 McGraw-Hill Education. All Rights Reserved. Authorized only for instructor use in the classroom. No reproduction or distribution without the prior written consent of McGraw-Hill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99521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16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82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447800"/>
            <a:ext cx="3581400" cy="3840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581400" cy="3840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5-</a:t>
            </a:r>
            <a:fld id="{4E7AD9FE-31DC-49A2-9EB4-2CAB57EB5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85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219200" y="1447800"/>
            <a:ext cx="3581400" cy="38401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447800"/>
            <a:ext cx="3581400" cy="3840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5-</a:t>
            </a:r>
            <a:fld id="{532BFDBC-F05F-4D5F-A03A-66F69322F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20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219200" y="1447800"/>
            <a:ext cx="3581400" cy="38401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447800"/>
            <a:ext cx="3581400" cy="3840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10-</a:t>
            </a:r>
            <a:fld id="{BDC03443-823D-4E33-BFC9-7F1C0BAB7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12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62000" y="152400"/>
            <a:ext cx="8229600" cy="5135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A485AB2E-4742-4F6D-B3BF-5B4FB6366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45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6477000"/>
            <a:ext cx="1295400" cy="381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1-</a:t>
            </a:r>
            <a:fld id="{9C5BF9B0-2791-427F-8EC9-20B62A3C9DDF}" type="slidenum">
              <a:rPr lang="en-US" smtClean="0"/>
              <a:pPr/>
              <a:t>‹#›</a:t>
            </a:fld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6492875"/>
            <a:ext cx="32766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dirty="0" smtClean="0"/>
              <a:t>© 2017 McGraw-Hill Education. All Rights Reserved.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38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07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508750"/>
            <a:ext cx="6019800" cy="349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05221" y="64928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1-</a:t>
            </a:r>
            <a:fld id="{9C5BF9B0-2791-427F-8EC9-20B62A3C9DDF}" type="slidenum">
              <a:rPr lang="en-US" smtClean="0"/>
              <a:pPr/>
              <a:t>‹#›</a:t>
            </a:fld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953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25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82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412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1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60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534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2245" y="6553200"/>
            <a:ext cx="47175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1-</a:t>
            </a:r>
            <a:fld id="{9C5BF9B0-2791-427F-8EC9-20B62A3C9D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547220"/>
            <a:ext cx="4267200" cy="310780"/>
          </a:xfrm>
          <a:prstGeom prst="rect">
            <a:avLst/>
          </a:prstGeom>
        </p:spPr>
        <p:txBody>
          <a:bodyPr/>
          <a:lstStyle>
            <a:lvl1pPr algn="ctr"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dirty="0" smtClean="0"/>
              <a:t>© 2017 McGraw-Hill Education. All Rights Reserved.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1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latin typeface="Goudy Old Style" panose="020205020503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Depository Institutions: Banks and Bank Management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Authorized only for instructor use in the classroom. No reproduction or distribution without the prior written consent of McGraw-Hill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306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10</a:t>
            </a:fld>
            <a:endParaRPr lang="en-US" smtClean="0"/>
          </a:p>
          <a:p>
            <a:endParaRPr lang="en-US" dirty="0"/>
          </a:p>
        </p:txBody>
      </p:sp>
      <p:pic>
        <p:nvPicPr>
          <p:cNvPr id="134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1447800"/>
            <a:ext cx="8553450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U.S. Commercial Bank Assets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Securities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3962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Securities are the second largest component of bank assets.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Banks cannot hold stocks, so these are only bonds.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They are split between: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 U.S. government and agency securities (14.3% of assets),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Other securities (state and local government bonds) (5.6% of assets).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7275BCCB-C7EC-426F-89C6-79D75582E091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Securities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About half of all securities are mortgage-backed.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A sizeable portion are very liquid - can be sold quickly if the bank needs cash.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Securities are therefore sometimes referred to as </a:t>
            </a:r>
            <a:r>
              <a:rPr lang="en-US" altLang="en-US" i="1" dirty="0" smtClean="0">
                <a:ea typeface="ＭＳ Ｐゴシック" charset="-128"/>
              </a:rPr>
              <a:t>secondary reserves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 share of securities in banks assets has varied around 20% from 1973 to 2016.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88441D5-5BCA-4460-AFE1-0793D72706E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Loans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Loans are the primary assets of modern commercial banks, accounting for well over one-half of assets.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Loans can be divided into five categories: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Business loans called commercial and industrial (C&amp;I) loans;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Real estate loans, including both home and commercial mortgages and home equity loans;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Consumer loans, like auto and credit card loans;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Interbank loans; and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Other types, including loans for the purchase of other securities.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3924334-1B4F-4886-9F63-382DF2995C28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Loans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The different loan types differ in their liquidity.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 primary difference in various kinds of depository institutions is their composition of loan portfolios.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Commercial banks make loans primarily to businesses.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Savings and loans provide mortgages to individuals.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Credit unions specialize in consumer loans.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E6C3515-F1B7-4A6D-BEF2-CAF11435439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Loans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077200" cy="5029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Prior to the financial crisis, commercial banks became more involved in the real estate.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The rise of the commercial paper market made securities debt finance more convenient for large firms.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The creation of mortgage-backed securities (MBS) meant that banks could sell the mortgage loans they made, which reduced the risk of illiquid assets.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Since the financial crisis, banks seem to have reduced their real estate exposure.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4914899-89CE-4742-9707-E4DDE457C1F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Liabilities: Sources of Funds</a:t>
            </a:r>
          </a:p>
        </p:txBody>
      </p:sp>
      <p:sp>
        <p:nvSpPr>
          <p:cNvPr id="19460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Banks get funds from savers and from borrowing in the financial markets.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There are two types of deposit accounts: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Transaction accounts (checkable deposits)</a:t>
            </a:r>
          </a:p>
          <a:p>
            <a:pPr lvl="1" eaLnBrk="1" hangingPunct="1"/>
            <a:r>
              <a:rPr lang="en-US" altLang="en-US" dirty="0" err="1" smtClean="0">
                <a:ea typeface="ＭＳ Ｐゴシック" charset="-128"/>
              </a:rPr>
              <a:t>Nontransaction</a:t>
            </a:r>
            <a:r>
              <a:rPr lang="en-US" altLang="en-US" dirty="0" smtClean="0">
                <a:ea typeface="ＭＳ Ｐゴシック" charset="-128"/>
              </a:rPr>
              <a:t> accounts.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0E828208-1C8C-4286-9BE1-B92D4C6D8F65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534400" cy="9906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Checkable Deposits</a:t>
            </a:r>
          </a:p>
        </p:txBody>
      </p:sp>
      <p:sp>
        <p:nvSpPr>
          <p:cNvPr id="20484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7696200" cy="5334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>
                <a:ea typeface="ＭＳ Ｐゴシック" charset="-128"/>
              </a:rPr>
              <a:t>Demand deposits make up the largest component of checkable deposits.</a:t>
            </a:r>
          </a:p>
          <a:p>
            <a:pPr eaLnBrk="1" hangingPunct="1"/>
            <a:r>
              <a:rPr lang="en-US" altLang="en-US" sz="2800" dirty="0" smtClean="0">
                <a:ea typeface="ＭＳ Ｐゴシック" charset="-128"/>
              </a:rPr>
              <a:t>Financial innovation has reduced the importance of checkable deposits in the day-to-day business of banking.</a:t>
            </a:r>
          </a:p>
          <a:p>
            <a:pPr lvl="1" eaLnBrk="1" hangingPunct="1"/>
            <a:r>
              <a:rPr lang="en-US" altLang="en-US" sz="2400" dirty="0" smtClean="0">
                <a:ea typeface="ＭＳ Ｐゴシック" charset="-128"/>
              </a:rPr>
              <a:t>Checkable deposits plummeted from 40% of total liabilities in the 1970s to about 17 percent at the end of 2015.</a:t>
            </a:r>
          </a:p>
          <a:p>
            <a:pPr lvl="1" eaLnBrk="1" hangingPunct="1"/>
            <a:r>
              <a:rPr lang="en-US" altLang="en-US" sz="2400" dirty="0" smtClean="0">
                <a:ea typeface="ＭＳ Ｐゴシック" charset="-128"/>
              </a:rPr>
              <a:t>They have a low return for consumers</a:t>
            </a:r>
          </a:p>
          <a:p>
            <a:pPr lvl="1" eaLnBrk="1" hangingPunct="1"/>
            <a:r>
              <a:rPr lang="en-US" altLang="en-US" sz="2400" dirty="0" smtClean="0">
                <a:ea typeface="ＭＳ Ｐゴシック" charset="-128"/>
              </a:rPr>
              <a:t>Traditional checking accounts are no longer the principal source of bank funds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1B4883D0-8491-4AB6-925F-3AA6054B6040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When choosing a bank, make sure to ask questions.</a:t>
            </a:r>
          </a:p>
          <a:p>
            <a:pPr lvl="1" eaLnBrk="1" hangingPunct="1"/>
            <a:r>
              <a:rPr lang="en-US" altLang="en-US" smtClean="0">
                <a:ea typeface="ＭＳ Ｐゴシック" charset="-128"/>
              </a:rPr>
              <a:t>What are the fees?</a:t>
            </a:r>
          </a:p>
          <a:p>
            <a:pPr lvl="1" eaLnBrk="1" hangingPunct="1"/>
            <a:r>
              <a:rPr lang="en-US" altLang="en-US" smtClean="0">
                <a:ea typeface="ＭＳ Ｐゴシック" charset="-128"/>
              </a:rPr>
              <a:t>How easily can I reach a person?</a:t>
            </a:r>
          </a:p>
          <a:p>
            <a:pPr lvl="1" eaLnBrk="1" hangingPunct="1"/>
            <a:r>
              <a:rPr lang="en-US" altLang="en-US" smtClean="0">
                <a:ea typeface="ＭＳ Ｐゴシック" charset="-128"/>
              </a:rPr>
              <a:t>How is the customer service?</a:t>
            </a:r>
          </a:p>
          <a:p>
            <a:pPr eaLnBrk="1" hangingPunct="1"/>
            <a:r>
              <a:rPr lang="en-US" altLang="en-US" smtClean="0">
                <a:ea typeface="ＭＳ Ｐゴシック" charset="-128"/>
              </a:rPr>
              <a:t>And if choosing an internet bank, make sure they are a U.S. bank and are FDIC insured.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053FED73-A510-42D1-A6C8-67A0A171E9CB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"/>
            <a:ext cx="57816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Nontransaction Deposits</a:t>
            </a:r>
          </a:p>
        </p:txBody>
      </p:sp>
      <p:sp>
        <p:nvSpPr>
          <p:cNvPr id="2253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In December 2015 </a:t>
            </a:r>
            <a:r>
              <a:rPr lang="en-US" altLang="en-US" dirty="0" err="1" smtClean="0">
                <a:ea typeface="ＭＳ Ｐゴシック" charset="-128"/>
              </a:rPr>
              <a:t>nontransaction</a:t>
            </a:r>
            <a:r>
              <a:rPr lang="en-US" altLang="en-US" dirty="0" smtClean="0">
                <a:ea typeface="ＭＳ Ｐゴシック" charset="-128"/>
              </a:rPr>
              <a:t> deposits accounted for more than half of fall commercial bank liabilities.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Savings deposits were popular for may decades, but less so today.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Time deposits are certificates of deposit (CDs) with a fixed maturity.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i="1" dirty="0" smtClean="0">
                <a:ea typeface="ＭＳ Ｐゴシック" charset="-128"/>
              </a:rPr>
              <a:t>Large CDs</a:t>
            </a:r>
            <a:r>
              <a:rPr lang="en-US" altLang="en-US" dirty="0" smtClean="0">
                <a:ea typeface="ＭＳ Ｐゴシック" charset="-128"/>
              </a:rPr>
              <a:t> are greater than $100,000 in face value and are negotiable - they can be bought and sold in financial markets.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Large CDs have an important role in bank financing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1128B3EE-DF3F-409D-B596-B6C570E4841A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charset="-128"/>
              </a:rPr>
              <a:t>Learning Objectives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Describe a commercial bank’s assets and liabilities.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Define bank capital and key measures of bank profits and returns.</a:t>
            </a:r>
          </a:p>
          <a:p>
            <a:pPr marL="533400" indent="-533400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Identify the type and sources of bank risk and explain how to control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52F79F8-0B94-49BB-8D92-B0DD9712128A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Borrowings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Borrowing is the second most important source of bank funds.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Accounts for somewhat less than 15% of bank liabilities.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Banks can borrow by: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Borrowing from the Federal Reserve, which is rare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Borrowing from other banks</a:t>
            </a:r>
          </a:p>
          <a:p>
            <a:pPr lvl="1" eaLnBrk="1" hangingPunct="1"/>
            <a:endParaRPr lang="en-US" altLang="en-US" dirty="0" smtClean="0"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A97932ED-F2A9-40C7-93DE-C1E51C5B657F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Commercial Bank Liabilities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21</a:t>
            </a:fld>
            <a:endParaRPr lang="en-US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36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59" y="1600200"/>
            <a:ext cx="790168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1572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Borrowings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Banks with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excess reserves </a:t>
            </a:r>
            <a:r>
              <a:rPr lang="en-US" altLang="en-US" dirty="0" smtClean="0">
                <a:ea typeface="ＭＳ Ｐゴシック" charset="-128"/>
              </a:rPr>
              <a:t>will lend their surplus funds to banks that need them though an interbank market called the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federal funds market</a:t>
            </a:r>
            <a:r>
              <a:rPr lang="en-US" altLang="en-US" dirty="0" smtClean="0">
                <a:ea typeface="ＭＳ Ｐゴシック" charset="-128"/>
              </a:rPr>
              <a:t>.</a:t>
            </a:r>
            <a:endParaRPr lang="en-US" altLang="en-US" dirty="0" smtClean="0">
              <a:solidFill>
                <a:srgbClr val="FF0000"/>
              </a:solidFill>
              <a:ea typeface="ＭＳ Ｐゴシック" charset="-128"/>
            </a:endParaRP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The lending bank must trust the borrowing bank as these loans are unsecured.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Commercial banks also borrow from foreign banks and government-sponsored enterprises.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3DBB4784-19B6-45AB-8F22-F6FAC719474E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Borrowings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Banks finally can borrow using an instrument called a </a:t>
            </a:r>
            <a:r>
              <a:rPr lang="en-US" altLang="en-US" smtClean="0">
                <a:solidFill>
                  <a:srgbClr val="FF0000"/>
                </a:solidFill>
                <a:ea typeface="ＭＳ Ｐゴシック" charset="-128"/>
              </a:rPr>
              <a:t>repurchase agreement</a:t>
            </a:r>
            <a:r>
              <a:rPr lang="en-US" altLang="en-US" smtClean="0">
                <a:ea typeface="ＭＳ Ｐゴシック" charset="-128"/>
              </a:rPr>
              <a:t>, or </a:t>
            </a:r>
            <a:r>
              <a:rPr lang="en-US" altLang="en-US" smtClean="0">
                <a:solidFill>
                  <a:srgbClr val="FF0000"/>
                </a:solidFill>
                <a:ea typeface="ＭＳ Ｐゴシック" charset="-128"/>
              </a:rPr>
              <a:t>repo</a:t>
            </a:r>
            <a:r>
              <a:rPr lang="en-US" altLang="en-US" smtClean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altLang="en-US" smtClean="0">
                <a:ea typeface="ＭＳ Ｐゴシック" charset="-128"/>
              </a:rPr>
              <a:t>A short-term collateralized loan in which a security is exchanged for cash.</a:t>
            </a:r>
          </a:p>
          <a:p>
            <a:pPr lvl="1" eaLnBrk="1" hangingPunct="1"/>
            <a:r>
              <a:rPr lang="en-US" altLang="en-US" smtClean="0">
                <a:ea typeface="ＭＳ Ｐゴシック" charset="-128"/>
              </a:rPr>
              <a:t>The parties agree to reverse the transaction on a specific future date, typicaly the next 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68FCBC5-9A23-41E7-8132-98777F1E6FC9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D25C583-1D67-405C-B7AF-CEC33AC5719C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Footer Placeholder 4"/>
          <p:cNvSpPr txBox="1">
            <a:spLocks/>
          </p:cNvSpPr>
          <p:nvPr/>
        </p:nvSpPr>
        <p:spPr>
          <a:xfrm>
            <a:off x="2590800" y="6584950"/>
            <a:ext cx="3657600" cy="2730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Goudy Old Style" panose="020205020503050203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2017 McGraw-Hill Education. All Rights Reserved.</a:t>
            </a:r>
            <a:endParaRPr lang="en-US" dirty="0"/>
          </a:p>
        </p:txBody>
      </p:sp>
      <p:pic>
        <p:nvPicPr>
          <p:cNvPr id="137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24" y="457200"/>
            <a:ext cx="7271191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Bank Capital and Profitability</a:t>
            </a:r>
          </a:p>
        </p:txBody>
      </p:sp>
      <p:sp>
        <p:nvSpPr>
          <p:cNvPr id="27653" name="Rectangle 28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Net worth is referred to as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bank capital</a:t>
            </a:r>
            <a:r>
              <a:rPr lang="en-US" altLang="en-US" dirty="0" smtClean="0">
                <a:ea typeface="ＭＳ Ｐゴシック" charset="-128"/>
              </a:rPr>
              <a:t>, or </a:t>
            </a:r>
            <a:r>
              <a:rPr lang="en-US" altLang="en-US" i="1" dirty="0" smtClean="0">
                <a:ea typeface="ＭＳ Ｐゴシック" charset="-128"/>
              </a:rPr>
              <a:t>equity capital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We can think of capital as the owners’ stake in the bank.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Capital is the cushion banks have against a sudden drop in the value of their assets or an unexpected withdrawal of liabilities.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It provides some insurance against insolvency.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F4B3DF1-5989-43CE-B970-41920006BF64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1143000" y="2276475"/>
            <a:ext cx="457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Bank Capital and Profitability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4196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An important component of bank capital is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loan loss reserves</a:t>
            </a:r>
            <a:r>
              <a:rPr lang="en-US" altLang="en-US" dirty="0" smtClean="0">
                <a:ea typeface="ＭＳ Ｐゴシック" charset="-128"/>
              </a:rPr>
              <a:t>: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Loan loss reserves are an amount the bank sets aside to cover potential losses from defaulted loans.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At some point the bank gives up hope a loan will be repaid and it is </a:t>
            </a:r>
            <a:r>
              <a:rPr lang="en-US" altLang="en-US" i="1" dirty="0" smtClean="0">
                <a:ea typeface="ＭＳ Ｐゴシック" charset="-128"/>
              </a:rPr>
              <a:t>written off</a:t>
            </a:r>
            <a:r>
              <a:rPr lang="en-US" altLang="en-US" dirty="0" smtClean="0">
                <a:ea typeface="ＭＳ Ｐゴシック" charset="-128"/>
              </a:rPr>
              <a:t>, or erased from the bank’s balance sheet.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At this point, the loan loss reserve is reduced by the amount of the loan that has defaulted.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26BE0D0F-4669-4BA7-97C6-BCC42A6C8923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Bank Capital and Profitability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153400" cy="4724400"/>
          </a:xfrm>
        </p:spPr>
        <p:txBody>
          <a:bodyPr>
            <a:normAutofit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dirty="0" smtClean="0">
                <a:ea typeface="ＭＳ Ｐゴシック" charset="-128"/>
              </a:rPr>
              <a:t>There are several measures of bank profitability.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Return on assets (ROA)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ROA is the bank’s net profit left after taxes divided by the bank’s total assets.</a:t>
            </a:r>
          </a:p>
          <a:p>
            <a:pPr marL="914400" lvl="1" indent="-457200" eaLnBrk="1" hangingPunct="1"/>
            <a:endParaRPr lang="en-US" altLang="en-US" dirty="0" smtClean="0">
              <a:ea typeface="ＭＳ Ｐゴシック" charset="-128"/>
            </a:endParaRP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It is a measure of how efficiently a particular banks uses its assets.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This is less important to bank owners than the return on their own investment.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3A0848A4-A270-47EA-AAF0-FE22CB9BF2AC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38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40723"/>
            <a:ext cx="28289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Bank Capital and Profitability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800600"/>
          </a:xfrm>
        </p:spPr>
        <p:txBody>
          <a:bodyPr>
            <a:normAutofit/>
          </a:bodyPr>
          <a:lstStyle/>
          <a:p>
            <a:pPr marL="533400" indent="-533400" eaLnBrk="1" hangingPunct="1">
              <a:buFontTx/>
              <a:buAutoNum type="arabicPeriod" startAt="2"/>
            </a:pPr>
            <a:r>
              <a:rPr lang="en-US" altLang="en-US" dirty="0" smtClean="0">
                <a:ea typeface="ＭＳ Ｐゴシック" charset="-128"/>
              </a:rPr>
              <a:t>The bank’s return to its owners is measured by the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return on equity (ROE)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This is the bank’s net profit after taxes divided by the bank’s capital.</a:t>
            </a:r>
          </a:p>
          <a:p>
            <a:pPr marL="533400" indent="-533400" eaLnBrk="1" hangingPunct="1"/>
            <a:r>
              <a:rPr lang="en-US" altLang="en-US" dirty="0" smtClean="0">
                <a:ea typeface="ＭＳ Ｐゴシック" charset="-128"/>
              </a:rPr>
              <a:t>ROA and ROE are related to leverage.</a:t>
            </a:r>
          </a:p>
          <a:p>
            <a:pPr marL="533400" indent="-533400" eaLnBrk="1" hangingPunct="1"/>
            <a:r>
              <a:rPr lang="en-US" altLang="en-US" dirty="0" smtClean="0">
                <a:ea typeface="ＭＳ Ｐゴシック" charset="-128"/>
              </a:rPr>
              <a:t>One measure of leverage is the ratio of banks assets to bank capital.</a:t>
            </a:r>
          </a:p>
          <a:p>
            <a:pPr marL="533400" indent="-533400" eaLnBrk="1" hangingPunct="1"/>
            <a:r>
              <a:rPr lang="en-US" altLang="en-US" dirty="0" smtClean="0">
                <a:ea typeface="ＭＳ Ｐゴシック" charset="-128"/>
              </a:rPr>
              <a:t>Multiplying ROA by this ratio yields ROE.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17E4FD0-2060-4D34-AFE0-8F0ADA55CD5F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/>
          <a:lstStyle/>
          <a:p>
            <a:r>
              <a:rPr lang="en-US" altLang="en-US" dirty="0" smtClean="0">
                <a:ea typeface="ＭＳ Ｐゴシック" charset="-128"/>
              </a:rPr>
              <a:t>Bank Capital and Profitability</a:t>
            </a:r>
          </a:p>
        </p:txBody>
      </p:sp>
      <p:graphicFrame>
        <p:nvGraphicFramePr>
          <p:cNvPr id="132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081278"/>
              </p:ext>
            </p:extLst>
          </p:nvPr>
        </p:nvGraphicFramePr>
        <p:xfrm>
          <a:off x="901700" y="1736725"/>
          <a:ext cx="6959600" cy="294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0" name="Equation" r:id="rId3" imgW="3657600" imgH="1549080" progId="Equation.3">
                  <p:embed/>
                </p:oleObj>
              </mc:Choice>
              <mc:Fallback>
                <p:oleObj name="Equation" r:id="rId3" imgW="3657600" imgH="15490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1736725"/>
                        <a:ext cx="6959600" cy="294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29</a:t>
            </a:fld>
            <a:endParaRPr lang="en-US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Introduction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8006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Most people use the word </a:t>
            </a:r>
            <a:r>
              <a:rPr lang="en-US" altLang="en-US" i="1" dirty="0" smtClean="0">
                <a:ea typeface="ＭＳ Ｐゴシック" charset="-128"/>
              </a:rPr>
              <a:t>bank</a:t>
            </a:r>
            <a:r>
              <a:rPr lang="en-US" altLang="en-US" dirty="0" smtClean="0">
                <a:ea typeface="ＭＳ Ｐゴシック" charset="-128"/>
              </a:rPr>
              <a:t> to describe a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depository institution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There are depository and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non-depository institutions</a:t>
            </a:r>
            <a:r>
              <a:rPr lang="en-US" altLang="en-US" dirty="0" smtClean="0">
                <a:ea typeface="ＭＳ Ｐゴシック" charset="-128"/>
              </a:rPr>
              <a:t> that differ by their primary source of funds - the liability side of their balance sheet.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Depository institutions include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Commercial banks, savings and loans, and credit unions.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52F79F8-0B94-49BB-8D92-B0DD9712128A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Bank Capital and Profitability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Prior to the financial crisis of 2007-2009, the typical U.S. bank has a ROA of about 1.3%.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For large banks, the ROE tends to be higher than for small banks, suggesting greater leverage, a riskier mix of assets, or the existence of significant economies to scale in banking.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 poor performance during the crisis and moderate returns after, suggests their high returns were at least partly due to more leverage or a riskier mix of assets.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D8D4FF86-26D8-4326-AF8E-7D81102E7380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Bank Capital and Profitability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buFontTx/>
              <a:buAutoNum type="arabicPeriod" startAt="3"/>
            </a:pPr>
            <a:r>
              <a:rPr lang="en-US" altLang="en-US" dirty="0" smtClean="0">
                <a:ea typeface="ＭＳ Ｐゴシック" charset="-128"/>
              </a:rPr>
              <a:t>The final measure of bank profitability is </a:t>
            </a:r>
            <a:r>
              <a:rPr lang="en-US" altLang="en-US" i="1" dirty="0" smtClean="0">
                <a:ea typeface="ＭＳ Ｐゴシック" charset="-128"/>
              </a:rPr>
              <a:t>net interest income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This is related to the fact that banks pay interest on their liabilities and receive interest on their assets.</a:t>
            </a:r>
          </a:p>
          <a:p>
            <a:pPr marL="1371600" lvl="2" indent="-457200" eaLnBrk="1" hangingPunct="1"/>
            <a:r>
              <a:rPr lang="en-US" altLang="en-US" dirty="0" smtClean="0">
                <a:ea typeface="ＭＳ Ｐゴシック" charset="-128"/>
              </a:rPr>
              <a:t>Deposits and bank borrowing rate interest expenses; securities and loans generate interest income.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The difference between the two is </a:t>
            </a:r>
            <a:r>
              <a:rPr lang="en-US" altLang="en-US" i="1" dirty="0" smtClean="0">
                <a:ea typeface="ＭＳ Ｐゴシック" charset="-128"/>
              </a:rPr>
              <a:t>net interest income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BC68B2B-7F3D-4EFA-ACC1-301419C36BAB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Bank Capital and Profitability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Net interest income can also be expressed as a percentage of total assets to yield: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net interest margin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This is the bank’s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interest rate spread</a:t>
            </a:r>
            <a:r>
              <a:rPr lang="en-US" altLang="en-US" dirty="0" smtClean="0">
                <a:ea typeface="ＭＳ Ｐゴシック" charset="-128"/>
              </a:rPr>
              <a:t> - the weighted average difference between the interest rate received on assets and the interest rate paid for liabilities.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Well-run banks have a high net interest income and a high net interest margin.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If a bank’s net interest margin is currently improving, its profitability is likely to improve in the future.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0460D23E-4019-4E1B-9C7D-4CB31B5D1F3E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It is safe to assume that depository institutions will be with us for some time.</a:t>
            </a:r>
          </a:p>
          <a:p>
            <a:pPr eaLnBrk="1" hangingPunct="1"/>
            <a:r>
              <a:rPr lang="en-US" altLang="en-US" smtClean="0">
                <a:ea typeface="ＭＳ Ｐゴシック" charset="-128"/>
              </a:rPr>
              <a:t>There are three basic types of depository institutions:  commercial banks, savings institutions, and credit unions.</a:t>
            </a:r>
          </a:p>
          <a:p>
            <a:pPr eaLnBrk="1" hangingPunct="1"/>
            <a:r>
              <a:rPr lang="en-US" altLang="en-US" smtClean="0">
                <a:ea typeface="ＭＳ Ｐゴシック" charset="-128"/>
              </a:rPr>
              <a:t>Not all these depository institutions are likely to survive the financial innovations and economic upheaval of the coming decades.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A46A50BF-244D-4752-B736-9F09D25F476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8777"/>
            <a:ext cx="56483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2008, as the global economy tanked, China sought to boost domestic demand by relaxing the supply of credit (</a:t>
            </a:r>
            <a:r>
              <a:rPr lang="en-US" i="1" dirty="0" smtClean="0"/>
              <a:t>shadow banking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 fund the credit expansion, regulators allowed banks to offer new products that were like short-term deposits but with higher interest rates—often in excess of 10 percent</a:t>
            </a:r>
          </a:p>
          <a:p>
            <a:r>
              <a:rPr lang="en-US" dirty="0" smtClean="0"/>
              <a:t>The rise of shadow banking constituted backdoor financial liberation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34</a:t>
            </a:fld>
            <a:endParaRPr lang="en-US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41814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4657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Off-Balance-Sheet Activities</a:t>
            </a:r>
          </a:p>
        </p:txBody>
      </p:sp>
      <p:sp>
        <p:nvSpPr>
          <p:cNvPr id="38916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800600"/>
          </a:xfrm>
        </p:spPr>
        <p:txBody>
          <a:bodyPr>
            <a:normAutofit fontScale="92500"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dirty="0" smtClean="0">
                <a:ea typeface="ＭＳ Ｐゴシック" charset="-128"/>
              </a:rPr>
              <a:t>To generate fees, banks engage in numerous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off-balance-sheet activities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Lines of credit - similar to limits on credit cards.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The firm pays a bank a fee in return for the ability to borrow whenever necessary.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The payment is made when the agreement is signed and firm receives a </a:t>
            </a:r>
            <a:r>
              <a:rPr lang="en-US" altLang="en-US" i="1" dirty="0" smtClean="0">
                <a:ea typeface="ＭＳ Ｐゴシック" charset="-128"/>
              </a:rPr>
              <a:t>loan commitment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When the firm has </a:t>
            </a:r>
            <a:r>
              <a:rPr lang="en-US" altLang="en-US" i="1" dirty="0" smtClean="0">
                <a:ea typeface="ＭＳ Ｐゴシック" charset="-128"/>
              </a:rPr>
              <a:t>drawn down</a:t>
            </a:r>
            <a:r>
              <a:rPr lang="en-US" altLang="en-US" dirty="0" smtClean="0">
                <a:ea typeface="ＭＳ Ｐゴシック" charset="-128"/>
              </a:rPr>
              <a:t> the line of credit, the transaction appears on the bank’s balance sheet.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7B460A5D-8F11-4C87-9ACF-85822086E28D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Off-Balance-Sheet Activities</a:t>
            </a:r>
          </a:p>
        </p:txBody>
      </p:sp>
      <p:sp>
        <p:nvSpPr>
          <p:cNvPr id="39940" name="Rectangle 1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buFontTx/>
              <a:buAutoNum type="arabicPeriod" startAt="2"/>
            </a:pPr>
            <a:r>
              <a:rPr lang="en-US" altLang="en-US" dirty="0" smtClean="0">
                <a:ea typeface="ＭＳ Ｐゴシック" charset="-128"/>
              </a:rPr>
              <a:t>Letters of credit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These guarantee that a customer of the bank will be able to make a promised payment.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Customer might request that the bank send a </a:t>
            </a:r>
            <a:r>
              <a:rPr lang="en-US" altLang="en-US" i="1" dirty="0" smtClean="0">
                <a:ea typeface="ＭＳ Ｐゴシック" charset="-128"/>
              </a:rPr>
              <a:t>commercial letter of credit</a:t>
            </a:r>
            <a:r>
              <a:rPr lang="en-US" altLang="en-US" dirty="0" smtClean="0">
                <a:ea typeface="ＭＳ Ｐゴシック" charset="-128"/>
              </a:rPr>
              <a:t> to an exporter in another country guaranteeing payment for the goods on receipt.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In return for taking this risk, the bank receives a fee.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2B241C11-F8A6-48FD-9771-224E89F29AC3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Off-Balance-Sheet Activities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 startAt="3"/>
            </a:pPr>
            <a:r>
              <a:rPr lang="en-US" altLang="en-US" dirty="0" smtClean="0">
                <a:ea typeface="ＭＳ Ｐゴシック" charset="-128"/>
              </a:rPr>
              <a:t>Standby letter of credit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Standby letters of credit are letters issued to firms and governments that wish to borrow in the financial markets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They act as a form of insurance.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These activities expose a bank to risk that is not readily apparent on their balance sheet.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By allowing for the transfer of risk, modern financial instruments enable individual institutions to concentrate risk in ways that are very difficult for outsiders to discern.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5DB5CB48-82C8-46EC-BE97-94198B001FDB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267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Small stores act as  financial intermediaries to provide loans to people who cannot borrow from mainstream financial institutions.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 most common type of loan is a </a:t>
            </a:r>
            <a:r>
              <a:rPr lang="en-US" altLang="en-US" i="1" dirty="0" smtClean="0">
                <a:ea typeface="ＭＳ Ｐゴシック" charset="-128"/>
              </a:rPr>
              <a:t>payday loan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They are very expensive and appeal only to those who cannot get credit elsewhere.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Laws are changing to rein in payday lending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A55018F-21D3-46E2-BC9E-4F9CE4DF3A8C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42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"/>
            <a:ext cx="59531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4000" dirty="0" smtClean="0">
                <a:ea typeface="ＭＳ Ｐゴシック" charset="-128"/>
              </a:rPr>
              <a:t>Bank Risk: Where It Comes from and What to Do about It</a:t>
            </a:r>
          </a:p>
        </p:txBody>
      </p:sp>
      <p:sp>
        <p:nvSpPr>
          <p:cNvPr id="4301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772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 bank’s goal is to make a profit in each of its lines of business.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They want to pay less for the deposits they receive than for the loans they make and the securities they buy.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In the process of doing this, the bank is exposed to a host of risks: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Liquidity risk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Credit risk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Interest-rate risk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Trading risk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19A6F08F-97CF-48A0-BCCE-3F21013DC92B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dirty="0" smtClean="0">
                <a:ea typeface="ＭＳ Ｐゴシック" charset="-128"/>
              </a:rPr>
              <a:t>The Balance Sheet of Commercial Banks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267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i="1" dirty="0" smtClean="0">
                <a:ea typeface="ＭＳ Ｐゴシック" charset="-128"/>
              </a:rPr>
              <a:t>Commercials banks</a:t>
            </a:r>
            <a:r>
              <a:rPr lang="en-US" altLang="en-US" dirty="0" smtClean="0">
                <a:ea typeface="ＭＳ Ｐゴシック" charset="-128"/>
              </a:rPr>
              <a:t> are institutions established to provide banking services to businesses, allowing them to deposit funds safely and to borrow them when necessary.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Total bank assets equal total bank liabilities plus bank capital.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Banks obtain funds from individual depositors and businesses, as well as by borrowing from other financial institutions in financial markets.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06030C5-68F2-43DD-9C96-6B6C908DDDF0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Liquidity Risk</a:t>
            </a:r>
          </a:p>
        </p:txBody>
      </p:sp>
      <p:sp>
        <p:nvSpPr>
          <p:cNvPr id="44036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Liquidity risk </a:t>
            </a:r>
            <a:r>
              <a:rPr lang="en-US" altLang="en-US" dirty="0" smtClean="0">
                <a:ea typeface="ＭＳ Ｐゴシック" charset="-128"/>
              </a:rPr>
              <a:t>is the risk of a sudden demand for liquid funds.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Banks face liquidity risk on both sides of their balance sheets.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Deposit withdrawal is a liability-side risk.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Things like lines of credit are an asset-side risk.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Even if a bank has a positive net worth, illiquidity can still drive it out of business.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303286B2-D755-46BE-A868-41D4FA723862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Liquidity Risk</a:t>
            </a:r>
          </a:p>
        </p:txBody>
      </p:sp>
      <p:sp>
        <p:nvSpPr>
          <p:cNvPr id="4506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419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In the past, the common way to manage liquidity risk was to hold excess reserves.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This is a passive way to manage liquidity risk.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Holding excess reserves is expensive, because it means forgoing higher rates of interest than can be earned with loans or securities.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There are two other ways to manage liquidity risk.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The bank can adjust its assets or its liabilities.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1E53F487-4143-4E44-A978-C0E2CDE6185E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Liquidity Risk</a:t>
            </a:r>
          </a:p>
        </p:txBody>
      </p:sp>
      <p:sp>
        <p:nvSpPr>
          <p:cNvPr id="46084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mtClean="0">
                <a:ea typeface="ＭＳ Ｐゴシック" charset="-128"/>
              </a:rPr>
              <a:t>On the asset side a bank has several options.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mtClean="0">
                <a:ea typeface="ＭＳ Ｐゴシック" charset="-128"/>
              </a:rPr>
              <a:t>The easiest option is to sell a portion of its securities portfolio.</a:t>
            </a:r>
          </a:p>
          <a:p>
            <a:pPr marL="914400" lvl="1" indent="-457200" eaLnBrk="1" hangingPunct="1"/>
            <a:r>
              <a:rPr lang="en-US" altLang="en-US" smtClean="0">
                <a:ea typeface="ＭＳ Ｐゴシック" charset="-128"/>
              </a:rPr>
              <a:t>Most are U.S. treasuries and can be sold quickly at relatively low cost.</a:t>
            </a:r>
          </a:p>
          <a:p>
            <a:pPr marL="914400" lvl="1" indent="-457200" eaLnBrk="1" hangingPunct="1"/>
            <a:r>
              <a:rPr lang="en-US" altLang="en-US" smtClean="0">
                <a:ea typeface="ＭＳ Ｐゴシック" charset="-128"/>
              </a:rPr>
              <a:t>Banks that are particularly concerned about liquidity risk can structure their securities holdings to facilitate such sales.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84DA86C8-ED3B-4EBE-8E1F-810C1E2169BE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Liquidity Risk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153400" cy="44196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buFontTx/>
              <a:buAutoNum type="arabicPeriod" startAt="2"/>
            </a:pPr>
            <a:r>
              <a:rPr lang="en-US" altLang="en-US" dirty="0" smtClean="0">
                <a:ea typeface="ＭＳ Ｐゴシック" charset="-128"/>
              </a:rPr>
              <a:t>A second possibility is for the bank to sell some of its loans to another banks.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Banks generally  make sure that a portion of the loans they hold are marketable for this purpose.</a:t>
            </a:r>
          </a:p>
          <a:p>
            <a:pPr marL="533400" indent="-533400" eaLnBrk="1" hangingPunct="1">
              <a:buFontTx/>
              <a:buAutoNum type="arabicPeriod" startAt="3"/>
            </a:pPr>
            <a:r>
              <a:rPr lang="en-US" altLang="en-US" dirty="0" smtClean="0">
                <a:ea typeface="ＭＳ Ｐゴシック" charset="-128"/>
              </a:rPr>
              <a:t>Another way is to refuse to renew a customer loan that has come due.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However this is bad for business.</a:t>
            </a:r>
          </a:p>
          <a:p>
            <a:pPr marL="1371600" lvl="2" indent="-457200" eaLnBrk="1" hangingPunct="1"/>
            <a:r>
              <a:rPr lang="en-US" altLang="en-US" dirty="0" smtClean="0">
                <a:ea typeface="ＭＳ Ｐゴシック" charset="-128"/>
              </a:rPr>
              <a:t>The bank can lose a good customer.</a:t>
            </a:r>
          </a:p>
          <a:p>
            <a:pPr marL="1371600" lvl="2" indent="-457200" eaLnBrk="1" hangingPunct="1"/>
            <a:r>
              <a:rPr lang="en-US" altLang="en-US" dirty="0" smtClean="0">
                <a:ea typeface="ＭＳ Ｐゴシック" charset="-128"/>
              </a:rPr>
              <a:t>Reducing assets lowers profitability.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497F8293-CF0D-461A-863C-DD51E65DFC91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34200" y="6460637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931EE10F-7F72-4737-A6D4-5D27056A2149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743200" y="6508750"/>
            <a:ext cx="3276600" cy="273050"/>
          </a:xfrm>
        </p:spPr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/>
          </a:p>
        </p:txBody>
      </p:sp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779" y="838200"/>
            <a:ext cx="7612058" cy="510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Liquidity Risk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dirty="0" smtClean="0">
                <a:ea typeface="ＭＳ Ｐゴシック" charset="-128"/>
              </a:rPr>
              <a:t>Bankers prefer to use liability management to address liquidity risk.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Banks can borrow to meet any shortfall either from the Fed or from another bank.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The bank can attract additional deposits.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This is where large certificates of deposits are valuable:</a:t>
            </a:r>
          </a:p>
          <a:p>
            <a:pPr marL="1371600" lvl="2" indent="-457200" eaLnBrk="1" hangingPunct="1"/>
            <a:r>
              <a:rPr lang="en-US" altLang="en-US" dirty="0" smtClean="0">
                <a:ea typeface="ＭＳ Ｐゴシック" charset="-128"/>
              </a:rPr>
              <a:t>They allow banks to manage their liquidity risk without changing the asset side of their balance sheet.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865F3200-5CF4-4A16-8BF9-7181F431C5DF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87847" y="6460637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12-</a:t>
            </a:r>
            <a:fld id="{69ACF06E-F6DB-47B8-A6E3-C43F2DB1CA3A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90800" y="6584950"/>
            <a:ext cx="3429000" cy="273050"/>
          </a:xfrm>
        </p:spPr>
        <p:txBody>
          <a:bodyPr/>
          <a:lstStyle/>
          <a:p>
            <a:r>
              <a:rPr lang="en-US" dirty="0" smtClean="0"/>
              <a:t>© 2017 McGraw-Hill Education. All Rights Reserved. </a:t>
            </a:r>
            <a:endParaRPr lang="en-US" dirty="0"/>
          </a:p>
        </p:txBody>
      </p:sp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38201"/>
            <a:ext cx="7647270" cy="5163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Liquidity Risk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In the financial crisis of 2007-2009, banks could neither sell their illiquid assets nor obtain funding at a reasonable cost to hold those assets.</a:t>
            </a:r>
          </a:p>
          <a:p>
            <a:pPr eaLnBrk="1" hangingPunct="1"/>
            <a:r>
              <a:rPr lang="en-US" altLang="en-US" smtClean="0">
                <a:ea typeface="ＭＳ Ｐゴシック" charset="-128"/>
              </a:rPr>
              <a:t>When the interbank lending and wholesale money markets dried up, many banks faced a threat to their survival.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4095E3FD-C6A8-4B05-8B38-4BB69C59CA52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Credit Risk</a:t>
            </a:r>
          </a:p>
        </p:txBody>
      </p:sp>
      <p:sp>
        <p:nvSpPr>
          <p:cNvPr id="52228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8006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Credit risk</a:t>
            </a:r>
            <a:r>
              <a:rPr lang="en-US" altLang="en-US" dirty="0" smtClean="0">
                <a:ea typeface="ＭＳ Ｐゴシック" charset="-128"/>
              </a:rPr>
              <a:t> is the risk that a bank’s loans will not be repaid.</a:t>
            </a:r>
          </a:p>
          <a:p>
            <a:pPr marL="533400" indent="-533400" eaLnBrk="1" hangingPunct="1"/>
            <a:r>
              <a:rPr lang="en-US" altLang="en-US" dirty="0" smtClean="0">
                <a:ea typeface="ＭＳ Ｐゴシック" charset="-128"/>
              </a:rPr>
              <a:t>Banks use a variety of tools to manage credit risk: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Diversification, where banks make a variety of different loans to spread the risk.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Credit risk analysis, where the bank examines the borrower’s credit history to determine the appropriate interest rate to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3A6FEC3B-7FE4-4228-A0F5-5A1D7FAA98DC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Credit Risk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Diversification can be difficult for banks, especially if they focus on a certain type of lending.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If a bank lends in only one geographic area or one industry, it is exposed to economic downturns that are local or industry-specific.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It is important that banks find a way to hedge these risks.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C887555-801C-42DD-875B-DD1CFA42502B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>
          <a:xfrm>
            <a:off x="287215" y="152400"/>
            <a:ext cx="88392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dirty="0" smtClean="0">
                <a:ea typeface="ＭＳ Ｐゴシック" charset="-128"/>
              </a:rPr>
              <a:t>The Balance Sheet of Commercial Banks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The difference between a bank’s assets and liabilities is the bank’s capital, or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net worth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Net worth is the value of the bank to its owners.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A bank’s profits come from both service fees and from the difference between what it pays for its liabilities and the return it receives on its assets.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0BF4106F-D312-43E8-BC4D-93B7F7A6C40B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931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Credit Risk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0772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Credit risk analysis uses a combination of statistical models and information that is specific to the loan applicant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 result is an assessment of the likelihood that a particular borrower will default.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In the financial crisis of 2007-2009, banks underestimated the risks associated with mortgage and other household credit.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1C13363-FFFB-4A17-B6D8-816EC30D5FE9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7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Interest-Rate Risk</a:t>
            </a:r>
          </a:p>
        </p:txBody>
      </p:sp>
      <p:sp>
        <p:nvSpPr>
          <p:cNvPr id="57348" name="Rectangle 8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077200" cy="4953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A bank’s liabilities tend to be short-term, while assets tend to be long term.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The mismatch between the two sides of the balance sheet create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interest-rate risk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When interest rates rise, banks face the risk that the value of their assets will fall more than the value of their liabilities, reducing the bank’s capital.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Rising interest rates reduce revenues relative to expenses, directly lowering a bank’s profits.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77A0CBE-5C56-4694-B559-DADFCD68F0F5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Interest-Rate Risk</a:t>
            </a:r>
          </a:p>
        </p:txBody>
      </p:sp>
      <p:sp>
        <p:nvSpPr>
          <p:cNvPr id="5837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 term </a:t>
            </a:r>
            <a:r>
              <a:rPr lang="en-US" altLang="en-US" i="1" dirty="0" smtClean="0">
                <a:ea typeface="ＭＳ Ｐゴシック" charset="-128"/>
              </a:rPr>
              <a:t>interest-rate sensitive</a:t>
            </a:r>
            <a:r>
              <a:rPr lang="en-US" altLang="en-US" dirty="0" smtClean="0">
                <a:ea typeface="ＭＳ Ｐゴシック" charset="-128"/>
              </a:rPr>
              <a:t> means that a change in interest rates will change the revenue produced by an asset.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For a bank to make a profit, the interest rate on its liabilities must be lower than the interest rate on its assets.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 difference in the two rates is the bank’s net interest margin.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When a bank’s liabilities are more interest-rate sensitive than its assets, an increase in interest rates will cut into the bank’s profits.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85EF863-FCE1-4EE4-96CE-2BBA8393BD0B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Interest-Rate Risk</a:t>
            </a:r>
          </a:p>
        </p:txBody>
      </p:sp>
      <p:sp>
        <p:nvSpPr>
          <p:cNvPr id="59396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The first step in managing interest-rate risk is to determine how sensitive the bank’s balance sheet is to a change in interest rates.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Managers must compute an estimate of the change in the bank’s profit for each one-percentage-point change in the interest rate.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This procedure is called </a:t>
            </a:r>
            <a:r>
              <a:rPr lang="en-US" altLang="en-US" i="1" dirty="0" smtClean="0">
                <a:ea typeface="ＭＳ Ｐゴシック" charset="-128"/>
              </a:rPr>
              <a:t>gap analysis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This can be refined to take account of differences in the maturity of assets and liabilities, but it gets complicated.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01D87D6C-C25E-48F6-94B8-86DDD2434E49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Interest-Rate Risk</a:t>
            </a:r>
          </a:p>
        </p:txBody>
      </p:sp>
      <p:sp>
        <p:nvSpPr>
          <p:cNvPr id="6042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>
            <a:normAutofit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dirty="0" smtClean="0">
                <a:ea typeface="ＭＳ Ｐゴシック" charset="-128"/>
              </a:rPr>
              <a:t>Bank managers can use a number of tools to manage interest-rate risk.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They can match the interest-rate sensitivity of assets with that of liabilities.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Although this decreases interest-rate risk, it increases credit risk.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>
                <a:ea typeface="ＭＳ Ｐゴシック" charset="-128"/>
              </a:rPr>
              <a:t>Alternatives include the use of derivatives, specifically interest-rate swaps.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32E1080-0863-4F92-8103-A51A31E10B48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A bank’s capital is its net worth - a cushion against many risks, including market risk.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Market risk is the decline in the market value of assets.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 larger a bank’s capital cushion, the less likely it will be made insolvent by an adverse surprise.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In the financial crisis of 2007-2009, banks were too leveraged - they had too many assets for each unit of capital.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F202539A-D6F2-480C-BA49-BB9105390759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76200"/>
            <a:ext cx="42481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i="1" dirty="0" smtClean="0">
                <a:ea typeface="ＭＳ Ｐゴシック" charset="-128"/>
              </a:rPr>
              <a:t>Mark-to-market</a:t>
            </a:r>
            <a:r>
              <a:rPr lang="en-US" altLang="en-US" dirty="0" smtClean="0">
                <a:ea typeface="ＭＳ Ｐゴシック" charset="-128"/>
              </a:rPr>
              <a:t> accounting rules require banks to adjust the recorded value of the assets on their balance sheets when the market value changes.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When the price falls, the value is “written down” and </a:t>
            </a:r>
            <a:r>
              <a:rPr lang="en-US" altLang="en-US" i="1" dirty="0" err="1" smtClean="0">
                <a:ea typeface="ＭＳ Ｐゴシック" charset="-128"/>
              </a:rPr>
              <a:t>writedowns</a:t>
            </a:r>
            <a:r>
              <a:rPr lang="en-US" altLang="en-US" dirty="0" smtClean="0">
                <a:ea typeface="ＭＳ Ｐゴシック" charset="-128"/>
              </a:rPr>
              <a:t> reduce a bank’s capital.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Banks don’t like to hold a large capital cushion because capital is costly.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 more leverage the greater the possible reward for each unit of capital and the greater the risk.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17C37E6-9A82-41A6-B2A3-DB4B1967FB25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76200"/>
            <a:ext cx="42481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75231" y="646649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C6F72D76-7D74-4523-88D9-508501006274}" type="slidenum">
              <a:rPr lang="en-US"/>
              <a:pPr>
                <a:defRPr/>
              </a:pPr>
              <a:t>57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743200" y="6508751"/>
            <a:ext cx="3276600" cy="273049"/>
          </a:xfrm>
        </p:spPr>
        <p:txBody>
          <a:bodyPr/>
          <a:lstStyle/>
          <a:p>
            <a:r>
              <a:rPr lang="en-US" dirty="0" smtClean="0"/>
              <a:t>© 2017 McGraw-Hill Education. All Rights Reserved. </a:t>
            </a:r>
            <a:endParaRPr lang="en-US" dirty="0"/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623888"/>
            <a:ext cx="8639175" cy="561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Trading Risk</a:t>
            </a:r>
          </a:p>
        </p:txBody>
      </p:sp>
      <p:sp>
        <p:nvSpPr>
          <p:cNvPr id="62468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Today banks hire traders to actively buy and sell securities, loans, and derivatives using a portion of the bank’s capital.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Risk that the instrument may go down in value rather than up is called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trading risk</a:t>
            </a:r>
            <a:r>
              <a:rPr lang="en-US" altLang="en-US" dirty="0" smtClean="0">
                <a:ea typeface="ＭＳ Ｐゴシック" charset="-128"/>
              </a:rPr>
              <a:t>, or </a:t>
            </a:r>
            <a:r>
              <a:rPr lang="en-US" altLang="en-US" i="1" dirty="0" smtClean="0">
                <a:ea typeface="ＭＳ Ｐゴシック" charset="-128"/>
              </a:rPr>
              <a:t>market risk</a:t>
            </a:r>
            <a:r>
              <a:rPr lang="en-US" altLang="en-US" dirty="0" smtClean="0">
                <a:ea typeface="ＭＳ Ｐゴシック" charset="-128"/>
              </a:rPr>
              <a:t>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Traders normally share in the profits from good investments, but the bank pays for the losses.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This creates moral hazard - traders take more risk than the banks would like.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62C5D882-A886-472A-9463-97ABBAE21514}" type="slidenum">
              <a:rPr lang="en-US"/>
              <a:pPr>
                <a:defRPr/>
              </a:pPr>
              <a:t>58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Trading Risk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The solution to the moral hazard problem is to compute the risk the traders generate.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Use standard deviation and value at risk.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The bank’s risk manager limits the amount of risk any individual trader is allowed to assume and monitors closely.</a:t>
            </a:r>
          </a:p>
          <a:p>
            <a:pPr eaLnBrk="1" hangingPunct="1"/>
            <a:r>
              <a:rPr lang="en-US" altLang="en-US" dirty="0" smtClean="0">
                <a:ea typeface="ＭＳ Ｐゴシック" charset="-128"/>
              </a:rPr>
              <a:t>However, large banks find it difficult to monitor their traders and the managers who are supposed to be monitoring.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D8F7E464-C811-4862-9702-0D8FCE43D242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581292" y="6477000"/>
            <a:ext cx="533400" cy="320675"/>
          </a:xfrm>
        </p:spPr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D2D5425D-843D-420F-A191-C8B5D8213A73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19400" y="6508750"/>
            <a:ext cx="3200400" cy="273050"/>
          </a:xfrm>
        </p:spPr>
        <p:txBody>
          <a:bodyPr/>
          <a:lstStyle/>
          <a:p>
            <a:r>
              <a:rPr lang="en-US" dirty="0" smtClean="0"/>
              <a:t>© 2017 McGraw-Hill Education. All Rights Reserved. </a:t>
            </a:r>
            <a:endParaRPr lang="en-US" dirty="0"/>
          </a:p>
        </p:txBody>
      </p:sp>
      <p:pic>
        <p:nvPicPr>
          <p:cNvPr id="133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5297"/>
            <a:ext cx="6264387" cy="6231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charset="-128"/>
              </a:rPr>
              <a:t>Trading Risk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077200" cy="3840163"/>
          </a:xfrm>
        </p:spPr>
        <p:txBody>
          <a:bodyPr/>
          <a:lstStyle/>
          <a:p>
            <a:r>
              <a:rPr lang="en-US" altLang="en-US" dirty="0" smtClean="0">
                <a:ea typeface="ＭＳ Ｐゴシック" charset="-128"/>
              </a:rPr>
              <a:t>Because of this, multi-million dollar losses from trading are common at large banks, even those that are well managed.</a:t>
            </a:r>
          </a:p>
          <a:p>
            <a:r>
              <a:rPr lang="en-US" altLang="en-US" dirty="0" smtClean="0">
                <a:ea typeface="ＭＳ Ｐゴシック" charset="-128"/>
              </a:rPr>
              <a:t>The higher the inherent risk in the bank’s portfolio, the more capital the bank will need to hold.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60</a:t>
            </a:fld>
            <a:endParaRPr lang="en-US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 (P2P) lending: individuals can bypass traditional financial intermediaries and borrow directly from investors at lower cost</a:t>
            </a:r>
          </a:p>
          <a:p>
            <a:r>
              <a:rPr lang="en-US" dirty="0" smtClean="0"/>
              <a:t>Financial intermediaries address information asymmetries in lending</a:t>
            </a:r>
          </a:p>
          <a:p>
            <a:pPr lvl="1"/>
            <a:r>
              <a:rPr lang="en-US" dirty="0" smtClean="0"/>
              <a:t>Banks screen potential borrowers and monitor them after a loan has been made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61</a:t>
            </a:fld>
            <a:endParaRPr lang="en-US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47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446"/>
            <a:ext cx="60007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093050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Other Risks</a:t>
            </a:r>
          </a:p>
        </p:txBody>
      </p:sp>
      <p:sp>
        <p:nvSpPr>
          <p:cNvPr id="65540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 smtClean="0">
                <a:ea typeface="ＭＳ Ｐゴシック" charset="-128"/>
              </a:rPr>
              <a:t>Foreign exchange risk</a:t>
            </a:r>
            <a:r>
              <a:rPr lang="en-US" altLang="en-US" dirty="0" smtClean="0">
                <a:ea typeface="ＭＳ Ｐゴシック" charset="-128"/>
              </a:rPr>
              <a:t> comes from holding assets denominated in one currency and liabilities denominated in another.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Banks manage this in two ways: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They work to attract deposits that are denominated in the same currency as their loans, matching assets to liabilities.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They use foreign exchange futures and swaps to hedge the risk.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Both approaches can introduce other risks that must be managed.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8E45D6B0-22AB-40B1-A7CA-CE053D9CAED0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Other Risks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 smtClean="0">
                <a:ea typeface="ＭＳ Ｐゴシック" charset="-128"/>
              </a:rPr>
              <a:t>Sovereign risk</a:t>
            </a:r>
            <a:r>
              <a:rPr lang="en-US" altLang="en-US" dirty="0" smtClean="0">
                <a:ea typeface="ＭＳ Ｐゴシック" charset="-128"/>
              </a:rPr>
              <a:t> arises from the fact that some foreign borrowers may not repay their loans because their government prohibits them from doing so.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If a foreign country is experiencing a financial crisis, the government may decide to restrict dollar-denominated payments.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Banks have three options: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Diversification,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Refuse loans to certain countries, 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Use derivatives to hedge the risk.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F628EE81-760C-4F81-B6BB-FCF41A9DB281}" type="slidenum">
              <a:rPr lang="en-US"/>
              <a:pPr>
                <a:defRPr/>
              </a:pPr>
              <a:t>63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Other Risks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>
            <a:normAutofit/>
          </a:bodyPr>
          <a:lstStyle/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>
                <a:solidFill>
                  <a:srgbClr val="FF0000"/>
                </a:solidFill>
                <a:ea typeface="ＭＳ Ｐゴシック" charset="-128"/>
              </a:rPr>
              <a:t>Operational risk</a:t>
            </a:r>
            <a:r>
              <a:rPr lang="en-US" altLang="en-US" dirty="0" smtClean="0">
                <a:ea typeface="ＭＳ Ｐゴシック" charset="-128"/>
              </a:rPr>
              <a:t> is when computer systems fail or buildings burn down.</a:t>
            </a:r>
          </a:p>
          <a:p>
            <a:pPr lvl="1" eaLnBrk="1" hangingPunct="1">
              <a:buFont typeface="Times" charset="0"/>
              <a:buChar char="•"/>
            </a:pPr>
            <a:r>
              <a:rPr lang="en-US" altLang="en-US" dirty="0" smtClean="0">
                <a:ea typeface="ＭＳ Ｐゴシック" charset="-128"/>
              </a:rPr>
              <a:t>This was an issue for some banks when the World Trade Center was destroyed.</a:t>
            </a:r>
          </a:p>
          <a:p>
            <a:pPr eaLnBrk="1" hangingPunct="1">
              <a:buFont typeface="Times" charset="0"/>
              <a:buChar char="•"/>
            </a:pPr>
            <a:r>
              <a:rPr lang="en-US" altLang="en-US" dirty="0" smtClean="0">
                <a:ea typeface="ＭＳ Ｐゴシック" charset="-128"/>
              </a:rPr>
              <a:t>The banks must make sure their computer systems and buildings are sufficiently robust to withstand potential disasters.</a:t>
            </a:r>
          </a:p>
          <a:p>
            <a:pPr lvl="1" eaLnBrk="1" hangingPunct="1">
              <a:buFont typeface="Times" charset="0"/>
              <a:buChar char="•"/>
            </a:pPr>
            <a:r>
              <a:rPr lang="en-US" altLang="en-US" dirty="0" smtClean="0">
                <a:ea typeface="ＭＳ Ｐゴシック" charset="-128"/>
              </a:rPr>
              <a:t>This means anticipating what might happen and testing to ensure a system’s readiness.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44E6ED7-D361-4C4A-BF79-9E11FE0B3B50}" type="slidenum">
              <a:rPr lang="en-US"/>
              <a:pPr>
                <a:defRPr/>
              </a:pPr>
              <a:t>64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>
                <a:ea typeface="ＭＳ Ｐゴシック" charset="-128"/>
              </a:rPr>
              <a:t>Summary of Sources and Management of Bank Risk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58200" y="6492875"/>
            <a:ext cx="64293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D4D03829-2C87-4235-97FB-A769A6040798}" type="slidenum">
              <a:rPr lang="en-US"/>
              <a:pPr>
                <a:defRPr/>
              </a:pPr>
              <a:t>65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3276600" cy="304800"/>
          </a:xfrm>
        </p:spPr>
        <p:txBody>
          <a:bodyPr/>
          <a:lstStyle/>
          <a:p>
            <a:r>
              <a:rPr lang="en-US" dirty="0" smtClean="0"/>
              <a:t>© 2017 McGraw-Hill Education. All Rights Reserved. </a:t>
            </a:r>
            <a:endParaRPr lang="en-US" dirty="0"/>
          </a:p>
        </p:txBody>
      </p:sp>
      <p:pic>
        <p:nvPicPr>
          <p:cNvPr id="148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71600"/>
            <a:ext cx="6943725" cy="523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1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Repurchase agreements (repos) are a key form of short term finance for many intermediaries.</a:t>
            </a:r>
          </a:p>
          <a:p>
            <a:pPr eaLnBrk="1" hangingPunct="1"/>
            <a:r>
              <a:rPr lang="en-US" altLang="en-US" smtClean="0">
                <a:ea typeface="ＭＳ Ｐゴシック" charset="-128"/>
              </a:rPr>
              <a:t>In 2007, the volume of outstanding repos was nearly half the overall liabilities in commercial banking system.</a:t>
            </a:r>
          </a:p>
          <a:p>
            <a:pPr eaLnBrk="1" hangingPunct="1"/>
            <a:r>
              <a:rPr lang="en-US" altLang="en-US" smtClean="0">
                <a:ea typeface="ＭＳ Ｐゴシック" charset="-128"/>
              </a:rPr>
              <a:t>But in 2008, the repo market shrunk significantly, further affecting the financial crisis.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AD16152-79FE-4D62-8657-CA52D1CE66B0}" type="slidenum">
              <a:rPr lang="en-US"/>
              <a:pPr>
                <a:defRPr/>
              </a:pPr>
              <a:t>66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41529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charset="-128"/>
              </a:rPr>
              <a:t>Policymakers have pushed for reforms in the repo market to synchronize the creation of new repo loans and the settlement of expiring loans.</a:t>
            </a:r>
          </a:p>
          <a:p>
            <a:r>
              <a:rPr lang="en-US" altLang="en-US" smtClean="0">
                <a:ea typeface="ＭＳ Ｐゴシック" charset="-128"/>
              </a:rPr>
              <a:t>This would significantly reduce the risk the clearing banks currently take on during the interday lending period.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AD16152-79FE-4D62-8657-CA52D1CE66B0}" type="slidenum">
              <a:rPr lang="en-US"/>
              <a:pPr>
                <a:defRPr/>
              </a:pPr>
              <a:t>67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  <p:pic>
        <p:nvPicPr>
          <p:cNvPr id="150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41529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542"/>
          <p:cNvSpPr>
            <a:spLocks noGrp="1" noChangeArrowheads="1"/>
          </p:cNvSpPr>
          <p:nvPr>
            <p:ph type="title"/>
          </p:nvPr>
        </p:nvSpPr>
        <p:spPr>
          <a:xfrm>
            <a:off x="228600" y="167053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Assets:  Uses of Funds</a:t>
            </a:r>
          </a:p>
        </p:txBody>
      </p:sp>
      <p:sp>
        <p:nvSpPr>
          <p:cNvPr id="10243" name="Rectangle 541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077200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The asset side of the balance sheet shows what banks do with the funds they raise.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Assets are divided into four broad categories: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Cash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Securities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Loans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All other assets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198D832-C4F2-4B8D-8811-2F83DE7C7DE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Cash Items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7244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smtClean="0">
                <a:ea typeface="ＭＳ Ｐゴシック" charset="-128"/>
              </a:rPr>
              <a:t>Cash asset are of three types: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mtClean="0">
                <a:ea typeface="ＭＳ Ｐゴシック" charset="-128"/>
              </a:rPr>
              <a:t>Reserves - the most important.</a:t>
            </a:r>
          </a:p>
          <a:p>
            <a:pPr marL="914400" lvl="1" indent="-457200" eaLnBrk="1" hangingPunct="1"/>
            <a:r>
              <a:rPr lang="en-US" altLang="en-US" smtClean="0">
                <a:ea typeface="ＭＳ Ｐゴシック" charset="-128"/>
              </a:rPr>
              <a:t>Regulations require a certain percent of cash held in reserves.</a:t>
            </a:r>
          </a:p>
          <a:p>
            <a:pPr marL="914400" lvl="1" indent="-457200" eaLnBrk="1" hangingPunct="1"/>
            <a:r>
              <a:rPr lang="en-US" altLang="en-US" smtClean="0">
                <a:ea typeface="ＭＳ Ｐゴシック" charset="-128"/>
              </a:rPr>
              <a:t>Include the cash in the bank’s vault, </a:t>
            </a:r>
            <a:r>
              <a:rPr lang="en-US" altLang="en-US" smtClean="0">
                <a:solidFill>
                  <a:srgbClr val="FF0000"/>
                </a:solidFill>
                <a:ea typeface="ＭＳ Ｐゴシック" charset="-128"/>
              </a:rPr>
              <a:t>vault cash</a:t>
            </a:r>
            <a:r>
              <a:rPr lang="en-US" altLang="en-US" smtClean="0">
                <a:ea typeface="ＭＳ Ｐゴシック" charset="-128"/>
              </a:rPr>
              <a:t>, and bank’s deposits at the Federal Reserve System.</a:t>
            </a:r>
          </a:p>
          <a:p>
            <a:pPr marL="914400" lvl="1" indent="-457200" eaLnBrk="1" hangingPunct="1"/>
            <a:r>
              <a:rPr lang="en-US" altLang="en-US" smtClean="0">
                <a:ea typeface="ＭＳ Ｐゴシック" charset="-128"/>
              </a:rPr>
              <a:t>Cash is the most liquid of the bank’s assets.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mtClean="0">
                <a:ea typeface="ＭＳ Ｐゴシック" charset="-128"/>
              </a:rPr>
              <a:t>Cash items in process of collection.</a:t>
            </a:r>
          </a:p>
          <a:p>
            <a:pPr marL="914400" lvl="1" indent="-457200" eaLnBrk="1" hangingPunct="1"/>
            <a:r>
              <a:rPr lang="en-US" altLang="en-US" smtClean="0">
                <a:ea typeface="ＭＳ Ｐゴシック" charset="-128"/>
              </a:rPr>
              <a:t>The uncollected funds from checks.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12C051A2-CD91-4234-A45D-6728DE3EA53A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Cash Items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077200" cy="464820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buFontTx/>
              <a:buAutoNum type="arabicPeriod" startAt="3"/>
            </a:pPr>
            <a:r>
              <a:rPr lang="en-US" altLang="en-US" dirty="0" smtClean="0">
                <a:ea typeface="ＭＳ Ｐゴシック" charset="-128"/>
              </a:rPr>
              <a:t>Balances of the accounts that banks hold at other banks.</a:t>
            </a:r>
          </a:p>
          <a:p>
            <a:pPr marL="914400" lvl="1" indent="-457200" eaLnBrk="1" hangingPunct="1"/>
            <a:r>
              <a:rPr lang="en-US" altLang="en-US" dirty="0" smtClean="0">
                <a:ea typeface="ＭＳ Ｐゴシック" charset="-128"/>
              </a:rPr>
              <a:t>Small banks have accounts at large banks - </a:t>
            </a:r>
            <a:r>
              <a:rPr lang="en-US" altLang="en-US" i="1" dirty="0" smtClean="0">
                <a:ea typeface="ＭＳ Ｐゴシック" charset="-128"/>
              </a:rPr>
              <a:t>correspondent bank</a:t>
            </a:r>
            <a:r>
              <a:rPr lang="en-US" altLang="en-US" dirty="0" smtClean="0">
                <a:ea typeface="ＭＳ Ｐゴシック" charset="-128"/>
              </a:rPr>
              <a:t> deposits.</a:t>
            </a:r>
          </a:p>
          <a:p>
            <a:pPr marL="533400" indent="-533400" eaLnBrk="1" hangingPunct="1"/>
            <a:r>
              <a:rPr lang="en-US" altLang="en-US" dirty="0" smtClean="0">
                <a:ea typeface="ＭＳ Ｐゴシック" charset="-128"/>
              </a:rPr>
              <a:t>In December 2015, banks held more than 16% of their assets in cash.</a:t>
            </a:r>
          </a:p>
          <a:p>
            <a:pPr marL="533400" indent="-533400" eaLnBrk="1" hangingPunct="1"/>
            <a:r>
              <a:rPr lang="en-US" altLang="en-US" dirty="0" smtClean="0">
                <a:ea typeface="ＭＳ Ｐゴシック" charset="-128"/>
              </a:rPr>
              <a:t>Up until the financial crisis of 2007-2009, banks held about 3%.</a:t>
            </a:r>
          </a:p>
          <a:p>
            <a:pPr marL="533400" indent="-533400" eaLnBrk="1" hangingPunct="1"/>
            <a:r>
              <a:rPr lang="en-US" altLang="en-US" dirty="0" smtClean="0">
                <a:ea typeface="ＭＳ Ｐゴシック" charset="-128"/>
              </a:rPr>
              <a:t>Banks want to minimize cash holdings because they earn less on cash.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501E898A-B588-4A5D-AA8E-EA7384790B86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 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 - &amp;quot;Introduction&amp;quot;&quot;/&gt;&lt;property id=&quot;20307&quot; value=&quot;280&quot;/&gt;&lt;/object&gt;&lt;object type=&quot;3&quot; unique_id=&quot;10006&quot;&gt;&lt;property id=&quot;20148&quot; value=&quot;5&quot;/&gt;&lt;property id=&quot;20300&quot; value=&quot;Slide 3 - &amp;quot;Introduction&amp;quot;&quot;/&gt;&lt;property id=&quot;20307&quot; value=&quot;315&quot;/&gt;&lt;/object&gt;&lt;object type=&quot;3&quot; unique_id=&quot;10007&quot;&gt;&lt;property id=&quot;20148&quot; value=&quot;5&quot;/&gt;&lt;property id=&quot;20300&quot; value=&quot;Slide 4 - &amp;quot;Introduction&amp;quot;&quot;/&gt;&lt;property id=&quot;20307&quot; value=&quot;281&quot;/&gt;&lt;/object&gt;&lt;object type=&quot;3&quot; unique_id=&quot;10008&quot;&gt;&lt;property id=&quot;20148&quot; value=&quot;5&quot;/&gt;&lt;property id=&quot;20300&quot; value=&quot;Slide 5 - &amp;quot;The Balance Sheet of Commercial Banks&amp;quot;&quot;/&gt;&lt;property id=&quot;20307&quot; value=&quot;282&quot;/&gt;&lt;/object&gt;&lt;object type=&quot;3&quot; unique_id=&quot;10009&quot;&gt;&lt;property id=&quot;20148&quot; value=&quot;5&quot;/&gt;&lt;property id=&quot;20300&quot; value=&quot;Slide 6 - &amp;quot;The Balance Sheet of Commercial Banks&amp;quot;&quot;/&gt;&lt;property id=&quot;20307&quot; value=&quot;283&quot;/&gt;&lt;/object&gt;&lt;object type=&quot;3&quot; unique_id=&quot;10010&quot;&gt;&lt;property id=&quot;20148&quot; value=&quot;5&quot;/&gt;&lt;property id=&quot;20300&quot; value=&quot;Slide 7&quot;/&gt;&lt;property id=&quot;20307&quot; value=&quot;284&quot;/&gt;&lt;/object&gt;&lt;object type=&quot;3&quot; unique_id=&quot;10011&quot;&gt;&lt;property id=&quot;20148&quot; value=&quot;5&quot;/&gt;&lt;property id=&quot;20300&quot; value=&quot;Slide 8 - &amp;quot;Assets:  Uses of Funds&amp;quot;&quot;/&gt;&lt;property id=&quot;20307&quot; value=&quot;263&quot;/&gt;&lt;/object&gt;&lt;object type=&quot;3&quot; unique_id=&quot;10012&quot;&gt;&lt;property id=&quot;20148&quot; value=&quot;5&quot;/&gt;&lt;property id=&quot;20300&quot; value=&quot;Slide 9 - &amp;quot;Cash Items&amp;quot;&quot;/&gt;&lt;property id=&quot;20307&quot; value=&quot;285&quot;/&gt;&lt;/object&gt;&lt;object type=&quot;3&quot; unique_id=&quot;10013&quot;&gt;&lt;property id=&quot;20148&quot; value=&quot;5&quot;/&gt;&lt;property id=&quot;20300&quot; value=&quot;Slide 10 - &amp;quot;Cash Items&amp;quot;&quot;/&gt;&lt;property id=&quot;20307&quot; value=&quot;288&quot;/&gt;&lt;/object&gt;&lt;object type=&quot;3&quot; unique_id=&quot;10014&quot;&gt;&lt;property id=&quot;20148&quot; value=&quot;5&quot;/&gt;&lt;property id=&quot;20300&quot; value=&quot;Slide 11 - &amp;quot;Securities&amp;quot;&quot;/&gt;&lt;property id=&quot;20307&quot; value=&quot;287&quot;/&gt;&lt;/object&gt;&lt;object type=&quot;3&quot; unique_id=&quot;10015&quot;&gt;&lt;property id=&quot;20148&quot; value=&quot;5&quot;/&gt;&lt;property id=&quot;20300&quot; value=&quot;Slide 12 - &amp;quot;Securities&amp;quot;&quot;/&gt;&lt;property id=&quot;20307&quot; value=&quot;316&quot;/&gt;&lt;/object&gt;&lt;object type=&quot;3&quot; unique_id=&quot;10016&quot;&gt;&lt;property id=&quot;20148&quot; value=&quot;5&quot;/&gt;&lt;property id=&quot;20300&quot; value=&quot;Slide 13 - &amp;quot;Loans&amp;quot;&quot;/&gt;&lt;property id=&quot;20307&quot; value=&quot;317&quot;/&gt;&lt;/object&gt;&lt;object type=&quot;3&quot; unique_id=&quot;10017&quot;&gt;&lt;property id=&quot;20148&quot; value=&quot;5&quot;/&gt;&lt;property id=&quot;20300&quot; value=&quot;Slide 14 - &amp;quot;Loans&amp;quot;&quot;/&gt;&lt;property id=&quot;20307&quot; value=&quot;318&quot;/&gt;&lt;/object&gt;&lt;object type=&quot;3&quot; unique_id=&quot;10018&quot;&gt;&lt;property id=&quot;20148&quot; value=&quot;5&quot;/&gt;&lt;property id=&quot;20300&quot; value=&quot;Slide 15 - &amp;quot;Loans&amp;quot;&quot;/&gt;&lt;property id=&quot;20307&quot; value=&quot;319&quot;/&gt;&lt;/object&gt;&lt;object type=&quot;3&quot; unique_id=&quot;10019&quot;&gt;&lt;property id=&quot;20148&quot; value=&quot;5&quot;/&gt;&lt;property id=&quot;20300&quot; value=&quot;Slide 16 - &amp;quot;Balance Sheet of Commercial Banks:&amp;#x0D;&amp;#x0A;Changes in Assets Over Time &amp;quot;&quot;/&gt;&lt;property id=&quot;20307&quot; value=&quot;260&quot;/&gt;&lt;/object&gt;&lt;object type=&quot;3&quot; unique_id=&quot;10020&quot;&gt;&lt;property id=&quot;20148&quot; value=&quot;5&quot;/&gt;&lt;property id=&quot;20300&quot; value=&quot;Slide 17 - &amp;quot;Liabilities: Sources of Funds&amp;quot;&quot;/&gt;&lt;property id=&quot;20307&quot; value=&quot;289&quot;/&gt;&lt;/object&gt;&lt;object type=&quot;3&quot; unique_id=&quot;10021&quot;&gt;&lt;property id=&quot;20148&quot; value=&quot;5&quot;/&gt;&lt;property id=&quot;20300&quot; value=&quot;Slide 18 - &amp;quot;Checkable Deposits&amp;quot;&quot;/&gt;&lt;property id=&quot;20307&quot; value=&quot;290&quot;/&gt;&lt;/object&gt;&lt;object type=&quot;3&quot; unique_id=&quot;10022&quot;&gt;&lt;property id=&quot;20148&quot; value=&quot;5&quot;/&gt;&lt;property id=&quot;20300&quot; value=&quot;Slide 19&quot;/&gt;&lt;property id=&quot;20307&quot; value=&quot;320&quot;/&gt;&lt;/object&gt;&lt;object type=&quot;3&quot; unique_id=&quot;10023&quot;&gt;&lt;property id=&quot;20148&quot; value=&quot;5&quot;/&gt;&lt;property id=&quot;20300&quot; value=&quot;Slide 20 - &amp;quot;Nontransaction Deposits&amp;quot;&quot;/&gt;&lt;property id=&quot;20307&quot; value=&quot;291&quot;/&gt;&lt;/object&gt;&lt;object type=&quot;3&quot; unique_id=&quot;10024&quot;&gt;&lt;property id=&quot;20148&quot; value=&quot;5&quot;/&gt;&lt;property id=&quot;20300&quot; value=&quot;Slide 21 - &amp;quot;Borrowings&amp;quot;&quot;/&gt;&lt;property id=&quot;20307&quot; value=&quot;321&quot;/&gt;&lt;/object&gt;&lt;object type=&quot;3&quot; unique_id=&quot;10025&quot;&gt;&lt;property id=&quot;20148&quot; value=&quot;5&quot;/&gt;&lt;property id=&quot;20300&quot; value=&quot;Slide 22 - &amp;quot;Borrowings&amp;quot;&quot;/&gt;&lt;property id=&quot;20307&quot; value=&quot;322&quot;/&gt;&lt;/object&gt;&lt;object type=&quot;3&quot; unique_id=&quot;10026&quot;&gt;&lt;property id=&quot;20148&quot; value=&quot;5&quot;/&gt;&lt;property id=&quot;20300&quot; value=&quot;Slide 23 - &amp;quot;Borrowings&amp;quot;&quot;/&gt;&lt;property id=&quot;20307&quot; value=&quot;323&quot;/&gt;&lt;/object&gt;&lt;object type=&quot;3&quot; unique_id=&quot;10027&quot;&gt;&lt;property id=&quot;20148&quot; value=&quot;5&quot;/&gt;&lt;property id=&quot;20300&quot; value=&quot;Slide 24&quot;/&gt;&lt;property id=&quot;20307&quot; value=&quot;266&quot;/&gt;&lt;/object&gt;&lt;object type=&quot;3&quot; unique_id=&quot;10028&quot;&gt;&lt;property id=&quot;20148&quot; value=&quot;5&quot;/&gt;&lt;property id=&quot;20300&quot; value=&quot;Slide 25 - &amp;quot;Bank Capital and Profitability&amp;quot;&quot;/&gt;&lt;property id=&quot;20307&quot; value=&quot;262&quot;/&gt;&lt;/object&gt;&lt;object type=&quot;3&quot; unique_id=&quot;10029&quot;&gt;&lt;property id=&quot;20148&quot; value=&quot;5&quot;/&gt;&lt;property id=&quot;20300&quot; value=&quot;Slide 26 - &amp;quot;Bank Capital and Profitability&amp;quot;&quot;/&gt;&lt;property id=&quot;20307&quot; value=&quot;324&quot;/&gt;&lt;/object&gt;&lt;object type=&quot;3&quot; unique_id=&quot;10030&quot;&gt;&lt;property id=&quot;20148&quot; value=&quot;5&quot;/&gt;&lt;property id=&quot;20300&quot; value=&quot;Slide 27 - &amp;quot;Bank Capital and Profitability&amp;quot;&quot;/&gt;&lt;property id=&quot;20307&quot; value=&quot;325&quot;/&gt;&lt;/object&gt;&lt;object type=&quot;3&quot; unique_id=&quot;10031&quot;&gt;&lt;property id=&quot;20148&quot; value=&quot;5&quot;/&gt;&lt;property id=&quot;20300&quot; value=&quot;Slide 28 - &amp;quot;Bank Capital and Profitability&amp;quot;&quot;/&gt;&lt;property id=&quot;20307&quot; value=&quot;326&quot;/&gt;&lt;/object&gt;&lt;object type=&quot;3&quot; unique_id=&quot;10032&quot;&gt;&lt;property id=&quot;20148&quot; value=&quot;5&quot;/&gt;&lt;property id=&quot;20300&quot; value=&quot;Slide 29 - &amp;quot;Bank Capital and Profitability&amp;quot;&quot;/&gt;&lt;property id=&quot;20307&quot; value=&quot;327&quot;/&gt;&lt;/object&gt;&lt;object type=&quot;3&quot; unique_id=&quot;10033&quot;&gt;&lt;property id=&quot;20148&quot; value=&quot;5&quot;/&gt;&lt;property id=&quot;20300&quot; value=&quot;Slide 30 - &amp;quot;Bank Capital and Profitability&amp;quot;&quot;/&gt;&lt;property id=&quot;20307&quot; value=&quot;328&quot;/&gt;&lt;/object&gt;&lt;object type=&quot;3&quot; unique_id=&quot;10034&quot;&gt;&lt;property id=&quot;20148&quot; value=&quot;5&quot;/&gt;&lt;property id=&quot;20300&quot; value=&quot;Slide 31 - &amp;quot;Bank Capital and Profitability&amp;quot;&quot;/&gt;&lt;property id=&quot;20307&quot; value=&quot;329&quot;/&gt;&lt;/object&gt;&lt;object type=&quot;3&quot; unique_id=&quot;10035&quot;&gt;&lt;property id=&quot;20148&quot; value=&quot;5&quot;/&gt;&lt;property id=&quot;20300&quot; value=&quot;Slide 32 - &amp;quot;Bank Capital and Profitability&amp;quot;&quot;/&gt;&lt;property id=&quot;20307&quot; value=&quot;330&quot;/&gt;&lt;/object&gt;&lt;object type=&quot;3&quot; unique_id=&quot;10036&quot;&gt;&lt;property id=&quot;20148&quot; value=&quot;5&quot;/&gt;&lt;property id=&quot;20300&quot; value=&quot;Slide 33 - &amp;quot;Bank Capital and Profitability&amp;quot;&quot;/&gt;&lt;property id=&quot;20307&quot; value=&quot;331&quot;/&gt;&lt;/object&gt;&lt;object type=&quot;3&quot; unique_id=&quot;10037&quot;&gt;&lt;property id=&quot;20148&quot; value=&quot;5&quot;/&gt;&lt;property id=&quot;20300&quot; value=&quot;Slide 34&quot;/&gt;&lt;property id=&quot;20307&quot; value=&quot;292&quot;/&gt;&lt;/object&gt;&lt;object type=&quot;3&quot; unique_id=&quot;10038&quot;&gt;&lt;property id=&quot;20148&quot; value=&quot;5&quot;/&gt;&lt;property id=&quot;20300&quot; value=&quot;Slide 35&quot;/&gt;&lt;property id=&quot;20307&quot; value=&quot;307&quot;/&gt;&lt;/object&gt;&lt;object type=&quot;3&quot; unique_id=&quot;10039&quot;&gt;&lt;property id=&quot;20148&quot; value=&quot;5&quot;/&gt;&lt;property id=&quot;20300&quot; value=&quot;Slide 36 - &amp;quot;Off-Balance-Sheet Activities&amp;quot;&quot;/&gt;&lt;property id=&quot;20307&quot; value=&quot;293&quot;/&gt;&lt;/object&gt;&lt;object type=&quot;3&quot; unique_id=&quot;10040&quot;&gt;&lt;property id=&quot;20148&quot; value=&quot;5&quot;/&gt;&lt;property id=&quot;20300&quot; value=&quot;Slide 37 - &amp;quot;Off-Balance-Sheet Activities&amp;quot;&quot;/&gt;&lt;property id=&quot;20307&quot; value=&quot;294&quot;/&gt;&lt;/object&gt;&lt;object type=&quot;3&quot; unique_id=&quot;10041&quot;&gt;&lt;property id=&quot;20148&quot; value=&quot;5&quot;/&gt;&lt;property id=&quot;20300&quot; value=&quot;Slide 38 - &amp;quot;Off-Balance-Sheet Activities&amp;quot;&quot;/&gt;&lt;property id=&quot;20307&quot; value=&quot;332&quot;/&gt;&lt;/object&gt;&lt;object type=&quot;3&quot; unique_id=&quot;10042&quot;&gt;&lt;property id=&quot;20148&quot; value=&quot;5&quot;/&gt;&lt;property id=&quot;20300&quot; value=&quot;Slide 39&quot;/&gt;&lt;property id=&quot;20307&quot; value=&quot;308&quot;/&gt;&lt;/object&gt;&lt;object type=&quot;3&quot; unique_id=&quot;10043&quot;&gt;&lt;property id=&quot;20148&quot; value=&quot;5&quot;/&gt;&lt;property id=&quot;20300&quot; value=&quot;Slide 40 - &amp;quot;Bank Risk: Where It Comes from and What to Do about It&amp;quot;&quot;/&gt;&lt;property id=&quot;20307&quot; value=&quot;295&quot;/&gt;&lt;/object&gt;&lt;object type=&quot;3&quot; unique_id=&quot;10044&quot;&gt;&lt;property id=&quot;20148&quot; value=&quot;5&quot;/&gt;&lt;property id=&quot;20300&quot; value=&quot;Slide 41 - &amp;quot;Liquidity Risk&amp;quot;&quot;/&gt;&lt;property id=&quot;20307&quot; value=&quot;296&quot;/&gt;&lt;/object&gt;&lt;object type=&quot;3&quot; unique_id=&quot;10045&quot;&gt;&lt;property id=&quot;20148&quot; value=&quot;5&quot;/&gt;&lt;property id=&quot;20300&quot; value=&quot;Slide 42 - &amp;quot;Liquidity Risk&amp;quot;&quot;/&gt;&lt;property id=&quot;20307&quot; value=&quot;297&quot;/&gt;&lt;/object&gt;&lt;object type=&quot;3&quot; unique_id=&quot;10046&quot;&gt;&lt;property id=&quot;20148&quot; value=&quot;5&quot;/&gt;&lt;property id=&quot;20300&quot; value=&quot;Slide 43 - &amp;quot;Liquidity Risk&amp;quot;&quot;/&gt;&lt;property id=&quot;20307&quot; value=&quot;298&quot;/&gt;&lt;/object&gt;&lt;object type=&quot;3&quot; unique_id=&quot;10047&quot;&gt;&lt;property id=&quot;20148&quot; value=&quot;5&quot;/&gt;&lt;property id=&quot;20300&quot; value=&quot;Slide 44 - &amp;quot;Liquidity Risk&amp;quot;&quot;/&gt;&lt;property id=&quot;20307&quot; value=&quot;333&quot;/&gt;&lt;/object&gt;&lt;object type=&quot;3&quot; unique_id=&quot;10048&quot;&gt;&lt;property id=&quot;20148&quot; value=&quot;5&quot;/&gt;&lt;property id=&quot;20300&quot; value=&quot;Slide 45&quot;/&gt;&lt;property id=&quot;20307&quot; value=&quot;336&quot;/&gt;&lt;/object&gt;&lt;object type=&quot;3&quot; unique_id=&quot;10049&quot;&gt;&lt;property id=&quot;20148&quot; value=&quot;5&quot;/&gt;&lt;property id=&quot;20300&quot; value=&quot;Slide 46 - &amp;quot;Liquidity Risk&amp;quot;&quot;/&gt;&lt;property id=&quot;20307&quot; value=&quot;334&quot;/&gt;&lt;/object&gt;&lt;object type=&quot;3&quot; unique_id=&quot;10050&quot;&gt;&lt;property id=&quot;20148&quot; value=&quot;5&quot;/&gt;&lt;property id=&quot;20300&quot; value=&quot;Slide 47&quot;/&gt;&lt;property id=&quot;20307&quot; value=&quot;337&quot;/&gt;&lt;/object&gt;&lt;object type=&quot;3&quot; unique_id=&quot;10051&quot;&gt;&lt;property id=&quot;20148&quot; value=&quot;5&quot;/&gt;&lt;property id=&quot;20300&quot; value=&quot;Slide 48 - &amp;quot;Liquidity Risk&amp;quot;&quot;/&gt;&lt;property id=&quot;20307&quot; value=&quot;335&quot;/&gt;&lt;/object&gt;&lt;object type=&quot;3&quot; unique_id=&quot;10052&quot;&gt;&lt;property id=&quot;20148&quot; value=&quot;5&quot;/&gt;&lt;property id=&quot;20300&quot; value=&quot;Slide 49 - &amp;quot;Credit Risk&amp;quot;&quot;/&gt;&lt;property id=&quot;20307&quot; value=&quot;300&quot;/&gt;&lt;/object&gt;&lt;object type=&quot;3&quot; unique_id=&quot;10053&quot;&gt;&lt;property id=&quot;20148&quot; value=&quot;5&quot;/&gt;&lt;property id=&quot;20300&quot; value=&quot;Slide 50 - &amp;quot;Credit Risk&amp;quot;&quot;/&gt;&lt;property id=&quot;20307&quot; value=&quot;338&quot;/&gt;&lt;/object&gt;&lt;object type=&quot;3&quot; unique_id=&quot;10054&quot;&gt;&lt;property id=&quot;20148&quot; value=&quot;5&quot;/&gt;&lt;property id=&quot;20300&quot; value=&quot;Slide 51 - &amp;quot;Credit Risk&amp;quot;&quot;/&gt;&lt;property id=&quot;20307&quot; value=&quot;339&quot;/&gt;&lt;/object&gt;&lt;object type=&quot;3&quot; unique_id=&quot;10055&quot;&gt;&lt;property id=&quot;20148&quot; value=&quot;5&quot;/&gt;&lt;property id=&quot;20300&quot; value=&quot;Slide 52&quot;/&gt;&lt;property id=&quot;20307&quot; value=&quot;340&quot;/&gt;&lt;/object&gt;&lt;object type=&quot;3&quot; unique_id=&quot;10056&quot;&gt;&lt;property id=&quot;20148&quot; value=&quot;5&quot;/&gt;&lt;property id=&quot;20300&quot; value=&quot;Slide 53&quot;/&gt;&lt;property id=&quot;20307&quot; value=&quot;341&quot;/&gt;&lt;/object&gt;&lt;object type=&quot;3&quot; unique_id=&quot;10057&quot;&gt;&lt;property id=&quot;20148&quot; value=&quot;5&quot;/&gt;&lt;property id=&quot;20300&quot; value=&quot;Slide 54 - &amp;quot;Interest-Rate Risk&amp;quot;&quot;/&gt;&lt;property id=&quot;20307&quot; value=&quot;311&quot;/&gt;&lt;/object&gt;&lt;object type=&quot;3&quot; unique_id=&quot;10058&quot;&gt;&lt;property id=&quot;20148&quot; value=&quot;5&quot;/&gt;&lt;property id=&quot;20300&quot; value=&quot;Slide 55 - &amp;quot;Interest-Rate Risk&amp;quot;&quot;/&gt;&lt;property id=&quot;20307&quot; value=&quot;301&quot;/&gt;&lt;/object&gt;&lt;object type=&quot;3&quot; unique_id=&quot;10059&quot;&gt;&lt;property id=&quot;20148&quot; value=&quot;5&quot;/&gt;&lt;property id=&quot;20300&quot; value=&quot;Slide 56 - &amp;quot;Interest-Rate Risk&amp;quot;&quot;/&gt;&lt;property id=&quot;20307&quot; value=&quot;302&quot;/&gt;&lt;/object&gt;&lt;object type=&quot;3&quot; unique_id=&quot;10060&quot;&gt;&lt;property id=&quot;20148&quot; value=&quot;5&quot;/&gt;&lt;property id=&quot;20300&quot; value=&quot;Slide 57 - &amp;quot;Interest-Rate Risk&amp;quot;&quot;/&gt;&lt;property id=&quot;20307&quot; value=&quot;303&quot;/&gt;&lt;/object&gt;&lt;object type=&quot;3&quot; unique_id=&quot;10061&quot;&gt;&lt;property id=&quot;20148&quot; value=&quot;5&quot;/&gt;&lt;property id=&quot;20300&quot; value=&quot;Slide 58&quot;/&gt;&lt;property id=&quot;20307&quot; value=&quot;312&quot;/&gt;&lt;/object&gt;&lt;object type=&quot;3&quot; unique_id=&quot;10062&quot;&gt;&lt;property id=&quot;20148&quot; value=&quot;5&quot;/&gt;&lt;property id=&quot;20300&quot; value=&quot;Slide 59 - &amp;quot;Trading Risk&amp;quot;&quot;/&gt;&lt;property id=&quot;20307&quot; value=&quot;304&quot;/&gt;&lt;/object&gt;&lt;object type=&quot;3&quot; unique_id=&quot;10063&quot;&gt;&lt;property id=&quot;20148&quot; value=&quot;5&quot;/&gt;&lt;property id=&quot;20300&quot; value=&quot;Slide 60 - &amp;quot;Trading Risk&amp;quot;&quot;/&gt;&lt;property id=&quot;20307&quot; value=&quot;342&quot;/&gt;&lt;/object&gt;&lt;object type=&quot;3&quot; unique_id=&quot;10064&quot;&gt;&lt;property id=&quot;20148&quot; value=&quot;5&quot;/&gt;&lt;property id=&quot;20300&quot; value=&quot;Slide 61&quot;/&gt;&lt;property id=&quot;20307&quot; value=&quot;343&quot;/&gt;&lt;/object&gt;&lt;object type=&quot;3&quot; unique_id=&quot;10065&quot;&gt;&lt;property id=&quot;20148&quot; value=&quot;5&quot;/&gt;&lt;property id=&quot;20300&quot; value=&quot;Slide 62 - &amp;quot;Other Risks&amp;quot;&quot;/&gt;&lt;property id=&quot;20307&quot; value=&quot;305&quot;/&gt;&lt;/object&gt;&lt;object type=&quot;3&quot; unique_id=&quot;10066&quot;&gt;&lt;property id=&quot;20148&quot; value=&quot;5&quot;/&gt;&lt;property id=&quot;20300&quot; value=&quot;Slide 63 - &amp;quot;Other Risks&amp;quot;&quot;/&gt;&lt;property id=&quot;20307&quot; value=&quot;344&quot;/&gt;&lt;/object&gt;&lt;object type=&quot;3&quot; unique_id=&quot;10067&quot;&gt;&lt;property id=&quot;20148&quot; value=&quot;5&quot;/&gt;&lt;property id=&quot;20300&quot; value=&quot;Slide 64 - &amp;quot;Other Risks&amp;quot;&quot;/&gt;&lt;property id=&quot;20307&quot; value=&quot;345&quot;/&gt;&lt;/object&gt;&lt;object type=&quot;3&quot; unique_id=&quot;10068&quot;&gt;&lt;property id=&quot;20148&quot; value=&quot;5&quot;/&gt;&lt;property id=&quot;20300&quot; value=&quot;Slide 65 - &amp;quot;Summary of Sources and Management of Bank Risk&amp;quot;&quot;/&gt;&lt;property id=&quot;20307&quot; value=&quot;313&quot;/&gt;&lt;/object&gt;&lt;object type=&quot;3&quot; unique_id=&quot;10069&quot;&gt;&lt;property id=&quot;20148&quot; value=&quot;5&quot;/&gt;&lt;property id=&quot;20300&quot; value=&quot;Slide 66&quot;/&gt;&lt;property id=&quot;20307&quot; value=&quot;314&quot;/&gt;&lt;/object&gt;&lt;object type=&quot;3&quot; unique_id=&quot;10070&quot;&gt;&lt;property id=&quot;20148&quot; value=&quot;5&quot;/&gt;&lt;property id=&quot;20300&quot; value=&quot;Slide 67&quot;/&gt;&lt;property id=&quot;20307&quot; value=&quot;346&quot;/&gt;&lt;/object&gt;&lt;object type=&quot;3&quot; unique_id=&quot;10071&quot;&gt;&lt;property id=&quot;20148&quot; value=&quot;5&quot;/&gt;&lt;property id=&quot;20300&quot; value=&quot;Slide 68&quot;/&gt;&lt;property id=&quot;20307&quot; value=&quot;347&quot;/&gt;&lt;/object&gt;&lt;object type=&quot;3&quot; unique_id=&quot;10072&quot;&gt;&lt;property id=&quot;20148&quot; value=&quot;5&quot;/&gt;&lt;property id=&quot;20300&quot; value=&quot;Slide 69&quot;/&gt;&lt;property id=&quot;20307&quot; value=&quot;348&quot;/&gt;&lt;/object&gt;&lt;object type=&quot;3&quot; unique_id=&quot;10073&quot;&gt;&lt;property id=&quot;20148&quot; value=&quot;5&quot;/&gt;&lt;property id=&quot;20300&quot; value=&quot;Slide 70&quot;/&gt;&lt;property id=&quot;20307&quot; value=&quot;349&quot;/&gt;&lt;/object&gt;&lt;object type=&quot;3&quot; unique_id=&quot;10074&quot;&gt;&lt;property id=&quot;20148&quot; value=&quot;5&quot;/&gt;&lt;property id=&quot;20300&quot; value=&quot;Slide 71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31391</TotalTime>
  <Words>4295</Words>
  <Application>Microsoft Office PowerPoint</Application>
  <PresentationFormat>On-screen Show (4:3)</PresentationFormat>
  <Paragraphs>458</Paragraphs>
  <Slides>67</Slides>
  <Notes>31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9" baseType="lpstr">
      <vt:lpstr>1_Office Theme</vt:lpstr>
      <vt:lpstr>Equation</vt:lpstr>
      <vt:lpstr>PowerPoint Presentation</vt:lpstr>
      <vt:lpstr>Learning Objectives</vt:lpstr>
      <vt:lpstr>Introduction</vt:lpstr>
      <vt:lpstr>The Balance Sheet of Commercial Banks</vt:lpstr>
      <vt:lpstr>The Balance Sheet of Commercial Banks</vt:lpstr>
      <vt:lpstr>PowerPoint Presentation</vt:lpstr>
      <vt:lpstr>Assets:  Uses of Funds</vt:lpstr>
      <vt:lpstr>Cash Items</vt:lpstr>
      <vt:lpstr>Cash Items</vt:lpstr>
      <vt:lpstr>U.S. Commercial Bank Assets</vt:lpstr>
      <vt:lpstr>Securities</vt:lpstr>
      <vt:lpstr>Securities</vt:lpstr>
      <vt:lpstr>Loans</vt:lpstr>
      <vt:lpstr>Loans</vt:lpstr>
      <vt:lpstr>Loans</vt:lpstr>
      <vt:lpstr>Liabilities: Sources of Funds</vt:lpstr>
      <vt:lpstr>Checkable Deposits</vt:lpstr>
      <vt:lpstr>PowerPoint Presentation</vt:lpstr>
      <vt:lpstr>Nontransaction Deposits</vt:lpstr>
      <vt:lpstr>Borrowings</vt:lpstr>
      <vt:lpstr>U.S. Commercial Bank Liabilities</vt:lpstr>
      <vt:lpstr>Borrowings</vt:lpstr>
      <vt:lpstr>Borrowings</vt:lpstr>
      <vt:lpstr>PowerPoint Presentation</vt:lpstr>
      <vt:lpstr>Bank Capital and Profitability</vt:lpstr>
      <vt:lpstr>Bank Capital and Profitability</vt:lpstr>
      <vt:lpstr>Bank Capital and Profitability</vt:lpstr>
      <vt:lpstr>Bank Capital and Profitability</vt:lpstr>
      <vt:lpstr>Bank Capital and Profitability</vt:lpstr>
      <vt:lpstr>Bank Capital and Profitability</vt:lpstr>
      <vt:lpstr>Bank Capital and Profitability</vt:lpstr>
      <vt:lpstr>Bank Capital and Profitability</vt:lpstr>
      <vt:lpstr>PowerPoint Presentation</vt:lpstr>
      <vt:lpstr>PowerPoint Presentation</vt:lpstr>
      <vt:lpstr>Off-Balance-Sheet Activities</vt:lpstr>
      <vt:lpstr>Off-Balance-Sheet Activities</vt:lpstr>
      <vt:lpstr>Off-Balance-Sheet Activities</vt:lpstr>
      <vt:lpstr>PowerPoint Presentation</vt:lpstr>
      <vt:lpstr>Bank Risk: Where It Comes from and What to Do about It</vt:lpstr>
      <vt:lpstr>Liquidity Risk</vt:lpstr>
      <vt:lpstr>Liquidity Risk</vt:lpstr>
      <vt:lpstr>Liquidity Risk</vt:lpstr>
      <vt:lpstr>Liquidity Risk</vt:lpstr>
      <vt:lpstr>PowerPoint Presentation</vt:lpstr>
      <vt:lpstr>Liquidity Risk</vt:lpstr>
      <vt:lpstr>PowerPoint Presentation</vt:lpstr>
      <vt:lpstr>Liquidity Risk</vt:lpstr>
      <vt:lpstr>Credit Risk</vt:lpstr>
      <vt:lpstr>Credit Risk</vt:lpstr>
      <vt:lpstr>Credit Risk</vt:lpstr>
      <vt:lpstr>Interest-Rate Risk</vt:lpstr>
      <vt:lpstr>Interest-Rate Risk</vt:lpstr>
      <vt:lpstr>Interest-Rate Risk</vt:lpstr>
      <vt:lpstr>Interest-Rate Risk</vt:lpstr>
      <vt:lpstr>PowerPoint Presentation</vt:lpstr>
      <vt:lpstr>PowerPoint Presentation</vt:lpstr>
      <vt:lpstr>PowerPoint Presentation</vt:lpstr>
      <vt:lpstr>Trading Risk</vt:lpstr>
      <vt:lpstr>Trading Risk</vt:lpstr>
      <vt:lpstr>Trading Risk</vt:lpstr>
      <vt:lpstr>PowerPoint Presentation</vt:lpstr>
      <vt:lpstr>Other Risks</vt:lpstr>
      <vt:lpstr>Other Risks</vt:lpstr>
      <vt:lpstr>Other Risks</vt:lpstr>
      <vt:lpstr>Summary of Sources and Management of Bank Risk</vt:lpstr>
      <vt:lpstr>PowerPoint Presentation</vt:lpstr>
      <vt:lpstr>PowerPoint Presentation</vt:lpstr>
    </vt:vector>
  </TitlesOfParts>
  <Company>SBA Information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</dc:title>
  <dc:creator>Richard T Farmer School of Business</dc:creator>
  <cp:lastModifiedBy>Aysegul KURTULGAN</cp:lastModifiedBy>
  <cp:revision>78</cp:revision>
  <dcterms:created xsi:type="dcterms:W3CDTF">2004-10-30T19:11:05Z</dcterms:created>
  <dcterms:modified xsi:type="dcterms:W3CDTF">2020-02-24T10:45:33Z</dcterms:modified>
</cp:coreProperties>
</file>