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9"/>
  </p:notesMasterIdLst>
  <p:handoutMasterIdLst>
    <p:handoutMasterId r:id="rId40"/>
  </p:handoutMasterIdLst>
  <p:sldIdLst>
    <p:sldId id="328" r:id="rId5"/>
    <p:sldId id="291" r:id="rId6"/>
    <p:sldId id="292" r:id="rId7"/>
    <p:sldId id="333" r:id="rId8"/>
    <p:sldId id="334" r:id="rId9"/>
    <p:sldId id="293" r:id="rId10"/>
    <p:sldId id="300" r:id="rId11"/>
    <p:sldId id="301" r:id="rId12"/>
    <p:sldId id="302" r:id="rId13"/>
    <p:sldId id="335" r:id="rId14"/>
    <p:sldId id="320" r:id="rId15"/>
    <p:sldId id="304" r:id="rId16"/>
    <p:sldId id="317" r:id="rId17"/>
    <p:sldId id="336" r:id="rId18"/>
    <p:sldId id="330" r:id="rId19"/>
    <p:sldId id="337" r:id="rId20"/>
    <p:sldId id="331" r:id="rId21"/>
    <p:sldId id="341" r:id="rId22"/>
    <p:sldId id="307" r:id="rId23"/>
    <p:sldId id="322" r:id="rId24"/>
    <p:sldId id="309" r:id="rId25"/>
    <p:sldId id="332" r:id="rId26"/>
    <p:sldId id="324" r:id="rId27"/>
    <p:sldId id="338" r:id="rId28"/>
    <p:sldId id="312" r:id="rId29"/>
    <p:sldId id="313" r:id="rId30"/>
    <p:sldId id="339" r:id="rId31"/>
    <p:sldId id="314" r:id="rId32"/>
    <p:sldId id="326" r:id="rId33"/>
    <p:sldId id="329" r:id="rId34"/>
    <p:sldId id="315" r:id="rId35"/>
    <p:sldId id="316" r:id="rId36"/>
    <p:sldId id="327" r:id="rId37"/>
    <p:sldId id="340"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7FBE"/>
    <a:srgbClr val="CC0000"/>
    <a:srgbClr val="FFCC00"/>
    <a:srgbClr val="000066"/>
    <a:srgbClr val="663300"/>
    <a:srgbClr val="1C1C1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C0360-9442-F5EC-31A1-F08D84EB671F}" v="7" dt="2023-09-05T20:45:07.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79784" autoAdjust="0"/>
  </p:normalViewPr>
  <p:slideViewPr>
    <p:cSldViewPr snapToGrid="0" snapToObjects="1">
      <p:cViewPr varScale="1">
        <p:scale>
          <a:sx n="88" d="100"/>
          <a:sy n="88" d="100"/>
        </p:scale>
        <p:origin x="24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safarough@gmail.com" userId="S::urn:spo:guest#teressafarough@gmail.com::" providerId="AD" clId="Web-{812C0360-9442-F5EC-31A1-F08D84EB671F}"/>
    <pc:docChg chg="modSld">
      <pc:chgData name="teressafarough@gmail.com" userId="S::urn:spo:guest#teressafarough@gmail.com::" providerId="AD" clId="Web-{812C0360-9442-F5EC-31A1-F08D84EB671F}" dt="2023-09-05T20:45:07.886" v="6"/>
      <pc:docMkLst>
        <pc:docMk/>
      </pc:docMkLst>
      <pc:sldChg chg="addSp delSp modSp">
        <pc:chgData name="teressafarough@gmail.com" userId="S::urn:spo:guest#teressafarough@gmail.com::" providerId="AD" clId="Web-{812C0360-9442-F5EC-31A1-F08D84EB671F}" dt="2023-09-05T20:44:46.666" v="4"/>
        <pc:sldMkLst>
          <pc:docMk/>
          <pc:sldMk cId="0" sldId="326"/>
        </pc:sldMkLst>
        <pc:spChg chg="add mod">
          <ac:chgData name="teressafarough@gmail.com" userId="S::urn:spo:guest#teressafarough@gmail.com::" providerId="AD" clId="Web-{812C0360-9442-F5EC-31A1-F08D84EB671F}" dt="2023-09-05T20:44:46.666" v="4"/>
          <ac:spMkLst>
            <pc:docMk/>
            <pc:sldMk cId="0" sldId="326"/>
            <ac:spMk id="3" creationId="{4E851891-BA1B-492D-F7B5-68B3A370489C}"/>
          </ac:spMkLst>
        </pc:spChg>
        <pc:picChg chg="del">
          <ac:chgData name="teressafarough@gmail.com" userId="S::urn:spo:guest#teressafarough@gmail.com::" providerId="AD" clId="Web-{812C0360-9442-F5EC-31A1-F08D84EB671F}" dt="2023-09-05T20:44:46.666" v="4"/>
          <ac:picMkLst>
            <pc:docMk/>
            <pc:sldMk cId="0" sldId="326"/>
            <ac:picMk id="6" creationId="{DCEBFB8D-A793-4A8F-BE39-018F203A0C64}"/>
          </ac:picMkLst>
        </pc:picChg>
      </pc:sldChg>
      <pc:sldChg chg="addSp delSp modSp">
        <pc:chgData name="teressafarough@gmail.com" userId="S::urn:spo:guest#teressafarough@gmail.com::" providerId="AD" clId="Web-{812C0360-9442-F5EC-31A1-F08D84EB671F}" dt="2023-09-05T20:44:56.322" v="5"/>
        <pc:sldMkLst>
          <pc:docMk/>
          <pc:sldMk cId="0" sldId="329"/>
        </pc:sldMkLst>
        <pc:spChg chg="add mod">
          <ac:chgData name="teressafarough@gmail.com" userId="S::urn:spo:guest#teressafarough@gmail.com::" providerId="AD" clId="Web-{812C0360-9442-F5EC-31A1-F08D84EB671F}" dt="2023-09-05T20:44:56.322" v="5"/>
          <ac:spMkLst>
            <pc:docMk/>
            <pc:sldMk cId="0" sldId="329"/>
            <ac:spMk id="3" creationId="{86F5FAA1-CD81-1234-B170-1E7CA83F3C29}"/>
          </ac:spMkLst>
        </pc:spChg>
        <pc:picChg chg="del">
          <ac:chgData name="teressafarough@gmail.com" userId="S::urn:spo:guest#teressafarough@gmail.com::" providerId="AD" clId="Web-{812C0360-9442-F5EC-31A1-F08D84EB671F}" dt="2023-09-05T20:44:56.322" v="5"/>
          <ac:picMkLst>
            <pc:docMk/>
            <pc:sldMk cId="0" sldId="329"/>
            <ac:picMk id="8" creationId="{E3FE6C0C-DF7C-4B51-881B-24BE82E541AC}"/>
          </ac:picMkLst>
        </pc:picChg>
      </pc:sldChg>
      <pc:sldChg chg="delSp">
        <pc:chgData name="teressafarough@gmail.com" userId="S::urn:spo:guest#teressafarough@gmail.com::" providerId="AD" clId="Web-{812C0360-9442-F5EC-31A1-F08D84EB671F}" dt="2023-09-05T20:44:12.460" v="0"/>
        <pc:sldMkLst>
          <pc:docMk/>
          <pc:sldMk cId="325668686" sldId="333"/>
        </pc:sldMkLst>
        <pc:picChg chg="del">
          <ac:chgData name="teressafarough@gmail.com" userId="S::urn:spo:guest#teressafarough@gmail.com::" providerId="AD" clId="Web-{812C0360-9442-F5EC-31A1-F08D84EB671F}" dt="2023-09-05T20:44:12.460" v="0"/>
          <ac:picMkLst>
            <pc:docMk/>
            <pc:sldMk cId="325668686" sldId="333"/>
            <ac:picMk id="3" creationId="{A753C953-E3C8-4480-8AF0-87F1F9DB18D8}"/>
          </ac:picMkLst>
        </pc:picChg>
      </pc:sldChg>
      <pc:sldChg chg="delSp">
        <pc:chgData name="teressafarough@gmail.com" userId="S::urn:spo:guest#teressafarough@gmail.com::" providerId="AD" clId="Web-{812C0360-9442-F5EC-31A1-F08D84EB671F}" dt="2023-09-05T20:44:18.945" v="1"/>
        <pc:sldMkLst>
          <pc:docMk/>
          <pc:sldMk cId="1554609835" sldId="334"/>
        </pc:sldMkLst>
        <pc:picChg chg="del">
          <ac:chgData name="teressafarough@gmail.com" userId="S::urn:spo:guest#teressafarough@gmail.com::" providerId="AD" clId="Web-{812C0360-9442-F5EC-31A1-F08D84EB671F}" dt="2023-09-05T20:44:18.945" v="1"/>
          <ac:picMkLst>
            <pc:docMk/>
            <pc:sldMk cId="1554609835" sldId="334"/>
            <ac:picMk id="4" creationId="{B6ABF3E3-2839-4476-B165-1907AE3F184D}"/>
          </ac:picMkLst>
        </pc:picChg>
      </pc:sldChg>
      <pc:sldChg chg="addSp delSp modSp">
        <pc:chgData name="teressafarough@gmail.com" userId="S::urn:spo:guest#teressafarough@gmail.com::" providerId="AD" clId="Web-{812C0360-9442-F5EC-31A1-F08D84EB671F}" dt="2023-09-05T20:44:28.883" v="2"/>
        <pc:sldMkLst>
          <pc:docMk/>
          <pc:sldMk cId="3700563060" sldId="337"/>
        </pc:sldMkLst>
        <pc:spChg chg="add mod">
          <ac:chgData name="teressafarough@gmail.com" userId="S::urn:spo:guest#teressafarough@gmail.com::" providerId="AD" clId="Web-{812C0360-9442-F5EC-31A1-F08D84EB671F}" dt="2023-09-05T20:44:28.883" v="2"/>
          <ac:spMkLst>
            <pc:docMk/>
            <pc:sldMk cId="3700563060" sldId="337"/>
            <ac:spMk id="3" creationId="{055A18AC-8C50-505E-742E-2F68A071C0A5}"/>
          </ac:spMkLst>
        </pc:spChg>
        <pc:picChg chg="del">
          <ac:chgData name="teressafarough@gmail.com" userId="S::urn:spo:guest#teressafarough@gmail.com::" providerId="AD" clId="Web-{812C0360-9442-F5EC-31A1-F08D84EB671F}" dt="2023-09-05T20:44:28.883" v="2"/>
          <ac:picMkLst>
            <pc:docMk/>
            <pc:sldMk cId="3700563060" sldId="337"/>
            <ac:picMk id="4" creationId="{3938EB09-6D31-4E93-8981-5F758FE8EFBB}"/>
          </ac:picMkLst>
        </pc:picChg>
      </pc:sldChg>
      <pc:sldChg chg="delSp">
        <pc:chgData name="teressafarough@gmail.com" userId="S::urn:spo:guest#teressafarough@gmail.com::" providerId="AD" clId="Web-{812C0360-9442-F5EC-31A1-F08D84EB671F}" dt="2023-09-05T20:44:38.446" v="3"/>
        <pc:sldMkLst>
          <pc:docMk/>
          <pc:sldMk cId="3304187495" sldId="338"/>
        </pc:sldMkLst>
        <pc:picChg chg="del">
          <ac:chgData name="teressafarough@gmail.com" userId="S::urn:spo:guest#teressafarough@gmail.com::" providerId="AD" clId="Web-{812C0360-9442-F5EC-31A1-F08D84EB671F}" dt="2023-09-05T20:44:38.446" v="3"/>
          <ac:picMkLst>
            <pc:docMk/>
            <pc:sldMk cId="3304187495" sldId="338"/>
            <ac:picMk id="3" creationId="{67355811-3C62-4FF0-A52B-11D5D368A263}"/>
          </ac:picMkLst>
        </pc:picChg>
      </pc:sldChg>
      <pc:sldChg chg="delSp">
        <pc:chgData name="teressafarough@gmail.com" userId="S::urn:spo:guest#teressafarough@gmail.com::" providerId="AD" clId="Web-{812C0360-9442-F5EC-31A1-F08D84EB671F}" dt="2023-09-05T20:45:07.886" v="6"/>
        <pc:sldMkLst>
          <pc:docMk/>
          <pc:sldMk cId="3878650854" sldId="340"/>
        </pc:sldMkLst>
        <pc:picChg chg="del">
          <ac:chgData name="teressafarough@gmail.com" userId="S::urn:spo:guest#teressafarough@gmail.com::" providerId="AD" clId="Web-{812C0360-9442-F5EC-31A1-F08D84EB671F}" dt="2023-09-05T20:45:07.886" v="6"/>
          <ac:picMkLst>
            <pc:docMk/>
            <pc:sldMk cId="3878650854" sldId="340"/>
            <ac:picMk id="3" creationId="{C6FC4623-2105-40BB-A6B3-DF0A565D59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527573E-3B7C-48E1-AA5B-7BF81B18E87B}" type="slidenum">
              <a:rPr lang="en-US"/>
              <a:pPr>
                <a:defRPr/>
              </a:pPr>
              <a:t>‹#›</a:t>
            </a:fld>
            <a:endParaRPr lang="en-US" dirty="0"/>
          </a:p>
        </p:txBody>
      </p:sp>
    </p:spTree>
    <p:extLst>
      <p:ext uri="{BB962C8B-B14F-4D97-AF65-F5344CB8AC3E}">
        <p14:creationId xmlns:p14="http://schemas.microsoft.com/office/powerpoint/2010/main" val="216010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DC31B7A-2B3C-4538-AD5E-9CBB73567FFD}" type="slidenum">
              <a:rPr lang="en-US"/>
              <a:pPr>
                <a:defRPr/>
              </a:pPr>
              <a:t>‹#›</a:t>
            </a:fld>
            <a:endParaRPr lang="en-US" dirty="0"/>
          </a:p>
        </p:txBody>
      </p:sp>
    </p:spTree>
    <p:extLst>
      <p:ext uri="{BB962C8B-B14F-4D97-AF65-F5344CB8AC3E}">
        <p14:creationId xmlns:p14="http://schemas.microsoft.com/office/powerpoint/2010/main" val="98673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C31B7A-2B3C-4538-AD5E-9CBB73567FFD}" type="slidenum">
              <a:rPr lang="en-US" smtClean="0"/>
              <a:pPr>
                <a:defRPr/>
              </a:pPr>
              <a:t>1</a:t>
            </a:fld>
            <a:endParaRPr lang="en-US" dirty="0"/>
          </a:p>
        </p:txBody>
      </p:sp>
    </p:spTree>
    <p:extLst>
      <p:ext uri="{BB962C8B-B14F-4D97-AF65-F5344CB8AC3E}">
        <p14:creationId xmlns:p14="http://schemas.microsoft.com/office/powerpoint/2010/main" val="156224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D265B14-5024-4122-809B-BD6A9C338CF6}" type="slidenum">
              <a:rPr lang="en-US" altLang="en-US" sz="1200"/>
              <a:pPr algn="r"/>
              <a:t>10</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Despite the enormous variety of contractual forms, there are essentially five basic contractual types. The first three are traditional forms of ordinary life insurance, and the last two are newer contracts that originated in the 1970s and 1980s when competition for savings from other segments of the financial services industry, such as mutual funds, increased. </a:t>
            </a:r>
            <a:endParaRPr lang="en-US" altLang="en-US" sz="1200" dirty="0">
              <a:latin typeface="+mn-lt"/>
            </a:endParaRPr>
          </a:p>
        </p:txBody>
      </p:sp>
    </p:spTree>
    <p:extLst>
      <p:ext uri="{BB962C8B-B14F-4D97-AF65-F5344CB8AC3E}">
        <p14:creationId xmlns:p14="http://schemas.microsoft.com/office/powerpoint/2010/main" val="426622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C6AF08F-C567-4A07-9250-32E52E2BE82C}" type="slidenum">
              <a:rPr lang="en-US" altLang="en-US" sz="1200"/>
              <a:pPr algn="r"/>
              <a:t>11</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D1E5304-EB99-453E-878E-E53B08BF62AE}" type="slidenum">
              <a:rPr lang="en-US" altLang="en-US" sz="1200"/>
              <a:pPr algn="r"/>
              <a:t>12</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B285C76-3523-4BDA-86FB-1E46DBAB3D2B}" type="slidenum">
              <a:rPr lang="en-US" altLang="en-US" sz="1200"/>
              <a:pPr algn="r"/>
              <a:t>13</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C6AF08F-C567-4A07-9250-32E52E2BE82C}" type="slidenum">
              <a:rPr lang="en-US" altLang="en-US" sz="1200"/>
              <a:pPr algn="r"/>
              <a:t>14</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4196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C0D83F3-6EBF-4A7A-A723-48A21E1F19F9}" type="slidenum">
              <a:rPr lang="en-US" altLang="en-US" sz="1200"/>
              <a:pPr algn="r"/>
              <a:t>15</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94791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C6AF08F-C567-4A07-9250-32E52E2BE82C}" type="slidenum">
              <a:rPr lang="en-US" altLang="en-US" sz="1200"/>
              <a:pPr algn="r"/>
              <a:t>16</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aggregate balance sheet for the life insurance industry at the end of 2021 is presented in Table 15–3. </a:t>
            </a:r>
            <a:endParaRPr lang="en-US" altLang="en-US" sz="1200" dirty="0">
              <a:latin typeface="+mn-lt"/>
            </a:endParaRPr>
          </a:p>
        </p:txBody>
      </p:sp>
    </p:spTree>
    <p:extLst>
      <p:ext uri="{BB962C8B-B14F-4D97-AF65-F5344CB8AC3E}">
        <p14:creationId xmlns:p14="http://schemas.microsoft.com/office/powerpoint/2010/main" val="68250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C0D83F3-6EBF-4A7A-A723-48A21E1F19F9}" type="slidenum">
              <a:rPr lang="en-US" altLang="en-US" sz="1200"/>
              <a:pPr algn="r"/>
              <a:t>17</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727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C0D83F3-6EBF-4A7A-A723-48A21E1F19F9}" type="slidenum">
              <a:rPr lang="en-US" altLang="en-US" sz="1200"/>
              <a:pPr algn="r"/>
              <a:t>18</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94225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D7D3B15-6F05-4440-A81F-1ABE78A8142F}" type="slidenum">
              <a:rPr lang="en-US" altLang="en-US" sz="1200"/>
              <a:pPr algn="r"/>
              <a:t>19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Unlike the depository institutions discussed in Chapters 11 through 13, which can be chartered at either the federal or state levels, a life insurer is chartered entirely at the state level. </a:t>
            </a:r>
          </a:p>
          <a:p>
            <a:endParaRPr lang="en-US" altLang="en-US" sz="1200" b="0" i="0" u="none" strike="noStrike" baseline="0" dirty="0">
              <a:solidFill>
                <a:srgbClr val="424D67"/>
              </a:solidFill>
              <a:latin typeface="+mn-lt"/>
            </a:endParaRPr>
          </a:p>
          <a:p>
            <a:r>
              <a:rPr lang="en-US" altLang="en-US" sz="1200" b="0" i="0" u="none" strike="noStrike" baseline="0" dirty="0">
                <a:solidFill>
                  <a:srgbClr val="424D67"/>
                </a:solidFill>
                <a:latin typeface="+mn-lt"/>
              </a:rPr>
              <a:t>An </a:t>
            </a:r>
            <a:r>
              <a:rPr lang="en-US" altLang="en-US" sz="1200" b="1" i="0" u="none" strike="noStrike" baseline="0" dirty="0">
                <a:solidFill>
                  <a:srgbClr val="424D67"/>
                </a:solidFill>
                <a:latin typeface="+mn-lt"/>
              </a:rPr>
              <a:t>insurance guarantee fund </a:t>
            </a:r>
            <a:r>
              <a:rPr lang="en-US" altLang="en-US" sz="1200" b="0" i="0" u="none" strike="noStrike" baseline="0" dirty="0">
                <a:solidFill>
                  <a:srgbClr val="424D67"/>
                </a:solidFill>
                <a:latin typeface="+mn-lt"/>
              </a:rPr>
              <a:t>is a fund of </a:t>
            </a:r>
            <a:r>
              <a:rPr lang="en-US" sz="1200" b="0" i="0" u="none" strike="noStrike" baseline="0" dirty="0">
                <a:solidFill>
                  <a:srgbClr val="424D67"/>
                </a:solidFill>
                <a:latin typeface="+mn-lt"/>
              </a:rPr>
              <a:t>required contributions from within-state insurance companies, used to compensate insurance company policyholders in the event of failure. </a:t>
            </a:r>
            <a:endParaRPr lang="en-US" altLang="en-US" sz="1200" i="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878E979-E1F2-4812-99BA-EF28EA60418F}" type="slidenum">
              <a:rPr lang="en-US" altLang="en-US" sz="1200"/>
              <a:pPr algn="r"/>
              <a:t>2</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53F9184A-75A1-40AE-B726-32A0027F17FD}" type="slidenum">
              <a:rPr lang="en-US" altLang="en-US" sz="1200"/>
              <a:pPr algn="r"/>
              <a:t>20</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1200" b="0" i="0" u="none" strike="noStrike" baseline="0" dirty="0">
                <a:solidFill>
                  <a:srgbClr val="424D67"/>
                </a:solidFill>
                <a:latin typeface="+mn-lt"/>
              </a:rPr>
              <a:t>Support for such an optional federal insurance charter increased when the existing state-by-state regulatory system failed to prevent insurance giant AIG’s problems from becoming a systemic risk to the national economy. </a:t>
            </a:r>
            <a:endParaRPr lang="en-US" altLang="en-US" sz="1200" b="1"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8AF31BB-F7C1-4675-93A2-2971D85DC827}" type="slidenum">
              <a:rPr lang="en-US" altLang="en-US" sz="1200"/>
              <a:pPr algn="r"/>
              <a:t>21</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P&amp;C insurers tend to offer multiple activity line coverages combining features of property and liability insurance into single policy packages—for example, homeowners multiple peril insurance. </a:t>
            </a:r>
            <a:endParaRPr lang="en-US" altLang="en-US"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8AF31BB-F7C1-4675-93A2-2971D85DC827}" type="slidenum">
              <a:rPr lang="en-US" altLang="en-US" sz="1200"/>
              <a:pPr algn="r"/>
              <a:t>22</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4841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A391CB5-E724-460C-90C4-DDF4EE325E8B}" type="slidenum">
              <a:rPr lang="en-US" altLang="en-US" sz="1200"/>
              <a:pPr algn="r"/>
              <a:t>23</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latin typeface="+mn-lt"/>
              </a:rPr>
              <a:t>Unearned premiums </a:t>
            </a:r>
            <a:r>
              <a:rPr lang="en-US" altLang="en-US" sz="1200" dirty="0">
                <a:latin typeface="+mn-lt"/>
              </a:rPr>
              <a:t>are </a:t>
            </a:r>
            <a:r>
              <a:rPr lang="en-US" sz="1200" b="0" i="0" u="none" strike="noStrike" baseline="0" dirty="0">
                <a:solidFill>
                  <a:srgbClr val="424D67"/>
                </a:solidFill>
                <a:latin typeface="+mn-lt"/>
              </a:rPr>
              <a:t>set-aside reserves that contain the portion of a premium that has been paid at the start of the coverage period and therefore before insurance coverage has been provided. </a:t>
            </a:r>
            <a:endParaRPr lang="en-US" alt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CA391CB5-E724-460C-90C4-DDF4EE325E8B}" type="slidenum">
              <a:rPr lang="en-US" altLang="en-US" sz="1200"/>
              <a:pPr algn="r"/>
              <a:t>24</a:t>
            </a:fld>
            <a:endParaRPr lang="en-US" alt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balance sheet of P&amp;C firms in 2019 is shown in Table 15–5. </a:t>
            </a:r>
            <a:endParaRPr lang="en-US" altLang="en-US" sz="1200" dirty="0">
              <a:latin typeface="+mn-lt"/>
            </a:endParaRPr>
          </a:p>
        </p:txBody>
      </p:sp>
    </p:spTree>
    <p:extLst>
      <p:ext uri="{BB962C8B-B14F-4D97-AF65-F5344CB8AC3E}">
        <p14:creationId xmlns:p14="http://schemas.microsoft.com/office/powerpoint/2010/main" val="174561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6E17A48A-7937-45A5-BA9C-F68F34C1F544}" type="slidenum">
              <a:rPr lang="en-US" altLang="en-US" sz="1200"/>
              <a:pPr algn="r"/>
              <a:t>25</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17FFE64-9058-40E2-BEE6-B29DC147402B}" type="slidenum">
              <a:rPr lang="en-US" altLang="en-US" sz="1200"/>
              <a:pPr algn="r"/>
              <a:t>26</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17FFE64-9058-40E2-BEE6-B29DC147402B}" type="slidenum">
              <a:rPr lang="en-US" altLang="en-US" sz="1200"/>
              <a:pPr algn="r"/>
              <a:t>27</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8774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919A497-E835-42FA-ADE3-7D38F295EE4A}" type="slidenum">
              <a:rPr lang="en-US" altLang="en-US" sz="1200"/>
              <a:pPr algn="r"/>
              <a:t>28</a:t>
            </a:fld>
            <a:endParaRPr lang="en-US" alt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F655216-AB2B-4BF0-BDBB-340A71A4E1E1}" type="slidenum">
              <a:rPr lang="en-US" altLang="en-US" sz="1200"/>
              <a:pPr algn="r"/>
              <a:t>29</a:t>
            </a:fld>
            <a:endParaRPr lang="en-US" alt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445D9BF-C8C9-4756-B70A-A5A6AF2AE26B}" type="slidenum">
              <a:rPr lang="en-US" altLang="en-US" sz="1200"/>
              <a:pPr algn="r"/>
              <a:t>3</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2EDEBF6-7D42-4CCB-8897-5C09422F6D05}" type="slidenum">
              <a:rPr lang="en-US" altLang="en-US" sz="1200"/>
              <a:pPr algn="r"/>
              <a:t>30</a:t>
            </a:fld>
            <a:endParaRPr lang="en-US" altLang="en-US"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118567C-6BCA-4E77-8CCA-D28243D63CE3}" type="slidenum">
              <a:rPr lang="en-US" altLang="en-US" sz="1200"/>
              <a:pPr algn="r"/>
              <a:t>31</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991413CC-6222-414B-B82B-59B387ED17D6}" type="slidenum">
              <a:rPr lang="en-US" altLang="en-US" sz="1200"/>
              <a:pPr algn="r"/>
              <a:t>32</a:t>
            </a:fld>
            <a:endParaRPr lang="en-US" alt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FC42969-EE15-4AF8-9D93-82E829FCE1A4}" type="slidenum">
              <a:rPr lang="en-US" altLang="en-US" sz="1200"/>
              <a:pPr algn="r"/>
              <a:t>33</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FFC42969-EE15-4AF8-9D93-82E829FCE1A4}" type="slidenum">
              <a:rPr lang="en-US" altLang="en-US" sz="1200"/>
              <a:pPr algn="r"/>
              <a:t>34</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175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445D9BF-C8C9-4756-B70A-A5A6AF2AE26B}" type="slidenum">
              <a:rPr lang="en-US" altLang="en-US" sz="1200"/>
              <a:pPr algn="r"/>
              <a:t>4</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Table 15-1 lists the </a:t>
            </a:r>
            <a:r>
              <a:rPr lang="en-US" sz="1200" b="0" i="0" u="none" strike="noStrike" baseline="0" dirty="0">
                <a:solidFill>
                  <a:srgbClr val="424D67"/>
                </a:solidFill>
                <a:latin typeface="+mn-lt"/>
              </a:rPr>
              <a:t>largest life insurers in terms of total assets.</a:t>
            </a:r>
            <a:endParaRPr lang="en-US" altLang="en-US" sz="1200" dirty="0">
              <a:latin typeface="+mn-lt"/>
            </a:endParaRPr>
          </a:p>
        </p:txBody>
      </p:sp>
    </p:spTree>
    <p:extLst>
      <p:ext uri="{BB962C8B-B14F-4D97-AF65-F5344CB8AC3E}">
        <p14:creationId xmlns:p14="http://schemas.microsoft.com/office/powerpoint/2010/main" val="368521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1445D9BF-C8C9-4756-B70A-A5A6AF2AE26B}" type="slidenum">
              <a:rPr lang="en-US" altLang="en-US" sz="1200"/>
              <a:pPr algn="r"/>
              <a:t>5</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15–1 shows the distribution of premiums written for the various lines of insurance in 2021. </a:t>
            </a:r>
            <a:endParaRPr lang="en-US" altLang="en-US" sz="1200" dirty="0">
              <a:latin typeface="+mn-lt"/>
            </a:endParaRPr>
          </a:p>
        </p:txBody>
      </p:sp>
    </p:spTree>
    <p:extLst>
      <p:ext uri="{BB962C8B-B14F-4D97-AF65-F5344CB8AC3E}">
        <p14:creationId xmlns:p14="http://schemas.microsoft.com/office/powerpoint/2010/main" val="291102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38925C1-3239-4FBC-9103-7B4B01C05F60}" type="slidenum">
              <a:rPr lang="en-US" altLang="en-US" sz="1200"/>
              <a:pPr algn="r"/>
              <a:t>6</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9817082-E859-4638-B67C-D18B46B136DC}" type="slidenum">
              <a:rPr lang="en-US" altLang="en-US" sz="1200"/>
              <a:pPr algn="r"/>
              <a:t>7</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F402F13-A7D9-4782-AE65-079B09A6386B}" type="slidenum">
              <a:rPr lang="en-US" altLang="en-US" sz="1200"/>
              <a:pPr algn="r"/>
              <a:t>8</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D265B14-5024-4122-809B-BD6A9C338CF6}" type="slidenum">
              <a:rPr lang="en-US" altLang="en-US" sz="1200"/>
              <a:pPr algn="r"/>
              <a:t>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 name="Rectangle 5">
            <a:extLst>
              <a:ext uri="{FF2B5EF4-FFF2-40B4-BE49-F238E27FC236}">
                <a16:creationId xmlns:a16="http://schemas.microsoft.com/office/drawing/2014/main" id="{BA189708-7AF7-4119-8A7F-76EA4F679944}"/>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2" name="Line 2">
            <a:extLst>
              <a:ext uri="{FF2B5EF4-FFF2-40B4-BE49-F238E27FC236}">
                <a16:creationId xmlns:a16="http://schemas.microsoft.com/office/drawing/2014/main" id="{BFF9F09F-1E31-4094-A6E9-9893822C8175}"/>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3" name="Group 8">
            <a:extLst>
              <a:ext uri="{FF2B5EF4-FFF2-40B4-BE49-F238E27FC236}">
                <a16:creationId xmlns:a16="http://schemas.microsoft.com/office/drawing/2014/main" id="{CD07BC7C-9564-4F6B-BF64-6FC0F945B1ED}"/>
              </a:ext>
            </a:extLst>
          </p:cNvPr>
          <p:cNvGrpSpPr>
            <a:grpSpLocks/>
          </p:cNvGrpSpPr>
          <p:nvPr userDrawn="1"/>
        </p:nvGrpSpPr>
        <p:grpSpPr bwMode="auto">
          <a:xfrm rot="16200000">
            <a:off x="6595105" y="186698"/>
            <a:ext cx="1287785" cy="2133599"/>
            <a:chOff x="4704" y="1885"/>
            <a:chExt cx="843" cy="1379"/>
          </a:xfrm>
        </p:grpSpPr>
        <p:sp>
          <p:nvSpPr>
            <p:cNvPr id="44" name="Oval 9">
              <a:extLst>
                <a:ext uri="{FF2B5EF4-FFF2-40B4-BE49-F238E27FC236}">
                  <a16:creationId xmlns:a16="http://schemas.microsoft.com/office/drawing/2014/main" id="{B71BB4CA-CAC3-4A13-AAD5-9ED7DA884184}"/>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0">
              <a:extLst>
                <a:ext uri="{FF2B5EF4-FFF2-40B4-BE49-F238E27FC236}">
                  <a16:creationId xmlns:a16="http://schemas.microsoft.com/office/drawing/2014/main" id="{FF5B886C-6642-4DD8-AC6F-3B907C586696}"/>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1">
              <a:extLst>
                <a:ext uri="{FF2B5EF4-FFF2-40B4-BE49-F238E27FC236}">
                  <a16:creationId xmlns:a16="http://schemas.microsoft.com/office/drawing/2014/main" id="{ED5BC8BD-AE43-4D14-BAE7-7270D6016F73}"/>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2">
              <a:extLst>
                <a:ext uri="{FF2B5EF4-FFF2-40B4-BE49-F238E27FC236}">
                  <a16:creationId xmlns:a16="http://schemas.microsoft.com/office/drawing/2014/main" id="{BC54185C-1355-4CDF-AD3B-B1BF41B773E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3">
              <a:extLst>
                <a:ext uri="{FF2B5EF4-FFF2-40B4-BE49-F238E27FC236}">
                  <a16:creationId xmlns:a16="http://schemas.microsoft.com/office/drawing/2014/main" id="{AB8DD2FD-A310-4FE9-BFA6-5F82A94FA4CF}"/>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4">
              <a:extLst>
                <a:ext uri="{FF2B5EF4-FFF2-40B4-BE49-F238E27FC236}">
                  <a16:creationId xmlns:a16="http://schemas.microsoft.com/office/drawing/2014/main" id="{1A4C4ECE-7A0D-4C74-9E8B-F127D783B591}"/>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5">
              <a:extLst>
                <a:ext uri="{FF2B5EF4-FFF2-40B4-BE49-F238E27FC236}">
                  <a16:creationId xmlns:a16="http://schemas.microsoft.com/office/drawing/2014/main" id="{4271CE96-01C8-4C5C-BAEC-A55791AA8C68}"/>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6">
              <a:extLst>
                <a:ext uri="{FF2B5EF4-FFF2-40B4-BE49-F238E27FC236}">
                  <a16:creationId xmlns:a16="http://schemas.microsoft.com/office/drawing/2014/main" id="{6994FA9B-7600-41D0-9EB3-3BD43227D343}"/>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7">
              <a:extLst>
                <a:ext uri="{FF2B5EF4-FFF2-40B4-BE49-F238E27FC236}">
                  <a16:creationId xmlns:a16="http://schemas.microsoft.com/office/drawing/2014/main" id="{7485E9B2-55E9-4792-94C6-5961ED08A053}"/>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8">
              <a:extLst>
                <a:ext uri="{FF2B5EF4-FFF2-40B4-BE49-F238E27FC236}">
                  <a16:creationId xmlns:a16="http://schemas.microsoft.com/office/drawing/2014/main" id="{BB6577E7-45FF-4326-BEBC-36987AC1A331}"/>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9">
              <a:extLst>
                <a:ext uri="{FF2B5EF4-FFF2-40B4-BE49-F238E27FC236}">
                  <a16:creationId xmlns:a16="http://schemas.microsoft.com/office/drawing/2014/main" id="{155F6073-E4EA-4914-B016-560064635AE7}"/>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0">
              <a:extLst>
                <a:ext uri="{FF2B5EF4-FFF2-40B4-BE49-F238E27FC236}">
                  <a16:creationId xmlns:a16="http://schemas.microsoft.com/office/drawing/2014/main" id="{698A0048-2288-4084-9551-07DD64C55540}"/>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1">
              <a:extLst>
                <a:ext uri="{FF2B5EF4-FFF2-40B4-BE49-F238E27FC236}">
                  <a16:creationId xmlns:a16="http://schemas.microsoft.com/office/drawing/2014/main" id="{7661CA7A-0BB5-4579-9803-4AAEA73A1FDD}"/>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2">
              <a:extLst>
                <a:ext uri="{FF2B5EF4-FFF2-40B4-BE49-F238E27FC236}">
                  <a16:creationId xmlns:a16="http://schemas.microsoft.com/office/drawing/2014/main" id="{A8F795B1-7D0D-4851-8DF1-AEB4646CF19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3">
              <a:extLst>
                <a:ext uri="{FF2B5EF4-FFF2-40B4-BE49-F238E27FC236}">
                  <a16:creationId xmlns:a16="http://schemas.microsoft.com/office/drawing/2014/main" id="{C990014F-8FF2-4E39-B4A8-C43C901D377E}"/>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4">
              <a:extLst>
                <a:ext uri="{FF2B5EF4-FFF2-40B4-BE49-F238E27FC236}">
                  <a16:creationId xmlns:a16="http://schemas.microsoft.com/office/drawing/2014/main" id="{9F2CC5F6-B60A-484D-94CF-E3D3E198AB2F}"/>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5">
              <a:extLst>
                <a:ext uri="{FF2B5EF4-FFF2-40B4-BE49-F238E27FC236}">
                  <a16:creationId xmlns:a16="http://schemas.microsoft.com/office/drawing/2014/main" id="{82927687-294B-4DE8-90F0-8CD428F36D48}"/>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6">
              <a:extLst>
                <a:ext uri="{FF2B5EF4-FFF2-40B4-BE49-F238E27FC236}">
                  <a16:creationId xmlns:a16="http://schemas.microsoft.com/office/drawing/2014/main" id="{92045B14-29D2-4FCD-A5BD-86DE732A5B6A}"/>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7">
              <a:extLst>
                <a:ext uri="{FF2B5EF4-FFF2-40B4-BE49-F238E27FC236}">
                  <a16:creationId xmlns:a16="http://schemas.microsoft.com/office/drawing/2014/main" id="{C529622E-1B4F-4577-A41B-9533ACA65C97}"/>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8">
              <a:extLst>
                <a:ext uri="{FF2B5EF4-FFF2-40B4-BE49-F238E27FC236}">
                  <a16:creationId xmlns:a16="http://schemas.microsoft.com/office/drawing/2014/main" id="{3516FA08-1336-43EF-A228-6DC215278965}"/>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9">
              <a:extLst>
                <a:ext uri="{FF2B5EF4-FFF2-40B4-BE49-F238E27FC236}">
                  <a16:creationId xmlns:a16="http://schemas.microsoft.com/office/drawing/2014/main" id="{B6099999-4257-48BA-A556-E95E551AE021}"/>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0">
              <a:extLst>
                <a:ext uri="{FF2B5EF4-FFF2-40B4-BE49-F238E27FC236}">
                  <a16:creationId xmlns:a16="http://schemas.microsoft.com/office/drawing/2014/main" id="{6223D330-2447-46AF-8B5D-10674E3AA271}"/>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1">
              <a:extLst>
                <a:ext uri="{FF2B5EF4-FFF2-40B4-BE49-F238E27FC236}">
                  <a16:creationId xmlns:a16="http://schemas.microsoft.com/office/drawing/2014/main" id="{02ADAD17-00CD-468E-A207-C9C631670E6E}"/>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2">
              <a:extLst>
                <a:ext uri="{FF2B5EF4-FFF2-40B4-BE49-F238E27FC236}">
                  <a16:creationId xmlns:a16="http://schemas.microsoft.com/office/drawing/2014/main" id="{282EC154-A3C6-4E31-B512-A5FB2CF119F8}"/>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3">
              <a:extLst>
                <a:ext uri="{FF2B5EF4-FFF2-40B4-BE49-F238E27FC236}">
                  <a16:creationId xmlns:a16="http://schemas.microsoft.com/office/drawing/2014/main" id="{7E826BBF-D893-4E84-B365-D886730D2B09}"/>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4">
              <a:extLst>
                <a:ext uri="{FF2B5EF4-FFF2-40B4-BE49-F238E27FC236}">
                  <a16:creationId xmlns:a16="http://schemas.microsoft.com/office/drawing/2014/main" id="{8A002B74-9316-4A3A-9D33-698601B29465}"/>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5">
              <a:extLst>
                <a:ext uri="{FF2B5EF4-FFF2-40B4-BE49-F238E27FC236}">
                  <a16:creationId xmlns:a16="http://schemas.microsoft.com/office/drawing/2014/main" id="{297F00A2-AB20-408D-9F33-227B7FA9EC6E}"/>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6">
              <a:extLst>
                <a:ext uri="{FF2B5EF4-FFF2-40B4-BE49-F238E27FC236}">
                  <a16:creationId xmlns:a16="http://schemas.microsoft.com/office/drawing/2014/main" id="{0C3EDA69-5C4E-4820-882F-9843B274CE72}"/>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7">
              <a:extLst>
                <a:ext uri="{FF2B5EF4-FFF2-40B4-BE49-F238E27FC236}">
                  <a16:creationId xmlns:a16="http://schemas.microsoft.com/office/drawing/2014/main" id="{A9199181-8A0A-409F-AD51-BFDE30D4DC80}"/>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8">
              <a:extLst>
                <a:ext uri="{FF2B5EF4-FFF2-40B4-BE49-F238E27FC236}">
                  <a16:creationId xmlns:a16="http://schemas.microsoft.com/office/drawing/2014/main" id="{4E845B23-2778-4084-9407-4FB7127A3494}"/>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9">
              <a:extLst>
                <a:ext uri="{FF2B5EF4-FFF2-40B4-BE49-F238E27FC236}">
                  <a16:creationId xmlns:a16="http://schemas.microsoft.com/office/drawing/2014/main" id="{ABF03348-EE5F-4BC5-A88E-713A81CF3D0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5" name="Rectangle 3">
            <a:extLst>
              <a:ext uri="{FF2B5EF4-FFF2-40B4-BE49-F238E27FC236}">
                <a16:creationId xmlns:a16="http://schemas.microsoft.com/office/drawing/2014/main" id="{C39666EB-2B09-47E2-9B15-9D2DA4058B6D}"/>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6" name="Rectangle 4">
            <a:extLst>
              <a:ext uri="{FF2B5EF4-FFF2-40B4-BE49-F238E27FC236}">
                <a16:creationId xmlns:a16="http://schemas.microsoft.com/office/drawing/2014/main" id="{8FCF5D98-8F70-4703-A040-8D758B62BF9B}"/>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7" name="Picture 76" descr="A city skyline with tall buildings&#10;&#10;Description automatically generated with low confidence">
            <a:extLst>
              <a:ext uri="{FF2B5EF4-FFF2-40B4-BE49-F238E27FC236}">
                <a16:creationId xmlns:a16="http://schemas.microsoft.com/office/drawing/2014/main" id="{EF4602CF-6F75-4EF2-85BC-437597DE1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8" name="Line 40">
            <a:extLst>
              <a:ext uri="{FF2B5EF4-FFF2-40B4-BE49-F238E27FC236}">
                <a16:creationId xmlns:a16="http://schemas.microsoft.com/office/drawing/2014/main" id="{D7001BD2-FE9A-47E6-B9A3-943A724F0F97}"/>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9" name="Rectangle 6">
            <a:extLst>
              <a:ext uri="{FF2B5EF4-FFF2-40B4-BE49-F238E27FC236}">
                <a16:creationId xmlns:a16="http://schemas.microsoft.com/office/drawing/2014/main" id="{51A5650E-3F9F-41A8-86A7-23723F74D44B}"/>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64333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B0CD8C9-B366-402C-A49D-076B236AD035}"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B8720AE-02A3-46F2-A788-4CCF2935DF4D}" type="slidenum">
              <a:rPr lang="en-US" altLang="en-US"/>
              <a:pPr>
                <a:defRPr/>
              </a:pPr>
              <a:t>‹#›</a:t>
            </a:fld>
            <a:endParaRPr lang="en-US" altLang="en-US" dirty="0"/>
          </a:p>
        </p:txBody>
      </p:sp>
    </p:spTree>
    <p:extLst>
      <p:ext uri="{BB962C8B-B14F-4D97-AF65-F5344CB8AC3E}">
        <p14:creationId xmlns:p14="http://schemas.microsoft.com/office/powerpoint/2010/main" val="236348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17E8889-12D6-4FFE-B1DB-35AFBD25EE02}"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ECA1982-FE79-49FD-964C-C8785172B3C8}" type="slidenum">
              <a:rPr lang="en-US" altLang="en-US"/>
              <a:pPr>
                <a:defRPr/>
              </a:pPr>
              <a:t>‹#›</a:t>
            </a:fld>
            <a:endParaRPr lang="en-US" altLang="en-US" dirty="0"/>
          </a:p>
        </p:txBody>
      </p:sp>
    </p:spTree>
    <p:extLst>
      <p:ext uri="{BB962C8B-B14F-4D97-AF65-F5344CB8AC3E}">
        <p14:creationId xmlns:p14="http://schemas.microsoft.com/office/powerpoint/2010/main" val="9840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23F4A4B-DBA8-4658-94CE-A123EE707B4D}"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3E5FFCDB-ED26-4EA2-8735-55753614637A}" type="slidenum">
              <a:rPr lang="en-US" altLang="en-US"/>
              <a:pPr>
                <a:defRPr/>
              </a:pPr>
              <a:t>‹#›</a:t>
            </a:fld>
            <a:endParaRPr lang="en-US" altLang="en-US" dirty="0"/>
          </a:p>
        </p:txBody>
      </p:sp>
    </p:spTree>
    <p:extLst>
      <p:ext uri="{BB962C8B-B14F-4D97-AF65-F5344CB8AC3E}">
        <p14:creationId xmlns:p14="http://schemas.microsoft.com/office/powerpoint/2010/main" val="160765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7FEFED9-FC16-49B8-ABCC-46955E8DD39A}"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FCC9250-3ADE-4846-8EBD-96CE190A2F81}" type="slidenum">
              <a:rPr lang="en-US" altLang="en-US"/>
              <a:pPr>
                <a:defRPr/>
              </a:pPr>
              <a:t>‹#›</a:t>
            </a:fld>
            <a:endParaRPr lang="en-US" altLang="en-US" dirty="0"/>
          </a:p>
        </p:txBody>
      </p:sp>
    </p:spTree>
    <p:extLst>
      <p:ext uri="{BB962C8B-B14F-4D97-AF65-F5344CB8AC3E}">
        <p14:creationId xmlns:p14="http://schemas.microsoft.com/office/powerpoint/2010/main" val="404728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95D644C-89F7-44F3-940B-C236AE6A51B1}"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06CB56E-72FF-4C69-8528-64F7030C7A4C}" type="slidenum">
              <a:rPr lang="en-US" altLang="en-US"/>
              <a:pPr>
                <a:defRPr/>
              </a:pPr>
              <a:t>‹#›</a:t>
            </a:fld>
            <a:endParaRPr lang="en-US" altLang="en-US" dirty="0"/>
          </a:p>
        </p:txBody>
      </p:sp>
    </p:spTree>
    <p:extLst>
      <p:ext uri="{BB962C8B-B14F-4D97-AF65-F5344CB8AC3E}">
        <p14:creationId xmlns:p14="http://schemas.microsoft.com/office/powerpoint/2010/main" val="175314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1028C059-63E6-4709-8794-245915C842AD}"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61FA20FB-3556-4D20-96A8-1877213F66F5}" type="slidenum">
              <a:rPr lang="en-US" altLang="en-US"/>
              <a:pPr>
                <a:defRPr/>
              </a:pPr>
              <a:t>‹#›</a:t>
            </a:fld>
            <a:endParaRPr lang="en-US" altLang="en-US" dirty="0"/>
          </a:p>
        </p:txBody>
      </p:sp>
    </p:spTree>
    <p:extLst>
      <p:ext uri="{BB962C8B-B14F-4D97-AF65-F5344CB8AC3E}">
        <p14:creationId xmlns:p14="http://schemas.microsoft.com/office/powerpoint/2010/main" val="257467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FBD5558-7930-44B7-9FBD-3645524B27DB}"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B08360E9-6BE3-449B-AAB4-E44C906203D7}" type="slidenum">
              <a:rPr lang="en-US" altLang="en-US"/>
              <a:pPr>
                <a:defRPr/>
              </a:pPr>
              <a:t>‹#›</a:t>
            </a:fld>
            <a:endParaRPr lang="en-US" altLang="en-US" dirty="0"/>
          </a:p>
        </p:txBody>
      </p:sp>
    </p:spTree>
    <p:extLst>
      <p:ext uri="{BB962C8B-B14F-4D97-AF65-F5344CB8AC3E}">
        <p14:creationId xmlns:p14="http://schemas.microsoft.com/office/powerpoint/2010/main" val="159620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7953291-2B99-4F19-BFA2-72EF1F983A57}"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D34363D9-252B-4248-9452-9A90586354CC}" type="slidenum">
              <a:rPr lang="en-US" altLang="en-US"/>
              <a:pPr>
                <a:defRPr/>
              </a:pPr>
              <a:t>‹#›</a:t>
            </a:fld>
            <a:endParaRPr lang="en-US" altLang="en-US" dirty="0"/>
          </a:p>
        </p:txBody>
      </p:sp>
    </p:spTree>
    <p:extLst>
      <p:ext uri="{BB962C8B-B14F-4D97-AF65-F5344CB8AC3E}">
        <p14:creationId xmlns:p14="http://schemas.microsoft.com/office/powerpoint/2010/main" val="261789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056BA9F-E44A-47F0-ABB2-9F87F58D93FC}"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61650A8-80D1-4A67-AF39-D29390C3B1DF}" type="slidenum">
              <a:rPr lang="en-US" altLang="en-US"/>
              <a:pPr>
                <a:defRPr/>
              </a:pPr>
              <a:t>‹#›</a:t>
            </a:fld>
            <a:endParaRPr lang="en-US" altLang="en-US" dirty="0"/>
          </a:p>
        </p:txBody>
      </p:sp>
    </p:spTree>
    <p:extLst>
      <p:ext uri="{BB962C8B-B14F-4D97-AF65-F5344CB8AC3E}">
        <p14:creationId xmlns:p14="http://schemas.microsoft.com/office/powerpoint/2010/main" val="204629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4FF8A4B-60FF-48F3-9499-D33FAF3D3DE1}"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1999E44-1256-466F-AB96-6438CD361532}" type="slidenum">
              <a:rPr lang="en-US" altLang="en-US"/>
              <a:pPr>
                <a:defRPr/>
              </a:pPr>
              <a:t>‹#›</a:t>
            </a:fld>
            <a:endParaRPr lang="en-US" altLang="en-US" dirty="0"/>
          </a:p>
        </p:txBody>
      </p:sp>
    </p:spTree>
    <p:extLst>
      <p:ext uri="{BB962C8B-B14F-4D97-AF65-F5344CB8AC3E}">
        <p14:creationId xmlns:p14="http://schemas.microsoft.com/office/powerpoint/2010/main" val="208977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090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C0E9693A-4563-4026-BFB5-F3B6E96BB7D9}" type="datetime1">
              <a:rPr lang="en-US" smtClean="0"/>
              <a:t>3/13/2024</a:t>
            </a:fld>
            <a:endParaRPr lang="en-US" altLang="en-US" dirty="0"/>
          </a:p>
        </p:txBody>
      </p:sp>
      <p:sp>
        <p:nvSpPr>
          <p:cNvPr id="809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090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C12EFC01-4567-4CF5-BFEB-ACDCF6414D2B}"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Fifteen</a:t>
            </a:r>
          </a:p>
        </p:txBody>
      </p:sp>
      <p:sp>
        <p:nvSpPr>
          <p:cNvPr id="3075" name="Rectangle 5"/>
          <p:cNvSpPr>
            <a:spLocks noGrp="1" noChangeArrowheads="1"/>
          </p:cNvSpPr>
          <p:nvPr>
            <p:ph type="subTitle" idx="1"/>
          </p:nvPr>
        </p:nvSpPr>
        <p:spPr/>
        <p:txBody>
          <a:bodyPr/>
          <a:lstStyle/>
          <a:p>
            <a:pPr eaLnBrk="1" hangingPunct="1"/>
            <a:r>
              <a:rPr lang="en-US" altLang="en-US" sz="5500" dirty="0"/>
              <a:t>Insurance Companies</a:t>
            </a:r>
          </a:p>
        </p:txBody>
      </p:sp>
      <p:sp>
        <p:nvSpPr>
          <p:cNvPr id="2" name="Content Placeholder 1">
            <a:extLst>
              <a:ext uri="{FF2B5EF4-FFF2-40B4-BE49-F238E27FC236}">
                <a16:creationId xmlns:a16="http://schemas.microsoft.com/office/drawing/2014/main" id="{CC44A4EA-404C-4B62-925A-BEDA74CCC421}"/>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18148" name="Rectangle 2"/>
          <p:cNvSpPr>
            <a:spLocks noGrp="1" noChangeArrowheads="1"/>
          </p:cNvSpPr>
          <p:nvPr>
            <p:ph type="title" idx="4294967295"/>
          </p:nvPr>
        </p:nvSpPr>
        <p:spPr>
          <a:xfrm>
            <a:off x="292230" y="122238"/>
            <a:ext cx="7543800" cy="1295400"/>
          </a:xfrm>
        </p:spPr>
        <p:txBody>
          <a:bodyPr anchor="ctr"/>
          <a:lstStyle/>
          <a:p>
            <a:pPr eaLnBrk="1" hangingPunct="1">
              <a:defRPr/>
            </a:pPr>
            <a:r>
              <a:rPr lang="en-US" sz="3500" dirty="0"/>
              <a:t>The Four Types of Life Insurance</a:t>
            </a:r>
          </a:p>
        </p:txBody>
      </p:sp>
      <p:sp>
        <p:nvSpPr>
          <p:cNvPr id="9221" name="Rectangle 3"/>
          <p:cNvSpPr>
            <a:spLocks noGrp="1" noChangeArrowheads="1"/>
          </p:cNvSpPr>
          <p:nvPr>
            <p:ph type="body" sz="half" idx="4294967295"/>
          </p:nvPr>
        </p:nvSpPr>
        <p:spPr>
          <a:xfrm>
            <a:off x="287517" y="1677971"/>
            <a:ext cx="8568965" cy="479902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buFont typeface="+mj-lt"/>
              <a:buAutoNum type="arabicPeriod"/>
            </a:pPr>
            <a:r>
              <a:rPr lang="en-US" altLang="en-US" sz="2300" b="1" dirty="0"/>
              <a:t>Ordinary life </a:t>
            </a:r>
            <a:r>
              <a:rPr lang="en-US" altLang="en-US" sz="2300" dirty="0"/>
              <a:t>policies are marketed on an individual basis, usually in units of $1,000; policyholders make periodic premium payments in exchange for coverage</a:t>
            </a:r>
          </a:p>
          <a:p>
            <a:pPr lvl="1" eaLnBrk="1" hangingPunct="1"/>
            <a:r>
              <a:rPr lang="en-US" altLang="en-US" sz="2100" b="1" dirty="0"/>
              <a:t>Term life </a:t>
            </a:r>
            <a:r>
              <a:rPr lang="en-US" altLang="en-US" sz="2100" dirty="0"/>
              <a:t>is the closest to pure life insurance; has no savings element attached and beneficiary receives payout at the time of the individual’s death during the coverage period</a:t>
            </a:r>
            <a:endParaRPr lang="en-US" altLang="en-US" sz="2100" b="1" dirty="0"/>
          </a:p>
          <a:p>
            <a:pPr lvl="1" eaLnBrk="1" hangingPunct="1"/>
            <a:r>
              <a:rPr lang="en-US" altLang="en-US" sz="2100" b="1" dirty="0"/>
              <a:t>Whole life </a:t>
            </a:r>
            <a:r>
              <a:rPr lang="en-US" altLang="en-US" sz="2100" dirty="0"/>
              <a:t>protects the individual over an entire lifetime rather than for a specified coverage period</a:t>
            </a:r>
            <a:endParaRPr lang="en-US" altLang="en-US" sz="2100" b="1" dirty="0"/>
          </a:p>
          <a:p>
            <a:pPr lvl="1" eaLnBrk="1" hangingPunct="1"/>
            <a:r>
              <a:rPr lang="en-US" altLang="en-US" sz="2100" b="1" dirty="0"/>
              <a:t>Endowment life </a:t>
            </a:r>
            <a:r>
              <a:rPr lang="en-US" altLang="en-US" sz="2100" dirty="0"/>
              <a:t>combines a pure (term) insurance element with a savings element</a:t>
            </a:r>
            <a:endParaRPr lang="en-US" altLang="en-US" sz="2100" b="1" dirty="0"/>
          </a:p>
          <a:p>
            <a:pPr lvl="1" eaLnBrk="1" hangingPunct="1"/>
            <a:r>
              <a:rPr lang="en-US" altLang="en-US" sz="2100" b="1" dirty="0"/>
              <a:t>Variable life </a:t>
            </a:r>
            <a:r>
              <a:rPr lang="en-US" altLang="en-US" sz="2100" dirty="0"/>
              <a:t>invests fixed premium payments in mutual funds of stocks, bonds, and money market instruments</a:t>
            </a:r>
            <a:endParaRPr lang="en-US" altLang="en-US" sz="2100" b="1" dirty="0"/>
          </a:p>
          <a:p>
            <a:pPr lvl="1" eaLnBrk="1" hangingPunct="1"/>
            <a:r>
              <a:rPr lang="en-US" altLang="en-US" sz="2100" b="1" dirty="0"/>
              <a:t>Universal life and variable universal life </a:t>
            </a:r>
          </a:p>
        </p:txBody>
      </p:sp>
      <p:sp>
        <p:nvSpPr>
          <p:cNvPr id="6" name="Footer Placeholder 3">
            <a:extLst>
              <a:ext uri="{FF2B5EF4-FFF2-40B4-BE49-F238E27FC236}">
                <a16:creationId xmlns:a16="http://schemas.microsoft.com/office/drawing/2014/main" id="{F180E6AE-8AF4-466C-8FB4-FF779AAE28C9}"/>
              </a:ext>
            </a:extLst>
          </p:cNvPr>
          <p:cNvSpPr>
            <a:spLocks noGrp="1"/>
          </p:cNvSpPr>
          <p:nvPr>
            <p:ph type="ftr" sz="quarter" idx="11"/>
          </p:nvPr>
        </p:nvSpPr>
        <p:spPr>
          <a:xfrm>
            <a:off x="520634" y="6583362"/>
            <a:ext cx="810273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E3AE20E2-0CDC-4360-8831-9C55E184AA9F}"/>
              </a:ext>
            </a:extLst>
          </p:cNvPr>
          <p:cNvSpPr>
            <a:spLocks noGrp="1"/>
          </p:cNvSpPr>
          <p:nvPr>
            <p:ph type="sldNum" sz="quarter" idx="12"/>
          </p:nvPr>
        </p:nvSpPr>
        <p:spPr>
          <a:xfrm>
            <a:off x="6523222" y="6569075"/>
            <a:ext cx="2133600" cy="273050"/>
          </a:xfrm>
        </p:spPr>
        <p:txBody>
          <a:bodyPr/>
          <a:lstStyle/>
          <a:p>
            <a:pPr>
              <a:defRPr/>
            </a:pPr>
            <a:r>
              <a:rPr lang="en-US" altLang="en-US" dirty="0"/>
              <a:t>15-10</a:t>
            </a:r>
          </a:p>
        </p:txBody>
      </p:sp>
    </p:spTree>
    <p:extLst>
      <p:ext uri="{BB962C8B-B14F-4D97-AF65-F5344CB8AC3E}">
        <p14:creationId xmlns:p14="http://schemas.microsoft.com/office/powerpoint/2010/main" val="42214308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2244" name="Rectangle 2"/>
          <p:cNvSpPr>
            <a:spLocks noGrp="1" noChangeArrowheads="1"/>
          </p:cNvSpPr>
          <p:nvPr>
            <p:ph type="title"/>
          </p:nvPr>
        </p:nvSpPr>
        <p:spPr/>
        <p:txBody>
          <a:bodyPr anchor="ctr"/>
          <a:lstStyle/>
          <a:p>
            <a:pPr eaLnBrk="1" hangingPunct="1">
              <a:defRPr/>
            </a:pPr>
            <a:r>
              <a:rPr lang="en-US" sz="3500" dirty="0"/>
              <a:t>Differences in Various Types of Ordinary Life Insurance Contracts</a:t>
            </a:r>
          </a:p>
        </p:txBody>
      </p:sp>
      <p:pic>
        <p:nvPicPr>
          <p:cNvPr id="6" name="Content Placeholder 5">
            <a:extLst>
              <a:ext uri="{FF2B5EF4-FFF2-40B4-BE49-F238E27FC236}">
                <a16:creationId xmlns:a16="http://schemas.microsoft.com/office/drawing/2014/main" id="{6E1DE85A-2DC5-4B16-81CE-64DEA8BBE82F}"/>
              </a:ext>
            </a:extLst>
          </p:cNvPr>
          <p:cNvPicPr>
            <a:picLocks noGrp="1" noChangeAspect="1"/>
          </p:cNvPicPr>
          <p:nvPr>
            <p:ph idx="1"/>
          </p:nvPr>
        </p:nvPicPr>
        <p:blipFill>
          <a:blip r:embed="rId3"/>
          <a:stretch>
            <a:fillRect/>
          </a:stretch>
        </p:blipFill>
        <p:spPr>
          <a:xfrm>
            <a:off x="553292" y="1773025"/>
            <a:ext cx="8037415" cy="4742075"/>
          </a:xfrm>
        </p:spPr>
      </p:pic>
      <p:sp>
        <p:nvSpPr>
          <p:cNvPr id="7" name="Footer Placeholder 3">
            <a:extLst>
              <a:ext uri="{FF2B5EF4-FFF2-40B4-BE49-F238E27FC236}">
                <a16:creationId xmlns:a16="http://schemas.microsoft.com/office/drawing/2014/main" id="{C36EC02E-BC45-44D4-8E3A-236952D5F16E}"/>
              </a:ext>
            </a:extLst>
          </p:cNvPr>
          <p:cNvSpPr>
            <a:spLocks noGrp="1"/>
          </p:cNvSpPr>
          <p:nvPr>
            <p:ph type="ftr" sz="quarter" idx="11"/>
          </p:nvPr>
        </p:nvSpPr>
        <p:spPr>
          <a:xfrm>
            <a:off x="929640" y="6569075"/>
            <a:ext cx="7284720"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3BC01309-8DBF-4FCF-8CF2-67BC47BD6FF5}"/>
              </a:ext>
            </a:extLst>
          </p:cNvPr>
          <p:cNvSpPr>
            <a:spLocks noGrp="1"/>
          </p:cNvSpPr>
          <p:nvPr>
            <p:ph type="sldNum" sz="quarter" idx="12"/>
          </p:nvPr>
        </p:nvSpPr>
        <p:spPr>
          <a:xfrm>
            <a:off x="6523222" y="6569075"/>
            <a:ext cx="2133600" cy="273050"/>
          </a:xfrm>
        </p:spPr>
        <p:txBody>
          <a:bodyPr/>
          <a:lstStyle/>
          <a:p>
            <a:pPr>
              <a:defRPr/>
            </a:pPr>
            <a:r>
              <a:rPr lang="en-US" altLang="en-US" dirty="0"/>
              <a:t>15-11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txBox="1">
            <a:spLocks noGrp="1"/>
          </p:cNvSpPr>
          <p:nvPr/>
        </p:nvSpPr>
        <p:spPr bwMode="auto">
          <a:xfrm>
            <a:off x="3748088"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2244" name="Rectangle 2"/>
          <p:cNvSpPr>
            <a:spLocks noGrp="1" noChangeArrowheads="1"/>
          </p:cNvSpPr>
          <p:nvPr>
            <p:ph type="title" idx="4294967295"/>
          </p:nvPr>
        </p:nvSpPr>
        <p:spPr/>
        <p:txBody>
          <a:bodyPr anchor="ctr"/>
          <a:lstStyle/>
          <a:p>
            <a:pPr eaLnBrk="1" hangingPunct="1">
              <a:defRPr/>
            </a:pPr>
            <a:r>
              <a:rPr lang="en-US" sz="3500" dirty="0"/>
              <a:t>The Four Types of Life Insurance (Continued)</a:t>
            </a:r>
          </a:p>
        </p:txBody>
      </p:sp>
      <p:sp>
        <p:nvSpPr>
          <p:cNvPr id="11269"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lnSpc>
                <a:spcPct val="95000"/>
              </a:lnSpc>
              <a:buFont typeface="+mj-lt"/>
              <a:buAutoNum type="arabicPeriod" startAt="2"/>
            </a:pPr>
            <a:r>
              <a:rPr lang="en-US" altLang="en-US" sz="2300" b="1" dirty="0"/>
              <a:t>Group life insurance</a:t>
            </a:r>
            <a:r>
              <a:rPr lang="en-US" altLang="en-US" sz="2300" dirty="0"/>
              <a:t> covers a large number of insured persons under a single policy</a:t>
            </a:r>
          </a:p>
          <a:p>
            <a:pPr lvl="1" eaLnBrk="1" hangingPunct="1">
              <a:lnSpc>
                <a:spcPct val="95000"/>
              </a:lnSpc>
            </a:pPr>
            <a:r>
              <a:rPr lang="en-US" altLang="en-US" sz="2100" dirty="0"/>
              <a:t>Usually issued to corporate employers, these policies may be </a:t>
            </a:r>
            <a:r>
              <a:rPr lang="en-US" altLang="en-US" sz="2100" i="1" dirty="0"/>
              <a:t>contributory</a:t>
            </a:r>
            <a:r>
              <a:rPr lang="en-US" altLang="en-US" sz="2100" dirty="0"/>
              <a:t> or </a:t>
            </a:r>
            <a:r>
              <a:rPr lang="en-US" altLang="en-US" sz="2100" i="1" dirty="0"/>
              <a:t>noncontributory</a:t>
            </a:r>
          </a:p>
          <a:p>
            <a:pPr lvl="2" eaLnBrk="1" hangingPunct="1">
              <a:lnSpc>
                <a:spcPct val="95000"/>
              </a:lnSpc>
            </a:pPr>
            <a:r>
              <a:rPr lang="en-US" altLang="en-US" sz="1900" dirty="0"/>
              <a:t>Contributory requires both the employer and employee cover a share of the employee’s cost of insurance</a:t>
            </a:r>
          </a:p>
          <a:p>
            <a:pPr lvl="2" eaLnBrk="1" hangingPunct="1">
              <a:lnSpc>
                <a:spcPct val="95000"/>
              </a:lnSpc>
            </a:pPr>
            <a:r>
              <a:rPr lang="en-US" altLang="en-US" sz="1900" dirty="0"/>
              <a:t>Noncontributory means the cost of the employee’s insurance is paid entirely by the employer; employee does not contribute to the cost of the insurance</a:t>
            </a:r>
            <a:endParaRPr lang="en-US" altLang="en-US" sz="2200" dirty="0"/>
          </a:p>
          <a:p>
            <a:pPr marL="457200" indent="-457200" eaLnBrk="1" hangingPunct="1">
              <a:lnSpc>
                <a:spcPct val="95000"/>
              </a:lnSpc>
              <a:buFont typeface="+mj-lt"/>
              <a:buAutoNum type="arabicPeriod" startAt="2"/>
            </a:pPr>
            <a:r>
              <a:rPr lang="en-US" altLang="en-US" sz="2300" b="1" dirty="0"/>
              <a:t>Credit life</a:t>
            </a:r>
            <a:r>
              <a:rPr lang="en-US" altLang="en-US" sz="2300" dirty="0"/>
              <a:t> </a:t>
            </a:r>
            <a:r>
              <a:rPr lang="en-US" altLang="en-US" sz="2300" b="1" dirty="0"/>
              <a:t>insurance </a:t>
            </a:r>
            <a:r>
              <a:rPr lang="en-US" altLang="en-US" sz="2300" dirty="0"/>
              <a:t>protects lenders against a borrower’s death prior to the repayment of a debt contract, such as a mortgage or car loan</a:t>
            </a:r>
          </a:p>
          <a:p>
            <a:pPr marL="806450" lvl="1" indent="-457200" eaLnBrk="1" hangingPunct="1">
              <a:lnSpc>
                <a:spcPct val="95000"/>
              </a:lnSpc>
            </a:pPr>
            <a:r>
              <a:rPr lang="en-US" altLang="en-US" sz="2100" dirty="0"/>
              <a:t>Usually, face amount of policy reflects outstanding principal and interest on the loan</a:t>
            </a:r>
          </a:p>
          <a:p>
            <a:pPr eaLnBrk="1" hangingPunct="1">
              <a:lnSpc>
                <a:spcPct val="95000"/>
              </a:lnSpc>
            </a:pPr>
            <a:endParaRPr lang="en-US" altLang="en-US" sz="2600" dirty="0"/>
          </a:p>
        </p:txBody>
      </p:sp>
      <p:sp>
        <p:nvSpPr>
          <p:cNvPr id="6" name="Footer Placeholder 3">
            <a:extLst>
              <a:ext uri="{FF2B5EF4-FFF2-40B4-BE49-F238E27FC236}">
                <a16:creationId xmlns:a16="http://schemas.microsoft.com/office/drawing/2014/main" id="{5A2F35DB-63D5-4DEF-8BE5-B8873CC79F80}"/>
              </a:ext>
            </a:extLst>
          </p:cNvPr>
          <p:cNvSpPr>
            <a:spLocks noGrp="1"/>
          </p:cNvSpPr>
          <p:nvPr>
            <p:ph type="ftr" sz="quarter" idx="11"/>
          </p:nvPr>
        </p:nvSpPr>
        <p:spPr>
          <a:xfrm>
            <a:off x="906780" y="6567170"/>
            <a:ext cx="733044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FF8285D2-7AE1-4238-AA54-F8AC28F79E28}"/>
              </a:ext>
            </a:extLst>
          </p:cNvPr>
          <p:cNvSpPr>
            <a:spLocks noGrp="1"/>
          </p:cNvSpPr>
          <p:nvPr>
            <p:ph type="sldNum" sz="quarter" idx="12"/>
          </p:nvPr>
        </p:nvSpPr>
        <p:spPr>
          <a:xfrm>
            <a:off x="6523222" y="6569075"/>
            <a:ext cx="2133600" cy="273050"/>
          </a:xfrm>
        </p:spPr>
        <p:txBody>
          <a:bodyPr/>
          <a:lstStyle/>
          <a:p>
            <a:pPr>
              <a:defRPr/>
            </a:pPr>
            <a:r>
              <a:rPr lang="en-US" altLang="en-US" dirty="0"/>
              <a:t>15-12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4292" name="Rectangle 2"/>
          <p:cNvSpPr>
            <a:spLocks noGrp="1" noChangeArrowheads="1"/>
          </p:cNvSpPr>
          <p:nvPr>
            <p:ph type="title" idx="4294967295"/>
          </p:nvPr>
        </p:nvSpPr>
        <p:spPr/>
        <p:txBody>
          <a:bodyPr anchor="ctr"/>
          <a:lstStyle/>
          <a:p>
            <a:pPr eaLnBrk="1" hangingPunct="1">
              <a:defRPr/>
            </a:pPr>
            <a:r>
              <a:rPr lang="en-US" sz="3500" dirty="0"/>
              <a:t>The Four Types of Life Insurance (Concluded)</a:t>
            </a:r>
          </a:p>
        </p:txBody>
      </p:sp>
      <p:sp>
        <p:nvSpPr>
          <p:cNvPr id="13317" name="Rectangle 3"/>
          <p:cNvSpPr>
            <a:spLocks noGrp="1" noChangeArrowheads="1"/>
          </p:cNvSpPr>
          <p:nvPr>
            <p:ph type="body" sz="half" idx="4294967295"/>
          </p:nvPr>
        </p:nvSpPr>
        <p:spPr>
          <a:xfrm>
            <a:off x="273377" y="1681957"/>
            <a:ext cx="8521831"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buFont typeface="+mj-lt"/>
              <a:buAutoNum type="arabicPeriod" startAt="4"/>
            </a:pPr>
            <a:r>
              <a:rPr lang="en-US" altLang="en-US" sz="2300" dirty="0"/>
              <a:t>Other activities of life insurers include the sale of annuities, private pension plans, and accident and health insurance</a:t>
            </a:r>
          </a:p>
          <a:p>
            <a:pPr lvl="1" eaLnBrk="1" hangingPunct="1"/>
            <a:r>
              <a:rPr lang="en-US" altLang="en-US" sz="2100" i="1" dirty="0"/>
              <a:t>Annuities</a:t>
            </a:r>
            <a:r>
              <a:rPr lang="en-US" altLang="en-US" sz="2100" dirty="0"/>
              <a:t> represent the reverse of life insurance principals</a:t>
            </a:r>
          </a:p>
          <a:p>
            <a:pPr lvl="2" eaLnBrk="1" hangingPunct="1"/>
            <a:r>
              <a:rPr lang="en-US" altLang="en-US" sz="1900" dirty="0"/>
              <a:t>Life insurance involves </a:t>
            </a:r>
            <a:r>
              <a:rPr lang="en-US" altLang="en-US" sz="1900" i="1" dirty="0"/>
              <a:t>building up </a:t>
            </a:r>
            <a:r>
              <a:rPr lang="en-US" altLang="en-US" sz="1900" dirty="0"/>
              <a:t>a fund and eventually paying out a </a:t>
            </a:r>
            <a:r>
              <a:rPr lang="en-US" altLang="en-US" sz="1900" i="1" dirty="0"/>
              <a:t>lump sum</a:t>
            </a:r>
            <a:r>
              <a:rPr lang="en-US" altLang="en-US" sz="1900" dirty="0"/>
              <a:t>, while annuities involve different methods of </a:t>
            </a:r>
            <a:r>
              <a:rPr lang="en-US" altLang="en-US" sz="1900" i="1" dirty="0"/>
              <a:t>liquidating</a:t>
            </a:r>
            <a:r>
              <a:rPr lang="en-US" altLang="en-US" sz="1900" dirty="0"/>
              <a:t> a fund over a </a:t>
            </a:r>
            <a:r>
              <a:rPr lang="en-US" altLang="en-US" sz="1900" i="1" dirty="0"/>
              <a:t>long period </a:t>
            </a:r>
            <a:r>
              <a:rPr lang="en-US" altLang="en-US" sz="1900" dirty="0"/>
              <a:t>of time </a:t>
            </a:r>
          </a:p>
          <a:p>
            <a:pPr lvl="2" eaLnBrk="1" hangingPunct="1"/>
            <a:r>
              <a:rPr lang="en-US" altLang="en-US" sz="1900" dirty="0"/>
              <a:t>Popular mechanism for retirement savings because, unlike IRAs, annual annuity contributions are not capped and are not affected by the policyholder’s income level</a:t>
            </a:r>
          </a:p>
          <a:p>
            <a:pPr lvl="2" eaLnBrk="1" hangingPunct="1"/>
            <a:r>
              <a:rPr lang="en-US" altLang="en-US" sz="1900" dirty="0"/>
              <a:t>Annuity sales in 2021 topped $315.9b, compared to $26.1b in 1996</a:t>
            </a:r>
          </a:p>
          <a:p>
            <a:pPr lvl="1" eaLnBrk="1" hangingPunct="1"/>
            <a:r>
              <a:rPr lang="en-US" altLang="en-US" sz="2100" dirty="0"/>
              <a:t>Insurance companies offer many alternative pension plans to private employers</a:t>
            </a:r>
          </a:p>
          <a:p>
            <a:pPr lvl="1" eaLnBrk="1" hangingPunct="1"/>
            <a:r>
              <a:rPr lang="en-US" altLang="en-US" sz="2100" dirty="0"/>
              <a:t>More than $192 billion in </a:t>
            </a:r>
            <a:r>
              <a:rPr lang="en-US" altLang="en-US" sz="2100" i="1" dirty="0"/>
              <a:t>accident and health </a:t>
            </a:r>
            <a:r>
              <a:rPr lang="en-US" altLang="en-US" sz="2100" dirty="0"/>
              <a:t>premiums were written by life and health companies in 2021</a:t>
            </a:r>
          </a:p>
        </p:txBody>
      </p:sp>
      <p:sp>
        <p:nvSpPr>
          <p:cNvPr id="6" name="Footer Placeholder 3">
            <a:extLst>
              <a:ext uri="{FF2B5EF4-FFF2-40B4-BE49-F238E27FC236}">
                <a16:creationId xmlns:a16="http://schemas.microsoft.com/office/drawing/2014/main" id="{3B4427F4-B8AE-4928-85F5-F91C71504782}"/>
              </a:ext>
            </a:extLst>
          </p:cNvPr>
          <p:cNvSpPr>
            <a:spLocks noGrp="1"/>
          </p:cNvSpPr>
          <p:nvPr>
            <p:ph type="ftr" sz="quarter" idx="11"/>
          </p:nvPr>
        </p:nvSpPr>
        <p:spPr>
          <a:xfrm>
            <a:off x="1123950" y="6583362"/>
            <a:ext cx="68961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03C17EB8-D172-4729-9D82-C9B0358CCB29}"/>
              </a:ext>
            </a:extLst>
          </p:cNvPr>
          <p:cNvSpPr>
            <a:spLocks noGrp="1"/>
          </p:cNvSpPr>
          <p:nvPr>
            <p:ph type="sldNum" sz="quarter" idx="12"/>
          </p:nvPr>
        </p:nvSpPr>
        <p:spPr>
          <a:xfrm>
            <a:off x="6523222" y="6569075"/>
            <a:ext cx="2133600" cy="273050"/>
          </a:xfrm>
        </p:spPr>
        <p:txBody>
          <a:bodyPr/>
          <a:lstStyle/>
          <a:p>
            <a:pPr>
              <a:defRPr/>
            </a:pPr>
            <a:r>
              <a:rPr lang="en-US" altLang="en-US" dirty="0"/>
              <a:t>15-13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2244" name="Rectangle 2"/>
          <p:cNvSpPr>
            <a:spLocks noGrp="1" noChangeArrowheads="1"/>
          </p:cNvSpPr>
          <p:nvPr>
            <p:ph type="title"/>
          </p:nvPr>
        </p:nvSpPr>
        <p:spPr/>
        <p:txBody>
          <a:bodyPr anchor="ctr"/>
          <a:lstStyle/>
          <a:p>
            <a:pPr eaLnBrk="1" hangingPunct="1">
              <a:defRPr/>
            </a:pPr>
            <a:r>
              <a:rPr lang="en-US" sz="3500" dirty="0"/>
              <a:t>Calculation of the Fair Value of an Annuity Policy</a:t>
            </a:r>
          </a:p>
        </p:txBody>
      </p:sp>
      <p:sp>
        <p:nvSpPr>
          <p:cNvPr id="6" name="Footer Placeholder 3">
            <a:extLst>
              <a:ext uri="{FF2B5EF4-FFF2-40B4-BE49-F238E27FC236}">
                <a16:creationId xmlns:a16="http://schemas.microsoft.com/office/drawing/2014/main" id="{D9FF197E-6B41-42B4-8E34-9FDAD7F70E97}"/>
              </a:ext>
            </a:extLst>
          </p:cNvPr>
          <p:cNvSpPr>
            <a:spLocks noGrp="1"/>
          </p:cNvSpPr>
          <p:nvPr>
            <p:ph type="ftr" sz="quarter" idx="11"/>
          </p:nvPr>
        </p:nvSpPr>
        <p:spPr>
          <a:xfrm>
            <a:off x="883920" y="6569075"/>
            <a:ext cx="73761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93644120-ECCC-4333-94E4-BAE089EA2E16}"/>
              </a:ext>
            </a:extLst>
          </p:cNvPr>
          <p:cNvSpPr>
            <a:spLocks noGrp="1"/>
          </p:cNvSpPr>
          <p:nvPr>
            <p:ph type="sldNum" sz="quarter" idx="12"/>
          </p:nvPr>
        </p:nvSpPr>
        <p:spPr>
          <a:xfrm>
            <a:off x="6523222" y="6569075"/>
            <a:ext cx="2133600" cy="273050"/>
          </a:xfrm>
        </p:spPr>
        <p:txBody>
          <a:bodyPr/>
          <a:lstStyle/>
          <a:p>
            <a:pPr>
              <a:defRPr/>
            </a:pPr>
            <a:r>
              <a:rPr lang="en-US" altLang="en-US" dirty="0"/>
              <a:t>15-14</a:t>
            </a:r>
          </a:p>
        </p:txBody>
      </p:sp>
      <p:pic>
        <p:nvPicPr>
          <p:cNvPr id="8" name="Content Placeholder 7">
            <a:extLst>
              <a:ext uri="{FF2B5EF4-FFF2-40B4-BE49-F238E27FC236}">
                <a16:creationId xmlns:a16="http://schemas.microsoft.com/office/drawing/2014/main" id="{FA84A67A-4441-4937-9163-21CFA4C477E8}"/>
              </a:ext>
            </a:extLst>
          </p:cNvPr>
          <p:cNvPicPr>
            <a:picLocks noGrp="1" noChangeAspect="1"/>
          </p:cNvPicPr>
          <p:nvPr>
            <p:ph idx="1"/>
          </p:nvPr>
        </p:nvPicPr>
        <p:blipFill>
          <a:blip r:embed="rId3"/>
          <a:stretch>
            <a:fillRect/>
          </a:stretch>
        </p:blipFill>
        <p:spPr>
          <a:xfrm>
            <a:off x="103498" y="1838227"/>
            <a:ext cx="8937004" cy="4459664"/>
          </a:xfrm>
        </p:spPr>
      </p:pic>
    </p:spTree>
    <p:extLst>
      <p:ext uri="{BB962C8B-B14F-4D97-AF65-F5344CB8AC3E}">
        <p14:creationId xmlns:p14="http://schemas.microsoft.com/office/powerpoint/2010/main" val="25582525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4292" name="Rectangle 2"/>
          <p:cNvSpPr>
            <a:spLocks noGrp="1" noChangeArrowheads="1"/>
          </p:cNvSpPr>
          <p:nvPr>
            <p:ph type="title" idx="4294967295"/>
          </p:nvPr>
        </p:nvSpPr>
        <p:spPr/>
        <p:txBody>
          <a:bodyPr anchor="ctr"/>
          <a:lstStyle/>
          <a:p>
            <a:pPr eaLnBrk="1" hangingPunct="1">
              <a:defRPr/>
            </a:pPr>
            <a:r>
              <a:rPr lang="en-US" sz="3500" dirty="0"/>
              <a:t>Balance Sheets</a:t>
            </a:r>
          </a:p>
        </p:txBody>
      </p:sp>
      <p:sp>
        <p:nvSpPr>
          <p:cNvPr id="16389" name="Rectangle 3"/>
          <p:cNvSpPr>
            <a:spLocks noGrp="1" noChangeArrowheads="1"/>
          </p:cNvSpPr>
          <p:nvPr>
            <p:ph type="body" sz="half" idx="4294967295"/>
          </p:nvPr>
        </p:nvSpPr>
        <p:spPr>
          <a:xfrm>
            <a:off x="333081" y="1757363"/>
            <a:ext cx="846527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Assets</a:t>
            </a:r>
          </a:p>
          <a:p>
            <a:pPr lvl="1" eaLnBrk="1" hangingPunct="1"/>
            <a:r>
              <a:rPr lang="en-US" altLang="en-US" sz="2100" dirty="0"/>
              <a:t>Life insurers concentrate their asset investments at the longer end of the maturity spectrum (e.g., corporate bonds, equities, and government securities)</a:t>
            </a:r>
          </a:p>
          <a:p>
            <a:pPr lvl="2" eaLnBrk="1" hangingPunct="1"/>
            <a:r>
              <a:rPr lang="en-US" altLang="en-US" sz="1900" dirty="0"/>
              <a:t>In 2021, 6.0% of assets were invested in government securities, 65.7% in corporate bonds and stocks, and 8.0% in mortgages</a:t>
            </a:r>
          </a:p>
          <a:p>
            <a:pPr eaLnBrk="1" hangingPunct="1"/>
            <a:r>
              <a:rPr lang="en-US" altLang="en-US" sz="2300" dirty="0"/>
              <a:t>Liabilities</a:t>
            </a:r>
          </a:p>
          <a:p>
            <a:pPr lvl="1" eaLnBrk="1" hangingPunct="1"/>
            <a:r>
              <a:rPr lang="en-US" altLang="en-US" sz="2100" dirty="0"/>
              <a:t>Net </a:t>
            </a:r>
            <a:r>
              <a:rPr lang="en-US" altLang="en-US" sz="2100" b="1" dirty="0"/>
              <a:t>policy reserves </a:t>
            </a:r>
            <a:r>
              <a:rPr lang="en-US" altLang="en-US" sz="2100" dirty="0"/>
              <a:t>made up $6.4 trillion, or 73.7% of total liabilities and capital, in 2021</a:t>
            </a:r>
          </a:p>
          <a:p>
            <a:pPr lvl="1" eaLnBrk="1" hangingPunct="1"/>
            <a:r>
              <a:rPr lang="en-US" altLang="en-US" sz="2100" dirty="0"/>
              <a:t>To meet unexpected future losses, life insurers hold a capital and surplus reserve fund with which to meet such losses</a:t>
            </a:r>
          </a:p>
          <a:p>
            <a:pPr lvl="2" eaLnBrk="1" hangingPunct="1"/>
            <a:r>
              <a:rPr lang="en-US" altLang="en-US" sz="1900" dirty="0"/>
              <a:t>Capital and surplus reserves for life insurers in 2021 totaled $497.1 billion, or 5.7% of their total liabilities and capital</a:t>
            </a:r>
          </a:p>
        </p:txBody>
      </p:sp>
      <p:sp>
        <p:nvSpPr>
          <p:cNvPr id="6" name="Footer Placeholder 3">
            <a:extLst>
              <a:ext uri="{FF2B5EF4-FFF2-40B4-BE49-F238E27FC236}">
                <a16:creationId xmlns:a16="http://schemas.microsoft.com/office/drawing/2014/main" id="{EBF53024-6C3E-41AB-8A26-2A5EE6AF7951}"/>
              </a:ext>
            </a:extLst>
          </p:cNvPr>
          <p:cNvSpPr>
            <a:spLocks noGrp="1"/>
          </p:cNvSpPr>
          <p:nvPr>
            <p:ph type="ftr" sz="quarter" idx="11"/>
          </p:nvPr>
        </p:nvSpPr>
        <p:spPr>
          <a:xfrm>
            <a:off x="1049086" y="6574790"/>
            <a:ext cx="70332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246B2604-CC00-4813-8965-00312701A4B4}"/>
              </a:ext>
            </a:extLst>
          </p:cNvPr>
          <p:cNvSpPr>
            <a:spLocks noGrp="1"/>
          </p:cNvSpPr>
          <p:nvPr>
            <p:ph type="sldNum" sz="quarter" idx="12"/>
          </p:nvPr>
        </p:nvSpPr>
        <p:spPr>
          <a:xfrm>
            <a:off x="6523222" y="6569075"/>
            <a:ext cx="2133600" cy="273050"/>
          </a:xfrm>
        </p:spPr>
        <p:txBody>
          <a:bodyPr/>
          <a:lstStyle/>
          <a:p>
            <a:pPr>
              <a:defRPr/>
            </a:pPr>
            <a:r>
              <a:rPr lang="en-US" altLang="en-US" dirty="0"/>
              <a:t>15-15</a:t>
            </a:r>
          </a:p>
        </p:txBody>
      </p:sp>
    </p:spTree>
    <p:extLst>
      <p:ext uri="{BB962C8B-B14F-4D97-AF65-F5344CB8AC3E}">
        <p14:creationId xmlns:p14="http://schemas.microsoft.com/office/powerpoint/2010/main" val="30712053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2244" name="Rectangle 2"/>
          <p:cNvSpPr>
            <a:spLocks noGrp="1" noChangeArrowheads="1"/>
          </p:cNvSpPr>
          <p:nvPr>
            <p:ph type="title"/>
          </p:nvPr>
        </p:nvSpPr>
        <p:spPr/>
        <p:txBody>
          <a:bodyPr anchor="ctr"/>
          <a:lstStyle/>
          <a:p>
            <a:pPr eaLnBrk="1" hangingPunct="1">
              <a:defRPr/>
            </a:pPr>
            <a:r>
              <a:rPr lang="en-US" sz="3500" dirty="0"/>
              <a:t>Life Insurance Industry Balance Sheet (in billions of dollars), 2021</a:t>
            </a:r>
          </a:p>
        </p:txBody>
      </p:sp>
      <p:sp>
        <p:nvSpPr>
          <p:cNvPr id="6" name="Footer Placeholder 3">
            <a:extLst>
              <a:ext uri="{FF2B5EF4-FFF2-40B4-BE49-F238E27FC236}">
                <a16:creationId xmlns:a16="http://schemas.microsoft.com/office/drawing/2014/main" id="{D9FF197E-6B41-42B4-8E34-9FDAD7F70E97}"/>
              </a:ext>
            </a:extLst>
          </p:cNvPr>
          <p:cNvSpPr>
            <a:spLocks noGrp="1"/>
          </p:cNvSpPr>
          <p:nvPr>
            <p:ph type="ftr" sz="quarter" idx="11"/>
          </p:nvPr>
        </p:nvSpPr>
        <p:spPr>
          <a:xfrm>
            <a:off x="656446" y="6569710"/>
            <a:ext cx="783110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93644120-ECCC-4333-94E4-BAE089EA2E16}"/>
              </a:ext>
            </a:extLst>
          </p:cNvPr>
          <p:cNvSpPr>
            <a:spLocks noGrp="1"/>
          </p:cNvSpPr>
          <p:nvPr>
            <p:ph type="sldNum" sz="quarter" idx="12"/>
          </p:nvPr>
        </p:nvSpPr>
        <p:spPr>
          <a:xfrm>
            <a:off x="6523222" y="6569075"/>
            <a:ext cx="2133600" cy="273050"/>
          </a:xfrm>
        </p:spPr>
        <p:txBody>
          <a:bodyPr/>
          <a:lstStyle/>
          <a:p>
            <a:pPr>
              <a:defRPr/>
            </a:pPr>
            <a:r>
              <a:rPr lang="en-US" altLang="en-US" dirty="0"/>
              <a:t>15-16</a:t>
            </a:r>
          </a:p>
        </p:txBody>
      </p:sp>
      <p:sp>
        <p:nvSpPr>
          <p:cNvPr id="3" name="Content Placeholder 2">
            <a:extLst>
              <a:ext uri="{FF2B5EF4-FFF2-40B4-BE49-F238E27FC236}">
                <a16:creationId xmlns:a16="http://schemas.microsoft.com/office/drawing/2014/main" id="{055A18AC-8C50-505E-742E-2F68A071C0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005630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4292" name="Rectangle 2"/>
          <p:cNvSpPr>
            <a:spLocks noGrp="1" noChangeArrowheads="1"/>
          </p:cNvSpPr>
          <p:nvPr>
            <p:ph type="title" idx="4294967295"/>
          </p:nvPr>
        </p:nvSpPr>
        <p:spPr/>
        <p:txBody>
          <a:bodyPr anchor="ctr"/>
          <a:lstStyle/>
          <a:p>
            <a:pPr eaLnBrk="1" hangingPunct="1">
              <a:defRPr/>
            </a:pPr>
            <a:r>
              <a:rPr lang="en-US" sz="3500" dirty="0"/>
              <a:t>Recent Trends</a:t>
            </a:r>
          </a:p>
        </p:txBody>
      </p:sp>
      <p:sp>
        <p:nvSpPr>
          <p:cNvPr id="16389" name="Rectangle 3"/>
          <p:cNvSpPr>
            <a:spLocks noGrp="1" noChangeArrowheads="1"/>
          </p:cNvSpPr>
          <p:nvPr>
            <p:ph type="body" sz="half" idx="4294967295"/>
          </p:nvPr>
        </p:nvSpPr>
        <p:spPr>
          <a:xfrm>
            <a:off x="197962" y="1719262"/>
            <a:ext cx="8748075"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Insurers earn profits by taking in more premium and interest income than they pay out in policy payments</a:t>
            </a:r>
          </a:p>
          <a:p>
            <a:pPr eaLnBrk="1" hangingPunct="1">
              <a:lnSpc>
                <a:spcPct val="90000"/>
              </a:lnSpc>
            </a:pPr>
            <a:r>
              <a:rPr lang="en-US" altLang="en-US" sz="2300" dirty="0"/>
              <a:t>Firms can increase their spread between premium income and policy payouts in two ways:</a:t>
            </a:r>
          </a:p>
          <a:p>
            <a:pPr marL="801687" lvl="1" indent="-457200" eaLnBrk="1" hangingPunct="1">
              <a:lnSpc>
                <a:spcPct val="90000"/>
              </a:lnSpc>
              <a:buFont typeface="+mj-lt"/>
              <a:buAutoNum type="arabicPeriod"/>
            </a:pPr>
            <a:r>
              <a:rPr lang="en-US" altLang="en-US" sz="2100" dirty="0"/>
              <a:t>Decrease future required payouts for any given level of premium payments</a:t>
            </a:r>
          </a:p>
          <a:p>
            <a:pPr lvl="2" eaLnBrk="1" hangingPunct="1">
              <a:lnSpc>
                <a:spcPct val="90000"/>
              </a:lnSpc>
            </a:pPr>
            <a:r>
              <a:rPr lang="en-US" altLang="en-US" sz="1900" dirty="0"/>
              <a:t>Accomplished by reducing the risk of the insured pool</a:t>
            </a:r>
          </a:p>
          <a:p>
            <a:pPr marL="801687" lvl="1" indent="-457200" eaLnBrk="1" hangingPunct="1">
              <a:lnSpc>
                <a:spcPct val="90000"/>
              </a:lnSpc>
              <a:buFont typeface="+mj-lt"/>
              <a:buAutoNum type="arabicPeriod"/>
            </a:pPr>
            <a:r>
              <a:rPr lang="en-US" altLang="en-US" sz="2100" dirty="0"/>
              <a:t>Increase the profitability of interest income on net policy reserves</a:t>
            </a:r>
          </a:p>
          <a:p>
            <a:pPr eaLnBrk="1" hangingPunct="1">
              <a:lnSpc>
                <a:spcPct val="90000"/>
              </a:lnSpc>
            </a:pPr>
            <a:r>
              <a:rPr lang="en-US" altLang="en-US" sz="2300" dirty="0"/>
              <a:t>Industry was very profitable in the early and mid-2000s</a:t>
            </a:r>
          </a:p>
          <a:p>
            <a:pPr eaLnBrk="1" hangingPunct="1">
              <a:lnSpc>
                <a:spcPct val="90000"/>
              </a:lnSpc>
            </a:pPr>
            <a:r>
              <a:rPr lang="en-US" altLang="en-US" sz="2300" dirty="0"/>
              <a:t>2008-2009 financial crisis took a toll on this industry</a:t>
            </a:r>
          </a:p>
          <a:p>
            <a:pPr lvl="1" eaLnBrk="1" hangingPunct="1">
              <a:lnSpc>
                <a:spcPct val="90000"/>
              </a:lnSpc>
            </a:pPr>
            <a:r>
              <a:rPr lang="en-US" altLang="en-US" sz="1900" dirty="0"/>
              <a:t>Treasury Department extended bailout funds to several struggling life insurers (e.g., AIG, Allstate, Lincoln National, etc.) in late 2008/early 2009</a:t>
            </a:r>
          </a:p>
          <a:p>
            <a:pPr eaLnBrk="1" hangingPunct="1">
              <a:lnSpc>
                <a:spcPct val="90000"/>
              </a:lnSpc>
            </a:pPr>
            <a:r>
              <a:rPr lang="en-US" altLang="en-US" sz="2300" dirty="0"/>
              <a:t>Late 2009 saw improvements in the industry, and premiums continued to recover in 2010 through 2021</a:t>
            </a:r>
          </a:p>
        </p:txBody>
      </p:sp>
      <p:sp>
        <p:nvSpPr>
          <p:cNvPr id="6" name="Footer Placeholder 3">
            <a:extLst>
              <a:ext uri="{FF2B5EF4-FFF2-40B4-BE49-F238E27FC236}">
                <a16:creationId xmlns:a16="http://schemas.microsoft.com/office/drawing/2014/main" id="{CCBB9242-F8F0-4506-AB46-4721AAA34E7E}"/>
              </a:ext>
            </a:extLst>
          </p:cNvPr>
          <p:cNvSpPr>
            <a:spLocks noGrp="1"/>
          </p:cNvSpPr>
          <p:nvPr>
            <p:ph type="ftr" sz="quarter" idx="11"/>
          </p:nvPr>
        </p:nvSpPr>
        <p:spPr>
          <a:xfrm>
            <a:off x="1108710" y="6569075"/>
            <a:ext cx="692658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D0F3B99E-063D-4B8A-9435-47B56D84DBC2}"/>
              </a:ext>
            </a:extLst>
          </p:cNvPr>
          <p:cNvSpPr>
            <a:spLocks noGrp="1"/>
          </p:cNvSpPr>
          <p:nvPr>
            <p:ph type="sldNum" sz="quarter" idx="12"/>
          </p:nvPr>
        </p:nvSpPr>
        <p:spPr>
          <a:xfrm>
            <a:off x="6523222" y="6569075"/>
            <a:ext cx="2133600" cy="273050"/>
          </a:xfrm>
        </p:spPr>
        <p:txBody>
          <a:bodyPr/>
          <a:lstStyle/>
          <a:p>
            <a:pPr>
              <a:defRPr/>
            </a:pPr>
            <a:r>
              <a:rPr lang="en-US" altLang="en-US" dirty="0"/>
              <a:t>15-17</a:t>
            </a:r>
          </a:p>
        </p:txBody>
      </p:sp>
    </p:spTree>
    <p:extLst>
      <p:ext uri="{BB962C8B-B14F-4D97-AF65-F5344CB8AC3E}">
        <p14:creationId xmlns:p14="http://schemas.microsoft.com/office/powerpoint/2010/main" val="14974147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4292" name="Rectangle 2"/>
          <p:cNvSpPr>
            <a:spLocks noGrp="1" noChangeArrowheads="1"/>
          </p:cNvSpPr>
          <p:nvPr>
            <p:ph type="title" idx="4294967295"/>
          </p:nvPr>
        </p:nvSpPr>
        <p:spPr/>
        <p:txBody>
          <a:bodyPr anchor="ctr"/>
          <a:lstStyle/>
          <a:p>
            <a:pPr eaLnBrk="1" hangingPunct="1">
              <a:defRPr/>
            </a:pPr>
            <a:r>
              <a:rPr lang="en-US" sz="3500" dirty="0"/>
              <a:t>Recent Trends</a:t>
            </a:r>
          </a:p>
        </p:txBody>
      </p:sp>
      <p:sp>
        <p:nvSpPr>
          <p:cNvPr id="16389" name="Rectangle 3"/>
          <p:cNvSpPr>
            <a:spLocks noGrp="1" noChangeArrowheads="1"/>
          </p:cNvSpPr>
          <p:nvPr>
            <p:ph type="body" sz="half" idx="4294967295"/>
          </p:nvPr>
        </p:nvSpPr>
        <p:spPr>
          <a:xfrm>
            <a:off x="197962" y="1719262"/>
            <a:ext cx="8748075"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Net income increased to $28.0 billion in 2010, and $48.7 billion in 2018, it dropped to $39.6 billion in 2020</a:t>
            </a:r>
          </a:p>
          <a:p>
            <a:pPr eaLnBrk="1" hangingPunct="1">
              <a:lnSpc>
                <a:spcPct val="90000"/>
              </a:lnSpc>
            </a:pPr>
            <a:r>
              <a:rPr lang="en-US" altLang="en-US" sz="2300" dirty="0"/>
              <a:t>Life insurers paid out a record $90.4 billion in death benefit payments in 2020, a 15.4% increase from the payments in 2019</a:t>
            </a:r>
          </a:p>
          <a:p>
            <a:pPr lvl="1" eaLnBrk="1" hangingPunct="1">
              <a:lnSpc>
                <a:spcPct val="90000"/>
              </a:lnSpc>
            </a:pPr>
            <a:r>
              <a:rPr lang="en-US" altLang="en-US" sz="1900" dirty="0"/>
              <a:t>Greatest year-to-year increase since 1917-1918 influenza pandemic</a:t>
            </a:r>
          </a:p>
          <a:p>
            <a:pPr eaLnBrk="1" hangingPunct="1">
              <a:lnSpc>
                <a:spcPct val="90000"/>
              </a:lnSpc>
            </a:pPr>
            <a:r>
              <a:rPr lang="en-US" altLang="en-US" sz="2300" dirty="0"/>
              <a:t>In 2021, net income recovered to $54.1 billion</a:t>
            </a:r>
          </a:p>
        </p:txBody>
      </p:sp>
      <p:sp>
        <p:nvSpPr>
          <p:cNvPr id="6" name="Footer Placeholder 3">
            <a:extLst>
              <a:ext uri="{FF2B5EF4-FFF2-40B4-BE49-F238E27FC236}">
                <a16:creationId xmlns:a16="http://schemas.microsoft.com/office/drawing/2014/main" id="{CCBB9242-F8F0-4506-AB46-4721AAA34E7E}"/>
              </a:ext>
            </a:extLst>
          </p:cNvPr>
          <p:cNvSpPr>
            <a:spLocks noGrp="1"/>
          </p:cNvSpPr>
          <p:nvPr>
            <p:ph type="ftr" sz="quarter" idx="11"/>
          </p:nvPr>
        </p:nvSpPr>
        <p:spPr>
          <a:xfrm>
            <a:off x="1108710" y="6569075"/>
            <a:ext cx="692658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D0F3B99E-063D-4B8A-9435-47B56D84DBC2}"/>
              </a:ext>
            </a:extLst>
          </p:cNvPr>
          <p:cNvSpPr>
            <a:spLocks noGrp="1"/>
          </p:cNvSpPr>
          <p:nvPr>
            <p:ph type="sldNum" sz="quarter" idx="12"/>
          </p:nvPr>
        </p:nvSpPr>
        <p:spPr>
          <a:xfrm>
            <a:off x="6523222" y="6569075"/>
            <a:ext cx="2133600" cy="273050"/>
          </a:xfrm>
        </p:spPr>
        <p:txBody>
          <a:bodyPr/>
          <a:lstStyle/>
          <a:p>
            <a:pPr>
              <a:defRPr/>
            </a:pPr>
            <a:r>
              <a:rPr lang="en-US" altLang="en-US" dirty="0"/>
              <a:t>15-18</a:t>
            </a:r>
          </a:p>
        </p:txBody>
      </p:sp>
    </p:spTree>
    <p:extLst>
      <p:ext uri="{BB962C8B-B14F-4D97-AF65-F5344CB8AC3E}">
        <p14:creationId xmlns:p14="http://schemas.microsoft.com/office/powerpoint/2010/main" val="24564447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8388" name="Rectangle 2"/>
          <p:cNvSpPr>
            <a:spLocks noGrp="1" noChangeArrowheads="1"/>
          </p:cNvSpPr>
          <p:nvPr>
            <p:ph type="title" idx="4294967295"/>
          </p:nvPr>
        </p:nvSpPr>
        <p:spPr/>
        <p:txBody>
          <a:bodyPr anchor="ctr"/>
          <a:lstStyle/>
          <a:p>
            <a:pPr eaLnBrk="1" hangingPunct="1">
              <a:defRPr/>
            </a:pPr>
            <a:r>
              <a:rPr lang="en-US" sz="3500" dirty="0"/>
              <a:t>Regulation</a:t>
            </a:r>
          </a:p>
        </p:txBody>
      </p:sp>
      <p:sp>
        <p:nvSpPr>
          <p:cNvPr id="20485" name="Rectangle 3"/>
          <p:cNvSpPr>
            <a:spLocks noGrp="1" noChangeArrowheads="1"/>
          </p:cNvSpPr>
          <p:nvPr>
            <p:ph type="body" sz="half" idx="4294967295"/>
          </p:nvPr>
        </p:nvSpPr>
        <p:spPr>
          <a:xfrm>
            <a:off x="266449" y="1597025"/>
            <a:ext cx="867266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200" b="1" dirty="0"/>
              <a:t>McCarren-Ferguson Act of 1945</a:t>
            </a:r>
            <a:r>
              <a:rPr lang="en-US" altLang="en-US" sz="2200" dirty="0"/>
              <a:t> confirmed primacy of states over federal regulation of insurance companies</a:t>
            </a:r>
          </a:p>
          <a:p>
            <a:pPr lvl="1" eaLnBrk="1" hangingPunct="1">
              <a:lnSpc>
                <a:spcPct val="95000"/>
              </a:lnSpc>
            </a:pPr>
            <a:r>
              <a:rPr lang="en-US" altLang="en-US" sz="2000" dirty="0"/>
              <a:t>State insurance commissions charter, supervise and examine ICs using a coordinated examination system develop by the National Association of Insurance Commissioners (NAIC) </a:t>
            </a:r>
          </a:p>
          <a:p>
            <a:pPr lvl="2" eaLnBrk="1" hangingPunct="1">
              <a:lnSpc>
                <a:spcPct val="95000"/>
              </a:lnSpc>
            </a:pPr>
            <a:r>
              <a:rPr lang="en-US" altLang="en-US" sz="1800" dirty="0"/>
              <a:t>Regulations cover areas such as insurance premiums, insurer licensing, sales practices, commission charges, and the types of assets in which insurers may invest</a:t>
            </a:r>
          </a:p>
          <a:p>
            <a:pPr eaLnBrk="1" hangingPunct="1">
              <a:lnSpc>
                <a:spcPct val="95000"/>
              </a:lnSpc>
            </a:pPr>
            <a:r>
              <a:rPr lang="en-US" altLang="en-US" sz="2200" dirty="0"/>
              <a:t>States promote life </a:t>
            </a:r>
            <a:r>
              <a:rPr lang="en-US" altLang="en-US" sz="2200" b="1" dirty="0"/>
              <a:t>insurance guarantee funds</a:t>
            </a:r>
          </a:p>
          <a:p>
            <a:pPr lvl="1" eaLnBrk="1" hangingPunct="1">
              <a:lnSpc>
                <a:spcPct val="95000"/>
              </a:lnSpc>
            </a:pPr>
            <a:r>
              <a:rPr lang="en-US" altLang="en-US" sz="2000" dirty="0"/>
              <a:t>Run and administered by the private insurers themselves</a:t>
            </a:r>
          </a:p>
          <a:p>
            <a:pPr lvl="1" eaLnBrk="1" hangingPunct="1">
              <a:lnSpc>
                <a:spcPct val="95000"/>
              </a:lnSpc>
            </a:pPr>
            <a:r>
              <a:rPr lang="en-US" altLang="en-US" sz="2000" dirty="0"/>
              <a:t>Contributions are paid only when an IC fails (except in NY)</a:t>
            </a:r>
          </a:p>
          <a:p>
            <a:pPr lvl="1" eaLnBrk="1" hangingPunct="1">
              <a:lnSpc>
                <a:spcPct val="95000"/>
              </a:lnSpc>
            </a:pPr>
            <a:r>
              <a:rPr lang="en-US" altLang="en-US" sz="2000" dirty="0"/>
              <a:t>Size of required contributions that surviving insurers make to protect policyholders in failed ICs differs widely from state to state</a:t>
            </a:r>
          </a:p>
          <a:p>
            <a:pPr lvl="1" eaLnBrk="1" hangingPunct="1">
              <a:lnSpc>
                <a:spcPct val="95000"/>
              </a:lnSpc>
            </a:pPr>
            <a:r>
              <a:rPr lang="en-US" altLang="en-US" sz="2000" dirty="0"/>
              <a:t>Delay usually occurs before small policyholders receive payments from the guarantee fund</a:t>
            </a:r>
          </a:p>
          <a:p>
            <a:pPr lvl="1" eaLnBrk="1" hangingPunct="1">
              <a:lnSpc>
                <a:spcPct val="95000"/>
              </a:lnSpc>
            </a:pPr>
            <a:endParaRPr lang="en-US" altLang="en-US" sz="2000" dirty="0"/>
          </a:p>
        </p:txBody>
      </p:sp>
      <p:sp>
        <p:nvSpPr>
          <p:cNvPr id="6" name="Footer Placeholder 3">
            <a:extLst>
              <a:ext uri="{FF2B5EF4-FFF2-40B4-BE49-F238E27FC236}">
                <a16:creationId xmlns:a16="http://schemas.microsoft.com/office/drawing/2014/main" id="{B756F6E6-9890-4795-8E90-3C5221239F93}"/>
              </a:ext>
            </a:extLst>
          </p:cNvPr>
          <p:cNvSpPr>
            <a:spLocks noGrp="1"/>
          </p:cNvSpPr>
          <p:nvPr>
            <p:ph type="ftr" sz="quarter" idx="11"/>
          </p:nvPr>
        </p:nvSpPr>
        <p:spPr>
          <a:xfrm>
            <a:off x="266449" y="6569075"/>
            <a:ext cx="792530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B64B4F4E-7EDB-4262-9DD7-F14C8160AEA9}"/>
              </a:ext>
            </a:extLst>
          </p:cNvPr>
          <p:cNvSpPr>
            <a:spLocks noGrp="1"/>
          </p:cNvSpPr>
          <p:nvPr>
            <p:ph type="sldNum" sz="quarter" idx="12"/>
          </p:nvPr>
        </p:nvSpPr>
        <p:spPr>
          <a:xfrm>
            <a:off x="6523222" y="6569075"/>
            <a:ext cx="2133600" cy="273050"/>
          </a:xfrm>
        </p:spPr>
        <p:txBody>
          <a:bodyPr/>
          <a:lstStyle/>
          <a:p>
            <a:pPr>
              <a:defRPr/>
            </a:pPr>
            <a:r>
              <a:rPr lang="en-US" altLang="en-US" dirty="0"/>
              <a:t>15-19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noGrp="1"/>
          </p:cNvSpPr>
          <p:nvPr/>
        </p:nvSpPr>
        <p:spPr bwMode="auto">
          <a:xfrm>
            <a:off x="3696092"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443396" name="Rectangle 2"/>
          <p:cNvSpPr>
            <a:spLocks noGrp="1" noChangeArrowheads="1"/>
          </p:cNvSpPr>
          <p:nvPr>
            <p:ph type="title" idx="4294967295"/>
          </p:nvPr>
        </p:nvSpPr>
        <p:spPr/>
        <p:txBody>
          <a:bodyPr anchor="ctr"/>
          <a:lstStyle/>
          <a:p>
            <a:pPr eaLnBrk="1" hangingPunct="1">
              <a:defRPr/>
            </a:pPr>
            <a:r>
              <a:rPr lang="en-US" sz="3500" dirty="0"/>
              <a:t>Insurance Companies (ICs)</a:t>
            </a:r>
          </a:p>
        </p:txBody>
      </p:sp>
      <p:sp>
        <p:nvSpPr>
          <p:cNvPr id="4101" name="Rectangle 3"/>
          <p:cNvSpPr>
            <a:spLocks noGrp="1" noChangeArrowheads="1"/>
          </p:cNvSpPr>
          <p:nvPr>
            <p:ph type="body" sz="half" idx="4294967295"/>
          </p:nvPr>
        </p:nvSpPr>
        <p:spPr>
          <a:xfrm>
            <a:off x="197963" y="1719262"/>
            <a:ext cx="8672659"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250"/>
              </a:spcBef>
            </a:pPr>
            <a:r>
              <a:rPr lang="en-US" altLang="en-US" sz="2300" dirty="0"/>
              <a:t>Primary function of insurance companies is to compensate policyholders if a prespecified event occurs, in exchange for premiums paid to the insurer by the policyholder</a:t>
            </a:r>
          </a:p>
          <a:p>
            <a:pPr eaLnBrk="1" hangingPunct="1">
              <a:spcBef>
                <a:spcPts val="250"/>
              </a:spcBef>
            </a:pPr>
            <a:r>
              <a:rPr lang="en-US" altLang="en-US" sz="2300" dirty="0"/>
              <a:t>Insurance provider can act in one of two roles:</a:t>
            </a:r>
          </a:p>
          <a:p>
            <a:pPr lvl="1" eaLnBrk="1" hangingPunct="1">
              <a:spcBef>
                <a:spcPts val="250"/>
              </a:spcBef>
            </a:pPr>
            <a:r>
              <a:rPr lang="en-US" altLang="en-US" sz="2100" b="1" dirty="0"/>
              <a:t>Insurance underwriter </a:t>
            </a:r>
            <a:r>
              <a:rPr lang="en-US" altLang="en-US" sz="2100" dirty="0"/>
              <a:t>assess risk of an applicant for coverage</a:t>
            </a:r>
          </a:p>
          <a:p>
            <a:pPr lvl="1" eaLnBrk="1" hangingPunct="1">
              <a:spcBef>
                <a:spcPts val="250"/>
              </a:spcBef>
            </a:pPr>
            <a:r>
              <a:rPr lang="en-US" altLang="en-US" sz="2100" b="1" dirty="0"/>
              <a:t>Insurance brokers </a:t>
            </a:r>
            <a:r>
              <a:rPr lang="en-US" altLang="en-US" sz="2100" dirty="0"/>
              <a:t>sell insurance contracts</a:t>
            </a:r>
            <a:endParaRPr lang="en-US" altLang="en-US" sz="2300" dirty="0"/>
          </a:p>
          <a:p>
            <a:pPr eaLnBrk="1" hangingPunct="1">
              <a:spcBef>
                <a:spcPts val="250"/>
              </a:spcBef>
            </a:pPr>
            <a:r>
              <a:rPr lang="en-US" altLang="en-US" sz="2300" dirty="0"/>
              <a:t>Insurance is broadly classified into two groups</a:t>
            </a:r>
          </a:p>
          <a:p>
            <a:pPr lvl="1" eaLnBrk="1" hangingPunct="1">
              <a:spcBef>
                <a:spcPts val="250"/>
              </a:spcBef>
            </a:pPr>
            <a:r>
              <a:rPr lang="en-US" altLang="en-US" sz="2100" b="1" dirty="0"/>
              <a:t>Life insurance</a:t>
            </a:r>
            <a:r>
              <a:rPr lang="en-US" altLang="en-US" sz="2100" dirty="0"/>
              <a:t> policies provide protection against untimely death, illness, and retirement</a:t>
            </a:r>
          </a:p>
          <a:p>
            <a:pPr lvl="1" eaLnBrk="1" hangingPunct="1">
              <a:spcBef>
                <a:spcPts val="250"/>
              </a:spcBef>
            </a:pPr>
            <a:r>
              <a:rPr lang="en-US" altLang="en-US" sz="2100" b="1" dirty="0"/>
              <a:t>Property-casualty insurance</a:t>
            </a:r>
            <a:r>
              <a:rPr lang="en-US" altLang="en-US" sz="2100" dirty="0"/>
              <a:t> protects against personal injury and liability due to accidents, theft, fire, and other catastrophes</a:t>
            </a:r>
            <a:endParaRPr lang="en-US" altLang="en-US" sz="2000" dirty="0"/>
          </a:p>
          <a:p>
            <a:pPr eaLnBrk="1" hangingPunct="1">
              <a:spcBef>
                <a:spcPts val="250"/>
              </a:spcBef>
            </a:pPr>
            <a:r>
              <a:rPr lang="en-US" altLang="en-US" sz="2300" dirty="0"/>
              <a:t>Insurance companies also sell a variety of investment products, similar to other financial service firms</a:t>
            </a:r>
          </a:p>
        </p:txBody>
      </p:sp>
      <p:sp>
        <p:nvSpPr>
          <p:cNvPr id="6" name="Footer Placeholder 3">
            <a:extLst>
              <a:ext uri="{FF2B5EF4-FFF2-40B4-BE49-F238E27FC236}">
                <a16:creationId xmlns:a16="http://schemas.microsoft.com/office/drawing/2014/main" id="{EA7C2853-76B1-4B07-8BE8-D4221F5823BC}"/>
              </a:ext>
            </a:extLst>
          </p:cNvPr>
          <p:cNvSpPr>
            <a:spLocks noGrp="1"/>
          </p:cNvSpPr>
          <p:nvPr>
            <p:ph type="ftr" sz="quarter" idx="11"/>
          </p:nvPr>
        </p:nvSpPr>
        <p:spPr>
          <a:xfrm>
            <a:off x="487178" y="6569075"/>
            <a:ext cx="816964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10B990AF-90C2-400B-A1B9-922AE4061AAF}"/>
              </a:ext>
            </a:extLst>
          </p:cNvPr>
          <p:cNvSpPr>
            <a:spLocks noGrp="1"/>
          </p:cNvSpPr>
          <p:nvPr>
            <p:ph type="sldNum" sz="quarter" idx="12"/>
          </p:nvPr>
        </p:nvSpPr>
        <p:spPr>
          <a:xfrm>
            <a:off x="6523222" y="6569075"/>
            <a:ext cx="2133600" cy="273050"/>
          </a:xfrm>
        </p:spPr>
        <p:txBody>
          <a:bodyPr/>
          <a:lstStyle/>
          <a:p>
            <a:pPr>
              <a:defRPr/>
            </a:pPr>
            <a:r>
              <a:rPr lang="en-US" altLang="en-US" dirty="0"/>
              <a:t>15-2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28388" name="Rectangle 2"/>
          <p:cNvSpPr>
            <a:spLocks noGrp="1" noChangeArrowheads="1"/>
          </p:cNvSpPr>
          <p:nvPr>
            <p:ph type="title" idx="4294967295"/>
          </p:nvPr>
        </p:nvSpPr>
        <p:spPr/>
        <p:txBody>
          <a:bodyPr anchor="ctr"/>
          <a:lstStyle/>
          <a:p>
            <a:pPr eaLnBrk="1" hangingPunct="1">
              <a:defRPr/>
            </a:pPr>
            <a:r>
              <a:rPr lang="en-US" sz="3500" dirty="0"/>
              <a:t>Regulation (Continued)</a:t>
            </a:r>
          </a:p>
        </p:txBody>
      </p:sp>
      <p:sp>
        <p:nvSpPr>
          <p:cNvPr id="21509" name="Rectangle 3"/>
          <p:cNvSpPr>
            <a:spLocks noGrp="1" noChangeArrowheads="1"/>
          </p:cNvSpPr>
          <p:nvPr>
            <p:ph type="body" sz="half" idx="4294967295"/>
          </p:nvPr>
        </p:nvSpPr>
        <p:spPr>
          <a:xfrm>
            <a:off x="131975" y="1719262"/>
            <a:ext cx="8880049"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300" dirty="0"/>
              <a:t>In 2009, Congress considered establishing an optional federal insurance charter</a:t>
            </a:r>
          </a:p>
          <a:p>
            <a:pPr eaLnBrk="1" hangingPunct="1">
              <a:lnSpc>
                <a:spcPct val="95000"/>
              </a:lnSpc>
            </a:pPr>
            <a:r>
              <a:rPr lang="en-US" altLang="en-US" sz="2300" dirty="0"/>
              <a:t>Wall Street Reform and Consumer Protection Act of 2010 created the Federal Insurance Office (FIO), called for the establishment of the Financial Stability Oversight Council (FSOC), and resulted in the Fed becoming a major supervisor of insurance firms</a:t>
            </a:r>
          </a:p>
          <a:p>
            <a:pPr lvl="1" eaLnBrk="1" hangingPunct="1">
              <a:lnSpc>
                <a:spcPct val="95000"/>
              </a:lnSpc>
            </a:pPr>
            <a:r>
              <a:rPr lang="en-US" altLang="en-US" sz="2100" dirty="0"/>
              <a:t>FIO has authority to monitor insurance industry, identify regulatory gaps or systemic risk, deal with international insurance matters, and monitor the extent to which underserved communities have access to affordable insurance products </a:t>
            </a:r>
          </a:p>
          <a:p>
            <a:pPr lvl="1" eaLnBrk="1" hangingPunct="1">
              <a:lnSpc>
                <a:spcPct val="95000"/>
              </a:lnSpc>
            </a:pPr>
            <a:r>
              <a:rPr lang="en-US" altLang="en-US" sz="2100" dirty="0"/>
              <a:t>FSOC is charged with identifying any financial institution (including insurance companies) that presents a systemic risk to the economy and subjecting such institutions to greater regulation</a:t>
            </a:r>
            <a:endParaRPr lang="en-US" altLang="en-US" sz="2100" b="1" dirty="0"/>
          </a:p>
        </p:txBody>
      </p:sp>
      <p:sp>
        <p:nvSpPr>
          <p:cNvPr id="6" name="Footer Placeholder 3">
            <a:extLst>
              <a:ext uri="{FF2B5EF4-FFF2-40B4-BE49-F238E27FC236}">
                <a16:creationId xmlns:a16="http://schemas.microsoft.com/office/drawing/2014/main" id="{8F92A3AD-A8B8-4289-BF34-272DA9C6C9A4}"/>
              </a:ext>
            </a:extLst>
          </p:cNvPr>
          <p:cNvSpPr>
            <a:spLocks noGrp="1"/>
          </p:cNvSpPr>
          <p:nvPr>
            <p:ph type="ftr" sz="quarter" idx="11"/>
          </p:nvPr>
        </p:nvSpPr>
        <p:spPr>
          <a:xfrm>
            <a:off x="590550" y="6569075"/>
            <a:ext cx="72771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A31CF6B8-E035-4BA5-ADB7-7B9B73F6662F}"/>
              </a:ext>
            </a:extLst>
          </p:cNvPr>
          <p:cNvSpPr>
            <a:spLocks noGrp="1"/>
          </p:cNvSpPr>
          <p:nvPr>
            <p:ph type="sldNum" sz="quarter" idx="12"/>
          </p:nvPr>
        </p:nvSpPr>
        <p:spPr>
          <a:xfrm>
            <a:off x="6523222" y="6569075"/>
            <a:ext cx="2133600" cy="273050"/>
          </a:xfrm>
        </p:spPr>
        <p:txBody>
          <a:bodyPr/>
          <a:lstStyle/>
          <a:p>
            <a:pPr>
              <a:defRPr/>
            </a:pPr>
            <a:r>
              <a:rPr lang="en-US" altLang="en-US" dirty="0"/>
              <a:t>15-20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32484" name="Rectangle 2"/>
          <p:cNvSpPr>
            <a:spLocks noGrp="1" noChangeArrowheads="1"/>
          </p:cNvSpPr>
          <p:nvPr>
            <p:ph type="title" idx="4294967295"/>
          </p:nvPr>
        </p:nvSpPr>
        <p:spPr/>
        <p:txBody>
          <a:bodyPr anchor="ctr"/>
          <a:lstStyle/>
          <a:p>
            <a:pPr eaLnBrk="1" hangingPunct="1">
              <a:defRPr/>
            </a:pPr>
            <a:r>
              <a:rPr lang="en-US" sz="3500" dirty="0"/>
              <a:t>Property-Casualty (P&amp;C) </a:t>
            </a:r>
            <a:br>
              <a:rPr lang="en-US" sz="3500" dirty="0"/>
            </a:br>
            <a:r>
              <a:rPr lang="en-US" sz="3500" dirty="0"/>
              <a:t>Insurance Companies</a:t>
            </a:r>
          </a:p>
        </p:txBody>
      </p:sp>
      <p:sp>
        <p:nvSpPr>
          <p:cNvPr id="22533" name="Rectangle 3"/>
          <p:cNvSpPr>
            <a:spLocks noGrp="1" noChangeArrowheads="1"/>
          </p:cNvSpPr>
          <p:nvPr>
            <p:ph type="body" sz="half" idx="4294967295"/>
          </p:nvPr>
        </p:nvSpPr>
        <p:spPr>
          <a:xfrm>
            <a:off x="457200" y="1719262"/>
            <a:ext cx="8148638"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Currently, close to 2,600 companies sell property-casualty (P&amp;C) insurance, and approximately half of those firms write P&amp;C business in all or most of the U.S.</a:t>
            </a:r>
          </a:p>
          <a:p>
            <a:pPr lvl="1" eaLnBrk="1" hangingPunct="1"/>
            <a:r>
              <a:rPr lang="en-US" altLang="en-US" sz="2100" dirty="0"/>
              <a:t>Top 10 firms have a 51.4% market share</a:t>
            </a:r>
          </a:p>
          <a:p>
            <a:pPr lvl="1" eaLnBrk="1" hangingPunct="1"/>
            <a:r>
              <a:rPr lang="en-US" altLang="en-US" sz="2100" dirty="0"/>
              <a:t>Top 200 firms make up 96.2% market share</a:t>
            </a:r>
          </a:p>
          <a:p>
            <a:pPr lvl="1" eaLnBrk="1" hangingPunct="1"/>
            <a:r>
              <a:rPr lang="en-US" altLang="en-US" sz="2100" dirty="0"/>
              <a:t>In 2018, State Farm was the top firm, writing 9.7% of all P&amp;C insurance premiums</a:t>
            </a:r>
          </a:p>
          <a:p>
            <a:pPr eaLnBrk="1" hangingPunct="1"/>
            <a:r>
              <a:rPr lang="en-US" altLang="en-US" sz="2300" dirty="0"/>
              <a:t>Distinctions between the two broad areas of property and liability insurance are becoming increasingly blurred</a:t>
            </a:r>
          </a:p>
          <a:p>
            <a:pPr lvl="1" eaLnBrk="1" hangingPunct="1"/>
            <a:r>
              <a:rPr lang="en-US" altLang="en-US" sz="2100" b="1" dirty="0"/>
              <a:t>Property insurance</a:t>
            </a:r>
            <a:r>
              <a:rPr lang="en-US" altLang="en-US" sz="2100" dirty="0"/>
              <a:t> involves insurance coverages related to the loss of real and personal property</a:t>
            </a:r>
          </a:p>
          <a:p>
            <a:pPr lvl="1" eaLnBrk="1" hangingPunct="1"/>
            <a:r>
              <a:rPr lang="en-US" altLang="en-US" sz="2100" b="1" dirty="0"/>
              <a:t>Casualty (or, liability) insurance </a:t>
            </a:r>
            <a:r>
              <a:rPr lang="en-US" altLang="en-US" sz="2100" dirty="0"/>
              <a:t>offers protection against legal liability exposures</a:t>
            </a:r>
          </a:p>
        </p:txBody>
      </p:sp>
      <p:sp>
        <p:nvSpPr>
          <p:cNvPr id="6" name="Footer Placeholder 3">
            <a:extLst>
              <a:ext uri="{FF2B5EF4-FFF2-40B4-BE49-F238E27FC236}">
                <a16:creationId xmlns:a16="http://schemas.microsoft.com/office/drawing/2014/main" id="{7E600A9C-F307-4D58-BF6E-B88DFE7383FD}"/>
              </a:ext>
            </a:extLst>
          </p:cNvPr>
          <p:cNvSpPr>
            <a:spLocks noGrp="1"/>
          </p:cNvSpPr>
          <p:nvPr>
            <p:ph type="ftr" sz="quarter" idx="11"/>
          </p:nvPr>
        </p:nvSpPr>
        <p:spPr>
          <a:xfrm>
            <a:off x="640080" y="6558915"/>
            <a:ext cx="736092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88DE8F06-3197-4EFD-9B73-7B7E4FB020B1}"/>
              </a:ext>
            </a:extLst>
          </p:cNvPr>
          <p:cNvSpPr>
            <a:spLocks noGrp="1"/>
          </p:cNvSpPr>
          <p:nvPr>
            <p:ph type="sldNum" sz="quarter" idx="12"/>
          </p:nvPr>
        </p:nvSpPr>
        <p:spPr>
          <a:xfrm>
            <a:off x="6523222" y="6569075"/>
            <a:ext cx="2133600" cy="273050"/>
          </a:xfrm>
        </p:spPr>
        <p:txBody>
          <a:bodyPr/>
          <a:lstStyle/>
          <a:p>
            <a:pPr>
              <a:defRPr/>
            </a:pPr>
            <a:r>
              <a:rPr lang="en-US" altLang="en-US" dirty="0"/>
              <a:t>15-21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32484" name="Rectangle 2"/>
          <p:cNvSpPr>
            <a:spLocks noGrp="1" noChangeArrowheads="1"/>
          </p:cNvSpPr>
          <p:nvPr>
            <p:ph type="title" idx="4294967295"/>
          </p:nvPr>
        </p:nvSpPr>
        <p:spPr/>
        <p:txBody>
          <a:bodyPr anchor="ctr"/>
          <a:lstStyle/>
          <a:p>
            <a:pPr eaLnBrk="1" hangingPunct="1">
              <a:defRPr/>
            </a:pPr>
            <a:r>
              <a:rPr lang="en-US" sz="3500" dirty="0"/>
              <a:t>Main P&amp;C Lines</a:t>
            </a:r>
          </a:p>
        </p:txBody>
      </p:sp>
      <p:sp>
        <p:nvSpPr>
          <p:cNvPr id="22533" name="Rectangle 3"/>
          <p:cNvSpPr>
            <a:spLocks noGrp="1" noChangeArrowheads="1"/>
          </p:cNvSpPr>
          <p:nvPr>
            <p:ph type="body" sz="half" idx="4294967295"/>
          </p:nvPr>
        </p:nvSpPr>
        <p:spPr>
          <a:xfrm>
            <a:off x="221530" y="1463677"/>
            <a:ext cx="8700940" cy="50752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000" b="1" dirty="0"/>
              <a:t>Fire insurance and allied lines </a:t>
            </a:r>
            <a:r>
              <a:rPr lang="en-US" altLang="en-US" sz="2000" dirty="0"/>
              <a:t>protects against the perils of fire, lightning, and removal of property damaged in a fire</a:t>
            </a:r>
          </a:p>
          <a:p>
            <a:pPr lvl="1" eaLnBrk="1" hangingPunct="1">
              <a:lnSpc>
                <a:spcPct val="90000"/>
              </a:lnSpc>
            </a:pPr>
            <a:r>
              <a:rPr lang="en-US" altLang="en-US" sz="1700" dirty="0"/>
              <a:t>5.4% of net premiums earned in 2021</a:t>
            </a:r>
          </a:p>
          <a:p>
            <a:pPr eaLnBrk="1" hangingPunct="1">
              <a:lnSpc>
                <a:spcPct val="90000"/>
              </a:lnSpc>
            </a:pPr>
            <a:r>
              <a:rPr lang="en-US" altLang="en-US" sz="2000" b="1" dirty="0"/>
              <a:t>Homeowners multiple peril (MP) insurance </a:t>
            </a:r>
            <a:r>
              <a:rPr lang="en-US" altLang="en-US" sz="2000" dirty="0"/>
              <a:t>protects against multiple perils of damage to a personal dwelling and personal property, as well as liability coverage against the financial consequences of legal liability resulting from injury to others</a:t>
            </a:r>
          </a:p>
          <a:p>
            <a:pPr lvl="1" eaLnBrk="1" hangingPunct="1">
              <a:lnSpc>
                <a:spcPct val="90000"/>
              </a:lnSpc>
            </a:pPr>
            <a:r>
              <a:rPr lang="en-US" altLang="en-US" sz="1700" dirty="0"/>
              <a:t>14.4% of net premiums earned in 2021</a:t>
            </a:r>
          </a:p>
          <a:p>
            <a:pPr eaLnBrk="1" hangingPunct="1">
              <a:lnSpc>
                <a:spcPct val="90000"/>
              </a:lnSpc>
            </a:pPr>
            <a:r>
              <a:rPr lang="en-US" altLang="en-US" sz="2000" b="1" dirty="0"/>
              <a:t>Commercial multiple peril (MP) insurance </a:t>
            </a:r>
            <a:r>
              <a:rPr lang="en-US" altLang="en-US" sz="2000" dirty="0"/>
              <a:t>protects commercial firms against perils similar to homeowners MP insurance</a:t>
            </a:r>
          </a:p>
          <a:p>
            <a:pPr lvl="1" eaLnBrk="1" hangingPunct="1">
              <a:lnSpc>
                <a:spcPct val="90000"/>
              </a:lnSpc>
            </a:pPr>
            <a:r>
              <a:rPr lang="en-US" altLang="en-US" sz="1700" dirty="0"/>
              <a:t>6.1% of net premiums earned in 2021</a:t>
            </a:r>
          </a:p>
          <a:p>
            <a:pPr lvl="1" eaLnBrk="1" hangingPunct="1">
              <a:lnSpc>
                <a:spcPct val="90000"/>
              </a:lnSpc>
            </a:pPr>
            <a:r>
              <a:rPr lang="en-US" altLang="en-US" sz="2000" b="1" dirty="0"/>
              <a:t>Automobile liability and physical damage (PD) insurance </a:t>
            </a:r>
            <a:r>
              <a:rPr lang="en-US" altLang="en-US" sz="2000" dirty="0"/>
              <a:t>provides protection against losses resulting from legal liability due to the ownership/use of the vehicle and theft or damage to vehicles</a:t>
            </a:r>
          </a:p>
          <a:p>
            <a:pPr lvl="1" eaLnBrk="1" hangingPunct="1">
              <a:lnSpc>
                <a:spcPct val="90000"/>
              </a:lnSpc>
            </a:pPr>
            <a:r>
              <a:rPr lang="en-US" altLang="en-US" sz="1700" dirty="0"/>
              <a:t>36.1% of net premiums earned in 2021</a:t>
            </a:r>
          </a:p>
          <a:p>
            <a:pPr eaLnBrk="1" hangingPunct="1">
              <a:lnSpc>
                <a:spcPct val="90000"/>
              </a:lnSpc>
            </a:pPr>
            <a:r>
              <a:rPr lang="en-US" altLang="en-US" sz="2000" b="1" dirty="0"/>
              <a:t>Liability insurance (other than auto)</a:t>
            </a:r>
          </a:p>
          <a:p>
            <a:pPr lvl="1" eaLnBrk="1" hangingPunct="1">
              <a:lnSpc>
                <a:spcPct val="90000"/>
              </a:lnSpc>
            </a:pPr>
            <a:r>
              <a:rPr lang="en-US" altLang="en-US" sz="1700" dirty="0"/>
              <a:t>11.2% of net premiums earned in 2021</a:t>
            </a:r>
          </a:p>
        </p:txBody>
      </p:sp>
      <p:sp>
        <p:nvSpPr>
          <p:cNvPr id="5" name="Footer Placeholder 3">
            <a:extLst>
              <a:ext uri="{FF2B5EF4-FFF2-40B4-BE49-F238E27FC236}">
                <a16:creationId xmlns:a16="http://schemas.microsoft.com/office/drawing/2014/main" id="{FA7CFFD2-82DA-4996-91AF-81BB84101E72}"/>
              </a:ext>
            </a:extLst>
          </p:cNvPr>
          <p:cNvSpPr>
            <a:spLocks noGrp="1"/>
          </p:cNvSpPr>
          <p:nvPr>
            <p:ph type="ftr" sz="quarter" idx="11"/>
          </p:nvPr>
        </p:nvSpPr>
        <p:spPr>
          <a:xfrm>
            <a:off x="872490" y="6583362"/>
            <a:ext cx="739902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C92E3777-7299-43FC-9009-8F24EA8FC486}"/>
              </a:ext>
            </a:extLst>
          </p:cNvPr>
          <p:cNvSpPr>
            <a:spLocks noGrp="1"/>
          </p:cNvSpPr>
          <p:nvPr>
            <p:ph type="sldNum" sz="quarter" idx="12"/>
          </p:nvPr>
        </p:nvSpPr>
        <p:spPr>
          <a:xfrm>
            <a:off x="6523222" y="6569075"/>
            <a:ext cx="2133600" cy="273050"/>
          </a:xfrm>
        </p:spPr>
        <p:txBody>
          <a:bodyPr/>
          <a:lstStyle/>
          <a:p>
            <a:pPr>
              <a:defRPr/>
            </a:pPr>
            <a:r>
              <a:rPr lang="en-US" altLang="en-US" dirty="0"/>
              <a:t>15-22</a:t>
            </a:r>
          </a:p>
        </p:txBody>
      </p:sp>
    </p:spTree>
    <p:extLst>
      <p:ext uri="{BB962C8B-B14F-4D97-AF65-F5344CB8AC3E}">
        <p14:creationId xmlns:p14="http://schemas.microsoft.com/office/powerpoint/2010/main" val="28433921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36580" name="Rectangle 2"/>
          <p:cNvSpPr>
            <a:spLocks noGrp="1" noChangeArrowheads="1"/>
          </p:cNvSpPr>
          <p:nvPr>
            <p:ph type="title" idx="4294967295"/>
          </p:nvPr>
        </p:nvSpPr>
        <p:spPr/>
        <p:txBody>
          <a:bodyPr anchor="ctr"/>
          <a:lstStyle/>
          <a:p>
            <a:pPr eaLnBrk="1" hangingPunct="1">
              <a:defRPr/>
            </a:pPr>
            <a:r>
              <a:rPr lang="en-US" sz="3300" dirty="0"/>
              <a:t>Balance Sheets of P&amp;C Companies</a:t>
            </a:r>
          </a:p>
        </p:txBody>
      </p:sp>
      <p:sp>
        <p:nvSpPr>
          <p:cNvPr id="26629" name="Rectangle 3"/>
          <p:cNvSpPr>
            <a:spLocks noGrp="1" noChangeArrowheads="1"/>
          </p:cNvSpPr>
          <p:nvPr>
            <p:ph type="body" sz="half" idx="4294967295"/>
          </p:nvPr>
        </p:nvSpPr>
        <p:spPr>
          <a:xfrm>
            <a:off x="216815" y="1719262"/>
            <a:ext cx="8682087"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300" dirty="0"/>
              <a:t>Assets</a:t>
            </a:r>
          </a:p>
          <a:p>
            <a:pPr lvl="1" eaLnBrk="1" hangingPunct="1">
              <a:lnSpc>
                <a:spcPct val="95000"/>
              </a:lnSpc>
            </a:pPr>
            <a:r>
              <a:rPr lang="en-US" altLang="en-US" sz="2100" dirty="0"/>
              <a:t>P&amp;C insurers invest most of their assets in long-term securities, although the proportion held in common stock is lower than that of life insurance companies</a:t>
            </a:r>
          </a:p>
          <a:p>
            <a:pPr lvl="1" eaLnBrk="1" hangingPunct="1">
              <a:lnSpc>
                <a:spcPct val="95000"/>
              </a:lnSpc>
            </a:pPr>
            <a:r>
              <a:rPr lang="en-US" altLang="en-US" sz="2100" dirty="0"/>
              <a:t>Bonds, preferred stock, and common stock represented 72.4% of total assets in 2019</a:t>
            </a:r>
          </a:p>
          <a:p>
            <a:pPr eaLnBrk="1" hangingPunct="1">
              <a:lnSpc>
                <a:spcPct val="95000"/>
              </a:lnSpc>
            </a:pPr>
            <a:r>
              <a:rPr lang="en-US" altLang="en-US" sz="2300" dirty="0"/>
              <a:t>Liabilities</a:t>
            </a:r>
          </a:p>
          <a:p>
            <a:pPr lvl="1" eaLnBrk="1" hangingPunct="1">
              <a:lnSpc>
                <a:spcPct val="95000"/>
              </a:lnSpc>
            </a:pPr>
            <a:r>
              <a:rPr lang="en-US" altLang="en-US" sz="2100" dirty="0"/>
              <a:t>Loss reserves and loss adjustment expenses are a major component (31.3% of total liabilities and capital)</a:t>
            </a:r>
          </a:p>
          <a:p>
            <a:pPr lvl="2" eaLnBrk="1" hangingPunct="1">
              <a:lnSpc>
                <a:spcPct val="95000"/>
              </a:lnSpc>
            </a:pPr>
            <a:r>
              <a:rPr lang="en-US" altLang="en-US" sz="1900" dirty="0"/>
              <a:t>Loss reserves are funds set aside to meet expected losses from </a:t>
            </a:r>
            <a:r>
              <a:rPr lang="en-US" altLang="en-US" sz="1900" i="1" dirty="0"/>
              <a:t>underwriting</a:t>
            </a:r>
            <a:r>
              <a:rPr lang="en-US" altLang="en-US" sz="1900" dirty="0"/>
              <a:t> the P&amp;C lines</a:t>
            </a:r>
          </a:p>
          <a:p>
            <a:pPr lvl="2" eaLnBrk="1" hangingPunct="1">
              <a:lnSpc>
                <a:spcPct val="95000"/>
              </a:lnSpc>
            </a:pPr>
            <a:r>
              <a:rPr lang="en-US" altLang="en-US" sz="1900" dirty="0"/>
              <a:t>Loss adjustment expenses are the expected administrative and related costs of adjusting (settling) claims</a:t>
            </a:r>
          </a:p>
          <a:p>
            <a:pPr lvl="1" eaLnBrk="1" hangingPunct="1">
              <a:lnSpc>
                <a:spcPct val="95000"/>
              </a:lnSpc>
            </a:pPr>
            <a:r>
              <a:rPr lang="en-US" altLang="en-US" sz="2100" b="1" dirty="0"/>
              <a:t>Unearned premiums </a:t>
            </a:r>
            <a:r>
              <a:rPr lang="en-US" altLang="en-US" sz="2100" dirty="0"/>
              <a:t>are 13.0% of total liabilities and capital </a:t>
            </a:r>
          </a:p>
          <a:p>
            <a:pPr marL="0" indent="0" eaLnBrk="1" hangingPunct="1">
              <a:lnSpc>
                <a:spcPct val="95000"/>
              </a:lnSpc>
              <a:buNone/>
            </a:pPr>
            <a:endParaRPr lang="en-US" altLang="en-US" sz="2000" dirty="0"/>
          </a:p>
        </p:txBody>
      </p:sp>
      <p:sp>
        <p:nvSpPr>
          <p:cNvPr id="6" name="Footer Placeholder 3">
            <a:extLst>
              <a:ext uri="{FF2B5EF4-FFF2-40B4-BE49-F238E27FC236}">
                <a16:creationId xmlns:a16="http://schemas.microsoft.com/office/drawing/2014/main" id="{1F76707E-C8A4-48AC-BEE2-D5C8B9CCA3F2}"/>
              </a:ext>
            </a:extLst>
          </p:cNvPr>
          <p:cNvSpPr>
            <a:spLocks noGrp="1"/>
          </p:cNvSpPr>
          <p:nvPr>
            <p:ph type="ftr" sz="quarter" idx="11"/>
          </p:nvPr>
        </p:nvSpPr>
        <p:spPr>
          <a:xfrm>
            <a:off x="518160" y="6575425"/>
            <a:ext cx="742188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0260B80D-E17A-446D-8A0E-7B5002AFE63E}"/>
              </a:ext>
            </a:extLst>
          </p:cNvPr>
          <p:cNvSpPr>
            <a:spLocks noGrp="1"/>
          </p:cNvSpPr>
          <p:nvPr>
            <p:ph type="sldNum" sz="quarter" idx="12"/>
          </p:nvPr>
        </p:nvSpPr>
        <p:spPr>
          <a:xfrm>
            <a:off x="6523222" y="6569075"/>
            <a:ext cx="2133600" cy="273050"/>
          </a:xfrm>
        </p:spPr>
        <p:txBody>
          <a:bodyPr/>
          <a:lstStyle/>
          <a:p>
            <a:pPr>
              <a:defRPr/>
            </a:pPr>
            <a:r>
              <a:rPr lang="en-US" altLang="en-US" dirty="0"/>
              <a:t>15-23</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36580" name="Rectangle 2"/>
          <p:cNvSpPr>
            <a:spLocks noGrp="1" noChangeArrowheads="1"/>
          </p:cNvSpPr>
          <p:nvPr>
            <p:ph type="title" idx="4294967295"/>
          </p:nvPr>
        </p:nvSpPr>
        <p:spPr/>
        <p:txBody>
          <a:bodyPr anchor="ctr"/>
          <a:lstStyle/>
          <a:p>
            <a:pPr eaLnBrk="1" hangingPunct="1">
              <a:defRPr/>
            </a:pPr>
            <a:r>
              <a:rPr lang="en-US" sz="3300" dirty="0"/>
              <a:t>Property-Casualty Industry Balance Sheet (in billions of dollars), 2019</a:t>
            </a:r>
          </a:p>
        </p:txBody>
      </p:sp>
      <p:sp>
        <p:nvSpPr>
          <p:cNvPr id="6" name="Footer Placeholder 3">
            <a:extLst>
              <a:ext uri="{FF2B5EF4-FFF2-40B4-BE49-F238E27FC236}">
                <a16:creationId xmlns:a16="http://schemas.microsoft.com/office/drawing/2014/main" id="{1F76707E-C8A4-48AC-BEE2-D5C8B9CCA3F2}"/>
              </a:ext>
            </a:extLst>
          </p:cNvPr>
          <p:cNvSpPr>
            <a:spLocks noGrp="1"/>
          </p:cNvSpPr>
          <p:nvPr>
            <p:ph type="ftr" sz="quarter" idx="11"/>
          </p:nvPr>
        </p:nvSpPr>
        <p:spPr>
          <a:xfrm>
            <a:off x="800099" y="6553200"/>
            <a:ext cx="754379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0260B80D-E17A-446D-8A0E-7B5002AFE63E}"/>
              </a:ext>
            </a:extLst>
          </p:cNvPr>
          <p:cNvSpPr>
            <a:spLocks noGrp="1"/>
          </p:cNvSpPr>
          <p:nvPr>
            <p:ph type="sldNum" sz="quarter" idx="12"/>
          </p:nvPr>
        </p:nvSpPr>
        <p:spPr>
          <a:xfrm>
            <a:off x="6523222" y="6569075"/>
            <a:ext cx="2133600" cy="273050"/>
          </a:xfrm>
        </p:spPr>
        <p:txBody>
          <a:bodyPr/>
          <a:lstStyle/>
          <a:p>
            <a:pPr>
              <a:defRPr/>
            </a:pPr>
            <a:r>
              <a:rPr lang="en-US" altLang="en-US" dirty="0"/>
              <a:t>15-24</a:t>
            </a:r>
          </a:p>
        </p:txBody>
      </p:sp>
    </p:spTree>
    <p:extLst>
      <p:ext uri="{BB962C8B-B14F-4D97-AF65-F5344CB8AC3E}">
        <p14:creationId xmlns:p14="http://schemas.microsoft.com/office/powerpoint/2010/main" val="33041874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38628" name="Rectangle 2"/>
          <p:cNvSpPr>
            <a:spLocks noGrp="1" noChangeArrowheads="1"/>
          </p:cNvSpPr>
          <p:nvPr>
            <p:ph type="title" idx="4294967295"/>
          </p:nvPr>
        </p:nvSpPr>
        <p:spPr/>
        <p:txBody>
          <a:bodyPr anchor="ctr"/>
          <a:lstStyle/>
          <a:p>
            <a:pPr eaLnBrk="1" hangingPunct="1">
              <a:defRPr/>
            </a:pPr>
            <a:r>
              <a:rPr lang="en-US" sz="3500" dirty="0"/>
              <a:t>Underwriting Risk</a:t>
            </a:r>
          </a:p>
        </p:txBody>
      </p:sp>
      <p:sp>
        <p:nvSpPr>
          <p:cNvPr id="27653" name="Rectangle 3"/>
          <p:cNvSpPr>
            <a:spLocks noGrp="1" noChangeArrowheads="1"/>
          </p:cNvSpPr>
          <p:nvPr>
            <p:ph type="body" sz="half" idx="4294967295"/>
          </p:nvPr>
        </p:nvSpPr>
        <p:spPr>
          <a:xfrm>
            <a:off x="197963" y="1719262"/>
            <a:ext cx="8776355"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Underwriting risk results </a:t>
            </a:r>
            <a:r>
              <a:rPr lang="en-US" sz="2300" b="0" i="0" u="none" strike="noStrike" baseline="0" dirty="0"/>
              <a:t>when premiums generated on a given insurance line are insufficient to cover claims (losses) and administrative expenses, after considering investment income generated </a:t>
            </a:r>
          </a:p>
          <a:p>
            <a:pPr eaLnBrk="1" hangingPunct="1"/>
            <a:endParaRPr lang="en-US" altLang="en-US" sz="2300" dirty="0"/>
          </a:p>
          <a:p>
            <a:pPr eaLnBrk="1" hangingPunct="1"/>
            <a:r>
              <a:rPr lang="en-US" altLang="en-US" sz="2300" dirty="0"/>
              <a:t>Underwriting risk may result from the following:</a:t>
            </a:r>
          </a:p>
          <a:p>
            <a:pPr lvl="1" eaLnBrk="1" hangingPunct="1"/>
            <a:r>
              <a:rPr lang="en-US" altLang="en-US" sz="2100" dirty="0"/>
              <a:t>Unexpected increases in loss rates (or loss risk)</a:t>
            </a:r>
          </a:p>
          <a:p>
            <a:pPr lvl="1" eaLnBrk="1" hangingPunct="1"/>
            <a:r>
              <a:rPr lang="en-US" altLang="en-US" sz="2100" dirty="0"/>
              <a:t>Unexpected increases in expenses (or expense risk)</a:t>
            </a:r>
          </a:p>
          <a:p>
            <a:pPr lvl="1" eaLnBrk="1" hangingPunct="1"/>
            <a:r>
              <a:rPr lang="en-US" altLang="en-US" sz="2100" dirty="0"/>
              <a:t>Unexpected decreases in investment yields or returns (investment yield/return risk)</a:t>
            </a:r>
          </a:p>
        </p:txBody>
      </p:sp>
      <p:sp>
        <p:nvSpPr>
          <p:cNvPr id="6" name="Footer Placeholder 3">
            <a:extLst>
              <a:ext uri="{FF2B5EF4-FFF2-40B4-BE49-F238E27FC236}">
                <a16:creationId xmlns:a16="http://schemas.microsoft.com/office/drawing/2014/main" id="{45DE06CD-D8F9-4009-898B-4AD35944E72C}"/>
              </a:ext>
            </a:extLst>
          </p:cNvPr>
          <p:cNvSpPr>
            <a:spLocks noGrp="1"/>
          </p:cNvSpPr>
          <p:nvPr>
            <p:ph type="ftr" sz="quarter" idx="11"/>
          </p:nvPr>
        </p:nvSpPr>
        <p:spPr>
          <a:xfrm>
            <a:off x="871390" y="6569075"/>
            <a:ext cx="74295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267BBAFB-592D-4793-8C9D-3281E7FD1A36}"/>
              </a:ext>
            </a:extLst>
          </p:cNvPr>
          <p:cNvSpPr>
            <a:spLocks noGrp="1"/>
          </p:cNvSpPr>
          <p:nvPr>
            <p:ph type="sldNum" sz="quarter" idx="12"/>
          </p:nvPr>
        </p:nvSpPr>
        <p:spPr>
          <a:xfrm>
            <a:off x="6523222" y="6569075"/>
            <a:ext cx="2133600" cy="273050"/>
          </a:xfrm>
        </p:spPr>
        <p:txBody>
          <a:bodyPr/>
          <a:lstStyle/>
          <a:p>
            <a:pPr>
              <a:defRPr/>
            </a:pPr>
            <a:r>
              <a:rPr lang="en-US" altLang="en-US" dirty="0"/>
              <a:t>15-25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0676" name="Rectangle 2"/>
          <p:cNvSpPr>
            <a:spLocks noGrp="1" noChangeArrowheads="1"/>
          </p:cNvSpPr>
          <p:nvPr>
            <p:ph type="title" idx="4294967295"/>
          </p:nvPr>
        </p:nvSpPr>
        <p:spPr/>
        <p:txBody>
          <a:bodyPr anchor="ctr"/>
          <a:lstStyle/>
          <a:p>
            <a:pPr eaLnBrk="1" hangingPunct="1">
              <a:defRPr/>
            </a:pPr>
            <a:r>
              <a:rPr lang="en-US" sz="3500" dirty="0"/>
              <a:t>Loss Risk</a:t>
            </a:r>
          </a:p>
        </p:txBody>
      </p:sp>
      <p:sp>
        <p:nvSpPr>
          <p:cNvPr id="28677" name="Rectangle 3"/>
          <p:cNvSpPr>
            <a:spLocks noGrp="1" noChangeArrowheads="1"/>
          </p:cNvSpPr>
          <p:nvPr>
            <p:ph type="body" sz="half" idx="4294967295"/>
          </p:nvPr>
        </p:nvSpPr>
        <p:spPr>
          <a:xfrm>
            <a:off x="216817" y="1614487"/>
            <a:ext cx="8710366"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2000"/>
              </a:lnSpc>
            </a:pPr>
            <a:r>
              <a:rPr lang="en-US" altLang="en-US" sz="2200" dirty="0"/>
              <a:t>Key feature of claims loss</a:t>
            </a:r>
            <a:r>
              <a:rPr lang="en-US" altLang="en-US" sz="2200" b="1" dirty="0"/>
              <a:t> </a:t>
            </a:r>
            <a:r>
              <a:rPr lang="en-US" altLang="en-US" sz="2200" dirty="0"/>
              <a:t>risk</a:t>
            </a:r>
            <a:r>
              <a:rPr lang="en-US" altLang="en-US" sz="2200" b="1" dirty="0"/>
              <a:t> </a:t>
            </a:r>
            <a:r>
              <a:rPr lang="en-US" altLang="en-US" sz="2200" dirty="0"/>
              <a:t>is the actuarial </a:t>
            </a:r>
            <a:r>
              <a:rPr lang="en-US" altLang="en-US" sz="2200" i="1" dirty="0"/>
              <a:t>predictability</a:t>
            </a:r>
            <a:r>
              <a:rPr lang="en-US" altLang="en-US" sz="2200" dirty="0"/>
              <a:t> of losses relative to </a:t>
            </a:r>
            <a:r>
              <a:rPr lang="en-US" altLang="en-US" sz="2200" b="1" dirty="0"/>
              <a:t>premiums earned</a:t>
            </a:r>
            <a:r>
              <a:rPr lang="en-US" altLang="en-US" sz="2200" dirty="0"/>
              <a:t>, which are premiums received and earned on insurance contracts because time has passed without a claim being filed</a:t>
            </a:r>
          </a:p>
          <a:p>
            <a:pPr lvl="1" eaLnBrk="1" hangingPunct="1">
              <a:lnSpc>
                <a:spcPct val="92000"/>
              </a:lnSpc>
            </a:pPr>
            <a:r>
              <a:rPr lang="en-US" altLang="en-US" sz="2000" dirty="0"/>
              <a:t>In general, the following is true:</a:t>
            </a:r>
          </a:p>
          <a:p>
            <a:pPr lvl="2" eaLnBrk="1" hangingPunct="1">
              <a:lnSpc>
                <a:spcPct val="92000"/>
              </a:lnSpc>
            </a:pPr>
            <a:r>
              <a:rPr lang="en-US" altLang="en-US" sz="1700" dirty="0"/>
              <a:t>Maximum levels of losses are more predictable for property lines than for liability lines</a:t>
            </a:r>
          </a:p>
          <a:p>
            <a:pPr lvl="2" eaLnBrk="1" hangingPunct="1">
              <a:lnSpc>
                <a:spcPct val="92000"/>
              </a:lnSpc>
            </a:pPr>
            <a:r>
              <a:rPr lang="en-US" altLang="en-US" sz="1700" dirty="0"/>
              <a:t>Loss rates are more predictable on low-severity, high-frequency lines than on high-severity, low-frequency lines</a:t>
            </a:r>
          </a:p>
          <a:p>
            <a:pPr lvl="2" eaLnBrk="1" hangingPunct="1">
              <a:lnSpc>
                <a:spcPct val="92000"/>
              </a:lnSpc>
            </a:pPr>
            <a:r>
              <a:rPr lang="en-US" altLang="en-US" sz="1700" dirty="0"/>
              <a:t>Long-tail risk exposure makes estimation of expected losses difficult</a:t>
            </a:r>
          </a:p>
          <a:p>
            <a:pPr lvl="2" eaLnBrk="1" hangingPunct="1">
              <a:lnSpc>
                <a:spcPct val="92000"/>
              </a:lnSpc>
            </a:pPr>
            <a:r>
              <a:rPr lang="en-US" altLang="en-US" sz="1700" dirty="0"/>
              <a:t>Loss rates on all P&amp;C property policies are adversely affected by unexpected increases in inflation, while liability lines may be subject to social inflation, as reflected by juries’ willingness to award punitive and other damages at rates far above the underlying rate of inflation</a:t>
            </a:r>
          </a:p>
          <a:p>
            <a:pPr eaLnBrk="1" hangingPunct="1">
              <a:lnSpc>
                <a:spcPct val="92000"/>
              </a:lnSpc>
            </a:pPr>
            <a:r>
              <a:rPr lang="en-US" altLang="en-US" sz="2200" dirty="0"/>
              <a:t>Reinsurance, essentially insurance for insurance companies, is an alternative to managing risk on a P&amp;C insurer’s balance sheet</a:t>
            </a:r>
          </a:p>
        </p:txBody>
      </p:sp>
      <p:sp>
        <p:nvSpPr>
          <p:cNvPr id="7" name="Footer Placeholder 3">
            <a:extLst>
              <a:ext uri="{FF2B5EF4-FFF2-40B4-BE49-F238E27FC236}">
                <a16:creationId xmlns:a16="http://schemas.microsoft.com/office/drawing/2014/main" id="{253A962F-DCAF-4CBE-AC1C-D4D995352632}"/>
              </a:ext>
            </a:extLst>
          </p:cNvPr>
          <p:cNvSpPr>
            <a:spLocks noGrp="1"/>
          </p:cNvSpPr>
          <p:nvPr>
            <p:ph type="ftr" sz="quarter" idx="11"/>
          </p:nvPr>
        </p:nvSpPr>
        <p:spPr>
          <a:xfrm>
            <a:off x="1010240" y="6569075"/>
            <a:ext cx="7010400"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6DF19870-7F59-4B0C-B135-985ADE5FA6C4}"/>
              </a:ext>
            </a:extLst>
          </p:cNvPr>
          <p:cNvSpPr>
            <a:spLocks noGrp="1"/>
          </p:cNvSpPr>
          <p:nvPr>
            <p:ph type="sldNum" sz="quarter" idx="12"/>
          </p:nvPr>
        </p:nvSpPr>
        <p:spPr>
          <a:xfrm>
            <a:off x="6523222" y="6569075"/>
            <a:ext cx="2133600" cy="273050"/>
          </a:xfrm>
        </p:spPr>
        <p:txBody>
          <a:bodyPr/>
          <a:lstStyle/>
          <a:p>
            <a:pPr>
              <a:defRPr/>
            </a:pPr>
            <a:r>
              <a:rPr lang="en-US" altLang="en-US" dirty="0"/>
              <a:t>15-26</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0676" name="Rectangle 2"/>
          <p:cNvSpPr>
            <a:spLocks noGrp="1" noChangeArrowheads="1"/>
          </p:cNvSpPr>
          <p:nvPr>
            <p:ph type="title" idx="4294967295"/>
          </p:nvPr>
        </p:nvSpPr>
        <p:spPr/>
        <p:txBody>
          <a:bodyPr anchor="ctr"/>
          <a:lstStyle/>
          <a:p>
            <a:pPr eaLnBrk="1" hangingPunct="1">
              <a:defRPr/>
            </a:pPr>
            <a:r>
              <a:rPr lang="en-US" sz="3500" dirty="0"/>
              <a:t>Loss Ratio and Expense Ratio</a:t>
            </a:r>
          </a:p>
        </p:txBody>
      </p:sp>
      <p:sp>
        <p:nvSpPr>
          <p:cNvPr id="28677" name="Rectangle 3"/>
          <p:cNvSpPr>
            <a:spLocks noGrp="1" noChangeArrowheads="1"/>
          </p:cNvSpPr>
          <p:nvPr>
            <p:ph type="body" sz="half" idx="4294967295"/>
          </p:nvPr>
        </p:nvSpPr>
        <p:spPr>
          <a:xfrm>
            <a:off x="160257" y="1719262"/>
            <a:ext cx="8710366" cy="466268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b="1" dirty="0"/>
              <a:t>Loss ratio </a:t>
            </a:r>
            <a:r>
              <a:rPr lang="en-US" altLang="en-US" sz="2300" dirty="0"/>
              <a:t>measures actual losses incurred on a specific policy line; calculated as ratio of losses incurred to premiums earned</a:t>
            </a:r>
          </a:p>
          <a:p>
            <a:pPr lvl="1" eaLnBrk="1" hangingPunct="1"/>
            <a:r>
              <a:rPr lang="en-US" altLang="en-US" sz="2100" dirty="0"/>
              <a:t>Loss ratio of less than 100 percent means that premiums earned were sufficient to cover losses incurred on that line</a:t>
            </a:r>
          </a:p>
          <a:p>
            <a:pPr lvl="1" eaLnBrk="1" hangingPunct="1"/>
            <a:r>
              <a:rPr lang="en-US" altLang="en-US" sz="2100" dirty="0"/>
              <a:t>Loss ratio, net of loss adjustment expenses (LAE), in 2021 was 62.2%, down from 63.6% in 2012</a:t>
            </a:r>
          </a:p>
          <a:p>
            <a:pPr eaLnBrk="1" hangingPunct="1"/>
            <a:r>
              <a:rPr lang="en-US" altLang="en-US" sz="2300" b="1" dirty="0"/>
              <a:t>Expense ratio </a:t>
            </a:r>
            <a:r>
              <a:rPr lang="en-US" altLang="en-US" sz="2300" dirty="0"/>
              <a:t>is calculated as expenses incurred (before federal income taxes) divided by premiums written</a:t>
            </a:r>
          </a:p>
          <a:p>
            <a:pPr eaLnBrk="1" hangingPunct="1"/>
            <a:r>
              <a:rPr lang="en-US" altLang="en-US" sz="2300" dirty="0"/>
              <a:t>Two major sources of expense risk to P&amp;C insurers are:</a:t>
            </a:r>
          </a:p>
          <a:p>
            <a:pPr marL="801687" lvl="1" indent="-457200" eaLnBrk="1" hangingPunct="1">
              <a:buFont typeface="+mj-lt"/>
              <a:buAutoNum type="arabicPeriod"/>
            </a:pPr>
            <a:r>
              <a:rPr lang="en-US" altLang="en-US" sz="2100" dirty="0"/>
              <a:t>Loss adjustment expenses (LAE), which relate to the costs surrounding the loss settlement process</a:t>
            </a:r>
          </a:p>
          <a:p>
            <a:pPr marL="801687" lvl="1" indent="-457200" eaLnBrk="1" hangingPunct="1">
              <a:buFont typeface="+mj-lt"/>
              <a:buAutoNum type="arabicPeriod"/>
            </a:pPr>
            <a:r>
              <a:rPr lang="en-US" altLang="en-US" sz="2100" dirty="0"/>
              <a:t>Commissions and other expenses</a:t>
            </a:r>
          </a:p>
          <a:p>
            <a:pPr marL="801687" lvl="1" indent="-457200" eaLnBrk="1" hangingPunct="1">
              <a:buFont typeface="+mj-lt"/>
              <a:buAutoNum type="arabicPeriod"/>
            </a:pPr>
            <a:endParaRPr lang="en-US" altLang="en-US" sz="2100" dirty="0"/>
          </a:p>
        </p:txBody>
      </p:sp>
      <p:sp>
        <p:nvSpPr>
          <p:cNvPr id="8" name="Slide Number Placeholder 2">
            <a:extLst>
              <a:ext uri="{FF2B5EF4-FFF2-40B4-BE49-F238E27FC236}">
                <a16:creationId xmlns:a16="http://schemas.microsoft.com/office/drawing/2014/main" id="{6DF19870-7F59-4B0C-B135-985ADE5FA6C4}"/>
              </a:ext>
            </a:extLst>
          </p:cNvPr>
          <p:cNvSpPr>
            <a:spLocks noGrp="1"/>
          </p:cNvSpPr>
          <p:nvPr>
            <p:ph type="sldNum" sz="quarter" idx="12"/>
          </p:nvPr>
        </p:nvSpPr>
        <p:spPr>
          <a:xfrm>
            <a:off x="6523222" y="6569075"/>
            <a:ext cx="2133600" cy="273050"/>
          </a:xfrm>
        </p:spPr>
        <p:txBody>
          <a:bodyPr/>
          <a:lstStyle/>
          <a:p>
            <a:pPr>
              <a:defRPr/>
            </a:pPr>
            <a:r>
              <a:rPr lang="en-US" altLang="en-US" dirty="0"/>
              <a:t>15-27</a:t>
            </a:r>
          </a:p>
        </p:txBody>
      </p:sp>
      <p:sp>
        <p:nvSpPr>
          <p:cNvPr id="9" name="Footer Placeholder 3">
            <a:extLst>
              <a:ext uri="{FF2B5EF4-FFF2-40B4-BE49-F238E27FC236}">
                <a16:creationId xmlns:a16="http://schemas.microsoft.com/office/drawing/2014/main" id="{5954CABA-2C62-4B1B-898B-9B3F6B1C936C}"/>
              </a:ext>
            </a:extLst>
          </p:cNvPr>
          <p:cNvSpPr>
            <a:spLocks noGrp="1"/>
          </p:cNvSpPr>
          <p:nvPr>
            <p:ph type="ftr" sz="quarter" idx="11"/>
          </p:nvPr>
        </p:nvSpPr>
        <p:spPr>
          <a:xfrm>
            <a:off x="918210" y="6583362"/>
            <a:ext cx="7307580"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8875547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2724" name="Rectangle 2"/>
          <p:cNvSpPr>
            <a:spLocks noGrp="1" noChangeArrowheads="1"/>
          </p:cNvSpPr>
          <p:nvPr>
            <p:ph type="title" idx="4294967295"/>
          </p:nvPr>
        </p:nvSpPr>
        <p:spPr/>
        <p:txBody>
          <a:bodyPr anchor="ctr"/>
          <a:lstStyle/>
          <a:p>
            <a:pPr eaLnBrk="1" hangingPunct="1">
              <a:defRPr/>
            </a:pPr>
            <a:r>
              <a:rPr lang="en-US" sz="3500" dirty="0"/>
              <a:t>Property-Casualty (P&amp;C) Key Ratios</a:t>
            </a:r>
          </a:p>
        </p:txBody>
      </p:sp>
      <p:sp>
        <p:nvSpPr>
          <p:cNvPr id="29701" name="Rectangle 3"/>
          <p:cNvSpPr>
            <a:spLocks noGrp="1" noChangeArrowheads="1"/>
          </p:cNvSpPr>
          <p:nvPr>
            <p:ph type="body" sz="half" idx="4294967295"/>
          </p:nvPr>
        </p:nvSpPr>
        <p:spPr>
          <a:xfrm>
            <a:off x="358219" y="1719262"/>
            <a:ext cx="849355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2000"/>
              </a:lnSpc>
            </a:pPr>
            <a:r>
              <a:rPr lang="en-US" altLang="en-US" sz="2300" b="1" dirty="0"/>
              <a:t>Combined ratio</a:t>
            </a:r>
            <a:r>
              <a:rPr lang="en-US" altLang="en-US" sz="2300" dirty="0"/>
              <a:t> is a measure of overall profitability of a line</a:t>
            </a:r>
          </a:p>
          <a:p>
            <a:pPr lvl="1" eaLnBrk="1" hangingPunct="1">
              <a:lnSpc>
                <a:spcPct val="92000"/>
              </a:lnSpc>
            </a:pPr>
            <a:r>
              <a:rPr lang="en-US" altLang="en-US" sz="2100" dirty="0"/>
              <a:t>Calculated as the loss ratio plus the ratios of loss-adjusted expenses to premium earned as well as commission and other acquisition costs to premiums written plus any dividends paid to policyholders as a proportion of premiums earned</a:t>
            </a:r>
          </a:p>
          <a:p>
            <a:pPr lvl="2" eaLnBrk="1" hangingPunct="1">
              <a:lnSpc>
                <a:spcPct val="92000"/>
              </a:lnSpc>
            </a:pPr>
            <a:r>
              <a:rPr lang="en-US" altLang="en-US" sz="1900" dirty="0"/>
              <a:t>If the combined ratio is less than 100 percent, premiums alone are sufficient to cover both losses and expenses related to the line</a:t>
            </a:r>
          </a:p>
          <a:p>
            <a:pPr lvl="1" eaLnBrk="1" hangingPunct="1">
              <a:lnSpc>
                <a:spcPct val="92000"/>
              </a:lnSpc>
            </a:pPr>
            <a:r>
              <a:rPr lang="en-US" altLang="en-US" sz="2100" dirty="0"/>
              <a:t>In 2018, the combined ratio was 99.3%</a:t>
            </a:r>
          </a:p>
          <a:p>
            <a:pPr eaLnBrk="1" hangingPunct="1">
              <a:lnSpc>
                <a:spcPct val="92000"/>
              </a:lnSpc>
            </a:pPr>
            <a:r>
              <a:rPr lang="en-US" altLang="en-US" sz="2300" b="1" dirty="0"/>
              <a:t>Investment yield</a:t>
            </a:r>
            <a:r>
              <a:rPr lang="en-US" altLang="en-US" sz="2300" dirty="0"/>
              <a:t> is calculated as net investment income divided by premiums earned</a:t>
            </a:r>
          </a:p>
          <a:p>
            <a:pPr lvl="1" eaLnBrk="1" hangingPunct="1">
              <a:lnSpc>
                <a:spcPct val="92000"/>
              </a:lnSpc>
            </a:pPr>
            <a:r>
              <a:rPr lang="en-US" altLang="en-US" sz="2100" dirty="0"/>
              <a:t>In 2018, the investment yield was 11.4%</a:t>
            </a:r>
          </a:p>
          <a:p>
            <a:pPr eaLnBrk="1" hangingPunct="1">
              <a:lnSpc>
                <a:spcPct val="92000"/>
              </a:lnSpc>
            </a:pPr>
            <a:r>
              <a:rPr lang="en-US" altLang="en-US" sz="2300" b="1" dirty="0"/>
              <a:t>Operating ratio</a:t>
            </a:r>
            <a:r>
              <a:rPr lang="en-US" altLang="en-US" sz="2300" dirty="0"/>
              <a:t> is also a measure of overall profitability; calculated as</a:t>
            </a:r>
            <a:r>
              <a:rPr lang="en-US" altLang="en-US" sz="2100" dirty="0"/>
              <a:t> the combined ratio minus the investment yield</a:t>
            </a:r>
          </a:p>
          <a:p>
            <a:pPr lvl="1" eaLnBrk="1" hangingPunct="1">
              <a:lnSpc>
                <a:spcPct val="92000"/>
              </a:lnSpc>
            </a:pPr>
            <a:r>
              <a:rPr lang="en-US" altLang="en-US" sz="2100" dirty="0"/>
              <a:t>In 2018, the operating ratio was 88.5%</a:t>
            </a:r>
          </a:p>
        </p:txBody>
      </p:sp>
      <p:sp>
        <p:nvSpPr>
          <p:cNvPr id="6" name="Footer Placeholder 3">
            <a:extLst>
              <a:ext uri="{FF2B5EF4-FFF2-40B4-BE49-F238E27FC236}">
                <a16:creationId xmlns:a16="http://schemas.microsoft.com/office/drawing/2014/main" id="{03C11A02-FB2E-4114-B9C9-091BAE072250}"/>
              </a:ext>
            </a:extLst>
          </p:cNvPr>
          <p:cNvSpPr>
            <a:spLocks noGrp="1"/>
          </p:cNvSpPr>
          <p:nvPr>
            <p:ph type="ftr" sz="quarter" idx="11"/>
          </p:nvPr>
        </p:nvSpPr>
        <p:spPr>
          <a:xfrm>
            <a:off x="1057884" y="6583362"/>
            <a:ext cx="709422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D37BB790-BCC0-499C-ADA6-FA722F3E7E82}"/>
              </a:ext>
            </a:extLst>
          </p:cNvPr>
          <p:cNvSpPr>
            <a:spLocks noGrp="1"/>
          </p:cNvSpPr>
          <p:nvPr>
            <p:ph type="sldNum" sz="quarter" idx="12"/>
          </p:nvPr>
        </p:nvSpPr>
        <p:spPr>
          <a:xfrm>
            <a:off x="6523222" y="6569075"/>
            <a:ext cx="2133600" cy="273050"/>
          </a:xfrm>
        </p:spPr>
        <p:txBody>
          <a:bodyPr/>
          <a:lstStyle/>
          <a:p>
            <a:pPr>
              <a:defRPr/>
            </a:pPr>
            <a:r>
              <a:rPr lang="en-US" altLang="en-US" dirty="0"/>
              <a:t>15-28</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2724" name="Rectangle 2"/>
          <p:cNvSpPr>
            <a:spLocks noGrp="1" noChangeArrowheads="1"/>
          </p:cNvSpPr>
          <p:nvPr>
            <p:ph type="title"/>
          </p:nvPr>
        </p:nvSpPr>
        <p:spPr/>
        <p:txBody>
          <a:bodyPr anchor="ctr"/>
          <a:lstStyle/>
          <a:p>
            <a:pPr eaLnBrk="1" hangingPunct="1">
              <a:defRPr/>
            </a:pPr>
            <a:r>
              <a:rPr lang="en-US" sz="3500" dirty="0"/>
              <a:t>Property-Casualty Industry Underwriting Ratios</a:t>
            </a:r>
          </a:p>
        </p:txBody>
      </p:sp>
      <p:sp>
        <p:nvSpPr>
          <p:cNvPr id="7" name="Footer Placeholder 3">
            <a:extLst>
              <a:ext uri="{FF2B5EF4-FFF2-40B4-BE49-F238E27FC236}">
                <a16:creationId xmlns:a16="http://schemas.microsoft.com/office/drawing/2014/main" id="{17E83A09-843D-4447-87AA-FE5F2C4B1265}"/>
              </a:ext>
            </a:extLst>
          </p:cNvPr>
          <p:cNvSpPr>
            <a:spLocks noGrp="1"/>
          </p:cNvSpPr>
          <p:nvPr>
            <p:ph type="ftr" sz="quarter" idx="11"/>
          </p:nvPr>
        </p:nvSpPr>
        <p:spPr>
          <a:xfrm>
            <a:off x="918209" y="6569075"/>
            <a:ext cx="7307580"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id="{A0683319-4838-463C-B858-786CD758D30E}"/>
              </a:ext>
            </a:extLst>
          </p:cNvPr>
          <p:cNvSpPr>
            <a:spLocks noGrp="1"/>
          </p:cNvSpPr>
          <p:nvPr>
            <p:ph type="sldNum" sz="quarter" idx="12"/>
          </p:nvPr>
        </p:nvSpPr>
        <p:spPr>
          <a:xfrm>
            <a:off x="6523222" y="6569075"/>
            <a:ext cx="2133600" cy="273050"/>
          </a:xfrm>
        </p:spPr>
        <p:txBody>
          <a:bodyPr/>
          <a:lstStyle/>
          <a:p>
            <a:pPr>
              <a:defRPr/>
            </a:pPr>
            <a:r>
              <a:rPr lang="en-US" altLang="en-US" dirty="0"/>
              <a:t>15-29</a:t>
            </a:r>
          </a:p>
        </p:txBody>
      </p:sp>
      <p:sp>
        <p:nvSpPr>
          <p:cNvPr id="3" name="Content Placeholder 2">
            <a:extLst>
              <a:ext uri="{FF2B5EF4-FFF2-40B4-BE49-F238E27FC236}">
                <a16:creationId xmlns:a16="http://schemas.microsoft.com/office/drawing/2014/main" id="{4E851891-BA1B-492D-F7B5-68B3A370489C}"/>
              </a:ext>
            </a:extLst>
          </p:cNvPr>
          <p:cNvSpPr>
            <a:spLocks noGrp="1"/>
          </p:cNvSpPr>
          <p:nvPr>
            <p:ph idx="1"/>
          </p:nvPr>
        </p:nvSpPr>
        <p:spPr/>
        <p:txBody>
          <a:bodyP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492548" name="Rectangle 2"/>
          <p:cNvSpPr>
            <a:spLocks noGrp="1" noChangeArrowheads="1"/>
          </p:cNvSpPr>
          <p:nvPr>
            <p:ph type="title" idx="4294967295"/>
          </p:nvPr>
        </p:nvSpPr>
        <p:spPr/>
        <p:txBody>
          <a:bodyPr anchor="ctr"/>
          <a:lstStyle/>
          <a:p>
            <a:pPr eaLnBrk="1" hangingPunct="1">
              <a:defRPr/>
            </a:pPr>
            <a:r>
              <a:rPr lang="en-US" sz="3500" dirty="0"/>
              <a:t>Life Insurance Companies</a:t>
            </a:r>
          </a:p>
        </p:txBody>
      </p:sp>
      <p:sp>
        <p:nvSpPr>
          <p:cNvPr id="5125" name="Rectangle 3"/>
          <p:cNvSpPr>
            <a:spLocks noGrp="1" noChangeArrowheads="1"/>
          </p:cNvSpPr>
          <p:nvPr>
            <p:ph type="body" sz="half" idx="4294967295"/>
          </p:nvPr>
        </p:nvSpPr>
        <p:spPr>
          <a:xfrm>
            <a:off x="457200" y="1719262"/>
            <a:ext cx="8148638" cy="466268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740 life insurance companies existed in the U.S. in 2021</a:t>
            </a:r>
          </a:p>
          <a:p>
            <a:pPr lvl="1" eaLnBrk="1" hangingPunct="1"/>
            <a:r>
              <a:rPr lang="en-US" altLang="en-US" sz="2000" dirty="0"/>
              <a:t>In 1988, there were more than 2,300 life insurers</a:t>
            </a:r>
          </a:p>
          <a:p>
            <a:pPr eaLnBrk="1" hangingPunct="1"/>
            <a:r>
              <a:rPr lang="en-US" altLang="en-US" sz="2300" dirty="0"/>
              <a:t>Industry has experienced major mergers in recent years to take advantage of economies of scale and scope and other synergies</a:t>
            </a:r>
          </a:p>
          <a:p>
            <a:pPr lvl="1" eaLnBrk="1" hangingPunct="1"/>
            <a:r>
              <a:rPr lang="en-US" altLang="en-US" sz="2000" dirty="0"/>
              <a:t>Anthem and Signa, Harford Life and Mass Mutual, and Metlife and American Life Insurance serve as examples of recent mergers</a:t>
            </a:r>
          </a:p>
          <a:p>
            <a:pPr eaLnBrk="1" hangingPunct="1"/>
            <a:r>
              <a:rPr lang="en-US" altLang="en-US" sz="2300" dirty="0"/>
              <a:t>Aggregate industry assets were $8.7 trillion in 2021</a:t>
            </a:r>
          </a:p>
          <a:p>
            <a:pPr lvl="1" eaLnBrk="1" hangingPunct="1"/>
            <a:r>
              <a:rPr lang="en-US" altLang="en-US" sz="2000" dirty="0"/>
              <a:t>In 1988, aggregate assets of life insurers were $1.12 trillion</a:t>
            </a:r>
          </a:p>
          <a:p>
            <a:pPr eaLnBrk="1" hangingPunct="1"/>
            <a:r>
              <a:rPr lang="en-US" altLang="en-US" sz="2300" dirty="0"/>
              <a:t>Ten largest life insurers represented 43.7% of the industry’s assets in 2021</a:t>
            </a:r>
          </a:p>
        </p:txBody>
      </p:sp>
      <p:sp>
        <p:nvSpPr>
          <p:cNvPr id="6" name="Footer Placeholder 3">
            <a:extLst>
              <a:ext uri="{FF2B5EF4-FFF2-40B4-BE49-F238E27FC236}">
                <a16:creationId xmlns:a16="http://schemas.microsoft.com/office/drawing/2014/main" id="{3E605352-50D6-427E-909F-8B747482C5D7}"/>
              </a:ext>
            </a:extLst>
          </p:cNvPr>
          <p:cNvSpPr>
            <a:spLocks noGrp="1"/>
          </p:cNvSpPr>
          <p:nvPr>
            <p:ph type="ftr" sz="quarter" idx="11"/>
          </p:nvPr>
        </p:nvSpPr>
        <p:spPr>
          <a:xfrm>
            <a:off x="843439" y="6553200"/>
            <a:ext cx="73761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B30A237-98FE-4A07-9F22-0AB1718BD777}"/>
              </a:ext>
            </a:extLst>
          </p:cNvPr>
          <p:cNvSpPr>
            <a:spLocks noGrp="1"/>
          </p:cNvSpPr>
          <p:nvPr>
            <p:ph type="sldNum" sz="quarter" idx="12"/>
          </p:nvPr>
        </p:nvSpPr>
        <p:spPr>
          <a:xfrm>
            <a:off x="6523222" y="6569075"/>
            <a:ext cx="2133600" cy="273050"/>
          </a:xfrm>
        </p:spPr>
        <p:txBody>
          <a:bodyPr/>
          <a:lstStyle/>
          <a:p>
            <a:pPr>
              <a:defRPr/>
            </a:pPr>
            <a:r>
              <a:rPr lang="en-US" altLang="en-US" dirty="0"/>
              <a:t>15-3</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2724" name="Rectangle 2"/>
          <p:cNvSpPr>
            <a:spLocks noGrp="1" noChangeArrowheads="1"/>
          </p:cNvSpPr>
          <p:nvPr>
            <p:ph type="title"/>
          </p:nvPr>
        </p:nvSpPr>
        <p:spPr/>
        <p:txBody>
          <a:bodyPr anchor="ctr"/>
          <a:lstStyle/>
          <a:p>
            <a:pPr eaLnBrk="1" hangingPunct="1">
              <a:defRPr/>
            </a:pPr>
            <a:r>
              <a:rPr lang="en-US" sz="3500" dirty="0"/>
              <a:t>Property-Casualty Industry Underwriting Ratios (Continued)</a:t>
            </a:r>
          </a:p>
        </p:txBody>
      </p:sp>
      <p:sp>
        <p:nvSpPr>
          <p:cNvPr id="6" name="Footer Placeholder 3">
            <a:extLst>
              <a:ext uri="{FF2B5EF4-FFF2-40B4-BE49-F238E27FC236}">
                <a16:creationId xmlns:a16="http://schemas.microsoft.com/office/drawing/2014/main" id="{30D9F465-4E7D-4A65-BF67-BD446CA10FB6}"/>
              </a:ext>
            </a:extLst>
          </p:cNvPr>
          <p:cNvSpPr>
            <a:spLocks noGrp="1"/>
          </p:cNvSpPr>
          <p:nvPr>
            <p:ph type="ftr" sz="quarter" idx="11"/>
          </p:nvPr>
        </p:nvSpPr>
        <p:spPr>
          <a:xfrm>
            <a:off x="1169670" y="6583362"/>
            <a:ext cx="68046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8B122B66-9A10-40E4-B3E9-6C71DA261717}"/>
              </a:ext>
            </a:extLst>
          </p:cNvPr>
          <p:cNvSpPr>
            <a:spLocks noGrp="1"/>
          </p:cNvSpPr>
          <p:nvPr>
            <p:ph type="sldNum" sz="quarter" idx="12"/>
          </p:nvPr>
        </p:nvSpPr>
        <p:spPr>
          <a:xfrm>
            <a:off x="6523222" y="6569075"/>
            <a:ext cx="2133600" cy="273050"/>
          </a:xfrm>
        </p:spPr>
        <p:txBody>
          <a:bodyPr/>
          <a:lstStyle/>
          <a:p>
            <a:pPr>
              <a:defRPr/>
            </a:pPr>
            <a:r>
              <a:rPr lang="en-US" altLang="en-US" dirty="0"/>
              <a:t>15-30</a:t>
            </a:r>
          </a:p>
        </p:txBody>
      </p:sp>
      <p:sp>
        <p:nvSpPr>
          <p:cNvPr id="3" name="Content Placeholder 2">
            <a:extLst>
              <a:ext uri="{FF2B5EF4-FFF2-40B4-BE49-F238E27FC236}">
                <a16:creationId xmlns:a16="http://schemas.microsoft.com/office/drawing/2014/main" id="{86F5FAA1-CD81-1234-B170-1E7CA83F3C29}"/>
              </a:ext>
            </a:extLst>
          </p:cNvPr>
          <p:cNvSpPr>
            <a:spLocks noGrp="1"/>
          </p:cNvSpPr>
          <p:nvPr>
            <p:ph idx="1"/>
          </p:nvPr>
        </p:nvSpPr>
        <p:spPr/>
        <p:txBody>
          <a:bodyP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4772" name="Rectangle 2"/>
          <p:cNvSpPr>
            <a:spLocks noGrp="1" noChangeArrowheads="1"/>
          </p:cNvSpPr>
          <p:nvPr>
            <p:ph type="title" idx="4294967295"/>
          </p:nvPr>
        </p:nvSpPr>
        <p:spPr/>
        <p:txBody>
          <a:bodyPr anchor="ctr"/>
          <a:lstStyle/>
          <a:p>
            <a:pPr eaLnBrk="1" hangingPunct="1">
              <a:defRPr/>
            </a:pPr>
            <a:r>
              <a:rPr lang="en-US" sz="3500" dirty="0"/>
              <a:t>P&amp;C Recent Trends</a:t>
            </a:r>
          </a:p>
        </p:txBody>
      </p:sp>
      <p:sp>
        <p:nvSpPr>
          <p:cNvPr id="32773" name="Rectangle 3"/>
          <p:cNvSpPr>
            <a:spLocks noGrp="1" noChangeArrowheads="1"/>
          </p:cNvSpPr>
          <p:nvPr>
            <p:ph type="body" sz="half" idx="4294967295"/>
          </p:nvPr>
        </p:nvSpPr>
        <p:spPr>
          <a:xfrm>
            <a:off x="207391" y="1719262"/>
            <a:ext cx="864437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100" b="1" dirty="0"/>
              <a:t>Underwriting cycle </a:t>
            </a:r>
            <a:r>
              <a:rPr lang="en-US" altLang="en-US" sz="2100" dirty="0"/>
              <a:t>is a pattern that the profits in the P&amp;C industry tend to follow</a:t>
            </a:r>
          </a:p>
          <a:p>
            <a:pPr eaLnBrk="1" hangingPunct="1">
              <a:lnSpc>
                <a:spcPct val="95000"/>
              </a:lnSpc>
            </a:pPr>
            <a:r>
              <a:rPr lang="en-US" altLang="en-US" sz="2100" dirty="0"/>
              <a:t>Much of 1985-2021 period was not profitable for the P&amp;C industry</a:t>
            </a:r>
          </a:p>
          <a:p>
            <a:pPr lvl="1" eaLnBrk="1" hangingPunct="1">
              <a:lnSpc>
                <a:spcPct val="95000"/>
              </a:lnSpc>
            </a:pPr>
            <a:r>
              <a:rPr lang="en-US" altLang="en-US" sz="1900" dirty="0"/>
              <a:t>Combined ratio after dividends was 116.2 in 1985, 115.7 in 1992</a:t>
            </a:r>
          </a:p>
          <a:p>
            <a:pPr lvl="1" eaLnBrk="1" hangingPunct="1">
              <a:lnSpc>
                <a:spcPct val="95000"/>
              </a:lnSpc>
            </a:pPr>
            <a:r>
              <a:rPr lang="en-US" altLang="en-US" sz="1900" dirty="0"/>
              <a:t>Major reason for poor performance was a succession of catastrophes</a:t>
            </a:r>
          </a:p>
          <a:p>
            <a:pPr lvl="1" eaLnBrk="1" hangingPunct="1">
              <a:lnSpc>
                <a:spcPct val="95000"/>
              </a:lnSpc>
            </a:pPr>
            <a:r>
              <a:rPr lang="en-US" altLang="en-US" sz="1900" dirty="0"/>
              <a:t>Estimates of 2001 terrorist attacks on the World Trade Center and the Pentagon were as high as $19 billion for insurers</a:t>
            </a:r>
          </a:p>
          <a:p>
            <a:pPr lvl="1" eaLnBrk="1" hangingPunct="1">
              <a:lnSpc>
                <a:spcPct val="95000"/>
              </a:lnSpc>
            </a:pPr>
            <a:r>
              <a:rPr lang="en-US" altLang="en-US" sz="1900" dirty="0"/>
              <a:t>Losses rose significantly in 2008 through 2012 due to jump in catastrophe losses and losses associated with financial crisis</a:t>
            </a:r>
          </a:p>
          <a:p>
            <a:pPr lvl="1" eaLnBrk="1" hangingPunct="1">
              <a:lnSpc>
                <a:spcPct val="95000"/>
              </a:lnSpc>
            </a:pPr>
            <a:r>
              <a:rPr lang="en-US" altLang="en-US" sz="1900" dirty="0"/>
              <a:t>Profitability surged to its highest level in the post-crisis era in 2013-2016, but insured losses due to natural disasters in 2017 were more than triple the amount for 2016</a:t>
            </a:r>
          </a:p>
          <a:p>
            <a:pPr lvl="1" eaLnBrk="1" hangingPunct="1">
              <a:lnSpc>
                <a:spcPct val="95000"/>
              </a:lnSpc>
            </a:pPr>
            <a:r>
              <a:rPr lang="en-US" altLang="en-US" sz="1900" dirty="0"/>
              <a:t>The combined ratio after dividends worsened in 2020 and 2021 due to the Covid-19 pandemic, but sustained premium growth, prior-year reserve releases, and lower loss costs in auto market offset the losses</a:t>
            </a:r>
          </a:p>
          <a:p>
            <a:pPr lvl="1" eaLnBrk="1" hangingPunct="1">
              <a:lnSpc>
                <a:spcPct val="95000"/>
              </a:lnSpc>
            </a:pPr>
            <a:endParaRPr lang="en-US" altLang="en-US" sz="1900" dirty="0"/>
          </a:p>
        </p:txBody>
      </p:sp>
      <p:sp>
        <p:nvSpPr>
          <p:cNvPr id="6" name="Footer Placeholder 3">
            <a:extLst>
              <a:ext uri="{FF2B5EF4-FFF2-40B4-BE49-F238E27FC236}">
                <a16:creationId xmlns:a16="http://schemas.microsoft.com/office/drawing/2014/main" id="{23B6207C-3DCC-42C7-97F3-3B5AAE0A5754}"/>
              </a:ext>
            </a:extLst>
          </p:cNvPr>
          <p:cNvSpPr>
            <a:spLocks noGrp="1"/>
          </p:cNvSpPr>
          <p:nvPr>
            <p:ph type="ftr" sz="quarter" idx="11"/>
          </p:nvPr>
        </p:nvSpPr>
        <p:spPr>
          <a:xfrm>
            <a:off x="849120" y="6569075"/>
            <a:ext cx="736092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A9EC3063-CEAA-4824-9871-F9FD9546BD7A}"/>
              </a:ext>
            </a:extLst>
          </p:cNvPr>
          <p:cNvSpPr>
            <a:spLocks noGrp="1"/>
          </p:cNvSpPr>
          <p:nvPr>
            <p:ph type="sldNum" sz="quarter" idx="12"/>
          </p:nvPr>
        </p:nvSpPr>
        <p:spPr>
          <a:xfrm>
            <a:off x="6523222" y="6569075"/>
            <a:ext cx="2133600" cy="273050"/>
          </a:xfrm>
        </p:spPr>
        <p:txBody>
          <a:bodyPr/>
          <a:lstStyle/>
          <a:p>
            <a:pPr>
              <a:defRPr/>
            </a:pPr>
            <a:r>
              <a:rPr lang="en-US" altLang="en-US" dirty="0"/>
              <a:t>15-31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txBox="1">
            <a:spLocks noGrp="1"/>
          </p:cNvSpPr>
          <p:nvPr/>
        </p:nvSpPr>
        <p:spPr bwMode="auto">
          <a:xfrm>
            <a:off x="3909060" y="649859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6820" name="Rectangle 2"/>
          <p:cNvSpPr>
            <a:spLocks noGrp="1" noChangeArrowheads="1"/>
          </p:cNvSpPr>
          <p:nvPr>
            <p:ph type="title" idx="4294967295"/>
          </p:nvPr>
        </p:nvSpPr>
        <p:spPr/>
        <p:txBody>
          <a:bodyPr anchor="ctr"/>
          <a:lstStyle/>
          <a:p>
            <a:pPr eaLnBrk="1" hangingPunct="1">
              <a:defRPr/>
            </a:pPr>
            <a:r>
              <a:rPr lang="en-US" sz="3500" dirty="0"/>
              <a:t>Property-Casualty (P&amp;C) </a:t>
            </a:r>
            <a:br>
              <a:rPr lang="en-US" sz="3500" dirty="0"/>
            </a:br>
            <a:r>
              <a:rPr lang="en-US" sz="3500" dirty="0"/>
              <a:t>Insurance Regulation</a:t>
            </a:r>
          </a:p>
        </p:txBody>
      </p:sp>
      <p:sp>
        <p:nvSpPr>
          <p:cNvPr id="33797"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pPr>
            <a:r>
              <a:rPr lang="en-US" altLang="en-US" sz="2200" dirty="0"/>
              <a:t>P&amp;C insurers are chartered at the state level and regulated by state commissions</a:t>
            </a:r>
          </a:p>
          <a:p>
            <a:pPr eaLnBrk="1" hangingPunct="1">
              <a:lnSpc>
                <a:spcPct val="95000"/>
              </a:lnSpc>
            </a:pPr>
            <a:r>
              <a:rPr lang="en-US" altLang="en-US" sz="2200" dirty="0"/>
              <a:t>State guarantee funds provide (some) protection to policyholders, similar to the manner described for life insurance companies, should a P&amp;C insurer fail</a:t>
            </a:r>
          </a:p>
          <a:p>
            <a:pPr eaLnBrk="1" hangingPunct="1">
              <a:lnSpc>
                <a:spcPct val="95000"/>
              </a:lnSpc>
            </a:pPr>
            <a:r>
              <a:rPr lang="en-US" altLang="en-US" sz="2200" dirty="0"/>
              <a:t>Additional burden faced by P&amp;C insurers in some activity lines – especially auto insurance and workers’ compensation insurance – is rate regulation</a:t>
            </a:r>
            <a:endParaRPr lang="en-US" altLang="en-US" sz="2200" b="1" dirty="0"/>
          </a:p>
          <a:p>
            <a:pPr lvl="1" eaLnBrk="1" hangingPunct="1">
              <a:lnSpc>
                <a:spcPct val="95000"/>
              </a:lnSpc>
            </a:pPr>
            <a:r>
              <a:rPr lang="en-US" altLang="en-US" sz="2000" dirty="0"/>
              <a:t>Given the social welfare importance of these lines, state commissioners often set ceilings on the premiums and premium increases in these lines</a:t>
            </a:r>
          </a:p>
          <a:p>
            <a:pPr eaLnBrk="1" hangingPunct="1">
              <a:lnSpc>
                <a:spcPct val="95000"/>
              </a:lnSpc>
            </a:pPr>
            <a:r>
              <a:rPr lang="en-US" altLang="en-US" sz="2200" dirty="0"/>
              <a:t>P&amp;C industry has come under attack in recent years for the way it handled claims from homeowners associated with Hurricane Katrina</a:t>
            </a:r>
          </a:p>
        </p:txBody>
      </p:sp>
      <p:sp>
        <p:nvSpPr>
          <p:cNvPr id="6" name="Footer Placeholder 3">
            <a:extLst>
              <a:ext uri="{FF2B5EF4-FFF2-40B4-BE49-F238E27FC236}">
                <a16:creationId xmlns:a16="http://schemas.microsoft.com/office/drawing/2014/main" id="{37860A9B-82D5-4949-AA5E-F96DFE5AD604}"/>
              </a:ext>
            </a:extLst>
          </p:cNvPr>
          <p:cNvSpPr>
            <a:spLocks noGrp="1"/>
          </p:cNvSpPr>
          <p:nvPr>
            <p:ph type="ftr" sz="quarter" idx="11"/>
          </p:nvPr>
        </p:nvSpPr>
        <p:spPr>
          <a:xfrm>
            <a:off x="910590" y="6583362"/>
            <a:ext cx="732282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63BF3FD0-AB4C-4295-A02B-201CE27D6F43}"/>
              </a:ext>
            </a:extLst>
          </p:cNvPr>
          <p:cNvSpPr>
            <a:spLocks noGrp="1"/>
          </p:cNvSpPr>
          <p:nvPr>
            <p:ph type="sldNum" sz="quarter" idx="12"/>
          </p:nvPr>
        </p:nvSpPr>
        <p:spPr>
          <a:xfrm>
            <a:off x="6523222" y="6569075"/>
            <a:ext cx="2133600" cy="273050"/>
          </a:xfrm>
        </p:spPr>
        <p:txBody>
          <a:bodyPr/>
          <a:lstStyle/>
          <a:p>
            <a:pPr>
              <a:defRPr/>
            </a:pPr>
            <a:r>
              <a:rPr lang="en-US" altLang="en-US" dirty="0"/>
              <a:t>15-32</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6820" name="Rectangle 2"/>
          <p:cNvSpPr>
            <a:spLocks noGrp="1" noChangeArrowheads="1"/>
          </p:cNvSpPr>
          <p:nvPr>
            <p:ph type="title" idx="4294967295"/>
          </p:nvPr>
        </p:nvSpPr>
        <p:spPr/>
        <p:txBody>
          <a:bodyPr anchor="ctr"/>
          <a:lstStyle/>
          <a:p>
            <a:pPr eaLnBrk="1" hangingPunct="1">
              <a:defRPr/>
            </a:pPr>
            <a:r>
              <a:rPr lang="en-US" sz="3500" dirty="0"/>
              <a:t>Global Issues</a:t>
            </a:r>
          </a:p>
        </p:txBody>
      </p:sp>
      <p:sp>
        <p:nvSpPr>
          <p:cNvPr id="34821" name="Rectangle 3"/>
          <p:cNvSpPr>
            <a:spLocks noGrp="1" noChangeArrowheads="1"/>
          </p:cNvSpPr>
          <p:nvPr>
            <p:ph type="body" sz="half" idx="4294967295"/>
          </p:nvPr>
        </p:nvSpPr>
        <p:spPr>
          <a:xfrm>
            <a:off x="282805" y="1719262"/>
            <a:ext cx="8597244" cy="469096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200" dirty="0"/>
              <a:t>Insurance sector is becoming increasingly global</a:t>
            </a:r>
          </a:p>
          <a:p>
            <a:pPr lvl="1" eaLnBrk="1" hangingPunct="1"/>
            <a:r>
              <a:rPr lang="en-US" altLang="en-US" sz="2000" dirty="0"/>
              <a:t>While the U.S., Japan, and western Europe dominate the global market, all regions are engaged in the insurance business and many insurers are engaged internationally</a:t>
            </a:r>
          </a:p>
          <a:p>
            <a:pPr eaLnBrk="1" hangingPunct="1"/>
            <a:r>
              <a:rPr lang="en-US" altLang="en-US" sz="2200" dirty="0"/>
              <a:t>2017 was the costliest year for the worldwide insurance industry</a:t>
            </a:r>
          </a:p>
          <a:p>
            <a:pPr lvl="1" eaLnBrk="1" hangingPunct="1"/>
            <a:r>
              <a:rPr lang="en-US" altLang="en-US" sz="2000" dirty="0"/>
              <a:t>Natural disasters cost insurers a record $138 billion in losses, though losses in North America accounted for 83% of the total</a:t>
            </a:r>
          </a:p>
          <a:p>
            <a:pPr lvl="1" eaLnBrk="1" hangingPunct="1"/>
            <a:r>
              <a:rPr lang="en-US" altLang="en-US" sz="2000" dirty="0"/>
              <a:t>Key driver of  losses in 2017 were the hurricanes Harvey, Irma, and Maria, which struck the USA and Caribbean in the space of a few weeks</a:t>
            </a:r>
          </a:p>
          <a:p>
            <a:pPr eaLnBrk="1" hangingPunct="1"/>
            <a:r>
              <a:rPr lang="en-US" altLang="en-US" sz="2200" dirty="0"/>
              <a:t>2021 had overall economic losses from natural disasters of $259 billion, which is up 20% from the previous year’s total and also higher than the previous 10-year average of $229 million</a:t>
            </a:r>
          </a:p>
        </p:txBody>
      </p:sp>
      <p:sp>
        <p:nvSpPr>
          <p:cNvPr id="6" name="Footer Placeholder 3">
            <a:extLst>
              <a:ext uri="{FF2B5EF4-FFF2-40B4-BE49-F238E27FC236}">
                <a16:creationId xmlns:a16="http://schemas.microsoft.com/office/drawing/2014/main" id="{1BE21957-EBB1-4FCD-92AE-5F4AA0029720}"/>
              </a:ext>
            </a:extLst>
          </p:cNvPr>
          <p:cNvSpPr>
            <a:spLocks noGrp="1"/>
          </p:cNvSpPr>
          <p:nvPr>
            <p:ph type="ftr" sz="quarter" idx="11"/>
          </p:nvPr>
        </p:nvSpPr>
        <p:spPr>
          <a:xfrm>
            <a:off x="765810" y="6583362"/>
            <a:ext cx="692658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84AF3A60-5E58-4E17-93D4-22696C0C3E39}"/>
              </a:ext>
            </a:extLst>
          </p:cNvPr>
          <p:cNvSpPr>
            <a:spLocks noGrp="1"/>
          </p:cNvSpPr>
          <p:nvPr>
            <p:ph type="sldNum" sz="quarter" idx="12"/>
          </p:nvPr>
        </p:nvSpPr>
        <p:spPr>
          <a:xfrm>
            <a:off x="6523222" y="6569075"/>
            <a:ext cx="2133600" cy="273050"/>
          </a:xfrm>
        </p:spPr>
        <p:txBody>
          <a:bodyPr/>
          <a:lstStyle/>
          <a:p>
            <a:pPr>
              <a:defRPr/>
            </a:pPr>
            <a:r>
              <a:rPr lang="en-US" altLang="en-US" dirty="0"/>
              <a:t>15-33</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46820" name="Rectangle 2"/>
          <p:cNvSpPr>
            <a:spLocks noGrp="1" noChangeArrowheads="1"/>
          </p:cNvSpPr>
          <p:nvPr>
            <p:ph type="title" idx="4294967295"/>
          </p:nvPr>
        </p:nvSpPr>
        <p:spPr>
          <a:xfrm>
            <a:off x="457200" y="222895"/>
            <a:ext cx="7543800" cy="1295400"/>
          </a:xfrm>
        </p:spPr>
        <p:txBody>
          <a:bodyPr anchor="ctr"/>
          <a:lstStyle/>
          <a:p>
            <a:pPr eaLnBrk="1" hangingPunct="1">
              <a:defRPr/>
            </a:pPr>
            <a:r>
              <a:rPr lang="en-US" sz="3500" dirty="0"/>
              <a:t>The World’s Top 10 Countries in Terms of Insurance Premiums Written, 2021</a:t>
            </a:r>
          </a:p>
        </p:txBody>
      </p:sp>
      <p:sp>
        <p:nvSpPr>
          <p:cNvPr id="6" name="Footer Placeholder 3">
            <a:extLst>
              <a:ext uri="{FF2B5EF4-FFF2-40B4-BE49-F238E27FC236}">
                <a16:creationId xmlns:a16="http://schemas.microsoft.com/office/drawing/2014/main" id="{1BE21957-EBB1-4FCD-92AE-5F4AA0029720}"/>
              </a:ext>
            </a:extLst>
          </p:cNvPr>
          <p:cNvSpPr>
            <a:spLocks noGrp="1"/>
          </p:cNvSpPr>
          <p:nvPr>
            <p:ph type="ftr" sz="quarter" idx="11"/>
          </p:nvPr>
        </p:nvSpPr>
        <p:spPr>
          <a:xfrm>
            <a:off x="601980" y="6576695"/>
            <a:ext cx="794004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84AF3A60-5E58-4E17-93D4-22696C0C3E39}"/>
              </a:ext>
            </a:extLst>
          </p:cNvPr>
          <p:cNvSpPr>
            <a:spLocks noGrp="1"/>
          </p:cNvSpPr>
          <p:nvPr>
            <p:ph type="sldNum" sz="quarter" idx="12"/>
          </p:nvPr>
        </p:nvSpPr>
        <p:spPr>
          <a:xfrm>
            <a:off x="6523222" y="6569075"/>
            <a:ext cx="2133600" cy="273050"/>
          </a:xfrm>
        </p:spPr>
        <p:txBody>
          <a:bodyPr/>
          <a:lstStyle/>
          <a:p>
            <a:pPr>
              <a:defRPr/>
            </a:pPr>
            <a:r>
              <a:rPr lang="en-US" altLang="en-US" dirty="0"/>
              <a:t>15-34</a:t>
            </a:r>
          </a:p>
        </p:txBody>
      </p:sp>
    </p:spTree>
    <p:extLst>
      <p:ext uri="{BB962C8B-B14F-4D97-AF65-F5344CB8AC3E}">
        <p14:creationId xmlns:p14="http://schemas.microsoft.com/office/powerpoint/2010/main" val="38786508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492548" name="Rectangle 2"/>
          <p:cNvSpPr>
            <a:spLocks noGrp="1" noChangeArrowheads="1"/>
          </p:cNvSpPr>
          <p:nvPr>
            <p:ph type="title" idx="4294967295"/>
          </p:nvPr>
        </p:nvSpPr>
        <p:spPr/>
        <p:txBody>
          <a:bodyPr anchor="ctr"/>
          <a:lstStyle/>
          <a:p>
            <a:pPr eaLnBrk="1" hangingPunct="1">
              <a:defRPr/>
            </a:pPr>
            <a:r>
              <a:rPr lang="en-US" sz="3500" dirty="0"/>
              <a:t>Largest Life Insurers</a:t>
            </a:r>
          </a:p>
        </p:txBody>
      </p:sp>
      <p:sp>
        <p:nvSpPr>
          <p:cNvPr id="6" name="Footer Placeholder 3">
            <a:extLst>
              <a:ext uri="{FF2B5EF4-FFF2-40B4-BE49-F238E27FC236}">
                <a16:creationId xmlns:a16="http://schemas.microsoft.com/office/drawing/2014/main" id="{3E605352-50D6-427E-909F-8B747482C5D7}"/>
              </a:ext>
            </a:extLst>
          </p:cNvPr>
          <p:cNvSpPr>
            <a:spLocks noGrp="1"/>
          </p:cNvSpPr>
          <p:nvPr>
            <p:ph type="ftr" sz="quarter" idx="11"/>
          </p:nvPr>
        </p:nvSpPr>
        <p:spPr>
          <a:xfrm>
            <a:off x="758190" y="6569075"/>
            <a:ext cx="762762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B30A237-98FE-4A07-9F22-0AB1718BD777}"/>
              </a:ext>
            </a:extLst>
          </p:cNvPr>
          <p:cNvSpPr>
            <a:spLocks noGrp="1"/>
          </p:cNvSpPr>
          <p:nvPr>
            <p:ph type="sldNum" sz="quarter" idx="12"/>
          </p:nvPr>
        </p:nvSpPr>
        <p:spPr>
          <a:xfrm>
            <a:off x="6523222" y="6569075"/>
            <a:ext cx="2133600" cy="273050"/>
          </a:xfrm>
        </p:spPr>
        <p:txBody>
          <a:bodyPr/>
          <a:lstStyle/>
          <a:p>
            <a:pPr>
              <a:defRPr/>
            </a:pPr>
            <a:r>
              <a:rPr lang="en-US" altLang="en-US" dirty="0"/>
              <a:t>15-4</a:t>
            </a:r>
          </a:p>
        </p:txBody>
      </p:sp>
    </p:spTree>
    <p:extLst>
      <p:ext uri="{BB962C8B-B14F-4D97-AF65-F5344CB8AC3E}">
        <p14:creationId xmlns:p14="http://schemas.microsoft.com/office/powerpoint/2010/main" val="3256686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492548" name="Rectangle 2"/>
          <p:cNvSpPr>
            <a:spLocks noGrp="1" noChangeArrowheads="1"/>
          </p:cNvSpPr>
          <p:nvPr>
            <p:ph type="title" idx="4294967295"/>
          </p:nvPr>
        </p:nvSpPr>
        <p:spPr/>
        <p:txBody>
          <a:bodyPr anchor="ctr"/>
          <a:lstStyle/>
          <a:p>
            <a:pPr eaLnBrk="1" hangingPunct="1">
              <a:defRPr/>
            </a:pPr>
            <a:r>
              <a:rPr lang="en-US" sz="3500" dirty="0"/>
              <a:t>Distribution of Premiums Written on Various Life Insurance Lines</a:t>
            </a:r>
          </a:p>
        </p:txBody>
      </p:sp>
      <p:sp>
        <p:nvSpPr>
          <p:cNvPr id="6" name="Footer Placeholder 3">
            <a:extLst>
              <a:ext uri="{FF2B5EF4-FFF2-40B4-BE49-F238E27FC236}">
                <a16:creationId xmlns:a16="http://schemas.microsoft.com/office/drawing/2014/main" id="{3E605352-50D6-427E-909F-8B747482C5D7}"/>
              </a:ext>
            </a:extLst>
          </p:cNvPr>
          <p:cNvSpPr>
            <a:spLocks noGrp="1"/>
          </p:cNvSpPr>
          <p:nvPr>
            <p:ph type="ftr" sz="quarter" idx="11"/>
          </p:nvPr>
        </p:nvSpPr>
        <p:spPr>
          <a:xfrm>
            <a:off x="750570" y="6583362"/>
            <a:ext cx="76428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B30A237-98FE-4A07-9F22-0AB1718BD777}"/>
              </a:ext>
            </a:extLst>
          </p:cNvPr>
          <p:cNvSpPr>
            <a:spLocks noGrp="1"/>
          </p:cNvSpPr>
          <p:nvPr>
            <p:ph type="sldNum" sz="quarter" idx="12"/>
          </p:nvPr>
        </p:nvSpPr>
        <p:spPr>
          <a:xfrm>
            <a:off x="6523222" y="6569075"/>
            <a:ext cx="2133600" cy="273050"/>
          </a:xfrm>
        </p:spPr>
        <p:txBody>
          <a:bodyPr/>
          <a:lstStyle/>
          <a:p>
            <a:pPr>
              <a:defRPr/>
            </a:pPr>
            <a:r>
              <a:rPr lang="en-US" altLang="en-US" dirty="0"/>
              <a:t>15-5</a:t>
            </a:r>
          </a:p>
        </p:txBody>
      </p:sp>
    </p:spTree>
    <p:extLst>
      <p:ext uri="{BB962C8B-B14F-4D97-AF65-F5344CB8AC3E}">
        <p14:creationId xmlns:p14="http://schemas.microsoft.com/office/powerpoint/2010/main" val="15546098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txBox="1">
            <a:spLocks noGrp="1"/>
          </p:cNvSpPr>
          <p:nvPr/>
        </p:nvSpPr>
        <p:spPr bwMode="auto">
          <a:xfrm>
            <a:off x="822960" y="6477000"/>
            <a:ext cx="37490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494596" name="Rectangle 2"/>
          <p:cNvSpPr>
            <a:spLocks noGrp="1" noChangeArrowheads="1"/>
          </p:cNvSpPr>
          <p:nvPr>
            <p:ph type="title" idx="4294967295"/>
          </p:nvPr>
        </p:nvSpPr>
        <p:spPr/>
        <p:txBody>
          <a:bodyPr anchor="ctr"/>
          <a:lstStyle/>
          <a:p>
            <a:pPr eaLnBrk="1" hangingPunct="1">
              <a:defRPr/>
            </a:pPr>
            <a:r>
              <a:rPr lang="en-US" sz="3500" dirty="0"/>
              <a:t>Life Insurance Companies (Continued)</a:t>
            </a:r>
          </a:p>
        </p:txBody>
      </p:sp>
      <p:sp>
        <p:nvSpPr>
          <p:cNvPr id="6149" name="Rectangle 3"/>
          <p:cNvSpPr>
            <a:spLocks noGrp="1" noChangeArrowheads="1"/>
          </p:cNvSpPr>
          <p:nvPr>
            <p:ph type="body" sz="half" idx="4294967295"/>
          </p:nvPr>
        </p:nvSpPr>
        <p:spPr>
          <a:xfrm>
            <a:off x="273377" y="1719263"/>
            <a:ext cx="8606671" cy="467211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Life insurers pool the risks of individuals to diversify away some of the customer-specific risk</a:t>
            </a:r>
          </a:p>
          <a:p>
            <a:pPr lvl="1" eaLnBrk="1" hangingPunct="1"/>
            <a:r>
              <a:rPr lang="en-US" altLang="en-US" sz="2000" dirty="0"/>
              <a:t>Because of this, they can offer insurance services at a cost (premium) lower than any individual could achieve on his or her own</a:t>
            </a:r>
          </a:p>
          <a:p>
            <a:pPr lvl="1" eaLnBrk="1" hangingPunct="1"/>
            <a:r>
              <a:rPr lang="en-US" altLang="en-US" sz="2000" dirty="0"/>
              <a:t>Life insurers transfer income-related uncertainties, such as those due to retirement, from the individual to the group</a:t>
            </a:r>
          </a:p>
          <a:p>
            <a:pPr marL="344487" lvl="1" indent="0" eaLnBrk="1" hangingPunct="1">
              <a:buNone/>
            </a:pPr>
            <a:endParaRPr lang="en-US" altLang="en-US" sz="2000" dirty="0"/>
          </a:p>
          <a:p>
            <a:pPr eaLnBrk="1" hangingPunct="1"/>
            <a:r>
              <a:rPr lang="en-US" altLang="en-US" sz="2300" dirty="0"/>
              <a:t>Other activities of life insurance companies:</a:t>
            </a:r>
          </a:p>
          <a:p>
            <a:pPr lvl="1" eaLnBrk="1" hangingPunct="1"/>
            <a:r>
              <a:rPr lang="en-US" altLang="en-US" sz="2000" dirty="0"/>
              <a:t>Sell annuity contracts, which are savings contracts that involve the liquidation of those funds saved over a period of time</a:t>
            </a:r>
          </a:p>
          <a:p>
            <a:pPr lvl="1" eaLnBrk="1" hangingPunct="1"/>
            <a:r>
              <a:rPr lang="en-US" altLang="en-US" sz="2000" dirty="0"/>
              <a:t>Manage pension plans (tax-deferred savings plans)</a:t>
            </a:r>
          </a:p>
          <a:p>
            <a:pPr lvl="1" eaLnBrk="1" hangingPunct="1"/>
            <a:r>
              <a:rPr lang="en-US" altLang="en-US" sz="2000" dirty="0"/>
              <a:t>Provide accident and health insurance</a:t>
            </a:r>
          </a:p>
        </p:txBody>
      </p:sp>
      <p:sp>
        <p:nvSpPr>
          <p:cNvPr id="6" name="Footer Placeholder 3">
            <a:extLst>
              <a:ext uri="{FF2B5EF4-FFF2-40B4-BE49-F238E27FC236}">
                <a16:creationId xmlns:a16="http://schemas.microsoft.com/office/drawing/2014/main" id="{67B8A27D-560F-4AA0-BE39-C055AD1B5000}"/>
              </a:ext>
            </a:extLst>
          </p:cNvPr>
          <p:cNvSpPr>
            <a:spLocks noGrp="1"/>
          </p:cNvSpPr>
          <p:nvPr>
            <p:ph type="ftr" sz="quarter" idx="11"/>
          </p:nvPr>
        </p:nvSpPr>
        <p:spPr>
          <a:xfrm>
            <a:off x="628650" y="6569075"/>
            <a:ext cx="72009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34F78580-FF34-4BDA-84E9-221BA2AD264E}"/>
              </a:ext>
            </a:extLst>
          </p:cNvPr>
          <p:cNvSpPr>
            <a:spLocks noGrp="1"/>
          </p:cNvSpPr>
          <p:nvPr>
            <p:ph type="sldNum" sz="quarter" idx="12"/>
          </p:nvPr>
        </p:nvSpPr>
        <p:spPr>
          <a:xfrm>
            <a:off x="6523222" y="6569075"/>
            <a:ext cx="2133600" cy="273050"/>
          </a:xfrm>
        </p:spPr>
        <p:txBody>
          <a:bodyPr/>
          <a:lstStyle/>
          <a:p>
            <a:pPr>
              <a:defRPr/>
            </a:pPr>
            <a:r>
              <a:rPr lang="en-US" altLang="en-US" dirty="0"/>
              <a:t>15-6</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62712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14052" name="Rectangle 2"/>
          <p:cNvSpPr>
            <a:spLocks noGrp="1" noChangeArrowheads="1"/>
          </p:cNvSpPr>
          <p:nvPr>
            <p:ph type="title" idx="4294967295"/>
          </p:nvPr>
        </p:nvSpPr>
        <p:spPr/>
        <p:txBody>
          <a:bodyPr anchor="ctr"/>
          <a:lstStyle/>
          <a:p>
            <a:pPr eaLnBrk="1" hangingPunct="1">
              <a:defRPr/>
            </a:pPr>
            <a:r>
              <a:rPr lang="en-US" sz="3500" dirty="0"/>
              <a:t>Life Insurance Companies (Concluded)</a:t>
            </a:r>
          </a:p>
        </p:txBody>
      </p:sp>
      <p:sp>
        <p:nvSpPr>
          <p:cNvPr id="7173" name="Rectangle 3"/>
          <p:cNvSpPr>
            <a:spLocks noGrp="1" noChangeArrowheads="1"/>
          </p:cNvSpPr>
          <p:nvPr>
            <p:ph type="body" sz="half" idx="4294967295"/>
          </p:nvPr>
        </p:nvSpPr>
        <p:spPr>
          <a:xfrm>
            <a:off x="282805" y="1719262"/>
            <a:ext cx="861609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300" dirty="0"/>
              <a:t>Insurance companies accept or underwrite risk that a prespecified event will occur in return for insurance premiums</a:t>
            </a:r>
          </a:p>
          <a:p>
            <a:pPr lvl="1" eaLnBrk="1" hangingPunct="1">
              <a:lnSpc>
                <a:spcPct val="90000"/>
              </a:lnSpc>
            </a:pPr>
            <a:r>
              <a:rPr lang="en-US" altLang="en-US" sz="2100" dirty="0"/>
              <a:t>Major part of underwriting process is determining which risks should be accepted and which should be rejected</a:t>
            </a:r>
          </a:p>
          <a:p>
            <a:pPr lvl="1" eaLnBrk="1" hangingPunct="1">
              <a:lnSpc>
                <a:spcPct val="90000"/>
              </a:lnSpc>
            </a:pPr>
            <a:r>
              <a:rPr lang="en-US" altLang="en-US" sz="2100" dirty="0"/>
              <a:t>For accepted risks, underwriters must determine how much to charge (in the form of premiums) </a:t>
            </a:r>
          </a:p>
          <a:p>
            <a:pPr lvl="2" eaLnBrk="1" hangingPunct="1">
              <a:lnSpc>
                <a:spcPct val="90000"/>
              </a:lnSpc>
            </a:pPr>
            <a:r>
              <a:rPr lang="en-US" altLang="en-US" sz="1900" dirty="0"/>
              <a:t>E.g., a smoker would likely be charged a higher premium than a non-smoker and an increased probability of a major pandemic might cause insurers to increase life and health insurance premiums to all insured groups</a:t>
            </a:r>
          </a:p>
          <a:p>
            <a:pPr eaLnBrk="1" hangingPunct="1">
              <a:lnSpc>
                <a:spcPct val="90000"/>
              </a:lnSpc>
            </a:pPr>
            <a:r>
              <a:rPr lang="en-US" altLang="en-US" sz="2300" b="1" dirty="0"/>
              <a:t>Adverse selection problem</a:t>
            </a:r>
            <a:r>
              <a:rPr lang="en-US" altLang="en-US" sz="2300" dirty="0"/>
              <a:t> exists because customers who apply for insurance policies are more likely to be those most in need of coverage</a:t>
            </a:r>
          </a:p>
          <a:p>
            <a:pPr lvl="1" eaLnBrk="1" hangingPunct="1">
              <a:lnSpc>
                <a:spcPct val="90000"/>
              </a:lnSpc>
            </a:pPr>
            <a:r>
              <a:rPr lang="en-US" altLang="en-US" sz="2100" dirty="0"/>
              <a:t>E.g., someone with chronic health problems is more likely to purchase a life insurance policy than someone in perfect health</a:t>
            </a:r>
          </a:p>
        </p:txBody>
      </p:sp>
      <p:sp>
        <p:nvSpPr>
          <p:cNvPr id="6" name="Footer Placeholder 3">
            <a:extLst>
              <a:ext uri="{FF2B5EF4-FFF2-40B4-BE49-F238E27FC236}">
                <a16:creationId xmlns:a16="http://schemas.microsoft.com/office/drawing/2014/main" id="{29CC59D7-BFA2-4DFB-BB99-4173A6068761}"/>
              </a:ext>
            </a:extLst>
          </p:cNvPr>
          <p:cNvSpPr>
            <a:spLocks noGrp="1"/>
          </p:cNvSpPr>
          <p:nvPr>
            <p:ph type="ftr" sz="quarter" idx="11"/>
          </p:nvPr>
        </p:nvSpPr>
        <p:spPr>
          <a:xfrm>
            <a:off x="922020" y="6569075"/>
            <a:ext cx="72999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3CFC79DF-71E7-4994-828A-BCBFAF8AABF1}"/>
              </a:ext>
            </a:extLst>
          </p:cNvPr>
          <p:cNvSpPr>
            <a:spLocks noGrp="1"/>
          </p:cNvSpPr>
          <p:nvPr>
            <p:ph type="sldNum" sz="quarter" idx="12"/>
          </p:nvPr>
        </p:nvSpPr>
        <p:spPr>
          <a:xfrm>
            <a:off x="6523222" y="6569075"/>
            <a:ext cx="2133600" cy="273050"/>
          </a:xfrm>
        </p:spPr>
        <p:txBody>
          <a:bodyPr/>
          <a:lstStyle/>
          <a:p>
            <a:pPr>
              <a:defRPr/>
            </a:pPr>
            <a:r>
              <a:rPr lang="en-US" altLang="en-US" dirty="0"/>
              <a:t>15-7</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16100" name="Rectangle 2"/>
          <p:cNvSpPr>
            <a:spLocks noGrp="1" noChangeArrowheads="1"/>
          </p:cNvSpPr>
          <p:nvPr>
            <p:ph type="title" idx="4294967295"/>
          </p:nvPr>
        </p:nvSpPr>
        <p:spPr/>
        <p:txBody>
          <a:bodyPr anchor="ctr"/>
          <a:lstStyle/>
          <a:p>
            <a:pPr eaLnBrk="1" hangingPunct="1">
              <a:defRPr/>
            </a:pPr>
            <a:r>
              <a:rPr lang="en-US" sz="3500" dirty="0"/>
              <a:t>The Role of Actuaries</a:t>
            </a:r>
          </a:p>
        </p:txBody>
      </p:sp>
      <p:sp>
        <p:nvSpPr>
          <p:cNvPr id="8197" name="Rectangle 3"/>
          <p:cNvSpPr>
            <a:spLocks noGrp="1" noChangeArrowheads="1"/>
          </p:cNvSpPr>
          <p:nvPr>
            <p:ph type="body" sz="half" idx="4294967295"/>
          </p:nvPr>
        </p:nvSpPr>
        <p:spPr>
          <a:xfrm>
            <a:off x="457200" y="1775825"/>
            <a:ext cx="8148638" cy="44116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Actuaries have traditionally worked in life insurance to reduce the risks of underwriting and selling life insurance</a:t>
            </a:r>
          </a:p>
          <a:p>
            <a:pPr lvl="1" eaLnBrk="1" hangingPunct="1"/>
            <a:r>
              <a:rPr lang="en-US" altLang="en-US" sz="2100" dirty="0"/>
              <a:t>With traditional life insurance, actuaries analyze mortality, produce life tables, and apply time value of money concepts to produce life insurance, annuities, and endowment policies</a:t>
            </a:r>
          </a:p>
          <a:p>
            <a:pPr lvl="1" eaLnBrk="1" hangingPunct="1"/>
            <a:r>
              <a:rPr lang="en-US" altLang="en-US" sz="2100" dirty="0"/>
              <a:t>With health insurance, actuaries analyze rates of disability, morbidity, mortality, fertility, and other contingencies</a:t>
            </a:r>
          </a:p>
          <a:p>
            <a:pPr lvl="1" eaLnBrk="1" hangingPunct="1"/>
            <a:endParaRPr lang="en-US" altLang="en-US" sz="2000" dirty="0"/>
          </a:p>
        </p:txBody>
      </p:sp>
      <p:sp>
        <p:nvSpPr>
          <p:cNvPr id="6" name="Footer Placeholder 3">
            <a:extLst>
              <a:ext uri="{FF2B5EF4-FFF2-40B4-BE49-F238E27FC236}">
                <a16:creationId xmlns:a16="http://schemas.microsoft.com/office/drawing/2014/main" id="{FB363395-BF98-4F32-B36D-2C836B474FED}"/>
              </a:ext>
            </a:extLst>
          </p:cNvPr>
          <p:cNvSpPr>
            <a:spLocks noGrp="1"/>
          </p:cNvSpPr>
          <p:nvPr>
            <p:ph type="ftr" sz="quarter" idx="11"/>
          </p:nvPr>
        </p:nvSpPr>
        <p:spPr>
          <a:xfrm>
            <a:off x="956310" y="6569075"/>
            <a:ext cx="723138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71EB170-AD1C-410D-8046-F09FC0A286C9}"/>
              </a:ext>
            </a:extLst>
          </p:cNvPr>
          <p:cNvSpPr>
            <a:spLocks noGrp="1"/>
          </p:cNvSpPr>
          <p:nvPr>
            <p:ph type="sldNum" sz="quarter" idx="12"/>
          </p:nvPr>
        </p:nvSpPr>
        <p:spPr>
          <a:xfrm>
            <a:off x="6523222" y="6569075"/>
            <a:ext cx="2133600" cy="273050"/>
          </a:xfrm>
        </p:spPr>
        <p:txBody>
          <a:bodyPr/>
          <a:lstStyle/>
          <a:p>
            <a:pPr>
              <a:defRPr/>
            </a:pPr>
            <a:r>
              <a:rPr lang="en-US" altLang="en-US" dirty="0"/>
              <a:t>15-8</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18148" name="Rectangle 2"/>
          <p:cNvSpPr>
            <a:spLocks noGrp="1" noChangeArrowheads="1"/>
          </p:cNvSpPr>
          <p:nvPr>
            <p:ph type="title" idx="4294967295"/>
          </p:nvPr>
        </p:nvSpPr>
        <p:spPr/>
        <p:txBody>
          <a:bodyPr anchor="ctr"/>
          <a:lstStyle/>
          <a:p>
            <a:pPr eaLnBrk="1" hangingPunct="1">
              <a:defRPr/>
            </a:pPr>
            <a:r>
              <a:rPr lang="en-US" sz="3500" dirty="0"/>
              <a:t>Life Insurance</a:t>
            </a:r>
          </a:p>
        </p:txBody>
      </p:sp>
      <p:sp>
        <p:nvSpPr>
          <p:cNvPr id="9221" name="Rectangle 3"/>
          <p:cNvSpPr>
            <a:spLocks noGrp="1" noChangeArrowheads="1"/>
          </p:cNvSpPr>
          <p:nvPr>
            <p:ph type="body" sz="half" idx="4294967295"/>
          </p:nvPr>
        </p:nvSpPr>
        <p:spPr>
          <a:xfrm>
            <a:off x="287517" y="1825602"/>
            <a:ext cx="8568965" cy="46132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300" dirty="0"/>
              <a:t>Four basis classes (or lines) of life insurance are distinguished by the way they are sold or marketed to purchasers:</a:t>
            </a:r>
          </a:p>
          <a:p>
            <a:pPr marL="801687" lvl="1" indent="-457200" eaLnBrk="1" hangingPunct="1">
              <a:buFont typeface="+mj-lt"/>
              <a:buAutoNum type="arabicPeriod"/>
            </a:pPr>
            <a:r>
              <a:rPr lang="en-US" altLang="en-US" sz="2100" dirty="0"/>
              <a:t>Ordinary life</a:t>
            </a:r>
          </a:p>
          <a:p>
            <a:pPr marL="801687" lvl="1" indent="-457200" eaLnBrk="1" hangingPunct="1">
              <a:buFont typeface="+mj-lt"/>
              <a:buAutoNum type="arabicPeriod"/>
            </a:pPr>
            <a:r>
              <a:rPr lang="en-US" altLang="en-US" sz="2100" dirty="0"/>
              <a:t>Group life</a:t>
            </a:r>
          </a:p>
          <a:p>
            <a:pPr marL="801687" lvl="1" indent="-457200" eaLnBrk="1" hangingPunct="1">
              <a:buFont typeface="+mj-lt"/>
              <a:buAutoNum type="arabicPeriod"/>
            </a:pPr>
            <a:r>
              <a:rPr lang="en-US" altLang="en-US" sz="2100" dirty="0"/>
              <a:t>Credit life</a:t>
            </a:r>
          </a:p>
          <a:p>
            <a:pPr marL="801687" lvl="1" indent="-457200" eaLnBrk="1" hangingPunct="1">
              <a:buFont typeface="+mj-lt"/>
              <a:buAutoNum type="arabicPeriod"/>
            </a:pPr>
            <a:r>
              <a:rPr lang="en-US" altLang="en-US" sz="2100" dirty="0"/>
              <a:t>Other activities</a:t>
            </a:r>
          </a:p>
          <a:p>
            <a:pPr eaLnBrk="1" hangingPunct="1"/>
            <a:endParaRPr lang="en-US" altLang="en-US" sz="2400" dirty="0"/>
          </a:p>
          <a:p>
            <a:pPr eaLnBrk="1" hangingPunct="1"/>
            <a:r>
              <a:rPr lang="en-US" altLang="en-US" sz="2300" dirty="0"/>
              <a:t>Of the $21.2 trillion life insurance policies in force in the U.S. at year-end 2021, ordinary life accounts for 64.2%, group life for 35.4%, and credit life for less than 1%</a:t>
            </a:r>
          </a:p>
          <a:p>
            <a:pPr eaLnBrk="1" hangingPunct="1"/>
            <a:endParaRPr lang="en-US" altLang="en-US" sz="2200" b="1" dirty="0"/>
          </a:p>
        </p:txBody>
      </p:sp>
      <p:sp>
        <p:nvSpPr>
          <p:cNvPr id="6" name="Footer Placeholder 3">
            <a:extLst>
              <a:ext uri="{FF2B5EF4-FFF2-40B4-BE49-F238E27FC236}">
                <a16:creationId xmlns:a16="http://schemas.microsoft.com/office/drawing/2014/main" id="{F180E6AE-8AF4-466C-8FB4-FF779AAE28C9}"/>
              </a:ext>
            </a:extLst>
          </p:cNvPr>
          <p:cNvSpPr>
            <a:spLocks noGrp="1"/>
          </p:cNvSpPr>
          <p:nvPr>
            <p:ph type="ftr" sz="quarter" idx="11"/>
          </p:nvPr>
        </p:nvSpPr>
        <p:spPr>
          <a:xfrm>
            <a:off x="788669" y="6559550"/>
            <a:ext cx="756666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E3AE20E2-0CDC-4360-8831-9C55E184AA9F}"/>
              </a:ext>
            </a:extLst>
          </p:cNvPr>
          <p:cNvSpPr>
            <a:spLocks noGrp="1"/>
          </p:cNvSpPr>
          <p:nvPr>
            <p:ph type="sldNum" sz="quarter" idx="12"/>
          </p:nvPr>
        </p:nvSpPr>
        <p:spPr>
          <a:xfrm>
            <a:off x="6523222" y="6569075"/>
            <a:ext cx="2133600" cy="273050"/>
          </a:xfrm>
        </p:spPr>
        <p:txBody>
          <a:bodyPr/>
          <a:lstStyle/>
          <a:p>
            <a:pPr>
              <a:defRPr/>
            </a:pPr>
            <a:r>
              <a:rPr lang="en-US" altLang="en-US" dirty="0"/>
              <a:t>15-9</a:t>
            </a:r>
          </a:p>
        </p:txBody>
      </p:sp>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379920-F05E-4206-9ED6-3D5B68283AB0}">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2.xml><?xml version="1.0" encoding="utf-8"?>
<ds:datastoreItem xmlns:ds="http://schemas.openxmlformats.org/officeDocument/2006/customXml" ds:itemID="{8E6DCE8B-8ACB-4D18-A4C6-ED7FED1230F9}">
  <ds:schemaRefs>
    <ds:schemaRef ds:uri="http://schemas.microsoft.com/sharepoint/v3/contenttype/forms"/>
  </ds:schemaRefs>
</ds:datastoreItem>
</file>

<file path=customXml/itemProps3.xml><?xml version="1.0" encoding="utf-8"?>
<ds:datastoreItem xmlns:ds="http://schemas.openxmlformats.org/officeDocument/2006/customXml" ds:itemID="{6EF3FB3F-B37F-4E43-B02B-B65EBC7DD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5748</TotalTime>
  <Words>4020</Words>
  <Application>Microsoft Office PowerPoint</Application>
  <PresentationFormat>On-screen Show (4:3)</PresentationFormat>
  <Paragraphs>309</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Network</vt:lpstr>
      <vt:lpstr>Chapter Fifteen</vt:lpstr>
      <vt:lpstr>Insurance Companies (ICs)</vt:lpstr>
      <vt:lpstr>Life Insurance Companies</vt:lpstr>
      <vt:lpstr>Largest Life Insurers</vt:lpstr>
      <vt:lpstr>Distribution of Premiums Written on Various Life Insurance Lines</vt:lpstr>
      <vt:lpstr>Life Insurance Companies (Continued)</vt:lpstr>
      <vt:lpstr>Life Insurance Companies (Concluded)</vt:lpstr>
      <vt:lpstr>The Role of Actuaries</vt:lpstr>
      <vt:lpstr>Life Insurance</vt:lpstr>
      <vt:lpstr>The Four Types of Life Insurance</vt:lpstr>
      <vt:lpstr>Differences in Various Types of Ordinary Life Insurance Contracts</vt:lpstr>
      <vt:lpstr>The Four Types of Life Insurance (Continued)</vt:lpstr>
      <vt:lpstr>The Four Types of Life Insurance (Concluded)</vt:lpstr>
      <vt:lpstr>Calculation of the Fair Value of an Annuity Policy</vt:lpstr>
      <vt:lpstr>Balance Sheets</vt:lpstr>
      <vt:lpstr>Life Insurance Industry Balance Sheet (in billions of dollars), 2021</vt:lpstr>
      <vt:lpstr>Recent Trends</vt:lpstr>
      <vt:lpstr>Recent Trends</vt:lpstr>
      <vt:lpstr>Regulation</vt:lpstr>
      <vt:lpstr>Regulation (Continued)</vt:lpstr>
      <vt:lpstr>Property-Casualty (P&amp;C)  Insurance Companies</vt:lpstr>
      <vt:lpstr>Main P&amp;C Lines</vt:lpstr>
      <vt:lpstr>Balance Sheets of P&amp;C Companies</vt:lpstr>
      <vt:lpstr>Property-Casualty Industry Balance Sheet (in billions of dollars), 2019</vt:lpstr>
      <vt:lpstr>Underwriting Risk</vt:lpstr>
      <vt:lpstr>Loss Risk</vt:lpstr>
      <vt:lpstr>Loss Ratio and Expense Ratio</vt:lpstr>
      <vt:lpstr>Property-Casualty (P&amp;C) Key Ratios</vt:lpstr>
      <vt:lpstr>Property-Casualty Industry Underwriting Ratios</vt:lpstr>
      <vt:lpstr>Property-Casualty Industry Underwriting Ratios (Continued)</vt:lpstr>
      <vt:lpstr>P&amp;C Recent Trends</vt:lpstr>
      <vt:lpstr>Property-Casualty (P&amp;C)  Insurance Regulation</vt:lpstr>
      <vt:lpstr>Global Issues</vt:lpstr>
      <vt:lpstr>The World’s Top 10 Countries in Terms of Insurance Premiums Written, 2021</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549</cp:revision>
  <dcterms:created xsi:type="dcterms:W3CDTF">2000-07-01T19:33:32Z</dcterms:created>
  <dcterms:modified xsi:type="dcterms:W3CDTF">2024-03-13T09:35:57Z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