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19.02.2019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b="1" dirty="0" smtClean="0"/>
              <a:t>CHAPTER – 4</a:t>
            </a:r>
          </a:p>
          <a:p>
            <a:pPr marL="0" indent="0" algn="ctr">
              <a:buNone/>
            </a:pPr>
            <a:endParaRPr lang="tr-TR" sz="4800" b="1" dirty="0" smtClean="0"/>
          </a:p>
          <a:p>
            <a:pPr marL="0" indent="0" algn="ctr">
              <a:buNone/>
            </a:pPr>
            <a:r>
              <a:rPr lang="tr-TR" sz="4800" b="1" dirty="0" smtClean="0"/>
              <a:t>RESEARCH ETHICS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25335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2800" b="1" i="1" dirty="0" smtClean="0"/>
              <a:t>Stealing </a:t>
            </a:r>
            <a:r>
              <a:rPr lang="en-US" sz="2800" b="1" i="1" dirty="0"/>
              <a:t>material from another source and passing it off as your </a:t>
            </a:r>
            <a:r>
              <a:rPr lang="en-US" sz="2800" b="1" i="1" dirty="0" smtClean="0"/>
              <a:t>own</a:t>
            </a:r>
            <a:r>
              <a:rPr lang="tr-TR" sz="2800" dirty="0" smtClean="0"/>
              <a:t>.</a:t>
            </a:r>
            <a:r>
              <a:rPr lang="en-US" sz="2800" dirty="0" smtClean="0"/>
              <a:t> </a:t>
            </a:r>
            <a:endParaRPr lang="tr-TR" sz="2800" dirty="0" smtClean="0"/>
          </a:p>
          <a:p>
            <a:pPr marL="0" indent="0" algn="just">
              <a:buNone/>
            </a:pPr>
            <a:r>
              <a:rPr lang="tr-TR" sz="2800" dirty="0"/>
              <a:t>F</a:t>
            </a:r>
            <a:r>
              <a:rPr lang="en-US" sz="2800" dirty="0" smtClean="0"/>
              <a:t>or </a:t>
            </a:r>
            <a:r>
              <a:rPr lang="en-US" sz="2800" dirty="0"/>
              <a:t>example:</a:t>
            </a:r>
            <a:r>
              <a:rPr lang="tr-TR" sz="2800" dirty="0"/>
              <a:t> </a:t>
            </a:r>
            <a:r>
              <a:rPr lang="en-US" sz="2800" dirty="0"/>
              <a:t> buying a paper from a research service, essay bank or term-paper mill (either</a:t>
            </a:r>
            <a:r>
              <a:rPr lang="tr-TR" sz="2800" dirty="0"/>
              <a:t> </a:t>
            </a:r>
            <a:r>
              <a:rPr lang="en-US" sz="2800" dirty="0"/>
              <a:t>specially written for the individual or pre-written);</a:t>
            </a:r>
            <a:r>
              <a:rPr lang="tr-TR" sz="2800" dirty="0"/>
              <a:t> </a:t>
            </a:r>
            <a:r>
              <a:rPr lang="en-US" sz="2800" dirty="0"/>
              <a:t>copying a whole paper from a source text without proper </a:t>
            </a:r>
            <a:r>
              <a:rPr lang="en-US" sz="2800" dirty="0" smtClean="0"/>
              <a:t>acknowledgement</a:t>
            </a:r>
            <a:r>
              <a:rPr lang="tr-TR" sz="2800" dirty="0" smtClean="0"/>
              <a:t>.</a:t>
            </a:r>
          </a:p>
          <a:p>
            <a:pPr marL="0" indent="0" algn="just">
              <a:buNone/>
            </a:pPr>
            <a:endParaRPr lang="tr-TR" sz="2800" dirty="0"/>
          </a:p>
          <a:p>
            <a:pPr marL="0" indent="0" algn="just">
              <a:buNone/>
            </a:pPr>
            <a:r>
              <a:rPr lang="tr-TR" sz="2800" dirty="0"/>
              <a:t>2. </a:t>
            </a:r>
            <a:r>
              <a:rPr lang="tr-TR" sz="2800" b="1" i="1" dirty="0"/>
              <a:t>S</a:t>
            </a:r>
            <a:r>
              <a:rPr lang="en-US" sz="2800" b="1" i="1" dirty="0" err="1"/>
              <a:t>ubmitting</a:t>
            </a:r>
            <a:r>
              <a:rPr lang="en-US" sz="2800" b="1" i="1" dirty="0"/>
              <a:t> another student’s work with or without that student’s knowledge </a:t>
            </a:r>
            <a:endParaRPr lang="tr-TR" sz="2800" b="1" i="1" dirty="0" smtClean="0"/>
          </a:p>
          <a:p>
            <a:pPr marL="0" indent="0" algn="just">
              <a:buNone/>
            </a:pPr>
            <a:r>
              <a:rPr lang="tr-TR" sz="2800" dirty="0" smtClean="0"/>
              <a:t>For example: </a:t>
            </a:r>
            <a:r>
              <a:rPr lang="en-US" sz="2800" dirty="0" smtClean="0"/>
              <a:t>by </a:t>
            </a:r>
            <a:r>
              <a:rPr lang="en-US" sz="2800" dirty="0"/>
              <a:t>copying a computer </a:t>
            </a:r>
            <a:r>
              <a:rPr lang="en-US" sz="2800" dirty="0" smtClean="0"/>
              <a:t>disk</a:t>
            </a:r>
            <a:endParaRPr lang="tr-TR" sz="2800" dirty="0"/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425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3</a:t>
            </a:r>
            <a:r>
              <a:rPr lang="tr-TR" b="1" i="1" dirty="0"/>
              <a:t>. </a:t>
            </a:r>
            <a:r>
              <a:rPr lang="tr-TR" b="1" dirty="0"/>
              <a:t>C</a:t>
            </a:r>
            <a:r>
              <a:rPr lang="en-US" b="1" dirty="0" err="1"/>
              <a:t>opying</a:t>
            </a:r>
            <a:r>
              <a:rPr lang="en-US" b="1" dirty="0"/>
              <a:t> </a:t>
            </a:r>
            <a:r>
              <a:rPr lang="en-US" dirty="0"/>
              <a:t>sections of material from one or more source texts, supplying proper documentation</a:t>
            </a:r>
            <a:r>
              <a:rPr lang="tr-TR" dirty="0"/>
              <a:t> </a:t>
            </a:r>
            <a:r>
              <a:rPr lang="en-US" dirty="0"/>
              <a:t>(including the full reference) but leaving out quotation marks, thus giving</a:t>
            </a:r>
            <a:r>
              <a:rPr lang="tr-TR" dirty="0"/>
              <a:t> </a:t>
            </a:r>
            <a:r>
              <a:rPr lang="en-US" dirty="0"/>
              <a:t>the impression that the material has been paraphrased rather than directly </a:t>
            </a:r>
            <a:r>
              <a:rPr lang="en-US" dirty="0" smtClean="0"/>
              <a:t>quoted</a:t>
            </a:r>
            <a:r>
              <a:rPr lang="tr-TR" dirty="0" smtClean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en-US" b="1" dirty="0"/>
              <a:t>4 </a:t>
            </a:r>
            <a:r>
              <a:rPr lang="tr-TR" b="1" dirty="0"/>
              <a:t>. P</a:t>
            </a:r>
            <a:r>
              <a:rPr lang="en-US" b="1" dirty="0" err="1"/>
              <a:t>araphrasing</a:t>
            </a:r>
            <a:r>
              <a:rPr lang="en-US" b="1" dirty="0"/>
              <a:t> </a:t>
            </a:r>
            <a:r>
              <a:rPr lang="en-US" dirty="0"/>
              <a:t>material from one or more source texts without supplying appropriate</a:t>
            </a:r>
            <a:r>
              <a:rPr lang="tr-TR" dirty="0"/>
              <a:t> </a:t>
            </a:r>
            <a:r>
              <a:rPr lang="en-US" dirty="0" smtClean="0"/>
              <a:t>documentation</a:t>
            </a: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algn="just"/>
            <a:endParaRPr lang="tr-TR" dirty="0"/>
          </a:p>
        </p:txBody>
      </p:sp>
      <p:pic>
        <p:nvPicPr>
          <p:cNvPr id="4" name="Picture 2" descr="plagiarism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81600"/>
            <a:ext cx="248194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3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609600"/>
            <a:ext cx="91440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2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"/>
            <a:ext cx="9144000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"/>
            <a:ext cx="8223987" cy="617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5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CITATION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638800"/>
          </a:xfrm>
        </p:spPr>
        <p:txBody>
          <a:bodyPr>
            <a:normAutofit/>
          </a:bodyPr>
          <a:lstStyle/>
          <a:p>
            <a:pPr algn="just"/>
            <a:r>
              <a:rPr lang="en-US" sz="3000" dirty="0"/>
              <a:t>You can avoid accusations of </a:t>
            </a:r>
            <a:r>
              <a:rPr lang="en-US" sz="3000" dirty="0" smtClean="0"/>
              <a:t>plagiarism</a:t>
            </a:r>
            <a:r>
              <a:rPr lang="tr-TR" sz="3000" dirty="0" smtClean="0"/>
              <a:t> </a:t>
            </a:r>
            <a:r>
              <a:rPr lang="en-US" sz="3000" dirty="0" smtClean="0"/>
              <a:t>by </a:t>
            </a:r>
            <a:r>
              <a:rPr lang="en-US" sz="3000" dirty="0"/>
              <a:t>acknowledging the sources of these features and their </a:t>
            </a:r>
            <a:r>
              <a:rPr lang="en-US" sz="3000" dirty="0" smtClean="0"/>
              <a:t>originators</a:t>
            </a:r>
            <a:r>
              <a:rPr lang="tr-TR" sz="3000" dirty="0" smtClean="0"/>
              <a:t> </a:t>
            </a:r>
            <a:r>
              <a:rPr lang="en-US" sz="3000" dirty="0" smtClean="0"/>
              <a:t>within </a:t>
            </a:r>
            <a:r>
              <a:rPr lang="en-US" sz="3000" dirty="0"/>
              <a:t>your own text. This is called </a:t>
            </a:r>
            <a:r>
              <a:rPr lang="en-US" sz="3000" b="1" dirty="0"/>
              <a:t>citation</a:t>
            </a:r>
            <a:r>
              <a:rPr lang="en-US" sz="3000" dirty="0" smtClean="0"/>
              <a:t>.</a:t>
            </a:r>
            <a:endParaRPr lang="tr-TR" sz="3000" dirty="0" smtClean="0"/>
          </a:p>
          <a:p>
            <a:pPr algn="just"/>
            <a:r>
              <a:rPr lang="tr-TR" sz="3000" dirty="0" err="1"/>
              <a:t>Although</a:t>
            </a:r>
            <a:r>
              <a:rPr lang="tr-TR" sz="3000" dirty="0"/>
              <a:t> </a:t>
            </a:r>
            <a:r>
              <a:rPr lang="tr-TR" sz="3000" dirty="0" err="1" smtClean="0"/>
              <a:t>there</a:t>
            </a:r>
            <a:r>
              <a:rPr lang="tr-TR" sz="3000" dirty="0"/>
              <a:t> </a:t>
            </a:r>
            <a:r>
              <a:rPr lang="en-US" sz="3000" dirty="0" smtClean="0"/>
              <a:t>are </a:t>
            </a:r>
            <a:r>
              <a:rPr lang="en-US" sz="3000" dirty="0"/>
              <a:t>several well established citation methods, they all consist of </a:t>
            </a:r>
            <a:r>
              <a:rPr lang="en-US" sz="3000" b="1" dirty="0" smtClean="0"/>
              <a:t>brief</a:t>
            </a:r>
            <a:r>
              <a:rPr lang="tr-TR" sz="3000" b="1" dirty="0" smtClean="0"/>
              <a:t> </a:t>
            </a:r>
            <a:r>
              <a:rPr lang="en-US" sz="3000" b="1" dirty="0" smtClean="0"/>
              <a:t>annotations </a:t>
            </a:r>
            <a:r>
              <a:rPr lang="en-US" sz="3000" dirty="0"/>
              <a:t>or numbers placed within the text that identify the </a:t>
            </a:r>
            <a:r>
              <a:rPr lang="en-US" sz="3000" dirty="0" smtClean="0"/>
              <a:t>cited</a:t>
            </a:r>
            <a:r>
              <a:rPr lang="tr-TR" sz="3000" dirty="0" smtClean="0"/>
              <a:t> </a:t>
            </a:r>
            <a:r>
              <a:rPr lang="en-US" sz="3000" dirty="0" smtClean="0"/>
              <a:t>material</a:t>
            </a:r>
            <a:r>
              <a:rPr lang="en-US" sz="3000" dirty="0"/>
              <a:t>, </a:t>
            </a:r>
            <a:endParaRPr lang="tr-TR" sz="3000" dirty="0" smtClean="0"/>
          </a:p>
          <a:p>
            <a:pPr algn="just"/>
            <a:r>
              <a:rPr lang="en-US" sz="3000" dirty="0" smtClean="0"/>
              <a:t>and </a:t>
            </a:r>
            <a:r>
              <a:rPr lang="en-US" sz="3000" dirty="0"/>
              <a:t>a list of </a:t>
            </a:r>
            <a:r>
              <a:rPr lang="en-US" sz="3000" b="1" dirty="0"/>
              <a:t>references </a:t>
            </a:r>
            <a:r>
              <a:rPr lang="en-US" sz="3000" dirty="0"/>
              <a:t>at the end of the text that give </a:t>
            </a:r>
            <a:r>
              <a:rPr lang="en-US" sz="3000" dirty="0" smtClean="0"/>
              <a:t>the</a:t>
            </a:r>
            <a:r>
              <a:rPr lang="tr-TR" sz="3000" dirty="0" smtClean="0"/>
              <a:t> </a:t>
            </a:r>
            <a:r>
              <a:rPr lang="en-US" sz="3000" dirty="0" smtClean="0"/>
              <a:t>full </a:t>
            </a:r>
            <a:r>
              <a:rPr lang="en-US" sz="3000" dirty="0"/>
              <a:t>publication details of the source material.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5951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0" y="304800"/>
            <a:ext cx="892798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3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tr-TR" b="1" dirty="0"/>
              <a:t>DATA AND INTERPRETATIONS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If you can see any reason for a possibility of bias in </a:t>
            </a:r>
            <a:r>
              <a:rPr lang="en-US" dirty="0" smtClean="0"/>
              <a:t>any</a:t>
            </a:r>
            <a:r>
              <a:rPr lang="tr-TR" dirty="0" smtClean="0"/>
              <a:t> </a:t>
            </a:r>
            <a:r>
              <a:rPr lang="en-US" dirty="0" smtClean="0"/>
              <a:t>aspect </a:t>
            </a:r>
            <a:r>
              <a:rPr lang="en-US" dirty="0"/>
              <a:t>of the research, it should be acknowledged and </a:t>
            </a:r>
            <a:r>
              <a:rPr lang="en-US" dirty="0" smtClean="0"/>
              <a:t>explained</a:t>
            </a:r>
            <a:r>
              <a:rPr lang="tr-TR" dirty="0" smtClean="0"/>
              <a:t>.</a:t>
            </a:r>
          </a:p>
          <a:p>
            <a:pPr algn="just"/>
            <a:r>
              <a:rPr lang="en-US" dirty="0"/>
              <a:t>If the study involves personal </a:t>
            </a:r>
            <a:r>
              <a:rPr lang="en-US" dirty="0" err="1"/>
              <a:t>judgements</a:t>
            </a:r>
            <a:r>
              <a:rPr lang="en-US" dirty="0"/>
              <a:t> and assessments, the </a:t>
            </a:r>
            <a:r>
              <a:rPr lang="en-US" dirty="0" smtClean="0"/>
              <a:t>basis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these should be given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r>
              <a:rPr lang="en-US" dirty="0"/>
              <a:t>The sources of financial support for the research activities </a:t>
            </a:r>
            <a:r>
              <a:rPr lang="en-US" dirty="0" smtClean="0"/>
              <a:t>should</a:t>
            </a:r>
            <a:r>
              <a:rPr lang="tr-TR" dirty="0" smtClean="0"/>
              <a:t> </a:t>
            </a:r>
            <a:r>
              <a:rPr lang="en-US" dirty="0" smtClean="0"/>
              <a:t>be </a:t>
            </a:r>
            <a:r>
              <a:rPr lang="en-US" dirty="0"/>
              <a:t>mentioned, and pressure and sponsorship from sources </a:t>
            </a:r>
            <a:r>
              <a:rPr lang="en-US" dirty="0" smtClean="0"/>
              <a:t>which</a:t>
            </a:r>
            <a:r>
              <a:rPr lang="tr-TR" dirty="0" smtClean="0"/>
              <a:t> </a:t>
            </a:r>
            <a:r>
              <a:rPr lang="en-US" dirty="0" smtClean="0"/>
              <a:t>might </a:t>
            </a:r>
            <a:r>
              <a:rPr lang="en-US" dirty="0"/>
              <a:t>influence the impartiality of the research outcomes should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tr-TR" dirty="0" err="1" smtClean="0"/>
              <a:t>avoided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7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RESEARCH ETHICS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0375" y="1314539"/>
            <a:ext cx="8229600" cy="4525963"/>
          </a:xfrm>
        </p:spPr>
        <p:txBody>
          <a:bodyPr/>
          <a:lstStyle/>
          <a:p>
            <a:pPr algn="just"/>
            <a:r>
              <a:rPr lang="en-US" dirty="0"/>
              <a:t>Working with human participants in your research always </a:t>
            </a:r>
            <a:r>
              <a:rPr lang="en-US" dirty="0" smtClean="0"/>
              <a:t>raises</a:t>
            </a:r>
            <a:r>
              <a:rPr lang="tr-TR" dirty="0" smtClean="0"/>
              <a:t> </a:t>
            </a:r>
            <a:r>
              <a:rPr lang="en-US" b="1" dirty="0" smtClean="0"/>
              <a:t>ethical </a:t>
            </a:r>
            <a:r>
              <a:rPr lang="en-US" dirty="0"/>
              <a:t>issues about how you treat them. </a:t>
            </a:r>
            <a:endParaRPr lang="tr-TR" dirty="0" smtClean="0"/>
          </a:p>
          <a:p>
            <a:pPr algn="just"/>
            <a:r>
              <a:rPr lang="en-US" dirty="0" smtClean="0"/>
              <a:t>People </a:t>
            </a:r>
            <a:r>
              <a:rPr lang="en-US" dirty="0"/>
              <a:t>should be </a:t>
            </a:r>
            <a:r>
              <a:rPr lang="en-US" dirty="0" smtClean="0"/>
              <a:t>treated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respect, which has many implications for how exactly how </a:t>
            </a:r>
            <a:r>
              <a:rPr lang="en-US" dirty="0" smtClean="0"/>
              <a:t>you</a:t>
            </a:r>
            <a:r>
              <a:rPr lang="tr-TR" dirty="0" smtClean="0"/>
              <a:t> </a:t>
            </a:r>
            <a:r>
              <a:rPr lang="en-US" dirty="0" smtClean="0"/>
              <a:t>deal </a:t>
            </a:r>
            <a:r>
              <a:rPr lang="en-US" dirty="0"/>
              <a:t>with them before, during and after the </a:t>
            </a:r>
            <a:r>
              <a:rPr lang="en-US" dirty="0" smtClean="0"/>
              <a:t>research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AutoShape 2" descr="research ethics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10656"/>
            <a:ext cx="4724400" cy="234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0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Even if you are not using human participants in your </a:t>
            </a:r>
            <a:r>
              <a:rPr lang="en-US" dirty="0" smtClean="0"/>
              <a:t>research,</a:t>
            </a:r>
            <a:r>
              <a:rPr lang="tr-TR" dirty="0" smtClean="0"/>
              <a:t> </a:t>
            </a:r>
            <a:r>
              <a:rPr lang="en-US" dirty="0" smtClean="0"/>
              <a:t>there </a:t>
            </a:r>
            <a:r>
              <a:rPr lang="en-US" dirty="0"/>
              <a:t>is still the question of honesty in the way you collect, </a:t>
            </a:r>
            <a:r>
              <a:rPr lang="en-US" dirty="0" err="1" smtClean="0"/>
              <a:t>analyse</a:t>
            </a:r>
            <a:r>
              <a:rPr lang="tr-TR" dirty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interpret</a:t>
            </a:r>
            <a:r>
              <a:rPr lang="tr-TR" dirty="0"/>
              <a:t> data.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95788"/>
            <a:ext cx="3702574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7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There are two aspects of ethical issues </a:t>
            </a: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en-US" sz="3600" b="1" dirty="0" smtClean="0"/>
              <a:t>in </a:t>
            </a:r>
            <a:r>
              <a:rPr lang="en-US" sz="3600" b="1" dirty="0"/>
              <a:t>research: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1</a:t>
            </a:r>
            <a:r>
              <a:rPr lang="tr-TR" sz="2800" dirty="0" smtClean="0"/>
              <a:t>-</a:t>
            </a:r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b="1" dirty="0"/>
              <a:t>individual values </a:t>
            </a:r>
            <a:r>
              <a:rPr lang="en-US" sz="2800" dirty="0"/>
              <a:t>of the researcher relating to honesty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frankness</a:t>
            </a:r>
            <a:r>
              <a:rPr lang="tr-TR" sz="2800" dirty="0" smtClean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personal</a:t>
            </a:r>
            <a:r>
              <a:rPr lang="tr-TR" sz="2800" dirty="0"/>
              <a:t> </a:t>
            </a:r>
            <a:r>
              <a:rPr lang="tr-TR" sz="2800" dirty="0" err="1"/>
              <a:t>integrity</a:t>
            </a:r>
            <a:r>
              <a:rPr lang="tr-TR" sz="2800" dirty="0" smtClean="0"/>
              <a:t>.</a:t>
            </a:r>
          </a:p>
          <a:p>
            <a:pPr marL="0" indent="0" algn="just">
              <a:buNone/>
            </a:pPr>
            <a:endParaRPr lang="tr-TR" sz="2800" dirty="0"/>
          </a:p>
          <a:p>
            <a:pPr marL="0" indent="0" algn="just">
              <a:buNone/>
            </a:pPr>
            <a:r>
              <a:rPr lang="en-US" sz="2800" dirty="0" smtClean="0"/>
              <a:t>2</a:t>
            </a:r>
            <a:r>
              <a:rPr lang="tr-TR" sz="2800" dirty="0" smtClean="0"/>
              <a:t>-</a:t>
            </a:r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b="1" dirty="0"/>
              <a:t>researcher’s treatment </a:t>
            </a:r>
            <a:r>
              <a:rPr lang="en-US" sz="2800" dirty="0"/>
              <a:t>of other people involved in the </a:t>
            </a:r>
            <a:r>
              <a:rPr lang="en-US" sz="2800" dirty="0" smtClean="0"/>
              <a:t>research,</a:t>
            </a:r>
            <a:r>
              <a:rPr lang="tr-TR" sz="2800" dirty="0" smtClean="0"/>
              <a:t> </a:t>
            </a:r>
            <a:r>
              <a:rPr lang="en-US" sz="2800" dirty="0" smtClean="0"/>
              <a:t>relating </a:t>
            </a:r>
            <a:r>
              <a:rPr lang="en-US" sz="2800" dirty="0"/>
              <a:t>to informed consent, confidentiality, anonymity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courtesy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5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 smtClean="0"/>
              <a:t>Organizations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Ethics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Committees</a:t>
            </a:r>
            <a:endParaRPr lang="tr-TR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role of ethics committees is to oversee the research </a:t>
            </a:r>
            <a:r>
              <a:rPr lang="en-US" dirty="0" smtClean="0"/>
              <a:t>carried</a:t>
            </a:r>
            <a:r>
              <a:rPr lang="tr-TR" dirty="0" smtClean="0"/>
              <a:t> </a:t>
            </a:r>
            <a:r>
              <a:rPr lang="en-US" dirty="0" smtClean="0"/>
              <a:t>out </a:t>
            </a:r>
            <a:r>
              <a:rPr lang="en-US" dirty="0"/>
              <a:t>in their organizations in relation to ethical issues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/>
              <a:t>Applying for ethics approval inevitably involves filling in forms.</a:t>
            </a:r>
            <a:endParaRPr lang="tr-TR" dirty="0"/>
          </a:p>
        </p:txBody>
      </p:sp>
      <p:sp>
        <p:nvSpPr>
          <p:cNvPr id="4" name="AutoShape 4" descr="ethical committee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6001949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7798"/>
            <a:ext cx="8686800" cy="577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4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HONESTY IN YOUR WORK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Plagiarism</a:t>
            </a:r>
            <a:endParaRPr lang="tr-TR" dirty="0" smtClean="0"/>
          </a:p>
          <a:p>
            <a:r>
              <a:rPr lang="tr-TR" dirty="0" err="1" smtClean="0"/>
              <a:t>Citation</a:t>
            </a:r>
            <a:r>
              <a:rPr lang="tr-TR" dirty="0" smtClean="0"/>
              <a:t> </a:t>
            </a:r>
          </a:p>
          <a:p>
            <a:r>
              <a:rPr lang="tr-TR" dirty="0" smtClean="0"/>
              <a:t>Data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Interpretations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80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Plagiarism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Presenting</a:t>
            </a:r>
            <a:r>
              <a:rPr lang="tr-TR" dirty="0" smtClean="0"/>
              <a:t> </a:t>
            </a:r>
            <a:r>
              <a:rPr lang="en-US" dirty="0"/>
              <a:t>the work and ideas of other people and passing them off as your own, without acknowledging</a:t>
            </a:r>
            <a:r>
              <a:rPr lang="tr-TR" dirty="0"/>
              <a:t> </a:t>
            </a:r>
            <a:r>
              <a:rPr lang="en-US" dirty="0"/>
              <a:t>the original source of the ideas used</a:t>
            </a:r>
            <a:r>
              <a:rPr lang="tr-TR" dirty="0"/>
              <a:t>, </a:t>
            </a:r>
            <a:r>
              <a:rPr lang="en-US" dirty="0"/>
              <a:t>four common forms of plagiarism which are commonly found in universities</a:t>
            </a:r>
            <a:endParaRPr lang="tr-TR" dirty="0"/>
          </a:p>
          <a:p>
            <a:endParaRPr lang="tr-TR" dirty="0"/>
          </a:p>
        </p:txBody>
      </p:sp>
      <p:sp>
        <p:nvSpPr>
          <p:cNvPr id="4" name="AutoShape 4" descr="Ä°lgili res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42401"/>
            <a:ext cx="4191000" cy="23436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2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Plagiarism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754563"/>
          </a:xfrm>
        </p:spPr>
        <p:txBody>
          <a:bodyPr/>
          <a:lstStyle/>
          <a:p>
            <a:pPr algn="just"/>
            <a:r>
              <a:rPr lang="tr-TR" dirty="0"/>
              <a:t>D</a:t>
            </a:r>
            <a:r>
              <a:rPr lang="en-US" dirty="0" err="1" smtClean="0"/>
              <a:t>irectly</a:t>
            </a:r>
            <a:r>
              <a:rPr lang="en-US" dirty="0" smtClean="0"/>
              <a:t> </a:t>
            </a:r>
            <a:r>
              <a:rPr lang="en-US" dirty="0"/>
              <a:t>copying someone else’s work into </a:t>
            </a:r>
            <a:r>
              <a:rPr lang="en-US" dirty="0" smtClean="0"/>
              <a:t>your</a:t>
            </a:r>
            <a:r>
              <a:rPr lang="tr-TR" dirty="0" smtClean="0"/>
              <a:t> </a:t>
            </a:r>
            <a:r>
              <a:rPr lang="en-US" dirty="0" smtClean="0"/>
              <a:t>report</a:t>
            </a:r>
            <a:r>
              <a:rPr lang="en-US" dirty="0"/>
              <a:t>, thesis etc. and letting it be assumed that it is your own. </a:t>
            </a:r>
            <a:endParaRPr lang="tr-TR" dirty="0" smtClean="0"/>
          </a:p>
          <a:p>
            <a:pPr algn="just"/>
            <a:r>
              <a:rPr lang="en-US" dirty="0" smtClean="0"/>
              <a:t>Using</a:t>
            </a:r>
            <a:r>
              <a:rPr lang="tr-TR" dirty="0"/>
              <a:t> </a:t>
            </a:r>
            <a:r>
              <a:rPr lang="en-US" dirty="0" smtClean="0"/>
              <a:t>the </a:t>
            </a:r>
            <a:r>
              <a:rPr lang="en-US" dirty="0"/>
              <a:t>thoughts, ideas and works of others without acknowledging </a:t>
            </a:r>
            <a:r>
              <a:rPr lang="en-US" dirty="0" smtClean="0"/>
              <a:t>their</a:t>
            </a:r>
            <a:r>
              <a:rPr lang="tr-TR" dirty="0" smtClean="0"/>
              <a:t> </a:t>
            </a:r>
            <a:r>
              <a:rPr lang="en-US" dirty="0" smtClean="0"/>
              <a:t>source</a:t>
            </a:r>
            <a:r>
              <a:rPr lang="en-US" dirty="0"/>
              <a:t>, even if you paraphrased into your own words, is </a:t>
            </a:r>
            <a:r>
              <a:rPr lang="en-US" b="1" dirty="0"/>
              <a:t>unethical.</a:t>
            </a:r>
            <a:endParaRPr lang="tr-TR" b="1" dirty="0"/>
          </a:p>
        </p:txBody>
      </p:sp>
      <p:pic>
        <p:nvPicPr>
          <p:cNvPr id="5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6487"/>
            <a:ext cx="2514600" cy="26000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Ofis Teması</vt:lpstr>
      <vt:lpstr>PowerPoint Presentation</vt:lpstr>
      <vt:lpstr>RESEARCH ETHICS</vt:lpstr>
      <vt:lpstr>PowerPoint Presentation</vt:lpstr>
      <vt:lpstr>There are two aspects of ethical issues  in research:</vt:lpstr>
      <vt:lpstr>Organizations And Ethics Committees</vt:lpstr>
      <vt:lpstr>PowerPoint Presentation</vt:lpstr>
      <vt:lpstr>HONESTY IN YOUR WORK</vt:lpstr>
      <vt:lpstr>Plagiarism</vt:lpstr>
      <vt:lpstr>Plagiarism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CITATION</vt:lpstr>
      <vt:lpstr>PowerPoint Presentation</vt:lpstr>
      <vt:lpstr>DATA AND INTERPRETATIONS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none</cp:lastModifiedBy>
  <cp:revision>1</cp:revision>
  <dcterms:created xsi:type="dcterms:W3CDTF">2019-02-18T11:13:44Z</dcterms:created>
  <dcterms:modified xsi:type="dcterms:W3CDTF">2019-02-19T06:16:34Z</dcterms:modified>
</cp:coreProperties>
</file>