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66" r:id="rId5"/>
    <p:sldId id="267" r:id="rId6"/>
    <p:sldId id="257" r:id="rId7"/>
    <p:sldId id="258" r:id="rId8"/>
    <p:sldId id="259" r:id="rId9"/>
    <p:sldId id="260" r:id="rId10"/>
    <p:sldId id="261" r:id="rId11"/>
    <p:sldId id="262" r:id="rId12"/>
    <p:sldId id="263" r:id="rId13"/>
    <p:sldId id="264" r:id="rId14"/>
    <p:sldId id="26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274682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406464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292884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2501126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287129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103605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96053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339757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548262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101017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F33F2-DFEA-44B6-A8BF-7AADC0ED4631}" type="datetimeFigureOut">
              <a:rPr lang="tr-TR" smtClean="0"/>
              <a:pPr/>
              <a:t>25.04.2025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B3A0E2D-0971-4E44-ACC3-0D73F8B661F0}" type="slidenum">
              <a:rPr lang="tr-TR" smtClean="0"/>
              <a:pPr/>
              <a:t>‹#›</a:t>
            </a:fld>
            <a:endParaRPr lang="tr-TR"/>
          </a:p>
        </p:txBody>
      </p:sp>
    </p:spTree>
    <p:extLst>
      <p:ext uri="{BB962C8B-B14F-4D97-AF65-F5344CB8AC3E}">
        <p14:creationId xmlns:p14="http://schemas.microsoft.com/office/powerpoint/2010/main" val="588388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F33F2-DFEA-44B6-A8BF-7AADC0ED4631}" type="datetimeFigureOut">
              <a:rPr lang="tr-TR" smtClean="0"/>
              <a:pPr/>
              <a:t>25.04.2025</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A0E2D-0971-4E44-ACC3-0D73F8B661F0}" type="slidenum">
              <a:rPr lang="tr-TR" smtClean="0"/>
              <a:pPr/>
              <a:t>‹#›</a:t>
            </a:fld>
            <a:endParaRPr lang="tr-TR"/>
          </a:p>
        </p:txBody>
      </p:sp>
    </p:spTree>
    <p:extLst>
      <p:ext uri="{BB962C8B-B14F-4D97-AF65-F5344CB8AC3E}">
        <p14:creationId xmlns:p14="http://schemas.microsoft.com/office/powerpoint/2010/main" val="206058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An overview on Modern Literature</a:t>
            </a:r>
            <a:endParaRPr lang="tr-TR" dirty="0"/>
          </a:p>
        </p:txBody>
      </p:sp>
      <p:sp>
        <p:nvSpPr>
          <p:cNvPr id="3" name="Subtitle 2"/>
          <p:cNvSpPr>
            <a:spLocks noGrp="1"/>
          </p:cNvSpPr>
          <p:nvPr>
            <p:ph type="subTitle" idx="1"/>
          </p:nvPr>
        </p:nvSpPr>
        <p:spPr/>
        <p:txBody>
          <a:bodyPr/>
          <a:lstStyle/>
          <a:p>
            <a:r>
              <a:rPr lang="tr-TR" dirty="0" smtClean="0"/>
              <a:t>                                     Dr. Betül ALTAŞ</a:t>
            </a:r>
            <a:endParaRPr lang="tr-TR" dirty="0"/>
          </a:p>
        </p:txBody>
      </p:sp>
    </p:spTree>
    <p:extLst>
      <p:ext uri="{BB962C8B-B14F-4D97-AF65-F5344CB8AC3E}">
        <p14:creationId xmlns:p14="http://schemas.microsoft.com/office/powerpoint/2010/main" val="4263888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91264" cy="5577483"/>
          </a:xfrm>
        </p:spPr>
        <p:txBody>
          <a:bodyPr>
            <a:normAutofit/>
          </a:bodyPr>
          <a:lstStyle/>
          <a:p>
            <a:pPr marL="514350" indent="-514350">
              <a:buAutoNum type="arabicParenR"/>
            </a:pPr>
            <a:r>
              <a:rPr lang="en-US" b="1" u="sng" dirty="0" smtClean="0"/>
              <a:t>Modern English poetry: </a:t>
            </a:r>
            <a:endParaRPr lang="tr-TR" b="1" u="sng" dirty="0" smtClean="0"/>
          </a:p>
          <a:p>
            <a:pPr marL="0" indent="0">
              <a:buNone/>
            </a:pPr>
            <a:r>
              <a:rPr lang="en-US" dirty="0" smtClean="0"/>
              <a:t>It is</a:t>
            </a:r>
            <a:r>
              <a:rPr lang="tr-TR" dirty="0"/>
              <a:t> </a:t>
            </a:r>
            <a:r>
              <a:rPr lang="en-US" dirty="0" smtClean="0"/>
              <a:t>a revolution against the conventional ideas and forms of the Victorian poetry.</a:t>
            </a:r>
            <a:endParaRPr lang="tr-TR" dirty="0" smtClean="0"/>
          </a:p>
          <a:p>
            <a:pPr marL="0" indent="0">
              <a:buNone/>
            </a:pPr>
            <a:endParaRPr lang="tr-TR" dirty="0"/>
          </a:p>
          <a:p>
            <a:pPr marL="0" indent="0">
              <a:buNone/>
            </a:pPr>
            <a:r>
              <a:rPr lang="tr-TR" b="1" dirty="0" smtClean="0"/>
              <a:t>2) </a:t>
            </a:r>
            <a:r>
              <a:rPr lang="en-US" b="1" u="sng" dirty="0" smtClean="0"/>
              <a:t>Modern English novels:</a:t>
            </a:r>
            <a:endParaRPr lang="tr-TR" b="1" u="sng" dirty="0" smtClean="0"/>
          </a:p>
          <a:p>
            <a:pPr marL="0" indent="0">
              <a:buNone/>
            </a:pPr>
            <a:r>
              <a:rPr lang="en-US" dirty="0" smtClean="0"/>
              <a:t> The first three decades of 20th century were golden years of the modernist novel.</a:t>
            </a:r>
            <a:endParaRPr lang="tr-TR" dirty="0" smtClean="0"/>
          </a:p>
        </p:txBody>
      </p:sp>
    </p:spTree>
    <p:extLst>
      <p:ext uri="{BB962C8B-B14F-4D97-AF65-F5344CB8AC3E}">
        <p14:creationId xmlns:p14="http://schemas.microsoft.com/office/powerpoint/2010/main" val="3384101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92696"/>
            <a:ext cx="8496944" cy="5433467"/>
          </a:xfrm>
        </p:spPr>
        <p:txBody>
          <a:bodyPr/>
          <a:lstStyle/>
          <a:p>
            <a:pPr marL="0" indent="0">
              <a:buNone/>
            </a:pPr>
            <a:r>
              <a:rPr lang="tr-TR" b="1" dirty="0"/>
              <a:t>3</a:t>
            </a:r>
            <a:r>
              <a:rPr lang="tr-TR" b="1" dirty="0" smtClean="0"/>
              <a:t>. </a:t>
            </a:r>
            <a:r>
              <a:rPr lang="en-US" b="1" dirty="0" smtClean="0"/>
              <a:t>The development of 20th century English drama: </a:t>
            </a:r>
            <a:endParaRPr lang="tr-TR" b="1" dirty="0" smtClean="0"/>
          </a:p>
          <a:p>
            <a:r>
              <a:rPr lang="en-US" dirty="0" smtClean="0"/>
              <a:t>The most celebrated dramatists in the last decade of the 19th century were Oscar Wilde and George Bernard Shaw</a:t>
            </a:r>
            <a:r>
              <a:rPr lang="en-US" smtClean="0"/>
              <a:t>, who </a:t>
            </a:r>
            <a:r>
              <a:rPr lang="en-US" dirty="0" smtClean="0"/>
              <a:t>pioneered the modern drama, though they did not make so many innovations in techniques and forms as modernist poets or novelists</a:t>
            </a:r>
            <a:r>
              <a:rPr lang="tr-TR" dirty="0" smtClean="0"/>
              <a:t>.</a:t>
            </a:r>
          </a:p>
          <a:p>
            <a:endParaRPr lang="tr-TR" dirty="0"/>
          </a:p>
        </p:txBody>
      </p:sp>
    </p:spTree>
    <p:extLst>
      <p:ext uri="{BB962C8B-B14F-4D97-AF65-F5344CB8AC3E}">
        <p14:creationId xmlns:p14="http://schemas.microsoft.com/office/powerpoint/2010/main" val="484852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T</a:t>
            </a:r>
            <a:r>
              <a:rPr lang="en-US" b="1" dirty="0" smtClean="0"/>
              <a:t>he basic characteristics of Modernism in literature:</a:t>
            </a:r>
            <a:endParaRPr lang="tr-TR" b="1" dirty="0"/>
          </a:p>
        </p:txBody>
      </p:sp>
      <p:sp>
        <p:nvSpPr>
          <p:cNvPr id="3" name="Content Placeholder 2"/>
          <p:cNvSpPr>
            <a:spLocks noGrp="1"/>
          </p:cNvSpPr>
          <p:nvPr>
            <p:ph idx="1"/>
          </p:nvPr>
        </p:nvSpPr>
        <p:spPr/>
        <p:txBody>
          <a:bodyPr>
            <a:normAutofit/>
          </a:bodyPr>
          <a:lstStyle/>
          <a:p>
            <a:r>
              <a:rPr lang="en-US" dirty="0" smtClean="0"/>
              <a:t>Modernism takes the irrational philosophy and the theory of psycho-analysis as its theoretical base. </a:t>
            </a:r>
            <a:endParaRPr lang="tr-TR" dirty="0" smtClean="0"/>
          </a:p>
          <a:p>
            <a:r>
              <a:rPr lang="en-US" dirty="0" smtClean="0"/>
              <a:t>One characteristic of English Modernism is "the dehumanization of art". </a:t>
            </a:r>
            <a:endParaRPr lang="tr-TR" dirty="0"/>
          </a:p>
        </p:txBody>
      </p:sp>
    </p:spTree>
    <p:extLst>
      <p:ext uri="{BB962C8B-B14F-4D97-AF65-F5344CB8AC3E}">
        <p14:creationId xmlns:p14="http://schemas.microsoft.com/office/powerpoint/2010/main" val="180791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major themes of the modernist literature</a:t>
            </a:r>
            <a:r>
              <a:rPr lang="tr-TR" b="1" dirty="0" smtClean="0"/>
              <a:t> :</a:t>
            </a:r>
            <a:endParaRPr lang="tr-TR" b="1" dirty="0"/>
          </a:p>
        </p:txBody>
      </p:sp>
      <p:sp>
        <p:nvSpPr>
          <p:cNvPr id="3" name="Content Placeholder 2"/>
          <p:cNvSpPr>
            <a:spLocks noGrp="1"/>
          </p:cNvSpPr>
          <p:nvPr>
            <p:ph idx="1"/>
          </p:nvPr>
        </p:nvSpPr>
        <p:spPr>
          <a:xfrm>
            <a:off x="457200" y="1928802"/>
            <a:ext cx="8229600" cy="4197361"/>
          </a:xfrm>
        </p:spPr>
        <p:txBody>
          <a:bodyPr/>
          <a:lstStyle/>
          <a:p>
            <a:r>
              <a:rPr lang="en-US" dirty="0" smtClean="0"/>
              <a:t> </a:t>
            </a:r>
            <a:r>
              <a:rPr lang="tr-TR" dirty="0" smtClean="0"/>
              <a:t>T</a:t>
            </a:r>
            <a:r>
              <a:rPr lang="en-US" dirty="0" smtClean="0"/>
              <a:t>he distorted, alienated and ill relationships between man and nature, man and society, man and man, and man and himself</a:t>
            </a:r>
            <a:r>
              <a:rPr lang="tr-TR" dirty="0" smtClean="0"/>
              <a:t>.</a:t>
            </a:r>
          </a:p>
          <a:p>
            <a:endParaRPr lang="tr-TR" dirty="0"/>
          </a:p>
        </p:txBody>
      </p:sp>
    </p:spTree>
    <p:extLst>
      <p:ext uri="{BB962C8B-B14F-4D97-AF65-F5344CB8AC3E}">
        <p14:creationId xmlns:p14="http://schemas.microsoft.com/office/powerpoint/2010/main" val="3065708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Major figures of this period</a:t>
            </a:r>
            <a:endParaRPr lang="en-GB" dirty="0"/>
          </a:p>
        </p:txBody>
      </p:sp>
      <p:sp>
        <p:nvSpPr>
          <p:cNvPr id="3" name="2 İçerik Yer Tutucusu"/>
          <p:cNvSpPr>
            <a:spLocks noGrp="1"/>
          </p:cNvSpPr>
          <p:nvPr>
            <p:ph idx="1"/>
          </p:nvPr>
        </p:nvSpPr>
        <p:spPr/>
        <p:txBody>
          <a:bodyPr>
            <a:normAutofit fontScale="85000" lnSpcReduction="10000"/>
          </a:bodyPr>
          <a:lstStyle/>
          <a:p>
            <a:r>
              <a:rPr lang="en-US" b="1" dirty="0" smtClean="0"/>
              <a:t>George Bernard Shaw </a:t>
            </a:r>
            <a:r>
              <a:rPr lang="en-US" dirty="0" smtClean="0"/>
              <a:t>(1856- 1950) Mrs. Warrant’ Profession</a:t>
            </a:r>
            <a:endParaRPr lang="tr-TR" dirty="0" smtClean="0"/>
          </a:p>
          <a:p>
            <a:r>
              <a:rPr lang="en-US" dirty="0" smtClean="0"/>
              <a:t> </a:t>
            </a:r>
            <a:r>
              <a:rPr lang="en-US" b="1" dirty="0" smtClean="0"/>
              <a:t>John </a:t>
            </a:r>
            <a:r>
              <a:rPr lang="en-US" b="1" dirty="0" err="1" smtClean="0"/>
              <a:t>Galaworthy</a:t>
            </a:r>
            <a:r>
              <a:rPr lang="en-US" b="1" dirty="0" smtClean="0"/>
              <a:t> </a:t>
            </a:r>
            <a:r>
              <a:rPr lang="en-US" dirty="0" smtClean="0"/>
              <a:t>(1867- 1933) The Man of Property</a:t>
            </a:r>
            <a:endParaRPr lang="tr-TR" dirty="0" smtClean="0"/>
          </a:p>
          <a:p>
            <a:r>
              <a:rPr lang="en-US" dirty="0" smtClean="0"/>
              <a:t> </a:t>
            </a:r>
            <a:r>
              <a:rPr lang="en-US" b="1" dirty="0" smtClean="0"/>
              <a:t>William Butter Yeats </a:t>
            </a:r>
            <a:r>
              <a:rPr lang="en-US" dirty="0" smtClean="0"/>
              <a:t>(1865- 1939) The Land of Heart’s Desire </a:t>
            </a:r>
            <a:endParaRPr lang="tr-TR" dirty="0" smtClean="0"/>
          </a:p>
          <a:p>
            <a:r>
              <a:rPr lang="en-US" b="1" dirty="0" smtClean="0"/>
              <a:t>Thomas Stearns Eliot </a:t>
            </a:r>
            <a:r>
              <a:rPr lang="en-US" dirty="0" smtClean="0"/>
              <a:t>(1888- 1965) Murder in the Cathedral </a:t>
            </a:r>
            <a:endParaRPr lang="tr-TR" dirty="0" smtClean="0"/>
          </a:p>
          <a:p>
            <a:r>
              <a:rPr lang="en-US" b="1" dirty="0" smtClean="0"/>
              <a:t>David Herbert Lawrence </a:t>
            </a:r>
            <a:r>
              <a:rPr lang="en-US" dirty="0" smtClean="0"/>
              <a:t>(1885- 1930) Sons and Lovers</a:t>
            </a:r>
            <a:endParaRPr lang="tr-TR" dirty="0" smtClean="0"/>
          </a:p>
          <a:p>
            <a:r>
              <a:rPr lang="en-US" b="1" dirty="0" smtClean="0"/>
              <a:t>James Joyce </a:t>
            </a:r>
            <a:r>
              <a:rPr lang="en-US" dirty="0" smtClean="0"/>
              <a:t>(1882- 1941) Ulysses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a:t>
            </a:r>
            <a:r>
              <a:rPr lang="tr-TR" dirty="0" err="1" smtClean="0"/>
              <a:t>Period</a:t>
            </a:r>
            <a:endParaRPr lang="en-GB" dirty="0"/>
          </a:p>
        </p:txBody>
      </p:sp>
      <p:sp>
        <p:nvSpPr>
          <p:cNvPr id="3" name="2 İçerik Yer Tutucusu"/>
          <p:cNvSpPr>
            <a:spLocks noGrp="1"/>
          </p:cNvSpPr>
          <p:nvPr>
            <p:ph idx="1"/>
          </p:nvPr>
        </p:nvSpPr>
        <p:spPr/>
        <p:txBody>
          <a:bodyPr/>
          <a:lstStyle/>
          <a:p>
            <a:r>
              <a:rPr lang="en-US" dirty="0" smtClean="0"/>
              <a:t>In the second half of the 19th century and the early decades of the 20th century, both natural and social sciences in Europe had enormously advanced.</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US" dirty="0" smtClean="0"/>
              <a:t>Their rapid development led to great gains in material wealth. </a:t>
            </a:r>
            <a:endParaRPr lang="tr-TR" dirty="0" smtClean="0"/>
          </a:p>
          <a:p>
            <a:r>
              <a:rPr lang="tr-TR" dirty="0" smtClean="0"/>
              <a:t>W</a:t>
            </a:r>
            <a:r>
              <a:rPr lang="en-US" dirty="0" smtClean="0"/>
              <a:t>hen capitalism came into its monopoly stage, contradictions between socialized production and the private ownership caused economic depressions and mass unemployment</a:t>
            </a:r>
            <a:r>
              <a:rPr lang="tr-TR" dirty="0" smtClean="0"/>
              <a: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US" dirty="0" smtClean="0"/>
              <a:t>The Modern Age in English Literature started from the beginning of the twentieth century, and it followed the Victorian Age. </a:t>
            </a: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US" dirty="0" smtClean="0"/>
              <a:t>The most important characteristic of Modern Literature is that it is opposed to the general attitude to life and its problems adopted by the Victorian writers and the public, which may be termed ‘Victorian’. </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Historically </a:t>
            </a:r>
            <a:endParaRPr lang="tr-TR" dirty="0"/>
          </a:p>
        </p:txBody>
      </p:sp>
      <p:sp>
        <p:nvSpPr>
          <p:cNvPr id="3" name="Content Placeholder 2"/>
          <p:cNvSpPr>
            <a:spLocks noGrp="1"/>
          </p:cNvSpPr>
          <p:nvPr>
            <p:ph idx="1"/>
          </p:nvPr>
        </p:nvSpPr>
        <p:spPr/>
        <p:txBody>
          <a:bodyPr/>
          <a:lstStyle/>
          <a:p>
            <a:r>
              <a:rPr lang="en-US" dirty="0" smtClean="0"/>
              <a:t>Modernism </a:t>
            </a:r>
            <a:r>
              <a:rPr lang="tr-TR" dirty="0" smtClean="0"/>
              <a:t>results from </a:t>
            </a:r>
            <a:r>
              <a:rPr lang="en-US" dirty="0" smtClean="0"/>
              <a:t>skepticism and disillusion of capitalism. </a:t>
            </a:r>
            <a:endParaRPr lang="tr-TR" dirty="0" smtClean="0"/>
          </a:p>
          <a:p>
            <a:r>
              <a:rPr lang="en-US" dirty="0" smtClean="0"/>
              <a:t>The First World War and the Second World War had influenced the English literature.</a:t>
            </a:r>
            <a:endParaRPr lang="tr-TR" dirty="0"/>
          </a:p>
        </p:txBody>
      </p:sp>
    </p:spTree>
    <p:extLst>
      <p:ext uri="{BB962C8B-B14F-4D97-AF65-F5344CB8AC3E}">
        <p14:creationId xmlns:p14="http://schemas.microsoft.com/office/powerpoint/2010/main" val="1017704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Economically</a:t>
            </a:r>
            <a:endParaRPr lang="tr-TR" dirty="0"/>
          </a:p>
        </p:txBody>
      </p:sp>
      <p:sp>
        <p:nvSpPr>
          <p:cNvPr id="3" name="Content Placeholder 2"/>
          <p:cNvSpPr>
            <a:spLocks noGrp="1"/>
          </p:cNvSpPr>
          <p:nvPr>
            <p:ph idx="1"/>
          </p:nvPr>
        </p:nvSpPr>
        <p:spPr>
          <a:xfrm>
            <a:off x="179512" y="1268760"/>
            <a:ext cx="8712968" cy="5256584"/>
          </a:xfrm>
        </p:spPr>
        <p:txBody>
          <a:bodyPr/>
          <a:lstStyle/>
          <a:p>
            <a:pPr>
              <a:buFont typeface="Wingdings" panose="05000000000000000000" pitchFamily="2" charset="2"/>
              <a:buChar char="§"/>
            </a:pPr>
            <a:r>
              <a:rPr lang="en-US" dirty="0" smtClean="0"/>
              <a:t> The Second World War marked the last stage of the disintegration of the British Empire.</a:t>
            </a:r>
            <a:endParaRPr lang="tr-TR" dirty="0" smtClean="0"/>
          </a:p>
          <a:p>
            <a:pPr>
              <a:buFont typeface="Wingdings" panose="05000000000000000000" pitchFamily="2" charset="2"/>
              <a:buChar char="ü"/>
            </a:pPr>
            <a:r>
              <a:rPr lang="en-US" dirty="0" smtClean="0"/>
              <a:t>Britain suffered heavy losses in the war: thousands of people were killed</a:t>
            </a:r>
            <a:r>
              <a:rPr lang="tr-TR" dirty="0" smtClean="0"/>
              <a:t>,</a:t>
            </a:r>
          </a:p>
          <a:p>
            <a:pPr>
              <a:buFont typeface="Wingdings" panose="05000000000000000000" pitchFamily="2" charset="2"/>
              <a:buChar char="ü"/>
            </a:pPr>
            <a:r>
              <a:rPr lang="en-US" dirty="0" smtClean="0"/>
              <a:t> the economy was ruined</a:t>
            </a:r>
            <a:r>
              <a:rPr lang="tr-TR" dirty="0" smtClean="0"/>
              <a:t>,</a:t>
            </a:r>
            <a:r>
              <a:rPr lang="en-US" dirty="0" smtClean="0"/>
              <a:t> </a:t>
            </a:r>
            <a:endParaRPr lang="tr-TR" dirty="0"/>
          </a:p>
          <a:p>
            <a:pPr>
              <a:buFont typeface="Wingdings" panose="05000000000000000000" pitchFamily="2" charset="2"/>
              <a:buChar char="ü"/>
            </a:pPr>
            <a:r>
              <a:rPr lang="en-US" dirty="0" smtClean="0"/>
              <a:t>almost all its former colonies were lost</a:t>
            </a:r>
            <a:r>
              <a:rPr lang="tr-TR" dirty="0" smtClean="0"/>
              <a:t>,</a:t>
            </a:r>
          </a:p>
          <a:p>
            <a:pPr>
              <a:buFont typeface="Wingdings" panose="05000000000000000000" pitchFamily="2" charset="2"/>
              <a:buChar char="ü"/>
            </a:pPr>
            <a:r>
              <a:rPr lang="en-US" dirty="0" smtClean="0"/>
              <a:t> </a:t>
            </a:r>
            <a:r>
              <a:rPr lang="tr-TR" dirty="0" smtClean="0"/>
              <a:t>p</a:t>
            </a:r>
            <a:r>
              <a:rPr lang="en-US" dirty="0" err="1" smtClean="0"/>
              <a:t>eople</a:t>
            </a:r>
            <a:r>
              <a:rPr lang="en-US" dirty="0" smtClean="0"/>
              <a:t> were in economic, cultural, and belief crisis.</a:t>
            </a:r>
            <a:endParaRPr lang="tr-TR" dirty="0"/>
          </a:p>
        </p:txBody>
      </p:sp>
    </p:spTree>
    <p:extLst>
      <p:ext uri="{BB962C8B-B14F-4D97-AF65-F5344CB8AC3E}">
        <p14:creationId xmlns:p14="http://schemas.microsoft.com/office/powerpoint/2010/main" val="3486673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Ideologically</a:t>
            </a:r>
            <a:endParaRPr lang="tr-TR" dirty="0"/>
          </a:p>
        </p:txBody>
      </p:sp>
      <p:sp>
        <p:nvSpPr>
          <p:cNvPr id="3" name="Content Placeholder 2"/>
          <p:cNvSpPr>
            <a:spLocks noGrp="1"/>
          </p:cNvSpPr>
          <p:nvPr>
            <p:ph idx="1"/>
          </p:nvPr>
        </p:nvSpPr>
        <p:spPr/>
        <p:txBody>
          <a:bodyPr/>
          <a:lstStyle/>
          <a:p>
            <a:pPr marL="0" indent="0">
              <a:buNone/>
            </a:pPr>
            <a:r>
              <a:rPr lang="en-US" dirty="0" smtClean="0"/>
              <a:t>• The rise of the irrational philosophy and new science greatly </a:t>
            </a:r>
            <a:r>
              <a:rPr lang="tr-TR" dirty="0" smtClean="0"/>
              <a:t>had an influence on</a:t>
            </a:r>
            <a:r>
              <a:rPr lang="en-US" dirty="0" smtClean="0"/>
              <a:t> modern writers to </a:t>
            </a:r>
            <a:r>
              <a:rPr lang="en-US" u="sng" dirty="0" smtClean="0"/>
              <a:t>make new explorations on human natures and human relationships.</a:t>
            </a:r>
            <a:endParaRPr lang="tr-TR" u="sng" dirty="0"/>
          </a:p>
        </p:txBody>
      </p:sp>
    </p:spTree>
    <p:extLst>
      <p:ext uri="{BB962C8B-B14F-4D97-AF65-F5344CB8AC3E}">
        <p14:creationId xmlns:p14="http://schemas.microsoft.com/office/powerpoint/2010/main" val="1894551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history of the period</a:t>
            </a:r>
            <a:endParaRPr lang="tr-TR" dirty="0"/>
          </a:p>
        </p:txBody>
      </p:sp>
      <p:sp>
        <p:nvSpPr>
          <p:cNvPr id="3" name="Content Placeholder 2"/>
          <p:cNvSpPr>
            <a:spLocks noGrp="1"/>
          </p:cNvSpPr>
          <p:nvPr>
            <p:ph idx="1"/>
          </p:nvPr>
        </p:nvSpPr>
        <p:spPr>
          <a:xfrm>
            <a:off x="323528" y="1340768"/>
            <a:ext cx="8496944" cy="5184576"/>
          </a:xfrm>
        </p:spPr>
        <p:txBody>
          <a:bodyPr>
            <a:normAutofit fontScale="92500" lnSpcReduction="10000"/>
          </a:bodyPr>
          <a:lstStyle/>
          <a:p>
            <a:pPr marL="0" indent="0">
              <a:buNone/>
            </a:pPr>
            <a:r>
              <a:rPr lang="tr-TR" dirty="0" smtClean="0"/>
              <a:t> </a:t>
            </a:r>
            <a:r>
              <a:rPr lang="en-US" b="1" i="1" dirty="0" smtClean="0"/>
              <a:t>Literary trends </a:t>
            </a:r>
            <a:endParaRPr lang="tr-TR" b="1" i="1" dirty="0" smtClean="0"/>
          </a:p>
          <a:p>
            <a:pPr marL="0" indent="0">
              <a:buNone/>
            </a:pPr>
            <a:r>
              <a:rPr lang="en-US" dirty="0" smtClean="0"/>
              <a:t> After the First World War, all kinds of literary trends of modernism appeared: </a:t>
            </a:r>
            <a:endParaRPr lang="tr-TR" dirty="0" smtClean="0"/>
          </a:p>
          <a:p>
            <a:pPr>
              <a:buFont typeface="Wingdings" panose="05000000000000000000" pitchFamily="2" charset="2"/>
              <a:buChar char="ü"/>
            </a:pPr>
            <a:r>
              <a:rPr lang="en-US" i="1" dirty="0" smtClean="0"/>
              <a:t>symbolism,</a:t>
            </a:r>
            <a:endParaRPr lang="tr-TR" i="1" dirty="0"/>
          </a:p>
          <a:p>
            <a:pPr>
              <a:buFont typeface="Wingdings" panose="05000000000000000000" pitchFamily="2" charset="2"/>
              <a:buChar char="ü"/>
            </a:pPr>
            <a:r>
              <a:rPr lang="en-US" i="1" dirty="0" smtClean="0"/>
              <a:t>expressionism, </a:t>
            </a:r>
            <a:endParaRPr lang="tr-TR" i="1" dirty="0"/>
          </a:p>
          <a:p>
            <a:pPr>
              <a:buFont typeface="Wingdings" panose="05000000000000000000" pitchFamily="2" charset="2"/>
              <a:buChar char="ü"/>
            </a:pPr>
            <a:r>
              <a:rPr lang="en-US" i="1" dirty="0" smtClean="0"/>
              <a:t>surrealism, </a:t>
            </a:r>
            <a:endParaRPr lang="tr-TR" i="1" dirty="0"/>
          </a:p>
          <a:p>
            <a:pPr>
              <a:buFont typeface="Wingdings" panose="05000000000000000000" pitchFamily="2" charset="2"/>
              <a:buChar char="ü"/>
            </a:pPr>
            <a:r>
              <a:rPr lang="en-US" i="1" dirty="0" smtClean="0"/>
              <a:t>cubism,</a:t>
            </a:r>
            <a:endParaRPr lang="tr-TR" i="1" dirty="0"/>
          </a:p>
          <a:p>
            <a:pPr>
              <a:buFont typeface="Wingdings" panose="05000000000000000000" pitchFamily="2" charset="2"/>
              <a:buChar char="ü"/>
            </a:pPr>
            <a:r>
              <a:rPr lang="en-US" i="1" dirty="0" smtClean="0"/>
              <a:t>futurism, </a:t>
            </a:r>
            <a:endParaRPr lang="tr-TR" i="1" dirty="0"/>
          </a:p>
          <a:p>
            <a:pPr>
              <a:buFont typeface="Wingdings" panose="05000000000000000000" pitchFamily="2" charset="2"/>
              <a:buChar char="ü"/>
            </a:pPr>
            <a:r>
              <a:rPr lang="en-US" i="1" dirty="0" smtClean="0"/>
              <a:t>Dadaism, </a:t>
            </a:r>
            <a:endParaRPr lang="tr-TR" i="1" dirty="0"/>
          </a:p>
          <a:p>
            <a:pPr>
              <a:buFont typeface="Wingdings" panose="05000000000000000000" pitchFamily="2" charset="2"/>
              <a:buChar char="ü"/>
            </a:pPr>
            <a:r>
              <a:rPr lang="en-US" i="1" dirty="0" smtClean="0"/>
              <a:t>imagism and stream of consciousness.</a:t>
            </a:r>
            <a:endParaRPr lang="tr-TR" i="1" dirty="0"/>
          </a:p>
        </p:txBody>
      </p:sp>
    </p:spTree>
    <p:extLst>
      <p:ext uri="{BB962C8B-B14F-4D97-AF65-F5344CB8AC3E}">
        <p14:creationId xmlns:p14="http://schemas.microsoft.com/office/powerpoint/2010/main" val="162905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530</Words>
  <Application>Microsoft Office PowerPoint</Application>
  <PresentationFormat>Ekran Gösterisi (4:3)</PresentationFormat>
  <Paragraphs>48</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Office Theme</vt:lpstr>
      <vt:lpstr>An overview on Modern Literature</vt:lpstr>
      <vt:lpstr>Modern Period</vt:lpstr>
      <vt:lpstr>PowerPoint Sunusu</vt:lpstr>
      <vt:lpstr>PowerPoint Sunusu</vt:lpstr>
      <vt:lpstr>PowerPoint Sunusu</vt:lpstr>
      <vt:lpstr>1. Historically </vt:lpstr>
      <vt:lpstr>2. Economically</vt:lpstr>
      <vt:lpstr>3. Ideologically</vt:lpstr>
      <vt:lpstr>Literary history of the period</vt:lpstr>
      <vt:lpstr>PowerPoint Sunusu</vt:lpstr>
      <vt:lpstr>PowerPoint Sunusu</vt:lpstr>
      <vt:lpstr>The basic characteristics of Modernism in literature:</vt:lpstr>
      <vt:lpstr>The major themes of the modernist literature :</vt:lpstr>
      <vt:lpstr>Major figures of this period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on Modern Literature</dc:title>
  <dc:creator>Betul ALTAS</dc:creator>
  <cp:lastModifiedBy>Betul ALTAS</cp:lastModifiedBy>
  <cp:revision>20</cp:revision>
  <dcterms:created xsi:type="dcterms:W3CDTF">2019-02-11T11:36:21Z</dcterms:created>
  <dcterms:modified xsi:type="dcterms:W3CDTF">2025-04-25T12:45:22Z</dcterms:modified>
</cp:coreProperties>
</file>