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2" r:id="rId28"/>
    <p:sldId id="281" r:id="rId29"/>
    <p:sldId id="282" r:id="rId30"/>
    <p:sldId id="283" r:id="rId31"/>
    <p:sldId id="284" r:id="rId32"/>
    <p:sldId id="285" r:id="rId33"/>
    <p:sldId id="286" r:id="rId34"/>
    <p:sldId id="287" r:id="rId35"/>
    <p:sldId id="288" r:id="rId36"/>
    <p:sldId id="289" r:id="rId37"/>
    <p:sldId id="310" r:id="rId38"/>
    <p:sldId id="290" r:id="rId39"/>
    <p:sldId id="303" r:id="rId40"/>
    <p:sldId id="291" r:id="rId41"/>
    <p:sldId id="304" r:id="rId42"/>
    <p:sldId id="292" r:id="rId43"/>
    <p:sldId id="293" r:id="rId44"/>
    <p:sldId id="294" r:id="rId45"/>
    <p:sldId id="306" r:id="rId46"/>
    <p:sldId id="295" r:id="rId47"/>
    <p:sldId id="307" r:id="rId48"/>
    <p:sldId id="296" r:id="rId49"/>
    <p:sldId id="305" r:id="rId50"/>
    <p:sldId id="297" r:id="rId51"/>
    <p:sldId id="298" r:id="rId52"/>
    <p:sldId id="308" r:id="rId53"/>
    <p:sldId id="299" r:id="rId54"/>
    <p:sldId id="300" r:id="rId55"/>
    <p:sldId id="301" r:id="rId56"/>
    <p:sldId id="309" r:id="rId57"/>
  </p:sldIdLst>
  <p:sldSz cx="9144000" cy="5143500" type="screen16x9"/>
  <p:notesSz cx="9144000" cy="51435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1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3EBE2F64-A1F4-47FD-B701-A41C2112F7C7}" type="datetimeFigureOut">
              <a:rPr lang="tr-TR" smtClean="0"/>
              <a:t>05.12.2022</a:t>
            </a:fld>
            <a:endParaRPr lang="tr-TR"/>
          </a:p>
        </p:txBody>
      </p:sp>
      <p:sp>
        <p:nvSpPr>
          <p:cNvPr id="4" name="Slayt Görüntüsü Yer Tutucusu 3"/>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2443163"/>
            <a:ext cx="7315200" cy="231457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07D8E6CB-2D83-4747-AC05-9DAEBD8AB659}" type="slidenum">
              <a:rPr lang="tr-TR" smtClean="0"/>
              <a:t>‹#›</a:t>
            </a:fld>
            <a:endParaRPr lang="tr-TR"/>
          </a:p>
        </p:txBody>
      </p:sp>
    </p:spTree>
    <p:extLst>
      <p:ext uri="{BB962C8B-B14F-4D97-AF65-F5344CB8AC3E}">
        <p14:creationId xmlns:p14="http://schemas.microsoft.com/office/powerpoint/2010/main" val="131160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070760-A02B-4A5B-969E-926DBA9BD628}" type="slidenum">
              <a:rPr lang="tr-TR" smtClean="0">
                <a:solidFill>
                  <a:prstClr val="black"/>
                </a:solidFill>
              </a:rPr>
              <a:pPr/>
              <a:t>54</a:t>
            </a:fld>
            <a:endParaRPr lang="tr-TR">
              <a:solidFill>
                <a:prstClr val="black"/>
              </a:solidFill>
            </a:endParaRPr>
          </a:p>
        </p:txBody>
      </p:sp>
    </p:spTree>
    <p:extLst>
      <p:ext uri="{BB962C8B-B14F-4D97-AF65-F5344CB8AC3E}">
        <p14:creationId xmlns:p14="http://schemas.microsoft.com/office/powerpoint/2010/main" val="3695534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3981" cy="514348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987705" y="2617051"/>
            <a:ext cx="3168589" cy="436880"/>
          </a:xfrm>
          <a:prstGeom prst="rect">
            <a:avLst/>
          </a:prstGeom>
        </p:spPr>
        <p:txBody>
          <a:bodyPr wrap="square" lIns="0" tIns="0" rIns="0" bIns="0">
            <a:spAutoFit/>
          </a:bodyPr>
          <a:lstStyle>
            <a:lvl1pPr>
              <a:defRPr sz="2700" b="0" i="0">
                <a:solidFill>
                  <a:schemeClr val="bg1"/>
                </a:solidFill>
                <a:latin typeface="Caladea"/>
                <a:cs typeface="Caladea"/>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41492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8"/>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dirty="0">
              <a:solidFill>
                <a:prstClr val="black">
                  <a:tint val="75000"/>
                </a:prstClr>
              </a:solidFill>
            </a:endParaRPr>
          </a:p>
        </p:txBody>
      </p:sp>
      <p:sp>
        <p:nvSpPr>
          <p:cNvPr id="9" name="Slayt Numarası Yer Tutucusu 8"/>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993927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82456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05288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dirty="0">
              <a:solidFill>
                <a:prstClr val="black">
                  <a:tint val="75000"/>
                </a:prstClr>
              </a:solidFill>
            </a:endParaRPr>
          </a:p>
        </p:txBody>
      </p:sp>
      <p:sp>
        <p:nvSpPr>
          <p:cNvPr id="7" name="Slayt Numarası Yer Tutucusu 6"/>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99763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599335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1"/>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1"/>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6764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8CB3E2"/>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1600" b="0" i="1">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8CB3E2"/>
                </a:solidFill>
                <a:latin typeface="Carlito"/>
                <a:cs typeface="Carlito"/>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7" name="Holder 7"/>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8CB3E2"/>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5" name="Holder 5"/>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4" name="Holder 4"/>
          <p:cNvSpPr>
            <a:spLocks noGrp="1"/>
          </p:cNvSpPr>
          <p:nvPr>
            <p:ph type="sldNum" sz="quarter" idx="7"/>
          </p:nvPr>
        </p:nvSpPr>
        <p:spPr/>
        <p:txBody>
          <a:bodyPr lIns="0" tIns="0" rIns="0" bIns="0"/>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aşlık Slaydı">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19"/>
            <a:ext cx="7772400" cy="1102519"/>
          </a:xfrm>
        </p:spPr>
        <p:txBody>
          <a:bodyPr/>
          <a:lstStyle/>
          <a:p>
            <a:r>
              <a:rPr lang="tr-TR" dirty="0"/>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7341616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5" y="-1"/>
            <a:ext cx="9145585" cy="5143501"/>
          </a:xfrm>
          <a:prstGeom prst="rect">
            <a:avLst/>
          </a:prstGeom>
        </p:spPr>
      </p:pic>
      <p:sp>
        <p:nvSpPr>
          <p:cNvPr id="7" name="Metin kutusu 6"/>
          <p:cNvSpPr txBox="1"/>
          <p:nvPr userDrawn="1"/>
        </p:nvSpPr>
        <p:spPr>
          <a:xfrm>
            <a:off x="-3025" y="-219751"/>
            <a:ext cx="461665" cy="5095757"/>
          </a:xfrm>
          <a:prstGeom prst="rect">
            <a:avLst/>
          </a:prstGeom>
          <a:noFill/>
        </p:spPr>
        <p:txBody>
          <a:bodyPr vert="vert270" wrap="square" rtlCol="0">
            <a:spAutoFit/>
          </a:bodyPr>
          <a:lstStyle/>
          <a:p>
            <a:pPr algn="ctr"/>
            <a:r>
              <a:rPr lang="tr-TR" b="1" dirty="0">
                <a:solidFill>
                  <a:prstClr val="white"/>
                </a:solidFill>
                <a:effectLst>
                  <a:outerShdw blurRad="38100" dist="38100" dir="2700000" algn="tl">
                    <a:srgbClr val="000000">
                      <a:alpha val="43137"/>
                    </a:srgbClr>
                  </a:outerShdw>
                </a:effectLst>
              </a:rPr>
              <a:t>ÇOCUK RUH SAĞLIĞI</a:t>
            </a:r>
          </a:p>
        </p:txBody>
      </p:sp>
      <p:sp>
        <p:nvSpPr>
          <p:cNvPr id="9" name="Başlık 1"/>
          <p:cNvSpPr>
            <a:spLocks noGrp="1"/>
          </p:cNvSpPr>
          <p:nvPr>
            <p:ph type="title" hasCustomPrompt="1"/>
          </p:nvPr>
        </p:nvSpPr>
        <p:spPr>
          <a:xfrm>
            <a:off x="609600" y="358378"/>
            <a:ext cx="8229600" cy="857250"/>
          </a:xfrm>
        </p:spPr>
        <p:txBody>
          <a:bodyPr/>
          <a:lstStyle>
            <a:lvl1pPr algn="l">
              <a:defRPr sz="2000" b="1">
                <a:solidFill>
                  <a:schemeClr val="tx2">
                    <a:lumMod val="40000"/>
                    <a:lumOff val="60000"/>
                  </a:schemeClr>
                </a:solidFill>
                <a:effectLst>
                  <a:outerShdw blurRad="38100" dist="38100" dir="2700000" algn="tl">
                    <a:srgbClr val="000000">
                      <a:alpha val="43137"/>
                    </a:srgbClr>
                  </a:outerShdw>
                </a:effectLst>
              </a:defRPr>
            </a:lvl1pPr>
          </a:lstStyle>
          <a:p>
            <a:r>
              <a:rPr lang="tr-TR" dirty="0"/>
              <a:t>NBN</a:t>
            </a:r>
          </a:p>
        </p:txBody>
      </p:sp>
      <p:sp>
        <p:nvSpPr>
          <p:cNvPr id="10" name="İçerik Yer Tutucusu 2"/>
          <p:cNvSpPr>
            <a:spLocks noGrp="1"/>
          </p:cNvSpPr>
          <p:nvPr>
            <p:ph idx="1"/>
          </p:nvPr>
        </p:nvSpPr>
        <p:spPr>
          <a:xfrm>
            <a:off x="609600" y="1352551"/>
            <a:ext cx="8229600" cy="3394472"/>
          </a:xfrm>
        </p:spPr>
        <p:txBody>
          <a:bodyPr>
            <a:normAutofit/>
          </a:bodyPr>
          <a:lstStyle>
            <a:lvl1pPr marL="0" indent="0" algn="just">
              <a:buNone/>
              <a:defRPr sz="1600"/>
            </a:lvl1pPr>
            <a:lvl2pPr marL="457200" indent="0" algn="just">
              <a:buNone/>
              <a:defRPr sz="1400"/>
            </a:lvl2pPr>
            <a:lvl3pPr marL="914400" indent="0" algn="just">
              <a:buNone/>
              <a:defRPr sz="1200"/>
            </a:lvl3pPr>
            <a:lvl4pPr marL="1371600" indent="0" algn="just">
              <a:buNone/>
              <a:defRPr sz="1100"/>
            </a:lvl4pPr>
            <a:lvl5pPr marL="1828800" indent="0" algn="just">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Veri Yer Tutucusu 3"/>
          <p:cNvSpPr txBox="1">
            <a:spLocks/>
          </p:cNvSpPr>
          <p:nvPr userDrawn="1"/>
        </p:nvSpPr>
        <p:spPr>
          <a:xfrm>
            <a:off x="609600" y="4919663"/>
            <a:ext cx="2133600" cy="273844"/>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dirty="0">
              <a:solidFill>
                <a:prstClr val="black">
                  <a:tint val="75000"/>
                </a:prstClr>
              </a:solidFill>
            </a:endParaRPr>
          </a:p>
        </p:txBody>
      </p:sp>
      <p:sp>
        <p:nvSpPr>
          <p:cNvPr id="12" name="Slayt Numarası Yer Tutucusu 5"/>
          <p:cNvSpPr txBox="1">
            <a:spLocks/>
          </p:cNvSpPr>
          <p:nvPr userDrawn="1"/>
        </p:nvSpPr>
        <p:spPr>
          <a:xfrm>
            <a:off x="6705600" y="4919663"/>
            <a:ext cx="2133600" cy="273844"/>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65737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lgn="l">
              <a:defRPr sz="2000">
                <a:solidFill>
                  <a:srgbClr val="B2B7EF"/>
                </a:solidFill>
              </a:defRPr>
            </a:lvl1pPr>
          </a:lstStyle>
          <a:p>
            <a:r>
              <a:rPr lang="tr-TR" dirty="0"/>
              <a:t>Asıl başlık stili için tıklatın</a:t>
            </a:r>
          </a:p>
        </p:txBody>
      </p:sp>
      <p:sp>
        <p:nvSpPr>
          <p:cNvPr id="3" name="İçerik Yer Tutucusu 2"/>
          <p:cNvSpPr>
            <a:spLocks noGrp="1"/>
          </p:cNvSpPr>
          <p:nvPr>
            <p:ph idx="1"/>
          </p:nvPr>
        </p:nvSpPr>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143723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B995951-214D-4B44-B3E1-3B95180AFC97}" type="datetimeFigureOut">
              <a:rPr lang="tr-TR" smtClean="0">
                <a:solidFill>
                  <a:prstClr val="black">
                    <a:tint val="75000"/>
                  </a:prstClr>
                </a:solidFill>
              </a:rPr>
              <a:pPr/>
              <a:t>05.12.2022</a:t>
            </a:fld>
            <a:endParaRPr lang="tr-TR" dirty="0">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3446251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3971" cy="514348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225711" y="576563"/>
            <a:ext cx="4692576" cy="330200"/>
          </a:xfrm>
          <a:prstGeom prst="rect">
            <a:avLst/>
          </a:prstGeom>
        </p:spPr>
        <p:txBody>
          <a:bodyPr wrap="square" lIns="0" tIns="0" rIns="0" bIns="0">
            <a:spAutoFit/>
          </a:bodyPr>
          <a:lstStyle>
            <a:lvl1pPr>
              <a:defRPr sz="2000" b="1" i="0">
                <a:solidFill>
                  <a:srgbClr val="8CB3E2"/>
                </a:solidFill>
                <a:latin typeface="Carlito"/>
                <a:cs typeface="Carlito"/>
              </a:defRPr>
            </a:lvl1pPr>
          </a:lstStyle>
          <a:p>
            <a:endParaRPr/>
          </a:p>
        </p:txBody>
      </p:sp>
      <p:sp>
        <p:nvSpPr>
          <p:cNvPr id="3" name="Holder 3"/>
          <p:cNvSpPr>
            <a:spLocks noGrp="1"/>
          </p:cNvSpPr>
          <p:nvPr>
            <p:ph type="body" idx="1"/>
          </p:nvPr>
        </p:nvSpPr>
        <p:spPr>
          <a:xfrm>
            <a:off x="413386" y="903305"/>
            <a:ext cx="8317227" cy="3032760"/>
          </a:xfrm>
          <a:prstGeom prst="rect">
            <a:avLst/>
          </a:prstGeom>
        </p:spPr>
        <p:txBody>
          <a:bodyPr wrap="square" lIns="0" tIns="0" rIns="0" bIns="0">
            <a:spAutoFit/>
          </a:bodyPr>
          <a:lstStyle>
            <a:lvl1pPr>
              <a:defRPr sz="1600" b="0" i="1">
                <a:solidFill>
                  <a:schemeClr val="tx1"/>
                </a:solidFill>
                <a:latin typeface="Carlito"/>
                <a:cs typeface="Carlito"/>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12/5/2022</a:t>
            </a:fld>
            <a:endParaRPr lang="en-US"/>
          </a:p>
        </p:txBody>
      </p:sp>
      <p:sp>
        <p:nvSpPr>
          <p:cNvPr id="6" name="Holder 6"/>
          <p:cNvSpPr>
            <a:spLocks noGrp="1"/>
          </p:cNvSpPr>
          <p:nvPr>
            <p:ph type="sldNum" sz="quarter" idx="7"/>
          </p:nvPr>
        </p:nvSpPr>
        <p:spPr>
          <a:xfrm>
            <a:off x="8560872" y="4984438"/>
            <a:ext cx="231140" cy="177800"/>
          </a:xfrm>
          <a:prstGeom prst="rect">
            <a:avLst/>
          </a:prstGeom>
        </p:spPr>
        <p:txBody>
          <a:bodyPr wrap="square" lIns="0" tIns="0" rIns="0" bIns="0">
            <a:spAutoFit/>
          </a:bodyPr>
          <a:lstStyle>
            <a:lvl1pPr>
              <a:defRPr sz="1200" b="0" i="0">
                <a:solidFill>
                  <a:srgbClr val="878787"/>
                </a:solidFill>
                <a:latin typeface="Carlito"/>
                <a:cs typeface="Carlito"/>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dirty="0">
                <a:solidFill>
                  <a:prstClr val="black">
                    <a:tint val="75000"/>
                  </a:prstClr>
                </a:solidFill>
              </a:rPr>
              <a:t>06.03.2022</a:t>
            </a:r>
          </a:p>
        </p:txBody>
      </p:sp>
      <p:sp>
        <p:nvSpPr>
          <p:cNvPr id="5" name="Altbilgi Yer Tutucusu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solidFill>
                <a:prstClr val="black">
                  <a:tint val="75000"/>
                </a:prstClr>
              </a:solidFill>
            </a:endParaRPr>
          </a:p>
        </p:txBody>
      </p:sp>
      <p:sp>
        <p:nvSpPr>
          <p:cNvPr id="6" name="Slayt Numarası Yer Tutucus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2826F8-75C6-417F-833B-873E246ECC48}" type="slidenum">
              <a:rPr lang="tr-TR" smtClean="0">
                <a:solidFill>
                  <a:prstClr val="black">
                    <a:tint val="75000"/>
                  </a:prstClr>
                </a:solidFill>
              </a:rPr>
              <a:pPr/>
              <a:t>‹#›</a:t>
            </a:fld>
            <a:endParaRPr lang="tr-TR" dirty="0">
              <a:solidFill>
                <a:prstClr val="black">
                  <a:tint val="75000"/>
                </a:prstClr>
              </a:solidFill>
            </a:endParaRPr>
          </a:p>
        </p:txBody>
      </p:sp>
    </p:spTree>
    <p:extLst>
      <p:ext uri="{BB962C8B-B14F-4D97-AF65-F5344CB8AC3E}">
        <p14:creationId xmlns:p14="http://schemas.microsoft.com/office/powerpoint/2010/main" val="630445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048000" y="2617051"/>
            <a:ext cx="4419600" cy="382156"/>
          </a:xfrm>
          <a:prstGeom prst="rect">
            <a:avLst/>
          </a:prstGeom>
        </p:spPr>
        <p:txBody>
          <a:bodyPr vert="horz" wrap="square" lIns="0" tIns="12700" rIns="0" bIns="0" rtlCol="0">
            <a:spAutoFit/>
          </a:bodyPr>
          <a:lstStyle/>
          <a:p>
            <a:pPr marL="12700">
              <a:lnSpc>
                <a:spcPct val="100000"/>
              </a:lnSpc>
              <a:spcBef>
                <a:spcPts val="100"/>
              </a:spcBef>
            </a:pPr>
            <a:r>
              <a:rPr sz="2400" b="1" spc="-10" dirty="0"/>
              <a:t>ÇOCUK </a:t>
            </a:r>
            <a:r>
              <a:rPr sz="2400" b="1" spc="-25" dirty="0"/>
              <a:t>RUH</a:t>
            </a:r>
            <a:r>
              <a:rPr sz="2400" b="1" spc="-55" dirty="0"/>
              <a:t> </a:t>
            </a:r>
            <a:r>
              <a:rPr sz="2400" b="1" spc="-5" dirty="0"/>
              <a:t>SA</a:t>
            </a:r>
            <a:r>
              <a:rPr sz="2400" b="1" spc="-5" dirty="0">
                <a:latin typeface="Times New Roman"/>
                <a:cs typeface="Times New Roman"/>
              </a:rPr>
              <a:t>Ğ</a:t>
            </a:r>
            <a:r>
              <a:rPr sz="2400" b="1" spc="-5" dirty="0"/>
              <a:t>LI</a:t>
            </a:r>
            <a:r>
              <a:rPr sz="2400" b="1" spc="-5" dirty="0">
                <a:latin typeface="Times New Roman"/>
                <a:cs typeface="Times New Roman"/>
              </a:rPr>
              <a:t>Ğ</a:t>
            </a:r>
            <a:r>
              <a:rPr sz="2400" b="1" spc="-5" dirty="0"/>
              <a:t>I</a:t>
            </a:r>
          </a:p>
        </p:txBody>
      </p:sp>
      <p:sp>
        <p:nvSpPr>
          <p:cNvPr id="3" name="object 3"/>
          <p:cNvSpPr txBox="1"/>
          <p:nvPr/>
        </p:nvSpPr>
        <p:spPr>
          <a:xfrm>
            <a:off x="3589800" y="3589590"/>
            <a:ext cx="2353800" cy="243656"/>
          </a:xfrm>
          <a:prstGeom prst="rect">
            <a:avLst/>
          </a:prstGeom>
        </p:spPr>
        <p:txBody>
          <a:bodyPr vert="horz" wrap="square" lIns="0" tIns="12700" rIns="0" bIns="0" rtlCol="0">
            <a:spAutoFit/>
          </a:bodyPr>
          <a:lstStyle/>
          <a:p>
            <a:pPr marL="12700">
              <a:lnSpc>
                <a:spcPct val="100000"/>
              </a:lnSpc>
              <a:spcBef>
                <a:spcPts val="100"/>
              </a:spcBef>
            </a:pPr>
            <a:r>
              <a:rPr sz="1500" b="1" spc="-40" dirty="0">
                <a:solidFill>
                  <a:srgbClr val="FFFFFF"/>
                </a:solidFill>
                <a:latin typeface="Carlito"/>
                <a:cs typeface="Carlito"/>
              </a:rPr>
              <a:t>Ö</a:t>
            </a:r>
            <a:r>
              <a:rPr sz="1500" b="1" spc="-40" dirty="0">
                <a:solidFill>
                  <a:srgbClr val="FFFFFF"/>
                </a:solidFill>
                <a:latin typeface="Arial"/>
                <a:cs typeface="Arial"/>
              </a:rPr>
              <a:t>ğ</a:t>
            </a:r>
            <a:r>
              <a:rPr sz="1500" b="1" spc="-40" dirty="0">
                <a:solidFill>
                  <a:srgbClr val="FFFFFF"/>
                </a:solidFill>
                <a:latin typeface="Carlito"/>
                <a:cs typeface="Carlito"/>
              </a:rPr>
              <a:t>r. </a:t>
            </a:r>
            <a:r>
              <a:rPr sz="1500" b="1" spc="-45" dirty="0">
                <a:solidFill>
                  <a:srgbClr val="FFFFFF"/>
                </a:solidFill>
                <a:latin typeface="Carlito"/>
                <a:cs typeface="Carlito"/>
              </a:rPr>
              <a:t>Gör. </a:t>
            </a:r>
            <a:r>
              <a:rPr sz="1500" b="1" spc="-5" dirty="0">
                <a:solidFill>
                  <a:srgbClr val="FFFFFF"/>
                </a:solidFill>
                <a:latin typeface="Carlito"/>
                <a:cs typeface="Carlito"/>
              </a:rPr>
              <a:t>Emine</a:t>
            </a:r>
            <a:r>
              <a:rPr sz="1500" b="1" spc="10" dirty="0">
                <a:solidFill>
                  <a:srgbClr val="FFFFFF"/>
                </a:solidFill>
                <a:latin typeface="Carlito"/>
                <a:cs typeface="Carlito"/>
              </a:rPr>
              <a:t> </a:t>
            </a:r>
            <a:r>
              <a:rPr sz="1500" b="1" spc="-10" dirty="0">
                <a:solidFill>
                  <a:srgbClr val="FFFFFF"/>
                </a:solidFill>
                <a:latin typeface="Carlito"/>
                <a:cs typeface="Carlito"/>
              </a:rPr>
              <a:t>SARAÇ</a:t>
            </a:r>
            <a:endParaRPr sz="1500" b="1" dirty="0">
              <a:latin typeface="Carlito"/>
              <a:cs typeface="Carlito"/>
            </a:endParaRPr>
          </a:p>
        </p:txBody>
      </p:sp>
      <p:grpSp>
        <p:nvGrpSpPr>
          <p:cNvPr id="4" name="object 4"/>
          <p:cNvGrpSpPr/>
          <p:nvPr/>
        </p:nvGrpSpPr>
        <p:grpSpPr>
          <a:xfrm>
            <a:off x="3352800" y="514350"/>
            <a:ext cx="1914525" cy="2357120"/>
            <a:chOff x="3614917" y="123477"/>
            <a:chExt cx="1914525" cy="2357120"/>
          </a:xfrm>
        </p:grpSpPr>
        <p:sp>
          <p:nvSpPr>
            <p:cNvPr id="5" name="object 5"/>
            <p:cNvSpPr/>
            <p:nvPr/>
          </p:nvSpPr>
          <p:spPr>
            <a:xfrm>
              <a:off x="3614917" y="1461642"/>
              <a:ext cx="1914123" cy="101887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851917" y="123477"/>
              <a:ext cx="1440147" cy="1427064"/>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3" name="object 3"/>
          <p:cNvSpPr txBox="1">
            <a:spLocks noGrp="1"/>
          </p:cNvSpPr>
          <p:nvPr>
            <p:ph type="title"/>
          </p:nvPr>
        </p:nvSpPr>
        <p:spPr>
          <a:xfrm>
            <a:off x="682623" y="485863"/>
            <a:ext cx="1221105" cy="33020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4.1.2.</a:t>
            </a:r>
            <a:r>
              <a:rPr spc="-80" dirty="0">
                <a:solidFill>
                  <a:srgbClr val="000000"/>
                </a:solidFill>
              </a:rPr>
              <a:t> </a:t>
            </a:r>
            <a:r>
              <a:rPr spc="-5" dirty="0">
                <a:solidFill>
                  <a:srgbClr val="000000"/>
                </a:solidFill>
              </a:rPr>
              <a:t>ÖFKE</a:t>
            </a:r>
          </a:p>
        </p:txBody>
      </p:sp>
      <p:sp>
        <p:nvSpPr>
          <p:cNvPr id="4" name="object 4"/>
          <p:cNvSpPr txBox="1"/>
          <p:nvPr/>
        </p:nvSpPr>
        <p:spPr>
          <a:xfrm>
            <a:off x="682623" y="1132355"/>
            <a:ext cx="8048625" cy="2382520"/>
          </a:xfrm>
          <a:prstGeom prst="rect">
            <a:avLst/>
          </a:prstGeom>
        </p:spPr>
        <p:txBody>
          <a:bodyPr vert="horz" wrap="square" lIns="0" tIns="53340" rIns="0" bIns="0" rtlCol="0">
            <a:spAutoFit/>
          </a:bodyPr>
          <a:lstStyle/>
          <a:p>
            <a:pPr marL="12700">
              <a:lnSpc>
                <a:spcPct val="100000"/>
              </a:lnSpc>
              <a:spcBef>
                <a:spcPts val="420"/>
              </a:spcBef>
            </a:pPr>
            <a:r>
              <a:rPr sz="1600" i="1" spc="-35" dirty="0">
                <a:latin typeface="Carlito"/>
                <a:cs typeface="Carlito"/>
              </a:rPr>
              <a:t>Tanım</a:t>
            </a:r>
            <a:endParaRPr sz="1600">
              <a:latin typeface="Carlito"/>
              <a:cs typeface="Carlito"/>
            </a:endParaRPr>
          </a:p>
          <a:p>
            <a:pPr marL="469265" marR="5080" indent="-351790" algn="just">
              <a:lnSpc>
                <a:spcPct val="100000"/>
              </a:lnSpc>
              <a:spcBef>
                <a:spcPts val="320"/>
              </a:spcBef>
              <a:buFont typeface="Arial"/>
              <a:buChar char="●"/>
              <a:tabLst>
                <a:tab pos="521970" algn="l"/>
              </a:tabLst>
            </a:pPr>
            <a:r>
              <a:rPr dirty="0"/>
              <a:t>	</a:t>
            </a:r>
            <a:r>
              <a:rPr sz="1600" spc="-10" dirty="0">
                <a:latin typeface="Carlito"/>
                <a:cs typeface="Carlito"/>
              </a:rPr>
              <a:t>Engellenme, saldırıya </a:t>
            </a:r>
            <a:r>
              <a:rPr sz="1600" spc="-5" dirty="0">
                <a:latin typeface="Carlito"/>
                <a:cs typeface="Carlito"/>
              </a:rPr>
              <a:t>u</a:t>
            </a:r>
            <a:r>
              <a:rPr sz="1600" spc="-5" dirty="0">
                <a:latin typeface="Arial"/>
                <a:cs typeface="Arial"/>
              </a:rPr>
              <a:t>ğ</a:t>
            </a:r>
            <a:r>
              <a:rPr sz="1600" spc="-5" dirty="0">
                <a:latin typeface="Carlito"/>
                <a:cs typeface="Carlito"/>
              </a:rPr>
              <a:t>rama, </a:t>
            </a:r>
            <a:r>
              <a:rPr sz="1600" spc="-10" dirty="0">
                <a:latin typeface="Carlito"/>
                <a:cs typeface="Carlito"/>
              </a:rPr>
              <a:t>tehdit </a:t>
            </a:r>
            <a:r>
              <a:rPr sz="1600" spc="-5" dirty="0">
                <a:latin typeface="Carlito"/>
                <a:cs typeface="Carlito"/>
              </a:rPr>
              <a:t>edilme, </a:t>
            </a:r>
            <a:r>
              <a:rPr sz="1600" spc="-10" dirty="0">
                <a:latin typeface="Carlito"/>
                <a:cs typeface="Carlito"/>
              </a:rPr>
              <a:t>yoksun </a:t>
            </a:r>
            <a:r>
              <a:rPr sz="1600" spc="-5" dirty="0">
                <a:latin typeface="Carlito"/>
                <a:cs typeface="Carlito"/>
              </a:rPr>
              <a:t>bırakılma, kısıtlanma gibi </a:t>
            </a:r>
            <a:r>
              <a:rPr sz="1600" spc="-10" dirty="0">
                <a:latin typeface="Carlito"/>
                <a:cs typeface="Carlito"/>
              </a:rPr>
              <a:t>durumlarda  </a:t>
            </a:r>
            <a:r>
              <a:rPr sz="1600" spc="-5" dirty="0">
                <a:latin typeface="Carlito"/>
                <a:cs typeface="Carlito"/>
              </a:rPr>
              <a:t>hissedilen </a:t>
            </a:r>
            <a:r>
              <a:rPr sz="1600" spc="-10" dirty="0">
                <a:latin typeface="Carlito"/>
                <a:cs typeface="Carlito"/>
              </a:rPr>
              <a:t>ve genellikle </a:t>
            </a:r>
            <a:r>
              <a:rPr sz="1600" spc="-5" dirty="0">
                <a:latin typeface="Carlito"/>
                <a:cs typeface="Carlito"/>
              </a:rPr>
              <a:t>neden olan </a:t>
            </a:r>
            <a:r>
              <a:rPr sz="1600" spc="-15" dirty="0">
                <a:latin typeface="Arial"/>
                <a:cs typeface="Arial"/>
              </a:rPr>
              <a:t>ş</a:t>
            </a:r>
            <a:r>
              <a:rPr sz="1600" spc="-15" dirty="0">
                <a:latin typeface="Carlito"/>
                <a:cs typeface="Carlito"/>
              </a:rPr>
              <a:t>eye ya </a:t>
            </a:r>
            <a:r>
              <a:rPr sz="1600" spc="-5" dirty="0">
                <a:latin typeface="Carlito"/>
                <a:cs typeface="Carlito"/>
              </a:rPr>
              <a:t>da ki</a:t>
            </a:r>
            <a:r>
              <a:rPr sz="1600" spc="-5" dirty="0">
                <a:latin typeface="Arial"/>
                <a:cs typeface="Arial"/>
              </a:rPr>
              <a:t>ş</a:t>
            </a:r>
            <a:r>
              <a:rPr sz="1600" spc="-5" dirty="0">
                <a:latin typeface="Carlito"/>
                <a:cs typeface="Carlito"/>
              </a:rPr>
              <a:t>iye </a:t>
            </a:r>
            <a:r>
              <a:rPr sz="1600" spc="-10" dirty="0">
                <a:latin typeface="Carlito"/>
                <a:cs typeface="Carlito"/>
              </a:rPr>
              <a:t>yönelik saldırgan davranı</a:t>
            </a:r>
            <a:r>
              <a:rPr sz="1600" spc="-10" dirty="0">
                <a:latin typeface="Arial"/>
                <a:cs typeface="Arial"/>
              </a:rPr>
              <a:t>ş</a:t>
            </a:r>
            <a:r>
              <a:rPr sz="1600" spc="-10" dirty="0">
                <a:latin typeface="Carlito"/>
                <a:cs typeface="Carlito"/>
              </a:rPr>
              <a:t>larla  </a:t>
            </a:r>
            <a:r>
              <a:rPr sz="1600" spc="-5" dirty="0">
                <a:latin typeface="Carlito"/>
                <a:cs typeface="Carlito"/>
              </a:rPr>
              <a:t>sonuçlanabilen </a:t>
            </a:r>
            <a:r>
              <a:rPr sz="1600" spc="-15" dirty="0">
                <a:latin typeface="Carlito"/>
                <a:cs typeface="Carlito"/>
              </a:rPr>
              <a:t>oldukça </a:t>
            </a:r>
            <a:r>
              <a:rPr sz="1600" spc="-10" dirty="0">
                <a:latin typeface="Carlito"/>
                <a:cs typeface="Carlito"/>
              </a:rPr>
              <a:t>yo</a:t>
            </a:r>
            <a:r>
              <a:rPr sz="1600" spc="-10" dirty="0">
                <a:latin typeface="Arial"/>
                <a:cs typeface="Arial"/>
              </a:rPr>
              <a:t>ğ</a:t>
            </a:r>
            <a:r>
              <a:rPr sz="1600" spc="-10" dirty="0">
                <a:latin typeface="Carlito"/>
                <a:cs typeface="Carlito"/>
              </a:rPr>
              <a:t>un </a:t>
            </a:r>
            <a:r>
              <a:rPr sz="1600" spc="-5" dirty="0">
                <a:latin typeface="Carlito"/>
                <a:cs typeface="Carlito"/>
              </a:rPr>
              <a:t>olumsuz bir </a:t>
            </a:r>
            <a:r>
              <a:rPr sz="1600" spc="-10" dirty="0">
                <a:latin typeface="Carlito"/>
                <a:cs typeface="Carlito"/>
              </a:rPr>
              <a:t>duygu </a:t>
            </a:r>
            <a:r>
              <a:rPr sz="1600" spc="-5" dirty="0">
                <a:latin typeface="Carlito"/>
                <a:cs typeface="Carlito"/>
              </a:rPr>
              <a:t>olan </a:t>
            </a:r>
            <a:r>
              <a:rPr sz="1600" spc="-15" dirty="0">
                <a:latin typeface="Carlito"/>
                <a:cs typeface="Carlito"/>
              </a:rPr>
              <a:t>öfke; </a:t>
            </a:r>
            <a:r>
              <a:rPr sz="1600" spc="-10" dirty="0">
                <a:latin typeface="Carlito"/>
                <a:cs typeface="Carlito"/>
              </a:rPr>
              <a:t>bireylerin </a:t>
            </a:r>
            <a:r>
              <a:rPr sz="1600" spc="-5" dirty="0">
                <a:latin typeface="Carlito"/>
                <a:cs typeface="Carlito"/>
              </a:rPr>
              <a:t>her türlü </a:t>
            </a:r>
            <a:r>
              <a:rPr sz="1600" spc="-10" dirty="0">
                <a:latin typeface="Carlito"/>
                <a:cs typeface="Carlito"/>
              </a:rPr>
              <a:t>tehdide  kar</a:t>
            </a:r>
            <a:r>
              <a:rPr sz="1600" spc="-10" dirty="0">
                <a:latin typeface="Arial"/>
                <a:cs typeface="Arial"/>
              </a:rPr>
              <a:t>ş</a:t>
            </a:r>
            <a:r>
              <a:rPr sz="1600" spc="-10" dirty="0">
                <a:latin typeface="Carlito"/>
                <a:cs typeface="Carlito"/>
              </a:rPr>
              <a:t>ı gösterdi</a:t>
            </a:r>
            <a:r>
              <a:rPr sz="1600" spc="-10" dirty="0">
                <a:latin typeface="Arial"/>
                <a:cs typeface="Arial"/>
              </a:rPr>
              <a:t>ğ</a:t>
            </a:r>
            <a:r>
              <a:rPr sz="1600" spc="-10" dirty="0">
                <a:latin typeface="Carlito"/>
                <a:cs typeface="Carlito"/>
              </a:rPr>
              <a:t>i savunma</a:t>
            </a:r>
            <a:r>
              <a:rPr sz="1600" dirty="0">
                <a:latin typeface="Carlito"/>
                <a:cs typeface="Carlito"/>
              </a:rPr>
              <a:t> </a:t>
            </a:r>
            <a:r>
              <a:rPr sz="1600" spc="-20" dirty="0">
                <a:latin typeface="Carlito"/>
                <a:cs typeface="Carlito"/>
              </a:rPr>
              <a:t>düzene</a:t>
            </a:r>
            <a:r>
              <a:rPr sz="1600" spc="-20" dirty="0">
                <a:latin typeface="Arial"/>
                <a:cs typeface="Arial"/>
              </a:rPr>
              <a:t>ğ</a:t>
            </a:r>
            <a:r>
              <a:rPr sz="1600" spc="-20" dirty="0">
                <a:latin typeface="Carlito"/>
                <a:cs typeface="Carlito"/>
              </a:rPr>
              <a:t>idir.</a:t>
            </a:r>
            <a:endParaRPr sz="1600">
              <a:latin typeface="Carlito"/>
              <a:cs typeface="Carlito"/>
            </a:endParaRPr>
          </a:p>
          <a:p>
            <a:pPr marL="12700">
              <a:lnSpc>
                <a:spcPct val="100000"/>
              </a:lnSpc>
              <a:spcBef>
                <a:spcPts val="320"/>
              </a:spcBef>
            </a:pPr>
            <a:r>
              <a:rPr sz="1600" i="1" spc="-5" dirty="0">
                <a:latin typeface="Carlito"/>
                <a:cs typeface="Carlito"/>
              </a:rPr>
              <a:t>Nedneleri</a:t>
            </a:r>
            <a:endParaRPr sz="1600">
              <a:latin typeface="Carlito"/>
              <a:cs typeface="Carlito"/>
            </a:endParaRPr>
          </a:p>
          <a:p>
            <a:pPr marL="469265" marR="30480" indent="-351790" algn="just">
              <a:lnSpc>
                <a:spcPct val="100000"/>
              </a:lnSpc>
              <a:spcBef>
                <a:spcPts val="320"/>
              </a:spcBef>
              <a:buFont typeface="Arial"/>
              <a:buChar char="●"/>
              <a:tabLst>
                <a:tab pos="528955" algn="l"/>
              </a:tabLst>
            </a:pPr>
            <a:r>
              <a:rPr dirty="0"/>
              <a:t>	</a:t>
            </a:r>
            <a:r>
              <a:rPr sz="1600" spc="-10" dirty="0">
                <a:latin typeface="Carlito"/>
                <a:cs typeface="Carlito"/>
              </a:rPr>
              <a:t>Çocuklarda genetik </a:t>
            </a:r>
            <a:r>
              <a:rPr sz="1600" spc="-25" dirty="0">
                <a:latin typeface="Carlito"/>
                <a:cs typeface="Carlito"/>
              </a:rPr>
              <a:t>faktörler, </a:t>
            </a:r>
            <a:r>
              <a:rPr sz="1600" spc="-5" dirty="0">
                <a:latin typeface="Carlito"/>
                <a:cs typeface="Carlito"/>
              </a:rPr>
              <a:t>geli</a:t>
            </a:r>
            <a:r>
              <a:rPr sz="1600" spc="-5" dirty="0">
                <a:latin typeface="Arial"/>
                <a:cs typeface="Arial"/>
              </a:rPr>
              <a:t>ş</a:t>
            </a:r>
            <a:r>
              <a:rPr sz="1600" spc="-5" dirty="0">
                <a:latin typeface="Carlito"/>
                <a:cs typeface="Carlito"/>
              </a:rPr>
              <a:t>imsel </a:t>
            </a:r>
            <a:r>
              <a:rPr sz="1600" spc="-10" dirty="0">
                <a:latin typeface="Carlito"/>
                <a:cs typeface="Carlito"/>
              </a:rPr>
              <a:t>özelliklerin </a:t>
            </a:r>
            <a:r>
              <a:rPr sz="1600" spc="-5" dirty="0">
                <a:latin typeface="Carlito"/>
                <a:cs typeface="Carlito"/>
              </a:rPr>
              <a:t>akranlarından </a:t>
            </a:r>
            <a:r>
              <a:rPr sz="1600" spc="-10" dirty="0">
                <a:latin typeface="Carlito"/>
                <a:cs typeface="Carlito"/>
              </a:rPr>
              <a:t>geri </a:t>
            </a:r>
            <a:r>
              <a:rPr sz="1600" spc="-5" dirty="0">
                <a:latin typeface="Carlito"/>
                <a:cs typeface="Carlito"/>
              </a:rPr>
              <a:t>olması, </a:t>
            </a:r>
            <a:r>
              <a:rPr sz="1600" dirty="0">
                <a:latin typeface="Carlito"/>
                <a:cs typeface="Carlito"/>
              </a:rPr>
              <a:t>anne </a:t>
            </a:r>
            <a:r>
              <a:rPr sz="1600" spc="-5" dirty="0">
                <a:latin typeface="Carlito"/>
                <a:cs typeface="Carlito"/>
              </a:rPr>
              <a:t>baba  </a:t>
            </a:r>
            <a:r>
              <a:rPr sz="1600" spc="-10" dirty="0">
                <a:latin typeface="Carlito"/>
                <a:cs typeface="Carlito"/>
              </a:rPr>
              <a:t>çatı</a:t>
            </a:r>
            <a:r>
              <a:rPr sz="1600" spc="-10" dirty="0">
                <a:latin typeface="Arial"/>
                <a:cs typeface="Arial"/>
              </a:rPr>
              <a:t>ş</a:t>
            </a:r>
            <a:r>
              <a:rPr sz="1600" spc="-10" dirty="0">
                <a:latin typeface="Carlito"/>
                <a:cs typeface="Carlito"/>
              </a:rPr>
              <a:t>ması, </a:t>
            </a:r>
            <a:r>
              <a:rPr sz="1600" spc="-5" dirty="0">
                <a:latin typeface="Carlito"/>
                <a:cs typeface="Carlito"/>
              </a:rPr>
              <a:t>ihmal </a:t>
            </a:r>
            <a:r>
              <a:rPr sz="1600" spc="-10" dirty="0">
                <a:latin typeface="Carlito"/>
                <a:cs typeface="Carlito"/>
              </a:rPr>
              <a:t>ve istismara </a:t>
            </a:r>
            <a:r>
              <a:rPr sz="1600" spc="-5" dirty="0">
                <a:latin typeface="Carlito"/>
                <a:cs typeface="Carlito"/>
              </a:rPr>
              <a:t>maruz </a:t>
            </a:r>
            <a:r>
              <a:rPr sz="1600" spc="-10" dirty="0">
                <a:latin typeface="Carlito"/>
                <a:cs typeface="Carlito"/>
              </a:rPr>
              <a:t>kalma tutarsız ebeveyn </a:t>
            </a:r>
            <a:r>
              <a:rPr sz="1600" spc="-5" dirty="0">
                <a:latin typeface="Carlito"/>
                <a:cs typeface="Carlito"/>
              </a:rPr>
              <a:t>tutumları </a:t>
            </a:r>
            <a:r>
              <a:rPr sz="1600" spc="-15" dirty="0">
                <a:latin typeface="Carlito"/>
                <a:cs typeface="Carlito"/>
              </a:rPr>
              <a:t>öfkenin </a:t>
            </a:r>
            <a:r>
              <a:rPr sz="1600" spc="-5" dirty="0">
                <a:latin typeface="Carlito"/>
                <a:cs typeface="Carlito"/>
              </a:rPr>
              <a:t>en önemli  </a:t>
            </a:r>
            <a:r>
              <a:rPr sz="1600" spc="-10" dirty="0">
                <a:latin typeface="Carlito"/>
                <a:cs typeface="Carlito"/>
              </a:rPr>
              <a:t>tetikleyicileri olarak</a:t>
            </a:r>
            <a:r>
              <a:rPr sz="1600" spc="-5" dirty="0">
                <a:latin typeface="Carlito"/>
                <a:cs typeface="Carlito"/>
              </a:rPr>
              <a:t> </a:t>
            </a:r>
            <a:r>
              <a:rPr sz="1600" spc="-15" dirty="0">
                <a:latin typeface="Carlito"/>
                <a:cs typeface="Carlito"/>
              </a:rPr>
              <a:t>sıralanabilir.</a:t>
            </a:r>
            <a:endParaRPr sz="16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
        <p:nvSpPr>
          <p:cNvPr id="3" name="object 3"/>
          <p:cNvSpPr txBox="1"/>
          <p:nvPr/>
        </p:nvSpPr>
        <p:spPr>
          <a:xfrm>
            <a:off x="682623" y="276506"/>
            <a:ext cx="8059420" cy="3114040"/>
          </a:xfrm>
          <a:prstGeom prst="rect">
            <a:avLst/>
          </a:prstGeom>
        </p:spPr>
        <p:txBody>
          <a:bodyPr vert="horz" wrap="square" lIns="0" tIns="53340" rIns="0" bIns="0" rtlCol="0">
            <a:spAutoFit/>
          </a:bodyPr>
          <a:lstStyle/>
          <a:p>
            <a:pPr marL="12700">
              <a:lnSpc>
                <a:spcPct val="100000"/>
              </a:lnSpc>
              <a:spcBef>
                <a:spcPts val="420"/>
              </a:spcBef>
            </a:pPr>
            <a:r>
              <a:rPr sz="1600" i="1" spc="-10" dirty="0">
                <a:latin typeface="Carlito"/>
                <a:cs typeface="Carlito"/>
              </a:rPr>
              <a:t>Belirtileri/Özellikleri</a:t>
            </a:r>
            <a:endParaRPr sz="1600">
              <a:latin typeface="Carlito"/>
              <a:cs typeface="Carlito"/>
            </a:endParaRPr>
          </a:p>
          <a:p>
            <a:pPr marL="469265" marR="5080" indent="-351790">
              <a:lnSpc>
                <a:spcPct val="100000"/>
              </a:lnSpc>
              <a:spcBef>
                <a:spcPts val="320"/>
              </a:spcBef>
              <a:buFont typeface="Arial"/>
              <a:buChar char="●"/>
              <a:tabLst>
                <a:tab pos="515620" algn="l"/>
                <a:tab pos="516255" algn="l"/>
                <a:tab pos="1530350" algn="l"/>
                <a:tab pos="1658620" algn="l"/>
                <a:tab pos="2522855" algn="l"/>
                <a:tab pos="2576830" algn="l"/>
                <a:tab pos="3478529" algn="l"/>
                <a:tab pos="3714115" algn="l"/>
                <a:tab pos="4133850" algn="l"/>
                <a:tab pos="4641850" algn="l"/>
                <a:tab pos="5201920" algn="l"/>
                <a:tab pos="5904230" algn="l"/>
                <a:tab pos="5932805" algn="l"/>
                <a:tab pos="6908800" algn="l"/>
                <a:tab pos="7132955" algn="l"/>
              </a:tabLst>
            </a:pPr>
            <a:r>
              <a:rPr dirty="0"/>
              <a:t>	</a:t>
            </a:r>
            <a:r>
              <a:rPr sz="1600" spc="-5" dirty="0">
                <a:latin typeface="Carlito"/>
                <a:cs typeface="Carlito"/>
              </a:rPr>
              <a:t>Bebeklik döneminde </a:t>
            </a:r>
            <a:r>
              <a:rPr sz="1600" dirty="0">
                <a:latin typeface="Carlito"/>
                <a:cs typeface="Carlito"/>
              </a:rPr>
              <a:t>açlık, </a:t>
            </a:r>
            <a:r>
              <a:rPr sz="1600" spc="-5" dirty="0">
                <a:latin typeface="Carlito"/>
                <a:cs typeface="Carlito"/>
              </a:rPr>
              <a:t>susuzluk, </a:t>
            </a:r>
            <a:r>
              <a:rPr sz="1600" spc="-10" dirty="0">
                <a:latin typeface="Carlito"/>
                <a:cs typeface="Carlito"/>
              </a:rPr>
              <a:t>uykusuzluk, yorgunluk, </a:t>
            </a:r>
            <a:r>
              <a:rPr sz="1600" spc="-5" dirty="0">
                <a:latin typeface="Carlito"/>
                <a:cs typeface="Carlito"/>
              </a:rPr>
              <a:t>gürültü bebekleri </a:t>
            </a:r>
            <a:r>
              <a:rPr sz="1600" spc="-10" dirty="0">
                <a:latin typeface="Carlito"/>
                <a:cs typeface="Carlito"/>
              </a:rPr>
              <a:t>huzursuz </a:t>
            </a:r>
            <a:r>
              <a:rPr sz="1600" spc="-5" dirty="0">
                <a:latin typeface="Carlito"/>
                <a:cs typeface="Carlito"/>
              </a:rPr>
              <a:t>eder  </a:t>
            </a:r>
            <a:r>
              <a:rPr sz="1600" spc="-10" dirty="0">
                <a:latin typeface="Carlito"/>
                <a:cs typeface="Carlito"/>
              </a:rPr>
              <a:t>ve </a:t>
            </a:r>
            <a:r>
              <a:rPr sz="1600" spc="-20" dirty="0">
                <a:latin typeface="Carlito"/>
                <a:cs typeface="Carlito"/>
              </a:rPr>
              <a:t>öfkelendirebilir. Yürümeye </a:t>
            </a:r>
            <a:r>
              <a:rPr sz="1600" spc="-5" dirty="0">
                <a:latin typeface="Carlito"/>
                <a:cs typeface="Carlito"/>
              </a:rPr>
              <a:t>ba</a:t>
            </a:r>
            <a:r>
              <a:rPr sz="1600" spc="-5" dirty="0">
                <a:latin typeface="Arial"/>
                <a:cs typeface="Arial"/>
              </a:rPr>
              <a:t>ş</a:t>
            </a:r>
            <a:r>
              <a:rPr sz="1600" spc="-5" dirty="0">
                <a:latin typeface="Carlito"/>
                <a:cs typeface="Carlito"/>
              </a:rPr>
              <a:t>lama ile </a:t>
            </a:r>
            <a:r>
              <a:rPr sz="1600" spc="-15" dirty="0">
                <a:latin typeface="Carlito"/>
                <a:cs typeface="Carlito"/>
              </a:rPr>
              <a:t>yava</a:t>
            </a:r>
            <a:r>
              <a:rPr sz="1600" spc="-15" dirty="0">
                <a:latin typeface="Arial"/>
                <a:cs typeface="Arial"/>
              </a:rPr>
              <a:t>ş </a:t>
            </a:r>
            <a:r>
              <a:rPr sz="1600" spc="-20" dirty="0">
                <a:latin typeface="Carlito"/>
                <a:cs typeface="Carlito"/>
              </a:rPr>
              <a:t>yava</a:t>
            </a:r>
            <a:r>
              <a:rPr sz="1600" spc="-20" dirty="0">
                <a:latin typeface="Arial"/>
                <a:cs typeface="Arial"/>
              </a:rPr>
              <a:t>ş </a:t>
            </a:r>
            <a:r>
              <a:rPr sz="1600" spc="-10" dirty="0">
                <a:latin typeface="Carlito"/>
                <a:cs typeface="Carlito"/>
              </a:rPr>
              <a:t>özerkli</a:t>
            </a:r>
            <a:r>
              <a:rPr sz="1600" spc="-10" dirty="0">
                <a:latin typeface="Arial"/>
                <a:cs typeface="Arial"/>
              </a:rPr>
              <a:t>ğ</a:t>
            </a:r>
            <a:r>
              <a:rPr sz="1600" spc="-10" dirty="0">
                <a:latin typeface="Carlito"/>
                <a:cs typeface="Carlito"/>
              </a:rPr>
              <a:t>ini </a:t>
            </a:r>
            <a:r>
              <a:rPr sz="1600" spc="-15" dirty="0">
                <a:latin typeface="Carlito"/>
                <a:cs typeface="Carlito"/>
              </a:rPr>
              <a:t>kazanmaya </a:t>
            </a:r>
            <a:r>
              <a:rPr sz="1600" spc="-10" dirty="0">
                <a:latin typeface="Carlito"/>
                <a:cs typeface="Carlito"/>
              </a:rPr>
              <a:t>ba</a:t>
            </a:r>
            <a:r>
              <a:rPr sz="1600" spc="-10" dirty="0">
                <a:latin typeface="Arial"/>
                <a:cs typeface="Arial"/>
              </a:rPr>
              <a:t>ş</a:t>
            </a:r>
            <a:r>
              <a:rPr sz="1600" spc="-10" dirty="0">
                <a:latin typeface="Carlito"/>
                <a:cs typeface="Carlito"/>
              </a:rPr>
              <a:t>layan  çocuk, </a:t>
            </a:r>
            <a:r>
              <a:rPr sz="1600" dirty="0">
                <a:latin typeface="Carlito"/>
                <a:cs typeface="Carlito"/>
              </a:rPr>
              <a:t>artık </a:t>
            </a:r>
            <a:r>
              <a:rPr sz="1600" spc="-10" dirty="0">
                <a:latin typeface="Carlito"/>
                <a:cs typeface="Carlito"/>
              </a:rPr>
              <a:t>engellenme </a:t>
            </a:r>
            <a:r>
              <a:rPr sz="1600" spc="-5" dirty="0">
                <a:latin typeface="Carlito"/>
                <a:cs typeface="Carlito"/>
              </a:rPr>
              <a:t>durumu ile </a:t>
            </a:r>
            <a:r>
              <a:rPr sz="1600" spc="10" dirty="0">
                <a:latin typeface="Carlito"/>
                <a:cs typeface="Carlito"/>
              </a:rPr>
              <a:t>ba</a:t>
            </a:r>
            <a:r>
              <a:rPr sz="1600" spc="10" dirty="0">
                <a:latin typeface="Arial"/>
                <a:cs typeface="Arial"/>
              </a:rPr>
              <a:t>ş </a:t>
            </a:r>
            <a:r>
              <a:rPr sz="1600" spc="-10" dirty="0">
                <a:latin typeface="Carlito"/>
                <a:cs typeface="Carlito"/>
              </a:rPr>
              <a:t>etmekte </a:t>
            </a:r>
            <a:r>
              <a:rPr sz="1600" spc="-30" dirty="0">
                <a:latin typeface="Carlito"/>
                <a:cs typeface="Carlito"/>
              </a:rPr>
              <a:t>zorlanır. </a:t>
            </a:r>
            <a:r>
              <a:rPr sz="1600" spc="-5" dirty="0">
                <a:latin typeface="Carlito"/>
                <a:cs typeface="Carlito"/>
              </a:rPr>
              <a:t>Çocuklar </a:t>
            </a:r>
            <a:r>
              <a:rPr sz="1600" dirty="0">
                <a:latin typeface="Carlito"/>
                <a:cs typeface="Carlito"/>
              </a:rPr>
              <a:t>3 </a:t>
            </a:r>
            <a:r>
              <a:rPr sz="1600" spc="-5" dirty="0">
                <a:latin typeface="Carlito"/>
                <a:cs typeface="Carlito"/>
              </a:rPr>
              <a:t>ya</a:t>
            </a:r>
            <a:r>
              <a:rPr sz="1600" spc="-5" dirty="0">
                <a:latin typeface="Arial"/>
                <a:cs typeface="Arial"/>
              </a:rPr>
              <a:t>ş</a:t>
            </a:r>
            <a:r>
              <a:rPr sz="1600" spc="-5" dirty="0">
                <a:latin typeface="Carlito"/>
                <a:cs typeface="Carlito"/>
              </a:rPr>
              <a:t>ına </a:t>
            </a:r>
            <a:r>
              <a:rPr sz="1600" spc="-10" dirty="0">
                <a:latin typeface="Carlito"/>
                <a:cs typeface="Carlito"/>
              </a:rPr>
              <a:t>geldiklerinde,  </a:t>
            </a:r>
            <a:r>
              <a:rPr sz="1600" spc="-15" dirty="0">
                <a:latin typeface="Carlito"/>
                <a:cs typeface="Carlito"/>
              </a:rPr>
              <a:t>benmerkezci		</a:t>
            </a:r>
            <a:r>
              <a:rPr sz="1600" spc="-5" dirty="0">
                <a:latin typeface="Carlito"/>
                <a:cs typeface="Carlito"/>
              </a:rPr>
              <a:t>dü</a:t>
            </a:r>
            <a:r>
              <a:rPr sz="1600" spc="-5" dirty="0">
                <a:latin typeface="Arial"/>
                <a:cs typeface="Arial"/>
              </a:rPr>
              <a:t>ş</a:t>
            </a:r>
            <a:r>
              <a:rPr sz="1600" spc="-5" dirty="0">
                <a:latin typeface="Carlito"/>
                <a:cs typeface="Carlito"/>
              </a:rPr>
              <a:t>ünce	nedeniyle	ba</a:t>
            </a:r>
            <a:r>
              <a:rPr sz="1600" spc="-5" dirty="0">
                <a:latin typeface="Arial"/>
                <a:cs typeface="Arial"/>
              </a:rPr>
              <a:t>ş</a:t>
            </a:r>
            <a:r>
              <a:rPr sz="1600" spc="-5" dirty="0">
                <a:latin typeface="Carlito"/>
                <a:cs typeface="Carlito"/>
              </a:rPr>
              <a:t>kalarının	</a:t>
            </a:r>
            <a:r>
              <a:rPr sz="1600" spc="-10" dirty="0">
                <a:latin typeface="Carlito"/>
                <a:cs typeface="Carlito"/>
              </a:rPr>
              <a:t>farklı	</a:t>
            </a:r>
            <a:r>
              <a:rPr sz="1600" spc="-5" dirty="0">
                <a:latin typeface="Carlito"/>
                <a:cs typeface="Carlito"/>
              </a:rPr>
              <a:t>fikirleri		olabilece</a:t>
            </a:r>
            <a:r>
              <a:rPr sz="1600" spc="-5" dirty="0">
                <a:latin typeface="Arial"/>
                <a:cs typeface="Arial"/>
              </a:rPr>
              <a:t>ğ</a:t>
            </a:r>
            <a:r>
              <a:rPr sz="1600" spc="-5" dirty="0">
                <a:latin typeface="Carlito"/>
                <a:cs typeface="Carlito"/>
              </a:rPr>
              <a:t>ini	anlamakta  </a:t>
            </a:r>
            <a:r>
              <a:rPr sz="1600" spc="-25" dirty="0">
                <a:latin typeface="Carlito"/>
                <a:cs typeface="Carlito"/>
              </a:rPr>
              <a:t>zorlanırlar.	</a:t>
            </a:r>
            <a:r>
              <a:rPr sz="1600" spc="-15" dirty="0">
                <a:latin typeface="Arial"/>
                <a:cs typeface="Arial"/>
              </a:rPr>
              <a:t>İ</a:t>
            </a:r>
            <a:r>
              <a:rPr sz="1600" spc="-15" dirty="0">
                <a:latin typeface="Carlito"/>
                <a:cs typeface="Carlito"/>
              </a:rPr>
              <a:t>lkö</a:t>
            </a:r>
            <a:r>
              <a:rPr sz="1600" spc="-15" dirty="0">
                <a:latin typeface="Arial"/>
                <a:cs typeface="Arial"/>
              </a:rPr>
              <a:t>ğ</a:t>
            </a:r>
            <a:r>
              <a:rPr sz="1600" spc="-15" dirty="0">
                <a:latin typeface="Carlito"/>
                <a:cs typeface="Carlito"/>
              </a:rPr>
              <a:t>retim		</a:t>
            </a:r>
            <a:r>
              <a:rPr sz="1600" spc="-5" dirty="0">
                <a:latin typeface="Carlito"/>
                <a:cs typeface="Carlito"/>
              </a:rPr>
              <a:t>döneminde	ise	</a:t>
            </a:r>
            <a:r>
              <a:rPr sz="1600" spc="-10" dirty="0">
                <a:latin typeface="Carlito"/>
                <a:cs typeface="Carlito"/>
              </a:rPr>
              <a:t>engellendiklerinde,	</a:t>
            </a:r>
            <a:r>
              <a:rPr sz="1600" dirty="0">
                <a:latin typeface="Carlito"/>
                <a:cs typeface="Carlito"/>
              </a:rPr>
              <a:t>haksızlı</a:t>
            </a:r>
            <a:r>
              <a:rPr sz="1600" dirty="0">
                <a:latin typeface="Arial"/>
                <a:cs typeface="Arial"/>
              </a:rPr>
              <a:t>ğ</a:t>
            </a:r>
            <a:r>
              <a:rPr sz="1600" dirty="0">
                <a:latin typeface="Carlito"/>
                <a:cs typeface="Carlito"/>
              </a:rPr>
              <a:t>a	</a:t>
            </a:r>
            <a:r>
              <a:rPr sz="1600" spc="-5" dirty="0">
                <a:latin typeface="Carlito"/>
                <a:cs typeface="Carlito"/>
              </a:rPr>
              <a:t>u</a:t>
            </a:r>
            <a:r>
              <a:rPr sz="1600" spc="-5" dirty="0">
                <a:latin typeface="Arial"/>
                <a:cs typeface="Arial"/>
              </a:rPr>
              <a:t>ğ</a:t>
            </a:r>
            <a:r>
              <a:rPr sz="1600" spc="-5" dirty="0">
                <a:latin typeface="Carlito"/>
                <a:cs typeface="Carlito"/>
              </a:rPr>
              <a:t>radıklarını  dü</a:t>
            </a:r>
            <a:r>
              <a:rPr sz="1600" spc="-5" dirty="0">
                <a:latin typeface="Arial"/>
                <a:cs typeface="Arial"/>
              </a:rPr>
              <a:t>ş</a:t>
            </a:r>
            <a:r>
              <a:rPr sz="1600" spc="-5" dirty="0">
                <a:latin typeface="Carlito"/>
                <a:cs typeface="Carlito"/>
              </a:rPr>
              <a:t>ündüklerinde, yanlı</a:t>
            </a:r>
            <a:r>
              <a:rPr sz="1600" spc="-5" dirty="0">
                <a:latin typeface="Arial"/>
                <a:cs typeface="Arial"/>
              </a:rPr>
              <a:t>ş </a:t>
            </a:r>
            <a:r>
              <a:rPr sz="1600" spc="-5" dirty="0">
                <a:latin typeface="Carlito"/>
                <a:cs typeface="Carlito"/>
              </a:rPr>
              <a:t>anla</a:t>
            </a:r>
            <a:r>
              <a:rPr sz="1600" spc="-5" dirty="0">
                <a:latin typeface="Arial"/>
                <a:cs typeface="Arial"/>
              </a:rPr>
              <a:t>ş</a:t>
            </a:r>
            <a:r>
              <a:rPr sz="1600" spc="-5" dirty="0">
                <a:latin typeface="Carlito"/>
                <a:cs typeface="Carlito"/>
              </a:rPr>
              <a:t>ıldıklarında; </a:t>
            </a:r>
            <a:r>
              <a:rPr sz="1600" spc="-15" dirty="0">
                <a:latin typeface="Carlito"/>
                <a:cs typeface="Carlito"/>
              </a:rPr>
              <a:t>sözel veya </a:t>
            </a:r>
            <a:r>
              <a:rPr sz="1600" spc="-10" dirty="0">
                <a:latin typeface="Carlito"/>
                <a:cs typeface="Carlito"/>
              </a:rPr>
              <a:t>fiziksel </a:t>
            </a:r>
            <a:r>
              <a:rPr sz="1600" spc="-5" dirty="0">
                <a:latin typeface="Arial"/>
                <a:cs typeface="Arial"/>
              </a:rPr>
              <a:t>ş</a:t>
            </a:r>
            <a:r>
              <a:rPr sz="1600" spc="-5" dirty="0">
                <a:latin typeface="Carlito"/>
                <a:cs typeface="Carlito"/>
              </a:rPr>
              <a:t>iddet </a:t>
            </a:r>
            <a:r>
              <a:rPr sz="1600" spc="-10" dirty="0">
                <a:latin typeface="Carlito"/>
                <a:cs typeface="Carlito"/>
              </a:rPr>
              <a:t>içeren davranı</a:t>
            </a:r>
            <a:r>
              <a:rPr sz="1600" spc="-10" dirty="0">
                <a:latin typeface="Arial"/>
                <a:cs typeface="Arial"/>
              </a:rPr>
              <a:t>ş</a:t>
            </a:r>
            <a:r>
              <a:rPr sz="1600" spc="-10" dirty="0">
                <a:latin typeface="Carlito"/>
                <a:cs typeface="Carlito"/>
              </a:rPr>
              <a:t>larla  öfkelerini </a:t>
            </a:r>
            <a:r>
              <a:rPr sz="1600" spc="-20" dirty="0">
                <a:latin typeface="Carlito"/>
                <a:cs typeface="Carlito"/>
              </a:rPr>
              <a:t>gösterebilirler.</a:t>
            </a:r>
            <a:endParaRPr sz="1600">
              <a:latin typeface="Carlito"/>
              <a:cs typeface="Carlito"/>
            </a:endParaRPr>
          </a:p>
          <a:p>
            <a:pPr marL="12700">
              <a:lnSpc>
                <a:spcPct val="100000"/>
              </a:lnSpc>
              <a:spcBef>
                <a:spcPts val="320"/>
              </a:spcBef>
            </a:pPr>
            <a:r>
              <a:rPr sz="1600" i="1" spc="-30" dirty="0">
                <a:latin typeface="Carlito"/>
                <a:cs typeface="Carlito"/>
              </a:rPr>
              <a:t>Tedavi</a:t>
            </a:r>
            <a:endParaRPr sz="1600">
              <a:latin typeface="Carlito"/>
              <a:cs typeface="Carlito"/>
            </a:endParaRPr>
          </a:p>
          <a:p>
            <a:pPr marL="469265" marR="14604" indent="-351790" algn="just">
              <a:lnSpc>
                <a:spcPct val="100000"/>
              </a:lnSpc>
              <a:spcBef>
                <a:spcPts val="320"/>
              </a:spcBef>
              <a:buFont typeface="Arial"/>
              <a:buChar char="●"/>
              <a:tabLst>
                <a:tab pos="527685" algn="l"/>
              </a:tabLst>
            </a:pPr>
            <a:r>
              <a:rPr dirty="0"/>
              <a:t>	</a:t>
            </a:r>
            <a:r>
              <a:rPr sz="1600" spc="-5" dirty="0">
                <a:latin typeface="Carlito"/>
                <a:cs typeface="Carlito"/>
              </a:rPr>
              <a:t>Anne baba </a:t>
            </a:r>
            <a:r>
              <a:rPr sz="1600" spc="-10" dirty="0">
                <a:latin typeface="Carlito"/>
                <a:cs typeface="Carlito"/>
              </a:rPr>
              <a:t>ve </a:t>
            </a:r>
            <a:r>
              <a:rPr sz="1600" spc="-5" dirty="0">
                <a:latin typeface="Carlito"/>
                <a:cs typeface="Carlito"/>
              </a:rPr>
              <a:t>e</a:t>
            </a:r>
            <a:r>
              <a:rPr sz="1600" spc="-5" dirty="0">
                <a:latin typeface="Arial"/>
                <a:cs typeface="Arial"/>
              </a:rPr>
              <a:t>ğ</a:t>
            </a:r>
            <a:r>
              <a:rPr sz="1600" spc="-5" dirty="0">
                <a:latin typeface="Carlito"/>
                <a:cs typeface="Carlito"/>
              </a:rPr>
              <a:t>itimcilerin öncelikle </a:t>
            </a:r>
            <a:r>
              <a:rPr sz="1600" spc="-10" dirty="0">
                <a:latin typeface="Carlito"/>
                <a:cs typeface="Carlito"/>
              </a:rPr>
              <a:t>uygun birer </a:t>
            </a:r>
            <a:r>
              <a:rPr sz="1600" spc="-5" dirty="0">
                <a:latin typeface="Carlito"/>
                <a:cs typeface="Carlito"/>
              </a:rPr>
              <a:t>model olması, davranı</a:t>
            </a:r>
            <a:r>
              <a:rPr sz="1600" spc="-5" dirty="0">
                <a:latin typeface="Arial"/>
                <a:cs typeface="Arial"/>
              </a:rPr>
              <a:t>ş</a:t>
            </a:r>
            <a:r>
              <a:rPr sz="1600" spc="-5" dirty="0">
                <a:latin typeface="Carlito"/>
                <a:cs typeface="Carlito"/>
              </a:rPr>
              <a:t>larıyla </a:t>
            </a:r>
            <a:r>
              <a:rPr sz="1600" spc="-10" dirty="0">
                <a:latin typeface="Carlito"/>
                <a:cs typeface="Carlito"/>
              </a:rPr>
              <a:t>çocuklara  </a:t>
            </a:r>
            <a:r>
              <a:rPr sz="1600" spc="-5" dirty="0">
                <a:latin typeface="Carlito"/>
                <a:cs typeface="Carlito"/>
              </a:rPr>
              <a:t>örnek olması, </a:t>
            </a:r>
            <a:r>
              <a:rPr sz="1600" spc="-20" dirty="0">
                <a:latin typeface="Carlito"/>
                <a:cs typeface="Carlito"/>
              </a:rPr>
              <a:t>öfkeye</a:t>
            </a:r>
            <a:r>
              <a:rPr sz="1600" spc="320" dirty="0">
                <a:latin typeface="Carlito"/>
                <a:cs typeface="Carlito"/>
              </a:rPr>
              <a:t> </a:t>
            </a:r>
            <a:r>
              <a:rPr sz="1600" spc="-15" dirty="0">
                <a:latin typeface="Carlito"/>
                <a:cs typeface="Carlito"/>
              </a:rPr>
              <a:t>öfkeyle </a:t>
            </a:r>
            <a:r>
              <a:rPr sz="1600" spc="-5" dirty="0">
                <a:latin typeface="Carlito"/>
                <a:cs typeface="Carlito"/>
              </a:rPr>
              <a:t>kar</a:t>
            </a:r>
            <a:r>
              <a:rPr sz="1600" spc="-5" dirty="0">
                <a:latin typeface="Arial"/>
                <a:cs typeface="Arial"/>
              </a:rPr>
              <a:t>ş</a:t>
            </a:r>
            <a:r>
              <a:rPr sz="1600" spc="-5" dirty="0">
                <a:latin typeface="Carlito"/>
                <a:cs typeface="Carlito"/>
              </a:rPr>
              <a:t>ılık </a:t>
            </a:r>
            <a:r>
              <a:rPr sz="1600" spc="-10" dirty="0">
                <a:latin typeface="Carlito"/>
                <a:cs typeface="Carlito"/>
              </a:rPr>
              <a:t>vermek yerine </a:t>
            </a:r>
            <a:r>
              <a:rPr sz="1600" spc="-5" dirty="0">
                <a:latin typeface="Carlito"/>
                <a:cs typeface="Carlito"/>
              </a:rPr>
              <a:t>çocu</a:t>
            </a:r>
            <a:r>
              <a:rPr sz="1600" spc="-5" dirty="0">
                <a:latin typeface="Arial"/>
                <a:cs typeface="Arial"/>
              </a:rPr>
              <a:t>ğ</a:t>
            </a:r>
            <a:r>
              <a:rPr sz="1600" spc="-5" dirty="0">
                <a:latin typeface="Carlito"/>
                <a:cs typeface="Carlito"/>
              </a:rPr>
              <a:t>un sakinle</a:t>
            </a:r>
            <a:r>
              <a:rPr sz="1600" spc="-5" dirty="0">
                <a:latin typeface="Arial"/>
                <a:cs typeface="Arial"/>
              </a:rPr>
              <a:t>ş</a:t>
            </a:r>
            <a:r>
              <a:rPr sz="1600" spc="-5" dirty="0">
                <a:latin typeface="Carlito"/>
                <a:cs typeface="Carlito"/>
              </a:rPr>
              <a:t>mesini </a:t>
            </a:r>
            <a:r>
              <a:rPr sz="1600" spc="-10" dirty="0">
                <a:latin typeface="Carlito"/>
                <a:cs typeface="Carlito"/>
              </a:rPr>
              <a:t>bekleyip,  sakinle</a:t>
            </a:r>
            <a:r>
              <a:rPr sz="1600" spc="-10" dirty="0">
                <a:latin typeface="Arial"/>
                <a:cs typeface="Arial"/>
              </a:rPr>
              <a:t>ş</a:t>
            </a:r>
            <a:r>
              <a:rPr sz="1600" spc="-10" dirty="0">
                <a:latin typeface="Carlito"/>
                <a:cs typeface="Carlito"/>
              </a:rPr>
              <a:t>tikten sonra </a:t>
            </a:r>
            <a:r>
              <a:rPr sz="1600" spc="-20" dirty="0">
                <a:latin typeface="Carlito"/>
                <a:cs typeface="Carlito"/>
              </a:rPr>
              <a:t>konu </a:t>
            </a:r>
            <a:r>
              <a:rPr sz="1600" spc="-5" dirty="0">
                <a:latin typeface="Carlito"/>
                <a:cs typeface="Carlito"/>
              </a:rPr>
              <a:t>ile ilgili </a:t>
            </a:r>
            <a:r>
              <a:rPr sz="1600" spc="-10" dirty="0">
                <a:latin typeface="Carlito"/>
                <a:cs typeface="Carlito"/>
              </a:rPr>
              <a:t>konu</a:t>
            </a:r>
            <a:r>
              <a:rPr sz="1600" spc="-10" dirty="0">
                <a:latin typeface="Arial"/>
                <a:cs typeface="Arial"/>
              </a:rPr>
              <a:t>ş</a:t>
            </a:r>
            <a:r>
              <a:rPr sz="1600" spc="-10" dirty="0">
                <a:latin typeface="Carlito"/>
                <a:cs typeface="Carlito"/>
              </a:rPr>
              <a:t>ulması</a:t>
            </a:r>
            <a:r>
              <a:rPr sz="1600" spc="25" dirty="0">
                <a:latin typeface="Carlito"/>
                <a:cs typeface="Carlito"/>
              </a:rPr>
              <a:t> </a:t>
            </a:r>
            <a:r>
              <a:rPr sz="1600" spc="-20" dirty="0">
                <a:latin typeface="Carlito"/>
                <a:cs typeface="Carlito"/>
              </a:rPr>
              <a:t>önerilmektedir.</a:t>
            </a:r>
            <a:endParaRPr sz="1600">
              <a:latin typeface="Carlito"/>
              <a:cs typeface="Carl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12</a:t>
            </a:fld>
            <a:endParaRPr dirty="0"/>
          </a:p>
        </p:txBody>
      </p:sp>
      <p:sp>
        <p:nvSpPr>
          <p:cNvPr id="3" name="object 3"/>
          <p:cNvSpPr txBox="1">
            <a:spLocks noGrp="1"/>
          </p:cNvSpPr>
          <p:nvPr>
            <p:ph type="title"/>
          </p:nvPr>
        </p:nvSpPr>
        <p:spPr>
          <a:xfrm>
            <a:off x="682623" y="470239"/>
            <a:ext cx="3152775" cy="33020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4.1.3. Kar</a:t>
            </a:r>
            <a:r>
              <a:rPr spc="-5" dirty="0">
                <a:solidFill>
                  <a:srgbClr val="000000"/>
                </a:solidFill>
                <a:latin typeface="Arial"/>
                <a:cs typeface="Arial"/>
              </a:rPr>
              <a:t>ş</a:t>
            </a:r>
            <a:r>
              <a:rPr spc="-5" dirty="0">
                <a:solidFill>
                  <a:srgbClr val="000000"/>
                </a:solidFill>
              </a:rPr>
              <a:t>ı Gelme</a:t>
            </a:r>
            <a:r>
              <a:rPr spc="-55" dirty="0">
                <a:solidFill>
                  <a:srgbClr val="000000"/>
                </a:solidFill>
              </a:rPr>
              <a:t> </a:t>
            </a:r>
            <a:r>
              <a:rPr spc="-10" dirty="0">
                <a:solidFill>
                  <a:srgbClr val="000000"/>
                </a:solidFill>
              </a:rPr>
              <a:t>Bozuklu</a:t>
            </a:r>
            <a:r>
              <a:rPr spc="-10" dirty="0">
                <a:solidFill>
                  <a:srgbClr val="000000"/>
                </a:solidFill>
                <a:latin typeface="Arial"/>
                <a:cs typeface="Arial"/>
              </a:rPr>
              <a:t>ğ</a:t>
            </a:r>
            <a:r>
              <a:rPr spc="-10" dirty="0">
                <a:solidFill>
                  <a:srgbClr val="000000"/>
                </a:solidFill>
              </a:rPr>
              <a:t>u</a:t>
            </a:r>
          </a:p>
        </p:txBody>
      </p:sp>
      <p:sp>
        <p:nvSpPr>
          <p:cNvPr id="4" name="object 4"/>
          <p:cNvSpPr txBox="1">
            <a:spLocks noGrp="1"/>
          </p:cNvSpPr>
          <p:nvPr>
            <p:ph type="body" idx="1"/>
          </p:nvPr>
        </p:nvSpPr>
        <p:spPr>
          <a:xfrm>
            <a:off x="413386" y="903305"/>
            <a:ext cx="8317227" cy="3293209"/>
          </a:xfrm>
          <a:prstGeom prst="rect">
            <a:avLst/>
          </a:prstGeom>
        </p:spPr>
        <p:txBody>
          <a:bodyPr vert="horz" wrap="square" lIns="0" tIns="53340" rIns="0" bIns="0" rtlCol="0">
            <a:spAutoFit/>
          </a:bodyPr>
          <a:lstStyle/>
          <a:p>
            <a:pPr marL="738505" indent="-351790">
              <a:lnSpc>
                <a:spcPct val="100000"/>
              </a:lnSpc>
              <a:spcBef>
                <a:spcPts val="320"/>
              </a:spcBef>
              <a:buFont typeface="Arial"/>
              <a:buChar char="●"/>
              <a:tabLst>
                <a:tab pos="738505" algn="l"/>
                <a:tab pos="739140" algn="l"/>
              </a:tabLst>
            </a:pPr>
            <a:endParaRPr lang="tr-TR" i="0" spc="-10" dirty="0" smtClean="0">
              <a:latin typeface="Carlito"/>
              <a:cs typeface="Carlito"/>
            </a:endParaRPr>
          </a:p>
          <a:p>
            <a:pPr marL="738505" indent="-351790">
              <a:lnSpc>
                <a:spcPct val="100000"/>
              </a:lnSpc>
              <a:spcBef>
                <a:spcPts val="320"/>
              </a:spcBef>
              <a:buFont typeface="Arial"/>
              <a:buChar char="●"/>
              <a:tabLst>
                <a:tab pos="738505" algn="l"/>
                <a:tab pos="739140" algn="l"/>
              </a:tabLst>
            </a:pPr>
            <a:r>
              <a:rPr i="0" spc="-10" dirty="0" err="1" smtClean="0">
                <a:latin typeface="Carlito"/>
                <a:cs typeface="Carlito"/>
              </a:rPr>
              <a:t>Kar</a:t>
            </a:r>
            <a:r>
              <a:rPr i="0" spc="-10" dirty="0" err="1" smtClean="0">
                <a:latin typeface="Arial"/>
                <a:cs typeface="Arial"/>
              </a:rPr>
              <a:t>ş</a:t>
            </a:r>
            <a:r>
              <a:rPr i="0" spc="-10" dirty="0" err="1" smtClean="0">
                <a:latin typeface="Carlito"/>
                <a:cs typeface="Carlito"/>
              </a:rPr>
              <a:t>ı</a:t>
            </a:r>
            <a:r>
              <a:rPr i="0" spc="-10" dirty="0" smtClean="0">
                <a:latin typeface="Carlito"/>
                <a:cs typeface="Carlito"/>
              </a:rPr>
              <a:t> </a:t>
            </a:r>
            <a:r>
              <a:rPr i="0" spc="-10" dirty="0">
                <a:latin typeface="Carlito"/>
                <a:cs typeface="Carlito"/>
              </a:rPr>
              <a:t>gelme bozuklu</a:t>
            </a:r>
            <a:r>
              <a:rPr i="0" spc="-10" dirty="0">
                <a:latin typeface="Arial"/>
                <a:cs typeface="Arial"/>
              </a:rPr>
              <a:t>ğ</a:t>
            </a:r>
            <a:r>
              <a:rPr i="0" spc="-10" dirty="0">
                <a:latin typeface="Carlito"/>
                <a:cs typeface="Carlito"/>
              </a:rPr>
              <a:t>u tanı </a:t>
            </a:r>
            <a:r>
              <a:rPr i="0" spc="-5" dirty="0">
                <a:latin typeface="Carlito"/>
                <a:cs typeface="Carlito"/>
              </a:rPr>
              <a:t>ölçütleri </a:t>
            </a:r>
            <a:r>
              <a:rPr i="0" spc="-5" dirty="0">
                <a:latin typeface="Arial"/>
                <a:cs typeface="Arial"/>
              </a:rPr>
              <a:t>ş</a:t>
            </a:r>
            <a:r>
              <a:rPr i="0" spc="-5" dirty="0">
                <a:latin typeface="Carlito"/>
                <a:cs typeface="Carlito"/>
              </a:rPr>
              <a:t>u </a:t>
            </a:r>
            <a:r>
              <a:rPr i="0" spc="-5" dirty="0">
                <a:latin typeface="Arial"/>
                <a:cs typeface="Arial"/>
              </a:rPr>
              <a:t>ş</a:t>
            </a:r>
            <a:r>
              <a:rPr i="0" spc="-5" dirty="0">
                <a:latin typeface="Carlito"/>
                <a:cs typeface="Carlito"/>
              </a:rPr>
              <a:t>ekilde</a:t>
            </a:r>
            <a:r>
              <a:rPr i="0" spc="25" dirty="0">
                <a:latin typeface="Carlito"/>
                <a:cs typeface="Carlito"/>
              </a:rPr>
              <a:t> </a:t>
            </a:r>
            <a:r>
              <a:rPr i="0" spc="-5" dirty="0">
                <a:latin typeface="Carlito"/>
                <a:cs typeface="Carlito"/>
              </a:rPr>
              <a:t>belirtilmi</a:t>
            </a:r>
            <a:r>
              <a:rPr i="0" spc="-5" dirty="0">
                <a:latin typeface="Arial"/>
                <a:cs typeface="Arial"/>
              </a:rPr>
              <a:t>ş</a:t>
            </a:r>
            <a:r>
              <a:rPr i="0" spc="-5" dirty="0">
                <a:latin typeface="Carlito"/>
                <a:cs typeface="Carlito"/>
              </a:rPr>
              <a:t>tir:</a:t>
            </a:r>
          </a:p>
          <a:p>
            <a:pPr marL="737870" marR="43815" indent="-421005">
              <a:lnSpc>
                <a:spcPct val="100000"/>
              </a:lnSpc>
              <a:buFont typeface="Arial"/>
              <a:buAutoNum type="alphaUcPeriod"/>
              <a:tabLst>
                <a:tab pos="738505" algn="l"/>
                <a:tab pos="739140" algn="l"/>
              </a:tabLst>
            </a:pPr>
            <a:r>
              <a:rPr i="0" spc="-5" dirty="0">
                <a:latin typeface="Carlito"/>
                <a:cs typeface="Carlito"/>
              </a:rPr>
              <a:t>En </a:t>
            </a:r>
            <a:r>
              <a:rPr i="0" dirty="0">
                <a:latin typeface="Carlito"/>
                <a:cs typeface="Carlito"/>
              </a:rPr>
              <a:t>az 6 </a:t>
            </a:r>
            <a:r>
              <a:rPr i="0" spc="-15" dirty="0">
                <a:latin typeface="Carlito"/>
                <a:cs typeface="Carlito"/>
              </a:rPr>
              <a:t>ay </a:t>
            </a:r>
            <a:r>
              <a:rPr i="0" spc="-10" dirty="0">
                <a:latin typeface="Carlito"/>
                <a:cs typeface="Carlito"/>
              </a:rPr>
              <a:t>süren, </a:t>
            </a:r>
            <a:r>
              <a:rPr i="0" spc="-5" dirty="0">
                <a:latin typeface="Carlito"/>
                <a:cs typeface="Carlito"/>
              </a:rPr>
              <a:t>bu </a:t>
            </a:r>
            <a:r>
              <a:rPr i="0" spc="-10" dirty="0">
                <a:latin typeface="Carlito"/>
                <a:cs typeface="Carlito"/>
              </a:rPr>
              <a:t>sırada </a:t>
            </a:r>
            <a:r>
              <a:rPr i="0" spc="-5" dirty="0">
                <a:latin typeface="Carlito"/>
                <a:cs typeface="Carlito"/>
              </a:rPr>
              <a:t>a</a:t>
            </a:r>
            <a:r>
              <a:rPr i="0" spc="-5" dirty="0">
                <a:latin typeface="Arial"/>
                <a:cs typeface="Arial"/>
              </a:rPr>
              <a:t>ş</a:t>
            </a:r>
            <a:r>
              <a:rPr i="0" spc="-5" dirty="0">
                <a:latin typeface="Carlito"/>
                <a:cs typeface="Carlito"/>
              </a:rPr>
              <a:t>a</a:t>
            </a:r>
            <a:r>
              <a:rPr i="0" spc="-5" dirty="0">
                <a:latin typeface="Arial"/>
                <a:cs typeface="Arial"/>
              </a:rPr>
              <a:t>ğ</a:t>
            </a:r>
            <a:r>
              <a:rPr i="0" spc="-5" dirty="0">
                <a:latin typeface="Carlito"/>
                <a:cs typeface="Carlito"/>
              </a:rPr>
              <a:t>ıdakilerden </a:t>
            </a:r>
            <a:r>
              <a:rPr i="0" spc="-10" dirty="0">
                <a:latin typeface="Carlito"/>
                <a:cs typeface="Carlito"/>
              </a:rPr>
              <a:t>dördünün </a:t>
            </a:r>
            <a:r>
              <a:rPr i="0" spc="-15" dirty="0">
                <a:latin typeface="Carlito"/>
                <a:cs typeface="Carlito"/>
              </a:rPr>
              <a:t>ya </a:t>
            </a:r>
            <a:r>
              <a:rPr i="0" spc="-5" dirty="0">
                <a:latin typeface="Carlito"/>
                <a:cs typeface="Carlito"/>
              </a:rPr>
              <a:t>da daha fazlasının bulundu</a:t>
            </a:r>
            <a:r>
              <a:rPr i="0" spc="-5" dirty="0">
                <a:latin typeface="Arial"/>
                <a:cs typeface="Arial"/>
              </a:rPr>
              <a:t>ğ</a:t>
            </a:r>
            <a:r>
              <a:rPr i="0" spc="-5" dirty="0">
                <a:latin typeface="Carlito"/>
                <a:cs typeface="Carlito"/>
              </a:rPr>
              <a:t>u bir  </a:t>
            </a:r>
            <a:r>
              <a:rPr i="0" spc="-10" dirty="0">
                <a:latin typeface="Carlito"/>
                <a:cs typeface="Carlito"/>
              </a:rPr>
              <a:t>kar</a:t>
            </a:r>
            <a:r>
              <a:rPr i="0" spc="-10" dirty="0">
                <a:latin typeface="Arial"/>
                <a:cs typeface="Arial"/>
              </a:rPr>
              <a:t>ş</a:t>
            </a:r>
            <a:r>
              <a:rPr i="0" spc="-10" dirty="0">
                <a:latin typeface="Carlito"/>
                <a:cs typeface="Carlito"/>
              </a:rPr>
              <a:t>ı gelme davranı</a:t>
            </a:r>
            <a:r>
              <a:rPr i="0" spc="-10" dirty="0">
                <a:latin typeface="Arial"/>
                <a:cs typeface="Arial"/>
              </a:rPr>
              <a:t>ş </a:t>
            </a:r>
            <a:r>
              <a:rPr i="0" spc="-10" dirty="0">
                <a:latin typeface="Carlito"/>
                <a:cs typeface="Carlito"/>
              </a:rPr>
              <a:t>örüntüsü: </a:t>
            </a:r>
            <a:r>
              <a:rPr i="0" spc="-5" dirty="0">
                <a:latin typeface="Carlito"/>
                <a:cs typeface="Carlito"/>
              </a:rPr>
              <a:t>1) Sıklıkla </a:t>
            </a:r>
            <a:r>
              <a:rPr i="0" spc="-20" dirty="0">
                <a:latin typeface="Carlito"/>
                <a:cs typeface="Carlito"/>
              </a:rPr>
              <a:t>hiddetlenir. </a:t>
            </a:r>
            <a:r>
              <a:rPr i="0" spc="-5" dirty="0">
                <a:latin typeface="Carlito"/>
                <a:cs typeface="Carlito"/>
              </a:rPr>
              <a:t>2) Sıklıkla büyüklerle tartı</a:t>
            </a:r>
            <a:r>
              <a:rPr i="0" spc="-5" dirty="0">
                <a:latin typeface="Arial"/>
                <a:cs typeface="Arial"/>
              </a:rPr>
              <a:t>ş</a:t>
            </a:r>
            <a:r>
              <a:rPr i="0" spc="-5" dirty="0">
                <a:latin typeface="Carlito"/>
                <a:cs typeface="Carlito"/>
              </a:rPr>
              <a:t>maya  </a:t>
            </a:r>
            <a:r>
              <a:rPr i="0" spc="-25" dirty="0">
                <a:latin typeface="Carlito"/>
                <a:cs typeface="Carlito"/>
              </a:rPr>
              <a:t>girerler. </a:t>
            </a:r>
            <a:r>
              <a:rPr i="0" spc="-5" dirty="0">
                <a:latin typeface="Carlito"/>
                <a:cs typeface="Carlito"/>
              </a:rPr>
              <a:t>3) Büyüklerin </a:t>
            </a:r>
            <a:r>
              <a:rPr i="0" spc="-10" dirty="0">
                <a:latin typeface="Carlito"/>
                <a:cs typeface="Carlito"/>
              </a:rPr>
              <a:t>isteklerine </a:t>
            </a:r>
            <a:r>
              <a:rPr i="0" spc="-15" dirty="0">
                <a:latin typeface="Carlito"/>
                <a:cs typeface="Carlito"/>
              </a:rPr>
              <a:t>ya </a:t>
            </a:r>
            <a:r>
              <a:rPr i="0" spc="-5" dirty="0">
                <a:latin typeface="Carlito"/>
                <a:cs typeface="Carlito"/>
              </a:rPr>
              <a:t>da </a:t>
            </a:r>
            <a:r>
              <a:rPr i="0" spc="-15" dirty="0">
                <a:latin typeface="Carlito"/>
                <a:cs typeface="Carlito"/>
              </a:rPr>
              <a:t>kurallara uymaya </a:t>
            </a:r>
            <a:r>
              <a:rPr i="0" spc="5" dirty="0">
                <a:latin typeface="Carlito"/>
                <a:cs typeface="Carlito"/>
              </a:rPr>
              <a:t>ço</a:t>
            </a:r>
            <a:r>
              <a:rPr i="0" spc="5" dirty="0">
                <a:latin typeface="Arial"/>
                <a:cs typeface="Arial"/>
              </a:rPr>
              <a:t>ğ</a:t>
            </a:r>
            <a:r>
              <a:rPr i="0" spc="5" dirty="0">
                <a:latin typeface="Carlito"/>
                <a:cs typeface="Carlito"/>
              </a:rPr>
              <a:t>u </a:t>
            </a:r>
            <a:r>
              <a:rPr i="0" spc="-10" dirty="0">
                <a:latin typeface="Carlito"/>
                <a:cs typeface="Carlito"/>
              </a:rPr>
              <a:t>zaman </a:t>
            </a:r>
            <a:r>
              <a:rPr i="0" spc="-5" dirty="0">
                <a:latin typeface="Carlito"/>
                <a:cs typeface="Carlito"/>
              </a:rPr>
              <a:t>etkin bir biçimde kar</a:t>
            </a:r>
            <a:r>
              <a:rPr i="0" spc="-5" dirty="0">
                <a:latin typeface="Arial"/>
                <a:cs typeface="Arial"/>
              </a:rPr>
              <a:t>ş</a:t>
            </a:r>
            <a:r>
              <a:rPr i="0" spc="-5" dirty="0">
                <a:latin typeface="Carlito"/>
                <a:cs typeface="Carlito"/>
              </a:rPr>
              <a:t>ı  </a:t>
            </a:r>
            <a:r>
              <a:rPr i="0" spc="-35" dirty="0">
                <a:latin typeface="Carlito"/>
                <a:cs typeface="Carlito"/>
              </a:rPr>
              <a:t>gelir. </a:t>
            </a:r>
            <a:r>
              <a:rPr i="0" spc="-5" dirty="0">
                <a:latin typeface="Carlito"/>
                <a:cs typeface="Carlito"/>
              </a:rPr>
              <a:t>4) Ço</a:t>
            </a:r>
            <a:r>
              <a:rPr i="0" spc="-5" dirty="0">
                <a:latin typeface="Arial"/>
                <a:cs typeface="Arial"/>
              </a:rPr>
              <a:t>ğ</a:t>
            </a:r>
            <a:r>
              <a:rPr i="0" spc="-5" dirty="0">
                <a:latin typeface="Carlito"/>
                <a:cs typeface="Carlito"/>
              </a:rPr>
              <a:t>u zaman, kasıtlı </a:t>
            </a:r>
            <a:r>
              <a:rPr i="0" spc="-10" dirty="0">
                <a:latin typeface="Carlito"/>
                <a:cs typeface="Carlito"/>
              </a:rPr>
              <a:t>olarak </a:t>
            </a:r>
            <a:r>
              <a:rPr i="0" spc="-5" dirty="0">
                <a:latin typeface="Carlito"/>
                <a:cs typeface="Carlito"/>
              </a:rPr>
              <a:t>ba</a:t>
            </a:r>
            <a:r>
              <a:rPr i="0" spc="-5" dirty="0">
                <a:latin typeface="Arial"/>
                <a:cs typeface="Arial"/>
              </a:rPr>
              <a:t>ş</a:t>
            </a:r>
            <a:r>
              <a:rPr i="0" spc="-5" dirty="0">
                <a:latin typeface="Carlito"/>
                <a:cs typeface="Carlito"/>
              </a:rPr>
              <a:t>kalarını </a:t>
            </a:r>
            <a:r>
              <a:rPr i="0" spc="-15" dirty="0">
                <a:latin typeface="Carlito"/>
                <a:cs typeface="Carlito"/>
              </a:rPr>
              <a:t>kızdıran </a:t>
            </a:r>
            <a:r>
              <a:rPr i="0" spc="-10" dirty="0">
                <a:latin typeface="Arial"/>
                <a:cs typeface="Arial"/>
              </a:rPr>
              <a:t>ş</a:t>
            </a:r>
            <a:r>
              <a:rPr i="0" spc="-10" dirty="0">
                <a:latin typeface="Carlito"/>
                <a:cs typeface="Carlito"/>
              </a:rPr>
              <a:t>eyler </a:t>
            </a:r>
            <a:r>
              <a:rPr i="0" spc="-25" dirty="0">
                <a:latin typeface="Carlito"/>
                <a:cs typeface="Carlito"/>
              </a:rPr>
              <a:t>yaparlar. </a:t>
            </a:r>
            <a:r>
              <a:rPr i="0" spc="-5" dirty="0">
                <a:latin typeface="Carlito"/>
                <a:cs typeface="Carlito"/>
              </a:rPr>
              <a:t>5) </a:t>
            </a:r>
            <a:r>
              <a:rPr i="0" spc="-10" dirty="0">
                <a:latin typeface="Carlito"/>
                <a:cs typeface="Carlito"/>
              </a:rPr>
              <a:t>Kendi </a:t>
            </a:r>
            <a:r>
              <a:rPr i="0" spc="-5" dirty="0">
                <a:latin typeface="Carlito"/>
                <a:cs typeface="Carlito"/>
              </a:rPr>
              <a:t>suçları için  ço</a:t>
            </a:r>
            <a:r>
              <a:rPr i="0" spc="-5" dirty="0">
                <a:latin typeface="Arial"/>
                <a:cs typeface="Arial"/>
              </a:rPr>
              <a:t>ğ</a:t>
            </a:r>
            <a:r>
              <a:rPr i="0" spc="-5" dirty="0">
                <a:latin typeface="Carlito"/>
                <a:cs typeface="Carlito"/>
              </a:rPr>
              <a:t>u </a:t>
            </a:r>
            <a:r>
              <a:rPr i="0" spc="-10" dirty="0">
                <a:latin typeface="Carlito"/>
                <a:cs typeface="Carlito"/>
              </a:rPr>
              <a:t>zaman </a:t>
            </a:r>
            <a:r>
              <a:rPr i="0" spc="-5" dirty="0">
                <a:latin typeface="Carlito"/>
                <a:cs typeface="Carlito"/>
              </a:rPr>
              <a:t>ba</a:t>
            </a:r>
            <a:r>
              <a:rPr i="0" spc="-5" dirty="0">
                <a:latin typeface="Arial"/>
                <a:cs typeface="Arial"/>
              </a:rPr>
              <a:t>ş</a:t>
            </a:r>
            <a:r>
              <a:rPr i="0" spc="-5" dirty="0">
                <a:latin typeface="Carlito"/>
                <a:cs typeface="Carlito"/>
              </a:rPr>
              <a:t>kalarını suçlarlar 6) Ço</a:t>
            </a:r>
            <a:r>
              <a:rPr i="0" spc="-5" dirty="0">
                <a:latin typeface="Arial"/>
                <a:cs typeface="Arial"/>
              </a:rPr>
              <a:t>ğ</a:t>
            </a:r>
            <a:r>
              <a:rPr i="0" spc="-5" dirty="0">
                <a:latin typeface="Carlito"/>
                <a:cs typeface="Carlito"/>
              </a:rPr>
              <a:t>u </a:t>
            </a:r>
            <a:r>
              <a:rPr i="0" spc="-10" dirty="0">
                <a:latin typeface="Carlito"/>
                <a:cs typeface="Carlito"/>
              </a:rPr>
              <a:t>zaman </a:t>
            </a:r>
            <a:r>
              <a:rPr i="0" spc="-20" dirty="0">
                <a:latin typeface="Carlito"/>
                <a:cs typeface="Carlito"/>
              </a:rPr>
              <a:t>alıngandır, </a:t>
            </a:r>
            <a:r>
              <a:rPr i="0" spc="-5" dirty="0">
                <a:latin typeface="Carlito"/>
                <a:cs typeface="Carlito"/>
              </a:rPr>
              <a:t>ba</a:t>
            </a:r>
            <a:r>
              <a:rPr i="0" spc="-5" dirty="0">
                <a:latin typeface="Arial"/>
                <a:cs typeface="Arial"/>
              </a:rPr>
              <a:t>ş</a:t>
            </a:r>
            <a:r>
              <a:rPr i="0" spc="-5" dirty="0">
                <a:latin typeface="Carlito"/>
                <a:cs typeface="Carlito"/>
              </a:rPr>
              <a:t>kalarınca </a:t>
            </a:r>
            <a:r>
              <a:rPr i="0" spc="-20" dirty="0">
                <a:latin typeface="Carlito"/>
                <a:cs typeface="Carlito"/>
              </a:rPr>
              <a:t>kolay </a:t>
            </a:r>
            <a:r>
              <a:rPr i="0" spc="-25" dirty="0">
                <a:latin typeface="Carlito"/>
                <a:cs typeface="Carlito"/>
              </a:rPr>
              <a:t>kızdırılır. </a:t>
            </a:r>
            <a:r>
              <a:rPr i="0" spc="-5" dirty="0">
                <a:latin typeface="Carlito"/>
                <a:cs typeface="Carlito"/>
              </a:rPr>
              <a:t>7)  Ço</a:t>
            </a:r>
            <a:r>
              <a:rPr i="0" spc="-5" dirty="0">
                <a:latin typeface="Arial"/>
                <a:cs typeface="Arial"/>
              </a:rPr>
              <a:t>ğ</a:t>
            </a:r>
            <a:r>
              <a:rPr i="0" spc="-5" dirty="0">
                <a:latin typeface="Carlito"/>
                <a:cs typeface="Carlito"/>
              </a:rPr>
              <a:t>u </a:t>
            </a:r>
            <a:r>
              <a:rPr i="0" spc="-10" dirty="0">
                <a:latin typeface="Carlito"/>
                <a:cs typeface="Carlito"/>
              </a:rPr>
              <a:t>zaman kızgın ve </a:t>
            </a:r>
            <a:r>
              <a:rPr i="0" spc="-20" dirty="0">
                <a:latin typeface="Carlito"/>
                <a:cs typeface="Carlito"/>
              </a:rPr>
              <a:t>güceniktir. </a:t>
            </a:r>
            <a:r>
              <a:rPr i="0" spc="-5" dirty="0">
                <a:latin typeface="Carlito"/>
                <a:cs typeface="Carlito"/>
              </a:rPr>
              <a:t>8) </a:t>
            </a:r>
            <a:r>
              <a:rPr i="0" dirty="0">
                <a:latin typeface="Carlito"/>
                <a:cs typeface="Carlito"/>
              </a:rPr>
              <a:t>Ço</a:t>
            </a:r>
            <a:r>
              <a:rPr i="0" dirty="0">
                <a:latin typeface="Arial"/>
                <a:cs typeface="Arial"/>
              </a:rPr>
              <a:t>ğ</a:t>
            </a:r>
            <a:r>
              <a:rPr i="0" dirty="0">
                <a:latin typeface="Carlito"/>
                <a:cs typeface="Carlito"/>
              </a:rPr>
              <a:t>u </a:t>
            </a:r>
            <a:r>
              <a:rPr i="0" spc="-10" dirty="0">
                <a:latin typeface="Carlito"/>
                <a:cs typeface="Carlito"/>
              </a:rPr>
              <a:t>zaman </a:t>
            </a:r>
            <a:r>
              <a:rPr i="0" spc="-5" dirty="0">
                <a:latin typeface="Carlito"/>
                <a:cs typeface="Carlito"/>
              </a:rPr>
              <a:t>kincidir </a:t>
            </a:r>
            <a:r>
              <a:rPr i="0" spc="-10" dirty="0">
                <a:latin typeface="Carlito"/>
                <a:cs typeface="Carlito"/>
              </a:rPr>
              <a:t>ve intikam </a:t>
            </a:r>
            <a:r>
              <a:rPr i="0" dirty="0">
                <a:latin typeface="Carlito"/>
                <a:cs typeface="Carlito"/>
              </a:rPr>
              <a:t>almak</a:t>
            </a:r>
            <a:r>
              <a:rPr i="0" spc="40" dirty="0">
                <a:latin typeface="Carlito"/>
                <a:cs typeface="Carlito"/>
              </a:rPr>
              <a:t> </a:t>
            </a:r>
            <a:r>
              <a:rPr i="0" spc="-40" dirty="0">
                <a:latin typeface="Carlito"/>
                <a:cs typeface="Carlito"/>
              </a:rPr>
              <a:t>ister.</a:t>
            </a:r>
          </a:p>
          <a:p>
            <a:pPr marL="737870" marR="570865" indent="-421005">
              <a:lnSpc>
                <a:spcPct val="100000"/>
              </a:lnSpc>
              <a:buFont typeface="Arial"/>
              <a:buAutoNum type="alphaUcPeriod"/>
              <a:tabLst>
                <a:tab pos="738505" algn="l"/>
                <a:tab pos="739140" algn="l"/>
              </a:tabLst>
            </a:pPr>
            <a:r>
              <a:rPr i="0" spc="-5" dirty="0">
                <a:latin typeface="Carlito"/>
                <a:cs typeface="Carlito"/>
              </a:rPr>
              <a:t>Bu </a:t>
            </a:r>
            <a:r>
              <a:rPr i="0" spc="-10" dirty="0">
                <a:latin typeface="Carlito"/>
                <a:cs typeface="Carlito"/>
              </a:rPr>
              <a:t>davranı</a:t>
            </a:r>
            <a:r>
              <a:rPr i="0" spc="-10" dirty="0">
                <a:latin typeface="Arial"/>
                <a:cs typeface="Arial"/>
              </a:rPr>
              <a:t>ş </a:t>
            </a:r>
            <a:r>
              <a:rPr i="0" spc="-10" dirty="0">
                <a:latin typeface="Carlito"/>
                <a:cs typeface="Carlito"/>
              </a:rPr>
              <a:t>bozuklu</a:t>
            </a:r>
            <a:r>
              <a:rPr i="0" spc="-10" dirty="0">
                <a:latin typeface="Arial"/>
                <a:cs typeface="Arial"/>
              </a:rPr>
              <a:t>ğ</a:t>
            </a:r>
            <a:r>
              <a:rPr i="0" spc="-10" dirty="0">
                <a:latin typeface="Carlito"/>
                <a:cs typeface="Carlito"/>
              </a:rPr>
              <a:t>u toplumsal, okulda </a:t>
            </a:r>
            <a:r>
              <a:rPr i="0" spc="-15" dirty="0">
                <a:latin typeface="Carlito"/>
                <a:cs typeface="Carlito"/>
              </a:rPr>
              <a:t>ya </a:t>
            </a:r>
            <a:r>
              <a:rPr i="0" spc="-5" dirty="0">
                <a:latin typeface="Carlito"/>
                <a:cs typeface="Carlito"/>
              </a:rPr>
              <a:t>da mesleki i</a:t>
            </a:r>
            <a:r>
              <a:rPr i="0" spc="-5" dirty="0">
                <a:latin typeface="Arial"/>
                <a:cs typeface="Arial"/>
              </a:rPr>
              <a:t>ş</a:t>
            </a:r>
            <a:r>
              <a:rPr i="0" spc="-5" dirty="0">
                <a:latin typeface="Carlito"/>
                <a:cs typeface="Carlito"/>
              </a:rPr>
              <a:t>levsellikte önemli </a:t>
            </a:r>
            <a:r>
              <a:rPr i="0" spc="-10" dirty="0">
                <a:latin typeface="Carlito"/>
                <a:cs typeface="Carlito"/>
              </a:rPr>
              <a:t>derecede  </a:t>
            </a:r>
            <a:r>
              <a:rPr i="0" spc="-15" dirty="0">
                <a:latin typeface="Carlito"/>
                <a:cs typeface="Carlito"/>
              </a:rPr>
              <a:t>bozulmaya </a:t>
            </a:r>
            <a:r>
              <a:rPr i="0" spc="-5" dirty="0">
                <a:latin typeface="Carlito"/>
                <a:cs typeface="Carlito"/>
              </a:rPr>
              <a:t>neden</a:t>
            </a:r>
            <a:r>
              <a:rPr i="0" dirty="0">
                <a:latin typeface="Carlito"/>
                <a:cs typeface="Carlito"/>
              </a:rPr>
              <a:t> </a:t>
            </a:r>
            <a:r>
              <a:rPr i="0" spc="-40" dirty="0">
                <a:latin typeface="Carlito"/>
                <a:cs typeface="Carlito"/>
              </a:rPr>
              <a:t>olur.</a:t>
            </a:r>
          </a:p>
          <a:p>
            <a:pPr marL="737870" marR="5080" indent="-431800">
              <a:lnSpc>
                <a:spcPct val="100000"/>
              </a:lnSpc>
              <a:buFont typeface="Arial"/>
              <a:buAutoNum type="alphaUcPeriod"/>
              <a:tabLst>
                <a:tab pos="738505" algn="l"/>
                <a:tab pos="739140" algn="l"/>
              </a:tabLst>
            </a:pPr>
            <a:r>
              <a:rPr i="0" spc="-5" dirty="0">
                <a:latin typeface="Carlito"/>
                <a:cs typeface="Carlito"/>
              </a:rPr>
              <a:t>Bu </a:t>
            </a:r>
            <a:r>
              <a:rPr i="0" spc="-10" dirty="0">
                <a:latin typeface="Carlito"/>
                <a:cs typeface="Carlito"/>
              </a:rPr>
              <a:t>davranı</a:t>
            </a:r>
            <a:r>
              <a:rPr i="0" spc="-10" dirty="0">
                <a:latin typeface="Arial"/>
                <a:cs typeface="Arial"/>
              </a:rPr>
              <a:t>ş</a:t>
            </a:r>
            <a:r>
              <a:rPr i="0" spc="-10" dirty="0">
                <a:latin typeface="Carlito"/>
                <a:cs typeface="Carlito"/>
              </a:rPr>
              <a:t>lar </a:t>
            </a:r>
            <a:r>
              <a:rPr i="0" spc="-5" dirty="0">
                <a:latin typeface="Carlito"/>
                <a:cs typeface="Carlito"/>
              </a:rPr>
              <a:t>bir </a:t>
            </a:r>
            <a:r>
              <a:rPr i="0" spc="-15" dirty="0">
                <a:latin typeface="Carlito"/>
                <a:cs typeface="Carlito"/>
              </a:rPr>
              <a:t>psikotik </a:t>
            </a:r>
            <a:r>
              <a:rPr i="0" spc="-10" dirty="0">
                <a:latin typeface="Carlito"/>
                <a:cs typeface="Carlito"/>
              </a:rPr>
              <a:t>bozukluk </a:t>
            </a:r>
            <a:r>
              <a:rPr i="0" spc="-15" dirty="0">
                <a:latin typeface="Carlito"/>
                <a:cs typeface="Carlito"/>
              </a:rPr>
              <a:t>ya </a:t>
            </a:r>
            <a:r>
              <a:rPr i="0" spc="-5" dirty="0">
                <a:latin typeface="Carlito"/>
                <a:cs typeface="Carlito"/>
              </a:rPr>
              <a:t>da </a:t>
            </a:r>
            <a:r>
              <a:rPr i="0" spc="-10" dirty="0">
                <a:latin typeface="Carlito"/>
                <a:cs typeface="Carlito"/>
              </a:rPr>
              <a:t>duygudurum </a:t>
            </a:r>
            <a:r>
              <a:rPr i="0" spc="-5" dirty="0">
                <a:latin typeface="Carlito"/>
                <a:cs typeface="Carlito"/>
              </a:rPr>
              <a:t>bozuklu</a:t>
            </a:r>
            <a:r>
              <a:rPr i="0" spc="-5" dirty="0">
                <a:latin typeface="Arial"/>
                <a:cs typeface="Arial"/>
              </a:rPr>
              <a:t>ğ</a:t>
            </a:r>
            <a:r>
              <a:rPr i="0" spc="-5" dirty="0">
                <a:latin typeface="Carlito"/>
                <a:cs typeface="Carlito"/>
              </a:rPr>
              <a:t>unun gidi</a:t>
            </a:r>
            <a:r>
              <a:rPr i="0" spc="-5" dirty="0">
                <a:latin typeface="Arial"/>
                <a:cs typeface="Arial"/>
              </a:rPr>
              <a:t>ş</a:t>
            </a:r>
            <a:r>
              <a:rPr i="0" spc="-5" dirty="0">
                <a:latin typeface="Carlito"/>
                <a:cs typeface="Carlito"/>
              </a:rPr>
              <a:t>i sırasında </a:t>
            </a:r>
            <a:r>
              <a:rPr i="0" spc="-15" dirty="0">
                <a:latin typeface="Carlito"/>
                <a:cs typeface="Carlito"/>
              </a:rPr>
              <a:t>ortaya  </a:t>
            </a:r>
            <a:r>
              <a:rPr i="0" spc="-20" dirty="0">
                <a:latin typeface="Carlito"/>
                <a:cs typeface="Carlito"/>
              </a:rPr>
              <a:t>çıkmaktadır.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13</a:t>
            </a:fld>
            <a:endParaRPr dirty="0"/>
          </a:p>
        </p:txBody>
      </p:sp>
      <p:sp>
        <p:nvSpPr>
          <p:cNvPr id="3" name="object 3"/>
          <p:cNvSpPr txBox="1"/>
          <p:nvPr/>
        </p:nvSpPr>
        <p:spPr>
          <a:xfrm>
            <a:off x="678048" y="214031"/>
            <a:ext cx="8057515" cy="4170679"/>
          </a:xfrm>
          <a:prstGeom prst="rect">
            <a:avLst/>
          </a:prstGeom>
        </p:spPr>
        <p:txBody>
          <a:bodyPr vert="horz" wrap="square" lIns="0" tIns="53340" rIns="0" bIns="0" rtlCol="0">
            <a:spAutoFit/>
          </a:bodyPr>
          <a:lstStyle/>
          <a:p>
            <a:pPr marL="12700">
              <a:lnSpc>
                <a:spcPct val="100000"/>
              </a:lnSpc>
              <a:spcBef>
                <a:spcPts val="420"/>
              </a:spcBef>
            </a:pPr>
            <a:r>
              <a:rPr sz="1600" i="1" spc="-5" dirty="0">
                <a:latin typeface="Carlito"/>
                <a:cs typeface="Carlito"/>
              </a:rPr>
              <a:t>Nedenleri</a:t>
            </a:r>
            <a:endParaRPr sz="1600">
              <a:latin typeface="Carlito"/>
              <a:cs typeface="Carlito"/>
            </a:endParaRPr>
          </a:p>
          <a:p>
            <a:pPr marL="469265" marR="5080" indent="-351790" algn="just">
              <a:lnSpc>
                <a:spcPct val="100000"/>
              </a:lnSpc>
              <a:spcBef>
                <a:spcPts val="320"/>
              </a:spcBef>
              <a:buFont typeface="Arial"/>
              <a:buChar char="●"/>
              <a:tabLst>
                <a:tab pos="469900" algn="l"/>
              </a:tabLst>
            </a:pPr>
            <a:r>
              <a:rPr sz="1600" spc="-10" dirty="0">
                <a:latin typeface="Carlito"/>
                <a:cs typeface="Carlito"/>
              </a:rPr>
              <a:t>Çocuklarda </a:t>
            </a:r>
            <a:r>
              <a:rPr sz="1600" spc="-15" dirty="0">
                <a:latin typeface="Carlito"/>
                <a:cs typeface="Carlito"/>
              </a:rPr>
              <a:t>hayal </a:t>
            </a:r>
            <a:r>
              <a:rPr sz="1600" spc="-5" dirty="0">
                <a:latin typeface="Carlito"/>
                <a:cs typeface="Carlito"/>
              </a:rPr>
              <a:t>kırıklı</a:t>
            </a:r>
            <a:r>
              <a:rPr sz="1600" spc="-5" dirty="0">
                <a:latin typeface="Arial"/>
                <a:cs typeface="Arial"/>
              </a:rPr>
              <a:t>ğ</a:t>
            </a:r>
            <a:r>
              <a:rPr sz="1600" spc="-5" dirty="0">
                <a:latin typeface="Carlito"/>
                <a:cs typeface="Carlito"/>
              </a:rPr>
              <a:t>ına </a:t>
            </a:r>
            <a:r>
              <a:rPr sz="1600" spc="-10" dirty="0">
                <a:latin typeface="Carlito"/>
                <a:cs typeface="Carlito"/>
              </a:rPr>
              <a:t>u</a:t>
            </a:r>
            <a:r>
              <a:rPr sz="1600" spc="-10" dirty="0">
                <a:latin typeface="Arial"/>
                <a:cs typeface="Arial"/>
              </a:rPr>
              <a:t>ğ</a:t>
            </a:r>
            <a:r>
              <a:rPr sz="1600" spc="-10" dirty="0">
                <a:latin typeface="Carlito"/>
                <a:cs typeface="Carlito"/>
              </a:rPr>
              <a:t>rama, </a:t>
            </a:r>
            <a:r>
              <a:rPr sz="1600" spc="-5" dirty="0">
                <a:latin typeface="Carlito"/>
                <a:cs typeface="Carlito"/>
              </a:rPr>
              <a:t>uzla</a:t>
            </a:r>
            <a:r>
              <a:rPr sz="1600" spc="-5" dirty="0">
                <a:latin typeface="Arial"/>
                <a:cs typeface="Arial"/>
              </a:rPr>
              <a:t>ş</a:t>
            </a:r>
            <a:r>
              <a:rPr sz="1600" spc="-5" dirty="0">
                <a:latin typeface="Carlito"/>
                <a:cs typeface="Carlito"/>
              </a:rPr>
              <a:t>ma becerisinin kısıtlı olması, akranlarla </a:t>
            </a:r>
            <a:r>
              <a:rPr sz="1600" dirty="0">
                <a:latin typeface="Carlito"/>
                <a:cs typeface="Carlito"/>
              </a:rPr>
              <a:t>ya</a:t>
            </a:r>
            <a:r>
              <a:rPr sz="1600" dirty="0">
                <a:latin typeface="Arial"/>
                <a:cs typeface="Arial"/>
              </a:rPr>
              <a:t>ş</a:t>
            </a:r>
            <a:r>
              <a:rPr sz="1600" dirty="0">
                <a:latin typeface="Carlito"/>
                <a:cs typeface="Carlito"/>
              </a:rPr>
              <a:t>anılan  </a:t>
            </a:r>
            <a:r>
              <a:rPr sz="1600" spc="-5" dirty="0">
                <a:latin typeface="Carlito"/>
                <a:cs typeface="Carlito"/>
              </a:rPr>
              <a:t>ili</a:t>
            </a:r>
            <a:r>
              <a:rPr sz="1600" spc="-5" dirty="0">
                <a:latin typeface="Arial"/>
                <a:cs typeface="Arial"/>
              </a:rPr>
              <a:t>ş</a:t>
            </a:r>
            <a:r>
              <a:rPr sz="1600" spc="-5" dirty="0">
                <a:latin typeface="Carlito"/>
                <a:cs typeface="Carlito"/>
              </a:rPr>
              <a:t>kide </a:t>
            </a:r>
            <a:r>
              <a:rPr sz="1600" spc="-20" dirty="0">
                <a:latin typeface="Carlito"/>
                <a:cs typeface="Carlito"/>
              </a:rPr>
              <a:t>sorunlar, </a:t>
            </a:r>
            <a:r>
              <a:rPr sz="1600" spc="-10" dirty="0">
                <a:latin typeface="Carlito"/>
                <a:cs typeface="Carlito"/>
              </a:rPr>
              <a:t>ba</a:t>
            </a:r>
            <a:r>
              <a:rPr sz="1600" spc="-10" dirty="0">
                <a:latin typeface="Arial"/>
                <a:cs typeface="Arial"/>
              </a:rPr>
              <a:t>ş</a:t>
            </a:r>
            <a:r>
              <a:rPr sz="1600" spc="-10" dirty="0">
                <a:latin typeface="Carlito"/>
                <a:cs typeface="Carlito"/>
              </a:rPr>
              <a:t>ka çocuklar tarafından </a:t>
            </a:r>
            <a:r>
              <a:rPr sz="1600" spc="-15" dirty="0">
                <a:latin typeface="Carlito"/>
                <a:cs typeface="Carlito"/>
              </a:rPr>
              <a:t>korkutulma, </a:t>
            </a:r>
            <a:r>
              <a:rPr sz="1600" spc="-10" dirty="0">
                <a:latin typeface="Carlito"/>
                <a:cs typeface="Carlito"/>
              </a:rPr>
              <a:t>okul problemleri, çocukluk </a:t>
            </a:r>
            <a:r>
              <a:rPr sz="1600" spc="5" dirty="0">
                <a:latin typeface="Carlito"/>
                <a:cs typeface="Carlito"/>
              </a:rPr>
              <a:t>ça</a:t>
            </a:r>
            <a:r>
              <a:rPr sz="1600" spc="5" dirty="0">
                <a:latin typeface="Arial"/>
                <a:cs typeface="Arial"/>
              </a:rPr>
              <a:t>ğ</a:t>
            </a:r>
            <a:r>
              <a:rPr sz="1600" spc="5" dirty="0">
                <a:latin typeface="Carlito"/>
                <a:cs typeface="Carlito"/>
              </a:rPr>
              <a:t>ı  </a:t>
            </a:r>
            <a:r>
              <a:rPr sz="1600" spc="-10" dirty="0">
                <a:latin typeface="Carlito"/>
                <a:cs typeface="Carlito"/>
              </a:rPr>
              <a:t>depresyonu, karde</a:t>
            </a:r>
            <a:r>
              <a:rPr sz="1600" spc="-10" dirty="0">
                <a:latin typeface="Arial"/>
                <a:cs typeface="Arial"/>
              </a:rPr>
              <a:t>ş </a:t>
            </a:r>
            <a:r>
              <a:rPr sz="1600" spc="-5" dirty="0">
                <a:latin typeface="Carlito"/>
                <a:cs typeface="Carlito"/>
              </a:rPr>
              <a:t>kıskançlı</a:t>
            </a:r>
            <a:r>
              <a:rPr sz="1600" spc="-5" dirty="0">
                <a:latin typeface="Arial"/>
                <a:cs typeface="Arial"/>
              </a:rPr>
              <a:t>ğ</a:t>
            </a:r>
            <a:r>
              <a:rPr sz="1600" spc="-5" dirty="0">
                <a:latin typeface="Carlito"/>
                <a:cs typeface="Carlito"/>
              </a:rPr>
              <a:t>ı, ilgisiz </a:t>
            </a:r>
            <a:r>
              <a:rPr sz="1600" spc="-10" dirty="0">
                <a:latin typeface="Carlito"/>
                <a:cs typeface="Carlito"/>
              </a:rPr>
              <a:t>ve </a:t>
            </a:r>
            <a:r>
              <a:rPr sz="1600" spc="-5" dirty="0">
                <a:latin typeface="Carlito"/>
                <a:cs typeface="Carlito"/>
              </a:rPr>
              <a:t>ele</a:t>
            </a:r>
            <a:r>
              <a:rPr sz="1600" spc="-5" dirty="0">
                <a:latin typeface="Arial"/>
                <a:cs typeface="Arial"/>
              </a:rPr>
              <a:t>ş</a:t>
            </a:r>
            <a:r>
              <a:rPr sz="1600" spc="-5" dirty="0">
                <a:latin typeface="Carlito"/>
                <a:cs typeface="Carlito"/>
              </a:rPr>
              <a:t>tirici </a:t>
            </a:r>
            <a:r>
              <a:rPr sz="1600" spc="-10" dirty="0">
                <a:latin typeface="Carlito"/>
                <a:cs typeface="Carlito"/>
              </a:rPr>
              <a:t>ebeveyn </a:t>
            </a:r>
            <a:r>
              <a:rPr sz="1600" spc="-5" dirty="0">
                <a:latin typeface="Carlito"/>
                <a:cs typeface="Carlito"/>
              </a:rPr>
              <a:t>tutumları gibi nedenlerle </a:t>
            </a:r>
            <a:r>
              <a:rPr sz="1600" spc="-15" dirty="0">
                <a:latin typeface="Carlito"/>
                <a:cs typeface="Carlito"/>
              </a:rPr>
              <a:t>ortaya  </a:t>
            </a:r>
            <a:r>
              <a:rPr sz="1600" spc="-20" dirty="0">
                <a:latin typeface="Carlito"/>
                <a:cs typeface="Carlito"/>
              </a:rPr>
              <a:t>çıkabilmektedir.</a:t>
            </a:r>
            <a:endParaRPr sz="1600">
              <a:latin typeface="Carlito"/>
              <a:cs typeface="Carlito"/>
            </a:endParaRPr>
          </a:p>
          <a:p>
            <a:pPr marL="12700">
              <a:lnSpc>
                <a:spcPct val="100000"/>
              </a:lnSpc>
              <a:spcBef>
                <a:spcPts val="320"/>
              </a:spcBef>
            </a:pPr>
            <a:r>
              <a:rPr sz="1600" i="1" spc="-10" dirty="0">
                <a:latin typeface="Carlito"/>
                <a:cs typeface="Carlito"/>
              </a:rPr>
              <a:t>Belirtileri/Özellikleri</a:t>
            </a:r>
            <a:endParaRPr sz="1600">
              <a:latin typeface="Carlito"/>
              <a:cs typeface="Carlito"/>
            </a:endParaRPr>
          </a:p>
          <a:p>
            <a:pPr marL="469265" marR="46355" indent="-351790" algn="just">
              <a:lnSpc>
                <a:spcPct val="100000"/>
              </a:lnSpc>
              <a:spcBef>
                <a:spcPts val="320"/>
              </a:spcBef>
              <a:buFont typeface="Arial"/>
              <a:buChar char="●"/>
              <a:tabLst>
                <a:tab pos="469900" algn="l"/>
              </a:tabLst>
            </a:pPr>
            <a:r>
              <a:rPr sz="1600" spc="-15" dirty="0">
                <a:latin typeface="Carlito"/>
                <a:cs typeface="Carlito"/>
              </a:rPr>
              <a:t>Yapılan </a:t>
            </a:r>
            <a:r>
              <a:rPr sz="1600" spc="-5" dirty="0">
                <a:latin typeface="Carlito"/>
                <a:cs typeface="Carlito"/>
              </a:rPr>
              <a:t>çalı</a:t>
            </a:r>
            <a:r>
              <a:rPr sz="1600" spc="-5" dirty="0">
                <a:latin typeface="Arial"/>
                <a:cs typeface="Arial"/>
              </a:rPr>
              <a:t>ş</a:t>
            </a:r>
            <a:r>
              <a:rPr sz="1600" spc="-5" dirty="0">
                <a:latin typeface="Carlito"/>
                <a:cs typeface="Carlito"/>
              </a:rPr>
              <a:t>malar kar</a:t>
            </a:r>
            <a:r>
              <a:rPr sz="1600" spc="-5" dirty="0">
                <a:latin typeface="Arial"/>
                <a:cs typeface="Arial"/>
              </a:rPr>
              <a:t>ş</a:t>
            </a:r>
            <a:r>
              <a:rPr sz="1600" spc="-5" dirty="0">
                <a:latin typeface="Carlito"/>
                <a:cs typeface="Carlito"/>
              </a:rPr>
              <a:t>ı </a:t>
            </a:r>
            <a:r>
              <a:rPr sz="1600" spc="-10" dirty="0">
                <a:latin typeface="Carlito"/>
                <a:cs typeface="Carlito"/>
              </a:rPr>
              <a:t>gelme bozuklu</a:t>
            </a:r>
            <a:r>
              <a:rPr sz="1600" spc="-10" dirty="0">
                <a:latin typeface="Arial"/>
                <a:cs typeface="Arial"/>
              </a:rPr>
              <a:t>ğ</a:t>
            </a:r>
            <a:r>
              <a:rPr sz="1600" spc="-10" dirty="0">
                <a:latin typeface="Carlito"/>
                <a:cs typeface="Carlito"/>
              </a:rPr>
              <a:t>unun; Ebeveynlerinde psikiyatrik bozukluk </a:t>
            </a:r>
            <a:r>
              <a:rPr sz="1600" spc="-5" dirty="0">
                <a:latin typeface="Carlito"/>
                <a:cs typeface="Carlito"/>
              </a:rPr>
              <a:t>olan  </a:t>
            </a:r>
            <a:r>
              <a:rPr sz="1600" spc="-10" dirty="0">
                <a:latin typeface="Carlito"/>
                <a:cs typeface="Carlito"/>
              </a:rPr>
              <a:t>çocuklarda </a:t>
            </a:r>
            <a:r>
              <a:rPr sz="1600" spc="-5" dirty="0">
                <a:latin typeface="Carlito"/>
                <a:cs typeface="Carlito"/>
              </a:rPr>
              <a:t>daha sık oldu</a:t>
            </a:r>
            <a:r>
              <a:rPr sz="1600" spc="-5" dirty="0">
                <a:latin typeface="Arial"/>
                <a:cs typeface="Arial"/>
              </a:rPr>
              <a:t>ğ</a:t>
            </a:r>
            <a:r>
              <a:rPr sz="1600" spc="-5" dirty="0">
                <a:latin typeface="Carlito"/>
                <a:cs typeface="Carlito"/>
              </a:rPr>
              <a:t>u </a:t>
            </a:r>
            <a:r>
              <a:rPr sz="1600" spc="-20" dirty="0">
                <a:latin typeface="Carlito"/>
                <a:cs typeface="Carlito"/>
              </a:rPr>
              <a:t>göstermi</a:t>
            </a:r>
            <a:r>
              <a:rPr sz="1600" spc="-20" dirty="0">
                <a:latin typeface="Arial"/>
                <a:cs typeface="Arial"/>
              </a:rPr>
              <a:t>ş</a:t>
            </a:r>
            <a:r>
              <a:rPr sz="1600" spc="-20" dirty="0">
                <a:latin typeface="Carlito"/>
                <a:cs typeface="Carlito"/>
              </a:rPr>
              <a:t>tir. </a:t>
            </a:r>
            <a:r>
              <a:rPr sz="1600" spc="-10" dirty="0">
                <a:latin typeface="Carlito"/>
                <a:cs typeface="Carlito"/>
              </a:rPr>
              <a:t>kar</a:t>
            </a:r>
            <a:r>
              <a:rPr sz="1600" spc="-10" dirty="0">
                <a:latin typeface="Arial"/>
                <a:cs typeface="Arial"/>
              </a:rPr>
              <a:t>ş</a:t>
            </a:r>
            <a:r>
              <a:rPr sz="1600" spc="-10" dirty="0">
                <a:latin typeface="Carlito"/>
                <a:cs typeface="Carlito"/>
              </a:rPr>
              <a:t>ı gelme bozuklu</a:t>
            </a:r>
            <a:r>
              <a:rPr sz="1600" spc="-10" dirty="0">
                <a:latin typeface="Arial"/>
                <a:cs typeface="Arial"/>
              </a:rPr>
              <a:t>ğ</a:t>
            </a:r>
            <a:r>
              <a:rPr sz="1600" spc="-10" dirty="0">
                <a:latin typeface="Carlito"/>
                <a:cs typeface="Carlito"/>
              </a:rPr>
              <a:t>u genellikle çocuklarda </a:t>
            </a:r>
            <a:r>
              <a:rPr sz="1600" dirty="0">
                <a:latin typeface="Carlito"/>
                <a:cs typeface="Carlito"/>
              </a:rPr>
              <a:t>8  </a:t>
            </a:r>
            <a:r>
              <a:rPr sz="1600" spc="-10" dirty="0">
                <a:latin typeface="Carlito"/>
                <a:cs typeface="Carlito"/>
              </a:rPr>
              <a:t>ya</a:t>
            </a:r>
            <a:r>
              <a:rPr sz="1600" spc="-10" dirty="0">
                <a:latin typeface="Arial"/>
                <a:cs typeface="Arial"/>
              </a:rPr>
              <a:t>ş</a:t>
            </a:r>
            <a:r>
              <a:rPr sz="1600" spc="-10" dirty="0">
                <a:latin typeface="Carlito"/>
                <a:cs typeface="Carlito"/>
              </a:rPr>
              <a:t>ından </a:t>
            </a:r>
            <a:r>
              <a:rPr sz="1600" spc="-5" dirty="0">
                <a:latin typeface="Carlito"/>
                <a:cs typeface="Carlito"/>
              </a:rPr>
              <a:t>önce </a:t>
            </a:r>
            <a:r>
              <a:rPr sz="1600" spc="-10" dirty="0">
                <a:latin typeface="Carlito"/>
                <a:cs typeface="Carlito"/>
              </a:rPr>
              <a:t>gözlenmekle ve </a:t>
            </a:r>
            <a:r>
              <a:rPr sz="1600" dirty="0">
                <a:latin typeface="Carlito"/>
                <a:cs typeface="Carlito"/>
              </a:rPr>
              <a:t>aile </a:t>
            </a:r>
            <a:r>
              <a:rPr sz="1600" spc="-5" dirty="0">
                <a:latin typeface="Carlito"/>
                <a:cs typeface="Carlito"/>
              </a:rPr>
              <a:t>içi </a:t>
            </a:r>
            <a:r>
              <a:rPr sz="1600" spc="-5" dirty="0">
                <a:latin typeface="Arial"/>
                <a:cs typeface="Arial"/>
              </a:rPr>
              <a:t>ş</a:t>
            </a:r>
            <a:r>
              <a:rPr sz="1600" spc="-5" dirty="0">
                <a:latin typeface="Carlito"/>
                <a:cs typeface="Carlito"/>
              </a:rPr>
              <a:t>iddet </a:t>
            </a:r>
            <a:r>
              <a:rPr sz="1600" spc="-10" dirty="0">
                <a:latin typeface="Carlito"/>
                <a:cs typeface="Carlito"/>
              </a:rPr>
              <a:t>ve çatı</a:t>
            </a:r>
            <a:r>
              <a:rPr sz="1600" spc="-10" dirty="0">
                <a:latin typeface="Arial"/>
                <a:cs typeface="Arial"/>
              </a:rPr>
              <a:t>ş</a:t>
            </a:r>
            <a:r>
              <a:rPr sz="1600" spc="-10" dirty="0">
                <a:latin typeface="Carlito"/>
                <a:cs typeface="Carlito"/>
              </a:rPr>
              <a:t>maların </a:t>
            </a:r>
            <a:r>
              <a:rPr sz="1600" spc="-5" dirty="0">
                <a:latin typeface="Carlito"/>
                <a:cs typeface="Carlito"/>
              </a:rPr>
              <a:t>ya</a:t>
            </a:r>
            <a:r>
              <a:rPr sz="1600" spc="-5" dirty="0">
                <a:latin typeface="Arial"/>
                <a:cs typeface="Arial"/>
              </a:rPr>
              <a:t>ş</a:t>
            </a:r>
            <a:r>
              <a:rPr sz="1600" spc="-5" dirty="0">
                <a:latin typeface="Carlito"/>
                <a:cs typeface="Carlito"/>
              </a:rPr>
              <a:t>andı</a:t>
            </a:r>
            <a:r>
              <a:rPr sz="1600" spc="-5" dirty="0">
                <a:latin typeface="Arial"/>
                <a:cs typeface="Arial"/>
              </a:rPr>
              <a:t>ğ</a:t>
            </a:r>
            <a:r>
              <a:rPr sz="1600" spc="-5" dirty="0">
                <a:latin typeface="Carlito"/>
                <a:cs typeface="Carlito"/>
              </a:rPr>
              <a:t>ı </a:t>
            </a:r>
            <a:r>
              <a:rPr sz="1600" dirty="0">
                <a:latin typeface="Carlito"/>
                <a:cs typeface="Carlito"/>
              </a:rPr>
              <a:t>ailelerin  </a:t>
            </a:r>
            <a:r>
              <a:rPr sz="1600" spc="-10" dirty="0">
                <a:latin typeface="Carlito"/>
                <a:cs typeface="Carlito"/>
              </a:rPr>
              <a:t>çocuklarında </a:t>
            </a:r>
            <a:r>
              <a:rPr sz="1600" spc="-5" dirty="0">
                <a:latin typeface="Carlito"/>
                <a:cs typeface="Carlito"/>
              </a:rPr>
              <a:t>daha sık </a:t>
            </a:r>
            <a:r>
              <a:rPr sz="1600" spc="-20" dirty="0">
                <a:latin typeface="Carlito"/>
                <a:cs typeface="Carlito"/>
              </a:rPr>
              <a:t>görülmektedir.</a:t>
            </a:r>
            <a:endParaRPr sz="1600">
              <a:latin typeface="Carlito"/>
              <a:cs typeface="Carlito"/>
            </a:endParaRPr>
          </a:p>
          <a:p>
            <a:pPr marL="12700">
              <a:lnSpc>
                <a:spcPct val="100000"/>
              </a:lnSpc>
              <a:spcBef>
                <a:spcPts val="320"/>
              </a:spcBef>
            </a:pPr>
            <a:r>
              <a:rPr sz="1600" i="1" spc="-30" dirty="0">
                <a:latin typeface="Carlito"/>
                <a:cs typeface="Carlito"/>
              </a:rPr>
              <a:t>Tedavi</a:t>
            </a:r>
            <a:endParaRPr sz="1600">
              <a:latin typeface="Carlito"/>
              <a:cs typeface="Carlito"/>
            </a:endParaRPr>
          </a:p>
          <a:p>
            <a:pPr marL="469265" marR="20320" indent="-351790" algn="just">
              <a:lnSpc>
                <a:spcPct val="100000"/>
              </a:lnSpc>
              <a:spcBef>
                <a:spcPts val="320"/>
              </a:spcBef>
              <a:buFont typeface="Arial"/>
              <a:buChar char="●"/>
              <a:tabLst>
                <a:tab pos="530225" algn="l"/>
              </a:tabLst>
            </a:pPr>
            <a:r>
              <a:rPr dirty="0"/>
              <a:t>	</a:t>
            </a:r>
            <a:r>
              <a:rPr sz="1600" spc="-10" dirty="0">
                <a:latin typeface="Carlito"/>
                <a:cs typeface="Carlito"/>
              </a:rPr>
              <a:t>Kar</a:t>
            </a:r>
            <a:r>
              <a:rPr sz="1600" spc="-10" dirty="0">
                <a:latin typeface="Arial"/>
                <a:cs typeface="Arial"/>
              </a:rPr>
              <a:t>ş</a:t>
            </a:r>
            <a:r>
              <a:rPr sz="1600" spc="-10" dirty="0">
                <a:latin typeface="Carlito"/>
                <a:cs typeface="Carlito"/>
              </a:rPr>
              <a:t>ı gelme bozuklu</a:t>
            </a:r>
            <a:r>
              <a:rPr sz="1600" spc="-10" dirty="0">
                <a:latin typeface="Arial"/>
                <a:cs typeface="Arial"/>
              </a:rPr>
              <a:t>ğ</a:t>
            </a:r>
            <a:r>
              <a:rPr sz="1600" spc="-10" dirty="0">
                <a:latin typeface="Carlito"/>
                <a:cs typeface="Carlito"/>
              </a:rPr>
              <a:t>unun tedavisinde </a:t>
            </a:r>
            <a:r>
              <a:rPr sz="1600" spc="-5" dirty="0">
                <a:latin typeface="Carlito"/>
                <a:cs typeface="Carlito"/>
              </a:rPr>
              <a:t>ilaç </a:t>
            </a:r>
            <a:r>
              <a:rPr sz="1600" spc="-10" dirty="0">
                <a:latin typeface="Carlito"/>
                <a:cs typeface="Carlito"/>
              </a:rPr>
              <a:t>tedavisi </a:t>
            </a:r>
            <a:r>
              <a:rPr sz="1600" spc="-5" dirty="0">
                <a:latin typeface="Carlito"/>
                <a:cs typeface="Carlito"/>
              </a:rPr>
              <a:t>yanında </a:t>
            </a:r>
            <a:r>
              <a:rPr sz="1600" spc="-10" dirty="0">
                <a:latin typeface="Carlito"/>
                <a:cs typeface="Carlito"/>
              </a:rPr>
              <a:t>bireysel terapi, </a:t>
            </a:r>
            <a:r>
              <a:rPr sz="1600" dirty="0">
                <a:latin typeface="Carlito"/>
                <a:cs typeface="Carlito"/>
              </a:rPr>
              <a:t>aile </a:t>
            </a:r>
            <a:r>
              <a:rPr sz="1600" spc="-10" dirty="0">
                <a:latin typeface="Carlito"/>
                <a:cs typeface="Carlito"/>
              </a:rPr>
              <a:t>terapisi,  </a:t>
            </a:r>
            <a:r>
              <a:rPr sz="1600" dirty="0">
                <a:latin typeface="Carlito"/>
                <a:cs typeface="Carlito"/>
              </a:rPr>
              <a:t>anne </a:t>
            </a:r>
            <a:r>
              <a:rPr sz="1600" spc="-5" dirty="0">
                <a:latin typeface="Carlito"/>
                <a:cs typeface="Carlito"/>
              </a:rPr>
              <a:t>baba e</a:t>
            </a:r>
            <a:r>
              <a:rPr sz="1600" spc="-5" dirty="0">
                <a:latin typeface="Arial"/>
                <a:cs typeface="Arial"/>
              </a:rPr>
              <a:t>ğ</a:t>
            </a:r>
            <a:r>
              <a:rPr sz="1600" spc="-5" dirty="0">
                <a:latin typeface="Carlito"/>
                <a:cs typeface="Carlito"/>
              </a:rPr>
              <a:t>itimi </a:t>
            </a:r>
            <a:r>
              <a:rPr sz="1600" spc="-10" dirty="0">
                <a:latin typeface="Carlito"/>
                <a:cs typeface="Carlito"/>
              </a:rPr>
              <a:t>ve okul </a:t>
            </a:r>
            <a:r>
              <a:rPr sz="1600" spc="-5" dirty="0">
                <a:latin typeface="Carlito"/>
                <a:cs typeface="Carlito"/>
              </a:rPr>
              <a:t>ile i</a:t>
            </a:r>
            <a:r>
              <a:rPr sz="1600" spc="-5" dirty="0">
                <a:latin typeface="Arial"/>
                <a:cs typeface="Arial"/>
              </a:rPr>
              <a:t>ş</a:t>
            </a:r>
            <a:r>
              <a:rPr sz="1600" spc="-5" dirty="0">
                <a:latin typeface="Carlito"/>
                <a:cs typeface="Carlito"/>
              </a:rPr>
              <a:t>birli</a:t>
            </a:r>
            <a:r>
              <a:rPr sz="1600" spc="-5" dirty="0">
                <a:latin typeface="Arial"/>
                <a:cs typeface="Arial"/>
              </a:rPr>
              <a:t>ğ</a:t>
            </a:r>
            <a:r>
              <a:rPr sz="1600" spc="-5" dirty="0">
                <a:latin typeface="Carlito"/>
                <a:cs typeface="Carlito"/>
              </a:rPr>
              <a:t>i </a:t>
            </a:r>
            <a:r>
              <a:rPr sz="1600" spc="-25" dirty="0">
                <a:latin typeface="Carlito"/>
                <a:cs typeface="Carlito"/>
              </a:rPr>
              <a:t>önemlidir. </a:t>
            </a:r>
            <a:r>
              <a:rPr sz="1600" spc="-5" dirty="0">
                <a:latin typeface="Carlito"/>
                <a:cs typeface="Carlito"/>
              </a:rPr>
              <a:t>Çocu</a:t>
            </a:r>
            <a:r>
              <a:rPr sz="1600" spc="-5" dirty="0">
                <a:latin typeface="Arial"/>
                <a:cs typeface="Arial"/>
              </a:rPr>
              <a:t>ğ</a:t>
            </a:r>
            <a:r>
              <a:rPr sz="1600" spc="-5" dirty="0">
                <a:latin typeface="Carlito"/>
                <a:cs typeface="Carlito"/>
              </a:rPr>
              <a:t>un olumlu </a:t>
            </a:r>
            <a:r>
              <a:rPr sz="1600" spc="-10" dirty="0">
                <a:latin typeface="Carlito"/>
                <a:cs typeface="Carlito"/>
              </a:rPr>
              <a:t>davranı</a:t>
            </a:r>
            <a:r>
              <a:rPr sz="1600" spc="-10" dirty="0">
                <a:latin typeface="Arial"/>
                <a:cs typeface="Arial"/>
              </a:rPr>
              <a:t>ş</a:t>
            </a:r>
            <a:r>
              <a:rPr sz="1600" spc="-10" dirty="0">
                <a:latin typeface="Carlito"/>
                <a:cs typeface="Carlito"/>
              </a:rPr>
              <a:t>ları zaman  geçirmeden </a:t>
            </a:r>
            <a:r>
              <a:rPr sz="1600" spc="-5" dirty="0">
                <a:latin typeface="Carlito"/>
                <a:cs typeface="Carlito"/>
              </a:rPr>
              <a:t>ödüllendirilmeli, </a:t>
            </a:r>
            <a:r>
              <a:rPr sz="1600" dirty="0">
                <a:latin typeface="Carlito"/>
                <a:cs typeface="Carlito"/>
              </a:rPr>
              <a:t>de</a:t>
            </a:r>
            <a:r>
              <a:rPr sz="1600" dirty="0">
                <a:latin typeface="Arial"/>
                <a:cs typeface="Arial"/>
              </a:rPr>
              <a:t>ğ</a:t>
            </a:r>
            <a:r>
              <a:rPr sz="1600" dirty="0">
                <a:latin typeface="Carlito"/>
                <a:cs typeface="Carlito"/>
              </a:rPr>
              <a:t>erli </a:t>
            </a:r>
            <a:r>
              <a:rPr sz="1600" spc="-5" dirty="0">
                <a:latin typeface="Carlito"/>
                <a:cs typeface="Carlito"/>
              </a:rPr>
              <a:t>bir </a:t>
            </a:r>
            <a:r>
              <a:rPr sz="1600" spc="-10" dirty="0">
                <a:latin typeface="Carlito"/>
                <a:cs typeface="Carlito"/>
              </a:rPr>
              <a:t>birey </a:t>
            </a:r>
            <a:r>
              <a:rPr sz="1600" spc="-5" dirty="0">
                <a:latin typeface="Carlito"/>
                <a:cs typeface="Carlito"/>
              </a:rPr>
              <a:t>oldu</a:t>
            </a:r>
            <a:r>
              <a:rPr sz="1600" spc="-5" dirty="0">
                <a:latin typeface="Arial"/>
                <a:cs typeface="Arial"/>
              </a:rPr>
              <a:t>ğ</a:t>
            </a:r>
            <a:r>
              <a:rPr sz="1600" spc="-5" dirty="0">
                <a:latin typeface="Carlito"/>
                <a:cs typeface="Carlito"/>
              </a:rPr>
              <a:t>u </a:t>
            </a:r>
            <a:r>
              <a:rPr sz="1600" spc="-15" dirty="0">
                <a:latin typeface="Carlito"/>
                <a:cs typeface="Carlito"/>
              </a:rPr>
              <a:t>hissettirilmelidir. </a:t>
            </a:r>
            <a:r>
              <a:rPr sz="1600" spc="-5" dirty="0">
                <a:latin typeface="Carlito"/>
                <a:cs typeface="Carlito"/>
              </a:rPr>
              <a:t>Çocukla ileti</a:t>
            </a:r>
            <a:r>
              <a:rPr sz="1600" spc="-5" dirty="0">
                <a:latin typeface="Arial"/>
                <a:cs typeface="Arial"/>
              </a:rPr>
              <a:t>ş</a:t>
            </a:r>
            <a:r>
              <a:rPr sz="1600" spc="-5" dirty="0">
                <a:latin typeface="Carlito"/>
                <a:cs typeface="Carlito"/>
              </a:rPr>
              <a:t>imde  “ben </a:t>
            </a:r>
            <a:r>
              <a:rPr sz="1600" dirty="0">
                <a:latin typeface="Carlito"/>
                <a:cs typeface="Carlito"/>
              </a:rPr>
              <a:t>dili” </a:t>
            </a:r>
            <a:r>
              <a:rPr sz="1600" spc="-10" dirty="0">
                <a:latin typeface="Carlito"/>
                <a:cs typeface="Carlito"/>
              </a:rPr>
              <a:t>kullanılması ve ko</a:t>
            </a:r>
            <a:r>
              <a:rPr sz="1600" spc="-10" dirty="0">
                <a:latin typeface="Arial"/>
                <a:cs typeface="Arial"/>
              </a:rPr>
              <a:t>ş</a:t>
            </a:r>
            <a:r>
              <a:rPr sz="1600" spc="-10" dirty="0">
                <a:latin typeface="Carlito"/>
                <a:cs typeface="Carlito"/>
              </a:rPr>
              <a:t>ulsuz sevgi verilerek, </a:t>
            </a:r>
            <a:r>
              <a:rPr sz="1600" spc="-5" dirty="0">
                <a:latin typeface="Carlito"/>
                <a:cs typeface="Carlito"/>
              </a:rPr>
              <a:t>çocu</a:t>
            </a:r>
            <a:r>
              <a:rPr sz="1600" spc="-5" dirty="0">
                <a:latin typeface="Arial"/>
                <a:cs typeface="Arial"/>
              </a:rPr>
              <a:t>ğ</a:t>
            </a:r>
            <a:r>
              <a:rPr sz="1600" spc="-5" dirty="0">
                <a:latin typeface="Carlito"/>
                <a:cs typeface="Carlito"/>
              </a:rPr>
              <a:t>un </a:t>
            </a:r>
            <a:r>
              <a:rPr sz="1600" spc="-10" dirty="0">
                <a:latin typeface="Carlito"/>
                <a:cs typeface="Carlito"/>
              </a:rPr>
              <a:t>bireyselli</a:t>
            </a:r>
            <a:r>
              <a:rPr sz="1600" spc="-10" dirty="0">
                <a:latin typeface="Arial"/>
                <a:cs typeface="Arial"/>
              </a:rPr>
              <a:t>ğ</a:t>
            </a:r>
            <a:r>
              <a:rPr sz="1600" spc="-10" dirty="0">
                <a:latin typeface="Carlito"/>
                <a:cs typeface="Carlito"/>
              </a:rPr>
              <a:t>ine </a:t>
            </a:r>
            <a:r>
              <a:rPr sz="1600" spc="-5" dirty="0">
                <a:latin typeface="Carlito"/>
                <a:cs typeface="Carlito"/>
              </a:rPr>
              <a:t>de </a:t>
            </a:r>
            <a:r>
              <a:rPr sz="1600" spc="-15" dirty="0">
                <a:latin typeface="Carlito"/>
                <a:cs typeface="Carlito"/>
              </a:rPr>
              <a:t>saygı  </a:t>
            </a:r>
            <a:r>
              <a:rPr sz="1600" spc="-10" dirty="0">
                <a:latin typeface="Carlito"/>
                <a:cs typeface="Carlito"/>
              </a:rPr>
              <a:t>gösterilmesi </a:t>
            </a:r>
            <a:r>
              <a:rPr sz="1600" spc="-25" dirty="0">
                <a:latin typeface="Carlito"/>
                <a:cs typeface="Carlito"/>
              </a:rPr>
              <a:t>önemlidir.</a:t>
            </a:r>
            <a:endParaRPr sz="160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14</a:t>
            </a:fld>
            <a:endParaRPr sz="1200">
              <a:latin typeface="Carlito"/>
              <a:cs typeface="Carlito"/>
            </a:endParaRPr>
          </a:p>
        </p:txBody>
      </p:sp>
      <p:sp>
        <p:nvSpPr>
          <p:cNvPr id="3" name="object 3"/>
          <p:cNvSpPr txBox="1">
            <a:spLocks noGrp="1"/>
          </p:cNvSpPr>
          <p:nvPr>
            <p:ph type="title"/>
          </p:nvPr>
        </p:nvSpPr>
        <p:spPr>
          <a:xfrm>
            <a:off x="682623" y="454689"/>
            <a:ext cx="2870835" cy="33020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4.1.4. </a:t>
            </a:r>
            <a:r>
              <a:rPr spc="-15" dirty="0">
                <a:solidFill>
                  <a:srgbClr val="000000"/>
                </a:solidFill>
              </a:rPr>
              <a:t>Davranım</a:t>
            </a:r>
            <a:r>
              <a:rPr spc="-65" dirty="0">
                <a:solidFill>
                  <a:srgbClr val="000000"/>
                </a:solidFill>
              </a:rPr>
              <a:t> </a:t>
            </a:r>
            <a:r>
              <a:rPr spc="-5" dirty="0">
                <a:solidFill>
                  <a:srgbClr val="000000"/>
                </a:solidFill>
              </a:rPr>
              <a:t>Bozuklu</a:t>
            </a:r>
            <a:r>
              <a:rPr spc="-5" dirty="0">
                <a:solidFill>
                  <a:srgbClr val="000000"/>
                </a:solidFill>
                <a:latin typeface="Arial"/>
                <a:cs typeface="Arial"/>
              </a:rPr>
              <a:t>ğ</a:t>
            </a:r>
            <a:r>
              <a:rPr spc="-5" dirty="0">
                <a:solidFill>
                  <a:srgbClr val="000000"/>
                </a:solidFill>
              </a:rPr>
              <a:t>u</a:t>
            </a:r>
          </a:p>
        </p:txBody>
      </p:sp>
      <p:sp>
        <p:nvSpPr>
          <p:cNvPr id="4" name="object 4"/>
          <p:cNvSpPr txBox="1"/>
          <p:nvPr/>
        </p:nvSpPr>
        <p:spPr>
          <a:xfrm>
            <a:off x="682623" y="840880"/>
            <a:ext cx="8047355" cy="3357879"/>
          </a:xfrm>
          <a:prstGeom prst="rect">
            <a:avLst/>
          </a:prstGeom>
        </p:spPr>
        <p:txBody>
          <a:bodyPr vert="horz" wrap="square" lIns="0" tIns="53340" rIns="0" bIns="0" rtlCol="0">
            <a:spAutoFit/>
          </a:bodyPr>
          <a:lstStyle/>
          <a:p>
            <a:pPr marL="12700">
              <a:lnSpc>
                <a:spcPct val="100000"/>
              </a:lnSpc>
              <a:spcBef>
                <a:spcPts val="420"/>
              </a:spcBef>
            </a:pPr>
            <a:r>
              <a:rPr sz="1600" i="1" spc="-35" dirty="0">
                <a:latin typeface="Carlito"/>
                <a:cs typeface="Carlito"/>
              </a:rPr>
              <a:t>Tanım</a:t>
            </a:r>
            <a:endParaRPr sz="1600">
              <a:latin typeface="Carlito"/>
              <a:cs typeface="Carlito"/>
            </a:endParaRPr>
          </a:p>
          <a:p>
            <a:pPr marL="469265" marR="28575" indent="-351790" algn="just">
              <a:lnSpc>
                <a:spcPct val="100000"/>
              </a:lnSpc>
              <a:spcBef>
                <a:spcPts val="320"/>
              </a:spcBef>
              <a:buFont typeface="Arial"/>
              <a:buChar char="●"/>
              <a:tabLst>
                <a:tab pos="469900" algn="l"/>
              </a:tabLst>
            </a:pPr>
            <a:r>
              <a:rPr sz="1600" spc="-10" dirty="0">
                <a:latin typeface="Carlito"/>
                <a:cs typeface="Carlito"/>
              </a:rPr>
              <a:t>Davranım bozuklu</a:t>
            </a:r>
            <a:r>
              <a:rPr sz="1600" spc="-10" dirty="0">
                <a:latin typeface="Arial"/>
                <a:cs typeface="Arial"/>
              </a:rPr>
              <a:t>ğ</a:t>
            </a:r>
            <a:r>
              <a:rPr sz="1600" spc="-10" dirty="0">
                <a:latin typeface="Carlito"/>
                <a:cs typeface="Carlito"/>
              </a:rPr>
              <a:t>u; yüksek </a:t>
            </a:r>
            <a:r>
              <a:rPr sz="1600" spc="-15" dirty="0">
                <a:latin typeface="Carlito"/>
                <a:cs typeface="Carlito"/>
              </a:rPr>
              <a:t>düzeyde </a:t>
            </a:r>
            <a:r>
              <a:rPr sz="1600" spc="-10" dirty="0">
                <a:latin typeface="Carlito"/>
                <a:cs typeface="Carlito"/>
              </a:rPr>
              <a:t>saldırgan, anti-sosyal </a:t>
            </a:r>
            <a:r>
              <a:rPr sz="1600" spc="-15" dirty="0">
                <a:latin typeface="Carlito"/>
                <a:cs typeface="Carlito"/>
              </a:rPr>
              <a:t>ya </a:t>
            </a:r>
            <a:r>
              <a:rPr sz="1600" spc="-5" dirty="0">
                <a:latin typeface="Carlito"/>
                <a:cs typeface="Carlito"/>
              </a:rPr>
              <a:t>da </a:t>
            </a:r>
            <a:r>
              <a:rPr sz="1600" spc="-10" dirty="0">
                <a:latin typeface="Carlito"/>
                <a:cs typeface="Carlito"/>
              </a:rPr>
              <a:t>suça yönelimli eylemleri  içeren </a:t>
            </a:r>
            <a:r>
              <a:rPr sz="1600" spc="-5" dirty="0">
                <a:latin typeface="Carlito"/>
                <a:cs typeface="Carlito"/>
              </a:rPr>
              <a:t>sapkın </a:t>
            </a:r>
            <a:r>
              <a:rPr sz="1600" spc="-10" dirty="0">
                <a:latin typeface="Carlito"/>
                <a:cs typeface="Carlito"/>
              </a:rPr>
              <a:t>davranı</a:t>
            </a:r>
            <a:r>
              <a:rPr sz="1600" spc="-10" dirty="0">
                <a:latin typeface="Arial"/>
                <a:cs typeface="Arial"/>
              </a:rPr>
              <a:t>ş </a:t>
            </a:r>
            <a:r>
              <a:rPr sz="1600" spc="-10" dirty="0">
                <a:latin typeface="Carlito"/>
                <a:cs typeface="Carlito"/>
              </a:rPr>
              <a:t>örüntüsü olarak</a:t>
            </a:r>
            <a:r>
              <a:rPr sz="1600" spc="-70" dirty="0">
                <a:latin typeface="Carlito"/>
                <a:cs typeface="Carlito"/>
              </a:rPr>
              <a:t> </a:t>
            </a:r>
            <a:r>
              <a:rPr sz="1600" spc="-15" dirty="0">
                <a:latin typeface="Carlito"/>
                <a:cs typeface="Carlito"/>
              </a:rPr>
              <a:t>tanımlanmaktadır.</a:t>
            </a:r>
            <a:endParaRPr sz="1600">
              <a:latin typeface="Carlito"/>
              <a:cs typeface="Carlito"/>
            </a:endParaRPr>
          </a:p>
          <a:p>
            <a:pPr marL="469265" marR="6985" indent="-351790" algn="just">
              <a:lnSpc>
                <a:spcPct val="100000"/>
              </a:lnSpc>
              <a:buFont typeface="Arial"/>
              <a:buChar char="●"/>
              <a:tabLst>
                <a:tab pos="469900" algn="l"/>
              </a:tabLst>
            </a:pPr>
            <a:r>
              <a:rPr sz="1600" spc="-10" dirty="0">
                <a:latin typeface="Carlito"/>
                <a:cs typeface="Carlito"/>
              </a:rPr>
              <a:t>Davranım bozuklu</a:t>
            </a:r>
            <a:r>
              <a:rPr sz="1600" spc="-10" dirty="0">
                <a:latin typeface="Arial"/>
                <a:cs typeface="Arial"/>
              </a:rPr>
              <a:t>ğ</a:t>
            </a:r>
            <a:r>
              <a:rPr sz="1600" spc="-10" dirty="0">
                <a:latin typeface="Carlito"/>
                <a:cs typeface="Carlito"/>
              </a:rPr>
              <a:t>u </a:t>
            </a:r>
            <a:r>
              <a:rPr sz="1600" spc="-5" dirty="0">
                <a:latin typeface="Carlito"/>
                <a:cs typeface="Carlito"/>
              </a:rPr>
              <a:t>hafif </a:t>
            </a:r>
            <a:r>
              <a:rPr sz="1600" spc="-10" dirty="0">
                <a:latin typeface="Carlito"/>
                <a:cs typeface="Carlito"/>
              </a:rPr>
              <a:t>orta ve </a:t>
            </a:r>
            <a:r>
              <a:rPr sz="1600" spc="-5" dirty="0">
                <a:latin typeface="Carlito"/>
                <a:cs typeface="Carlito"/>
              </a:rPr>
              <a:t>a</a:t>
            </a:r>
            <a:r>
              <a:rPr sz="1600" spc="-5" dirty="0">
                <a:latin typeface="Arial"/>
                <a:cs typeface="Arial"/>
              </a:rPr>
              <a:t>ğ</a:t>
            </a:r>
            <a:r>
              <a:rPr sz="1600" spc="-5" dirty="0">
                <a:latin typeface="Carlito"/>
                <a:cs typeface="Carlito"/>
              </a:rPr>
              <a:t>ır </a:t>
            </a:r>
            <a:r>
              <a:rPr sz="1600" spc="-10" dirty="0">
                <a:latin typeface="Carlito"/>
                <a:cs typeface="Carlito"/>
              </a:rPr>
              <a:t>derece </a:t>
            </a:r>
            <a:r>
              <a:rPr sz="1600" spc="-5" dirty="0">
                <a:latin typeface="Carlito"/>
                <a:cs typeface="Carlito"/>
              </a:rPr>
              <a:t>olmak </a:t>
            </a:r>
            <a:r>
              <a:rPr sz="1600" spc="-15" dirty="0">
                <a:latin typeface="Carlito"/>
                <a:cs typeface="Carlito"/>
              </a:rPr>
              <a:t>üzere </a:t>
            </a:r>
            <a:r>
              <a:rPr sz="1600" spc="-5" dirty="0">
                <a:latin typeface="Carlito"/>
                <a:cs typeface="Carlito"/>
              </a:rPr>
              <a:t>üç </a:t>
            </a:r>
            <a:r>
              <a:rPr sz="1600" dirty="0">
                <a:latin typeface="Carlito"/>
                <a:cs typeface="Carlito"/>
              </a:rPr>
              <a:t>ba</a:t>
            </a:r>
            <a:r>
              <a:rPr sz="1600" dirty="0">
                <a:latin typeface="Arial"/>
                <a:cs typeface="Arial"/>
              </a:rPr>
              <a:t>ş</a:t>
            </a:r>
            <a:r>
              <a:rPr sz="1600" dirty="0">
                <a:latin typeface="Carlito"/>
                <a:cs typeface="Carlito"/>
              </a:rPr>
              <a:t>lık altında  </a:t>
            </a:r>
            <a:r>
              <a:rPr sz="1600" spc="-20" dirty="0">
                <a:latin typeface="Carlito"/>
                <a:cs typeface="Carlito"/>
              </a:rPr>
              <a:t>incelenmektedir. </a:t>
            </a:r>
            <a:r>
              <a:rPr sz="1600" spc="-5" dirty="0">
                <a:latin typeface="Carlito"/>
                <a:cs typeface="Carlito"/>
              </a:rPr>
              <a:t>Hafif </a:t>
            </a:r>
            <a:r>
              <a:rPr sz="1600" spc="-10" dirty="0">
                <a:latin typeface="Carlito"/>
                <a:cs typeface="Carlito"/>
              </a:rPr>
              <a:t>derecede; tanı </a:t>
            </a:r>
            <a:r>
              <a:rPr sz="1600" spc="-15" dirty="0">
                <a:latin typeface="Carlito"/>
                <a:cs typeface="Carlito"/>
              </a:rPr>
              <a:t>koymak </a:t>
            </a:r>
            <a:r>
              <a:rPr sz="1600" spc="-5" dirty="0">
                <a:latin typeface="Carlito"/>
                <a:cs typeface="Carlito"/>
              </a:rPr>
              <a:t>için </a:t>
            </a:r>
            <a:r>
              <a:rPr sz="1600" spc="-10" dirty="0">
                <a:latin typeface="Carlito"/>
                <a:cs typeface="Carlito"/>
              </a:rPr>
              <a:t>gerekli </a:t>
            </a:r>
            <a:r>
              <a:rPr sz="1600" spc="-5" dirty="0">
                <a:latin typeface="Carlito"/>
                <a:cs typeface="Carlito"/>
              </a:rPr>
              <a:t>davranı</a:t>
            </a:r>
            <a:r>
              <a:rPr sz="1600" spc="-5" dirty="0">
                <a:latin typeface="Arial"/>
                <a:cs typeface="Arial"/>
              </a:rPr>
              <a:t>ş </a:t>
            </a:r>
            <a:r>
              <a:rPr sz="1600" spc="-5" dirty="0">
                <a:latin typeface="Carlito"/>
                <a:cs typeface="Carlito"/>
              </a:rPr>
              <a:t>sorunlarının </a:t>
            </a:r>
            <a:r>
              <a:rPr sz="1600" spc="-10" dirty="0">
                <a:latin typeface="Carlito"/>
                <a:cs typeface="Carlito"/>
              </a:rPr>
              <a:t>birkaçı </a:t>
            </a:r>
            <a:r>
              <a:rPr sz="1600" spc="-15" dirty="0">
                <a:latin typeface="Carlito"/>
                <a:cs typeface="Carlito"/>
              </a:rPr>
              <a:t>vardır  </a:t>
            </a:r>
            <a:r>
              <a:rPr sz="1600" spc="-10" dirty="0">
                <a:latin typeface="Carlito"/>
                <a:cs typeface="Carlito"/>
              </a:rPr>
              <a:t>ve davranı</a:t>
            </a:r>
            <a:r>
              <a:rPr sz="1600" spc="-10" dirty="0">
                <a:latin typeface="Arial"/>
                <a:cs typeface="Arial"/>
              </a:rPr>
              <a:t>ş </a:t>
            </a:r>
            <a:r>
              <a:rPr sz="1600" spc="-5" dirty="0">
                <a:latin typeface="Carlito"/>
                <a:cs typeface="Carlito"/>
              </a:rPr>
              <a:t>sorunları ba</a:t>
            </a:r>
            <a:r>
              <a:rPr sz="1600" spc="-5" dirty="0">
                <a:latin typeface="Arial"/>
                <a:cs typeface="Arial"/>
              </a:rPr>
              <a:t>ş</a:t>
            </a:r>
            <a:r>
              <a:rPr sz="1600" spc="-5" dirty="0">
                <a:latin typeface="Carlito"/>
                <a:cs typeface="Carlito"/>
              </a:rPr>
              <a:t>kalarına </a:t>
            </a:r>
            <a:r>
              <a:rPr sz="1600" spc="-10" dirty="0">
                <a:latin typeface="Carlito"/>
                <a:cs typeface="Carlito"/>
              </a:rPr>
              <a:t>çok </a:t>
            </a:r>
            <a:r>
              <a:rPr sz="1600" dirty="0">
                <a:latin typeface="Carlito"/>
                <a:cs typeface="Carlito"/>
              </a:rPr>
              <a:t>az </a:t>
            </a:r>
            <a:r>
              <a:rPr sz="1600" spc="-15" dirty="0">
                <a:latin typeface="Carlito"/>
                <a:cs typeface="Carlito"/>
              </a:rPr>
              <a:t>zarar </a:t>
            </a:r>
            <a:r>
              <a:rPr sz="1600" spc="-25" dirty="0">
                <a:latin typeface="Carlito"/>
                <a:cs typeface="Carlito"/>
              </a:rPr>
              <a:t>veriyordur. </a:t>
            </a:r>
            <a:r>
              <a:rPr sz="1600" spc="-10" dirty="0">
                <a:latin typeface="Carlito"/>
                <a:cs typeface="Carlito"/>
              </a:rPr>
              <a:t>Orta derecede </a:t>
            </a:r>
            <a:r>
              <a:rPr sz="1600" spc="-5" dirty="0">
                <a:latin typeface="Carlito"/>
                <a:cs typeface="Carlito"/>
              </a:rPr>
              <a:t>ise; </a:t>
            </a:r>
            <a:r>
              <a:rPr sz="1600" spc="-10" dirty="0">
                <a:latin typeface="Carlito"/>
                <a:cs typeface="Carlito"/>
              </a:rPr>
              <a:t>Davranı</a:t>
            </a:r>
            <a:r>
              <a:rPr sz="1600" spc="-10" dirty="0">
                <a:latin typeface="Arial"/>
                <a:cs typeface="Arial"/>
              </a:rPr>
              <a:t>ş  </a:t>
            </a:r>
            <a:r>
              <a:rPr sz="1600" spc="-5" dirty="0">
                <a:latin typeface="Carlito"/>
                <a:cs typeface="Carlito"/>
              </a:rPr>
              <a:t>sorunlarının </a:t>
            </a:r>
            <a:r>
              <a:rPr sz="1600" spc="-10" dirty="0">
                <a:latin typeface="Carlito"/>
                <a:cs typeface="Carlito"/>
              </a:rPr>
              <a:t>sayısı ve </a:t>
            </a:r>
            <a:r>
              <a:rPr sz="1600" spc="-5" dirty="0">
                <a:latin typeface="Carlito"/>
                <a:cs typeface="Carlito"/>
              </a:rPr>
              <a:t>ba</a:t>
            </a:r>
            <a:r>
              <a:rPr sz="1600" spc="-5" dirty="0">
                <a:latin typeface="Arial"/>
                <a:cs typeface="Arial"/>
              </a:rPr>
              <a:t>ş</a:t>
            </a:r>
            <a:r>
              <a:rPr sz="1600" spc="-5" dirty="0">
                <a:latin typeface="Carlito"/>
                <a:cs typeface="Carlito"/>
              </a:rPr>
              <a:t>kalarına etkisi hafif ile </a:t>
            </a:r>
            <a:r>
              <a:rPr sz="1600" dirty="0">
                <a:latin typeface="Carlito"/>
                <a:cs typeface="Carlito"/>
              </a:rPr>
              <a:t>a</a:t>
            </a:r>
            <a:r>
              <a:rPr sz="1600" dirty="0">
                <a:latin typeface="Arial"/>
                <a:cs typeface="Arial"/>
              </a:rPr>
              <a:t>ğ</a:t>
            </a:r>
            <a:r>
              <a:rPr sz="1600" dirty="0">
                <a:latin typeface="Carlito"/>
                <a:cs typeface="Carlito"/>
              </a:rPr>
              <a:t>ır </a:t>
            </a:r>
            <a:r>
              <a:rPr sz="1600" spc="-5" dirty="0">
                <a:latin typeface="Carlito"/>
                <a:cs typeface="Carlito"/>
              </a:rPr>
              <a:t>arasında </a:t>
            </a:r>
            <a:r>
              <a:rPr sz="1600" spc="-10" dirty="0">
                <a:latin typeface="Carlito"/>
                <a:cs typeface="Carlito"/>
              </a:rPr>
              <a:t>orta </a:t>
            </a:r>
            <a:r>
              <a:rPr sz="1600" spc="-5" dirty="0">
                <a:latin typeface="Carlito"/>
                <a:cs typeface="Carlito"/>
              </a:rPr>
              <a:t>bir </a:t>
            </a:r>
            <a:r>
              <a:rPr sz="1600" spc="-30" dirty="0">
                <a:latin typeface="Carlito"/>
                <a:cs typeface="Carlito"/>
              </a:rPr>
              <a:t>yerdedir. </a:t>
            </a:r>
            <a:r>
              <a:rPr sz="1600" dirty="0">
                <a:latin typeface="Carlito"/>
                <a:cs typeface="Carlito"/>
              </a:rPr>
              <a:t>A</a:t>
            </a:r>
            <a:r>
              <a:rPr sz="1600" dirty="0">
                <a:latin typeface="Arial"/>
                <a:cs typeface="Arial"/>
              </a:rPr>
              <a:t>ğ</a:t>
            </a:r>
            <a:r>
              <a:rPr sz="1600" dirty="0">
                <a:latin typeface="Carlito"/>
                <a:cs typeface="Carlito"/>
              </a:rPr>
              <a:t>ır  </a:t>
            </a:r>
            <a:r>
              <a:rPr sz="1600" spc="-10" dirty="0">
                <a:latin typeface="Carlito"/>
                <a:cs typeface="Carlito"/>
              </a:rPr>
              <a:t>derecede; </a:t>
            </a:r>
            <a:r>
              <a:rPr sz="1600" spc="-35" dirty="0">
                <a:latin typeface="Carlito"/>
                <a:cs typeface="Carlito"/>
              </a:rPr>
              <a:t>Tanı </a:t>
            </a:r>
            <a:r>
              <a:rPr sz="1600" spc="-15" dirty="0">
                <a:latin typeface="Carlito"/>
                <a:cs typeface="Carlito"/>
              </a:rPr>
              <a:t>koymak </a:t>
            </a:r>
            <a:r>
              <a:rPr sz="1600" spc="-5" dirty="0">
                <a:latin typeface="Carlito"/>
                <a:cs typeface="Carlito"/>
              </a:rPr>
              <a:t>için </a:t>
            </a:r>
            <a:r>
              <a:rPr sz="1600" spc="-10" dirty="0">
                <a:latin typeface="Carlito"/>
                <a:cs typeface="Carlito"/>
              </a:rPr>
              <a:t>gerekli davranı</a:t>
            </a:r>
            <a:r>
              <a:rPr sz="1600" spc="-10" dirty="0">
                <a:latin typeface="Arial"/>
                <a:cs typeface="Arial"/>
              </a:rPr>
              <a:t>ş </a:t>
            </a:r>
            <a:r>
              <a:rPr sz="1600" spc="-5" dirty="0">
                <a:latin typeface="Carlito"/>
                <a:cs typeface="Carlito"/>
              </a:rPr>
              <a:t>sorunlarının pek ço</a:t>
            </a:r>
            <a:r>
              <a:rPr sz="1600" spc="-5" dirty="0">
                <a:latin typeface="Arial"/>
                <a:cs typeface="Arial"/>
              </a:rPr>
              <a:t>ğ</a:t>
            </a:r>
            <a:r>
              <a:rPr sz="1600" spc="-5" dirty="0">
                <a:latin typeface="Carlito"/>
                <a:cs typeface="Carlito"/>
              </a:rPr>
              <a:t>u </a:t>
            </a:r>
            <a:r>
              <a:rPr sz="1600" spc="-10" dirty="0">
                <a:latin typeface="Carlito"/>
                <a:cs typeface="Carlito"/>
              </a:rPr>
              <a:t>vardır </a:t>
            </a:r>
            <a:r>
              <a:rPr sz="1600" spc="-15" dirty="0">
                <a:latin typeface="Carlito"/>
                <a:cs typeface="Carlito"/>
              </a:rPr>
              <a:t>veya </a:t>
            </a:r>
            <a:r>
              <a:rPr sz="1600" spc="-5" dirty="0">
                <a:latin typeface="Carlito"/>
                <a:cs typeface="Carlito"/>
              </a:rPr>
              <a:t>bu sorunlar  ba</a:t>
            </a:r>
            <a:r>
              <a:rPr sz="1600" spc="-5" dirty="0">
                <a:latin typeface="Arial"/>
                <a:cs typeface="Arial"/>
              </a:rPr>
              <a:t>ş</a:t>
            </a:r>
            <a:r>
              <a:rPr sz="1600" spc="-5" dirty="0">
                <a:latin typeface="Carlito"/>
                <a:cs typeface="Carlito"/>
              </a:rPr>
              <a:t>kalarına </a:t>
            </a:r>
            <a:r>
              <a:rPr sz="1600" spc="-10" dirty="0">
                <a:latin typeface="Carlito"/>
                <a:cs typeface="Carlito"/>
              </a:rPr>
              <a:t>çok fazla </a:t>
            </a:r>
            <a:r>
              <a:rPr sz="1600" spc="-15" dirty="0">
                <a:latin typeface="Carlito"/>
                <a:cs typeface="Carlito"/>
              </a:rPr>
              <a:t>zarar</a:t>
            </a:r>
            <a:r>
              <a:rPr sz="1600" dirty="0">
                <a:latin typeface="Carlito"/>
                <a:cs typeface="Carlito"/>
              </a:rPr>
              <a:t> </a:t>
            </a:r>
            <a:r>
              <a:rPr sz="1600" spc="-25" dirty="0">
                <a:latin typeface="Carlito"/>
                <a:cs typeface="Carlito"/>
              </a:rPr>
              <a:t>veriyordur.</a:t>
            </a:r>
            <a:endParaRPr sz="1600">
              <a:latin typeface="Carlito"/>
              <a:cs typeface="Carlito"/>
            </a:endParaRPr>
          </a:p>
          <a:p>
            <a:pPr marL="12700">
              <a:lnSpc>
                <a:spcPct val="100000"/>
              </a:lnSpc>
              <a:spcBef>
                <a:spcPts val="320"/>
              </a:spcBef>
            </a:pPr>
            <a:r>
              <a:rPr sz="1600" i="1" spc="-5" dirty="0">
                <a:latin typeface="Carlito"/>
                <a:cs typeface="Carlito"/>
              </a:rPr>
              <a:t>Nedenleri</a:t>
            </a:r>
            <a:endParaRPr sz="1600">
              <a:latin typeface="Carlito"/>
              <a:cs typeface="Carlito"/>
            </a:endParaRPr>
          </a:p>
          <a:p>
            <a:pPr marL="469265" marR="5080" indent="-351790" algn="just">
              <a:lnSpc>
                <a:spcPct val="100000"/>
              </a:lnSpc>
              <a:spcBef>
                <a:spcPts val="320"/>
              </a:spcBef>
              <a:buFont typeface="Arial"/>
              <a:buChar char="●"/>
              <a:tabLst>
                <a:tab pos="469900" algn="l"/>
              </a:tabLst>
            </a:pPr>
            <a:r>
              <a:rPr sz="1600" spc="-10" dirty="0">
                <a:latin typeface="Carlito"/>
                <a:cs typeface="Carlito"/>
              </a:rPr>
              <a:t>Hatalı </a:t>
            </a:r>
            <a:r>
              <a:rPr sz="1600" dirty="0">
                <a:latin typeface="Carlito"/>
                <a:cs typeface="Carlito"/>
              </a:rPr>
              <a:t>anne </a:t>
            </a:r>
            <a:r>
              <a:rPr sz="1600" spc="-5" dirty="0">
                <a:latin typeface="Carlito"/>
                <a:cs typeface="Carlito"/>
              </a:rPr>
              <a:t>baba tutumları, </a:t>
            </a:r>
            <a:r>
              <a:rPr sz="1600" dirty="0">
                <a:latin typeface="Carlito"/>
                <a:cs typeface="Carlito"/>
              </a:rPr>
              <a:t>çocu</a:t>
            </a:r>
            <a:r>
              <a:rPr sz="1600" dirty="0">
                <a:latin typeface="Arial"/>
                <a:cs typeface="Arial"/>
              </a:rPr>
              <a:t>ğ</a:t>
            </a:r>
            <a:r>
              <a:rPr sz="1600" dirty="0">
                <a:latin typeface="Carlito"/>
                <a:cs typeface="Carlito"/>
              </a:rPr>
              <a:t>un </a:t>
            </a:r>
            <a:r>
              <a:rPr sz="1600" spc="-5" dirty="0">
                <a:latin typeface="Carlito"/>
                <a:cs typeface="Carlito"/>
              </a:rPr>
              <a:t>ihmal </a:t>
            </a:r>
            <a:r>
              <a:rPr sz="1600" spc="-10" dirty="0">
                <a:latin typeface="Carlito"/>
                <a:cs typeface="Carlito"/>
              </a:rPr>
              <a:t>ve istismara </a:t>
            </a:r>
            <a:r>
              <a:rPr sz="1600" spc="-5" dirty="0">
                <a:latin typeface="Carlito"/>
                <a:cs typeface="Carlito"/>
              </a:rPr>
              <a:t>maruz kalması, </a:t>
            </a:r>
            <a:r>
              <a:rPr sz="1600" dirty="0">
                <a:latin typeface="Carlito"/>
                <a:cs typeface="Carlito"/>
              </a:rPr>
              <a:t>anne </a:t>
            </a:r>
            <a:r>
              <a:rPr sz="1600" spc="-5" dirty="0">
                <a:latin typeface="Carlito"/>
                <a:cs typeface="Carlito"/>
              </a:rPr>
              <a:t>babanın </a:t>
            </a:r>
            <a:r>
              <a:rPr sz="1600" spc="-15" dirty="0">
                <a:latin typeface="Carlito"/>
                <a:cs typeface="Carlito"/>
              </a:rPr>
              <a:t>alkol  </a:t>
            </a:r>
            <a:r>
              <a:rPr sz="1600" spc="-10" dirty="0">
                <a:latin typeface="Carlito"/>
                <a:cs typeface="Carlito"/>
              </a:rPr>
              <a:t>ve </a:t>
            </a:r>
            <a:r>
              <a:rPr sz="1600" spc="-5" dirty="0">
                <a:latin typeface="Carlito"/>
                <a:cs typeface="Carlito"/>
              </a:rPr>
              <a:t>uyu</a:t>
            </a:r>
            <a:r>
              <a:rPr sz="1600" spc="-5" dirty="0">
                <a:latin typeface="Arial"/>
                <a:cs typeface="Arial"/>
              </a:rPr>
              <a:t>ş</a:t>
            </a:r>
            <a:r>
              <a:rPr sz="1600" spc="-5" dirty="0">
                <a:latin typeface="Carlito"/>
                <a:cs typeface="Carlito"/>
              </a:rPr>
              <a:t>turucu </a:t>
            </a:r>
            <a:r>
              <a:rPr sz="1600" spc="-10" dirty="0">
                <a:latin typeface="Carlito"/>
                <a:cs typeface="Carlito"/>
              </a:rPr>
              <a:t>kullanması, </a:t>
            </a:r>
            <a:r>
              <a:rPr sz="1600" dirty="0">
                <a:latin typeface="Carlito"/>
                <a:cs typeface="Carlito"/>
              </a:rPr>
              <a:t>anne </a:t>
            </a:r>
            <a:r>
              <a:rPr sz="1600" spc="-5" dirty="0">
                <a:latin typeface="Carlito"/>
                <a:cs typeface="Carlito"/>
              </a:rPr>
              <a:t>babaların </a:t>
            </a:r>
            <a:r>
              <a:rPr sz="1600" spc="-15" dirty="0">
                <a:latin typeface="Carlito"/>
                <a:cs typeface="Carlito"/>
              </a:rPr>
              <a:t>depresyon, </a:t>
            </a:r>
            <a:r>
              <a:rPr sz="1600" dirty="0">
                <a:latin typeface="Carlito"/>
                <a:cs typeface="Carlito"/>
              </a:rPr>
              <a:t>ki</a:t>
            </a:r>
            <a:r>
              <a:rPr sz="1600" dirty="0">
                <a:latin typeface="Arial"/>
                <a:cs typeface="Arial"/>
              </a:rPr>
              <a:t>ş</a:t>
            </a:r>
            <a:r>
              <a:rPr sz="1600" dirty="0">
                <a:latin typeface="Carlito"/>
                <a:cs typeface="Carlito"/>
              </a:rPr>
              <a:t>ilik </a:t>
            </a:r>
            <a:r>
              <a:rPr sz="1600" spc="-10" dirty="0">
                <a:latin typeface="Carlito"/>
                <a:cs typeface="Carlito"/>
              </a:rPr>
              <a:t>bozuklu</a:t>
            </a:r>
            <a:r>
              <a:rPr sz="1600" spc="-10" dirty="0">
                <a:latin typeface="Arial"/>
                <a:cs typeface="Arial"/>
              </a:rPr>
              <a:t>ğ</a:t>
            </a:r>
            <a:r>
              <a:rPr sz="1600" spc="-10" dirty="0">
                <a:latin typeface="Carlito"/>
                <a:cs typeface="Carlito"/>
              </a:rPr>
              <a:t>u, </a:t>
            </a:r>
            <a:r>
              <a:rPr sz="1600" spc="-15" dirty="0">
                <a:latin typeface="Carlito"/>
                <a:cs typeface="Carlito"/>
              </a:rPr>
              <a:t>somatizasyon  </a:t>
            </a:r>
            <a:r>
              <a:rPr sz="1600" spc="-10" dirty="0">
                <a:latin typeface="Carlito"/>
                <a:cs typeface="Carlito"/>
              </a:rPr>
              <a:t>bozuklu</a:t>
            </a:r>
            <a:r>
              <a:rPr sz="1600" spc="-10" dirty="0">
                <a:latin typeface="Arial"/>
                <a:cs typeface="Arial"/>
              </a:rPr>
              <a:t>ğ</a:t>
            </a:r>
            <a:r>
              <a:rPr sz="1600" spc="-10" dirty="0">
                <a:latin typeface="Carlito"/>
                <a:cs typeface="Carlito"/>
              </a:rPr>
              <a:t>u </a:t>
            </a:r>
            <a:r>
              <a:rPr sz="1600" spc="-5" dirty="0">
                <a:latin typeface="Carlito"/>
                <a:cs typeface="Carlito"/>
              </a:rPr>
              <a:t>gibi ruhsal </a:t>
            </a:r>
            <a:r>
              <a:rPr sz="1600" spc="-10" dirty="0">
                <a:latin typeface="Carlito"/>
                <a:cs typeface="Carlito"/>
              </a:rPr>
              <a:t>hastalıklara </a:t>
            </a:r>
            <a:r>
              <a:rPr sz="1600" spc="-5" dirty="0">
                <a:latin typeface="Carlito"/>
                <a:cs typeface="Carlito"/>
              </a:rPr>
              <a:t>sahip olması en önemli nedenler arasında</a:t>
            </a:r>
            <a:r>
              <a:rPr sz="1600" spc="5" dirty="0">
                <a:latin typeface="Carlito"/>
                <a:cs typeface="Carlito"/>
              </a:rPr>
              <a:t> </a:t>
            </a:r>
            <a:r>
              <a:rPr sz="1600" spc="-20" dirty="0">
                <a:latin typeface="Carlito"/>
                <a:cs typeface="Carlito"/>
              </a:rPr>
              <a:t>sayılabilir.</a:t>
            </a:r>
            <a:endParaRPr sz="160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15</a:t>
            </a:fld>
            <a:endParaRPr sz="1200">
              <a:latin typeface="Carlito"/>
              <a:cs typeface="Carlito"/>
            </a:endParaRPr>
          </a:p>
        </p:txBody>
      </p:sp>
      <p:sp>
        <p:nvSpPr>
          <p:cNvPr id="3" name="object 3"/>
          <p:cNvSpPr txBox="1"/>
          <p:nvPr/>
        </p:nvSpPr>
        <p:spPr>
          <a:xfrm>
            <a:off x="682623" y="349381"/>
            <a:ext cx="8065134" cy="3114040"/>
          </a:xfrm>
          <a:prstGeom prst="rect">
            <a:avLst/>
          </a:prstGeom>
        </p:spPr>
        <p:txBody>
          <a:bodyPr vert="horz" wrap="square" lIns="0" tIns="53340" rIns="0" bIns="0" rtlCol="0">
            <a:spAutoFit/>
          </a:bodyPr>
          <a:lstStyle/>
          <a:p>
            <a:pPr marL="12700">
              <a:lnSpc>
                <a:spcPct val="100000"/>
              </a:lnSpc>
              <a:spcBef>
                <a:spcPts val="420"/>
              </a:spcBef>
            </a:pPr>
            <a:r>
              <a:rPr sz="1600" i="1" spc="-10" dirty="0">
                <a:latin typeface="Carlito"/>
                <a:cs typeface="Carlito"/>
              </a:rPr>
              <a:t>Belirtileri/Özellikleri</a:t>
            </a:r>
            <a:endParaRPr sz="1600">
              <a:latin typeface="Carlito"/>
              <a:cs typeface="Carlito"/>
            </a:endParaRPr>
          </a:p>
          <a:p>
            <a:pPr marL="469265" marR="38100" indent="-351790" algn="just">
              <a:lnSpc>
                <a:spcPct val="100000"/>
              </a:lnSpc>
              <a:spcBef>
                <a:spcPts val="320"/>
              </a:spcBef>
              <a:buFont typeface="Arial"/>
              <a:buChar char="●"/>
              <a:tabLst>
                <a:tab pos="469900" algn="l"/>
              </a:tabLst>
            </a:pPr>
            <a:r>
              <a:rPr sz="1600" spc="-10" dirty="0">
                <a:latin typeface="Carlito"/>
                <a:cs typeface="Carlito"/>
              </a:rPr>
              <a:t>Davranım bozuklukları </a:t>
            </a:r>
            <a:r>
              <a:rPr sz="1600" spc="-5" dirty="0">
                <a:latin typeface="Carlito"/>
                <a:cs typeface="Carlito"/>
              </a:rPr>
              <a:t>ba</a:t>
            </a:r>
            <a:r>
              <a:rPr sz="1600" spc="-5" dirty="0">
                <a:latin typeface="Arial"/>
                <a:cs typeface="Arial"/>
              </a:rPr>
              <a:t>ş</a:t>
            </a:r>
            <a:r>
              <a:rPr sz="1600" spc="-5" dirty="0">
                <a:latin typeface="Carlito"/>
                <a:cs typeface="Carlito"/>
              </a:rPr>
              <a:t>langıç ya</a:t>
            </a:r>
            <a:r>
              <a:rPr sz="1600" spc="-5" dirty="0">
                <a:latin typeface="Arial"/>
                <a:cs typeface="Arial"/>
              </a:rPr>
              <a:t>ş</a:t>
            </a:r>
            <a:r>
              <a:rPr sz="1600" spc="-5" dirty="0">
                <a:latin typeface="Carlito"/>
                <a:cs typeface="Carlito"/>
              </a:rPr>
              <a:t>ına ba</a:t>
            </a:r>
            <a:r>
              <a:rPr sz="1600" spc="-5" dirty="0">
                <a:latin typeface="Arial"/>
                <a:cs typeface="Arial"/>
              </a:rPr>
              <a:t>ğ</a:t>
            </a:r>
            <a:r>
              <a:rPr sz="1600" spc="-5" dirty="0">
                <a:latin typeface="Carlito"/>
                <a:cs typeface="Carlito"/>
              </a:rPr>
              <a:t>lı </a:t>
            </a:r>
            <a:r>
              <a:rPr sz="1600" spc="-10" dirty="0">
                <a:latin typeface="Carlito"/>
                <a:cs typeface="Carlito"/>
              </a:rPr>
              <a:t>olarak çocuklukta ba</a:t>
            </a:r>
            <a:r>
              <a:rPr sz="1600" spc="-10" dirty="0">
                <a:latin typeface="Arial"/>
                <a:cs typeface="Arial"/>
              </a:rPr>
              <a:t>ş</a:t>
            </a:r>
            <a:r>
              <a:rPr sz="1600" spc="-10" dirty="0">
                <a:latin typeface="Carlito"/>
                <a:cs typeface="Carlito"/>
              </a:rPr>
              <a:t>layan </a:t>
            </a:r>
            <a:r>
              <a:rPr sz="1600" spc="-5" dirty="0">
                <a:latin typeface="Carlito"/>
                <a:cs typeface="Carlito"/>
              </a:rPr>
              <a:t>tip </a:t>
            </a:r>
            <a:r>
              <a:rPr sz="1600" spc="-10" dirty="0">
                <a:latin typeface="Carlito"/>
                <a:cs typeface="Carlito"/>
              </a:rPr>
              <a:t>ve ergenlikte  ba</a:t>
            </a:r>
            <a:r>
              <a:rPr sz="1600" spc="-10" dirty="0">
                <a:latin typeface="Arial"/>
                <a:cs typeface="Arial"/>
              </a:rPr>
              <a:t>ş</a:t>
            </a:r>
            <a:r>
              <a:rPr sz="1600" spc="-10" dirty="0">
                <a:latin typeface="Carlito"/>
                <a:cs typeface="Carlito"/>
              </a:rPr>
              <a:t>layan </a:t>
            </a:r>
            <a:r>
              <a:rPr sz="1600" spc="-5" dirty="0">
                <a:latin typeface="Carlito"/>
                <a:cs typeface="Carlito"/>
              </a:rPr>
              <a:t>tip olmak </a:t>
            </a:r>
            <a:r>
              <a:rPr sz="1600" spc="-15" dirty="0">
                <a:latin typeface="Carlito"/>
                <a:cs typeface="Carlito"/>
              </a:rPr>
              <a:t>üzere </a:t>
            </a:r>
            <a:r>
              <a:rPr sz="1600" spc="-10" dirty="0">
                <a:latin typeface="Carlito"/>
                <a:cs typeface="Carlito"/>
              </a:rPr>
              <a:t>ikiye </a:t>
            </a:r>
            <a:r>
              <a:rPr sz="1600" spc="-20" dirty="0">
                <a:latin typeface="Carlito"/>
                <a:cs typeface="Carlito"/>
              </a:rPr>
              <a:t>ayrılmaktadır. </a:t>
            </a:r>
            <a:r>
              <a:rPr sz="1600" u="heavy" spc="-10" dirty="0">
                <a:uFill>
                  <a:solidFill>
                    <a:srgbClr val="000000"/>
                  </a:solidFill>
                </a:uFill>
                <a:latin typeface="Carlito"/>
                <a:cs typeface="Carlito"/>
              </a:rPr>
              <a:t>Çocuklukta ba</a:t>
            </a:r>
            <a:r>
              <a:rPr sz="1600" u="heavy" spc="-10" dirty="0">
                <a:uFill>
                  <a:solidFill>
                    <a:srgbClr val="000000"/>
                  </a:solidFill>
                </a:uFill>
                <a:latin typeface="Arial"/>
                <a:cs typeface="Arial"/>
              </a:rPr>
              <a:t>ş</a:t>
            </a:r>
            <a:r>
              <a:rPr sz="1600" u="heavy" spc="-10" dirty="0">
                <a:uFill>
                  <a:solidFill>
                    <a:srgbClr val="000000"/>
                  </a:solidFill>
                </a:uFill>
                <a:latin typeface="Carlito"/>
                <a:cs typeface="Carlito"/>
              </a:rPr>
              <a:t>layan tipte;</a:t>
            </a:r>
            <a:r>
              <a:rPr sz="1600" spc="-10" dirty="0">
                <a:latin typeface="Carlito"/>
                <a:cs typeface="Carlito"/>
              </a:rPr>
              <a:t> saldırganlık ve  toplum kar</a:t>
            </a:r>
            <a:r>
              <a:rPr sz="1600" spc="-10" dirty="0">
                <a:latin typeface="Arial"/>
                <a:cs typeface="Arial"/>
              </a:rPr>
              <a:t>ş</a:t>
            </a:r>
            <a:r>
              <a:rPr sz="1600" spc="-10" dirty="0">
                <a:latin typeface="Carlito"/>
                <a:cs typeface="Carlito"/>
              </a:rPr>
              <a:t>ıtı davranı</a:t>
            </a:r>
            <a:r>
              <a:rPr sz="1600" spc="-10" dirty="0">
                <a:latin typeface="Arial"/>
                <a:cs typeface="Arial"/>
              </a:rPr>
              <a:t>ş</a:t>
            </a:r>
            <a:r>
              <a:rPr sz="1600" spc="-10" dirty="0">
                <a:latin typeface="Carlito"/>
                <a:cs typeface="Carlito"/>
              </a:rPr>
              <a:t>lar </a:t>
            </a:r>
            <a:r>
              <a:rPr sz="1600" spc="-5" dirty="0">
                <a:latin typeface="Carlito"/>
                <a:cs typeface="Carlito"/>
              </a:rPr>
              <a:t>çocuklu</a:t>
            </a:r>
            <a:r>
              <a:rPr sz="1600" spc="-5" dirty="0">
                <a:latin typeface="Arial"/>
                <a:cs typeface="Arial"/>
              </a:rPr>
              <a:t>ğ</a:t>
            </a:r>
            <a:r>
              <a:rPr sz="1600" spc="-5" dirty="0">
                <a:latin typeface="Carlito"/>
                <a:cs typeface="Carlito"/>
              </a:rPr>
              <a:t>un </a:t>
            </a:r>
            <a:r>
              <a:rPr sz="1600" spc="-15" dirty="0">
                <a:latin typeface="Carlito"/>
                <a:cs typeface="Carlito"/>
              </a:rPr>
              <a:t>erken </a:t>
            </a:r>
            <a:r>
              <a:rPr sz="1600" spc="-5" dirty="0">
                <a:latin typeface="Carlito"/>
                <a:cs typeface="Carlito"/>
              </a:rPr>
              <a:t>yıllarında </a:t>
            </a:r>
            <a:r>
              <a:rPr sz="1600" dirty="0">
                <a:latin typeface="Carlito"/>
                <a:cs typeface="Carlito"/>
              </a:rPr>
              <a:t>ba</a:t>
            </a:r>
            <a:r>
              <a:rPr sz="1600" dirty="0">
                <a:latin typeface="Arial"/>
                <a:cs typeface="Arial"/>
              </a:rPr>
              <a:t>ş</a:t>
            </a:r>
            <a:r>
              <a:rPr sz="1600" dirty="0">
                <a:latin typeface="Carlito"/>
                <a:cs typeface="Carlito"/>
              </a:rPr>
              <a:t>lar </a:t>
            </a:r>
            <a:r>
              <a:rPr sz="1600" spc="-10" dirty="0">
                <a:latin typeface="Carlito"/>
                <a:cs typeface="Carlito"/>
              </a:rPr>
              <a:t>ve ergenlik ve </a:t>
            </a:r>
            <a:r>
              <a:rPr sz="1600" spc="-5" dirty="0">
                <a:latin typeface="Carlito"/>
                <a:cs typeface="Carlito"/>
              </a:rPr>
              <a:t>yeti</a:t>
            </a:r>
            <a:r>
              <a:rPr sz="1600" spc="-5" dirty="0">
                <a:latin typeface="Arial"/>
                <a:cs typeface="Arial"/>
              </a:rPr>
              <a:t>ş</a:t>
            </a:r>
            <a:r>
              <a:rPr sz="1600" spc="-5" dirty="0">
                <a:latin typeface="Carlito"/>
                <a:cs typeface="Carlito"/>
              </a:rPr>
              <a:t>kinlik  dönemlerinde de </a:t>
            </a:r>
            <a:r>
              <a:rPr sz="1600" spc="-10" dirty="0">
                <a:latin typeface="Carlito"/>
                <a:cs typeface="Carlito"/>
              </a:rPr>
              <a:t>devam </a:t>
            </a:r>
            <a:r>
              <a:rPr sz="1600" spc="-40" dirty="0">
                <a:latin typeface="Carlito"/>
                <a:cs typeface="Carlito"/>
              </a:rPr>
              <a:t>eder. </a:t>
            </a:r>
            <a:r>
              <a:rPr sz="1600" u="heavy" spc="-10" dirty="0">
                <a:uFill>
                  <a:solidFill>
                    <a:srgbClr val="000000"/>
                  </a:solidFill>
                </a:uFill>
                <a:latin typeface="Carlito"/>
                <a:cs typeface="Carlito"/>
              </a:rPr>
              <a:t>Ergenlikte ba</a:t>
            </a:r>
            <a:r>
              <a:rPr sz="1600" u="heavy" spc="-10" dirty="0">
                <a:uFill>
                  <a:solidFill>
                    <a:srgbClr val="000000"/>
                  </a:solidFill>
                </a:uFill>
                <a:latin typeface="Arial"/>
                <a:cs typeface="Arial"/>
              </a:rPr>
              <a:t>ş</a:t>
            </a:r>
            <a:r>
              <a:rPr sz="1600" u="heavy" spc="-10" dirty="0">
                <a:uFill>
                  <a:solidFill>
                    <a:srgbClr val="000000"/>
                  </a:solidFill>
                </a:uFill>
                <a:latin typeface="Carlito"/>
                <a:cs typeface="Carlito"/>
              </a:rPr>
              <a:t>layan tipte;</a:t>
            </a:r>
            <a:r>
              <a:rPr sz="1600" spc="-10" dirty="0">
                <a:latin typeface="Carlito"/>
                <a:cs typeface="Carlito"/>
              </a:rPr>
              <a:t> saldırganlık ve suça yönelik  davranı</a:t>
            </a:r>
            <a:r>
              <a:rPr sz="1600" spc="-10" dirty="0">
                <a:latin typeface="Arial"/>
                <a:cs typeface="Arial"/>
              </a:rPr>
              <a:t>ş</a:t>
            </a:r>
            <a:r>
              <a:rPr sz="1600" spc="-10" dirty="0">
                <a:latin typeface="Carlito"/>
                <a:cs typeface="Carlito"/>
              </a:rPr>
              <a:t>lar ergenlikte </a:t>
            </a:r>
            <a:r>
              <a:rPr sz="1600" spc="-25" dirty="0">
                <a:latin typeface="Carlito"/>
                <a:cs typeface="Carlito"/>
              </a:rPr>
              <a:t>ba</a:t>
            </a:r>
            <a:r>
              <a:rPr sz="1600" spc="-25" dirty="0">
                <a:latin typeface="Arial"/>
                <a:cs typeface="Arial"/>
              </a:rPr>
              <a:t>ş</a:t>
            </a:r>
            <a:r>
              <a:rPr sz="1600" spc="-25" dirty="0">
                <a:latin typeface="Carlito"/>
                <a:cs typeface="Carlito"/>
              </a:rPr>
              <a:t>lar. </a:t>
            </a:r>
            <a:r>
              <a:rPr sz="1600" spc="-5" dirty="0">
                <a:latin typeface="Carlito"/>
                <a:cs typeface="Carlito"/>
              </a:rPr>
              <a:t>Bu ki</a:t>
            </a:r>
            <a:r>
              <a:rPr sz="1600" spc="-5" dirty="0">
                <a:latin typeface="Arial"/>
                <a:cs typeface="Arial"/>
              </a:rPr>
              <a:t>ş</a:t>
            </a:r>
            <a:r>
              <a:rPr sz="1600" spc="-5" dirty="0">
                <a:latin typeface="Carlito"/>
                <a:cs typeface="Carlito"/>
              </a:rPr>
              <a:t>ilerde sapkınlık daha </a:t>
            </a:r>
            <a:r>
              <a:rPr sz="1600" spc="-25" dirty="0">
                <a:latin typeface="Carlito"/>
                <a:cs typeface="Carlito"/>
              </a:rPr>
              <a:t>hafif, </a:t>
            </a:r>
            <a:r>
              <a:rPr sz="1600" spc="-10" dirty="0">
                <a:latin typeface="Carlito"/>
                <a:cs typeface="Carlito"/>
              </a:rPr>
              <a:t>geçici ve </a:t>
            </a:r>
            <a:r>
              <a:rPr sz="1600" spc="-5" dirty="0">
                <a:latin typeface="Carlito"/>
                <a:cs typeface="Carlito"/>
              </a:rPr>
              <a:t>derine </a:t>
            </a:r>
            <a:r>
              <a:rPr sz="1600" dirty="0">
                <a:latin typeface="Carlito"/>
                <a:cs typeface="Carlito"/>
              </a:rPr>
              <a:t>i</a:t>
            </a:r>
            <a:r>
              <a:rPr sz="1600" dirty="0">
                <a:latin typeface="Arial"/>
                <a:cs typeface="Arial"/>
              </a:rPr>
              <a:t>ş</a:t>
            </a:r>
            <a:r>
              <a:rPr sz="1600" dirty="0">
                <a:latin typeface="Carlito"/>
                <a:cs typeface="Carlito"/>
              </a:rPr>
              <a:t>lemi</a:t>
            </a:r>
            <a:r>
              <a:rPr sz="1600" dirty="0">
                <a:latin typeface="Arial"/>
                <a:cs typeface="Arial"/>
              </a:rPr>
              <a:t>ş </a:t>
            </a:r>
            <a:r>
              <a:rPr sz="1600" spc="-5" dirty="0">
                <a:latin typeface="Carlito"/>
                <a:cs typeface="Carlito"/>
              </a:rPr>
              <a:t>bir  </a:t>
            </a:r>
            <a:r>
              <a:rPr sz="1600" spc="-10" dirty="0">
                <a:latin typeface="Carlito"/>
                <a:cs typeface="Carlito"/>
              </a:rPr>
              <a:t>davranı</a:t>
            </a:r>
            <a:r>
              <a:rPr sz="1600" spc="-10" dirty="0">
                <a:latin typeface="Arial"/>
                <a:cs typeface="Arial"/>
              </a:rPr>
              <a:t>ş </a:t>
            </a:r>
            <a:r>
              <a:rPr sz="1600" spc="-5" dirty="0">
                <a:latin typeface="Carlito"/>
                <a:cs typeface="Carlito"/>
              </a:rPr>
              <a:t>sorunundan ziyade, </a:t>
            </a:r>
            <a:r>
              <a:rPr sz="1600" spc="-20" dirty="0">
                <a:latin typeface="Carlito"/>
                <a:cs typeface="Carlito"/>
              </a:rPr>
              <a:t>kötü </a:t>
            </a:r>
            <a:r>
              <a:rPr sz="1600" spc="-5" dirty="0">
                <a:latin typeface="Carlito"/>
                <a:cs typeface="Carlito"/>
              </a:rPr>
              <a:t>arkada</a:t>
            </a:r>
            <a:r>
              <a:rPr sz="1600" spc="-5" dirty="0">
                <a:latin typeface="Arial"/>
                <a:cs typeface="Arial"/>
              </a:rPr>
              <a:t>ş </a:t>
            </a:r>
            <a:r>
              <a:rPr sz="1600" spc="-5" dirty="0">
                <a:latin typeface="Carlito"/>
                <a:cs typeface="Carlito"/>
              </a:rPr>
              <a:t>ortamı ile</a:t>
            </a:r>
            <a:r>
              <a:rPr sz="1600" spc="-150" dirty="0">
                <a:latin typeface="Carlito"/>
                <a:cs typeface="Carlito"/>
              </a:rPr>
              <a:t> </a:t>
            </a:r>
            <a:r>
              <a:rPr sz="1600" spc="-20" dirty="0">
                <a:latin typeface="Carlito"/>
                <a:cs typeface="Carlito"/>
              </a:rPr>
              <a:t>ba</a:t>
            </a:r>
            <a:r>
              <a:rPr sz="1600" spc="-20" dirty="0">
                <a:latin typeface="Arial"/>
                <a:cs typeface="Arial"/>
              </a:rPr>
              <a:t>ğ</a:t>
            </a:r>
            <a:r>
              <a:rPr sz="1600" spc="-20" dirty="0">
                <a:latin typeface="Carlito"/>
                <a:cs typeface="Carlito"/>
              </a:rPr>
              <a:t>lantılıdır.</a:t>
            </a:r>
            <a:endParaRPr sz="1600">
              <a:latin typeface="Carlito"/>
              <a:cs typeface="Carlito"/>
            </a:endParaRPr>
          </a:p>
          <a:p>
            <a:pPr marL="12700">
              <a:lnSpc>
                <a:spcPct val="100000"/>
              </a:lnSpc>
              <a:spcBef>
                <a:spcPts val="320"/>
              </a:spcBef>
            </a:pPr>
            <a:r>
              <a:rPr sz="1600" i="1" spc="-30" dirty="0">
                <a:latin typeface="Carlito"/>
                <a:cs typeface="Carlito"/>
              </a:rPr>
              <a:t>Tedavi</a:t>
            </a:r>
            <a:endParaRPr sz="1600">
              <a:latin typeface="Carlito"/>
              <a:cs typeface="Carlito"/>
            </a:endParaRPr>
          </a:p>
          <a:p>
            <a:pPr marL="469265" marR="5080" indent="-351790">
              <a:lnSpc>
                <a:spcPct val="100000"/>
              </a:lnSpc>
              <a:spcBef>
                <a:spcPts val="320"/>
              </a:spcBef>
              <a:buFont typeface="Arial"/>
              <a:buChar char="●"/>
              <a:tabLst>
                <a:tab pos="515620" algn="l"/>
                <a:tab pos="516255" algn="l"/>
              </a:tabLst>
            </a:pPr>
            <a:r>
              <a:rPr dirty="0"/>
              <a:t>	</a:t>
            </a:r>
            <a:r>
              <a:rPr sz="1600" spc="-5" dirty="0">
                <a:latin typeface="Carlito"/>
                <a:cs typeface="Carlito"/>
              </a:rPr>
              <a:t>Çocu</a:t>
            </a:r>
            <a:r>
              <a:rPr sz="1600" spc="-5" dirty="0">
                <a:latin typeface="Arial"/>
                <a:cs typeface="Arial"/>
              </a:rPr>
              <a:t>ğ</a:t>
            </a:r>
            <a:r>
              <a:rPr sz="1600" spc="-5" dirty="0">
                <a:latin typeface="Carlito"/>
                <a:cs typeface="Carlito"/>
              </a:rPr>
              <a:t>u, aileyi </a:t>
            </a:r>
            <a:r>
              <a:rPr sz="1600" spc="-10" dirty="0">
                <a:latin typeface="Carlito"/>
                <a:cs typeface="Carlito"/>
              </a:rPr>
              <a:t>ve </a:t>
            </a:r>
            <a:r>
              <a:rPr sz="1600" spc="-5" dirty="0">
                <a:latin typeface="Carlito"/>
                <a:cs typeface="Carlito"/>
              </a:rPr>
              <a:t>küçük </a:t>
            </a:r>
            <a:r>
              <a:rPr sz="1600" spc="-10" dirty="0">
                <a:latin typeface="Carlito"/>
                <a:cs typeface="Carlito"/>
              </a:rPr>
              <a:t>toplumsal çevreyi birlikte </a:t>
            </a:r>
            <a:r>
              <a:rPr sz="1600" spc="-5" dirty="0">
                <a:latin typeface="Carlito"/>
                <a:cs typeface="Carlito"/>
              </a:rPr>
              <a:t>ele </a:t>
            </a:r>
            <a:r>
              <a:rPr sz="1600" dirty="0">
                <a:latin typeface="Carlito"/>
                <a:cs typeface="Carlito"/>
              </a:rPr>
              <a:t>alan, </a:t>
            </a:r>
            <a:r>
              <a:rPr sz="1600" spc="-5" dirty="0">
                <a:latin typeface="Carlito"/>
                <a:cs typeface="Carlito"/>
              </a:rPr>
              <a:t>danı</a:t>
            </a:r>
            <a:r>
              <a:rPr sz="1600" spc="-5" dirty="0">
                <a:latin typeface="Arial"/>
                <a:cs typeface="Arial"/>
              </a:rPr>
              <a:t>ş</a:t>
            </a:r>
            <a:r>
              <a:rPr sz="1600" spc="-5" dirty="0">
                <a:latin typeface="Carlito"/>
                <a:cs typeface="Carlito"/>
              </a:rPr>
              <a:t>manlık </a:t>
            </a:r>
            <a:r>
              <a:rPr sz="1600" spc="-10" dirty="0">
                <a:latin typeface="Carlito"/>
                <a:cs typeface="Carlito"/>
              </a:rPr>
              <a:t>ve </a:t>
            </a:r>
            <a:r>
              <a:rPr sz="1600" spc="-5" dirty="0">
                <a:latin typeface="Carlito"/>
                <a:cs typeface="Carlito"/>
              </a:rPr>
              <a:t>rehberli</a:t>
            </a:r>
            <a:r>
              <a:rPr sz="1600" spc="-5" dirty="0">
                <a:latin typeface="Arial"/>
                <a:cs typeface="Arial"/>
              </a:rPr>
              <a:t>ğ</a:t>
            </a:r>
            <a:r>
              <a:rPr sz="1600" spc="-5" dirty="0">
                <a:latin typeface="Carlito"/>
                <a:cs typeface="Carlito"/>
              </a:rPr>
              <a:t>e a</a:t>
            </a:r>
            <a:r>
              <a:rPr sz="1600" spc="-5" dirty="0">
                <a:latin typeface="Arial"/>
                <a:cs typeface="Arial"/>
              </a:rPr>
              <a:t>ğ</a:t>
            </a:r>
            <a:r>
              <a:rPr sz="1600" spc="-5" dirty="0">
                <a:latin typeface="Carlito"/>
                <a:cs typeface="Carlito"/>
              </a:rPr>
              <a:t>ırlık  </a:t>
            </a:r>
            <a:r>
              <a:rPr sz="1600" spc="-15" dirty="0">
                <a:latin typeface="Carlito"/>
                <a:cs typeface="Carlito"/>
              </a:rPr>
              <a:t>veren </a:t>
            </a:r>
            <a:r>
              <a:rPr sz="1600" spc="-5" dirty="0">
                <a:latin typeface="Carlito"/>
                <a:cs typeface="Carlito"/>
              </a:rPr>
              <a:t>bir yakla</a:t>
            </a:r>
            <a:r>
              <a:rPr sz="1600" spc="-5" dirty="0">
                <a:latin typeface="Arial"/>
                <a:cs typeface="Arial"/>
              </a:rPr>
              <a:t>ş</a:t>
            </a:r>
            <a:r>
              <a:rPr sz="1600" spc="-5" dirty="0">
                <a:latin typeface="Carlito"/>
                <a:cs typeface="Carlito"/>
              </a:rPr>
              <a:t>ım </a:t>
            </a:r>
            <a:r>
              <a:rPr sz="1600" spc="-20" dirty="0">
                <a:latin typeface="Carlito"/>
                <a:cs typeface="Carlito"/>
              </a:rPr>
              <a:t>sergilenmelidir.  </a:t>
            </a:r>
            <a:r>
              <a:rPr sz="1600" spc="-15" dirty="0">
                <a:latin typeface="Carlito"/>
                <a:cs typeface="Carlito"/>
              </a:rPr>
              <a:t>Sosyal </a:t>
            </a:r>
            <a:r>
              <a:rPr sz="1600" spc="-5" dirty="0">
                <a:latin typeface="Carlito"/>
                <a:cs typeface="Carlito"/>
              </a:rPr>
              <a:t>beceri e</a:t>
            </a:r>
            <a:r>
              <a:rPr sz="1600" spc="-5" dirty="0">
                <a:latin typeface="Arial"/>
                <a:cs typeface="Arial"/>
              </a:rPr>
              <a:t>ğ</a:t>
            </a:r>
            <a:r>
              <a:rPr sz="1600" spc="-5" dirty="0">
                <a:latin typeface="Carlito"/>
                <a:cs typeface="Carlito"/>
              </a:rPr>
              <a:t>itimi, </a:t>
            </a:r>
            <a:r>
              <a:rPr sz="1600" spc="-10" dirty="0">
                <a:latin typeface="Carlito"/>
                <a:cs typeface="Carlito"/>
              </a:rPr>
              <a:t>uygun </a:t>
            </a:r>
            <a:r>
              <a:rPr sz="1600" spc="-15" dirty="0">
                <a:latin typeface="Carlito"/>
                <a:cs typeface="Carlito"/>
              </a:rPr>
              <a:t>sosyal </a:t>
            </a:r>
            <a:r>
              <a:rPr sz="1600" spc="-10" dirty="0">
                <a:latin typeface="Carlito"/>
                <a:cs typeface="Carlito"/>
              </a:rPr>
              <a:t>davranı</a:t>
            </a:r>
            <a:r>
              <a:rPr sz="1600" spc="-10" dirty="0">
                <a:latin typeface="Arial"/>
                <a:cs typeface="Arial"/>
              </a:rPr>
              <a:t>ş</a:t>
            </a:r>
            <a:r>
              <a:rPr sz="1600" spc="-10" dirty="0">
                <a:latin typeface="Carlito"/>
                <a:cs typeface="Carlito"/>
              </a:rPr>
              <a:t>ların  </a:t>
            </a:r>
            <a:r>
              <a:rPr sz="1600" spc="-5" dirty="0">
                <a:latin typeface="Carlito"/>
                <a:cs typeface="Carlito"/>
              </a:rPr>
              <a:t>peki</a:t>
            </a:r>
            <a:r>
              <a:rPr sz="1600" spc="-5" dirty="0">
                <a:latin typeface="Arial"/>
                <a:cs typeface="Arial"/>
              </a:rPr>
              <a:t>ş</a:t>
            </a:r>
            <a:r>
              <a:rPr sz="1600" spc="-5" dirty="0">
                <a:latin typeface="Carlito"/>
                <a:cs typeface="Carlito"/>
              </a:rPr>
              <a:t>tirilmesi, </a:t>
            </a:r>
            <a:r>
              <a:rPr sz="1600" spc="-10" dirty="0">
                <a:latin typeface="Carlito"/>
                <a:cs typeface="Carlito"/>
              </a:rPr>
              <a:t>uygun </a:t>
            </a:r>
            <a:r>
              <a:rPr sz="1600" spc="-5" dirty="0">
                <a:latin typeface="Carlito"/>
                <a:cs typeface="Carlito"/>
              </a:rPr>
              <a:t>modeller ile </a:t>
            </a:r>
            <a:r>
              <a:rPr sz="1600" spc="-10" dirty="0">
                <a:latin typeface="Carlito"/>
                <a:cs typeface="Carlito"/>
              </a:rPr>
              <a:t>birlikte zaman geçirmesinin </a:t>
            </a:r>
            <a:r>
              <a:rPr sz="1600" dirty="0">
                <a:latin typeface="Carlito"/>
                <a:cs typeface="Carlito"/>
              </a:rPr>
              <a:t>sa</a:t>
            </a:r>
            <a:r>
              <a:rPr sz="1600" dirty="0">
                <a:latin typeface="Arial"/>
                <a:cs typeface="Arial"/>
              </a:rPr>
              <a:t>ğ</a:t>
            </a:r>
            <a:r>
              <a:rPr sz="1600" dirty="0">
                <a:latin typeface="Carlito"/>
                <a:cs typeface="Carlito"/>
              </a:rPr>
              <a:t>lanması, </a:t>
            </a:r>
            <a:r>
              <a:rPr sz="1600" spc="-10" dirty="0">
                <a:latin typeface="Carlito"/>
                <a:cs typeface="Carlito"/>
              </a:rPr>
              <a:t>problem </a:t>
            </a:r>
            <a:r>
              <a:rPr sz="1600" spc="-15" dirty="0">
                <a:latin typeface="Carlito"/>
                <a:cs typeface="Carlito"/>
              </a:rPr>
              <a:t>çözme  </a:t>
            </a:r>
            <a:r>
              <a:rPr sz="1600" spc="-5" dirty="0">
                <a:latin typeface="Carlito"/>
                <a:cs typeface="Carlito"/>
              </a:rPr>
              <a:t>e</a:t>
            </a:r>
            <a:r>
              <a:rPr sz="1600" spc="-5" dirty="0">
                <a:latin typeface="Arial"/>
                <a:cs typeface="Arial"/>
              </a:rPr>
              <a:t>ğ</a:t>
            </a:r>
            <a:r>
              <a:rPr sz="1600" spc="-5" dirty="0">
                <a:latin typeface="Carlito"/>
                <a:cs typeface="Carlito"/>
              </a:rPr>
              <a:t>itimi bu </a:t>
            </a:r>
            <a:r>
              <a:rPr sz="1600" spc="-10" dirty="0">
                <a:latin typeface="Carlito"/>
                <a:cs typeface="Carlito"/>
              </a:rPr>
              <a:t>çocuklar </a:t>
            </a:r>
            <a:r>
              <a:rPr sz="1600" spc="-5" dirty="0">
                <a:latin typeface="Carlito"/>
                <a:cs typeface="Carlito"/>
              </a:rPr>
              <a:t>için </a:t>
            </a:r>
            <a:r>
              <a:rPr sz="1600" spc="-25" dirty="0">
                <a:latin typeface="Carlito"/>
                <a:cs typeface="Carlito"/>
              </a:rPr>
              <a:t>önemlidir.</a:t>
            </a:r>
            <a:endParaRPr sz="160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16</a:t>
            </a:fld>
            <a:endParaRPr sz="1200">
              <a:latin typeface="Carlito"/>
              <a:cs typeface="Carlito"/>
            </a:endParaRPr>
          </a:p>
        </p:txBody>
      </p:sp>
      <p:sp>
        <p:nvSpPr>
          <p:cNvPr id="3" name="object 3"/>
          <p:cNvSpPr txBox="1">
            <a:spLocks noGrp="1"/>
          </p:cNvSpPr>
          <p:nvPr>
            <p:ph type="title"/>
          </p:nvPr>
        </p:nvSpPr>
        <p:spPr>
          <a:xfrm>
            <a:off x="682623" y="423487"/>
            <a:ext cx="1702435" cy="33020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4.1.5.</a:t>
            </a:r>
            <a:r>
              <a:rPr spc="-75" dirty="0">
                <a:solidFill>
                  <a:srgbClr val="000000"/>
                </a:solidFill>
              </a:rPr>
              <a:t> </a:t>
            </a:r>
            <a:r>
              <a:rPr spc="-10" dirty="0">
                <a:solidFill>
                  <a:srgbClr val="000000"/>
                </a:solidFill>
              </a:rPr>
              <a:t>Kıskançlık</a:t>
            </a:r>
          </a:p>
        </p:txBody>
      </p:sp>
      <p:sp>
        <p:nvSpPr>
          <p:cNvPr id="4" name="object 4"/>
          <p:cNvSpPr txBox="1"/>
          <p:nvPr/>
        </p:nvSpPr>
        <p:spPr>
          <a:xfrm>
            <a:off x="682623" y="788755"/>
            <a:ext cx="8063230" cy="3764279"/>
          </a:xfrm>
          <a:prstGeom prst="rect">
            <a:avLst/>
          </a:prstGeom>
        </p:spPr>
        <p:txBody>
          <a:bodyPr vert="horz" wrap="square" lIns="0" tIns="53340" rIns="0" bIns="0" rtlCol="0">
            <a:spAutoFit/>
          </a:bodyPr>
          <a:lstStyle/>
          <a:p>
            <a:pPr marL="12700">
              <a:lnSpc>
                <a:spcPct val="100000"/>
              </a:lnSpc>
              <a:spcBef>
                <a:spcPts val="420"/>
              </a:spcBef>
            </a:pPr>
            <a:r>
              <a:rPr sz="1600" i="1" spc="-35" dirty="0">
                <a:latin typeface="Carlito"/>
                <a:cs typeface="Carlito"/>
              </a:rPr>
              <a:t>Tanım</a:t>
            </a:r>
            <a:endParaRPr sz="1600">
              <a:latin typeface="Carlito"/>
              <a:cs typeface="Carlito"/>
            </a:endParaRPr>
          </a:p>
          <a:p>
            <a:pPr marL="469265" marR="36830" indent="-351790" algn="just">
              <a:lnSpc>
                <a:spcPct val="100000"/>
              </a:lnSpc>
              <a:spcBef>
                <a:spcPts val="320"/>
              </a:spcBef>
              <a:buFont typeface="Arial"/>
              <a:buChar char="●"/>
              <a:tabLst>
                <a:tab pos="469900" algn="l"/>
              </a:tabLst>
            </a:pPr>
            <a:r>
              <a:rPr sz="1600" spc="-20" dirty="0">
                <a:latin typeface="Carlito"/>
                <a:cs typeface="Carlito"/>
              </a:rPr>
              <a:t>Temelinde</a:t>
            </a:r>
            <a:r>
              <a:rPr sz="1600" spc="320" dirty="0">
                <a:latin typeface="Carlito"/>
                <a:cs typeface="Carlito"/>
              </a:rPr>
              <a:t> </a:t>
            </a:r>
            <a:r>
              <a:rPr sz="1600" spc="-10" dirty="0">
                <a:latin typeface="Carlito"/>
                <a:cs typeface="Carlito"/>
              </a:rPr>
              <a:t>güvensizlik </a:t>
            </a:r>
            <a:r>
              <a:rPr sz="1600" spc="-15" dirty="0">
                <a:latin typeface="Carlito"/>
                <a:cs typeface="Carlito"/>
              </a:rPr>
              <a:t>yatan, </a:t>
            </a:r>
            <a:r>
              <a:rPr sz="1600" spc="-5" dirty="0">
                <a:latin typeface="Carlito"/>
                <a:cs typeface="Carlito"/>
              </a:rPr>
              <a:t>sevilen birini </a:t>
            </a:r>
            <a:r>
              <a:rPr sz="1600" spc="-15" dirty="0">
                <a:latin typeface="Carlito"/>
                <a:cs typeface="Carlito"/>
              </a:rPr>
              <a:t>veya </a:t>
            </a:r>
            <a:r>
              <a:rPr sz="1600" spc="-5" dirty="0">
                <a:latin typeface="Carlito"/>
                <a:cs typeface="Carlito"/>
              </a:rPr>
              <a:t>bir e</a:t>
            </a:r>
            <a:r>
              <a:rPr sz="1600" spc="-5" dirty="0">
                <a:latin typeface="Arial"/>
                <a:cs typeface="Arial"/>
              </a:rPr>
              <a:t>ş</a:t>
            </a:r>
            <a:r>
              <a:rPr sz="1600" spc="-5" dirty="0">
                <a:latin typeface="Carlito"/>
                <a:cs typeface="Carlito"/>
              </a:rPr>
              <a:t>yayı ba</a:t>
            </a:r>
            <a:r>
              <a:rPr sz="1600" spc="-5" dirty="0">
                <a:latin typeface="Arial"/>
                <a:cs typeface="Arial"/>
              </a:rPr>
              <a:t>ş</a:t>
            </a:r>
            <a:r>
              <a:rPr sz="1600" spc="-5" dirty="0">
                <a:latin typeface="Carlito"/>
                <a:cs typeface="Carlito"/>
              </a:rPr>
              <a:t>kalarıyla </a:t>
            </a:r>
            <a:r>
              <a:rPr sz="1600" spc="-15" dirty="0">
                <a:latin typeface="Carlito"/>
                <a:cs typeface="Carlito"/>
              </a:rPr>
              <a:t>özellikle </a:t>
            </a:r>
            <a:r>
              <a:rPr sz="1600" spc="-5" dirty="0">
                <a:latin typeface="Carlito"/>
                <a:cs typeface="Carlito"/>
              </a:rPr>
              <a:t>e</a:t>
            </a:r>
            <a:r>
              <a:rPr sz="1600" spc="-5" dirty="0">
                <a:latin typeface="Arial"/>
                <a:cs typeface="Arial"/>
              </a:rPr>
              <a:t>ş</a:t>
            </a:r>
            <a:r>
              <a:rPr sz="1600" spc="-5" dirty="0">
                <a:latin typeface="Carlito"/>
                <a:cs typeface="Carlito"/>
              </a:rPr>
              <a:t>it  </a:t>
            </a:r>
            <a:r>
              <a:rPr sz="1600" spc="-15" dirty="0">
                <a:latin typeface="Carlito"/>
                <a:cs typeface="Carlito"/>
              </a:rPr>
              <a:t>konumda </a:t>
            </a:r>
            <a:r>
              <a:rPr sz="1600" spc="-5" dirty="0">
                <a:latin typeface="Carlito"/>
                <a:cs typeface="Carlito"/>
              </a:rPr>
              <a:t>biriyle </a:t>
            </a:r>
            <a:r>
              <a:rPr sz="1600" spc="-10" dirty="0">
                <a:latin typeface="Carlito"/>
                <a:cs typeface="Carlito"/>
              </a:rPr>
              <a:t>payla</a:t>
            </a:r>
            <a:r>
              <a:rPr sz="1600" spc="-10" dirty="0">
                <a:latin typeface="Arial"/>
                <a:cs typeface="Arial"/>
              </a:rPr>
              <a:t>ş</a:t>
            </a:r>
            <a:r>
              <a:rPr sz="1600" spc="-10" dirty="0">
                <a:latin typeface="Carlito"/>
                <a:cs typeface="Carlito"/>
              </a:rPr>
              <a:t>mama iste</a:t>
            </a:r>
            <a:r>
              <a:rPr sz="1600" spc="-10" dirty="0">
                <a:latin typeface="Arial"/>
                <a:cs typeface="Arial"/>
              </a:rPr>
              <a:t>ğ</a:t>
            </a:r>
            <a:r>
              <a:rPr sz="1600" spc="-10" dirty="0">
                <a:latin typeface="Carlito"/>
                <a:cs typeface="Carlito"/>
              </a:rPr>
              <a:t>i </a:t>
            </a:r>
            <a:r>
              <a:rPr sz="1600" spc="-5" dirty="0">
                <a:latin typeface="Carlito"/>
                <a:cs typeface="Carlito"/>
              </a:rPr>
              <a:t>ile </a:t>
            </a:r>
            <a:r>
              <a:rPr sz="1600" spc="-15" dirty="0">
                <a:latin typeface="Carlito"/>
                <a:cs typeface="Carlito"/>
              </a:rPr>
              <a:t>karakterize </a:t>
            </a:r>
            <a:r>
              <a:rPr sz="1600" spc="-5" dirty="0">
                <a:latin typeface="Carlito"/>
                <a:cs typeface="Carlito"/>
              </a:rPr>
              <a:t>içgüdüsel bir </a:t>
            </a:r>
            <a:r>
              <a:rPr sz="1600" spc="-25" dirty="0">
                <a:latin typeface="Carlito"/>
                <a:cs typeface="Carlito"/>
              </a:rPr>
              <a:t>duygudur. </a:t>
            </a:r>
            <a:r>
              <a:rPr sz="1600" spc="-10" dirty="0">
                <a:latin typeface="Carlito"/>
                <a:cs typeface="Carlito"/>
              </a:rPr>
              <a:t>Kıskançlık </a:t>
            </a:r>
            <a:r>
              <a:rPr sz="1600" spc="-5" dirty="0">
                <a:latin typeface="Carlito"/>
                <a:cs typeface="Carlito"/>
              </a:rPr>
              <a:t>insanın  en do</a:t>
            </a:r>
            <a:r>
              <a:rPr sz="1600" spc="-5" dirty="0">
                <a:latin typeface="Arial"/>
                <a:cs typeface="Arial"/>
              </a:rPr>
              <a:t>ğ</a:t>
            </a:r>
            <a:r>
              <a:rPr sz="1600" spc="-5" dirty="0">
                <a:latin typeface="Carlito"/>
                <a:cs typeface="Carlito"/>
              </a:rPr>
              <a:t>al </a:t>
            </a:r>
            <a:r>
              <a:rPr sz="1600" spc="-10" dirty="0">
                <a:latin typeface="Carlito"/>
                <a:cs typeface="Carlito"/>
              </a:rPr>
              <a:t>ve evrensel</a:t>
            </a:r>
            <a:r>
              <a:rPr sz="1600" spc="-5" dirty="0">
                <a:latin typeface="Carlito"/>
                <a:cs typeface="Carlito"/>
              </a:rPr>
              <a:t> </a:t>
            </a:r>
            <a:r>
              <a:rPr sz="1600" spc="-25" dirty="0">
                <a:latin typeface="Carlito"/>
                <a:cs typeface="Carlito"/>
              </a:rPr>
              <a:t>duygusudur.</a:t>
            </a:r>
            <a:endParaRPr sz="1600">
              <a:latin typeface="Carlito"/>
              <a:cs typeface="Carlito"/>
            </a:endParaRPr>
          </a:p>
          <a:p>
            <a:pPr marL="12700">
              <a:lnSpc>
                <a:spcPct val="100000"/>
              </a:lnSpc>
              <a:spcBef>
                <a:spcPts val="320"/>
              </a:spcBef>
            </a:pPr>
            <a:r>
              <a:rPr sz="1600" i="1" spc="-5" dirty="0">
                <a:latin typeface="Carlito"/>
                <a:cs typeface="Carlito"/>
              </a:rPr>
              <a:t>Nedenleri</a:t>
            </a:r>
            <a:endParaRPr sz="1600">
              <a:latin typeface="Carlito"/>
              <a:cs typeface="Carlito"/>
            </a:endParaRPr>
          </a:p>
          <a:p>
            <a:pPr marL="469265" marR="5080" indent="-351790" algn="just">
              <a:lnSpc>
                <a:spcPct val="100000"/>
              </a:lnSpc>
              <a:spcBef>
                <a:spcPts val="320"/>
              </a:spcBef>
              <a:buFont typeface="Arial"/>
              <a:buChar char="●"/>
              <a:tabLst>
                <a:tab pos="469900" algn="l"/>
              </a:tabLst>
            </a:pPr>
            <a:r>
              <a:rPr sz="1600" spc="-5" dirty="0">
                <a:latin typeface="Carlito"/>
                <a:cs typeface="Carlito"/>
              </a:rPr>
              <a:t>Çocu</a:t>
            </a:r>
            <a:r>
              <a:rPr sz="1600" spc="-5" dirty="0">
                <a:latin typeface="Arial"/>
                <a:cs typeface="Arial"/>
              </a:rPr>
              <a:t>ğ</a:t>
            </a:r>
            <a:r>
              <a:rPr sz="1600" spc="-5" dirty="0">
                <a:latin typeface="Carlito"/>
                <a:cs typeface="Carlito"/>
              </a:rPr>
              <a:t>a </a:t>
            </a:r>
            <a:r>
              <a:rPr sz="1600" spc="-10" dirty="0">
                <a:latin typeface="Carlito"/>
                <a:cs typeface="Carlito"/>
              </a:rPr>
              <a:t>yeterince </a:t>
            </a:r>
            <a:r>
              <a:rPr sz="1600" spc="-5" dirty="0">
                <a:latin typeface="Carlito"/>
                <a:cs typeface="Carlito"/>
              </a:rPr>
              <a:t>ilgi </a:t>
            </a:r>
            <a:r>
              <a:rPr sz="1600" spc="-10" dirty="0">
                <a:latin typeface="Carlito"/>
                <a:cs typeface="Carlito"/>
              </a:rPr>
              <a:t>ve sevgi gösterilmemesi, yeni </a:t>
            </a:r>
            <a:r>
              <a:rPr sz="1600" spc="-5" dirty="0">
                <a:latin typeface="Carlito"/>
                <a:cs typeface="Carlito"/>
              </a:rPr>
              <a:t>bir karde</a:t>
            </a:r>
            <a:r>
              <a:rPr sz="1600" spc="-5" dirty="0">
                <a:latin typeface="Arial"/>
                <a:cs typeface="Arial"/>
              </a:rPr>
              <a:t>ş</a:t>
            </a:r>
            <a:r>
              <a:rPr sz="1600" spc="-5" dirty="0">
                <a:latin typeface="Carlito"/>
                <a:cs typeface="Carlito"/>
              </a:rPr>
              <a:t>in </a:t>
            </a:r>
            <a:r>
              <a:rPr sz="1600" spc="-20" dirty="0">
                <a:latin typeface="Carlito"/>
                <a:cs typeface="Carlito"/>
              </a:rPr>
              <a:t>dünyaya </a:t>
            </a:r>
            <a:r>
              <a:rPr sz="1600" spc="-10" dirty="0">
                <a:latin typeface="Carlito"/>
                <a:cs typeface="Carlito"/>
              </a:rPr>
              <a:t>gelmesi, </a:t>
            </a:r>
            <a:r>
              <a:rPr sz="1600" dirty="0">
                <a:latin typeface="Carlito"/>
                <a:cs typeface="Carlito"/>
              </a:rPr>
              <a:t>anne  </a:t>
            </a:r>
            <a:r>
              <a:rPr sz="1600" spc="-5" dirty="0">
                <a:latin typeface="Carlito"/>
                <a:cs typeface="Carlito"/>
              </a:rPr>
              <a:t>babanın </a:t>
            </a:r>
            <a:r>
              <a:rPr sz="1600" spc="-10" dirty="0">
                <a:latin typeface="Carlito"/>
                <a:cs typeface="Carlito"/>
              </a:rPr>
              <a:t>karde</a:t>
            </a:r>
            <a:r>
              <a:rPr sz="1600" spc="-10" dirty="0">
                <a:latin typeface="Arial"/>
                <a:cs typeface="Arial"/>
              </a:rPr>
              <a:t>ş</a:t>
            </a:r>
            <a:r>
              <a:rPr sz="1600" spc="-10" dirty="0">
                <a:latin typeface="Carlito"/>
                <a:cs typeface="Carlito"/>
              </a:rPr>
              <a:t>ler arası kıyas </a:t>
            </a:r>
            <a:r>
              <a:rPr sz="1600" spc="-5" dirty="0">
                <a:latin typeface="Carlito"/>
                <a:cs typeface="Carlito"/>
              </a:rPr>
              <a:t>yapması, arkada</a:t>
            </a:r>
            <a:r>
              <a:rPr sz="1600" spc="-5" dirty="0">
                <a:latin typeface="Arial"/>
                <a:cs typeface="Arial"/>
              </a:rPr>
              <a:t>ş</a:t>
            </a:r>
            <a:r>
              <a:rPr sz="1600" spc="-5" dirty="0">
                <a:latin typeface="Carlito"/>
                <a:cs typeface="Carlito"/>
              </a:rPr>
              <a:t>ları ile kıyaslanması gibi nedenler kıskançlı</a:t>
            </a:r>
            <a:r>
              <a:rPr sz="1600" spc="-5" dirty="0">
                <a:latin typeface="Arial"/>
                <a:cs typeface="Arial"/>
              </a:rPr>
              <a:t>ğ</a:t>
            </a:r>
            <a:r>
              <a:rPr sz="1600" spc="-5" dirty="0">
                <a:latin typeface="Carlito"/>
                <a:cs typeface="Carlito"/>
              </a:rPr>
              <a:t>ın  nedenleri </a:t>
            </a:r>
            <a:r>
              <a:rPr sz="1600" spc="-10" dirty="0">
                <a:latin typeface="Carlito"/>
                <a:cs typeface="Carlito"/>
              </a:rPr>
              <a:t>olarak </a:t>
            </a:r>
            <a:r>
              <a:rPr sz="1600" spc="-20" dirty="0">
                <a:latin typeface="Carlito"/>
                <a:cs typeface="Carlito"/>
              </a:rPr>
              <a:t>sayılabilir.</a:t>
            </a:r>
            <a:endParaRPr sz="1600">
              <a:latin typeface="Carlito"/>
              <a:cs typeface="Carlito"/>
            </a:endParaRPr>
          </a:p>
          <a:p>
            <a:pPr marL="12700">
              <a:lnSpc>
                <a:spcPct val="100000"/>
              </a:lnSpc>
              <a:spcBef>
                <a:spcPts val="320"/>
              </a:spcBef>
            </a:pPr>
            <a:r>
              <a:rPr sz="1600" i="1" spc="-10" dirty="0">
                <a:latin typeface="Carlito"/>
                <a:cs typeface="Carlito"/>
              </a:rPr>
              <a:t>Belirtileri/Özellikleri</a:t>
            </a:r>
            <a:endParaRPr sz="1600">
              <a:latin typeface="Carlito"/>
              <a:cs typeface="Carlito"/>
            </a:endParaRPr>
          </a:p>
          <a:p>
            <a:pPr marL="469900" indent="-351790">
              <a:lnSpc>
                <a:spcPct val="100000"/>
              </a:lnSpc>
              <a:spcBef>
                <a:spcPts val="320"/>
              </a:spcBef>
              <a:buFont typeface="Arial"/>
              <a:buChar char="●"/>
              <a:tabLst>
                <a:tab pos="469265" algn="l"/>
                <a:tab pos="469900" algn="l"/>
              </a:tabLst>
            </a:pPr>
            <a:r>
              <a:rPr sz="1600" spc="-10" dirty="0">
                <a:latin typeface="Carlito"/>
                <a:cs typeface="Carlito"/>
              </a:rPr>
              <a:t>Çocukta </a:t>
            </a:r>
            <a:r>
              <a:rPr sz="1600" spc="-5" dirty="0">
                <a:latin typeface="Carlito"/>
                <a:cs typeface="Carlito"/>
              </a:rPr>
              <a:t>emekleme, </a:t>
            </a:r>
            <a:r>
              <a:rPr sz="1600" spc="-10" dirty="0">
                <a:latin typeface="Carlito"/>
                <a:cs typeface="Carlito"/>
              </a:rPr>
              <a:t>karde</a:t>
            </a:r>
            <a:r>
              <a:rPr sz="1600" spc="-10" dirty="0">
                <a:latin typeface="Arial"/>
                <a:cs typeface="Arial"/>
              </a:rPr>
              <a:t>ş</a:t>
            </a:r>
            <a:r>
              <a:rPr sz="1600" spc="-10" dirty="0">
                <a:latin typeface="Carlito"/>
                <a:cs typeface="Carlito"/>
              </a:rPr>
              <a:t>ini </a:t>
            </a:r>
            <a:r>
              <a:rPr sz="1600" spc="-5" dirty="0">
                <a:latin typeface="Carlito"/>
                <a:cs typeface="Carlito"/>
              </a:rPr>
              <a:t>hırpalama, </a:t>
            </a:r>
            <a:r>
              <a:rPr sz="1600" spc="-10" dirty="0">
                <a:latin typeface="Carlito"/>
                <a:cs typeface="Carlito"/>
              </a:rPr>
              <a:t>karde</a:t>
            </a:r>
            <a:r>
              <a:rPr sz="1600" spc="-10" dirty="0">
                <a:latin typeface="Arial"/>
                <a:cs typeface="Arial"/>
              </a:rPr>
              <a:t>ş</a:t>
            </a:r>
            <a:r>
              <a:rPr sz="1600" spc="-10" dirty="0">
                <a:latin typeface="Carlito"/>
                <a:cs typeface="Carlito"/>
              </a:rPr>
              <a:t>inin </a:t>
            </a:r>
            <a:r>
              <a:rPr sz="1600" spc="-5" dirty="0">
                <a:latin typeface="Carlito"/>
                <a:cs typeface="Carlito"/>
              </a:rPr>
              <a:t>e</a:t>
            </a:r>
            <a:r>
              <a:rPr sz="1600" spc="-5" dirty="0">
                <a:latin typeface="Arial"/>
                <a:cs typeface="Arial"/>
              </a:rPr>
              <a:t>ş</a:t>
            </a:r>
            <a:r>
              <a:rPr sz="1600" spc="-5" dirty="0">
                <a:latin typeface="Carlito"/>
                <a:cs typeface="Carlito"/>
              </a:rPr>
              <a:t>yalarına </a:t>
            </a:r>
            <a:r>
              <a:rPr sz="1600" spc="-15" dirty="0">
                <a:latin typeface="Carlito"/>
                <a:cs typeface="Carlito"/>
              </a:rPr>
              <a:t>zarar vererek</a:t>
            </a:r>
            <a:r>
              <a:rPr sz="1600" spc="75" dirty="0">
                <a:latin typeface="Carlito"/>
                <a:cs typeface="Carlito"/>
              </a:rPr>
              <a:t> </a:t>
            </a:r>
            <a:r>
              <a:rPr sz="1600" spc="-25" dirty="0">
                <a:latin typeface="Carlito"/>
                <a:cs typeface="Carlito"/>
              </a:rPr>
              <a:t>gösterebilir.</a:t>
            </a:r>
            <a:endParaRPr sz="1600">
              <a:latin typeface="Carlito"/>
              <a:cs typeface="Carlito"/>
            </a:endParaRPr>
          </a:p>
          <a:p>
            <a:pPr marL="12700">
              <a:lnSpc>
                <a:spcPct val="100000"/>
              </a:lnSpc>
              <a:spcBef>
                <a:spcPts val="320"/>
              </a:spcBef>
            </a:pPr>
            <a:r>
              <a:rPr sz="1600" i="1" spc="-30" dirty="0">
                <a:latin typeface="Carlito"/>
                <a:cs typeface="Carlito"/>
              </a:rPr>
              <a:t>Tedavi</a:t>
            </a:r>
            <a:endParaRPr sz="1600">
              <a:latin typeface="Carlito"/>
              <a:cs typeface="Carlito"/>
            </a:endParaRPr>
          </a:p>
          <a:p>
            <a:pPr marL="469265" marR="26670" indent="-351790" algn="just">
              <a:lnSpc>
                <a:spcPct val="100000"/>
              </a:lnSpc>
              <a:spcBef>
                <a:spcPts val="320"/>
              </a:spcBef>
              <a:buFont typeface="Arial"/>
              <a:buChar char="●"/>
              <a:tabLst>
                <a:tab pos="469900" algn="l"/>
              </a:tabLst>
            </a:pPr>
            <a:r>
              <a:rPr sz="1600" spc="-5" dirty="0">
                <a:latin typeface="Carlito"/>
                <a:cs typeface="Carlito"/>
              </a:rPr>
              <a:t>Çocu</a:t>
            </a:r>
            <a:r>
              <a:rPr sz="1600" spc="-5" dirty="0">
                <a:latin typeface="Arial"/>
                <a:cs typeface="Arial"/>
              </a:rPr>
              <a:t>ğ</a:t>
            </a:r>
            <a:r>
              <a:rPr sz="1600" spc="-5" dirty="0">
                <a:latin typeface="Carlito"/>
                <a:cs typeface="Carlito"/>
              </a:rPr>
              <a:t>un </a:t>
            </a:r>
            <a:r>
              <a:rPr sz="1600" spc="-10" dirty="0">
                <a:latin typeface="Carlito"/>
                <a:cs typeface="Carlito"/>
              </a:rPr>
              <a:t>ihtiyacı </a:t>
            </a:r>
            <a:r>
              <a:rPr sz="1600" spc="-5" dirty="0">
                <a:latin typeface="Carlito"/>
                <a:cs typeface="Carlito"/>
              </a:rPr>
              <a:t>olan ilgi </a:t>
            </a:r>
            <a:r>
              <a:rPr sz="1600" spc="-10" dirty="0">
                <a:latin typeface="Carlito"/>
                <a:cs typeface="Carlito"/>
              </a:rPr>
              <a:t>ve sevgi gösterilmesi, </a:t>
            </a:r>
            <a:r>
              <a:rPr sz="1600" spc="-5" dirty="0">
                <a:latin typeface="Carlito"/>
                <a:cs typeface="Carlito"/>
              </a:rPr>
              <a:t>yalnız olmadı</a:t>
            </a:r>
            <a:r>
              <a:rPr sz="1600" spc="-5" dirty="0">
                <a:latin typeface="Arial"/>
                <a:cs typeface="Arial"/>
              </a:rPr>
              <a:t>ğ</a:t>
            </a:r>
            <a:r>
              <a:rPr sz="1600" spc="-5" dirty="0">
                <a:latin typeface="Carlito"/>
                <a:cs typeface="Carlito"/>
              </a:rPr>
              <a:t>ını </a:t>
            </a:r>
            <a:r>
              <a:rPr sz="1600" spc="-10" dirty="0">
                <a:latin typeface="Carlito"/>
                <a:cs typeface="Carlito"/>
              </a:rPr>
              <a:t>hissettirilmesi çok  </a:t>
            </a:r>
            <a:r>
              <a:rPr sz="1600" spc="-25" dirty="0">
                <a:latin typeface="Carlito"/>
                <a:cs typeface="Carlito"/>
              </a:rPr>
              <a:t>önemlidir. </a:t>
            </a:r>
            <a:r>
              <a:rPr sz="1600" spc="-5" dirty="0">
                <a:latin typeface="Carlito"/>
                <a:cs typeface="Carlito"/>
              </a:rPr>
              <a:t>Çocu</a:t>
            </a:r>
            <a:r>
              <a:rPr sz="1600" spc="-5" dirty="0">
                <a:latin typeface="Arial"/>
                <a:cs typeface="Arial"/>
              </a:rPr>
              <a:t>ğ</a:t>
            </a:r>
            <a:r>
              <a:rPr sz="1600" spc="-5" dirty="0">
                <a:latin typeface="Carlito"/>
                <a:cs typeface="Carlito"/>
              </a:rPr>
              <a:t>a </a:t>
            </a:r>
            <a:r>
              <a:rPr sz="1600" dirty="0">
                <a:latin typeface="Carlito"/>
                <a:cs typeface="Carlito"/>
              </a:rPr>
              <a:t>ait </a:t>
            </a:r>
            <a:r>
              <a:rPr sz="1600" spc="-5" dirty="0">
                <a:latin typeface="Carlito"/>
                <a:cs typeface="Carlito"/>
              </a:rPr>
              <a:t>e</a:t>
            </a:r>
            <a:r>
              <a:rPr sz="1600" spc="-5" dirty="0">
                <a:latin typeface="Arial"/>
                <a:cs typeface="Arial"/>
              </a:rPr>
              <a:t>ş</a:t>
            </a:r>
            <a:r>
              <a:rPr sz="1600" spc="-5" dirty="0">
                <a:latin typeface="Carlito"/>
                <a:cs typeface="Carlito"/>
              </a:rPr>
              <a:t>yların izinsiz </a:t>
            </a:r>
            <a:r>
              <a:rPr sz="1600" spc="-10" dirty="0">
                <a:latin typeface="Carlito"/>
                <a:cs typeface="Carlito"/>
              </a:rPr>
              <a:t>karde</a:t>
            </a:r>
            <a:r>
              <a:rPr sz="1600" spc="-10" dirty="0">
                <a:latin typeface="Arial"/>
                <a:cs typeface="Arial"/>
              </a:rPr>
              <a:t>ş</a:t>
            </a:r>
            <a:r>
              <a:rPr sz="1600" spc="-10" dirty="0">
                <a:latin typeface="Carlito"/>
                <a:cs typeface="Carlito"/>
              </a:rPr>
              <a:t>ine verilmemesi, </a:t>
            </a:r>
            <a:r>
              <a:rPr sz="1600" dirty="0">
                <a:latin typeface="Carlito"/>
                <a:cs typeface="Carlito"/>
              </a:rPr>
              <a:t>anne </a:t>
            </a:r>
            <a:r>
              <a:rPr sz="1600" spc="-5" dirty="0">
                <a:latin typeface="Carlito"/>
                <a:cs typeface="Carlito"/>
              </a:rPr>
              <a:t>babaların karde</a:t>
            </a:r>
            <a:r>
              <a:rPr sz="1600" spc="-5" dirty="0">
                <a:latin typeface="Arial"/>
                <a:cs typeface="Arial"/>
              </a:rPr>
              <a:t>ş</a:t>
            </a:r>
            <a:r>
              <a:rPr sz="1600" spc="-5" dirty="0">
                <a:latin typeface="Carlito"/>
                <a:cs typeface="Carlito"/>
              </a:rPr>
              <a:t>ler </a:t>
            </a:r>
            <a:r>
              <a:rPr sz="1600" spc="-10" dirty="0">
                <a:latin typeface="Carlito"/>
                <a:cs typeface="Carlito"/>
              </a:rPr>
              <a:t>arası  </a:t>
            </a:r>
            <a:r>
              <a:rPr sz="1600" spc="-5" dirty="0">
                <a:latin typeface="Carlito"/>
                <a:cs typeface="Carlito"/>
              </a:rPr>
              <a:t>kıyaslamanın</a:t>
            </a:r>
            <a:r>
              <a:rPr sz="1600" spc="-10" dirty="0">
                <a:latin typeface="Carlito"/>
                <a:cs typeface="Carlito"/>
              </a:rPr>
              <a:t> </a:t>
            </a:r>
            <a:r>
              <a:rPr sz="1600" spc="-5" dirty="0">
                <a:latin typeface="Carlito"/>
                <a:cs typeface="Carlito"/>
              </a:rPr>
              <a:t>yapmaması.</a:t>
            </a:r>
            <a:endParaRPr sz="16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17</a:t>
            </a:fld>
            <a:endParaRPr sz="1200">
              <a:latin typeface="Carlito"/>
              <a:cs typeface="Carlito"/>
            </a:endParaRPr>
          </a:p>
        </p:txBody>
      </p:sp>
      <p:sp>
        <p:nvSpPr>
          <p:cNvPr id="3" name="object 3"/>
          <p:cNvSpPr txBox="1">
            <a:spLocks noGrp="1"/>
          </p:cNvSpPr>
          <p:nvPr>
            <p:ph type="title"/>
          </p:nvPr>
        </p:nvSpPr>
        <p:spPr>
          <a:xfrm>
            <a:off x="682623" y="522413"/>
            <a:ext cx="2189480" cy="33020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4.1.6. </a:t>
            </a:r>
            <a:r>
              <a:rPr spc="-35" dirty="0">
                <a:solidFill>
                  <a:srgbClr val="000000"/>
                </a:solidFill>
              </a:rPr>
              <a:t>Yalan</a:t>
            </a:r>
            <a:r>
              <a:rPr spc="-50" dirty="0">
                <a:solidFill>
                  <a:srgbClr val="000000"/>
                </a:solidFill>
              </a:rPr>
              <a:t> </a:t>
            </a:r>
            <a:r>
              <a:rPr spc="-10" dirty="0">
                <a:solidFill>
                  <a:srgbClr val="000000"/>
                </a:solidFill>
              </a:rPr>
              <a:t>Söyleme</a:t>
            </a:r>
          </a:p>
        </p:txBody>
      </p:sp>
      <p:sp>
        <p:nvSpPr>
          <p:cNvPr id="4" name="object 4"/>
          <p:cNvSpPr txBox="1"/>
          <p:nvPr/>
        </p:nvSpPr>
        <p:spPr>
          <a:xfrm>
            <a:off x="630573" y="1007577"/>
            <a:ext cx="8039734" cy="2138680"/>
          </a:xfrm>
          <a:prstGeom prst="rect">
            <a:avLst/>
          </a:prstGeom>
        </p:spPr>
        <p:txBody>
          <a:bodyPr vert="horz" wrap="square" lIns="0" tIns="53340" rIns="0" bIns="0" rtlCol="0">
            <a:spAutoFit/>
          </a:bodyPr>
          <a:lstStyle/>
          <a:p>
            <a:pPr marL="12700">
              <a:lnSpc>
                <a:spcPct val="100000"/>
              </a:lnSpc>
              <a:spcBef>
                <a:spcPts val="420"/>
              </a:spcBef>
            </a:pPr>
            <a:r>
              <a:rPr sz="1600" i="1" spc="-35" dirty="0">
                <a:latin typeface="Carlito"/>
                <a:cs typeface="Carlito"/>
              </a:rPr>
              <a:t>Tanım</a:t>
            </a:r>
            <a:endParaRPr sz="1600">
              <a:latin typeface="Carlito"/>
              <a:cs typeface="Carlito"/>
            </a:endParaRPr>
          </a:p>
          <a:p>
            <a:pPr marL="469265" marR="19050" indent="-351790" algn="just">
              <a:lnSpc>
                <a:spcPct val="100000"/>
              </a:lnSpc>
              <a:spcBef>
                <a:spcPts val="320"/>
              </a:spcBef>
              <a:buFont typeface="Arial"/>
              <a:buChar char="●"/>
              <a:tabLst>
                <a:tab pos="469900" algn="l"/>
              </a:tabLst>
            </a:pPr>
            <a:r>
              <a:rPr sz="1600" spc="-5" dirty="0">
                <a:latin typeface="Carlito"/>
                <a:cs typeface="Carlito"/>
              </a:rPr>
              <a:t>Kasıtlı </a:t>
            </a:r>
            <a:r>
              <a:rPr sz="1600" spc="-10" dirty="0">
                <a:latin typeface="Carlito"/>
                <a:cs typeface="Carlito"/>
              </a:rPr>
              <a:t>olarak gerçekle </a:t>
            </a:r>
            <a:r>
              <a:rPr sz="1600" spc="-5" dirty="0">
                <a:latin typeface="Carlito"/>
                <a:cs typeface="Carlito"/>
              </a:rPr>
              <a:t>ilgisi </a:t>
            </a:r>
            <a:r>
              <a:rPr sz="1600" spc="-10" dirty="0">
                <a:latin typeface="Carlito"/>
                <a:cs typeface="Carlito"/>
              </a:rPr>
              <a:t>olmayan sözlerle </a:t>
            </a:r>
            <a:r>
              <a:rPr sz="1600" spc="-5" dirty="0">
                <a:latin typeface="Carlito"/>
                <a:cs typeface="Carlito"/>
              </a:rPr>
              <a:t>ba</a:t>
            </a:r>
            <a:r>
              <a:rPr sz="1600" spc="-5" dirty="0">
                <a:latin typeface="Arial"/>
                <a:cs typeface="Arial"/>
              </a:rPr>
              <a:t>ş</a:t>
            </a:r>
            <a:r>
              <a:rPr sz="1600" spc="-5" dirty="0">
                <a:latin typeface="Carlito"/>
                <a:cs typeface="Carlito"/>
              </a:rPr>
              <a:t>kasını </a:t>
            </a:r>
            <a:r>
              <a:rPr sz="1600" spc="-10" dirty="0">
                <a:latin typeface="Carlito"/>
                <a:cs typeface="Carlito"/>
              </a:rPr>
              <a:t>bilerek </a:t>
            </a:r>
            <a:r>
              <a:rPr sz="1600" spc="-5" dirty="0">
                <a:latin typeface="Carlito"/>
                <a:cs typeface="Carlito"/>
              </a:rPr>
              <a:t>aldatmak için </a:t>
            </a:r>
            <a:r>
              <a:rPr sz="1600" spc="-10" dirty="0">
                <a:latin typeface="Carlito"/>
                <a:cs typeface="Carlito"/>
              </a:rPr>
              <a:t>söylenen  </a:t>
            </a:r>
            <a:r>
              <a:rPr sz="1600" spc="-5" dirty="0">
                <a:latin typeface="Carlito"/>
                <a:cs typeface="Carlito"/>
              </a:rPr>
              <a:t>geçi</a:t>
            </a:r>
            <a:r>
              <a:rPr sz="1600" spc="-5" dirty="0">
                <a:latin typeface="Arial"/>
                <a:cs typeface="Arial"/>
              </a:rPr>
              <a:t>ş</a:t>
            </a:r>
            <a:r>
              <a:rPr sz="1600" spc="-5" dirty="0">
                <a:latin typeface="Carlito"/>
                <a:cs typeface="Carlito"/>
              </a:rPr>
              <a:t>tirmeli </a:t>
            </a:r>
            <a:r>
              <a:rPr sz="1600" spc="-25" dirty="0">
                <a:latin typeface="Carlito"/>
                <a:cs typeface="Carlito"/>
              </a:rPr>
              <a:t>sözlerdir. </a:t>
            </a:r>
            <a:r>
              <a:rPr sz="1600" spc="-5" dirty="0">
                <a:latin typeface="Arial"/>
                <a:cs typeface="Arial"/>
              </a:rPr>
              <a:t>İ</a:t>
            </a:r>
            <a:r>
              <a:rPr sz="1600" spc="-5" dirty="0">
                <a:latin typeface="Carlito"/>
                <a:cs typeface="Carlito"/>
              </a:rPr>
              <a:t>ki </a:t>
            </a:r>
            <a:r>
              <a:rPr sz="1600" spc="-10" dirty="0">
                <a:latin typeface="Carlito"/>
                <a:cs typeface="Carlito"/>
              </a:rPr>
              <a:t>temel özelli</a:t>
            </a:r>
            <a:r>
              <a:rPr sz="1600" spc="-10" dirty="0">
                <a:latin typeface="Arial"/>
                <a:cs typeface="Arial"/>
              </a:rPr>
              <a:t>ğ</a:t>
            </a:r>
            <a:r>
              <a:rPr sz="1600" spc="-10" dirty="0">
                <a:latin typeface="Carlito"/>
                <a:cs typeface="Carlito"/>
              </a:rPr>
              <a:t>i vardır </a:t>
            </a:r>
            <a:r>
              <a:rPr sz="1600" spc="-5" dirty="0">
                <a:latin typeface="Carlito"/>
                <a:cs typeface="Carlito"/>
              </a:rPr>
              <a:t>ilki aldatmak </a:t>
            </a:r>
            <a:r>
              <a:rPr sz="1600" dirty="0">
                <a:latin typeface="Carlito"/>
                <a:cs typeface="Carlito"/>
              </a:rPr>
              <a:t>amacıyla </a:t>
            </a:r>
            <a:r>
              <a:rPr sz="1600" spc="-5" dirty="0">
                <a:latin typeface="Carlito"/>
                <a:cs typeface="Carlito"/>
              </a:rPr>
              <a:t>söylenmesi </a:t>
            </a:r>
            <a:r>
              <a:rPr sz="1600" dirty="0">
                <a:latin typeface="Carlito"/>
                <a:cs typeface="Carlito"/>
              </a:rPr>
              <a:t>di</a:t>
            </a:r>
            <a:r>
              <a:rPr sz="1600" dirty="0">
                <a:latin typeface="Arial"/>
                <a:cs typeface="Arial"/>
              </a:rPr>
              <a:t>ğ</a:t>
            </a:r>
            <a:r>
              <a:rPr sz="1600" dirty="0">
                <a:latin typeface="Carlito"/>
                <a:cs typeface="Carlito"/>
              </a:rPr>
              <a:t>eri </a:t>
            </a:r>
            <a:r>
              <a:rPr sz="1600" spc="-5" dirty="0">
                <a:latin typeface="Carlito"/>
                <a:cs typeface="Carlito"/>
              </a:rPr>
              <a:t>ise  </a:t>
            </a:r>
            <a:r>
              <a:rPr sz="1600" spc="-10" dirty="0">
                <a:latin typeface="Carlito"/>
                <a:cs typeface="Carlito"/>
              </a:rPr>
              <a:t>gerçe</a:t>
            </a:r>
            <a:r>
              <a:rPr sz="1600" spc="-10" dirty="0">
                <a:latin typeface="Arial"/>
                <a:cs typeface="Arial"/>
              </a:rPr>
              <a:t>ğ</a:t>
            </a:r>
            <a:r>
              <a:rPr sz="1600" spc="-10" dirty="0">
                <a:latin typeface="Carlito"/>
                <a:cs typeface="Carlito"/>
              </a:rPr>
              <a:t>e aykırı</a:t>
            </a:r>
            <a:r>
              <a:rPr sz="1600" spc="-5" dirty="0">
                <a:latin typeface="Carlito"/>
                <a:cs typeface="Carlito"/>
              </a:rPr>
              <a:t> </a:t>
            </a:r>
            <a:r>
              <a:rPr sz="1600" spc="-25" dirty="0">
                <a:latin typeface="Carlito"/>
                <a:cs typeface="Carlito"/>
              </a:rPr>
              <a:t>olmasıdır.</a:t>
            </a:r>
            <a:endParaRPr sz="1600">
              <a:latin typeface="Carlito"/>
              <a:cs typeface="Carlito"/>
            </a:endParaRPr>
          </a:p>
          <a:p>
            <a:pPr marL="12700">
              <a:lnSpc>
                <a:spcPct val="100000"/>
              </a:lnSpc>
              <a:spcBef>
                <a:spcPts val="320"/>
              </a:spcBef>
            </a:pPr>
            <a:r>
              <a:rPr sz="1600" i="1" spc="-5" dirty="0">
                <a:latin typeface="Carlito"/>
                <a:cs typeface="Carlito"/>
              </a:rPr>
              <a:t>Nedenleri</a:t>
            </a:r>
            <a:endParaRPr sz="1600">
              <a:latin typeface="Carlito"/>
              <a:cs typeface="Carlito"/>
            </a:endParaRPr>
          </a:p>
          <a:p>
            <a:pPr marL="469265" marR="5080" indent="-351790" algn="just">
              <a:lnSpc>
                <a:spcPct val="100000"/>
              </a:lnSpc>
              <a:spcBef>
                <a:spcPts val="320"/>
              </a:spcBef>
              <a:buChar char="●"/>
              <a:tabLst>
                <a:tab pos="469900" algn="l"/>
              </a:tabLst>
            </a:pPr>
            <a:r>
              <a:rPr sz="1600" spc="-5" dirty="0">
                <a:latin typeface="Arial"/>
                <a:cs typeface="Arial"/>
              </a:rPr>
              <a:t>İ</a:t>
            </a:r>
            <a:r>
              <a:rPr sz="1600" spc="-5" dirty="0">
                <a:latin typeface="Carlito"/>
                <a:cs typeface="Carlito"/>
              </a:rPr>
              <a:t>lgi çekme çabası, </a:t>
            </a:r>
            <a:r>
              <a:rPr sz="1600" spc="-10" dirty="0">
                <a:latin typeface="Carlito"/>
                <a:cs typeface="Carlito"/>
              </a:rPr>
              <a:t>güven kazanma </a:t>
            </a:r>
            <a:r>
              <a:rPr sz="1600" spc="-5" dirty="0">
                <a:latin typeface="Carlito"/>
                <a:cs typeface="Carlito"/>
              </a:rPr>
              <a:t>iste</a:t>
            </a:r>
            <a:r>
              <a:rPr sz="1600" spc="-5" dirty="0">
                <a:latin typeface="Arial"/>
                <a:cs typeface="Arial"/>
              </a:rPr>
              <a:t>ğ</a:t>
            </a:r>
            <a:r>
              <a:rPr sz="1600" spc="-5" dirty="0">
                <a:latin typeface="Carlito"/>
                <a:cs typeface="Carlito"/>
              </a:rPr>
              <a:t>i, </a:t>
            </a:r>
            <a:r>
              <a:rPr sz="1600" spc="-10" dirty="0">
                <a:latin typeface="Carlito"/>
                <a:cs typeface="Carlito"/>
              </a:rPr>
              <a:t>çevredeki </a:t>
            </a:r>
            <a:r>
              <a:rPr sz="1600" spc="-5" dirty="0">
                <a:latin typeface="Carlito"/>
                <a:cs typeface="Carlito"/>
              </a:rPr>
              <a:t>insanların hayranlı</a:t>
            </a:r>
            <a:r>
              <a:rPr sz="1600" spc="-5" dirty="0">
                <a:latin typeface="Arial"/>
                <a:cs typeface="Arial"/>
              </a:rPr>
              <a:t>ğ</a:t>
            </a:r>
            <a:r>
              <a:rPr sz="1600" spc="-5" dirty="0">
                <a:latin typeface="Carlito"/>
                <a:cs typeface="Carlito"/>
              </a:rPr>
              <a:t>ını </a:t>
            </a:r>
            <a:r>
              <a:rPr sz="1600" spc="-10" dirty="0">
                <a:latin typeface="Carlito"/>
                <a:cs typeface="Carlito"/>
              </a:rPr>
              <a:t>kazanmak </a:t>
            </a:r>
            <a:r>
              <a:rPr sz="1600" spc="-5" dirty="0">
                <a:latin typeface="Carlito"/>
                <a:cs typeface="Carlito"/>
              </a:rPr>
              <a:t>için,  disiplin </a:t>
            </a:r>
            <a:r>
              <a:rPr sz="1600" dirty="0">
                <a:latin typeface="Carlito"/>
                <a:cs typeface="Carlito"/>
              </a:rPr>
              <a:t>amacıyla </a:t>
            </a:r>
            <a:r>
              <a:rPr sz="1600" spc="-20" dirty="0">
                <a:latin typeface="Carlito"/>
                <a:cs typeface="Carlito"/>
              </a:rPr>
              <a:t>cezaya </a:t>
            </a:r>
            <a:r>
              <a:rPr sz="1600" spc="-5" dirty="0">
                <a:latin typeface="Carlito"/>
                <a:cs typeface="Carlito"/>
              </a:rPr>
              <a:t>sık </a:t>
            </a:r>
            <a:r>
              <a:rPr sz="1600" spc="-10" dirty="0">
                <a:latin typeface="Carlito"/>
                <a:cs typeface="Carlito"/>
              </a:rPr>
              <a:t>ba</a:t>
            </a:r>
            <a:r>
              <a:rPr sz="1600" spc="-10" dirty="0">
                <a:latin typeface="Arial"/>
                <a:cs typeface="Arial"/>
              </a:rPr>
              <a:t>ş</a:t>
            </a:r>
            <a:r>
              <a:rPr sz="1600" spc="-10" dirty="0">
                <a:latin typeface="Carlito"/>
                <a:cs typeface="Carlito"/>
              </a:rPr>
              <a:t>vuran </a:t>
            </a:r>
            <a:r>
              <a:rPr sz="1600" dirty="0">
                <a:latin typeface="Carlito"/>
                <a:cs typeface="Carlito"/>
              </a:rPr>
              <a:t>ailelerin </a:t>
            </a:r>
            <a:r>
              <a:rPr sz="1600" spc="-10" dirty="0">
                <a:latin typeface="Carlito"/>
                <a:cs typeface="Carlito"/>
              </a:rPr>
              <a:t>çocukları cezadan kurtulabilmek </a:t>
            </a:r>
            <a:r>
              <a:rPr sz="1600" spc="-5" dirty="0">
                <a:latin typeface="Carlito"/>
                <a:cs typeface="Carlito"/>
              </a:rPr>
              <a:t>için yalana  </a:t>
            </a:r>
            <a:r>
              <a:rPr sz="1600" spc="-15" dirty="0">
                <a:latin typeface="Carlito"/>
                <a:cs typeface="Carlito"/>
              </a:rPr>
              <a:t>ba</a:t>
            </a:r>
            <a:r>
              <a:rPr sz="1600" spc="-15" dirty="0">
                <a:latin typeface="Arial"/>
                <a:cs typeface="Arial"/>
              </a:rPr>
              <a:t>ş</a:t>
            </a:r>
            <a:r>
              <a:rPr sz="1600" spc="-15" dirty="0">
                <a:latin typeface="Carlito"/>
                <a:cs typeface="Carlito"/>
              </a:rPr>
              <a:t>vurabilirler.</a:t>
            </a:r>
            <a:endParaRPr sz="16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18</a:t>
            </a:fld>
            <a:endParaRPr sz="1200">
              <a:latin typeface="Carlito"/>
              <a:cs typeface="Carlito"/>
            </a:endParaRPr>
          </a:p>
        </p:txBody>
      </p:sp>
      <p:sp>
        <p:nvSpPr>
          <p:cNvPr id="3" name="object 3"/>
          <p:cNvSpPr txBox="1"/>
          <p:nvPr/>
        </p:nvSpPr>
        <p:spPr>
          <a:xfrm>
            <a:off x="838798" y="195281"/>
            <a:ext cx="8045450" cy="3357879"/>
          </a:xfrm>
          <a:prstGeom prst="rect">
            <a:avLst/>
          </a:prstGeom>
        </p:spPr>
        <p:txBody>
          <a:bodyPr vert="horz" wrap="square" lIns="0" tIns="53340" rIns="0" bIns="0" rtlCol="0">
            <a:spAutoFit/>
          </a:bodyPr>
          <a:lstStyle/>
          <a:p>
            <a:pPr marL="12700">
              <a:lnSpc>
                <a:spcPct val="100000"/>
              </a:lnSpc>
              <a:spcBef>
                <a:spcPts val="420"/>
              </a:spcBef>
            </a:pPr>
            <a:r>
              <a:rPr sz="1600" i="1" spc="-10" dirty="0">
                <a:latin typeface="Carlito"/>
                <a:cs typeface="Carlito"/>
              </a:rPr>
              <a:t>Belirtileri/Özellikleri</a:t>
            </a:r>
            <a:endParaRPr sz="1600">
              <a:latin typeface="Carlito"/>
              <a:cs typeface="Carlito"/>
            </a:endParaRPr>
          </a:p>
          <a:p>
            <a:pPr marL="469265" marR="5080" indent="-351790" algn="just">
              <a:lnSpc>
                <a:spcPct val="100000"/>
              </a:lnSpc>
              <a:spcBef>
                <a:spcPts val="320"/>
              </a:spcBef>
              <a:buFont typeface="Arial"/>
              <a:buChar char="●"/>
              <a:tabLst>
                <a:tab pos="469900" algn="l"/>
              </a:tabLst>
            </a:pPr>
            <a:r>
              <a:rPr sz="1600" spc="-5" dirty="0">
                <a:latin typeface="Carlito"/>
                <a:cs typeface="Carlito"/>
              </a:rPr>
              <a:t>Çocukların bili</a:t>
            </a:r>
            <a:r>
              <a:rPr sz="1600" spc="-5" dirty="0">
                <a:latin typeface="Arial"/>
                <a:cs typeface="Arial"/>
              </a:rPr>
              <a:t>ş</a:t>
            </a:r>
            <a:r>
              <a:rPr sz="1600" spc="-5" dirty="0">
                <a:latin typeface="Carlito"/>
                <a:cs typeface="Carlito"/>
              </a:rPr>
              <a:t>sel geli</a:t>
            </a:r>
            <a:r>
              <a:rPr sz="1600" spc="-5" dirty="0">
                <a:latin typeface="Arial"/>
                <a:cs typeface="Arial"/>
              </a:rPr>
              <a:t>ş</a:t>
            </a:r>
            <a:r>
              <a:rPr sz="1600" spc="-5" dirty="0">
                <a:latin typeface="Carlito"/>
                <a:cs typeface="Carlito"/>
              </a:rPr>
              <a:t>im </a:t>
            </a:r>
            <a:r>
              <a:rPr sz="1600" spc="-10" dirty="0">
                <a:latin typeface="Carlito"/>
                <a:cs typeface="Carlito"/>
              </a:rPr>
              <a:t>özellikleri üzerinde durmakta </a:t>
            </a:r>
            <a:r>
              <a:rPr sz="1600" spc="-20" dirty="0">
                <a:latin typeface="Carlito"/>
                <a:cs typeface="Carlito"/>
              </a:rPr>
              <a:t>fayda </a:t>
            </a:r>
            <a:r>
              <a:rPr sz="1600" spc="-35" dirty="0">
                <a:latin typeface="Carlito"/>
                <a:cs typeface="Carlito"/>
              </a:rPr>
              <a:t>vardır. </a:t>
            </a:r>
            <a:r>
              <a:rPr sz="1600" spc="-5" dirty="0">
                <a:latin typeface="Carlito"/>
                <a:cs typeface="Carlito"/>
              </a:rPr>
              <a:t>2-7 </a:t>
            </a:r>
            <a:r>
              <a:rPr sz="1600" spc="5" dirty="0">
                <a:latin typeface="Carlito"/>
                <a:cs typeface="Carlito"/>
              </a:rPr>
              <a:t>ya</a:t>
            </a:r>
            <a:r>
              <a:rPr sz="1600" spc="5" dirty="0">
                <a:latin typeface="Arial"/>
                <a:cs typeface="Arial"/>
              </a:rPr>
              <a:t>ş </a:t>
            </a:r>
            <a:r>
              <a:rPr sz="1600" spc="-5" dirty="0">
                <a:latin typeface="Carlito"/>
                <a:cs typeface="Carlito"/>
              </a:rPr>
              <a:t>dönemini  </a:t>
            </a:r>
            <a:r>
              <a:rPr sz="1600" spc="-15" dirty="0">
                <a:latin typeface="Carlito"/>
                <a:cs typeface="Carlito"/>
              </a:rPr>
              <a:t>kapsayan </a:t>
            </a:r>
            <a:r>
              <a:rPr sz="1600" spc="-5" dirty="0">
                <a:latin typeface="Carlito"/>
                <a:cs typeface="Carlito"/>
              </a:rPr>
              <a:t>i</a:t>
            </a:r>
            <a:r>
              <a:rPr sz="1600" spc="-5" dirty="0">
                <a:latin typeface="Arial"/>
                <a:cs typeface="Arial"/>
              </a:rPr>
              <a:t>ş</a:t>
            </a:r>
            <a:r>
              <a:rPr sz="1600" spc="-5" dirty="0">
                <a:latin typeface="Carlito"/>
                <a:cs typeface="Carlito"/>
              </a:rPr>
              <a:t>lem öncesi dönemde </a:t>
            </a:r>
            <a:r>
              <a:rPr sz="1600" spc="-10" dirty="0">
                <a:latin typeface="Carlito"/>
                <a:cs typeface="Carlito"/>
              </a:rPr>
              <a:t>çocukların </a:t>
            </a:r>
            <a:r>
              <a:rPr sz="1600" spc="-15" dirty="0">
                <a:latin typeface="Carlito"/>
                <a:cs typeface="Carlito"/>
              </a:rPr>
              <a:t>hayal </a:t>
            </a:r>
            <a:r>
              <a:rPr sz="1600" spc="-10" dirty="0">
                <a:latin typeface="Carlito"/>
                <a:cs typeface="Carlito"/>
              </a:rPr>
              <a:t>ve </a:t>
            </a:r>
            <a:r>
              <a:rPr sz="1600" spc="-5" dirty="0">
                <a:latin typeface="Carlito"/>
                <a:cs typeface="Carlito"/>
              </a:rPr>
              <a:t>gerçe</a:t>
            </a:r>
            <a:r>
              <a:rPr sz="1600" spc="-5" dirty="0">
                <a:latin typeface="Arial"/>
                <a:cs typeface="Arial"/>
              </a:rPr>
              <a:t>ğ</a:t>
            </a:r>
            <a:r>
              <a:rPr sz="1600" spc="-5" dirty="0">
                <a:latin typeface="Carlito"/>
                <a:cs typeface="Carlito"/>
              </a:rPr>
              <a:t>i iç içe ya</a:t>
            </a:r>
            <a:r>
              <a:rPr sz="1600" spc="-5" dirty="0">
                <a:latin typeface="Arial"/>
                <a:cs typeface="Arial"/>
              </a:rPr>
              <a:t>ş</a:t>
            </a:r>
            <a:r>
              <a:rPr sz="1600" spc="-5" dirty="0">
                <a:latin typeface="Carlito"/>
                <a:cs typeface="Carlito"/>
              </a:rPr>
              <a:t>adıkları bir dü</a:t>
            </a:r>
            <a:r>
              <a:rPr sz="1600" spc="-5" dirty="0">
                <a:latin typeface="Arial"/>
                <a:cs typeface="Arial"/>
              </a:rPr>
              <a:t>ş</a:t>
            </a:r>
            <a:r>
              <a:rPr sz="1600" spc="-5" dirty="0">
                <a:latin typeface="Carlito"/>
                <a:cs typeface="Carlito"/>
              </a:rPr>
              <a:t>ünce  </a:t>
            </a:r>
            <a:r>
              <a:rPr sz="1600" spc="-10" dirty="0">
                <a:latin typeface="Carlito"/>
                <a:cs typeface="Carlito"/>
              </a:rPr>
              <a:t>sistemleri </a:t>
            </a:r>
            <a:r>
              <a:rPr sz="1600" spc="-35" dirty="0">
                <a:latin typeface="Carlito"/>
                <a:cs typeface="Carlito"/>
              </a:rPr>
              <a:t>vardır. </a:t>
            </a:r>
            <a:r>
              <a:rPr sz="1600" spc="-5" dirty="0">
                <a:latin typeface="Carlito"/>
                <a:cs typeface="Carlito"/>
              </a:rPr>
              <a:t>Bu dönemde </a:t>
            </a:r>
            <a:r>
              <a:rPr sz="1600" spc="-10" dirty="0">
                <a:latin typeface="Carlito"/>
                <a:cs typeface="Carlito"/>
              </a:rPr>
              <a:t>çocukların </a:t>
            </a:r>
            <a:r>
              <a:rPr sz="1600" spc="-15" dirty="0">
                <a:latin typeface="Carlito"/>
                <a:cs typeface="Carlito"/>
              </a:rPr>
              <a:t>hayal </a:t>
            </a:r>
            <a:r>
              <a:rPr sz="1600" spc="-10" dirty="0">
                <a:latin typeface="Carlito"/>
                <a:cs typeface="Carlito"/>
              </a:rPr>
              <a:t>ve </a:t>
            </a:r>
            <a:r>
              <a:rPr sz="1600" spc="-5" dirty="0">
                <a:latin typeface="Carlito"/>
                <a:cs typeface="Carlito"/>
              </a:rPr>
              <a:t>gerçe</a:t>
            </a:r>
            <a:r>
              <a:rPr sz="1600" spc="-5" dirty="0">
                <a:latin typeface="Arial"/>
                <a:cs typeface="Arial"/>
              </a:rPr>
              <a:t>ğ</a:t>
            </a:r>
            <a:r>
              <a:rPr sz="1600" spc="-5" dirty="0">
                <a:latin typeface="Carlito"/>
                <a:cs typeface="Carlito"/>
              </a:rPr>
              <a:t>i iç içe ya</a:t>
            </a:r>
            <a:r>
              <a:rPr sz="1600" spc="-5" dirty="0">
                <a:latin typeface="Arial"/>
                <a:cs typeface="Arial"/>
              </a:rPr>
              <a:t>ş</a:t>
            </a:r>
            <a:r>
              <a:rPr sz="1600" spc="-5" dirty="0">
                <a:latin typeface="Carlito"/>
                <a:cs typeface="Carlito"/>
              </a:rPr>
              <a:t>adıkları bir dü</a:t>
            </a:r>
            <a:r>
              <a:rPr sz="1600" spc="-5" dirty="0">
                <a:latin typeface="Arial"/>
                <a:cs typeface="Arial"/>
              </a:rPr>
              <a:t>ş</a:t>
            </a:r>
            <a:r>
              <a:rPr sz="1600" spc="-5" dirty="0">
                <a:latin typeface="Carlito"/>
                <a:cs typeface="Carlito"/>
              </a:rPr>
              <a:t>ünce  </a:t>
            </a:r>
            <a:r>
              <a:rPr sz="1600" spc="-10" dirty="0">
                <a:latin typeface="Carlito"/>
                <a:cs typeface="Carlito"/>
              </a:rPr>
              <a:t>sistemi </a:t>
            </a:r>
            <a:r>
              <a:rPr sz="1600" spc="-35" dirty="0">
                <a:latin typeface="Carlito"/>
                <a:cs typeface="Carlito"/>
              </a:rPr>
              <a:t>vardır. </a:t>
            </a:r>
            <a:r>
              <a:rPr sz="1600" spc="-5" dirty="0">
                <a:latin typeface="Carlito"/>
                <a:cs typeface="Carlito"/>
              </a:rPr>
              <a:t>Bu dönem </a:t>
            </a:r>
            <a:r>
              <a:rPr sz="1600" spc="-10" dirty="0">
                <a:latin typeface="Carlito"/>
                <a:cs typeface="Carlito"/>
              </a:rPr>
              <a:t>çocuklar </a:t>
            </a:r>
            <a:r>
              <a:rPr sz="1600" spc="-5" dirty="0">
                <a:latin typeface="Carlito"/>
                <a:cs typeface="Carlito"/>
              </a:rPr>
              <a:t>ya</a:t>
            </a:r>
            <a:r>
              <a:rPr sz="1600" spc="-5" dirty="0">
                <a:latin typeface="Arial"/>
                <a:cs typeface="Arial"/>
              </a:rPr>
              <a:t>ş</a:t>
            </a:r>
            <a:r>
              <a:rPr sz="1600" spc="-5" dirty="0">
                <a:latin typeface="Carlito"/>
                <a:cs typeface="Carlito"/>
              </a:rPr>
              <a:t>adıklarını, </a:t>
            </a:r>
            <a:r>
              <a:rPr sz="1600" spc="-10" dirty="0">
                <a:latin typeface="Carlito"/>
                <a:cs typeface="Carlito"/>
              </a:rPr>
              <a:t>gördüklerini, duyduklarını farklı </a:t>
            </a:r>
            <a:r>
              <a:rPr sz="1600" spc="-5" dirty="0">
                <a:latin typeface="Carlito"/>
                <a:cs typeface="Carlito"/>
              </a:rPr>
              <a:t>bir biçimde  </a:t>
            </a:r>
            <a:r>
              <a:rPr sz="1600" spc="-20" dirty="0">
                <a:latin typeface="Carlito"/>
                <a:cs typeface="Carlito"/>
              </a:rPr>
              <a:t>aktarabilirler.</a:t>
            </a:r>
            <a:r>
              <a:rPr sz="1600" spc="320" dirty="0">
                <a:latin typeface="Carlito"/>
                <a:cs typeface="Carlito"/>
              </a:rPr>
              <a:t> </a:t>
            </a:r>
            <a:r>
              <a:rPr sz="1600" spc="-5" dirty="0">
                <a:latin typeface="Carlito"/>
                <a:cs typeface="Carlito"/>
              </a:rPr>
              <a:t>Bu durum </a:t>
            </a:r>
            <a:r>
              <a:rPr sz="1600" spc="-15" dirty="0">
                <a:latin typeface="Carlito"/>
                <a:cs typeface="Carlito"/>
              </a:rPr>
              <a:t>bazen </a:t>
            </a:r>
            <a:r>
              <a:rPr sz="1600" spc="-10" dirty="0">
                <a:latin typeface="Carlito"/>
                <a:cs typeface="Carlito"/>
              </a:rPr>
              <a:t>yeti</a:t>
            </a:r>
            <a:r>
              <a:rPr sz="1600" spc="-10" dirty="0">
                <a:latin typeface="Arial"/>
                <a:cs typeface="Arial"/>
              </a:rPr>
              <a:t>ş</a:t>
            </a:r>
            <a:r>
              <a:rPr sz="1600" spc="-10" dirty="0">
                <a:latin typeface="Carlito"/>
                <a:cs typeface="Carlito"/>
              </a:rPr>
              <a:t>kinleri </a:t>
            </a:r>
            <a:r>
              <a:rPr sz="1600" spc="-5" dirty="0">
                <a:latin typeface="Carlito"/>
                <a:cs typeface="Carlito"/>
              </a:rPr>
              <a:t>endi</a:t>
            </a:r>
            <a:r>
              <a:rPr sz="1600" spc="-5" dirty="0">
                <a:latin typeface="Arial"/>
                <a:cs typeface="Arial"/>
              </a:rPr>
              <a:t>ş</a:t>
            </a:r>
            <a:r>
              <a:rPr sz="1600" spc="-5" dirty="0">
                <a:latin typeface="Carlito"/>
                <a:cs typeface="Carlito"/>
              </a:rPr>
              <a:t>elendirir </a:t>
            </a:r>
            <a:r>
              <a:rPr sz="1600" spc="-10" dirty="0">
                <a:latin typeface="Carlito"/>
                <a:cs typeface="Carlito"/>
              </a:rPr>
              <a:t>ve çocuklarını </a:t>
            </a:r>
            <a:r>
              <a:rPr sz="1600" spc="-5" dirty="0">
                <a:latin typeface="Carlito"/>
                <a:cs typeface="Carlito"/>
              </a:rPr>
              <a:t>yalancılıkla  suçlamalarına neden </a:t>
            </a:r>
            <a:r>
              <a:rPr sz="1600" spc="-25" dirty="0">
                <a:latin typeface="Carlito"/>
                <a:cs typeface="Carlito"/>
              </a:rPr>
              <a:t>olabilir. </a:t>
            </a:r>
            <a:r>
              <a:rPr sz="1600" spc="-10" dirty="0">
                <a:latin typeface="Carlito"/>
                <a:cs typeface="Carlito"/>
              </a:rPr>
              <a:t>Oysa çocukların gerçek </a:t>
            </a:r>
            <a:r>
              <a:rPr sz="1600" spc="5" dirty="0">
                <a:latin typeface="Carlito"/>
                <a:cs typeface="Carlito"/>
              </a:rPr>
              <a:t>dı</a:t>
            </a:r>
            <a:r>
              <a:rPr sz="1600" spc="5" dirty="0">
                <a:latin typeface="Arial"/>
                <a:cs typeface="Arial"/>
              </a:rPr>
              <a:t>ş</a:t>
            </a:r>
            <a:r>
              <a:rPr sz="1600" spc="5" dirty="0">
                <a:latin typeface="Carlito"/>
                <a:cs typeface="Carlito"/>
              </a:rPr>
              <a:t>ı </a:t>
            </a:r>
            <a:r>
              <a:rPr sz="1600" spc="-10" dirty="0">
                <a:latin typeface="Carlito"/>
                <a:cs typeface="Carlito"/>
              </a:rPr>
              <a:t>konu</a:t>
            </a:r>
            <a:r>
              <a:rPr sz="1600" spc="-10" dirty="0">
                <a:latin typeface="Arial"/>
                <a:cs typeface="Arial"/>
              </a:rPr>
              <a:t>ş</a:t>
            </a:r>
            <a:r>
              <a:rPr sz="1600" spc="-10" dirty="0">
                <a:latin typeface="Carlito"/>
                <a:cs typeface="Carlito"/>
              </a:rPr>
              <a:t>maları ve </a:t>
            </a:r>
            <a:r>
              <a:rPr sz="1600" spc="-5" dirty="0">
                <a:latin typeface="Carlito"/>
                <a:cs typeface="Carlito"/>
              </a:rPr>
              <a:t>inanılması güç  </a:t>
            </a:r>
            <a:r>
              <a:rPr sz="1600" spc="-15" dirty="0">
                <a:latin typeface="Carlito"/>
                <a:cs typeface="Carlito"/>
              </a:rPr>
              <a:t>hikayeler </a:t>
            </a:r>
            <a:r>
              <a:rPr sz="1600" spc="-5" dirty="0">
                <a:latin typeface="Carlito"/>
                <a:cs typeface="Carlito"/>
              </a:rPr>
              <a:t>anlatması </a:t>
            </a:r>
            <a:r>
              <a:rPr sz="1600" dirty="0">
                <a:latin typeface="Carlito"/>
                <a:cs typeface="Carlito"/>
              </a:rPr>
              <a:t>ola</a:t>
            </a:r>
            <a:r>
              <a:rPr sz="1600" dirty="0">
                <a:latin typeface="Arial"/>
                <a:cs typeface="Arial"/>
              </a:rPr>
              <a:t>ğ</a:t>
            </a:r>
            <a:r>
              <a:rPr sz="1600" dirty="0">
                <a:latin typeface="Carlito"/>
                <a:cs typeface="Carlito"/>
              </a:rPr>
              <a:t>an </a:t>
            </a:r>
            <a:r>
              <a:rPr sz="1600" spc="-5" dirty="0">
                <a:latin typeface="Carlito"/>
                <a:cs typeface="Carlito"/>
              </a:rPr>
              <a:t>bir durumdur </a:t>
            </a:r>
            <a:r>
              <a:rPr sz="1600" spc="-10" dirty="0">
                <a:latin typeface="Carlito"/>
                <a:cs typeface="Carlito"/>
              </a:rPr>
              <a:t>ve </a:t>
            </a:r>
            <a:r>
              <a:rPr sz="1600" spc="-5" dirty="0">
                <a:latin typeface="Carlito"/>
                <a:cs typeface="Carlito"/>
              </a:rPr>
              <a:t>geli</a:t>
            </a:r>
            <a:r>
              <a:rPr sz="1600" spc="-5" dirty="0">
                <a:latin typeface="Arial"/>
                <a:cs typeface="Arial"/>
              </a:rPr>
              <a:t>ş</a:t>
            </a:r>
            <a:r>
              <a:rPr sz="1600" spc="-5" dirty="0">
                <a:latin typeface="Carlito"/>
                <a:cs typeface="Carlito"/>
              </a:rPr>
              <a:t>imin</a:t>
            </a:r>
            <a:r>
              <a:rPr sz="1600" dirty="0">
                <a:latin typeface="Carlito"/>
                <a:cs typeface="Carlito"/>
              </a:rPr>
              <a:t> </a:t>
            </a:r>
            <a:r>
              <a:rPr sz="1600" spc="-20" dirty="0">
                <a:latin typeface="Carlito"/>
                <a:cs typeface="Carlito"/>
              </a:rPr>
              <a:t>parçasıdır.</a:t>
            </a:r>
            <a:endParaRPr sz="1600">
              <a:latin typeface="Carlito"/>
              <a:cs typeface="Carlito"/>
            </a:endParaRPr>
          </a:p>
          <a:p>
            <a:pPr marL="12700">
              <a:lnSpc>
                <a:spcPct val="100000"/>
              </a:lnSpc>
              <a:spcBef>
                <a:spcPts val="320"/>
              </a:spcBef>
            </a:pPr>
            <a:r>
              <a:rPr sz="1600" i="1" spc="-30" dirty="0">
                <a:latin typeface="Carlito"/>
                <a:cs typeface="Carlito"/>
              </a:rPr>
              <a:t>Tedavi</a:t>
            </a:r>
            <a:endParaRPr sz="1600">
              <a:latin typeface="Carlito"/>
              <a:cs typeface="Carlito"/>
            </a:endParaRPr>
          </a:p>
          <a:p>
            <a:pPr marL="469265" marR="27940" indent="-351790" algn="just">
              <a:lnSpc>
                <a:spcPct val="100000"/>
              </a:lnSpc>
              <a:spcBef>
                <a:spcPts val="320"/>
              </a:spcBef>
              <a:buFont typeface="Arial"/>
              <a:buChar char="●"/>
              <a:tabLst>
                <a:tab pos="469900" algn="l"/>
              </a:tabLst>
            </a:pPr>
            <a:r>
              <a:rPr sz="1600" spc="-10" dirty="0">
                <a:latin typeface="Carlito"/>
                <a:cs typeface="Carlito"/>
              </a:rPr>
              <a:t>Çocuklarda yerle</a:t>
            </a:r>
            <a:r>
              <a:rPr sz="1600" spc="-10" dirty="0">
                <a:latin typeface="Arial"/>
                <a:cs typeface="Arial"/>
              </a:rPr>
              <a:t>ş</a:t>
            </a:r>
            <a:r>
              <a:rPr sz="1600" spc="-10" dirty="0">
                <a:latin typeface="Carlito"/>
                <a:cs typeface="Carlito"/>
              </a:rPr>
              <a:t>en </a:t>
            </a:r>
            <a:r>
              <a:rPr sz="1600" spc="-5" dirty="0">
                <a:latin typeface="Carlito"/>
                <a:cs typeface="Carlito"/>
              </a:rPr>
              <a:t>yalan söyleme </a:t>
            </a:r>
            <a:r>
              <a:rPr sz="1600" spc="-10" dirty="0">
                <a:latin typeface="Carlito"/>
                <a:cs typeface="Carlito"/>
              </a:rPr>
              <a:t>davranı</a:t>
            </a:r>
            <a:r>
              <a:rPr sz="1600" spc="-10" dirty="0">
                <a:latin typeface="Arial"/>
                <a:cs typeface="Arial"/>
              </a:rPr>
              <a:t>ş</a:t>
            </a:r>
            <a:r>
              <a:rPr sz="1600" spc="-10" dirty="0">
                <a:latin typeface="Carlito"/>
                <a:cs typeface="Carlito"/>
              </a:rPr>
              <a:t>ını yok </a:t>
            </a:r>
            <a:r>
              <a:rPr sz="1600" spc="-5" dirty="0">
                <a:latin typeface="Carlito"/>
                <a:cs typeface="Carlito"/>
              </a:rPr>
              <a:t>etmek, </a:t>
            </a:r>
            <a:r>
              <a:rPr sz="1600" spc="-10" dirty="0">
                <a:latin typeface="Carlito"/>
                <a:cs typeface="Carlito"/>
              </a:rPr>
              <a:t>önlemekten </a:t>
            </a:r>
            <a:r>
              <a:rPr sz="1600" spc="-5" dirty="0">
                <a:latin typeface="Carlito"/>
                <a:cs typeface="Carlito"/>
              </a:rPr>
              <a:t>daha </a:t>
            </a:r>
            <a:r>
              <a:rPr sz="1600" spc="-35" dirty="0">
                <a:latin typeface="Carlito"/>
                <a:cs typeface="Carlito"/>
              </a:rPr>
              <a:t>zordur. </a:t>
            </a:r>
            <a:r>
              <a:rPr sz="1600" spc="-5" dirty="0">
                <a:latin typeface="Carlito"/>
                <a:cs typeface="Carlito"/>
              </a:rPr>
              <a:t>Bu  nedenle öncelikle çocu</a:t>
            </a:r>
            <a:r>
              <a:rPr sz="1600" spc="-5" dirty="0">
                <a:latin typeface="Arial"/>
                <a:cs typeface="Arial"/>
              </a:rPr>
              <a:t>ğ</a:t>
            </a:r>
            <a:r>
              <a:rPr sz="1600" spc="-5" dirty="0">
                <a:latin typeface="Carlito"/>
                <a:cs typeface="Carlito"/>
              </a:rPr>
              <a:t>u yalana </a:t>
            </a:r>
            <a:r>
              <a:rPr sz="1600" spc="-10" dirty="0">
                <a:latin typeface="Carlito"/>
                <a:cs typeface="Carlito"/>
              </a:rPr>
              <a:t>itecek nedenlerden </a:t>
            </a:r>
            <a:r>
              <a:rPr sz="1600" spc="-5" dirty="0">
                <a:latin typeface="Carlito"/>
                <a:cs typeface="Carlito"/>
              </a:rPr>
              <a:t>uzakla</a:t>
            </a:r>
            <a:r>
              <a:rPr sz="1600" spc="-5" dirty="0">
                <a:latin typeface="Arial"/>
                <a:cs typeface="Arial"/>
              </a:rPr>
              <a:t>ş</a:t>
            </a:r>
            <a:r>
              <a:rPr sz="1600" spc="-5" dirty="0">
                <a:latin typeface="Carlito"/>
                <a:cs typeface="Carlito"/>
              </a:rPr>
              <a:t>mak ilk alınacak </a:t>
            </a:r>
            <a:r>
              <a:rPr sz="1600" spc="-25" dirty="0">
                <a:latin typeface="Carlito"/>
                <a:cs typeface="Carlito"/>
              </a:rPr>
              <a:t>önlemdir.  </a:t>
            </a:r>
            <a:r>
              <a:rPr sz="1600" spc="-15" dirty="0">
                <a:latin typeface="Carlito"/>
                <a:cs typeface="Carlito"/>
              </a:rPr>
              <a:t>Yeti</a:t>
            </a:r>
            <a:r>
              <a:rPr sz="1600" spc="-15" dirty="0">
                <a:latin typeface="Arial"/>
                <a:cs typeface="Arial"/>
              </a:rPr>
              <a:t>ş</a:t>
            </a:r>
            <a:r>
              <a:rPr sz="1600" spc="-15" dirty="0">
                <a:latin typeface="Carlito"/>
                <a:cs typeface="Carlito"/>
              </a:rPr>
              <a:t>kinlerin </a:t>
            </a:r>
            <a:r>
              <a:rPr sz="1600" spc="-10" dirty="0">
                <a:latin typeface="Carlito"/>
                <a:cs typeface="Carlito"/>
              </a:rPr>
              <a:t>söz ve davranı</a:t>
            </a:r>
            <a:r>
              <a:rPr sz="1600" spc="-10" dirty="0">
                <a:latin typeface="Arial"/>
                <a:cs typeface="Arial"/>
              </a:rPr>
              <a:t>ş</a:t>
            </a:r>
            <a:r>
              <a:rPr sz="1600" spc="-10" dirty="0">
                <a:latin typeface="Carlito"/>
                <a:cs typeface="Carlito"/>
              </a:rPr>
              <a:t>larının </a:t>
            </a:r>
            <a:r>
              <a:rPr sz="1600" spc="-5" dirty="0">
                <a:latin typeface="Carlito"/>
                <a:cs typeface="Carlito"/>
              </a:rPr>
              <a:t>tutarlı olması, </a:t>
            </a:r>
            <a:r>
              <a:rPr sz="1600" dirty="0">
                <a:latin typeface="Carlito"/>
                <a:cs typeface="Carlito"/>
              </a:rPr>
              <a:t>do</a:t>
            </a:r>
            <a:r>
              <a:rPr sz="1600" dirty="0">
                <a:latin typeface="Arial"/>
                <a:cs typeface="Arial"/>
              </a:rPr>
              <a:t>ğ</a:t>
            </a:r>
            <a:r>
              <a:rPr sz="1600" dirty="0">
                <a:latin typeface="Carlito"/>
                <a:cs typeface="Carlito"/>
              </a:rPr>
              <a:t>ru </a:t>
            </a:r>
            <a:r>
              <a:rPr sz="1600" spc="-5" dirty="0">
                <a:latin typeface="Carlito"/>
                <a:cs typeface="Carlito"/>
              </a:rPr>
              <a:t>model </a:t>
            </a:r>
            <a:r>
              <a:rPr sz="1600" spc="-15" dirty="0">
                <a:latin typeface="Carlito"/>
                <a:cs typeface="Carlito"/>
              </a:rPr>
              <a:t>olmaya </a:t>
            </a:r>
            <a:r>
              <a:rPr sz="1600" spc="-20" dirty="0">
                <a:latin typeface="Carlito"/>
                <a:cs typeface="Carlito"/>
              </a:rPr>
              <a:t>özen </a:t>
            </a:r>
            <a:r>
              <a:rPr sz="1600" spc="-10" dirty="0">
                <a:latin typeface="Carlito"/>
                <a:cs typeface="Carlito"/>
              </a:rPr>
              <a:t>göstermeleri  </a:t>
            </a:r>
            <a:r>
              <a:rPr sz="1600" spc="-30" dirty="0">
                <a:latin typeface="Carlito"/>
                <a:cs typeface="Carlito"/>
              </a:rPr>
              <a:t>gerekir.</a:t>
            </a:r>
            <a:endParaRPr sz="1600">
              <a:latin typeface="Carlito"/>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19</a:t>
            </a:fld>
            <a:endParaRPr sz="1200">
              <a:latin typeface="Carlito"/>
              <a:cs typeface="Carlito"/>
            </a:endParaRPr>
          </a:p>
        </p:txBody>
      </p:sp>
      <p:sp>
        <p:nvSpPr>
          <p:cNvPr id="3" name="object 3"/>
          <p:cNvSpPr txBox="1">
            <a:spLocks noGrp="1"/>
          </p:cNvSpPr>
          <p:nvPr>
            <p:ph type="title"/>
          </p:nvPr>
        </p:nvSpPr>
        <p:spPr>
          <a:xfrm>
            <a:off x="682623" y="579638"/>
            <a:ext cx="1323975" cy="33020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4.1.7.</a:t>
            </a:r>
            <a:r>
              <a:rPr spc="-80" dirty="0">
                <a:solidFill>
                  <a:srgbClr val="000000"/>
                </a:solidFill>
              </a:rPr>
              <a:t> </a:t>
            </a:r>
            <a:r>
              <a:rPr spc="-5" dirty="0">
                <a:solidFill>
                  <a:srgbClr val="000000"/>
                </a:solidFill>
              </a:rPr>
              <a:t>Çalma</a:t>
            </a:r>
          </a:p>
        </p:txBody>
      </p:sp>
      <p:sp>
        <p:nvSpPr>
          <p:cNvPr id="4" name="object 4"/>
          <p:cNvSpPr txBox="1"/>
          <p:nvPr/>
        </p:nvSpPr>
        <p:spPr>
          <a:xfrm>
            <a:off x="682623" y="965829"/>
            <a:ext cx="8042909" cy="3398520"/>
          </a:xfrm>
          <a:prstGeom prst="rect">
            <a:avLst/>
          </a:prstGeom>
        </p:spPr>
        <p:txBody>
          <a:bodyPr vert="horz" wrap="square" lIns="0" tIns="53340" rIns="0" bIns="0" rtlCol="0">
            <a:spAutoFit/>
          </a:bodyPr>
          <a:lstStyle/>
          <a:p>
            <a:pPr marL="12700">
              <a:lnSpc>
                <a:spcPct val="100000"/>
              </a:lnSpc>
              <a:spcBef>
                <a:spcPts val="420"/>
              </a:spcBef>
            </a:pPr>
            <a:r>
              <a:rPr sz="1600" i="1" spc="-35" dirty="0">
                <a:latin typeface="Carlito"/>
                <a:cs typeface="Carlito"/>
              </a:rPr>
              <a:t>Tanım</a:t>
            </a:r>
            <a:endParaRPr sz="1600">
              <a:latin typeface="Carlito"/>
              <a:cs typeface="Carlito"/>
            </a:endParaRPr>
          </a:p>
          <a:p>
            <a:pPr marL="469265" marR="6985" indent="-351790">
              <a:lnSpc>
                <a:spcPct val="100000"/>
              </a:lnSpc>
              <a:spcBef>
                <a:spcPts val="320"/>
              </a:spcBef>
              <a:buFont typeface="Arial"/>
              <a:buChar char="●"/>
              <a:tabLst>
                <a:tab pos="469265" algn="l"/>
                <a:tab pos="469900" algn="l"/>
              </a:tabLst>
            </a:pPr>
            <a:r>
              <a:rPr sz="1600" spc="-5" dirty="0">
                <a:latin typeface="Carlito"/>
                <a:cs typeface="Carlito"/>
              </a:rPr>
              <a:t>Çocu</a:t>
            </a:r>
            <a:r>
              <a:rPr sz="1600" spc="-5" dirty="0">
                <a:latin typeface="Arial"/>
                <a:cs typeface="Arial"/>
              </a:rPr>
              <a:t>ğ</a:t>
            </a:r>
            <a:r>
              <a:rPr sz="1600" spc="-5" dirty="0">
                <a:latin typeface="Carlito"/>
                <a:cs typeface="Carlito"/>
              </a:rPr>
              <a:t>un </a:t>
            </a:r>
            <a:r>
              <a:rPr sz="1600" spc="-15" dirty="0">
                <a:latin typeface="Carlito"/>
                <a:cs typeface="Carlito"/>
              </a:rPr>
              <a:t>kendine </a:t>
            </a:r>
            <a:r>
              <a:rPr sz="1600" dirty="0">
                <a:latin typeface="Carlito"/>
                <a:cs typeface="Carlito"/>
              </a:rPr>
              <a:t>ait </a:t>
            </a:r>
            <a:r>
              <a:rPr sz="1600" spc="-10" dirty="0">
                <a:latin typeface="Carlito"/>
                <a:cs typeface="Carlito"/>
              </a:rPr>
              <a:t>olmayan </a:t>
            </a:r>
            <a:r>
              <a:rPr sz="1600" spc="-5" dirty="0">
                <a:latin typeface="Carlito"/>
                <a:cs typeface="Carlito"/>
              </a:rPr>
              <a:t>bir </a:t>
            </a:r>
            <a:r>
              <a:rPr sz="1600" spc="-10" dirty="0">
                <a:latin typeface="Carlito"/>
                <a:cs typeface="Carlito"/>
              </a:rPr>
              <a:t>e</a:t>
            </a:r>
            <a:r>
              <a:rPr sz="1600" spc="-10" dirty="0">
                <a:latin typeface="Arial"/>
                <a:cs typeface="Arial"/>
              </a:rPr>
              <a:t>ş</a:t>
            </a:r>
            <a:r>
              <a:rPr sz="1600" spc="-10" dirty="0">
                <a:latin typeface="Carlito"/>
                <a:cs typeface="Carlito"/>
              </a:rPr>
              <a:t>yayı, </a:t>
            </a:r>
            <a:r>
              <a:rPr sz="1600" spc="-5" dirty="0">
                <a:latin typeface="Carlito"/>
                <a:cs typeface="Carlito"/>
              </a:rPr>
              <a:t>sahibinin izni olmadan </a:t>
            </a:r>
            <a:r>
              <a:rPr sz="1600" dirty="0">
                <a:latin typeface="Carlito"/>
                <a:cs typeface="Carlito"/>
              </a:rPr>
              <a:t>alması, </a:t>
            </a:r>
            <a:r>
              <a:rPr sz="1600" spc="-10" dirty="0">
                <a:latin typeface="Carlito"/>
                <a:cs typeface="Carlito"/>
              </a:rPr>
              <a:t>kullanması </a:t>
            </a:r>
            <a:r>
              <a:rPr sz="1600" spc="-15" dirty="0">
                <a:latin typeface="Carlito"/>
                <a:cs typeface="Carlito"/>
              </a:rPr>
              <a:t>ya </a:t>
            </a:r>
            <a:r>
              <a:rPr sz="1600" spc="-5" dirty="0">
                <a:latin typeface="Carlito"/>
                <a:cs typeface="Carlito"/>
              </a:rPr>
              <a:t>da  sahip</a:t>
            </a:r>
            <a:r>
              <a:rPr sz="1600" spc="-10" dirty="0">
                <a:latin typeface="Carlito"/>
                <a:cs typeface="Carlito"/>
              </a:rPr>
              <a:t> </a:t>
            </a:r>
            <a:r>
              <a:rPr sz="1600" spc="-20" dirty="0">
                <a:latin typeface="Carlito"/>
                <a:cs typeface="Carlito"/>
              </a:rPr>
              <a:t>çıkmasıdır.</a:t>
            </a:r>
            <a:endParaRPr sz="1600">
              <a:latin typeface="Carlito"/>
              <a:cs typeface="Carlito"/>
            </a:endParaRPr>
          </a:p>
          <a:p>
            <a:pPr>
              <a:lnSpc>
                <a:spcPct val="100000"/>
              </a:lnSpc>
              <a:spcBef>
                <a:spcPts val="55"/>
              </a:spcBef>
              <a:buFont typeface="Arial"/>
              <a:buChar char="●"/>
            </a:pPr>
            <a:endParaRPr sz="2050">
              <a:latin typeface="Carlito"/>
              <a:cs typeface="Carlito"/>
            </a:endParaRPr>
          </a:p>
          <a:p>
            <a:pPr marL="12700">
              <a:lnSpc>
                <a:spcPct val="100000"/>
              </a:lnSpc>
            </a:pPr>
            <a:r>
              <a:rPr sz="1600" i="1" spc="-5" dirty="0">
                <a:latin typeface="Carlito"/>
                <a:cs typeface="Carlito"/>
              </a:rPr>
              <a:t>Nedenleri</a:t>
            </a:r>
            <a:endParaRPr sz="1600">
              <a:latin typeface="Carlito"/>
              <a:cs typeface="Carlito"/>
            </a:endParaRPr>
          </a:p>
          <a:p>
            <a:pPr marL="469265" marR="5080" indent="-351790" algn="just">
              <a:lnSpc>
                <a:spcPct val="100000"/>
              </a:lnSpc>
              <a:spcBef>
                <a:spcPts val="320"/>
              </a:spcBef>
              <a:buFont typeface="Arial"/>
              <a:buChar char="●"/>
              <a:tabLst>
                <a:tab pos="469900" algn="l"/>
              </a:tabLst>
            </a:pPr>
            <a:r>
              <a:rPr sz="1600" spc="-5" dirty="0">
                <a:latin typeface="Carlito"/>
                <a:cs typeface="Carlito"/>
              </a:rPr>
              <a:t>Çocu</a:t>
            </a:r>
            <a:r>
              <a:rPr sz="1600" spc="-5" dirty="0">
                <a:latin typeface="Arial"/>
                <a:cs typeface="Arial"/>
              </a:rPr>
              <a:t>ğ</a:t>
            </a:r>
            <a:r>
              <a:rPr sz="1600" spc="-5" dirty="0">
                <a:latin typeface="Carlito"/>
                <a:cs typeface="Carlito"/>
              </a:rPr>
              <a:t>un </a:t>
            </a:r>
            <a:r>
              <a:rPr sz="1600" spc="-10" dirty="0">
                <a:latin typeface="Carlito"/>
                <a:cs typeface="Carlito"/>
              </a:rPr>
              <a:t>temel </a:t>
            </a:r>
            <a:r>
              <a:rPr sz="1600" spc="-5" dirty="0">
                <a:latin typeface="Carlito"/>
                <a:cs typeface="Carlito"/>
              </a:rPr>
              <a:t>ihtiyaçlarının kar</a:t>
            </a:r>
            <a:r>
              <a:rPr sz="1600" spc="-5" dirty="0">
                <a:latin typeface="Arial"/>
                <a:cs typeface="Arial"/>
              </a:rPr>
              <a:t>ş</a:t>
            </a:r>
            <a:r>
              <a:rPr sz="1600" spc="-5" dirty="0">
                <a:latin typeface="Carlito"/>
                <a:cs typeface="Carlito"/>
              </a:rPr>
              <a:t>ılanmaması, </a:t>
            </a:r>
            <a:r>
              <a:rPr sz="1600" spc="-10" dirty="0">
                <a:latin typeface="Carlito"/>
                <a:cs typeface="Carlito"/>
              </a:rPr>
              <a:t>çocukta mülkiyet kavramının </a:t>
            </a:r>
            <a:r>
              <a:rPr sz="1600" spc="-5" dirty="0">
                <a:latin typeface="Carlito"/>
                <a:cs typeface="Carlito"/>
              </a:rPr>
              <a:t>geli</a:t>
            </a:r>
            <a:r>
              <a:rPr sz="1600" spc="-5" dirty="0">
                <a:latin typeface="Arial"/>
                <a:cs typeface="Arial"/>
              </a:rPr>
              <a:t>ş</a:t>
            </a:r>
            <a:r>
              <a:rPr sz="1600" spc="-5" dirty="0">
                <a:latin typeface="Carlito"/>
                <a:cs typeface="Carlito"/>
              </a:rPr>
              <a:t>memi</a:t>
            </a:r>
            <a:r>
              <a:rPr sz="1600" spc="-5" dirty="0">
                <a:latin typeface="Arial"/>
                <a:cs typeface="Arial"/>
              </a:rPr>
              <a:t>ş  </a:t>
            </a:r>
            <a:r>
              <a:rPr sz="1600" spc="-5" dirty="0">
                <a:latin typeface="Carlito"/>
                <a:cs typeface="Carlito"/>
              </a:rPr>
              <a:t>olması, çocu</a:t>
            </a:r>
            <a:r>
              <a:rPr sz="1600" spc="-5" dirty="0">
                <a:latin typeface="Arial"/>
                <a:cs typeface="Arial"/>
              </a:rPr>
              <a:t>ğ</a:t>
            </a:r>
            <a:r>
              <a:rPr sz="1600" spc="-5" dirty="0">
                <a:latin typeface="Carlito"/>
                <a:cs typeface="Carlito"/>
              </a:rPr>
              <a:t>un </a:t>
            </a:r>
            <a:r>
              <a:rPr sz="1600" spc="-10" dirty="0">
                <a:latin typeface="Carlito"/>
                <a:cs typeface="Carlito"/>
              </a:rPr>
              <a:t>uygun olmayan </a:t>
            </a:r>
            <a:r>
              <a:rPr sz="1600" spc="-5" dirty="0">
                <a:latin typeface="Carlito"/>
                <a:cs typeface="Carlito"/>
              </a:rPr>
              <a:t>modellerle </a:t>
            </a:r>
            <a:r>
              <a:rPr sz="1600" spc="-10" dirty="0">
                <a:latin typeface="Carlito"/>
                <a:cs typeface="Carlito"/>
              </a:rPr>
              <a:t>birlikte </a:t>
            </a:r>
            <a:r>
              <a:rPr sz="1600" spc="-5" dirty="0">
                <a:latin typeface="Carlito"/>
                <a:cs typeface="Carlito"/>
              </a:rPr>
              <a:t>olması, </a:t>
            </a:r>
            <a:r>
              <a:rPr sz="1600" spc="-10" dirty="0">
                <a:latin typeface="Carlito"/>
                <a:cs typeface="Carlito"/>
              </a:rPr>
              <a:t>yeni </a:t>
            </a:r>
            <a:r>
              <a:rPr sz="1600" spc="5" dirty="0">
                <a:latin typeface="Carlito"/>
                <a:cs typeface="Carlito"/>
              </a:rPr>
              <a:t>do</a:t>
            </a:r>
            <a:r>
              <a:rPr sz="1600" spc="5" dirty="0">
                <a:latin typeface="Arial"/>
                <a:cs typeface="Arial"/>
              </a:rPr>
              <a:t>ğ</a:t>
            </a:r>
            <a:r>
              <a:rPr sz="1600" spc="5" dirty="0">
                <a:latin typeface="Carlito"/>
                <a:cs typeface="Carlito"/>
              </a:rPr>
              <a:t>an </a:t>
            </a:r>
            <a:r>
              <a:rPr sz="1600" spc="-10" dirty="0">
                <a:latin typeface="Carlito"/>
                <a:cs typeface="Carlito"/>
              </a:rPr>
              <a:t>karde</a:t>
            </a:r>
            <a:r>
              <a:rPr sz="1600" spc="-10" dirty="0">
                <a:latin typeface="Arial"/>
                <a:cs typeface="Arial"/>
              </a:rPr>
              <a:t>ş</a:t>
            </a:r>
            <a:r>
              <a:rPr sz="1600" spc="-10" dirty="0">
                <a:latin typeface="Carlito"/>
                <a:cs typeface="Carlito"/>
              </a:rPr>
              <a:t>e </a:t>
            </a:r>
            <a:r>
              <a:rPr sz="1600" spc="-5" dirty="0">
                <a:latin typeface="Carlito"/>
                <a:cs typeface="Carlito"/>
              </a:rPr>
              <a:t>duyulan  kıskançlık, çocu</a:t>
            </a:r>
            <a:r>
              <a:rPr sz="1600" spc="-5" dirty="0">
                <a:latin typeface="Arial"/>
                <a:cs typeface="Arial"/>
              </a:rPr>
              <a:t>ğ</a:t>
            </a:r>
            <a:r>
              <a:rPr sz="1600" spc="-5" dirty="0">
                <a:latin typeface="Carlito"/>
                <a:cs typeface="Carlito"/>
              </a:rPr>
              <a:t>un </a:t>
            </a:r>
            <a:r>
              <a:rPr sz="1600" spc="-15" dirty="0">
                <a:latin typeface="Carlito"/>
                <a:cs typeface="Carlito"/>
              </a:rPr>
              <a:t>kendini </a:t>
            </a:r>
            <a:r>
              <a:rPr sz="1600" spc="-10" dirty="0">
                <a:latin typeface="Carlito"/>
                <a:cs typeface="Carlito"/>
              </a:rPr>
              <a:t>de</a:t>
            </a:r>
            <a:r>
              <a:rPr sz="1600" spc="-10" dirty="0">
                <a:latin typeface="Arial"/>
                <a:cs typeface="Arial"/>
              </a:rPr>
              <a:t>ğ</a:t>
            </a:r>
            <a:r>
              <a:rPr sz="1600" spc="-10" dirty="0">
                <a:latin typeface="Carlito"/>
                <a:cs typeface="Carlito"/>
              </a:rPr>
              <a:t>ersiz </a:t>
            </a:r>
            <a:r>
              <a:rPr sz="1600" spc="-5" dirty="0">
                <a:latin typeface="Carlito"/>
                <a:cs typeface="Carlito"/>
              </a:rPr>
              <a:t>hissetmesi, </a:t>
            </a:r>
            <a:r>
              <a:rPr sz="1600" spc="-15" dirty="0">
                <a:latin typeface="Carlito"/>
                <a:cs typeface="Carlito"/>
              </a:rPr>
              <a:t>özgüven </a:t>
            </a:r>
            <a:r>
              <a:rPr sz="1600" spc="-5" dirty="0">
                <a:latin typeface="Carlito"/>
                <a:cs typeface="Carlito"/>
              </a:rPr>
              <a:t>eksikli</a:t>
            </a:r>
            <a:r>
              <a:rPr sz="1600" spc="-5" dirty="0">
                <a:latin typeface="Arial"/>
                <a:cs typeface="Arial"/>
              </a:rPr>
              <a:t>ğ</a:t>
            </a:r>
            <a:r>
              <a:rPr sz="1600" spc="-5" dirty="0">
                <a:latin typeface="Carlito"/>
                <a:cs typeface="Carlito"/>
              </a:rPr>
              <a:t>i gibi nedenler çalma  </a:t>
            </a:r>
            <a:r>
              <a:rPr sz="1600" spc="-10" dirty="0">
                <a:latin typeface="Carlito"/>
                <a:cs typeface="Carlito"/>
              </a:rPr>
              <a:t>davranı</a:t>
            </a:r>
            <a:r>
              <a:rPr sz="1600" spc="-10" dirty="0">
                <a:latin typeface="Arial"/>
                <a:cs typeface="Arial"/>
              </a:rPr>
              <a:t>ş</a:t>
            </a:r>
            <a:r>
              <a:rPr sz="1600" spc="-10" dirty="0">
                <a:latin typeface="Carlito"/>
                <a:cs typeface="Carlito"/>
              </a:rPr>
              <a:t>ına </a:t>
            </a:r>
            <a:r>
              <a:rPr sz="1600" spc="-5" dirty="0">
                <a:latin typeface="Carlito"/>
                <a:cs typeface="Carlito"/>
              </a:rPr>
              <a:t>neden </a:t>
            </a:r>
            <a:r>
              <a:rPr sz="1600" spc="-25" dirty="0">
                <a:latin typeface="Carlito"/>
                <a:cs typeface="Carlito"/>
              </a:rPr>
              <a:t>olabilir.</a:t>
            </a:r>
            <a:endParaRPr sz="1600">
              <a:latin typeface="Carlito"/>
              <a:cs typeface="Carlito"/>
            </a:endParaRPr>
          </a:p>
          <a:p>
            <a:pPr marL="469265" marR="17780" indent="-351790" algn="just">
              <a:lnSpc>
                <a:spcPct val="100000"/>
              </a:lnSpc>
              <a:buFont typeface="Arial"/>
              <a:buChar char="●"/>
              <a:tabLst>
                <a:tab pos="531495" algn="l"/>
              </a:tabLst>
            </a:pPr>
            <a:r>
              <a:rPr dirty="0"/>
              <a:t>	</a:t>
            </a:r>
            <a:r>
              <a:rPr sz="1600" spc="-10" dirty="0">
                <a:latin typeface="Carlito"/>
                <a:cs typeface="Carlito"/>
              </a:rPr>
              <a:t>Freud; </a:t>
            </a:r>
            <a:r>
              <a:rPr sz="1600" spc="-5" dirty="0">
                <a:latin typeface="Carlito"/>
                <a:cs typeface="Carlito"/>
              </a:rPr>
              <a:t>her </a:t>
            </a:r>
            <a:r>
              <a:rPr sz="1600" spc="-15" dirty="0">
                <a:latin typeface="Carlito"/>
                <a:cs typeface="Carlito"/>
              </a:rPr>
              <a:t>bireyde </a:t>
            </a:r>
            <a:r>
              <a:rPr sz="1600" spc="-5" dirty="0">
                <a:latin typeface="Carlito"/>
                <a:cs typeface="Carlito"/>
              </a:rPr>
              <a:t>olması </a:t>
            </a:r>
            <a:r>
              <a:rPr sz="1600" spc="-20" dirty="0">
                <a:latin typeface="Carlito"/>
                <a:cs typeface="Carlito"/>
              </a:rPr>
              <a:t>gereken </a:t>
            </a:r>
            <a:r>
              <a:rPr sz="1600" spc="-10" dirty="0">
                <a:latin typeface="Carlito"/>
                <a:cs typeface="Carlito"/>
              </a:rPr>
              <a:t>çok </a:t>
            </a:r>
            <a:r>
              <a:rPr sz="1600" spc="-20" dirty="0">
                <a:latin typeface="Carlito"/>
                <a:cs typeface="Carlito"/>
              </a:rPr>
              <a:t>özel </a:t>
            </a:r>
            <a:r>
              <a:rPr sz="1600" spc="-5" dirty="0">
                <a:latin typeface="Carlito"/>
                <a:cs typeface="Carlito"/>
              </a:rPr>
              <a:t>bir </a:t>
            </a:r>
            <a:r>
              <a:rPr sz="1600" spc="-10" dirty="0">
                <a:latin typeface="Carlito"/>
                <a:cs typeface="Carlito"/>
              </a:rPr>
              <a:t>yetenek </a:t>
            </a:r>
            <a:r>
              <a:rPr sz="1600" spc="-5" dirty="0">
                <a:latin typeface="Carlito"/>
                <a:cs typeface="Carlito"/>
              </a:rPr>
              <a:t>olan vicdandan </a:t>
            </a:r>
            <a:r>
              <a:rPr sz="1600" dirty="0">
                <a:latin typeface="Carlito"/>
                <a:cs typeface="Carlito"/>
              </a:rPr>
              <a:t>bahsetmi</a:t>
            </a:r>
            <a:r>
              <a:rPr sz="1600" dirty="0">
                <a:latin typeface="Arial"/>
                <a:cs typeface="Arial"/>
              </a:rPr>
              <a:t>ş</a:t>
            </a:r>
            <a:r>
              <a:rPr sz="1600" dirty="0">
                <a:latin typeface="Carlito"/>
                <a:cs typeface="Carlito"/>
              </a:rPr>
              <a:t>tir </a:t>
            </a:r>
            <a:r>
              <a:rPr sz="1600" spc="-10" dirty="0">
                <a:latin typeface="Carlito"/>
                <a:cs typeface="Carlito"/>
              </a:rPr>
              <a:t>ve  çocuklarda </a:t>
            </a:r>
            <a:r>
              <a:rPr sz="1600" spc="-5" dirty="0">
                <a:latin typeface="Carlito"/>
                <a:cs typeface="Carlito"/>
              </a:rPr>
              <a:t>vicdan </a:t>
            </a:r>
            <a:r>
              <a:rPr sz="1600" spc="-10" dirty="0">
                <a:latin typeface="Carlito"/>
                <a:cs typeface="Carlito"/>
              </a:rPr>
              <a:t>geli</a:t>
            </a:r>
            <a:r>
              <a:rPr sz="1600" spc="-10" dirty="0">
                <a:latin typeface="Arial"/>
                <a:cs typeface="Arial"/>
              </a:rPr>
              <a:t>ş</a:t>
            </a:r>
            <a:r>
              <a:rPr sz="1600" spc="-10" dirty="0">
                <a:latin typeface="Carlito"/>
                <a:cs typeface="Carlito"/>
              </a:rPr>
              <a:t>tikten sonra </a:t>
            </a:r>
            <a:r>
              <a:rPr sz="1600" spc="-5" dirty="0">
                <a:latin typeface="Carlito"/>
                <a:cs typeface="Carlito"/>
              </a:rPr>
              <a:t>çalma </a:t>
            </a:r>
            <a:r>
              <a:rPr sz="1600" spc="-10" dirty="0">
                <a:latin typeface="Carlito"/>
                <a:cs typeface="Carlito"/>
              </a:rPr>
              <a:t>eyleminin gerçekle</a:t>
            </a:r>
            <a:r>
              <a:rPr sz="1600" spc="-10" dirty="0">
                <a:latin typeface="Arial"/>
                <a:cs typeface="Arial"/>
              </a:rPr>
              <a:t>ş</a:t>
            </a:r>
            <a:r>
              <a:rPr sz="1600" spc="-10" dirty="0">
                <a:latin typeface="Carlito"/>
                <a:cs typeface="Carlito"/>
              </a:rPr>
              <a:t>meyece</a:t>
            </a:r>
            <a:r>
              <a:rPr sz="1600" spc="-10" dirty="0">
                <a:latin typeface="Arial"/>
                <a:cs typeface="Arial"/>
              </a:rPr>
              <a:t>ğ</a:t>
            </a:r>
            <a:r>
              <a:rPr sz="1600" spc="-10" dirty="0">
                <a:latin typeface="Carlito"/>
                <a:cs typeface="Carlito"/>
              </a:rPr>
              <a:t>ini ifade</a:t>
            </a:r>
            <a:r>
              <a:rPr sz="1600" spc="95" dirty="0">
                <a:latin typeface="Carlito"/>
                <a:cs typeface="Carlito"/>
              </a:rPr>
              <a:t> </a:t>
            </a:r>
            <a:r>
              <a:rPr sz="1600" spc="-25" dirty="0">
                <a:latin typeface="Carlito"/>
                <a:cs typeface="Carlito"/>
              </a:rPr>
              <a:t>etmi</a:t>
            </a:r>
            <a:r>
              <a:rPr sz="1600" spc="-25" dirty="0">
                <a:latin typeface="Arial"/>
                <a:cs typeface="Arial"/>
              </a:rPr>
              <a:t>ş</a:t>
            </a:r>
            <a:r>
              <a:rPr sz="1600" spc="-25" dirty="0">
                <a:latin typeface="Carlito"/>
                <a:cs typeface="Carlito"/>
              </a:rPr>
              <a:t>tir.</a:t>
            </a:r>
            <a:endParaRPr sz="1600">
              <a:latin typeface="Carlito"/>
              <a:cs typeface="Carlito"/>
            </a:endParaRPr>
          </a:p>
          <a:p>
            <a:pPr marL="469265" marR="15240" indent="-351790" algn="just">
              <a:lnSpc>
                <a:spcPct val="100000"/>
              </a:lnSpc>
              <a:buFont typeface="Arial"/>
              <a:buChar char="●"/>
              <a:tabLst>
                <a:tab pos="469900" algn="l"/>
              </a:tabLst>
            </a:pPr>
            <a:r>
              <a:rPr sz="1600" spc="-10" dirty="0">
                <a:latin typeface="Carlito"/>
                <a:cs typeface="Carlito"/>
              </a:rPr>
              <a:t>Piaget; </a:t>
            </a:r>
            <a:r>
              <a:rPr sz="1600" dirty="0">
                <a:latin typeface="Carlito"/>
                <a:cs typeface="Carlito"/>
              </a:rPr>
              <a:t>ahlak </a:t>
            </a:r>
            <a:r>
              <a:rPr sz="1600" spc="-5" dirty="0">
                <a:latin typeface="Carlito"/>
                <a:cs typeface="Carlito"/>
              </a:rPr>
              <a:t>geli</a:t>
            </a:r>
            <a:r>
              <a:rPr sz="1600" spc="-5" dirty="0">
                <a:latin typeface="Arial"/>
                <a:cs typeface="Arial"/>
              </a:rPr>
              <a:t>ş</a:t>
            </a:r>
            <a:r>
              <a:rPr sz="1600" spc="-5" dirty="0">
                <a:latin typeface="Carlito"/>
                <a:cs typeface="Carlito"/>
              </a:rPr>
              <a:t>im </a:t>
            </a:r>
            <a:r>
              <a:rPr sz="1600" spc="-10" dirty="0">
                <a:latin typeface="Carlito"/>
                <a:cs typeface="Carlito"/>
              </a:rPr>
              <a:t>kuramında </a:t>
            </a:r>
            <a:r>
              <a:rPr sz="1600" dirty="0">
                <a:latin typeface="Carlito"/>
                <a:cs typeface="Carlito"/>
              </a:rPr>
              <a:t>6 </a:t>
            </a:r>
            <a:r>
              <a:rPr sz="1600" spc="-10" dirty="0">
                <a:latin typeface="Carlito"/>
                <a:cs typeface="Carlito"/>
              </a:rPr>
              <a:t>ya</a:t>
            </a:r>
            <a:r>
              <a:rPr sz="1600" spc="-10" dirty="0">
                <a:latin typeface="Arial"/>
                <a:cs typeface="Arial"/>
              </a:rPr>
              <a:t>ş</a:t>
            </a:r>
            <a:r>
              <a:rPr sz="1600" spc="-10" dirty="0">
                <a:latin typeface="Carlito"/>
                <a:cs typeface="Carlito"/>
              </a:rPr>
              <a:t>ına kadar çocuklarda </a:t>
            </a:r>
            <a:r>
              <a:rPr sz="1600" spc="-15" dirty="0">
                <a:latin typeface="Carlito"/>
                <a:cs typeface="Carlito"/>
              </a:rPr>
              <a:t>kural kavramı </a:t>
            </a:r>
            <a:r>
              <a:rPr sz="1600" spc="-5" dirty="0">
                <a:latin typeface="Carlito"/>
                <a:cs typeface="Carlito"/>
              </a:rPr>
              <a:t>olmadı</a:t>
            </a:r>
            <a:r>
              <a:rPr sz="1600" spc="-5" dirty="0">
                <a:latin typeface="Arial"/>
                <a:cs typeface="Arial"/>
              </a:rPr>
              <a:t>ğ</a:t>
            </a:r>
            <a:r>
              <a:rPr sz="1600" spc="-5" dirty="0">
                <a:latin typeface="Carlito"/>
                <a:cs typeface="Carlito"/>
              </a:rPr>
              <a:t>ı için bu  döneme </a:t>
            </a:r>
            <a:r>
              <a:rPr sz="1600" dirty="0">
                <a:latin typeface="Carlito"/>
                <a:cs typeface="Carlito"/>
              </a:rPr>
              <a:t>ahlak </a:t>
            </a:r>
            <a:r>
              <a:rPr sz="1600" spc="-5" dirty="0">
                <a:latin typeface="Carlito"/>
                <a:cs typeface="Carlito"/>
              </a:rPr>
              <a:t>öncesi dönem </a:t>
            </a:r>
            <a:r>
              <a:rPr sz="1600" dirty="0">
                <a:latin typeface="Carlito"/>
                <a:cs typeface="Carlito"/>
              </a:rPr>
              <a:t>adını</a:t>
            </a:r>
            <a:r>
              <a:rPr sz="1600" spc="-15" dirty="0">
                <a:latin typeface="Carlito"/>
                <a:cs typeface="Carlito"/>
              </a:rPr>
              <a:t> </a:t>
            </a:r>
            <a:r>
              <a:rPr sz="1600" spc="-20" dirty="0">
                <a:latin typeface="Carlito"/>
                <a:cs typeface="Carlito"/>
              </a:rPr>
              <a:t>vermi</a:t>
            </a:r>
            <a:r>
              <a:rPr sz="1600" spc="-20" dirty="0">
                <a:latin typeface="Arial"/>
                <a:cs typeface="Arial"/>
              </a:rPr>
              <a:t>ş</a:t>
            </a:r>
            <a:r>
              <a:rPr sz="1600" spc="-20" dirty="0">
                <a:latin typeface="Carlito"/>
                <a:cs typeface="Carlito"/>
              </a:rPr>
              <a:t>tir.</a:t>
            </a:r>
            <a:endParaRPr sz="16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
        <p:nvSpPr>
          <p:cNvPr id="3" name="object 3"/>
          <p:cNvSpPr txBox="1">
            <a:spLocks noGrp="1"/>
          </p:cNvSpPr>
          <p:nvPr>
            <p:ph type="title"/>
          </p:nvPr>
        </p:nvSpPr>
        <p:spPr>
          <a:xfrm>
            <a:off x="2544906" y="1535368"/>
            <a:ext cx="4465494" cy="1463862"/>
          </a:xfrm>
          <a:prstGeom prst="rect">
            <a:avLst/>
          </a:prstGeom>
        </p:spPr>
        <p:txBody>
          <a:bodyPr vert="horz" wrap="square" lIns="0" tIns="189865" rIns="0" bIns="0" rtlCol="0">
            <a:spAutoFit/>
          </a:bodyPr>
          <a:lstStyle/>
          <a:p>
            <a:pPr marL="834390">
              <a:lnSpc>
                <a:spcPct val="100000"/>
              </a:lnSpc>
              <a:spcBef>
                <a:spcPts val="1495"/>
              </a:spcBef>
            </a:pPr>
            <a:r>
              <a:rPr sz="4000" spc="-5" dirty="0">
                <a:solidFill>
                  <a:srgbClr val="B1B6EF"/>
                </a:solidFill>
              </a:rPr>
              <a:t>4.</a:t>
            </a:r>
            <a:r>
              <a:rPr sz="4000" spc="-20" dirty="0">
                <a:solidFill>
                  <a:srgbClr val="B1B6EF"/>
                </a:solidFill>
              </a:rPr>
              <a:t> </a:t>
            </a:r>
            <a:r>
              <a:rPr sz="4000" spc="-25" dirty="0">
                <a:solidFill>
                  <a:srgbClr val="B1B6EF"/>
                </a:solidFill>
              </a:rPr>
              <a:t>BÖLÜM</a:t>
            </a:r>
            <a:endParaRPr sz="4000" dirty="0"/>
          </a:p>
          <a:p>
            <a:pPr marL="325755" marR="5080" indent="-313690" algn="ctr">
              <a:lnSpc>
                <a:spcPct val="100000"/>
              </a:lnSpc>
              <a:spcBef>
                <a:spcPts val="840"/>
              </a:spcBef>
            </a:pPr>
            <a:r>
              <a:rPr sz="1800" spc="-15" dirty="0"/>
              <a:t>ÇOCUKLARDA </a:t>
            </a:r>
            <a:r>
              <a:rPr sz="1800" spc="-5" dirty="0"/>
              <a:t>GÖRÜLEN UYUM  VE </a:t>
            </a:r>
            <a:r>
              <a:rPr sz="1800" spc="-25" dirty="0"/>
              <a:t>DAVRANI</a:t>
            </a:r>
            <a:r>
              <a:rPr sz="1800" spc="-25" dirty="0">
                <a:latin typeface="Arial"/>
                <a:cs typeface="Arial"/>
              </a:rPr>
              <a:t>Ş</a:t>
            </a:r>
            <a:r>
              <a:rPr sz="1800" spc="-155" dirty="0">
                <a:latin typeface="Arial"/>
                <a:cs typeface="Arial"/>
              </a:rPr>
              <a:t> </a:t>
            </a:r>
            <a:r>
              <a:rPr sz="1800" spc="-5" dirty="0"/>
              <a:t>SORUNLARI</a:t>
            </a:r>
            <a:endParaRPr sz="18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20</a:t>
            </a:fld>
            <a:endParaRPr sz="1200">
              <a:latin typeface="Carlito"/>
              <a:cs typeface="Carlito"/>
            </a:endParaRPr>
          </a:p>
        </p:txBody>
      </p:sp>
      <p:sp>
        <p:nvSpPr>
          <p:cNvPr id="3" name="object 3"/>
          <p:cNvSpPr txBox="1"/>
          <p:nvPr/>
        </p:nvSpPr>
        <p:spPr>
          <a:xfrm>
            <a:off x="682623" y="518055"/>
            <a:ext cx="8047990" cy="2423160"/>
          </a:xfrm>
          <a:prstGeom prst="rect">
            <a:avLst/>
          </a:prstGeom>
        </p:spPr>
        <p:txBody>
          <a:bodyPr vert="horz" wrap="square" lIns="0" tIns="53340" rIns="0" bIns="0" rtlCol="0">
            <a:spAutoFit/>
          </a:bodyPr>
          <a:lstStyle/>
          <a:p>
            <a:pPr marL="12700">
              <a:lnSpc>
                <a:spcPct val="100000"/>
              </a:lnSpc>
              <a:spcBef>
                <a:spcPts val="420"/>
              </a:spcBef>
            </a:pPr>
            <a:r>
              <a:rPr sz="1600" i="1" spc="-10" dirty="0">
                <a:latin typeface="Carlito"/>
                <a:cs typeface="Carlito"/>
              </a:rPr>
              <a:t>Belirtileri/Özellikleri</a:t>
            </a:r>
            <a:endParaRPr sz="1600">
              <a:latin typeface="Carlito"/>
              <a:cs typeface="Carlito"/>
            </a:endParaRPr>
          </a:p>
          <a:p>
            <a:pPr marL="469265" marR="8890" indent="-351790">
              <a:lnSpc>
                <a:spcPct val="100000"/>
              </a:lnSpc>
              <a:spcBef>
                <a:spcPts val="320"/>
              </a:spcBef>
              <a:buFont typeface="Arial"/>
              <a:buChar char="●"/>
              <a:tabLst>
                <a:tab pos="469265" algn="l"/>
                <a:tab pos="469900" algn="l"/>
              </a:tabLst>
            </a:pPr>
            <a:r>
              <a:rPr sz="1600" spc="-5" dirty="0">
                <a:latin typeface="Carlito"/>
                <a:cs typeface="Carlito"/>
              </a:rPr>
              <a:t>Çalma </a:t>
            </a:r>
            <a:r>
              <a:rPr sz="1600" spc="-10" dirty="0">
                <a:latin typeface="Carlito"/>
                <a:cs typeface="Carlito"/>
              </a:rPr>
              <a:t>davranı</a:t>
            </a:r>
            <a:r>
              <a:rPr sz="1600" spc="-10" dirty="0">
                <a:latin typeface="Arial"/>
                <a:cs typeface="Arial"/>
              </a:rPr>
              <a:t>ş</a:t>
            </a:r>
            <a:r>
              <a:rPr sz="1600" spc="-10" dirty="0">
                <a:latin typeface="Carlito"/>
                <a:cs typeface="Carlito"/>
              </a:rPr>
              <a:t>ının </a:t>
            </a:r>
            <a:r>
              <a:rPr sz="1600" spc="-5" dirty="0">
                <a:latin typeface="Carlito"/>
                <a:cs typeface="Carlito"/>
              </a:rPr>
              <a:t>bir uyum </a:t>
            </a:r>
            <a:r>
              <a:rPr sz="1600" spc="-10" dirty="0">
                <a:latin typeface="Carlito"/>
                <a:cs typeface="Carlito"/>
              </a:rPr>
              <a:t>ve davranı</a:t>
            </a:r>
            <a:r>
              <a:rPr sz="1600" spc="-10" dirty="0">
                <a:latin typeface="Arial"/>
                <a:cs typeface="Arial"/>
              </a:rPr>
              <a:t>ş </a:t>
            </a:r>
            <a:r>
              <a:rPr sz="1600" spc="-10" dirty="0">
                <a:latin typeface="Carlito"/>
                <a:cs typeface="Carlito"/>
              </a:rPr>
              <a:t>bozuklu</a:t>
            </a:r>
            <a:r>
              <a:rPr sz="1600" spc="-10" dirty="0">
                <a:latin typeface="Arial"/>
                <a:cs typeface="Arial"/>
              </a:rPr>
              <a:t>ğ</a:t>
            </a:r>
            <a:r>
              <a:rPr sz="1600" spc="-10" dirty="0">
                <a:latin typeface="Carlito"/>
                <a:cs typeface="Carlito"/>
              </a:rPr>
              <a:t>u olarak </a:t>
            </a:r>
            <a:r>
              <a:rPr sz="1600" spc="-5" dirty="0">
                <a:latin typeface="Carlito"/>
                <a:cs typeface="Carlito"/>
              </a:rPr>
              <a:t>ele </a:t>
            </a:r>
            <a:r>
              <a:rPr sz="1600" dirty="0">
                <a:latin typeface="Carlito"/>
                <a:cs typeface="Carlito"/>
              </a:rPr>
              <a:t>alınabilmesi </a:t>
            </a:r>
            <a:r>
              <a:rPr sz="1600" spc="-5" dirty="0">
                <a:latin typeface="Carlito"/>
                <a:cs typeface="Carlito"/>
              </a:rPr>
              <a:t>için; çocu</a:t>
            </a:r>
            <a:r>
              <a:rPr sz="1600" spc="-5" dirty="0">
                <a:latin typeface="Arial"/>
                <a:cs typeface="Arial"/>
              </a:rPr>
              <a:t>ğ</a:t>
            </a:r>
            <a:r>
              <a:rPr sz="1600" spc="-5" dirty="0">
                <a:latin typeface="Carlito"/>
                <a:cs typeface="Carlito"/>
              </a:rPr>
              <a:t>un  </a:t>
            </a:r>
            <a:r>
              <a:rPr sz="1600" spc="-15" dirty="0">
                <a:latin typeface="Carlito"/>
                <a:cs typeface="Carlito"/>
              </a:rPr>
              <a:t>ilkokul </a:t>
            </a:r>
            <a:r>
              <a:rPr sz="1600" spc="-5" dirty="0">
                <a:latin typeface="Carlito"/>
                <a:cs typeface="Carlito"/>
              </a:rPr>
              <a:t>ça</a:t>
            </a:r>
            <a:r>
              <a:rPr sz="1600" spc="-5" dirty="0">
                <a:latin typeface="Arial"/>
                <a:cs typeface="Arial"/>
              </a:rPr>
              <a:t>ğ</a:t>
            </a:r>
            <a:r>
              <a:rPr sz="1600" spc="-5" dirty="0">
                <a:latin typeface="Carlito"/>
                <a:cs typeface="Carlito"/>
              </a:rPr>
              <a:t>ına gelmi</a:t>
            </a:r>
            <a:r>
              <a:rPr sz="1600" spc="-5" dirty="0">
                <a:latin typeface="Arial"/>
                <a:cs typeface="Arial"/>
              </a:rPr>
              <a:t>ş </a:t>
            </a:r>
            <a:r>
              <a:rPr sz="1600" spc="-5" dirty="0">
                <a:latin typeface="Carlito"/>
                <a:cs typeface="Carlito"/>
              </a:rPr>
              <a:t>olması</a:t>
            </a:r>
            <a:r>
              <a:rPr sz="1600" spc="-80" dirty="0">
                <a:latin typeface="Carlito"/>
                <a:cs typeface="Carlito"/>
              </a:rPr>
              <a:t> </a:t>
            </a:r>
            <a:r>
              <a:rPr sz="1600" spc="-30" dirty="0">
                <a:latin typeface="Carlito"/>
                <a:cs typeface="Carlito"/>
              </a:rPr>
              <a:t>gerekir.</a:t>
            </a:r>
            <a:endParaRPr sz="1600">
              <a:latin typeface="Carlito"/>
              <a:cs typeface="Carlito"/>
            </a:endParaRPr>
          </a:p>
          <a:p>
            <a:pPr>
              <a:lnSpc>
                <a:spcPct val="100000"/>
              </a:lnSpc>
              <a:spcBef>
                <a:spcPts val="55"/>
              </a:spcBef>
              <a:buFont typeface="Arial"/>
              <a:buChar char="●"/>
            </a:pPr>
            <a:endParaRPr sz="2050">
              <a:latin typeface="Carlito"/>
              <a:cs typeface="Carlito"/>
            </a:endParaRPr>
          </a:p>
          <a:p>
            <a:pPr marL="12700">
              <a:lnSpc>
                <a:spcPct val="100000"/>
              </a:lnSpc>
            </a:pPr>
            <a:r>
              <a:rPr sz="1600" i="1" spc="-30" dirty="0">
                <a:latin typeface="Carlito"/>
                <a:cs typeface="Carlito"/>
              </a:rPr>
              <a:t>Tedavi</a:t>
            </a:r>
            <a:endParaRPr sz="1600">
              <a:latin typeface="Carlito"/>
              <a:cs typeface="Carlito"/>
            </a:endParaRPr>
          </a:p>
          <a:p>
            <a:pPr marL="469265" marR="5080" indent="-351790" algn="just">
              <a:lnSpc>
                <a:spcPct val="100000"/>
              </a:lnSpc>
              <a:spcBef>
                <a:spcPts val="320"/>
              </a:spcBef>
              <a:buFont typeface="Arial"/>
              <a:buChar char="●"/>
              <a:tabLst>
                <a:tab pos="469900" algn="l"/>
              </a:tabLst>
            </a:pPr>
            <a:r>
              <a:rPr sz="1600" spc="-5" dirty="0">
                <a:latin typeface="Carlito"/>
                <a:cs typeface="Carlito"/>
              </a:rPr>
              <a:t>Çalma </a:t>
            </a:r>
            <a:r>
              <a:rPr sz="1600" spc="-10" dirty="0">
                <a:latin typeface="Carlito"/>
                <a:cs typeface="Carlito"/>
              </a:rPr>
              <a:t>davranı</a:t>
            </a:r>
            <a:r>
              <a:rPr sz="1600" spc="-10" dirty="0">
                <a:latin typeface="Arial"/>
                <a:cs typeface="Arial"/>
              </a:rPr>
              <a:t>ş</a:t>
            </a:r>
            <a:r>
              <a:rPr sz="1600" spc="-10" dirty="0">
                <a:latin typeface="Carlito"/>
                <a:cs typeface="Carlito"/>
              </a:rPr>
              <a:t>ını engellemek </a:t>
            </a:r>
            <a:r>
              <a:rPr sz="1600" spc="-5" dirty="0">
                <a:latin typeface="Carlito"/>
                <a:cs typeface="Carlito"/>
              </a:rPr>
              <a:t>için; </a:t>
            </a:r>
            <a:r>
              <a:rPr sz="1600" dirty="0">
                <a:latin typeface="Carlito"/>
                <a:cs typeface="Carlito"/>
              </a:rPr>
              <a:t>anne </a:t>
            </a:r>
            <a:r>
              <a:rPr sz="1600" spc="-5" dirty="0">
                <a:latin typeface="Carlito"/>
                <a:cs typeface="Carlito"/>
              </a:rPr>
              <a:t>babaların öncelikle iyi </a:t>
            </a:r>
            <a:r>
              <a:rPr sz="1600" spc="-10" dirty="0">
                <a:latin typeface="Carlito"/>
                <a:cs typeface="Carlito"/>
              </a:rPr>
              <a:t>birer </a:t>
            </a:r>
            <a:r>
              <a:rPr sz="1600" spc="-5" dirty="0">
                <a:latin typeface="Carlito"/>
                <a:cs typeface="Carlito"/>
              </a:rPr>
              <a:t>model olması </a:t>
            </a:r>
            <a:r>
              <a:rPr sz="1600" spc="-10" dirty="0">
                <a:latin typeface="Carlito"/>
                <a:cs typeface="Carlito"/>
              </a:rPr>
              <a:t>ve  </a:t>
            </a:r>
            <a:r>
              <a:rPr sz="1600" spc="-5" dirty="0">
                <a:latin typeface="Carlito"/>
                <a:cs typeface="Carlito"/>
              </a:rPr>
              <a:t>çocu</a:t>
            </a:r>
            <a:r>
              <a:rPr sz="1600" spc="-5" dirty="0">
                <a:latin typeface="Arial"/>
                <a:cs typeface="Arial"/>
              </a:rPr>
              <a:t>ğ</a:t>
            </a:r>
            <a:r>
              <a:rPr sz="1600" spc="-5" dirty="0">
                <a:latin typeface="Carlito"/>
                <a:cs typeface="Carlito"/>
              </a:rPr>
              <a:t>un </a:t>
            </a:r>
            <a:r>
              <a:rPr sz="1600" spc="-10" dirty="0">
                <a:latin typeface="Carlito"/>
                <a:cs typeface="Carlito"/>
              </a:rPr>
              <a:t>temel </a:t>
            </a:r>
            <a:r>
              <a:rPr sz="1600" spc="-5" dirty="0">
                <a:latin typeface="Carlito"/>
                <a:cs typeface="Carlito"/>
              </a:rPr>
              <a:t>ihtiyaçlarının zamanında kar</a:t>
            </a:r>
            <a:r>
              <a:rPr sz="1600" spc="-5" dirty="0">
                <a:latin typeface="Arial"/>
                <a:cs typeface="Arial"/>
              </a:rPr>
              <a:t>ş</a:t>
            </a:r>
            <a:r>
              <a:rPr sz="1600" spc="-5" dirty="0">
                <a:latin typeface="Carlito"/>
                <a:cs typeface="Carlito"/>
              </a:rPr>
              <a:t>ılanması </a:t>
            </a:r>
            <a:r>
              <a:rPr sz="1600" spc="-25" dirty="0">
                <a:latin typeface="Carlito"/>
                <a:cs typeface="Carlito"/>
              </a:rPr>
              <a:t>önemlidir. </a:t>
            </a:r>
            <a:r>
              <a:rPr sz="1600" spc="-10" dirty="0">
                <a:latin typeface="Carlito"/>
                <a:cs typeface="Carlito"/>
              </a:rPr>
              <a:t>Ebeveynlerin çocuklarına  toplumsal </a:t>
            </a:r>
            <a:r>
              <a:rPr sz="1600" spc="-5" dirty="0">
                <a:latin typeface="Carlito"/>
                <a:cs typeface="Carlito"/>
              </a:rPr>
              <a:t>de</a:t>
            </a:r>
            <a:r>
              <a:rPr sz="1600" spc="-5" dirty="0">
                <a:latin typeface="Arial"/>
                <a:cs typeface="Arial"/>
              </a:rPr>
              <a:t>ğ</a:t>
            </a:r>
            <a:r>
              <a:rPr sz="1600" spc="-5" dirty="0">
                <a:latin typeface="Carlito"/>
                <a:cs typeface="Carlito"/>
              </a:rPr>
              <a:t>erleri, ba</a:t>
            </a:r>
            <a:r>
              <a:rPr sz="1600" spc="-5" dirty="0">
                <a:latin typeface="Arial"/>
                <a:cs typeface="Arial"/>
              </a:rPr>
              <a:t>ş</a:t>
            </a:r>
            <a:r>
              <a:rPr sz="1600" spc="-5" dirty="0">
                <a:latin typeface="Carlito"/>
                <a:cs typeface="Carlito"/>
              </a:rPr>
              <a:t>kalarının e</a:t>
            </a:r>
            <a:r>
              <a:rPr sz="1600" spc="-5" dirty="0">
                <a:latin typeface="Arial"/>
                <a:cs typeface="Arial"/>
              </a:rPr>
              <a:t>ş</a:t>
            </a:r>
            <a:r>
              <a:rPr sz="1600" spc="-5" dirty="0">
                <a:latin typeface="Carlito"/>
                <a:cs typeface="Carlito"/>
              </a:rPr>
              <a:t>yasına önem </a:t>
            </a:r>
            <a:r>
              <a:rPr sz="1600" spc="-10" dirty="0">
                <a:latin typeface="Carlito"/>
                <a:cs typeface="Carlito"/>
              </a:rPr>
              <a:t>vermeyi, </a:t>
            </a:r>
            <a:r>
              <a:rPr sz="1600" spc="-5" dirty="0">
                <a:latin typeface="Carlito"/>
                <a:cs typeface="Carlito"/>
              </a:rPr>
              <a:t>dürüstlü</a:t>
            </a:r>
            <a:r>
              <a:rPr sz="1600" spc="-5" dirty="0">
                <a:latin typeface="Arial"/>
                <a:cs typeface="Arial"/>
              </a:rPr>
              <a:t>ğ</a:t>
            </a:r>
            <a:r>
              <a:rPr sz="1600" spc="-5" dirty="0">
                <a:latin typeface="Carlito"/>
                <a:cs typeface="Carlito"/>
              </a:rPr>
              <a:t>ü </a:t>
            </a:r>
            <a:r>
              <a:rPr sz="1600" spc="-10" dirty="0">
                <a:latin typeface="Carlito"/>
                <a:cs typeface="Carlito"/>
              </a:rPr>
              <a:t>ö</a:t>
            </a:r>
            <a:r>
              <a:rPr sz="1600" spc="-10" dirty="0">
                <a:latin typeface="Arial"/>
                <a:cs typeface="Arial"/>
              </a:rPr>
              <a:t>ğ</a:t>
            </a:r>
            <a:r>
              <a:rPr sz="1600" spc="-10" dirty="0">
                <a:latin typeface="Carlito"/>
                <a:cs typeface="Carlito"/>
              </a:rPr>
              <a:t>retmesi ve </a:t>
            </a:r>
            <a:r>
              <a:rPr sz="1600" spc="-5" dirty="0">
                <a:latin typeface="Carlito"/>
                <a:cs typeface="Carlito"/>
              </a:rPr>
              <a:t>bunu  </a:t>
            </a:r>
            <a:r>
              <a:rPr sz="1600" spc="-10" dirty="0">
                <a:latin typeface="Carlito"/>
                <a:cs typeface="Carlito"/>
              </a:rPr>
              <a:t>ya</a:t>
            </a:r>
            <a:r>
              <a:rPr sz="1600" spc="-10" dirty="0">
                <a:latin typeface="Arial"/>
                <a:cs typeface="Arial"/>
              </a:rPr>
              <a:t>ş</a:t>
            </a:r>
            <a:r>
              <a:rPr sz="1600" spc="-10" dirty="0">
                <a:latin typeface="Carlito"/>
                <a:cs typeface="Carlito"/>
              </a:rPr>
              <a:t>antılarına geçirmesi </a:t>
            </a:r>
            <a:r>
              <a:rPr sz="1600" spc="-5" dirty="0">
                <a:latin typeface="Carlito"/>
                <a:cs typeface="Carlito"/>
              </a:rPr>
              <a:t>çalma davranı</a:t>
            </a:r>
            <a:r>
              <a:rPr sz="1600" spc="-5" dirty="0">
                <a:latin typeface="Arial"/>
                <a:cs typeface="Arial"/>
              </a:rPr>
              <a:t>ş</a:t>
            </a:r>
            <a:r>
              <a:rPr sz="1600" spc="-5" dirty="0">
                <a:latin typeface="Carlito"/>
                <a:cs typeface="Carlito"/>
              </a:rPr>
              <a:t>ının </a:t>
            </a:r>
            <a:r>
              <a:rPr sz="1600" spc="-10" dirty="0">
                <a:latin typeface="Carlito"/>
                <a:cs typeface="Carlito"/>
              </a:rPr>
              <a:t>engellenmesi </a:t>
            </a:r>
            <a:r>
              <a:rPr sz="1600" dirty="0">
                <a:latin typeface="Carlito"/>
                <a:cs typeface="Carlito"/>
              </a:rPr>
              <a:t>açısından </a:t>
            </a:r>
            <a:r>
              <a:rPr sz="1600" spc="-15" dirty="0">
                <a:latin typeface="Carlito"/>
                <a:cs typeface="Carlito"/>
              </a:rPr>
              <a:t>oldukça</a:t>
            </a:r>
            <a:r>
              <a:rPr sz="1600" spc="50" dirty="0">
                <a:latin typeface="Carlito"/>
                <a:cs typeface="Carlito"/>
              </a:rPr>
              <a:t> </a:t>
            </a:r>
            <a:r>
              <a:rPr sz="1600" spc="-25" dirty="0">
                <a:latin typeface="Carlito"/>
                <a:cs typeface="Carlito"/>
              </a:rPr>
              <a:t>önemlidir.</a:t>
            </a:r>
            <a:endParaRPr sz="16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21</a:t>
            </a:fld>
            <a:endParaRPr sz="1200">
              <a:latin typeface="Carlito"/>
              <a:cs typeface="Carlito"/>
            </a:endParaRPr>
          </a:p>
        </p:txBody>
      </p:sp>
      <p:sp>
        <p:nvSpPr>
          <p:cNvPr id="3" name="object 3"/>
          <p:cNvSpPr txBox="1">
            <a:spLocks noGrp="1"/>
          </p:cNvSpPr>
          <p:nvPr>
            <p:ph type="title"/>
          </p:nvPr>
        </p:nvSpPr>
        <p:spPr>
          <a:xfrm>
            <a:off x="682623" y="444188"/>
            <a:ext cx="2063750" cy="33020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4.1.8. Altını</a:t>
            </a:r>
            <a:r>
              <a:rPr spc="-70" dirty="0">
                <a:solidFill>
                  <a:srgbClr val="000000"/>
                </a:solidFill>
              </a:rPr>
              <a:t> </a:t>
            </a:r>
            <a:r>
              <a:rPr spc="-10" dirty="0">
                <a:solidFill>
                  <a:srgbClr val="000000"/>
                </a:solidFill>
              </a:rPr>
              <a:t>Islatma</a:t>
            </a:r>
          </a:p>
        </p:txBody>
      </p:sp>
      <p:sp>
        <p:nvSpPr>
          <p:cNvPr id="4" name="object 4"/>
          <p:cNvSpPr txBox="1"/>
          <p:nvPr/>
        </p:nvSpPr>
        <p:spPr>
          <a:xfrm>
            <a:off x="682623" y="1090701"/>
            <a:ext cx="8070215" cy="3154680"/>
          </a:xfrm>
          <a:prstGeom prst="rect">
            <a:avLst/>
          </a:prstGeom>
        </p:spPr>
        <p:txBody>
          <a:bodyPr vert="horz" wrap="square" lIns="0" tIns="53340" rIns="0" bIns="0" rtlCol="0">
            <a:spAutoFit/>
          </a:bodyPr>
          <a:lstStyle/>
          <a:p>
            <a:pPr marL="12700">
              <a:lnSpc>
                <a:spcPct val="100000"/>
              </a:lnSpc>
              <a:spcBef>
                <a:spcPts val="420"/>
              </a:spcBef>
            </a:pPr>
            <a:r>
              <a:rPr sz="1600" i="1" spc="-35" dirty="0">
                <a:latin typeface="Carlito"/>
                <a:cs typeface="Carlito"/>
              </a:rPr>
              <a:t>Tanım</a:t>
            </a:r>
            <a:endParaRPr sz="1600">
              <a:latin typeface="Carlito"/>
              <a:cs typeface="Carlito"/>
            </a:endParaRPr>
          </a:p>
          <a:p>
            <a:pPr marL="469265" marR="47625" indent="-351790" algn="just">
              <a:lnSpc>
                <a:spcPct val="100000"/>
              </a:lnSpc>
              <a:spcBef>
                <a:spcPts val="320"/>
              </a:spcBef>
              <a:buFont typeface="Arial"/>
              <a:buChar char="●"/>
              <a:tabLst>
                <a:tab pos="469900" algn="l"/>
              </a:tabLst>
            </a:pPr>
            <a:r>
              <a:rPr sz="1600" spc="-5" dirty="0">
                <a:latin typeface="Carlito"/>
                <a:cs typeface="Carlito"/>
              </a:rPr>
              <a:t>Çocukların hemen hepsinin </a:t>
            </a:r>
            <a:r>
              <a:rPr sz="1600" spc="-10" dirty="0">
                <a:latin typeface="Carlito"/>
                <a:cs typeface="Carlito"/>
              </a:rPr>
              <a:t>idrar ve </a:t>
            </a:r>
            <a:r>
              <a:rPr sz="1600" dirty="0">
                <a:latin typeface="Carlito"/>
                <a:cs typeface="Carlito"/>
              </a:rPr>
              <a:t>dı</a:t>
            </a:r>
            <a:r>
              <a:rPr sz="1600" dirty="0">
                <a:latin typeface="Arial"/>
                <a:cs typeface="Arial"/>
              </a:rPr>
              <a:t>ş</a:t>
            </a:r>
            <a:r>
              <a:rPr sz="1600" dirty="0">
                <a:latin typeface="Carlito"/>
                <a:cs typeface="Carlito"/>
              </a:rPr>
              <a:t>kı </a:t>
            </a:r>
            <a:r>
              <a:rPr sz="1600" spc="-15" dirty="0">
                <a:latin typeface="Carlito"/>
                <a:cs typeface="Carlito"/>
              </a:rPr>
              <a:t>kontrolünü </a:t>
            </a:r>
            <a:r>
              <a:rPr sz="1600" spc="-5" dirty="0">
                <a:latin typeface="Carlito"/>
                <a:cs typeface="Carlito"/>
              </a:rPr>
              <a:t>kazandıkları </a:t>
            </a:r>
            <a:r>
              <a:rPr sz="1600" dirty="0">
                <a:latin typeface="Carlito"/>
                <a:cs typeface="Carlito"/>
              </a:rPr>
              <a:t>4 </a:t>
            </a:r>
            <a:r>
              <a:rPr sz="1600" spc="-5" dirty="0">
                <a:latin typeface="Carlito"/>
                <a:cs typeface="Carlito"/>
              </a:rPr>
              <a:t>ya</a:t>
            </a:r>
            <a:r>
              <a:rPr sz="1600" spc="-5" dirty="0">
                <a:latin typeface="Arial"/>
                <a:cs typeface="Arial"/>
              </a:rPr>
              <a:t>ş</a:t>
            </a:r>
            <a:r>
              <a:rPr sz="1600" spc="-5" dirty="0">
                <a:latin typeface="Carlito"/>
                <a:cs typeface="Carlito"/>
              </a:rPr>
              <a:t>ından </a:t>
            </a:r>
            <a:r>
              <a:rPr sz="1600" spc="-10" dirty="0">
                <a:latin typeface="Carlito"/>
                <a:cs typeface="Carlito"/>
              </a:rPr>
              <a:t>sonra </a:t>
            </a:r>
            <a:r>
              <a:rPr sz="1600" dirty="0">
                <a:latin typeface="Carlito"/>
                <a:cs typeface="Carlito"/>
              </a:rPr>
              <a:t>alt  </a:t>
            </a:r>
            <a:r>
              <a:rPr sz="1600" spc="-10" dirty="0">
                <a:latin typeface="Carlito"/>
                <a:cs typeface="Carlito"/>
              </a:rPr>
              <a:t>ıslatmanın </a:t>
            </a:r>
            <a:r>
              <a:rPr sz="1600" spc="-5" dirty="0">
                <a:latin typeface="Carlito"/>
                <a:cs typeface="Carlito"/>
              </a:rPr>
              <a:t>hala </a:t>
            </a:r>
            <a:r>
              <a:rPr sz="1600" spc="-10" dirty="0">
                <a:latin typeface="Carlito"/>
                <a:cs typeface="Carlito"/>
              </a:rPr>
              <a:t>devam </a:t>
            </a:r>
            <a:r>
              <a:rPr sz="1600" spc="-5" dirty="0">
                <a:latin typeface="Carlito"/>
                <a:cs typeface="Carlito"/>
              </a:rPr>
              <a:t>etmesi </a:t>
            </a:r>
            <a:r>
              <a:rPr sz="1600" dirty="0">
                <a:latin typeface="Carlito"/>
                <a:cs typeface="Carlito"/>
              </a:rPr>
              <a:t>altını </a:t>
            </a:r>
            <a:r>
              <a:rPr sz="1600" spc="-10" dirty="0">
                <a:latin typeface="Carlito"/>
                <a:cs typeface="Carlito"/>
              </a:rPr>
              <a:t>ıslatma (enürezis) olarak </a:t>
            </a:r>
            <a:r>
              <a:rPr sz="1600" spc="-20" dirty="0">
                <a:latin typeface="Carlito"/>
                <a:cs typeface="Carlito"/>
              </a:rPr>
              <a:t>tanımlanır. </a:t>
            </a:r>
            <a:r>
              <a:rPr sz="1600" spc="5" dirty="0">
                <a:latin typeface="Carlito"/>
                <a:cs typeface="Carlito"/>
              </a:rPr>
              <a:t>Di</a:t>
            </a:r>
            <a:r>
              <a:rPr sz="1600" spc="5" dirty="0">
                <a:latin typeface="Arial"/>
                <a:cs typeface="Arial"/>
              </a:rPr>
              <a:t>ğ</a:t>
            </a:r>
            <a:r>
              <a:rPr sz="1600" spc="5" dirty="0">
                <a:latin typeface="Carlito"/>
                <a:cs typeface="Carlito"/>
              </a:rPr>
              <a:t>er </a:t>
            </a:r>
            <a:r>
              <a:rPr sz="1600" spc="-5" dirty="0">
                <a:latin typeface="Carlito"/>
                <a:cs typeface="Carlito"/>
              </a:rPr>
              <a:t>bir tanıma  </a:t>
            </a:r>
            <a:r>
              <a:rPr sz="1600" spc="-15" dirty="0">
                <a:latin typeface="Carlito"/>
                <a:cs typeface="Carlito"/>
              </a:rPr>
              <a:t>göre </a:t>
            </a:r>
            <a:r>
              <a:rPr sz="1600" spc="-5" dirty="0">
                <a:latin typeface="Carlito"/>
                <a:cs typeface="Carlito"/>
              </a:rPr>
              <a:t>ise; çocu</a:t>
            </a:r>
            <a:r>
              <a:rPr sz="1600" spc="-5" dirty="0">
                <a:latin typeface="Arial"/>
                <a:cs typeface="Arial"/>
              </a:rPr>
              <a:t>ğ</a:t>
            </a:r>
            <a:r>
              <a:rPr sz="1600" spc="-5" dirty="0">
                <a:latin typeface="Carlito"/>
                <a:cs typeface="Carlito"/>
              </a:rPr>
              <a:t>un, </a:t>
            </a:r>
            <a:r>
              <a:rPr sz="1600" spc="-10" dirty="0">
                <a:latin typeface="Carlito"/>
                <a:cs typeface="Carlito"/>
              </a:rPr>
              <a:t>idrar </a:t>
            </a:r>
            <a:r>
              <a:rPr sz="1600" spc="-15" dirty="0">
                <a:latin typeface="Carlito"/>
                <a:cs typeface="Carlito"/>
              </a:rPr>
              <a:t>kontrolünün </a:t>
            </a:r>
            <a:r>
              <a:rPr sz="1600" spc="-5" dirty="0">
                <a:latin typeface="Carlito"/>
                <a:cs typeface="Carlito"/>
              </a:rPr>
              <a:t>kazanıldı</a:t>
            </a:r>
            <a:r>
              <a:rPr sz="1600" spc="-5" dirty="0">
                <a:latin typeface="Arial"/>
                <a:cs typeface="Arial"/>
              </a:rPr>
              <a:t>ğ</a:t>
            </a:r>
            <a:r>
              <a:rPr sz="1600" spc="-5" dirty="0">
                <a:latin typeface="Carlito"/>
                <a:cs typeface="Carlito"/>
              </a:rPr>
              <a:t>ı </a:t>
            </a:r>
            <a:r>
              <a:rPr sz="1600" spc="-10" dirty="0">
                <a:latin typeface="Carlito"/>
                <a:cs typeface="Carlito"/>
              </a:rPr>
              <a:t>biyolojik </a:t>
            </a:r>
            <a:r>
              <a:rPr sz="1600" spc="-5" dirty="0">
                <a:latin typeface="Carlito"/>
                <a:cs typeface="Carlito"/>
              </a:rPr>
              <a:t>olgunlu</a:t>
            </a:r>
            <a:r>
              <a:rPr sz="1600" spc="-5" dirty="0">
                <a:latin typeface="Arial"/>
                <a:cs typeface="Arial"/>
              </a:rPr>
              <a:t>ğ</a:t>
            </a:r>
            <a:r>
              <a:rPr sz="1600" spc="-5" dirty="0">
                <a:latin typeface="Carlito"/>
                <a:cs typeface="Carlito"/>
              </a:rPr>
              <a:t>a </a:t>
            </a:r>
            <a:r>
              <a:rPr sz="1600" spc="-10" dirty="0">
                <a:latin typeface="Carlito"/>
                <a:cs typeface="Carlito"/>
              </a:rPr>
              <a:t>gelmesine </a:t>
            </a:r>
            <a:r>
              <a:rPr sz="1600" spc="-5" dirty="0">
                <a:latin typeface="Carlito"/>
                <a:cs typeface="Carlito"/>
              </a:rPr>
              <a:t>kar</a:t>
            </a:r>
            <a:r>
              <a:rPr sz="1600" spc="-5" dirty="0">
                <a:latin typeface="Arial"/>
                <a:cs typeface="Arial"/>
              </a:rPr>
              <a:t>ş</a:t>
            </a:r>
            <a:r>
              <a:rPr sz="1600" spc="-5" dirty="0">
                <a:latin typeface="Carlito"/>
                <a:cs typeface="Carlito"/>
              </a:rPr>
              <a:t>ın,  mesanenin </a:t>
            </a:r>
            <a:r>
              <a:rPr sz="1600" spc="-10" dirty="0">
                <a:latin typeface="Carlito"/>
                <a:cs typeface="Carlito"/>
              </a:rPr>
              <a:t>istemsiz </a:t>
            </a:r>
            <a:r>
              <a:rPr sz="1600" spc="-5" dirty="0">
                <a:latin typeface="Carlito"/>
                <a:cs typeface="Carlito"/>
              </a:rPr>
              <a:t>çalı</a:t>
            </a:r>
            <a:r>
              <a:rPr sz="1600" spc="-5" dirty="0">
                <a:latin typeface="Arial"/>
                <a:cs typeface="Arial"/>
              </a:rPr>
              <a:t>ş</a:t>
            </a:r>
            <a:r>
              <a:rPr sz="1600" spc="-5" dirty="0">
                <a:latin typeface="Carlito"/>
                <a:cs typeface="Carlito"/>
              </a:rPr>
              <a:t>ması </a:t>
            </a:r>
            <a:r>
              <a:rPr sz="1600" spc="-10" dirty="0">
                <a:latin typeface="Carlito"/>
                <a:cs typeface="Carlito"/>
              </a:rPr>
              <a:t>ve </a:t>
            </a:r>
            <a:r>
              <a:rPr sz="1600" spc="-20" dirty="0">
                <a:latin typeface="Carlito"/>
                <a:cs typeface="Carlito"/>
              </a:rPr>
              <a:t>kontrol </a:t>
            </a:r>
            <a:r>
              <a:rPr sz="1600" spc="-5" dirty="0">
                <a:latin typeface="Carlito"/>
                <a:cs typeface="Carlito"/>
              </a:rPr>
              <a:t>edilememesinden </a:t>
            </a:r>
            <a:r>
              <a:rPr sz="1600" spc="-10" dirty="0">
                <a:latin typeface="Carlito"/>
                <a:cs typeface="Carlito"/>
              </a:rPr>
              <a:t>kaynaklanan yineleyici idrarın  istemsiz olarak </a:t>
            </a:r>
            <a:r>
              <a:rPr sz="1600" spc="-5" dirty="0">
                <a:latin typeface="Carlito"/>
                <a:cs typeface="Carlito"/>
              </a:rPr>
              <a:t>bo</a:t>
            </a:r>
            <a:r>
              <a:rPr sz="1600" spc="-5" dirty="0">
                <a:latin typeface="Arial"/>
                <a:cs typeface="Arial"/>
              </a:rPr>
              <a:t>ş</a:t>
            </a:r>
            <a:r>
              <a:rPr sz="1600" spc="-5" dirty="0">
                <a:latin typeface="Carlito"/>
                <a:cs typeface="Carlito"/>
              </a:rPr>
              <a:t>altılmasıyla </a:t>
            </a:r>
            <a:r>
              <a:rPr sz="1600" spc="-15" dirty="0">
                <a:latin typeface="Carlito"/>
                <a:cs typeface="Carlito"/>
              </a:rPr>
              <a:t>ortaya </a:t>
            </a:r>
            <a:r>
              <a:rPr sz="1600" spc="-10" dirty="0">
                <a:latin typeface="Carlito"/>
                <a:cs typeface="Carlito"/>
              </a:rPr>
              <a:t>çıkan</a:t>
            </a:r>
            <a:r>
              <a:rPr sz="1600" spc="15" dirty="0">
                <a:latin typeface="Carlito"/>
                <a:cs typeface="Carlito"/>
              </a:rPr>
              <a:t> </a:t>
            </a:r>
            <a:r>
              <a:rPr sz="1600" spc="-25" dirty="0">
                <a:latin typeface="Carlito"/>
                <a:cs typeface="Carlito"/>
              </a:rPr>
              <a:t>bozukluktur.</a:t>
            </a:r>
            <a:endParaRPr sz="1600">
              <a:latin typeface="Carlito"/>
              <a:cs typeface="Carlito"/>
            </a:endParaRPr>
          </a:p>
          <a:p>
            <a:pPr>
              <a:lnSpc>
                <a:spcPct val="100000"/>
              </a:lnSpc>
              <a:spcBef>
                <a:spcPts val="55"/>
              </a:spcBef>
              <a:buFont typeface="Arial"/>
              <a:buChar char="●"/>
            </a:pPr>
            <a:endParaRPr sz="2050">
              <a:latin typeface="Carlito"/>
              <a:cs typeface="Carlito"/>
            </a:endParaRPr>
          </a:p>
          <a:p>
            <a:pPr marL="12700">
              <a:lnSpc>
                <a:spcPct val="100000"/>
              </a:lnSpc>
            </a:pPr>
            <a:r>
              <a:rPr sz="1600" i="1" spc="-5" dirty="0">
                <a:latin typeface="Carlito"/>
                <a:cs typeface="Carlito"/>
              </a:rPr>
              <a:t>Nedenleri</a:t>
            </a:r>
            <a:endParaRPr sz="1600">
              <a:latin typeface="Carlito"/>
              <a:cs typeface="Carlito"/>
            </a:endParaRPr>
          </a:p>
          <a:p>
            <a:pPr marL="469265" marR="5080" indent="-351790">
              <a:lnSpc>
                <a:spcPct val="100000"/>
              </a:lnSpc>
              <a:spcBef>
                <a:spcPts val="320"/>
              </a:spcBef>
              <a:buFont typeface="Arial"/>
              <a:buChar char="●"/>
              <a:tabLst>
                <a:tab pos="469265" algn="l"/>
                <a:tab pos="469900" algn="l"/>
              </a:tabLst>
            </a:pPr>
            <a:r>
              <a:rPr sz="1600" spc="-5" dirty="0">
                <a:latin typeface="Carlito"/>
                <a:cs typeface="Carlito"/>
              </a:rPr>
              <a:t>Öncelikle </a:t>
            </a:r>
            <a:r>
              <a:rPr sz="1600" spc="-10" dirty="0">
                <a:latin typeface="Carlito"/>
                <a:cs typeface="Carlito"/>
              </a:rPr>
              <a:t>organik </a:t>
            </a:r>
            <a:r>
              <a:rPr sz="1600" spc="-5" dirty="0">
                <a:latin typeface="Carlito"/>
                <a:cs typeface="Carlito"/>
              </a:rPr>
              <a:t>bir </a:t>
            </a:r>
            <a:r>
              <a:rPr sz="1600" spc="-10" dirty="0">
                <a:latin typeface="Carlito"/>
                <a:cs typeface="Carlito"/>
              </a:rPr>
              <a:t>bozukluk </a:t>
            </a:r>
            <a:r>
              <a:rPr sz="1600" spc="-5" dirty="0">
                <a:latin typeface="Carlito"/>
                <a:cs typeface="Carlito"/>
              </a:rPr>
              <a:t>olup olmadı</a:t>
            </a:r>
            <a:r>
              <a:rPr sz="1600" spc="-5" dirty="0">
                <a:latin typeface="Arial"/>
                <a:cs typeface="Arial"/>
              </a:rPr>
              <a:t>ğ</a:t>
            </a:r>
            <a:r>
              <a:rPr sz="1600" spc="-5" dirty="0">
                <a:latin typeface="Carlito"/>
                <a:cs typeface="Carlito"/>
              </a:rPr>
              <a:t>ı </a:t>
            </a:r>
            <a:r>
              <a:rPr sz="1600" spc="-20" dirty="0">
                <a:latin typeface="Carlito"/>
                <a:cs typeface="Carlito"/>
              </a:rPr>
              <a:t>kontrol edilmelidir. </a:t>
            </a:r>
            <a:r>
              <a:rPr sz="1600" spc="-10" dirty="0">
                <a:latin typeface="Carlito"/>
                <a:cs typeface="Carlito"/>
              </a:rPr>
              <a:t>Organik </a:t>
            </a:r>
            <a:r>
              <a:rPr sz="1600" spc="-5" dirty="0">
                <a:latin typeface="Carlito"/>
                <a:cs typeface="Carlito"/>
              </a:rPr>
              <a:t>bir </a:t>
            </a:r>
            <a:r>
              <a:rPr sz="1600" spc="-10" dirty="0">
                <a:latin typeface="Carlito"/>
                <a:cs typeface="Carlito"/>
              </a:rPr>
              <a:t>bozukluk yok </a:t>
            </a:r>
            <a:r>
              <a:rPr sz="1600" spc="-5" dirty="0">
                <a:latin typeface="Carlito"/>
                <a:cs typeface="Carlito"/>
              </a:rPr>
              <a:t>ise  </a:t>
            </a:r>
            <a:r>
              <a:rPr sz="1600" spc="-10" dirty="0">
                <a:latin typeface="Carlito"/>
                <a:cs typeface="Carlito"/>
              </a:rPr>
              <a:t>psikolojik </a:t>
            </a:r>
            <a:r>
              <a:rPr sz="1600" spc="-5" dirty="0">
                <a:latin typeface="Carlito"/>
                <a:cs typeface="Carlito"/>
              </a:rPr>
              <a:t>nedenler </a:t>
            </a:r>
            <a:r>
              <a:rPr sz="1600" spc="-10" dirty="0">
                <a:latin typeface="Carlito"/>
                <a:cs typeface="Carlito"/>
              </a:rPr>
              <a:t>ara</a:t>
            </a:r>
            <a:r>
              <a:rPr sz="1600" spc="-10" dirty="0">
                <a:latin typeface="Arial"/>
                <a:cs typeface="Arial"/>
              </a:rPr>
              <a:t>ş</a:t>
            </a:r>
            <a:r>
              <a:rPr sz="1600" spc="-10" dirty="0">
                <a:latin typeface="Carlito"/>
                <a:cs typeface="Carlito"/>
              </a:rPr>
              <a:t>tırılması </a:t>
            </a:r>
            <a:r>
              <a:rPr sz="1600" spc="-30" dirty="0">
                <a:latin typeface="Carlito"/>
                <a:cs typeface="Carlito"/>
              </a:rPr>
              <a:t>gerekir. </a:t>
            </a:r>
            <a:r>
              <a:rPr sz="1600" spc="-15" dirty="0">
                <a:latin typeface="Carlito"/>
                <a:cs typeface="Carlito"/>
              </a:rPr>
              <a:t>Erken </a:t>
            </a:r>
            <a:r>
              <a:rPr sz="1600" spc="-10" dirty="0">
                <a:latin typeface="Carlito"/>
                <a:cs typeface="Carlito"/>
              </a:rPr>
              <a:t>tuvalet </a:t>
            </a:r>
            <a:r>
              <a:rPr sz="1600" dirty="0">
                <a:latin typeface="Carlito"/>
                <a:cs typeface="Carlito"/>
              </a:rPr>
              <a:t>e</a:t>
            </a:r>
            <a:r>
              <a:rPr sz="1600" dirty="0">
                <a:latin typeface="Arial"/>
                <a:cs typeface="Arial"/>
              </a:rPr>
              <a:t>ğ</a:t>
            </a:r>
            <a:r>
              <a:rPr sz="1600" dirty="0">
                <a:latin typeface="Carlito"/>
                <a:cs typeface="Carlito"/>
              </a:rPr>
              <a:t>itimi, </a:t>
            </a:r>
            <a:r>
              <a:rPr sz="1600" spc="-5" dirty="0">
                <a:latin typeface="Carlito"/>
                <a:cs typeface="Carlito"/>
              </a:rPr>
              <a:t>baskıcı </a:t>
            </a:r>
            <a:r>
              <a:rPr sz="1600" spc="-20" dirty="0">
                <a:latin typeface="Carlito"/>
                <a:cs typeface="Carlito"/>
              </a:rPr>
              <a:t>tutumlar, </a:t>
            </a:r>
            <a:r>
              <a:rPr sz="1600" spc="-10" dirty="0">
                <a:latin typeface="Carlito"/>
                <a:cs typeface="Carlito"/>
              </a:rPr>
              <a:t>karde</a:t>
            </a:r>
            <a:r>
              <a:rPr sz="1600" spc="-10" dirty="0">
                <a:latin typeface="Arial"/>
                <a:cs typeface="Arial"/>
              </a:rPr>
              <a:t>ş  </a:t>
            </a:r>
            <a:r>
              <a:rPr sz="1600" spc="-5" dirty="0">
                <a:latin typeface="Carlito"/>
                <a:cs typeface="Carlito"/>
              </a:rPr>
              <a:t>kıskançlı</a:t>
            </a:r>
            <a:r>
              <a:rPr sz="1600" spc="-5" dirty="0">
                <a:latin typeface="Arial"/>
                <a:cs typeface="Arial"/>
              </a:rPr>
              <a:t>ğ</a:t>
            </a:r>
            <a:r>
              <a:rPr sz="1600" spc="-5" dirty="0">
                <a:latin typeface="Carlito"/>
                <a:cs typeface="Carlito"/>
              </a:rPr>
              <a:t>ı, ailevi </a:t>
            </a:r>
            <a:r>
              <a:rPr sz="1600" spc="-20" dirty="0">
                <a:latin typeface="Carlito"/>
                <a:cs typeface="Carlito"/>
              </a:rPr>
              <a:t>problemler, </a:t>
            </a:r>
            <a:r>
              <a:rPr sz="1600" spc="-5" dirty="0">
                <a:latin typeface="Carlito"/>
                <a:cs typeface="Carlito"/>
              </a:rPr>
              <a:t>çocu</a:t>
            </a:r>
            <a:r>
              <a:rPr sz="1600" spc="-5" dirty="0">
                <a:latin typeface="Arial"/>
                <a:cs typeface="Arial"/>
              </a:rPr>
              <a:t>ğ</a:t>
            </a:r>
            <a:r>
              <a:rPr sz="1600" spc="-5" dirty="0">
                <a:latin typeface="Carlito"/>
                <a:cs typeface="Carlito"/>
              </a:rPr>
              <a:t>un ya</a:t>
            </a:r>
            <a:r>
              <a:rPr sz="1600" spc="-5" dirty="0">
                <a:latin typeface="Arial"/>
                <a:cs typeface="Arial"/>
              </a:rPr>
              <a:t>ş</a:t>
            </a:r>
            <a:r>
              <a:rPr sz="1600" spc="-5" dirty="0">
                <a:latin typeface="Carlito"/>
                <a:cs typeface="Carlito"/>
              </a:rPr>
              <a:t>adı</a:t>
            </a:r>
            <a:r>
              <a:rPr sz="1600" spc="-5" dirty="0">
                <a:latin typeface="Arial"/>
                <a:cs typeface="Arial"/>
              </a:rPr>
              <a:t>ğ</a:t>
            </a:r>
            <a:r>
              <a:rPr sz="1600" spc="-5" dirty="0">
                <a:latin typeface="Carlito"/>
                <a:cs typeface="Carlito"/>
              </a:rPr>
              <a:t>ı </a:t>
            </a:r>
            <a:r>
              <a:rPr sz="1600" spc="-10" dirty="0">
                <a:latin typeface="Carlito"/>
                <a:cs typeface="Carlito"/>
              </a:rPr>
              <a:t>stres, anksiyete, </a:t>
            </a:r>
            <a:r>
              <a:rPr sz="1600" dirty="0">
                <a:latin typeface="Carlito"/>
                <a:cs typeface="Carlito"/>
              </a:rPr>
              <a:t>aile </a:t>
            </a:r>
            <a:r>
              <a:rPr sz="1600" spc="-5" dirty="0">
                <a:latin typeface="Carlito"/>
                <a:cs typeface="Carlito"/>
              </a:rPr>
              <a:t>içi </a:t>
            </a:r>
            <a:r>
              <a:rPr sz="1600" spc="-10" dirty="0">
                <a:latin typeface="Arial"/>
                <a:cs typeface="Arial"/>
              </a:rPr>
              <a:t>ş</a:t>
            </a:r>
            <a:r>
              <a:rPr sz="1600" spc="-10" dirty="0">
                <a:latin typeface="Carlito"/>
                <a:cs typeface="Carlito"/>
              </a:rPr>
              <a:t>iddete </a:t>
            </a:r>
            <a:r>
              <a:rPr sz="1600" spc="-5" dirty="0">
                <a:latin typeface="Carlito"/>
                <a:cs typeface="Carlito"/>
              </a:rPr>
              <a:t>maruz </a:t>
            </a:r>
            <a:r>
              <a:rPr sz="1600" spc="-10" dirty="0">
                <a:latin typeface="Carlito"/>
                <a:cs typeface="Carlito"/>
              </a:rPr>
              <a:t>kalan  </a:t>
            </a:r>
            <a:r>
              <a:rPr sz="1600" spc="-25" dirty="0">
                <a:latin typeface="Carlito"/>
                <a:cs typeface="Carlito"/>
              </a:rPr>
              <a:t>çocuklar, </a:t>
            </a:r>
            <a:r>
              <a:rPr sz="1600" spc="-10" dirty="0">
                <a:latin typeface="Carlito"/>
                <a:cs typeface="Carlito"/>
              </a:rPr>
              <a:t>nevrotik özellikler </a:t>
            </a:r>
            <a:r>
              <a:rPr sz="1600" spc="-15" dirty="0">
                <a:latin typeface="Carlito"/>
                <a:cs typeface="Carlito"/>
              </a:rPr>
              <a:t>gösteren </a:t>
            </a:r>
            <a:r>
              <a:rPr sz="1600" spc="-5" dirty="0">
                <a:latin typeface="Carlito"/>
                <a:cs typeface="Carlito"/>
              </a:rPr>
              <a:t>uyumsuz </a:t>
            </a:r>
            <a:r>
              <a:rPr sz="1600" spc="-10" dirty="0">
                <a:latin typeface="Carlito"/>
                <a:cs typeface="Carlito"/>
              </a:rPr>
              <a:t>çocuklarda </a:t>
            </a:r>
            <a:r>
              <a:rPr sz="1600" spc="-5" dirty="0">
                <a:latin typeface="Carlito"/>
                <a:cs typeface="Carlito"/>
              </a:rPr>
              <a:t>daha sık</a:t>
            </a:r>
            <a:r>
              <a:rPr sz="1600" spc="45" dirty="0">
                <a:latin typeface="Carlito"/>
                <a:cs typeface="Carlito"/>
              </a:rPr>
              <a:t> </a:t>
            </a:r>
            <a:r>
              <a:rPr sz="1600" spc="-25" dirty="0">
                <a:latin typeface="Carlito"/>
                <a:cs typeface="Carlito"/>
              </a:rPr>
              <a:t>rastlanır.</a:t>
            </a:r>
            <a:endParaRPr sz="16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22</a:t>
            </a:fld>
            <a:endParaRPr sz="1200">
              <a:latin typeface="Carlito"/>
              <a:cs typeface="Carlito"/>
            </a:endParaRPr>
          </a:p>
        </p:txBody>
      </p:sp>
      <p:sp>
        <p:nvSpPr>
          <p:cNvPr id="3" name="object 3"/>
          <p:cNvSpPr txBox="1"/>
          <p:nvPr/>
        </p:nvSpPr>
        <p:spPr>
          <a:xfrm>
            <a:off x="682623" y="236930"/>
            <a:ext cx="8039734" cy="3398520"/>
          </a:xfrm>
          <a:prstGeom prst="rect">
            <a:avLst/>
          </a:prstGeom>
        </p:spPr>
        <p:txBody>
          <a:bodyPr vert="horz" wrap="square" lIns="0" tIns="53340" rIns="0" bIns="0" rtlCol="0">
            <a:spAutoFit/>
          </a:bodyPr>
          <a:lstStyle/>
          <a:p>
            <a:pPr marL="12700">
              <a:lnSpc>
                <a:spcPct val="100000"/>
              </a:lnSpc>
              <a:spcBef>
                <a:spcPts val="420"/>
              </a:spcBef>
            </a:pPr>
            <a:r>
              <a:rPr sz="1600" i="1" spc="-10" dirty="0">
                <a:latin typeface="Carlito"/>
                <a:cs typeface="Carlito"/>
              </a:rPr>
              <a:t>Belirtileri/Özellikleri</a:t>
            </a:r>
            <a:endParaRPr sz="1600">
              <a:latin typeface="Carlito"/>
              <a:cs typeface="Carlito"/>
            </a:endParaRPr>
          </a:p>
          <a:p>
            <a:pPr marL="469265" marR="21590" indent="-351790" algn="just">
              <a:lnSpc>
                <a:spcPct val="100000"/>
              </a:lnSpc>
              <a:spcBef>
                <a:spcPts val="320"/>
              </a:spcBef>
              <a:buFont typeface="Arial"/>
              <a:buChar char="●"/>
              <a:tabLst>
                <a:tab pos="469900" algn="l"/>
              </a:tabLst>
            </a:pPr>
            <a:r>
              <a:rPr sz="1600" spc="-10" dirty="0">
                <a:latin typeface="Carlito"/>
                <a:cs typeface="Carlito"/>
              </a:rPr>
              <a:t>Enürezis çocuklarda </a:t>
            </a:r>
            <a:r>
              <a:rPr sz="1600" spc="-5" dirty="0">
                <a:latin typeface="Carlito"/>
                <a:cs typeface="Carlito"/>
              </a:rPr>
              <a:t>üç </a:t>
            </a:r>
            <a:r>
              <a:rPr sz="1600" spc="-5" dirty="0">
                <a:latin typeface="Arial"/>
                <a:cs typeface="Arial"/>
              </a:rPr>
              <a:t>ş</a:t>
            </a:r>
            <a:r>
              <a:rPr sz="1600" spc="-5" dirty="0">
                <a:latin typeface="Carlito"/>
                <a:cs typeface="Carlito"/>
              </a:rPr>
              <a:t>ekilde </a:t>
            </a:r>
            <a:r>
              <a:rPr sz="1600" spc="-20" dirty="0">
                <a:latin typeface="Carlito"/>
                <a:cs typeface="Carlito"/>
              </a:rPr>
              <a:t>görülebilir. </a:t>
            </a:r>
            <a:r>
              <a:rPr sz="1600" spc="-10" dirty="0">
                <a:latin typeface="Carlito"/>
                <a:cs typeface="Carlito"/>
              </a:rPr>
              <a:t>Bunlardan </a:t>
            </a:r>
            <a:r>
              <a:rPr sz="1600" spc="-5" dirty="0">
                <a:latin typeface="Carlito"/>
                <a:cs typeface="Carlito"/>
              </a:rPr>
              <a:t>ilki </a:t>
            </a:r>
            <a:r>
              <a:rPr sz="1600" spc="-10" dirty="0">
                <a:latin typeface="Carlito"/>
                <a:cs typeface="Carlito"/>
              </a:rPr>
              <a:t>idrar </a:t>
            </a:r>
            <a:r>
              <a:rPr sz="1600" spc="-5" dirty="0">
                <a:latin typeface="Carlito"/>
                <a:cs typeface="Carlito"/>
              </a:rPr>
              <a:t>kaçırmanın </a:t>
            </a:r>
            <a:r>
              <a:rPr sz="1600" spc="-10" dirty="0">
                <a:latin typeface="Carlito"/>
                <a:cs typeface="Carlito"/>
              </a:rPr>
              <a:t>gece uykusunda  </a:t>
            </a:r>
            <a:r>
              <a:rPr sz="1600" spc="-5" dirty="0">
                <a:latin typeface="Carlito"/>
                <a:cs typeface="Carlito"/>
              </a:rPr>
              <a:t>görüldü</a:t>
            </a:r>
            <a:r>
              <a:rPr sz="1600" spc="-5" dirty="0">
                <a:latin typeface="Arial"/>
                <a:cs typeface="Arial"/>
              </a:rPr>
              <a:t>ğ</a:t>
            </a:r>
            <a:r>
              <a:rPr sz="1600" spc="-5" dirty="0">
                <a:latin typeface="Carlito"/>
                <a:cs typeface="Carlito"/>
              </a:rPr>
              <a:t>ü </a:t>
            </a:r>
            <a:r>
              <a:rPr sz="1600" spc="-30" dirty="0">
                <a:latin typeface="Carlito"/>
                <a:cs typeface="Carlito"/>
              </a:rPr>
              <a:t>tiptir. </a:t>
            </a:r>
            <a:r>
              <a:rPr sz="1600" spc="-5" dirty="0">
                <a:latin typeface="Arial"/>
                <a:cs typeface="Arial"/>
              </a:rPr>
              <a:t>İ</a:t>
            </a:r>
            <a:r>
              <a:rPr sz="1600" spc="-5" dirty="0">
                <a:latin typeface="Carlito"/>
                <a:cs typeface="Carlito"/>
              </a:rPr>
              <a:t>kincisi; </a:t>
            </a:r>
            <a:r>
              <a:rPr sz="1600" spc="-10" dirty="0">
                <a:latin typeface="Carlito"/>
                <a:cs typeface="Carlito"/>
              </a:rPr>
              <a:t>idrarın </a:t>
            </a:r>
            <a:r>
              <a:rPr sz="1600" spc="-5" dirty="0">
                <a:latin typeface="Carlito"/>
                <a:cs typeface="Carlito"/>
              </a:rPr>
              <a:t>uyanık olunan </a:t>
            </a:r>
            <a:r>
              <a:rPr sz="1600" spc="-10" dirty="0">
                <a:latin typeface="Carlito"/>
                <a:cs typeface="Carlito"/>
              </a:rPr>
              <a:t>saatlerde </a:t>
            </a:r>
            <a:r>
              <a:rPr sz="1600" spc="-15" dirty="0">
                <a:latin typeface="Carlito"/>
                <a:cs typeface="Carlito"/>
              </a:rPr>
              <a:t>kaçırılmasıdır. </a:t>
            </a:r>
            <a:r>
              <a:rPr sz="1600" spc="-5" dirty="0">
                <a:latin typeface="Carlito"/>
                <a:cs typeface="Carlito"/>
              </a:rPr>
              <a:t>üçüncü </a:t>
            </a:r>
            <a:r>
              <a:rPr sz="1600" spc="-5" dirty="0">
                <a:latin typeface="Arial"/>
                <a:cs typeface="Arial"/>
              </a:rPr>
              <a:t>ş</a:t>
            </a:r>
            <a:r>
              <a:rPr sz="1600" spc="-5" dirty="0">
                <a:latin typeface="Carlito"/>
                <a:cs typeface="Carlito"/>
              </a:rPr>
              <a:t>ekli ise  </a:t>
            </a:r>
            <a:r>
              <a:rPr sz="1600" spc="-10" dirty="0">
                <a:latin typeface="Carlito"/>
                <a:cs typeface="Carlito"/>
              </a:rPr>
              <a:t>idrarın </a:t>
            </a:r>
            <a:r>
              <a:rPr sz="1600" spc="-5" dirty="0">
                <a:latin typeface="Carlito"/>
                <a:cs typeface="Carlito"/>
              </a:rPr>
              <a:t>hem </a:t>
            </a:r>
            <a:r>
              <a:rPr sz="1600" spc="-10" dirty="0">
                <a:latin typeface="Carlito"/>
                <a:cs typeface="Carlito"/>
              </a:rPr>
              <a:t>gece </a:t>
            </a:r>
            <a:r>
              <a:rPr sz="1600" spc="-5" dirty="0">
                <a:latin typeface="Carlito"/>
                <a:cs typeface="Carlito"/>
              </a:rPr>
              <a:t>hem gündüz</a:t>
            </a:r>
            <a:r>
              <a:rPr sz="1600" dirty="0">
                <a:latin typeface="Carlito"/>
                <a:cs typeface="Carlito"/>
              </a:rPr>
              <a:t> </a:t>
            </a:r>
            <a:r>
              <a:rPr sz="1600" spc="-15" dirty="0">
                <a:latin typeface="Carlito"/>
                <a:cs typeface="Carlito"/>
              </a:rPr>
              <a:t>kaçırılmasıdır.</a:t>
            </a:r>
            <a:endParaRPr sz="1600">
              <a:latin typeface="Carlito"/>
              <a:cs typeface="Carlito"/>
            </a:endParaRPr>
          </a:p>
          <a:p>
            <a:pPr>
              <a:lnSpc>
                <a:spcPct val="100000"/>
              </a:lnSpc>
              <a:spcBef>
                <a:spcPts val="55"/>
              </a:spcBef>
              <a:buFont typeface="Arial"/>
              <a:buChar char="●"/>
            </a:pPr>
            <a:endParaRPr sz="2050">
              <a:latin typeface="Carlito"/>
              <a:cs typeface="Carlito"/>
            </a:endParaRPr>
          </a:p>
          <a:p>
            <a:pPr marL="12700">
              <a:lnSpc>
                <a:spcPct val="100000"/>
              </a:lnSpc>
            </a:pPr>
            <a:r>
              <a:rPr sz="1600" i="1" spc="-30" dirty="0">
                <a:latin typeface="Carlito"/>
                <a:cs typeface="Carlito"/>
              </a:rPr>
              <a:t>Tedavi</a:t>
            </a:r>
            <a:endParaRPr sz="1600">
              <a:latin typeface="Carlito"/>
              <a:cs typeface="Carlito"/>
            </a:endParaRPr>
          </a:p>
          <a:p>
            <a:pPr marL="469265" marR="5080" indent="-351790" algn="just">
              <a:lnSpc>
                <a:spcPct val="100000"/>
              </a:lnSpc>
              <a:spcBef>
                <a:spcPts val="320"/>
              </a:spcBef>
              <a:buFont typeface="Arial"/>
              <a:buChar char="●"/>
              <a:tabLst>
                <a:tab pos="469900" algn="l"/>
              </a:tabLst>
            </a:pPr>
            <a:r>
              <a:rPr sz="1600" spc="-5" dirty="0">
                <a:latin typeface="Carlito"/>
                <a:cs typeface="Carlito"/>
              </a:rPr>
              <a:t>Anne babanın </a:t>
            </a:r>
            <a:r>
              <a:rPr sz="1600" spc="-10" dirty="0">
                <a:latin typeface="Carlito"/>
                <a:cs typeface="Carlito"/>
              </a:rPr>
              <a:t>fiziksel muayenesi </a:t>
            </a:r>
            <a:r>
              <a:rPr sz="1600" spc="-5" dirty="0">
                <a:latin typeface="Carlito"/>
                <a:cs typeface="Carlito"/>
              </a:rPr>
              <a:t>yapılmalı </a:t>
            </a:r>
            <a:r>
              <a:rPr sz="1600" spc="-10" dirty="0">
                <a:latin typeface="Carlito"/>
                <a:cs typeface="Carlito"/>
              </a:rPr>
              <a:t>organik </a:t>
            </a:r>
            <a:r>
              <a:rPr sz="1600" spc="-5" dirty="0">
                <a:latin typeface="Carlito"/>
                <a:cs typeface="Carlito"/>
              </a:rPr>
              <a:t>nedenler ara</a:t>
            </a:r>
            <a:r>
              <a:rPr sz="1600" spc="-5" dirty="0">
                <a:latin typeface="Arial"/>
                <a:cs typeface="Arial"/>
              </a:rPr>
              <a:t>ş</a:t>
            </a:r>
            <a:r>
              <a:rPr sz="1600" spc="-5" dirty="0">
                <a:latin typeface="Carlito"/>
                <a:cs typeface="Carlito"/>
              </a:rPr>
              <a:t>tırılmalı. </a:t>
            </a:r>
            <a:r>
              <a:rPr sz="1600" spc="-25" dirty="0">
                <a:latin typeface="Carlito"/>
                <a:cs typeface="Carlito"/>
              </a:rPr>
              <a:t>Takvim </a:t>
            </a:r>
            <a:r>
              <a:rPr sz="1600" spc="-10" dirty="0">
                <a:latin typeface="Carlito"/>
                <a:cs typeface="Carlito"/>
              </a:rPr>
              <a:t>yöntemi;  kuru ve </a:t>
            </a:r>
            <a:r>
              <a:rPr sz="1600" spc="-5" dirty="0">
                <a:latin typeface="Carlito"/>
                <a:cs typeface="Carlito"/>
              </a:rPr>
              <a:t>ıslak </a:t>
            </a:r>
            <a:r>
              <a:rPr sz="1600" spc="-10" dirty="0">
                <a:latin typeface="Carlito"/>
                <a:cs typeface="Carlito"/>
              </a:rPr>
              <a:t>gecelerin </a:t>
            </a:r>
            <a:r>
              <a:rPr sz="1600" spc="-15" dirty="0">
                <a:latin typeface="Carlito"/>
                <a:cs typeface="Carlito"/>
              </a:rPr>
              <a:t>kayıt </a:t>
            </a:r>
            <a:r>
              <a:rPr sz="1600" spc="-5" dirty="0">
                <a:latin typeface="Carlito"/>
                <a:cs typeface="Carlito"/>
              </a:rPr>
              <a:t>edilmesi esnasında </a:t>
            </a:r>
            <a:r>
              <a:rPr sz="1600" spc="-10" dirty="0">
                <a:latin typeface="Carlito"/>
                <a:cs typeface="Carlito"/>
              </a:rPr>
              <a:t>dayanır ve </a:t>
            </a:r>
            <a:r>
              <a:rPr sz="1600" dirty="0">
                <a:latin typeface="Carlito"/>
                <a:cs typeface="Carlito"/>
              </a:rPr>
              <a:t>çocu</a:t>
            </a:r>
            <a:r>
              <a:rPr sz="1600" dirty="0">
                <a:latin typeface="Arial"/>
                <a:cs typeface="Arial"/>
              </a:rPr>
              <a:t>ğ</a:t>
            </a:r>
            <a:r>
              <a:rPr sz="1600" dirty="0">
                <a:latin typeface="Carlito"/>
                <a:cs typeface="Carlito"/>
              </a:rPr>
              <a:t>un altını </a:t>
            </a:r>
            <a:r>
              <a:rPr sz="1600" spc="-10" dirty="0">
                <a:latin typeface="Carlito"/>
                <a:cs typeface="Carlito"/>
              </a:rPr>
              <a:t>ıslattı</a:t>
            </a:r>
            <a:r>
              <a:rPr sz="1600" spc="-10" dirty="0">
                <a:latin typeface="Arial"/>
                <a:cs typeface="Arial"/>
              </a:rPr>
              <a:t>ğ</a:t>
            </a:r>
            <a:r>
              <a:rPr sz="1600" spc="-10" dirty="0">
                <a:latin typeface="Carlito"/>
                <a:cs typeface="Carlito"/>
              </a:rPr>
              <a:t>ı geceler  </a:t>
            </a:r>
            <a:r>
              <a:rPr sz="1600" spc="-30" dirty="0">
                <a:latin typeface="Carlito"/>
                <a:cs typeface="Carlito"/>
              </a:rPr>
              <a:t>ya</a:t>
            </a:r>
            <a:r>
              <a:rPr sz="1600" spc="-30" dirty="0">
                <a:latin typeface="Arial"/>
                <a:cs typeface="Arial"/>
              </a:rPr>
              <a:t>ğ</a:t>
            </a:r>
            <a:r>
              <a:rPr sz="1600" spc="-30" dirty="0">
                <a:latin typeface="Carlito"/>
                <a:cs typeface="Carlito"/>
              </a:rPr>
              <a:t>mur, </a:t>
            </a:r>
            <a:r>
              <a:rPr sz="1600" spc="-10" dirty="0">
                <a:latin typeface="Carlito"/>
                <a:cs typeface="Carlito"/>
              </a:rPr>
              <a:t>kuru geceler </a:t>
            </a:r>
            <a:r>
              <a:rPr sz="1600" spc="-5" dirty="0">
                <a:latin typeface="Carlito"/>
                <a:cs typeface="Carlito"/>
              </a:rPr>
              <a:t>ise yıldız </a:t>
            </a:r>
            <a:r>
              <a:rPr sz="1600" spc="-10" dirty="0">
                <a:latin typeface="Carlito"/>
                <a:cs typeface="Carlito"/>
              </a:rPr>
              <a:t>olarak </a:t>
            </a:r>
            <a:r>
              <a:rPr sz="1600" spc="-20" dirty="0">
                <a:latin typeface="Carlito"/>
                <a:cs typeface="Carlito"/>
              </a:rPr>
              <a:t>gösterilebilir. </a:t>
            </a:r>
            <a:r>
              <a:rPr sz="1600" spc="-5" dirty="0">
                <a:latin typeface="Carlito"/>
                <a:cs typeface="Carlito"/>
              </a:rPr>
              <a:t>Belirli bir </a:t>
            </a:r>
            <a:r>
              <a:rPr sz="1600" spc="-10" dirty="0">
                <a:latin typeface="Carlito"/>
                <a:cs typeface="Carlito"/>
              </a:rPr>
              <a:t>süre sonra </a:t>
            </a:r>
            <a:r>
              <a:rPr sz="1600" spc="5" dirty="0">
                <a:latin typeface="Carlito"/>
                <a:cs typeface="Carlito"/>
              </a:rPr>
              <a:t>güne</a:t>
            </a:r>
            <a:r>
              <a:rPr sz="1600" spc="5" dirty="0">
                <a:latin typeface="Arial"/>
                <a:cs typeface="Arial"/>
              </a:rPr>
              <a:t>ş</a:t>
            </a:r>
            <a:r>
              <a:rPr sz="1600" spc="5" dirty="0">
                <a:latin typeface="Carlito"/>
                <a:cs typeface="Carlito"/>
              </a:rPr>
              <a:t>li </a:t>
            </a:r>
            <a:r>
              <a:rPr sz="1600" spc="-15" dirty="0">
                <a:latin typeface="Carlito"/>
                <a:cs typeface="Carlito"/>
              </a:rPr>
              <a:t>hava  </a:t>
            </a:r>
            <a:r>
              <a:rPr sz="1600" spc="-10" dirty="0">
                <a:latin typeface="Carlito"/>
                <a:cs typeface="Carlito"/>
              </a:rPr>
              <a:t>resminin </a:t>
            </a:r>
            <a:r>
              <a:rPr sz="1600" dirty="0">
                <a:latin typeface="Carlito"/>
                <a:cs typeface="Carlito"/>
              </a:rPr>
              <a:t>altındaki </a:t>
            </a:r>
            <a:r>
              <a:rPr sz="1600" spc="-5" dirty="0">
                <a:latin typeface="Carlito"/>
                <a:cs typeface="Carlito"/>
              </a:rPr>
              <a:t>i</a:t>
            </a:r>
            <a:r>
              <a:rPr sz="1600" spc="-5" dirty="0">
                <a:latin typeface="Arial"/>
                <a:cs typeface="Arial"/>
              </a:rPr>
              <a:t>ş</a:t>
            </a:r>
            <a:r>
              <a:rPr sz="1600" spc="-5" dirty="0">
                <a:latin typeface="Carlito"/>
                <a:cs typeface="Carlito"/>
              </a:rPr>
              <a:t>aret </a:t>
            </a:r>
            <a:r>
              <a:rPr sz="1600" spc="-10" dirty="0">
                <a:latin typeface="Carlito"/>
                <a:cs typeface="Carlito"/>
              </a:rPr>
              <a:t>çok </a:t>
            </a:r>
            <a:r>
              <a:rPr sz="1600" spc="-5" dirty="0">
                <a:latin typeface="Carlito"/>
                <a:cs typeface="Carlito"/>
              </a:rPr>
              <a:t>ise </a:t>
            </a:r>
            <a:r>
              <a:rPr sz="1600" spc="-10" dirty="0">
                <a:latin typeface="Carlito"/>
                <a:cs typeface="Carlito"/>
              </a:rPr>
              <a:t>çocuk </a:t>
            </a:r>
            <a:r>
              <a:rPr sz="1600" spc="-15" dirty="0">
                <a:latin typeface="Carlito"/>
                <a:cs typeface="Carlito"/>
              </a:rPr>
              <a:t>ödüllendirilmelidir. </a:t>
            </a:r>
            <a:r>
              <a:rPr sz="1600" spc="-10" dirty="0">
                <a:latin typeface="Carlito"/>
                <a:cs typeface="Carlito"/>
              </a:rPr>
              <a:t>Stres </a:t>
            </a:r>
            <a:r>
              <a:rPr sz="1600" spc="-5" dirty="0">
                <a:latin typeface="Carlito"/>
                <a:cs typeface="Carlito"/>
              </a:rPr>
              <a:t>azaltma </a:t>
            </a:r>
            <a:r>
              <a:rPr sz="1600" spc="-10" dirty="0">
                <a:latin typeface="Carlito"/>
                <a:cs typeface="Carlito"/>
              </a:rPr>
              <a:t>yönteminde; </a:t>
            </a:r>
            <a:r>
              <a:rPr sz="1600" spc="-30" dirty="0">
                <a:latin typeface="Carlito"/>
                <a:cs typeface="Carlito"/>
              </a:rPr>
              <a:t>Yatma  </a:t>
            </a:r>
            <a:r>
              <a:rPr sz="1600" spc="-5" dirty="0">
                <a:latin typeface="Carlito"/>
                <a:cs typeface="Carlito"/>
              </a:rPr>
              <a:t>zamanında </a:t>
            </a:r>
            <a:r>
              <a:rPr sz="1600" spc="-10" dirty="0">
                <a:latin typeface="Carlito"/>
                <a:cs typeface="Carlito"/>
              </a:rPr>
              <a:t>çocuk </a:t>
            </a:r>
            <a:r>
              <a:rPr sz="1600" spc="-5" dirty="0">
                <a:latin typeface="Carlito"/>
                <a:cs typeface="Carlito"/>
              </a:rPr>
              <a:t>geli</a:t>
            </a:r>
            <a:r>
              <a:rPr sz="1600" spc="-5" dirty="0">
                <a:latin typeface="Arial"/>
                <a:cs typeface="Arial"/>
              </a:rPr>
              <a:t>ş</a:t>
            </a:r>
            <a:r>
              <a:rPr sz="1600" spc="-5" dirty="0">
                <a:latin typeface="Carlito"/>
                <a:cs typeface="Carlito"/>
              </a:rPr>
              <a:t>im </a:t>
            </a:r>
            <a:r>
              <a:rPr sz="1600" spc="-10" dirty="0">
                <a:latin typeface="Carlito"/>
                <a:cs typeface="Carlito"/>
              </a:rPr>
              <a:t>düzeyine uygun </a:t>
            </a:r>
            <a:r>
              <a:rPr sz="1600" spc="-5" dirty="0">
                <a:latin typeface="Carlito"/>
                <a:cs typeface="Carlito"/>
              </a:rPr>
              <a:t>çe</a:t>
            </a:r>
            <a:r>
              <a:rPr sz="1600" spc="-5" dirty="0">
                <a:latin typeface="Arial"/>
                <a:cs typeface="Arial"/>
              </a:rPr>
              <a:t>ş</a:t>
            </a:r>
            <a:r>
              <a:rPr sz="1600" spc="-5" dirty="0">
                <a:latin typeface="Carlito"/>
                <a:cs typeface="Carlito"/>
              </a:rPr>
              <a:t>itli etkinliklerle </a:t>
            </a:r>
            <a:r>
              <a:rPr sz="1600" spc="-10" dirty="0">
                <a:latin typeface="Carlito"/>
                <a:cs typeface="Carlito"/>
              </a:rPr>
              <a:t>(masal,sohbet,oyun)  rahatlatılmalı ve </a:t>
            </a:r>
            <a:r>
              <a:rPr sz="1600" spc="-5" dirty="0">
                <a:latin typeface="Carlito"/>
                <a:cs typeface="Carlito"/>
              </a:rPr>
              <a:t>böylece ya</a:t>
            </a:r>
            <a:r>
              <a:rPr sz="1600" spc="-5" dirty="0">
                <a:latin typeface="Arial"/>
                <a:cs typeface="Arial"/>
              </a:rPr>
              <a:t>ş</a:t>
            </a:r>
            <a:r>
              <a:rPr sz="1600" spc="-5" dirty="0">
                <a:latin typeface="Carlito"/>
                <a:cs typeface="Carlito"/>
              </a:rPr>
              <a:t>adı</a:t>
            </a:r>
            <a:r>
              <a:rPr sz="1600" spc="-5" dirty="0">
                <a:latin typeface="Arial"/>
                <a:cs typeface="Arial"/>
              </a:rPr>
              <a:t>ğ</a:t>
            </a:r>
            <a:r>
              <a:rPr sz="1600" spc="-5" dirty="0">
                <a:latin typeface="Carlito"/>
                <a:cs typeface="Carlito"/>
              </a:rPr>
              <a:t>ı </a:t>
            </a:r>
            <a:r>
              <a:rPr sz="1600" spc="-10" dirty="0">
                <a:latin typeface="Carlito"/>
                <a:cs typeface="Carlito"/>
              </a:rPr>
              <a:t>stresin </a:t>
            </a:r>
            <a:r>
              <a:rPr sz="1600" spc="-5" dirty="0">
                <a:latin typeface="Carlito"/>
                <a:cs typeface="Carlito"/>
              </a:rPr>
              <a:t>etkisi </a:t>
            </a:r>
            <a:r>
              <a:rPr sz="1600" spc="-15" dirty="0">
                <a:latin typeface="Carlito"/>
                <a:cs typeface="Carlito"/>
              </a:rPr>
              <a:t>azaltılmalıdır. </a:t>
            </a:r>
            <a:r>
              <a:rPr sz="1600" dirty="0">
                <a:latin typeface="Carlito"/>
                <a:cs typeface="Carlito"/>
              </a:rPr>
              <a:t>E</a:t>
            </a:r>
            <a:r>
              <a:rPr sz="1600" dirty="0">
                <a:latin typeface="Arial"/>
                <a:cs typeface="Arial"/>
              </a:rPr>
              <a:t>ğ</a:t>
            </a:r>
            <a:r>
              <a:rPr sz="1600" dirty="0">
                <a:latin typeface="Carlito"/>
                <a:cs typeface="Carlito"/>
              </a:rPr>
              <a:t>er </a:t>
            </a:r>
            <a:r>
              <a:rPr sz="1600" spc="-5" dirty="0">
                <a:latin typeface="Carlito"/>
                <a:cs typeface="Carlito"/>
              </a:rPr>
              <a:t>bu tip </a:t>
            </a:r>
            <a:r>
              <a:rPr sz="1600" spc="-10" dirty="0">
                <a:latin typeface="Carlito"/>
                <a:cs typeface="Carlito"/>
              </a:rPr>
              <a:t>yöntemler  kullanılmı</a:t>
            </a:r>
            <a:r>
              <a:rPr sz="1600" spc="-10" dirty="0">
                <a:latin typeface="Arial"/>
                <a:cs typeface="Arial"/>
              </a:rPr>
              <a:t>ş </a:t>
            </a:r>
            <a:r>
              <a:rPr sz="1600" spc="-5" dirty="0">
                <a:latin typeface="Carlito"/>
                <a:cs typeface="Carlito"/>
              </a:rPr>
              <a:t>sonuç alınamamı</a:t>
            </a:r>
            <a:r>
              <a:rPr sz="1600" spc="-5" dirty="0">
                <a:latin typeface="Arial"/>
                <a:cs typeface="Arial"/>
              </a:rPr>
              <a:t>ş </a:t>
            </a:r>
            <a:r>
              <a:rPr sz="1600" spc="-5" dirty="0">
                <a:latin typeface="Carlito"/>
                <a:cs typeface="Carlito"/>
              </a:rPr>
              <a:t>ise </a:t>
            </a:r>
            <a:r>
              <a:rPr sz="1600" spc="-10" dirty="0">
                <a:latin typeface="Carlito"/>
                <a:cs typeface="Carlito"/>
              </a:rPr>
              <a:t>doktor </a:t>
            </a:r>
            <a:r>
              <a:rPr sz="1600" spc="-15" dirty="0">
                <a:latin typeface="Carlito"/>
                <a:cs typeface="Carlito"/>
              </a:rPr>
              <a:t>kontrolünde </a:t>
            </a:r>
            <a:r>
              <a:rPr sz="1600" spc="-5" dirty="0">
                <a:latin typeface="Carlito"/>
                <a:cs typeface="Carlito"/>
              </a:rPr>
              <a:t>ilaç </a:t>
            </a:r>
            <a:r>
              <a:rPr sz="1600" spc="-10" dirty="0">
                <a:latin typeface="Carlito"/>
                <a:cs typeface="Carlito"/>
              </a:rPr>
              <a:t>tedavisine </a:t>
            </a:r>
            <a:r>
              <a:rPr sz="1600" dirty="0">
                <a:latin typeface="Carlito"/>
                <a:cs typeface="Carlito"/>
              </a:rPr>
              <a:t>ba</a:t>
            </a:r>
            <a:r>
              <a:rPr sz="1600" dirty="0">
                <a:latin typeface="Arial"/>
                <a:cs typeface="Arial"/>
              </a:rPr>
              <a:t>ş</a:t>
            </a:r>
            <a:r>
              <a:rPr sz="1600" dirty="0">
                <a:latin typeface="Carlito"/>
                <a:cs typeface="Carlito"/>
              </a:rPr>
              <a:t>alnılması</a:t>
            </a:r>
            <a:r>
              <a:rPr sz="1600" spc="-85" dirty="0">
                <a:latin typeface="Carlito"/>
                <a:cs typeface="Carlito"/>
              </a:rPr>
              <a:t> </a:t>
            </a:r>
            <a:r>
              <a:rPr sz="1600" spc="-30" dirty="0">
                <a:latin typeface="Carlito"/>
                <a:cs typeface="Carlito"/>
              </a:rPr>
              <a:t>gerekir.</a:t>
            </a:r>
            <a:endParaRPr sz="16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23</a:t>
            </a:fld>
            <a:endParaRPr sz="1200">
              <a:latin typeface="Carlito"/>
              <a:cs typeface="Carlito"/>
            </a:endParaRPr>
          </a:p>
        </p:txBody>
      </p:sp>
      <p:sp>
        <p:nvSpPr>
          <p:cNvPr id="3" name="object 3"/>
          <p:cNvSpPr txBox="1">
            <a:spLocks noGrp="1"/>
          </p:cNvSpPr>
          <p:nvPr>
            <p:ph type="title"/>
          </p:nvPr>
        </p:nvSpPr>
        <p:spPr>
          <a:xfrm>
            <a:off x="682623" y="262063"/>
            <a:ext cx="2127885" cy="33020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4.1.9. </a:t>
            </a:r>
            <a:r>
              <a:rPr dirty="0">
                <a:solidFill>
                  <a:srgbClr val="000000"/>
                </a:solidFill>
              </a:rPr>
              <a:t>Dı</a:t>
            </a:r>
            <a:r>
              <a:rPr dirty="0">
                <a:solidFill>
                  <a:srgbClr val="000000"/>
                </a:solidFill>
                <a:latin typeface="Arial"/>
                <a:cs typeface="Arial"/>
              </a:rPr>
              <a:t>ş</a:t>
            </a:r>
            <a:r>
              <a:rPr dirty="0">
                <a:solidFill>
                  <a:srgbClr val="000000"/>
                </a:solidFill>
              </a:rPr>
              <a:t>kı</a:t>
            </a:r>
            <a:r>
              <a:rPr spc="-80" dirty="0">
                <a:solidFill>
                  <a:srgbClr val="000000"/>
                </a:solidFill>
              </a:rPr>
              <a:t> </a:t>
            </a:r>
            <a:r>
              <a:rPr spc="-10" dirty="0">
                <a:solidFill>
                  <a:srgbClr val="000000"/>
                </a:solidFill>
              </a:rPr>
              <a:t>Kaçırma</a:t>
            </a:r>
          </a:p>
        </p:txBody>
      </p:sp>
      <p:sp>
        <p:nvSpPr>
          <p:cNvPr id="4" name="object 4"/>
          <p:cNvSpPr txBox="1"/>
          <p:nvPr/>
        </p:nvSpPr>
        <p:spPr>
          <a:xfrm>
            <a:off x="682623" y="663856"/>
            <a:ext cx="8044815" cy="2910840"/>
          </a:xfrm>
          <a:prstGeom prst="rect">
            <a:avLst/>
          </a:prstGeom>
        </p:spPr>
        <p:txBody>
          <a:bodyPr vert="horz" wrap="square" lIns="0" tIns="53340" rIns="0" bIns="0" rtlCol="0">
            <a:spAutoFit/>
          </a:bodyPr>
          <a:lstStyle/>
          <a:p>
            <a:pPr marL="12700">
              <a:lnSpc>
                <a:spcPct val="100000"/>
              </a:lnSpc>
              <a:spcBef>
                <a:spcPts val="420"/>
              </a:spcBef>
            </a:pPr>
            <a:r>
              <a:rPr sz="1600" i="1" spc="-35" dirty="0">
                <a:latin typeface="Carlito"/>
                <a:cs typeface="Carlito"/>
              </a:rPr>
              <a:t>Tanım</a:t>
            </a:r>
            <a:endParaRPr sz="1600">
              <a:latin typeface="Carlito"/>
              <a:cs typeface="Carlito"/>
            </a:endParaRPr>
          </a:p>
          <a:p>
            <a:pPr marL="469265" marR="5080" indent="-351790" algn="just">
              <a:lnSpc>
                <a:spcPct val="100000"/>
              </a:lnSpc>
              <a:spcBef>
                <a:spcPts val="320"/>
              </a:spcBef>
              <a:buFont typeface="Arial"/>
              <a:buChar char="●"/>
              <a:tabLst>
                <a:tab pos="469900" algn="l"/>
              </a:tabLst>
            </a:pPr>
            <a:r>
              <a:rPr sz="1600" spc="-10" dirty="0">
                <a:latin typeface="Carlito"/>
                <a:cs typeface="Carlito"/>
              </a:rPr>
              <a:t>Enkroprezis </a:t>
            </a:r>
            <a:r>
              <a:rPr sz="1600" spc="-5" dirty="0">
                <a:latin typeface="Carlito"/>
                <a:cs typeface="Carlito"/>
              </a:rPr>
              <a:t>tanısı </a:t>
            </a:r>
            <a:r>
              <a:rPr sz="1600" spc="-15" dirty="0">
                <a:latin typeface="Carlito"/>
                <a:cs typeface="Carlito"/>
              </a:rPr>
              <a:t>konması </a:t>
            </a:r>
            <a:r>
              <a:rPr sz="1600" spc="-5" dirty="0">
                <a:latin typeface="Carlito"/>
                <a:cs typeface="Carlito"/>
              </a:rPr>
              <a:t>için tıbbi bir duruma </a:t>
            </a:r>
            <a:r>
              <a:rPr sz="1600" spc="5" dirty="0">
                <a:latin typeface="Carlito"/>
                <a:cs typeface="Carlito"/>
              </a:rPr>
              <a:t>ba</a:t>
            </a:r>
            <a:r>
              <a:rPr sz="1600" spc="5" dirty="0">
                <a:latin typeface="Arial"/>
                <a:cs typeface="Arial"/>
              </a:rPr>
              <a:t>ğ</a:t>
            </a:r>
            <a:r>
              <a:rPr sz="1600" spc="5" dirty="0">
                <a:latin typeface="Carlito"/>
                <a:cs typeface="Carlito"/>
              </a:rPr>
              <a:t>lı </a:t>
            </a:r>
            <a:r>
              <a:rPr sz="1600" spc="-10" dirty="0">
                <a:latin typeface="Carlito"/>
                <a:cs typeface="Carlito"/>
              </a:rPr>
              <a:t>olmaksızın, </a:t>
            </a:r>
            <a:r>
              <a:rPr sz="1600" dirty="0">
                <a:latin typeface="Carlito"/>
                <a:cs typeface="Carlito"/>
              </a:rPr>
              <a:t>4 </a:t>
            </a:r>
            <a:r>
              <a:rPr sz="1600" spc="-5" dirty="0">
                <a:latin typeface="Carlito"/>
                <a:cs typeface="Carlito"/>
              </a:rPr>
              <a:t>ya</a:t>
            </a:r>
            <a:r>
              <a:rPr sz="1600" spc="-5" dirty="0">
                <a:latin typeface="Arial"/>
                <a:cs typeface="Arial"/>
              </a:rPr>
              <a:t>ş</a:t>
            </a:r>
            <a:r>
              <a:rPr sz="1600" spc="-5" dirty="0">
                <a:latin typeface="Carlito"/>
                <a:cs typeface="Carlito"/>
              </a:rPr>
              <a:t>ından büyük olan  çocu</a:t>
            </a:r>
            <a:r>
              <a:rPr sz="1600" spc="-5" dirty="0">
                <a:latin typeface="Arial"/>
                <a:cs typeface="Arial"/>
              </a:rPr>
              <a:t>ğ</a:t>
            </a:r>
            <a:r>
              <a:rPr sz="1600" spc="-5" dirty="0">
                <a:latin typeface="Carlito"/>
                <a:cs typeface="Carlito"/>
              </a:rPr>
              <a:t>un, </a:t>
            </a:r>
            <a:r>
              <a:rPr sz="1600" spc="-10" dirty="0">
                <a:latin typeface="Carlito"/>
                <a:cs typeface="Carlito"/>
              </a:rPr>
              <a:t>uygunsuz yerlere tekrarlayıcı nitelikte </a:t>
            </a:r>
            <a:r>
              <a:rPr sz="1600" dirty="0">
                <a:latin typeface="Carlito"/>
                <a:cs typeface="Carlito"/>
              </a:rPr>
              <a:t>dı</a:t>
            </a:r>
            <a:r>
              <a:rPr sz="1600" dirty="0">
                <a:latin typeface="Arial"/>
                <a:cs typeface="Arial"/>
              </a:rPr>
              <a:t>ş</a:t>
            </a:r>
            <a:r>
              <a:rPr sz="1600" dirty="0">
                <a:latin typeface="Carlito"/>
                <a:cs typeface="Carlito"/>
              </a:rPr>
              <a:t>kı </a:t>
            </a:r>
            <a:r>
              <a:rPr sz="1600" spc="-5" dirty="0">
                <a:latin typeface="Carlito"/>
                <a:cs typeface="Carlito"/>
              </a:rPr>
              <a:t>kaçırması </a:t>
            </a:r>
            <a:r>
              <a:rPr sz="1600" spc="-10" dirty="0">
                <a:latin typeface="Carlito"/>
                <a:cs typeface="Carlito"/>
              </a:rPr>
              <a:t>ve </a:t>
            </a:r>
            <a:r>
              <a:rPr sz="1600" spc="-5" dirty="0">
                <a:latin typeface="Carlito"/>
                <a:cs typeface="Carlito"/>
              </a:rPr>
              <a:t>bu </a:t>
            </a:r>
            <a:r>
              <a:rPr sz="1600" spc="-10" dirty="0">
                <a:latin typeface="Carlito"/>
                <a:cs typeface="Carlito"/>
              </a:rPr>
              <a:t>davranı</a:t>
            </a:r>
            <a:r>
              <a:rPr sz="1600" spc="-10" dirty="0">
                <a:latin typeface="Arial"/>
                <a:cs typeface="Arial"/>
              </a:rPr>
              <a:t>ş</a:t>
            </a:r>
            <a:r>
              <a:rPr sz="1600" spc="-10" dirty="0">
                <a:latin typeface="Carlito"/>
                <a:cs typeface="Carlito"/>
              </a:rPr>
              <a:t>ın </a:t>
            </a:r>
            <a:r>
              <a:rPr sz="1600" spc="-5" dirty="0">
                <a:latin typeface="Carlito"/>
                <a:cs typeface="Carlito"/>
              </a:rPr>
              <a:t>en </a:t>
            </a:r>
            <a:r>
              <a:rPr sz="1600" dirty="0">
                <a:latin typeface="Carlito"/>
                <a:cs typeface="Carlito"/>
              </a:rPr>
              <a:t>az 3 </a:t>
            </a:r>
            <a:r>
              <a:rPr sz="1600" spc="-15" dirty="0">
                <a:latin typeface="Carlito"/>
                <a:cs typeface="Carlito"/>
              </a:rPr>
              <a:t>ay  </a:t>
            </a:r>
            <a:r>
              <a:rPr sz="1600" spc="-10" dirty="0">
                <a:latin typeface="Carlito"/>
                <a:cs typeface="Carlito"/>
              </a:rPr>
              <a:t>süre </a:t>
            </a:r>
            <a:r>
              <a:rPr sz="1600" spc="-5" dirty="0">
                <a:latin typeface="Carlito"/>
                <a:cs typeface="Carlito"/>
              </a:rPr>
              <a:t>ile en </a:t>
            </a:r>
            <a:r>
              <a:rPr sz="1600" dirty="0">
                <a:latin typeface="Carlito"/>
                <a:cs typeface="Carlito"/>
              </a:rPr>
              <a:t>az </a:t>
            </a:r>
            <a:r>
              <a:rPr sz="1600" spc="-15" dirty="0">
                <a:latin typeface="Carlito"/>
                <a:cs typeface="Carlito"/>
              </a:rPr>
              <a:t>ayda </a:t>
            </a:r>
            <a:r>
              <a:rPr sz="1600" spc="-5" dirty="0">
                <a:latin typeface="Carlito"/>
                <a:cs typeface="Carlito"/>
              </a:rPr>
              <a:t>bir </a:t>
            </a:r>
            <a:r>
              <a:rPr sz="1600" spc="-25" dirty="0">
                <a:latin typeface="Carlito"/>
                <a:cs typeface="Carlito"/>
              </a:rPr>
              <a:t>kere </a:t>
            </a:r>
            <a:r>
              <a:rPr sz="1600" spc="-15" dirty="0">
                <a:latin typeface="Carlito"/>
                <a:cs typeface="Carlito"/>
              </a:rPr>
              <a:t>ortaya </a:t>
            </a:r>
            <a:r>
              <a:rPr sz="1600" spc="-5" dirty="0">
                <a:latin typeface="Carlito"/>
                <a:cs typeface="Carlito"/>
              </a:rPr>
              <a:t>çıkması</a:t>
            </a:r>
            <a:r>
              <a:rPr sz="1600" spc="30" dirty="0">
                <a:latin typeface="Carlito"/>
                <a:cs typeface="Carlito"/>
              </a:rPr>
              <a:t> </a:t>
            </a:r>
            <a:r>
              <a:rPr sz="1600" spc="-30" dirty="0">
                <a:latin typeface="Carlito"/>
                <a:cs typeface="Carlito"/>
              </a:rPr>
              <a:t>gerekir.</a:t>
            </a:r>
            <a:endParaRPr sz="1600">
              <a:latin typeface="Carlito"/>
              <a:cs typeface="Carlito"/>
            </a:endParaRPr>
          </a:p>
          <a:p>
            <a:pPr>
              <a:lnSpc>
                <a:spcPct val="100000"/>
              </a:lnSpc>
              <a:spcBef>
                <a:spcPts val="55"/>
              </a:spcBef>
              <a:buFont typeface="Arial"/>
              <a:buChar char="●"/>
            </a:pPr>
            <a:endParaRPr sz="2050">
              <a:latin typeface="Carlito"/>
              <a:cs typeface="Carlito"/>
            </a:endParaRPr>
          </a:p>
          <a:p>
            <a:pPr marL="12700">
              <a:lnSpc>
                <a:spcPct val="100000"/>
              </a:lnSpc>
            </a:pPr>
            <a:r>
              <a:rPr sz="1600" i="1" spc="-5" dirty="0">
                <a:latin typeface="Carlito"/>
                <a:cs typeface="Carlito"/>
              </a:rPr>
              <a:t>Nedenleri</a:t>
            </a:r>
            <a:endParaRPr sz="1600">
              <a:latin typeface="Carlito"/>
              <a:cs typeface="Carlito"/>
            </a:endParaRPr>
          </a:p>
          <a:p>
            <a:pPr marL="469265" marR="25400" indent="-351790" algn="just">
              <a:lnSpc>
                <a:spcPct val="100000"/>
              </a:lnSpc>
              <a:spcBef>
                <a:spcPts val="320"/>
              </a:spcBef>
              <a:buFont typeface="Arial"/>
              <a:buChar char="●"/>
              <a:tabLst>
                <a:tab pos="469900" algn="l"/>
              </a:tabLst>
            </a:pPr>
            <a:r>
              <a:rPr sz="1600" spc="-5" dirty="0">
                <a:latin typeface="Carlito"/>
                <a:cs typeface="Carlito"/>
              </a:rPr>
              <a:t>Öncelikle </a:t>
            </a:r>
            <a:r>
              <a:rPr sz="1600" spc="-10" dirty="0">
                <a:latin typeface="Carlito"/>
                <a:cs typeface="Carlito"/>
              </a:rPr>
              <a:t>organik </a:t>
            </a:r>
            <a:r>
              <a:rPr sz="1600" spc="-5" dirty="0">
                <a:latin typeface="Carlito"/>
                <a:cs typeface="Carlito"/>
              </a:rPr>
              <a:t>bir </a:t>
            </a:r>
            <a:r>
              <a:rPr sz="1600" spc="-10" dirty="0">
                <a:latin typeface="Carlito"/>
                <a:cs typeface="Carlito"/>
              </a:rPr>
              <a:t>bozukluk </a:t>
            </a:r>
            <a:r>
              <a:rPr sz="1600" spc="-5" dirty="0">
                <a:latin typeface="Carlito"/>
                <a:cs typeface="Carlito"/>
              </a:rPr>
              <a:t>olup olmadı</a:t>
            </a:r>
            <a:r>
              <a:rPr sz="1600" spc="-5" dirty="0">
                <a:latin typeface="Arial"/>
                <a:cs typeface="Arial"/>
              </a:rPr>
              <a:t>ğ</a:t>
            </a:r>
            <a:r>
              <a:rPr sz="1600" spc="-5" dirty="0">
                <a:latin typeface="Carlito"/>
                <a:cs typeface="Carlito"/>
              </a:rPr>
              <a:t>ına bakılmalı. </a:t>
            </a:r>
            <a:r>
              <a:rPr sz="1600" spc="-10" dirty="0">
                <a:latin typeface="Carlito"/>
                <a:cs typeface="Carlito"/>
              </a:rPr>
              <a:t>organik </a:t>
            </a:r>
            <a:r>
              <a:rPr sz="1600" spc="-5" dirty="0">
                <a:latin typeface="Carlito"/>
                <a:cs typeface="Carlito"/>
              </a:rPr>
              <a:t>bir </a:t>
            </a:r>
            <a:r>
              <a:rPr sz="1600" spc="-10" dirty="0">
                <a:latin typeface="Carlito"/>
                <a:cs typeface="Carlito"/>
              </a:rPr>
              <a:t>bozukluk yoksa  psikolojik </a:t>
            </a:r>
            <a:r>
              <a:rPr sz="1600" spc="-5" dirty="0">
                <a:latin typeface="Carlito"/>
                <a:cs typeface="Carlito"/>
              </a:rPr>
              <a:t>nedenleri </a:t>
            </a:r>
            <a:r>
              <a:rPr sz="1600" spc="-10" dirty="0">
                <a:latin typeface="Carlito"/>
                <a:cs typeface="Carlito"/>
              </a:rPr>
              <a:t>ara</a:t>
            </a:r>
            <a:r>
              <a:rPr sz="1600" spc="-10" dirty="0">
                <a:latin typeface="Arial"/>
                <a:cs typeface="Arial"/>
              </a:rPr>
              <a:t>ş</a:t>
            </a:r>
            <a:r>
              <a:rPr sz="1600" spc="-10" dirty="0">
                <a:latin typeface="Carlito"/>
                <a:cs typeface="Carlito"/>
              </a:rPr>
              <a:t>tırılması </a:t>
            </a:r>
            <a:r>
              <a:rPr sz="1600" spc="-30" dirty="0">
                <a:latin typeface="Carlito"/>
                <a:cs typeface="Carlito"/>
              </a:rPr>
              <a:t>gerekir. </a:t>
            </a:r>
            <a:r>
              <a:rPr sz="1600" spc="-15" dirty="0">
                <a:latin typeface="Carlito"/>
                <a:cs typeface="Carlito"/>
              </a:rPr>
              <a:t>Erken </a:t>
            </a:r>
            <a:r>
              <a:rPr sz="1600" spc="-10" dirty="0">
                <a:latin typeface="Carlito"/>
                <a:cs typeface="Carlito"/>
              </a:rPr>
              <a:t>tuvalet </a:t>
            </a:r>
            <a:r>
              <a:rPr sz="1600" dirty="0">
                <a:latin typeface="Carlito"/>
                <a:cs typeface="Carlito"/>
              </a:rPr>
              <a:t>e</a:t>
            </a:r>
            <a:r>
              <a:rPr sz="1600" dirty="0">
                <a:latin typeface="Arial"/>
                <a:cs typeface="Arial"/>
              </a:rPr>
              <a:t>ğ</a:t>
            </a:r>
            <a:r>
              <a:rPr sz="1600" dirty="0">
                <a:latin typeface="Carlito"/>
                <a:cs typeface="Carlito"/>
              </a:rPr>
              <a:t>itimi, </a:t>
            </a:r>
            <a:r>
              <a:rPr sz="1600" spc="-5" dirty="0">
                <a:latin typeface="Carlito"/>
                <a:cs typeface="Carlito"/>
              </a:rPr>
              <a:t>baskıcı </a:t>
            </a:r>
            <a:r>
              <a:rPr sz="1600" spc="-20" dirty="0">
                <a:latin typeface="Carlito"/>
                <a:cs typeface="Carlito"/>
              </a:rPr>
              <a:t>tutumlar, </a:t>
            </a:r>
            <a:r>
              <a:rPr sz="1600" spc="-10" dirty="0">
                <a:latin typeface="Carlito"/>
                <a:cs typeface="Carlito"/>
              </a:rPr>
              <a:t>karde</a:t>
            </a:r>
            <a:r>
              <a:rPr sz="1600" spc="-10" dirty="0">
                <a:latin typeface="Arial"/>
                <a:cs typeface="Arial"/>
              </a:rPr>
              <a:t>ş  </a:t>
            </a:r>
            <a:r>
              <a:rPr sz="1600" spc="-5" dirty="0">
                <a:latin typeface="Carlito"/>
                <a:cs typeface="Carlito"/>
              </a:rPr>
              <a:t>kıskançlı</a:t>
            </a:r>
            <a:r>
              <a:rPr sz="1600" spc="-5" dirty="0">
                <a:latin typeface="Arial"/>
                <a:cs typeface="Arial"/>
              </a:rPr>
              <a:t>ğ</a:t>
            </a:r>
            <a:r>
              <a:rPr sz="1600" spc="-5" dirty="0">
                <a:latin typeface="Carlito"/>
                <a:cs typeface="Carlito"/>
              </a:rPr>
              <a:t>ı, ailevi </a:t>
            </a:r>
            <a:r>
              <a:rPr sz="1600" spc="-20" dirty="0">
                <a:latin typeface="Carlito"/>
                <a:cs typeface="Carlito"/>
              </a:rPr>
              <a:t>problemler,</a:t>
            </a:r>
            <a:r>
              <a:rPr sz="1600" spc="320" dirty="0">
                <a:latin typeface="Carlito"/>
                <a:cs typeface="Carlito"/>
              </a:rPr>
              <a:t> </a:t>
            </a:r>
            <a:r>
              <a:rPr sz="1600" spc="-25" dirty="0">
                <a:latin typeface="Carlito"/>
                <a:cs typeface="Carlito"/>
              </a:rPr>
              <a:t>fobiler, </a:t>
            </a:r>
            <a:r>
              <a:rPr sz="1600" dirty="0">
                <a:latin typeface="Carlito"/>
                <a:cs typeface="Carlito"/>
              </a:rPr>
              <a:t>ailede </a:t>
            </a:r>
            <a:r>
              <a:rPr sz="1600" spc="-5" dirty="0">
                <a:latin typeface="Carlito"/>
                <a:cs typeface="Carlito"/>
              </a:rPr>
              <a:t>ölüm, </a:t>
            </a:r>
            <a:r>
              <a:rPr sz="1600" spc="-10" dirty="0">
                <a:latin typeface="Carlito"/>
                <a:cs typeface="Carlito"/>
              </a:rPr>
              <a:t>ayrılık, hastalık, okul </a:t>
            </a:r>
            <a:r>
              <a:rPr sz="1600" dirty="0">
                <a:latin typeface="Carlito"/>
                <a:cs typeface="Carlito"/>
              </a:rPr>
              <a:t>ba</a:t>
            </a:r>
            <a:r>
              <a:rPr sz="1600" dirty="0">
                <a:latin typeface="Arial"/>
                <a:cs typeface="Arial"/>
              </a:rPr>
              <a:t>ş</a:t>
            </a:r>
            <a:r>
              <a:rPr sz="1600" dirty="0">
                <a:latin typeface="Carlito"/>
                <a:cs typeface="Carlito"/>
              </a:rPr>
              <a:t>arısızlı</a:t>
            </a:r>
            <a:r>
              <a:rPr sz="1600" dirty="0">
                <a:latin typeface="Arial"/>
                <a:cs typeface="Arial"/>
              </a:rPr>
              <a:t>ğ</a:t>
            </a:r>
            <a:r>
              <a:rPr sz="1600" dirty="0">
                <a:latin typeface="Carlito"/>
                <a:cs typeface="Carlito"/>
              </a:rPr>
              <a:t>ı,  </a:t>
            </a:r>
            <a:r>
              <a:rPr sz="1600" spc="-15" dirty="0">
                <a:latin typeface="Carlito"/>
                <a:cs typeface="Carlito"/>
              </a:rPr>
              <a:t>depresyon, </a:t>
            </a:r>
            <a:r>
              <a:rPr sz="1600" dirty="0">
                <a:latin typeface="Carlito"/>
                <a:cs typeface="Carlito"/>
              </a:rPr>
              <a:t>anne </a:t>
            </a:r>
            <a:r>
              <a:rPr sz="1600" spc="-5" dirty="0">
                <a:latin typeface="Carlito"/>
                <a:cs typeface="Carlito"/>
              </a:rPr>
              <a:t>babada </a:t>
            </a:r>
            <a:r>
              <a:rPr sz="1600" spc="-10" dirty="0">
                <a:latin typeface="Carlito"/>
                <a:cs typeface="Carlito"/>
              </a:rPr>
              <a:t>psikolojik problemler </a:t>
            </a:r>
            <a:r>
              <a:rPr sz="1600" spc="-5" dirty="0">
                <a:latin typeface="Carlito"/>
                <a:cs typeface="Carlito"/>
              </a:rPr>
              <a:t>bulunması, </a:t>
            </a:r>
            <a:r>
              <a:rPr sz="1600" dirty="0">
                <a:latin typeface="Carlito"/>
                <a:cs typeface="Carlito"/>
              </a:rPr>
              <a:t>çocu</a:t>
            </a:r>
            <a:r>
              <a:rPr sz="1600" dirty="0">
                <a:latin typeface="Arial"/>
                <a:cs typeface="Arial"/>
              </a:rPr>
              <a:t>ğ</a:t>
            </a:r>
            <a:r>
              <a:rPr sz="1600" dirty="0">
                <a:latin typeface="Carlito"/>
                <a:cs typeface="Carlito"/>
              </a:rPr>
              <a:t>un </a:t>
            </a:r>
            <a:r>
              <a:rPr sz="1600" spc="-5" dirty="0">
                <a:latin typeface="Carlito"/>
                <a:cs typeface="Carlito"/>
              </a:rPr>
              <a:t>ya</a:t>
            </a:r>
            <a:r>
              <a:rPr sz="1600" spc="-5" dirty="0">
                <a:latin typeface="Arial"/>
                <a:cs typeface="Arial"/>
              </a:rPr>
              <a:t>ş</a:t>
            </a:r>
            <a:r>
              <a:rPr sz="1600" spc="-5" dirty="0">
                <a:latin typeface="Carlito"/>
                <a:cs typeface="Carlito"/>
              </a:rPr>
              <a:t>adı</a:t>
            </a:r>
            <a:r>
              <a:rPr sz="1600" spc="-5" dirty="0">
                <a:latin typeface="Arial"/>
                <a:cs typeface="Arial"/>
              </a:rPr>
              <a:t>ğ</a:t>
            </a:r>
            <a:r>
              <a:rPr sz="1600" spc="-5" dirty="0">
                <a:latin typeface="Carlito"/>
                <a:cs typeface="Carlito"/>
              </a:rPr>
              <a:t>ı </a:t>
            </a:r>
            <a:r>
              <a:rPr sz="1600" spc="-15" dirty="0">
                <a:latin typeface="Carlito"/>
                <a:cs typeface="Carlito"/>
              </a:rPr>
              <a:t>stres </a:t>
            </a:r>
            <a:r>
              <a:rPr sz="1600" spc="-10" dirty="0">
                <a:latin typeface="Carlito"/>
                <a:cs typeface="Carlito"/>
              </a:rPr>
              <a:t>ve  anksiyete.</a:t>
            </a:r>
            <a:endParaRPr sz="16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p:nvPr/>
        </p:nvSpPr>
        <p:spPr>
          <a:xfrm>
            <a:off x="8560872" y="4984438"/>
            <a:ext cx="230504"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78787"/>
                </a:solidFill>
                <a:latin typeface="Carlito"/>
                <a:cs typeface="Carlito"/>
              </a:rPr>
              <a:t>24</a:t>
            </a:fld>
            <a:endParaRPr sz="1200">
              <a:latin typeface="Carlito"/>
              <a:cs typeface="Carlito"/>
            </a:endParaRPr>
          </a:p>
        </p:txBody>
      </p:sp>
      <p:sp>
        <p:nvSpPr>
          <p:cNvPr id="3" name="object 3"/>
          <p:cNvSpPr txBox="1"/>
          <p:nvPr/>
        </p:nvSpPr>
        <p:spPr>
          <a:xfrm>
            <a:off x="684573" y="490186"/>
            <a:ext cx="8042275" cy="3439160"/>
          </a:xfrm>
          <a:prstGeom prst="rect">
            <a:avLst/>
          </a:prstGeom>
        </p:spPr>
        <p:txBody>
          <a:bodyPr vert="horz" wrap="square" lIns="0" tIns="12700" rIns="0" bIns="0" rtlCol="0">
            <a:spAutoFit/>
          </a:bodyPr>
          <a:lstStyle/>
          <a:p>
            <a:pPr marL="12700">
              <a:lnSpc>
                <a:spcPct val="100000"/>
              </a:lnSpc>
              <a:spcBef>
                <a:spcPts val="100"/>
              </a:spcBef>
            </a:pPr>
            <a:r>
              <a:rPr sz="1600" i="1" spc="-10" dirty="0">
                <a:latin typeface="Carlito"/>
                <a:cs typeface="Carlito"/>
              </a:rPr>
              <a:t>Belirti/Özellikleri</a:t>
            </a:r>
            <a:endParaRPr sz="1600">
              <a:latin typeface="Carlito"/>
              <a:cs typeface="Carlito"/>
            </a:endParaRPr>
          </a:p>
          <a:p>
            <a:pPr marL="469265" marR="5080" indent="-351790" algn="just">
              <a:lnSpc>
                <a:spcPct val="100000"/>
              </a:lnSpc>
              <a:buFont typeface="Arial"/>
              <a:buChar char="●"/>
              <a:tabLst>
                <a:tab pos="469900" algn="l"/>
              </a:tabLst>
            </a:pPr>
            <a:r>
              <a:rPr sz="1600" spc="-5" dirty="0">
                <a:latin typeface="Carlito"/>
                <a:cs typeface="Carlito"/>
              </a:rPr>
              <a:t>Çocuk e</a:t>
            </a:r>
            <a:r>
              <a:rPr sz="1600" spc="-5" dirty="0">
                <a:latin typeface="Arial"/>
                <a:cs typeface="Arial"/>
              </a:rPr>
              <a:t>ğ</a:t>
            </a:r>
            <a:r>
              <a:rPr sz="1600" spc="-5" dirty="0">
                <a:latin typeface="Carlito"/>
                <a:cs typeface="Carlito"/>
              </a:rPr>
              <a:t>er </a:t>
            </a:r>
            <a:r>
              <a:rPr sz="1600" dirty="0">
                <a:latin typeface="Carlito"/>
                <a:cs typeface="Carlito"/>
              </a:rPr>
              <a:t>4 </a:t>
            </a:r>
            <a:r>
              <a:rPr sz="1600" spc="-10" dirty="0">
                <a:latin typeface="Carlito"/>
                <a:cs typeface="Carlito"/>
              </a:rPr>
              <a:t>ya</a:t>
            </a:r>
            <a:r>
              <a:rPr sz="1600" spc="-10" dirty="0">
                <a:latin typeface="Arial"/>
                <a:cs typeface="Arial"/>
              </a:rPr>
              <a:t>ş</a:t>
            </a:r>
            <a:r>
              <a:rPr sz="1600" spc="-10" dirty="0">
                <a:latin typeface="Carlito"/>
                <a:cs typeface="Carlito"/>
              </a:rPr>
              <a:t>ına kadar </a:t>
            </a:r>
            <a:r>
              <a:rPr sz="1600" spc="-5" dirty="0">
                <a:latin typeface="Carlito"/>
                <a:cs typeface="Carlito"/>
              </a:rPr>
              <a:t>hiç </a:t>
            </a:r>
            <a:r>
              <a:rPr sz="1600" spc="-20" dirty="0">
                <a:latin typeface="Carlito"/>
                <a:cs typeface="Carlito"/>
              </a:rPr>
              <a:t>kontrol </a:t>
            </a:r>
            <a:r>
              <a:rPr sz="1600" spc="-5" dirty="0">
                <a:latin typeface="Carlito"/>
                <a:cs typeface="Carlito"/>
              </a:rPr>
              <a:t>geli</a:t>
            </a:r>
            <a:r>
              <a:rPr sz="1600" spc="-5" dirty="0">
                <a:latin typeface="Arial"/>
                <a:cs typeface="Arial"/>
              </a:rPr>
              <a:t>ş</a:t>
            </a:r>
            <a:r>
              <a:rPr sz="1600" spc="-5" dirty="0">
                <a:latin typeface="Carlito"/>
                <a:cs typeface="Carlito"/>
              </a:rPr>
              <a:t>tirmedi ise birincil (primer) </a:t>
            </a:r>
            <a:r>
              <a:rPr sz="1600" spc="-15" dirty="0">
                <a:latin typeface="Carlito"/>
                <a:cs typeface="Carlito"/>
              </a:rPr>
              <a:t>enkoprezis, </a:t>
            </a:r>
            <a:r>
              <a:rPr sz="1600" spc="-5" dirty="0">
                <a:latin typeface="Carlito"/>
                <a:cs typeface="Carlito"/>
              </a:rPr>
              <a:t>en </a:t>
            </a:r>
            <a:r>
              <a:rPr sz="1600" dirty="0">
                <a:latin typeface="Carlito"/>
                <a:cs typeface="Carlito"/>
              </a:rPr>
              <a:t>az </a:t>
            </a:r>
            <a:r>
              <a:rPr sz="1600" spc="-5" dirty="0">
                <a:latin typeface="Carlito"/>
                <a:cs typeface="Carlito"/>
              </a:rPr>
              <a:t>bir  yıl </a:t>
            </a:r>
            <a:r>
              <a:rPr sz="1600" spc="-20" dirty="0">
                <a:latin typeface="Carlito"/>
                <a:cs typeface="Carlito"/>
              </a:rPr>
              <a:t>kontrol </a:t>
            </a:r>
            <a:r>
              <a:rPr sz="1600" spc="-10" dirty="0">
                <a:latin typeface="Carlito"/>
                <a:cs typeface="Carlito"/>
              </a:rPr>
              <a:t>edebildikten sonra kakasını kaçırmaya </a:t>
            </a:r>
            <a:r>
              <a:rPr sz="1600" spc="-5" dirty="0">
                <a:latin typeface="Carlito"/>
                <a:cs typeface="Carlito"/>
              </a:rPr>
              <a:t>ba</a:t>
            </a:r>
            <a:r>
              <a:rPr sz="1600" spc="-5" dirty="0">
                <a:latin typeface="Arial"/>
                <a:cs typeface="Arial"/>
              </a:rPr>
              <a:t>ş</a:t>
            </a:r>
            <a:r>
              <a:rPr sz="1600" spc="-5" dirty="0">
                <a:latin typeface="Carlito"/>
                <a:cs typeface="Carlito"/>
              </a:rPr>
              <a:t>lamı</a:t>
            </a:r>
            <a:r>
              <a:rPr sz="1600" spc="-5" dirty="0">
                <a:latin typeface="Arial"/>
                <a:cs typeface="Arial"/>
              </a:rPr>
              <a:t>ş</a:t>
            </a:r>
            <a:r>
              <a:rPr sz="1600" spc="-5" dirty="0">
                <a:latin typeface="Carlito"/>
                <a:cs typeface="Carlito"/>
              </a:rPr>
              <a:t>sa ikincil </a:t>
            </a:r>
            <a:r>
              <a:rPr sz="1600" spc="-10" dirty="0">
                <a:latin typeface="Carlito"/>
                <a:cs typeface="Carlito"/>
              </a:rPr>
              <a:t>(sekonder) </a:t>
            </a:r>
            <a:r>
              <a:rPr sz="1600" spc="-15" dirty="0">
                <a:latin typeface="Carlito"/>
                <a:cs typeface="Carlito"/>
              </a:rPr>
              <a:t>enkoprezis  </a:t>
            </a:r>
            <a:r>
              <a:rPr sz="1600" spc="-35" dirty="0">
                <a:latin typeface="Carlito"/>
                <a:cs typeface="Carlito"/>
              </a:rPr>
              <a:t>denir. Tanı </a:t>
            </a:r>
            <a:r>
              <a:rPr sz="1600" spc="-10" dirty="0">
                <a:latin typeface="Carlito"/>
                <a:cs typeface="Carlito"/>
              </a:rPr>
              <a:t>konulması </a:t>
            </a:r>
            <a:r>
              <a:rPr sz="1600" spc="-5" dirty="0">
                <a:latin typeface="Carlito"/>
                <a:cs typeface="Carlito"/>
              </a:rPr>
              <a:t>için en </a:t>
            </a:r>
            <a:r>
              <a:rPr sz="1600" dirty="0">
                <a:latin typeface="Carlito"/>
                <a:cs typeface="Carlito"/>
              </a:rPr>
              <a:t>az 3 </a:t>
            </a:r>
            <a:r>
              <a:rPr sz="1600" spc="-15" dirty="0">
                <a:latin typeface="Carlito"/>
                <a:cs typeface="Carlito"/>
              </a:rPr>
              <a:t>ay </a:t>
            </a:r>
            <a:r>
              <a:rPr sz="1600" spc="-10" dirty="0">
                <a:latin typeface="Carlito"/>
                <a:cs typeface="Carlito"/>
              </a:rPr>
              <a:t>süreyle, </a:t>
            </a:r>
            <a:r>
              <a:rPr sz="1600" spc="-15" dirty="0">
                <a:latin typeface="Carlito"/>
                <a:cs typeface="Carlito"/>
              </a:rPr>
              <a:t>ayda </a:t>
            </a:r>
            <a:r>
              <a:rPr sz="1600" spc="-5" dirty="0">
                <a:latin typeface="Carlito"/>
                <a:cs typeface="Carlito"/>
              </a:rPr>
              <a:t>en </a:t>
            </a:r>
            <a:r>
              <a:rPr sz="1600" dirty="0">
                <a:latin typeface="Carlito"/>
                <a:cs typeface="Carlito"/>
              </a:rPr>
              <a:t>az </a:t>
            </a:r>
            <a:r>
              <a:rPr sz="1600" spc="-5" dirty="0">
                <a:latin typeface="Carlito"/>
                <a:cs typeface="Carlito"/>
              </a:rPr>
              <a:t>bir </a:t>
            </a:r>
            <a:r>
              <a:rPr sz="1600" spc="-25" dirty="0">
                <a:latin typeface="Carlito"/>
                <a:cs typeface="Carlito"/>
              </a:rPr>
              <a:t>kez </a:t>
            </a:r>
            <a:r>
              <a:rPr sz="1600" spc="-5" dirty="0">
                <a:latin typeface="Carlito"/>
                <a:cs typeface="Carlito"/>
              </a:rPr>
              <a:t>olması </a:t>
            </a:r>
            <a:r>
              <a:rPr sz="1600" spc="-10" dirty="0">
                <a:latin typeface="Carlito"/>
                <a:cs typeface="Carlito"/>
              </a:rPr>
              <a:t>ve </a:t>
            </a:r>
            <a:r>
              <a:rPr sz="1600" dirty="0">
                <a:latin typeface="Carlito"/>
                <a:cs typeface="Carlito"/>
              </a:rPr>
              <a:t>çocu</a:t>
            </a:r>
            <a:r>
              <a:rPr sz="1600" dirty="0">
                <a:latin typeface="Arial"/>
                <a:cs typeface="Arial"/>
              </a:rPr>
              <a:t>ğ</a:t>
            </a:r>
            <a:r>
              <a:rPr sz="1600" dirty="0">
                <a:latin typeface="Carlito"/>
                <a:cs typeface="Carlito"/>
              </a:rPr>
              <a:t>un </a:t>
            </a:r>
            <a:r>
              <a:rPr sz="1600" spc="-10" dirty="0">
                <a:latin typeface="Carlito"/>
                <a:cs typeface="Carlito"/>
              </a:rPr>
              <a:t>ya</a:t>
            </a:r>
            <a:r>
              <a:rPr sz="1600" spc="-10" dirty="0">
                <a:latin typeface="Arial"/>
                <a:cs typeface="Arial"/>
              </a:rPr>
              <a:t>ş</a:t>
            </a:r>
            <a:r>
              <a:rPr sz="1600" spc="-10" dirty="0">
                <a:latin typeface="Carlito"/>
                <a:cs typeface="Carlito"/>
              </a:rPr>
              <a:t>ının </a:t>
            </a:r>
            <a:r>
              <a:rPr sz="1600" dirty="0">
                <a:latin typeface="Carlito"/>
                <a:cs typeface="Carlito"/>
              </a:rPr>
              <a:t>4  </a:t>
            </a:r>
            <a:r>
              <a:rPr sz="1600" spc="-5" dirty="0">
                <a:latin typeface="Carlito"/>
                <a:cs typeface="Carlito"/>
              </a:rPr>
              <a:t>olması </a:t>
            </a:r>
            <a:r>
              <a:rPr sz="1600" spc="-30" dirty="0">
                <a:latin typeface="Carlito"/>
                <a:cs typeface="Carlito"/>
              </a:rPr>
              <a:t>gerekir. </a:t>
            </a:r>
            <a:r>
              <a:rPr sz="1600" spc="-15" dirty="0">
                <a:latin typeface="Carlito"/>
                <a:cs typeface="Carlito"/>
              </a:rPr>
              <a:t>Enkoprezis erkek </a:t>
            </a:r>
            <a:r>
              <a:rPr sz="1600" spc="-10" dirty="0">
                <a:latin typeface="Carlito"/>
                <a:cs typeface="Carlito"/>
              </a:rPr>
              <a:t>çocuklarda, kızlara </a:t>
            </a:r>
            <a:r>
              <a:rPr sz="1600" spc="-15" dirty="0">
                <a:latin typeface="Carlito"/>
                <a:cs typeface="Carlito"/>
              </a:rPr>
              <a:t>göre </a:t>
            </a:r>
            <a:r>
              <a:rPr sz="1600" spc="-5" dirty="0">
                <a:latin typeface="Carlito"/>
                <a:cs typeface="Carlito"/>
              </a:rPr>
              <a:t>yakla</a:t>
            </a:r>
            <a:r>
              <a:rPr sz="1600" spc="-5" dirty="0">
                <a:latin typeface="Arial"/>
                <a:cs typeface="Arial"/>
              </a:rPr>
              <a:t>ş</a:t>
            </a:r>
            <a:r>
              <a:rPr sz="1600" spc="-5" dirty="0">
                <a:latin typeface="Carlito"/>
                <a:cs typeface="Carlito"/>
              </a:rPr>
              <a:t>ık üç </a:t>
            </a:r>
            <a:r>
              <a:rPr sz="1600" spc="-15" dirty="0">
                <a:latin typeface="Carlito"/>
                <a:cs typeface="Carlito"/>
              </a:rPr>
              <a:t>kat </a:t>
            </a:r>
            <a:r>
              <a:rPr sz="1600" spc="-10" dirty="0">
                <a:latin typeface="Carlito"/>
                <a:cs typeface="Carlito"/>
              </a:rPr>
              <a:t>fazla görülen </a:t>
            </a:r>
            <a:r>
              <a:rPr sz="1600" spc="-5" dirty="0">
                <a:latin typeface="Carlito"/>
                <a:cs typeface="Carlito"/>
              </a:rPr>
              <a:t>bir  </a:t>
            </a:r>
            <a:r>
              <a:rPr sz="1600" spc="-25" dirty="0">
                <a:latin typeface="Carlito"/>
                <a:cs typeface="Carlito"/>
              </a:rPr>
              <a:t>problemdir.</a:t>
            </a:r>
            <a:endParaRPr sz="1600">
              <a:latin typeface="Carlito"/>
              <a:cs typeface="Carlito"/>
            </a:endParaRPr>
          </a:p>
          <a:p>
            <a:pPr>
              <a:lnSpc>
                <a:spcPct val="100000"/>
              </a:lnSpc>
              <a:buFont typeface="Arial"/>
              <a:buChar char="●"/>
            </a:pPr>
            <a:endParaRPr sz="1600">
              <a:latin typeface="Carlito"/>
              <a:cs typeface="Carlito"/>
            </a:endParaRPr>
          </a:p>
          <a:p>
            <a:pPr>
              <a:lnSpc>
                <a:spcPct val="100000"/>
              </a:lnSpc>
              <a:spcBef>
                <a:spcPts val="55"/>
              </a:spcBef>
              <a:buFont typeface="Arial"/>
              <a:buChar char="●"/>
            </a:pPr>
            <a:endParaRPr sz="1500">
              <a:latin typeface="Carlito"/>
              <a:cs typeface="Carlito"/>
            </a:endParaRPr>
          </a:p>
          <a:p>
            <a:pPr marL="12700">
              <a:lnSpc>
                <a:spcPct val="100000"/>
              </a:lnSpc>
            </a:pPr>
            <a:r>
              <a:rPr sz="1600" i="1" spc="-30" dirty="0">
                <a:latin typeface="Carlito"/>
                <a:cs typeface="Carlito"/>
              </a:rPr>
              <a:t>Tedavi</a:t>
            </a:r>
            <a:endParaRPr sz="1600">
              <a:latin typeface="Carlito"/>
              <a:cs typeface="Carlito"/>
            </a:endParaRPr>
          </a:p>
          <a:p>
            <a:pPr marL="469265" marR="13970" indent="-351790" algn="just">
              <a:lnSpc>
                <a:spcPct val="100000"/>
              </a:lnSpc>
              <a:buFont typeface="Arial"/>
              <a:buChar char="●"/>
              <a:tabLst>
                <a:tab pos="469900" algn="l"/>
              </a:tabLst>
            </a:pPr>
            <a:r>
              <a:rPr sz="1600" spc="-5" dirty="0">
                <a:latin typeface="Carlito"/>
                <a:cs typeface="Carlito"/>
              </a:rPr>
              <a:t>Çocuk bu </a:t>
            </a:r>
            <a:r>
              <a:rPr sz="1600" spc="-10" dirty="0">
                <a:latin typeface="Carlito"/>
                <a:cs typeface="Carlito"/>
              </a:rPr>
              <a:t>bozukluktan dolayı </a:t>
            </a:r>
            <a:r>
              <a:rPr sz="1600" spc="-5" dirty="0">
                <a:latin typeface="Carlito"/>
                <a:cs typeface="Carlito"/>
              </a:rPr>
              <a:t>cezalandırılmamalı, küçük dü</a:t>
            </a:r>
            <a:r>
              <a:rPr sz="1600" spc="-5" dirty="0">
                <a:latin typeface="Arial"/>
                <a:cs typeface="Arial"/>
              </a:rPr>
              <a:t>ş</a:t>
            </a:r>
            <a:r>
              <a:rPr sz="1600" spc="-5" dirty="0">
                <a:latin typeface="Carlito"/>
                <a:cs typeface="Carlito"/>
              </a:rPr>
              <a:t>ürülmemeli sık sık </a:t>
            </a:r>
            <a:r>
              <a:rPr sz="1600" spc="-10" dirty="0">
                <a:latin typeface="Carlito"/>
                <a:cs typeface="Carlito"/>
              </a:rPr>
              <a:t>tuvalete  </a:t>
            </a:r>
            <a:r>
              <a:rPr sz="1600" spc="-5" dirty="0">
                <a:latin typeface="Carlito"/>
                <a:cs typeface="Carlito"/>
              </a:rPr>
              <a:t>gitmesi </a:t>
            </a:r>
            <a:r>
              <a:rPr sz="1600" spc="-15" dirty="0">
                <a:latin typeface="Carlito"/>
                <a:cs typeface="Carlito"/>
              </a:rPr>
              <a:t>sa</a:t>
            </a:r>
            <a:r>
              <a:rPr sz="1600" spc="-15" dirty="0">
                <a:latin typeface="Arial"/>
                <a:cs typeface="Arial"/>
              </a:rPr>
              <a:t>ğ</a:t>
            </a:r>
            <a:r>
              <a:rPr sz="1600" spc="-15" dirty="0">
                <a:latin typeface="Carlito"/>
                <a:cs typeface="Carlito"/>
              </a:rPr>
              <a:t>lanmalıdır. </a:t>
            </a:r>
            <a:r>
              <a:rPr sz="1600" spc="-5" dirty="0">
                <a:latin typeface="Carlito"/>
                <a:cs typeface="Carlito"/>
              </a:rPr>
              <a:t>Aile içi </a:t>
            </a:r>
            <a:r>
              <a:rPr sz="1600" spc="-10" dirty="0">
                <a:latin typeface="Carlito"/>
                <a:cs typeface="Carlito"/>
              </a:rPr>
              <a:t>problemlerin </a:t>
            </a:r>
            <a:r>
              <a:rPr sz="1600" spc="-15" dirty="0">
                <a:latin typeface="Carlito"/>
                <a:cs typeface="Carlito"/>
              </a:rPr>
              <a:t>veya </a:t>
            </a:r>
            <a:r>
              <a:rPr sz="1600" spc="-10" dirty="0">
                <a:latin typeface="Carlito"/>
                <a:cs typeface="Carlito"/>
              </a:rPr>
              <a:t>gerginliklerin </a:t>
            </a:r>
            <a:r>
              <a:rPr sz="1600" spc="-5" dirty="0">
                <a:latin typeface="Carlito"/>
                <a:cs typeface="Carlito"/>
              </a:rPr>
              <a:t>giderilmesi belirtilerin  azalmasını </a:t>
            </a:r>
            <a:r>
              <a:rPr sz="1600" spc="-30" dirty="0">
                <a:latin typeface="Carlito"/>
                <a:cs typeface="Carlito"/>
              </a:rPr>
              <a:t>sa</a:t>
            </a:r>
            <a:r>
              <a:rPr sz="1600" spc="-30" dirty="0">
                <a:latin typeface="Arial"/>
                <a:cs typeface="Arial"/>
              </a:rPr>
              <a:t>ğ</a:t>
            </a:r>
            <a:r>
              <a:rPr sz="1600" spc="-30" dirty="0">
                <a:latin typeface="Carlito"/>
                <a:cs typeface="Carlito"/>
              </a:rPr>
              <a:t>lar. </a:t>
            </a:r>
            <a:r>
              <a:rPr sz="1600" spc="-10" dirty="0">
                <a:latin typeface="Carlito"/>
                <a:cs typeface="Carlito"/>
              </a:rPr>
              <a:t>Enüreziste </a:t>
            </a:r>
            <a:r>
              <a:rPr sz="1600" spc="-5" dirty="0">
                <a:latin typeface="Carlito"/>
                <a:cs typeface="Carlito"/>
              </a:rPr>
              <a:t>oldu</a:t>
            </a:r>
            <a:r>
              <a:rPr sz="1600" spc="-5" dirty="0">
                <a:latin typeface="Arial"/>
                <a:cs typeface="Arial"/>
              </a:rPr>
              <a:t>ğ</a:t>
            </a:r>
            <a:r>
              <a:rPr sz="1600" spc="-5" dirty="0">
                <a:latin typeface="Carlito"/>
                <a:cs typeface="Carlito"/>
              </a:rPr>
              <a:t>u gibi takvim tutma </a:t>
            </a:r>
            <a:r>
              <a:rPr sz="1600" spc="-10" dirty="0">
                <a:latin typeface="Carlito"/>
                <a:cs typeface="Carlito"/>
              </a:rPr>
              <a:t>yöntemi, </a:t>
            </a:r>
            <a:r>
              <a:rPr sz="1600" spc="-5" dirty="0">
                <a:latin typeface="Carlito"/>
                <a:cs typeface="Carlito"/>
              </a:rPr>
              <a:t>ödül </a:t>
            </a:r>
            <a:r>
              <a:rPr sz="1600" spc="-10" dirty="0">
                <a:latin typeface="Carlito"/>
                <a:cs typeface="Carlito"/>
              </a:rPr>
              <a:t>sistemi ve </a:t>
            </a:r>
            <a:r>
              <a:rPr sz="1600" spc="-5" dirty="0">
                <a:latin typeface="Carlito"/>
                <a:cs typeface="Carlito"/>
              </a:rPr>
              <a:t>ilaç </a:t>
            </a:r>
            <a:r>
              <a:rPr sz="1600" spc="-10" dirty="0">
                <a:latin typeface="Carlito"/>
                <a:cs typeface="Carlito"/>
              </a:rPr>
              <a:t>tedavisi  </a:t>
            </a:r>
            <a:r>
              <a:rPr sz="1600" spc="-20" dirty="0">
                <a:latin typeface="Carlito"/>
                <a:cs typeface="Carlito"/>
              </a:rPr>
              <a:t>uygulanabilir. </a:t>
            </a:r>
            <a:r>
              <a:rPr sz="1600" spc="-10" dirty="0">
                <a:latin typeface="Carlito"/>
                <a:cs typeface="Carlito"/>
              </a:rPr>
              <a:t>Bunlara </a:t>
            </a:r>
            <a:r>
              <a:rPr sz="1600" spc="-5" dirty="0">
                <a:latin typeface="Carlito"/>
                <a:cs typeface="Carlito"/>
              </a:rPr>
              <a:t>ek </a:t>
            </a:r>
            <a:r>
              <a:rPr sz="1600" spc="-10" dirty="0">
                <a:latin typeface="Carlito"/>
                <a:cs typeface="Carlito"/>
              </a:rPr>
              <a:t>olarak </a:t>
            </a:r>
            <a:r>
              <a:rPr sz="1600" spc="-5" dirty="0">
                <a:latin typeface="Carlito"/>
                <a:cs typeface="Carlito"/>
              </a:rPr>
              <a:t>oyun </a:t>
            </a:r>
            <a:r>
              <a:rPr sz="1600" spc="-10" dirty="0">
                <a:latin typeface="Carlito"/>
                <a:cs typeface="Carlito"/>
              </a:rPr>
              <a:t>terapisi, </a:t>
            </a:r>
            <a:r>
              <a:rPr sz="1600" spc="-15" dirty="0">
                <a:latin typeface="Carlito"/>
                <a:cs typeface="Carlito"/>
              </a:rPr>
              <a:t>psikoterapi ya </a:t>
            </a:r>
            <a:r>
              <a:rPr sz="1600" spc="-5" dirty="0">
                <a:latin typeface="Carlito"/>
                <a:cs typeface="Carlito"/>
              </a:rPr>
              <a:t>da grup </a:t>
            </a:r>
            <a:r>
              <a:rPr sz="1600" spc="-10" dirty="0">
                <a:latin typeface="Carlito"/>
                <a:cs typeface="Carlito"/>
              </a:rPr>
              <a:t>terapisi, </a:t>
            </a:r>
            <a:r>
              <a:rPr sz="1600" dirty="0">
                <a:latin typeface="Carlito"/>
                <a:cs typeface="Carlito"/>
              </a:rPr>
              <a:t>aile </a:t>
            </a:r>
            <a:r>
              <a:rPr sz="1600" spc="-10" dirty="0">
                <a:latin typeface="Carlito"/>
                <a:cs typeface="Carlito"/>
              </a:rPr>
              <a:t>terapisi,  ö</a:t>
            </a:r>
            <a:r>
              <a:rPr sz="1600" spc="-10" dirty="0">
                <a:latin typeface="Arial"/>
                <a:cs typeface="Arial"/>
              </a:rPr>
              <a:t>ğ</a:t>
            </a:r>
            <a:r>
              <a:rPr sz="1600" spc="-10" dirty="0">
                <a:latin typeface="Carlito"/>
                <a:cs typeface="Carlito"/>
              </a:rPr>
              <a:t>retmenle </a:t>
            </a:r>
            <a:r>
              <a:rPr sz="1600" spc="-5" dirty="0">
                <a:latin typeface="Carlito"/>
                <a:cs typeface="Carlito"/>
              </a:rPr>
              <a:t>görü</a:t>
            </a:r>
            <a:r>
              <a:rPr sz="1600" spc="-5" dirty="0">
                <a:latin typeface="Arial"/>
                <a:cs typeface="Arial"/>
              </a:rPr>
              <a:t>ş</a:t>
            </a:r>
            <a:r>
              <a:rPr sz="1600" spc="-5" dirty="0">
                <a:latin typeface="Carlito"/>
                <a:cs typeface="Carlito"/>
              </a:rPr>
              <a:t>me, </a:t>
            </a:r>
            <a:r>
              <a:rPr sz="1600" spc="-10" dirty="0">
                <a:latin typeface="Carlito"/>
                <a:cs typeface="Carlito"/>
              </a:rPr>
              <a:t>çevre </a:t>
            </a:r>
            <a:r>
              <a:rPr sz="1600" spc="-5" dirty="0">
                <a:latin typeface="Arial"/>
                <a:cs typeface="Arial"/>
              </a:rPr>
              <a:t>ş</a:t>
            </a:r>
            <a:r>
              <a:rPr sz="1600" spc="-5" dirty="0">
                <a:latin typeface="Carlito"/>
                <a:cs typeface="Carlito"/>
              </a:rPr>
              <a:t>artlarını iyile</a:t>
            </a:r>
            <a:r>
              <a:rPr sz="1600" spc="-5" dirty="0">
                <a:latin typeface="Arial"/>
                <a:cs typeface="Arial"/>
              </a:rPr>
              <a:t>ş</a:t>
            </a:r>
            <a:r>
              <a:rPr sz="1600" spc="-5" dirty="0">
                <a:latin typeface="Carlito"/>
                <a:cs typeface="Carlito"/>
              </a:rPr>
              <a:t>tirme de </a:t>
            </a:r>
            <a:r>
              <a:rPr sz="1600" spc="-20" dirty="0">
                <a:latin typeface="Carlito"/>
                <a:cs typeface="Carlito"/>
              </a:rPr>
              <a:t>fayda</a:t>
            </a:r>
            <a:r>
              <a:rPr sz="1600" spc="15" dirty="0">
                <a:latin typeface="Carlito"/>
                <a:cs typeface="Carlito"/>
              </a:rPr>
              <a:t> </a:t>
            </a:r>
            <a:r>
              <a:rPr sz="1600" spc="-15" dirty="0">
                <a:latin typeface="Carlito"/>
                <a:cs typeface="Carlito"/>
              </a:rPr>
              <a:t>sa</a:t>
            </a:r>
            <a:r>
              <a:rPr sz="1600" spc="-15" dirty="0">
                <a:latin typeface="Arial"/>
                <a:cs typeface="Arial"/>
              </a:rPr>
              <a:t>ğ</a:t>
            </a:r>
            <a:r>
              <a:rPr sz="1600" spc="-15" dirty="0">
                <a:latin typeface="Carlito"/>
                <a:cs typeface="Carlito"/>
              </a:rPr>
              <a:t>lamaktadır.</a:t>
            </a:r>
            <a:endParaRPr sz="1600">
              <a:latin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5931" y="0"/>
            <a:ext cx="8229600" cy="857250"/>
          </a:xfrm>
        </p:spPr>
        <p:txBody>
          <a:bodyPr/>
          <a:lstStyle/>
          <a:p>
            <a:r>
              <a:rPr lang="tr-TR" dirty="0"/>
              <a:t> </a:t>
            </a:r>
            <a:r>
              <a:rPr lang="tr-TR" sz="2400" dirty="0"/>
              <a:t>Tikler </a:t>
            </a:r>
          </a:p>
        </p:txBody>
      </p:sp>
      <p:sp>
        <p:nvSpPr>
          <p:cNvPr id="3" name="İçerik Yer Tutucusu 2"/>
          <p:cNvSpPr>
            <a:spLocks noGrp="1"/>
          </p:cNvSpPr>
          <p:nvPr>
            <p:ph idx="1"/>
          </p:nvPr>
        </p:nvSpPr>
        <p:spPr>
          <a:xfrm>
            <a:off x="539552" y="857250"/>
            <a:ext cx="8229600" cy="3543300"/>
          </a:xfrm>
        </p:spPr>
        <p:txBody>
          <a:bodyPr>
            <a:normAutofit fontScale="70000" lnSpcReduction="20000"/>
          </a:bodyPr>
          <a:lstStyle/>
          <a:p>
            <a:r>
              <a:rPr lang="tr-TR" sz="2900" dirty="0"/>
              <a:t>Tikler, beden kaslarında istem dışı ve belli aralıklarla ortaya çıkan kasılmalardır. </a:t>
            </a:r>
            <a:endParaRPr lang="tr-TR" sz="2900" dirty="0" smtClean="0"/>
          </a:p>
          <a:p>
            <a:r>
              <a:rPr lang="tr-TR" sz="2900" dirty="0" smtClean="0"/>
              <a:t>En </a:t>
            </a:r>
            <a:r>
              <a:rPr lang="tr-TR" sz="2900" dirty="0"/>
              <a:t>sık görülen </a:t>
            </a:r>
            <a:r>
              <a:rPr lang="tr-TR" sz="2900" dirty="0" smtClean="0"/>
              <a:t>tikler</a:t>
            </a:r>
            <a:r>
              <a:rPr lang="tr-TR" sz="2900" dirty="0"/>
              <a:t>; kaş kaldırma, göz kırpma, burun kıvırma, ağız oynatma, omuz ve başı sürekli hareket ettirme şeklinde görülür. Tikler, erkek çocuklarda daha çok görülür ve tiklerin çoğu geçicidir. </a:t>
            </a:r>
            <a:endParaRPr lang="tr-TR" sz="2900" dirty="0" smtClean="0"/>
          </a:p>
          <a:p>
            <a:r>
              <a:rPr lang="tr-TR" sz="2900" dirty="0" smtClean="0"/>
              <a:t>Çocukluk </a:t>
            </a:r>
            <a:r>
              <a:rPr lang="tr-TR" sz="2900" dirty="0"/>
              <a:t>döneminde başlayıp, ergenlik döneminde ortadan kalkabilir. Çocukların yaşadıkları tedirginlik, korku, gerginlik ve kaygı ile birlikte dışarı yansıtamadıkları öfke ve </a:t>
            </a:r>
            <a:r>
              <a:rPr lang="tr-TR" sz="2900" dirty="0" smtClean="0"/>
              <a:t>saldırganlık </a:t>
            </a:r>
            <a:r>
              <a:rPr lang="tr-TR" sz="2900" dirty="0"/>
              <a:t>da tiklere neden olabilir. </a:t>
            </a:r>
            <a:endParaRPr lang="tr-TR" sz="2900" dirty="0" smtClean="0"/>
          </a:p>
          <a:p>
            <a:r>
              <a:rPr lang="tr-TR" sz="2900" dirty="0" smtClean="0"/>
              <a:t>Taklit </a:t>
            </a:r>
            <a:r>
              <a:rPr lang="tr-TR" sz="2900" dirty="0"/>
              <a:t>de tiklerin oluşmasında bir başka etkendir. Çocuklar yetişkinlerin davranışlarını taklit edebilirler ve sonra bunu alışkanlık haline getirirler. Bazen de tiklere fizyolojik nedenler sebep olur. Örneğin; sık sık grip veya nezle olan bir çocuğun sürekli burnunu çekmesi ya da boğazını </a:t>
            </a:r>
            <a:r>
              <a:rPr lang="tr-TR" sz="2900" dirty="0" smtClean="0"/>
              <a:t>temizlemesi.</a:t>
            </a:r>
          </a:p>
          <a:p>
            <a:endParaRPr lang="tr-TR" sz="1400" dirty="0" smtClean="0">
              <a:solidFill>
                <a:schemeClr val="accent1"/>
              </a:solidFill>
            </a:endParaRPr>
          </a:p>
        </p:txBody>
      </p:sp>
    </p:spTree>
    <p:extLst>
      <p:ext uri="{BB962C8B-B14F-4D97-AF65-F5344CB8AC3E}">
        <p14:creationId xmlns:p14="http://schemas.microsoft.com/office/powerpoint/2010/main" val="2448810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0"/>
            <a:r>
              <a:rPr lang="tr-TR" dirty="0" smtClean="0">
                <a:solidFill>
                  <a:srgbClr val="4F81BD"/>
                </a:solidFill>
              </a:rPr>
              <a:t/>
            </a:r>
            <a:br>
              <a:rPr lang="tr-TR" dirty="0" smtClean="0">
                <a:solidFill>
                  <a:srgbClr val="4F81BD"/>
                </a:solidFill>
              </a:rPr>
            </a:br>
            <a:r>
              <a:rPr lang="es-ES" dirty="0" smtClean="0">
                <a:solidFill>
                  <a:srgbClr val="4F81BD"/>
                </a:solidFill>
              </a:rPr>
              <a:t>Önleme </a:t>
            </a:r>
            <a:r>
              <a:rPr lang="es-ES" dirty="0">
                <a:solidFill>
                  <a:srgbClr val="4F81BD"/>
                </a:solidFill>
              </a:rPr>
              <a:t>ve Başa Çıkma Yolları</a:t>
            </a:r>
            <a:r>
              <a:rPr lang="tr-TR" dirty="0">
                <a:solidFill>
                  <a:srgbClr val="4F81BD"/>
                </a:solidFill>
              </a:rPr>
              <a:t>;</a:t>
            </a:r>
            <a:br>
              <a:rPr lang="tr-TR" dirty="0">
                <a:solidFill>
                  <a:srgbClr val="4F81BD"/>
                </a:solidFill>
              </a:rPr>
            </a:br>
            <a:endParaRPr lang="tr-TR" dirty="0"/>
          </a:p>
        </p:txBody>
      </p:sp>
      <p:sp>
        <p:nvSpPr>
          <p:cNvPr id="3" name="İçerik Yer Tutucusu 2"/>
          <p:cNvSpPr>
            <a:spLocks noGrp="1"/>
          </p:cNvSpPr>
          <p:nvPr>
            <p:ph idx="1"/>
          </p:nvPr>
        </p:nvSpPr>
        <p:spPr/>
        <p:txBody>
          <a:bodyPr/>
          <a:lstStyle/>
          <a:p>
            <a:pPr lvl="0"/>
            <a:r>
              <a:rPr lang="tr-TR" dirty="0" smtClean="0">
                <a:solidFill>
                  <a:prstClr val="black"/>
                </a:solidFill>
              </a:rPr>
              <a:t>1</a:t>
            </a:r>
            <a:r>
              <a:rPr lang="tr-TR" dirty="0">
                <a:solidFill>
                  <a:prstClr val="black"/>
                </a:solidFill>
              </a:rPr>
              <a:t>. Tiklerin nedeni organik bozukluklar ise bu bozuklukların tedavisi hemen yapılmalıdır. </a:t>
            </a:r>
          </a:p>
          <a:p>
            <a:pPr lvl="0"/>
            <a:r>
              <a:rPr lang="tr-TR" dirty="0" smtClean="0">
                <a:solidFill>
                  <a:prstClr val="black"/>
                </a:solidFill>
              </a:rPr>
              <a:t>2</a:t>
            </a:r>
            <a:r>
              <a:rPr lang="tr-TR" dirty="0">
                <a:solidFill>
                  <a:prstClr val="black"/>
                </a:solidFill>
              </a:rPr>
              <a:t>. Çocuğu sık sık uyarmak, ayıplamak, kızmak, tik hareketini yapmamaya zorlamak tikleri daha </a:t>
            </a:r>
          </a:p>
          <a:p>
            <a:pPr lvl="0"/>
            <a:r>
              <a:rPr lang="tr-TR" dirty="0">
                <a:solidFill>
                  <a:prstClr val="black"/>
                </a:solidFill>
              </a:rPr>
              <a:t> çok arttırır. Ebeveynlerin bu konuda bilinçli olmaları gerekir.</a:t>
            </a:r>
          </a:p>
          <a:p>
            <a:pPr lvl="0"/>
            <a:r>
              <a:rPr lang="tr-TR" dirty="0" smtClean="0">
                <a:solidFill>
                  <a:prstClr val="black"/>
                </a:solidFill>
              </a:rPr>
              <a:t>3</a:t>
            </a:r>
            <a:r>
              <a:rPr lang="tr-TR" dirty="0">
                <a:solidFill>
                  <a:prstClr val="black"/>
                </a:solidFill>
              </a:rPr>
              <a:t>. Çocuğa ilgi alanlarına göre uğraşlar bulunmalıdır.</a:t>
            </a:r>
          </a:p>
          <a:p>
            <a:pPr lvl="0"/>
            <a:r>
              <a:rPr lang="tr-TR" dirty="0" smtClean="0">
                <a:solidFill>
                  <a:prstClr val="black"/>
                </a:solidFill>
              </a:rPr>
              <a:t>4</a:t>
            </a:r>
            <a:r>
              <a:rPr lang="tr-TR" dirty="0">
                <a:solidFill>
                  <a:prstClr val="black"/>
                </a:solidFill>
              </a:rPr>
              <a:t>. Ebeveynler hoşgörülü, sabırlı, doğru model olmalı ve kesinlikle fiziksel cezadan uzak kalmalıdır. </a:t>
            </a:r>
          </a:p>
          <a:p>
            <a:pPr lvl="0"/>
            <a:r>
              <a:rPr lang="tr-TR" dirty="0" smtClean="0">
                <a:solidFill>
                  <a:prstClr val="black"/>
                </a:solidFill>
              </a:rPr>
              <a:t>5</a:t>
            </a:r>
            <a:r>
              <a:rPr lang="tr-TR" dirty="0">
                <a:solidFill>
                  <a:prstClr val="black"/>
                </a:solidFill>
              </a:rPr>
              <a:t>. Çocuğun özellikle akranları tarafından alay edilmeye karşı korunması gereklidir. </a:t>
            </a:r>
          </a:p>
          <a:p>
            <a:pPr lvl="0"/>
            <a:r>
              <a:rPr lang="tr-TR" dirty="0" smtClean="0">
                <a:solidFill>
                  <a:prstClr val="black"/>
                </a:solidFill>
              </a:rPr>
              <a:t>6</a:t>
            </a:r>
            <a:r>
              <a:rPr lang="tr-TR" dirty="0">
                <a:solidFill>
                  <a:prstClr val="black"/>
                </a:solidFill>
              </a:rPr>
              <a:t>. Problem sık görülüyor ve çocuk bu yüzden gerginlik yaşıyorsa mutlaka uzmandan yardım alınmalıdır.</a:t>
            </a:r>
          </a:p>
          <a:p>
            <a:endParaRPr lang="tr-TR" dirty="0"/>
          </a:p>
        </p:txBody>
      </p:sp>
    </p:spTree>
    <p:extLst>
      <p:ext uri="{BB962C8B-B14F-4D97-AF65-F5344CB8AC3E}">
        <p14:creationId xmlns:p14="http://schemas.microsoft.com/office/powerpoint/2010/main" val="311623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Parmak Emme </a:t>
            </a:r>
          </a:p>
        </p:txBody>
      </p:sp>
      <p:sp>
        <p:nvSpPr>
          <p:cNvPr id="3" name="İçerik Yer Tutucusu 2"/>
          <p:cNvSpPr>
            <a:spLocks noGrp="1"/>
          </p:cNvSpPr>
          <p:nvPr>
            <p:ph idx="1"/>
          </p:nvPr>
        </p:nvSpPr>
        <p:spPr>
          <a:xfrm>
            <a:off x="609600" y="1047750"/>
            <a:ext cx="8229600" cy="3699273"/>
          </a:xfrm>
        </p:spPr>
        <p:txBody>
          <a:bodyPr>
            <a:normAutofit lnSpcReduction="10000"/>
          </a:bodyPr>
          <a:lstStyle/>
          <a:p>
            <a:r>
              <a:rPr lang="tr-TR" dirty="0"/>
              <a:t>Bebekler doğumdan önce anne karnından başlayarak parmak emme davranışını gösterirler. Doğumdan itibaren bebekler genellikle bir yaşına kadar başparmaklarını emer ve bundan büyük bir haz duyarlar. </a:t>
            </a:r>
            <a:endParaRPr lang="tr-TR" dirty="0" smtClean="0"/>
          </a:p>
          <a:p>
            <a:r>
              <a:rPr lang="tr-TR" dirty="0" smtClean="0"/>
              <a:t>Bebekler </a:t>
            </a:r>
            <a:r>
              <a:rPr lang="tr-TR" dirty="0" smtClean="0"/>
              <a:t>parmak </a:t>
            </a:r>
            <a:r>
              <a:rPr lang="tr-TR" dirty="0"/>
              <a:t>emme davranışını zamanla geliştirerek, oyuncaklarını, ayak parmaklarını, battaniyelerini ve diğer eşyaları sık sık ağızlarına götürmeye başlarlar. </a:t>
            </a:r>
            <a:endParaRPr lang="tr-TR" dirty="0" smtClean="0"/>
          </a:p>
          <a:p>
            <a:r>
              <a:rPr lang="tr-TR" dirty="0" smtClean="0"/>
              <a:t>Bu </a:t>
            </a:r>
            <a:r>
              <a:rPr lang="tr-TR" dirty="0"/>
              <a:t>davranışlarının altında yatan neden, çevreyi tanıma ve keşfetme ihtiyacı olarak bilinmektedir. Parmak emme alışkanlığı çocuk büyüdükçe azalabilir. </a:t>
            </a:r>
            <a:endParaRPr lang="tr-TR" dirty="0" smtClean="0"/>
          </a:p>
          <a:p>
            <a:r>
              <a:rPr lang="tr-TR" dirty="0" smtClean="0"/>
              <a:t>Kimi </a:t>
            </a:r>
            <a:r>
              <a:rPr lang="tr-TR" dirty="0"/>
              <a:t>çocuklarda 3-4 yaşına kadar devam </a:t>
            </a:r>
            <a:r>
              <a:rPr lang="tr-TR" dirty="0" smtClean="0"/>
              <a:t>ederken</a:t>
            </a:r>
            <a:r>
              <a:rPr lang="tr-TR" dirty="0"/>
              <a:t>, kimilerinde ise ilkokula başlayıncaya kadar devam eder. </a:t>
            </a:r>
            <a:endParaRPr lang="tr-TR" dirty="0" smtClean="0"/>
          </a:p>
          <a:p>
            <a:r>
              <a:rPr lang="tr-TR" dirty="0" smtClean="0"/>
              <a:t>Yeterli </a:t>
            </a:r>
            <a:r>
              <a:rPr lang="tr-TR" dirty="0"/>
              <a:t>ilgi, alaka ve sevgi göremeyen, temel ihtiyaçları zamanında karşılanmayan, huzursuz aile ortamında büyüyen güvensiz çocuklarda parmak emme davranışı daha sıktır. </a:t>
            </a:r>
            <a:endParaRPr lang="tr-TR" dirty="0" smtClean="0"/>
          </a:p>
          <a:p>
            <a:r>
              <a:rPr lang="tr-TR" dirty="0" smtClean="0"/>
              <a:t>Çocuklar </a:t>
            </a:r>
            <a:r>
              <a:rPr lang="tr-TR" dirty="0"/>
              <a:t>korku, açlık, anneden ayrılma ya da uykuya dalma sırasında parmak emme, dudak ısırma, </a:t>
            </a:r>
            <a:r>
              <a:rPr lang="tr-TR" dirty="0" smtClean="0"/>
              <a:t>tırnak </a:t>
            </a:r>
            <a:r>
              <a:rPr lang="tr-TR" dirty="0"/>
              <a:t>koparma davranışları gösterebilirler. </a:t>
            </a:r>
            <a:endParaRPr lang="tr-TR" dirty="0" smtClean="0"/>
          </a:p>
          <a:p>
            <a:r>
              <a:rPr lang="tr-TR" dirty="0" smtClean="0"/>
              <a:t>Parmak </a:t>
            </a:r>
            <a:r>
              <a:rPr lang="tr-TR" dirty="0"/>
              <a:t>emme çocuk için duygusal doyum sağlar. Çocuk, anne </a:t>
            </a:r>
            <a:r>
              <a:rPr lang="tr-TR" dirty="0" smtClean="0"/>
              <a:t>yoksunluğundaki </a:t>
            </a:r>
            <a:r>
              <a:rPr lang="tr-TR" dirty="0"/>
              <a:t>boşluğu bu davranışlarla doldurabilir.</a:t>
            </a:r>
          </a:p>
        </p:txBody>
      </p:sp>
    </p:spTree>
    <p:extLst>
      <p:ext uri="{BB962C8B-B14F-4D97-AF65-F5344CB8AC3E}">
        <p14:creationId xmlns:p14="http://schemas.microsoft.com/office/powerpoint/2010/main" val="310517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es-ES" dirty="0">
                <a:solidFill>
                  <a:schemeClr val="accent1"/>
                </a:solidFill>
                <a:latin typeface="Arial Rounded MT Bold" panose="020F0704030504030204" pitchFamily="34" charset="0"/>
              </a:rPr>
              <a:t>Önleme ve Başa Çıkma Yolları</a:t>
            </a:r>
            <a:endParaRPr lang="tr-TR" dirty="0">
              <a:solidFill>
                <a:schemeClr val="accent1"/>
              </a:solidFill>
              <a:latin typeface="Arial Rounded MT Bold" panose="020F0704030504030204" pitchFamily="34" charset="0"/>
            </a:endParaRPr>
          </a:p>
        </p:txBody>
      </p:sp>
      <p:pic>
        <p:nvPicPr>
          <p:cNvPr id="2" name="İçerik Yer Tutucus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205978"/>
            <a:ext cx="4248472" cy="4526012"/>
          </a:xfrm>
        </p:spPr>
      </p:pic>
      <p:sp>
        <p:nvSpPr>
          <p:cNvPr id="4" name="Dikdörtgen 3"/>
          <p:cNvSpPr/>
          <p:nvPr/>
        </p:nvSpPr>
        <p:spPr>
          <a:xfrm>
            <a:off x="195580" y="843558"/>
            <a:ext cx="4104456" cy="3693319"/>
          </a:xfrm>
          <a:prstGeom prst="rect">
            <a:avLst/>
          </a:prstGeom>
        </p:spPr>
        <p:txBody>
          <a:bodyPr wrap="square">
            <a:spAutoFit/>
          </a:bodyPr>
          <a:lstStyle/>
          <a:p>
            <a:r>
              <a:rPr lang="tr-TR" sz="1300" dirty="0">
                <a:solidFill>
                  <a:prstClr val="black"/>
                </a:solidFill>
              </a:rPr>
              <a:t>1. Ebeveynler çocuğun bu davranışı ile aşırı ilgilenmemelidir, </a:t>
            </a:r>
          </a:p>
          <a:p>
            <a:r>
              <a:rPr lang="tr-TR" sz="1300" dirty="0">
                <a:solidFill>
                  <a:prstClr val="black"/>
                </a:solidFill>
              </a:rPr>
              <a:t>ama parmak emmesine neden olan olayı bulmalı ve çözüme </a:t>
            </a:r>
          </a:p>
          <a:p>
            <a:r>
              <a:rPr lang="tr-TR" sz="1300" dirty="0">
                <a:solidFill>
                  <a:prstClr val="black"/>
                </a:solidFill>
              </a:rPr>
              <a:t>kavuşturmalıdırlar. </a:t>
            </a:r>
          </a:p>
          <a:p>
            <a:r>
              <a:rPr lang="tr-TR" sz="1300" dirty="0">
                <a:solidFill>
                  <a:prstClr val="black"/>
                </a:solidFill>
              </a:rPr>
              <a:t>2.Ellerini bağlama veya parmaklara acı sürme eylemleri </a:t>
            </a:r>
          </a:p>
          <a:p>
            <a:r>
              <a:rPr lang="tr-TR" sz="1300" dirty="0">
                <a:solidFill>
                  <a:prstClr val="black"/>
                </a:solidFill>
              </a:rPr>
              <a:t>süreci daha da güçleştireceğinden bu tarz davranışlardan </a:t>
            </a:r>
          </a:p>
          <a:p>
            <a:r>
              <a:rPr lang="tr-TR" sz="1300" dirty="0">
                <a:solidFill>
                  <a:prstClr val="black"/>
                </a:solidFill>
              </a:rPr>
              <a:t>uzak durulmalıdır.</a:t>
            </a:r>
          </a:p>
          <a:p>
            <a:r>
              <a:rPr lang="tr-TR" sz="1300" dirty="0">
                <a:solidFill>
                  <a:prstClr val="black"/>
                </a:solidFill>
              </a:rPr>
              <a:t>3. Çocuğa sevgi ve ilgi gösterilmeli, güven duygusu </a:t>
            </a:r>
            <a:r>
              <a:rPr lang="tr-TR" sz="1300" dirty="0">
                <a:solidFill>
                  <a:prstClr val="black"/>
                </a:solidFill>
              </a:rPr>
              <a:t>geliştirilmelidir</a:t>
            </a:r>
            <a:r>
              <a:rPr lang="tr-TR" sz="1300" dirty="0">
                <a:solidFill>
                  <a:prstClr val="black"/>
                </a:solidFill>
              </a:rPr>
              <a:t>. </a:t>
            </a:r>
          </a:p>
          <a:p>
            <a:r>
              <a:rPr lang="tr-TR" sz="1300" dirty="0">
                <a:solidFill>
                  <a:prstClr val="black"/>
                </a:solidFill>
              </a:rPr>
              <a:t>4. Çocuk küçük grup etkinliklerine yönlendirerek meşgul </a:t>
            </a:r>
          </a:p>
          <a:p>
            <a:r>
              <a:rPr lang="tr-TR" sz="1300" dirty="0">
                <a:solidFill>
                  <a:prstClr val="black"/>
                </a:solidFill>
              </a:rPr>
              <a:t>olması sağlanmalıdır. </a:t>
            </a:r>
          </a:p>
          <a:p>
            <a:r>
              <a:rPr lang="tr-TR" sz="1300" dirty="0">
                <a:solidFill>
                  <a:prstClr val="black"/>
                </a:solidFill>
              </a:rPr>
              <a:t>5. Çocuk, kardeşleri ya da başka çocuklarla kıyaslamamalıdır.</a:t>
            </a:r>
          </a:p>
          <a:p>
            <a:r>
              <a:rPr lang="tr-TR" sz="1300" dirty="0">
                <a:solidFill>
                  <a:prstClr val="black"/>
                </a:solidFill>
              </a:rPr>
              <a:t>6. Sevildiğini ve kabul edildiğini hisseden çocuğun </a:t>
            </a:r>
            <a:r>
              <a:rPr lang="tr-TR" sz="1300" dirty="0">
                <a:solidFill>
                  <a:prstClr val="black"/>
                </a:solidFill>
              </a:rPr>
              <a:t>çevresine </a:t>
            </a:r>
            <a:r>
              <a:rPr lang="tr-TR" sz="1300" dirty="0">
                <a:solidFill>
                  <a:prstClr val="black"/>
                </a:solidFill>
              </a:rPr>
              <a:t>ve kendine güveni arttıkça parmak emme davranışı da </a:t>
            </a:r>
          </a:p>
          <a:p>
            <a:r>
              <a:rPr lang="tr-TR" sz="1300" dirty="0">
                <a:solidFill>
                  <a:prstClr val="black"/>
                </a:solidFill>
              </a:rPr>
              <a:t>ortadan kalkar</a:t>
            </a:r>
          </a:p>
        </p:txBody>
      </p:sp>
    </p:spTree>
    <p:extLst>
      <p:ext uri="{BB962C8B-B14F-4D97-AF65-F5344CB8AC3E}">
        <p14:creationId xmlns:p14="http://schemas.microsoft.com/office/powerpoint/2010/main" val="131738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Tırnak Yeme</a:t>
            </a:r>
            <a:endParaRPr lang="tr-TR" dirty="0"/>
          </a:p>
        </p:txBody>
      </p:sp>
      <p:sp>
        <p:nvSpPr>
          <p:cNvPr id="3" name="İçerik Yer Tutucusu 2"/>
          <p:cNvSpPr>
            <a:spLocks noGrp="1"/>
          </p:cNvSpPr>
          <p:nvPr>
            <p:ph idx="1"/>
          </p:nvPr>
        </p:nvSpPr>
        <p:spPr>
          <a:xfrm>
            <a:off x="467544" y="987574"/>
            <a:ext cx="8229600" cy="3394472"/>
          </a:xfrm>
        </p:spPr>
        <p:txBody>
          <a:bodyPr/>
          <a:lstStyle/>
          <a:p>
            <a:r>
              <a:rPr lang="tr-TR" dirty="0"/>
              <a:t>Çocukta tırnak yeme davranışı, 4-5 yaşlarından itibaren görülmeye başlar. Daha küçük yaşlarda </a:t>
            </a:r>
            <a:r>
              <a:rPr lang="tr-TR" dirty="0" smtClean="0"/>
              <a:t>görülme </a:t>
            </a:r>
            <a:r>
              <a:rPr lang="tr-TR" dirty="0"/>
              <a:t>sıklığı azdır. </a:t>
            </a:r>
            <a:endParaRPr lang="tr-TR" dirty="0" smtClean="0"/>
          </a:p>
          <a:p>
            <a:r>
              <a:rPr lang="tr-TR" dirty="0" smtClean="0"/>
              <a:t>Tırnak </a:t>
            </a:r>
            <a:r>
              <a:rPr lang="tr-TR" dirty="0"/>
              <a:t>yiyen çocuklar, genellikle kendine güvensiz, ruhsal sıkıntılarını ve olumsuz </a:t>
            </a:r>
            <a:r>
              <a:rPr lang="tr-TR" dirty="0" smtClean="0"/>
              <a:t>duygularını </a:t>
            </a:r>
            <a:r>
              <a:rPr lang="tr-TR" dirty="0"/>
              <a:t>dışa vurmayan veya saldırganlık dürtülerini davranışa dönüştürmeyen çocuklardır. </a:t>
            </a:r>
            <a:endParaRPr lang="tr-TR" dirty="0" smtClean="0"/>
          </a:p>
          <a:p>
            <a:r>
              <a:rPr lang="tr-TR" dirty="0" smtClean="0"/>
              <a:t>Tırnak </a:t>
            </a:r>
            <a:r>
              <a:rPr lang="tr-TR" dirty="0"/>
              <a:t>yeme alışkanlığı olan bir çocuk, baskılı, otoriter, sık sık azarlandığı, eleştirildiği, sevgi ve ilginin </a:t>
            </a:r>
            <a:r>
              <a:rPr lang="tr-TR" dirty="0" smtClean="0"/>
              <a:t>yetersiz </a:t>
            </a:r>
            <a:r>
              <a:rPr lang="tr-TR" dirty="0"/>
              <a:t>olduğu, sıkıntı ve gerginlik dolu bir ailede büyümüş olabilir</a:t>
            </a:r>
            <a:r>
              <a:rPr lang="tr-TR" dirty="0" smtClean="0"/>
              <a:t>.</a:t>
            </a:r>
          </a:p>
          <a:p>
            <a:r>
              <a:rPr lang="tr-TR" dirty="0" smtClean="0"/>
              <a:t>İstek </a:t>
            </a:r>
            <a:r>
              <a:rPr lang="tr-TR" dirty="0"/>
              <a:t>ve duygularını dile getiremeyen çocuk, bunu yansıtmak amacıyla da tırnak yiyebilir. </a:t>
            </a:r>
            <a:endParaRPr lang="tr-TR" dirty="0" smtClean="0"/>
          </a:p>
          <a:p>
            <a:r>
              <a:rPr lang="tr-TR" dirty="0" smtClean="0"/>
              <a:t>Aile </a:t>
            </a:r>
            <a:r>
              <a:rPr lang="tr-TR" dirty="0"/>
              <a:t>içi anlaşmazlıkların büyümesi, yaşadığı başarısızlık, sürekli engellenmeler, kendini yalnız hissetme gibi faktörler tırnak yeme davranışını artırır. </a:t>
            </a:r>
            <a:endParaRPr lang="tr-TR" dirty="0" smtClean="0"/>
          </a:p>
          <a:p>
            <a:r>
              <a:rPr lang="tr-TR" dirty="0" smtClean="0"/>
              <a:t>Çocuk </a:t>
            </a:r>
            <a:r>
              <a:rPr lang="tr-TR" dirty="0"/>
              <a:t>taklit olarak da bu davranışı </a:t>
            </a:r>
            <a:r>
              <a:rPr lang="tr-TR" dirty="0" smtClean="0"/>
              <a:t>gösterebilir.</a:t>
            </a:r>
            <a:endParaRPr lang="tr-TR" dirty="0"/>
          </a:p>
        </p:txBody>
      </p:sp>
    </p:spTree>
    <p:extLst>
      <p:ext uri="{BB962C8B-B14F-4D97-AF65-F5344CB8AC3E}">
        <p14:creationId xmlns:p14="http://schemas.microsoft.com/office/powerpoint/2010/main" val="172185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3" name="object 3"/>
          <p:cNvSpPr txBox="1">
            <a:spLocks noGrp="1"/>
          </p:cNvSpPr>
          <p:nvPr>
            <p:ph type="title"/>
          </p:nvPr>
        </p:nvSpPr>
        <p:spPr>
          <a:xfrm>
            <a:off x="3200400" y="611741"/>
            <a:ext cx="2133599" cy="330200"/>
          </a:xfrm>
          <a:prstGeom prst="rect">
            <a:avLst/>
          </a:prstGeom>
        </p:spPr>
        <p:txBody>
          <a:bodyPr vert="horz" wrap="square" lIns="0" tIns="12700" rIns="0" bIns="0" rtlCol="0">
            <a:spAutoFit/>
          </a:bodyPr>
          <a:lstStyle/>
          <a:p>
            <a:pPr marL="12700">
              <a:lnSpc>
                <a:spcPct val="100000"/>
              </a:lnSpc>
              <a:spcBef>
                <a:spcPts val="100"/>
              </a:spcBef>
            </a:pPr>
            <a:r>
              <a:rPr spc="-5" dirty="0"/>
              <a:t>G</a:t>
            </a:r>
            <a:r>
              <a:rPr spc="-5" dirty="0">
                <a:latin typeface="Arial"/>
                <a:cs typeface="Arial"/>
              </a:rPr>
              <a:t>İ</a:t>
            </a:r>
            <a:r>
              <a:rPr spc="-5" dirty="0"/>
              <a:t>R</a:t>
            </a:r>
            <a:r>
              <a:rPr spc="-5" dirty="0">
                <a:latin typeface="Arial"/>
                <a:cs typeface="Arial"/>
              </a:rPr>
              <a:t>İŞ</a:t>
            </a:r>
          </a:p>
        </p:txBody>
      </p:sp>
      <p:sp>
        <p:nvSpPr>
          <p:cNvPr id="4" name="object 4"/>
          <p:cNvSpPr txBox="1"/>
          <p:nvPr/>
        </p:nvSpPr>
        <p:spPr>
          <a:xfrm>
            <a:off x="772559" y="1325375"/>
            <a:ext cx="7938134" cy="1869230"/>
          </a:xfrm>
          <a:prstGeom prst="rect">
            <a:avLst/>
          </a:prstGeom>
        </p:spPr>
        <p:txBody>
          <a:bodyPr vert="horz" wrap="square" lIns="0" tIns="12700" rIns="0" bIns="0" rtlCol="0">
            <a:spAutoFit/>
          </a:bodyPr>
          <a:lstStyle/>
          <a:p>
            <a:pPr marL="363855" marR="5080" indent="-351790">
              <a:lnSpc>
                <a:spcPct val="120000"/>
              </a:lnSpc>
              <a:spcBef>
                <a:spcPts val="100"/>
              </a:spcBef>
              <a:buFont typeface="Arial"/>
              <a:buChar char="●"/>
              <a:tabLst>
                <a:tab pos="410845" algn="l"/>
                <a:tab pos="411480" algn="l"/>
              </a:tabLst>
            </a:pPr>
            <a:r>
              <a:rPr sz="1600" spc="-10" dirty="0" err="1" smtClean="0">
                <a:latin typeface="Carlito"/>
                <a:cs typeface="Carlito"/>
              </a:rPr>
              <a:t>Davranı</a:t>
            </a:r>
            <a:r>
              <a:rPr sz="1600" spc="-10" dirty="0" err="1" smtClean="0">
                <a:latin typeface="Arial"/>
                <a:cs typeface="Arial"/>
              </a:rPr>
              <a:t>ş</a:t>
            </a:r>
            <a:r>
              <a:rPr sz="1600" spc="-10" dirty="0" smtClean="0">
                <a:latin typeface="Arial"/>
                <a:cs typeface="Arial"/>
              </a:rPr>
              <a:t> </a:t>
            </a:r>
            <a:r>
              <a:rPr sz="1600" spc="-10" dirty="0">
                <a:latin typeface="Carlito"/>
                <a:cs typeface="Carlito"/>
              </a:rPr>
              <a:t>bozuklu</a:t>
            </a:r>
            <a:r>
              <a:rPr sz="1600" spc="-10" dirty="0">
                <a:latin typeface="Arial"/>
                <a:cs typeface="Arial"/>
              </a:rPr>
              <a:t>ğ</a:t>
            </a:r>
            <a:r>
              <a:rPr sz="1600" spc="-10" dirty="0">
                <a:latin typeface="Carlito"/>
                <a:cs typeface="Carlito"/>
              </a:rPr>
              <a:t>u </a:t>
            </a:r>
            <a:r>
              <a:rPr sz="1600" spc="-5" dirty="0">
                <a:latin typeface="Carlito"/>
                <a:cs typeface="Carlito"/>
              </a:rPr>
              <a:t>“Ba</a:t>
            </a:r>
            <a:r>
              <a:rPr sz="1600" spc="-5" dirty="0">
                <a:latin typeface="Arial"/>
                <a:cs typeface="Arial"/>
              </a:rPr>
              <a:t>ş</a:t>
            </a:r>
            <a:r>
              <a:rPr sz="1600" spc="-5" dirty="0">
                <a:latin typeface="Carlito"/>
                <a:cs typeface="Carlito"/>
              </a:rPr>
              <a:t>kalarının </a:t>
            </a:r>
            <a:r>
              <a:rPr sz="1600" spc="-10" dirty="0">
                <a:latin typeface="Carlito"/>
                <a:cs typeface="Carlito"/>
              </a:rPr>
              <a:t>temel </a:t>
            </a:r>
            <a:r>
              <a:rPr sz="1600" spc="-5" dirty="0">
                <a:latin typeface="Carlito"/>
                <a:cs typeface="Carlito"/>
              </a:rPr>
              <a:t>haklarını </a:t>
            </a:r>
            <a:r>
              <a:rPr sz="1600" spc="-15" dirty="0">
                <a:latin typeface="Carlito"/>
                <a:cs typeface="Carlito"/>
              </a:rPr>
              <a:t>ya </a:t>
            </a:r>
            <a:r>
              <a:rPr sz="1600" spc="-5" dirty="0">
                <a:latin typeface="Carlito"/>
                <a:cs typeface="Carlito"/>
              </a:rPr>
              <a:t>da </a:t>
            </a:r>
            <a:r>
              <a:rPr sz="1600" spc="-10" dirty="0">
                <a:latin typeface="Carlito"/>
                <a:cs typeface="Carlito"/>
              </a:rPr>
              <a:t>toplumsal </a:t>
            </a:r>
            <a:r>
              <a:rPr sz="1600" spc="-5" dirty="0">
                <a:latin typeface="Carlito"/>
                <a:cs typeface="Carlito"/>
              </a:rPr>
              <a:t>norm </a:t>
            </a:r>
            <a:r>
              <a:rPr sz="1600" spc="-15" dirty="0">
                <a:latin typeface="Carlito"/>
                <a:cs typeface="Carlito"/>
              </a:rPr>
              <a:t>ya </a:t>
            </a:r>
            <a:r>
              <a:rPr sz="1600" spc="-5" dirty="0">
                <a:latin typeface="Carlito"/>
                <a:cs typeface="Carlito"/>
              </a:rPr>
              <a:t>da </a:t>
            </a:r>
            <a:r>
              <a:rPr sz="1600" spc="-10" dirty="0">
                <a:latin typeface="Carlito"/>
                <a:cs typeface="Carlito"/>
              </a:rPr>
              <a:t>kuralları </a:t>
            </a:r>
            <a:r>
              <a:rPr sz="1600" spc="-5" dirty="0">
                <a:latin typeface="Carlito"/>
                <a:cs typeface="Carlito"/>
              </a:rPr>
              <a:t>ihlal  eden, </a:t>
            </a:r>
            <a:r>
              <a:rPr sz="1600" spc="-10" dirty="0">
                <a:latin typeface="Carlito"/>
                <a:cs typeface="Carlito"/>
              </a:rPr>
              <a:t>tekrarlayıcı ve </a:t>
            </a:r>
            <a:r>
              <a:rPr sz="1600" spc="-5" dirty="0">
                <a:latin typeface="Carlito"/>
                <a:cs typeface="Carlito"/>
              </a:rPr>
              <a:t>tutarlı </a:t>
            </a:r>
            <a:r>
              <a:rPr sz="1600" spc="-10" dirty="0">
                <a:latin typeface="Carlito"/>
                <a:cs typeface="Carlito"/>
              </a:rPr>
              <a:t>davranı</a:t>
            </a:r>
            <a:r>
              <a:rPr sz="1600" spc="-10" dirty="0">
                <a:latin typeface="Arial"/>
                <a:cs typeface="Arial"/>
              </a:rPr>
              <a:t>ş </a:t>
            </a:r>
            <a:r>
              <a:rPr sz="1600" spc="-5" dirty="0">
                <a:latin typeface="Carlito"/>
                <a:cs typeface="Carlito"/>
              </a:rPr>
              <a:t>örtüsü” </a:t>
            </a:r>
            <a:r>
              <a:rPr sz="1600" spc="-10" dirty="0">
                <a:latin typeface="Carlito"/>
                <a:cs typeface="Carlito"/>
              </a:rPr>
              <a:t>olarak</a:t>
            </a:r>
            <a:r>
              <a:rPr sz="1600" spc="-75" dirty="0">
                <a:latin typeface="Carlito"/>
                <a:cs typeface="Carlito"/>
              </a:rPr>
              <a:t> </a:t>
            </a:r>
            <a:r>
              <a:rPr sz="1600" spc="-20" dirty="0">
                <a:latin typeface="Carlito"/>
                <a:cs typeface="Carlito"/>
              </a:rPr>
              <a:t>tanımlanır.</a:t>
            </a:r>
            <a:endParaRPr sz="1600" dirty="0">
              <a:latin typeface="Carlito"/>
              <a:cs typeface="Carlito"/>
            </a:endParaRPr>
          </a:p>
          <a:p>
            <a:pPr>
              <a:lnSpc>
                <a:spcPct val="100000"/>
              </a:lnSpc>
              <a:spcBef>
                <a:spcPts val="10"/>
              </a:spcBef>
              <a:buFont typeface="Arial"/>
              <a:buChar char="●"/>
            </a:pPr>
            <a:endParaRPr sz="2400" dirty="0">
              <a:latin typeface="Carlito"/>
              <a:cs typeface="Carlito"/>
            </a:endParaRPr>
          </a:p>
          <a:p>
            <a:pPr marL="363855" marR="9525" indent="-351790">
              <a:lnSpc>
                <a:spcPct val="120000"/>
              </a:lnSpc>
              <a:spcBef>
                <a:spcPts val="5"/>
              </a:spcBef>
              <a:buFont typeface="Arial"/>
              <a:buChar char="●"/>
              <a:tabLst>
                <a:tab pos="422909" algn="l"/>
                <a:tab pos="423545" algn="l"/>
              </a:tabLst>
            </a:pPr>
            <a:r>
              <a:rPr sz="1600" spc="-10" dirty="0" err="1" smtClean="0">
                <a:latin typeface="Carlito"/>
                <a:cs typeface="Carlito"/>
              </a:rPr>
              <a:t>Çocuklarda</a:t>
            </a:r>
            <a:r>
              <a:rPr sz="1600" spc="-10" dirty="0" smtClean="0">
                <a:latin typeface="Carlito"/>
                <a:cs typeface="Carlito"/>
              </a:rPr>
              <a:t> </a:t>
            </a:r>
            <a:r>
              <a:rPr sz="1600" spc="-5" dirty="0">
                <a:latin typeface="Carlito"/>
                <a:cs typeface="Carlito"/>
              </a:rPr>
              <a:t>bir </a:t>
            </a:r>
            <a:r>
              <a:rPr sz="1600" spc="-10" dirty="0">
                <a:latin typeface="Carlito"/>
                <a:cs typeface="Carlito"/>
              </a:rPr>
              <a:t>davranı</a:t>
            </a:r>
            <a:r>
              <a:rPr sz="1600" spc="-10" dirty="0">
                <a:latin typeface="Arial"/>
                <a:cs typeface="Arial"/>
              </a:rPr>
              <a:t>ş</a:t>
            </a:r>
            <a:r>
              <a:rPr sz="1600" spc="-10" dirty="0">
                <a:latin typeface="Carlito"/>
                <a:cs typeface="Carlito"/>
              </a:rPr>
              <a:t>a problem davranı</a:t>
            </a:r>
            <a:r>
              <a:rPr sz="1600" spc="-10" dirty="0">
                <a:latin typeface="Arial"/>
                <a:cs typeface="Arial"/>
              </a:rPr>
              <a:t>ş </a:t>
            </a:r>
            <a:r>
              <a:rPr sz="1600" spc="-5" dirty="0">
                <a:latin typeface="Carlito"/>
                <a:cs typeface="Carlito"/>
              </a:rPr>
              <a:t>denilebilmesi için bazı ölçütlerin </a:t>
            </a:r>
            <a:r>
              <a:rPr sz="1600" spc="-15" dirty="0">
                <a:latin typeface="Carlito"/>
                <a:cs typeface="Carlito"/>
              </a:rPr>
              <a:t>göz </a:t>
            </a:r>
            <a:r>
              <a:rPr sz="1600" spc="-5" dirty="0">
                <a:latin typeface="Carlito"/>
                <a:cs typeface="Carlito"/>
              </a:rPr>
              <a:t>önünde  bulundurulması </a:t>
            </a:r>
            <a:r>
              <a:rPr sz="1600" spc="-30" dirty="0">
                <a:latin typeface="Carlito"/>
                <a:cs typeface="Carlito"/>
              </a:rPr>
              <a:t>gerekir. </a:t>
            </a:r>
            <a:r>
              <a:rPr sz="1600" spc="-5" dirty="0">
                <a:latin typeface="Carlito"/>
                <a:cs typeface="Carlito"/>
              </a:rPr>
              <a:t>Bunlar: </a:t>
            </a:r>
            <a:r>
              <a:rPr sz="1600" dirty="0">
                <a:latin typeface="Carlito"/>
                <a:cs typeface="Carlito"/>
              </a:rPr>
              <a:t>ya</a:t>
            </a:r>
            <a:r>
              <a:rPr sz="1600" dirty="0">
                <a:latin typeface="Arial"/>
                <a:cs typeface="Arial"/>
              </a:rPr>
              <a:t>ş</a:t>
            </a:r>
            <a:r>
              <a:rPr sz="1600" dirty="0">
                <a:latin typeface="Carlito"/>
                <a:cs typeface="Carlito"/>
              </a:rPr>
              <a:t>a </a:t>
            </a:r>
            <a:r>
              <a:rPr sz="1600" spc="-10" dirty="0">
                <a:latin typeface="Carlito"/>
                <a:cs typeface="Carlito"/>
              </a:rPr>
              <a:t>uygunluk, </a:t>
            </a:r>
            <a:r>
              <a:rPr sz="1600" spc="-5" dirty="0">
                <a:latin typeface="Carlito"/>
                <a:cs typeface="Carlito"/>
              </a:rPr>
              <a:t>a</a:t>
            </a:r>
            <a:r>
              <a:rPr sz="1600" spc="-5" dirty="0">
                <a:latin typeface="Arial"/>
                <a:cs typeface="Arial"/>
              </a:rPr>
              <a:t>ş</a:t>
            </a:r>
            <a:r>
              <a:rPr sz="1600" spc="-5" dirty="0">
                <a:latin typeface="Carlito"/>
                <a:cs typeface="Carlito"/>
              </a:rPr>
              <a:t>ırılık, </a:t>
            </a:r>
            <a:r>
              <a:rPr sz="1600" spc="-10" dirty="0">
                <a:latin typeface="Carlito"/>
                <a:cs typeface="Carlito"/>
              </a:rPr>
              <a:t>süreklilik ve </a:t>
            </a:r>
            <a:r>
              <a:rPr sz="1600" spc="-5" dirty="0">
                <a:latin typeface="Carlito"/>
                <a:cs typeface="Carlito"/>
              </a:rPr>
              <a:t>cinsel </a:t>
            </a:r>
            <a:r>
              <a:rPr sz="1600" spc="-15" dirty="0">
                <a:latin typeface="Carlito"/>
                <a:cs typeface="Carlito"/>
              </a:rPr>
              <a:t>rol</a:t>
            </a:r>
            <a:r>
              <a:rPr sz="1600" spc="125" dirty="0">
                <a:latin typeface="Carlito"/>
                <a:cs typeface="Carlito"/>
              </a:rPr>
              <a:t> </a:t>
            </a:r>
            <a:r>
              <a:rPr sz="1600" spc="-20" dirty="0">
                <a:latin typeface="Carlito"/>
                <a:cs typeface="Carlito"/>
              </a:rPr>
              <a:t>beklentileridir.</a:t>
            </a:r>
            <a:endParaRPr sz="1600" dirty="0">
              <a:latin typeface="Carlito"/>
              <a:cs typeface="Carl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Önleme ve Başa Çıkma Yolları</a:t>
            </a:r>
            <a:endParaRPr lang="tr-TR" dirty="0"/>
          </a:p>
        </p:txBody>
      </p:sp>
      <p:pic>
        <p:nvPicPr>
          <p:cNvPr id="2" name="İçerik Yer Tutucus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3535" y="843558"/>
            <a:ext cx="3351674" cy="3296915"/>
          </a:xfrm>
        </p:spPr>
      </p:pic>
      <p:sp>
        <p:nvSpPr>
          <p:cNvPr id="6" name="Dikdörtgen 5"/>
          <p:cNvSpPr/>
          <p:nvPr/>
        </p:nvSpPr>
        <p:spPr>
          <a:xfrm>
            <a:off x="467544" y="1059582"/>
            <a:ext cx="4572000" cy="3785652"/>
          </a:xfrm>
          <a:prstGeom prst="rect">
            <a:avLst/>
          </a:prstGeom>
        </p:spPr>
        <p:txBody>
          <a:bodyPr>
            <a:spAutoFit/>
          </a:bodyPr>
          <a:lstStyle/>
          <a:p>
            <a:r>
              <a:rPr lang="tr-TR" sz="1600" dirty="0">
                <a:solidFill>
                  <a:prstClr val="black"/>
                </a:solidFill>
              </a:rPr>
              <a:t>1. Ebeveynler, tırnak yeme davranışını görmezden </a:t>
            </a:r>
          </a:p>
          <a:p>
            <a:r>
              <a:rPr lang="tr-TR" sz="1600" dirty="0">
                <a:solidFill>
                  <a:prstClr val="black"/>
                </a:solidFill>
              </a:rPr>
              <a:t>gelmeli, çocuğun dikkatini başka alanlara çekmeye </a:t>
            </a:r>
          </a:p>
          <a:p>
            <a:r>
              <a:rPr lang="tr-TR" sz="1600" dirty="0">
                <a:solidFill>
                  <a:prstClr val="black"/>
                </a:solidFill>
              </a:rPr>
              <a:t>çalışmalıdır.</a:t>
            </a:r>
          </a:p>
          <a:p>
            <a:r>
              <a:rPr lang="tr-TR" sz="1600" dirty="0">
                <a:solidFill>
                  <a:prstClr val="black"/>
                </a:solidFill>
              </a:rPr>
              <a:t>2. Çocuğun neden tırnak yediği araştırılmalı bu </a:t>
            </a:r>
            <a:r>
              <a:rPr lang="tr-TR" sz="1600" dirty="0">
                <a:solidFill>
                  <a:prstClr val="black"/>
                </a:solidFill>
              </a:rPr>
              <a:t>neden </a:t>
            </a:r>
            <a:r>
              <a:rPr lang="tr-TR" sz="1600" dirty="0">
                <a:solidFill>
                  <a:prstClr val="black"/>
                </a:solidFill>
              </a:rPr>
              <a:t>ortadan kaldırılmalıdır.</a:t>
            </a:r>
          </a:p>
          <a:p>
            <a:r>
              <a:rPr lang="tr-TR" sz="1600" dirty="0">
                <a:solidFill>
                  <a:prstClr val="black"/>
                </a:solidFill>
              </a:rPr>
              <a:t> 3. Çocuk tırnak yediği için cezalandırılmamalıdır.</a:t>
            </a:r>
          </a:p>
          <a:p>
            <a:r>
              <a:rPr lang="tr-TR" sz="1600" dirty="0">
                <a:solidFill>
                  <a:prstClr val="black"/>
                </a:solidFill>
              </a:rPr>
              <a:t>4. Tırnak yemenin istenmeyen bir davranış olduğu </a:t>
            </a:r>
          </a:p>
          <a:p>
            <a:r>
              <a:rPr lang="tr-TR" sz="1600" dirty="0">
                <a:solidFill>
                  <a:prstClr val="black"/>
                </a:solidFill>
              </a:rPr>
              <a:t>yaşına uygun şekilde anlatılmalıdır. </a:t>
            </a:r>
          </a:p>
          <a:p>
            <a:r>
              <a:rPr lang="tr-TR" sz="1600" dirty="0">
                <a:solidFill>
                  <a:prstClr val="black"/>
                </a:solidFill>
              </a:rPr>
              <a:t>5. 0-72 ay çocuğuna herhangi bir oje kullanmak </a:t>
            </a:r>
            <a:r>
              <a:rPr lang="tr-TR" sz="1600" dirty="0">
                <a:solidFill>
                  <a:prstClr val="black"/>
                </a:solidFill>
              </a:rPr>
              <a:t>sağlıklı </a:t>
            </a:r>
            <a:r>
              <a:rPr lang="tr-TR" sz="1600" dirty="0">
                <a:solidFill>
                  <a:prstClr val="black"/>
                </a:solidFill>
              </a:rPr>
              <a:t>değildir. Ancak tırnak bakımı yapılabilir.</a:t>
            </a:r>
          </a:p>
          <a:p>
            <a:r>
              <a:rPr lang="tr-TR" sz="1600" dirty="0">
                <a:solidFill>
                  <a:prstClr val="black"/>
                </a:solidFill>
              </a:rPr>
              <a:t>6. Çocuğu başka çocuklarla kıyaslamamalı.</a:t>
            </a:r>
          </a:p>
          <a:p>
            <a:r>
              <a:rPr lang="tr-TR" sz="1600" dirty="0">
                <a:solidFill>
                  <a:prstClr val="black"/>
                </a:solidFill>
              </a:rPr>
              <a:t>7. İzlediği programlar konusunda seçici olunmalıdır.</a:t>
            </a:r>
          </a:p>
          <a:p>
            <a:r>
              <a:rPr lang="tr-TR" sz="1600" dirty="0">
                <a:solidFill>
                  <a:prstClr val="black"/>
                </a:solidFill>
              </a:rPr>
              <a:t>8. Anne-baba çocuğa sevgi, saygı ve hoşgörü </a:t>
            </a:r>
            <a:r>
              <a:rPr lang="tr-TR" sz="1600" dirty="0">
                <a:solidFill>
                  <a:prstClr val="black"/>
                </a:solidFill>
              </a:rPr>
              <a:t>göstererek</a:t>
            </a:r>
            <a:r>
              <a:rPr lang="tr-TR" sz="1600" dirty="0">
                <a:solidFill>
                  <a:prstClr val="black"/>
                </a:solidFill>
              </a:rPr>
              <a:t>, kendine güven duygusunu </a:t>
            </a:r>
            <a:r>
              <a:rPr lang="tr-TR" sz="1600" dirty="0">
                <a:solidFill>
                  <a:prstClr val="black"/>
                </a:solidFill>
              </a:rPr>
              <a:t>pekiştirmelidir.</a:t>
            </a:r>
            <a:endParaRPr lang="tr-TR" sz="1600" dirty="0">
              <a:solidFill>
                <a:prstClr val="black"/>
              </a:solidFill>
            </a:endParaRPr>
          </a:p>
        </p:txBody>
      </p:sp>
    </p:spTree>
    <p:extLst>
      <p:ext uri="{BB962C8B-B14F-4D97-AF65-F5344CB8AC3E}">
        <p14:creationId xmlns:p14="http://schemas.microsoft.com/office/powerpoint/2010/main" val="3651641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Kekemelik</a:t>
            </a:r>
            <a:endParaRPr lang="tr-TR" dirty="0"/>
          </a:p>
        </p:txBody>
      </p:sp>
      <p:sp>
        <p:nvSpPr>
          <p:cNvPr id="3" name="İçerik Yer Tutucusu 2"/>
          <p:cNvSpPr>
            <a:spLocks noGrp="1"/>
          </p:cNvSpPr>
          <p:nvPr>
            <p:ph idx="1"/>
          </p:nvPr>
        </p:nvSpPr>
        <p:spPr>
          <a:xfrm>
            <a:off x="609600" y="1123950"/>
            <a:ext cx="8229600" cy="3623073"/>
          </a:xfrm>
        </p:spPr>
        <p:txBody>
          <a:bodyPr>
            <a:normAutofit/>
          </a:bodyPr>
          <a:lstStyle/>
          <a:p>
            <a:r>
              <a:rPr lang="tr-TR" dirty="0"/>
              <a:t>Kekemelik, yedi yaşından önce ortaya çıkan bir konuşma bozukluğu olarak bilinmektedir. </a:t>
            </a:r>
            <a:r>
              <a:rPr lang="tr-TR" dirty="0" smtClean="0"/>
              <a:t>Genellikle </a:t>
            </a:r>
            <a:r>
              <a:rPr lang="tr-TR" dirty="0"/>
              <a:t>3-5 yaşları arasında görülmeye başlar. </a:t>
            </a:r>
            <a:endParaRPr lang="tr-TR" dirty="0" smtClean="0"/>
          </a:p>
          <a:p>
            <a:r>
              <a:rPr lang="tr-TR" dirty="0" smtClean="0"/>
              <a:t>Belli </a:t>
            </a:r>
            <a:r>
              <a:rPr lang="tr-TR" dirty="0"/>
              <a:t>bir yaşa kadar düzgün ve akıcı konuşan çocuk yavaş yavaş ya da birden tutulabilir. Ayrıca ani şok durumları ve aileye yeni üye eklenmesi de sebepler arasında </a:t>
            </a:r>
            <a:r>
              <a:rPr lang="tr-TR" dirty="0" smtClean="0"/>
              <a:t>görülebildiği </a:t>
            </a:r>
            <a:r>
              <a:rPr lang="tr-TR" dirty="0"/>
              <a:t>gibi özenti de olabilir. </a:t>
            </a:r>
            <a:endParaRPr lang="tr-TR" dirty="0" smtClean="0"/>
          </a:p>
          <a:p>
            <a:r>
              <a:rPr lang="tr-TR" dirty="0" smtClean="0"/>
              <a:t>Kekemelik </a:t>
            </a:r>
            <a:r>
              <a:rPr lang="tr-TR" dirty="0"/>
              <a:t>erkek çocuklarda kızlardan daha fazla oranda görülmektedir. </a:t>
            </a:r>
            <a:endParaRPr lang="tr-TR" dirty="0" smtClean="0"/>
          </a:p>
          <a:p>
            <a:r>
              <a:rPr lang="tr-TR" dirty="0" smtClean="0"/>
              <a:t>Aile </a:t>
            </a:r>
            <a:r>
              <a:rPr lang="tr-TR" dirty="0"/>
              <a:t>üyeleri ve yakınlar arasında kekemelik varsa çocukta kekemeliğe daha sık rastlanabilir. Kekeme çocukların ailelerinde, genellikle anne babaların aşırı titiz ve kuralcı olduğu gözlemlenmiştir. </a:t>
            </a:r>
            <a:endParaRPr lang="tr-TR" dirty="0" smtClean="0"/>
          </a:p>
          <a:p>
            <a:r>
              <a:rPr lang="tr-TR" dirty="0" smtClean="0"/>
              <a:t>Böyle </a:t>
            </a:r>
            <a:r>
              <a:rPr lang="tr-TR" dirty="0"/>
              <a:t>anne babaların </a:t>
            </a:r>
            <a:r>
              <a:rPr lang="tr-TR" dirty="0" smtClean="0"/>
              <a:t>çocuklardan </a:t>
            </a:r>
            <a:r>
              <a:rPr lang="tr-TR" dirty="0"/>
              <a:t>beklentileri çok yüksektir. </a:t>
            </a:r>
            <a:endParaRPr lang="tr-TR" dirty="0" smtClean="0"/>
          </a:p>
          <a:p>
            <a:r>
              <a:rPr lang="tr-TR" dirty="0" smtClean="0"/>
              <a:t>Çocuktan </a:t>
            </a:r>
            <a:r>
              <a:rPr lang="tr-TR" dirty="0"/>
              <a:t>yaşının üstünde şeyler beklerler. Bu da aşırı kaygı ve korkuyu tetiklemektedir. Bu korkular da konuşma bozukluğunu </a:t>
            </a:r>
            <a:r>
              <a:rPr lang="tr-TR" dirty="0" smtClean="0"/>
              <a:t>başlatabilir</a:t>
            </a:r>
            <a:r>
              <a:rPr lang="tr-TR" dirty="0"/>
              <a:t>. </a:t>
            </a:r>
            <a:endParaRPr lang="tr-TR" dirty="0" smtClean="0"/>
          </a:p>
          <a:p>
            <a:r>
              <a:rPr lang="tr-TR" dirty="0" smtClean="0"/>
              <a:t>Bu </a:t>
            </a:r>
            <a:r>
              <a:rPr lang="tr-TR" dirty="0"/>
              <a:t>çocuklar rahat olduklarında, oyun oynarken ve şarkı söylerken </a:t>
            </a:r>
            <a:r>
              <a:rPr lang="tr-TR" dirty="0" smtClean="0"/>
              <a:t>kekelemezler.</a:t>
            </a:r>
            <a:endParaRPr lang="tr-TR" dirty="0"/>
          </a:p>
        </p:txBody>
      </p:sp>
    </p:spTree>
    <p:extLst>
      <p:ext uri="{BB962C8B-B14F-4D97-AF65-F5344CB8AC3E}">
        <p14:creationId xmlns:p14="http://schemas.microsoft.com/office/powerpoint/2010/main" val="1753568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s-ES" dirty="0"/>
              <a:t>Önleme ve Başa Çıkma Yolları</a:t>
            </a:r>
            <a:endParaRPr lang="tr-TR" dirty="0"/>
          </a:p>
        </p:txBody>
      </p:sp>
      <p:sp>
        <p:nvSpPr>
          <p:cNvPr id="3" name="İçerik Yer Tutucusu 2"/>
          <p:cNvSpPr>
            <a:spLocks noGrp="1"/>
          </p:cNvSpPr>
          <p:nvPr>
            <p:ph idx="1"/>
          </p:nvPr>
        </p:nvSpPr>
        <p:spPr/>
        <p:txBody>
          <a:bodyPr/>
          <a:lstStyle/>
          <a:p>
            <a:r>
              <a:rPr lang="tr-TR" dirty="0"/>
              <a:t>1. Çocuğun diğer alanlarda yaptığı olumlu davranış ve beceriler onaylanmalıdır.</a:t>
            </a:r>
          </a:p>
          <a:p>
            <a:r>
              <a:rPr lang="tr-TR" dirty="0"/>
              <a:t> 2. Ebeveynler baskıcı, koruyucu ve </a:t>
            </a:r>
            <a:r>
              <a:rPr lang="tr-TR" dirty="0" err="1"/>
              <a:t>mükemmelliyetçi</a:t>
            </a:r>
            <a:r>
              <a:rPr lang="tr-TR" dirty="0"/>
              <a:t> tutumlardan uzak durmalıdır. </a:t>
            </a:r>
          </a:p>
          <a:p>
            <a:r>
              <a:rPr lang="tr-TR" dirty="0"/>
              <a:t> 3. Çocuğun kekemeliğinden onun yanında başkalarına söz edilmemelidir.</a:t>
            </a:r>
          </a:p>
          <a:p>
            <a:r>
              <a:rPr lang="tr-TR" dirty="0"/>
              <a:t> 4. Kesinlikle herhangi bir cezaya başvurulmamalıdır.</a:t>
            </a:r>
          </a:p>
          <a:p>
            <a:r>
              <a:rPr lang="tr-TR" dirty="0"/>
              <a:t> 5. Disiplinden vazgeçmeden, çocuk üzerindeki gereksiz baskılar azaltılmalıdır.</a:t>
            </a:r>
          </a:p>
          <a:p>
            <a:r>
              <a:rPr lang="tr-TR" dirty="0"/>
              <a:t> 6. Konuşma esnasında çocuğun kelimeleri düzeltilmemeli, cümlesi tamamlanmamalı, tekrar </a:t>
            </a:r>
          </a:p>
          <a:p>
            <a:r>
              <a:rPr lang="tr-TR" dirty="0"/>
              <a:t> söylemesi için zorlanmamalı, konuşmasıyla kesinlikle alay edilmemelidir.</a:t>
            </a:r>
          </a:p>
          <a:p>
            <a:r>
              <a:rPr lang="tr-TR" dirty="0"/>
              <a:t> 7. Kekemelik başlar başlamaz bir çocuk doktoruna danışılarak kekemeliğin altında yatan sorun </a:t>
            </a:r>
          </a:p>
          <a:p>
            <a:r>
              <a:rPr lang="tr-TR" dirty="0"/>
              <a:t> çözüme kavuşturulmalı, bir dil ve konuşma uzmanından yardım alınmalıdır.</a:t>
            </a:r>
          </a:p>
        </p:txBody>
      </p:sp>
    </p:spTree>
    <p:extLst>
      <p:ext uri="{BB962C8B-B14F-4D97-AF65-F5344CB8AC3E}">
        <p14:creationId xmlns:p14="http://schemas.microsoft.com/office/powerpoint/2010/main" val="2728281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195486"/>
            <a:ext cx="8229600" cy="857250"/>
          </a:xfrm>
        </p:spPr>
        <p:txBody>
          <a:bodyPr/>
          <a:lstStyle/>
          <a:p>
            <a:r>
              <a:rPr lang="tr-TR" dirty="0" smtClean="0"/>
              <a:t>Yeme Bozuklukları</a:t>
            </a:r>
            <a:endParaRPr lang="tr-TR" dirty="0"/>
          </a:p>
        </p:txBody>
      </p:sp>
      <p:sp>
        <p:nvSpPr>
          <p:cNvPr id="3" name="İçerik Yer Tutucusu 2"/>
          <p:cNvSpPr>
            <a:spLocks noGrp="1"/>
          </p:cNvSpPr>
          <p:nvPr>
            <p:ph idx="1"/>
          </p:nvPr>
        </p:nvSpPr>
        <p:spPr>
          <a:xfrm>
            <a:off x="611560" y="1203598"/>
            <a:ext cx="8229600" cy="3394472"/>
          </a:xfrm>
        </p:spPr>
        <p:txBody>
          <a:bodyPr>
            <a:normAutofit lnSpcReduction="10000"/>
          </a:bodyPr>
          <a:lstStyle/>
          <a:p>
            <a:r>
              <a:rPr lang="tr-TR" dirty="0" smtClean="0"/>
              <a:t>Yeme bozukluğu, kökeni ruhsal sorunlara dayanan, yeme davranışlarındaki bozukluklardır ve iştahsızlık, </a:t>
            </a:r>
            <a:r>
              <a:rPr lang="tr-TR" dirty="0" err="1" smtClean="0"/>
              <a:t>obezite</a:t>
            </a:r>
            <a:r>
              <a:rPr lang="tr-TR" dirty="0" smtClean="0"/>
              <a:t>, </a:t>
            </a:r>
            <a:r>
              <a:rPr lang="tr-TR" dirty="0" err="1" smtClean="0"/>
              <a:t>anokresiya</a:t>
            </a:r>
            <a:r>
              <a:rPr lang="tr-TR" dirty="0" smtClean="0"/>
              <a:t> </a:t>
            </a:r>
            <a:r>
              <a:rPr lang="tr-TR" dirty="0" err="1" smtClean="0"/>
              <a:t>nervoza</a:t>
            </a:r>
            <a:r>
              <a:rPr lang="tr-TR" dirty="0" smtClean="0"/>
              <a:t>, </a:t>
            </a:r>
            <a:r>
              <a:rPr lang="tr-TR" dirty="0" err="1" smtClean="0"/>
              <a:t>bulimia</a:t>
            </a:r>
            <a:r>
              <a:rPr lang="tr-TR" dirty="0" smtClean="0"/>
              <a:t> </a:t>
            </a:r>
            <a:r>
              <a:rPr lang="tr-TR" dirty="0" err="1" smtClean="0"/>
              <a:t>nervoza</a:t>
            </a:r>
            <a:r>
              <a:rPr lang="tr-TR" dirty="0" smtClean="0"/>
              <a:t> ve tepkisel yemek yeme bozukluğu olarak sınıflandırılabilir. </a:t>
            </a:r>
            <a:endParaRPr lang="tr-TR" dirty="0" smtClean="0"/>
          </a:p>
          <a:p>
            <a:r>
              <a:rPr lang="tr-TR" dirty="0" smtClean="0"/>
              <a:t>İştahsızlık</a:t>
            </a:r>
            <a:r>
              <a:rPr lang="tr-TR" dirty="0" smtClean="0"/>
              <a:t>; erken çocukluk döneminde en sık görülen yeme bozukluklarından biridir ve gereken gıdaların alınmaması ile karakterizedir.</a:t>
            </a:r>
          </a:p>
          <a:p>
            <a:r>
              <a:rPr lang="tr-TR" b="1" dirty="0" err="1" smtClean="0"/>
              <a:t>Obezite</a:t>
            </a:r>
            <a:r>
              <a:rPr lang="tr-TR" dirty="0" smtClean="0"/>
              <a:t>; çocukluk ve ergenlik döneminde karşılaşılan bir diğer yeme bozukluğu olup, vücut ağırlığındaki artış ve bunun sonucunda gelişen vücut yağı fazlalığıdır.</a:t>
            </a:r>
          </a:p>
          <a:p>
            <a:r>
              <a:rPr lang="tr-TR" b="1" dirty="0" err="1" smtClean="0"/>
              <a:t>Anokresiya</a:t>
            </a:r>
            <a:r>
              <a:rPr lang="tr-TR" b="1" dirty="0" smtClean="0"/>
              <a:t> </a:t>
            </a:r>
            <a:r>
              <a:rPr lang="tr-TR" b="1" dirty="0" err="1" smtClean="0"/>
              <a:t>nervoza</a:t>
            </a:r>
            <a:r>
              <a:rPr lang="tr-TR" dirty="0" smtClean="0"/>
              <a:t>; iştah kaybı ve vücut ağırlığında önemli düzeyde düşüklük olarak tanımlanmaktadır. Zayıf olmasına karşın kilo almaktan korkma gibi davranışlar görülmektedir.</a:t>
            </a:r>
          </a:p>
          <a:p>
            <a:r>
              <a:rPr lang="tr-TR" b="1" dirty="0" err="1" smtClean="0"/>
              <a:t>Bulimia</a:t>
            </a:r>
            <a:r>
              <a:rPr lang="tr-TR" b="1" dirty="0" smtClean="0"/>
              <a:t> </a:t>
            </a:r>
            <a:r>
              <a:rPr lang="tr-TR" b="1" dirty="0" err="1" smtClean="0"/>
              <a:t>nervoza</a:t>
            </a:r>
            <a:r>
              <a:rPr lang="tr-TR" dirty="0" smtClean="0"/>
              <a:t>; kısa bir zamanda çok miktarda yemek yeme ve sonrasında kusma veya </a:t>
            </a:r>
            <a:r>
              <a:rPr lang="tr-TR" dirty="0" err="1" smtClean="0"/>
              <a:t>laksatif</a:t>
            </a:r>
            <a:r>
              <a:rPr lang="tr-TR" dirty="0" smtClean="0"/>
              <a:t> ilaç kullanma yoluyla dışarı atma durumudur.</a:t>
            </a:r>
          </a:p>
          <a:p>
            <a:r>
              <a:rPr lang="tr-TR" b="1" dirty="0" smtClean="0"/>
              <a:t>Tepkisel yeme bozukluğu</a:t>
            </a:r>
            <a:r>
              <a:rPr lang="tr-TR" dirty="0" smtClean="0"/>
              <a:t>; kısa zamanda çok miktarda yeme ve yemek yerken kontrolden çıkma durumudur.</a:t>
            </a:r>
          </a:p>
        </p:txBody>
      </p:sp>
    </p:spTree>
    <p:extLst>
      <p:ext uri="{BB962C8B-B14F-4D97-AF65-F5344CB8AC3E}">
        <p14:creationId xmlns:p14="http://schemas.microsoft.com/office/powerpoint/2010/main" val="280419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Nedenleri ve Tedavisi</a:t>
            </a:r>
            <a:endParaRPr lang="tr-TR" dirty="0"/>
          </a:p>
        </p:txBody>
      </p:sp>
      <p:sp>
        <p:nvSpPr>
          <p:cNvPr id="3" name="İçerik Yer Tutucusu 2"/>
          <p:cNvSpPr>
            <a:spLocks noGrp="1"/>
          </p:cNvSpPr>
          <p:nvPr>
            <p:ph idx="1"/>
          </p:nvPr>
        </p:nvSpPr>
        <p:spPr/>
        <p:txBody>
          <a:bodyPr/>
          <a:lstStyle/>
          <a:p>
            <a:r>
              <a:rPr lang="tr-TR" dirty="0" smtClean="0"/>
              <a:t>Yeme bozukluğu; psikolojik, kalıtsal, sosyal ve ailesel faktörlerin etkisiyle oluşabilmektedir. Çocukların özellikle gençlerin görünüşleriyle ilgilenmeleri ve kiloları konusunda hassas olmaları normaldir.</a:t>
            </a:r>
          </a:p>
          <a:p>
            <a:r>
              <a:rPr lang="tr-TR" dirty="0" smtClean="0"/>
              <a:t>Belirtilerine değinecek olursak eğer bir kişi olması gereken kilonun en az %15 kadar altındaysa </a:t>
            </a:r>
            <a:r>
              <a:rPr lang="tr-TR" dirty="0" err="1" smtClean="0"/>
              <a:t>anoreksia</a:t>
            </a:r>
            <a:r>
              <a:rPr lang="tr-TR" dirty="0" smtClean="0"/>
              <a:t> </a:t>
            </a:r>
            <a:r>
              <a:rPr lang="tr-TR" dirty="0" err="1" smtClean="0"/>
              <a:t>nervoza</a:t>
            </a:r>
            <a:r>
              <a:rPr lang="tr-TR" dirty="0" smtClean="0"/>
              <a:t> teşhisi konabilir.</a:t>
            </a:r>
          </a:p>
          <a:p>
            <a:r>
              <a:rPr lang="tr-TR" dirty="0" err="1" smtClean="0"/>
              <a:t>Bulimia</a:t>
            </a:r>
            <a:r>
              <a:rPr lang="tr-TR" dirty="0" smtClean="0"/>
              <a:t> </a:t>
            </a:r>
            <a:r>
              <a:rPr lang="tr-TR" dirty="0" err="1" smtClean="0"/>
              <a:t>nervoza</a:t>
            </a:r>
            <a:r>
              <a:rPr lang="tr-TR" dirty="0" smtClean="0"/>
              <a:t> olan kişiler devamlı diyet yapmalarına rağmen normal kiloda, fazla kilolu hatta </a:t>
            </a:r>
            <a:r>
              <a:rPr lang="tr-TR" dirty="0" err="1" smtClean="0"/>
              <a:t>obez</a:t>
            </a:r>
            <a:r>
              <a:rPr lang="tr-TR" dirty="0" smtClean="0"/>
              <a:t> olabilirler.</a:t>
            </a:r>
          </a:p>
          <a:p>
            <a:r>
              <a:rPr lang="tr-TR" dirty="0" smtClean="0"/>
              <a:t>Yeme bozukluğu tedavisinde ilk adım düzenli psikoterapi yardımı ile kişinin yeme bozukluğu altında yatan duygusal sorunun bulunması, bu sorunun çözümüne yönelik çalışılmasıdır.</a:t>
            </a:r>
          </a:p>
          <a:p>
            <a:endParaRPr lang="tr-TR" dirty="0"/>
          </a:p>
        </p:txBody>
      </p:sp>
    </p:spTree>
    <p:extLst>
      <p:ext uri="{BB962C8B-B14F-4D97-AF65-F5344CB8AC3E}">
        <p14:creationId xmlns:p14="http://schemas.microsoft.com/office/powerpoint/2010/main" val="1193775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Uyku Bozuklukları</a:t>
            </a:r>
            <a:endParaRPr lang="tr-TR" dirty="0"/>
          </a:p>
        </p:txBody>
      </p:sp>
      <p:sp>
        <p:nvSpPr>
          <p:cNvPr id="3" name="İçerik Yer Tutucusu 2"/>
          <p:cNvSpPr>
            <a:spLocks noGrp="1"/>
          </p:cNvSpPr>
          <p:nvPr>
            <p:ph idx="1"/>
          </p:nvPr>
        </p:nvSpPr>
        <p:spPr/>
        <p:txBody>
          <a:bodyPr>
            <a:normAutofit/>
          </a:bodyPr>
          <a:lstStyle/>
          <a:p>
            <a:r>
              <a:rPr lang="tr-TR" dirty="0"/>
              <a:t>Uyku; çocukların fiziksel ve psikolojik gelişimi açısından önemli bir yere sahiptir. 2 yaşına kadar ortalama uyku süresi 14 saat iken, 2 yaşından sonra 5 yaşına kadar ortalama 11 ile 13 saattir. Okul çağına gelmiş çocukların ise en az ihtiyaç duyduğu uyku 10-11 saattir</a:t>
            </a:r>
            <a:r>
              <a:rPr lang="tr-TR" dirty="0" smtClean="0"/>
              <a:t>.</a:t>
            </a:r>
          </a:p>
          <a:p>
            <a:r>
              <a:rPr lang="tr-TR" b="1" dirty="0" smtClean="0"/>
              <a:t>Çocukluk </a:t>
            </a:r>
            <a:r>
              <a:rPr lang="tr-TR" b="1" dirty="0"/>
              <a:t>Uyku Bozuklukları</a:t>
            </a:r>
            <a:r>
              <a:rPr lang="tr-TR" dirty="0"/>
              <a:t>; uykuya geçiş sürecinde zorluk, uykunun bölünmesi (sürdürememe), gündüz uyuklama veya sürekli uyuklama şeklinde ortaya </a:t>
            </a:r>
            <a:r>
              <a:rPr lang="tr-TR" dirty="0" smtClean="0"/>
              <a:t>çıkabilir</a:t>
            </a:r>
            <a:r>
              <a:rPr lang="tr-TR" dirty="0" smtClean="0"/>
              <a:t>.</a:t>
            </a:r>
            <a:endParaRPr lang="tr-TR" dirty="0" smtClean="0"/>
          </a:p>
        </p:txBody>
      </p:sp>
    </p:spTree>
    <p:extLst>
      <p:ext uri="{BB962C8B-B14F-4D97-AF65-F5344CB8AC3E}">
        <p14:creationId xmlns:p14="http://schemas.microsoft.com/office/powerpoint/2010/main" val="2177378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chemeClr val="accent1"/>
                </a:solidFill>
              </a:rPr>
              <a:t>UYKU BOZUKLUKLARININ NEDENLERİ</a:t>
            </a:r>
            <a:br>
              <a:rPr lang="tr-TR" dirty="0">
                <a:solidFill>
                  <a:schemeClr val="accent1"/>
                </a:solidFill>
              </a:rPr>
            </a:br>
            <a:endParaRPr lang="tr-TR" dirty="0"/>
          </a:p>
        </p:txBody>
      </p:sp>
      <p:sp>
        <p:nvSpPr>
          <p:cNvPr id="3" name="İçerik Yer Tutucusu 2"/>
          <p:cNvSpPr>
            <a:spLocks noGrp="1"/>
          </p:cNvSpPr>
          <p:nvPr>
            <p:ph idx="1"/>
          </p:nvPr>
        </p:nvSpPr>
        <p:spPr/>
        <p:txBody>
          <a:bodyPr/>
          <a:lstStyle/>
          <a:p>
            <a:r>
              <a:rPr lang="tr-TR" dirty="0" smtClean="0"/>
              <a:t>Çocuklarda </a:t>
            </a:r>
            <a:r>
              <a:rPr lang="tr-TR" dirty="0"/>
              <a:t>uykusuzluğun nedenleri arasında; astım, kolik sancılar, </a:t>
            </a:r>
            <a:r>
              <a:rPr lang="tr-TR" dirty="0" err="1"/>
              <a:t>reflü</a:t>
            </a:r>
            <a:r>
              <a:rPr lang="tr-TR" dirty="0"/>
              <a:t>, otizm, gece beslenme, diş çıkarma, uyku </a:t>
            </a:r>
            <a:r>
              <a:rPr lang="tr-TR" dirty="0" err="1"/>
              <a:t>apnesi</a:t>
            </a:r>
            <a:r>
              <a:rPr lang="tr-TR" dirty="0"/>
              <a:t>, dikkat eksikliği, </a:t>
            </a:r>
            <a:r>
              <a:rPr lang="tr-TR" dirty="0" err="1"/>
              <a:t>obezite</a:t>
            </a:r>
            <a:r>
              <a:rPr lang="tr-TR" dirty="0"/>
              <a:t>, </a:t>
            </a:r>
            <a:r>
              <a:rPr lang="tr-TR" dirty="0" err="1"/>
              <a:t>hiperaktivite</a:t>
            </a:r>
            <a:r>
              <a:rPr lang="tr-TR" dirty="0"/>
              <a:t> bozukluğu, akut üst solunum yolu enfeksiyonları, aile içi sorunlar, çocukta zor mizaç olarak sıralayabiliriz. </a:t>
            </a:r>
          </a:p>
          <a:p>
            <a:r>
              <a:rPr lang="tr-TR" dirty="0"/>
              <a:t>Uyku sorunları dönemine göre farklı türlerde ortaya çıkabilmekle beraber, sıklıkla ilk 2 yılda görülmektedir. 5'nci aya kadar olan süreçte kolik sancılar, yetersiz beslenme gibi sebeplerle uykunun bölünmesi gerçekleşirken; daha sonra ise yoğun olarak uykuya dalma ve sürdürmede güçlük yaşanmaktadır</a:t>
            </a:r>
            <a:r>
              <a:rPr lang="tr-TR" dirty="0" smtClean="0"/>
              <a:t>.</a:t>
            </a:r>
          </a:p>
          <a:p>
            <a:r>
              <a:rPr lang="tr-TR" dirty="0" smtClean="0"/>
              <a:t>Bu </a:t>
            </a:r>
            <a:r>
              <a:rPr lang="tr-TR" dirty="0"/>
              <a:t>ve buna benzer uyku problemi olan çocuklarda önemli bir sebep veya hastalık olabileceği akla gelmelidir. Özellikle uykunun bölünmesi problemi veya uykudan uyandıran ağrılarda daha dikkatli olunmalıdır. </a:t>
            </a:r>
            <a:endParaRPr lang="tr-TR" dirty="0" smtClean="0"/>
          </a:p>
          <a:p>
            <a:r>
              <a:rPr lang="tr-TR" dirty="0" smtClean="0"/>
              <a:t>Böyle </a:t>
            </a:r>
            <a:r>
              <a:rPr lang="tr-TR" dirty="0"/>
              <a:t>durumlarda anne-babanın çocuklarını takip etmesi ve mutlaka uzman bir hekime başvurması gerekir.</a:t>
            </a:r>
          </a:p>
          <a:p>
            <a:endParaRPr lang="tr-TR" dirty="0"/>
          </a:p>
        </p:txBody>
      </p:sp>
    </p:spTree>
    <p:extLst>
      <p:ext uri="{BB962C8B-B14F-4D97-AF65-F5344CB8AC3E}">
        <p14:creationId xmlns:p14="http://schemas.microsoft.com/office/powerpoint/2010/main" val="1055930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UYKU BOZUKLUKLARIN ÇOCUKLAR ÜZERİNDEKİ ETKİLERİ</a:t>
            </a:r>
          </a:p>
        </p:txBody>
      </p:sp>
      <p:sp>
        <p:nvSpPr>
          <p:cNvPr id="3" name="İçerik Yer Tutucusu 2"/>
          <p:cNvSpPr>
            <a:spLocks noGrp="1"/>
          </p:cNvSpPr>
          <p:nvPr>
            <p:ph idx="1"/>
          </p:nvPr>
        </p:nvSpPr>
        <p:spPr/>
        <p:txBody>
          <a:bodyPr>
            <a:normAutofit/>
          </a:bodyPr>
          <a:lstStyle/>
          <a:p>
            <a:r>
              <a:rPr lang="tr-TR" dirty="0"/>
              <a:t>Çocukluk Uyku Bozuklukları; fiziksel olarak sakarlık ve kazalara, davranış bozukluklarına, duygusal sorunlar, hafıza ve öğrenme zorlukları, akademik sorunlar gibi etkilere sebebiyet vermektedir. Bunun dışında çabuk sinirlenebilir ve ani ruh değişimleri yaşayabilir, bu da genç yaşta ya da yetişkinliğe eriştiğinde depresyon yaşama potansiyelini artıracaktır</a:t>
            </a:r>
            <a:r>
              <a:rPr lang="tr-TR" dirty="0" smtClean="0"/>
              <a:t>.</a:t>
            </a:r>
            <a:endParaRPr lang="tr-TR" dirty="0" smtClean="0"/>
          </a:p>
        </p:txBody>
      </p:sp>
    </p:spTree>
    <p:extLst>
      <p:ext uri="{BB962C8B-B14F-4D97-AF65-F5344CB8AC3E}">
        <p14:creationId xmlns:p14="http://schemas.microsoft.com/office/powerpoint/2010/main" val="657352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0">
              <a:spcBef>
                <a:spcPct val="20000"/>
              </a:spcBef>
            </a:pPr>
            <a:r>
              <a:rPr lang="tr-TR" sz="1600" b="0" dirty="0" smtClean="0">
                <a:solidFill>
                  <a:srgbClr val="4F81BD"/>
                </a:solidFill>
                <a:effectLst/>
              </a:rPr>
              <a:t/>
            </a:r>
            <a:br>
              <a:rPr lang="tr-TR" sz="1600" b="0" dirty="0" smtClean="0">
                <a:solidFill>
                  <a:srgbClr val="4F81BD"/>
                </a:solidFill>
                <a:effectLst/>
              </a:rPr>
            </a:br>
            <a:r>
              <a:rPr lang="tr-TR" sz="1600" b="0" dirty="0" smtClean="0">
                <a:solidFill>
                  <a:srgbClr val="4F81BD"/>
                </a:solidFill>
                <a:effectLst/>
              </a:rPr>
              <a:t>DÜZENLİ </a:t>
            </a:r>
            <a:r>
              <a:rPr lang="tr-TR" sz="1600" b="0" dirty="0">
                <a:solidFill>
                  <a:srgbClr val="4F81BD"/>
                </a:solidFill>
                <a:effectLst/>
              </a:rPr>
              <a:t>BİR UYKU İÇİN;</a:t>
            </a:r>
            <a:br>
              <a:rPr lang="tr-TR" sz="1600" b="0" dirty="0">
                <a:solidFill>
                  <a:srgbClr val="4F81BD"/>
                </a:solidFill>
                <a:effectLst/>
              </a:rPr>
            </a:br>
            <a:endParaRPr lang="tr-TR" dirty="0"/>
          </a:p>
        </p:txBody>
      </p:sp>
      <p:sp>
        <p:nvSpPr>
          <p:cNvPr id="3" name="İçerik Yer Tutucusu 2"/>
          <p:cNvSpPr>
            <a:spLocks noGrp="1"/>
          </p:cNvSpPr>
          <p:nvPr>
            <p:ph idx="1"/>
          </p:nvPr>
        </p:nvSpPr>
        <p:spPr/>
        <p:txBody>
          <a:bodyPr/>
          <a:lstStyle/>
          <a:p>
            <a:pPr lvl="0"/>
            <a:r>
              <a:rPr lang="tr-TR" sz="1500" dirty="0">
                <a:solidFill>
                  <a:prstClr val="black"/>
                </a:solidFill>
              </a:rPr>
              <a:t>Çocuğun kendine ait özel bir odası olmalı ve kendi yatağında uyumalıdır.</a:t>
            </a:r>
          </a:p>
          <a:p>
            <a:pPr lvl="0"/>
            <a:r>
              <a:rPr lang="tr-TR" sz="1500" dirty="0">
                <a:solidFill>
                  <a:prstClr val="black"/>
                </a:solidFill>
              </a:rPr>
              <a:t>Çocuk uyumadan önce en sevdiği oyuncağı ve battaniyesini alabilir, masal ninni ya da çocuğun hoşuna giden bir şarkı söylenebilir.</a:t>
            </a:r>
          </a:p>
          <a:p>
            <a:pPr lvl="0"/>
            <a:r>
              <a:rPr lang="tr-TR" sz="1500" dirty="0">
                <a:solidFill>
                  <a:prstClr val="black"/>
                </a:solidFill>
              </a:rPr>
              <a:t>Odanın oldukça sakin olması ve loş olması aynı zamanda dikkatini çekebilecek ses veya görüntü olmaması önemlidir.</a:t>
            </a:r>
          </a:p>
          <a:p>
            <a:pPr lvl="0"/>
            <a:r>
              <a:rPr lang="tr-TR" sz="1500" dirty="0">
                <a:solidFill>
                  <a:prstClr val="black"/>
                </a:solidFill>
              </a:rPr>
              <a:t>Her gün aynı saatte yatıp aynı saatte kalkması gerekir ki uykuya dalmasını kolaylaştıracaktır.</a:t>
            </a:r>
          </a:p>
          <a:p>
            <a:pPr lvl="0"/>
            <a:r>
              <a:rPr lang="tr-TR" sz="1500" dirty="0">
                <a:solidFill>
                  <a:prstClr val="black"/>
                </a:solidFill>
              </a:rPr>
              <a:t>En ufak seslenmede yanına gidilmemeli, odanın hemen dışında durarak onunla konuşulmalıdır.</a:t>
            </a:r>
          </a:p>
          <a:p>
            <a:pPr lvl="0"/>
            <a:r>
              <a:rPr lang="tr-TR" sz="1500" dirty="0">
                <a:solidFill>
                  <a:prstClr val="black"/>
                </a:solidFill>
              </a:rPr>
              <a:t>Gece uyanmalarında yanına hemen gidilmeli, sürekli onun yanında olduğunuzu hissettirmeli ve güven aşılanmalı. </a:t>
            </a:r>
            <a:endParaRPr lang="tr-TR" sz="1500" dirty="0" smtClean="0">
              <a:solidFill>
                <a:prstClr val="black"/>
              </a:solidFill>
            </a:endParaRPr>
          </a:p>
          <a:p>
            <a:pPr lvl="0"/>
            <a:r>
              <a:rPr lang="tr-TR" sz="1500" dirty="0" smtClean="0">
                <a:solidFill>
                  <a:prstClr val="black"/>
                </a:solidFill>
              </a:rPr>
              <a:t>Bunu </a:t>
            </a:r>
            <a:r>
              <a:rPr lang="tr-TR" sz="1500" dirty="0">
                <a:solidFill>
                  <a:prstClr val="black"/>
                </a:solidFill>
              </a:rPr>
              <a:t>yaparken çocuğu yanına almamalı ancak onu sakinleştirip uyuması için destek olunmalıdır.</a:t>
            </a:r>
          </a:p>
          <a:p>
            <a:endParaRPr lang="tr-TR" dirty="0"/>
          </a:p>
        </p:txBody>
      </p:sp>
    </p:spTree>
    <p:extLst>
      <p:ext uri="{BB962C8B-B14F-4D97-AF65-F5344CB8AC3E}">
        <p14:creationId xmlns:p14="http://schemas.microsoft.com/office/powerpoint/2010/main" val="1927139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Tanılanmış Özel Sorunu Olan Çocuklar</a:t>
            </a:r>
            <a:endParaRPr lang="tr-TR" dirty="0"/>
          </a:p>
        </p:txBody>
      </p:sp>
      <p:sp>
        <p:nvSpPr>
          <p:cNvPr id="3" name="İçerik Yer Tutucusu 2"/>
          <p:cNvSpPr>
            <a:spLocks noGrp="1"/>
          </p:cNvSpPr>
          <p:nvPr>
            <p:ph idx="1"/>
          </p:nvPr>
        </p:nvSpPr>
        <p:spPr/>
        <p:txBody>
          <a:bodyPr/>
          <a:lstStyle/>
          <a:p>
            <a:r>
              <a:rPr lang="tr-TR" dirty="0" smtClean="0"/>
              <a:t>Bu bölümde tanılanmış özel sorunu olan çocuklar; dikkat eksikliği ve </a:t>
            </a:r>
            <a:r>
              <a:rPr lang="tr-TR" dirty="0" err="1" smtClean="0"/>
              <a:t>hiperaktivite</a:t>
            </a:r>
            <a:r>
              <a:rPr lang="tr-TR" dirty="0" smtClean="0"/>
              <a:t> bozukluğu, özel öğrenme güçlüğü, </a:t>
            </a:r>
            <a:r>
              <a:rPr lang="tr-TR" dirty="0" err="1" smtClean="0"/>
              <a:t>otizim</a:t>
            </a:r>
            <a:r>
              <a:rPr lang="tr-TR" dirty="0" smtClean="0"/>
              <a:t> spektrum bozukluğu ve obsesif </a:t>
            </a:r>
            <a:r>
              <a:rPr lang="tr-TR" dirty="0" err="1" smtClean="0"/>
              <a:t>kompulsif</a:t>
            </a:r>
            <a:r>
              <a:rPr lang="tr-TR" dirty="0"/>
              <a:t> </a:t>
            </a:r>
            <a:r>
              <a:rPr lang="tr-TR" dirty="0" smtClean="0"/>
              <a:t>bozukluk başlıkları altında incelenmiştir</a:t>
            </a:r>
            <a:r>
              <a:rPr lang="tr-TR" dirty="0" smtClean="0"/>
              <a:t>.</a:t>
            </a:r>
            <a:endParaRPr lang="tr-TR" dirty="0" smtClean="0"/>
          </a:p>
        </p:txBody>
      </p:sp>
    </p:spTree>
    <p:extLst>
      <p:ext uri="{BB962C8B-B14F-4D97-AF65-F5344CB8AC3E}">
        <p14:creationId xmlns:p14="http://schemas.microsoft.com/office/powerpoint/2010/main" val="156835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
        <p:nvSpPr>
          <p:cNvPr id="3" name="object 3"/>
          <p:cNvSpPr txBox="1">
            <a:spLocks noGrp="1"/>
          </p:cNvSpPr>
          <p:nvPr>
            <p:ph type="title"/>
          </p:nvPr>
        </p:nvSpPr>
        <p:spPr>
          <a:xfrm>
            <a:off x="2514600" y="459341"/>
            <a:ext cx="3505200" cy="330200"/>
          </a:xfrm>
          <a:prstGeom prst="rect">
            <a:avLst/>
          </a:prstGeom>
        </p:spPr>
        <p:txBody>
          <a:bodyPr vert="horz" wrap="square" lIns="0" tIns="12700" rIns="0" bIns="0" rtlCol="0">
            <a:spAutoFit/>
          </a:bodyPr>
          <a:lstStyle/>
          <a:p>
            <a:pPr marL="12700">
              <a:lnSpc>
                <a:spcPct val="100000"/>
              </a:lnSpc>
              <a:spcBef>
                <a:spcPts val="100"/>
              </a:spcBef>
            </a:pPr>
            <a:r>
              <a:rPr spc="-50" dirty="0"/>
              <a:t>YA</a:t>
            </a:r>
            <a:r>
              <a:rPr spc="-50" dirty="0">
                <a:latin typeface="Arial"/>
                <a:cs typeface="Arial"/>
              </a:rPr>
              <a:t>Ş</a:t>
            </a:r>
            <a:r>
              <a:rPr spc="-50" dirty="0"/>
              <a:t>A</a:t>
            </a:r>
            <a:r>
              <a:rPr spc="-70" dirty="0"/>
              <a:t> </a:t>
            </a:r>
            <a:r>
              <a:rPr spc="-20" dirty="0"/>
              <a:t>UYGUNLUK</a:t>
            </a:r>
          </a:p>
        </p:txBody>
      </p:sp>
      <p:sp>
        <p:nvSpPr>
          <p:cNvPr id="4" name="object 4"/>
          <p:cNvSpPr txBox="1"/>
          <p:nvPr/>
        </p:nvSpPr>
        <p:spPr>
          <a:xfrm>
            <a:off x="788519" y="1407929"/>
            <a:ext cx="7938134" cy="2008242"/>
          </a:xfrm>
          <a:prstGeom prst="rect">
            <a:avLst/>
          </a:prstGeom>
        </p:spPr>
        <p:txBody>
          <a:bodyPr vert="horz" wrap="square" lIns="0" tIns="12700" rIns="0" bIns="0" rtlCol="0">
            <a:spAutoFit/>
          </a:bodyPr>
          <a:lstStyle/>
          <a:p>
            <a:pPr marL="363855" marR="5080" indent="-351790" algn="just">
              <a:lnSpc>
                <a:spcPct val="100000"/>
              </a:lnSpc>
              <a:spcBef>
                <a:spcPts val="100"/>
              </a:spcBef>
              <a:buFont typeface="Arial"/>
              <a:buChar char="●"/>
              <a:tabLst>
                <a:tab pos="418465" algn="l"/>
              </a:tabLst>
            </a:pPr>
            <a:r>
              <a:rPr sz="1600" spc="-5" dirty="0" err="1" smtClean="0">
                <a:latin typeface="Carlito"/>
                <a:cs typeface="Carlito"/>
              </a:rPr>
              <a:t>Çocukların</a:t>
            </a:r>
            <a:r>
              <a:rPr sz="1600" spc="-5" dirty="0" smtClean="0">
                <a:latin typeface="Carlito"/>
                <a:cs typeface="Carlito"/>
              </a:rPr>
              <a:t> </a:t>
            </a:r>
            <a:r>
              <a:rPr sz="1600" spc="-5" dirty="0">
                <a:latin typeface="Carlito"/>
                <a:cs typeface="Carlito"/>
              </a:rPr>
              <a:t>geli</a:t>
            </a:r>
            <a:r>
              <a:rPr sz="1600" spc="-5" dirty="0">
                <a:latin typeface="Arial"/>
                <a:cs typeface="Arial"/>
              </a:rPr>
              <a:t>ş</a:t>
            </a:r>
            <a:r>
              <a:rPr sz="1600" spc="-5" dirty="0">
                <a:latin typeface="Carlito"/>
                <a:cs typeface="Carlito"/>
              </a:rPr>
              <a:t>im </a:t>
            </a:r>
            <a:r>
              <a:rPr sz="1600" spc="-10" dirty="0">
                <a:latin typeface="Carlito"/>
                <a:cs typeface="Carlito"/>
              </a:rPr>
              <a:t>özellikleri ya</a:t>
            </a:r>
            <a:r>
              <a:rPr sz="1600" spc="-10" dirty="0">
                <a:latin typeface="Arial"/>
                <a:cs typeface="Arial"/>
              </a:rPr>
              <a:t>ş</a:t>
            </a:r>
            <a:r>
              <a:rPr sz="1600" spc="-10" dirty="0">
                <a:latin typeface="Carlito"/>
                <a:cs typeface="Carlito"/>
              </a:rPr>
              <a:t>lara </a:t>
            </a:r>
            <a:r>
              <a:rPr sz="1600" spc="-15" dirty="0">
                <a:latin typeface="Carlito"/>
                <a:cs typeface="Carlito"/>
              </a:rPr>
              <a:t>göre </a:t>
            </a:r>
            <a:r>
              <a:rPr sz="1600" spc="-5" dirty="0">
                <a:latin typeface="Carlito"/>
                <a:cs typeface="Carlito"/>
              </a:rPr>
              <a:t>farklılık </a:t>
            </a:r>
            <a:r>
              <a:rPr sz="1600" spc="-20" dirty="0">
                <a:latin typeface="Carlito"/>
                <a:cs typeface="Carlito"/>
              </a:rPr>
              <a:t>göstermektedir. </a:t>
            </a:r>
            <a:r>
              <a:rPr sz="1600" spc="-5" dirty="0">
                <a:latin typeface="Carlito"/>
                <a:cs typeface="Carlito"/>
              </a:rPr>
              <a:t>Bu nedenle bir </a:t>
            </a:r>
            <a:r>
              <a:rPr sz="1600" spc="-10" dirty="0">
                <a:latin typeface="Carlito"/>
                <a:cs typeface="Carlito"/>
              </a:rPr>
              <a:t>çocukta  davranı</a:t>
            </a:r>
            <a:r>
              <a:rPr sz="1600" spc="-10" dirty="0">
                <a:latin typeface="Arial"/>
                <a:cs typeface="Arial"/>
              </a:rPr>
              <a:t>ş </a:t>
            </a:r>
            <a:r>
              <a:rPr sz="1600" spc="-10" dirty="0">
                <a:latin typeface="Carlito"/>
                <a:cs typeface="Carlito"/>
              </a:rPr>
              <a:t>problemi var diyebilmek </a:t>
            </a:r>
            <a:r>
              <a:rPr sz="1600" spc="-5" dirty="0">
                <a:latin typeface="Carlito"/>
                <a:cs typeface="Carlito"/>
              </a:rPr>
              <a:t>için, geli</a:t>
            </a:r>
            <a:r>
              <a:rPr sz="1600" spc="-5" dirty="0">
                <a:latin typeface="Arial"/>
                <a:cs typeface="Arial"/>
              </a:rPr>
              <a:t>ş</a:t>
            </a:r>
            <a:r>
              <a:rPr sz="1600" spc="-5" dirty="0">
                <a:latin typeface="Carlito"/>
                <a:cs typeface="Carlito"/>
              </a:rPr>
              <a:t>imsel </a:t>
            </a:r>
            <a:r>
              <a:rPr sz="1600" spc="-10" dirty="0">
                <a:latin typeface="Carlito"/>
                <a:cs typeface="Carlito"/>
              </a:rPr>
              <a:t>özelliklerinin </a:t>
            </a:r>
            <a:r>
              <a:rPr sz="1600" spc="-5" dirty="0">
                <a:latin typeface="Carlito"/>
                <a:cs typeface="Carlito"/>
              </a:rPr>
              <a:t>iyi bilinmesi </a:t>
            </a:r>
            <a:r>
              <a:rPr sz="1600" spc="-30" dirty="0">
                <a:latin typeface="Carlito"/>
                <a:cs typeface="Carlito"/>
              </a:rPr>
              <a:t>gerekir. </a:t>
            </a:r>
            <a:endParaRPr lang="tr-TR" sz="1600" spc="-30" dirty="0" smtClean="0">
              <a:latin typeface="Carlito"/>
              <a:cs typeface="Carlito"/>
            </a:endParaRPr>
          </a:p>
          <a:p>
            <a:pPr marL="363855" marR="5080" indent="-351790" algn="just">
              <a:lnSpc>
                <a:spcPct val="100000"/>
              </a:lnSpc>
              <a:spcBef>
                <a:spcPts val="100"/>
              </a:spcBef>
              <a:buFont typeface="Arial"/>
              <a:buChar char="●"/>
              <a:tabLst>
                <a:tab pos="418465" algn="l"/>
              </a:tabLst>
            </a:pPr>
            <a:r>
              <a:rPr sz="1600" spc="-5" dirty="0" err="1" smtClean="0">
                <a:latin typeface="Carlito"/>
                <a:cs typeface="Carlito"/>
              </a:rPr>
              <a:t>Örn</a:t>
            </a:r>
            <a:r>
              <a:rPr sz="1600" spc="-5" dirty="0">
                <a:latin typeface="Carlito"/>
                <a:cs typeface="Carlito"/>
              </a:rPr>
              <a:t>: </a:t>
            </a:r>
            <a:r>
              <a:rPr sz="1600" dirty="0">
                <a:latin typeface="Carlito"/>
                <a:cs typeface="Carlito"/>
              </a:rPr>
              <a:t>3  </a:t>
            </a:r>
            <a:r>
              <a:rPr sz="1600" spc="-10" dirty="0">
                <a:latin typeface="Carlito"/>
                <a:cs typeface="Carlito"/>
              </a:rPr>
              <a:t>ya</a:t>
            </a:r>
            <a:r>
              <a:rPr sz="1600" spc="-10" dirty="0">
                <a:latin typeface="Arial"/>
                <a:cs typeface="Arial"/>
              </a:rPr>
              <a:t>ş</a:t>
            </a:r>
            <a:r>
              <a:rPr sz="1600" spc="-10" dirty="0">
                <a:latin typeface="Carlito"/>
                <a:cs typeface="Carlito"/>
              </a:rPr>
              <a:t>ındaki </a:t>
            </a:r>
            <a:r>
              <a:rPr sz="1600" spc="-5" dirty="0">
                <a:latin typeface="Carlito"/>
                <a:cs typeface="Carlito"/>
              </a:rPr>
              <a:t>bir çocu</a:t>
            </a:r>
            <a:r>
              <a:rPr sz="1600" spc="-5" dirty="0">
                <a:latin typeface="Arial"/>
                <a:cs typeface="Arial"/>
              </a:rPr>
              <a:t>ğ</a:t>
            </a:r>
            <a:r>
              <a:rPr sz="1600" spc="-5" dirty="0">
                <a:latin typeface="Carlito"/>
                <a:cs typeface="Carlito"/>
              </a:rPr>
              <a:t>un izinsiz </a:t>
            </a:r>
            <a:r>
              <a:rPr sz="1600" dirty="0">
                <a:latin typeface="Carlito"/>
                <a:cs typeface="Carlito"/>
              </a:rPr>
              <a:t>aldı</a:t>
            </a:r>
            <a:r>
              <a:rPr sz="1600" dirty="0">
                <a:latin typeface="Arial"/>
                <a:cs typeface="Arial"/>
              </a:rPr>
              <a:t>ğ</a:t>
            </a:r>
            <a:r>
              <a:rPr sz="1600" dirty="0">
                <a:latin typeface="Carlito"/>
                <a:cs typeface="Carlito"/>
              </a:rPr>
              <a:t>ı </a:t>
            </a:r>
            <a:r>
              <a:rPr sz="1600" spc="-5" dirty="0">
                <a:latin typeface="Carlito"/>
                <a:cs typeface="Carlito"/>
              </a:rPr>
              <a:t>bir oyuncak, </a:t>
            </a:r>
            <a:r>
              <a:rPr sz="1600" spc="-10" dirty="0">
                <a:latin typeface="Carlito"/>
                <a:cs typeface="Carlito"/>
              </a:rPr>
              <a:t>mülkiyet </a:t>
            </a:r>
            <a:r>
              <a:rPr sz="1600" spc="-15" dirty="0">
                <a:latin typeface="Carlito"/>
                <a:cs typeface="Carlito"/>
              </a:rPr>
              <a:t>kavramı </a:t>
            </a:r>
            <a:r>
              <a:rPr sz="1600" spc="-5" dirty="0">
                <a:latin typeface="Carlito"/>
                <a:cs typeface="Carlito"/>
              </a:rPr>
              <a:t>henüz geli</a:t>
            </a:r>
            <a:r>
              <a:rPr sz="1600" spc="-5" dirty="0">
                <a:latin typeface="Arial"/>
                <a:cs typeface="Arial"/>
              </a:rPr>
              <a:t>ş</a:t>
            </a:r>
            <a:r>
              <a:rPr sz="1600" spc="-5" dirty="0">
                <a:latin typeface="Carlito"/>
                <a:cs typeface="Carlito"/>
              </a:rPr>
              <a:t>medi</a:t>
            </a:r>
            <a:r>
              <a:rPr sz="1600" spc="-5" dirty="0">
                <a:latin typeface="Arial"/>
                <a:cs typeface="Arial"/>
              </a:rPr>
              <a:t>ğ</a:t>
            </a:r>
            <a:r>
              <a:rPr sz="1600" spc="-5" dirty="0">
                <a:latin typeface="Carlito"/>
                <a:cs typeface="Carlito"/>
              </a:rPr>
              <a:t>i için  </a:t>
            </a:r>
            <a:r>
              <a:rPr sz="1600" spc="-10" dirty="0">
                <a:latin typeface="Carlito"/>
                <a:cs typeface="Carlito"/>
              </a:rPr>
              <a:t>hırsızlık olarak </a:t>
            </a:r>
            <a:r>
              <a:rPr sz="1600" spc="-5" dirty="0">
                <a:latin typeface="Carlito"/>
                <a:cs typeface="Carlito"/>
              </a:rPr>
              <a:t>de</a:t>
            </a:r>
            <a:r>
              <a:rPr sz="1600" spc="-5" dirty="0">
                <a:latin typeface="Arial"/>
                <a:cs typeface="Arial"/>
              </a:rPr>
              <a:t>ğ</a:t>
            </a:r>
            <a:r>
              <a:rPr sz="1600" spc="-5" dirty="0">
                <a:latin typeface="Carlito"/>
                <a:cs typeface="Carlito"/>
              </a:rPr>
              <a:t>erlendirilemedi</a:t>
            </a:r>
            <a:r>
              <a:rPr sz="1600" spc="-5" dirty="0">
                <a:latin typeface="Arial"/>
                <a:cs typeface="Arial"/>
              </a:rPr>
              <a:t>ğ</a:t>
            </a:r>
            <a:r>
              <a:rPr sz="1600" spc="-5" dirty="0">
                <a:latin typeface="Carlito"/>
                <a:cs typeface="Carlito"/>
              </a:rPr>
              <a:t>i gibi, </a:t>
            </a:r>
            <a:r>
              <a:rPr sz="1600" spc="-10" dirty="0">
                <a:latin typeface="Carlito"/>
                <a:cs typeface="Carlito"/>
              </a:rPr>
              <a:t>anlattıkları </a:t>
            </a:r>
            <a:r>
              <a:rPr sz="1600" spc="-5" dirty="0">
                <a:latin typeface="Carlito"/>
                <a:cs typeface="Carlito"/>
              </a:rPr>
              <a:t>yalan </a:t>
            </a:r>
            <a:r>
              <a:rPr sz="1600" spc="-10" dirty="0">
                <a:latin typeface="Carlito"/>
                <a:cs typeface="Carlito"/>
              </a:rPr>
              <a:t>olarak kabul edilemez. </a:t>
            </a:r>
            <a:endParaRPr lang="tr-TR" sz="1600" spc="-10" dirty="0" smtClean="0">
              <a:latin typeface="Carlito"/>
              <a:cs typeface="Carlito"/>
            </a:endParaRPr>
          </a:p>
          <a:p>
            <a:pPr marL="363855" marR="5080" indent="-351790" algn="just">
              <a:lnSpc>
                <a:spcPct val="100000"/>
              </a:lnSpc>
              <a:spcBef>
                <a:spcPts val="100"/>
              </a:spcBef>
              <a:buFont typeface="Arial"/>
              <a:buChar char="●"/>
              <a:tabLst>
                <a:tab pos="418465" algn="l"/>
              </a:tabLst>
            </a:pPr>
            <a:r>
              <a:rPr sz="1600" spc="-5" dirty="0" err="1" smtClean="0">
                <a:latin typeface="Carlito"/>
                <a:cs typeface="Carlito"/>
              </a:rPr>
              <a:t>Ama</a:t>
            </a:r>
            <a:r>
              <a:rPr sz="1600" spc="-5" dirty="0" smtClean="0">
                <a:latin typeface="Carlito"/>
                <a:cs typeface="Carlito"/>
              </a:rPr>
              <a:t> </a:t>
            </a:r>
            <a:r>
              <a:rPr sz="1600" spc="-15" dirty="0">
                <a:latin typeface="Carlito"/>
                <a:cs typeface="Carlito"/>
              </a:rPr>
              <a:t>aynı  </a:t>
            </a:r>
            <a:r>
              <a:rPr sz="1600" spc="-10" dirty="0">
                <a:latin typeface="Carlito"/>
                <a:cs typeface="Carlito"/>
              </a:rPr>
              <a:t>davranı</a:t>
            </a:r>
            <a:r>
              <a:rPr sz="1600" spc="-10" dirty="0">
                <a:latin typeface="Arial"/>
                <a:cs typeface="Arial"/>
              </a:rPr>
              <a:t>ş</a:t>
            </a:r>
            <a:r>
              <a:rPr sz="1600" spc="-10" dirty="0">
                <a:latin typeface="Carlito"/>
                <a:cs typeface="Carlito"/>
              </a:rPr>
              <a:t>lar </a:t>
            </a:r>
            <a:r>
              <a:rPr sz="1600" spc="-5" dirty="0">
                <a:latin typeface="Carlito"/>
                <a:cs typeface="Carlito"/>
              </a:rPr>
              <a:t>10-12 </a:t>
            </a:r>
            <a:r>
              <a:rPr sz="1600" spc="-10" dirty="0">
                <a:latin typeface="Carlito"/>
                <a:cs typeface="Carlito"/>
              </a:rPr>
              <a:t>ya</a:t>
            </a:r>
            <a:r>
              <a:rPr sz="1600" spc="-10" dirty="0">
                <a:latin typeface="Arial"/>
                <a:cs typeface="Arial"/>
              </a:rPr>
              <a:t>ş</a:t>
            </a:r>
            <a:r>
              <a:rPr sz="1600" spc="-10" dirty="0">
                <a:latin typeface="Carlito"/>
                <a:cs typeface="Carlito"/>
              </a:rPr>
              <a:t>larda </a:t>
            </a:r>
            <a:r>
              <a:rPr sz="1600" spc="-5" dirty="0">
                <a:latin typeface="Carlito"/>
                <a:cs typeface="Carlito"/>
              </a:rPr>
              <a:t>görüldü</a:t>
            </a:r>
            <a:r>
              <a:rPr sz="1600" spc="-5" dirty="0">
                <a:latin typeface="Arial"/>
                <a:cs typeface="Arial"/>
              </a:rPr>
              <a:t>ğ</a:t>
            </a:r>
            <a:r>
              <a:rPr sz="1600" spc="-5" dirty="0">
                <a:latin typeface="Carlito"/>
                <a:cs typeface="Carlito"/>
              </a:rPr>
              <a:t>ünde </a:t>
            </a:r>
            <a:r>
              <a:rPr sz="1600" spc="-10" dirty="0">
                <a:latin typeface="Carlito"/>
                <a:cs typeface="Carlito"/>
              </a:rPr>
              <a:t>problem davranı</a:t>
            </a:r>
            <a:r>
              <a:rPr sz="1600" spc="-10" dirty="0">
                <a:latin typeface="Arial"/>
                <a:cs typeface="Arial"/>
              </a:rPr>
              <a:t>ş </a:t>
            </a:r>
            <a:r>
              <a:rPr sz="1600" spc="-10" dirty="0">
                <a:latin typeface="Carlito"/>
                <a:cs typeface="Carlito"/>
              </a:rPr>
              <a:t>olarak</a:t>
            </a:r>
            <a:r>
              <a:rPr sz="1600" spc="-55" dirty="0">
                <a:latin typeface="Carlito"/>
                <a:cs typeface="Carlito"/>
              </a:rPr>
              <a:t> </a:t>
            </a:r>
            <a:r>
              <a:rPr sz="1600" spc="-15" dirty="0">
                <a:latin typeface="Carlito"/>
                <a:cs typeface="Carlito"/>
              </a:rPr>
              <a:t>de</a:t>
            </a:r>
            <a:r>
              <a:rPr sz="1600" spc="-15" dirty="0">
                <a:latin typeface="Arial"/>
                <a:cs typeface="Arial"/>
              </a:rPr>
              <a:t>ğ</a:t>
            </a:r>
            <a:r>
              <a:rPr sz="1600" spc="-15" dirty="0">
                <a:latin typeface="Carlito"/>
                <a:cs typeface="Carlito"/>
              </a:rPr>
              <a:t>erlendirilebilir.</a:t>
            </a:r>
            <a:endParaRPr sz="1600" dirty="0">
              <a:latin typeface="Carlito"/>
              <a:cs typeface="Carl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spcBef>
                <a:spcPct val="20000"/>
              </a:spcBef>
            </a:pPr>
            <a:r>
              <a:rPr lang="tr-TR" sz="1600" b="0" dirty="0" smtClean="0">
                <a:solidFill>
                  <a:prstClr val="black"/>
                </a:solidFill>
                <a:effectLst/>
              </a:rPr>
              <a:t/>
            </a:r>
            <a:br>
              <a:rPr lang="tr-TR" sz="1600" b="0" dirty="0" smtClean="0">
                <a:solidFill>
                  <a:prstClr val="black"/>
                </a:solidFill>
                <a:effectLst/>
              </a:rPr>
            </a:br>
            <a:r>
              <a:rPr lang="tr-TR" sz="1600" b="0" dirty="0" smtClean="0">
                <a:solidFill>
                  <a:prstClr val="black"/>
                </a:solidFill>
                <a:effectLst/>
              </a:rPr>
              <a:t/>
            </a:r>
            <a:br>
              <a:rPr lang="tr-TR" sz="1600" b="0" dirty="0" smtClean="0">
                <a:solidFill>
                  <a:prstClr val="black"/>
                </a:solidFill>
                <a:effectLst/>
              </a:rPr>
            </a:br>
            <a:r>
              <a:rPr lang="tr-TR" dirty="0" smtClean="0"/>
              <a:t>Dikkat </a:t>
            </a:r>
            <a:r>
              <a:rPr lang="tr-TR" dirty="0"/>
              <a:t>Eksikliği </a:t>
            </a:r>
            <a:r>
              <a:rPr lang="tr-TR" dirty="0" err="1"/>
              <a:t>Hiperaktivite</a:t>
            </a:r>
            <a:r>
              <a:rPr lang="tr-TR" dirty="0"/>
              <a:t> Bozukluğu (DEHB ); </a:t>
            </a:r>
            <a:br>
              <a:rPr lang="tr-TR" dirty="0"/>
            </a:br>
            <a:endParaRPr lang="tr-TR" dirty="0"/>
          </a:p>
        </p:txBody>
      </p:sp>
      <p:sp>
        <p:nvSpPr>
          <p:cNvPr id="3" name="İçerik Yer Tutucusu 2"/>
          <p:cNvSpPr>
            <a:spLocks noGrp="1"/>
          </p:cNvSpPr>
          <p:nvPr>
            <p:ph idx="1"/>
          </p:nvPr>
        </p:nvSpPr>
        <p:spPr/>
        <p:txBody>
          <a:bodyPr/>
          <a:lstStyle/>
          <a:p>
            <a:pPr lvl="0"/>
            <a:r>
              <a:rPr lang="tr-TR" dirty="0" smtClean="0">
                <a:solidFill>
                  <a:prstClr val="black"/>
                </a:solidFill>
              </a:rPr>
              <a:t>Okul </a:t>
            </a:r>
            <a:r>
              <a:rPr lang="tr-TR" dirty="0">
                <a:solidFill>
                  <a:prstClr val="black"/>
                </a:solidFill>
              </a:rPr>
              <a:t>öncesi dönem ve okul çağında belirgin hale gelen, sıklıkla erişkinliğe kadar süren bir bozukluktur</a:t>
            </a:r>
            <a:r>
              <a:rPr lang="tr-TR" dirty="0" smtClean="0">
                <a:solidFill>
                  <a:prstClr val="black"/>
                </a:solidFill>
              </a:rPr>
              <a:t>.</a:t>
            </a:r>
          </a:p>
          <a:p>
            <a:pPr lvl="0"/>
            <a:r>
              <a:rPr lang="tr-TR" dirty="0" smtClean="0">
                <a:solidFill>
                  <a:prstClr val="black"/>
                </a:solidFill>
              </a:rPr>
              <a:t>Çocuğun </a:t>
            </a:r>
            <a:r>
              <a:rPr lang="tr-TR" dirty="0">
                <a:solidFill>
                  <a:prstClr val="black"/>
                </a:solidFill>
              </a:rPr>
              <a:t>davranışlarını kontrol etmesi ve dikkatini sürdürmesinde sorun vardır. </a:t>
            </a:r>
            <a:endParaRPr lang="tr-TR" dirty="0" smtClean="0">
              <a:solidFill>
                <a:prstClr val="black"/>
              </a:solidFill>
            </a:endParaRPr>
          </a:p>
          <a:p>
            <a:pPr lvl="0"/>
            <a:r>
              <a:rPr lang="tr-TR" dirty="0" smtClean="0">
                <a:solidFill>
                  <a:prstClr val="black"/>
                </a:solidFill>
              </a:rPr>
              <a:t>Aşırı </a:t>
            </a:r>
            <a:r>
              <a:rPr lang="tr-TR" dirty="0">
                <a:solidFill>
                  <a:prstClr val="black"/>
                </a:solidFill>
              </a:rPr>
              <a:t>hareketlilik yaygın olarak görülür ancak bazı çocuklarda aşırı hareketlilik olmaksızın sadece dikkat sorunları da bulunabilir. </a:t>
            </a:r>
            <a:endParaRPr lang="tr-TR" dirty="0" smtClean="0">
              <a:solidFill>
                <a:prstClr val="black"/>
              </a:solidFill>
            </a:endParaRPr>
          </a:p>
          <a:p>
            <a:pPr lvl="0"/>
            <a:r>
              <a:rPr lang="tr-TR" dirty="0" smtClean="0">
                <a:solidFill>
                  <a:prstClr val="black"/>
                </a:solidFill>
              </a:rPr>
              <a:t>Okul </a:t>
            </a:r>
            <a:r>
              <a:rPr lang="tr-TR" dirty="0">
                <a:solidFill>
                  <a:prstClr val="black"/>
                </a:solidFill>
              </a:rPr>
              <a:t>çağındaki çocukların %3-7’ünde yaygın olarak görülmekle birlikte erkek çocuklarda görülme sıklığı kız çocuklarına oranla 3-5 kat daha fazladır. </a:t>
            </a:r>
            <a:endParaRPr lang="tr-TR" dirty="0" smtClean="0">
              <a:solidFill>
                <a:prstClr val="black"/>
              </a:solidFill>
            </a:endParaRPr>
          </a:p>
          <a:p>
            <a:pPr lvl="0"/>
            <a:r>
              <a:rPr lang="tr-TR" dirty="0" smtClean="0">
                <a:solidFill>
                  <a:prstClr val="black"/>
                </a:solidFill>
              </a:rPr>
              <a:t>Ayrıca </a:t>
            </a:r>
            <a:r>
              <a:rPr lang="tr-TR" dirty="0">
                <a:solidFill>
                  <a:prstClr val="black"/>
                </a:solidFill>
              </a:rPr>
              <a:t>Çocuk ve Ergen Ruh Sağlığı bölümlerine başvuran hastalar arasında DEHB tanısı alma oranı hem dünyada hem de Türkiye’de birinci sırada yer almaktadır.</a:t>
            </a:r>
          </a:p>
          <a:p>
            <a:endParaRPr lang="tr-TR" dirty="0"/>
          </a:p>
        </p:txBody>
      </p:sp>
    </p:spTree>
    <p:extLst>
      <p:ext uri="{BB962C8B-B14F-4D97-AF65-F5344CB8AC3E}">
        <p14:creationId xmlns:p14="http://schemas.microsoft.com/office/powerpoint/2010/main" val="3226542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2132" y="51470"/>
            <a:ext cx="8229600" cy="857250"/>
          </a:xfrm>
        </p:spPr>
        <p:txBody>
          <a:bodyPr/>
          <a:lstStyle/>
          <a:p>
            <a:r>
              <a:rPr lang="tr-TR" dirty="0"/>
              <a:t>Belirtileri Nelerdir?</a:t>
            </a:r>
          </a:p>
        </p:txBody>
      </p:sp>
      <p:sp>
        <p:nvSpPr>
          <p:cNvPr id="3" name="İçerik Yer Tutucusu 2"/>
          <p:cNvSpPr>
            <a:spLocks noGrp="1"/>
          </p:cNvSpPr>
          <p:nvPr>
            <p:ph idx="1"/>
          </p:nvPr>
        </p:nvSpPr>
        <p:spPr>
          <a:xfrm>
            <a:off x="539552" y="987574"/>
            <a:ext cx="8229600" cy="3394472"/>
          </a:xfrm>
        </p:spPr>
        <p:txBody>
          <a:bodyPr>
            <a:normAutofit lnSpcReduction="10000"/>
          </a:bodyPr>
          <a:lstStyle/>
          <a:p>
            <a:r>
              <a:rPr lang="tr-TR" dirty="0" err="1"/>
              <a:t>DSMVI’te</a:t>
            </a:r>
            <a:r>
              <a:rPr lang="tr-TR" dirty="0"/>
              <a:t> “kendini gösterme şekline” göre bulgular aşağıdaki gibi incelenmektedir; </a:t>
            </a:r>
            <a:endParaRPr lang="tr-TR" dirty="0" smtClean="0"/>
          </a:p>
          <a:p>
            <a:r>
              <a:rPr lang="tr-TR" dirty="0" err="1" smtClean="0"/>
              <a:t>Hiperaktivite</a:t>
            </a:r>
            <a:r>
              <a:rPr lang="tr-TR" dirty="0" smtClean="0"/>
              <a:t> </a:t>
            </a:r>
            <a:r>
              <a:rPr lang="tr-TR" dirty="0"/>
              <a:t>(Aşırı Hareketlilik) ve </a:t>
            </a:r>
            <a:r>
              <a:rPr lang="tr-TR" dirty="0" err="1"/>
              <a:t>Dürtüsellik</a:t>
            </a:r>
            <a:r>
              <a:rPr lang="tr-TR" dirty="0"/>
              <a:t> </a:t>
            </a:r>
            <a:r>
              <a:rPr lang="tr-TR" dirty="0" smtClean="0"/>
              <a:t>Belirtileri;</a:t>
            </a:r>
          </a:p>
          <a:p>
            <a:r>
              <a:rPr lang="tr-TR" dirty="0"/>
              <a:t>Çoğu zaman elleri, ayakları kıpır </a:t>
            </a:r>
            <a:r>
              <a:rPr lang="tr-TR" dirty="0" err="1"/>
              <a:t>kıpırdır</a:t>
            </a:r>
            <a:r>
              <a:rPr lang="tr-TR" dirty="0"/>
              <a:t> ya da oturduğu yerde kıpırdanıp durur</a:t>
            </a:r>
            <a:r>
              <a:rPr lang="tr-TR" dirty="0" smtClean="0"/>
              <a:t>.</a:t>
            </a:r>
          </a:p>
          <a:p>
            <a:r>
              <a:rPr lang="tr-TR" dirty="0" smtClean="0"/>
              <a:t>Çoğu </a:t>
            </a:r>
            <a:r>
              <a:rPr lang="tr-TR" dirty="0"/>
              <a:t>zaman sınıfta ya da oturması beklenen diğer durumlarda oturduğu yerden kalkar</a:t>
            </a:r>
            <a:r>
              <a:rPr lang="tr-TR" dirty="0" smtClean="0"/>
              <a:t>.</a:t>
            </a:r>
          </a:p>
          <a:p>
            <a:r>
              <a:rPr lang="tr-TR" dirty="0" smtClean="0"/>
              <a:t>Çoğu </a:t>
            </a:r>
            <a:r>
              <a:rPr lang="tr-TR" dirty="0"/>
              <a:t>zaman uygunsuz olan durumlarda koşuşturup durur ya da tırmanır</a:t>
            </a:r>
            <a:r>
              <a:rPr lang="tr-TR" dirty="0" smtClean="0"/>
              <a:t>.</a:t>
            </a:r>
          </a:p>
          <a:p>
            <a:r>
              <a:rPr lang="tr-TR" dirty="0" smtClean="0"/>
              <a:t>Çoğu </a:t>
            </a:r>
            <a:r>
              <a:rPr lang="tr-TR" dirty="0"/>
              <a:t>zaman sakin bir biçimde, boş zamanları geçirme etkinliklerine katılma ya da oyun oynama zorluğu vardır</a:t>
            </a:r>
            <a:r>
              <a:rPr lang="tr-TR" dirty="0" smtClean="0"/>
              <a:t>.</a:t>
            </a:r>
          </a:p>
          <a:p>
            <a:r>
              <a:rPr lang="tr-TR" dirty="0" smtClean="0"/>
              <a:t>Çoğu </a:t>
            </a:r>
            <a:r>
              <a:rPr lang="tr-TR" dirty="0"/>
              <a:t>zaman hareket halindedir ya da bir motor tarafından sürülüyormuş gibi davranır</a:t>
            </a:r>
            <a:r>
              <a:rPr lang="tr-TR" dirty="0" smtClean="0"/>
              <a:t>.</a:t>
            </a:r>
          </a:p>
          <a:p>
            <a:r>
              <a:rPr lang="tr-TR" dirty="0" smtClean="0"/>
              <a:t>Çoğu </a:t>
            </a:r>
            <a:r>
              <a:rPr lang="tr-TR" dirty="0"/>
              <a:t>zaman çok konuşur</a:t>
            </a:r>
            <a:r>
              <a:rPr lang="tr-TR" dirty="0" smtClean="0"/>
              <a:t>.</a:t>
            </a:r>
          </a:p>
          <a:p>
            <a:r>
              <a:rPr lang="tr-TR" dirty="0" smtClean="0"/>
              <a:t>Çoğu </a:t>
            </a:r>
            <a:r>
              <a:rPr lang="tr-TR" dirty="0"/>
              <a:t>zaman soru tamamlanmadan hemen cevabı verir</a:t>
            </a:r>
            <a:r>
              <a:rPr lang="tr-TR" dirty="0" smtClean="0"/>
              <a:t>.</a:t>
            </a:r>
          </a:p>
          <a:p>
            <a:r>
              <a:rPr lang="tr-TR" dirty="0" smtClean="0"/>
              <a:t>Çoğu </a:t>
            </a:r>
            <a:r>
              <a:rPr lang="tr-TR" dirty="0"/>
              <a:t>zaman sırasını bekleme güçlüğü vardır</a:t>
            </a:r>
            <a:r>
              <a:rPr lang="tr-TR" dirty="0" smtClean="0"/>
              <a:t>.</a:t>
            </a:r>
          </a:p>
          <a:p>
            <a:r>
              <a:rPr lang="tr-TR" dirty="0" smtClean="0"/>
              <a:t>Çoğu </a:t>
            </a:r>
            <a:r>
              <a:rPr lang="tr-TR" dirty="0"/>
              <a:t>zaman başkalarının sözünü keser ya da yaptıklarının arasına </a:t>
            </a:r>
            <a:r>
              <a:rPr lang="tr-TR" dirty="0" smtClean="0"/>
              <a:t>girer.</a:t>
            </a:r>
          </a:p>
          <a:p>
            <a:endParaRPr lang="tr-TR" dirty="0"/>
          </a:p>
          <a:p>
            <a:endParaRPr lang="tr-TR" dirty="0" smtClean="0"/>
          </a:p>
          <a:p>
            <a:endParaRPr lang="tr-TR" dirty="0"/>
          </a:p>
          <a:p>
            <a:endParaRPr lang="tr-TR" dirty="0" smtClean="0"/>
          </a:p>
          <a:p>
            <a:endParaRPr lang="tr-TR" dirty="0"/>
          </a:p>
          <a:p>
            <a:endParaRPr lang="tr-TR" dirty="0" smtClean="0"/>
          </a:p>
        </p:txBody>
      </p:sp>
    </p:spTree>
    <p:extLst>
      <p:ext uri="{BB962C8B-B14F-4D97-AF65-F5344CB8AC3E}">
        <p14:creationId xmlns:p14="http://schemas.microsoft.com/office/powerpoint/2010/main" val="772936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 xmlns:a16="http://schemas.microsoft.com/office/drawing/2014/main" id="{E91612D6-3453-10B3-1FFF-639BCBA4ECC7}"/>
              </a:ext>
            </a:extLst>
          </p:cNvPr>
          <p:cNvSpPr>
            <a:spLocks noGrp="1"/>
          </p:cNvSpPr>
          <p:nvPr>
            <p:ph idx="1"/>
          </p:nvPr>
        </p:nvSpPr>
        <p:spPr>
          <a:xfrm>
            <a:off x="539552" y="771550"/>
            <a:ext cx="8229600" cy="3394472"/>
          </a:xfrm>
        </p:spPr>
        <p:txBody>
          <a:bodyPr>
            <a:normAutofit lnSpcReduction="10000"/>
          </a:bodyPr>
          <a:lstStyle/>
          <a:p>
            <a:r>
              <a:rPr lang="tr-TR" dirty="0">
                <a:solidFill>
                  <a:schemeClr val="accent1"/>
                </a:solidFill>
              </a:rPr>
              <a:t>Dikkat Eksikliği Belirtileri</a:t>
            </a:r>
            <a:r>
              <a:rPr lang="tr-TR" dirty="0" smtClean="0">
                <a:solidFill>
                  <a:schemeClr val="accent1"/>
                </a:solidFill>
              </a:rPr>
              <a:t>;</a:t>
            </a:r>
          </a:p>
          <a:p>
            <a:r>
              <a:rPr lang="tr-TR" dirty="0"/>
              <a:t>Çoğu zaman dikkatini ayrıntılara veremez ya da okul ödevlerinde, işlerinde ya da diğer etkinliklerinde dikkatsizce hatalar yapar</a:t>
            </a:r>
            <a:r>
              <a:rPr lang="tr-TR" dirty="0" smtClean="0"/>
              <a:t>.</a:t>
            </a:r>
          </a:p>
          <a:p>
            <a:r>
              <a:rPr lang="tr-TR" dirty="0" smtClean="0"/>
              <a:t>Çoğu </a:t>
            </a:r>
            <a:r>
              <a:rPr lang="tr-TR" dirty="0"/>
              <a:t>zaman üzerine aldığı görevlerde ya da oynadığı etkinliklerde dikkati dağılır</a:t>
            </a:r>
            <a:r>
              <a:rPr lang="tr-TR" dirty="0" smtClean="0"/>
              <a:t>.</a:t>
            </a:r>
          </a:p>
          <a:p>
            <a:r>
              <a:rPr lang="tr-TR" dirty="0" smtClean="0"/>
              <a:t>Doğrudan </a:t>
            </a:r>
            <a:r>
              <a:rPr lang="tr-TR" dirty="0"/>
              <a:t>kendisiyle konuşulduğunda çoğu zaman dinlemiyormuş gibi görünür</a:t>
            </a:r>
            <a:r>
              <a:rPr lang="tr-TR" dirty="0" smtClean="0"/>
              <a:t>.</a:t>
            </a:r>
          </a:p>
          <a:p>
            <a:r>
              <a:rPr lang="tr-TR" dirty="0" smtClean="0"/>
              <a:t>Çoğu </a:t>
            </a:r>
            <a:r>
              <a:rPr lang="tr-TR" dirty="0"/>
              <a:t>zaman yönergeleri izlemez ve okul ödevleri, ufak tefek işleri ya da işyerindeki görevlerini tamamlayamaz</a:t>
            </a:r>
            <a:r>
              <a:rPr lang="tr-TR" dirty="0" smtClean="0"/>
              <a:t>.</a:t>
            </a:r>
          </a:p>
          <a:p>
            <a:r>
              <a:rPr lang="tr-TR" dirty="0" smtClean="0"/>
              <a:t>Çoğu </a:t>
            </a:r>
            <a:r>
              <a:rPr lang="tr-TR" dirty="0"/>
              <a:t>zaman üzerine aldığı görevleri ve etkinlikleri düzenlemekte zorluk çeker</a:t>
            </a:r>
            <a:r>
              <a:rPr lang="tr-TR" dirty="0" smtClean="0"/>
              <a:t>.</a:t>
            </a:r>
          </a:p>
          <a:p>
            <a:r>
              <a:rPr lang="tr-TR" dirty="0" smtClean="0"/>
              <a:t>Çoğu </a:t>
            </a:r>
            <a:r>
              <a:rPr lang="tr-TR" dirty="0"/>
              <a:t>zaman sürekli zihinsel çabayı gerektiren görevlerden kaçınır, bunları sevmez ya da bunlarda yer almaya karşı isteksizdir</a:t>
            </a:r>
            <a:r>
              <a:rPr lang="tr-TR" dirty="0" smtClean="0"/>
              <a:t>.</a:t>
            </a:r>
          </a:p>
          <a:p>
            <a:r>
              <a:rPr lang="tr-TR" dirty="0" smtClean="0"/>
              <a:t>Çoğu </a:t>
            </a:r>
            <a:r>
              <a:rPr lang="tr-TR" dirty="0"/>
              <a:t>zaman üzerine aldığı görevler ya da etkinlikler için gerekli olanları kaybeder</a:t>
            </a:r>
            <a:r>
              <a:rPr lang="tr-TR" dirty="0" smtClean="0"/>
              <a:t>.</a:t>
            </a:r>
          </a:p>
          <a:p>
            <a:r>
              <a:rPr lang="tr-TR" dirty="0" smtClean="0"/>
              <a:t>Çoğu </a:t>
            </a:r>
            <a:r>
              <a:rPr lang="tr-TR" dirty="0"/>
              <a:t>zaman dikkati dış uyaranlarla kolaylıkla dağılır</a:t>
            </a:r>
            <a:r>
              <a:rPr lang="tr-TR" dirty="0" smtClean="0"/>
              <a:t>.</a:t>
            </a:r>
          </a:p>
          <a:p>
            <a:r>
              <a:rPr lang="tr-TR" dirty="0" smtClean="0"/>
              <a:t>Günlük </a:t>
            </a:r>
            <a:r>
              <a:rPr lang="tr-TR" dirty="0"/>
              <a:t>etkinliklerde çoğu zaman unutkandır</a:t>
            </a:r>
            <a:r>
              <a:rPr lang="tr-TR" dirty="0" smtClean="0"/>
              <a:t>.</a:t>
            </a:r>
          </a:p>
          <a:p>
            <a:endParaRPr lang="tr-TR" dirty="0"/>
          </a:p>
          <a:p>
            <a:endParaRPr lang="tr-TR" dirty="0"/>
          </a:p>
        </p:txBody>
      </p:sp>
    </p:spTree>
    <p:extLst>
      <p:ext uri="{BB962C8B-B14F-4D97-AF65-F5344CB8AC3E}">
        <p14:creationId xmlns:p14="http://schemas.microsoft.com/office/powerpoint/2010/main" val="1471993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 xmlns:a16="http://schemas.microsoft.com/office/drawing/2014/main" id="{F728F896-2D7E-569B-457B-AA3B21C4F7D2}"/>
              </a:ext>
            </a:extLst>
          </p:cNvPr>
          <p:cNvSpPr>
            <a:spLocks noGrp="1"/>
          </p:cNvSpPr>
          <p:nvPr>
            <p:ph idx="1"/>
          </p:nvPr>
        </p:nvSpPr>
        <p:spPr>
          <a:xfrm>
            <a:off x="489220" y="900947"/>
            <a:ext cx="8229600" cy="3394472"/>
          </a:xfrm>
        </p:spPr>
        <p:txBody>
          <a:bodyPr>
            <a:normAutofit/>
          </a:bodyPr>
          <a:lstStyle/>
          <a:p>
            <a:r>
              <a:rPr lang="tr-TR" dirty="0"/>
              <a:t>Öğrenme güçlüğü, normal ya da normalin üzerinde zekâya sahip (IQ &gt; 85), birincil olarak psişik (ruhsal) bir hastalığı olmayan, belirgin bir beyin patolojisi olmayan, duyusal özrü olmayan, dinleme, konuşma, okuma-yazma, akıl yürütme ile matematik becerilerinin kazanılması ve kullanılmasında önemli güçlükleri olan, ikincil olarak kendini idare etme, sosyal algılama ve etkileşim sorunları yaşayan, standart eğitime rağmen yaşına ve zekâsına uygun başarı gösteremeyen bireylerde görülen nörolojik kökenli gelişimsel bir bozukluktur. </a:t>
            </a:r>
            <a:endParaRPr lang="tr-TR" dirty="0" smtClean="0"/>
          </a:p>
          <a:p>
            <a:r>
              <a:rPr lang="tr-TR" dirty="0" smtClean="0"/>
              <a:t>Özgül </a:t>
            </a:r>
            <a:r>
              <a:rPr lang="tr-TR" dirty="0"/>
              <a:t>öğrenme güçlüğü eğitim sistemiyle yakından ilintili bir bozukluk olduğundan, ilköğretim döneminde tanı konulmaktadır. </a:t>
            </a:r>
            <a:endParaRPr lang="tr-TR" dirty="0" smtClean="0"/>
          </a:p>
          <a:p>
            <a:r>
              <a:rPr lang="tr-TR" dirty="0" smtClean="0"/>
              <a:t>Ancak</a:t>
            </a:r>
            <a:r>
              <a:rPr lang="tr-TR" dirty="0"/>
              <a:t>, zekâları normal, herhangi bir nörolojik sorunu olmayan bu çocuklar okula başladıklarında bir dizi sorunlarla karşılaşabilmektedir. </a:t>
            </a:r>
            <a:endParaRPr lang="tr-TR" dirty="0" smtClean="0"/>
          </a:p>
          <a:p>
            <a:r>
              <a:rPr lang="tr-TR" dirty="0" smtClean="0"/>
              <a:t>Görsel </a:t>
            </a:r>
            <a:r>
              <a:rPr lang="tr-TR" dirty="0"/>
              <a:t>uyaranları algılamakta da güçlükleri olduğu için yazılanları tersinden okuyup yazma sıklıkla görülmektedir. Okumada ve yazmada "p, b, d, m, n" sıklıkla karıştırılan </a:t>
            </a:r>
            <a:r>
              <a:rPr lang="tr-TR" dirty="0" smtClean="0"/>
              <a:t>harflerdir</a:t>
            </a:r>
            <a:r>
              <a:rPr lang="tr-TR" dirty="0" smtClean="0"/>
              <a:t>.</a:t>
            </a:r>
            <a:endParaRPr lang="tr-TR" dirty="0" smtClean="0"/>
          </a:p>
        </p:txBody>
      </p:sp>
      <p:sp>
        <p:nvSpPr>
          <p:cNvPr id="7" name="Başlık 6">
            <a:extLst>
              <a:ext uri="{FF2B5EF4-FFF2-40B4-BE49-F238E27FC236}">
                <a16:creationId xmlns="" xmlns:a16="http://schemas.microsoft.com/office/drawing/2014/main" id="{D80B875A-072E-0C7E-34F9-89A08CA2E3C7}"/>
              </a:ext>
            </a:extLst>
          </p:cNvPr>
          <p:cNvSpPr>
            <a:spLocks noGrp="1"/>
          </p:cNvSpPr>
          <p:nvPr>
            <p:ph type="title"/>
          </p:nvPr>
        </p:nvSpPr>
        <p:spPr>
          <a:xfrm>
            <a:off x="467544" y="51470"/>
            <a:ext cx="8229600" cy="857250"/>
          </a:xfrm>
        </p:spPr>
        <p:txBody>
          <a:bodyPr/>
          <a:lstStyle/>
          <a:p>
            <a:r>
              <a:rPr lang="tr-TR" dirty="0" smtClean="0"/>
              <a:t>Özgül Öğrenme Güçlüğü</a:t>
            </a:r>
            <a:endParaRPr lang="tr-TR" dirty="0"/>
          </a:p>
        </p:txBody>
      </p:sp>
    </p:spTree>
    <p:extLst>
      <p:ext uri="{BB962C8B-B14F-4D97-AF65-F5344CB8AC3E}">
        <p14:creationId xmlns:p14="http://schemas.microsoft.com/office/powerpoint/2010/main" val="1778486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Özgül Öğrenme Güçlüğü</a:t>
            </a:r>
          </a:p>
        </p:txBody>
      </p:sp>
      <p:sp>
        <p:nvSpPr>
          <p:cNvPr id="3" name="İçerik Yer Tutucusu 2"/>
          <p:cNvSpPr>
            <a:spLocks noGrp="1"/>
          </p:cNvSpPr>
          <p:nvPr>
            <p:ph idx="1"/>
          </p:nvPr>
        </p:nvSpPr>
        <p:spPr/>
        <p:txBody>
          <a:bodyPr/>
          <a:lstStyle/>
          <a:p>
            <a:r>
              <a:rPr lang="tr-TR" dirty="0"/>
              <a:t>Özgül Öğrenim Güçlüğü olan çocuklar yön, zaman kavramlarını öğrenmede güçlük yaşamaktadır. Bunun nedeni tam olarak bilinmemekle birlikte; sinir sistemi fonksiyon bozuklukları, bilgi işleme modeli süreçlerinde bozukluk, algısal bozukluklar, yakın akraba evlilikleri, genetik etkenler, </a:t>
            </a:r>
            <a:r>
              <a:rPr lang="tr-TR" dirty="0" err="1"/>
              <a:t>metabolik</a:t>
            </a:r>
            <a:r>
              <a:rPr lang="tr-TR" dirty="0"/>
              <a:t> hastalıklar, gebelik dönemindeki bakım yetersizliği, ilaç, alkol, sigara ve madde kullanımı, doğumda yaşanılan güçlükler, doğum sonrası hastalıklar, sinir sistemi enfeksiyonları, </a:t>
            </a:r>
            <a:r>
              <a:rPr lang="tr-TR" dirty="0" err="1"/>
              <a:t>viral</a:t>
            </a:r>
            <a:r>
              <a:rPr lang="tr-TR" dirty="0"/>
              <a:t> enfeksiyonlar, kurşun zehirlenmesi, erken çocukluk döneminde uzun süreli beslenme yetersizlikleri vb. etmenlerin sorumlu olabileceği düşünülmektedir.</a:t>
            </a:r>
          </a:p>
          <a:p>
            <a:endParaRPr lang="tr-TR" dirty="0"/>
          </a:p>
        </p:txBody>
      </p:sp>
    </p:spTree>
    <p:extLst>
      <p:ext uri="{BB962C8B-B14F-4D97-AF65-F5344CB8AC3E}">
        <p14:creationId xmlns:p14="http://schemas.microsoft.com/office/powerpoint/2010/main" val="2522599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r>
              <a:rPr lang="tr-TR" dirty="0" smtClean="0"/>
              <a:t>Tanı ve Süreç</a:t>
            </a:r>
            <a:endParaRPr lang="tr-TR" dirty="0"/>
          </a:p>
        </p:txBody>
      </p:sp>
      <p:sp>
        <p:nvSpPr>
          <p:cNvPr id="7" name="İçerik Yer Tutucusu 6"/>
          <p:cNvSpPr>
            <a:spLocks noGrp="1"/>
          </p:cNvSpPr>
          <p:nvPr>
            <p:ph idx="1"/>
          </p:nvPr>
        </p:nvSpPr>
        <p:spPr/>
        <p:txBody>
          <a:bodyPr>
            <a:normAutofit/>
          </a:bodyPr>
          <a:lstStyle/>
          <a:p>
            <a:r>
              <a:rPr lang="tr-TR" dirty="0"/>
              <a:t>Özgül Öğrenim Güçlüğünün tanısı çocuk ve ergen psikiyatri uzmanı tarafından konulmaktadır. Çocuğun psikiyatrik olarak değerlendirilmesi, gereken test ve incelemelerinin yapılması, çocuğun uygun tanı almasıyla, tedavi şeması oluşturulmaktadır. </a:t>
            </a:r>
            <a:endParaRPr lang="tr-TR" dirty="0" smtClean="0"/>
          </a:p>
          <a:p>
            <a:r>
              <a:rPr lang="tr-TR" dirty="0" smtClean="0"/>
              <a:t>Erken </a:t>
            </a:r>
            <a:r>
              <a:rPr lang="tr-TR" dirty="0"/>
              <a:t>yapılan müdahale çocuğun başarısızlık sorununun çözümünü kolaylaştıracaktır. Öğrenme güçlüğü olan çocuk, uzman danışman, eğitimci ve veli işbirliğiyle uygulanan, uygun ve etkili bir programla ilerleme kaydetmektedir. </a:t>
            </a:r>
            <a:endParaRPr lang="tr-TR" dirty="0" smtClean="0"/>
          </a:p>
          <a:p>
            <a:r>
              <a:rPr lang="tr-TR" dirty="0" smtClean="0"/>
              <a:t>Özgül </a:t>
            </a:r>
            <a:r>
              <a:rPr lang="tr-TR" dirty="0"/>
              <a:t>Öğrenim Güçlüğü ile eşlik eden sosyal açıdan yaşanan uyum problemleri, dikkat eksikliği, dil konuşma bozuklukları gibi sorunlar uygun eğitim ve terapi yöntemleriyle düzeltilebilmektedir</a:t>
            </a:r>
            <a:r>
              <a:rPr lang="tr-TR" dirty="0" smtClean="0"/>
              <a:t>. </a:t>
            </a:r>
          </a:p>
          <a:p>
            <a:r>
              <a:rPr lang="tr-TR" dirty="0" smtClean="0"/>
              <a:t>Halk </a:t>
            </a:r>
            <a:r>
              <a:rPr lang="tr-TR" dirty="0"/>
              <a:t>Sağlığı Genel Müdürlüğü Ruh Sağlığı Dairesi Başkanlığı tarafından Özgül Öğrenme Güçlüğü Farkındalık Faaliyetleri ile</a:t>
            </a:r>
            <a:r>
              <a:rPr lang="tr-TR" dirty="0" smtClean="0"/>
              <a:t>;</a:t>
            </a:r>
            <a:endParaRPr lang="tr-TR" dirty="0" smtClean="0"/>
          </a:p>
        </p:txBody>
      </p:sp>
    </p:spTree>
    <p:extLst>
      <p:ext uri="{BB962C8B-B14F-4D97-AF65-F5344CB8AC3E}">
        <p14:creationId xmlns:p14="http://schemas.microsoft.com/office/powerpoint/2010/main" val="2579051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Tanı ve Süreç</a:t>
            </a:r>
          </a:p>
        </p:txBody>
      </p:sp>
      <p:sp>
        <p:nvSpPr>
          <p:cNvPr id="3" name="İçerik Yer Tutucusu 2"/>
          <p:cNvSpPr>
            <a:spLocks noGrp="1"/>
          </p:cNvSpPr>
          <p:nvPr>
            <p:ph idx="1"/>
          </p:nvPr>
        </p:nvSpPr>
        <p:spPr/>
        <p:txBody>
          <a:bodyPr/>
          <a:lstStyle/>
          <a:p>
            <a:r>
              <a:rPr lang="tr-TR" dirty="0"/>
              <a:t>Özgül Öğrenim Güçlüğü olan bireyleri erken dönemde tespit ederek, erken tanı, tedavi ve özel eğitim programlarından yararlanmalarını sağlamak, birinci basamak sağlık hizmetlerinde çalışan personellerin, öğretmenlerin ve anne-babaların ÖÖG ile ilgili farkındalık kazanmalarını sağlamak, farkındalık düzeyinin artması ve tedaviye erken başlanması ile çocuklarda okul başarısızlığı gibi durumlara bağlı gelişen düşük benlik algısı, akran ilişkilerinde sorunlar, </a:t>
            </a:r>
            <a:r>
              <a:rPr lang="tr-TR" dirty="0" err="1"/>
              <a:t>anksiyete</a:t>
            </a:r>
            <a:r>
              <a:rPr lang="tr-TR" dirty="0"/>
              <a:t> ve depresyon gibi ikincil problemlerin oluşmasını önlemek amaçlanmaktadır. </a:t>
            </a:r>
          </a:p>
          <a:p>
            <a:endParaRPr lang="tr-TR" dirty="0"/>
          </a:p>
        </p:txBody>
      </p:sp>
    </p:spTree>
    <p:extLst>
      <p:ext uri="{BB962C8B-B14F-4D97-AF65-F5344CB8AC3E}">
        <p14:creationId xmlns:p14="http://schemas.microsoft.com/office/powerpoint/2010/main" val="2005736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CFE82CE-DC07-2346-9783-612438181B0B}"/>
              </a:ext>
            </a:extLst>
          </p:cNvPr>
          <p:cNvSpPr>
            <a:spLocks noGrp="1"/>
          </p:cNvSpPr>
          <p:nvPr>
            <p:ph type="title"/>
          </p:nvPr>
        </p:nvSpPr>
        <p:spPr>
          <a:xfrm>
            <a:off x="467544" y="21732"/>
            <a:ext cx="8229600" cy="857250"/>
          </a:xfrm>
        </p:spPr>
        <p:txBody>
          <a:bodyPr/>
          <a:lstStyle/>
          <a:p>
            <a:r>
              <a:rPr lang="tr-TR" dirty="0"/>
              <a:t>Otizm Nedir?</a:t>
            </a:r>
          </a:p>
        </p:txBody>
      </p:sp>
      <p:sp>
        <p:nvSpPr>
          <p:cNvPr id="3" name="İçerik Yer Tutucusu 2">
            <a:extLst>
              <a:ext uri="{FF2B5EF4-FFF2-40B4-BE49-F238E27FC236}">
                <a16:creationId xmlns="" xmlns:a16="http://schemas.microsoft.com/office/drawing/2014/main" id="{11006938-7C44-DB4A-9911-377E18E36B50}"/>
              </a:ext>
            </a:extLst>
          </p:cNvPr>
          <p:cNvSpPr>
            <a:spLocks noGrp="1"/>
          </p:cNvSpPr>
          <p:nvPr>
            <p:ph idx="1"/>
          </p:nvPr>
        </p:nvSpPr>
        <p:spPr>
          <a:xfrm>
            <a:off x="453436" y="771550"/>
            <a:ext cx="8229600" cy="3394472"/>
          </a:xfrm>
        </p:spPr>
        <p:txBody>
          <a:bodyPr>
            <a:normAutofit/>
          </a:bodyPr>
          <a:lstStyle/>
          <a:p>
            <a:r>
              <a:rPr lang="tr-TR" dirty="0"/>
              <a:t>Otizm spektrum bozukluğu (OSB), ya da bilinen kısa adıyla otizm, bir bireyin beyninin gelişiminde başkalarını nasıl algıladığını ve onlarla nasıl sosyalleştiğini etkileyen, bu sebeple de sosyal etkileşim ve iletişimde sorunlara neden olan bir tıbbi durumdur</a:t>
            </a:r>
            <a:r>
              <a:rPr lang="tr-TR" dirty="0" smtClean="0"/>
              <a:t>. </a:t>
            </a:r>
            <a:endParaRPr lang="tr-TR" dirty="0" smtClean="0"/>
          </a:p>
          <a:p>
            <a:r>
              <a:rPr lang="tr-TR" dirty="0" smtClean="0"/>
              <a:t>Otizm </a:t>
            </a:r>
            <a:r>
              <a:rPr lang="tr-TR" dirty="0"/>
              <a:t>ayrıca belirli sınırların dışına çıkamayan veya tekrarlayan davranış kalıplarını da içerir. Otizm spektrum bozukluğu içinde kullanılan "spektrum" terimi, geniş bir yelpaze üzerine yayılmış semptomları ve semptomların derecesini ifade eder. </a:t>
            </a:r>
            <a:endParaRPr lang="tr-TR" dirty="0" smtClean="0"/>
          </a:p>
          <a:p>
            <a:r>
              <a:rPr lang="tr-TR" dirty="0" smtClean="0"/>
              <a:t>Otizm </a:t>
            </a:r>
            <a:r>
              <a:rPr lang="tr-TR" dirty="0"/>
              <a:t>çocukluk döneminin başında gelişim gösterir ve nihayetinde bireyin toplum içinde, örneğin sosyal hayatta, okulda, ya da çalışma hayatında sorunlarla karşılaşmasına neden olur</a:t>
            </a:r>
            <a:r>
              <a:rPr lang="tr-TR" dirty="0" smtClean="0"/>
              <a:t>.</a:t>
            </a:r>
          </a:p>
          <a:p>
            <a:r>
              <a:rPr lang="tr-TR" dirty="0" smtClean="0"/>
              <a:t>Doğumdan </a:t>
            </a:r>
            <a:r>
              <a:rPr lang="tr-TR" dirty="0"/>
              <a:t>sonraki ilk yıl içinde otizm belirtileri ortaya çıkar. </a:t>
            </a:r>
            <a:endParaRPr lang="tr-TR" dirty="0" smtClean="0"/>
          </a:p>
          <a:p>
            <a:r>
              <a:rPr lang="tr-TR" dirty="0" smtClean="0"/>
              <a:t>Daha </a:t>
            </a:r>
            <a:r>
              <a:rPr lang="tr-TR" dirty="0"/>
              <a:t>nadir vakalarda ise ilk sene boyunca çocukta normal gelişim devam eder ve daha sonra otizm belirtilerinin ortaya çıkmasıyla birlikte çocuklar, 18 ila 24 ay arasında bir gerileme döneminden geçer</a:t>
            </a:r>
            <a:r>
              <a:rPr lang="tr-TR" dirty="0" smtClean="0"/>
              <a:t>.</a:t>
            </a:r>
            <a:endParaRPr lang="tr-TR" dirty="0" smtClean="0"/>
          </a:p>
        </p:txBody>
      </p:sp>
    </p:spTree>
    <p:extLst>
      <p:ext uri="{BB962C8B-B14F-4D97-AF65-F5344CB8AC3E}">
        <p14:creationId xmlns:p14="http://schemas.microsoft.com/office/powerpoint/2010/main" val="827456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chemeClr val="accent1"/>
                </a:solidFill>
              </a:rPr>
              <a:t>Otizm Spektrum Bozukluğu Çeşitleri Nelerdir?</a:t>
            </a:r>
            <a:br>
              <a:rPr lang="tr-TR" dirty="0">
                <a:solidFill>
                  <a:schemeClr val="accent1"/>
                </a:solidFill>
              </a:rPr>
            </a:br>
            <a:endParaRPr lang="tr-TR" dirty="0"/>
          </a:p>
        </p:txBody>
      </p:sp>
      <p:sp>
        <p:nvSpPr>
          <p:cNvPr id="3" name="İçerik Yer Tutucusu 2"/>
          <p:cNvSpPr>
            <a:spLocks noGrp="1"/>
          </p:cNvSpPr>
          <p:nvPr>
            <p:ph idx="1"/>
          </p:nvPr>
        </p:nvSpPr>
        <p:spPr/>
        <p:txBody>
          <a:bodyPr/>
          <a:lstStyle/>
          <a:p>
            <a:r>
              <a:rPr lang="tr-TR" dirty="0" smtClean="0"/>
              <a:t>Otizm </a:t>
            </a:r>
            <a:r>
              <a:rPr lang="tr-TR" dirty="0"/>
              <a:t>spektrum bozukluğu günümüzde Otizm, </a:t>
            </a:r>
            <a:r>
              <a:rPr lang="tr-TR" dirty="0" err="1"/>
              <a:t>Asperger</a:t>
            </a:r>
            <a:r>
              <a:rPr lang="tr-TR" dirty="0"/>
              <a:t> sendromu (AS), Çocukluğun </a:t>
            </a:r>
            <a:r>
              <a:rPr lang="tr-TR" dirty="0" err="1"/>
              <a:t>dezintegratif</a:t>
            </a:r>
            <a:r>
              <a:rPr lang="tr-TR" dirty="0"/>
              <a:t> bozukluğudur (ÇDB). </a:t>
            </a:r>
            <a:endParaRPr lang="tr-TR" dirty="0" smtClean="0"/>
          </a:p>
          <a:p>
            <a:r>
              <a:rPr lang="tr-TR" dirty="0" smtClean="0"/>
              <a:t>Önceden </a:t>
            </a:r>
            <a:r>
              <a:rPr lang="tr-TR" dirty="0"/>
              <a:t>tanımlanmamış gelişimsel bozukluk türünde olduğu gibi, birbirinden bağımsız oldukları kabul edilen tıbbi durumların tamamını kapsamaktadır. </a:t>
            </a:r>
            <a:endParaRPr lang="tr-TR" dirty="0" smtClean="0"/>
          </a:p>
          <a:p>
            <a:r>
              <a:rPr lang="tr-TR" dirty="0" smtClean="0"/>
              <a:t>Otizm </a:t>
            </a:r>
            <a:r>
              <a:rPr lang="tr-TR" dirty="0"/>
              <a:t>belirtilerine sahip ancak tanısı konacak kadar yeterli kriterleri sağlamayan çocuklara verilen tanıya </a:t>
            </a:r>
            <a:r>
              <a:rPr lang="tr-TR" dirty="0" err="1"/>
              <a:t>atipik</a:t>
            </a:r>
            <a:r>
              <a:rPr lang="tr-TR" dirty="0"/>
              <a:t> otizm denir. Bu tür otizmin varlığı tartışmalı olsa bile, çocuklarda otizm belirtileri görüldüğü zaman mutlaka bir uzman doktora başvurulmalıdır.</a:t>
            </a:r>
          </a:p>
          <a:p>
            <a:endParaRPr lang="tr-TR" dirty="0"/>
          </a:p>
        </p:txBody>
      </p:sp>
    </p:spTree>
    <p:extLst>
      <p:ext uri="{BB962C8B-B14F-4D97-AF65-F5344CB8AC3E}">
        <p14:creationId xmlns:p14="http://schemas.microsoft.com/office/powerpoint/2010/main" val="1534022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B40FAE1-DF04-8B48-8A8E-331F59FC6133}"/>
              </a:ext>
            </a:extLst>
          </p:cNvPr>
          <p:cNvSpPr>
            <a:spLocks noGrp="1"/>
          </p:cNvSpPr>
          <p:nvPr>
            <p:ph type="title"/>
          </p:nvPr>
        </p:nvSpPr>
        <p:spPr>
          <a:xfrm>
            <a:off x="609600" y="92652"/>
            <a:ext cx="8229600" cy="534882"/>
          </a:xfrm>
        </p:spPr>
        <p:txBody>
          <a:bodyPr>
            <a:normAutofit fontScale="90000"/>
          </a:bodyPr>
          <a:lstStyle/>
          <a:p>
            <a:r>
              <a:rPr lang="tr-TR" dirty="0"/>
              <a:t>Otizmin Nedenleri </a:t>
            </a:r>
            <a:r>
              <a:rPr lang="tr-TR" dirty="0" smtClean="0"/>
              <a:t>Nelerdir? </a:t>
            </a:r>
            <a:r>
              <a:rPr lang="tr-TR" dirty="0"/>
              <a:t/>
            </a:r>
            <a:br>
              <a:rPr lang="tr-TR" dirty="0"/>
            </a:br>
            <a:endParaRPr lang="tr-TR" dirty="0"/>
          </a:p>
        </p:txBody>
      </p:sp>
      <p:sp>
        <p:nvSpPr>
          <p:cNvPr id="3" name="İçerik Yer Tutucusu 2">
            <a:extLst>
              <a:ext uri="{FF2B5EF4-FFF2-40B4-BE49-F238E27FC236}">
                <a16:creationId xmlns="" xmlns:a16="http://schemas.microsoft.com/office/drawing/2014/main" id="{79D247EA-2787-BB45-8C97-171A428C6587}"/>
              </a:ext>
            </a:extLst>
          </p:cNvPr>
          <p:cNvSpPr>
            <a:spLocks noGrp="1"/>
          </p:cNvSpPr>
          <p:nvPr>
            <p:ph idx="1"/>
          </p:nvPr>
        </p:nvSpPr>
        <p:spPr>
          <a:xfrm>
            <a:off x="609600" y="699542"/>
            <a:ext cx="8229600" cy="4047481"/>
          </a:xfrm>
        </p:spPr>
        <p:txBody>
          <a:bodyPr>
            <a:normAutofit/>
          </a:bodyPr>
          <a:lstStyle/>
          <a:p>
            <a:r>
              <a:rPr lang="tr-TR" dirty="0" smtClean="0"/>
              <a:t>Otizm spektrum </a:t>
            </a:r>
            <a:r>
              <a:rPr lang="tr-TR" dirty="0"/>
              <a:t>bozukluğunun bilinen tek bir nedeni yoktur. </a:t>
            </a:r>
            <a:endParaRPr lang="tr-TR" dirty="0" smtClean="0"/>
          </a:p>
          <a:p>
            <a:r>
              <a:rPr lang="tr-TR" dirty="0" smtClean="0"/>
              <a:t>Hem </a:t>
            </a:r>
            <a:r>
              <a:rPr lang="tr-TR" dirty="0"/>
              <a:t>genetik faktörlerin hem de çevre faktörlerinin farklı roller oynadığı öne sürülmektedir. </a:t>
            </a:r>
            <a:endParaRPr lang="tr-TR" dirty="0" smtClean="0"/>
          </a:p>
          <a:p>
            <a:r>
              <a:rPr lang="tr-TR" dirty="0" smtClean="0"/>
              <a:t>Ancak </a:t>
            </a:r>
            <a:r>
              <a:rPr lang="tr-TR" dirty="0"/>
              <a:t>aşılar ile otizm arasında bir bağlantı olmadığı tıp uzmanları tarafından kesin olarak bilinmektedir. </a:t>
            </a:r>
            <a:endParaRPr lang="tr-TR" dirty="0" smtClean="0"/>
          </a:p>
          <a:p>
            <a:r>
              <a:rPr lang="tr-TR" dirty="0" smtClean="0"/>
              <a:t>Günümüzde </a:t>
            </a:r>
            <a:r>
              <a:rPr lang="tr-TR" dirty="0"/>
              <a:t>otizm spektrum bozukluğu tanısı alan çocuk sayısı, geçmişe göre artış göstermektedir. Genetik faktörlere bakıldığında, birkaç farklı genin otizm spektrum bozukluğunda rol oynadığı görülmektedir. </a:t>
            </a:r>
            <a:endParaRPr lang="tr-TR" dirty="0" smtClean="0"/>
          </a:p>
          <a:p>
            <a:r>
              <a:rPr lang="tr-TR" dirty="0" smtClean="0"/>
              <a:t>Bazı </a:t>
            </a:r>
            <a:r>
              <a:rPr lang="tr-TR" dirty="0"/>
              <a:t>genetik mutasyonların, yani değişimlerin kalıtsal olduğu görülürken diğerlerinin kendiliğinden ortaya çıktığı gözlemlenmiştir</a:t>
            </a:r>
            <a:r>
              <a:rPr lang="tr-TR" dirty="0" smtClean="0"/>
              <a:t>.</a:t>
            </a:r>
          </a:p>
          <a:p>
            <a:r>
              <a:rPr lang="tr-TR" dirty="0" smtClean="0"/>
              <a:t>Çevresel </a:t>
            </a:r>
            <a:r>
              <a:rPr lang="tr-TR" dirty="0"/>
              <a:t>faktörlere bakıldığında ise günümüzde </a:t>
            </a:r>
            <a:r>
              <a:rPr lang="tr-TR" dirty="0" err="1"/>
              <a:t>viral</a:t>
            </a:r>
            <a:r>
              <a:rPr lang="tr-TR" dirty="0"/>
              <a:t> enfeksiyonlar, hamilelik sırasında alınan ilaçlar, ortaya çıkan komplikasyonlar veya hava kirliliği gibi faktörlerin otizm spektrum bozukluğunu tetiklemede rol oynayıp oynamadığı araştırmacılar tarafından incelenmektedir.</a:t>
            </a:r>
          </a:p>
        </p:txBody>
      </p:sp>
    </p:spTree>
    <p:extLst>
      <p:ext uri="{BB962C8B-B14F-4D97-AF65-F5344CB8AC3E}">
        <p14:creationId xmlns:p14="http://schemas.microsoft.com/office/powerpoint/2010/main" val="148490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
        <p:nvSpPr>
          <p:cNvPr id="3" name="object 3"/>
          <p:cNvSpPr txBox="1">
            <a:spLocks noGrp="1"/>
          </p:cNvSpPr>
          <p:nvPr>
            <p:ph type="title"/>
          </p:nvPr>
        </p:nvSpPr>
        <p:spPr>
          <a:xfrm>
            <a:off x="3200400" y="538916"/>
            <a:ext cx="1884187" cy="330200"/>
          </a:xfrm>
          <a:prstGeom prst="rect">
            <a:avLst/>
          </a:prstGeom>
        </p:spPr>
        <p:txBody>
          <a:bodyPr vert="horz" wrap="square" lIns="0" tIns="12700" rIns="0" bIns="0" rtlCol="0">
            <a:spAutoFit/>
          </a:bodyPr>
          <a:lstStyle/>
          <a:p>
            <a:pPr marL="12700">
              <a:lnSpc>
                <a:spcPct val="100000"/>
              </a:lnSpc>
              <a:spcBef>
                <a:spcPts val="100"/>
              </a:spcBef>
            </a:pPr>
            <a:r>
              <a:rPr spc="-5" dirty="0"/>
              <a:t>A</a:t>
            </a:r>
            <a:r>
              <a:rPr spc="-5" dirty="0">
                <a:latin typeface="Arial"/>
                <a:cs typeface="Arial"/>
              </a:rPr>
              <a:t>Ş</a:t>
            </a:r>
            <a:r>
              <a:rPr spc="-5" dirty="0"/>
              <a:t>IRILIK</a:t>
            </a:r>
          </a:p>
        </p:txBody>
      </p:sp>
      <p:sp>
        <p:nvSpPr>
          <p:cNvPr id="4" name="object 4"/>
          <p:cNvSpPr txBox="1"/>
          <p:nvPr/>
        </p:nvSpPr>
        <p:spPr>
          <a:xfrm>
            <a:off x="788519" y="1369819"/>
            <a:ext cx="7955280" cy="1269578"/>
          </a:xfrm>
          <a:prstGeom prst="rect">
            <a:avLst/>
          </a:prstGeom>
        </p:spPr>
        <p:txBody>
          <a:bodyPr vert="horz" wrap="square" lIns="0" tIns="12700" rIns="0" bIns="0" rtlCol="0">
            <a:spAutoFit/>
          </a:bodyPr>
          <a:lstStyle/>
          <a:p>
            <a:pPr marL="363855" marR="5080" indent="-351790" algn="just">
              <a:lnSpc>
                <a:spcPct val="100000"/>
              </a:lnSpc>
              <a:spcBef>
                <a:spcPts val="100"/>
              </a:spcBef>
              <a:buFont typeface="Arial"/>
              <a:buChar char="●"/>
              <a:tabLst>
                <a:tab pos="364490" algn="l"/>
              </a:tabLst>
            </a:pPr>
            <a:r>
              <a:rPr sz="1600" spc="-10" dirty="0">
                <a:latin typeface="Carlito"/>
                <a:cs typeface="Carlito"/>
              </a:rPr>
              <a:t>Davranı</a:t>
            </a:r>
            <a:r>
              <a:rPr sz="1600" spc="-10" dirty="0">
                <a:latin typeface="Arial"/>
                <a:cs typeface="Arial"/>
              </a:rPr>
              <a:t>ş</a:t>
            </a:r>
            <a:r>
              <a:rPr sz="1600" spc="-10" dirty="0">
                <a:latin typeface="Carlito"/>
                <a:cs typeface="Carlito"/>
              </a:rPr>
              <a:t>taki </a:t>
            </a:r>
            <a:r>
              <a:rPr sz="1600" spc="-5" dirty="0">
                <a:latin typeface="Carlito"/>
                <a:cs typeface="Carlito"/>
              </a:rPr>
              <a:t>a</a:t>
            </a:r>
            <a:r>
              <a:rPr sz="1600" spc="-5" dirty="0">
                <a:latin typeface="Arial"/>
                <a:cs typeface="Arial"/>
              </a:rPr>
              <a:t>ş</a:t>
            </a:r>
            <a:r>
              <a:rPr sz="1600" spc="-5" dirty="0">
                <a:latin typeface="Carlito"/>
                <a:cs typeface="Carlito"/>
              </a:rPr>
              <a:t>ırılık da </a:t>
            </a:r>
            <a:r>
              <a:rPr sz="1600" spc="-10" dirty="0">
                <a:latin typeface="Carlito"/>
                <a:cs typeface="Carlito"/>
              </a:rPr>
              <a:t>davranı</a:t>
            </a:r>
            <a:r>
              <a:rPr sz="1600" spc="-10" dirty="0">
                <a:latin typeface="Arial"/>
                <a:cs typeface="Arial"/>
              </a:rPr>
              <a:t>ş</a:t>
            </a:r>
            <a:r>
              <a:rPr sz="1600" spc="-10" dirty="0">
                <a:latin typeface="Carlito"/>
                <a:cs typeface="Carlito"/>
              </a:rPr>
              <a:t>ın </a:t>
            </a:r>
            <a:r>
              <a:rPr sz="1600" spc="-5" dirty="0">
                <a:latin typeface="Carlito"/>
                <a:cs typeface="Carlito"/>
              </a:rPr>
              <a:t>de</a:t>
            </a:r>
            <a:r>
              <a:rPr sz="1600" spc="-5" dirty="0">
                <a:latin typeface="Arial"/>
                <a:cs typeface="Arial"/>
              </a:rPr>
              <a:t>ğ</a:t>
            </a:r>
            <a:r>
              <a:rPr sz="1600" spc="-5" dirty="0">
                <a:latin typeface="Carlito"/>
                <a:cs typeface="Carlito"/>
              </a:rPr>
              <a:t>erlendirilmesinde </a:t>
            </a:r>
            <a:r>
              <a:rPr sz="1600" spc="-25" dirty="0">
                <a:latin typeface="Carlito"/>
                <a:cs typeface="Carlito"/>
              </a:rPr>
              <a:t>önemlidir. </a:t>
            </a:r>
            <a:endParaRPr lang="tr-TR" sz="1600" spc="-25" dirty="0" smtClean="0">
              <a:latin typeface="Carlito"/>
              <a:cs typeface="Carlito"/>
            </a:endParaRPr>
          </a:p>
          <a:p>
            <a:pPr marL="363855" marR="5080" indent="-351790" algn="just">
              <a:lnSpc>
                <a:spcPct val="100000"/>
              </a:lnSpc>
              <a:spcBef>
                <a:spcPts val="100"/>
              </a:spcBef>
              <a:buFont typeface="Arial"/>
              <a:buChar char="●"/>
              <a:tabLst>
                <a:tab pos="364490" algn="l"/>
              </a:tabLst>
            </a:pPr>
            <a:r>
              <a:rPr sz="1600" spc="-5" dirty="0" err="1" smtClean="0">
                <a:latin typeface="Carlito"/>
                <a:cs typeface="Carlito"/>
              </a:rPr>
              <a:t>Örn</a:t>
            </a:r>
            <a:r>
              <a:rPr sz="1600" spc="-5" dirty="0">
                <a:latin typeface="Carlito"/>
                <a:cs typeface="Carlito"/>
              </a:rPr>
              <a:t>: 3-4 ya</a:t>
            </a:r>
            <a:r>
              <a:rPr sz="1600" spc="-5" dirty="0">
                <a:latin typeface="Arial"/>
                <a:cs typeface="Arial"/>
              </a:rPr>
              <a:t>ş</a:t>
            </a:r>
            <a:r>
              <a:rPr sz="1600" spc="-5" dirty="0">
                <a:latin typeface="Carlito"/>
                <a:cs typeface="Carlito"/>
              </a:rPr>
              <a:t>larındaki bir  </a:t>
            </a:r>
            <a:r>
              <a:rPr sz="1600" spc="-10" dirty="0">
                <a:latin typeface="Carlito"/>
                <a:cs typeface="Carlito"/>
              </a:rPr>
              <a:t>çocuk; </a:t>
            </a:r>
            <a:r>
              <a:rPr sz="1600" spc="-5" dirty="0">
                <a:latin typeface="Carlito"/>
                <a:cs typeface="Carlito"/>
              </a:rPr>
              <a:t>henüz </a:t>
            </a:r>
            <a:r>
              <a:rPr sz="1600" spc="-10" dirty="0">
                <a:latin typeface="Carlito"/>
                <a:cs typeface="Carlito"/>
              </a:rPr>
              <a:t>engellenme </a:t>
            </a:r>
            <a:r>
              <a:rPr sz="1600" spc="-5" dirty="0">
                <a:latin typeface="Carlito"/>
                <a:cs typeface="Carlito"/>
              </a:rPr>
              <a:t>durumu ile etkin bir </a:t>
            </a:r>
            <a:r>
              <a:rPr sz="1600" spc="-5" dirty="0">
                <a:latin typeface="Arial"/>
                <a:cs typeface="Arial"/>
              </a:rPr>
              <a:t>ş</a:t>
            </a:r>
            <a:r>
              <a:rPr sz="1600" spc="-5" dirty="0">
                <a:latin typeface="Carlito"/>
                <a:cs typeface="Carlito"/>
              </a:rPr>
              <a:t>ekilde </a:t>
            </a:r>
            <a:r>
              <a:rPr sz="1600" dirty="0">
                <a:latin typeface="Carlito"/>
                <a:cs typeface="Carlito"/>
              </a:rPr>
              <a:t>ba</a:t>
            </a:r>
            <a:r>
              <a:rPr sz="1600" dirty="0">
                <a:latin typeface="Arial"/>
                <a:cs typeface="Arial"/>
              </a:rPr>
              <a:t>ş </a:t>
            </a:r>
            <a:r>
              <a:rPr sz="1600" spc="-5" dirty="0">
                <a:latin typeface="Carlito"/>
                <a:cs typeface="Carlito"/>
              </a:rPr>
              <a:t>edemedi</a:t>
            </a:r>
            <a:r>
              <a:rPr sz="1600" spc="-5" dirty="0">
                <a:latin typeface="Arial"/>
                <a:cs typeface="Arial"/>
              </a:rPr>
              <a:t>ğ</a:t>
            </a:r>
            <a:r>
              <a:rPr sz="1600" spc="-5" dirty="0">
                <a:latin typeface="Carlito"/>
                <a:cs typeface="Carlito"/>
              </a:rPr>
              <a:t>i için, </a:t>
            </a:r>
            <a:r>
              <a:rPr sz="1600" spc="-10" dirty="0">
                <a:latin typeface="Carlito"/>
                <a:cs typeface="Carlito"/>
              </a:rPr>
              <a:t>istedi</a:t>
            </a:r>
            <a:r>
              <a:rPr sz="1600" spc="-10" dirty="0">
                <a:latin typeface="Arial"/>
                <a:cs typeface="Arial"/>
              </a:rPr>
              <a:t>ğ</a:t>
            </a:r>
            <a:r>
              <a:rPr sz="1600" spc="-10" dirty="0">
                <a:latin typeface="Carlito"/>
                <a:cs typeface="Carlito"/>
              </a:rPr>
              <a:t>ini </a:t>
            </a:r>
            <a:r>
              <a:rPr sz="1600" spc="-5" dirty="0">
                <a:latin typeface="Carlito"/>
                <a:cs typeface="Carlito"/>
              </a:rPr>
              <a:t>elde  edemedi</a:t>
            </a:r>
            <a:r>
              <a:rPr sz="1600" spc="-5" dirty="0">
                <a:latin typeface="Arial"/>
                <a:cs typeface="Arial"/>
              </a:rPr>
              <a:t>ğ</a:t>
            </a:r>
            <a:r>
              <a:rPr sz="1600" spc="-5" dirty="0">
                <a:latin typeface="Carlito"/>
                <a:cs typeface="Carlito"/>
              </a:rPr>
              <a:t>i </a:t>
            </a:r>
            <a:r>
              <a:rPr sz="1600" spc="-10" dirty="0">
                <a:latin typeface="Carlito"/>
                <a:cs typeface="Carlito"/>
              </a:rPr>
              <a:t>durumlarda </a:t>
            </a:r>
            <a:r>
              <a:rPr sz="1600" spc="-20" dirty="0">
                <a:latin typeface="Carlito"/>
                <a:cs typeface="Carlito"/>
              </a:rPr>
              <a:t>öfkelenebilir. </a:t>
            </a:r>
            <a:endParaRPr lang="tr-TR" sz="1600" spc="-20" dirty="0" smtClean="0">
              <a:latin typeface="Carlito"/>
              <a:cs typeface="Carlito"/>
            </a:endParaRPr>
          </a:p>
          <a:p>
            <a:pPr marL="363855" marR="5080" indent="-351790" algn="just">
              <a:lnSpc>
                <a:spcPct val="100000"/>
              </a:lnSpc>
              <a:spcBef>
                <a:spcPts val="100"/>
              </a:spcBef>
              <a:buFont typeface="Arial"/>
              <a:buChar char="●"/>
              <a:tabLst>
                <a:tab pos="364490" algn="l"/>
              </a:tabLst>
            </a:pPr>
            <a:r>
              <a:rPr sz="1600" spc="-5" dirty="0" err="1" smtClean="0">
                <a:latin typeface="Carlito"/>
                <a:cs typeface="Carlito"/>
              </a:rPr>
              <a:t>Ancak</a:t>
            </a:r>
            <a:r>
              <a:rPr sz="1600" spc="-5" dirty="0" smtClean="0">
                <a:latin typeface="Carlito"/>
                <a:cs typeface="Carlito"/>
              </a:rPr>
              <a:t> </a:t>
            </a:r>
            <a:r>
              <a:rPr sz="1600" spc="-5" dirty="0">
                <a:latin typeface="Carlito"/>
                <a:cs typeface="Carlito"/>
              </a:rPr>
              <a:t>bu </a:t>
            </a:r>
            <a:r>
              <a:rPr sz="1600" spc="-20" dirty="0">
                <a:latin typeface="Carlito"/>
                <a:cs typeface="Carlito"/>
              </a:rPr>
              <a:t>öfke </a:t>
            </a:r>
            <a:r>
              <a:rPr sz="1600" spc="-10" dirty="0">
                <a:latin typeface="Carlito"/>
                <a:cs typeface="Carlito"/>
              </a:rPr>
              <a:t>kendisine, </a:t>
            </a:r>
            <a:r>
              <a:rPr sz="1600" dirty="0">
                <a:latin typeface="Carlito"/>
                <a:cs typeface="Carlito"/>
              </a:rPr>
              <a:t>ailesine, </a:t>
            </a:r>
            <a:r>
              <a:rPr sz="1600" spc="-5" dirty="0">
                <a:latin typeface="Carlito"/>
                <a:cs typeface="Carlito"/>
              </a:rPr>
              <a:t>akranlarına </a:t>
            </a:r>
            <a:r>
              <a:rPr sz="1600" spc="-15" dirty="0">
                <a:latin typeface="Carlito"/>
                <a:cs typeface="Carlito"/>
              </a:rPr>
              <a:t>ya </a:t>
            </a:r>
            <a:r>
              <a:rPr sz="1600" spc="-5" dirty="0">
                <a:latin typeface="Carlito"/>
                <a:cs typeface="Carlito"/>
              </a:rPr>
              <a:t>da  </a:t>
            </a:r>
            <a:r>
              <a:rPr sz="1600" spc="-10" dirty="0">
                <a:latin typeface="Carlito"/>
                <a:cs typeface="Carlito"/>
              </a:rPr>
              <a:t>e</a:t>
            </a:r>
            <a:r>
              <a:rPr sz="1600" spc="-10" dirty="0">
                <a:latin typeface="Arial"/>
                <a:cs typeface="Arial"/>
              </a:rPr>
              <a:t>ş</a:t>
            </a:r>
            <a:r>
              <a:rPr sz="1600" spc="-10" dirty="0">
                <a:latin typeface="Carlito"/>
                <a:cs typeface="Carlito"/>
              </a:rPr>
              <a:t>yalara </a:t>
            </a:r>
            <a:r>
              <a:rPr sz="1600" spc="-15" dirty="0">
                <a:latin typeface="Carlito"/>
                <a:cs typeface="Carlito"/>
              </a:rPr>
              <a:t>zarar </a:t>
            </a:r>
            <a:r>
              <a:rPr sz="1600" spc="-10" dirty="0">
                <a:latin typeface="Carlito"/>
                <a:cs typeface="Carlito"/>
              </a:rPr>
              <a:t>verme </a:t>
            </a:r>
            <a:r>
              <a:rPr sz="1600" spc="-5" dirty="0">
                <a:latin typeface="Carlito"/>
                <a:cs typeface="Carlito"/>
              </a:rPr>
              <a:t>hali alıyor ise, </a:t>
            </a:r>
            <a:r>
              <a:rPr sz="1600" spc="-10" dirty="0">
                <a:latin typeface="Carlito"/>
                <a:cs typeface="Carlito"/>
              </a:rPr>
              <a:t>problem davranı</a:t>
            </a:r>
            <a:r>
              <a:rPr sz="1600" spc="-10" dirty="0">
                <a:latin typeface="Arial"/>
                <a:cs typeface="Arial"/>
              </a:rPr>
              <a:t>ş </a:t>
            </a:r>
            <a:r>
              <a:rPr sz="1600" spc="-10" dirty="0">
                <a:latin typeface="Carlito"/>
                <a:cs typeface="Carlito"/>
              </a:rPr>
              <a:t>olarak</a:t>
            </a:r>
            <a:r>
              <a:rPr sz="1600" spc="-45" dirty="0">
                <a:latin typeface="Carlito"/>
                <a:cs typeface="Carlito"/>
              </a:rPr>
              <a:t> </a:t>
            </a:r>
            <a:r>
              <a:rPr sz="1600" spc="-15" dirty="0">
                <a:latin typeface="Carlito"/>
                <a:cs typeface="Carlito"/>
              </a:rPr>
              <a:t>de</a:t>
            </a:r>
            <a:r>
              <a:rPr sz="1600" spc="-15" dirty="0">
                <a:latin typeface="Arial"/>
                <a:cs typeface="Arial"/>
              </a:rPr>
              <a:t>ğ</a:t>
            </a:r>
            <a:r>
              <a:rPr sz="1600" spc="-15" dirty="0">
                <a:latin typeface="Carlito"/>
                <a:cs typeface="Carlito"/>
              </a:rPr>
              <a:t>erlendirilebilir.</a:t>
            </a:r>
            <a:endParaRPr sz="1600" dirty="0">
              <a:latin typeface="Carlito"/>
              <a:cs typeface="Carl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4EFA7A6-23CC-6542-BF53-956201E20EA0}"/>
              </a:ext>
            </a:extLst>
          </p:cNvPr>
          <p:cNvSpPr>
            <a:spLocks noGrp="1"/>
          </p:cNvSpPr>
          <p:nvPr>
            <p:ph type="title"/>
          </p:nvPr>
        </p:nvSpPr>
        <p:spPr/>
        <p:txBody>
          <a:bodyPr/>
          <a:lstStyle/>
          <a:p>
            <a:r>
              <a:rPr lang="tr-TR" dirty="0"/>
              <a:t>Otizmin Belirtileri Nelerdir?</a:t>
            </a:r>
          </a:p>
        </p:txBody>
      </p:sp>
      <p:sp>
        <p:nvSpPr>
          <p:cNvPr id="3" name="İçerik Yer Tutucusu 2">
            <a:extLst>
              <a:ext uri="{FF2B5EF4-FFF2-40B4-BE49-F238E27FC236}">
                <a16:creationId xmlns="" xmlns:a16="http://schemas.microsoft.com/office/drawing/2014/main" id="{E0B5FF48-E052-6740-9730-8B9F7B7B48D0}"/>
              </a:ext>
            </a:extLst>
          </p:cNvPr>
          <p:cNvSpPr>
            <a:spLocks noGrp="1"/>
          </p:cNvSpPr>
          <p:nvPr>
            <p:ph idx="1"/>
          </p:nvPr>
        </p:nvSpPr>
        <p:spPr/>
        <p:txBody>
          <a:bodyPr>
            <a:normAutofit/>
          </a:bodyPr>
          <a:lstStyle/>
          <a:p>
            <a:r>
              <a:rPr lang="tr-TR" dirty="0"/>
              <a:t>Bazı çocuklar erken bebeklik döneminde göz temasından kaçınma, isimlerine yanıt vermeme ya da bakımlarını sağlayan kişilere karşı kayıtsızlık gibi otizm spektrum bozukluğunun ilk belirtilerini gösterebilir. </a:t>
            </a:r>
            <a:endParaRPr lang="tr-TR" dirty="0" smtClean="0"/>
          </a:p>
          <a:p>
            <a:r>
              <a:rPr lang="tr-TR" dirty="0" smtClean="0"/>
              <a:t>Diğer </a:t>
            </a:r>
            <a:r>
              <a:rPr lang="tr-TR" dirty="0"/>
              <a:t>vakalarda ise çocuklar yaşamın ilk birkaç ayında veya ilk yılında normal gelişim gösterebilir, ancak aniden kendi içine çekilip gerileme gösterebilir, agresif bir tutum takınabilir veya o zamana kadar edindikleri dil becerilerini kaybedebilir. </a:t>
            </a:r>
            <a:endParaRPr lang="tr-TR" dirty="0" smtClean="0"/>
          </a:p>
          <a:p>
            <a:r>
              <a:rPr lang="tr-TR" dirty="0" smtClean="0"/>
              <a:t>Bu </a:t>
            </a:r>
            <a:r>
              <a:rPr lang="tr-TR" dirty="0"/>
              <a:t>semptomlar genellikle 2 yaşına kadar görülür</a:t>
            </a:r>
            <a:r>
              <a:rPr lang="tr-TR" dirty="0" smtClean="0"/>
              <a:t>. Otizm </a:t>
            </a:r>
            <a:r>
              <a:rPr lang="tr-TR" dirty="0"/>
              <a:t>spektrum bozukluğu olan bazı çocuklar öğrenmede zorluk çekebilir veya normalden daha düşük zekaya sahip olma belirtileri görülebilir. Bazı çocuklarda ise normal ve hatta yüksek zeka görülebilir. Bu çocuklar hızlı öğrenme yetisine sahiptirler, ancak bildiklerini günlük hayatta uygulamak, karşılıklı iletişim kurmak ve sosyal durumlara uyum sağlamakta zorluk çekebilirler</a:t>
            </a:r>
            <a:r>
              <a:rPr lang="tr-TR" dirty="0" smtClean="0"/>
              <a:t>. </a:t>
            </a:r>
            <a:endParaRPr lang="tr-TR" dirty="0"/>
          </a:p>
        </p:txBody>
      </p:sp>
    </p:spTree>
    <p:extLst>
      <p:ext uri="{BB962C8B-B14F-4D97-AF65-F5344CB8AC3E}">
        <p14:creationId xmlns:p14="http://schemas.microsoft.com/office/powerpoint/2010/main" val="911331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Otizmin Belirtileri Nelerdir?</a:t>
            </a:r>
          </a:p>
        </p:txBody>
      </p:sp>
      <p:sp>
        <p:nvSpPr>
          <p:cNvPr id="3" name="İçerik Yer Tutucusu 2"/>
          <p:cNvSpPr>
            <a:spLocks noGrp="1"/>
          </p:cNvSpPr>
          <p:nvPr>
            <p:ph idx="1"/>
          </p:nvPr>
        </p:nvSpPr>
        <p:spPr/>
        <p:txBody>
          <a:bodyPr/>
          <a:lstStyle/>
          <a:p>
            <a:r>
              <a:rPr lang="tr-TR" dirty="0"/>
              <a:t>Otizm spektrum bozukluğu olan her çocuk, spektrumun bir diğerinden farklı ve benzersiz bir konumundadır. </a:t>
            </a:r>
            <a:endParaRPr lang="tr-TR" dirty="0" smtClean="0"/>
          </a:p>
          <a:p>
            <a:r>
              <a:rPr lang="tr-TR" dirty="0" smtClean="0"/>
              <a:t>Bu </a:t>
            </a:r>
            <a:r>
              <a:rPr lang="tr-TR" dirty="0"/>
              <a:t>bozukluğa sahip olanların her birisinde düşük işlevden yüksek işlevliğe kadar yayılan benzersiz bir davranış modeli ve şiddete eğilim seviyesi görülebilir. </a:t>
            </a:r>
            <a:endParaRPr lang="tr-TR" dirty="0" smtClean="0"/>
          </a:p>
          <a:p>
            <a:r>
              <a:rPr lang="tr-TR" dirty="0" smtClean="0"/>
              <a:t>Spektrumun</a:t>
            </a:r>
            <a:r>
              <a:rPr lang="tr-TR" dirty="0"/>
              <a:t>, her bireyde bir diğerine göre farklı ve bir belirtisi ortaya çıkabilir bu nedenle, bozukluğun ne kadar ağır olduğunun belirlenmesi kolay olmayabilir. </a:t>
            </a:r>
            <a:endParaRPr lang="tr-TR" dirty="0" smtClean="0"/>
          </a:p>
          <a:p>
            <a:r>
              <a:rPr lang="tr-TR" dirty="0" smtClean="0"/>
              <a:t>Çocuğun </a:t>
            </a:r>
            <a:r>
              <a:rPr lang="tr-TR" dirty="0"/>
              <a:t>engel seviyesi ve günlük hayatındaki faaliyetleri ne kadar gerçekleştirebildiğiyle ilgili bilgi toplanmalıdır.</a:t>
            </a:r>
          </a:p>
          <a:p>
            <a:endParaRPr lang="tr-TR" dirty="0"/>
          </a:p>
        </p:txBody>
      </p:sp>
    </p:spTree>
    <p:extLst>
      <p:ext uri="{BB962C8B-B14F-4D97-AF65-F5344CB8AC3E}">
        <p14:creationId xmlns:p14="http://schemas.microsoft.com/office/powerpoint/2010/main" val="814769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8967D22-603D-2540-87CB-CCE8610A1090}"/>
              </a:ext>
            </a:extLst>
          </p:cNvPr>
          <p:cNvSpPr>
            <a:spLocks noGrp="1"/>
          </p:cNvSpPr>
          <p:nvPr>
            <p:ph type="title"/>
          </p:nvPr>
        </p:nvSpPr>
        <p:spPr>
          <a:xfrm>
            <a:off x="599700" y="574402"/>
            <a:ext cx="8229600" cy="485180"/>
          </a:xfrm>
        </p:spPr>
        <p:txBody>
          <a:bodyPr>
            <a:normAutofit fontScale="90000"/>
          </a:bodyPr>
          <a:lstStyle/>
          <a:p>
            <a:pPr lvl="0">
              <a:spcBef>
                <a:spcPct val="20000"/>
              </a:spcBef>
            </a:pPr>
            <a:r>
              <a:rPr lang="tr-TR" sz="1500" b="0" dirty="0">
                <a:solidFill>
                  <a:prstClr val="black"/>
                </a:solidFill>
                <a:effectLst/>
                <a:ea typeface="+mn-ea"/>
                <a:cs typeface="+mn-cs"/>
              </a:rPr>
              <a:t>Otizm spektrum bozukluğu olan bireyler tarafından gösterilen bazı yaygın belirtiler aşağıdaki gibi gruplandırılarak verilmiştir:</a:t>
            </a:r>
            <a:br>
              <a:rPr lang="tr-TR" sz="1500" b="0" dirty="0">
                <a:solidFill>
                  <a:prstClr val="black"/>
                </a:solidFill>
                <a:effectLst/>
                <a:ea typeface="+mn-ea"/>
                <a:cs typeface="+mn-cs"/>
              </a:rPr>
            </a:br>
            <a:endParaRPr lang="tr-TR" dirty="0"/>
          </a:p>
        </p:txBody>
      </p:sp>
      <p:sp>
        <p:nvSpPr>
          <p:cNvPr id="3" name="İçerik Yer Tutucusu 2"/>
          <p:cNvSpPr>
            <a:spLocks noGrp="1"/>
          </p:cNvSpPr>
          <p:nvPr>
            <p:ph idx="1"/>
          </p:nvPr>
        </p:nvSpPr>
        <p:spPr>
          <a:xfrm>
            <a:off x="609572" y="1059582"/>
            <a:ext cx="8229600" cy="3394472"/>
          </a:xfrm>
        </p:spPr>
        <p:txBody>
          <a:bodyPr>
            <a:normAutofit/>
          </a:bodyPr>
          <a:lstStyle/>
          <a:p>
            <a:r>
              <a:rPr lang="tr-TR" dirty="0" smtClean="0"/>
              <a:t>Sosyal </a:t>
            </a:r>
            <a:r>
              <a:rPr lang="tr-TR" dirty="0"/>
              <a:t>iletişim ve </a:t>
            </a:r>
            <a:r>
              <a:rPr lang="tr-TR" dirty="0" smtClean="0"/>
              <a:t>etkileşim</a:t>
            </a:r>
          </a:p>
          <a:p>
            <a:r>
              <a:rPr lang="tr-TR" dirty="0" smtClean="0"/>
              <a:t>Otizm </a:t>
            </a:r>
            <a:r>
              <a:rPr lang="tr-TR" dirty="0"/>
              <a:t>spektrum bozukluğu olan bir çocuğun veya bir yetişkinin sosyal etkileşim ve iletişim becerileri ile ilgili çeşitli sorunları olabilir bunlar</a:t>
            </a:r>
            <a:r>
              <a:rPr lang="tr-TR" dirty="0" smtClean="0"/>
              <a:t>;</a:t>
            </a:r>
          </a:p>
          <a:p>
            <a:r>
              <a:rPr lang="tr-TR" dirty="0" smtClean="0"/>
              <a:t>Adının </a:t>
            </a:r>
            <a:r>
              <a:rPr lang="tr-TR" dirty="0"/>
              <a:t>söylenmesine tepki vermemesi veya zaman zaman kendisiyle konuşan bireyleri duymuyor gibi görünmesi</a:t>
            </a:r>
            <a:r>
              <a:rPr lang="tr-TR" dirty="0" smtClean="0"/>
              <a:t>,</a:t>
            </a:r>
          </a:p>
          <a:p>
            <a:r>
              <a:rPr lang="tr-TR" dirty="0" smtClean="0"/>
              <a:t>Kucaklanmaya </a:t>
            </a:r>
            <a:r>
              <a:rPr lang="tr-TR" dirty="0"/>
              <a:t>ve taşınmaya direniş göstermesi, tek başına oynamayı, kendi dünyasına geri çekilmeyi tercih etmesi</a:t>
            </a:r>
            <a:r>
              <a:rPr lang="tr-TR" dirty="0" smtClean="0"/>
              <a:t>,</a:t>
            </a:r>
          </a:p>
          <a:p>
            <a:r>
              <a:rPr lang="tr-TR" dirty="0" smtClean="0"/>
              <a:t>Göz </a:t>
            </a:r>
            <a:r>
              <a:rPr lang="tr-TR" dirty="0"/>
              <a:t>temasından kaçınması ve belirli bir yüz ifadesi yoksunluğu</a:t>
            </a:r>
            <a:r>
              <a:rPr lang="tr-TR" dirty="0" smtClean="0"/>
              <a:t>,</a:t>
            </a:r>
          </a:p>
          <a:p>
            <a:r>
              <a:rPr lang="tr-TR" dirty="0" smtClean="0"/>
              <a:t>Konuşmaması</a:t>
            </a:r>
            <a:r>
              <a:rPr lang="tr-TR" dirty="0"/>
              <a:t>, geç konuşması veya daha önce kazanılan kelime ya da cümleleri söyleme yeteneğini kaybetmesi</a:t>
            </a:r>
            <a:r>
              <a:rPr lang="tr-TR" dirty="0" smtClean="0"/>
              <a:t>,</a:t>
            </a:r>
          </a:p>
          <a:p>
            <a:r>
              <a:rPr lang="tr-TR" dirty="0" smtClean="0"/>
              <a:t>Kendiliğinden </a:t>
            </a:r>
            <a:r>
              <a:rPr lang="tr-TR" dirty="0"/>
              <a:t>diyalog başlatamaması veya diyaloğu sürdürmemesi, yalnızca bir istek belirtmek ya da bir şeyi tanımlamak için diyalog başlatması,</a:t>
            </a:r>
          </a:p>
        </p:txBody>
      </p:sp>
    </p:spTree>
    <p:extLst>
      <p:ext uri="{BB962C8B-B14F-4D97-AF65-F5344CB8AC3E}">
        <p14:creationId xmlns:p14="http://schemas.microsoft.com/office/powerpoint/2010/main" val="858108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1BF97A5-B1C4-8048-A172-4EE5C8A9B466}"/>
              </a:ext>
            </a:extLst>
          </p:cNvPr>
          <p:cNvSpPr>
            <a:spLocks noGrp="1"/>
          </p:cNvSpPr>
          <p:nvPr>
            <p:ph type="title"/>
          </p:nvPr>
        </p:nvSpPr>
        <p:spPr/>
        <p:txBody>
          <a:bodyPr/>
          <a:lstStyle/>
          <a:p>
            <a:r>
              <a:rPr lang="tr-TR" b="0" dirty="0" smtClean="0">
                <a:solidFill>
                  <a:schemeClr val="tx1">
                    <a:lumMod val="65000"/>
                    <a:lumOff val="35000"/>
                  </a:schemeClr>
                </a:solidFill>
                <a:effectLst/>
              </a:rPr>
              <a:t>…</a:t>
            </a:r>
            <a:endParaRPr lang="tr-TR" b="0" dirty="0">
              <a:solidFill>
                <a:schemeClr val="tx1">
                  <a:lumMod val="65000"/>
                  <a:lumOff val="35000"/>
                </a:schemeClr>
              </a:solidFill>
              <a:effectLst/>
            </a:endParaRPr>
          </a:p>
        </p:txBody>
      </p:sp>
      <p:sp>
        <p:nvSpPr>
          <p:cNvPr id="3" name="İçerik Yer Tutucusu 2">
            <a:extLst>
              <a:ext uri="{FF2B5EF4-FFF2-40B4-BE49-F238E27FC236}">
                <a16:creationId xmlns="" xmlns:a16="http://schemas.microsoft.com/office/drawing/2014/main" id="{7CB68C24-8A3D-0041-91F0-84C58F0C72D1}"/>
              </a:ext>
            </a:extLst>
          </p:cNvPr>
          <p:cNvSpPr>
            <a:spLocks noGrp="1"/>
          </p:cNvSpPr>
          <p:nvPr>
            <p:ph idx="1"/>
          </p:nvPr>
        </p:nvSpPr>
        <p:spPr>
          <a:xfrm>
            <a:off x="539552" y="1059582"/>
            <a:ext cx="8229600" cy="3394472"/>
          </a:xfrm>
        </p:spPr>
        <p:txBody>
          <a:bodyPr>
            <a:normAutofit fontScale="92500" lnSpcReduction="10000"/>
          </a:bodyPr>
          <a:lstStyle/>
          <a:p>
            <a:r>
              <a:rPr lang="tr-TR" dirty="0"/>
              <a:t>Anormal şarkı söyler gibi bir ritimle ya da robot sesi benzeri tekdüze bir ton ile konuşma eğilimi</a:t>
            </a:r>
            <a:r>
              <a:rPr lang="tr-TR" dirty="0" smtClean="0"/>
              <a:t>,</a:t>
            </a:r>
          </a:p>
          <a:p>
            <a:r>
              <a:rPr lang="tr-TR" dirty="0" smtClean="0"/>
              <a:t>Kelimeleri </a:t>
            </a:r>
            <a:r>
              <a:rPr lang="tr-TR" dirty="0"/>
              <a:t>ya da cümleleri kelimesi kelimesine tekrarladığı halde nasıl kullanılacağını anlamaması, sürekli aynı kelimenin tekrarı</a:t>
            </a:r>
            <a:r>
              <a:rPr lang="tr-TR" dirty="0" smtClean="0"/>
              <a:t>,</a:t>
            </a:r>
          </a:p>
          <a:p>
            <a:r>
              <a:rPr lang="tr-TR" dirty="0" smtClean="0"/>
              <a:t>Basit </a:t>
            </a:r>
            <a:r>
              <a:rPr lang="tr-TR" dirty="0"/>
              <a:t>soruları veya talimatları anlamıyor gibi görünmesi</a:t>
            </a:r>
            <a:r>
              <a:rPr lang="tr-TR" dirty="0" smtClean="0"/>
              <a:t>,</a:t>
            </a:r>
          </a:p>
          <a:p>
            <a:r>
              <a:rPr lang="tr-TR" dirty="0" smtClean="0"/>
              <a:t>Duyguları </a:t>
            </a:r>
            <a:r>
              <a:rPr lang="tr-TR" dirty="0"/>
              <a:t>veya hislerini ifade edememesi ve başkalarının duygularının farkına varamaması</a:t>
            </a:r>
            <a:r>
              <a:rPr lang="tr-TR" dirty="0" smtClean="0"/>
              <a:t>,</a:t>
            </a:r>
          </a:p>
          <a:p>
            <a:r>
              <a:rPr lang="tr-TR" dirty="0" smtClean="0"/>
              <a:t>Nesneleri </a:t>
            </a:r>
            <a:r>
              <a:rPr lang="tr-TR" dirty="0"/>
              <a:t>getirmemesi, veya onlara işaret etmemesi</a:t>
            </a:r>
            <a:r>
              <a:rPr lang="tr-TR" dirty="0" smtClean="0"/>
              <a:t>,</a:t>
            </a:r>
          </a:p>
          <a:p>
            <a:r>
              <a:rPr lang="tr-TR" dirty="0" smtClean="0"/>
              <a:t>Karşılıklı </a:t>
            </a:r>
            <a:r>
              <a:rPr lang="tr-TR" dirty="0"/>
              <a:t>sosyal etkileşime pasif, saldırgan veya yıkıcı tarzda ve duruma uygunsuz bir şekilde yaklaşma eğilimi</a:t>
            </a:r>
            <a:r>
              <a:rPr lang="tr-TR" dirty="0" smtClean="0"/>
              <a:t>,</a:t>
            </a:r>
          </a:p>
          <a:p>
            <a:r>
              <a:rPr lang="tr-TR" dirty="0" smtClean="0"/>
              <a:t>Yüz </a:t>
            </a:r>
            <a:r>
              <a:rPr lang="tr-TR" dirty="0"/>
              <a:t>ifadesi, vücut dili veya ses tonu gibi kelimelerle ifade edilmeyen iletişim yöntemlerini tanımada zorluk çekmesi</a:t>
            </a:r>
            <a:r>
              <a:rPr lang="tr-TR" dirty="0" smtClean="0"/>
              <a:t>,</a:t>
            </a:r>
          </a:p>
          <a:p>
            <a:r>
              <a:rPr lang="tr-TR" dirty="0" smtClean="0"/>
              <a:t>Mizah </a:t>
            </a:r>
            <a:r>
              <a:rPr lang="tr-TR" dirty="0"/>
              <a:t>ve imayı anlamakta güçlük çekmesi</a:t>
            </a:r>
            <a:r>
              <a:rPr lang="tr-TR" dirty="0" smtClean="0"/>
              <a:t>,</a:t>
            </a:r>
          </a:p>
          <a:p>
            <a:r>
              <a:rPr lang="tr-TR" dirty="0" smtClean="0"/>
              <a:t>Tehlikeye </a:t>
            </a:r>
            <a:r>
              <a:rPr lang="tr-TR" dirty="0"/>
              <a:t>karşı duyarsızlık</a:t>
            </a:r>
            <a:r>
              <a:rPr lang="tr-TR" dirty="0" smtClean="0"/>
              <a:t>,</a:t>
            </a:r>
          </a:p>
          <a:p>
            <a:r>
              <a:rPr lang="tr-TR" dirty="0" smtClean="0"/>
              <a:t>Yoğun </a:t>
            </a:r>
            <a:r>
              <a:rPr lang="tr-TR" dirty="0"/>
              <a:t>inatçılık ve hırçınlık</a:t>
            </a:r>
            <a:r>
              <a:rPr lang="tr-TR" dirty="0" smtClean="0"/>
              <a:t>.</a:t>
            </a:r>
          </a:p>
        </p:txBody>
      </p:sp>
    </p:spTree>
    <p:extLst>
      <p:ext uri="{BB962C8B-B14F-4D97-AF65-F5344CB8AC3E}">
        <p14:creationId xmlns:p14="http://schemas.microsoft.com/office/powerpoint/2010/main" val="2444955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963AFC3-28CA-6844-A7AC-6BB9238A861B}"/>
              </a:ext>
            </a:extLst>
          </p:cNvPr>
          <p:cNvSpPr>
            <a:spLocks noGrp="1"/>
          </p:cNvSpPr>
          <p:nvPr>
            <p:ph type="title"/>
          </p:nvPr>
        </p:nvSpPr>
        <p:spPr>
          <a:xfrm>
            <a:off x="395536" y="0"/>
            <a:ext cx="8229600" cy="857250"/>
          </a:xfrm>
        </p:spPr>
        <p:txBody>
          <a:bodyPr/>
          <a:lstStyle/>
          <a:p>
            <a:r>
              <a:rPr lang="tr-TR" dirty="0" smtClean="0"/>
              <a:t>Davranış Biçimleri</a:t>
            </a:r>
            <a:endParaRPr lang="tr-TR" dirty="0"/>
          </a:p>
        </p:txBody>
      </p:sp>
      <p:sp>
        <p:nvSpPr>
          <p:cNvPr id="3" name="İçerik Yer Tutucusu 2">
            <a:extLst>
              <a:ext uri="{FF2B5EF4-FFF2-40B4-BE49-F238E27FC236}">
                <a16:creationId xmlns="" xmlns:a16="http://schemas.microsoft.com/office/drawing/2014/main" id="{AACCDF88-D855-0C49-9E8C-E1102A738914}"/>
              </a:ext>
            </a:extLst>
          </p:cNvPr>
          <p:cNvSpPr>
            <a:spLocks noGrp="1"/>
          </p:cNvSpPr>
          <p:nvPr>
            <p:ph idx="1"/>
          </p:nvPr>
        </p:nvSpPr>
        <p:spPr>
          <a:xfrm>
            <a:off x="395536" y="868932"/>
            <a:ext cx="8229600" cy="4141218"/>
          </a:xfrm>
        </p:spPr>
        <p:txBody>
          <a:bodyPr>
            <a:noAutofit/>
          </a:bodyPr>
          <a:lstStyle/>
          <a:p>
            <a:r>
              <a:rPr lang="tr-TR" sz="1400" dirty="0" smtClean="0"/>
              <a:t>Otizm </a:t>
            </a:r>
            <a:r>
              <a:rPr lang="tr-TR" sz="1400" dirty="0"/>
              <a:t>spektrum bozukluğu olan bir çocuğun veya yetişkin bir bireyin davranış biçimleri ile ilgili çeşitli sorunları olabilir bunlar; </a:t>
            </a:r>
            <a:endParaRPr lang="tr-TR" sz="1400" dirty="0" smtClean="0"/>
          </a:p>
          <a:p>
            <a:r>
              <a:rPr lang="tr-TR" sz="1400" dirty="0" smtClean="0"/>
              <a:t>Öne </a:t>
            </a:r>
            <a:r>
              <a:rPr lang="tr-TR" sz="1400" dirty="0"/>
              <a:t>arkaya sallama, kendi çevresinde dönme veya el çırpma gibi kendini tekrarlayan hareketler</a:t>
            </a:r>
            <a:r>
              <a:rPr lang="tr-TR" sz="1400" dirty="0" smtClean="0"/>
              <a:t>,</a:t>
            </a:r>
          </a:p>
          <a:p>
            <a:r>
              <a:rPr lang="tr-TR" sz="1400" dirty="0" smtClean="0"/>
              <a:t>Kendini </a:t>
            </a:r>
            <a:r>
              <a:rPr lang="tr-TR" sz="1400" dirty="0"/>
              <a:t>ısırma veya başına vurma gibi kendine zarar verebilecek faaliyetler</a:t>
            </a:r>
            <a:r>
              <a:rPr lang="tr-TR" sz="1400" dirty="0" smtClean="0"/>
              <a:t>,</a:t>
            </a:r>
          </a:p>
          <a:p>
            <a:r>
              <a:rPr lang="tr-TR" sz="1400" dirty="0" smtClean="0"/>
              <a:t>Belirli </a:t>
            </a:r>
            <a:r>
              <a:rPr lang="tr-TR" sz="1400" dirty="0"/>
              <a:t>rutinleri veya ritüelleri geliştirme ve bunlarda meydana gelecek en ufak bir değişiklikten büyük rahatsızlık duyma</a:t>
            </a:r>
            <a:r>
              <a:rPr lang="tr-TR" sz="1400" dirty="0" smtClean="0"/>
              <a:t>,</a:t>
            </a:r>
          </a:p>
          <a:p>
            <a:r>
              <a:rPr lang="tr-TR" sz="1400" dirty="0" smtClean="0"/>
              <a:t>Koordinasyon </a:t>
            </a:r>
            <a:r>
              <a:rPr lang="tr-TR" sz="1400" dirty="0"/>
              <a:t>sorunları görülmesi,  </a:t>
            </a:r>
            <a:endParaRPr lang="tr-TR" sz="1400" dirty="0" smtClean="0"/>
          </a:p>
          <a:p>
            <a:r>
              <a:rPr lang="tr-TR" sz="1400" dirty="0" smtClean="0"/>
              <a:t>Ayak </a:t>
            </a:r>
            <a:r>
              <a:rPr lang="tr-TR" sz="1400" dirty="0"/>
              <a:t>parmakları üzerinde yürüme, </a:t>
            </a:r>
            <a:endParaRPr lang="tr-TR" sz="1400" dirty="0" smtClean="0"/>
          </a:p>
          <a:p>
            <a:r>
              <a:rPr lang="tr-TR" sz="1400" dirty="0" smtClean="0"/>
              <a:t> </a:t>
            </a:r>
            <a:r>
              <a:rPr lang="tr-TR" sz="1400" dirty="0"/>
              <a:t>Bir şeyleri düşürme, sürekli takılma gibi hareket kalıplarını tekrarlama, garip, sert veya abartılı bir vücut dili kullanma</a:t>
            </a:r>
            <a:r>
              <a:rPr lang="tr-TR" sz="1400" dirty="0" smtClean="0"/>
              <a:t>,</a:t>
            </a:r>
          </a:p>
          <a:p>
            <a:r>
              <a:rPr lang="tr-TR" sz="1400" dirty="0" smtClean="0"/>
              <a:t>Bir </a:t>
            </a:r>
            <a:r>
              <a:rPr lang="tr-TR" sz="1400" dirty="0"/>
              <a:t>oyuncak arabanın dönen tekerlekleri gibi herhangi bir nesnenin detaylarından aşırı etkilenme, ancak bu nesnenin genel amacı veya işlevi anlayamama</a:t>
            </a:r>
            <a:r>
              <a:rPr lang="tr-TR" sz="1400" dirty="0" smtClean="0"/>
              <a:t>,</a:t>
            </a:r>
            <a:endParaRPr lang="tr-TR" sz="1400" dirty="0" smtClean="0"/>
          </a:p>
        </p:txBody>
      </p:sp>
    </p:spTree>
    <p:extLst>
      <p:ext uri="{BB962C8B-B14F-4D97-AF65-F5344CB8AC3E}">
        <p14:creationId xmlns:p14="http://schemas.microsoft.com/office/powerpoint/2010/main" val="2218007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Davranış Biçimleri</a:t>
            </a:r>
          </a:p>
        </p:txBody>
      </p:sp>
      <p:sp>
        <p:nvSpPr>
          <p:cNvPr id="3" name="İçerik Yer Tutucusu 2"/>
          <p:cNvSpPr>
            <a:spLocks noGrp="1"/>
          </p:cNvSpPr>
          <p:nvPr>
            <p:ph idx="1"/>
          </p:nvPr>
        </p:nvSpPr>
        <p:spPr/>
        <p:txBody>
          <a:bodyPr/>
          <a:lstStyle/>
          <a:p>
            <a:r>
              <a:rPr lang="tr-TR" dirty="0"/>
              <a:t>Işığa, sese veya temasa karşı alışılmadık derecede hassas olmasına rağmen ağrı veya sıcaklığa kayıtsız olma,</a:t>
            </a:r>
          </a:p>
          <a:p>
            <a:r>
              <a:rPr lang="tr-TR" dirty="0"/>
              <a:t>Taklitçilik ya da yalandan inanma gibi hareketleri yapamama,</a:t>
            </a:r>
          </a:p>
          <a:p>
            <a:r>
              <a:rPr lang="tr-TR" dirty="0"/>
              <a:t>Bir nesne ya da faaliyete anormal derecede odaklanma veya takılma,</a:t>
            </a:r>
          </a:p>
          <a:p>
            <a:r>
              <a:rPr lang="tr-TR" dirty="0"/>
              <a:t>Belirli yiyecek türlerini toptan reddetme veya sadece belirli yemekleri yeme.</a:t>
            </a:r>
          </a:p>
          <a:p>
            <a:r>
              <a:rPr lang="tr-TR" dirty="0"/>
              <a:t>Otizm spektrum bozukluğu olan bazı bireyler büyüdükçe ve olgunlaştıkça başkaları ile daha fazla iletişime geçebilir ve davranışlarında daha az rahatsızlık gözlemlenebilir. Spektruma bağlı olarak, bazı vakalarda normal veya normale yakın bir hayat sürülmesi mümkün olabilir. </a:t>
            </a:r>
          </a:p>
          <a:p>
            <a:endParaRPr lang="tr-TR" dirty="0"/>
          </a:p>
        </p:txBody>
      </p:sp>
    </p:spTree>
    <p:extLst>
      <p:ext uri="{BB962C8B-B14F-4D97-AF65-F5344CB8AC3E}">
        <p14:creationId xmlns:p14="http://schemas.microsoft.com/office/powerpoint/2010/main" val="398123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3" name="object 3"/>
          <p:cNvSpPr txBox="1">
            <a:spLocks noGrp="1"/>
          </p:cNvSpPr>
          <p:nvPr>
            <p:ph type="title"/>
          </p:nvPr>
        </p:nvSpPr>
        <p:spPr>
          <a:xfrm>
            <a:off x="2667000" y="611741"/>
            <a:ext cx="2663235" cy="330200"/>
          </a:xfrm>
          <a:prstGeom prst="rect">
            <a:avLst/>
          </a:prstGeom>
        </p:spPr>
        <p:txBody>
          <a:bodyPr vert="horz" wrap="square" lIns="0" tIns="12700" rIns="0" bIns="0" rtlCol="0">
            <a:spAutoFit/>
          </a:bodyPr>
          <a:lstStyle/>
          <a:p>
            <a:pPr marL="12700">
              <a:lnSpc>
                <a:spcPct val="100000"/>
              </a:lnSpc>
              <a:spcBef>
                <a:spcPts val="100"/>
              </a:spcBef>
            </a:pPr>
            <a:r>
              <a:rPr spc="-5" dirty="0"/>
              <a:t>SÜREKL</a:t>
            </a:r>
            <a:r>
              <a:rPr spc="-5" dirty="0">
                <a:latin typeface="Arial"/>
                <a:cs typeface="Arial"/>
              </a:rPr>
              <a:t>İ</a:t>
            </a:r>
            <a:r>
              <a:rPr spc="-5" dirty="0"/>
              <a:t>L</a:t>
            </a:r>
            <a:r>
              <a:rPr spc="-5" dirty="0">
                <a:latin typeface="Arial"/>
                <a:cs typeface="Arial"/>
              </a:rPr>
              <a:t>İ</a:t>
            </a:r>
            <a:r>
              <a:rPr spc="-5" dirty="0"/>
              <a:t>K</a:t>
            </a:r>
          </a:p>
        </p:txBody>
      </p:sp>
      <p:sp>
        <p:nvSpPr>
          <p:cNvPr id="4" name="object 4"/>
          <p:cNvSpPr txBox="1"/>
          <p:nvPr/>
        </p:nvSpPr>
        <p:spPr>
          <a:xfrm>
            <a:off x="788519" y="1369819"/>
            <a:ext cx="7961630" cy="1010533"/>
          </a:xfrm>
          <a:prstGeom prst="rect">
            <a:avLst/>
          </a:prstGeom>
        </p:spPr>
        <p:txBody>
          <a:bodyPr vert="horz" wrap="square" lIns="0" tIns="12700" rIns="0" bIns="0" rtlCol="0">
            <a:spAutoFit/>
          </a:bodyPr>
          <a:lstStyle/>
          <a:p>
            <a:pPr marL="363855" marR="5080" indent="-351790" algn="just">
              <a:lnSpc>
                <a:spcPct val="100000"/>
              </a:lnSpc>
              <a:spcBef>
                <a:spcPts val="100"/>
              </a:spcBef>
              <a:buFont typeface="Arial"/>
              <a:buChar char="●"/>
              <a:tabLst>
                <a:tab pos="438150" algn="l"/>
              </a:tabLst>
            </a:pPr>
            <a:r>
              <a:rPr sz="1600" spc="-5" dirty="0" err="1" smtClean="0">
                <a:latin typeface="Carlito"/>
                <a:cs typeface="Carlito"/>
              </a:rPr>
              <a:t>Çocu</a:t>
            </a:r>
            <a:r>
              <a:rPr sz="1600" spc="-5" dirty="0" err="1" smtClean="0">
                <a:latin typeface="Arial"/>
                <a:cs typeface="Arial"/>
              </a:rPr>
              <a:t>ğ</a:t>
            </a:r>
            <a:r>
              <a:rPr sz="1600" spc="-5" dirty="0" err="1" smtClean="0">
                <a:latin typeface="Carlito"/>
                <a:cs typeface="Carlito"/>
              </a:rPr>
              <a:t>un</a:t>
            </a:r>
            <a:r>
              <a:rPr sz="1600" spc="-5" dirty="0" smtClean="0">
                <a:latin typeface="Carlito"/>
                <a:cs typeface="Carlito"/>
              </a:rPr>
              <a:t> </a:t>
            </a:r>
            <a:r>
              <a:rPr sz="1600" spc="-5" dirty="0">
                <a:latin typeface="Carlito"/>
                <a:cs typeface="Carlito"/>
              </a:rPr>
              <a:t>belirli bir </a:t>
            </a:r>
            <a:r>
              <a:rPr sz="1600" spc="-10" dirty="0">
                <a:latin typeface="Carlito"/>
                <a:cs typeface="Carlito"/>
              </a:rPr>
              <a:t>davranı</a:t>
            </a:r>
            <a:r>
              <a:rPr sz="1600" spc="-10" dirty="0">
                <a:latin typeface="Arial"/>
                <a:cs typeface="Arial"/>
              </a:rPr>
              <a:t>ş</a:t>
            </a:r>
            <a:r>
              <a:rPr sz="1600" spc="-10" dirty="0">
                <a:latin typeface="Carlito"/>
                <a:cs typeface="Carlito"/>
              </a:rPr>
              <a:t>ı </a:t>
            </a:r>
            <a:r>
              <a:rPr sz="1600" spc="-5" dirty="0">
                <a:latin typeface="Carlito"/>
                <a:cs typeface="Carlito"/>
              </a:rPr>
              <a:t>uzun </a:t>
            </a:r>
            <a:r>
              <a:rPr sz="1600" spc="-10" dirty="0">
                <a:latin typeface="Carlito"/>
                <a:cs typeface="Carlito"/>
              </a:rPr>
              <a:t>süre, ısrarlı </a:t>
            </a:r>
            <a:r>
              <a:rPr sz="1600" spc="-5" dirty="0">
                <a:latin typeface="Carlito"/>
                <a:cs typeface="Carlito"/>
              </a:rPr>
              <a:t>biçimde </a:t>
            </a:r>
            <a:r>
              <a:rPr sz="1600" spc="-10" dirty="0">
                <a:latin typeface="Carlito"/>
                <a:cs typeface="Carlito"/>
              </a:rPr>
              <a:t>devam ettirmesi </a:t>
            </a:r>
            <a:r>
              <a:rPr sz="1600" spc="-5" dirty="0">
                <a:latin typeface="Carlito"/>
                <a:cs typeface="Carlito"/>
              </a:rPr>
              <a:t>ise </a:t>
            </a:r>
            <a:r>
              <a:rPr sz="1600" spc="-10" dirty="0">
                <a:latin typeface="Carlito"/>
                <a:cs typeface="Carlito"/>
              </a:rPr>
              <a:t>süreklilik  kazandı</a:t>
            </a:r>
            <a:r>
              <a:rPr sz="1600" spc="-10" dirty="0">
                <a:latin typeface="Arial"/>
                <a:cs typeface="Arial"/>
              </a:rPr>
              <a:t>ğ</a:t>
            </a:r>
            <a:r>
              <a:rPr sz="1600" spc="-10" dirty="0">
                <a:latin typeface="Carlito"/>
                <a:cs typeface="Carlito"/>
              </a:rPr>
              <a:t>ını </a:t>
            </a:r>
            <a:r>
              <a:rPr sz="1600" spc="-20" dirty="0">
                <a:latin typeface="Carlito"/>
                <a:cs typeface="Carlito"/>
              </a:rPr>
              <a:t>dü</a:t>
            </a:r>
            <a:r>
              <a:rPr sz="1600" spc="-20" dirty="0">
                <a:latin typeface="Arial"/>
                <a:cs typeface="Arial"/>
              </a:rPr>
              <a:t>ş</a:t>
            </a:r>
            <a:r>
              <a:rPr sz="1600" spc="-20" dirty="0">
                <a:latin typeface="Carlito"/>
                <a:cs typeface="Carlito"/>
              </a:rPr>
              <a:t>ündürür. </a:t>
            </a:r>
            <a:endParaRPr lang="tr-TR" sz="1600" spc="-20" dirty="0" smtClean="0">
              <a:latin typeface="Carlito"/>
              <a:cs typeface="Carlito"/>
            </a:endParaRPr>
          </a:p>
          <a:p>
            <a:pPr marL="363855" marR="5080" indent="-351790" algn="just">
              <a:lnSpc>
                <a:spcPct val="100000"/>
              </a:lnSpc>
              <a:spcBef>
                <a:spcPts val="100"/>
              </a:spcBef>
              <a:buFont typeface="Arial"/>
              <a:buChar char="●"/>
              <a:tabLst>
                <a:tab pos="438150" algn="l"/>
              </a:tabLst>
            </a:pPr>
            <a:r>
              <a:rPr sz="1600" spc="-5" dirty="0" err="1" smtClean="0">
                <a:latin typeface="Carlito"/>
                <a:cs typeface="Carlito"/>
              </a:rPr>
              <a:t>Örn</a:t>
            </a:r>
            <a:r>
              <a:rPr sz="1600" spc="-5" dirty="0">
                <a:latin typeface="Carlito"/>
                <a:cs typeface="Carlito"/>
              </a:rPr>
              <a:t>: Altını </a:t>
            </a:r>
            <a:r>
              <a:rPr sz="1600" spc="-10" dirty="0">
                <a:latin typeface="Carlito"/>
                <a:cs typeface="Carlito"/>
              </a:rPr>
              <a:t>ıslatma (enüresis) ve </a:t>
            </a:r>
            <a:r>
              <a:rPr sz="1600" dirty="0">
                <a:latin typeface="Carlito"/>
                <a:cs typeface="Carlito"/>
              </a:rPr>
              <a:t>dı</a:t>
            </a:r>
            <a:r>
              <a:rPr sz="1600" dirty="0">
                <a:latin typeface="Arial"/>
                <a:cs typeface="Arial"/>
              </a:rPr>
              <a:t>ş</a:t>
            </a:r>
            <a:r>
              <a:rPr sz="1600" dirty="0">
                <a:latin typeface="Carlito"/>
                <a:cs typeface="Carlito"/>
              </a:rPr>
              <a:t>kı </a:t>
            </a:r>
            <a:r>
              <a:rPr sz="1600" spc="-5" dirty="0">
                <a:latin typeface="Carlito"/>
                <a:cs typeface="Carlito"/>
              </a:rPr>
              <a:t>kaçırma </a:t>
            </a:r>
            <a:r>
              <a:rPr sz="1600" spc="-15" dirty="0">
                <a:latin typeface="Carlito"/>
                <a:cs typeface="Carlito"/>
              </a:rPr>
              <a:t>(enkopresis) </a:t>
            </a:r>
            <a:r>
              <a:rPr sz="1600" spc="-10" dirty="0">
                <a:latin typeface="Carlito"/>
                <a:cs typeface="Carlito"/>
              </a:rPr>
              <a:t>süreklilik  kazanmı</a:t>
            </a:r>
            <a:r>
              <a:rPr sz="1600" spc="-10" dirty="0">
                <a:latin typeface="Arial"/>
                <a:cs typeface="Arial"/>
              </a:rPr>
              <a:t>ş </a:t>
            </a:r>
            <a:r>
              <a:rPr sz="1600" spc="-5" dirty="0">
                <a:latin typeface="Carlito"/>
                <a:cs typeface="Carlito"/>
              </a:rPr>
              <a:t>ise </a:t>
            </a:r>
            <a:r>
              <a:rPr sz="1600" spc="-10" dirty="0">
                <a:latin typeface="Carlito"/>
                <a:cs typeface="Carlito"/>
              </a:rPr>
              <a:t>problem davranı</a:t>
            </a:r>
            <a:r>
              <a:rPr sz="1600" spc="-10" dirty="0">
                <a:latin typeface="Arial"/>
                <a:cs typeface="Arial"/>
              </a:rPr>
              <a:t>ş </a:t>
            </a:r>
            <a:r>
              <a:rPr sz="1600" spc="-10" dirty="0">
                <a:latin typeface="Carlito"/>
                <a:cs typeface="Carlito"/>
              </a:rPr>
              <a:t>olarak</a:t>
            </a:r>
            <a:r>
              <a:rPr sz="1600" spc="-150" dirty="0">
                <a:latin typeface="Carlito"/>
                <a:cs typeface="Carlito"/>
              </a:rPr>
              <a:t> </a:t>
            </a:r>
            <a:r>
              <a:rPr sz="1600" spc="-15" dirty="0">
                <a:latin typeface="Carlito"/>
                <a:cs typeface="Carlito"/>
              </a:rPr>
              <a:t>de</a:t>
            </a:r>
            <a:r>
              <a:rPr sz="1600" spc="-15" dirty="0">
                <a:latin typeface="Arial"/>
                <a:cs typeface="Arial"/>
              </a:rPr>
              <a:t>ğ</a:t>
            </a:r>
            <a:r>
              <a:rPr sz="1600" spc="-15" dirty="0">
                <a:latin typeface="Carlito"/>
                <a:cs typeface="Carlito"/>
              </a:rPr>
              <a:t>erlendirilebilir.</a:t>
            </a:r>
            <a:endParaRPr sz="1600" dirty="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3" name="object 3"/>
          <p:cNvSpPr txBox="1">
            <a:spLocks noGrp="1"/>
          </p:cNvSpPr>
          <p:nvPr>
            <p:ph type="title"/>
          </p:nvPr>
        </p:nvSpPr>
        <p:spPr>
          <a:xfrm>
            <a:off x="2057400" y="611741"/>
            <a:ext cx="4031169" cy="330200"/>
          </a:xfrm>
          <a:prstGeom prst="rect">
            <a:avLst/>
          </a:prstGeom>
        </p:spPr>
        <p:txBody>
          <a:bodyPr vert="horz" wrap="square" lIns="0" tIns="12700" rIns="0" bIns="0" rtlCol="0">
            <a:spAutoFit/>
          </a:bodyPr>
          <a:lstStyle/>
          <a:p>
            <a:pPr marL="12700">
              <a:lnSpc>
                <a:spcPct val="100000"/>
              </a:lnSpc>
              <a:spcBef>
                <a:spcPts val="100"/>
              </a:spcBef>
            </a:pPr>
            <a:r>
              <a:rPr spc="-5" dirty="0"/>
              <a:t>C</a:t>
            </a:r>
            <a:r>
              <a:rPr spc="-5" dirty="0">
                <a:latin typeface="Arial"/>
                <a:cs typeface="Arial"/>
              </a:rPr>
              <a:t>İ</a:t>
            </a:r>
            <a:r>
              <a:rPr spc="-5" dirty="0"/>
              <a:t>NSEL </a:t>
            </a:r>
            <a:r>
              <a:rPr spc="-10" dirty="0"/>
              <a:t>ROL</a:t>
            </a:r>
            <a:r>
              <a:rPr spc="-60" dirty="0"/>
              <a:t> </a:t>
            </a:r>
            <a:r>
              <a:rPr spc="-5" dirty="0"/>
              <a:t>BEKLENT</a:t>
            </a:r>
            <a:r>
              <a:rPr spc="-5" dirty="0">
                <a:latin typeface="Arial"/>
                <a:cs typeface="Arial"/>
              </a:rPr>
              <a:t>İ</a:t>
            </a:r>
            <a:r>
              <a:rPr spc="-5" dirty="0"/>
              <a:t>LER</a:t>
            </a:r>
            <a:r>
              <a:rPr spc="-5" dirty="0">
                <a:latin typeface="Arial"/>
                <a:cs typeface="Arial"/>
              </a:rPr>
              <a:t>İ</a:t>
            </a:r>
          </a:p>
        </p:txBody>
      </p:sp>
      <p:sp>
        <p:nvSpPr>
          <p:cNvPr id="4" name="object 4"/>
          <p:cNvSpPr txBox="1"/>
          <p:nvPr/>
        </p:nvSpPr>
        <p:spPr>
          <a:xfrm>
            <a:off x="788519" y="1369819"/>
            <a:ext cx="7910830" cy="1995418"/>
          </a:xfrm>
          <a:prstGeom prst="rect">
            <a:avLst/>
          </a:prstGeom>
        </p:spPr>
        <p:txBody>
          <a:bodyPr vert="horz" wrap="square" lIns="0" tIns="12700" rIns="0" bIns="0" rtlCol="0">
            <a:spAutoFit/>
          </a:bodyPr>
          <a:lstStyle/>
          <a:p>
            <a:pPr marL="363855" marR="5080" indent="-351790" algn="just">
              <a:lnSpc>
                <a:spcPct val="100000"/>
              </a:lnSpc>
              <a:spcBef>
                <a:spcPts val="100"/>
              </a:spcBef>
              <a:buFont typeface="Arial"/>
              <a:buChar char="●"/>
              <a:tabLst>
                <a:tab pos="499109" algn="l"/>
              </a:tabLst>
            </a:pPr>
            <a:r>
              <a:rPr sz="1600" spc="-5" dirty="0" err="1" smtClean="0">
                <a:latin typeface="Carlito"/>
                <a:cs typeface="Carlito"/>
              </a:rPr>
              <a:t>Çocukların</a:t>
            </a:r>
            <a:r>
              <a:rPr sz="1600" spc="-5" dirty="0" smtClean="0">
                <a:latin typeface="Carlito"/>
                <a:cs typeface="Carlito"/>
              </a:rPr>
              <a:t> </a:t>
            </a:r>
            <a:r>
              <a:rPr sz="1600" spc="-10" dirty="0">
                <a:latin typeface="Carlito"/>
                <a:cs typeface="Carlito"/>
              </a:rPr>
              <a:t>cinsiyet özellikleri ve </a:t>
            </a:r>
            <a:r>
              <a:rPr sz="1600" spc="-5" dirty="0">
                <a:latin typeface="Carlito"/>
                <a:cs typeface="Carlito"/>
              </a:rPr>
              <a:t>cinsel </a:t>
            </a:r>
            <a:r>
              <a:rPr sz="1600" spc="-10" dirty="0">
                <a:latin typeface="Carlito"/>
                <a:cs typeface="Carlito"/>
              </a:rPr>
              <a:t>rolleri </a:t>
            </a:r>
            <a:r>
              <a:rPr sz="1600" spc="-5" dirty="0">
                <a:latin typeface="Carlito"/>
                <a:cs typeface="Carlito"/>
              </a:rPr>
              <a:t>de davranı</a:t>
            </a:r>
            <a:r>
              <a:rPr sz="1600" spc="-5" dirty="0">
                <a:latin typeface="Arial"/>
                <a:cs typeface="Arial"/>
              </a:rPr>
              <a:t>ş </a:t>
            </a:r>
            <a:r>
              <a:rPr sz="1600" spc="-10" dirty="0">
                <a:latin typeface="Carlito"/>
                <a:cs typeface="Carlito"/>
              </a:rPr>
              <a:t>problemlerinin  </a:t>
            </a:r>
            <a:r>
              <a:rPr sz="1600" spc="-5" dirty="0">
                <a:latin typeface="Carlito"/>
                <a:cs typeface="Carlito"/>
              </a:rPr>
              <a:t>de</a:t>
            </a:r>
            <a:r>
              <a:rPr sz="1600" spc="-5" dirty="0">
                <a:latin typeface="Arial"/>
                <a:cs typeface="Arial"/>
              </a:rPr>
              <a:t>ğ</a:t>
            </a:r>
            <a:r>
              <a:rPr sz="1600" spc="-5" dirty="0">
                <a:latin typeface="Carlito"/>
                <a:cs typeface="Carlito"/>
              </a:rPr>
              <a:t>erlendirilmesinde </a:t>
            </a:r>
            <a:r>
              <a:rPr sz="1600" spc="-25" dirty="0">
                <a:latin typeface="Carlito"/>
                <a:cs typeface="Carlito"/>
              </a:rPr>
              <a:t>önemlidir. </a:t>
            </a:r>
            <a:endParaRPr lang="tr-TR" sz="1600" spc="-25" dirty="0" smtClean="0">
              <a:latin typeface="Carlito"/>
              <a:cs typeface="Carlito"/>
            </a:endParaRPr>
          </a:p>
          <a:p>
            <a:pPr marL="363855" marR="5080" indent="-351790" algn="just">
              <a:lnSpc>
                <a:spcPct val="100000"/>
              </a:lnSpc>
              <a:spcBef>
                <a:spcPts val="100"/>
              </a:spcBef>
              <a:buFont typeface="Arial"/>
              <a:buChar char="●"/>
              <a:tabLst>
                <a:tab pos="499109" algn="l"/>
              </a:tabLst>
            </a:pPr>
            <a:r>
              <a:rPr sz="1600" spc="-30" dirty="0" err="1" smtClean="0">
                <a:latin typeface="Carlito"/>
                <a:cs typeface="Carlito"/>
              </a:rPr>
              <a:t>Türk</a:t>
            </a:r>
            <a:r>
              <a:rPr sz="1600" spc="-30" dirty="0" smtClean="0">
                <a:latin typeface="Carlito"/>
                <a:cs typeface="Carlito"/>
              </a:rPr>
              <a:t> </a:t>
            </a:r>
            <a:r>
              <a:rPr sz="1600" spc="-10" dirty="0">
                <a:latin typeface="Carlito"/>
                <a:cs typeface="Carlito"/>
              </a:rPr>
              <a:t>toplumunda </a:t>
            </a:r>
            <a:r>
              <a:rPr sz="1600" dirty="0">
                <a:latin typeface="Carlito"/>
                <a:cs typeface="Carlito"/>
              </a:rPr>
              <a:t>kalıpla</a:t>
            </a:r>
            <a:r>
              <a:rPr sz="1600" dirty="0">
                <a:latin typeface="Arial"/>
                <a:cs typeface="Arial"/>
              </a:rPr>
              <a:t>ş</a:t>
            </a:r>
            <a:r>
              <a:rPr sz="1600" dirty="0">
                <a:latin typeface="Carlito"/>
                <a:cs typeface="Carlito"/>
              </a:rPr>
              <a:t>mı</a:t>
            </a:r>
            <a:r>
              <a:rPr sz="1600" dirty="0">
                <a:latin typeface="Arial"/>
                <a:cs typeface="Arial"/>
              </a:rPr>
              <a:t>ş </a:t>
            </a:r>
            <a:r>
              <a:rPr sz="1600" spc="-15" dirty="0">
                <a:latin typeface="Carlito"/>
                <a:cs typeface="Carlito"/>
              </a:rPr>
              <a:t>davranı</a:t>
            </a:r>
            <a:r>
              <a:rPr sz="1600" spc="-15" dirty="0">
                <a:latin typeface="Arial"/>
                <a:cs typeface="Arial"/>
              </a:rPr>
              <a:t>ş</a:t>
            </a:r>
            <a:r>
              <a:rPr sz="1600" spc="-15" dirty="0">
                <a:latin typeface="Carlito"/>
                <a:cs typeface="Carlito"/>
              </a:rPr>
              <a:t>lara </a:t>
            </a:r>
            <a:r>
              <a:rPr sz="1600" spc="-5" dirty="0">
                <a:latin typeface="Carlito"/>
                <a:cs typeface="Carlito"/>
              </a:rPr>
              <a:t>bakıldı</a:t>
            </a:r>
            <a:r>
              <a:rPr sz="1600" spc="-5" dirty="0">
                <a:latin typeface="Arial"/>
                <a:cs typeface="Arial"/>
              </a:rPr>
              <a:t>ğ</a:t>
            </a:r>
            <a:r>
              <a:rPr sz="1600" spc="-5" dirty="0">
                <a:latin typeface="Carlito"/>
                <a:cs typeface="Carlito"/>
              </a:rPr>
              <a:t>ında  </a:t>
            </a:r>
            <a:r>
              <a:rPr sz="1600" spc="-10" dirty="0">
                <a:latin typeface="Carlito"/>
                <a:cs typeface="Carlito"/>
              </a:rPr>
              <a:t>kızlara; güzel, tatlı, </a:t>
            </a:r>
            <a:r>
              <a:rPr sz="1600" spc="-5" dirty="0">
                <a:latin typeface="Carlito"/>
                <a:cs typeface="Carlito"/>
              </a:rPr>
              <a:t>sakin, olumlu, </a:t>
            </a:r>
            <a:r>
              <a:rPr sz="1600" spc="-10" dirty="0">
                <a:latin typeface="Carlito"/>
                <a:cs typeface="Carlito"/>
              </a:rPr>
              <a:t>sevecen, </a:t>
            </a:r>
            <a:r>
              <a:rPr sz="1600" spc="-25" dirty="0">
                <a:latin typeface="Carlito"/>
                <a:cs typeface="Carlito"/>
              </a:rPr>
              <a:t>zarif, </a:t>
            </a:r>
            <a:r>
              <a:rPr sz="1600" spc="-15" dirty="0">
                <a:latin typeface="Carlito"/>
                <a:cs typeface="Carlito"/>
              </a:rPr>
              <a:t>ürkek </a:t>
            </a:r>
            <a:r>
              <a:rPr sz="1600" spc="-10" dirty="0">
                <a:latin typeface="Carlito"/>
                <a:cs typeface="Carlito"/>
              </a:rPr>
              <a:t>ve </a:t>
            </a:r>
            <a:r>
              <a:rPr sz="1600" spc="-5" dirty="0">
                <a:latin typeface="Carlito"/>
                <a:cs typeface="Carlito"/>
              </a:rPr>
              <a:t>pasif </a:t>
            </a:r>
            <a:r>
              <a:rPr sz="1600" spc="-10" dirty="0">
                <a:latin typeface="Carlito"/>
                <a:cs typeface="Carlito"/>
              </a:rPr>
              <a:t>özellikler </a:t>
            </a:r>
            <a:r>
              <a:rPr sz="1600" spc="-15" dirty="0">
                <a:latin typeface="Carlito"/>
                <a:cs typeface="Carlito"/>
              </a:rPr>
              <a:t>atfedilirken,  erkeklerde </a:t>
            </a:r>
            <a:r>
              <a:rPr sz="1600" spc="-5" dirty="0">
                <a:latin typeface="Carlito"/>
                <a:cs typeface="Carlito"/>
              </a:rPr>
              <a:t>ba</a:t>
            </a:r>
            <a:r>
              <a:rPr sz="1600" spc="-5" dirty="0">
                <a:latin typeface="Arial"/>
                <a:cs typeface="Arial"/>
              </a:rPr>
              <a:t>ğ</a:t>
            </a:r>
            <a:r>
              <a:rPr sz="1600" spc="-5" dirty="0">
                <a:latin typeface="Carlito"/>
                <a:cs typeface="Carlito"/>
              </a:rPr>
              <a:t>ımsız, </a:t>
            </a:r>
            <a:r>
              <a:rPr sz="1600" spc="-30" dirty="0">
                <a:latin typeface="Carlito"/>
                <a:cs typeface="Carlito"/>
              </a:rPr>
              <a:t>cesur, </a:t>
            </a:r>
            <a:r>
              <a:rPr sz="1600" spc="-20" dirty="0">
                <a:latin typeface="Carlito"/>
                <a:cs typeface="Carlito"/>
              </a:rPr>
              <a:t>aktif, </a:t>
            </a:r>
            <a:r>
              <a:rPr sz="1600" spc="-5" dirty="0">
                <a:latin typeface="Carlito"/>
                <a:cs typeface="Carlito"/>
              </a:rPr>
              <a:t>güçlü, sert, </a:t>
            </a:r>
            <a:r>
              <a:rPr sz="1600" spc="-25" dirty="0">
                <a:latin typeface="Carlito"/>
                <a:cs typeface="Carlito"/>
              </a:rPr>
              <a:t>otoriter, </a:t>
            </a:r>
            <a:r>
              <a:rPr sz="1600" spc="-10" dirty="0">
                <a:latin typeface="Carlito"/>
                <a:cs typeface="Carlito"/>
              </a:rPr>
              <a:t>özellikler </a:t>
            </a:r>
            <a:r>
              <a:rPr sz="1600" spc="-20" dirty="0">
                <a:latin typeface="Carlito"/>
                <a:cs typeface="Carlito"/>
              </a:rPr>
              <a:t>atfedilmi</a:t>
            </a:r>
            <a:r>
              <a:rPr sz="1600" spc="-20" dirty="0">
                <a:latin typeface="Arial"/>
                <a:cs typeface="Arial"/>
              </a:rPr>
              <a:t>ş</a:t>
            </a:r>
            <a:r>
              <a:rPr sz="1600" spc="-20" dirty="0">
                <a:latin typeface="Carlito"/>
                <a:cs typeface="Carlito"/>
              </a:rPr>
              <a:t>tir. </a:t>
            </a:r>
            <a:endParaRPr lang="tr-TR" sz="1600" spc="-20" dirty="0" smtClean="0">
              <a:latin typeface="Carlito"/>
              <a:cs typeface="Carlito"/>
            </a:endParaRPr>
          </a:p>
          <a:p>
            <a:pPr marL="363855" marR="5080" indent="-351790" algn="just">
              <a:lnSpc>
                <a:spcPct val="100000"/>
              </a:lnSpc>
              <a:spcBef>
                <a:spcPts val="100"/>
              </a:spcBef>
              <a:buFont typeface="Arial"/>
              <a:buChar char="●"/>
              <a:tabLst>
                <a:tab pos="499109" algn="l"/>
              </a:tabLst>
            </a:pPr>
            <a:r>
              <a:rPr sz="1600" spc="-5" dirty="0" smtClean="0">
                <a:latin typeface="Carlito"/>
                <a:cs typeface="Carlito"/>
              </a:rPr>
              <a:t>Bu </a:t>
            </a:r>
            <a:r>
              <a:rPr sz="1600" spc="-5" dirty="0">
                <a:latin typeface="Carlito"/>
                <a:cs typeface="Carlito"/>
              </a:rPr>
              <a:t>nedenle  </a:t>
            </a:r>
            <a:r>
              <a:rPr sz="1600" spc="-15" dirty="0">
                <a:latin typeface="Carlito"/>
                <a:cs typeface="Carlito"/>
              </a:rPr>
              <a:t>erkek </a:t>
            </a:r>
            <a:r>
              <a:rPr sz="1600" spc="-10" dirty="0">
                <a:latin typeface="Carlito"/>
                <a:cs typeface="Carlito"/>
              </a:rPr>
              <a:t>çocuklarının saldırgan davranı</a:t>
            </a:r>
            <a:r>
              <a:rPr sz="1600" spc="-10" dirty="0">
                <a:latin typeface="Arial"/>
                <a:cs typeface="Arial"/>
              </a:rPr>
              <a:t>ş</a:t>
            </a:r>
            <a:r>
              <a:rPr sz="1600" spc="-10" dirty="0">
                <a:latin typeface="Carlito"/>
                <a:cs typeface="Carlito"/>
              </a:rPr>
              <a:t>ları </a:t>
            </a:r>
            <a:r>
              <a:rPr sz="1600" spc="-5" dirty="0">
                <a:latin typeface="Carlito"/>
                <a:cs typeface="Carlito"/>
              </a:rPr>
              <a:t>cinsel </a:t>
            </a:r>
            <a:r>
              <a:rPr sz="1600" spc="-10" dirty="0">
                <a:latin typeface="Carlito"/>
                <a:cs typeface="Carlito"/>
              </a:rPr>
              <a:t>rollerine uygun </a:t>
            </a:r>
            <a:r>
              <a:rPr sz="1600" spc="-5" dirty="0">
                <a:latin typeface="Carlito"/>
                <a:cs typeface="Carlito"/>
              </a:rPr>
              <a:t>davranı</a:t>
            </a:r>
            <a:r>
              <a:rPr sz="1600" spc="-5" dirty="0">
                <a:latin typeface="Arial"/>
                <a:cs typeface="Arial"/>
              </a:rPr>
              <a:t>ş</a:t>
            </a:r>
            <a:r>
              <a:rPr sz="1600" spc="-5" dirty="0">
                <a:latin typeface="Carlito"/>
                <a:cs typeface="Carlito"/>
              </a:rPr>
              <a:t>lar </a:t>
            </a:r>
            <a:r>
              <a:rPr sz="1600" spc="-10" dirty="0">
                <a:latin typeface="Carlito"/>
                <a:cs typeface="Carlito"/>
              </a:rPr>
              <a:t>olarak kabul  edilirken, </a:t>
            </a:r>
            <a:r>
              <a:rPr sz="1600" spc="-25" dirty="0">
                <a:latin typeface="Carlito"/>
                <a:cs typeface="Carlito"/>
              </a:rPr>
              <a:t>zarif, </a:t>
            </a:r>
            <a:r>
              <a:rPr sz="1600" spc="-15" dirty="0">
                <a:latin typeface="Carlito"/>
                <a:cs typeface="Carlito"/>
              </a:rPr>
              <a:t>ürkek </a:t>
            </a:r>
            <a:r>
              <a:rPr sz="1600" spc="-10" dirty="0">
                <a:latin typeface="Carlito"/>
                <a:cs typeface="Carlito"/>
              </a:rPr>
              <a:t>ve </a:t>
            </a:r>
            <a:r>
              <a:rPr sz="1600" spc="-5" dirty="0">
                <a:latin typeface="Carlito"/>
                <a:cs typeface="Carlito"/>
              </a:rPr>
              <a:t>pasif olmaları cinsel </a:t>
            </a:r>
            <a:r>
              <a:rPr sz="1600" spc="-15" dirty="0">
                <a:latin typeface="Carlito"/>
                <a:cs typeface="Carlito"/>
              </a:rPr>
              <a:t>rol </a:t>
            </a:r>
            <a:r>
              <a:rPr sz="1600" spc="-10" dirty="0">
                <a:latin typeface="Carlito"/>
                <a:cs typeface="Carlito"/>
              </a:rPr>
              <a:t>beklentilerine uygun </a:t>
            </a:r>
            <a:r>
              <a:rPr sz="1600" spc="-5" dirty="0">
                <a:latin typeface="Carlito"/>
                <a:cs typeface="Carlito"/>
              </a:rPr>
              <a:t>davranı</a:t>
            </a:r>
            <a:r>
              <a:rPr sz="1600" spc="-5" dirty="0">
                <a:latin typeface="Arial"/>
                <a:cs typeface="Arial"/>
              </a:rPr>
              <a:t>ş</a:t>
            </a:r>
            <a:r>
              <a:rPr sz="1600" spc="-5" dirty="0">
                <a:latin typeface="Carlito"/>
                <a:cs typeface="Carlito"/>
              </a:rPr>
              <a:t>lar </a:t>
            </a:r>
            <a:r>
              <a:rPr sz="1600" spc="-10" dirty="0">
                <a:latin typeface="Carlito"/>
                <a:cs typeface="Carlito"/>
              </a:rPr>
              <a:t>olarak  kabul </a:t>
            </a:r>
            <a:r>
              <a:rPr sz="1600" spc="-20" dirty="0">
                <a:latin typeface="Carlito"/>
                <a:cs typeface="Carlito"/>
              </a:rPr>
              <a:t>edilmezler.</a:t>
            </a:r>
            <a:endParaRPr sz="1600" dirty="0">
              <a:latin typeface="Carlito"/>
              <a:cs typeface="Carl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3" name="object 3"/>
          <p:cNvSpPr txBox="1">
            <a:spLocks noGrp="1"/>
          </p:cNvSpPr>
          <p:nvPr>
            <p:ph type="title"/>
          </p:nvPr>
        </p:nvSpPr>
        <p:spPr>
          <a:xfrm>
            <a:off x="1219200" y="576563"/>
            <a:ext cx="5699087" cy="330200"/>
          </a:xfrm>
          <a:prstGeom prst="rect">
            <a:avLst/>
          </a:prstGeom>
        </p:spPr>
        <p:txBody>
          <a:bodyPr vert="horz" wrap="square" lIns="0" tIns="12700" rIns="0" bIns="0" rtlCol="0">
            <a:spAutoFit/>
          </a:bodyPr>
          <a:lstStyle/>
          <a:p>
            <a:pPr marL="316230">
              <a:lnSpc>
                <a:spcPct val="100000"/>
              </a:lnSpc>
              <a:spcBef>
                <a:spcPts val="100"/>
              </a:spcBef>
            </a:pPr>
            <a:r>
              <a:rPr spc="-5" dirty="0"/>
              <a:t>4.1 </a:t>
            </a:r>
            <a:r>
              <a:rPr spc="-20" dirty="0"/>
              <a:t>DUYGU </a:t>
            </a:r>
            <a:r>
              <a:rPr spc="-5" dirty="0"/>
              <a:t>VE </a:t>
            </a:r>
            <a:r>
              <a:rPr spc="-25" dirty="0"/>
              <a:t>DAVRANI</a:t>
            </a:r>
            <a:r>
              <a:rPr spc="-25" dirty="0">
                <a:latin typeface="Arial"/>
                <a:cs typeface="Arial"/>
              </a:rPr>
              <a:t>Ş</a:t>
            </a:r>
            <a:r>
              <a:rPr spc="-95" dirty="0">
                <a:latin typeface="Arial"/>
                <a:cs typeface="Arial"/>
              </a:rPr>
              <a:t> </a:t>
            </a:r>
            <a:r>
              <a:rPr spc="-15" dirty="0"/>
              <a:t>BOZUKLUKLARI</a:t>
            </a:r>
          </a:p>
        </p:txBody>
      </p:sp>
      <p:sp>
        <p:nvSpPr>
          <p:cNvPr id="4" name="object 4"/>
          <p:cNvSpPr txBox="1"/>
          <p:nvPr/>
        </p:nvSpPr>
        <p:spPr>
          <a:xfrm>
            <a:off x="682623" y="1126782"/>
            <a:ext cx="8051800" cy="3520440"/>
          </a:xfrm>
          <a:prstGeom prst="rect">
            <a:avLst/>
          </a:prstGeom>
        </p:spPr>
        <p:txBody>
          <a:bodyPr vert="horz" wrap="square" lIns="0" tIns="28575" rIns="0" bIns="0" rtlCol="0">
            <a:spAutoFit/>
          </a:bodyPr>
          <a:lstStyle/>
          <a:p>
            <a:pPr marL="528320" lvl="2" indent="-516255">
              <a:lnSpc>
                <a:spcPct val="100000"/>
              </a:lnSpc>
              <a:spcBef>
                <a:spcPts val="225"/>
              </a:spcBef>
              <a:buAutoNum type="arabicPeriod"/>
              <a:tabLst>
                <a:tab pos="528955" algn="l"/>
              </a:tabLst>
            </a:pPr>
            <a:r>
              <a:rPr sz="1600" b="1" spc="-25" dirty="0">
                <a:latin typeface="Carlito"/>
                <a:cs typeface="Carlito"/>
              </a:rPr>
              <a:t>KORKU</a:t>
            </a:r>
            <a:endParaRPr sz="1600" dirty="0">
              <a:latin typeface="Carlito"/>
              <a:cs typeface="Carlito"/>
            </a:endParaRPr>
          </a:p>
          <a:p>
            <a:pPr marL="12700">
              <a:lnSpc>
                <a:spcPct val="100000"/>
              </a:lnSpc>
              <a:spcBef>
                <a:spcPts val="130"/>
              </a:spcBef>
            </a:pPr>
            <a:r>
              <a:rPr sz="1600" i="1" spc="-35" dirty="0">
                <a:latin typeface="Carlito"/>
                <a:cs typeface="Carlito"/>
              </a:rPr>
              <a:t>Tanım</a:t>
            </a:r>
            <a:endParaRPr sz="1600" dirty="0">
              <a:latin typeface="Carlito"/>
              <a:cs typeface="Carlito"/>
            </a:endParaRPr>
          </a:p>
          <a:p>
            <a:pPr marL="469265" marR="5080" lvl="3" indent="-351790" algn="just">
              <a:lnSpc>
                <a:spcPts val="1730"/>
              </a:lnSpc>
              <a:spcBef>
                <a:spcPts val="345"/>
              </a:spcBef>
              <a:buFont typeface="Arial"/>
              <a:buChar char="●"/>
              <a:tabLst>
                <a:tab pos="469900" algn="l"/>
              </a:tabLst>
            </a:pPr>
            <a:r>
              <a:rPr sz="1600" spc="-15" dirty="0">
                <a:latin typeface="Carlito"/>
                <a:cs typeface="Carlito"/>
              </a:rPr>
              <a:t>Korku; </a:t>
            </a:r>
            <a:r>
              <a:rPr sz="1600" spc="-10" dirty="0">
                <a:latin typeface="Carlito"/>
                <a:cs typeface="Carlito"/>
              </a:rPr>
              <a:t>görünen </a:t>
            </a:r>
            <a:r>
              <a:rPr sz="1600" spc="-15" dirty="0">
                <a:latin typeface="Carlito"/>
                <a:cs typeface="Carlito"/>
              </a:rPr>
              <a:t>ya </a:t>
            </a:r>
            <a:r>
              <a:rPr sz="1600" spc="-5" dirty="0">
                <a:latin typeface="Carlito"/>
                <a:cs typeface="Carlito"/>
              </a:rPr>
              <a:t>da </a:t>
            </a:r>
            <a:r>
              <a:rPr sz="1600" spc="-10" dirty="0">
                <a:latin typeface="Carlito"/>
                <a:cs typeface="Carlito"/>
              </a:rPr>
              <a:t>görülmeyen </a:t>
            </a:r>
            <a:r>
              <a:rPr sz="1600" spc="-15" dirty="0">
                <a:latin typeface="Carlito"/>
                <a:cs typeface="Carlito"/>
              </a:rPr>
              <a:t>tehlikeler </a:t>
            </a:r>
            <a:r>
              <a:rPr sz="1600" spc="-5" dirty="0">
                <a:latin typeface="Carlito"/>
                <a:cs typeface="Carlito"/>
              </a:rPr>
              <a:t>kar</a:t>
            </a:r>
            <a:r>
              <a:rPr sz="1600" spc="-5" dirty="0">
                <a:latin typeface="Arial"/>
                <a:cs typeface="Arial"/>
              </a:rPr>
              <a:t>ş</a:t>
            </a:r>
            <a:r>
              <a:rPr sz="1600" spc="-5" dirty="0">
                <a:latin typeface="Carlito"/>
                <a:cs typeface="Carlito"/>
              </a:rPr>
              <a:t>ısında </a:t>
            </a:r>
            <a:r>
              <a:rPr sz="1600" spc="-10" dirty="0">
                <a:latin typeface="Carlito"/>
                <a:cs typeface="Carlito"/>
              </a:rPr>
              <a:t>bireyin gösterdi</a:t>
            </a:r>
            <a:r>
              <a:rPr sz="1600" spc="-10" dirty="0">
                <a:latin typeface="Arial"/>
                <a:cs typeface="Arial"/>
              </a:rPr>
              <a:t>ğ</a:t>
            </a:r>
            <a:r>
              <a:rPr sz="1600" spc="-10" dirty="0">
                <a:latin typeface="Carlito"/>
                <a:cs typeface="Carlito"/>
              </a:rPr>
              <a:t>i tepki </a:t>
            </a:r>
            <a:r>
              <a:rPr sz="1600" spc="-5" dirty="0">
                <a:latin typeface="Carlito"/>
                <a:cs typeface="Carlito"/>
              </a:rPr>
              <a:t>olup,  </a:t>
            </a:r>
            <a:r>
              <a:rPr sz="1600" spc="-10" dirty="0">
                <a:latin typeface="Carlito"/>
                <a:cs typeface="Carlito"/>
              </a:rPr>
              <a:t>belirsizlik kar</a:t>
            </a:r>
            <a:r>
              <a:rPr sz="1600" spc="-10" dirty="0">
                <a:latin typeface="Arial"/>
                <a:cs typeface="Arial"/>
              </a:rPr>
              <a:t>ş</a:t>
            </a:r>
            <a:r>
              <a:rPr sz="1600" spc="-10" dirty="0">
                <a:latin typeface="Carlito"/>
                <a:cs typeface="Carlito"/>
              </a:rPr>
              <a:t>ısında tehdit </a:t>
            </a:r>
            <a:r>
              <a:rPr sz="1600" dirty="0">
                <a:latin typeface="Carlito"/>
                <a:cs typeface="Carlito"/>
              </a:rPr>
              <a:t>algısı </a:t>
            </a:r>
            <a:r>
              <a:rPr sz="1600" spc="-5" dirty="0">
                <a:latin typeface="Carlito"/>
                <a:cs typeface="Carlito"/>
              </a:rPr>
              <a:t>ile </a:t>
            </a:r>
            <a:r>
              <a:rPr sz="1600" spc="-10" dirty="0">
                <a:latin typeface="Carlito"/>
                <a:cs typeface="Carlito"/>
              </a:rPr>
              <a:t>tetiklenen rahatsız </a:t>
            </a:r>
            <a:r>
              <a:rPr sz="1600" spc="-5" dirty="0">
                <a:latin typeface="Carlito"/>
                <a:cs typeface="Carlito"/>
              </a:rPr>
              <a:t>edici </a:t>
            </a:r>
            <a:r>
              <a:rPr sz="1600" spc="-10" dirty="0">
                <a:latin typeface="Carlito"/>
                <a:cs typeface="Carlito"/>
              </a:rPr>
              <a:t>ve </a:t>
            </a:r>
            <a:r>
              <a:rPr sz="1600" spc="-5" dirty="0">
                <a:latin typeface="Carlito"/>
                <a:cs typeface="Carlito"/>
              </a:rPr>
              <a:t>olumsuz bir </a:t>
            </a:r>
            <a:r>
              <a:rPr sz="1600" spc="-25" dirty="0">
                <a:latin typeface="Carlito"/>
                <a:cs typeface="Carlito"/>
              </a:rPr>
              <a:t>duygudur. </a:t>
            </a:r>
            <a:r>
              <a:rPr sz="1600" spc="-15" dirty="0">
                <a:latin typeface="Carlito"/>
                <a:cs typeface="Carlito"/>
              </a:rPr>
              <a:t>Korku,  </a:t>
            </a:r>
            <a:r>
              <a:rPr sz="1600" spc="-5" dirty="0">
                <a:latin typeface="Carlito"/>
                <a:cs typeface="Carlito"/>
              </a:rPr>
              <a:t>sa</a:t>
            </a:r>
            <a:r>
              <a:rPr sz="1600" spc="-5" dirty="0">
                <a:latin typeface="Arial"/>
                <a:cs typeface="Arial"/>
              </a:rPr>
              <a:t>ğ</a:t>
            </a:r>
            <a:r>
              <a:rPr sz="1600" spc="-5" dirty="0">
                <a:latin typeface="Carlito"/>
                <a:cs typeface="Carlito"/>
              </a:rPr>
              <a:t>lıklı bir </a:t>
            </a:r>
            <a:r>
              <a:rPr sz="1600" spc="-10" dirty="0">
                <a:latin typeface="Carlito"/>
                <a:cs typeface="Carlito"/>
              </a:rPr>
              <a:t>bireyin </a:t>
            </a:r>
            <a:r>
              <a:rPr sz="1600" spc="-20" dirty="0">
                <a:latin typeface="Carlito"/>
                <a:cs typeface="Carlito"/>
              </a:rPr>
              <a:t>hayatta </a:t>
            </a:r>
            <a:r>
              <a:rPr sz="1600" spc="-5" dirty="0">
                <a:latin typeface="Carlito"/>
                <a:cs typeface="Carlito"/>
              </a:rPr>
              <a:t>kalabilmesine </a:t>
            </a:r>
            <a:r>
              <a:rPr sz="1600" spc="-10" dirty="0">
                <a:latin typeface="Carlito"/>
                <a:cs typeface="Carlito"/>
              </a:rPr>
              <a:t>yardımcı </a:t>
            </a:r>
            <a:r>
              <a:rPr sz="1600" spc="-5" dirty="0">
                <a:latin typeface="Carlito"/>
                <a:cs typeface="Carlito"/>
              </a:rPr>
              <a:t>olan bir </a:t>
            </a:r>
            <a:r>
              <a:rPr sz="1600" spc="-10" dirty="0">
                <a:latin typeface="Carlito"/>
                <a:cs typeface="Carlito"/>
              </a:rPr>
              <a:t>duygu </a:t>
            </a:r>
            <a:r>
              <a:rPr sz="1600" spc="-5" dirty="0">
                <a:latin typeface="Carlito"/>
                <a:cs typeface="Carlito"/>
              </a:rPr>
              <a:t>hali olmasına </a:t>
            </a:r>
            <a:r>
              <a:rPr sz="1600" dirty="0">
                <a:latin typeface="Carlito"/>
                <a:cs typeface="Carlito"/>
              </a:rPr>
              <a:t>kar</a:t>
            </a:r>
            <a:r>
              <a:rPr sz="1600" dirty="0">
                <a:latin typeface="Arial"/>
                <a:cs typeface="Arial"/>
              </a:rPr>
              <a:t>ş</a:t>
            </a:r>
            <a:r>
              <a:rPr sz="1600" dirty="0">
                <a:latin typeface="Carlito"/>
                <a:cs typeface="Carlito"/>
              </a:rPr>
              <a:t>ın, </a:t>
            </a:r>
            <a:r>
              <a:rPr sz="1600" spc="-5" dirty="0">
                <a:latin typeface="Carlito"/>
                <a:cs typeface="Carlito"/>
              </a:rPr>
              <a:t>a</a:t>
            </a:r>
            <a:r>
              <a:rPr sz="1600" spc="-5" dirty="0">
                <a:latin typeface="Arial"/>
                <a:cs typeface="Arial"/>
              </a:rPr>
              <a:t>ş</a:t>
            </a:r>
            <a:r>
              <a:rPr sz="1600" spc="-5" dirty="0">
                <a:latin typeface="Carlito"/>
                <a:cs typeface="Carlito"/>
              </a:rPr>
              <a:t>ırı  </a:t>
            </a:r>
            <a:r>
              <a:rPr sz="1600" spc="-20" dirty="0">
                <a:latin typeface="Carlito"/>
                <a:cs typeface="Carlito"/>
              </a:rPr>
              <a:t>korku</a:t>
            </a:r>
            <a:r>
              <a:rPr sz="1600" spc="320" dirty="0">
                <a:latin typeface="Carlito"/>
                <a:cs typeface="Carlito"/>
              </a:rPr>
              <a:t> </a:t>
            </a:r>
            <a:r>
              <a:rPr sz="1600" spc="-5" dirty="0">
                <a:latin typeface="Carlito"/>
                <a:cs typeface="Carlito"/>
              </a:rPr>
              <a:t>hali ya</a:t>
            </a:r>
            <a:r>
              <a:rPr sz="1600" spc="-5" dirty="0">
                <a:latin typeface="Arial"/>
                <a:cs typeface="Arial"/>
              </a:rPr>
              <a:t>ş</a:t>
            </a:r>
            <a:r>
              <a:rPr sz="1600" spc="-5" dirty="0">
                <a:latin typeface="Carlito"/>
                <a:cs typeface="Carlito"/>
              </a:rPr>
              <a:t>am </a:t>
            </a:r>
            <a:r>
              <a:rPr sz="1600" spc="-10" dirty="0">
                <a:latin typeface="Carlito"/>
                <a:cs typeface="Carlito"/>
              </a:rPr>
              <a:t>kalitesini bozaca</a:t>
            </a:r>
            <a:r>
              <a:rPr sz="1600" spc="-10" dirty="0">
                <a:latin typeface="Arial"/>
                <a:cs typeface="Arial"/>
              </a:rPr>
              <a:t>ğ</a:t>
            </a:r>
            <a:r>
              <a:rPr sz="1600" spc="-10" dirty="0">
                <a:latin typeface="Carlito"/>
                <a:cs typeface="Carlito"/>
              </a:rPr>
              <a:t>ı </a:t>
            </a:r>
            <a:r>
              <a:rPr sz="1600" spc="-5" dirty="0">
                <a:latin typeface="Carlito"/>
                <a:cs typeface="Carlito"/>
              </a:rPr>
              <a:t>için </a:t>
            </a:r>
            <a:r>
              <a:rPr sz="1600" spc="-10" dirty="0">
                <a:latin typeface="Carlito"/>
                <a:cs typeface="Carlito"/>
              </a:rPr>
              <a:t>patolojik </a:t>
            </a:r>
            <a:r>
              <a:rPr sz="1600" spc="-5" dirty="0">
                <a:latin typeface="Carlito"/>
                <a:cs typeface="Carlito"/>
              </a:rPr>
              <a:t>(normal </a:t>
            </a:r>
            <a:r>
              <a:rPr sz="1600" spc="-10" dirty="0">
                <a:latin typeface="Carlito"/>
                <a:cs typeface="Carlito"/>
              </a:rPr>
              <a:t>kabul edilmeyen) </a:t>
            </a:r>
            <a:r>
              <a:rPr sz="1600" spc="-15" dirty="0">
                <a:latin typeface="Carlito"/>
                <a:cs typeface="Carlito"/>
              </a:rPr>
              <a:t>özellikler  </a:t>
            </a:r>
            <a:r>
              <a:rPr sz="1600" spc="-20" dirty="0">
                <a:latin typeface="Carlito"/>
                <a:cs typeface="Carlito"/>
              </a:rPr>
              <a:t>ta</a:t>
            </a:r>
            <a:r>
              <a:rPr sz="1600" spc="-20" dirty="0">
                <a:latin typeface="Arial"/>
                <a:cs typeface="Arial"/>
              </a:rPr>
              <a:t>ş</a:t>
            </a:r>
            <a:r>
              <a:rPr sz="1600" spc="-20" dirty="0">
                <a:latin typeface="Carlito"/>
                <a:cs typeface="Carlito"/>
              </a:rPr>
              <a:t>ıyabilir.</a:t>
            </a:r>
            <a:endParaRPr sz="1600" dirty="0">
              <a:latin typeface="Carlito"/>
              <a:cs typeface="Carlito"/>
            </a:endParaRPr>
          </a:p>
          <a:p>
            <a:pPr marL="12700">
              <a:lnSpc>
                <a:spcPct val="100000"/>
              </a:lnSpc>
              <a:spcBef>
                <a:spcPts val="90"/>
              </a:spcBef>
            </a:pPr>
            <a:r>
              <a:rPr sz="1600" i="1" spc="-5" dirty="0">
                <a:latin typeface="Carlito"/>
                <a:cs typeface="Carlito"/>
              </a:rPr>
              <a:t>Nedenleri</a:t>
            </a:r>
            <a:endParaRPr sz="1600" dirty="0">
              <a:latin typeface="Carlito"/>
              <a:cs typeface="Carlito"/>
            </a:endParaRPr>
          </a:p>
          <a:p>
            <a:pPr marL="469265" marR="38100" lvl="3" indent="-351790" algn="just">
              <a:lnSpc>
                <a:spcPts val="1730"/>
              </a:lnSpc>
              <a:spcBef>
                <a:spcPts val="345"/>
              </a:spcBef>
              <a:buFont typeface="Arial"/>
              <a:buChar char="●"/>
              <a:tabLst>
                <a:tab pos="469900" algn="l"/>
              </a:tabLst>
            </a:pPr>
            <a:r>
              <a:rPr sz="1600" spc="-5" dirty="0">
                <a:latin typeface="Carlito"/>
                <a:cs typeface="Carlito"/>
              </a:rPr>
              <a:t>Çocukluk ça</a:t>
            </a:r>
            <a:r>
              <a:rPr sz="1600" spc="-5" dirty="0">
                <a:latin typeface="Arial"/>
                <a:cs typeface="Arial"/>
              </a:rPr>
              <a:t>ğ</a:t>
            </a:r>
            <a:r>
              <a:rPr sz="1600" spc="-5" dirty="0">
                <a:latin typeface="Carlito"/>
                <a:cs typeface="Carlito"/>
              </a:rPr>
              <a:t>ında </a:t>
            </a:r>
            <a:r>
              <a:rPr sz="1600" spc="-20" dirty="0">
                <a:latin typeface="Carlito"/>
                <a:cs typeface="Carlito"/>
              </a:rPr>
              <a:t>korku </a:t>
            </a:r>
            <a:r>
              <a:rPr sz="1600" spc="-10" dirty="0">
                <a:latin typeface="Carlito"/>
                <a:cs typeface="Carlito"/>
              </a:rPr>
              <a:t>probleminin </a:t>
            </a:r>
            <a:r>
              <a:rPr sz="1600" spc="-5" dirty="0">
                <a:latin typeface="Carlito"/>
                <a:cs typeface="Carlito"/>
              </a:rPr>
              <a:t>pek </a:t>
            </a:r>
            <a:r>
              <a:rPr sz="1600" spc="-10" dirty="0">
                <a:latin typeface="Carlito"/>
                <a:cs typeface="Carlito"/>
              </a:rPr>
              <a:t>çok </a:t>
            </a:r>
            <a:r>
              <a:rPr sz="1600" spc="-5" dirty="0">
                <a:latin typeface="Carlito"/>
                <a:cs typeface="Carlito"/>
              </a:rPr>
              <a:t>nedeni </a:t>
            </a:r>
            <a:r>
              <a:rPr sz="1600" spc="-25" dirty="0">
                <a:latin typeface="Carlito"/>
                <a:cs typeface="Carlito"/>
              </a:rPr>
              <a:t>olabilir. </a:t>
            </a:r>
            <a:r>
              <a:rPr sz="1600" spc="-5" dirty="0">
                <a:latin typeface="Carlito"/>
                <a:cs typeface="Carlito"/>
              </a:rPr>
              <a:t>Bu </a:t>
            </a:r>
            <a:r>
              <a:rPr sz="1600" spc="-15" dirty="0">
                <a:latin typeface="Carlito"/>
                <a:cs typeface="Carlito"/>
              </a:rPr>
              <a:t>konuda </a:t>
            </a:r>
            <a:r>
              <a:rPr sz="1600" spc="-10" dirty="0">
                <a:latin typeface="Carlito"/>
                <a:cs typeface="Carlito"/>
              </a:rPr>
              <a:t>aileye </a:t>
            </a:r>
            <a:r>
              <a:rPr sz="1600" dirty="0">
                <a:latin typeface="Carlito"/>
                <a:cs typeface="Carlito"/>
              </a:rPr>
              <a:t>ili</a:t>
            </a:r>
            <a:r>
              <a:rPr sz="1600" dirty="0">
                <a:latin typeface="Arial"/>
                <a:cs typeface="Arial"/>
              </a:rPr>
              <a:t>ş</a:t>
            </a:r>
            <a:r>
              <a:rPr sz="1600" dirty="0">
                <a:latin typeface="Carlito"/>
                <a:cs typeface="Carlito"/>
              </a:rPr>
              <a:t>kin  </a:t>
            </a:r>
            <a:r>
              <a:rPr sz="1600" spc="-10" dirty="0">
                <a:latin typeface="Carlito"/>
                <a:cs typeface="Carlito"/>
              </a:rPr>
              <a:t>faktörler </a:t>
            </a:r>
            <a:r>
              <a:rPr sz="1600" spc="-15" dirty="0">
                <a:latin typeface="Carlito"/>
                <a:cs typeface="Carlito"/>
              </a:rPr>
              <a:t>oldukça </a:t>
            </a:r>
            <a:r>
              <a:rPr sz="1600" spc="-25" dirty="0">
                <a:latin typeface="Carlito"/>
                <a:cs typeface="Carlito"/>
              </a:rPr>
              <a:t>önemlidir. </a:t>
            </a:r>
            <a:r>
              <a:rPr sz="1600" spc="-10" dirty="0">
                <a:latin typeface="Carlito"/>
                <a:cs typeface="Carlito"/>
              </a:rPr>
              <a:t>Özellikle </a:t>
            </a:r>
            <a:r>
              <a:rPr sz="1600" dirty="0">
                <a:latin typeface="Carlito"/>
                <a:cs typeface="Carlito"/>
              </a:rPr>
              <a:t>aile </a:t>
            </a:r>
            <a:r>
              <a:rPr sz="1600" spc="-10" dirty="0">
                <a:latin typeface="Carlito"/>
                <a:cs typeface="Carlito"/>
              </a:rPr>
              <a:t>üyelerinin </a:t>
            </a:r>
            <a:r>
              <a:rPr sz="1600" spc="-15" dirty="0">
                <a:latin typeface="Carlito"/>
                <a:cs typeface="Carlito"/>
              </a:rPr>
              <a:t>korkuları, </a:t>
            </a:r>
            <a:r>
              <a:rPr sz="1600" spc="-10" dirty="0">
                <a:latin typeface="Carlito"/>
                <a:cs typeface="Carlito"/>
              </a:rPr>
              <a:t>çocuklarda </a:t>
            </a:r>
            <a:r>
              <a:rPr sz="1600" spc="-5" dirty="0">
                <a:latin typeface="Carlito"/>
                <a:cs typeface="Carlito"/>
              </a:rPr>
              <a:t>ö</a:t>
            </a:r>
            <a:r>
              <a:rPr sz="1600" spc="-5" dirty="0">
                <a:latin typeface="Arial"/>
                <a:cs typeface="Arial"/>
              </a:rPr>
              <a:t>ğ</a:t>
            </a:r>
            <a:r>
              <a:rPr sz="1600" spc="-5" dirty="0">
                <a:latin typeface="Carlito"/>
                <a:cs typeface="Carlito"/>
              </a:rPr>
              <a:t>renilmi</a:t>
            </a:r>
            <a:r>
              <a:rPr sz="1600" spc="-5" dirty="0">
                <a:latin typeface="Arial"/>
                <a:cs typeface="Arial"/>
              </a:rPr>
              <a:t>ş  </a:t>
            </a:r>
            <a:r>
              <a:rPr sz="1600" spc="-20" dirty="0">
                <a:latin typeface="Carlito"/>
                <a:cs typeface="Carlito"/>
              </a:rPr>
              <a:t>korkuya</a:t>
            </a:r>
            <a:r>
              <a:rPr sz="1600" spc="320" dirty="0">
                <a:latin typeface="Carlito"/>
                <a:cs typeface="Carlito"/>
              </a:rPr>
              <a:t> </a:t>
            </a:r>
            <a:r>
              <a:rPr sz="1600" spc="-5" dirty="0">
                <a:latin typeface="Carlito"/>
                <a:cs typeface="Carlito"/>
              </a:rPr>
              <a:t>neden olabilece</a:t>
            </a:r>
            <a:r>
              <a:rPr sz="1600" spc="-5" dirty="0">
                <a:latin typeface="Arial"/>
                <a:cs typeface="Arial"/>
              </a:rPr>
              <a:t>ğ</a:t>
            </a:r>
            <a:r>
              <a:rPr sz="1600" spc="-5" dirty="0">
                <a:latin typeface="Carlito"/>
                <a:cs typeface="Carlito"/>
              </a:rPr>
              <a:t>i gibi, </a:t>
            </a:r>
            <a:r>
              <a:rPr sz="1600" dirty="0">
                <a:latin typeface="Carlito"/>
                <a:cs typeface="Carlito"/>
              </a:rPr>
              <a:t>anne </a:t>
            </a:r>
            <a:r>
              <a:rPr sz="1600" spc="-5" dirty="0">
                <a:latin typeface="Carlito"/>
                <a:cs typeface="Carlito"/>
              </a:rPr>
              <a:t>babanın </a:t>
            </a:r>
            <a:r>
              <a:rPr sz="1600" spc="-15" dirty="0">
                <a:latin typeface="Carlito"/>
                <a:cs typeface="Carlito"/>
              </a:rPr>
              <a:t>depresyon, </a:t>
            </a:r>
            <a:r>
              <a:rPr sz="1600" spc="-20" dirty="0">
                <a:latin typeface="Carlito"/>
                <a:cs typeface="Carlito"/>
              </a:rPr>
              <a:t>öfke  </a:t>
            </a:r>
            <a:r>
              <a:rPr sz="1600" spc="-5" dirty="0">
                <a:latin typeface="Carlito"/>
                <a:cs typeface="Carlito"/>
              </a:rPr>
              <a:t>krizi gibi </a:t>
            </a:r>
            <a:r>
              <a:rPr sz="1600" spc="-15" dirty="0">
                <a:latin typeface="Carlito"/>
                <a:cs typeface="Carlito"/>
              </a:rPr>
              <a:t>psikolojik  </a:t>
            </a:r>
            <a:r>
              <a:rPr sz="1600" spc="-10" dirty="0">
                <a:latin typeface="Carlito"/>
                <a:cs typeface="Carlito"/>
              </a:rPr>
              <a:t>problemleri </a:t>
            </a:r>
            <a:r>
              <a:rPr sz="1600" spc="-5" dirty="0">
                <a:latin typeface="Carlito"/>
                <a:cs typeface="Carlito"/>
              </a:rPr>
              <a:t>de </a:t>
            </a:r>
            <a:r>
              <a:rPr sz="1600" spc="-10" dirty="0">
                <a:latin typeface="Carlito"/>
                <a:cs typeface="Carlito"/>
              </a:rPr>
              <a:t>çocuklarda </a:t>
            </a:r>
            <a:r>
              <a:rPr sz="1600" spc="-20" dirty="0">
                <a:latin typeface="Carlito"/>
                <a:cs typeface="Carlito"/>
              </a:rPr>
              <a:t>korkuya </a:t>
            </a:r>
            <a:r>
              <a:rPr sz="1600" spc="-5" dirty="0">
                <a:latin typeface="Carlito"/>
                <a:cs typeface="Carlito"/>
              </a:rPr>
              <a:t>neden </a:t>
            </a:r>
            <a:r>
              <a:rPr sz="1600" spc="-25" dirty="0">
                <a:latin typeface="Carlito"/>
                <a:cs typeface="Carlito"/>
              </a:rPr>
              <a:t>olabilir. </a:t>
            </a:r>
            <a:r>
              <a:rPr sz="1600" spc="-5" dirty="0">
                <a:latin typeface="Carlito"/>
                <a:cs typeface="Carlito"/>
              </a:rPr>
              <a:t>Çocukluk </a:t>
            </a:r>
            <a:r>
              <a:rPr sz="1600" dirty="0">
                <a:latin typeface="Carlito"/>
                <a:cs typeface="Carlito"/>
              </a:rPr>
              <a:t>ça</a:t>
            </a:r>
            <a:r>
              <a:rPr sz="1600" dirty="0">
                <a:latin typeface="Arial"/>
                <a:cs typeface="Arial"/>
              </a:rPr>
              <a:t>ğ</a:t>
            </a:r>
            <a:r>
              <a:rPr sz="1600" dirty="0">
                <a:latin typeface="Carlito"/>
                <a:cs typeface="Carlito"/>
              </a:rPr>
              <a:t>ı </a:t>
            </a:r>
            <a:r>
              <a:rPr sz="1600" spc="-15" dirty="0">
                <a:latin typeface="Carlito"/>
                <a:cs typeface="Carlito"/>
              </a:rPr>
              <a:t>korkuları </a:t>
            </a:r>
            <a:r>
              <a:rPr sz="1600" dirty="0">
                <a:latin typeface="Carlito"/>
                <a:cs typeface="Carlito"/>
              </a:rPr>
              <a:t>anne </a:t>
            </a:r>
            <a:r>
              <a:rPr sz="1600" spc="-5" dirty="0">
                <a:latin typeface="Carlito"/>
                <a:cs typeface="Carlito"/>
              </a:rPr>
              <a:t>babalar  </a:t>
            </a:r>
            <a:r>
              <a:rPr sz="1600" spc="-10" dirty="0">
                <a:latin typeface="Carlito"/>
                <a:cs typeface="Carlito"/>
              </a:rPr>
              <a:t>tarafından </a:t>
            </a:r>
            <a:r>
              <a:rPr sz="1600" spc="-5" dirty="0">
                <a:latin typeface="Carlito"/>
                <a:cs typeface="Carlito"/>
              </a:rPr>
              <a:t>disiplin </a:t>
            </a:r>
            <a:r>
              <a:rPr sz="1600" spc="-10" dirty="0">
                <a:latin typeface="Carlito"/>
                <a:cs typeface="Carlito"/>
              </a:rPr>
              <a:t>aracı olarak </a:t>
            </a:r>
            <a:r>
              <a:rPr sz="1600" spc="-5" dirty="0">
                <a:latin typeface="Carlito"/>
                <a:cs typeface="Carlito"/>
              </a:rPr>
              <a:t>da </a:t>
            </a:r>
            <a:r>
              <a:rPr sz="1600" spc="-10" dirty="0">
                <a:latin typeface="Carlito"/>
                <a:cs typeface="Carlito"/>
              </a:rPr>
              <a:t>kullanılabilmektedir </a:t>
            </a:r>
            <a:r>
              <a:rPr sz="1600" spc="-5" dirty="0">
                <a:latin typeface="Carlito"/>
                <a:cs typeface="Carlito"/>
              </a:rPr>
              <a:t>Örn: </a:t>
            </a:r>
            <a:r>
              <a:rPr sz="1600" spc="-15" dirty="0">
                <a:latin typeface="Carlito"/>
                <a:cs typeface="Carlito"/>
              </a:rPr>
              <a:t>Yeme</a:t>
            </a:r>
            <a:r>
              <a:rPr sz="1600" spc="-15" dirty="0">
                <a:latin typeface="Arial"/>
                <a:cs typeface="Arial"/>
              </a:rPr>
              <a:t>ğ</a:t>
            </a:r>
            <a:r>
              <a:rPr sz="1600" spc="-15" dirty="0">
                <a:latin typeface="Carlito"/>
                <a:cs typeface="Carlito"/>
              </a:rPr>
              <a:t>ini </a:t>
            </a:r>
            <a:r>
              <a:rPr sz="1600" spc="-10" dirty="0">
                <a:latin typeface="Carlito"/>
                <a:cs typeface="Carlito"/>
              </a:rPr>
              <a:t>bitirmezsen </a:t>
            </a:r>
            <a:r>
              <a:rPr sz="1600" spc="-5" dirty="0">
                <a:latin typeface="Carlito"/>
                <a:cs typeface="Carlito"/>
              </a:rPr>
              <a:t>seni  </a:t>
            </a:r>
            <a:r>
              <a:rPr sz="1600" spc="-10" dirty="0">
                <a:latin typeface="Carlito"/>
                <a:cs typeface="Carlito"/>
              </a:rPr>
              <a:t>hastaneye götürüp </a:t>
            </a:r>
            <a:r>
              <a:rPr sz="1600" dirty="0">
                <a:latin typeface="Carlito"/>
                <a:cs typeface="Carlito"/>
              </a:rPr>
              <a:t>i</a:t>
            </a:r>
            <a:r>
              <a:rPr sz="1600" dirty="0">
                <a:latin typeface="Arial"/>
                <a:cs typeface="Arial"/>
              </a:rPr>
              <a:t>ğ</a:t>
            </a:r>
            <a:r>
              <a:rPr sz="1600" dirty="0">
                <a:latin typeface="Carlito"/>
                <a:cs typeface="Carlito"/>
              </a:rPr>
              <a:t>ne </a:t>
            </a:r>
            <a:r>
              <a:rPr sz="1600" spc="-10" dirty="0">
                <a:latin typeface="Carlito"/>
                <a:cs typeface="Carlito"/>
              </a:rPr>
              <a:t>yaptıraca</a:t>
            </a:r>
            <a:r>
              <a:rPr sz="1600" spc="-10" dirty="0">
                <a:latin typeface="Arial"/>
                <a:cs typeface="Arial"/>
              </a:rPr>
              <a:t>ğ</a:t>
            </a:r>
            <a:r>
              <a:rPr sz="1600" spc="-10" dirty="0">
                <a:latin typeface="Carlito"/>
                <a:cs typeface="Carlito"/>
              </a:rPr>
              <a:t>ım </a:t>
            </a:r>
            <a:r>
              <a:rPr sz="1600" spc="-5" dirty="0">
                <a:latin typeface="Carlito"/>
                <a:cs typeface="Carlito"/>
              </a:rPr>
              <a:t>gibi. Bu durum </a:t>
            </a:r>
            <a:r>
              <a:rPr sz="1600" spc="-10" dirty="0">
                <a:latin typeface="Carlito"/>
                <a:cs typeface="Carlito"/>
              </a:rPr>
              <a:t>çocukların korkularının </a:t>
            </a:r>
            <a:r>
              <a:rPr sz="1600" spc="-5" dirty="0">
                <a:latin typeface="Carlito"/>
                <a:cs typeface="Carlito"/>
              </a:rPr>
              <a:t>daha </a:t>
            </a:r>
            <a:r>
              <a:rPr sz="1600" spc="-10" dirty="0">
                <a:latin typeface="Carlito"/>
                <a:cs typeface="Carlito"/>
              </a:rPr>
              <a:t>çok  </a:t>
            </a:r>
            <a:r>
              <a:rPr sz="1600" dirty="0">
                <a:latin typeface="Carlito"/>
                <a:cs typeface="Carlito"/>
              </a:rPr>
              <a:t>artmasına </a:t>
            </a:r>
            <a:r>
              <a:rPr sz="1600" spc="-5" dirty="0">
                <a:latin typeface="Carlito"/>
                <a:cs typeface="Carlito"/>
              </a:rPr>
              <a:t>neden</a:t>
            </a:r>
            <a:r>
              <a:rPr sz="1600" spc="-15" dirty="0">
                <a:latin typeface="Carlito"/>
                <a:cs typeface="Carlito"/>
              </a:rPr>
              <a:t> </a:t>
            </a:r>
            <a:r>
              <a:rPr sz="1600" spc="-25" dirty="0">
                <a:latin typeface="Carlito"/>
                <a:cs typeface="Carlito"/>
              </a:rPr>
              <a:t>olacaktır.</a:t>
            </a:r>
            <a:endParaRPr sz="1600" dirty="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5" y="1309106"/>
            <a:ext cx="289560" cy="2038350"/>
          </a:xfrm>
          <a:prstGeom prst="rect">
            <a:avLst/>
          </a:prstGeom>
        </p:spPr>
        <p:txBody>
          <a:bodyPr vert="vert270" wrap="square" lIns="0" tIns="0" rIns="0" bIns="0" rtlCol="0">
            <a:spAutoFit/>
          </a:bodyPr>
          <a:lstStyle/>
          <a:p>
            <a:pPr marL="12700">
              <a:lnSpc>
                <a:spcPts val="2090"/>
              </a:lnSpc>
            </a:pPr>
            <a:r>
              <a:rPr sz="1800" b="1" spc="-10" dirty="0">
                <a:solidFill>
                  <a:srgbClr val="FFFFFF"/>
                </a:solidFill>
                <a:latin typeface="Carlito"/>
                <a:cs typeface="Carlito"/>
              </a:rPr>
              <a:t>ÇOCUK </a:t>
            </a:r>
            <a:r>
              <a:rPr sz="1800" b="1" spc="-5" dirty="0">
                <a:solidFill>
                  <a:srgbClr val="FFFFFF"/>
                </a:solidFill>
                <a:latin typeface="Carlito"/>
                <a:cs typeface="Carlito"/>
              </a:rPr>
              <a:t>RUH</a:t>
            </a:r>
            <a:r>
              <a:rPr sz="1800" b="1" spc="-50" dirty="0">
                <a:solidFill>
                  <a:srgbClr val="FFFFFF"/>
                </a:solidFill>
                <a:latin typeface="Carlito"/>
                <a:cs typeface="Carlito"/>
              </a:rPr>
              <a:t> </a:t>
            </a:r>
            <a:r>
              <a:rPr sz="1800" b="1" spc="-5" dirty="0">
                <a:solidFill>
                  <a:srgbClr val="FFFFFF"/>
                </a:solidFill>
                <a:latin typeface="Carlito"/>
                <a:cs typeface="Carlito"/>
              </a:rPr>
              <a:t>SA</a:t>
            </a:r>
            <a:r>
              <a:rPr sz="1800" b="1" spc="-5" dirty="0">
                <a:solidFill>
                  <a:srgbClr val="FFFFFF"/>
                </a:solidFill>
                <a:latin typeface="Arial"/>
                <a:cs typeface="Arial"/>
              </a:rPr>
              <a:t>Ğ</a:t>
            </a:r>
            <a:r>
              <a:rPr sz="1800" b="1" spc="-5" dirty="0">
                <a:solidFill>
                  <a:srgbClr val="FFFFFF"/>
                </a:solidFill>
                <a:latin typeface="Carlito"/>
                <a:cs typeface="Carlito"/>
              </a:rPr>
              <a:t>LI</a:t>
            </a:r>
            <a:r>
              <a:rPr sz="1800" b="1" spc="-5" dirty="0">
                <a:solidFill>
                  <a:srgbClr val="FFFFFF"/>
                </a:solidFill>
                <a:latin typeface="Arial"/>
                <a:cs typeface="Arial"/>
              </a:rPr>
              <a:t>Ğ</a:t>
            </a:r>
            <a:r>
              <a:rPr sz="1800" b="1" spc="-5" dirty="0">
                <a:solidFill>
                  <a:srgbClr val="FFFFFF"/>
                </a:solidFill>
                <a:latin typeface="Carlito"/>
                <a:cs typeface="Carlito"/>
              </a:rPr>
              <a:t>I</a:t>
            </a:r>
            <a:endParaRPr sz="1800">
              <a:latin typeface="Carlito"/>
              <a:cs typeface="Carlito"/>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3" name="object 3"/>
          <p:cNvSpPr txBox="1"/>
          <p:nvPr/>
        </p:nvSpPr>
        <p:spPr>
          <a:xfrm>
            <a:off x="694973" y="502392"/>
            <a:ext cx="8050530" cy="4184479"/>
          </a:xfrm>
          <a:prstGeom prst="rect">
            <a:avLst/>
          </a:prstGeom>
        </p:spPr>
        <p:txBody>
          <a:bodyPr vert="horz" wrap="square" lIns="0" tIns="16510" rIns="0" bIns="0" rtlCol="0">
            <a:spAutoFit/>
          </a:bodyPr>
          <a:lstStyle/>
          <a:p>
            <a:pPr marL="12700">
              <a:lnSpc>
                <a:spcPct val="100000"/>
              </a:lnSpc>
              <a:spcBef>
                <a:spcPts val="130"/>
              </a:spcBef>
            </a:pPr>
            <a:r>
              <a:rPr sz="1450" i="1" dirty="0">
                <a:latin typeface="Carlito"/>
                <a:cs typeface="Carlito"/>
              </a:rPr>
              <a:t>Belirtileri/Özellikleri</a:t>
            </a:r>
            <a:endParaRPr sz="1450" dirty="0">
              <a:latin typeface="Carlito"/>
              <a:cs typeface="Carlito"/>
            </a:endParaRPr>
          </a:p>
          <a:p>
            <a:pPr>
              <a:lnSpc>
                <a:spcPct val="100000"/>
              </a:lnSpc>
              <a:spcBef>
                <a:spcPts val="10"/>
              </a:spcBef>
            </a:pPr>
            <a:endParaRPr sz="1150" dirty="0">
              <a:latin typeface="Carlito"/>
              <a:cs typeface="Carlito"/>
            </a:endParaRPr>
          </a:p>
          <a:p>
            <a:pPr marL="469265" marR="5080" indent="-342265">
              <a:lnSpc>
                <a:spcPts val="1420"/>
              </a:lnSpc>
              <a:buFont typeface="Arial"/>
              <a:buChar char="●"/>
              <a:tabLst>
                <a:tab pos="529590" algn="l"/>
                <a:tab pos="530225" algn="l"/>
              </a:tabLst>
            </a:pPr>
            <a:r>
              <a:rPr sz="1450" spc="5" dirty="0" err="1" smtClean="0">
                <a:latin typeface="Carlito"/>
                <a:cs typeface="Carlito"/>
              </a:rPr>
              <a:t>Çocuklarda</a:t>
            </a:r>
            <a:r>
              <a:rPr sz="1450" spc="5" dirty="0" smtClean="0">
                <a:latin typeface="Carlito"/>
                <a:cs typeface="Carlito"/>
              </a:rPr>
              <a:t> </a:t>
            </a:r>
            <a:r>
              <a:rPr sz="1450" spc="5" dirty="0">
                <a:latin typeface="Carlito"/>
                <a:cs typeface="Carlito"/>
              </a:rPr>
              <a:t>görülen </a:t>
            </a:r>
            <a:r>
              <a:rPr sz="1450" dirty="0">
                <a:latin typeface="Carlito"/>
                <a:cs typeface="Carlito"/>
              </a:rPr>
              <a:t>korkular </a:t>
            </a:r>
            <a:r>
              <a:rPr sz="1450" spc="5" dirty="0">
                <a:latin typeface="Carlito"/>
                <a:cs typeface="Carlito"/>
              </a:rPr>
              <a:t>ya</a:t>
            </a:r>
            <a:r>
              <a:rPr sz="1450" spc="5" dirty="0">
                <a:latin typeface="Arial"/>
                <a:cs typeface="Arial"/>
              </a:rPr>
              <a:t>ş</a:t>
            </a:r>
            <a:r>
              <a:rPr sz="1450" spc="5" dirty="0">
                <a:latin typeface="Carlito"/>
                <a:cs typeface="Carlito"/>
              </a:rPr>
              <a:t>a göre de</a:t>
            </a:r>
            <a:r>
              <a:rPr sz="1450" spc="5" dirty="0">
                <a:latin typeface="Arial"/>
                <a:cs typeface="Arial"/>
              </a:rPr>
              <a:t>ğ</a:t>
            </a:r>
            <a:r>
              <a:rPr sz="1450" spc="5" dirty="0">
                <a:latin typeface="Carlito"/>
                <a:cs typeface="Carlito"/>
              </a:rPr>
              <a:t>i</a:t>
            </a:r>
            <a:r>
              <a:rPr sz="1450" spc="5" dirty="0">
                <a:latin typeface="Arial"/>
                <a:cs typeface="Arial"/>
              </a:rPr>
              <a:t>ş</a:t>
            </a:r>
            <a:r>
              <a:rPr sz="1450" spc="5" dirty="0">
                <a:latin typeface="Carlito"/>
                <a:cs typeface="Carlito"/>
              </a:rPr>
              <a:t>iklik </a:t>
            </a:r>
            <a:r>
              <a:rPr sz="1450" dirty="0">
                <a:latin typeface="Carlito"/>
                <a:cs typeface="Carlito"/>
              </a:rPr>
              <a:t>gösterir </a:t>
            </a:r>
            <a:r>
              <a:rPr sz="1450" spc="5" dirty="0">
                <a:latin typeface="Carlito"/>
                <a:cs typeface="Carlito"/>
              </a:rPr>
              <a:t>ve </a:t>
            </a:r>
            <a:r>
              <a:rPr sz="1450" spc="10" dirty="0">
                <a:latin typeface="Carlito"/>
                <a:cs typeface="Carlito"/>
              </a:rPr>
              <a:t>zamanla </a:t>
            </a:r>
            <a:r>
              <a:rPr sz="1450" spc="5" dirty="0">
                <a:latin typeface="Carlito"/>
                <a:cs typeface="Carlito"/>
              </a:rPr>
              <a:t>ortadan </a:t>
            </a:r>
            <a:r>
              <a:rPr sz="1450" spc="-20" dirty="0">
                <a:latin typeface="Carlito"/>
                <a:cs typeface="Carlito"/>
              </a:rPr>
              <a:t>kalkar. </a:t>
            </a:r>
            <a:r>
              <a:rPr sz="1450" spc="5" dirty="0">
                <a:latin typeface="Carlito"/>
                <a:cs typeface="Carlito"/>
              </a:rPr>
              <a:t>Bebeklik  </a:t>
            </a:r>
            <a:r>
              <a:rPr sz="1450" spc="10" dirty="0">
                <a:latin typeface="Carlito"/>
                <a:cs typeface="Carlito"/>
              </a:rPr>
              <a:t>döneminde </a:t>
            </a:r>
            <a:r>
              <a:rPr sz="1450" spc="5" dirty="0">
                <a:latin typeface="Carlito"/>
                <a:cs typeface="Carlito"/>
              </a:rPr>
              <a:t>gürültü, </a:t>
            </a:r>
            <a:r>
              <a:rPr sz="1450" spc="10" dirty="0">
                <a:latin typeface="Carlito"/>
                <a:cs typeface="Carlito"/>
              </a:rPr>
              <a:t>tanımadı</a:t>
            </a:r>
            <a:r>
              <a:rPr sz="1450" spc="10" dirty="0">
                <a:latin typeface="Arial"/>
                <a:cs typeface="Arial"/>
              </a:rPr>
              <a:t>ğ</a:t>
            </a:r>
            <a:r>
              <a:rPr sz="1450" spc="10" dirty="0">
                <a:latin typeface="Carlito"/>
                <a:cs typeface="Carlito"/>
              </a:rPr>
              <a:t>ı </a:t>
            </a:r>
            <a:r>
              <a:rPr sz="1450" spc="5" dirty="0">
                <a:latin typeface="Carlito"/>
                <a:cs typeface="Carlito"/>
              </a:rPr>
              <a:t>yeni bir nesne, </a:t>
            </a:r>
            <a:r>
              <a:rPr sz="1450" spc="10" dirty="0">
                <a:latin typeface="Carlito"/>
                <a:cs typeface="Carlito"/>
              </a:rPr>
              <a:t>tanımadı</a:t>
            </a:r>
            <a:r>
              <a:rPr sz="1450" spc="10" dirty="0">
                <a:latin typeface="Arial"/>
                <a:cs typeface="Arial"/>
              </a:rPr>
              <a:t>ğ</a:t>
            </a:r>
            <a:r>
              <a:rPr sz="1450" spc="10" dirty="0">
                <a:latin typeface="Carlito"/>
                <a:cs typeface="Carlito"/>
              </a:rPr>
              <a:t>ı </a:t>
            </a:r>
            <a:r>
              <a:rPr sz="1450" spc="5" dirty="0">
                <a:latin typeface="Carlito"/>
                <a:cs typeface="Carlito"/>
              </a:rPr>
              <a:t>bir </a:t>
            </a:r>
            <a:r>
              <a:rPr sz="1450" spc="10" dirty="0">
                <a:latin typeface="Carlito"/>
                <a:cs typeface="Carlito"/>
              </a:rPr>
              <a:t>yüz bebe</a:t>
            </a:r>
            <a:r>
              <a:rPr sz="1450" spc="10" dirty="0">
                <a:latin typeface="Arial"/>
                <a:cs typeface="Arial"/>
              </a:rPr>
              <a:t>ğ</a:t>
            </a:r>
            <a:r>
              <a:rPr sz="1450" spc="10" dirty="0">
                <a:latin typeface="Carlito"/>
                <a:cs typeface="Carlito"/>
              </a:rPr>
              <a:t>i </a:t>
            </a:r>
            <a:r>
              <a:rPr sz="1450" dirty="0">
                <a:latin typeface="Carlito"/>
                <a:cs typeface="Carlito"/>
              </a:rPr>
              <a:t>korkutabilirken, </a:t>
            </a:r>
            <a:r>
              <a:rPr sz="1450" spc="15" dirty="0">
                <a:latin typeface="Carlito"/>
                <a:cs typeface="Carlito"/>
              </a:rPr>
              <a:t>2 </a:t>
            </a:r>
            <a:r>
              <a:rPr sz="1450" spc="5" dirty="0">
                <a:latin typeface="Carlito"/>
                <a:cs typeface="Carlito"/>
              </a:rPr>
              <a:t>ya</a:t>
            </a:r>
            <a:r>
              <a:rPr sz="1450" spc="5" dirty="0">
                <a:latin typeface="Arial"/>
                <a:cs typeface="Arial"/>
              </a:rPr>
              <a:t>ş  </a:t>
            </a:r>
            <a:r>
              <a:rPr sz="1450" spc="5" dirty="0">
                <a:latin typeface="Carlito"/>
                <a:cs typeface="Carlito"/>
              </a:rPr>
              <a:t>civarında çocuk gök gürültüsü gibi yüksek </a:t>
            </a:r>
            <a:r>
              <a:rPr sz="1450" dirty="0">
                <a:latin typeface="Carlito"/>
                <a:cs typeface="Carlito"/>
              </a:rPr>
              <a:t>sesten </a:t>
            </a:r>
            <a:r>
              <a:rPr sz="1450" spc="-15" dirty="0">
                <a:latin typeface="Carlito"/>
                <a:cs typeface="Carlito"/>
              </a:rPr>
              <a:t>korkabilir. </a:t>
            </a:r>
            <a:r>
              <a:rPr sz="1450" spc="10" dirty="0">
                <a:latin typeface="Carlito"/>
                <a:cs typeface="Carlito"/>
              </a:rPr>
              <a:t>Anne babadan </a:t>
            </a:r>
            <a:r>
              <a:rPr sz="1450" dirty="0">
                <a:latin typeface="Carlito"/>
                <a:cs typeface="Carlito"/>
              </a:rPr>
              <a:t>ayrı </a:t>
            </a:r>
            <a:r>
              <a:rPr sz="1450" spc="10" dirty="0">
                <a:latin typeface="Carlito"/>
                <a:cs typeface="Carlito"/>
              </a:rPr>
              <a:t>kalmanın </a:t>
            </a:r>
            <a:r>
              <a:rPr sz="1450" spc="15" dirty="0">
                <a:latin typeface="Carlito"/>
                <a:cs typeface="Carlito"/>
              </a:rPr>
              <a:t>çocu</a:t>
            </a:r>
            <a:r>
              <a:rPr sz="1450" spc="15" dirty="0">
                <a:latin typeface="Arial"/>
                <a:cs typeface="Arial"/>
              </a:rPr>
              <a:t>ğ</a:t>
            </a:r>
            <a:r>
              <a:rPr sz="1450" spc="15" dirty="0">
                <a:latin typeface="Carlito"/>
                <a:cs typeface="Carlito"/>
              </a:rPr>
              <a:t>u  </a:t>
            </a:r>
            <a:r>
              <a:rPr sz="1450" dirty="0">
                <a:latin typeface="Carlito"/>
                <a:cs typeface="Carlito"/>
              </a:rPr>
              <a:t>oldukça </a:t>
            </a:r>
            <a:r>
              <a:rPr sz="1450" spc="5" dirty="0">
                <a:latin typeface="Carlito"/>
                <a:cs typeface="Carlito"/>
              </a:rPr>
              <a:t>etkiledi</a:t>
            </a:r>
            <a:r>
              <a:rPr sz="1450" spc="5" dirty="0">
                <a:latin typeface="Arial"/>
                <a:cs typeface="Arial"/>
              </a:rPr>
              <a:t>ğ</a:t>
            </a:r>
            <a:r>
              <a:rPr sz="1450" spc="5" dirty="0">
                <a:latin typeface="Carlito"/>
                <a:cs typeface="Carlito"/>
              </a:rPr>
              <a:t>i </a:t>
            </a:r>
            <a:r>
              <a:rPr sz="1450" spc="15" dirty="0">
                <a:latin typeface="Carlito"/>
                <a:cs typeface="Carlito"/>
              </a:rPr>
              <a:t>3 </a:t>
            </a:r>
            <a:r>
              <a:rPr sz="1450" spc="5" dirty="0">
                <a:latin typeface="Carlito"/>
                <a:cs typeface="Carlito"/>
              </a:rPr>
              <a:t>ya</a:t>
            </a:r>
            <a:r>
              <a:rPr sz="1450" spc="5" dirty="0">
                <a:latin typeface="Arial"/>
                <a:cs typeface="Arial"/>
              </a:rPr>
              <a:t>ş </a:t>
            </a:r>
            <a:r>
              <a:rPr sz="1450" spc="5" dirty="0">
                <a:latin typeface="Carlito"/>
                <a:cs typeface="Carlito"/>
              </a:rPr>
              <a:t>civarında; dilenci, </a:t>
            </a:r>
            <a:r>
              <a:rPr sz="1450" dirty="0">
                <a:latin typeface="Carlito"/>
                <a:cs typeface="Carlito"/>
              </a:rPr>
              <a:t>hırsız, </a:t>
            </a:r>
            <a:r>
              <a:rPr sz="1450" spc="5" dirty="0">
                <a:latin typeface="Carlito"/>
                <a:cs typeface="Carlito"/>
              </a:rPr>
              <a:t>polis </a:t>
            </a:r>
            <a:r>
              <a:rPr sz="1450" dirty="0">
                <a:latin typeface="Carlito"/>
                <a:cs typeface="Carlito"/>
              </a:rPr>
              <a:t>ya </a:t>
            </a:r>
            <a:r>
              <a:rPr sz="1450" spc="10" dirty="0">
                <a:latin typeface="Carlito"/>
                <a:cs typeface="Carlito"/>
              </a:rPr>
              <a:t>da </a:t>
            </a:r>
            <a:r>
              <a:rPr sz="1450" dirty="0">
                <a:latin typeface="Carlito"/>
                <a:cs typeface="Carlito"/>
              </a:rPr>
              <a:t>canavar </a:t>
            </a:r>
            <a:r>
              <a:rPr sz="1450" spc="5" dirty="0">
                <a:latin typeface="Carlito"/>
                <a:cs typeface="Carlito"/>
              </a:rPr>
              <a:t>gibi </a:t>
            </a:r>
            <a:r>
              <a:rPr sz="1450" spc="10" dirty="0">
                <a:latin typeface="Carlito"/>
                <a:cs typeface="Carlito"/>
              </a:rPr>
              <a:t>do</a:t>
            </a:r>
            <a:r>
              <a:rPr sz="1450" spc="10" dirty="0">
                <a:latin typeface="Arial"/>
                <a:cs typeface="Arial"/>
              </a:rPr>
              <a:t>ğ</a:t>
            </a:r>
            <a:r>
              <a:rPr sz="1450" spc="10" dirty="0">
                <a:latin typeface="Carlito"/>
                <a:cs typeface="Carlito"/>
              </a:rPr>
              <a:t>aüstü </a:t>
            </a:r>
            <a:r>
              <a:rPr sz="1450" spc="5" dirty="0">
                <a:latin typeface="Carlito"/>
                <a:cs typeface="Carlito"/>
              </a:rPr>
              <a:t>varlıklar çocu</a:t>
            </a:r>
            <a:r>
              <a:rPr sz="1450" spc="5" dirty="0">
                <a:latin typeface="Arial"/>
                <a:cs typeface="Arial"/>
              </a:rPr>
              <a:t>ğ</a:t>
            </a:r>
            <a:r>
              <a:rPr sz="1450" spc="5" dirty="0">
                <a:latin typeface="Carlito"/>
                <a:cs typeface="Carlito"/>
              </a:rPr>
              <a:t>un  </a:t>
            </a:r>
            <a:r>
              <a:rPr sz="1450" dirty="0">
                <a:latin typeface="Carlito"/>
                <a:cs typeface="Carlito"/>
              </a:rPr>
              <a:t>korkusunun </a:t>
            </a:r>
            <a:r>
              <a:rPr sz="1450" spc="-10" dirty="0">
                <a:latin typeface="Carlito"/>
                <a:cs typeface="Carlito"/>
              </a:rPr>
              <a:t>kayna</a:t>
            </a:r>
            <a:r>
              <a:rPr sz="1450" spc="-10" dirty="0">
                <a:latin typeface="Arial"/>
                <a:cs typeface="Arial"/>
              </a:rPr>
              <a:t>ğ</a:t>
            </a:r>
            <a:r>
              <a:rPr sz="1450" spc="-10" dirty="0">
                <a:latin typeface="Carlito"/>
                <a:cs typeface="Carlito"/>
              </a:rPr>
              <a:t>ıdır. </a:t>
            </a:r>
            <a:r>
              <a:rPr sz="1450" spc="5" dirty="0">
                <a:latin typeface="Carlito"/>
                <a:cs typeface="Carlito"/>
              </a:rPr>
              <a:t>Örne</a:t>
            </a:r>
            <a:r>
              <a:rPr sz="1450" spc="5" dirty="0">
                <a:latin typeface="Arial"/>
                <a:cs typeface="Arial"/>
              </a:rPr>
              <a:t>ğ</a:t>
            </a:r>
            <a:r>
              <a:rPr sz="1450" spc="5" dirty="0">
                <a:latin typeface="Carlito"/>
                <a:cs typeface="Carlito"/>
              </a:rPr>
              <a:t>in, </a:t>
            </a:r>
            <a:r>
              <a:rPr sz="1450" dirty="0">
                <a:latin typeface="Carlito"/>
                <a:cs typeface="Carlito"/>
              </a:rPr>
              <a:t>kaybolaca</a:t>
            </a:r>
            <a:r>
              <a:rPr sz="1450" dirty="0">
                <a:latin typeface="Arial"/>
                <a:cs typeface="Arial"/>
              </a:rPr>
              <a:t>ğ</a:t>
            </a:r>
            <a:r>
              <a:rPr sz="1450" dirty="0">
                <a:latin typeface="Carlito"/>
                <a:cs typeface="Carlito"/>
              </a:rPr>
              <a:t>ı, </a:t>
            </a:r>
            <a:r>
              <a:rPr sz="1450" spc="5" dirty="0">
                <a:latin typeface="Carlito"/>
                <a:cs typeface="Carlito"/>
              </a:rPr>
              <a:t>kaçırılaca</a:t>
            </a:r>
            <a:r>
              <a:rPr sz="1450" spc="5" dirty="0">
                <a:latin typeface="Arial"/>
                <a:cs typeface="Arial"/>
              </a:rPr>
              <a:t>ğ</a:t>
            </a:r>
            <a:r>
              <a:rPr sz="1450" spc="5" dirty="0">
                <a:latin typeface="Carlito"/>
                <a:cs typeface="Carlito"/>
              </a:rPr>
              <a:t>ı, sevdiklerinin ölece</a:t>
            </a:r>
            <a:r>
              <a:rPr sz="1450" spc="5" dirty="0">
                <a:latin typeface="Arial"/>
                <a:cs typeface="Arial"/>
              </a:rPr>
              <a:t>ğ</a:t>
            </a:r>
            <a:r>
              <a:rPr sz="1450" spc="5" dirty="0">
                <a:latin typeface="Carlito"/>
                <a:cs typeface="Carlito"/>
              </a:rPr>
              <a:t>i </a:t>
            </a:r>
            <a:r>
              <a:rPr sz="1450" dirty="0">
                <a:latin typeface="Carlito"/>
                <a:cs typeface="Carlito"/>
              </a:rPr>
              <a:t>ya </a:t>
            </a:r>
            <a:r>
              <a:rPr sz="1450" spc="10" dirty="0">
                <a:latin typeface="Carlito"/>
                <a:cs typeface="Carlito"/>
              </a:rPr>
              <a:t>da onu </a:t>
            </a:r>
            <a:r>
              <a:rPr sz="1450" dirty="0">
                <a:latin typeface="Carlito"/>
                <a:cs typeface="Carlito"/>
              </a:rPr>
              <a:t>terk  </a:t>
            </a:r>
            <a:r>
              <a:rPr sz="1450" spc="10" dirty="0">
                <a:latin typeface="Carlito"/>
                <a:cs typeface="Carlito"/>
              </a:rPr>
              <a:t>edece</a:t>
            </a:r>
            <a:r>
              <a:rPr sz="1450" spc="10" dirty="0">
                <a:latin typeface="Arial"/>
                <a:cs typeface="Arial"/>
              </a:rPr>
              <a:t>ğ</a:t>
            </a:r>
            <a:r>
              <a:rPr sz="1450" spc="10" dirty="0">
                <a:latin typeface="Carlito"/>
                <a:cs typeface="Carlito"/>
              </a:rPr>
              <a:t>i </a:t>
            </a:r>
            <a:r>
              <a:rPr sz="1450" spc="5" dirty="0">
                <a:latin typeface="Carlito"/>
                <a:cs typeface="Carlito"/>
              </a:rPr>
              <a:t>gibi </a:t>
            </a:r>
            <a:r>
              <a:rPr sz="1450" dirty="0">
                <a:latin typeface="Carlito"/>
                <a:cs typeface="Carlito"/>
              </a:rPr>
              <a:t>korkuları bazen </a:t>
            </a:r>
            <a:r>
              <a:rPr sz="1450" spc="5" dirty="0">
                <a:latin typeface="Carlito"/>
                <a:cs typeface="Carlito"/>
              </a:rPr>
              <a:t>çok </a:t>
            </a:r>
            <a:r>
              <a:rPr sz="1450" spc="10" dirty="0">
                <a:latin typeface="Carlito"/>
                <a:cs typeface="Carlito"/>
              </a:rPr>
              <a:t>yo</a:t>
            </a:r>
            <a:r>
              <a:rPr sz="1450" spc="10" dirty="0">
                <a:latin typeface="Arial"/>
                <a:cs typeface="Arial"/>
              </a:rPr>
              <a:t>ğ</a:t>
            </a:r>
            <a:r>
              <a:rPr sz="1450" spc="10" dirty="0">
                <a:latin typeface="Carlito"/>
                <a:cs typeface="Carlito"/>
              </a:rPr>
              <a:t>un </a:t>
            </a:r>
            <a:r>
              <a:rPr sz="1450" spc="-10" dirty="0">
                <a:latin typeface="Carlito"/>
                <a:cs typeface="Carlito"/>
              </a:rPr>
              <a:t>ya</a:t>
            </a:r>
            <a:r>
              <a:rPr sz="1450" spc="-10" dirty="0">
                <a:latin typeface="Arial"/>
                <a:cs typeface="Arial"/>
              </a:rPr>
              <a:t>ş</a:t>
            </a:r>
            <a:r>
              <a:rPr sz="1450" spc="-10" dirty="0">
                <a:latin typeface="Carlito"/>
                <a:cs typeface="Carlito"/>
              </a:rPr>
              <a:t>ayabilir. </a:t>
            </a:r>
            <a:r>
              <a:rPr sz="1450" spc="5" dirty="0">
                <a:latin typeface="Carlito"/>
                <a:cs typeface="Carlito"/>
              </a:rPr>
              <a:t>Okul öncesi çocuklar </a:t>
            </a:r>
            <a:r>
              <a:rPr sz="1450" dirty="0">
                <a:latin typeface="Carlito"/>
                <a:cs typeface="Carlito"/>
              </a:rPr>
              <a:t>kan </a:t>
            </a:r>
            <a:r>
              <a:rPr sz="1450" spc="5" dirty="0">
                <a:latin typeface="Carlito"/>
                <a:cs typeface="Carlito"/>
              </a:rPr>
              <a:t>ve </a:t>
            </a:r>
            <a:r>
              <a:rPr sz="1450" spc="10" dirty="0">
                <a:latin typeface="Carlito"/>
                <a:cs typeface="Carlito"/>
              </a:rPr>
              <a:t>acıdan </a:t>
            </a:r>
            <a:r>
              <a:rPr sz="1450" dirty="0">
                <a:latin typeface="Carlito"/>
                <a:cs typeface="Carlito"/>
              </a:rPr>
              <a:t>korkarlar </a:t>
            </a:r>
            <a:r>
              <a:rPr sz="1450" spc="5" dirty="0">
                <a:latin typeface="Carlito"/>
                <a:cs typeface="Carlito"/>
              </a:rPr>
              <a:t>ve  </a:t>
            </a:r>
            <a:r>
              <a:rPr sz="1450" spc="10" dirty="0">
                <a:latin typeface="Carlito"/>
                <a:cs typeface="Carlito"/>
              </a:rPr>
              <a:t>küçük </a:t>
            </a:r>
            <a:r>
              <a:rPr sz="1450" spc="5" dirty="0">
                <a:latin typeface="Carlito"/>
                <a:cs typeface="Carlito"/>
              </a:rPr>
              <a:t>yaralanmalardan bile çok</a:t>
            </a:r>
            <a:r>
              <a:rPr sz="1450" spc="-5" dirty="0">
                <a:latin typeface="Carlito"/>
                <a:cs typeface="Carlito"/>
              </a:rPr>
              <a:t> </a:t>
            </a:r>
            <a:r>
              <a:rPr sz="1450" spc="-10" dirty="0">
                <a:latin typeface="Carlito"/>
                <a:cs typeface="Carlito"/>
              </a:rPr>
              <a:t>korkabilirler.</a:t>
            </a:r>
            <a:endParaRPr sz="1450" dirty="0">
              <a:latin typeface="Carlito"/>
              <a:cs typeface="Carlito"/>
            </a:endParaRPr>
          </a:p>
          <a:p>
            <a:pPr marL="12700">
              <a:lnSpc>
                <a:spcPts val="1430"/>
              </a:lnSpc>
            </a:pPr>
            <a:endParaRPr lang="tr-TR" sz="1450" i="1" spc="-15" dirty="0" smtClean="0">
              <a:latin typeface="Carlito"/>
              <a:cs typeface="Carlito"/>
            </a:endParaRPr>
          </a:p>
          <a:p>
            <a:pPr marL="12700">
              <a:lnSpc>
                <a:spcPts val="1430"/>
              </a:lnSpc>
            </a:pPr>
            <a:r>
              <a:rPr sz="1450" i="1" spc="-15" dirty="0" err="1" smtClean="0">
                <a:latin typeface="Carlito"/>
                <a:cs typeface="Carlito"/>
              </a:rPr>
              <a:t>Tedavi</a:t>
            </a:r>
            <a:endParaRPr sz="1450" dirty="0">
              <a:latin typeface="Carlito"/>
              <a:cs typeface="Carlito"/>
            </a:endParaRPr>
          </a:p>
          <a:p>
            <a:pPr>
              <a:lnSpc>
                <a:spcPct val="100000"/>
              </a:lnSpc>
              <a:spcBef>
                <a:spcPts val="10"/>
              </a:spcBef>
            </a:pPr>
            <a:endParaRPr sz="1150" dirty="0">
              <a:latin typeface="Carlito"/>
              <a:cs typeface="Carlito"/>
            </a:endParaRPr>
          </a:p>
          <a:p>
            <a:pPr marL="469265" marR="6985" indent="-342265">
              <a:lnSpc>
                <a:spcPts val="1420"/>
              </a:lnSpc>
              <a:buFont typeface="Arial"/>
              <a:buChar char="●"/>
              <a:tabLst>
                <a:tab pos="518159" algn="l"/>
                <a:tab pos="518795" algn="l"/>
              </a:tabLst>
            </a:pPr>
            <a:r>
              <a:rPr sz="1450" spc="5" dirty="0" err="1" smtClean="0">
                <a:latin typeface="Carlito"/>
                <a:cs typeface="Carlito"/>
              </a:rPr>
              <a:t>Çocukluk</a:t>
            </a:r>
            <a:r>
              <a:rPr sz="1450" spc="5" dirty="0" smtClean="0">
                <a:latin typeface="Carlito"/>
                <a:cs typeface="Carlito"/>
              </a:rPr>
              <a:t> </a:t>
            </a:r>
            <a:r>
              <a:rPr sz="1450" spc="5" dirty="0">
                <a:latin typeface="Carlito"/>
                <a:cs typeface="Carlito"/>
              </a:rPr>
              <a:t>ça</a:t>
            </a:r>
            <a:r>
              <a:rPr sz="1450" spc="5" dirty="0">
                <a:latin typeface="Arial"/>
                <a:cs typeface="Arial"/>
              </a:rPr>
              <a:t>ğ</a:t>
            </a:r>
            <a:r>
              <a:rPr sz="1450" spc="5" dirty="0">
                <a:latin typeface="Carlito"/>
                <a:cs typeface="Carlito"/>
              </a:rPr>
              <a:t>ı </a:t>
            </a:r>
            <a:r>
              <a:rPr sz="1450" dirty="0">
                <a:latin typeface="Carlito"/>
                <a:cs typeface="Carlito"/>
              </a:rPr>
              <a:t>korkularında; </a:t>
            </a:r>
            <a:r>
              <a:rPr sz="1450" spc="15" dirty="0">
                <a:latin typeface="Carlito"/>
                <a:cs typeface="Carlito"/>
              </a:rPr>
              <a:t>anne </a:t>
            </a:r>
            <a:r>
              <a:rPr sz="1450" spc="10" dirty="0">
                <a:latin typeface="Carlito"/>
                <a:cs typeface="Carlito"/>
              </a:rPr>
              <a:t>baba </a:t>
            </a:r>
            <a:r>
              <a:rPr sz="1450" spc="5" dirty="0">
                <a:latin typeface="Carlito"/>
                <a:cs typeface="Carlito"/>
              </a:rPr>
              <a:t>ve e</a:t>
            </a:r>
            <a:r>
              <a:rPr sz="1450" spc="5" dirty="0">
                <a:latin typeface="Arial"/>
                <a:cs typeface="Arial"/>
              </a:rPr>
              <a:t>ğ</a:t>
            </a:r>
            <a:r>
              <a:rPr sz="1450" spc="5" dirty="0">
                <a:latin typeface="Carlito"/>
                <a:cs typeface="Carlito"/>
              </a:rPr>
              <a:t>itimcilerin öncelikle çocukların </a:t>
            </a:r>
            <a:r>
              <a:rPr sz="1450" spc="10" dirty="0">
                <a:latin typeface="Carlito"/>
                <a:cs typeface="Carlito"/>
              </a:rPr>
              <a:t>daha </a:t>
            </a:r>
            <a:r>
              <a:rPr sz="1450" dirty="0">
                <a:latin typeface="Carlito"/>
                <a:cs typeface="Carlito"/>
              </a:rPr>
              <a:t>yeterli, cesaretli  </a:t>
            </a:r>
            <a:r>
              <a:rPr sz="1450" spc="5" dirty="0">
                <a:latin typeface="Carlito"/>
                <a:cs typeface="Carlito"/>
              </a:rPr>
              <a:t>ve becerikli olmalarına yardım etmeleri </a:t>
            </a:r>
            <a:r>
              <a:rPr sz="1450" spc="-10" dirty="0">
                <a:latin typeface="Carlito"/>
                <a:cs typeface="Carlito"/>
              </a:rPr>
              <a:t>önemlidir. </a:t>
            </a:r>
            <a:r>
              <a:rPr sz="1450" spc="15" dirty="0">
                <a:latin typeface="Carlito"/>
                <a:cs typeface="Carlito"/>
              </a:rPr>
              <a:t>Çocu</a:t>
            </a:r>
            <a:r>
              <a:rPr sz="1450" spc="15" dirty="0">
                <a:latin typeface="Arial"/>
                <a:cs typeface="Arial"/>
              </a:rPr>
              <a:t>ğ</a:t>
            </a:r>
            <a:r>
              <a:rPr sz="1450" spc="15" dirty="0">
                <a:latin typeface="Carlito"/>
                <a:cs typeface="Carlito"/>
              </a:rPr>
              <a:t>un </a:t>
            </a:r>
            <a:r>
              <a:rPr sz="1450" dirty="0">
                <a:latin typeface="Carlito"/>
                <a:cs typeface="Carlito"/>
              </a:rPr>
              <a:t>korkusunun kayna</a:t>
            </a:r>
            <a:r>
              <a:rPr sz="1450" dirty="0">
                <a:latin typeface="Arial"/>
                <a:cs typeface="Arial"/>
              </a:rPr>
              <a:t>ğ</a:t>
            </a:r>
            <a:r>
              <a:rPr sz="1450" dirty="0">
                <a:latin typeface="Carlito"/>
                <a:cs typeface="Carlito"/>
              </a:rPr>
              <a:t>ını </a:t>
            </a:r>
            <a:r>
              <a:rPr sz="1450" spc="5" dirty="0">
                <a:latin typeface="Carlito"/>
                <a:cs typeface="Carlito"/>
              </a:rPr>
              <a:t>bulmak, </a:t>
            </a:r>
            <a:r>
              <a:rPr sz="1450" spc="10" dirty="0">
                <a:latin typeface="Carlito"/>
                <a:cs typeface="Carlito"/>
              </a:rPr>
              <a:t>çocu</a:t>
            </a:r>
            <a:r>
              <a:rPr sz="1450" spc="10" dirty="0">
                <a:latin typeface="Arial"/>
                <a:cs typeface="Arial"/>
              </a:rPr>
              <a:t>ğ</a:t>
            </a:r>
            <a:r>
              <a:rPr sz="1450" spc="10" dirty="0">
                <a:latin typeface="Carlito"/>
                <a:cs typeface="Carlito"/>
              </a:rPr>
              <a:t>a  </a:t>
            </a:r>
            <a:r>
              <a:rPr sz="1450" spc="5" dirty="0">
                <a:latin typeface="Carlito"/>
                <a:cs typeface="Carlito"/>
              </a:rPr>
              <a:t>sabır ve anlayı</a:t>
            </a:r>
            <a:r>
              <a:rPr sz="1450" spc="5" dirty="0">
                <a:latin typeface="Arial"/>
                <a:cs typeface="Arial"/>
              </a:rPr>
              <a:t>ş </a:t>
            </a:r>
            <a:r>
              <a:rPr sz="1450" spc="5" dirty="0">
                <a:latin typeface="Carlito"/>
                <a:cs typeface="Carlito"/>
              </a:rPr>
              <a:t>göstermek çok </a:t>
            </a:r>
            <a:r>
              <a:rPr sz="1450" spc="-10" dirty="0">
                <a:latin typeface="Carlito"/>
                <a:cs typeface="Carlito"/>
              </a:rPr>
              <a:t>önemlidir. </a:t>
            </a:r>
            <a:r>
              <a:rPr sz="1450" spc="10" dirty="0">
                <a:latin typeface="Carlito"/>
                <a:cs typeface="Carlito"/>
              </a:rPr>
              <a:t>Çocu</a:t>
            </a:r>
            <a:r>
              <a:rPr sz="1450" spc="10" dirty="0">
                <a:latin typeface="Arial"/>
                <a:cs typeface="Arial"/>
              </a:rPr>
              <a:t>ğ</a:t>
            </a:r>
            <a:r>
              <a:rPr sz="1450" spc="10" dirty="0">
                <a:latin typeface="Carlito"/>
                <a:cs typeface="Carlito"/>
              </a:rPr>
              <a:t>un </a:t>
            </a:r>
            <a:r>
              <a:rPr sz="1450" spc="-5" dirty="0">
                <a:latin typeface="Carlito"/>
                <a:cs typeface="Carlito"/>
              </a:rPr>
              <a:t>korku </a:t>
            </a:r>
            <a:r>
              <a:rPr sz="1450" dirty="0">
                <a:latin typeface="Carlito"/>
                <a:cs typeface="Carlito"/>
              </a:rPr>
              <a:t>yaratan </a:t>
            </a:r>
            <a:r>
              <a:rPr sz="1450" spc="5" dirty="0">
                <a:latin typeface="Carlito"/>
                <a:cs typeface="Carlito"/>
              </a:rPr>
              <a:t>durumlarla </a:t>
            </a:r>
            <a:r>
              <a:rPr sz="1450" dirty="0">
                <a:latin typeface="Carlito"/>
                <a:cs typeface="Carlito"/>
              </a:rPr>
              <a:t>ilgili </a:t>
            </a:r>
            <a:r>
              <a:rPr sz="1450" spc="5" dirty="0">
                <a:latin typeface="Carlito"/>
                <a:cs typeface="Carlito"/>
              </a:rPr>
              <a:t>birinci elden  </a:t>
            </a:r>
            <a:r>
              <a:rPr sz="1450" spc="10" dirty="0">
                <a:latin typeface="Carlito"/>
                <a:cs typeface="Carlito"/>
              </a:rPr>
              <a:t>deneyim </a:t>
            </a:r>
            <a:r>
              <a:rPr sz="1450" spc="5" dirty="0">
                <a:latin typeface="Carlito"/>
                <a:cs typeface="Carlito"/>
              </a:rPr>
              <a:t>kazanmasına </a:t>
            </a:r>
            <a:r>
              <a:rPr sz="1450" dirty="0">
                <a:latin typeface="Carlito"/>
                <a:cs typeface="Carlito"/>
              </a:rPr>
              <a:t>fırsat </a:t>
            </a:r>
            <a:r>
              <a:rPr sz="1450" spc="5" dirty="0">
                <a:latin typeface="Carlito"/>
                <a:cs typeface="Carlito"/>
              </a:rPr>
              <a:t>verilmeli, </a:t>
            </a:r>
            <a:r>
              <a:rPr sz="1450" dirty="0">
                <a:latin typeface="Carlito"/>
                <a:cs typeface="Carlito"/>
              </a:rPr>
              <a:t>korkulacak </a:t>
            </a:r>
            <a:r>
              <a:rPr sz="1450" spc="5" dirty="0">
                <a:latin typeface="Carlito"/>
                <a:cs typeface="Carlito"/>
              </a:rPr>
              <a:t>bir </a:t>
            </a:r>
            <a:r>
              <a:rPr sz="1450" spc="5" dirty="0">
                <a:latin typeface="Arial"/>
                <a:cs typeface="Arial"/>
              </a:rPr>
              <a:t>ş</a:t>
            </a:r>
            <a:r>
              <a:rPr sz="1450" spc="5" dirty="0">
                <a:latin typeface="Carlito"/>
                <a:cs typeface="Carlito"/>
              </a:rPr>
              <a:t>ey olmadı</a:t>
            </a:r>
            <a:r>
              <a:rPr sz="1450" spc="5" dirty="0">
                <a:latin typeface="Arial"/>
                <a:cs typeface="Arial"/>
              </a:rPr>
              <a:t>ğ</a:t>
            </a:r>
            <a:r>
              <a:rPr sz="1450" spc="5" dirty="0">
                <a:latin typeface="Carlito"/>
                <a:cs typeface="Carlito"/>
              </a:rPr>
              <a:t>ına, </a:t>
            </a:r>
            <a:r>
              <a:rPr sz="1450" dirty="0">
                <a:latin typeface="Carlito"/>
                <a:cs typeface="Carlito"/>
              </a:rPr>
              <a:t>kendisinin karar </a:t>
            </a:r>
            <a:r>
              <a:rPr sz="1450" spc="5" dirty="0">
                <a:latin typeface="Carlito"/>
                <a:cs typeface="Carlito"/>
              </a:rPr>
              <a:t>vermesi  </a:t>
            </a:r>
            <a:r>
              <a:rPr sz="1450" spc="-5" dirty="0">
                <a:latin typeface="Carlito"/>
                <a:cs typeface="Carlito"/>
              </a:rPr>
              <a:t>sa</a:t>
            </a:r>
            <a:r>
              <a:rPr sz="1450" spc="-5" dirty="0">
                <a:latin typeface="Arial"/>
                <a:cs typeface="Arial"/>
              </a:rPr>
              <a:t>ğ</a:t>
            </a:r>
            <a:r>
              <a:rPr sz="1450" spc="-5" dirty="0">
                <a:latin typeface="Carlito"/>
                <a:cs typeface="Carlito"/>
              </a:rPr>
              <a:t>lanmalıdır. </a:t>
            </a:r>
            <a:r>
              <a:rPr sz="1450" dirty="0">
                <a:latin typeface="Carlito"/>
                <a:cs typeface="Carlito"/>
              </a:rPr>
              <a:t>Davranı</a:t>
            </a:r>
            <a:r>
              <a:rPr sz="1450" dirty="0">
                <a:latin typeface="Arial"/>
                <a:cs typeface="Arial"/>
              </a:rPr>
              <a:t>ş</a:t>
            </a:r>
            <a:r>
              <a:rPr sz="1450" dirty="0">
                <a:latin typeface="Carlito"/>
                <a:cs typeface="Carlito"/>
              </a:rPr>
              <a:t>çı tedaviler </a:t>
            </a:r>
            <a:r>
              <a:rPr sz="1450" spc="5" dirty="0">
                <a:latin typeface="Carlito"/>
                <a:cs typeface="Carlito"/>
              </a:rPr>
              <a:t>çocukluk </a:t>
            </a:r>
            <a:r>
              <a:rPr sz="1450" spc="10" dirty="0">
                <a:latin typeface="Carlito"/>
                <a:cs typeface="Carlito"/>
              </a:rPr>
              <a:t>ça</a:t>
            </a:r>
            <a:r>
              <a:rPr sz="1450" spc="10" dirty="0">
                <a:latin typeface="Arial"/>
                <a:cs typeface="Arial"/>
              </a:rPr>
              <a:t>ğ</a:t>
            </a:r>
            <a:r>
              <a:rPr sz="1450" spc="10" dirty="0">
                <a:latin typeface="Carlito"/>
                <a:cs typeface="Carlito"/>
              </a:rPr>
              <a:t>ı </a:t>
            </a:r>
            <a:r>
              <a:rPr sz="1450" dirty="0">
                <a:latin typeface="Carlito"/>
                <a:cs typeface="Carlito"/>
              </a:rPr>
              <a:t>korkularının </a:t>
            </a:r>
            <a:r>
              <a:rPr sz="1450" spc="5" dirty="0">
                <a:latin typeface="Carlito"/>
                <a:cs typeface="Carlito"/>
              </a:rPr>
              <a:t>tedavisinde </a:t>
            </a:r>
            <a:r>
              <a:rPr sz="1450" dirty="0">
                <a:latin typeface="Carlito"/>
                <a:cs typeface="Carlito"/>
              </a:rPr>
              <a:t>etkili </a:t>
            </a:r>
            <a:r>
              <a:rPr sz="1450" spc="-5" dirty="0">
                <a:latin typeface="Carlito"/>
                <a:cs typeface="Carlito"/>
              </a:rPr>
              <a:t>olabilmektedir.  </a:t>
            </a:r>
            <a:r>
              <a:rPr sz="1450" spc="5" dirty="0">
                <a:latin typeface="Carlito"/>
                <a:cs typeface="Carlito"/>
              </a:rPr>
              <a:t>Alı</a:t>
            </a:r>
            <a:r>
              <a:rPr sz="1450" spc="5" dirty="0">
                <a:latin typeface="Arial"/>
                <a:cs typeface="Arial"/>
              </a:rPr>
              <a:t>ş</a:t>
            </a:r>
            <a:r>
              <a:rPr sz="1450" spc="5" dirty="0">
                <a:latin typeface="Carlito"/>
                <a:cs typeface="Carlito"/>
              </a:rPr>
              <a:t>tırma </a:t>
            </a:r>
            <a:r>
              <a:rPr sz="1450" dirty="0">
                <a:latin typeface="Carlito"/>
                <a:cs typeface="Carlito"/>
              </a:rPr>
              <a:t>yöntemi </a:t>
            </a:r>
            <a:r>
              <a:rPr sz="1450" spc="10" dirty="0">
                <a:latin typeface="Carlito"/>
                <a:cs typeface="Carlito"/>
              </a:rPr>
              <a:t>en </a:t>
            </a:r>
            <a:r>
              <a:rPr sz="1450" spc="-5" dirty="0">
                <a:latin typeface="Carlito"/>
                <a:cs typeface="Carlito"/>
              </a:rPr>
              <a:t>yaygın </a:t>
            </a:r>
            <a:r>
              <a:rPr sz="1450" spc="5" dirty="0">
                <a:latin typeface="Carlito"/>
                <a:cs typeface="Carlito"/>
              </a:rPr>
              <a:t>kullanılan yöntemdir; </a:t>
            </a:r>
            <a:r>
              <a:rPr sz="1450" dirty="0">
                <a:latin typeface="Carlito"/>
                <a:cs typeface="Carlito"/>
              </a:rPr>
              <a:t>korkulan </a:t>
            </a:r>
            <a:r>
              <a:rPr sz="1450" spc="10" dirty="0">
                <a:latin typeface="Carlito"/>
                <a:cs typeface="Carlito"/>
              </a:rPr>
              <a:t>durum </a:t>
            </a:r>
            <a:r>
              <a:rPr sz="1450" spc="5" dirty="0">
                <a:latin typeface="Carlito"/>
                <a:cs typeface="Carlito"/>
              </a:rPr>
              <a:t>öncelikle </a:t>
            </a:r>
            <a:r>
              <a:rPr sz="1450" dirty="0">
                <a:latin typeface="Carlito"/>
                <a:cs typeface="Carlito"/>
              </a:rPr>
              <a:t>detaylı </a:t>
            </a:r>
            <a:r>
              <a:rPr sz="1450" spc="5" dirty="0">
                <a:latin typeface="Arial"/>
                <a:cs typeface="Arial"/>
              </a:rPr>
              <a:t>ş</a:t>
            </a:r>
            <a:r>
              <a:rPr sz="1450" spc="5" dirty="0">
                <a:latin typeface="Carlito"/>
                <a:cs typeface="Carlito"/>
              </a:rPr>
              <a:t>ekilde </a:t>
            </a:r>
            <a:r>
              <a:rPr sz="1450" spc="10" dirty="0">
                <a:latin typeface="Carlito"/>
                <a:cs typeface="Carlito"/>
              </a:rPr>
              <a:t>analiz  </a:t>
            </a:r>
            <a:r>
              <a:rPr sz="1450" spc="-20" dirty="0">
                <a:latin typeface="Carlito"/>
                <a:cs typeface="Carlito"/>
              </a:rPr>
              <a:t>edilir. </a:t>
            </a:r>
            <a:r>
              <a:rPr sz="1450" spc="10" dirty="0">
                <a:latin typeface="Carlito"/>
                <a:cs typeface="Carlito"/>
              </a:rPr>
              <a:t>Daha </a:t>
            </a:r>
            <a:r>
              <a:rPr sz="1450" dirty="0">
                <a:latin typeface="Carlito"/>
                <a:cs typeface="Carlito"/>
              </a:rPr>
              <a:t>sonra korkulan </a:t>
            </a:r>
            <a:r>
              <a:rPr sz="1450" spc="10" dirty="0">
                <a:latin typeface="Carlito"/>
                <a:cs typeface="Carlito"/>
              </a:rPr>
              <a:t>durumla </a:t>
            </a:r>
            <a:r>
              <a:rPr sz="1450" spc="5" dirty="0">
                <a:latin typeface="Carlito"/>
                <a:cs typeface="Carlito"/>
              </a:rPr>
              <a:t>giderek artan oranlarda kar</a:t>
            </a:r>
            <a:r>
              <a:rPr sz="1450" spc="5" dirty="0">
                <a:latin typeface="Arial"/>
                <a:cs typeface="Arial"/>
              </a:rPr>
              <a:t>ş</a:t>
            </a:r>
            <a:r>
              <a:rPr sz="1450" spc="5" dirty="0">
                <a:latin typeface="Carlito"/>
                <a:cs typeface="Carlito"/>
              </a:rPr>
              <a:t>ıla</a:t>
            </a:r>
            <a:r>
              <a:rPr sz="1450" spc="5" dirty="0">
                <a:latin typeface="Arial"/>
                <a:cs typeface="Arial"/>
              </a:rPr>
              <a:t>ş</a:t>
            </a:r>
            <a:r>
              <a:rPr sz="1450" spc="5" dirty="0">
                <a:latin typeface="Carlito"/>
                <a:cs typeface="Carlito"/>
              </a:rPr>
              <a:t>ması sa</a:t>
            </a:r>
            <a:r>
              <a:rPr sz="1450" spc="5" dirty="0">
                <a:latin typeface="Arial"/>
                <a:cs typeface="Arial"/>
              </a:rPr>
              <a:t>ğ</a:t>
            </a:r>
            <a:r>
              <a:rPr sz="1450" spc="5" dirty="0">
                <a:latin typeface="Carlito"/>
                <a:cs typeface="Carlito"/>
              </a:rPr>
              <a:t>lanarak, alı</a:t>
            </a:r>
            <a:r>
              <a:rPr sz="1450" spc="5" dirty="0">
                <a:latin typeface="Arial"/>
                <a:cs typeface="Arial"/>
              </a:rPr>
              <a:t>ş</a:t>
            </a:r>
            <a:r>
              <a:rPr sz="1450" spc="5" dirty="0">
                <a:latin typeface="Carlito"/>
                <a:cs typeface="Carlito"/>
              </a:rPr>
              <a:t>masına  </a:t>
            </a:r>
            <a:r>
              <a:rPr sz="1450" dirty="0">
                <a:latin typeface="Carlito"/>
                <a:cs typeface="Carlito"/>
              </a:rPr>
              <a:t>yardımcı </a:t>
            </a:r>
            <a:r>
              <a:rPr sz="1450" spc="-15" dirty="0">
                <a:latin typeface="Carlito"/>
                <a:cs typeface="Carlito"/>
              </a:rPr>
              <a:t>olunur. </a:t>
            </a:r>
            <a:r>
              <a:rPr sz="1450" spc="10" dirty="0">
                <a:latin typeface="Carlito"/>
                <a:cs typeface="Carlito"/>
              </a:rPr>
              <a:t>Çocuk </a:t>
            </a:r>
            <a:r>
              <a:rPr sz="1450" spc="5" dirty="0">
                <a:latin typeface="Carlito"/>
                <a:cs typeface="Carlito"/>
              </a:rPr>
              <a:t>için </a:t>
            </a:r>
            <a:r>
              <a:rPr sz="1450" dirty="0">
                <a:latin typeface="Carlito"/>
                <a:cs typeface="Carlito"/>
              </a:rPr>
              <a:t>sıkıntı </a:t>
            </a:r>
            <a:r>
              <a:rPr sz="1450" spc="5" dirty="0">
                <a:latin typeface="Carlito"/>
                <a:cs typeface="Carlito"/>
              </a:rPr>
              <a:t>ve </a:t>
            </a:r>
            <a:r>
              <a:rPr sz="1450" spc="-5" dirty="0">
                <a:latin typeface="Carlito"/>
                <a:cs typeface="Carlito"/>
              </a:rPr>
              <a:t>korku </a:t>
            </a:r>
            <a:r>
              <a:rPr sz="1450" spc="5" dirty="0">
                <a:latin typeface="Carlito"/>
                <a:cs typeface="Carlito"/>
              </a:rPr>
              <a:t>verici olan </a:t>
            </a:r>
            <a:r>
              <a:rPr sz="1450" spc="10" dirty="0">
                <a:latin typeface="Carlito"/>
                <a:cs typeface="Carlito"/>
              </a:rPr>
              <a:t>bu i</a:t>
            </a:r>
            <a:r>
              <a:rPr sz="1450" spc="10" dirty="0">
                <a:latin typeface="Arial"/>
                <a:cs typeface="Arial"/>
              </a:rPr>
              <a:t>ş</a:t>
            </a:r>
            <a:r>
              <a:rPr sz="1450" spc="10" dirty="0">
                <a:latin typeface="Carlito"/>
                <a:cs typeface="Carlito"/>
              </a:rPr>
              <a:t>lem, </a:t>
            </a:r>
            <a:r>
              <a:rPr sz="1450" dirty="0">
                <a:latin typeface="Carlito"/>
                <a:cs typeface="Carlito"/>
              </a:rPr>
              <a:t>korkulan </a:t>
            </a:r>
            <a:r>
              <a:rPr sz="1450" spc="10" dirty="0">
                <a:latin typeface="Carlito"/>
                <a:cs typeface="Carlito"/>
              </a:rPr>
              <a:t>ortamda </a:t>
            </a:r>
            <a:r>
              <a:rPr sz="1450" dirty="0">
                <a:latin typeface="Carlito"/>
                <a:cs typeface="Carlito"/>
              </a:rPr>
              <a:t>yeteri </a:t>
            </a:r>
            <a:r>
              <a:rPr sz="1450" spc="5" dirty="0">
                <a:latin typeface="Carlito"/>
                <a:cs typeface="Carlito"/>
              </a:rPr>
              <a:t>kadar  sürede kalınabilirse, alı</a:t>
            </a:r>
            <a:r>
              <a:rPr sz="1450" spc="5" dirty="0">
                <a:latin typeface="Arial"/>
                <a:cs typeface="Arial"/>
              </a:rPr>
              <a:t>ş</a:t>
            </a:r>
            <a:r>
              <a:rPr sz="1450" spc="5" dirty="0">
                <a:latin typeface="Carlito"/>
                <a:cs typeface="Carlito"/>
              </a:rPr>
              <a:t>mayla ve </a:t>
            </a:r>
            <a:r>
              <a:rPr sz="1450" dirty="0">
                <a:latin typeface="Carlito"/>
                <a:cs typeface="Carlito"/>
              </a:rPr>
              <a:t>korkunun </a:t>
            </a:r>
            <a:r>
              <a:rPr sz="1450" spc="10" dirty="0">
                <a:latin typeface="Carlito"/>
                <a:cs typeface="Carlito"/>
              </a:rPr>
              <a:t>azalmasıyla</a:t>
            </a:r>
            <a:r>
              <a:rPr sz="1450" spc="5" dirty="0">
                <a:latin typeface="Carlito"/>
                <a:cs typeface="Carlito"/>
              </a:rPr>
              <a:t> </a:t>
            </a:r>
            <a:r>
              <a:rPr sz="1450" spc="-5" dirty="0">
                <a:latin typeface="Carlito"/>
                <a:cs typeface="Carlito"/>
              </a:rPr>
              <a:t>sonuçlanabilir.</a:t>
            </a:r>
            <a:endParaRPr sz="1450" dirty="0">
              <a:latin typeface="Carlito"/>
              <a:cs typeface="Carli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5405</Words>
  <Application>Microsoft Office PowerPoint</Application>
  <PresentationFormat>Ekran Gösterisi (16:9)</PresentationFormat>
  <Paragraphs>377</Paragraphs>
  <Slides>55</Slides>
  <Notes>1</Notes>
  <HiddenSlides>0</HiddenSlides>
  <MMClips>0</MMClips>
  <ScaleCrop>false</ScaleCrop>
  <HeadingPairs>
    <vt:vector size="4" baseType="variant">
      <vt:variant>
        <vt:lpstr>Tema</vt:lpstr>
      </vt:variant>
      <vt:variant>
        <vt:i4>2</vt:i4>
      </vt:variant>
      <vt:variant>
        <vt:lpstr>Slayt Başlıkları</vt:lpstr>
      </vt:variant>
      <vt:variant>
        <vt:i4>55</vt:i4>
      </vt:variant>
    </vt:vector>
  </HeadingPairs>
  <TitlesOfParts>
    <vt:vector size="57" baseType="lpstr">
      <vt:lpstr>Office Theme</vt:lpstr>
      <vt:lpstr>Ofis Teması</vt:lpstr>
      <vt:lpstr>ÇOCUK RUH SAĞLIĞI</vt:lpstr>
      <vt:lpstr>4. BÖLÜM ÇOCUKLARDA GÖRÜLEN UYUM  VE DAVRANIŞ SORUNLARI</vt:lpstr>
      <vt:lpstr>GİRİŞ</vt:lpstr>
      <vt:lpstr>YAŞA UYGUNLUK</vt:lpstr>
      <vt:lpstr>AŞIRILIK</vt:lpstr>
      <vt:lpstr>SÜREKLİLİK</vt:lpstr>
      <vt:lpstr>CİNSEL ROL BEKLENTİLERİ</vt:lpstr>
      <vt:lpstr>4.1 DUYGU VE DAVRANIŞ BOZUKLUKLARI</vt:lpstr>
      <vt:lpstr>PowerPoint Sunusu</vt:lpstr>
      <vt:lpstr>4.1.2. ÖFKE</vt:lpstr>
      <vt:lpstr>PowerPoint Sunusu</vt:lpstr>
      <vt:lpstr>4.1.3. Karşı Gelme Bozukluğu</vt:lpstr>
      <vt:lpstr>PowerPoint Sunusu</vt:lpstr>
      <vt:lpstr>4.1.4. Davranım Bozukluğu</vt:lpstr>
      <vt:lpstr>PowerPoint Sunusu</vt:lpstr>
      <vt:lpstr>4.1.5. Kıskançlık</vt:lpstr>
      <vt:lpstr>4.1.6. Yalan Söyleme</vt:lpstr>
      <vt:lpstr>PowerPoint Sunusu</vt:lpstr>
      <vt:lpstr>4.1.7. Çalma</vt:lpstr>
      <vt:lpstr>PowerPoint Sunusu</vt:lpstr>
      <vt:lpstr>4.1.8. Altını Islatma</vt:lpstr>
      <vt:lpstr>PowerPoint Sunusu</vt:lpstr>
      <vt:lpstr>4.1.9. Dışkı Kaçırma</vt:lpstr>
      <vt:lpstr>PowerPoint Sunusu</vt:lpstr>
      <vt:lpstr> Tikler </vt:lpstr>
      <vt:lpstr> Önleme ve Başa Çıkma Yolları; </vt:lpstr>
      <vt:lpstr>Parmak Emme </vt:lpstr>
      <vt:lpstr>Önleme ve Başa Çıkma Yolları</vt:lpstr>
      <vt:lpstr>Tırnak Yeme</vt:lpstr>
      <vt:lpstr>Önleme ve Başa Çıkma Yolları</vt:lpstr>
      <vt:lpstr>Kekemelik</vt:lpstr>
      <vt:lpstr>Önleme ve Başa Çıkma Yolları</vt:lpstr>
      <vt:lpstr>Yeme Bozuklukları</vt:lpstr>
      <vt:lpstr>Nedenleri ve Tedavisi</vt:lpstr>
      <vt:lpstr>Uyku Bozuklukları</vt:lpstr>
      <vt:lpstr>UYKU BOZUKLUKLARININ NEDENLERİ </vt:lpstr>
      <vt:lpstr>UYKU BOZUKLUKLARIN ÇOCUKLAR ÜZERİNDEKİ ETKİLERİ</vt:lpstr>
      <vt:lpstr> DÜZENLİ BİR UYKU İÇİN; </vt:lpstr>
      <vt:lpstr>Tanılanmış Özel Sorunu Olan Çocuklar</vt:lpstr>
      <vt:lpstr>  Dikkat Eksikliği Hiperaktivite Bozukluğu (DEHB );  </vt:lpstr>
      <vt:lpstr>Belirtileri Nelerdir?</vt:lpstr>
      <vt:lpstr>PowerPoint Sunusu</vt:lpstr>
      <vt:lpstr>Özgül Öğrenme Güçlüğü</vt:lpstr>
      <vt:lpstr>Özgül Öğrenme Güçlüğü</vt:lpstr>
      <vt:lpstr>Tanı ve Süreç</vt:lpstr>
      <vt:lpstr>Tanı ve Süreç</vt:lpstr>
      <vt:lpstr>Otizm Nedir?</vt:lpstr>
      <vt:lpstr>Otizm Spektrum Bozukluğu Çeşitleri Nelerdir? </vt:lpstr>
      <vt:lpstr>Otizmin Nedenleri Nelerdir?  </vt:lpstr>
      <vt:lpstr>Otizmin Belirtileri Nelerdir?</vt:lpstr>
      <vt:lpstr>Otizmin Belirtileri Nelerdir?</vt:lpstr>
      <vt:lpstr>Otizm spektrum bozukluğu olan bireyler tarafından gösterilen bazı yaygın belirtiler aşağıdaki gibi gruplandırılarak verilmiştir: </vt:lpstr>
      <vt:lpstr>…</vt:lpstr>
      <vt:lpstr>Davranış Biçimleri</vt:lpstr>
      <vt:lpstr>Davranış Biçimleri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ocuk-ruh-sagligi-bolum-3-iF7w (1).pptx</dc:title>
  <cp:lastModifiedBy>Emine Sarac</cp:lastModifiedBy>
  <cp:revision>15</cp:revision>
  <dcterms:created xsi:type="dcterms:W3CDTF">2022-12-05T07:05:05Z</dcterms:created>
  <dcterms:modified xsi:type="dcterms:W3CDTF">2022-12-05T07:21:59Z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2022-12-05T00:00:00Z</vt:filetime>
  </property>
</Properties>
</file>