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CFCE-973B-48E5-BE2E-2FACAD1BA8FD}" type="datetimeFigureOut">
              <a:rPr lang="tr-TR" smtClean="0"/>
              <a:t>19.04.2022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D1112-0A61-454A-B4E5-3F83640533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528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CFCE-973B-48E5-BE2E-2FACAD1BA8FD}" type="datetimeFigureOut">
              <a:rPr lang="tr-TR" smtClean="0"/>
              <a:t>19.04.2022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D1112-0A61-454A-B4E5-3F83640533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868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CFCE-973B-48E5-BE2E-2FACAD1BA8FD}" type="datetimeFigureOut">
              <a:rPr lang="tr-TR" smtClean="0"/>
              <a:t>19.04.2022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D1112-0A61-454A-B4E5-3F83640533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992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CFCE-973B-48E5-BE2E-2FACAD1BA8FD}" type="datetimeFigureOut">
              <a:rPr lang="tr-TR" smtClean="0"/>
              <a:t>19.04.2022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D1112-0A61-454A-B4E5-3F83640533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4811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CFCE-973B-48E5-BE2E-2FACAD1BA8FD}" type="datetimeFigureOut">
              <a:rPr lang="tr-TR" smtClean="0"/>
              <a:t>19.04.2022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D1112-0A61-454A-B4E5-3F83640533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264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CFCE-973B-48E5-BE2E-2FACAD1BA8FD}" type="datetimeFigureOut">
              <a:rPr lang="tr-TR" smtClean="0"/>
              <a:t>19.04.2022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D1112-0A61-454A-B4E5-3F83640533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0687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CFCE-973B-48E5-BE2E-2FACAD1BA8FD}" type="datetimeFigureOut">
              <a:rPr lang="tr-TR" smtClean="0"/>
              <a:t>19.04.2022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D1112-0A61-454A-B4E5-3F83640533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4088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CFCE-973B-48E5-BE2E-2FACAD1BA8FD}" type="datetimeFigureOut">
              <a:rPr lang="tr-TR" smtClean="0"/>
              <a:t>19.04.2022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D1112-0A61-454A-B4E5-3F83640533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6255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CFCE-973B-48E5-BE2E-2FACAD1BA8FD}" type="datetimeFigureOut">
              <a:rPr lang="tr-TR" smtClean="0"/>
              <a:t>19.04.2022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D1112-0A61-454A-B4E5-3F83640533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552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CFCE-973B-48E5-BE2E-2FACAD1BA8FD}" type="datetimeFigureOut">
              <a:rPr lang="tr-TR" smtClean="0"/>
              <a:t>19.04.2022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D1112-0A61-454A-B4E5-3F83640533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306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CFCE-973B-48E5-BE2E-2FACAD1BA8FD}" type="datetimeFigureOut">
              <a:rPr lang="tr-TR" smtClean="0"/>
              <a:t>19.04.2022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D1112-0A61-454A-B4E5-3F83640533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7484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2CFCE-973B-48E5-BE2E-2FACAD1BA8FD}" type="datetimeFigureOut">
              <a:rPr lang="tr-TR" smtClean="0"/>
              <a:t>19.04.2022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D1112-0A61-454A-B4E5-3F83640533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576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Rhetorical</a:t>
            </a:r>
            <a:r>
              <a:rPr lang="tr-TR" dirty="0" smtClean="0"/>
              <a:t> </a:t>
            </a:r>
            <a:r>
              <a:rPr lang="tr-TR" dirty="0" err="1" smtClean="0"/>
              <a:t>Precis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480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STRATEGIES EMPLOYED IN RHETORICAL PRECIS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   </a:t>
            </a:r>
            <a:endParaRPr lang="tr-TR" b="1" dirty="0" smtClean="0"/>
          </a:p>
          <a:p>
            <a:r>
              <a:rPr lang="tr-TR" dirty="0" err="1"/>
              <a:t>Y</a:t>
            </a:r>
            <a:r>
              <a:rPr lang="tr-TR" dirty="0" err="1" smtClean="0"/>
              <a:t>ou</a:t>
            </a:r>
            <a:r>
              <a:rPr lang="tr-TR" dirty="0" smtClean="0"/>
              <a:t> </a:t>
            </a:r>
            <a:r>
              <a:rPr lang="en-US" dirty="0" smtClean="0"/>
              <a:t>need to understand </a:t>
            </a:r>
            <a:r>
              <a:rPr lang="en-US" b="1" dirty="0" smtClean="0"/>
              <a:t>its purpose</a:t>
            </a:r>
            <a:r>
              <a:rPr lang="en-US" dirty="0" smtClean="0"/>
              <a:t>: to give as much information about the discourse as possible </a:t>
            </a:r>
            <a:r>
              <a:rPr lang="en-US" b="1" dirty="0" smtClean="0"/>
              <a:t>in four sentences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 err="1" smtClean="0"/>
              <a:t>precis</a:t>
            </a:r>
            <a:r>
              <a:rPr lang="en-US" dirty="0" smtClean="0"/>
              <a:t> answers the basic </a:t>
            </a:r>
            <a:r>
              <a:rPr lang="en-US" dirty="0" smtClean="0">
                <a:solidFill>
                  <a:schemeClr val="tx2"/>
                </a:solidFill>
              </a:rPr>
              <a:t>who, what, where, when, how, why, and to whom </a:t>
            </a:r>
            <a:r>
              <a:rPr lang="en-US" dirty="0" smtClean="0"/>
              <a:t>about the </a:t>
            </a:r>
            <a:r>
              <a:rPr lang="en-US" b="1" dirty="0" smtClean="0"/>
              <a:t>rhetorical situation of the discourse</a:t>
            </a:r>
            <a:r>
              <a:rPr lang="tr-TR" b="1" dirty="0" smtClean="0"/>
              <a:t>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312041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Make</a:t>
            </a:r>
            <a:r>
              <a:rPr lang="tr-TR" dirty="0" smtClean="0"/>
              <a:t> e</a:t>
            </a:r>
            <a:r>
              <a:rPr lang="en-US" dirty="0" smtClean="0"/>
              <a:t>ach of the four sentences separately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pPr lvl="0"/>
            <a:r>
              <a:rPr lang="en-US" dirty="0" smtClean="0"/>
              <a:t>Explaining the different</a:t>
            </a:r>
            <a:r>
              <a:rPr lang="tr-TR" dirty="0" smtClean="0"/>
              <a:t> </a:t>
            </a:r>
            <a:r>
              <a:rPr lang="en-US" dirty="0" smtClean="0"/>
              <a:t> rhetorical strategies that an author may use, for example, requires defining</a:t>
            </a:r>
            <a:r>
              <a:rPr lang="tr-TR" dirty="0" smtClean="0"/>
              <a:t> </a:t>
            </a:r>
            <a:r>
              <a:rPr lang="en-US" dirty="0" smtClean="0"/>
              <a:t> the differences between an assertion and an argument</a:t>
            </a:r>
            <a:r>
              <a:rPr lang="tr-TR" dirty="0" smtClean="0"/>
              <a:t> </a:t>
            </a:r>
            <a:r>
              <a:rPr lang="tr-TR" sz="3000" dirty="0" smtClean="0">
                <a:solidFill>
                  <a:prstClr val="black"/>
                </a:solidFill>
              </a:rPr>
              <a:t>(</a:t>
            </a:r>
            <a:r>
              <a:rPr lang="en-US" sz="3000" dirty="0">
                <a:solidFill>
                  <a:prstClr val="black"/>
                </a:solidFill>
              </a:rPr>
              <a:t>Woodworth</a:t>
            </a:r>
            <a:r>
              <a:rPr lang="tr-TR" sz="3000" dirty="0">
                <a:solidFill>
                  <a:prstClr val="black"/>
                </a:solidFill>
              </a:rPr>
              <a:t>, 1988).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57063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z="2700" dirty="0">
                <a:solidFill>
                  <a:prstClr val="black"/>
                </a:solidFill>
              </a:rPr>
              <a:t>U</a:t>
            </a:r>
            <a:r>
              <a:rPr lang="en-US" sz="2700" dirty="0">
                <a:solidFill>
                  <a:prstClr val="black"/>
                </a:solidFill>
              </a:rPr>
              <a:t>se more general words such as "writes" and "states." </a:t>
            </a:r>
            <a:r>
              <a:rPr lang="en-US" sz="2700" b="1" dirty="0">
                <a:solidFill>
                  <a:prstClr val="black"/>
                </a:solidFill>
              </a:rPr>
              <a:t>The THAT clause </a:t>
            </a:r>
            <a:r>
              <a:rPr lang="en-US" sz="2700" dirty="0">
                <a:solidFill>
                  <a:prstClr val="black"/>
                </a:solidFill>
              </a:rPr>
              <a:t>is</a:t>
            </a:r>
            <a:r>
              <a:rPr lang="tr-TR" sz="2700" dirty="0">
                <a:solidFill>
                  <a:prstClr val="black"/>
                </a:solidFill>
              </a:rPr>
              <a:t> </a:t>
            </a:r>
            <a:r>
              <a:rPr lang="en-US" sz="2700" dirty="0">
                <a:solidFill>
                  <a:prstClr val="black"/>
                </a:solidFill>
              </a:rPr>
              <a:t> designed to demand a complete statement: a grammatical subject (the topic</a:t>
            </a:r>
            <a:r>
              <a:rPr lang="tr-TR" sz="2700" dirty="0">
                <a:solidFill>
                  <a:prstClr val="black"/>
                </a:solidFill>
              </a:rPr>
              <a:t> </a:t>
            </a:r>
            <a:r>
              <a:rPr lang="en-US" sz="2700" dirty="0">
                <a:solidFill>
                  <a:prstClr val="black"/>
                </a:solidFill>
              </a:rPr>
              <a:t>of the essay) and predicate (the claim that is made about that topic). </a:t>
            </a:r>
            <a:endParaRPr lang="tr-TR" sz="2700" dirty="0" smtClean="0">
              <a:solidFill>
                <a:prstClr val="black"/>
              </a:solidFill>
            </a:endParaRPr>
          </a:p>
          <a:p>
            <a:pPr lvl="0"/>
            <a:endParaRPr lang="tr-TR" sz="2700" dirty="0">
              <a:solidFill>
                <a:prstClr val="black"/>
              </a:solidFill>
            </a:endParaRPr>
          </a:p>
          <a:p>
            <a:pPr lvl="0"/>
            <a:r>
              <a:rPr lang="en-US" sz="2700" dirty="0">
                <a:solidFill>
                  <a:prstClr val="black"/>
                </a:solidFill>
              </a:rPr>
              <a:t>If </a:t>
            </a:r>
            <a:r>
              <a:rPr lang="en-US" sz="2700" b="1" dirty="0">
                <a:solidFill>
                  <a:prstClr val="black"/>
                </a:solidFill>
              </a:rPr>
              <a:t>the</a:t>
            </a:r>
            <a:r>
              <a:rPr lang="tr-TR" sz="2700" b="1" dirty="0">
                <a:solidFill>
                  <a:prstClr val="black"/>
                </a:solidFill>
              </a:rPr>
              <a:t> </a:t>
            </a:r>
            <a:r>
              <a:rPr lang="en-US" sz="2700" b="1" dirty="0">
                <a:solidFill>
                  <a:prstClr val="black"/>
                </a:solidFill>
              </a:rPr>
              <a:t>THAT </a:t>
            </a:r>
            <a:r>
              <a:rPr lang="en-US" sz="2700" dirty="0">
                <a:solidFill>
                  <a:prstClr val="black"/>
                </a:solidFill>
              </a:rPr>
              <a:t>is not required, students will use "</a:t>
            </a:r>
            <a:r>
              <a:rPr lang="en-US" sz="2700" b="1" dirty="0">
                <a:solidFill>
                  <a:prstClr val="black"/>
                </a:solidFill>
              </a:rPr>
              <a:t>about</a:t>
            </a:r>
            <a:r>
              <a:rPr lang="en-US" sz="2700" dirty="0">
                <a:solidFill>
                  <a:prstClr val="black"/>
                </a:solidFill>
              </a:rPr>
              <a:t>" and "</a:t>
            </a:r>
            <a:r>
              <a:rPr lang="en-US" sz="2700" b="1" dirty="0">
                <a:solidFill>
                  <a:prstClr val="black"/>
                </a:solidFill>
              </a:rPr>
              <a:t>how"</a:t>
            </a:r>
            <a:r>
              <a:rPr lang="en-US" sz="2700" dirty="0">
                <a:solidFill>
                  <a:prstClr val="black"/>
                </a:solidFill>
              </a:rPr>
              <a:t> to slip out from</a:t>
            </a:r>
            <a:r>
              <a:rPr lang="tr-TR" sz="2700" dirty="0">
                <a:solidFill>
                  <a:prstClr val="black"/>
                </a:solidFill>
              </a:rPr>
              <a:t> </a:t>
            </a:r>
            <a:r>
              <a:rPr lang="en-US" sz="2700" dirty="0">
                <a:solidFill>
                  <a:prstClr val="black"/>
                </a:solidFill>
              </a:rPr>
              <a:t>under stating the </a:t>
            </a:r>
            <a:r>
              <a:rPr lang="en-US" sz="2700" dirty="0" smtClean="0">
                <a:solidFill>
                  <a:prstClr val="black"/>
                </a:solidFill>
              </a:rPr>
              <a:t>thesis</a:t>
            </a:r>
            <a:r>
              <a:rPr lang="tr-TR" sz="2700" dirty="0" smtClean="0">
                <a:solidFill>
                  <a:prstClr val="black"/>
                </a:solidFill>
              </a:rPr>
              <a:t> </a:t>
            </a:r>
            <a:r>
              <a:rPr lang="tr-TR" sz="3000" dirty="0" smtClean="0">
                <a:solidFill>
                  <a:prstClr val="black"/>
                </a:solidFill>
              </a:rPr>
              <a:t>(</a:t>
            </a:r>
            <a:r>
              <a:rPr lang="en-US" sz="3000" dirty="0">
                <a:solidFill>
                  <a:prstClr val="black"/>
                </a:solidFill>
              </a:rPr>
              <a:t>Woodworth</a:t>
            </a:r>
            <a:r>
              <a:rPr lang="tr-TR" sz="3000" dirty="0">
                <a:solidFill>
                  <a:prstClr val="black"/>
                </a:solidFill>
              </a:rPr>
              <a:t>, 1988).</a:t>
            </a:r>
          </a:p>
          <a:p>
            <a:pPr marL="0" lvl="0" indent="0">
              <a:buNone/>
            </a:pPr>
            <a:endParaRPr lang="tr-TR" sz="2700" dirty="0">
              <a:solidFill>
                <a:prstClr val="black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9997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08720"/>
            <a:ext cx="8686800" cy="521744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third sentence sometimes inadvertently restates the thesis: "</a:t>
            </a:r>
            <a:r>
              <a:rPr lang="en-US" sz="2800" b="1" dirty="0" smtClean="0"/>
              <a:t>The author's purpose </a:t>
            </a:r>
            <a:r>
              <a:rPr lang="en-US" sz="2800" dirty="0" smtClean="0"/>
              <a:t>is to prove that . . ." 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en-US" sz="2800" dirty="0" smtClean="0"/>
              <a:t>It helps to remind </a:t>
            </a:r>
            <a:r>
              <a:rPr lang="tr-TR" sz="2800" dirty="0" err="1" smtClean="0"/>
              <a:t>you</a:t>
            </a:r>
            <a:r>
              <a:rPr lang="tr-TR" sz="2800" dirty="0" smtClean="0"/>
              <a:t> </a:t>
            </a:r>
            <a:r>
              <a:rPr lang="en-US" sz="2800" dirty="0" smtClean="0"/>
              <a:t>that one purpose is always to put forward a thesis, but there are others as well. </a:t>
            </a:r>
            <a:endParaRPr lang="tr-TR" sz="2800" dirty="0" smtClean="0"/>
          </a:p>
          <a:p>
            <a:endParaRPr lang="tr-TR" sz="2800" dirty="0" smtClean="0"/>
          </a:p>
          <a:p>
            <a:pPr lvl="0"/>
            <a:r>
              <a:rPr lang="en-US" sz="2800" dirty="0" smtClean="0"/>
              <a:t>The "</a:t>
            </a:r>
            <a:r>
              <a:rPr lang="en-US" sz="2800" b="1" dirty="0" smtClean="0"/>
              <a:t>in order to</a:t>
            </a:r>
            <a:r>
              <a:rPr lang="en-US" sz="2800" dirty="0" smtClean="0"/>
              <a:t>"' phrase keeps </a:t>
            </a:r>
            <a:r>
              <a:rPr lang="tr-TR" sz="2800" dirty="0" err="1" smtClean="0"/>
              <a:t>you</a:t>
            </a:r>
            <a:r>
              <a:rPr lang="tr-TR" sz="2800" dirty="0" smtClean="0"/>
              <a:t> </a:t>
            </a:r>
            <a:r>
              <a:rPr lang="en-US" sz="2800" dirty="0" smtClean="0"/>
              <a:t>from falling back on "Her purpose is to inform," and requires that they look beyond to assess what the author wanted the audience to do or to feel as a result of reading the work</a:t>
            </a:r>
            <a:r>
              <a:rPr lang="tr-TR" sz="2800" dirty="0" smtClean="0"/>
              <a:t> </a:t>
            </a:r>
            <a:r>
              <a:rPr lang="tr-TR" sz="3000" dirty="0" smtClean="0">
                <a:solidFill>
                  <a:prstClr val="black"/>
                </a:solidFill>
              </a:rPr>
              <a:t>(</a:t>
            </a:r>
            <a:r>
              <a:rPr lang="en-US" sz="3000" dirty="0">
                <a:solidFill>
                  <a:prstClr val="black"/>
                </a:solidFill>
              </a:rPr>
              <a:t>Woodworth</a:t>
            </a:r>
            <a:r>
              <a:rPr lang="tr-TR" sz="3000" dirty="0">
                <a:solidFill>
                  <a:prstClr val="black"/>
                </a:solidFill>
              </a:rPr>
              <a:t>, 1988).</a:t>
            </a:r>
          </a:p>
          <a:p>
            <a:pPr marL="0" indent="0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5030460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564949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the fourth sentence,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en-US" dirty="0" smtClean="0"/>
              <a:t>will begin by writing that the audience is "anyone"' or "the general public.«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You</a:t>
            </a:r>
            <a:r>
              <a:rPr lang="en-US" dirty="0" smtClean="0"/>
              <a:t> need to ask how the language of the work excludes certain audiences (</a:t>
            </a:r>
            <a:r>
              <a:rPr lang="en-US" dirty="0" err="1" smtClean="0"/>
              <a:t>nonspecialists</a:t>
            </a:r>
            <a:r>
              <a:rPr lang="en-US" dirty="0" smtClean="0"/>
              <a:t> would not understand the terminology; children would not understand the irony) to see that the author make certain assumptions about the </a:t>
            </a:r>
            <a:r>
              <a:rPr lang="en-US" dirty="0" err="1" smtClean="0"/>
              <a:t>preknowledge</a:t>
            </a:r>
            <a:r>
              <a:rPr lang="en-US" dirty="0" smtClean="0"/>
              <a:t> of the audience</a:t>
            </a:r>
            <a:r>
              <a:rPr lang="tr-TR" dirty="0" smtClean="0"/>
              <a:t> (</a:t>
            </a:r>
            <a:r>
              <a:rPr lang="en-US" dirty="0" smtClean="0"/>
              <a:t>Woodworth</a:t>
            </a:r>
            <a:r>
              <a:rPr lang="tr-TR" dirty="0" smtClean="0"/>
              <a:t>, 1988).</a:t>
            </a:r>
          </a:p>
          <a:p>
            <a:endParaRPr lang="tr-TR" dirty="0" smtClean="0"/>
          </a:p>
          <a:p>
            <a:r>
              <a:rPr lang="en-US" dirty="0" smtClean="0"/>
              <a:t>This sentence may also report the author's tone: </a:t>
            </a:r>
            <a:r>
              <a:rPr lang="en-US" dirty="0" smtClean="0">
                <a:solidFill>
                  <a:schemeClr val="tx2"/>
                </a:solidFill>
              </a:rPr>
              <a:t>"He establishes a distant tone by excessively using passive voice and by referring to himself as 'this author.</a:t>
            </a:r>
            <a:r>
              <a:rPr lang="en-US" dirty="0" smtClean="0"/>
              <a:t>"'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9005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Interdisciplinary</a:t>
            </a:r>
            <a:r>
              <a:rPr lang="tr-TR" dirty="0" smtClean="0"/>
              <a:t> </a:t>
            </a:r>
            <a:r>
              <a:rPr lang="tr-TR" dirty="0" err="1" smtClean="0"/>
              <a:t>writing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read and listen to what others have to say with greater comprehension,</a:t>
            </a:r>
            <a:endParaRPr lang="tr-TR" dirty="0" smtClean="0"/>
          </a:p>
          <a:p>
            <a:r>
              <a:rPr lang="en-US" dirty="0" smtClean="0"/>
              <a:t> to question and evaluate what they read and hear, </a:t>
            </a:r>
            <a:endParaRPr lang="tr-TR" dirty="0" smtClean="0"/>
          </a:p>
          <a:p>
            <a:pPr lvl="0"/>
            <a:r>
              <a:rPr lang="en-US" dirty="0" smtClean="0"/>
              <a:t> to write and speak with control and conviction</a:t>
            </a:r>
            <a:r>
              <a:rPr lang="tr-TR" dirty="0" smtClean="0"/>
              <a:t> </a:t>
            </a:r>
            <a:r>
              <a:rPr lang="tr-TR" sz="3000" dirty="0" smtClean="0">
                <a:solidFill>
                  <a:prstClr val="black"/>
                </a:solidFill>
              </a:rPr>
              <a:t>(</a:t>
            </a:r>
            <a:r>
              <a:rPr lang="en-US" sz="3000" dirty="0">
                <a:solidFill>
                  <a:prstClr val="black"/>
                </a:solidFill>
              </a:rPr>
              <a:t>Woodworth</a:t>
            </a:r>
            <a:r>
              <a:rPr lang="tr-TR" sz="3000" dirty="0">
                <a:solidFill>
                  <a:prstClr val="black"/>
                </a:solidFill>
              </a:rPr>
              <a:t>, 1988).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5064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</a:t>
            </a:r>
            <a:r>
              <a:rPr lang="en-US" dirty="0" smtClean="0"/>
              <a:t>o evaluate the credibility of the sources and to evaluate the new information in relation to what </a:t>
            </a:r>
            <a:r>
              <a:rPr lang="tr-TR" dirty="0" smtClean="0"/>
              <a:t>is </a:t>
            </a:r>
            <a:r>
              <a:rPr lang="en-US" dirty="0" smtClean="0"/>
              <a:t>already believe</a:t>
            </a:r>
            <a:r>
              <a:rPr lang="tr-TR" dirty="0" smtClean="0"/>
              <a:t>d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tr-TR" dirty="0"/>
              <a:t>T</a:t>
            </a:r>
            <a:r>
              <a:rPr lang="en-US" dirty="0" smtClean="0"/>
              <a:t>o assess the </a:t>
            </a:r>
            <a:r>
              <a:rPr lang="en-US" i="1" dirty="0" smtClean="0"/>
              <a:t>rhetorical strategy of the author</a:t>
            </a:r>
            <a:r>
              <a:rPr lang="en-US" dirty="0" smtClean="0"/>
              <a:t>, </a:t>
            </a:r>
            <a:r>
              <a:rPr lang="en-US" i="1" dirty="0" smtClean="0"/>
              <a:t>the form of the discourse</a:t>
            </a:r>
            <a:r>
              <a:rPr lang="en-US" dirty="0" smtClean="0"/>
              <a:t>, </a:t>
            </a:r>
            <a:r>
              <a:rPr lang="en-US" i="1" dirty="0" smtClean="0"/>
              <a:t>the author's purpose or hidden agenda</a:t>
            </a:r>
            <a:r>
              <a:rPr lang="en-US" dirty="0" smtClean="0"/>
              <a:t>, and </a:t>
            </a:r>
            <a:r>
              <a:rPr lang="en-US" i="1" dirty="0" smtClean="0"/>
              <a:t>the nature of the audience being addressed</a:t>
            </a:r>
            <a:r>
              <a:rPr lang="en-US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7629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E</a:t>
            </a:r>
            <a:r>
              <a:rPr lang="en-US" dirty="0" smtClean="0"/>
              <a:t>very written product is the result of one human being, in a specific time and place, choosing to say something, in a particular way, to other human beings, for </a:t>
            </a:r>
            <a:r>
              <a:rPr lang="en-US" dirty="0" err="1" smtClean="0"/>
              <a:t>som</a:t>
            </a:r>
            <a:r>
              <a:rPr lang="tr-TR" dirty="0" smtClean="0"/>
              <a:t>e </a:t>
            </a:r>
            <a:r>
              <a:rPr lang="tr-TR" dirty="0" err="1" smtClean="0"/>
              <a:t>purpose</a:t>
            </a:r>
            <a:r>
              <a:rPr lang="tr-TR" dirty="0" smtClean="0"/>
              <a:t> </a:t>
            </a:r>
            <a:r>
              <a:rPr lang="tr-TR" sz="3000" dirty="0" smtClean="0">
                <a:solidFill>
                  <a:prstClr val="black"/>
                </a:solidFill>
              </a:rPr>
              <a:t>(</a:t>
            </a:r>
            <a:r>
              <a:rPr lang="en-US" sz="3000" dirty="0">
                <a:solidFill>
                  <a:prstClr val="black"/>
                </a:solidFill>
              </a:rPr>
              <a:t>Woodworth</a:t>
            </a:r>
            <a:r>
              <a:rPr lang="tr-TR" sz="3000" dirty="0">
                <a:solidFill>
                  <a:prstClr val="black"/>
                </a:solidFill>
              </a:rPr>
              <a:t>, 1988).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920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prstClr val="black"/>
                </a:solidFill>
                <a:ea typeface="+mn-ea"/>
                <a:cs typeface="+mn-cs"/>
              </a:rPr>
              <a:t>The rhetorical </a:t>
            </a:r>
            <a:r>
              <a:rPr lang="en-US" sz="3200" dirty="0" err="1">
                <a:solidFill>
                  <a:prstClr val="black"/>
                </a:solidFill>
                <a:ea typeface="+mn-ea"/>
                <a:cs typeface="+mn-cs"/>
              </a:rPr>
              <a:t>precis</a:t>
            </a:r>
            <a:r>
              <a:rPr lang="en-US" sz="3200" dirty="0">
                <a:solidFill>
                  <a:prstClr val="black"/>
                </a:solidFill>
                <a:ea typeface="+mn-ea"/>
                <a:cs typeface="+mn-cs"/>
              </a:rPr>
              <a:t> is so </a:t>
            </a:r>
            <a:r>
              <a:rPr lang="en-US" sz="3200" dirty="0" smtClean="0">
                <a:solidFill>
                  <a:prstClr val="black"/>
                </a:solidFill>
                <a:ea typeface="+mn-ea"/>
                <a:cs typeface="+mn-cs"/>
              </a:rPr>
              <a:t>named</a:t>
            </a:r>
            <a:r>
              <a:rPr lang="tr-TR" sz="3200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3200" dirty="0" smtClean="0">
                <a:solidFill>
                  <a:prstClr val="black"/>
                </a:solidFill>
                <a:ea typeface="+mn-ea"/>
                <a:cs typeface="+mn-cs"/>
              </a:rPr>
              <a:t>because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</a:t>
            </a:r>
            <a:r>
              <a:rPr lang="en-US" dirty="0" smtClean="0"/>
              <a:t>t acknowledges the rhetorical situation in which any discourse occurs, implicitly emphasizing the human responsibility involved both in writing and in interacting with a text.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9936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404664"/>
            <a:ext cx="8820472" cy="6048672"/>
          </a:xfrm>
        </p:spPr>
        <p:txBody>
          <a:bodyPr/>
          <a:lstStyle/>
          <a:p>
            <a:pPr lvl="0"/>
            <a:r>
              <a:rPr lang="en-US" sz="2800" dirty="0">
                <a:solidFill>
                  <a:prstClr val="black"/>
                </a:solidFill>
              </a:rPr>
              <a:t>The rhetorical </a:t>
            </a:r>
            <a:r>
              <a:rPr lang="en-US" sz="2800" dirty="0" err="1">
                <a:solidFill>
                  <a:prstClr val="black"/>
                </a:solidFill>
              </a:rPr>
              <a:t>precis</a:t>
            </a:r>
            <a:r>
              <a:rPr lang="en-US" sz="2800" dirty="0">
                <a:solidFill>
                  <a:prstClr val="black"/>
                </a:solidFill>
              </a:rPr>
              <a:t> is a </a:t>
            </a:r>
            <a:r>
              <a:rPr lang="en-US" sz="2800" b="1" dirty="0">
                <a:solidFill>
                  <a:prstClr val="black"/>
                </a:solidFill>
              </a:rPr>
              <a:t>highly structured four-sentence paragraph </a:t>
            </a:r>
            <a:r>
              <a:rPr lang="en-US" sz="2800" dirty="0">
                <a:solidFill>
                  <a:prstClr val="black"/>
                </a:solidFill>
              </a:rPr>
              <a:t>that records the essential rhetorical elements of a unit of spoken or written discourse, including</a:t>
            </a:r>
            <a:r>
              <a:rPr lang="tr-TR" sz="2800" dirty="0" smtClean="0">
                <a:solidFill>
                  <a:prstClr val="black"/>
                </a:solidFill>
              </a:rPr>
              <a:t>:</a:t>
            </a:r>
            <a:endParaRPr lang="tr-TR" sz="2800" dirty="0">
              <a:solidFill>
                <a:prstClr val="black"/>
              </a:solidFill>
            </a:endParaRPr>
          </a:p>
          <a:p>
            <a:pPr lvl="2">
              <a:buFont typeface="Wingdings" pitchFamily="2" charset="2"/>
              <a:buChar char="Ø"/>
            </a:pPr>
            <a:r>
              <a:rPr lang="en-US" dirty="0">
                <a:solidFill>
                  <a:prstClr val="black"/>
                </a:solidFill>
              </a:rPr>
              <a:t>the name of the speaker/writer, </a:t>
            </a:r>
            <a:endParaRPr lang="tr-TR" dirty="0">
              <a:solidFill>
                <a:prstClr val="black"/>
              </a:solidFill>
            </a:endParaRPr>
          </a:p>
          <a:p>
            <a:pPr lvl="2">
              <a:buFont typeface="Wingdings" pitchFamily="2" charset="2"/>
              <a:buChar char="Ø"/>
            </a:pPr>
            <a:r>
              <a:rPr lang="en-US" dirty="0">
                <a:solidFill>
                  <a:prstClr val="black"/>
                </a:solidFill>
              </a:rPr>
              <a:t>the context of the delivery, </a:t>
            </a:r>
            <a:endParaRPr lang="tr-TR" dirty="0">
              <a:solidFill>
                <a:prstClr val="black"/>
              </a:solidFill>
            </a:endParaRPr>
          </a:p>
          <a:p>
            <a:pPr lvl="2">
              <a:buFont typeface="Wingdings" pitchFamily="2" charset="2"/>
              <a:buChar char="Ø"/>
            </a:pPr>
            <a:r>
              <a:rPr lang="en-US" dirty="0">
                <a:solidFill>
                  <a:prstClr val="black"/>
                </a:solidFill>
              </a:rPr>
              <a:t>the major assertion, </a:t>
            </a:r>
            <a:endParaRPr lang="tr-TR" dirty="0">
              <a:solidFill>
                <a:prstClr val="black"/>
              </a:solidFill>
            </a:endParaRPr>
          </a:p>
          <a:p>
            <a:pPr lvl="2">
              <a:buFont typeface="Wingdings" pitchFamily="2" charset="2"/>
              <a:buChar char="Ø"/>
            </a:pPr>
            <a:r>
              <a:rPr lang="en-US" dirty="0">
                <a:solidFill>
                  <a:prstClr val="black"/>
                </a:solidFill>
              </a:rPr>
              <a:t>the mode of development and/or support, </a:t>
            </a:r>
            <a:endParaRPr lang="tr-TR" dirty="0">
              <a:solidFill>
                <a:prstClr val="black"/>
              </a:solidFill>
            </a:endParaRPr>
          </a:p>
          <a:p>
            <a:pPr lvl="2">
              <a:buFont typeface="Wingdings" pitchFamily="2" charset="2"/>
              <a:buChar char="Ø"/>
            </a:pPr>
            <a:r>
              <a:rPr lang="en-US" dirty="0">
                <a:solidFill>
                  <a:prstClr val="black"/>
                </a:solidFill>
              </a:rPr>
              <a:t>the stated and/or apparent purpose, </a:t>
            </a:r>
            <a:endParaRPr lang="tr-TR" dirty="0">
              <a:solidFill>
                <a:prstClr val="black"/>
              </a:solidFill>
            </a:endParaRPr>
          </a:p>
          <a:p>
            <a:pPr lvl="2">
              <a:buFont typeface="Wingdings" pitchFamily="2" charset="2"/>
              <a:buChar char="Ø"/>
            </a:pPr>
            <a:r>
              <a:rPr lang="en-US" dirty="0">
                <a:solidFill>
                  <a:prstClr val="black"/>
                </a:solidFill>
              </a:rPr>
              <a:t>and the relationship established between the speaker/writer and the audience.</a:t>
            </a:r>
            <a:endParaRPr lang="tr-TR" dirty="0">
              <a:solidFill>
                <a:prstClr val="black"/>
              </a:solidFill>
            </a:endParaRP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35349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Rhetorical</a:t>
            </a:r>
            <a:r>
              <a:rPr lang="tr-TR" dirty="0" smtClean="0"/>
              <a:t> </a:t>
            </a:r>
            <a:r>
              <a:rPr lang="tr-TR" dirty="0" err="1" smtClean="0"/>
              <a:t>Precis</a:t>
            </a:r>
            <a:r>
              <a:rPr lang="tr-TR" dirty="0" smtClean="0"/>
              <a:t> Form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1. </a:t>
            </a:r>
            <a:r>
              <a:rPr lang="en-US" b="1" dirty="0" smtClean="0"/>
              <a:t>Name of author</a:t>
            </a:r>
            <a:r>
              <a:rPr lang="en-US" dirty="0" smtClean="0"/>
              <a:t>, [optional: a phrase describing author], </a:t>
            </a:r>
            <a:r>
              <a:rPr lang="en-US" b="1" dirty="0" smtClean="0"/>
              <a:t>genre and title of work</a:t>
            </a:r>
            <a:r>
              <a:rPr lang="en-US" dirty="0" smtClean="0"/>
              <a:t>, </a:t>
            </a:r>
            <a:r>
              <a:rPr lang="en-US" b="1" dirty="0" smtClean="0"/>
              <a:t>date</a:t>
            </a:r>
            <a:r>
              <a:rPr lang="en-US" dirty="0" smtClean="0"/>
              <a:t> in parentheses (additional publishing information in parentheses or note); </a:t>
            </a:r>
            <a:r>
              <a:rPr lang="en-US" b="1" dirty="0" smtClean="0"/>
              <a:t>a rhetorically accurate verb</a:t>
            </a:r>
            <a:r>
              <a:rPr lang="en-US" dirty="0" smtClean="0"/>
              <a:t> (such as "assert," "argue, "suggest "</a:t>
            </a:r>
            <a:r>
              <a:rPr lang="tr-TR" dirty="0" smtClean="0"/>
              <a:t>,</a:t>
            </a:r>
            <a:r>
              <a:rPr lang="en-US" dirty="0" smtClean="0"/>
              <a:t>"imply, ""claim," etc.); and a </a:t>
            </a:r>
            <a:r>
              <a:rPr lang="en-US" b="1" dirty="0" smtClean="0"/>
              <a:t>THAT clause </a:t>
            </a:r>
            <a:r>
              <a:rPr lang="en-US" dirty="0" smtClean="0"/>
              <a:t>containing the major assertion (thesis statement) of the work.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5682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2.</a:t>
            </a:r>
            <a:r>
              <a:rPr lang="en-US" b="1" dirty="0" smtClean="0"/>
              <a:t> </a:t>
            </a:r>
            <a:r>
              <a:rPr lang="en-US" dirty="0" smtClean="0"/>
              <a:t>An explanation of how the author develops and/or supports the thesis, usually in chronological order.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3.</a:t>
            </a:r>
            <a:r>
              <a:rPr lang="en-US" b="1" dirty="0" smtClean="0"/>
              <a:t>  </a:t>
            </a:r>
            <a:r>
              <a:rPr lang="en-US" dirty="0" smtClean="0"/>
              <a:t>A statement of the author's apparent </a:t>
            </a:r>
            <a:r>
              <a:rPr lang="en-US" b="1" dirty="0" smtClean="0"/>
              <a:t>purpose</a:t>
            </a:r>
            <a:r>
              <a:rPr lang="en-US" dirty="0" smtClean="0"/>
              <a:t>, followed by an "in order" phrase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872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4. </a:t>
            </a:r>
            <a:r>
              <a:rPr lang="en-US" dirty="0" smtClean="0"/>
              <a:t>A description of the </a:t>
            </a:r>
            <a:r>
              <a:rPr lang="en-US" b="1" dirty="0" smtClean="0"/>
              <a:t>intended audience </a:t>
            </a:r>
            <a:r>
              <a:rPr lang="en-US" dirty="0" smtClean="0"/>
              <a:t>and/or the relationship the author establishes with the audience.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009859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742</Words>
  <Application>Microsoft Office PowerPoint</Application>
  <PresentationFormat>Ekran Gösterisi (4:3)</PresentationFormat>
  <Paragraphs>43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The Rhetorical Precis</vt:lpstr>
      <vt:lpstr>Interdisciplinary writing instruction: </vt:lpstr>
      <vt:lpstr>PowerPoint Sunusu</vt:lpstr>
      <vt:lpstr>PowerPoint Sunusu</vt:lpstr>
      <vt:lpstr>The rhetorical precis is so named because</vt:lpstr>
      <vt:lpstr>PowerPoint Sunusu</vt:lpstr>
      <vt:lpstr>The Rhetorical Precis Form</vt:lpstr>
      <vt:lpstr>PowerPoint Sunusu</vt:lpstr>
      <vt:lpstr>PowerPoint Sunusu</vt:lpstr>
      <vt:lpstr>STRATEGIES EMPLOYED IN RHETORICAL PRECIS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Rhetorical Precis</dc:title>
  <dc:creator>DELL</dc:creator>
  <cp:lastModifiedBy>DELL</cp:lastModifiedBy>
  <cp:revision>38</cp:revision>
  <dcterms:created xsi:type="dcterms:W3CDTF">2022-04-19T16:43:39Z</dcterms:created>
  <dcterms:modified xsi:type="dcterms:W3CDTF">2022-04-19T17:27:54Z</dcterms:modified>
</cp:coreProperties>
</file>