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 id="264" r:id="rId8"/>
    <p:sldId id="265" r:id="rId9"/>
    <p:sldId id="257" r:id="rId10"/>
    <p:sldId id="281" r:id="rId11"/>
    <p:sldId id="277" r:id="rId12"/>
    <p:sldId id="266" r:id="rId13"/>
    <p:sldId id="269" r:id="rId14"/>
    <p:sldId id="278" r:id="rId15"/>
    <p:sldId id="267" r:id="rId16"/>
    <p:sldId id="268" r:id="rId17"/>
    <p:sldId id="270" r:id="rId18"/>
    <p:sldId id="271" r:id="rId19"/>
    <p:sldId id="279" r:id="rId20"/>
    <p:sldId id="274" r:id="rId21"/>
    <p:sldId id="272" r:id="rId22"/>
    <p:sldId id="273" r:id="rId23"/>
    <p:sldId id="280" r:id="rId24"/>
    <p:sldId id="27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4" Type="http://schemas.openxmlformats.org/officeDocument/2006/relationships/image" Target="../media/image14.svg"/></Relationships>
</file>

<file path=ppt/diagrams/_rels/data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9.svg"/><Relationship Id="rId1" Type="http://schemas.openxmlformats.org/officeDocument/2006/relationships/image" Target="../media/image18.png"/><Relationship Id="rId4" Type="http://schemas.openxmlformats.org/officeDocument/2006/relationships/image" Target="../media/image8.svg"/></Relationships>
</file>

<file path=ppt/diagrams/_rels/data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4" Type="http://schemas.openxmlformats.org/officeDocument/2006/relationships/image" Target="../media/image14.svg"/></Relationships>
</file>

<file path=ppt/diagrams/_rels/drawing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9.svg"/><Relationship Id="rId1" Type="http://schemas.openxmlformats.org/officeDocument/2006/relationships/image" Target="../media/image18.png"/><Relationship Id="rId4" Type="http://schemas.openxmlformats.org/officeDocument/2006/relationships/image" Target="../media/image8.svg"/></Relationships>
</file>

<file path=ppt/diagrams/_rels/drawing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4ADFD9-CD64-479B-8B6B-2C4DA1E61F23}"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D0022C9-C8AF-44F6-8289-18AF92DCDED9}">
      <dgm:prSet custT="1"/>
      <dgm:spPr/>
      <dgm:t>
        <a:bodyPr/>
        <a:lstStyle/>
        <a:p>
          <a:r>
            <a:rPr lang="tr-TR" sz="2000" dirty="0"/>
            <a:t>Mevduat Bankaları</a:t>
          </a:r>
          <a:endParaRPr lang="en-US" sz="1700" dirty="0"/>
        </a:p>
      </dgm:t>
    </dgm:pt>
    <dgm:pt modelId="{BF45ADC4-76FE-4589-8CE2-0D99977F861A}" type="parTrans" cxnId="{9E94A39D-A837-42DD-8CAD-356049B222A2}">
      <dgm:prSet/>
      <dgm:spPr/>
      <dgm:t>
        <a:bodyPr/>
        <a:lstStyle/>
        <a:p>
          <a:endParaRPr lang="en-US"/>
        </a:p>
      </dgm:t>
    </dgm:pt>
    <dgm:pt modelId="{6344AA4F-49E1-4FFB-865C-22EC9E908AB7}" type="sibTrans" cxnId="{9E94A39D-A837-42DD-8CAD-356049B222A2}">
      <dgm:prSet/>
      <dgm:spPr/>
      <dgm:t>
        <a:bodyPr/>
        <a:lstStyle/>
        <a:p>
          <a:endParaRPr lang="en-US"/>
        </a:p>
      </dgm:t>
    </dgm:pt>
    <dgm:pt modelId="{4DE21ED1-B5AD-40AD-AD91-F8DFD810F8BF}">
      <dgm:prSet/>
      <dgm:spPr/>
      <dgm:t>
        <a:bodyPr/>
        <a:lstStyle/>
        <a:p>
          <a:r>
            <a:rPr lang="tr-TR"/>
            <a:t>Kanuna göre kendi nam ve hesabına mevduat kabul etmek ve kredi kullandırmak esas olmak üzere faaliyet gösteren kuruluşlar ile yurt dışında kurulu bu nitelikteki kuruluşların Türkiye'deki şubeleridir</a:t>
          </a:r>
          <a:endParaRPr lang="en-US"/>
        </a:p>
      </dgm:t>
    </dgm:pt>
    <dgm:pt modelId="{7CBF085B-14B2-448E-94D4-DDB40B21CDF9}" type="parTrans" cxnId="{F3309394-0ED5-4D57-BE1A-9304480FD5C0}">
      <dgm:prSet/>
      <dgm:spPr/>
      <dgm:t>
        <a:bodyPr/>
        <a:lstStyle/>
        <a:p>
          <a:endParaRPr lang="en-US"/>
        </a:p>
      </dgm:t>
    </dgm:pt>
    <dgm:pt modelId="{44689D52-862F-4F8B-ADDD-2E21AB350401}" type="sibTrans" cxnId="{F3309394-0ED5-4D57-BE1A-9304480FD5C0}">
      <dgm:prSet/>
      <dgm:spPr/>
      <dgm:t>
        <a:bodyPr/>
        <a:lstStyle/>
        <a:p>
          <a:endParaRPr lang="en-US"/>
        </a:p>
      </dgm:t>
    </dgm:pt>
    <dgm:pt modelId="{2E55225F-A760-4B5A-A01E-8B852A9197EB}" type="pres">
      <dgm:prSet presAssocID="{A54ADFD9-CD64-479B-8B6B-2C4DA1E61F23}" presName="root" presStyleCnt="0">
        <dgm:presLayoutVars>
          <dgm:dir/>
          <dgm:resizeHandles val="exact"/>
        </dgm:presLayoutVars>
      </dgm:prSet>
      <dgm:spPr/>
    </dgm:pt>
    <dgm:pt modelId="{743BD055-A953-4C28-A30E-1C1974C562A9}" type="pres">
      <dgm:prSet presAssocID="{5D0022C9-C8AF-44F6-8289-18AF92DCDED9}" presName="compNode" presStyleCnt="0"/>
      <dgm:spPr/>
    </dgm:pt>
    <dgm:pt modelId="{77AF2C1B-4976-48CA-AAA0-D0EC2D088EAB}" type="pres">
      <dgm:prSet presAssocID="{5D0022C9-C8AF-44F6-8289-18AF92DCDED9}" presName="bgRect" presStyleLbl="bgShp" presStyleIdx="0" presStyleCnt="2"/>
      <dgm:spPr/>
    </dgm:pt>
    <dgm:pt modelId="{5A693909-D14A-4633-9F03-0212F4B64D9B}" type="pres">
      <dgm:prSet presAssocID="{5D0022C9-C8AF-44F6-8289-18AF92DCDED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anka"/>
        </a:ext>
      </dgm:extLst>
    </dgm:pt>
    <dgm:pt modelId="{1744CE00-3642-4D54-AFD3-D14E6397D98A}" type="pres">
      <dgm:prSet presAssocID="{5D0022C9-C8AF-44F6-8289-18AF92DCDED9}" presName="spaceRect" presStyleCnt="0"/>
      <dgm:spPr/>
    </dgm:pt>
    <dgm:pt modelId="{9530AD71-BE20-4E4D-974A-B01933746820}" type="pres">
      <dgm:prSet presAssocID="{5D0022C9-C8AF-44F6-8289-18AF92DCDED9}" presName="parTx" presStyleLbl="revTx" presStyleIdx="0" presStyleCnt="2">
        <dgm:presLayoutVars>
          <dgm:chMax val="0"/>
          <dgm:chPref val="0"/>
        </dgm:presLayoutVars>
      </dgm:prSet>
      <dgm:spPr/>
    </dgm:pt>
    <dgm:pt modelId="{8A51F6F5-3E05-478F-8B24-3B7752C5DBB0}" type="pres">
      <dgm:prSet presAssocID="{6344AA4F-49E1-4FFB-865C-22EC9E908AB7}" presName="sibTrans" presStyleCnt="0"/>
      <dgm:spPr/>
    </dgm:pt>
    <dgm:pt modelId="{9C404050-079B-4FEB-A01B-D51386C8CF7D}" type="pres">
      <dgm:prSet presAssocID="{4DE21ED1-B5AD-40AD-AD91-F8DFD810F8BF}" presName="compNode" presStyleCnt="0"/>
      <dgm:spPr/>
    </dgm:pt>
    <dgm:pt modelId="{65712D30-DF81-4BFE-8E4B-F6275E7FC087}" type="pres">
      <dgm:prSet presAssocID="{4DE21ED1-B5AD-40AD-AD91-F8DFD810F8BF}" presName="bgRect" presStyleLbl="bgShp" presStyleIdx="1" presStyleCnt="2"/>
      <dgm:spPr/>
    </dgm:pt>
    <dgm:pt modelId="{DAB5E2AB-6587-4C10-A28D-24A6949FA10F}" type="pres">
      <dgm:prSet presAssocID="{4DE21ED1-B5AD-40AD-AD91-F8DFD810F8BF}"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okalaşma"/>
        </a:ext>
      </dgm:extLst>
    </dgm:pt>
    <dgm:pt modelId="{AB0A5490-FA26-480D-A975-1DC1E8822B70}" type="pres">
      <dgm:prSet presAssocID="{4DE21ED1-B5AD-40AD-AD91-F8DFD810F8BF}" presName="spaceRect" presStyleCnt="0"/>
      <dgm:spPr/>
    </dgm:pt>
    <dgm:pt modelId="{A43B8835-D737-4F80-A0EF-7E6320CF345D}" type="pres">
      <dgm:prSet presAssocID="{4DE21ED1-B5AD-40AD-AD91-F8DFD810F8BF}" presName="parTx" presStyleLbl="revTx" presStyleIdx="1" presStyleCnt="2">
        <dgm:presLayoutVars>
          <dgm:chMax val="0"/>
          <dgm:chPref val="0"/>
        </dgm:presLayoutVars>
      </dgm:prSet>
      <dgm:spPr/>
    </dgm:pt>
  </dgm:ptLst>
  <dgm:cxnLst>
    <dgm:cxn modelId="{93E95F0D-696C-4B19-BC80-4E0B72480500}" type="presOf" srcId="{A54ADFD9-CD64-479B-8B6B-2C4DA1E61F23}" destId="{2E55225F-A760-4B5A-A01E-8B852A9197EB}" srcOrd="0" destOrd="0" presId="urn:microsoft.com/office/officeart/2018/2/layout/IconVerticalSolidList"/>
    <dgm:cxn modelId="{1B9A2627-07B3-4A39-A895-FD096A5F6460}" type="presOf" srcId="{4DE21ED1-B5AD-40AD-AD91-F8DFD810F8BF}" destId="{A43B8835-D737-4F80-A0EF-7E6320CF345D}" srcOrd="0" destOrd="0" presId="urn:microsoft.com/office/officeart/2018/2/layout/IconVerticalSolidList"/>
    <dgm:cxn modelId="{2A331D94-A539-46CB-9603-99C4B37BF23C}" type="presOf" srcId="{5D0022C9-C8AF-44F6-8289-18AF92DCDED9}" destId="{9530AD71-BE20-4E4D-974A-B01933746820}" srcOrd="0" destOrd="0" presId="urn:microsoft.com/office/officeart/2018/2/layout/IconVerticalSolidList"/>
    <dgm:cxn modelId="{F3309394-0ED5-4D57-BE1A-9304480FD5C0}" srcId="{A54ADFD9-CD64-479B-8B6B-2C4DA1E61F23}" destId="{4DE21ED1-B5AD-40AD-AD91-F8DFD810F8BF}" srcOrd="1" destOrd="0" parTransId="{7CBF085B-14B2-448E-94D4-DDB40B21CDF9}" sibTransId="{44689D52-862F-4F8B-ADDD-2E21AB350401}"/>
    <dgm:cxn modelId="{9E94A39D-A837-42DD-8CAD-356049B222A2}" srcId="{A54ADFD9-CD64-479B-8B6B-2C4DA1E61F23}" destId="{5D0022C9-C8AF-44F6-8289-18AF92DCDED9}" srcOrd="0" destOrd="0" parTransId="{BF45ADC4-76FE-4589-8CE2-0D99977F861A}" sibTransId="{6344AA4F-49E1-4FFB-865C-22EC9E908AB7}"/>
    <dgm:cxn modelId="{CAC76DA3-B1A0-47B5-B4B0-BB81748B4B48}" type="presParOf" srcId="{2E55225F-A760-4B5A-A01E-8B852A9197EB}" destId="{743BD055-A953-4C28-A30E-1C1974C562A9}" srcOrd="0" destOrd="0" presId="urn:microsoft.com/office/officeart/2018/2/layout/IconVerticalSolidList"/>
    <dgm:cxn modelId="{EC79B95C-2D8A-47C8-B946-9F8169B2101D}" type="presParOf" srcId="{743BD055-A953-4C28-A30E-1C1974C562A9}" destId="{77AF2C1B-4976-48CA-AAA0-D0EC2D088EAB}" srcOrd="0" destOrd="0" presId="urn:microsoft.com/office/officeart/2018/2/layout/IconVerticalSolidList"/>
    <dgm:cxn modelId="{1A543FF9-E7E5-4042-B7DB-D3639072480E}" type="presParOf" srcId="{743BD055-A953-4C28-A30E-1C1974C562A9}" destId="{5A693909-D14A-4633-9F03-0212F4B64D9B}" srcOrd="1" destOrd="0" presId="urn:microsoft.com/office/officeart/2018/2/layout/IconVerticalSolidList"/>
    <dgm:cxn modelId="{4B46DEFA-1D21-4D98-80BD-36A603C2CAD6}" type="presParOf" srcId="{743BD055-A953-4C28-A30E-1C1974C562A9}" destId="{1744CE00-3642-4D54-AFD3-D14E6397D98A}" srcOrd="2" destOrd="0" presId="urn:microsoft.com/office/officeart/2018/2/layout/IconVerticalSolidList"/>
    <dgm:cxn modelId="{E5B4CFE5-3DB5-465F-91CD-D470189200A6}" type="presParOf" srcId="{743BD055-A953-4C28-A30E-1C1974C562A9}" destId="{9530AD71-BE20-4E4D-974A-B01933746820}" srcOrd="3" destOrd="0" presId="urn:microsoft.com/office/officeart/2018/2/layout/IconVerticalSolidList"/>
    <dgm:cxn modelId="{F5038527-36C1-4AA9-B99A-F056B041A293}" type="presParOf" srcId="{2E55225F-A760-4B5A-A01E-8B852A9197EB}" destId="{8A51F6F5-3E05-478F-8B24-3B7752C5DBB0}" srcOrd="1" destOrd="0" presId="urn:microsoft.com/office/officeart/2018/2/layout/IconVerticalSolidList"/>
    <dgm:cxn modelId="{DB83E269-FDEF-485E-B149-59F63A863737}" type="presParOf" srcId="{2E55225F-A760-4B5A-A01E-8B852A9197EB}" destId="{9C404050-079B-4FEB-A01B-D51386C8CF7D}" srcOrd="2" destOrd="0" presId="urn:microsoft.com/office/officeart/2018/2/layout/IconVerticalSolidList"/>
    <dgm:cxn modelId="{8D0B0CE6-72EB-49FD-9740-47F1E146A420}" type="presParOf" srcId="{9C404050-079B-4FEB-A01B-D51386C8CF7D}" destId="{65712D30-DF81-4BFE-8E4B-F6275E7FC087}" srcOrd="0" destOrd="0" presId="urn:microsoft.com/office/officeart/2018/2/layout/IconVerticalSolidList"/>
    <dgm:cxn modelId="{C4B60345-DF7A-4126-8C03-EFD4CB5B8C4B}" type="presParOf" srcId="{9C404050-079B-4FEB-A01B-D51386C8CF7D}" destId="{DAB5E2AB-6587-4C10-A28D-24A6949FA10F}" srcOrd="1" destOrd="0" presId="urn:microsoft.com/office/officeart/2018/2/layout/IconVerticalSolidList"/>
    <dgm:cxn modelId="{1C3E7E4A-6A4A-474E-A2BB-10677290D90A}" type="presParOf" srcId="{9C404050-079B-4FEB-A01B-D51386C8CF7D}" destId="{AB0A5490-FA26-480D-A975-1DC1E8822B70}" srcOrd="2" destOrd="0" presId="urn:microsoft.com/office/officeart/2018/2/layout/IconVerticalSolidList"/>
    <dgm:cxn modelId="{72E07A2F-A535-4A9E-A071-6B93344C5A73}" type="presParOf" srcId="{9C404050-079B-4FEB-A01B-D51386C8CF7D}" destId="{A43B8835-D737-4F80-A0EF-7E6320CF345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4B835B-A4B3-4474-AFD7-4157B8C06D3C}"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1AC67113-B882-4F61-AB5C-FF5728542C9A}">
      <dgm:prSet custT="1"/>
      <dgm:spPr/>
      <dgm:t>
        <a:bodyPr/>
        <a:lstStyle/>
        <a:p>
          <a:r>
            <a:rPr lang="tr-TR" sz="3600" dirty="0"/>
            <a:t>Katılım Bankaları </a:t>
          </a:r>
          <a:endParaRPr lang="en-US" sz="3600" dirty="0"/>
        </a:p>
      </dgm:t>
    </dgm:pt>
    <dgm:pt modelId="{780C68E3-210D-4F3B-A98A-BCDB3E06641D}" type="parTrans" cxnId="{7CCFA9E0-779F-4530-AB02-88785DCFFDF8}">
      <dgm:prSet/>
      <dgm:spPr/>
      <dgm:t>
        <a:bodyPr/>
        <a:lstStyle/>
        <a:p>
          <a:endParaRPr lang="en-US"/>
        </a:p>
      </dgm:t>
    </dgm:pt>
    <dgm:pt modelId="{75FA6A32-9507-4CDE-AC2D-A7A85F3C2147}" type="sibTrans" cxnId="{7CCFA9E0-779F-4530-AB02-88785DCFFDF8}">
      <dgm:prSet/>
      <dgm:spPr/>
      <dgm:t>
        <a:bodyPr/>
        <a:lstStyle/>
        <a:p>
          <a:endParaRPr lang="en-US"/>
        </a:p>
      </dgm:t>
    </dgm:pt>
    <dgm:pt modelId="{C3FCF21A-EAC6-49D0-A7B9-3460710220EC}">
      <dgm:prSet/>
      <dgm:spPr/>
      <dgm:t>
        <a:bodyPr/>
        <a:lstStyle/>
        <a:p>
          <a:r>
            <a:rPr lang="tr-TR"/>
            <a:t>Kanuna göre özel cari ve katılma hesapları yoluyla fon toplamak ve kredi kullandırmak esas olmak üzere faaliyet gösteren kuruluşlar ile yurt dışında kurulu bu nitelikteki kuruluşların Türkiye'deki şubeleridir. </a:t>
          </a:r>
          <a:endParaRPr lang="en-US"/>
        </a:p>
      </dgm:t>
    </dgm:pt>
    <dgm:pt modelId="{A3E6EB43-79B3-4C8B-BCEF-E62F716310D1}" type="parTrans" cxnId="{E64436E8-0ED5-4E6F-A46E-E3A58ED30146}">
      <dgm:prSet/>
      <dgm:spPr/>
      <dgm:t>
        <a:bodyPr/>
        <a:lstStyle/>
        <a:p>
          <a:endParaRPr lang="en-US"/>
        </a:p>
      </dgm:t>
    </dgm:pt>
    <dgm:pt modelId="{E4E9F8FB-C4B1-46D8-9888-8F90DD097831}" type="sibTrans" cxnId="{E64436E8-0ED5-4E6F-A46E-E3A58ED30146}">
      <dgm:prSet/>
      <dgm:spPr/>
      <dgm:t>
        <a:bodyPr/>
        <a:lstStyle/>
        <a:p>
          <a:endParaRPr lang="en-US"/>
        </a:p>
      </dgm:t>
    </dgm:pt>
    <dgm:pt modelId="{389D0E73-0B9F-4545-978A-993B6DE88D70}">
      <dgm:prSet/>
      <dgm:spPr/>
      <dgm:t>
        <a:bodyPr/>
        <a:lstStyle/>
        <a:p>
          <a:r>
            <a:rPr lang="tr-TR"/>
            <a:t>Katılım Bankaları, Mevduat bankalarına benzer niteliktedir. Ancak tasarruf sahiplerinden belli bir faiz karşılığında mevduat toplamak yerine, kâr ve zarara katılım fonu toplamaktadır.</a:t>
          </a:r>
          <a:endParaRPr lang="en-US"/>
        </a:p>
      </dgm:t>
    </dgm:pt>
    <dgm:pt modelId="{E4885197-F12D-464D-989E-D22C3136CF59}" type="parTrans" cxnId="{2429911D-F164-40B4-BE66-3057B37B902B}">
      <dgm:prSet/>
      <dgm:spPr/>
      <dgm:t>
        <a:bodyPr/>
        <a:lstStyle/>
        <a:p>
          <a:endParaRPr lang="en-US"/>
        </a:p>
      </dgm:t>
    </dgm:pt>
    <dgm:pt modelId="{64B9706D-52D0-410C-AA4A-91C46D845104}" type="sibTrans" cxnId="{2429911D-F164-40B4-BE66-3057B37B902B}">
      <dgm:prSet/>
      <dgm:spPr/>
      <dgm:t>
        <a:bodyPr/>
        <a:lstStyle/>
        <a:p>
          <a:endParaRPr lang="en-US"/>
        </a:p>
      </dgm:t>
    </dgm:pt>
    <dgm:pt modelId="{019A5128-A015-4BD8-9B85-41B187FB553D}" type="pres">
      <dgm:prSet presAssocID="{0C4B835B-A4B3-4474-AFD7-4157B8C06D3C}" presName="root" presStyleCnt="0">
        <dgm:presLayoutVars>
          <dgm:dir/>
          <dgm:resizeHandles val="exact"/>
        </dgm:presLayoutVars>
      </dgm:prSet>
      <dgm:spPr/>
    </dgm:pt>
    <dgm:pt modelId="{5710D09E-12B9-4466-A2DE-41A5706A3E51}" type="pres">
      <dgm:prSet presAssocID="{1AC67113-B882-4F61-AB5C-FF5728542C9A}" presName="compNode" presStyleCnt="0"/>
      <dgm:spPr/>
    </dgm:pt>
    <dgm:pt modelId="{FED67D6E-0208-40B5-9F8F-A6F4DE27377D}" type="pres">
      <dgm:prSet presAssocID="{1AC67113-B882-4F61-AB5C-FF5728542C9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ara"/>
        </a:ext>
      </dgm:extLst>
    </dgm:pt>
    <dgm:pt modelId="{A7FB428F-5512-4D7D-9787-8D9B3825F5E6}" type="pres">
      <dgm:prSet presAssocID="{1AC67113-B882-4F61-AB5C-FF5728542C9A}" presName="spaceRect" presStyleCnt="0"/>
      <dgm:spPr/>
    </dgm:pt>
    <dgm:pt modelId="{92238CB0-3392-4A62-8F41-52AD2DC39246}" type="pres">
      <dgm:prSet presAssocID="{1AC67113-B882-4F61-AB5C-FF5728542C9A}" presName="textRect" presStyleLbl="revTx" presStyleIdx="0" presStyleCnt="3">
        <dgm:presLayoutVars>
          <dgm:chMax val="1"/>
          <dgm:chPref val="1"/>
        </dgm:presLayoutVars>
      </dgm:prSet>
      <dgm:spPr/>
    </dgm:pt>
    <dgm:pt modelId="{543272AC-13CC-4E1B-9860-DB3DFF1D5F63}" type="pres">
      <dgm:prSet presAssocID="{75FA6A32-9507-4CDE-AC2D-A7A85F3C2147}" presName="sibTrans" presStyleCnt="0"/>
      <dgm:spPr/>
    </dgm:pt>
    <dgm:pt modelId="{BFEC33F6-C705-4887-BA8F-8969896D38EE}" type="pres">
      <dgm:prSet presAssocID="{C3FCF21A-EAC6-49D0-A7B9-3460710220EC}" presName="compNode" presStyleCnt="0"/>
      <dgm:spPr/>
    </dgm:pt>
    <dgm:pt modelId="{6BA010F0-F800-4314-916F-457079D7A866}" type="pres">
      <dgm:prSet presAssocID="{C3FCF21A-EAC6-49D0-A7B9-3460710220E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nka"/>
        </a:ext>
      </dgm:extLst>
    </dgm:pt>
    <dgm:pt modelId="{3ED63679-6D83-4804-BBEC-FC9C7C1FA809}" type="pres">
      <dgm:prSet presAssocID="{C3FCF21A-EAC6-49D0-A7B9-3460710220EC}" presName="spaceRect" presStyleCnt="0"/>
      <dgm:spPr/>
    </dgm:pt>
    <dgm:pt modelId="{130F8EF8-3744-4BDA-8FEA-A0764D1B4DA7}" type="pres">
      <dgm:prSet presAssocID="{C3FCF21A-EAC6-49D0-A7B9-3460710220EC}" presName="textRect" presStyleLbl="revTx" presStyleIdx="1" presStyleCnt="3">
        <dgm:presLayoutVars>
          <dgm:chMax val="1"/>
          <dgm:chPref val="1"/>
        </dgm:presLayoutVars>
      </dgm:prSet>
      <dgm:spPr/>
    </dgm:pt>
    <dgm:pt modelId="{BDB60195-155E-4828-874C-8CD84194E35D}" type="pres">
      <dgm:prSet presAssocID="{E4E9F8FB-C4B1-46D8-9888-8F90DD097831}" presName="sibTrans" presStyleCnt="0"/>
      <dgm:spPr/>
    </dgm:pt>
    <dgm:pt modelId="{EE0C0652-0625-4FC1-A6A3-CD41AEBF88E1}" type="pres">
      <dgm:prSet presAssocID="{389D0E73-0B9F-4545-978A-993B6DE88D70}" presName="compNode" presStyleCnt="0"/>
      <dgm:spPr/>
    </dgm:pt>
    <dgm:pt modelId="{353B847F-29F4-4ED1-A6F9-68F6F987C33E}" type="pres">
      <dgm:prSet presAssocID="{389D0E73-0B9F-4545-978A-993B6DE88D7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lar"/>
        </a:ext>
      </dgm:extLst>
    </dgm:pt>
    <dgm:pt modelId="{8BE89060-5B1A-4DE2-A6ED-FECE405F5CC7}" type="pres">
      <dgm:prSet presAssocID="{389D0E73-0B9F-4545-978A-993B6DE88D70}" presName="spaceRect" presStyleCnt="0"/>
      <dgm:spPr/>
    </dgm:pt>
    <dgm:pt modelId="{DE99F412-F481-40EF-903E-26E5AFC91039}" type="pres">
      <dgm:prSet presAssocID="{389D0E73-0B9F-4545-978A-993B6DE88D70}" presName="textRect" presStyleLbl="revTx" presStyleIdx="2" presStyleCnt="3">
        <dgm:presLayoutVars>
          <dgm:chMax val="1"/>
          <dgm:chPref val="1"/>
        </dgm:presLayoutVars>
      </dgm:prSet>
      <dgm:spPr/>
    </dgm:pt>
  </dgm:ptLst>
  <dgm:cxnLst>
    <dgm:cxn modelId="{B75C2802-4BB8-4C2C-B1F3-71C8F5B89FF6}" type="presOf" srcId="{C3FCF21A-EAC6-49D0-A7B9-3460710220EC}" destId="{130F8EF8-3744-4BDA-8FEA-A0764D1B4DA7}" srcOrd="0" destOrd="0" presId="urn:microsoft.com/office/officeart/2018/2/layout/IconLabelList"/>
    <dgm:cxn modelId="{1E77E115-2E1E-4729-AFB1-276E1F9192A7}" type="presOf" srcId="{1AC67113-B882-4F61-AB5C-FF5728542C9A}" destId="{92238CB0-3392-4A62-8F41-52AD2DC39246}" srcOrd="0" destOrd="0" presId="urn:microsoft.com/office/officeart/2018/2/layout/IconLabelList"/>
    <dgm:cxn modelId="{2429911D-F164-40B4-BE66-3057B37B902B}" srcId="{0C4B835B-A4B3-4474-AFD7-4157B8C06D3C}" destId="{389D0E73-0B9F-4545-978A-993B6DE88D70}" srcOrd="2" destOrd="0" parTransId="{E4885197-F12D-464D-989E-D22C3136CF59}" sibTransId="{64B9706D-52D0-410C-AA4A-91C46D845104}"/>
    <dgm:cxn modelId="{0142AF66-678D-4F4E-B22B-0D523A51FBE4}" type="presOf" srcId="{389D0E73-0B9F-4545-978A-993B6DE88D70}" destId="{DE99F412-F481-40EF-903E-26E5AFC91039}" srcOrd="0" destOrd="0" presId="urn:microsoft.com/office/officeart/2018/2/layout/IconLabelList"/>
    <dgm:cxn modelId="{77E08977-73B8-4F3E-9704-2F31E6F59244}" type="presOf" srcId="{0C4B835B-A4B3-4474-AFD7-4157B8C06D3C}" destId="{019A5128-A015-4BD8-9B85-41B187FB553D}" srcOrd="0" destOrd="0" presId="urn:microsoft.com/office/officeart/2018/2/layout/IconLabelList"/>
    <dgm:cxn modelId="{7CCFA9E0-779F-4530-AB02-88785DCFFDF8}" srcId="{0C4B835B-A4B3-4474-AFD7-4157B8C06D3C}" destId="{1AC67113-B882-4F61-AB5C-FF5728542C9A}" srcOrd="0" destOrd="0" parTransId="{780C68E3-210D-4F3B-A98A-BCDB3E06641D}" sibTransId="{75FA6A32-9507-4CDE-AC2D-A7A85F3C2147}"/>
    <dgm:cxn modelId="{E64436E8-0ED5-4E6F-A46E-E3A58ED30146}" srcId="{0C4B835B-A4B3-4474-AFD7-4157B8C06D3C}" destId="{C3FCF21A-EAC6-49D0-A7B9-3460710220EC}" srcOrd="1" destOrd="0" parTransId="{A3E6EB43-79B3-4C8B-BCEF-E62F716310D1}" sibTransId="{E4E9F8FB-C4B1-46D8-9888-8F90DD097831}"/>
    <dgm:cxn modelId="{E95362CA-E81F-46D2-9738-245534BB03E6}" type="presParOf" srcId="{019A5128-A015-4BD8-9B85-41B187FB553D}" destId="{5710D09E-12B9-4466-A2DE-41A5706A3E51}" srcOrd="0" destOrd="0" presId="urn:microsoft.com/office/officeart/2018/2/layout/IconLabelList"/>
    <dgm:cxn modelId="{96D102C7-32F6-486C-A87E-F7146C2DDAAF}" type="presParOf" srcId="{5710D09E-12B9-4466-A2DE-41A5706A3E51}" destId="{FED67D6E-0208-40B5-9F8F-A6F4DE27377D}" srcOrd="0" destOrd="0" presId="urn:microsoft.com/office/officeart/2018/2/layout/IconLabelList"/>
    <dgm:cxn modelId="{99F59F1F-546C-4670-AC01-239AA8A842E3}" type="presParOf" srcId="{5710D09E-12B9-4466-A2DE-41A5706A3E51}" destId="{A7FB428F-5512-4D7D-9787-8D9B3825F5E6}" srcOrd="1" destOrd="0" presId="urn:microsoft.com/office/officeart/2018/2/layout/IconLabelList"/>
    <dgm:cxn modelId="{3137F4F9-AAFA-4E5A-B235-1DC16578BA8C}" type="presParOf" srcId="{5710D09E-12B9-4466-A2DE-41A5706A3E51}" destId="{92238CB0-3392-4A62-8F41-52AD2DC39246}" srcOrd="2" destOrd="0" presId="urn:microsoft.com/office/officeart/2018/2/layout/IconLabelList"/>
    <dgm:cxn modelId="{4FBAC0D8-3CC3-4345-B33A-D782CB8342BB}" type="presParOf" srcId="{019A5128-A015-4BD8-9B85-41B187FB553D}" destId="{543272AC-13CC-4E1B-9860-DB3DFF1D5F63}" srcOrd="1" destOrd="0" presId="urn:microsoft.com/office/officeart/2018/2/layout/IconLabelList"/>
    <dgm:cxn modelId="{4D0F84FE-2A81-4885-AEF3-2B08CFB0ED65}" type="presParOf" srcId="{019A5128-A015-4BD8-9B85-41B187FB553D}" destId="{BFEC33F6-C705-4887-BA8F-8969896D38EE}" srcOrd="2" destOrd="0" presId="urn:microsoft.com/office/officeart/2018/2/layout/IconLabelList"/>
    <dgm:cxn modelId="{5B8F71A3-AA64-4D13-91EF-1679966CD482}" type="presParOf" srcId="{BFEC33F6-C705-4887-BA8F-8969896D38EE}" destId="{6BA010F0-F800-4314-916F-457079D7A866}" srcOrd="0" destOrd="0" presId="urn:microsoft.com/office/officeart/2018/2/layout/IconLabelList"/>
    <dgm:cxn modelId="{F2C5599F-CF00-4496-88EC-0806E0BB3515}" type="presParOf" srcId="{BFEC33F6-C705-4887-BA8F-8969896D38EE}" destId="{3ED63679-6D83-4804-BBEC-FC9C7C1FA809}" srcOrd="1" destOrd="0" presId="urn:microsoft.com/office/officeart/2018/2/layout/IconLabelList"/>
    <dgm:cxn modelId="{1A9F2BE9-98F9-455F-9046-9DFC8A53D659}" type="presParOf" srcId="{BFEC33F6-C705-4887-BA8F-8969896D38EE}" destId="{130F8EF8-3744-4BDA-8FEA-A0764D1B4DA7}" srcOrd="2" destOrd="0" presId="urn:microsoft.com/office/officeart/2018/2/layout/IconLabelList"/>
    <dgm:cxn modelId="{CB05378A-FAE4-4D97-BBA1-5054FC25F318}" type="presParOf" srcId="{019A5128-A015-4BD8-9B85-41B187FB553D}" destId="{BDB60195-155E-4828-874C-8CD84194E35D}" srcOrd="3" destOrd="0" presId="urn:microsoft.com/office/officeart/2018/2/layout/IconLabelList"/>
    <dgm:cxn modelId="{1344F0CE-25A7-4495-A88F-9E35B77580E7}" type="presParOf" srcId="{019A5128-A015-4BD8-9B85-41B187FB553D}" destId="{EE0C0652-0625-4FC1-A6A3-CD41AEBF88E1}" srcOrd="4" destOrd="0" presId="urn:microsoft.com/office/officeart/2018/2/layout/IconLabelList"/>
    <dgm:cxn modelId="{A4226A50-AE00-4390-BF15-F6E958588F5A}" type="presParOf" srcId="{EE0C0652-0625-4FC1-A6A3-CD41AEBF88E1}" destId="{353B847F-29F4-4ED1-A6F9-68F6F987C33E}" srcOrd="0" destOrd="0" presId="urn:microsoft.com/office/officeart/2018/2/layout/IconLabelList"/>
    <dgm:cxn modelId="{8C48BAB9-B763-42EA-936C-F3FB80456C15}" type="presParOf" srcId="{EE0C0652-0625-4FC1-A6A3-CD41AEBF88E1}" destId="{8BE89060-5B1A-4DE2-A6ED-FECE405F5CC7}" srcOrd="1" destOrd="0" presId="urn:microsoft.com/office/officeart/2018/2/layout/IconLabelList"/>
    <dgm:cxn modelId="{87922609-9A87-4BE1-BD60-F172A9C23A06}" type="presParOf" srcId="{EE0C0652-0625-4FC1-A6A3-CD41AEBF88E1}" destId="{DE99F412-F481-40EF-903E-26E5AFC91039}"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37E497-E432-4A12-AF8C-F20BED5E4083}"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BF5650F8-8AD1-404F-91FB-EFC4B66E573E}">
      <dgm:prSet custT="1"/>
      <dgm:spPr/>
      <dgm:t>
        <a:bodyPr/>
        <a:lstStyle/>
        <a:p>
          <a:r>
            <a:rPr lang="tr-TR" sz="2400" dirty="0"/>
            <a:t>Kalkınma ve Yatırım Bankaları</a:t>
          </a:r>
          <a:endParaRPr lang="en-US" sz="2400" dirty="0"/>
        </a:p>
      </dgm:t>
    </dgm:pt>
    <dgm:pt modelId="{84E1385B-F097-48AF-AC5B-C9862FD170F7}" type="parTrans" cxnId="{EB315201-18DF-4869-A6D5-684AA8BB174B}">
      <dgm:prSet/>
      <dgm:spPr/>
      <dgm:t>
        <a:bodyPr/>
        <a:lstStyle/>
        <a:p>
          <a:endParaRPr lang="en-US"/>
        </a:p>
      </dgm:t>
    </dgm:pt>
    <dgm:pt modelId="{8C37BDBB-5E7F-490D-8CA3-AA3B7D25E7CB}" type="sibTrans" cxnId="{EB315201-18DF-4869-A6D5-684AA8BB174B}">
      <dgm:prSet/>
      <dgm:spPr/>
      <dgm:t>
        <a:bodyPr/>
        <a:lstStyle/>
        <a:p>
          <a:endParaRPr lang="en-US"/>
        </a:p>
      </dgm:t>
    </dgm:pt>
    <dgm:pt modelId="{C3DE0A94-B853-47DC-A5D5-7A078EEFA4EC}">
      <dgm:prSet/>
      <dgm:spPr/>
      <dgm:t>
        <a:bodyPr/>
        <a:lstStyle/>
        <a:p>
          <a:r>
            <a:rPr lang="tr-TR"/>
            <a:t>Bu Kanuna göre mevduat veya katılım fonu kabul etmeyen; kredi kullandırmak esas olmak üzere faaliyet gösteren ve/veya özel kanunlarla kendilerine verilen görevleri yerine getiren kuruluşlar ile yurt dışında kurulu bu nitelikteki kuruluşların Türkiye'deki şubeleridir. </a:t>
          </a:r>
          <a:endParaRPr lang="en-US"/>
        </a:p>
      </dgm:t>
    </dgm:pt>
    <dgm:pt modelId="{F92801A4-D751-4648-9E5D-2932B466B8A4}" type="parTrans" cxnId="{BFF21301-CA77-49FF-B1C5-68CD8FF8F1D7}">
      <dgm:prSet/>
      <dgm:spPr/>
      <dgm:t>
        <a:bodyPr/>
        <a:lstStyle/>
        <a:p>
          <a:endParaRPr lang="en-US"/>
        </a:p>
      </dgm:t>
    </dgm:pt>
    <dgm:pt modelId="{B7378557-536C-496F-A074-D7CA498C1EF3}" type="sibTrans" cxnId="{BFF21301-CA77-49FF-B1C5-68CD8FF8F1D7}">
      <dgm:prSet/>
      <dgm:spPr/>
      <dgm:t>
        <a:bodyPr/>
        <a:lstStyle/>
        <a:p>
          <a:endParaRPr lang="en-US"/>
        </a:p>
      </dgm:t>
    </dgm:pt>
    <dgm:pt modelId="{C4B6797B-8DC7-4820-BEDD-790F433AAAE4}" type="pres">
      <dgm:prSet presAssocID="{EB37E497-E432-4A12-AF8C-F20BED5E4083}" presName="root" presStyleCnt="0">
        <dgm:presLayoutVars>
          <dgm:dir/>
          <dgm:resizeHandles val="exact"/>
        </dgm:presLayoutVars>
      </dgm:prSet>
      <dgm:spPr/>
    </dgm:pt>
    <dgm:pt modelId="{2CE90178-9296-47AC-8FE3-3B9E59041F52}" type="pres">
      <dgm:prSet presAssocID="{BF5650F8-8AD1-404F-91FB-EFC4B66E573E}" presName="compNode" presStyleCnt="0"/>
      <dgm:spPr/>
    </dgm:pt>
    <dgm:pt modelId="{878526A2-6F52-4EC4-9D07-779B2514B90E}" type="pres">
      <dgm:prSet presAssocID="{BF5650F8-8AD1-404F-91FB-EFC4B66E573E}" presName="bgRect" presStyleLbl="bgShp" presStyleIdx="0" presStyleCnt="2"/>
      <dgm:spPr/>
    </dgm:pt>
    <dgm:pt modelId="{374B542C-8C7A-44BC-AA61-FD7FBB52B599}" type="pres">
      <dgm:prSet presAssocID="{BF5650F8-8AD1-404F-91FB-EFC4B66E573E}"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iggy Bank"/>
        </a:ext>
      </dgm:extLst>
    </dgm:pt>
    <dgm:pt modelId="{029478A1-43FA-497B-82D2-80A8A06D6B05}" type="pres">
      <dgm:prSet presAssocID="{BF5650F8-8AD1-404F-91FB-EFC4B66E573E}" presName="spaceRect" presStyleCnt="0"/>
      <dgm:spPr/>
    </dgm:pt>
    <dgm:pt modelId="{341FADE8-6ED2-460B-A3DE-EED6A8FBAA01}" type="pres">
      <dgm:prSet presAssocID="{BF5650F8-8AD1-404F-91FB-EFC4B66E573E}" presName="parTx" presStyleLbl="revTx" presStyleIdx="0" presStyleCnt="2">
        <dgm:presLayoutVars>
          <dgm:chMax val="0"/>
          <dgm:chPref val="0"/>
        </dgm:presLayoutVars>
      </dgm:prSet>
      <dgm:spPr/>
    </dgm:pt>
    <dgm:pt modelId="{29126F21-FB6C-4B0C-840A-2C02C69C0135}" type="pres">
      <dgm:prSet presAssocID="{8C37BDBB-5E7F-490D-8CA3-AA3B7D25E7CB}" presName="sibTrans" presStyleCnt="0"/>
      <dgm:spPr/>
    </dgm:pt>
    <dgm:pt modelId="{535D7092-6C65-4F4C-922E-18A6223CEC3C}" type="pres">
      <dgm:prSet presAssocID="{C3DE0A94-B853-47DC-A5D5-7A078EEFA4EC}" presName="compNode" presStyleCnt="0"/>
      <dgm:spPr/>
    </dgm:pt>
    <dgm:pt modelId="{355AA367-A53A-452D-9E42-E8266F0CDF0A}" type="pres">
      <dgm:prSet presAssocID="{C3DE0A94-B853-47DC-A5D5-7A078EEFA4EC}" presName="bgRect" presStyleLbl="bgShp" presStyleIdx="1" presStyleCnt="2"/>
      <dgm:spPr/>
    </dgm:pt>
    <dgm:pt modelId="{D9825046-4227-499D-A4FD-D406B598663A}" type="pres">
      <dgm:prSet presAssocID="{C3DE0A94-B853-47DC-A5D5-7A078EEFA4EC}"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nay işareti"/>
        </a:ext>
      </dgm:extLst>
    </dgm:pt>
    <dgm:pt modelId="{B5B65F47-A5E6-4B81-A3D3-D254EA18C111}" type="pres">
      <dgm:prSet presAssocID="{C3DE0A94-B853-47DC-A5D5-7A078EEFA4EC}" presName="spaceRect" presStyleCnt="0"/>
      <dgm:spPr/>
    </dgm:pt>
    <dgm:pt modelId="{1BA5F368-5C98-4533-8212-F5F4C5B6C782}" type="pres">
      <dgm:prSet presAssocID="{C3DE0A94-B853-47DC-A5D5-7A078EEFA4EC}" presName="parTx" presStyleLbl="revTx" presStyleIdx="1" presStyleCnt="2">
        <dgm:presLayoutVars>
          <dgm:chMax val="0"/>
          <dgm:chPref val="0"/>
        </dgm:presLayoutVars>
      </dgm:prSet>
      <dgm:spPr/>
    </dgm:pt>
  </dgm:ptLst>
  <dgm:cxnLst>
    <dgm:cxn modelId="{BFF21301-CA77-49FF-B1C5-68CD8FF8F1D7}" srcId="{EB37E497-E432-4A12-AF8C-F20BED5E4083}" destId="{C3DE0A94-B853-47DC-A5D5-7A078EEFA4EC}" srcOrd="1" destOrd="0" parTransId="{F92801A4-D751-4648-9E5D-2932B466B8A4}" sibTransId="{B7378557-536C-496F-A074-D7CA498C1EF3}"/>
    <dgm:cxn modelId="{EB315201-18DF-4869-A6D5-684AA8BB174B}" srcId="{EB37E497-E432-4A12-AF8C-F20BED5E4083}" destId="{BF5650F8-8AD1-404F-91FB-EFC4B66E573E}" srcOrd="0" destOrd="0" parTransId="{84E1385B-F097-48AF-AC5B-C9862FD170F7}" sibTransId="{8C37BDBB-5E7F-490D-8CA3-AA3B7D25E7CB}"/>
    <dgm:cxn modelId="{3EA59098-EC10-46D2-A7A1-CDBFF7D0B7C1}" type="presOf" srcId="{C3DE0A94-B853-47DC-A5D5-7A078EEFA4EC}" destId="{1BA5F368-5C98-4533-8212-F5F4C5B6C782}" srcOrd="0" destOrd="0" presId="urn:microsoft.com/office/officeart/2018/2/layout/IconVerticalSolidList"/>
    <dgm:cxn modelId="{B23301A8-C8D6-4ADC-A5AA-D084EC56056D}" type="presOf" srcId="{EB37E497-E432-4A12-AF8C-F20BED5E4083}" destId="{C4B6797B-8DC7-4820-BEDD-790F433AAAE4}" srcOrd="0" destOrd="0" presId="urn:microsoft.com/office/officeart/2018/2/layout/IconVerticalSolidList"/>
    <dgm:cxn modelId="{CFFD3DF2-150F-42E0-946F-09216050BAD5}" type="presOf" srcId="{BF5650F8-8AD1-404F-91FB-EFC4B66E573E}" destId="{341FADE8-6ED2-460B-A3DE-EED6A8FBAA01}" srcOrd="0" destOrd="0" presId="urn:microsoft.com/office/officeart/2018/2/layout/IconVerticalSolidList"/>
    <dgm:cxn modelId="{63283BCC-8F93-4939-AAE5-BF37F1433B65}" type="presParOf" srcId="{C4B6797B-8DC7-4820-BEDD-790F433AAAE4}" destId="{2CE90178-9296-47AC-8FE3-3B9E59041F52}" srcOrd="0" destOrd="0" presId="urn:microsoft.com/office/officeart/2018/2/layout/IconVerticalSolidList"/>
    <dgm:cxn modelId="{B6806152-1448-443D-8557-532C506F1E51}" type="presParOf" srcId="{2CE90178-9296-47AC-8FE3-3B9E59041F52}" destId="{878526A2-6F52-4EC4-9D07-779B2514B90E}" srcOrd="0" destOrd="0" presId="urn:microsoft.com/office/officeart/2018/2/layout/IconVerticalSolidList"/>
    <dgm:cxn modelId="{F79723B2-CE3F-48F5-87AB-651797DD283A}" type="presParOf" srcId="{2CE90178-9296-47AC-8FE3-3B9E59041F52}" destId="{374B542C-8C7A-44BC-AA61-FD7FBB52B599}" srcOrd="1" destOrd="0" presId="urn:microsoft.com/office/officeart/2018/2/layout/IconVerticalSolidList"/>
    <dgm:cxn modelId="{0D0D75F2-AF96-43A2-BB43-07442410362E}" type="presParOf" srcId="{2CE90178-9296-47AC-8FE3-3B9E59041F52}" destId="{029478A1-43FA-497B-82D2-80A8A06D6B05}" srcOrd="2" destOrd="0" presId="urn:microsoft.com/office/officeart/2018/2/layout/IconVerticalSolidList"/>
    <dgm:cxn modelId="{A0731AD7-FB3B-4E26-A8E8-D8EC9514AA47}" type="presParOf" srcId="{2CE90178-9296-47AC-8FE3-3B9E59041F52}" destId="{341FADE8-6ED2-460B-A3DE-EED6A8FBAA01}" srcOrd="3" destOrd="0" presId="urn:microsoft.com/office/officeart/2018/2/layout/IconVerticalSolidList"/>
    <dgm:cxn modelId="{84FC60E3-3A3E-48D3-B7FD-E9A9C6DCD311}" type="presParOf" srcId="{C4B6797B-8DC7-4820-BEDD-790F433AAAE4}" destId="{29126F21-FB6C-4B0C-840A-2C02C69C0135}" srcOrd="1" destOrd="0" presId="urn:microsoft.com/office/officeart/2018/2/layout/IconVerticalSolidList"/>
    <dgm:cxn modelId="{C794826D-7E05-4F21-9D22-2CA8930167E4}" type="presParOf" srcId="{C4B6797B-8DC7-4820-BEDD-790F433AAAE4}" destId="{535D7092-6C65-4F4C-922E-18A6223CEC3C}" srcOrd="2" destOrd="0" presId="urn:microsoft.com/office/officeart/2018/2/layout/IconVerticalSolidList"/>
    <dgm:cxn modelId="{9EFE4342-828B-4AE6-8CA0-1A690E629E83}" type="presParOf" srcId="{535D7092-6C65-4F4C-922E-18A6223CEC3C}" destId="{355AA367-A53A-452D-9E42-E8266F0CDF0A}" srcOrd="0" destOrd="0" presId="urn:microsoft.com/office/officeart/2018/2/layout/IconVerticalSolidList"/>
    <dgm:cxn modelId="{6CE9C442-C09A-4B77-955B-2AF1BCB1E381}" type="presParOf" srcId="{535D7092-6C65-4F4C-922E-18A6223CEC3C}" destId="{D9825046-4227-499D-A4FD-D406B598663A}" srcOrd="1" destOrd="0" presId="urn:microsoft.com/office/officeart/2018/2/layout/IconVerticalSolidList"/>
    <dgm:cxn modelId="{D371D80C-2811-4402-A7DD-6F0DB473093A}" type="presParOf" srcId="{535D7092-6C65-4F4C-922E-18A6223CEC3C}" destId="{B5B65F47-A5E6-4B81-A3D3-D254EA18C111}" srcOrd="2" destOrd="0" presId="urn:microsoft.com/office/officeart/2018/2/layout/IconVerticalSolidList"/>
    <dgm:cxn modelId="{DAAACAC9-3520-417A-BA8B-235304EA39BF}" type="presParOf" srcId="{535D7092-6C65-4F4C-922E-18A6223CEC3C}" destId="{1BA5F368-5C98-4533-8212-F5F4C5B6C78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C3C56CA-898B-4181-82D4-6B06FEF82FFE}"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D736D496-83CA-4BFA-AC13-857A7E5D49F2}">
      <dgm:prSet/>
      <dgm:spPr/>
      <dgm:t>
        <a:bodyPr/>
        <a:lstStyle/>
        <a:p>
          <a:r>
            <a:rPr lang="tr-TR" i="0"/>
            <a:t>Menkul Kıymetler</a:t>
          </a:r>
          <a:endParaRPr lang="en-US"/>
        </a:p>
      </dgm:t>
    </dgm:pt>
    <dgm:pt modelId="{F1B53F9B-6E49-4E01-9F84-89956047C32E}" type="parTrans" cxnId="{EB7B3AA7-503F-45E5-B188-B66C3474144C}">
      <dgm:prSet/>
      <dgm:spPr/>
      <dgm:t>
        <a:bodyPr/>
        <a:lstStyle/>
        <a:p>
          <a:endParaRPr lang="en-US"/>
        </a:p>
      </dgm:t>
    </dgm:pt>
    <dgm:pt modelId="{FF202EED-24F0-4324-95ED-F921E1656411}" type="sibTrans" cxnId="{EB7B3AA7-503F-45E5-B188-B66C3474144C}">
      <dgm:prSet/>
      <dgm:spPr/>
      <dgm:t>
        <a:bodyPr/>
        <a:lstStyle/>
        <a:p>
          <a:endParaRPr lang="en-US"/>
        </a:p>
      </dgm:t>
    </dgm:pt>
    <dgm:pt modelId="{1C5962A4-FDB5-418F-8289-CD37D6ABE39F}">
      <dgm:prSet/>
      <dgm:spPr/>
      <dgm:t>
        <a:bodyPr/>
        <a:lstStyle/>
        <a:p>
          <a:r>
            <a:rPr lang="tr-TR" b="0" i="0"/>
            <a:t>Bankanın gelir getirici varlıkları arasında ter alan kredilerden sonraki ikinci tür varlık, bankanın portföyünde yer alan menkul kıymetlerdir. Burada sözü edilen menkul kıymetlerin tamamı borç ifade eden tahvil ve bono türü menkul kıymetlerdir.</a:t>
          </a:r>
          <a:endParaRPr lang="en-US"/>
        </a:p>
      </dgm:t>
    </dgm:pt>
    <dgm:pt modelId="{6528E767-F5F5-43AD-9E9D-0CCBAE3FCC1D}" type="parTrans" cxnId="{664BEB54-29BD-4D05-9D77-0B97BDF01157}">
      <dgm:prSet/>
      <dgm:spPr/>
      <dgm:t>
        <a:bodyPr/>
        <a:lstStyle/>
        <a:p>
          <a:endParaRPr lang="en-US"/>
        </a:p>
      </dgm:t>
    </dgm:pt>
    <dgm:pt modelId="{C89C0BA8-8ADC-47F4-8ECC-BB505ED46815}" type="sibTrans" cxnId="{664BEB54-29BD-4D05-9D77-0B97BDF01157}">
      <dgm:prSet/>
      <dgm:spPr/>
      <dgm:t>
        <a:bodyPr/>
        <a:lstStyle/>
        <a:p>
          <a:endParaRPr lang="en-US"/>
        </a:p>
      </dgm:t>
    </dgm:pt>
    <dgm:pt modelId="{66EF4445-45C3-415E-A690-E9BA87138161}" type="pres">
      <dgm:prSet presAssocID="{2C3C56CA-898B-4181-82D4-6B06FEF82FFE}" presName="hierChild1" presStyleCnt="0">
        <dgm:presLayoutVars>
          <dgm:chPref val="1"/>
          <dgm:dir/>
          <dgm:animOne val="branch"/>
          <dgm:animLvl val="lvl"/>
          <dgm:resizeHandles/>
        </dgm:presLayoutVars>
      </dgm:prSet>
      <dgm:spPr/>
    </dgm:pt>
    <dgm:pt modelId="{52B6BE7B-52D8-474D-B0A8-F935740FEC86}" type="pres">
      <dgm:prSet presAssocID="{D736D496-83CA-4BFA-AC13-857A7E5D49F2}" presName="hierRoot1" presStyleCnt="0"/>
      <dgm:spPr/>
    </dgm:pt>
    <dgm:pt modelId="{62DB764B-49C5-42F1-B853-49ED76CAB4EC}" type="pres">
      <dgm:prSet presAssocID="{D736D496-83CA-4BFA-AC13-857A7E5D49F2}" presName="composite" presStyleCnt="0"/>
      <dgm:spPr/>
    </dgm:pt>
    <dgm:pt modelId="{7A4BBB33-57BC-4042-8C49-DEB2C1F0538F}" type="pres">
      <dgm:prSet presAssocID="{D736D496-83CA-4BFA-AC13-857A7E5D49F2}" presName="background" presStyleLbl="node0" presStyleIdx="0" presStyleCnt="2"/>
      <dgm:spPr/>
    </dgm:pt>
    <dgm:pt modelId="{5F7A1A5C-9D91-4120-9E93-2CC8BC66162C}" type="pres">
      <dgm:prSet presAssocID="{D736D496-83CA-4BFA-AC13-857A7E5D49F2}" presName="text" presStyleLbl="fgAcc0" presStyleIdx="0" presStyleCnt="2">
        <dgm:presLayoutVars>
          <dgm:chPref val="3"/>
        </dgm:presLayoutVars>
      </dgm:prSet>
      <dgm:spPr/>
    </dgm:pt>
    <dgm:pt modelId="{84B6BEE1-6536-4017-8E85-A364919F48BF}" type="pres">
      <dgm:prSet presAssocID="{D736D496-83CA-4BFA-AC13-857A7E5D49F2}" presName="hierChild2" presStyleCnt="0"/>
      <dgm:spPr/>
    </dgm:pt>
    <dgm:pt modelId="{E8CA6178-ED8C-44FE-A261-4F456CA7A93B}" type="pres">
      <dgm:prSet presAssocID="{1C5962A4-FDB5-418F-8289-CD37D6ABE39F}" presName="hierRoot1" presStyleCnt="0"/>
      <dgm:spPr/>
    </dgm:pt>
    <dgm:pt modelId="{8FA48D46-BAC4-4D79-85D5-B0FE39DA445F}" type="pres">
      <dgm:prSet presAssocID="{1C5962A4-FDB5-418F-8289-CD37D6ABE39F}" presName="composite" presStyleCnt="0"/>
      <dgm:spPr/>
    </dgm:pt>
    <dgm:pt modelId="{DED7ECEA-1B1A-461A-999F-D9FBC2C240E8}" type="pres">
      <dgm:prSet presAssocID="{1C5962A4-FDB5-418F-8289-CD37D6ABE39F}" presName="background" presStyleLbl="node0" presStyleIdx="1" presStyleCnt="2"/>
      <dgm:spPr/>
    </dgm:pt>
    <dgm:pt modelId="{D58220B3-B160-4366-ACEE-5E1587F712D9}" type="pres">
      <dgm:prSet presAssocID="{1C5962A4-FDB5-418F-8289-CD37D6ABE39F}" presName="text" presStyleLbl="fgAcc0" presStyleIdx="1" presStyleCnt="2">
        <dgm:presLayoutVars>
          <dgm:chPref val="3"/>
        </dgm:presLayoutVars>
      </dgm:prSet>
      <dgm:spPr/>
    </dgm:pt>
    <dgm:pt modelId="{CEB3069B-074E-4F1C-BAEA-CB98FACE1FF1}" type="pres">
      <dgm:prSet presAssocID="{1C5962A4-FDB5-418F-8289-CD37D6ABE39F}" presName="hierChild2" presStyleCnt="0"/>
      <dgm:spPr/>
    </dgm:pt>
  </dgm:ptLst>
  <dgm:cxnLst>
    <dgm:cxn modelId="{D9992236-5D71-4A2C-9F0E-A888D1D7C39B}" type="presOf" srcId="{2C3C56CA-898B-4181-82D4-6B06FEF82FFE}" destId="{66EF4445-45C3-415E-A690-E9BA87138161}" srcOrd="0" destOrd="0" presId="urn:microsoft.com/office/officeart/2005/8/layout/hierarchy1"/>
    <dgm:cxn modelId="{1424B46B-3388-416B-B990-E973489598ED}" type="presOf" srcId="{1C5962A4-FDB5-418F-8289-CD37D6ABE39F}" destId="{D58220B3-B160-4366-ACEE-5E1587F712D9}" srcOrd="0" destOrd="0" presId="urn:microsoft.com/office/officeart/2005/8/layout/hierarchy1"/>
    <dgm:cxn modelId="{664BEB54-29BD-4D05-9D77-0B97BDF01157}" srcId="{2C3C56CA-898B-4181-82D4-6B06FEF82FFE}" destId="{1C5962A4-FDB5-418F-8289-CD37D6ABE39F}" srcOrd="1" destOrd="0" parTransId="{6528E767-F5F5-43AD-9E9D-0CCBAE3FCC1D}" sibTransId="{C89C0BA8-8ADC-47F4-8ECC-BB505ED46815}"/>
    <dgm:cxn modelId="{59E6358C-2709-41A1-888B-3A73906D7A2E}" type="presOf" srcId="{D736D496-83CA-4BFA-AC13-857A7E5D49F2}" destId="{5F7A1A5C-9D91-4120-9E93-2CC8BC66162C}" srcOrd="0" destOrd="0" presId="urn:microsoft.com/office/officeart/2005/8/layout/hierarchy1"/>
    <dgm:cxn modelId="{EB7B3AA7-503F-45E5-B188-B66C3474144C}" srcId="{2C3C56CA-898B-4181-82D4-6B06FEF82FFE}" destId="{D736D496-83CA-4BFA-AC13-857A7E5D49F2}" srcOrd="0" destOrd="0" parTransId="{F1B53F9B-6E49-4E01-9F84-89956047C32E}" sibTransId="{FF202EED-24F0-4324-95ED-F921E1656411}"/>
    <dgm:cxn modelId="{C53C4247-F6C0-4304-9EA3-0680E57938C6}" type="presParOf" srcId="{66EF4445-45C3-415E-A690-E9BA87138161}" destId="{52B6BE7B-52D8-474D-B0A8-F935740FEC86}" srcOrd="0" destOrd="0" presId="urn:microsoft.com/office/officeart/2005/8/layout/hierarchy1"/>
    <dgm:cxn modelId="{F88C688F-EAA5-4F60-8F0E-C9403381C42D}" type="presParOf" srcId="{52B6BE7B-52D8-474D-B0A8-F935740FEC86}" destId="{62DB764B-49C5-42F1-B853-49ED76CAB4EC}" srcOrd="0" destOrd="0" presId="urn:microsoft.com/office/officeart/2005/8/layout/hierarchy1"/>
    <dgm:cxn modelId="{7EFED875-2384-4A39-87B9-75C94A8668AA}" type="presParOf" srcId="{62DB764B-49C5-42F1-B853-49ED76CAB4EC}" destId="{7A4BBB33-57BC-4042-8C49-DEB2C1F0538F}" srcOrd="0" destOrd="0" presId="urn:microsoft.com/office/officeart/2005/8/layout/hierarchy1"/>
    <dgm:cxn modelId="{433CEFDA-4188-42B7-9997-4FB03FAD38EE}" type="presParOf" srcId="{62DB764B-49C5-42F1-B853-49ED76CAB4EC}" destId="{5F7A1A5C-9D91-4120-9E93-2CC8BC66162C}" srcOrd="1" destOrd="0" presId="urn:microsoft.com/office/officeart/2005/8/layout/hierarchy1"/>
    <dgm:cxn modelId="{72D896CC-359F-48CA-B2D3-6CC82C216A13}" type="presParOf" srcId="{52B6BE7B-52D8-474D-B0A8-F935740FEC86}" destId="{84B6BEE1-6536-4017-8E85-A364919F48BF}" srcOrd="1" destOrd="0" presId="urn:microsoft.com/office/officeart/2005/8/layout/hierarchy1"/>
    <dgm:cxn modelId="{A2057010-99A4-42F6-9DAC-BFDC86CD639D}" type="presParOf" srcId="{66EF4445-45C3-415E-A690-E9BA87138161}" destId="{E8CA6178-ED8C-44FE-A261-4F456CA7A93B}" srcOrd="1" destOrd="0" presId="urn:microsoft.com/office/officeart/2005/8/layout/hierarchy1"/>
    <dgm:cxn modelId="{5464962A-768C-4275-BC00-3822BE04BA33}" type="presParOf" srcId="{E8CA6178-ED8C-44FE-A261-4F456CA7A93B}" destId="{8FA48D46-BAC4-4D79-85D5-B0FE39DA445F}" srcOrd="0" destOrd="0" presId="urn:microsoft.com/office/officeart/2005/8/layout/hierarchy1"/>
    <dgm:cxn modelId="{0C43F112-3957-4283-870C-390DBC7819CC}" type="presParOf" srcId="{8FA48D46-BAC4-4D79-85D5-B0FE39DA445F}" destId="{DED7ECEA-1B1A-461A-999F-D9FBC2C240E8}" srcOrd="0" destOrd="0" presId="urn:microsoft.com/office/officeart/2005/8/layout/hierarchy1"/>
    <dgm:cxn modelId="{9A56D751-32B2-409D-8DB2-289E61AAAD9A}" type="presParOf" srcId="{8FA48D46-BAC4-4D79-85D5-B0FE39DA445F}" destId="{D58220B3-B160-4366-ACEE-5E1587F712D9}" srcOrd="1" destOrd="0" presId="urn:microsoft.com/office/officeart/2005/8/layout/hierarchy1"/>
    <dgm:cxn modelId="{8968146E-416B-43A5-A0A8-0C4A8EE5322B}" type="presParOf" srcId="{E8CA6178-ED8C-44FE-A261-4F456CA7A93B}" destId="{CEB3069B-074E-4F1C-BAEA-CB98FACE1FF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5CE7D22-26C5-410A-88BC-2A06F7F1A935}"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334EF530-6FCC-469A-8B7A-FC33746AEA76}">
      <dgm:prSet/>
      <dgm:spPr/>
      <dgm:t>
        <a:bodyPr/>
        <a:lstStyle/>
        <a:p>
          <a:r>
            <a:rPr lang="tr-TR"/>
            <a:t>Krediler ve Alacaklar</a:t>
          </a:r>
          <a:endParaRPr lang="en-US"/>
        </a:p>
      </dgm:t>
    </dgm:pt>
    <dgm:pt modelId="{E727CF6A-6908-4B91-96EA-63C71D7D0A41}" type="parTrans" cxnId="{3AE8EBF2-06A2-4281-ABA9-1F8409260215}">
      <dgm:prSet/>
      <dgm:spPr/>
      <dgm:t>
        <a:bodyPr/>
        <a:lstStyle/>
        <a:p>
          <a:endParaRPr lang="en-US"/>
        </a:p>
      </dgm:t>
    </dgm:pt>
    <dgm:pt modelId="{DBA452B7-C0A1-462A-A87F-2C27F9A204EE}" type="sibTrans" cxnId="{3AE8EBF2-06A2-4281-ABA9-1F8409260215}">
      <dgm:prSet/>
      <dgm:spPr/>
      <dgm:t>
        <a:bodyPr/>
        <a:lstStyle/>
        <a:p>
          <a:endParaRPr lang="en-US"/>
        </a:p>
      </dgm:t>
    </dgm:pt>
    <dgm:pt modelId="{6CA71BE8-A6E2-4A1B-B4F5-C4AAC5F2BC64}">
      <dgm:prSet/>
      <dgm:spPr/>
      <dgm:t>
        <a:bodyPr/>
        <a:lstStyle/>
        <a:p>
          <a:r>
            <a:rPr lang="tr-TR"/>
            <a:t>Krediler ve alacaklar ana hesap grubunda bankanın kişi ve kurumlara kullandırdığı kısa ve uzun vadeli kredileri ve diğer alacakları yer alır.</a:t>
          </a:r>
          <a:endParaRPr lang="en-US"/>
        </a:p>
      </dgm:t>
    </dgm:pt>
    <dgm:pt modelId="{B315298B-FE06-4401-9C90-6CC9624A37B6}" type="parTrans" cxnId="{5E781E4C-BD25-45D1-99F8-BF989D87BA44}">
      <dgm:prSet/>
      <dgm:spPr/>
      <dgm:t>
        <a:bodyPr/>
        <a:lstStyle/>
        <a:p>
          <a:endParaRPr lang="en-US"/>
        </a:p>
      </dgm:t>
    </dgm:pt>
    <dgm:pt modelId="{E3999978-E19A-4A4A-A0AA-E60654E44790}" type="sibTrans" cxnId="{5E781E4C-BD25-45D1-99F8-BF989D87BA44}">
      <dgm:prSet/>
      <dgm:spPr/>
      <dgm:t>
        <a:bodyPr/>
        <a:lstStyle/>
        <a:p>
          <a:endParaRPr lang="en-US"/>
        </a:p>
      </dgm:t>
    </dgm:pt>
    <dgm:pt modelId="{E6564D0E-A1A5-472A-A33B-63069B81EA39}">
      <dgm:prSet/>
      <dgm:spPr/>
      <dgm:t>
        <a:bodyPr/>
        <a:lstStyle/>
        <a:p>
          <a:r>
            <a:rPr lang="tr-TR"/>
            <a:t>Krediler esas itibariyle nakdi ve gayrı nakdi olmak üzere sınıflandırılır. </a:t>
          </a:r>
          <a:endParaRPr lang="en-US"/>
        </a:p>
      </dgm:t>
    </dgm:pt>
    <dgm:pt modelId="{A55EDD0C-D642-4827-96B3-097222818746}" type="parTrans" cxnId="{E24E2A31-9E5E-4952-9161-0DC38B151847}">
      <dgm:prSet/>
      <dgm:spPr/>
      <dgm:t>
        <a:bodyPr/>
        <a:lstStyle/>
        <a:p>
          <a:endParaRPr lang="en-US"/>
        </a:p>
      </dgm:t>
    </dgm:pt>
    <dgm:pt modelId="{8485A162-10B5-4506-8BA4-53BABA5AF651}" type="sibTrans" cxnId="{E24E2A31-9E5E-4952-9161-0DC38B151847}">
      <dgm:prSet/>
      <dgm:spPr/>
      <dgm:t>
        <a:bodyPr/>
        <a:lstStyle/>
        <a:p>
          <a:endParaRPr lang="en-US"/>
        </a:p>
      </dgm:t>
    </dgm:pt>
    <dgm:pt modelId="{78462382-F9E1-4E8B-A7B1-188CB6CA4A43}">
      <dgm:prSet/>
      <dgm:spPr/>
      <dgm:t>
        <a:bodyPr/>
        <a:lstStyle/>
        <a:p>
          <a:r>
            <a:rPr lang="tr-TR"/>
            <a:t>Bilançoda yer alan krediler nakdi kredilerdir.</a:t>
          </a:r>
          <a:endParaRPr lang="en-US"/>
        </a:p>
      </dgm:t>
    </dgm:pt>
    <dgm:pt modelId="{BE455208-E7E3-4430-A623-4C3AEB06EEF4}" type="parTrans" cxnId="{7948F6E0-53EB-467A-A0FD-447EE3EC0950}">
      <dgm:prSet/>
      <dgm:spPr/>
      <dgm:t>
        <a:bodyPr/>
        <a:lstStyle/>
        <a:p>
          <a:endParaRPr lang="en-US"/>
        </a:p>
      </dgm:t>
    </dgm:pt>
    <dgm:pt modelId="{82C77A51-426B-400A-8EA0-3BC1AD42B97A}" type="sibTrans" cxnId="{7948F6E0-53EB-467A-A0FD-447EE3EC0950}">
      <dgm:prSet/>
      <dgm:spPr/>
      <dgm:t>
        <a:bodyPr/>
        <a:lstStyle/>
        <a:p>
          <a:endParaRPr lang="en-US"/>
        </a:p>
      </dgm:t>
    </dgm:pt>
    <dgm:pt modelId="{77AB4009-E6C3-40AC-8768-FF20A7DA9B1F}" type="pres">
      <dgm:prSet presAssocID="{E5CE7D22-26C5-410A-88BC-2A06F7F1A935}" presName="hierChild1" presStyleCnt="0">
        <dgm:presLayoutVars>
          <dgm:chPref val="1"/>
          <dgm:dir/>
          <dgm:animOne val="branch"/>
          <dgm:animLvl val="lvl"/>
          <dgm:resizeHandles/>
        </dgm:presLayoutVars>
      </dgm:prSet>
      <dgm:spPr/>
    </dgm:pt>
    <dgm:pt modelId="{719FC9E9-2632-4523-9EE2-646C5CA8A115}" type="pres">
      <dgm:prSet presAssocID="{334EF530-6FCC-469A-8B7A-FC33746AEA76}" presName="hierRoot1" presStyleCnt="0"/>
      <dgm:spPr/>
    </dgm:pt>
    <dgm:pt modelId="{ABCFA73D-6AC3-4230-B194-7F7847854683}" type="pres">
      <dgm:prSet presAssocID="{334EF530-6FCC-469A-8B7A-FC33746AEA76}" presName="composite" presStyleCnt="0"/>
      <dgm:spPr/>
    </dgm:pt>
    <dgm:pt modelId="{6B5C5D57-E194-4ED2-B0AF-F40626FC3D19}" type="pres">
      <dgm:prSet presAssocID="{334EF530-6FCC-469A-8B7A-FC33746AEA76}" presName="background" presStyleLbl="node0" presStyleIdx="0" presStyleCnt="4"/>
      <dgm:spPr/>
    </dgm:pt>
    <dgm:pt modelId="{08C33606-2680-4FEC-971F-003E429706E5}" type="pres">
      <dgm:prSet presAssocID="{334EF530-6FCC-469A-8B7A-FC33746AEA76}" presName="text" presStyleLbl="fgAcc0" presStyleIdx="0" presStyleCnt="4">
        <dgm:presLayoutVars>
          <dgm:chPref val="3"/>
        </dgm:presLayoutVars>
      </dgm:prSet>
      <dgm:spPr/>
    </dgm:pt>
    <dgm:pt modelId="{1A3B0A31-D516-4914-AC12-46F61B7E7791}" type="pres">
      <dgm:prSet presAssocID="{334EF530-6FCC-469A-8B7A-FC33746AEA76}" presName="hierChild2" presStyleCnt="0"/>
      <dgm:spPr/>
    </dgm:pt>
    <dgm:pt modelId="{046E2D28-D9D0-4BEC-BED8-3F3F8A010735}" type="pres">
      <dgm:prSet presAssocID="{6CA71BE8-A6E2-4A1B-B4F5-C4AAC5F2BC64}" presName="hierRoot1" presStyleCnt="0"/>
      <dgm:spPr/>
    </dgm:pt>
    <dgm:pt modelId="{D0B5A55D-796A-4500-9B4E-8050CFB9E797}" type="pres">
      <dgm:prSet presAssocID="{6CA71BE8-A6E2-4A1B-B4F5-C4AAC5F2BC64}" presName="composite" presStyleCnt="0"/>
      <dgm:spPr/>
    </dgm:pt>
    <dgm:pt modelId="{1FFAD42E-B8D1-460F-8872-E765CBE8AC02}" type="pres">
      <dgm:prSet presAssocID="{6CA71BE8-A6E2-4A1B-B4F5-C4AAC5F2BC64}" presName="background" presStyleLbl="node0" presStyleIdx="1" presStyleCnt="4"/>
      <dgm:spPr/>
    </dgm:pt>
    <dgm:pt modelId="{CC72DCD9-7DA7-4F6C-83A5-7020F89275E5}" type="pres">
      <dgm:prSet presAssocID="{6CA71BE8-A6E2-4A1B-B4F5-C4AAC5F2BC64}" presName="text" presStyleLbl="fgAcc0" presStyleIdx="1" presStyleCnt="4">
        <dgm:presLayoutVars>
          <dgm:chPref val="3"/>
        </dgm:presLayoutVars>
      </dgm:prSet>
      <dgm:spPr/>
    </dgm:pt>
    <dgm:pt modelId="{8A5F5C7E-9AD3-4CEB-BEF7-02AE310264D3}" type="pres">
      <dgm:prSet presAssocID="{6CA71BE8-A6E2-4A1B-B4F5-C4AAC5F2BC64}" presName="hierChild2" presStyleCnt="0"/>
      <dgm:spPr/>
    </dgm:pt>
    <dgm:pt modelId="{80BA098B-9C1E-4070-897D-E61E2458C2E2}" type="pres">
      <dgm:prSet presAssocID="{E6564D0E-A1A5-472A-A33B-63069B81EA39}" presName="hierRoot1" presStyleCnt="0"/>
      <dgm:spPr/>
    </dgm:pt>
    <dgm:pt modelId="{20CFAFB0-C9BC-4BFD-883E-50F7BA12EDE7}" type="pres">
      <dgm:prSet presAssocID="{E6564D0E-A1A5-472A-A33B-63069B81EA39}" presName="composite" presStyleCnt="0"/>
      <dgm:spPr/>
    </dgm:pt>
    <dgm:pt modelId="{08056A14-08E2-4BC9-BB84-2A583E5B80CC}" type="pres">
      <dgm:prSet presAssocID="{E6564D0E-A1A5-472A-A33B-63069B81EA39}" presName="background" presStyleLbl="node0" presStyleIdx="2" presStyleCnt="4"/>
      <dgm:spPr/>
    </dgm:pt>
    <dgm:pt modelId="{3887DEDD-89B6-4FB5-963D-D0C8B8234317}" type="pres">
      <dgm:prSet presAssocID="{E6564D0E-A1A5-472A-A33B-63069B81EA39}" presName="text" presStyleLbl="fgAcc0" presStyleIdx="2" presStyleCnt="4">
        <dgm:presLayoutVars>
          <dgm:chPref val="3"/>
        </dgm:presLayoutVars>
      </dgm:prSet>
      <dgm:spPr/>
    </dgm:pt>
    <dgm:pt modelId="{D4550BD5-985E-4041-BA62-4EC44A241663}" type="pres">
      <dgm:prSet presAssocID="{E6564D0E-A1A5-472A-A33B-63069B81EA39}" presName="hierChild2" presStyleCnt="0"/>
      <dgm:spPr/>
    </dgm:pt>
    <dgm:pt modelId="{8F622986-C0BF-42F6-B341-D5E2A3A5ABEE}" type="pres">
      <dgm:prSet presAssocID="{78462382-F9E1-4E8B-A7B1-188CB6CA4A43}" presName="hierRoot1" presStyleCnt="0"/>
      <dgm:spPr/>
    </dgm:pt>
    <dgm:pt modelId="{D77D95ED-4CC2-4BA0-8DAB-7A0AC795A925}" type="pres">
      <dgm:prSet presAssocID="{78462382-F9E1-4E8B-A7B1-188CB6CA4A43}" presName="composite" presStyleCnt="0"/>
      <dgm:spPr/>
    </dgm:pt>
    <dgm:pt modelId="{A36E640C-A872-4CAB-9840-F5B7C9805C57}" type="pres">
      <dgm:prSet presAssocID="{78462382-F9E1-4E8B-A7B1-188CB6CA4A43}" presName="background" presStyleLbl="node0" presStyleIdx="3" presStyleCnt="4"/>
      <dgm:spPr/>
    </dgm:pt>
    <dgm:pt modelId="{207540A2-B3EA-44C5-89C3-0555DABE385E}" type="pres">
      <dgm:prSet presAssocID="{78462382-F9E1-4E8B-A7B1-188CB6CA4A43}" presName="text" presStyleLbl="fgAcc0" presStyleIdx="3" presStyleCnt="4">
        <dgm:presLayoutVars>
          <dgm:chPref val="3"/>
        </dgm:presLayoutVars>
      </dgm:prSet>
      <dgm:spPr/>
    </dgm:pt>
    <dgm:pt modelId="{6C7D7946-DB4F-4B8A-8A05-74CF86D99AB1}" type="pres">
      <dgm:prSet presAssocID="{78462382-F9E1-4E8B-A7B1-188CB6CA4A43}" presName="hierChild2" presStyleCnt="0"/>
      <dgm:spPr/>
    </dgm:pt>
  </dgm:ptLst>
  <dgm:cxnLst>
    <dgm:cxn modelId="{14DC430D-FB30-4224-A169-DD4E2D99B026}" type="presOf" srcId="{334EF530-6FCC-469A-8B7A-FC33746AEA76}" destId="{08C33606-2680-4FEC-971F-003E429706E5}" srcOrd="0" destOrd="0" presId="urn:microsoft.com/office/officeart/2005/8/layout/hierarchy1"/>
    <dgm:cxn modelId="{E24E2A31-9E5E-4952-9161-0DC38B151847}" srcId="{E5CE7D22-26C5-410A-88BC-2A06F7F1A935}" destId="{E6564D0E-A1A5-472A-A33B-63069B81EA39}" srcOrd="2" destOrd="0" parTransId="{A55EDD0C-D642-4827-96B3-097222818746}" sibTransId="{8485A162-10B5-4506-8BA4-53BABA5AF651}"/>
    <dgm:cxn modelId="{5E781E4C-BD25-45D1-99F8-BF989D87BA44}" srcId="{E5CE7D22-26C5-410A-88BC-2A06F7F1A935}" destId="{6CA71BE8-A6E2-4A1B-B4F5-C4AAC5F2BC64}" srcOrd="1" destOrd="0" parTransId="{B315298B-FE06-4401-9C90-6CC9624A37B6}" sibTransId="{E3999978-E19A-4A4A-A0AA-E60654E44790}"/>
    <dgm:cxn modelId="{9C24A152-4B8B-49A1-B30E-3D61EA4844BD}" type="presOf" srcId="{E5CE7D22-26C5-410A-88BC-2A06F7F1A935}" destId="{77AB4009-E6C3-40AC-8768-FF20A7DA9B1F}" srcOrd="0" destOrd="0" presId="urn:microsoft.com/office/officeart/2005/8/layout/hierarchy1"/>
    <dgm:cxn modelId="{75806A7C-4E72-4B56-A03E-A987046504AB}" type="presOf" srcId="{78462382-F9E1-4E8B-A7B1-188CB6CA4A43}" destId="{207540A2-B3EA-44C5-89C3-0555DABE385E}" srcOrd="0" destOrd="0" presId="urn:microsoft.com/office/officeart/2005/8/layout/hierarchy1"/>
    <dgm:cxn modelId="{3D4019DC-DA4B-45E5-84E6-9E7EF489DCCB}" type="presOf" srcId="{6CA71BE8-A6E2-4A1B-B4F5-C4AAC5F2BC64}" destId="{CC72DCD9-7DA7-4F6C-83A5-7020F89275E5}" srcOrd="0" destOrd="0" presId="urn:microsoft.com/office/officeart/2005/8/layout/hierarchy1"/>
    <dgm:cxn modelId="{7450D0DF-5896-4FA5-B782-EA1452A91FCD}" type="presOf" srcId="{E6564D0E-A1A5-472A-A33B-63069B81EA39}" destId="{3887DEDD-89B6-4FB5-963D-D0C8B8234317}" srcOrd="0" destOrd="0" presId="urn:microsoft.com/office/officeart/2005/8/layout/hierarchy1"/>
    <dgm:cxn modelId="{7948F6E0-53EB-467A-A0FD-447EE3EC0950}" srcId="{E5CE7D22-26C5-410A-88BC-2A06F7F1A935}" destId="{78462382-F9E1-4E8B-A7B1-188CB6CA4A43}" srcOrd="3" destOrd="0" parTransId="{BE455208-E7E3-4430-A623-4C3AEB06EEF4}" sibTransId="{82C77A51-426B-400A-8EA0-3BC1AD42B97A}"/>
    <dgm:cxn modelId="{3AE8EBF2-06A2-4281-ABA9-1F8409260215}" srcId="{E5CE7D22-26C5-410A-88BC-2A06F7F1A935}" destId="{334EF530-6FCC-469A-8B7A-FC33746AEA76}" srcOrd="0" destOrd="0" parTransId="{E727CF6A-6908-4B91-96EA-63C71D7D0A41}" sibTransId="{DBA452B7-C0A1-462A-A87F-2C27F9A204EE}"/>
    <dgm:cxn modelId="{35C40390-6E6D-4431-8536-35749700C57C}" type="presParOf" srcId="{77AB4009-E6C3-40AC-8768-FF20A7DA9B1F}" destId="{719FC9E9-2632-4523-9EE2-646C5CA8A115}" srcOrd="0" destOrd="0" presId="urn:microsoft.com/office/officeart/2005/8/layout/hierarchy1"/>
    <dgm:cxn modelId="{31304281-CF74-410F-977B-041160936925}" type="presParOf" srcId="{719FC9E9-2632-4523-9EE2-646C5CA8A115}" destId="{ABCFA73D-6AC3-4230-B194-7F7847854683}" srcOrd="0" destOrd="0" presId="urn:microsoft.com/office/officeart/2005/8/layout/hierarchy1"/>
    <dgm:cxn modelId="{9A09B1A3-9AD0-43B9-ABB4-0AD349B59441}" type="presParOf" srcId="{ABCFA73D-6AC3-4230-B194-7F7847854683}" destId="{6B5C5D57-E194-4ED2-B0AF-F40626FC3D19}" srcOrd="0" destOrd="0" presId="urn:microsoft.com/office/officeart/2005/8/layout/hierarchy1"/>
    <dgm:cxn modelId="{020DF07C-A4C9-4C11-9AB1-89392367B098}" type="presParOf" srcId="{ABCFA73D-6AC3-4230-B194-7F7847854683}" destId="{08C33606-2680-4FEC-971F-003E429706E5}" srcOrd="1" destOrd="0" presId="urn:microsoft.com/office/officeart/2005/8/layout/hierarchy1"/>
    <dgm:cxn modelId="{0C2D05E1-36F8-449D-A7BD-E40F199949C3}" type="presParOf" srcId="{719FC9E9-2632-4523-9EE2-646C5CA8A115}" destId="{1A3B0A31-D516-4914-AC12-46F61B7E7791}" srcOrd="1" destOrd="0" presId="urn:microsoft.com/office/officeart/2005/8/layout/hierarchy1"/>
    <dgm:cxn modelId="{D88AD2C3-E5D3-432D-9342-F003C84B8FA3}" type="presParOf" srcId="{77AB4009-E6C3-40AC-8768-FF20A7DA9B1F}" destId="{046E2D28-D9D0-4BEC-BED8-3F3F8A010735}" srcOrd="1" destOrd="0" presId="urn:microsoft.com/office/officeart/2005/8/layout/hierarchy1"/>
    <dgm:cxn modelId="{E7B0CE0B-B785-4E8F-AA43-09AE61AA942C}" type="presParOf" srcId="{046E2D28-D9D0-4BEC-BED8-3F3F8A010735}" destId="{D0B5A55D-796A-4500-9B4E-8050CFB9E797}" srcOrd="0" destOrd="0" presId="urn:microsoft.com/office/officeart/2005/8/layout/hierarchy1"/>
    <dgm:cxn modelId="{F4746E2D-1ACC-4B50-96E1-B1974D61C771}" type="presParOf" srcId="{D0B5A55D-796A-4500-9B4E-8050CFB9E797}" destId="{1FFAD42E-B8D1-460F-8872-E765CBE8AC02}" srcOrd="0" destOrd="0" presId="urn:microsoft.com/office/officeart/2005/8/layout/hierarchy1"/>
    <dgm:cxn modelId="{D698140A-71E1-47C7-8180-58BD5055BA76}" type="presParOf" srcId="{D0B5A55D-796A-4500-9B4E-8050CFB9E797}" destId="{CC72DCD9-7DA7-4F6C-83A5-7020F89275E5}" srcOrd="1" destOrd="0" presId="urn:microsoft.com/office/officeart/2005/8/layout/hierarchy1"/>
    <dgm:cxn modelId="{88905963-7143-42C0-842E-021C2F66E9E4}" type="presParOf" srcId="{046E2D28-D9D0-4BEC-BED8-3F3F8A010735}" destId="{8A5F5C7E-9AD3-4CEB-BEF7-02AE310264D3}" srcOrd="1" destOrd="0" presId="urn:microsoft.com/office/officeart/2005/8/layout/hierarchy1"/>
    <dgm:cxn modelId="{7B9288EE-8B68-419E-A94A-E8FDCE3CE2C1}" type="presParOf" srcId="{77AB4009-E6C3-40AC-8768-FF20A7DA9B1F}" destId="{80BA098B-9C1E-4070-897D-E61E2458C2E2}" srcOrd="2" destOrd="0" presId="urn:microsoft.com/office/officeart/2005/8/layout/hierarchy1"/>
    <dgm:cxn modelId="{EE624405-ACA7-4FF3-8EF8-377CA6E2AE8A}" type="presParOf" srcId="{80BA098B-9C1E-4070-897D-E61E2458C2E2}" destId="{20CFAFB0-C9BC-4BFD-883E-50F7BA12EDE7}" srcOrd="0" destOrd="0" presId="urn:microsoft.com/office/officeart/2005/8/layout/hierarchy1"/>
    <dgm:cxn modelId="{607655F8-CD09-4B4F-89D8-3BFA50EA959B}" type="presParOf" srcId="{20CFAFB0-C9BC-4BFD-883E-50F7BA12EDE7}" destId="{08056A14-08E2-4BC9-BB84-2A583E5B80CC}" srcOrd="0" destOrd="0" presId="urn:microsoft.com/office/officeart/2005/8/layout/hierarchy1"/>
    <dgm:cxn modelId="{A0DAB923-9063-4A25-84E4-6D5E44DA06BE}" type="presParOf" srcId="{20CFAFB0-C9BC-4BFD-883E-50F7BA12EDE7}" destId="{3887DEDD-89B6-4FB5-963D-D0C8B8234317}" srcOrd="1" destOrd="0" presId="urn:microsoft.com/office/officeart/2005/8/layout/hierarchy1"/>
    <dgm:cxn modelId="{C7C410C1-D60E-457A-80FA-27B1E26A6BE4}" type="presParOf" srcId="{80BA098B-9C1E-4070-897D-E61E2458C2E2}" destId="{D4550BD5-985E-4041-BA62-4EC44A241663}" srcOrd="1" destOrd="0" presId="urn:microsoft.com/office/officeart/2005/8/layout/hierarchy1"/>
    <dgm:cxn modelId="{1D1DAC0C-16A5-40AF-9666-687E2FE67753}" type="presParOf" srcId="{77AB4009-E6C3-40AC-8768-FF20A7DA9B1F}" destId="{8F622986-C0BF-42F6-B341-D5E2A3A5ABEE}" srcOrd="3" destOrd="0" presId="urn:microsoft.com/office/officeart/2005/8/layout/hierarchy1"/>
    <dgm:cxn modelId="{81257992-73EC-413F-A308-2BCF2783B4A5}" type="presParOf" srcId="{8F622986-C0BF-42F6-B341-D5E2A3A5ABEE}" destId="{D77D95ED-4CC2-4BA0-8DAB-7A0AC795A925}" srcOrd="0" destOrd="0" presId="urn:microsoft.com/office/officeart/2005/8/layout/hierarchy1"/>
    <dgm:cxn modelId="{D73B187E-DEC9-41CA-9923-7557E24F2858}" type="presParOf" srcId="{D77D95ED-4CC2-4BA0-8DAB-7A0AC795A925}" destId="{A36E640C-A872-4CAB-9840-F5B7C9805C57}" srcOrd="0" destOrd="0" presId="urn:microsoft.com/office/officeart/2005/8/layout/hierarchy1"/>
    <dgm:cxn modelId="{18695C49-7E93-47C9-9D99-FE1CCDF4B1B8}" type="presParOf" srcId="{D77D95ED-4CC2-4BA0-8DAB-7A0AC795A925}" destId="{207540A2-B3EA-44C5-89C3-0555DABE385E}" srcOrd="1" destOrd="0" presId="urn:microsoft.com/office/officeart/2005/8/layout/hierarchy1"/>
    <dgm:cxn modelId="{3AC114AE-6812-46F2-B7B4-61E91BF862F7}" type="presParOf" srcId="{8F622986-C0BF-42F6-B341-D5E2A3A5ABEE}" destId="{6C7D7946-DB4F-4B8A-8A05-74CF86D99AB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D8CFB58-2F5B-45F0-8743-08DE7264C80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1AE050F-8756-4578-8995-7519754324A6}">
      <dgm:prSet/>
      <dgm:spPr/>
      <dgm:t>
        <a:bodyPr/>
        <a:lstStyle/>
        <a:p>
          <a:r>
            <a:rPr lang="tr-TR" i="0"/>
            <a:t>Diğer Varlıklar </a:t>
          </a:r>
          <a:endParaRPr lang="en-US"/>
        </a:p>
      </dgm:t>
    </dgm:pt>
    <dgm:pt modelId="{70A4F678-6A8D-4D4F-91F2-A78B4FAC09E9}" type="parTrans" cxnId="{00E523BC-2561-4ECD-8DC5-FEBDF3FFB90D}">
      <dgm:prSet/>
      <dgm:spPr/>
      <dgm:t>
        <a:bodyPr/>
        <a:lstStyle/>
        <a:p>
          <a:endParaRPr lang="en-US"/>
        </a:p>
      </dgm:t>
    </dgm:pt>
    <dgm:pt modelId="{37CFD0C9-8B15-4063-9DD1-DAA6846E411C}" type="sibTrans" cxnId="{00E523BC-2561-4ECD-8DC5-FEBDF3FFB90D}">
      <dgm:prSet/>
      <dgm:spPr/>
      <dgm:t>
        <a:bodyPr/>
        <a:lstStyle/>
        <a:p>
          <a:endParaRPr lang="en-US"/>
        </a:p>
      </dgm:t>
    </dgm:pt>
    <dgm:pt modelId="{F0D1980E-C7C2-469D-BCBA-13432EBDEBB2}">
      <dgm:prSet/>
      <dgm:spPr/>
      <dgm:t>
        <a:bodyPr/>
        <a:lstStyle/>
        <a:p>
          <a:r>
            <a:rPr lang="tr-TR" b="0" i="0"/>
            <a:t>Bankalar sadece kredi ve menkul kıymet şeklinde varlıklara sahip değildirler. Bu sınıflandırmaya dahil edilemeyen sabit varlıklar (binalar, bilgisayar sistemleri gibi) ve iştirakler başta olmak üzere sahip olunan diğer varlıklar bu kalem içerisinde yer almaktadır. </a:t>
          </a:r>
          <a:endParaRPr lang="en-US"/>
        </a:p>
      </dgm:t>
    </dgm:pt>
    <dgm:pt modelId="{5FB32987-788B-4653-BF49-0565746C66F2}" type="parTrans" cxnId="{64D381DE-DC34-4675-A679-1C8169074764}">
      <dgm:prSet/>
      <dgm:spPr/>
      <dgm:t>
        <a:bodyPr/>
        <a:lstStyle/>
        <a:p>
          <a:endParaRPr lang="en-US"/>
        </a:p>
      </dgm:t>
    </dgm:pt>
    <dgm:pt modelId="{C865E8AF-CC03-4CD8-B4DB-188D9C2E4188}" type="sibTrans" cxnId="{64D381DE-DC34-4675-A679-1C8169074764}">
      <dgm:prSet/>
      <dgm:spPr/>
      <dgm:t>
        <a:bodyPr/>
        <a:lstStyle/>
        <a:p>
          <a:endParaRPr lang="en-US"/>
        </a:p>
      </dgm:t>
    </dgm:pt>
    <dgm:pt modelId="{E0075C2E-77FA-4D03-8B15-5ED7ADC120D0}" type="pres">
      <dgm:prSet presAssocID="{0D8CFB58-2F5B-45F0-8743-08DE7264C801}" presName="root" presStyleCnt="0">
        <dgm:presLayoutVars>
          <dgm:dir/>
          <dgm:resizeHandles val="exact"/>
        </dgm:presLayoutVars>
      </dgm:prSet>
      <dgm:spPr/>
    </dgm:pt>
    <dgm:pt modelId="{286D73C9-650B-4206-A86E-962B417E3700}" type="pres">
      <dgm:prSet presAssocID="{41AE050F-8756-4578-8995-7519754324A6}" presName="compNode" presStyleCnt="0"/>
      <dgm:spPr/>
    </dgm:pt>
    <dgm:pt modelId="{2984A454-3015-449A-8676-152A78A99C83}" type="pres">
      <dgm:prSet presAssocID="{41AE050F-8756-4578-8995-7519754324A6}" presName="bgRect" presStyleLbl="bgShp" presStyleIdx="0" presStyleCnt="2"/>
      <dgm:spPr/>
    </dgm:pt>
    <dgm:pt modelId="{DE5244B3-5277-4B53-B344-7AD2BD770100}" type="pres">
      <dgm:prSet presAssocID="{41AE050F-8756-4578-8995-7519754324A6}"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Şehir"/>
        </a:ext>
      </dgm:extLst>
    </dgm:pt>
    <dgm:pt modelId="{397D638F-A3AA-4FAB-AE59-48A35FA8C873}" type="pres">
      <dgm:prSet presAssocID="{41AE050F-8756-4578-8995-7519754324A6}" presName="spaceRect" presStyleCnt="0"/>
      <dgm:spPr/>
    </dgm:pt>
    <dgm:pt modelId="{F3B60400-1F4B-4DD3-97CF-DF9727F7F2F6}" type="pres">
      <dgm:prSet presAssocID="{41AE050F-8756-4578-8995-7519754324A6}" presName="parTx" presStyleLbl="revTx" presStyleIdx="0" presStyleCnt="2">
        <dgm:presLayoutVars>
          <dgm:chMax val="0"/>
          <dgm:chPref val="0"/>
        </dgm:presLayoutVars>
      </dgm:prSet>
      <dgm:spPr/>
    </dgm:pt>
    <dgm:pt modelId="{7AAD0454-3DDB-4085-A4E3-A813DEDA264F}" type="pres">
      <dgm:prSet presAssocID="{37CFD0C9-8B15-4063-9DD1-DAA6846E411C}" presName="sibTrans" presStyleCnt="0"/>
      <dgm:spPr/>
    </dgm:pt>
    <dgm:pt modelId="{64ABC149-362B-4848-A573-9FF41090D619}" type="pres">
      <dgm:prSet presAssocID="{F0D1980E-C7C2-469D-BCBA-13432EBDEBB2}" presName="compNode" presStyleCnt="0"/>
      <dgm:spPr/>
    </dgm:pt>
    <dgm:pt modelId="{69701E4F-407F-4524-BAC2-7D9A71D5A49F}" type="pres">
      <dgm:prSet presAssocID="{F0D1980E-C7C2-469D-BCBA-13432EBDEBB2}" presName="bgRect" presStyleLbl="bgShp" presStyleIdx="1" presStyleCnt="2"/>
      <dgm:spPr/>
    </dgm:pt>
    <dgm:pt modelId="{B797C82F-AF83-41AF-B698-A9D2DC0E0AF6}" type="pres">
      <dgm:prSet presAssocID="{F0D1980E-C7C2-469D-BCBA-13432EBDEBB2}"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nka"/>
        </a:ext>
      </dgm:extLst>
    </dgm:pt>
    <dgm:pt modelId="{DDAE1471-98BA-4B2F-92B6-5E05076605A1}" type="pres">
      <dgm:prSet presAssocID="{F0D1980E-C7C2-469D-BCBA-13432EBDEBB2}" presName="spaceRect" presStyleCnt="0"/>
      <dgm:spPr/>
    </dgm:pt>
    <dgm:pt modelId="{E5F09CE2-072E-4605-ADCD-CAEA229DA3C7}" type="pres">
      <dgm:prSet presAssocID="{F0D1980E-C7C2-469D-BCBA-13432EBDEBB2}" presName="parTx" presStyleLbl="revTx" presStyleIdx="1" presStyleCnt="2">
        <dgm:presLayoutVars>
          <dgm:chMax val="0"/>
          <dgm:chPref val="0"/>
        </dgm:presLayoutVars>
      </dgm:prSet>
      <dgm:spPr/>
    </dgm:pt>
  </dgm:ptLst>
  <dgm:cxnLst>
    <dgm:cxn modelId="{AE4C743A-A6D1-435C-B64F-E2B43D0FA44E}" type="presOf" srcId="{41AE050F-8756-4578-8995-7519754324A6}" destId="{F3B60400-1F4B-4DD3-97CF-DF9727F7F2F6}" srcOrd="0" destOrd="0" presId="urn:microsoft.com/office/officeart/2018/2/layout/IconVerticalSolidList"/>
    <dgm:cxn modelId="{53713B74-187D-443E-A4DF-B45AF9AF7919}" type="presOf" srcId="{0D8CFB58-2F5B-45F0-8743-08DE7264C801}" destId="{E0075C2E-77FA-4D03-8B15-5ED7ADC120D0}" srcOrd="0" destOrd="0" presId="urn:microsoft.com/office/officeart/2018/2/layout/IconVerticalSolidList"/>
    <dgm:cxn modelId="{00E523BC-2561-4ECD-8DC5-FEBDF3FFB90D}" srcId="{0D8CFB58-2F5B-45F0-8743-08DE7264C801}" destId="{41AE050F-8756-4578-8995-7519754324A6}" srcOrd="0" destOrd="0" parTransId="{70A4F678-6A8D-4D4F-91F2-A78B4FAC09E9}" sibTransId="{37CFD0C9-8B15-4063-9DD1-DAA6846E411C}"/>
    <dgm:cxn modelId="{64D381DE-DC34-4675-A679-1C8169074764}" srcId="{0D8CFB58-2F5B-45F0-8743-08DE7264C801}" destId="{F0D1980E-C7C2-469D-BCBA-13432EBDEBB2}" srcOrd="1" destOrd="0" parTransId="{5FB32987-788B-4653-BF49-0565746C66F2}" sibTransId="{C865E8AF-CC03-4CD8-B4DB-188D9C2E4188}"/>
    <dgm:cxn modelId="{198E22E0-B53F-493B-86FB-8B8B8B6136B8}" type="presOf" srcId="{F0D1980E-C7C2-469D-BCBA-13432EBDEBB2}" destId="{E5F09CE2-072E-4605-ADCD-CAEA229DA3C7}" srcOrd="0" destOrd="0" presId="urn:microsoft.com/office/officeart/2018/2/layout/IconVerticalSolidList"/>
    <dgm:cxn modelId="{9BA19F90-D8B1-4F15-9C90-C7D482E01A42}" type="presParOf" srcId="{E0075C2E-77FA-4D03-8B15-5ED7ADC120D0}" destId="{286D73C9-650B-4206-A86E-962B417E3700}" srcOrd="0" destOrd="0" presId="urn:microsoft.com/office/officeart/2018/2/layout/IconVerticalSolidList"/>
    <dgm:cxn modelId="{0F31C014-D762-450E-87CA-17C6FC447276}" type="presParOf" srcId="{286D73C9-650B-4206-A86E-962B417E3700}" destId="{2984A454-3015-449A-8676-152A78A99C83}" srcOrd="0" destOrd="0" presId="urn:microsoft.com/office/officeart/2018/2/layout/IconVerticalSolidList"/>
    <dgm:cxn modelId="{C4954172-77AA-4567-B49A-4B58EBC31DDA}" type="presParOf" srcId="{286D73C9-650B-4206-A86E-962B417E3700}" destId="{DE5244B3-5277-4B53-B344-7AD2BD770100}" srcOrd="1" destOrd="0" presId="urn:microsoft.com/office/officeart/2018/2/layout/IconVerticalSolidList"/>
    <dgm:cxn modelId="{60F364ED-5316-491D-9AB8-4DF8630F20EB}" type="presParOf" srcId="{286D73C9-650B-4206-A86E-962B417E3700}" destId="{397D638F-A3AA-4FAB-AE59-48A35FA8C873}" srcOrd="2" destOrd="0" presId="urn:microsoft.com/office/officeart/2018/2/layout/IconVerticalSolidList"/>
    <dgm:cxn modelId="{4759227C-529C-42D0-851C-6D8BBC7242A0}" type="presParOf" srcId="{286D73C9-650B-4206-A86E-962B417E3700}" destId="{F3B60400-1F4B-4DD3-97CF-DF9727F7F2F6}" srcOrd="3" destOrd="0" presId="urn:microsoft.com/office/officeart/2018/2/layout/IconVerticalSolidList"/>
    <dgm:cxn modelId="{C5CDC49D-0039-48EB-B915-4187FA55C20A}" type="presParOf" srcId="{E0075C2E-77FA-4D03-8B15-5ED7ADC120D0}" destId="{7AAD0454-3DDB-4085-A4E3-A813DEDA264F}" srcOrd="1" destOrd="0" presId="urn:microsoft.com/office/officeart/2018/2/layout/IconVerticalSolidList"/>
    <dgm:cxn modelId="{CACA154B-730D-4ADB-B84C-D1AA04870474}" type="presParOf" srcId="{E0075C2E-77FA-4D03-8B15-5ED7ADC120D0}" destId="{64ABC149-362B-4848-A573-9FF41090D619}" srcOrd="2" destOrd="0" presId="urn:microsoft.com/office/officeart/2018/2/layout/IconVerticalSolidList"/>
    <dgm:cxn modelId="{C3D7907D-A4A6-4849-8075-0743E4F1D37D}" type="presParOf" srcId="{64ABC149-362B-4848-A573-9FF41090D619}" destId="{69701E4F-407F-4524-BAC2-7D9A71D5A49F}" srcOrd="0" destOrd="0" presId="urn:microsoft.com/office/officeart/2018/2/layout/IconVerticalSolidList"/>
    <dgm:cxn modelId="{27ADE667-0375-4E39-912C-F5E013063967}" type="presParOf" srcId="{64ABC149-362B-4848-A573-9FF41090D619}" destId="{B797C82F-AF83-41AF-B698-A9D2DC0E0AF6}" srcOrd="1" destOrd="0" presId="urn:microsoft.com/office/officeart/2018/2/layout/IconVerticalSolidList"/>
    <dgm:cxn modelId="{18C4763B-3C62-4A73-8E3C-FFADADF66701}" type="presParOf" srcId="{64ABC149-362B-4848-A573-9FF41090D619}" destId="{DDAE1471-98BA-4B2F-92B6-5E05076605A1}" srcOrd="2" destOrd="0" presId="urn:microsoft.com/office/officeart/2018/2/layout/IconVerticalSolidList"/>
    <dgm:cxn modelId="{990805D9-9819-4A80-9E33-E82A7A8B6D92}" type="presParOf" srcId="{64ABC149-362B-4848-A573-9FF41090D619}" destId="{E5F09CE2-072E-4605-ADCD-CAEA229DA3C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35181DE-D46E-4639-8690-C10498332891}"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228B5CB4-01F9-415B-87AB-0310C7678204}">
      <dgm:prSet/>
      <dgm:spPr/>
      <dgm:t>
        <a:bodyPr/>
        <a:lstStyle/>
        <a:p>
          <a:r>
            <a:rPr lang="tr-TR"/>
            <a:t>Mevduat</a:t>
          </a:r>
          <a:endParaRPr lang="en-US"/>
        </a:p>
      </dgm:t>
    </dgm:pt>
    <dgm:pt modelId="{999CB493-6C59-48ED-BC70-D5AFC74C2D38}" type="parTrans" cxnId="{A7EEA189-20AB-4A06-8286-FC20A7085A99}">
      <dgm:prSet/>
      <dgm:spPr/>
      <dgm:t>
        <a:bodyPr/>
        <a:lstStyle/>
        <a:p>
          <a:endParaRPr lang="en-US"/>
        </a:p>
      </dgm:t>
    </dgm:pt>
    <dgm:pt modelId="{EB2FAD85-F4EF-48E6-B7F7-04DBE92B2376}" type="sibTrans" cxnId="{A7EEA189-20AB-4A06-8286-FC20A7085A99}">
      <dgm:prSet/>
      <dgm:spPr/>
      <dgm:t>
        <a:bodyPr/>
        <a:lstStyle/>
        <a:p>
          <a:endParaRPr lang="en-US"/>
        </a:p>
      </dgm:t>
    </dgm:pt>
    <dgm:pt modelId="{1EAEF8D6-9661-4D67-A80D-7777B8A7DDE1}">
      <dgm:prSet/>
      <dgm:spPr/>
      <dgm:t>
        <a:bodyPr/>
        <a:lstStyle/>
        <a:p>
          <a:r>
            <a:rPr lang="tr-TR"/>
            <a:t>Bu başlık altında özel ve tüzel kişilere ait vadeli ve vadesiz mevduatlar yer alır.</a:t>
          </a:r>
          <a:endParaRPr lang="en-US"/>
        </a:p>
      </dgm:t>
    </dgm:pt>
    <dgm:pt modelId="{94CC566E-0840-43F6-AF86-744DA5C99A6F}" type="parTrans" cxnId="{760AFE83-FBB4-40CA-BC42-D9CDBFA144A3}">
      <dgm:prSet/>
      <dgm:spPr/>
      <dgm:t>
        <a:bodyPr/>
        <a:lstStyle/>
        <a:p>
          <a:endParaRPr lang="en-US"/>
        </a:p>
      </dgm:t>
    </dgm:pt>
    <dgm:pt modelId="{CDB94083-CDC0-4D1D-8B76-A73AAB977005}" type="sibTrans" cxnId="{760AFE83-FBB4-40CA-BC42-D9CDBFA144A3}">
      <dgm:prSet/>
      <dgm:spPr/>
      <dgm:t>
        <a:bodyPr/>
        <a:lstStyle/>
        <a:p>
          <a:endParaRPr lang="en-US"/>
        </a:p>
      </dgm:t>
    </dgm:pt>
    <dgm:pt modelId="{A1A487F9-CE49-41C5-8678-D1B6C2B8E522}">
      <dgm:prSet/>
      <dgm:spPr/>
      <dgm:t>
        <a:bodyPr/>
        <a:lstStyle/>
        <a:p>
          <a:r>
            <a:rPr lang="tr-TR"/>
            <a:t>Mevduatın Türleri :</a:t>
          </a:r>
          <a:endParaRPr lang="en-US"/>
        </a:p>
      </dgm:t>
    </dgm:pt>
    <dgm:pt modelId="{7F6F1D9A-D1F5-408C-9920-204CA7B07614}" type="parTrans" cxnId="{170BDF92-C7AE-4EC2-890A-C558493825C7}">
      <dgm:prSet/>
      <dgm:spPr/>
      <dgm:t>
        <a:bodyPr/>
        <a:lstStyle/>
        <a:p>
          <a:endParaRPr lang="en-US"/>
        </a:p>
      </dgm:t>
    </dgm:pt>
    <dgm:pt modelId="{A2D284BA-9EDB-4004-A020-F42F9ECEF93E}" type="sibTrans" cxnId="{170BDF92-C7AE-4EC2-890A-C558493825C7}">
      <dgm:prSet/>
      <dgm:spPr/>
      <dgm:t>
        <a:bodyPr/>
        <a:lstStyle/>
        <a:p>
          <a:endParaRPr lang="en-US"/>
        </a:p>
      </dgm:t>
    </dgm:pt>
    <dgm:pt modelId="{0844B6E5-28FC-4438-B1A9-AF2D5B92D048}">
      <dgm:prSet/>
      <dgm:spPr/>
      <dgm:t>
        <a:bodyPr/>
        <a:lstStyle/>
        <a:p>
          <a:r>
            <a:rPr lang="tr-TR"/>
            <a:t>Tasarruf Mevduatı </a:t>
          </a:r>
          <a:endParaRPr lang="en-US"/>
        </a:p>
      </dgm:t>
    </dgm:pt>
    <dgm:pt modelId="{53C28F26-0C96-4A3D-A892-7AA1FAF7D4A1}" type="parTrans" cxnId="{B80A1045-52FA-41A7-BA4C-0C5988DB4FDB}">
      <dgm:prSet/>
      <dgm:spPr/>
      <dgm:t>
        <a:bodyPr/>
        <a:lstStyle/>
        <a:p>
          <a:endParaRPr lang="en-US"/>
        </a:p>
      </dgm:t>
    </dgm:pt>
    <dgm:pt modelId="{842E0DFC-5F1C-4BF1-8D9D-D6A231E0A729}" type="sibTrans" cxnId="{B80A1045-52FA-41A7-BA4C-0C5988DB4FDB}">
      <dgm:prSet/>
      <dgm:spPr/>
      <dgm:t>
        <a:bodyPr/>
        <a:lstStyle/>
        <a:p>
          <a:endParaRPr lang="en-US"/>
        </a:p>
      </dgm:t>
    </dgm:pt>
    <dgm:pt modelId="{60E20D36-19F5-4F67-81B1-E4306BB50864}">
      <dgm:prSet/>
      <dgm:spPr/>
      <dgm:t>
        <a:bodyPr/>
        <a:lstStyle/>
        <a:p>
          <a:r>
            <a:rPr lang="tr-TR"/>
            <a:t>Resmi Kuruluşlar Mevduatı </a:t>
          </a:r>
          <a:endParaRPr lang="en-US"/>
        </a:p>
      </dgm:t>
    </dgm:pt>
    <dgm:pt modelId="{EAA44BC5-0EC7-4165-8A99-879F6759A536}" type="parTrans" cxnId="{B8A91C37-2192-4B3D-A99D-3F8801E62245}">
      <dgm:prSet/>
      <dgm:spPr/>
      <dgm:t>
        <a:bodyPr/>
        <a:lstStyle/>
        <a:p>
          <a:endParaRPr lang="en-US"/>
        </a:p>
      </dgm:t>
    </dgm:pt>
    <dgm:pt modelId="{BFB45EC6-818F-4DBE-9A7B-D5EC41184136}" type="sibTrans" cxnId="{B8A91C37-2192-4B3D-A99D-3F8801E62245}">
      <dgm:prSet/>
      <dgm:spPr/>
      <dgm:t>
        <a:bodyPr/>
        <a:lstStyle/>
        <a:p>
          <a:endParaRPr lang="en-US"/>
        </a:p>
      </dgm:t>
    </dgm:pt>
    <dgm:pt modelId="{59556677-44F3-49B7-9889-C5C240C7891E}">
      <dgm:prSet/>
      <dgm:spPr/>
      <dgm:t>
        <a:bodyPr/>
        <a:lstStyle/>
        <a:p>
          <a:r>
            <a:rPr lang="tr-TR"/>
            <a:t>Ticari Kuruluşlar Mevduatı </a:t>
          </a:r>
          <a:endParaRPr lang="en-US"/>
        </a:p>
      </dgm:t>
    </dgm:pt>
    <dgm:pt modelId="{34640A12-11FA-4FB5-AC66-F45A08E083DA}" type="parTrans" cxnId="{D7CBA022-B64A-4B86-8F07-B5A5A43AB499}">
      <dgm:prSet/>
      <dgm:spPr/>
      <dgm:t>
        <a:bodyPr/>
        <a:lstStyle/>
        <a:p>
          <a:endParaRPr lang="en-US"/>
        </a:p>
      </dgm:t>
    </dgm:pt>
    <dgm:pt modelId="{FE32941C-20F0-4E13-8DCC-2325F4C1092E}" type="sibTrans" cxnId="{D7CBA022-B64A-4B86-8F07-B5A5A43AB499}">
      <dgm:prSet/>
      <dgm:spPr/>
      <dgm:t>
        <a:bodyPr/>
        <a:lstStyle/>
        <a:p>
          <a:endParaRPr lang="en-US"/>
        </a:p>
      </dgm:t>
    </dgm:pt>
    <dgm:pt modelId="{59BD24F6-D519-4EDB-B4FA-DE145B78ED8F}">
      <dgm:prSet/>
      <dgm:spPr/>
      <dgm:t>
        <a:bodyPr/>
        <a:lstStyle/>
        <a:p>
          <a:r>
            <a:rPr lang="tr-TR"/>
            <a:t>Bankalar arası Mevduat </a:t>
          </a:r>
          <a:endParaRPr lang="en-US"/>
        </a:p>
      </dgm:t>
    </dgm:pt>
    <dgm:pt modelId="{00446E9D-C6D1-41A4-9AE2-FA043D485E85}" type="parTrans" cxnId="{0790C979-410E-42A0-AAB1-2CBA64238F93}">
      <dgm:prSet/>
      <dgm:spPr/>
      <dgm:t>
        <a:bodyPr/>
        <a:lstStyle/>
        <a:p>
          <a:endParaRPr lang="en-US"/>
        </a:p>
      </dgm:t>
    </dgm:pt>
    <dgm:pt modelId="{2B70E9F6-6874-4DB7-B81D-3EA5B138E155}" type="sibTrans" cxnId="{0790C979-410E-42A0-AAB1-2CBA64238F93}">
      <dgm:prSet/>
      <dgm:spPr/>
      <dgm:t>
        <a:bodyPr/>
        <a:lstStyle/>
        <a:p>
          <a:endParaRPr lang="en-US"/>
        </a:p>
      </dgm:t>
    </dgm:pt>
    <dgm:pt modelId="{99252939-B80A-4A92-BA6D-E0592C7A7F8D}">
      <dgm:prSet/>
      <dgm:spPr/>
      <dgm:t>
        <a:bodyPr/>
        <a:lstStyle/>
        <a:p>
          <a:r>
            <a:rPr lang="tr-TR"/>
            <a:t>Diğer Kuruluşlar Mevduatı</a:t>
          </a:r>
          <a:endParaRPr lang="en-US"/>
        </a:p>
      </dgm:t>
    </dgm:pt>
    <dgm:pt modelId="{F59A2D31-FFA1-4787-989A-36D14FBE331F}" type="parTrans" cxnId="{4FFD33E1-A7BB-499C-A366-FF3525FBE7EE}">
      <dgm:prSet/>
      <dgm:spPr/>
      <dgm:t>
        <a:bodyPr/>
        <a:lstStyle/>
        <a:p>
          <a:endParaRPr lang="en-US"/>
        </a:p>
      </dgm:t>
    </dgm:pt>
    <dgm:pt modelId="{0F64F5B2-B117-4096-B857-B621BCC9946A}" type="sibTrans" cxnId="{4FFD33E1-A7BB-499C-A366-FF3525FBE7EE}">
      <dgm:prSet/>
      <dgm:spPr/>
      <dgm:t>
        <a:bodyPr/>
        <a:lstStyle/>
        <a:p>
          <a:endParaRPr lang="en-US"/>
        </a:p>
      </dgm:t>
    </dgm:pt>
    <dgm:pt modelId="{84B08352-1E0D-4BC3-8758-230B81D83EAB}" type="pres">
      <dgm:prSet presAssocID="{E35181DE-D46E-4639-8690-C10498332891}" presName="hierChild1" presStyleCnt="0">
        <dgm:presLayoutVars>
          <dgm:chPref val="1"/>
          <dgm:dir/>
          <dgm:animOne val="branch"/>
          <dgm:animLvl val="lvl"/>
          <dgm:resizeHandles/>
        </dgm:presLayoutVars>
      </dgm:prSet>
      <dgm:spPr/>
    </dgm:pt>
    <dgm:pt modelId="{0C2546C4-E5DC-45AC-8E4C-2D4EA4B60FD9}" type="pres">
      <dgm:prSet presAssocID="{228B5CB4-01F9-415B-87AB-0310C7678204}" presName="hierRoot1" presStyleCnt="0"/>
      <dgm:spPr/>
    </dgm:pt>
    <dgm:pt modelId="{5DF074F1-0C40-47D5-B6E5-33FC94A7EF65}" type="pres">
      <dgm:prSet presAssocID="{228B5CB4-01F9-415B-87AB-0310C7678204}" presName="composite" presStyleCnt="0"/>
      <dgm:spPr/>
    </dgm:pt>
    <dgm:pt modelId="{760AEE90-5AC7-4E3F-811A-7E95D0EC7EE3}" type="pres">
      <dgm:prSet presAssocID="{228B5CB4-01F9-415B-87AB-0310C7678204}" presName="background" presStyleLbl="node0" presStyleIdx="0" presStyleCnt="3"/>
      <dgm:spPr/>
    </dgm:pt>
    <dgm:pt modelId="{FE0E9F80-DEFE-4A4B-B46B-1513C93C214F}" type="pres">
      <dgm:prSet presAssocID="{228B5CB4-01F9-415B-87AB-0310C7678204}" presName="text" presStyleLbl="fgAcc0" presStyleIdx="0" presStyleCnt="3">
        <dgm:presLayoutVars>
          <dgm:chPref val="3"/>
        </dgm:presLayoutVars>
      </dgm:prSet>
      <dgm:spPr/>
    </dgm:pt>
    <dgm:pt modelId="{36C453A0-DF46-450F-8FDA-4EAC5EF033C6}" type="pres">
      <dgm:prSet presAssocID="{228B5CB4-01F9-415B-87AB-0310C7678204}" presName="hierChild2" presStyleCnt="0"/>
      <dgm:spPr/>
    </dgm:pt>
    <dgm:pt modelId="{B405A814-4F31-4AAD-B134-F4254B8A980E}" type="pres">
      <dgm:prSet presAssocID="{1EAEF8D6-9661-4D67-A80D-7777B8A7DDE1}" presName="hierRoot1" presStyleCnt="0"/>
      <dgm:spPr/>
    </dgm:pt>
    <dgm:pt modelId="{7B9AD6E8-6AE3-49BF-9C62-DBF36D52BAA0}" type="pres">
      <dgm:prSet presAssocID="{1EAEF8D6-9661-4D67-A80D-7777B8A7DDE1}" presName="composite" presStyleCnt="0"/>
      <dgm:spPr/>
    </dgm:pt>
    <dgm:pt modelId="{059AE6EB-C6DF-4313-A3A6-5507A2DD39C0}" type="pres">
      <dgm:prSet presAssocID="{1EAEF8D6-9661-4D67-A80D-7777B8A7DDE1}" presName="background" presStyleLbl="node0" presStyleIdx="1" presStyleCnt="3"/>
      <dgm:spPr/>
    </dgm:pt>
    <dgm:pt modelId="{5D2C72AF-B4EC-4924-8D67-4BC64C487853}" type="pres">
      <dgm:prSet presAssocID="{1EAEF8D6-9661-4D67-A80D-7777B8A7DDE1}" presName="text" presStyleLbl="fgAcc0" presStyleIdx="1" presStyleCnt="3">
        <dgm:presLayoutVars>
          <dgm:chPref val="3"/>
        </dgm:presLayoutVars>
      </dgm:prSet>
      <dgm:spPr/>
    </dgm:pt>
    <dgm:pt modelId="{BABAAB3B-33A1-4EE2-96F6-5D49DBA543EF}" type="pres">
      <dgm:prSet presAssocID="{1EAEF8D6-9661-4D67-A80D-7777B8A7DDE1}" presName="hierChild2" presStyleCnt="0"/>
      <dgm:spPr/>
    </dgm:pt>
    <dgm:pt modelId="{50D1E77B-EABA-4D6B-AC1C-6854DC5184BF}" type="pres">
      <dgm:prSet presAssocID="{A1A487F9-CE49-41C5-8678-D1B6C2B8E522}" presName="hierRoot1" presStyleCnt="0"/>
      <dgm:spPr/>
    </dgm:pt>
    <dgm:pt modelId="{1125FBBF-FD2F-447A-8F01-B6DF49FBED20}" type="pres">
      <dgm:prSet presAssocID="{A1A487F9-CE49-41C5-8678-D1B6C2B8E522}" presName="composite" presStyleCnt="0"/>
      <dgm:spPr/>
    </dgm:pt>
    <dgm:pt modelId="{DED1E6BB-FA51-4022-BB5B-36ED8EA175B7}" type="pres">
      <dgm:prSet presAssocID="{A1A487F9-CE49-41C5-8678-D1B6C2B8E522}" presName="background" presStyleLbl="node0" presStyleIdx="2" presStyleCnt="3"/>
      <dgm:spPr/>
    </dgm:pt>
    <dgm:pt modelId="{28BD75EC-21F5-4418-ADDC-242CD14F8413}" type="pres">
      <dgm:prSet presAssocID="{A1A487F9-CE49-41C5-8678-D1B6C2B8E522}" presName="text" presStyleLbl="fgAcc0" presStyleIdx="2" presStyleCnt="3">
        <dgm:presLayoutVars>
          <dgm:chPref val="3"/>
        </dgm:presLayoutVars>
      </dgm:prSet>
      <dgm:spPr/>
    </dgm:pt>
    <dgm:pt modelId="{ACA1D2AB-423C-46AF-880D-7EF7358A0D3D}" type="pres">
      <dgm:prSet presAssocID="{A1A487F9-CE49-41C5-8678-D1B6C2B8E522}" presName="hierChild2" presStyleCnt="0"/>
      <dgm:spPr/>
    </dgm:pt>
    <dgm:pt modelId="{4982CF93-A1BE-4217-B0A2-16CE0FCC33FE}" type="pres">
      <dgm:prSet presAssocID="{53C28F26-0C96-4A3D-A892-7AA1FAF7D4A1}" presName="Name10" presStyleLbl="parChTrans1D2" presStyleIdx="0" presStyleCnt="5"/>
      <dgm:spPr/>
    </dgm:pt>
    <dgm:pt modelId="{9D34A61A-5C88-4615-87F9-B54301341210}" type="pres">
      <dgm:prSet presAssocID="{0844B6E5-28FC-4438-B1A9-AF2D5B92D048}" presName="hierRoot2" presStyleCnt="0"/>
      <dgm:spPr/>
    </dgm:pt>
    <dgm:pt modelId="{11E0DB69-6B17-4CCE-9663-72BC221F781F}" type="pres">
      <dgm:prSet presAssocID="{0844B6E5-28FC-4438-B1A9-AF2D5B92D048}" presName="composite2" presStyleCnt="0"/>
      <dgm:spPr/>
    </dgm:pt>
    <dgm:pt modelId="{2DC87031-6190-42B7-AB2B-3E017DBE9944}" type="pres">
      <dgm:prSet presAssocID="{0844B6E5-28FC-4438-B1A9-AF2D5B92D048}" presName="background2" presStyleLbl="node2" presStyleIdx="0" presStyleCnt="5"/>
      <dgm:spPr/>
    </dgm:pt>
    <dgm:pt modelId="{B2E567CB-639B-4FBE-9304-BD873E258C25}" type="pres">
      <dgm:prSet presAssocID="{0844B6E5-28FC-4438-B1A9-AF2D5B92D048}" presName="text2" presStyleLbl="fgAcc2" presStyleIdx="0" presStyleCnt="5">
        <dgm:presLayoutVars>
          <dgm:chPref val="3"/>
        </dgm:presLayoutVars>
      </dgm:prSet>
      <dgm:spPr/>
    </dgm:pt>
    <dgm:pt modelId="{A7D1D7A0-5C15-4082-9940-68A3A5D7B848}" type="pres">
      <dgm:prSet presAssocID="{0844B6E5-28FC-4438-B1A9-AF2D5B92D048}" presName="hierChild3" presStyleCnt="0"/>
      <dgm:spPr/>
    </dgm:pt>
    <dgm:pt modelId="{879DB542-8D68-4EE6-9E77-220B5F9E09BB}" type="pres">
      <dgm:prSet presAssocID="{EAA44BC5-0EC7-4165-8A99-879F6759A536}" presName="Name10" presStyleLbl="parChTrans1D2" presStyleIdx="1" presStyleCnt="5"/>
      <dgm:spPr/>
    </dgm:pt>
    <dgm:pt modelId="{9D8BB9DA-C2D4-4EAF-9362-C604C5780692}" type="pres">
      <dgm:prSet presAssocID="{60E20D36-19F5-4F67-81B1-E4306BB50864}" presName="hierRoot2" presStyleCnt="0"/>
      <dgm:spPr/>
    </dgm:pt>
    <dgm:pt modelId="{1AF36061-D850-46A4-A91E-505ABF059EB2}" type="pres">
      <dgm:prSet presAssocID="{60E20D36-19F5-4F67-81B1-E4306BB50864}" presName="composite2" presStyleCnt="0"/>
      <dgm:spPr/>
    </dgm:pt>
    <dgm:pt modelId="{8FC0093F-E264-4AA2-AF81-485ACA76808E}" type="pres">
      <dgm:prSet presAssocID="{60E20D36-19F5-4F67-81B1-E4306BB50864}" presName="background2" presStyleLbl="node2" presStyleIdx="1" presStyleCnt="5"/>
      <dgm:spPr/>
    </dgm:pt>
    <dgm:pt modelId="{839CD7BC-248A-4C7F-B995-879371FF2E49}" type="pres">
      <dgm:prSet presAssocID="{60E20D36-19F5-4F67-81B1-E4306BB50864}" presName="text2" presStyleLbl="fgAcc2" presStyleIdx="1" presStyleCnt="5">
        <dgm:presLayoutVars>
          <dgm:chPref val="3"/>
        </dgm:presLayoutVars>
      </dgm:prSet>
      <dgm:spPr/>
    </dgm:pt>
    <dgm:pt modelId="{90525423-E274-4585-BF7D-C502E30B3BAF}" type="pres">
      <dgm:prSet presAssocID="{60E20D36-19F5-4F67-81B1-E4306BB50864}" presName="hierChild3" presStyleCnt="0"/>
      <dgm:spPr/>
    </dgm:pt>
    <dgm:pt modelId="{435C1046-49FA-4BCD-8E6C-39D262EF5926}" type="pres">
      <dgm:prSet presAssocID="{34640A12-11FA-4FB5-AC66-F45A08E083DA}" presName="Name10" presStyleLbl="parChTrans1D2" presStyleIdx="2" presStyleCnt="5"/>
      <dgm:spPr/>
    </dgm:pt>
    <dgm:pt modelId="{4E358017-8CA0-4E58-BC5A-0C4BFB5AE21F}" type="pres">
      <dgm:prSet presAssocID="{59556677-44F3-49B7-9889-C5C240C7891E}" presName="hierRoot2" presStyleCnt="0"/>
      <dgm:spPr/>
    </dgm:pt>
    <dgm:pt modelId="{22C50572-816A-4516-81B0-12E274F9F0A7}" type="pres">
      <dgm:prSet presAssocID="{59556677-44F3-49B7-9889-C5C240C7891E}" presName="composite2" presStyleCnt="0"/>
      <dgm:spPr/>
    </dgm:pt>
    <dgm:pt modelId="{4E5AC341-7F7E-40FA-8BA8-64972278E9CF}" type="pres">
      <dgm:prSet presAssocID="{59556677-44F3-49B7-9889-C5C240C7891E}" presName="background2" presStyleLbl="node2" presStyleIdx="2" presStyleCnt="5"/>
      <dgm:spPr/>
    </dgm:pt>
    <dgm:pt modelId="{76FBBF0E-93BC-4ACE-B0E3-37F632CF239E}" type="pres">
      <dgm:prSet presAssocID="{59556677-44F3-49B7-9889-C5C240C7891E}" presName="text2" presStyleLbl="fgAcc2" presStyleIdx="2" presStyleCnt="5">
        <dgm:presLayoutVars>
          <dgm:chPref val="3"/>
        </dgm:presLayoutVars>
      </dgm:prSet>
      <dgm:spPr/>
    </dgm:pt>
    <dgm:pt modelId="{328C430B-1BD2-4F04-87B8-18774A5A2AA6}" type="pres">
      <dgm:prSet presAssocID="{59556677-44F3-49B7-9889-C5C240C7891E}" presName="hierChild3" presStyleCnt="0"/>
      <dgm:spPr/>
    </dgm:pt>
    <dgm:pt modelId="{27DB40EB-7261-4601-99F8-E27AC658489A}" type="pres">
      <dgm:prSet presAssocID="{00446E9D-C6D1-41A4-9AE2-FA043D485E85}" presName="Name10" presStyleLbl="parChTrans1D2" presStyleIdx="3" presStyleCnt="5"/>
      <dgm:spPr/>
    </dgm:pt>
    <dgm:pt modelId="{B8323BCA-9919-4160-92C2-0ABCDBAAECC1}" type="pres">
      <dgm:prSet presAssocID="{59BD24F6-D519-4EDB-B4FA-DE145B78ED8F}" presName="hierRoot2" presStyleCnt="0"/>
      <dgm:spPr/>
    </dgm:pt>
    <dgm:pt modelId="{1C7CC8EB-E019-4C4F-8BA2-183301E9C295}" type="pres">
      <dgm:prSet presAssocID="{59BD24F6-D519-4EDB-B4FA-DE145B78ED8F}" presName="composite2" presStyleCnt="0"/>
      <dgm:spPr/>
    </dgm:pt>
    <dgm:pt modelId="{04DC624D-5AB1-4950-87A2-793D21470764}" type="pres">
      <dgm:prSet presAssocID="{59BD24F6-D519-4EDB-B4FA-DE145B78ED8F}" presName="background2" presStyleLbl="node2" presStyleIdx="3" presStyleCnt="5"/>
      <dgm:spPr/>
    </dgm:pt>
    <dgm:pt modelId="{62CAB58B-F7C6-4D1B-9625-6936F7EEA6EA}" type="pres">
      <dgm:prSet presAssocID="{59BD24F6-D519-4EDB-B4FA-DE145B78ED8F}" presName="text2" presStyleLbl="fgAcc2" presStyleIdx="3" presStyleCnt="5">
        <dgm:presLayoutVars>
          <dgm:chPref val="3"/>
        </dgm:presLayoutVars>
      </dgm:prSet>
      <dgm:spPr/>
    </dgm:pt>
    <dgm:pt modelId="{43E76674-8365-44DB-8CFC-926AD81EC60B}" type="pres">
      <dgm:prSet presAssocID="{59BD24F6-D519-4EDB-B4FA-DE145B78ED8F}" presName="hierChild3" presStyleCnt="0"/>
      <dgm:spPr/>
    </dgm:pt>
    <dgm:pt modelId="{FAD01CBB-C301-4950-A16B-FDF280107808}" type="pres">
      <dgm:prSet presAssocID="{F59A2D31-FFA1-4787-989A-36D14FBE331F}" presName="Name10" presStyleLbl="parChTrans1D2" presStyleIdx="4" presStyleCnt="5"/>
      <dgm:spPr/>
    </dgm:pt>
    <dgm:pt modelId="{232CDE31-A723-4675-A27A-158D383C6436}" type="pres">
      <dgm:prSet presAssocID="{99252939-B80A-4A92-BA6D-E0592C7A7F8D}" presName="hierRoot2" presStyleCnt="0"/>
      <dgm:spPr/>
    </dgm:pt>
    <dgm:pt modelId="{23857CDF-33EC-46BF-B023-30D9F44C4738}" type="pres">
      <dgm:prSet presAssocID="{99252939-B80A-4A92-BA6D-E0592C7A7F8D}" presName="composite2" presStyleCnt="0"/>
      <dgm:spPr/>
    </dgm:pt>
    <dgm:pt modelId="{4877C8BA-8ECE-45E8-A0C8-2B913CE7B229}" type="pres">
      <dgm:prSet presAssocID="{99252939-B80A-4A92-BA6D-E0592C7A7F8D}" presName="background2" presStyleLbl="node2" presStyleIdx="4" presStyleCnt="5"/>
      <dgm:spPr/>
    </dgm:pt>
    <dgm:pt modelId="{2A91D53E-0AAA-41AA-A413-D2CC76069F80}" type="pres">
      <dgm:prSet presAssocID="{99252939-B80A-4A92-BA6D-E0592C7A7F8D}" presName="text2" presStyleLbl="fgAcc2" presStyleIdx="4" presStyleCnt="5">
        <dgm:presLayoutVars>
          <dgm:chPref val="3"/>
        </dgm:presLayoutVars>
      </dgm:prSet>
      <dgm:spPr/>
    </dgm:pt>
    <dgm:pt modelId="{AF39EDF0-C7DA-4813-9F0E-C390899DA9C0}" type="pres">
      <dgm:prSet presAssocID="{99252939-B80A-4A92-BA6D-E0592C7A7F8D}" presName="hierChild3" presStyleCnt="0"/>
      <dgm:spPr/>
    </dgm:pt>
  </dgm:ptLst>
  <dgm:cxnLst>
    <dgm:cxn modelId="{6355BC00-0BB4-48D3-9C85-11749BD23E88}" type="presOf" srcId="{E35181DE-D46E-4639-8690-C10498332891}" destId="{84B08352-1E0D-4BC3-8758-230B81D83EAB}" srcOrd="0" destOrd="0" presId="urn:microsoft.com/office/officeart/2005/8/layout/hierarchy1"/>
    <dgm:cxn modelId="{8839001F-8C1B-4F65-B921-F3348DE55E84}" type="presOf" srcId="{A1A487F9-CE49-41C5-8678-D1B6C2B8E522}" destId="{28BD75EC-21F5-4418-ADDC-242CD14F8413}" srcOrd="0" destOrd="0" presId="urn:microsoft.com/office/officeart/2005/8/layout/hierarchy1"/>
    <dgm:cxn modelId="{D7CBA022-B64A-4B86-8F07-B5A5A43AB499}" srcId="{A1A487F9-CE49-41C5-8678-D1B6C2B8E522}" destId="{59556677-44F3-49B7-9889-C5C240C7891E}" srcOrd="2" destOrd="0" parTransId="{34640A12-11FA-4FB5-AC66-F45A08E083DA}" sibTransId="{FE32941C-20F0-4E13-8DCC-2325F4C1092E}"/>
    <dgm:cxn modelId="{B8A91C37-2192-4B3D-A99D-3F8801E62245}" srcId="{A1A487F9-CE49-41C5-8678-D1B6C2B8E522}" destId="{60E20D36-19F5-4F67-81B1-E4306BB50864}" srcOrd="1" destOrd="0" parTransId="{EAA44BC5-0EC7-4165-8A99-879F6759A536}" sibTransId="{BFB45EC6-818F-4DBE-9A7B-D5EC41184136}"/>
    <dgm:cxn modelId="{08507337-1026-43BD-882B-39837D732725}" type="presOf" srcId="{34640A12-11FA-4FB5-AC66-F45A08E083DA}" destId="{435C1046-49FA-4BCD-8E6C-39D262EF5926}" srcOrd="0" destOrd="0" presId="urn:microsoft.com/office/officeart/2005/8/layout/hierarchy1"/>
    <dgm:cxn modelId="{B80A1045-52FA-41A7-BA4C-0C5988DB4FDB}" srcId="{A1A487F9-CE49-41C5-8678-D1B6C2B8E522}" destId="{0844B6E5-28FC-4438-B1A9-AF2D5B92D048}" srcOrd="0" destOrd="0" parTransId="{53C28F26-0C96-4A3D-A892-7AA1FAF7D4A1}" sibTransId="{842E0DFC-5F1C-4BF1-8D9D-D6A231E0A729}"/>
    <dgm:cxn modelId="{8D994A77-DCED-4D4F-8DCF-616600EE6DA7}" type="presOf" srcId="{60E20D36-19F5-4F67-81B1-E4306BB50864}" destId="{839CD7BC-248A-4C7F-B995-879371FF2E49}" srcOrd="0" destOrd="0" presId="urn:microsoft.com/office/officeart/2005/8/layout/hierarchy1"/>
    <dgm:cxn modelId="{82B1D977-3E7C-487E-885A-CDA0BD0E9E5F}" type="presOf" srcId="{EAA44BC5-0EC7-4165-8A99-879F6759A536}" destId="{879DB542-8D68-4EE6-9E77-220B5F9E09BB}" srcOrd="0" destOrd="0" presId="urn:microsoft.com/office/officeart/2005/8/layout/hierarchy1"/>
    <dgm:cxn modelId="{0790C979-410E-42A0-AAB1-2CBA64238F93}" srcId="{A1A487F9-CE49-41C5-8678-D1B6C2B8E522}" destId="{59BD24F6-D519-4EDB-B4FA-DE145B78ED8F}" srcOrd="3" destOrd="0" parTransId="{00446E9D-C6D1-41A4-9AE2-FA043D485E85}" sibTransId="{2B70E9F6-6874-4DB7-B81D-3EA5B138E155}"/>
    <dgm:cxn modelId="{760AFE83-FBB4-40CA-BC42-D9CDBFA144A3}" srcId="{E35181DE-D46E-4639-8690-C10498332891}" destId="{1EAEF8D6-9661-4D67-A80D-7777B8A7DDE1}" srcOrd="1" destOrd="0" parTransId="{94CC566E-0840-43F6-AF86-744DA5C99A6F}" sibTransId="{CDB94083-CDC0-4D1D-8B76-A73AAB977005}"/>
    <dgm:cxn modelId="{A7EEA189-20AB-4A06-8286-FC20A7085A99}" srcId="{E35181DE-D46E-4639-8690-C10498332891}" destId="{228B5CB4-01F9-415B-87AB-0310C7678204}" srcOrd="0" destOrd="0" parTransId="{999CB493-6C59-48ED-BC70-D5AFC74C2D38}" sibTransId="{EB2FAD85-F4EF-48E6-B7F7-04DBE92B2376}"/>
    <dgm:cxn modelId="{170BDF92-C7AE-4EC2-890A-C558493825C7}" srcId="{E35181DE-D46E-4639-8690-C10498332891}" destId="{A1A487F9-CE49-41C5-8678-D1B6C2B8E522}" srcOrd="2" destOrd="0" parTransId="{7F6F1D9A-D1F5-408C-9920-204CA7B07614}" sibTransId="{A2D284BA-9EDB-4004-A020-F42F9ECEF93E}"/>
    <dgm:cxn modelId="{3FA5A2A6-E76E-4E0E-B932-D7411ED1F7AC}" type="presOf" srcId="{99252939-B80A-4A92-BA6D-E0592C7A7F8D}" destId="{2A91D53E-0AAA-41AA-A413-D2CC76069F80}" srcOrd="0" destOrd="0" presId="urn:microsoft.com/office/officeart/2005/8/layout/hierarchy1"/>
    <dgm:cxn modelId="{261077B2-F63D-4484-85C7-A094D50EC4D0}" type="presOf" srcId="{228B5CB4-01F9-415B-87AB-0310C7678204}" destId="{FE0E9F80-DEFE-4A4B-B46B-1513C93C214F}" srcOrd="0" destOrd="0" presId="urn:microsoft.com/office/officeart/2005/8/layout/hierarchy1"/>
    <dgm:cxn modelId="{FCCF49B7-2ED8-43F4-A2E3-235658899E48}" type="presOf" srcId="{F59A2D31-FFA1-4787-989A-36D14FBE331F}" destId="{FAD01CBB-C301-4950-A16B-FDF280107808}" srcOrd="0" destOrd="0" presId="urn:microsoft.com/office/officeart/2005/8/layout/hierarchy1"/>
    <dgm:cxn modelId="{5CD534BB-B282-42D8-A539-1F02DBAFA364}" type="presOf" srcId="{59BD24F6-D519-4EDB-B4FA-DE145B78ED8F}" destId="{62CAB58B-F7C6-4D1B-9625-6936F7EEA6EA}" srcOrd="0" destOrd="0" presId="urn:microsoft.com/office/officeart/2005/8/layout/hierarchy1"/>
    <dgm:cxn modelId="{B21A1EBD-CF50-4AB7-9829-C09768C42774}" type="presOf" srcId="{59556677-44F3-49B7-9889-C5C240C7891E}" destId="{76FBBF0E-93BC-4ACE-B0E3-37F632CF239E}" srcOrd="0" destOrd="0" presId="urn:microsoft.com/office/officeart/2005/8/layout/hierarchy1"/>
    <dgm:cxn modelId="{7849CFBF-C9F5-4F3F-A96A-4D03783DD299}" type="presOf" srcId="{1EAEF8D6-9661-4D67-A80D-7777B8A7DDE1}" destId="{5D2C72AF-B4EC-4924-8D67-4BC64C487853}" srcOrd="0" destOrd="0" presId="urn:microsoft.com/office/officeart/2005/8/layout/hierarchy1"/>
    <dgm:cxn modelId="{59C474D1-DADF-44D5-B349-6A2EA70C655C}" type="presOf" srcId="{0844B6E5-28FC-4438-B1A9-AF2D5B92D048}" destId="{B2E567CB-639B-4FBE-9304-BD873E258C25}" srcOrd="0" destOrd="0" presId="urn:microsoft.com/office/officeart/2005/8/layout/hierarchy1"/>
    <dgm:cxn modelId="{2A5300E0-9C83-49CC-8003-638DFC8B48C4}" type="presOf" srcId="{53C28F26-0C96-4A3D-A892-7AA1FAF7D4A1}" destId="{4982CF93-A1BE-4217-B0A2-16CE0FCC33FE}" srcOrd="0" destOrd="0" presId="urn:microsoft.com/office/officeart/2005/8/layout/hierarchy1"/>
    <dgm:cxn modelId="{4FFD33E1-A7BB-499C-A366-FF3525FBE7EE}" srcId="{A1A487F9-CE49-41C5-8678-D1B6C2B8E522}" destId="{99252939-B80A-4A92-BA6D-E0592C7A7F8D}" srcOrd="4" destOrd="0" parTransId="{F59A2D31-FFA1-4787-989A-36D14FBE331F}" sibTransId="{0F64F5B2-B117-4096-B857-B621BCC9946A}"/>
    <dgm:cxn modelId="{33B4B8E2-50D0-4B37-A0C3-A42290BA85FD}" type="presOf" srcId="{00446E9D-C6D1-41A4-9AE2-FA043D485E85}" destId="{27DB40EB-7261-4601-99F8-E27AC658489A}" srcOrd="0" destOrd="0" presId="urn:microsoft.com/office/officeart/2005/8/layout/hierarchy1"/>
    <dgm:cxn modelId="{615C2682-8949-4ED4-B21F-1BB90719822C}" type="presParOf" srcId="{84B08352-1E0D-4BC3-8758-230B81D83EAB}" destId="{0C2546C4-E5DC-45AC-8E4C-2D4EA4B60FD9}" srcOrd="0" destOrd="0" presId="urn:microsoft.com/office/officeart/2005/8/layout/hierarchy1"/>
    <dgm:cxn modelId="{80A7F73A-1C9A-4989-92DB-EC096E51077C}" type="presParOf" srcId="{0C2546C4-E5DC-45AC-8E4C-2D4EA4B60FD9}" destId="{5DF074F1-0C40-47D5-B6E5-33FC94A7EF65}" srcOrd="0" destOrd="0" presId="urn:microsoft.com/office/officeart/2005/8/layout/hierarchy1"/>
    <dgm:cxn modelId="{9F1E80F7-4589-46CF-BC10-24C36403AEA0}" type="presParOf" srcId="{5DF074F1-0C40-47D5-B6E5-33FC94A7EF65}" destId="{760AEE90-5AC7-4E3F-811A-7E95D0EC7EE3}" srcOrd="0" destOrd="0" presId="urn:microsoft.com/office/officeart/2005/8/layout/hierarchy1"/>
    <dgm:cxn modelId="{F587FBEE-54B4-4FEC-8750-34528EC025A5}" type="presParOf" srcId="{5DF074F1-0C40-47D5-B6E5-33FC94A7EF65}" destId="{FE0E9F80-DEFE-4A4B-B46B-1513C93C214F}" srcOrd="1" destOrd="0" presId="urn:microsoft.com/office/officeart/2005/8/layout/hierarchy1"/>
    <dgm:cxn modelId="{6ED96E3C-8C36-4B65-8338-F9B9B0F921EA}" type="presParOf" srcId="{0C2546C4-E5DC-45AC-8E4C-2D4EA4B60FD9}" destId="{36C453A0-DF46-450F-8FDA-4EAC5EF033C6}" srcOrd="1" destOrd="0" presId="urn:microsoft.com/office/officeart/2005/8/layout/hierarchy1"/>
    <dgm:cxn modelId="{669DCD07-C86F-4311-B821-D8E174EA21BD}" type="presParOf" srcId="{84B08352-1E0D-4BC3-8758-230B81D83EAB}" destId="{B405A814-4F31-4AAD-B134-F4254B8A980E}" srcOrd="1" destOrd="0" presId="urn:microsoft.com/office/officeart/2005/8/layout/hierarchy1"/>
    <dgm:cxn modelId="{71B88D78-5064-4BB4-BFE2-0F8A47602C9E}" type="presParOf" srcId="{B405A814-4F31-4AAD-B134-F4254B8A980E}" destId="{7B9AD6E8-6AE3-49BF-9C62-DBF36D52BAA0}" srcOrd="0" destOrd="0" presId="urn:microsoft.com/office/officeart/2005/8/layout/hierarchy1"/>
    <dgm:cxn modelId="{AA41930B-E488-498E-B93F-601F30182931}" type="presParOf" srcId="{7B9AD6E8-6AE3-49BF-9C62-DBF36D52BAA0}" destId="{059AE6EB-C6DF-4313-A3A6-5507A2DD39C0}" srcOrd="0" destOrd="0" presId="urn:microsoft.com/office/officeart/2005/8/layout/hierarchy1"/>
    <dgm:cxn modelId="{F66C4B6A-652D-4B32-9C4C-F984F2595063}" type="presParOf" srcId="{7B9AD6E8-6AE3-49BF-9C62-DBF36D52BAA0}" destId="{5D2C72AF-B4EC-4924-8D67-4BC64C487853}" srcOrd="1" destOrd="0" presId="urn:microsoft.com/office/officeart/2005/8/layout/hierarchy1"/>
    <dgm:cxn modelId="{06DB3DEF-7B0F-48B8-A592-2607D917DE99}" type="presParOf" srcId="{B405A814-4F31-4AAD-B134-F4254B8A980E}" destId="{BABAAB3B-33A1-4EE2-96F6-5D49DBA543EF}" srcOrd="1" destOrd="0" presId="urn:microsoft.com/office/officeart/2005/8/layout/hierarchy1"/>
    <dgm:cxn modelId="{26670333-8392-4C62-AE58-C729C7307FB5}" type="presParOf" srcId="{84B08352-1E0D-4BC3-8758-230B81D83EAB}" destId="{50D1E77B-EABA-4D6B-AC1C-6854DC5184BF}" srcOrd="2" destOrd="0" presId="urn:microsoft.com/office/officeart/2005/8/layout/hierarchy1"/>
    <dgm:cxn modelId="{7B9F9FB4-574F-42C4-9AF9-8AD880C81DED}" type="presParOf" srcId="{50D1E77B-EABA-4D6B-AC1C-6854DC5184BF}" destId="{1125FBBF-FD2F-447A-8F01-B6DF49FBED20}" srcOrd="0" destOrd="0" presId="urn:microsoft.com/office/officeart/2005/8/layout/hierarchy1"/>
    <dgm:cxn modelId="{4D3D1EA7-8ACF-4280-BDFC-EDA050AFE999}" type="presParOf" srcId="{1125FBBF-FD2F-447A-8F01-B6DF49FBED20}" destId="{DED1E6BB-FA51-4022-BB5B-36ED8EA175B7}" srcOrd="0" destOrd="0" presId="urn:microsoft.com/office/officeart/2005/8/layout/hierarchy1"/>
    <dgm:cxn modelId="{8564C4D3-815F-455C-826B-FB4F02E0185D}" type="presParOf" srcId="{1125FBBF-FD2F-447A-8F01-B6DF49FBED20}" destId="{28BD75EC-21F5-4418-ADDC-242CD14F8413}" srcOrd="1" destOrd="0" presId="urn:microsoft.com/office/officeart/2005/8/layout/hierarchy1"/>
    <dgm:cxn modelId="{DFF7CCD5-3878-48B1-A0AC-D15F75797835}" type="presParOf" srcId="{50D1E77B-EABA-4D6B-AC1C-6854DC5184BF}" destId="{ACA1D2AB-423C-46AF-880D-7EF7358A0D3D}" srcOrd="1" destOrd="0" presId="urn:microsoft.com/office/officeart/2005/8/layout/hierarchy1"/>
    <dgm:cxn modelId="{DA1461AB-B1D3-4EF9-A0F2-AA3E4F176378}" type="presParOf" srcId="{ACA1D2AB-423C-46AF-880D-7EF7358A0D3D}" destId="{4982CF93-A1BE-4217-B0A2-16CE0FCC33FE}" srcOrd="0" destOrd="0" presId="urn:microsoft.com/office/officeart/2005/8/layout/hierarchy1"/>
    <dgm:cxn modelId="{DD6EF8E3-C451-401F-B013-9F8C4918644E}" type="presParOf" srcId="{ACA1D2AB-423C-46AF-880D-7EF7358A0D3D}" destId="{9D34A61A-5C88-4615-87F9-B54301341210}" srcOrd="1" destOrd="0" presId="urn:microsoft.com/office/officeart/2005/8/layout/hierarchy1"/>
    <dgm:cxn modelId="{76A3960E-A0BC-4C20-83F3-1E43E4B4C245}" type="presParOf" srcId="{9D34A61A-5C88-4615-87F9-B54301341210}" destId="{11E0DB69-6B17-4CCE-9663-72BC221F781F}" srcOrd="0" destOrd="0" presId="urn:microsoft.com/office/officeart/2005/8/layout/hierarchy1"/>
    <dgm:cxn modelId="{2138A42B-600A-42CA-AA56-3A679E415032}" type="presParOf" srcId="{11E0DB69-6B17-4CCE-9663-72BC221F781F}" destId="{2DC87031-6190-42B7-AB2B-3E017DBE9944}" srcOrd="0" destOrd="0" presId="urn:microsoft.com/office/officeart/2005/8/layout/hierarchy1"/>
    <dgm:cxn modelId="{4CCFAA9C-BF4F-49FC-A688-0F1022837FDD}" type="presParOf" srcId="{11E0DB69-6B17-4CCE-9663-72BC221F781F}" destId="{B2E567CB-639B-4FBE-9304-BD873E258C25}" srcOrd="1" destOrd="0" presId="urn:microsoft.com/office/officeart/2005/8/layout/hierarchy1"/>
    <dgm:cxn modelId="{4953E974-CA9F-4CC8-82D9-9962FDDEDF48}" type="presParOf" srcId="{9D34A61A-5C88-4615-87F9-B54301341210}" destId="{A7D1D7A0-5C15-4082-9940-68A3A5D7B848}" srcOrd="1" destOrd="0" presId="urn:microsoft.com/office/officeart/2005/8/layout/hierarchy1"/>
    <dgm:cxn modelId="{F40206CB-C250-47F1-9881-EBE85CB2A8E3}" type="presParOf" srcId="{ACA1D2AB-423C-46AF-880D-7EF7358A0D3D}" destId="{879DB542-8D68-4EE6-9E77-220B5F9E09BB}" srcOrd="2" destOrd="0" presId="urn:microsoft.com/office/officeart/2005/8/layout/hierarchy1"/>
    <dgm:cxn modelId="{CE54B707-2B64-4BC3-B201-8D144199D645}" type="presParOf" srcId="{ACA1D2AB-423C-46AF-880D-7EF7358A0D3D}" destId="{9D8BB9DA-C2D4-4EAF-9362-C604C5780692}" srcOrd="3" destOrd="0" presId="urn:microsoft.com/office/officeart/2005/8/layout/hierarchy1"/>
    <dgm:cxn modelId="{84B81155-7285-447F-A576-E1625DEE3894}" type="presParOf" srcId="{9D8BB9DA-C2D4-4EAF-9362-C604C5780692}" destId="{1AF36061-D850-46A4-A91E-505ABF059EB2}" srcOrd="0" destOrd="0" presId="urn:microsoft.com/office/officeart/2005/8/layout/hierarchy1"/>
    <dgm:cxn modelId="{E0385B8B-7DBC-4E47-9AF4-A92701119894}" type="presParOf" srcId="{1AF36061-D850-46A4-A91E-505ABF059EB2}" destId="{8FC0093F-E264-4AA2-AF81-485ACA76808E}" srcOrd="0" destOrd="0" presId="urn:microsoft.com/office/officeart/2005/8/layout/hierarchy1"/>
    <dgm:cxn modelId="{AE2BF53C-4C5A-41CD-8F76-5963E430DE73}" type="presParOf" srcId="{1AF36061-D850-46A4-A91E-505ABF059EB2}" destId="{839CD7BC-248A-4C7F-B995-879371FF2E49}" srcOrd="1" destOrd="0" presId="urn:microsoft.com/office/officeart/2005/8/layout/hierarchy1"/>
    <dgm:cxn modelId="{D560730C-F4D8-435B-A168-86EA0E0A60E4}" type="presParOf" srcId="{9D8BB9DA-C2D4-4EAF-9362-C604C5780692}" destId="{90525423-E274-4585-BF7D-C502E30B3BAF}" srcOrd="1" destOrd="0" presId="urn:microsoft.com/office/officeart/2005/8/layout/hierarchy1"/>
    <dgm:cxn modelId="{9E564660-3AFD-4109-BE89-157636EEA7F7}" type="presParOf" srcId="{ACA1D2AB-423C-46AF-880D-7EF7358A0D3D}" destId="{435C1046-49FA-4BCD-8E6C-39D262EF5926}" srcOrd="4" destOrd="0" presId="urn:microsoft.com/office/officeart/2005/8/layout/hierarchy1"/>
    <dgm:cxn modelId="{18C07EBB-D829-4B59-BFF0-92ED1AB21574}" type="presParOf" srcId="{ACA1D2AB-423C-46AF-880D-7EF7358A0D3D}" destId="{4E358017-8CA0-4E58-BC5A-0C4BFB5AE21F}" srcOrd="5" destOrd="0" presId="urn:microsoft.com/office/officeart/2005/8/layout/hierarchy1"/>
    <dgm:cxn modelId="{9488E984-9655-4DDE-8595-D9A6DEC7A514}" type="presParOf" srcId="{4E358017-8CA0-4E58-BC5A-0C4BFB5AE21F}" destId="{22C50572-816A-4516-81B0-12E274F9F0A7}" srcOrd="0" destOrd="0" presId="urn:microsoft.com/office/officeart/2005/8/layout/hierarchy1"/>
    <dgm:cxn modelId="{E5C9EB5A-F1EA-49B0-9A9A-901A99EF1F98}" type="presParOf" srcId="{22C50572-816A-4516-81B0-12E274F9F0A7}" destId="{4E5AC341-7F7E-40FA-8BA8-64972278E9CF}" srcOrd="0" destOrd="0" presId="urn:microsoft.com/office/officeart/2005/8/layout/hierarchy1"/>
    <dgm:cxn modelId="{B17C3EB8-EBF4-461B-A053-3A65495841E7}" type="presParOf" srcId="{22C50572-816A-4516-81B0-12E274F9F0A7}" destId="{76FBBF0E-93BC-4ACE-B0E3-37F632CF239E}" srcOrd="1" destOrd="0" presId="urn:microsoft.com/office/officeart/2005/8/layout/hierarchy1"/>
    <dgm:cxn modelId="{35599E95-DC9D-449F-B041-C065CAC9DDFB}" type="presParOf" srcId="{4E358017-8CA0-4E58-BC5A-0C4BFB5AE21F}" destId="{328C430B-1BD2-4F04-87B8-18774A5A2AA6}" srcOrd="1" destOrd="0" presId="urn:microsoft.com/office/officeart/2005/8/layout/hierarchy1"/>
    <dgm:cxn modelId="{007E4546-201D-4391-8807-EA9ACF04EC53}" type="presParOf" srcId="{ACA1D2AB-423C-46AF-880D-7EF7358A0D3D}" destId="{27DB40EB-7261-4601-99F8-E27AC658489A}" srcOrd="6" destOrd="0" presId="urn:microsoft.com/office/officeart/2005/8/layout/hierarchy1"/>
    <dgm:cxn modelId="{7FB4677D-FC68-4310-BAF2-7AD4728054B6}" type="presParOf" srcId="{ACA1D2AB-423C-46AF-880D-7EF7358A0D3D}" destId="{B8323BCA-9919-4160-92C2-0ABCDBAAECC1}" srcOrd="7" destOrd="0" presId="urn:microsoft.com/office/officeart/2005/8/layout/hierarchy1"/>
    <dgm:cxn modelId="{ACB27975-9225-46B2-8E81-73B1476C379D}" type="presParOf" srcId="{B8323BCA-9919-4160-92C2-0ABCDBAAECC1}" destId="{1C7CC8EB-E019-4C4F-8BA2-183301E9C295}" srcOrd="0" destOrd="0" presId="urn:microsoft.com/office/officeart/2005/8/layout/hierarchy1"/>
    <dgm:cxn modelId="{59834F56-1868-4B9C-ADB2-9FE12103ABBA}" type="presParOf" srcId="{1C7CC8EB-E019-4C4F-8BA2-183301E9C295}" destId="{04DC624D-5AB1-4950-87A2-793D21470764}" srcOrd="0" destOrd="0" presId="urn:microsoft.com/office/officeart/2005/8/layout/hierarchy1"/>
    <dgm:cxn modelId="{241728DC-C530-41E8-91EC-9727D89EC4E6}" type="presParOf" srcId="{1C7CC8EB-E019-4C4F-8BA2-183301E9C295}" destId="{62CAB58B-F7C6-4D1B-9625-6936F7EEA6EA}" srcOrd="1" destOrd="0" presId="urn:microsoft.com/office/officeart/2005/8/layout/hierarchy1"/>
    <dgm:cxn modelId="{AD5D849E-27E6-4714-B095-D2F14ADA2675}" type="presParOf" srcId="{B8323BCA-9919-4160-92C2-0ABCDBAAECC1}" destId="{43E76674-8365-44DB-8CFC-926AD81EC60B}" srcOrd="1" destOrd="0" presId="urn:microsoft.com/office/officeart/2005/8/layout/hierarchy1"/>
    <dgm:cxn modelId="{D33E0EE6-3AC5-4A69-8650-0B1000AA1316}" type="presParOf" srcId="{ACA1D2AB-423C-46AF-880D-7EF7358A0D3D}" destId="{FAD01CBB-C301-4950-A16B-FDF280107808}" srcOrd="8" destOrd="0" presId="urn:microsoft.com/office/officeart/2005/8/layout/hierarchy1"/>
    <dgm:cxn modelId="{DAD11FA2-860B-4E2C-A8C5-9C8EDDDC25E9}" type="presParOf" srcId="{ACA1D2AB-423C-46AF-880D-7EF7358A0D3D}" destId="{232CDE31-A723-4675-A27A-158D383C6436}" srcOrd="9" destOrd="0" presId="urn:microsoft.com/office/officeart/2005/8/layout/hierarchy1"/>
    <dgm:cxn modelId="{92425B6D-F996-4E45-8725-458813484929}" type="presParOf" srcId="{232CDE31-A723-4675-A27A-158D383C6436}" destId="{23857CDF-33EC-46BF-B023-30D9F44C4738}" srcOrd="0" destOrd="0" presId="urn:microsoft.com/office/officeart/2005/8/layout/hierarchy1"/>
    <dgm:cxn modelId="{162752A7-AB69-4748-8D9C-2DEC9881AF38}" type="presParOf" srcId="{23857CDF-33EC-46BF-B023-30D9F44C4738}" destId="{4877C8BA-8ECE-45E8-A0C8-2B913CE7B229}" srcOrd="0" destOrd="0" presId="urn:microsoft.com/office/officeart/2005/8/layout/hierarchy1"/>
    <dgm:cxn modelId="{54819E2B-D7FF-45B1-8BC6-B4DB6CF12075}" type="presParOf" srcId="{23857CDF-33EC-46BF-B023-30D9F44C4738}" destId="{2A91D53E-0AAA-41AA-A413-D2CC76069F80}" srcOrd="1" destOrd="0" presId="urn:microsoft.com/office/officeart/2005/8/layout/hierarchy1"/>
    <dgm:cxn modelId="{C75BF5B2-A3F5-4C2C-9323-181C8459B197}" type="presParOf" srcId="{232CDE31-A723-4675-A27A-158D383C6436}" destId="{AF39EDF0-C7DA-4813-9F0E-C390899DA9C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1A1AF31-E4E6-498F-A44E-F18AE2C4C3AF}"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38646BC-B9D3-463D-9013-BB388E6BC1EF}">
      <dgm:prSet/>
      <dgm:spPr/>
      <dgm:t>
        <a:bodyPr/>
        <a:lstStyle/>
        <a:p>
          <a:r>
            <a:rPr lang="tr-TR"/>
            <a:t>Alınan Krediler</a:t>
          </a:r>
          <a:endParaRPr lang="en-US"/>
        </a:p>
      </dgm:t>
    </dgm:pt>
    <dgm:pt modelId="{353E7B50-5DEA-43D8-97A6-2B8779A6783C}" type="parTrans" cxnId="{5CB05693-7F74-43E7-BE87-0ABE22F86282}">
      <dgm:prSet/>
      <dgm:spPr/>
      <dgm:t>
        <a:bodyPr/>
        <a:lstStyle/>
        <a:p>
          <a:endParaRPr lang="en-US"/>
        </a:p>
      </dgm:t>
    </dgm:pt>
    <dgm:pt modelId="{221F52C3-8E99-48C6-9AB7-238C78052EAB}" type="sibTrans" cxnId="{5CB05693-7F74-43E7-BE87-0ABE22F86282}">
      <dgm:prSet/>
      <dgm:spPr/>
      <dgm:t>
        <a:bodyPr/>
        <a:lstStyle/>
        <a:p>
          <a:endParaRPr lang="en-US"/>
        </a:p>
      </dgm:t>
    </dgm:pt>
    <dgm:pt modelId="{20FC3938-1902-43B0-B074-16D2FFA8B2B0}">
      <dgm:prSet/>
      <dgm:spPr/>
      <dgm:t>
        <a:bodyPr/>
        <a:lstStyle/>
        <a:p>
          <a:r>
            <a:rPr lang="tr-TR"/>
            <a:t>Alınan krediler, bankanın T.C. Merkez Bankası ile yurtiçi bankalar ve diğer kuruluşlardan, yurtdışı banka, diğer kuruluş ve fonlardan alınan kredilerden oluşmaktadır.</a:t>
          </a:r>
          <a:endParaRPr lang="en-US"/>
        </a:p>
      </dgm:t>
    </dgm:pt>
    <dgm:pt modelId="{4253146F-E0A9-4159-920F-0874AA3F9AF4}" type="parTrans" cxnId="{115F8DB4-1BF6-4C51-BBB4-2C9C7EA03773}">
      <dgm:prSet/>
      <dgm:spPr/>
      <dgm:t>
        <a:bodyPr/>
        <a:lstStyle/>
        <a:p>
          <a:endParaRPr lang="en-US"/>
        </a:p>
      </dgm:t>
    </dgm:pt>
    <dgm:pt modelId="{862457E3-27D7-4CEE-99F3-DD08DD590F01}" type="sibTrans" cxnId="{115F8DB4-1BF6-4C51-BBB4-2C9C7EA03773}">
      <dgm:prSet/>
      <dgm:spPr/>
      <dgm:t>
        <a:bodyPr/>
        <a:lstStyle/>
        <a:p>
          <a:endParaRPr lang="en-US"/>
        </a:p>
      </dgm:t>
    </dgm:pt>
    <dgm:pt modelId="{E2199D1B-08BA-489A-9985-1FEEC36E4691}" type="pres">
      <dgm:prSet presAssocID="{11A1AF31-E4E6-498F-A44E-F18AE2C4C3AF}" presName="root" presStyleCnt="0">
        <dgm:presLayoutVars>
          <dgm:dir/>
          <dgm:resizeHandles val="exact"/>
        </dgm:presLayoutVars>
      </dgm:prSet>
      <dgm:spPr/>
    </dgm:pt>
    <dgm:pt modelId="{D96A88BB-7CD3-4FA3-B99E-8063C474E164}" type="pres">
      <dgm:prSet presAssocID="{538646BC-B9D3-463D-9013-BB388E6BC1EF}" presName="compNode" presStyleCnt="0"/>
      <dgm:spPr/>
    </dgm:pt>
    <dgm:pt modelId="{CFD0579E-3C7B-4B68-9763-F65943CFE728}" type="pres">
      <dgm:prSet presAssocID="{538646BC-B9D3-463D-9013-BB388E6BC1EF}" presName="bgRect" presStyleLbl="bgShp" presStyleIdx="0" presStyleCnt="2"/>
      <dgm:spPr/>
    </dgm:pt>
    <dgm:pt modelId="{E786B4FB-47AA-48F9-A6F8-4116161A85A1}" type="pres">
      <dgm:prSet presAssocID="{538646BC-B9D3-463D-9013-BB388E6BC1E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ara"/>
        </a:ext>
      </dgm:extLst>
    </dgm:pt>
    <dgm:pt modelId="{584940A1-4D98-48F4-A343-025063850F07}" type="pres">
      <dgm:prSet presAssocID="{538646BC-B9D3-463D-9013-BB388E6BC1EF}" presName="spaceRect" presStyleCnt="0"/>
      <dgm:spPr/>
    </dgm:pt>
    <dgm:pt modelId="{9C8BCBD6-7F42-4040-9BF3-E4DAE8C48EB8}" type="pres">
      <dgm:prSet presAssocID="{538646BC-B9D3-463D-9013-BB388E6BC1EF}" presName="parTx" presStyleLbl="revTx" presStyleIdx="0" presStyleCnt="2">
        <dgm:presLayoutVars>
          <dgm:chMax val="0"/>
          <dgm:chPref val="0"/>
        </dgm:presLayoutVars>
      </dgm:prSet>
      <dgm:spPr/>
    </dgm:pt>
    <dgm:pt modelId="{0044EFE4-63B0-4630-A75C-F994EB073CC6}" type="pres">
      <dgm:prSet presAssocID="{221F52C3-8E99-48C6-9AB7-238C78052EAB}" presName="sibTrans" presStyleCnt="0"/>
      <dgm:spPr/>
    </dgm:pt>
    <dgm:pt modelId="{5F5249D4-F361-456F-9B58-CC8E29B36C49}" type="pres">
      <dgm:prSet presAssocID="{20FC3938-1902-43B0-B074-16D2FFA8B2B0}" presName="compNode" presStyleCnt="0"/>
      <dgm:spPr/>
    </dgm:pt>
    <dgm:pt modelId="{35785B8A-C717-4ED2-9F5C-61701FDC8E05}" type="pres">
      <dgm:prSet presAssocID="{20FC3938-1902-43B0-B074-16D2FFA8B2B0}" presName="bgRect" presStyleLbl="bgShp" presStyleIdx="1" presStyleCnt="2"/>
      <dgm:spPr/>
    </dgm:pt>
    <dgm:pt modelId="{F3A849CF-D353-4D1F-9C02-F5B82C0A297C}" type="pres">
      <dgm:prSet presAssocID="{20FC3938-1902-43B0-B074-16D2FFA8B2B0}"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nka"/>
        </a:ext>
      </dgm:extLst>
    </dgm:pt>
    <dgm:pt modelId="{89E51136-A7AF-40AC-A696-75A1745B6163}" type="pres">
      <dgm:prSet presAssocID="{20FC3938-1902-43B0-B074-16D2FFA8B2B0}" presName="spaceRect" presStyleCnt="0"/>
      <dgm:spPr/>
    </dgm:pt>
    <dgm:pt modelId="{2A614C64-A006-453B-BF06-E3FDC7F40853}" type="pres">
      <dgm:prSet presAssocID="{20FC3938-1902-43B0-B074-16D2FFA8B2B0}" presName="parTx" presStyleLbl="revTx" presStyleIdx="1" presStyleCnt="2">
        <dgm:presLayoutVars>
          <dgm:chMax val="0"/>
          <dgm:chPref val="0"/>
        </dgm:presLayoutVars>
      </dgm:prSet>
      <dgm:spPr/>
    </dgm:pt>
  </dgm:ptLst>
  <dgm:cxnLst>
    <dgm:cxn modelId="{C1619B16-9736-43F4-A541-6DFBD2CC3537}" type="presOf" srcId="{11A1AF31-E4E6-498F-A44E-F18AE2C4C3AF}" destId="{E2199D1B-08BA-489A-9985-1FEEC36E4691}" srcOrd="0" destOrd="0" presId="urn:microsoft.com/office/officeart/2018/2/layout/IconVerticalSolidList"/>
    <dgm:cxn modelId="{ED069421-7684-4211-B2F0-7B9358A103BE}" type="presOf" srcId="{20FC3938-1902-43B0-B074-16D2FFA8B2B0}" destId="{2A614C64-A006-453B-BF06-E3FDC7F40853}" srcOrd="0" destOrd="0" presId="urn:microsoft.com/office/officeart/2018/2/layout/IconVerticalSolidList"/>
    <dgm:cxn modelId="{21E65D8A-0DB1-470D-86CC-BFB22CB5E153}" type="presOf" srcId="{538646BC-B9D3-463D-9013-BB388E6BC1EF}" destId="{9C8BCBD6-7F42-4040-9BF3-E4DAE8C48EB8}" srcOrd="0" destOrd="0" presId="urn:microsoft.com/office/officeart/2018/2/layout/IconVerticalSolidList"/>
    <dgm:cxn modelId="{5CB05693-7F74-43E7-BE87-0ABE22F86282}" srcId="{11A1AF31-E4E6-498F-A44E-F18AE2C4C3AF}" destId="{538646BC-B9D3-463D-9013-BB388E6BC1EF}" srcOrd="0" destOrd="0" parTransId="{353E7B50-5DEA-43D8-97A6-2B8779A6783C}" sibTransId="{221F52C3-8E99-48C6-9AB7-238C78052EAB}"/>
    <dgm:cxn modelId="{115F8DB4-1BF6-4C51-BBB4-2C9C7EA03773}" srcId="{11A1AF31-E4E6-498F-A44E-F18AE2C4C3AF}" destId="{20FC3938-1902-43B0-B074-16D2FFA8B2B0}" srcOrd="1" destOrd="0" parTransId="{4253146F-E0A9-4159-920F-0874AA3F9AF4}" sibTransId="{862457E3-27D7-4CEE-99F3-DD08DD590F01}"/>
    <dgm:cxn modelId="{936FDCEB-AE1A-4826-9648-1775BAEDEEFE}" type="presParOf" srcId="{E2199D1B-08BA-489A-9985-1FEEC36E4691}" destId="{D96A88BB-7CD3-4FA3-B99E-8063C474E164}" srcOrd="0" destOrd="0" presId="urn:microsoft.com/office/officeart/2018/2/layout/IconVerticalSolidList"/>
    <dgm:cxn modelId="{6C57F34B-95CA-4AEE-A136-595D1BE34A64}" type="presParOf" srcId="{D96A88BB-7CD3-4FA3-B99E-8063C474E164}" destId="{CFD0579E-3C7B-4B68-9763-F65943CFE728}" srcOrd="0" destOrd="0" presId="urn:microsoft.com/office/officeart/2018/2/layout/IconVerticalSolidList"/>
    <dgm:cxn modelId="{985B2325-58CF-4F09-BBFE-C842FA3F55CA}" type="presParOf" srcId="{D96A88BB-7CD3-4FA3-B99E-8063C474E164}" destId="{E786B4FB-47AA-48F9-A6F8-4116161A85A1}" srcOrd="1" destOrd="0" presId="urn:microsoft.com/office/officeart/2018/2/layout/IconVerticalSolidList"/>
    <dgm:cxn modelId="{49870D70-8048-4DF0-9A49-B5CE9530F649}" type="presParOf" srcId="{D96A88BB-7CD3-4FA3-B99E-8063C474E164}" destId="{584940A1-4D98-48F4-A343-025063850F07}" srcOrd="2" destOrd="0" presId="urn:microsoft.com/office/officeart/2018/2/layout/IconVerticalSolidList"/>
    <dgm:cxn modelId="{98666C10-4F83-4394-B01B-C86DA58BA65E}" type="presParOf" srcId="{D96A88BB-7CD3-4FA3-B99E-8063C474E164}" destId="{9C8BCBD6-7F42-4040-9BF3-E4DAE8C48EB8}" srcOrd="3" destOrd="0" presId="urn:microsoft.com/office/officeart/2018/2/layout/IconVerticalSolidList"/>
    <dgm:cxn modelId="{CB7B6980-14D5-44EA-BEDD-F1A8560F5295}" type="presParOf" srcId="{E2199D1B-08BA-489A-9985-1FEEC36E4691}" destId="{0044EFE4-63B0-4630-A75C-F994EB073CC6}" srcOrd="1" destOrd="0" presId="urn:microsoft.com/office/officeart/2018/2/layout/IconVerticalSolidList"/>
    <dgm:cxn modelId="{EB23719E-E250-49D7-96B7-4E564AD126AD}" type="presParOf" srcId="{E2199D1B-08BA-489A-9985-1FEEC36E4691}" destId="{5F5249D4-F361-456F-9B58-CC8E29B36C49}" srcOrd="2" destOrd="0" presId="urn:microsoft.com/office/officeart/2018/2/layout/IconVerticalSolidList"/>
    <dgm:cxn modelId="{70BF3E5E-849D-42D5-9EFE-26A42F46191E}" type="presParOf" srcId="{5F5249D4-F361-456F-9B58-CC8E29B36C49}" destId="{35785B8A-C717-4ED2-9F5C-61701FDC8E05}" srcOrd="0" destOrd="0" presId="urn:microsoft.com/office/officeart/2018/2/layout/IconVerticalSolidList"/>
    <dgm:cxn modelId="{B1BEAE80-5D95-4746-AB5C-72AF3291821D}" type="presParOf" srcId="{5F5249D4-F361-456F-9B58-CC8E29B36C49}" destId="{F3A849CF-D353-4D1F-9C02-F5B82C0A297C}" srcOrd="1" destOrd="0" presId="urn:microsoft.com/office/officeart/2018/2/layout/IconVerticalSolidList"/>
    <dgm:cxn modelId="{C59A825F-B2FD-42B1-8227-D25641C02AF2}" type="presParOf" srcId="{5F5249D4-F361-456F-9B58-CC8E29B36C49}" destId="{89E51136-A7AF-40AC-A696-75A1745B6163}" srcOrd="2" destOrd="0" presId="urn:microsoft.com/office/officeart/2018/2/layout/IconVerticalSolidList"/>
    <dgm:cxn modelId="{D1CB2ED5-5B62-430E-9E63-239B7BD3437F}" type="presParOf" srcId="{5F5249D4-F361-456F-9B58-CC8E29B36C49}" destId="{2A614C64-A006-453B-BF06-E3FDC7F4085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AF2C1B-4976-48CA-AAA0-D0EC2D088EAB}">
      <dsp:nvSpPr>
        <dsp:cNvPr id="0" name=""/>
        <dsp:cNvSpPr/>
      </dsp:nvSpPr>
      <dsp:spPr>
        <a:xfrm>
          <a:off x="0" y="809181"/>
          <a:ext cx="6628804" cy="149387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693909-D14A-4633-9F03-0212F4B64D9B}">
      <dsp:nvSpPr>
        <dsp:cNvPr id="0" name=""/>
        <dsp:cNvSpPr/>
      </dsp:nvSpPr>
      <dsp:spPr>
        <a:xfrm>
          <a:off x="451896" y="1145303"/>
          <a:ext cx="821630" cy="8216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530AD71-BE20-4E4D-974A-B01933746820}">
      <dsp:nvSpPr>
        <dsp:cNvPr id="0" name=""/>
        <dsp:cNvSpPr/>
      </dsp:nvSpPr>
      <dsp:spPr>
        <a:xfrm>
          <a:off x="1725424" y="809181"/>
          <a:ext cx="4903379" cy="1493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02" tIns="158102" rIns="158102" bIns="158102" numCol="1" spcCol="1270" anchor="ctr" anchorCtr="0">
          <a:noAutofit/>
        </a:bodyPr>
        <a:lstStyle/>
        <a:p>
          <a:pPr marL="0" lvl="0" indent="0" algn="l" defTabSz="889000">
            <a:lnSpc>
              <a:spcPct val="90000"/>
            </a:lnSpc>
            <a:spcBef>
              <a:spcPct val="0"/>
            </a:spcBef>
            <a:spcAft>
              <a:spcPct val="35000"/>
            </a:spcAft>
            <a:buNone/>
          </a:pPr>
          <a:r>
            <a:rPr lang="tr-TR" sz="2000" kern="1200" dirty="0"/>
            <a:t>Mevduat Bankaları</a:t>
          </a:r>
          <a:endParaRPr lang="en-US" sz="1700" kern="1200" dirty="0"/>
        </a:p>
      </dsp:txBody>
      <dsp:txXfrm>
        <a:off x="1725424" y="809181"/>
        <a:ext cx="4903379" cy="1493874"/>
      </dsp:txXfrm>
    </dsp:sp>
    <dsp:sp modelId="{65712D30-DF81-4BFE-8E4B-F6275E7FC087}">
      <dsp:nvSpPr>
        <dsp:cNvPr id="0" name=""/>
        <dsp:cNvSpPr/>
      </dsp:nvSpPr>
      <dsp:spPr>
        <a:xfrm>
          <a:off x="0" y="2676524"/>
          <a:ext cx="6628804" cy="149387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B5E2AB-6587-4C10-A28D-24A6949FA10F}">
      <dsp:nvSpPr>
        <dsp:cNvPr id="0" name=""/>
        <dsp:cNvSpPr/>
      </dsp:nvSpPr>
      <dsp:spPr>
        <a:xfrm>
          <a:off x="451896" y="3012646"/>
          <a:ext cx="821630" cy="8216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43B8835-D737-4F80-A0EF-7E6320CF345D}">
      <dsp:nvSpPr>
        <dsp:cNvPr id="0" name=""/>
        <dsp:cNvSpPr/>
      </dsp:nvSpPr>
      <dsp:spPr>
        <a:xfrm>
          <a:off x="1725424" y="2676524"/>
          <a:ext cx="4903379" cy="1493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02" tIns="158102" rIns="158102" bIns="158102" numCol="1" spcCol="1270" anchor="ctr" anchorCtr="0">
          <a:noAutofit/>
        </a:bodyPr>
        <a:lstStyle/>
        <a:p>
          <a:pPr marL="0" lvl="0" indent="0" algn="l" defTabSz="755650">
            <a:lnSpc>
              <a:spcPct val="90000"/>
            </a:lnSpc>
            <a:spcBef>
              <a:spcPct val="0"/>
            </a:spcBef>
            <a:spcAft>
              <a:spcPct val="35000"/>
            </a:spcAft>
            <a:buNone/>
          </a:pPr>
          <a:r>
            <a:rPr lang="tr-TR" sz="1700" kern="1200"/>
            <a:t>Kanuna göre kendi nam ve hesabına mevduat kabul etmek ve kredi kullandırmak esas olmak üzere faaliyet gösteren kuruluşlar ile yurt dışında kurulu bu nitelikteki kuruluşların Türkiye'deki şubeleridir</a:t>
          </a:r>
          <a:endParaRPr lang="en-US" sz="1700" kern="1200"/>
        </a:p>
      </dsp:txBody>
      <dsp:txXfrm>
        <a:off x="1725424" y="2676524"/>
        <a:ext cx="4903379" cy="14938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D67D6E-0208-40B5-9F8F-A6F4DE27377D}">
      <dsp:nvSpPr>
        <dsp:cNvPr id="0" name=""/>
        <dsp:cNvSpPr/>
      </dsp:nvSpPr>
      <dsp:spPr>
        <a:xfrm>
          <a:off x="920893" y="742386"/>
          <a:ext cx="1249769" cy="124976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2238CB0-3392-4A62-8F41-52AD2DC39246}">
      <dsp:nvSpPr>
        <dsp:cNvPr id="0" name=""/>
        <dsp:cNvSpPr/>
      </dsp:nvSpPr>
      <dsp:spPr>
        <a:xfrm>
          <a:off x="157144" y="2383595"/>
          <a:ext cx="2777266" cy="96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90000"/>
            </a:lnSpc>
            <a:spcBef>
              <a:spcPct val="0"/>
            </a:spcBef>
            <a:spcAft>
              <a:spcPct val="35000"/>
            </a:spcAft>
            <a:buNone/>
          </a:pPr>
          <a:r>
            <a:rPr lang="tr-TR" sz="3600" kern="1200" dirty="0"/>
            <a:t>Katılım Bankaları </a:t>
          </a:r>
          <a:endParaRPr lang="en-US" sz="3600" kern="1200" dirty="0"/>
        </a:p>
      </dsp:txBody>
      <dsp:txXfrm>
        <a:off x="157144" y="2383595"/>
        <a:ext cx="2777266" cy="967500"/>
      </dsp:txXfrm>
    </dsp:sp>
    <dsp:sp modelId="{6BA010F0-F800-4314-916F-457079D7A866}">
      <dsp:nvSpPr>
        <dsp:cNvPr id="0" name=""/>
        <dsp:cNvSpPr/>
      </dsp:nvSpPr>
      <dsp:spPr>
        <a:xfrm>
          <a:off x="4184181" y="742386"/>
          <a:ext cx="1249769" cy="124976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30F8EF8-3744-4BDA-8FEA-A0764D1B4DA7}">
      <dsp:nvSpPr>
        <dsp:cNvPr id="0" name=""/>
        <dsp:cNvSpPr/>
      </dsp:nvSpPr>
      <dsp:spPr>
        <a:xfrm>
          <a:off x="3420433" y="2383595"/>
          <a:ext cx="2777266" cy="96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tr-TR" sz="1200" kern="1200"/>
            <a:t>Kanuna göre özel cari ve katılma hesapları yoluyla fon toplamak ve kredi kullandırmak esas olmak üzere faaliyet gösteren kuruluşlar ile yurt dışında kurulu bu nitelikteki kuruluşların Türkiye'deki şubeleridir. </a:t>
          </a:r>
          <a:endParaRPr lang="en-US" sz="1200" kern="1200"/>
        </a:p>
      </dsp:txBody>
      <dsp:txXfrm>
        <a:off x="3420433" y="2383595"/>
        <a:ext cx="2777266" cy="967500"/>
      </dsp:txXfrm>
    </dsp:sp>
    <dsp:sp modelId="{353B847F-29F4-4ED1-A6F9-68F6F987C33E}">
      <dsp:nvSpPr>
        <dsp:cNvPr id="0" name=""/>
        <dsp:cNvSpPr/>
      </dsp:nvSpPr>
      <dsp:spPr>
        <a:xfrm>
          <a:off x="7447469" y="742386"/>
          <a:ext cx="1249769" cy="124976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E99F412-F481-40EF-903E-26E5AFC91039}">
      <dsp:nvSpPr>
        <dsp:cNvPr id="0" name=""/>
        <dsp:cNvSpPr/>
      </dsp:nvSpPr>
      <dsp:spPr>
        <a:xfrm>
          <a:off x="6683721" y="2383595"/>
          <a:ext cx="2777266" cy="96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tr-TR" sz="1200" kern="1200"/>
            <a:t>Katılım Bankaları, Mevduat bankalarına benzer niteliktedir. Ancak tasarruf sahiplerinden belli bir faiz karşılığında mevduat toplamak yerine, kâr ve zarara katılım fonu toplamaktadır.</a:t>
          </a:r>
          <a:endParaRPr lang="en-US" sz="1200" kern="1200"/>
        </a:p>
      </dsp:txBody>
      <dsp:txXfrm>
        <a:off x="6683721" y="2383595"/>
        <a:ext cx="2777266" cy="9675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8526A2-6F52-4EC4-9D07-779B2514B90E}">
      <dsp:nvSpPr>
        <dsp:cNvPr id="0" name=""/>
        <dsp:cNvSpPr/>
      </dsp:nvSpPr>
      <dsp:spPr>
        <a:xfrm>
          <a:off x="0" y="809181"/>
          <a:ext cx="6628804" cy="149387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4B542C-8C7A-44BC-AA61-FD7FBB52B599}">
      <dsp:nvSpPr>
        <dsp:cNvPr id="0" name=""/>
        <dsp:cNvSpPr/>
      </dsp:nvSpPr>
      <dsp:spPr>
        <a:xfrm>
          <a:off x="451896" y="1145303"/>
          <a:ext cx="821630" cy="8216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41FADE8-6ED2-460B-A3DE-EED6A8FBAA01}">
      <dsp:nvSpPr>
        <dsp:cNvPr id="0" name=""/>
        <dsp:cNvSpPr/>
      </dsp:nvSpPr>
      <dsp:spPr>
        <a:xfrm>
          <a:off x="1725424" y="809181"/>
          <a:ext cx="4903379" cy="1493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02" tIns="158102" rIns="158102" bIns="158102" numCol="1" spcCol="1270" anchor="ctr" anchorCtr="0">
          <a:noAutofit/>
        </a:bodyPr>
        <a:lstStyle/>
        <a:p>
          <a:pPr marL="0" lvl="0" indent="0" algn="l" defTabSz="1066800">
            <a:lnSpc>
              <a:spcPct val="90000"/>
            </a:lnSpc>
            <a:spcBef>
              <a:spcPct val="0"/>
            </a:spcBef>
            <a:spcAft>
              <a:spcPct val="35000"/>
            </a:spcAft>
            <a:buNone/>
          </a:pPr>
          <a:r>
            <a:rPr lang="tr-TR" sz="2400" kern="1200" dirty="0"/>
            <a:t>Kalkınma ve Yatırım Bankaları</a:t>
          </a:r>
          <a:endParaRPr lang="en-US" sz="2400" kern="1200" dirty="0"/>
        </a:p>
      </dsp:txBody>
      <dsp:txXfrm>
        <a:off x="1725424" y="809181"/>
        <a:ext cx="4903379" cy="1493874"/>
      </dsp:txXfrm>
    </dsp:sp>
    <dsp:sp modelId="{355AA367-A53A-452D-9E42-E8266F0CDF0A}">
      <dsp:nvSpPr>
        <dsp:cNvPr id="0" name=""/>
        <dsp:cNvSpPr/>
      </dsp:nvSpPr>
      <dsp:spPr>
        <a:xfrm>
          <a:off x="0" y="2676524"/>
          <a:ext cx="6628804" cy="149387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825046-4227-499D-A4FD-D406B598663A}">
      <dsp:nvSpPr>
        <dsp:cNvPr id="0" name=""/>
        <dsp:cNvSpPr/>
      </dsp:nvSpPr>
      <dsp:spPr>
        <a:xfrm>
          <a:off x="451896" y="3012646"/>
          <a:ext cx="821630" cy="8216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BA5F368-5C98-4533-8212-F5F4C5B6C782}">
      <dsp:nvSpPr>
        <dsp:cNvPr id="0" name=""/>
        <dsp:cNvSpPr/>
      </dsp:nvSpPr>
      <dsp:spPr>
        <a:xfrm>
          <a:off x="1725424" y="2676524"/>
          <a:ext cx="4903379" cy="1493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02" tIns="158102" rIns="158102" bIns="158102" numCol="1" spcCol="1270" anchor="ctr" anchorCtr="0">
          <a:noAutofit/>
        </a:bodyPr>
        <a:lstStyle/>
        <a:p>
          <a:pPr marL="0" lvl="0" indent="0" algn="l" defTabSz="622300">
            <a:lnSpc>
              <a:spcPct val="90000"/>
            </a:lnSpc>
            <a:spcBef>
              <a:spcPct val="0"/>
            </a:spcBef>
            <a:spcAft>
              <a:spcPct val="35000"/>
            </a:spcAft>
            <a:buNone/>
          </a:pPr>
          <a:r>
            <a:rPr lang="tr-TR" sz="1400" kern="1200"/>
            <a:t>Bu Kanuna göre mevduat veya katılım fonu kabul etmeyen; kredi kullandırmak esas olmak üzere faaliyet gösteren ve/veya özel kanunlarla kendilerine verilen görevleri yerine getiren kuruluşlar ile yurt dışında kurulu bu nitelikteki kuruluşların Türkiye'deki şubeleridir. </a:t>
          </a:r>
          <a:endParaRPr lang="en-US" sz="1400" kern="1200"/>
        </a:p>
      </dsp:txBody>
      <dsp:txXfrm>
        <a:off x="1725424" y="2676524"/>
        <a:ext cx="4903379" cy="14938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4BBB33-57BC-4042-8C49-DEB2C1F0538F}">
      <dsp:nvSpPr>
        <dsp:cNvPr id="0" name=""/>
        <dsp:cNvSpPr/>
      </dsp:nvSpPr>
      <dsp:spPr>
        <a:xfrm>
          <a:off x="1174" y="520807"/>
          <a:ext cx="4121050" cy="26168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7A1A5C-9D91-4120-9E93-2CC8BC66162C}">
      <dsp:nvSpPr>
        <dsp:cNvPr id="0" name=""/>
        <dsp:cNvSpPr/>
      </dsp:nvSpPr>
      <dsp:spPr>
        <a:xfrm>
          <a:off x="459068" y="955807"/>
          <a:ext cx="4121050" cy="26168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i="0" kern="1200"/>
            <a:t>Menkul Kıymetler</a:t>
          </a:r>
          <a:endParaRPr lang="en-US" sz="2000" kern="1200"/>
        </a:p>
      </dsp:txBody>
      <dsp:txXfrm>
        <a:off x="535713" y="1032452"/>
        <a:ext cx="3967760" cy="2463577"/>
      </dsp:txXfrm>
    </dsp:sp>
    <dsp:sp modelId="{DED7ECEA-1B1A-461A-999F-D9FBC2C240E8}">
      <dsp:nvSpPr>
        <dsp:cNvPr id="0" name=""/>
        <dsp:cNvSpPr/>
      </dsp:nvSpPr>
      <dsp:spPr>
        <a:xfrm>
          <a:off x="5038013" y="520807"/>
          <a:ext cx="4121050" cy="26168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8220B3-B160-4366-ACEE-5E1587F712D9}">
      <dsp:nvSpPr>
        <dsp:cNvPr id="0" name=""/>
        <dsp:cNvSpPr/>
      </dsp:nvSpPr>
      <dsp:spPr>
        <a:xfrm>
          <a:off x="5495908" y="955807"/>
          <a:ext cx="4121050" cy="26168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b="0" i="0" kern="1200"/>
            <a:t>Bankanın gelir getirici varlıkları arasında ter alan kredilerden sonraki ikinci tür varlık, bankanın portföyünde yer alan menkul kıymetlerdir. Burada sözü edilen menkul kıymetlerin tamamı borç ifade eden tahvil ve bono türü menkul kıymetlerdir.</a:t>
          </a:r>
          <a:endParaRPr lang="en-US" sz="2000" kern="1200"/>
        </a:p>
      </dsp:txBody>
      <dsp:txXfrm>
        <a:off x="5572553" y="1032452"/>
        <a:ext cx="3967760" cy="24635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5C5D57-E194-4ED2-B0AF-F40626FC3D19}">
      <dsp:nvSpPr>
        <dsp:cNvPr id="0" name=""/>
        <dsp:cNvSpPr/>
      </dsp:nvSpPr>
      <dsp:spPr>
        <a:xfrm>
          <a:off x="2817" y="1301772"/>
          <a:ext cx="2011918" cy="12775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C33606-2680-4FEC-971F-003E429706E5}">
      <dsp:nvSpPr>
        <dsp:cNvPr id="0" name=""/>
        <dsp:cNvSpPr/>
      </dsp:nvSpPr>
      <dsp:spPr>
        <a:xfrm>
          <a:off x="226364" y="1514141"/>
          <a:ext cx="2011918" cy="12775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tr-TR" sz="1200" kern="1200"/>
            <a:t>Krediler ve Alacaklar</a:t>
          </a:r>
          <a:endParaRPr lang="en-US" sz="1200" kern="1200"/>
        </a:p>
      </dsp:txBody>
      <dsp:txXfrm>
        <a:off x="263783" y="1551560"/>
        <a:ext cx="1937080" cy="1202729"/>
      </dsp:txXfrm>
    </dsp:sp>
    <dsp:sp modelId="{1FFAD42E-B8D1-460F-8872-E765CBE8AC02}">
      <dsp:nvSpPr>
        <dsp:cNvPr id="0" name=""/>
        <dsp:cNvSpPr/>
      </dsp:nvSpPr>
      <dsp:spPr>
        <a:xfrm>
          <a:off x="2461828" y="1301772"/>
          <a:ext cx="2011918" cy="12775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72DCD9-7DA7-4F6C-83A5-7020F89275E5}">
      <dsp:nvSpPr>
        <dsp:cNvPr id="0" name=""/>
        <dsp:cNvSpPr/>
      </dsp:nvSpPr>
      <dsp:spPr>
        <a:xfrm>
          <a:off x="2685375" y="1514141"/>
          <a:ext cx="2011918" cy="12775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tr-TR" sz="1200" kern="1200"/>
            <a:t>Krediler ve alacaklar ana hesap grubunda bankanın kişi ve kurumlara kullandırdığı kısa ve uzun vadeli kredileri ve diğer alacakları yer alır.</a:t>
          </a:r>
          <a:endParaRPr lang="en-US" sz="1200" kern="1200"/>
        </a:p>
      </dsp:txBody>
      <dsp:txXfrm>
        <a:off x="2722794" y="1551560"/>
        <a:ext cx="1937080" cy="1202729"/>
      </dsp:txXfrm>
    </dsp:sp>
    <dsp:sp modelId="{08056A14-08E2-4BC9-BB84-2A583E5B80CC}">
      <dsp:nvSpPr>
        <dsp:cNvPr id="0" name=""/>
        <dsp:cNvSpPr/>
      </dsp:nvSpPr>
      <dsp:spPr>
        <a:xfrm>
          <a:off x="4920839" y="1301772"/>
          <a:ext cx="2011918" cy="12775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87DEDD-89B6-4FB5-963D-D0C8B8234317}">
      <dsp:nvSpPr>
        <dsp:cNvPr id="0" name=""/>
        <dsp:cNvSpPr/>
      </dsp:nvSpPr>
      <dsp:spPr>
        <a:xfrm>
          <a:off x="5144386" y="1514141"/>
          <a:ext cx="2011918" cy="12775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tr-TR" sz="1200" kern="1200"/>
            <a:t>Krediler esas itibariyle nakdi ve gayrı nakdi olmak üzere sınıflandırılır. </a:t>
          </a:r>
          <a:endParaRPr lang="en-US" sz="1200" kern="1200"/>
        </a:p>
      </dsp:txBody>
      <dsp:txXfrm>
        <a:off x="5181805" y="1551560"/>
        <a:ext cx="1937080" cy="1202729"/>
      </dsp:txXfrm>
    </dsp:sp>
    <dsp:sp modelId="{A36E640C-A872-4CAB-9840-F5B7C9805C57}">
      <dsp:nvSpPr>
        <dsp:cNvPr id="0" name=""/>
        <dsp:cNvSpPr/>
      </dsp:nvSpPr>
      <dsp:spPr>
        <a:xfrm>
          <a:off x="7379850" y="1301772"/>
          <a:ext cx="2011918" cy="12775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07540A2-B3EA-44C5-89C3-0555DABE385E}">
      <dsp:nvSpPr>
        <dsp:cNvPr id="0" name=""/>
        <dsp:cNvSpPr/>
      </dsp:nvSpPr>
      <dsp:spPr>
        <a:xfrm>
          <a:off x="7603397" y="1514141"/>
          <a:ext cx="2011918" cy="12775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tr-TR" sz="1200" kern="1200"/>
            <a:t>Bilançoda yer alan krediler nakdi kredilerdir.</a:t>
          </a:r>
          <a:endParaRPr lang="en-US" sz="1200" kern="1200"/>
        </a:p>
      </dsp:txBody>
      <dsp:txXfrm>
        <a:off x="7640816" y="1551560"/>
        <a:ext cx="1937080" cy="120272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84A454-3015-449A-8676-152A78A99C83}">
      <dsp:nvSpPr>
        <dsp:cNvPr id="0" name=""/>
        <dsp:cNvSpPr/>
      </dsp:nvSpPr>
      <dsp:spPr>
        <a:xfrm>
          <a:off x="0" y="665190"/>
          <a:ext cx="9618133" cy="12280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E5244B3-5277-4B53-B344-7AD2BD770100}">
      <dsp:nvSpPr>
        <dsp:cNvPr id="0" name=""/>
        <dsp:cNvSpPr/>
      </dsp:nvSpPr>
      <dsp:spPr>
        <a:xfrm>
          <a:off x="371483" y="941500"/>
          <a:ext cx="675424" cy="6754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3B60400-1F4B-4DD3-97CF-DF9727F7F2F6}">
      <dsp:nvSpPr>
        <dsp:cNvPr id="0" name=""/>
        <dsp:cNvSpPr/>
      </dsp:nvSpPr>
      <dsp:spPr>
        <a:xfrm>
          <a:off x="1418391" y="665190"/>
          <a:ext cx="8199741" cy="1228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968" tIns="129968" rIns="129968" bIns="129968" numCol="1" spcCol="1270" anchor="ctr" anchorCtr="0">
          <a:noAutofit/>
        </a:bodyPr>
        <a:lstStyle/>
        <a:p>
          <a:pPr marL="0" lvl="0" indent="0" algn="l" defTabSz="800100">
            <a:lnSpc>
              <a:spcPct val="90000"/>
            </a:lnSpc>
            <a:spcBef>
              <a:spcPct val="0"/>
            </a:spcBef>
            <a:spcAft>
              <a:spcPct val="35000"/>
            </a:spcAft>
            <a:buNone/>
          </a:pPr>
          <a:r>
            <a:rPr lang="tr-TR" sz="1800" i="0" kern="1200"/>
            <a:t>Diğer Varlıklar </a:t>
          </a:r>
          <a:endParaRPr lang="en-US" sz="1800" kern="1200"/>
        </a:p>
      </dsp:txBody>
      <dsp:txXfrm>
        <a:off x="1418391" y="665190"/>
        <a:ext cx="8199741" cy="1228044"/>
      </dsp:txXfrm>
    </dsp:sp>
    <dsp:sp modelId="{69701E4F-407F-4524-BAC2-7D9A71D5A49F}">
      <dsp:nvSpPr>
        <dsp:cNvPr id="0" name=""/>
        <dsp:cNvSpPr/>
      </dsp:nvSpPr>
      <dsp:spPr>
        <a:xfrm>
          <a:off x="0" y="2200246"/>
          <a:ext cx="9618133" cy="12280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97C82F-AF83-41AF-B698-A9D2DC0E0AF6}">
      <dsp:nvSpPr>
        <dsp:cNvPr id="0" name=""/>
        <dsp:cNvSpPr/>
      </dsp:nvSpPr>
      <dsp:spPr>
        <a:xfrm>
          <a:off x="371483" y="2476556"/>
          <a:ext cx="675424" cy="6754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5F09CE2-072E-4605-ADCD-CAEA229DA3C7}">
      <dsp:nvSpPr>
        <dsp:cNvPr id="0" name=""/>
        <dsp:cNvSpPr/>
      </dsp:nvSpPr>
      <dsp:spPr>
        <a:xfrm>
          <a:off x="1418391" y="2200246"/>
          <a:ext cx="8199741" cy="1228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968" tIns="129968" rIns="129968" bIns="129968" numCol="1" spcCol="1270" anchor="ctr" anchorCtr="0">
          <a:noAutofit/>
        </a:bodyPr>
        <a:lstStyle/>
        <a:p>
          <a:pPr marL="0" lvl="0" indent="0" algn="l" defTabSz="800100">
            <a:lnSpc>
              <a:spcPct val="90000"/>
            </a:lnSpc>
            <a:spcBef>
              <a:spcPct val="0"/>
            </a:spcBef>
            <a:spcAft>
              <a:spcPct val="35000"/>
            </a:spcAft>
            <a:buNone/>
          </a:pPr>
          <a:r>
            <a:rPr lang="tr-TR" sz="1800" b="0" i="0" kern="1200"/>
            <a:t>Bankalar sadece kredi ve menkul kıymet şeklinde varlıklara sahip değildirler. Bu sınıflandırmaya dahil edilemeyen sabit varlıklar (binalar, bilgisayar sistemleri gibi) ve iştirakler başta olmak üzere sahip olunan diğer varlıklar bu kalem içerisinde yer almaktadır. </a:t>
          </a:r>
          <a:endParaRPr lang="en-US" sz="1800" kern="1200"/>
        </a:p>
      </dsp:txBody>
      <dsp:txXfrm>
        <a:off x="1418391" y="2200246"/>
        <a:ext cx="8199741" cy="122804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D01CBB-C301-4950-A16B-FDF280107808}">
      <dsp:nvSpPr>
        <dsp:cNvPr id="0" name=""/>
        <dsp:cNvSpPr/>
      </dsp:nvSpPr>
      <dsp:spPr>
        <a:xfrm>
          <a:off x="4720070" y="1729248"/>
          <a:ext cx="3915819" cy="465893"/>
        </a:xfrm>
        <a:custGeom>
          <a:avLst/>
          <a:gdLst/>
          <a:ahLst/>
          <a:cxnLst/>
          <a:rect l="0" t="0" r="0" b="0"/>
          <a:pathLst>
            <a:path>
              <a:moveTo>
                <a:pt x="0" y="0"/>
              </a:moveTo>
              <a:lnTo>
                <a:pt x="0" y="317492"/>
              </a:lnTo>
              <a:lnTo>
                <a:pt x="3915819" y="317492"/>
              </a:lnTo>
              <a:lnTo>
                <a:pt x="3915819" y="46589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DB40EB-7261-4601-99F8-E27AC658489A}">
      <dsp:nvSpPr>
        <dsp:cNvPr id="0" name=""/>
        <dsp:cNvSpPr/>
      </dsp:nvSpPr>
      <dsp:spPr>
        <a:xfrm>
          <a:off x="4720070" y="1729248"/>
          <a:ext cx="1957909" cy="465893"/>
        </a:xfrm>
        <a:custGeom>
          <a:avLst/>
          <a:gdLst/>
          <a:ahLst/>
          <a:cxnLst/>
          <a:rect l="0" t="0" r="0" b="0"/>
          <a:pathLst>
            <a:path>
              <a:moveTo>
                <a:pt x="0" y="0"/>
              </a:moveTo>
              <a:lnTo>
                <a:pt x="0" y="317492"/>
              </a:lnTo>
              <a:lnTo>
                <a:pt x="1957909" y="317492"/>
              </a:lnTo>
              <a:lnTo>
                <a:pt x="1957909" y="46589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5C1046-49FA-4BCD-8E6C-39D262EF5926}">
      <dsp:nvSpPr>
        <dsp:cNvPr id="0" name=""/>
        <dsp:cNvSpPr/>
      </dsp:nvSpPr>
      <dsp:spPr>
        <a:xfrm>
          <a:off x="4674350" y="1729248"/>
          <a:ext cx="91440" cy="465893"/>
        </a:xfrm>
        <a:custGeom>
          <a:avLst/>
          <a:gdLst/>
          <a:ahLst/>
          <a:cxnLst/>
          <a:rect l="0" t="0" r="0" b="0"/>
          <a:pathLst>
            <a:path>
              <a:moveTo>
                <a:pt x="45720" y="0"/>
              </a:moveTo>
              <a:lnTo>
                <a:pt x="45720" y="46589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9DB542-8D68-4EE6-9E77-220B5F9E09BB}">
      <dsp:nvSpPr>
        <dsp:cNvPr id="0" name=""/>
        <dsp:cNvSpPr/>
      </dsp:nvSpPr>
      <dsp:spPr>
        <a:xfrm>
          <a:off x="2762160" y="1729248"/>
          <a:ext cx="1957909" cy="465893"/>
        </a:xfrm>
        <a:custGeom>
          <a:avLst/>
          <a:gdLst/>
          <a:ahLst/>
          <a:cxnLst/>
          <a:rect l="0" t="0" r="0" b="0"/>
          <a:pathLst>
            <a:path>
              <a:moveTo>
                <a:pt x="1957909" y="0"/>
              </a:moveTo>
              <a:lnTo>
                <a:pt x="1957909" y="317492"/>
              </a:lnTo>
              <a:lnTo>
                <a:pt x="0" y="317492"/>
              </a:lnTo>
              <a:lnTo>
                <a:pt x="0" y="46589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82CF93-A1BE-4217-B0A2-16CE0FCC33FE}">
      <dsp:nvSpPr>
        <dsp:cNvPr id="0" name=""/>
        <dsp:cNvSpPr/>
      </dsp:nvSpPr>
      <dsp:spPr>
        <a:xfrm>
          <a:off x="804250" y="1729248"/>
          <a:ext cx="3915819" cy="465893"/>
        </a:xfrm>
        <a:custGeom>
          <a:avLst/>
          <a:gdLst/>
          <a:ahLst/>
          <a:cxnLst/>
          <a:rect l="0" t="0" r="0" b="0"/>
          <a:pathLst>
            <a:path>
              <a:moveTo>
                <a:pt x="3915819" y="0"/>
              </a:moveTo>
              <a:lnTo>
                <a:pt x="3915819" y="317492"/>
              </a:lnTo>
              <a:lnTo>
                <a:pt x="0" y="317492"/>
              </a:lnTo>
              <a:lnTo>
                <a:pt x="0" y="46589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0AEE90-5AC7-4E3F-811A-7E95D0EC7EE3}">
      <dsp:nvSpPr>
        <dsp:cNvPr id="0" name=""/>
        <dsp:cNvSpPr/>
      </dsp:nvSpPr>
      <dsp:spPr>
        <a:xfrm>
          <a:off x="3287" y="712024"/>
          <a:ext cx="1601926" cy="101722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E0E9F80-DEFE-4A4B-B46B-1513C93C214F}">
      <dsp:nvSpPr>
        <dsp:cNvPr id="0" name=""/>
        <dsp:cNvSpPr/>
      </dsp:nvSpPr>
      <dsp:spPr>
        <a:xfrm>
          <a:off x="181279" y="881117"/>
          <a:ext cx="1601926" cy="101722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tr-TR" sz="1200" kern="1200"/>
            <a:t>Mevduat</a:t>
          </a:r>
          <a:endParaRPr lang="en-US" sz="1200" kern="1200"/>
        </a:p>
      </dsp:txBody>
      <dsp:txXfrm>
        <a:off x="211072" y="910910"/>
        <a:ext cx="1542340" cy="957637"/>
      </dsp:txXfrm>
    </dsp:sp>
    <dsp:sp modelId="{059AE6EB-C6DF-4313-A3A6-5507A2DD39C0}">
      <dsp:nvSpPr>
        <dsp:cNvPr id="0" name=""/>
        <dsp:cNvSpPr/>
      </dsp:nvSpPr>
      <dsp:spPr>
        <a:xfrm>
          <a:off x="1961197" y="712024"/>
          <a:ext cx="1601926" cy="101722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2C72AF-B4EC-4924-8D67-4BC64C487853}">
      <dsp:nvSpPr>
        <dsp:cNvPr id="0" name=""/>
        <dsp:cNvSpPr/>
      </dsp:nvSpPr>
      <dsp:spPr>
        <a:xfrm>
          <a:off x="2139189" y="881117"/>
          <a:ext cx="1601926" cy="101722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tr-TR" sz="1200" kern="1200"/>
            <a:t>Bu başlık altında özel ve tüzel kişilere ait vadeli ve vadesiz mevduatlar yer alır.</a:t>
          </a:r>
          <a:endParaRPr lang="en-US" sz="1200" kern="1200"/>
        </a:p>
      </dsp:txBody>
      <dsp:txXfrm>
        <a:off x="2168982" y="910910"/>
        <a:ext cx="1542340" cy="957637"/>
      </dsp:txXfrm>
    </dsp:sp>
    <dsp:sp modelId="{DED1E6BB-FA51-4022-BB5B-36ED8EA175B7}">
      <dsp:nvSpPr>
        <dsp:cNvPr id="0" name=""/>
        <dsp:cNvSpPr/>
      </dsp:nvSpPr>
      <dsp:spPr>
        <a:xfrm>
          <a:off x="3919107" y="712024"/>
          <a:ext cx="1601926" cy="101722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BD75EC-21F5-4418-ADDC-242CD14F8413}">
      <dsp:nvSpPr>
        <dsp:cNvPr id="0" name=""/>
        <dsp:cNvSpPr/>
      </dsp:nvSpPr>
      <dsp:spPr>
        <a:xfrm>
          <a:off x="4097099" y="881117"/>
          <a:ext cx="1601926" cy="101722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tr-TR" sz="1200" kern="1200"/>
            <a:t>Mevduatın Türleri :</a:t>
          </a:r>
          <a:endParaRPr lang="en-US" sz="1200" kern="1200"/>
        </a:p>
      </dsp:txBody>
      <dsp:txXfrm>
        <a:off x="4126892" y="910910"/>
        <a:ext cx="1542340" cy="957637"/>
      </dsp:txXfrm>
    </dsp:sp>
    <dsp:sp modelId="{2DC87031-6190-42B7-AB2B-3E017DBE9944}">
      <dsp:nvSpPr>
        <dsp:cNvPr id="0" name=""/>
        <dsp:cNvSpPr/>
      </dsp:nvSpPr>
      <dsp:spPr>
        <a:xfrm>
          <a:off x="3287" y="2195141"/>
          <a:ext cx="1601926" cy="101722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E567CB-639B-4FBE-9304-BD873E258C25}">
      <dsp:nvSpPr>
        <dsp:cNvPr id="0" name=""/>
        <dsp:cNvSpPr/>
      </dsp:nvSpPr>
      <dsp:spPr>
        <a:xfrm>
          <a:off x="181279" y="2364233"/>
          <a:ext cx="1601926" cy="101722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tr-TR" sz="1200" kern="1200"/>
            <a:t>Tasarruf Mevduatı </a:t>
          </a:r>
          <a:endParaRPr lang="en-US" sz="1200" kern="1200"/>
        </a:p>
      </dsp:txBody>
      <dsp:txXfrm>
        <a:off x="211072" y="2394026"/>
        <a:ext cx="1542340" cy="957637"/>
      </dsp:txXfrm>
    </dsp:sp>
    <dsp:sp modelId="{8FC0093F-E264-4AA2-AF81-485ACA76808E}">
      <dsp:nvSpPr>
        <dsp:cNvPr id="0" name=""/>
        <dsp:cNvSpPr/>
      </dsp:nvSpPr>
      <dsp:spPr>
        <a:xfrm>
          <a:off x="1961197" y="2195141"/>
          <a:ext cx="1601926" cy="101722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9CD7BC-248A-4C7F-B995-879371FF2E49}">
      <dsp:nvSpPr>
        <dsp:cNvPr id="0" name=""/>
        <dsp:cNvSpPr/>
      </dsp:nvSpPr>
      <dsp:spPr>
        <a:xfrm>
          <a:off x="2139189" y="2364233"/>
          <a:ext cx="1601926" cy="101722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tr-TR" sz="1200" kern="1200"/>
            <a:t>Resmi Kuruluşlar Mevduatı </a:t>
          </a:r>
          <a:endParaRPr lang="en-US" sz="1200" kern="1200"/>
        </a:p>
      </dsp:txBody>
      <dsp:txXfrm>
        <a:off x="2168982" y="2394026"/>
        <a:ext cx="1542340" cy="957637"/>
      </dsp:txXfrm>
    </dsp:sp>
    <dsp:sp modelId="{4E5AC341-7F7E-40FA-8BA8-64972278E9CF}">
      <dsp:nvSpPr>
        <dsp:cNvPr id="0" name=""/>
        <dsp:cNvSpPr/>
      </dsp:nvSpPr>
      <dsp:spPr>
        <a:xfrm>
          <a:off x="3919107" y="2195141"/>
          <a:ext cx="1601926" cy="101722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FBBF0E-93BC-4ACE-B0E3-37F632CF239E}">
      <dsp:nvSpPr>
        <dsp:cNvPr id="0" name=""/>
        <dsp:cNvSpPr/>
      </dsp:nvSpPr>
      <dsp:spPr>
        <a:xfrm>
          <a:off x="4097099" y="2364233"/>
          <a:ext cx="1601926" cy="101722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tr-TR" sz="1200" kern="1200"/>
            <a:t>Ticari Kuruluşlar Mevduatı </a:t>
          </a:r>
          <a:endParaRPr lang="en-US" sz="1200" kern="1200"/>
        </a:p>
      </dsp:txBody>
      <dsp:txXfrm>
        <a:off x="4126892" y="2394026"/>
        <a:ext cx="1542340" cy="957637"/>
      </dsp:txXfrm>
    </dsp:sp>
    <dsp:sp modelId="{04DC624D-5AB1-4950-87A2-793D21470764}">
      <dsp:nvSpPr>
        <dsp:cNvPr id="0" name=""/>
        <dsp:cNvSpPr/>
      </dsp:nvSpPr>
      <dsp:spPr>
        <a:xfrm>
          <a:off x="5877017" y="2195141"/>
          <a:ext cx="1601926" cy="101722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CAB58B-F7C6-4D1B-9625-6936F7EEA6EA}">
      <dsp:nvSpPr>
        <dsp:cNvPr id="0" name=""/>
        <dsp:cNvSpPr/>
      </dsp:nvSpPr>
      <dsp:spPr>
        <a:xfrm>
          <a:off x="6055009" y="2364233"/>
          <a:ext cx="1601926" cy="101722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tr-TR" sz="1200" kern="1200"/>
            <a:t>Bankalar arası Mevduat </a:t>
          </a:r>
          <a:endParaRPr lang="en-US" sz="1200" kern="1200"/>
        </a:p>
      </dsp:txBody>
      <dsp:txXfrm>
        <a:off x="6084802" y="2394026"/>
        <a:ext cx="1542340" cy="957637"/>
      </dsp:txXfrm>
    </dsp:sp>
    <dsp:sp modelId="{4877C8BA-8ECE-45E8-A0C8-2B913CE7B229}">
      <dsp:nvSpPr>
        <dsp:cNvPr id="0" name=""/>
        <dsp:cNvSpPr/>
      </dsp:nvSpPr>
      <dsp:spPr>
        <a:xfrm>
          <a:off x="7834927" y="2195141"/>
          <a:ext cx="1601926" cy="101722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91D53E-0AAA-41AA-A413-D2CC76069F80}">
      <dsp:nvSpPr>
        <dsp:cNvPr id="0" name=""/>
        <dsp:cNvSpPr/>
      </dsp:nvSpPr>
      <dsp:spPr>
        <a:xfrm>
          <a:off x="8012919" y="2364233"/>
          <a:ext cx="1601926" cy="101722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tr-TR" sz="1200" kern="1200"/>
            <a:t>Diğer Kuruluşlar Mevduatı</a:t>
          </a:r>
          <a:endParaRPr lang="en-US" sz="1200" kern="1200"/>
        </a:p>
      </dsp:txBody>
      <dsp:txXfrm>
        <a:off x="8042712" y="2394026"/>
        <a:ext cx="1542340" cy="95763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D0579E-3C7B-4B68-9763-F65943CFE728}">
      <dsp:nvSpPr>
        <dsp:cNvPr id="0" name=""/>
        <dsp:cNvSpPr/>
      </dsp:nvSpPr>
      <dsp:spPr>
        <a:xfrm>
          <a:off x="0" y="665190"/>
          <a:ext cx="9618133" cy="12280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86B4FB-47AA-48F9-A6F8-4116161A85A1}">
      <dsp:nvSpPr>
        <dsp:cNvPr id="0" name=""/>
        <dsp:cNvSpPr/>
      </dsp:nvSpPr>
      <dsp:spPr>
        <a:xfrm>
          <a:off x="371483" y="941500"/>
          <a:ext cx="675424" cy="6754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C8BCBD6-7F42-4040-9BF3-E4DAE8C48EB8}">
      <dsp:nvSpPr>
        <dsp:cNvPr id="0" name=""/>
        <dsp:cNvSpPr/>
      </dsp:nvSpPr>
      <dsp:spPr>
        <a:xfrm>
          <a:off x="1418391" y="665190"/>
          <a:ext cx="8199741" cy="1228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968" tIns="129968" rIns="129968" bIns="129968" numCol="1" spcCol="1270" anchor="ctr" anchorCtr="0">
          <a:noAutofit/>
        </a:bodyPr>
        <a:lstStyle/>
        <a:p>
          <a:pPr marL="0" lvl="0" indent="0" algn="l" defTabSz="1066800">
            <a:lnSpc>
              <a:spcPct val="90000"/>
            </a:lnSpc>
            <a:spcBef>
              <a:spcPct val="0"/>
            </a:spcBef>
            <a:spcAft>
              <a:spcPct val="35000"/>
            </a:spcAft>
            <a:buNone/>
          </a:pPr>
          <a:r>
            <a:rPr lang="tr-TR" sz="2400" kern="1200"/>
            <a:t>Alınan Krediler</a:t>
          </a:r>
          <a:endParaRPr lang="en-US" sz="2400" kern="1200"/>
        </a:p>
      </dsp:txBody>
      <dsp:txXfrm>
        <a:off x="1418391" y="665190"/>
        <a:ext cx="8199741" cy="1228044"/>
      </dsp:txXfrm>
    </dsp:sp>
    <dsp:sp modelId="{35785B8A-C717-4ED2-9F5C-61701FDC8E05}">
      <dsp:nvSpPr>
        <dsp:cNvPr id="0" name=""/>
        <dsp:cNvSpPr/>
      </dsp:nvSpPr>
      <dsp:spPr>
        <a:xfrm>
          <a:off x="0" y="2200246"/>
          <a:ext cx="9618133" cy="12280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A849CF-D353-4D1F-9C02-F5B82C0A297C}">
      <dsp:nvSpPr>
        <dsp:cNvPr id="0" name=""/>
        <dsp:cNvSpPr/>
      </dsp:nvSpPr>
      <dsp:spPr>
        <a:xfrm>
          <a:off x="371483" y="2476556"/>
          <a:ext cx="675424" cy="6754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A614C64-A006-453B-BF06-E3FDC7F40853}">
      <dsp:nvSpPr>
        <dsp:cNvPr id="0" name=""/>
        <dsp:cNvSpPr/>
      </dsp:nvSpPr>
      <dsp:spPr>
        <a:xfrm>
          <a:off x="1418391" y="2200246"/>
          <a:ext cx="8199741" cy="1228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968" tIns="129968" rIns="129968" bIns="129968" numCol="1" spcCol="1270" anchor="ctr" anchorCtr="0">
          <a:noAutofit/>
        </a:bodyPr>
        <a:lstStyle/>
        <a:p>
          <a:pPr marL="0" lvl="0" indent="0" algn="l" defTabSz="1066800">
            <a:lnSpc>
              <a:spcPct val="90000"/>
            </a:lnSpc>
            <a:spcBef>
              <a:spcPct val="0"/>
            </a:spcBef>
            <a:spcAft>
              <a:spcPct val="35000"/>
            </a:spcAft>
            <a:buNone/>
          </a:pPr>
          <a:r>
            <a:rPr lang="tr-TR" sz="2400" kern="1200"/>
            <a:t>Alınan krediler, bankanın T.C. Merkez Bankası ile yurtiçi bankalar ve diğer kuruluşlardan, yurtdışı banka, diğer kuruluş ve fonlardan alınan kredilerden oluşmaktadır.</a:t>
          </a:r>
          <a:endParaRPr lang="en-US" sz="2400" kern="1200"/>
        </a:p>
      </dsp:txBody>
      <dsp:txXfrm>
        <a:off x="1418391" y="2200246"/>
        <a:ext cx="8199741" cy="122804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B6401C6-F240-4F46-B4F1-44C6566B4660}" type="datetimeFigureOut">
              <a:rPr lang="tr-TR" smtClean="0"/>
              <a:t>21 Şub 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3858591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B6401C6-F240-4F46-B4F1-44C6566B4660}" type="datetimeFigureOut">
              <a:rPr lang="tr-TR" smtClean="0"/>
              <a:t>21 Şub 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3516429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B6401C6-F240-4F46-B4F1-44C6566B4660}" type="datetimeFigureOut">
              <a:rPr lang="tr-TR" smtClean="0"/>
              <a:t>21 Şub 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EA9DA-C365-40B2-840D-B547B3CA275F}"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8931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B6401C6-F240-4F46-B4F1-44C6566B4660}" type="datetimeFigureOut">
              <a:rPr lang="tr-TR" smtClean="0"/>
              <a:t>21 Şub 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37208897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B6401C6-F240-4F46-B4F1-44C6566B4660}" type="datetimeFigureOut">
              <a:rPr lang="tr-TR" smtClean="0"/>
              <a:t>21 Şub 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EA9DA-C365-40B2-840D-B547B3CA275F}"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12228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B6401C6-F240-4F46-B4F1-44C6566B4660}" type="datetimeFigureOut">
              <a:rPr lang="tr-TR" smtClean="0"/>
              <a:t>21 Şub 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33909831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B6401C6-F240-4F46-B4F1-44C6566B4660}" type="datetimeFigureOut">
              <a:rPr lang="tr-TR" smtClean="0"/>
              <a:t>21 Şub 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2272475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B6401C6-F240-4F46-B4F1-44C6566B4660}" type="datetimeFigureOut">
              <a:rPr lang="tr-TR" smtClean="0"/>
              <a:t>21 Şub 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974553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B6401C6-F240-4F46-B4F1-44C6566B4660}" type="datetimeFigureOut">
              <a:rPr lang="tr-TR" smtClean="0"/>
              <a:t>21 Şub 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976440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B6401C6-F240-4F46-B4F1-44C6566B4660}" type="datetimeFigureOut">
              <a:rPr lang="tr-TR" smtClean="0"/>
              <a:t>21 Şub 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2840044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6401C6-F240-4F46-B4F1-44C6566B4660}" type="datetimeFigureOut">
              <a:rPr lang="tr-TR" smtClean="0"/>
              <a:t>21 Şub 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145158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B6401C6-F240-4F46-B4F1-44C6566B4660}" type="datetimeFigureOut">
              <a:rPr lang="tr-TR" smtClean="0"/>
              <a:t>21 Şub 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3734632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B6401C6-F240-4F46-B4F1-44C6566B4660}" type="datetimeFigureOut">
              <a:rPr lang="tr-TR" smtClean="0"/>
              <a:t>21 Şub 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4100413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6401C6-F240-4F46-B4F1-44C6566B4660}" type="datetimeFigureOut">
              <a:rPr lang="tr-TR" smtClean="0"/>
              <a:t>21 Şub 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1167198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B6401C6-F240-4F46-B4F1-44C6566B4660}" type="datetimeFigureOut">
              <a:rPr lang="tr-TR" smtClean="0"/>
              <a:t>21 Şub 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152111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B6401C6-F240-4F46-B4F1-44C6566B4660}" type="datetimeFigureOut">
              <a:rPr lang="tr-TR" smtClean="0"/>
              <a:t>21 Şub 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EEA9DA-C365-40B2-840D-B547B3CA275F}" type="slidenum">
              <a:rPr lang="tr-TR" smtClean="0"/>
              <a:t>‹#›</a:t>
            </a:fld>
            <a:endParaRPr lang="tr-TR"/>
          </a:p>
        </p:txBody>
      </p:sp>
    </p:spTree>
    <p:extLst>
      <p:ext uri="{BB962C8B-B14F-4D97-AF65-F5344CB8AC3E}">
        <p14:creationId xmlns:p14="http://schemas.microsoft.com/office/powerpoint/2010/main" val="2841081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B6401C6-F240-4F46-B4F1-44C6566B4660}" type="datetimeFigureOut">
              <a:rPr lang="tr-TR" smtClean="0"/>
              <a:t>21 Şub 2022</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2EEA9DA-C365-40B2-840D-B547B3CA275F}" type="slidenum">
              <a:rPr lang="tr-TR" smtClean="0"/>
              <a:t>‹#›</a:t>
            </a:fld>
            <a:endParaRPr lang="tr-TR"/>
          </a:p>
        </p:txBody>
      </p:sp>
    </p:spTree>
    <p:extLst>
      <p:ext uri="{BB962C8B-B14F-4D97-AF65-F5344CB8AC3E}">
        <p14:creationId xmlns:p14="http://schemas.microsoft.com/office/powerpoint/2010/main" val="31010637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7A17E3-3C01-449A-BB15-5063D149DEEF}"/>
              </a:ext>
            </a:extLst>
          </p:cNvPr>
          <p:cNvSpPr>
            <a:spLocks noGrp="1"/>
          </p:cNvSpPr>
          <p:nvPr>
            <p:ph type="ctrTitle"/>
          </p:nvPr>
        </p:nvSpPr>
        <p:spPr/>
        <p:txBody>
          <a:bodyPr/>
          <a:lstStyle/>
          <a:p>
            <a:r>
              <a:rPr lang="tr-TR" dirty="0"/>
              <a:t>BNK 214 ‘’Banka ve Sigorta Uygulamaları’’ Ders Notları</a:t>
            </a:r>
          </a:p>
        </p:txBody>
      </p:sp>
      <p:sp>
        <p:nvSpPr>
          <p:cNvPr id="3" name="Alt Başlık 2">
            <a:extLst>
              <a:ext uri="{FF2B5EF4-FFF2-40B4-BE49-F238E27FC236}">
                <a16:creationId xmlns:a16="http://schemas.microsoft.com/office/drawing/2014/main" id="{EC98C224-486E-4FA2-9748-00D2C48C6CFE}"/>
              </a:ext>
            </a:extLst>
          </p:cNvPr>
          <p:cNvSpPr>
            <a:spLocks noGrp="1"/>
          </p:cNvSpPr>
          <p:nvPr>
            <p:ph type="subTitle" idx="1"/>
          </p:nvPr>
        </p:nvSpPr>
        <p:spPr/>
        <p:txBody>
          <a:bodyPr>
            <a:normAutofit lnSpcReduction="10000"/>
          </a:bodyPr>
          <a:lstStyle/>
          <a:p>
            <a:r>
              <a:rPr lang="tr-TR" dirty="0"/>
              <a:t>23/02/2022</a:t>
            </a:r>
          </a:p>
          <a:p>
            <a:r>
              <a:rPr lang="tr-TR" dirty="0"/>
              <a:t>1.Hafta</a:t>
            </a:r>
          </a:p>
          <a:p>
            <a:r>
              <a:rPr lang="tr-TR" dirty="0"/>
              <a:t>Banka , Banka Türleri , Banka Bilançosu</a:t>
            </a:r>
          </a:p>
        </p:txBody>
      </p:sp>
    </p:spTree>
    <p:extLst>
      <p:ext uri="{BB962C8B-B14F-4D97-AF65-F5344CB8AC3E}">
        <p14:creationId xmlns:p14="http://schemas.microsoft.com/office/powerpoint/2010/main" val="4040735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F9E0EE3-B564-4DCE-B017-5402CD061068}"/>
              </a:ext>
            </a:extLst>
          </p:cNvPr>
          <p:cNvSpPr txBox="1"/>
          <p:nvPr/>
        </p:nvSpPr>
        <p:spPr>
          <a:xfrm>
            <a:off x="2517913" y="3247647"/>
            <a:ext cx="7076661" cy="369332"/>
          </a:xfrm>
          <a:prstGeom prst="rect">
            <a:avLst/>
          </a:prstGeom>
          <a:noFill/>
        </p:spPr>
        <p:txBody>
          <a:bodyPr wrap="square">
            <a:spAutoFit/>
          </a:bodyPr>
          <a:lstStyle/>
          <a:p>
            <a:r>
              <a:rPr lang="tr-TR" sz="1800" b="1" i="0" dirty="0">
                <a:solidFill>
                  <a:srgbClr val="414141"/>
                </a:solidFill>
                <a:effectLst/>
                <a:latin typeface="Tahoma" panose="020B0604030504040204" pitchFamily="34" charset="0"/>
              </a:rPr>
              <a:t>Varlıklar = Borçlar + Sermaye </a:t>
            </a:r>
            <a:endParaRPr lang="tr-TR" dirty="0"/>
          </a:p>
        </p:txBody>
      </p:sp>
    </p:spTree>
    <p:extLst>
      <p:ext uri="{BB962C8B-B14F-4D97-AF65-F5344CB8AC3E}">
        <p14:creationId xmlns:p14="http://schemas.microsoft.com/office/powerpoint/2010/main" val="1062438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Metin kutusu 2">
            <a:extLst>
              <a:ext uri="{FF2B5EF4-FFF2-40B4-BE49-F238E27FC236}">
                <a16:creationId xmlns:a16="http://schemas.microsoft.com/office/drawing/2014/main" id="{299D8EF9-D942-460F-9433-2371D020A792}"/>
              </a:ext>
            </a:extLst>
          </p:cNvPr>
          <p:cNvGraphicFramePr/>
          <p:nvPr>
            <p:extLst>
              <p:ext uri="{D42A27DB-BD31-4B8C-83A1-F6EECF244321}">
                <p14:modId xmlns:p14="http://schemas.microsoft.com/office/powerpoint/2010/main" val="1718316282"/>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6072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Metin kutusu 2">
            <a:extLst>
              <a:ext uri="{FF2B5EF4-FFF2-40B4-BE49-F238E27FC236}">
                <a16:creationId xmlns:a16="http://schemas.microsoft.com/office/drawing/2014/main" id="{FBE45D57-D67D-49C1-89B1-B7E5C0F6159A}"/>
              </a:ext>
            </a:extLst>
          </p:cNvPr>
          <p:cNvGraphicFramePr/>
          <p:nvPr>
            <p:extLst>
              <p:ext uri="{D42A27DB-BD31-4B8C-83A1-F6EECF244321}">
                <p14:modId xmlns:p14="http://schemas.microsoft.com/office/powerpoint/2010/main" val="3207408978"/>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0674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9CB98A4-B241-4C6D-9468-AA5525DD3C5F}"/>
              </a:ext>
            </a:extLst>
          </p:cNvPr>
          <p:cNvSpPr txBox="1"/>
          <p:nvPr/>
        </p:nvSpPr>
        <p:spPr>
          <a:xfrm>
            <a:off x="1497496" y="1232452"/>
            <a:ext cx="7646504" cy="4770537"/>
          </a:xfrm>
          <a:prstGeom prst="rect">
            <a:avLst/>
          </a:prstGeom>
          <a:noFill/>
        </p:spPr>
        <p:txBody>
          <a:bodyPr wrap="square">
            <a:spAutoFit/>
          </a:bodyPr>
          <a:lstStyle/>
          <a:p>
            <a:pPr marR="5080" algn="just"/>
            <a:r>
              <a:rPr lang="tr-TR" sz="2000" i="0" dirty="0">
                <a:solidFill>
                  <a:srgbClr val="414141"/>
                </a:solidFill>
                <a:effectLst/>
                <a:latin typeface="Times New Roman" panose="02020603050405020304" pitchFamily="18" charset="0"/>
                <a:cs typeface="Times New Roman" panose="02020603050405020304" pitchFamily="18" charset="0"/>
              </a:rPr>
              <a:t>Rezervler </a:t>
            </a:r>
          </a:p>
          <a:p>
            <a:pPr marR="5080" algn="just"/>
            <a:r>
              <a:rPr lang="tr-TR" sz="2000" i="0" dirty="0">
                <a:solidFill>
                  <a:srgbClr val="414141"/>
                </a:solidFill>
                <a:effectLst/>
                <a:latin typeface="Times New Roman" panose="02020603050405020304" pitchFamily="18" charset="0"/>
                <a:cs typeface="Times New Roman" panose="02020603050405020304" pitchFamily="18" charset="0"/>
              </a:rPr>
              <a:t>Tüm bankalar çeşitli kaynaklardan elde ettikleri fonların bir kısmını nakit veya nakde kolayca çevrilebilen varlıklarda tutarlar. Bankaların bu şekilde davranmalarının iki nedeni vardır:</a:t>
            </a:r>
          </a:p>
          <a:p>
            <a:pPr marR="5080" algn="just"/>
            <a:r>
              <a:rPr lang="tr-TR" sz="2000" i="0" dirty="0">
                <a:solidFill>
                  <a:srgbClr val="414141"/>
                </a:solidFill>
                <a:effectLst/>
                <a:latin typeface="Times New Roman" panose="02020603050405020304" pitchFamily="18" charset="0"/>
                <a:cs typeface="Times New Roman" panose="02020603050405020304" pitchFamily="18" charset="0"/>
              </a:rPr>
              <a:t>Zorunlu Rezervler : Yasa gereği bankalar topladıkları mevduatın belirli bir oranına karşılık gelen kısmı merkez bankasındaki bir hesapta tutmakla yükümlüdürler. Zorunlu rezervler adı verilen bu tür rezervlerin hesaplanmasında esas olan zorunlu rezerv oranı ise merkez bankası tarafından belirlenmektedir.</a:t>
            </a:r>
          </a:p>
          <a:p>
            <a:pPr marR="5080" algn="just"/>
            <a:r>
              <a:rPr lang="tr-TR" sz="2000" i="0" dirty="0">
                <a:solidFill>
                  <a:srgbClr val="414141"/>
                </a:solidFill>
                <a:effectLst/>
                <a:latin typeface="Times New Roman" panose="02020603050405020304" pitchFamily="18" charset="0"/>
                <a:cs typeface="Times New Roman" panose="02020603050405020304" pitchFamily="18" charset="0"/>
              </a:rPr>
              <a:t>Serbest rezervler : Bankalar serbest rezervler adı altında ek rezerv bulundurmaktadırlar. Bankalar, acil nakit ihtiyaçlarını karşılayabilmek ve piyasada karşılaşabilecekleri karlı fırsatları değerlendirebilmek için, topladıkları fonların bir kısmını nakit veya nakde kolayca dönüştürülebilen varlıklarda kullanmayı tercih ederler.</a:t>
            </a:r>
          </a:p>
          <a:p>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034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Metin kutusu 2">
            <a:extLst>
              <a:ext uri="{FF2B5EF4-FFF2-40B4-BE49-F238E27FC236}">
                <a16:creationId xmlns:a16="http://schemas.microsoft.com/office/drawing/2014/main" id="{B76EE303-6A26-49BC-B5BC-2E9B6464BF8A}"/>
              </a:ext>
            </a:extLst>
          </p:cNvPr>
          <p:cNvGraphicFramePr/>
          <p:nvPr>
            <p:extLst>
              <p:ext uri="{D42A27DB-BD31-4B8C-83A1-F6EECF244321}">
                <p14:modId xmlns:p14="http://schemas.microsoft.com/office/powerpoint/2010/main" val="2203844409"/>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79122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Metin kutusu 2">
            <a:extLst>
              <a:ext uri="{FF2B5EF4-FFF2-40B4-BE49-F238E27FC236}">
                <a16:creationId xmlns:a16="http://schemas.microsoft.com/office/drawing/2014/main" id="{B70D461A-D378-47BE-A402-48FB313D224F}"/>
              </a:ext>
            </a:extLst>
          </p:cNvPr>
          <p:cNvGraphicFramePr/>
          <p:nvPr>
            <p:extLst>
              <p:ext uri="{D42A27DB-BD31-4B8C-83A1-F6EECF244321}">
                <p14:modId xmlns:p14="http://schemas.microsoft.com/office/powerpoint/2010/main" val="632915577"/>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0205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24" name="Straight Connector 23">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Metin kutusu 2">
            <a:extLst>
              <a:ext uri="{FF2B5EF4-FFF2-40B4-BE49-F238E27FC236}">
                <a16:creationId xmlns:a16="http://schemas.microsoft.com/office/drawing/2014/main" id="{4702E3E0-1937-4BD1-A4C2-8EF3141417D7}"/>
              </a:ext>
            </a:extLst>
          </p:cNvPr>
          <p:cNvSpPr txBox="1"/>
          <p:nvPr/>
        </p:nvSpPr>
        <p:spPr>
          <a:xfrm>
            <a:off x="4978918" y="1109145"/>
            <a:ext cx="6341016" cy="4603900"/>
          </a:xfrm>
          <a:prstGeom prst="rect">
            <a:avLst/>
          </a:prstGeom>
        </p:spPr>
        <p:txBody>
          <a:bodyPr vert="horz" lIns="91440" tIns="45720" rIns="91440" bIns="45720" rtlCol="0" anchor="ctr">
            <a:normAutofit/>
          </a:bodyPr>
          <a:lstStyle/>
          <a:p>
            <a:pPr>
              <a:lnSpc>
                <a:spcPct val="90000"/>
              </a:lnSpc>
              <a:spcBef>
                <a:spcPts val="1000"/>
              </a:spcBef>
              <a:buClr>
                <a:schemeClr val="accent1"/>
              </a:buClr>
              <a:buSzPct val="80000"/>
              <a:buFont typeface="Wingdings 3" charset="2"/>
              <a:buChar char=""/>
            </a:pPr>
            <a:r>
              <a:rPr lang="en-US" b="1">
                <a:solidFill>
                  <a:schemeClr val="tx1">
                    <a:lumMod val="75000"/>
                    <a:lumOff val="25000"/>
                  </a:schemeClr>
                </a:solidFill>
              </a:rPr>
              <a:t>Türk Parası Mevduat </a:t>
            </a:r>
          </a:p>
          <a:p>
            <a:pPr>
              <a:lnSpc>
                <a:spcPct val="90000"/>
              </a:lnSpc>
              <a:spcBef>
                <a:spcPts val="1000"/>
              </a:spcBef>
              <a:buClr>
                <a:schemeClr val="accent1"/>
              </a:buClr>
              <a:buSzPct val="80000"/>
              <a:buFont typeface="Wingdings 3" charset="2"/>
              <a:buChar char=""/>
            </a:pPr>
            <a:endParaRPr lang="en-US">
              <a:solidFill>
                <a:schemeClr val="tx1">
                  <a:lumMod val="75000"/>
                  <a:lumOff val="25000"/>
                </a:schemeClr>
              </a:solidFill>
            </a:endParaRPr>
          </a:p>
          <a:p>
            <a:pPr marL="342900" indent="-342900">
              <a:lnSpc>
                <a:spcPct val="90000"/>
              </a:lnSpc>
              <a:spcBef>
                <a:spcPts val="1000"/>
              </a:spcBef>
              <a:buClr>
                <a:schemeClr val="accent1"/>
              </a:buClr>
              <a:buSzPct val="80000"/>
              <a:buFont typeface="Wingdings 3" charset="2"/>
              <a:buChar char=""/>
            </a:pPr>
            <a:r>
              <a:rPr lang="en-US">
                <a:solidFill>
                  <a:schemeClr val="tx1">
                    <a:lumMod val="75000"/>
                    <a:lumOff val="25000"/>
                  </a:schemeClr>
                </a:solidFill>
              </a:rPr>
              <a:t>Tasarruf Mevduatı </a:t>
            </a:r>
          </a:p>
          <a:p>
            <a:pPr marL="342900" indent="-342900">
              <a:lnSpc>
                <a:spcPct val="90000"/>
              </a:lnSpc>
              <a:spcBef>
                <a:spcPts val="1000"/>
              </a:spcBef>
              <a:buClr>
                <a:schemeClr val="accent1"/>
              </a:buClr>
              <a:buSzPct val="80000"/>
              <a:buFont typeface="Wingdings 3" charset="2"/>
              <a:buChar char=""/>
            </a:pPr>
            <a:r>
              <a:rPr lang="en-US">
                <a:solidFill>
                  <a:schemeClr val="tx1">
                    <a:lumMod val="75000"/>
                    <a:lumOff val="25000"/>
                  </a:schemeClr>
                </a:solidFill>
              </a:rPr>
              <a:t>Resmi Kuruluşlar Mevduatı </a:t>
            </a:r>
          </a:p>
          <a:p>
            <a:pPr marL="342900" indent="-342900">
              <a:lnSpc>
                <a:spcPct val="90000"/>
              </a:lnSpc>
              <a:spcBef>
                <a:spcPts val="1000"/>
              </a:spcBef>
              <a:buClr>
                <a:schemeClr val="accent1"/>
              </a:buClr>
              <a:buSzPct val="80000"/>
              <a:buFont typeface="Wingdings 3" charset="2"/>
              <a:buChar char=""/>
            </a:pPr>
            <a:r>
              <a:rPr lang="en-US">
                <a:solidFill>
                  <a:schemeClr val="tx1">
                    <a:lumMod val="75000"/>
                    <a:lumOff val="25000"/>
                  </a:schemeClr>
                </a:solidFill>
              </a:rPr>
              <a:t>Ticari Kuruluşlar Mevduatı  </a:t>
            </a:r>
          </a:p>
          <a:p>
            <a:pPr marL="342900" indent="-342900">
              <a:lnSpc>
                <a:spcPct val="90000"/>
              </a:lnSpc>
              <a:spcBef>
                <a:spcPts val="1000"/>
              </a:spcBef>
              <a:buClr>
                <a:schemeClr val="accent1"/>
              </a:buClr>
              <a:buSzPct val="80000"/>
              <a:buFont typeface="Wingdings 3" charset="2"/>
              <a:buChar char=""/>
            </a:pPr>
            <a:r>
              <a:rPr lang="en-US">
                <a:solidFill>
                  <a:schemeClr val="tx1">
                    <a:lumMod val="75000"/>
                    <a:lumOff val="25000"/>
                  </a:schemeClr>
                </a:solidFill>
              </a:rPr>
              <a:t>Bankalar Mevduatı  </a:t>
            </a:r>
          </a:p>
          <a:p>
            <a:pPr marL="342900" indent="-342900">
              <a:lnSpc>
                <a:spcPct val="90000"/>
              </a:lnSpc>
              <a:spcBef>
                <a:spcPts val="1000"/>
              </a:spcBef>
              <a:buClr>
                <a:schemeClr val="accent1"/>
              </a:buClr>
              <a:buSzPct val="80000"/>
              <a:buFont typeface="Wingdings 3" charset="2"/>
              <a:buChar char=""/>
            </a:pPr>
            <a:r>
              <a:rPr lang="en-US">
                <a:solidFill>
                  <a:schemeClr val="tx1">
                    <a:lumMod val="75000"/>
                    <a:lumOff val="25000"/>
                  </a:schemeClr>
                </a:solidFill>
              </a:rPr>
              <a:t>Diğer Kuruluşlar Mevduatı</a:t>
            </a:r>
          </a:p>
          <a:p>
            <a:pPr>
              <a:lnSpc>
                <a:spcPct val="90000"/>
              </a:lnSpc>
              <a:spcBef>
                <a:spcPts val="1000"/>
              </a:spcBef>
              <a:buClr>
                <a:schemeClr val="accent1"/>
              </a:buClr>
              <a:buSzPct val="80000"/>
              <a:buFont typeface="Wingdings 3" charset="2"/>
              <a:buChar char=""/>
            </a:pPr>
            <a:endParaRPr lang="en-US">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b="1">
                <a:solidFill>
                  <a:schemeClr val="tx1">
                    <a:lumMod val="75000"/>
                    <a:lumOff val="25000"/>
                  </a:schemeClr>
                </a:solidFill>
              </a:rPr>
              <a:t>Yabancı Para Mevduat </a:t>
            </a:r>
          </a:p>
          <a:p>
            <a:pPr>
              <a:lnSpc>
                <a:spcPct val="90000"/>
              </a:lnSpc>
              <a:spcBef>
                <a:spcPts val="1000"/>
              </a:spcBef>
              <a:buClr>
                <a:schemeClr val="accent1"/>
              </a:buClr>
              <a:buSzPct val="80000"/>
              <a:buFont typeface="Wingdings 3" charset="2"/>
              <a:buChar char=""/>
            </a:pPr>
            <a:endParaRPr lang="en-US">
              <a:solidFill>
                <a:schemeClr val="tx1">
                  <a:lumMod val="75000"/>
                  <a:lumOff val="25000"/>
                </a:schemeClr>
              </a:solidFill>
            </a:endParaRPr>
          </a:p>
          <a:p>
            <a:pPr marL="342900" indent="-342900">
              <a:lnSpc>
                <a:spcPct val="90000"/>
              </a:lnSpc>
              <a:spcBef>
                <a:spcPts val="1000"/>
              </a:spcBef>
              <a:buClr>
                <a:schemeClr val="accent1"/>
              </a:buClr>
              <a:buSzPct val="80000"/>
              <a:buFont typeface="Wingdings 3" charset="2"/>
              <a:buChar char=""/>
            </a:pPr>
            <a:r>
              <a:rPr lang="en-US">
                <a:solidFill>
                  <a:schemeClr val="tx1">
                    <a:lumMod val="75000"/>
                    <a:lumOff val="25000"/>
                  </a:schemeClr>
                </a:solidFill>
              </a:rPr>
              <a:t>Bankalar Mevduatı –Y.P.</a:t>
            </a:r>
          </a:p>
          <a:p>
            <a:pPr marL="342900" indent="-342900">
              <a:lnSpc>
                <a:spcPct val="90000"/>
              </a:lnSpc>
              <a:spcBef>
                <a:spcPts val="1000"/>
              </a:spcBef>
              <a:buClr>
                <a:schemeClr val="accent1"/>
              </a:buClr>
              <a:buSzPct val="80000"/>
              <a:buFont typeface="Wingdings 3" charset="2"/>
              <a:buChar char=""/>
            </a:pPr>
            <a:r>
              <a:rPr lang="en-US">
                <a:solidFill>
                  <a:schemeClr val="tx1">
                    <a:lumMod val="75000"/>
                    <a:lumOff val="25000"/>
                  </a:schemeClr>
                </a:solidFill>
              </a:rPr>
              <a:t> Döviz Tevdiat Hesabı</a:t>
            </a:r>
          </a:p>
        </p:txBody>
      </p:sp>
      <p:sp>
        <p:nvSpPr>
          <p:cNvPr id="26" name="Isosceles Triangle 25">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021949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cxnSp>
        <p:nvCxnSpPr>
          <p:cNvPr id="20" name="Straight Connector 19">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Metin kutusu 2">
            <a:extLst>
              <a:ext uri="{FF2B5EF4-FFF2-40B4-BE49-F238E27FC236}">
                <a16:creationId xmlns:a16="http://schemas.microsoft.com/office/drawing/2014/main" id="{A024F35D-A723-4DCF-94C7-A04710D9D5D3}"/>
              </a:ext>
            </a:extLst>
          </p:cNvPr>
          <p:cNvSpPr txBox="1"/>
          <p:nvPr/>
        </p:nvSpPr>
        <p:spPr>
          <a:xfrm>
            <a:off x="4654295" y="816638"/>
            <a:ext cx="4619706" cy="5224724"/>
          </a:xfrm>
          <a:prstGeom prst="rect">
            <a:avLst/>
          </a:prstGeom>
        </p:spPr>
        <p:txBody>
          <a:bodyPr vert="horz" lIns="91440" tIns="45720" rIns="91440" bIns="45720" rtlCol="0" anchor="ctr">
            <a:noAutofit/>
          </a:bodyPr>
          <a:lstStyle/>
          <a:p>
            <a:pPr>
              <a:lnSpc>
                <a:spcPct val="90000"/>
              </a:lnSpc>
              <a:spcBef>
                <a:spcPts val="1000"/>
              </a:spcBef>
              <a:buClr>
                <a:schemeClr val="accent1"/>
              </a:buClr>
              <a:buSzPct val="80000"/>
              <a:buFont typeface="Wingdings 3" charset="2"/>
              <a:buChar char=""/>
            </a:pPr>
            <a:r>
              <a:rPr lang="en-US" sz="1400" dirty="0" err="1">
                <a:solidFill>
                  <a:schemeClr val="tx1">
                    <a:lumMod val="75000"/>
                    <a:lumOff val="25000"/>
                  </a:schemeClr>
                </a:solidFill>
              </a:rPr>
              <a:t>Tasarruf</a:t>
            </a:r>
            <a:r>
              <a:rPr lang="en-US" sz="1400" dirty="0">
                <a:solidFill>
                  <a:schemeClr val="tx1">
                    <a:lumMod val="75000"/>
                    <a:lumOff val="25000"/>
                  </a:schemeClr>
                </a:solidFill>
              </a:rPr>
              <a:t> </a:t>
            </a:r>
            <a:r>
              <a:rPr lang="en-US" sz="1400" dirty="0" err="1">
                <a:solidFill>
                  <a:schemeClr val="tx1">
                    <a:lumMod val="75000"/>
                    <a:lumOff val="25000"/>
                  </a:schemeClr>
                </a:solidFill>
              </a:rPr>
              <a:t>mevduatı</a:t>
            </a:r>
            <a:r>
              <a:rPr lang="en-US" sz="1400" dirty="0">
                <a:solidFill>
                  <a:schemeClr val="tx1">
                    <a:lumMod val="75000"/>
                    <a:lumOff val="25000"/>
                  </a:schemeClr>
                </a:solidFill>
              </a:rPr>
              <a:t>, </a:t>
            </a:r>
            <a:r>
              <a:rPr lang="en-US" sz="1400" dirty="0" err="1">
                <a:solidFill>
                  <a:schemeClr val="tx1">
                    <a:lumMod val="75000"/>
                    <a:lumOff val="25000"/>
                  </a:schemeClr>
                </a:solidFill>
              </a:rPr>
              <a:t>mevduat</a:t>
            </a:r>
            <a:r>
              <a:rPr lang="en-US" sz="1400" dirty="0">
                <a:solidFill>
                  <a:schemeClr val="tx1">
                    <a:lumMod val="75000"/>
                    <a:lumOff val="25000"/>
                  </a:schemeClr>
                </a:solidFill>
              </a:rPr>
              <a:t> </a:t>
            </a:r>
            <a:r>
              <a:rPr lang="en-US" sz="1400" dirty="0" err="1">
                <a:solidFill>
                  <a:schemeClr val="tx1">
                    <a:lumMod val="75000"/>
                    <a:lumOff val="25000"/>
                  </a:schemeClr>
                </a:solidFill>
              </a:rPr>
              <a:t>bankaları</a:t>
            </a:r>
            <a:r>
              <a:rPr lang="en-US" sz="1400" dirty="0">
                <a:solidFill>
                  <a:schemeClr val="tx1">
                    <a:lumMod val="75000"/>
                    <a:lumOff val="25000"/>
                  </a:schemeClr>
                </a:solidFill>
              </a:rPr>
              <a:t> </a:t>
            </a:r>
            <a:r>
              <a:rPr lang="en-US" sz="1400" dirty="0" err="1">
                <a:solidFill>
                  <a:schemeClr val="tx1">
                    <a:lumMod val="75000"/>
                    <a:lumOff val="25000"/>
                  </a:schemeClr>
                </a:solidFill>
              </a:rPr>
              <a:t>nezdinde</a:t>
            </a:r>
            <a:r>
              <a:rPr lang="en-US" sz="1400" dirty="0">
                <a:solidFill>
                  <a:schemeClr val="tx1">
                    <a:lumMod val="75000"/>
                    <a:lumOff val="25000"/>
                  </a:schemeClr>
                </a:solidFill>
              </a:rPr>
              <a:t> </a:t>
            </a:r>
            <a:r>
              <a:rPr lang="en-US" sz="1400" dirty="0" err="1">
                <a:solidFill>
                  <a:schemeClr val="tx1">
                    <a:lumMod val="75000"/>
                    <a:lumOff val="25000"/>
                  </a:schemeClr>
                </a:solidFill>
              </a:rPr>
              <a:t>açtırılan</a:t>
            </a:r>
            <a:r>
              <a:rPr lang="en-US" sz="1400" dirty="0">
                <a:solidFill>
                  <a:schemeClr val="tx1">
                    <a:lumMod val="75000"/>
                    <a:lumOff val="25000"/>
                  </a:schemeClr>
                </a:solidFill>
              </a:rPr>
              <a:t>, </a:t>
            </a:r>
            <a:r>
              <a:rPr lang="en-US" sz="1400" dirty="0" err="1">
                <a:solidFill>
                  <a:schemeClr val="tx1">
                    <a:lumMod val="75000"/>
                    <a:lumOff val="25000"/>
                  </a:schemeClr>
                </a:solidFill>
              </a:rPr>
              <a:t>gerçek</a:t>
            </a:r>
            <a:r>
              <a:rPr lang="en-US" sz="1400" dirty="0">
                <a:solidFill>
                  <a:schemeClr val="tx1">
                    <a:lumMod val="75000"/>
                    <a:lumOff val="25000"/>
                  </a:schemeClr>
                </a:solidFill>
              </a:rPr>
              <a:t> </a:t>
            </a:r>
            <a:r>
              <a:rPr lang="en-US" sz="1400" dirty="0" err="1">
                <a:solidFill>
                  <a:schemeClr val="tx1">
                    <a:lumMod val="75000"/>
                    <a:lumOff val="25000"/>
                  </a:schemeClr>
                </a:solidFill>
              </a:rPr>
              <a:t>kişilere</a:t>
            </a:r>
            <a:r>
              <a:rPr lang="en-US" sz="1400" dirty="0">
                <a:solidFill>
                  <a:schemeClr val="tx1">
                    <a:lumMod val="75000"/>
                    <a:lumOff val="25000"/>
                  </a:schemeClr>
                </a:solidFill>
              </a:rPr>
              <a:t> </a:t>
            </a:r>
            <a:r>
              <a:rPr lang="en-US" sz="1400" dirty="0" err="1">
                <a:solidFill>
                  <a:schemeClr val="tx1">
                    <a:lumMod val="75000"/>
                    <a:lumOff val="25000"/>
                  </a:schemeClr>
                </a:solidFill>
              </a:rPr>
              <a:t>ait</a:t>
            </a:r>
            <a:r>
              <a:rPr lang="en-US" sz="1400" dirty="0">
                <a:solidFill>
                  <a:schemeClr val="tx1">
                    <a:lumMod val="75000"/>
                    <a:lumOff val="25000"/>
                  </a:schemeClr>
                </a:solidFill>
              </a:rPr>
              <a:t> </a:t>
            </a:r>
            <a:r>
              <a:rPr lang="en-US" sz="1400" dirty="0" err="1">
                <a:solidFill>
                  <a:schemeClr val="tx1">
                    <a:lumMod val="75000"/>
                    <a:lumOff val="25000"/>
                  </a:schemeClr>
                </a:solidFill>
              </a:rPr>
              <a:t>ve</a:t>
            </a:r>
            <a:r>
              <a:rPr lang="en-US" sz="1400" dirty="0">
                <a:solidFill>
                  <a:schemeClr val="tx1">
                    <a:lumMod val="75000"/>
                    <a:lumOff val="25000"/>
                  </a:schemeClr>
                </a:solidFill>
              </a:rPr>
              <a:t> </a:t>
            </a:r>
            <a:r>
              <a:rPr lang="en-US" sz="1400" dirty="0" err="1">
                <a:solidFill>
                  <a:schemeClr val="tx1">
                    <a:lumMod val="75000"/>
                    <a:lumOff val="25000"/>
                  </a:schemeClr>
                </a:solidFill>
              </a:rPr>
              <a:t>münhasıran</a:t>
            </a:r>
            <a:r>
              <a:rPr lang="en-US" sz="1400" dirty="0">
                <a:solidFill>
                  <a:schemeClr val="tx1">
                    <a:lumMod val="75000"/>
                    <a:lumOff val="25000"/>
                  </a:schemeClr>
                </a:solidFill>
              </a:rPr>
              <a:t> </a:t>
            </a:r>
            <a:r>
              <a:rPr lang="en-US" sz="1400" dirty="0" err="1">
                <a:solidFill>
                  <a:schemeClr val="tx1">
                    <a:lumMod val="75000"/>
                    <a:lumOff val="25000"/>
                  </a:schemeClr>
                </a:solidFill>
              </a:rPr>
              <a:t>çek</a:t>
            </a:r>
            <a:r>
              <a:rPr lang="en-US" sz="1400" dirty="0">
                <a:solidFill>
                  <a:schemeClr val="tx1">
                    <a:lumMod val="75000"/>
                    <a:lumOff val="25000"/>
                  </a:schemeClr>
                </a:solidFill>
              </a:rPr>
              <a:t> </a:t>
            </a:r>
            <a:r>
              <a:rPr lang="en-US" sz="1400" dirty="0" err="1">
                <a:solidFill>
                  <a:schemeClr val="tx1">
                    <a:lumMod val="75000"/>
                    <a:lumOff val="25000"/>
                  </a:schemeClr>
                </a:solidFill>
              </a:rPr>
              <a:t>keşide</a:t>
            </a:r>
            <a:r>
              <a:rPr lang="en-US" sz="1400" dirty="0">
                <a:solidFill>
                  <a:schemeClr val="tx1">
                    <a:lumMod val="75000"/>
                    <a:lumOff val="25000"/>
                  </a:schemeClr>
                </a:solidFill>
              </a:rPr>
              <a:t> </a:t>
            </a:r>
            <a:r>
              <a:rPr lang="en-US" sz="1400" dirty="0" err="1">
                <a:solidFill>
                  <a:schemeClr val="tx1">
                    <a:lumMod val="75000"/>
                    <a:lumOff val="25000"/>
                  </a:schemeClr>
                </a:solidFill>
              </a:rPr>
              <a:t>edilmesi</a:t>
            </a:r>
            <a:r>
              <a:rPr lang="en-US" sz="1400" dirty="0">
                <a:solidFill>
                  <a:schemeClr val="tx1">
                    <a:lumMod val="75000"/>
                    <a:lumOff val="25000"/>
                  </a:schemeClr>
                </a:solidFill>
              </a:rPr>
              <a:t> </a:t>
            </a:r>
            <a:r>
              <a:rPr lang="en-US" sz="1400" dirty="0" err="1">
                <a:solidFill>
                  <a:schemeClr val="tx1">
                    <a:lumMod val="75000"/>
                    <a:lumOff val="25000"/>
                  </a:schemeClr>
                </a:solidFill>
              </a:rPr>
              <a:t>dışında</a:t>
            </a:r>
            <a:r>
              <a:rPr lang="en-US" sz="1400" dirty="0">
                <a:solidFill>
                  <a:schemeClr val="tx1">
                    <a:lumMod val="75000"/>
                    <a:lumOff val="25000"/>
                  </a:schemeClr>
                </a:solidFill>
              </a:rPr>
              <a:t> </a:t>
            </a:r>
            <a:r>
              <a:rPr lang="en-US" sz="1400" dirty="0" err="1">
                <a:solidFill>
                  <a:schemeClr val="tx1">
                    <a:lumMod val="75000"/>
                    <a:lumOff val="25000"/>
                  </a:schemeClr>
                </a:solidFill>
              </a:rPr>
              <a:t>ticari</a:t>
            </a:r>
            <a:r>
              <a:rPr lang="en-US" sz="1400" dirty="0">
                <a:solidFill>
                  <a:schemeClr val="tx1">
                    <a:lumMod val="75000"/>
                    <a:lumOff val="25000"/>
                  </a:schemeClr>
                </a:solidFill>
              </a:rPr>
              <a:t> </a:t>
            </a:r>
            <a:r>
              <a:rPr lang="en-US" sz="1400" dirty="0" err="1">
                <a:solidFill>
                  <a:schemeClr val="tx1">
                    <a:lumMod val="75000"/>
                    <a:lumOff val="25000"/>
                  </a:schemeClr>
                </a:solidFill>
              </a:rPr>
              <a:t>işlemlere</a:t>
            </a:r>
            <a:r>
              <a:rPr lang="en-US" sz="1400" dirty="0">
                <a:solidFill>
                  <a:schemeClr val="tx1">
                    <a:lumMod val="75000"/>
                    <a:lumOff val="25000"/>
                  </a:schemeClr>
                </a:solidFill>
              </a:rPr>
              <a:t> </a:t>
            </a:r>
            <a:r>
              <a:rPr lang="en-US" sz="1400" dirty="0" err="1">
                <a:solidFill>
                  <a:schemeClr val="tx1">
                    <a:lumMod val="75000"/>
                    <a:lumOff val="25000"/>
                  </a:schemeClr>
                </a:solidFill>
              </a:rPr>
              <a:t>konu</a:t>
            </a:r>
            <a:r>
              <a:rPr lang="en-US" sz="1400" dirty="0">
                <a:solidFill>
                  <a:schemeClr val="tx1">
                    <a:lumMod val="75000"/>
                    <a:lumOff val="25000"/>
                  </a:schemeClr>
                </a:solidFill>
              </a:rPr>
              <a:t> </a:t>
            </a:r>
            <a:r>
              <a:rPr lang="en-US" sz="1400" dirty="0" err="1">
                <a:solidFill>
                  <a:schemeClr val="tx1">
                    <a:lumMod val="75000"/>
                    <a:lumOff val="25000"/>
                  </a:schemeClr>
                </a:solidFill>
              </a:rPr>
              <a:t>olmayan</a:t>
            </a:r>
            <a:r>
              <a:rPr lang="en-US" sz="1400" dirty="0">
                <a:solidFill>
                  <a:schemeClr val="tx1">
                    <a:lumMod val="75000"/>
                    <a:lumOff val="25000"/>
                  </a:schemeClr>
                </a:solidFill>
              </a:rPr>
              <a:t> </a:t>
            </a:r>
            <a:r>
              <a:rPr lang="en-US" sz="1400" dirty="0" err="1">
                <a:solidFill>
                  <a:schemeClr val="tx1">
                    <a:lumMod val="75000"/>
                    <a:lumOff val="25000"/>
                  </a:schemeClr>
                </a:solidFill>
              </a:rPr>
              <a:t>mevduat</a:t>
            </a:r>
            <a:r>
              <a:rPr lang="en-US" sz="1400" dirty="0">
                <a:solidFill>
                  <a:schemeClr val="tx1">
                    <a:lumMod val="75000"/>
                    <a:lumOff val="25000"/>
                  </a:schemeClr>
                </a:solidFill>
              </a:rPr>
              <a:t> </a:t>
            </a:r>
            <a:r>
              <a:rPr lang="en-US" sz="1400" dirty="0" err="1">
                <a:solidFill>
                  <a:schemeClr val="tx1">
                    <a:lumMod val="75000"/>
                    <a:lumOff val="25000"/>
                  </a:schemeClr>
                </a:solidFill>
              </a:rPr>
              <a:t>hesapları</a:t>
            </a:r>
            <a:endParaRPr lang="en-US" sz="14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endParaRPr lang="en-US" sz="14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sz="1400" dirty="0" err="1">
                <a:solidFill>
                  <a:schemeClr val="tx1">
                    <a:lumMod val="75000"/>
                    <a:lumOff val="25000"/>
                  </a:schemeClr>
                </a:solidFill>
              </a:rPr>
              <a:t>Resmi</a:t>
            </a:r>
            <a:r>
              <a:rPr lang="en-US" sz="1400" dirty="0">
                <a:solidFill>
                  <a:schemeClr val="tx1">
                    <a:lumMod val="75000"/>
                    <a:lumOff val="25000"/>
                  </a:schemeClr>
                </a:solidFill>
              </a:rPr>
              <a:t> </a:t>
            </a:r>
            <a:r>
              <a:rPr lang="en-US" sz="1400" dirty="0" err="1">
                <a:solidFill>
                  <a:schemeClr val="tx1">
                    <a:lumMod val="75000"/>
                    <a:lumOff val="25000"/>
                  </a:schemeClr>
                </a:solidFill>
              </a:rPr>
              <a:t>kuruluşlar</a:t>
            </a:r>
            <a:r>
              <a:rPr lang="en-US" sz="1400" dirty="0">
                <a:solidFill>
                  <a:schemeClr val="tx1">
                    <a:lumMod val="75000"/>
                    <a:lumOff val="25000"/>
                  </a:schemeClr>
                </a:solidFill>
              </a:rPr>
              <a:t> </a:t>
            </a:r>
            <a:r>
              <a:rPr lang="en-US" sz="1400" dirty="0" err="1">
                <a:solidFill>
                  <a:schemeClr val="tx1">
                    <a:lumMod val="75000"/>
                    <a:lumOff val="25000"/>
                  </a:schemeClr>
                </a:solidFill>
              </a:rPr>
              <a:t>mevduatı</a:t>
            </a:r>
            <a:r>
              <a:rPr lang="en-US" sz="1400" dirty="0">
                <a:solidFill>
                  <a:schemeClr val="tx1">
                    <a:lumMod val="75000"/>
                    <a:lumOff val="25000"/>
                  </a:schemeClr>
                </a:solidFill>
              </a:rPr>
              <a:t> </a:t>
            </a:r>
            <a:r>
              <a:rPr lang="en-US" sz="1400" dirty="0" err="1">
                <a:solidFill>
                  <a:schemeClr val="tx1">
                    <a:lumMod val="75000"/>
                    <a:lumOff val="25000"/>
                  </a:schemeClr>
                </a:solidFill>
              </a:rPr>
              <a:t>genel</a:t>
            </a:r>
            <a:r>
              <a:rPr lang="en-US" sz="1400" dirty="0">
                <a:solidFill>
                  <a:schemeClr val="tx1">
                    <a:lumMod val="75000"/>
                    <a:lumOff val="25000"/>
                  </a:schemeClr>
                </a:solidFill>
              </a:rPr>
              <a:t> </a:t>
            </a:r>
            <a:r>
              <a:rPr lang="en-US" sz="1400" dirty="0" err="1">
                <a:solidFill>
                  <a:schemeClr val="tx1">
                    <a:lumMod val="75000"/>
                    <a:lumOff val="25000"/>
                  </a:schemeClr>
                </a:solidFill>
              </a:rPr>
              <a:t>ve</a:t>
            </a:r>
            <a:r>
              <a:rPr lang="en-US" sz="1400" dirty="0">
                <a:solidFill>
                  <a:schemeClr val="tx1">
                    <a:lumMod val="75000"/>
                    <a:lumOff val="25000"/>
                  </a:schemeClr>
                </a:solidFill>
              </a:rPr>
              <a:t> </a:t>
            </a:r>
            <a:r>
              <a:rPr lang="en-US" sz="1400" dirty="0" err="1">
                <a:solidFill>
                  <a:schemeClr val="tx1">
                    <a:lumMod val="75000"/>
                    <a:lumOff val="25000"/>
                  </a:schemeClr>
                </a:solidFill>
              </a:rPr>
              <a:t>katma</a:t>
            </a:r>
            <a:r>
              <a:rPr lang="en-US" sz="1400" dirty="0">
                <a:solidFill>
                  <a:schemeClr val="tx1">
                    <a:lumMod val="75000"/>
                    <a:lumOff val="25000"/>
                  </a:schemeClr>
                </a:solidFill>
              </a:rPr>
              <a:t> </a:t>
            </a:r>
            <a:r>
              <a:rPr lang="en-US" sz="1400" dirty="0" err="1">
                <a:solidFill>
                  <a:schemeClr val="tx1">
                    <a:lumMod val="75000"/>
                    <a:lumOff val="25000"/>
                  </a:schemeClr>
                </a:solidFill>
              </a:rPr>
              <a:t>bütçeli</a:t>
            </a:r>
            <a:r>
              <a:rPr lang="en-US" sz="1400" dirty="0">
                <a:solidFill>
                  <a:schemeClr val="tx1">
                    <a:lumMod val="75000"/>
                    <a:lumOff val="25000"/>
                  </a:schemeClr>
                </a:solidFill>
              </a:rPr>
              <a:t> </a:t>
            </a:r>
            <a:r>
              <a:rPr lang="en-US" sz="1400" dirty="0" err="1">
                <a:solidFill>
                  <a:schemeClr val="tx1">
                    <a:lumMod val="75000"/>
                    <a:lumOff val="25000"/>
                  </a:schemeClr>
                </a:solidFill>
              </a:rPr>
              <a:t>daire</a:t>
            </a:r>
            <a:r>
              <a:rPr lang="en-US" sz="1400" dirty="0">
                <a:solidFill>
                  <a:schemeClr val="tx1">
                    <a:lumMod val="75000"/>
                    <a:lumOff val="25000"/>
                  </a:schemeClr>
                </a:solidFill>
              </a:rPr>
              <a:t> </a:t>
            </a:r>
            <a:r>
              <a:rPr lang="en-US" sz="1400" dirty="0" err="1">
                <a:solidFill>
                  <a:schemeClr val="tx1">
                    <a:lumMod val="75000"/>
                    <a:lumOff val="25000"/>
                  </a:schemeClr>
                </a:solidFill>
              </a:rPr>
              <a:t>ve</a:t>
            </a:r>
            <a:r>
              <a:rPr lang="en-US" sz="1400" dirty="0">
                <a:solidFill>
                  <a:schemeClr val="tx1">
                    <a:lumMod val="75000"/>
                    <a:lumOff val="25000"/>
                  </a:schemeClr>
                </a:solidFill>
              </a:rPr>
              <a:t> </a:t>
            </a:r>
            <a:r>
              <a:rPr lang="en-US" sz="1400" dirty="0" err="1">
                <a:solidFill>
                  <a:schemeClr val="tx1">
                    <a:lumMod val="75000"/>
                    <a:lumOff val="25000"/>
                  </a:schemeClr>
                </a:solidFill>
              </a:rPr>
              <a:t>kurumların</a:t>
            </a:r>
            <a:r>
              <a:rPr lang="en-US" sz="1400" dirty="0">
                <a:solidFill>
                  <a:schemeClr val="tx1">
                    <a:lumMod val="75000"/>
                    <a:lumOff val="25000"/>
                  </a:schemeClr>
                </a:solidFill>
              </a:rPr>
              <a:t>, </a:t>
            </a:r>
            <a:r>
              <a:rPr lang="en-US" sz="1400" dirty="0" err="1">
                <a:solidFill>
                  <a:schemeClr val="tx1">
                    <a:lumMod val="75000"/>
                    <a:lumOff val="25000"/>
                  </a:schemeClr>
                </a:solidFill>
              </a:rPr>
              <a:t>yerel</a:t>
            </a:r>
            <a:r>
              <a:rPr lang="en-US" sz="1400" dirty="0">
                <a:solidFill>
                  <a:schemeClr val="tx1">
                    <a:lumMod val="75000"/>
                    <a:lumOff val="25000"/>
                  </a:schemeClr>
                </a:solidFill>
              </a:rPr>
              <a:t> </a:t>
            </a:r>
            <a:r>
              <a:rPr lang="en-US" sz="1400" dirty="0" err="1">
                <a:solidFill>
                  <a:schemeClr val="tx1">
                    <a:lumMod val="75000"/>
                    <a:lumOff val="25000"/>
                  </a:schemeClr>
                </a:solidFill>
              </a:rPr>
              <a:t>yönetimlerin</a:t>
            </a:r>
            <a:r>
              <a:rPr lang="en-US" sz="1400" dirty="0">
                <a:solidFill>
                  <a:schemeClr val="tx1">
                    <a:lumMod val="75000"/>
                    <a:lumOff val="25000"/>
                  </a:schemeClr>
                </a:solidFill>
              </a:rPr>
              <a:t>, </a:t>
            </a:r>
            <a:r>
              <a:rPr lang="en-US" sz="1400" dirty="0" err="1">
                <a:solidFill>
                  <a:schemeClr val="tx1">
                    <a:lumMod val="75000"/>
                    <a:lumOff val="25000"/>
                  </a:schemeClr>
                </a:solidFill>
              </a:rPr>
              <a:t>mahkemelerin</a:t>
            </a:r>
            <a:r>
              <a:rPr lang="en-US" sz="1400" dirty="0">
                <a:solidFill>
                  <a:schemeClr val="tx1">
                    <a:lumMod val="75000"/>
                    <a:lumOff val="25000"/>
                  </a:schemeClr>
                </a:solidFill>
              </a:rPr>
              <a:t>, </a:t>
            </a:r>
            <a:r>
              <a:rPr lang="en-US" sz="1400" dirty="0" err="1">
                <a:solidFill>
                  <a:schemeClr val="tx1">
                    <a:lumMod val="75000"/>
                    <a:lumOff val="25000"/>
                  </a:schemeClr>
                </a:solidFill>
              </a:rPr>
              <a:t>savcılıkların</a:t>
            </a:r>
            <a:r>
              <a:rPr lang="en-US" sz="1400" dirty="0">
                <a:solidFill>
                  <a:schemeClr val="tx1">
                    <a:lumMod val="75000"/>
                    <a:lumOff val="25000"/>
                  </a:schemeClr>
                </a:solidFill>
              </a:rPr>
              <a:t>, </a:t>
            </a:r>
            <a:r>
              <a:rPr lang="en-US" sz="1400" dirty="0" err="1">
                <a:solidFill>
                  <a:schemeClr val="tx1">
                    <a:lumMod val="75000"/>
                    <a:lumOff val="25000"/>
                  </a:schemeClr>
                </a:solidFill>
              </a:rPr>
              <a:t>icra</a:t>
            </a:r>
            <a:r>
              <a:rPr lang="en-US" sz="1400" dirty="0">
                <a:solidFill>
                  <a:schemeClr val="tx1">
                    <a:lumMod val="75000"/>
                    <a:lumOff val="25000"/>
                  </a:schemeClr>
                </a:solidFill>
              </a:rPr>
              <a:t> </a:t>
            </a:r>
            <a:r>
              <a:rPr lang="en-US" sz="1400" dirty="0" err="1">
                <a:solidFill>
                  <a:schemeClr val="tx1">
                    <a:lumMod val="75000"/>
                    <a:lumOff val="25000"/>
                  </a:schemeClr>
                </a:solidFill>
              </a:rPr>
              <a:t>ve</a:t>
            </a:r>
            <a:r>
              <a:rPr lang="en-US" sz="1400" dirty="0">
                <a:solidFill>
                  <a:schemeClr val="tx1">
                    <a:lumMod val="75000"/>
                    <a:lumOff val="25000"/>
                  </a:schemeClr>
                </a:solidFill>
              </a:rPr>
              <a:t> </a:t>
            </a:r>
            <a:r>
              <a:rPr lang="en-US" sz="1400" dirty="0" err="1">
                <a:solidFill>
                  <a:schemeClr val="tx1">
                    <a:lumMod val="75000"/>
                    <a:lumOff val="25000"/>
                  </a:schemeClr>
                </a:solidFill>
              </a:rPr>
              <a:t>iflas</a:t>
            </a:r>
            <a:r>
              <a:rPr lang="en-US" sz="1400" dirty="0">
                <a:solidFill>
                  <a:schemeClr val="tx1">
                    <a:lumMod val="75000"/>
                    <a:lumOff val="25000"/>
                  </a:schemeClr>
                </a:solidFill>
              </a:rPr>
              <a:t> </a:t>
            </a:r>
            <a:r>
              <a:rPr lang="en-US" sz="1400" dirty="0" err="1">
                <a:solidFill>
                  <a:schemeClr val="tx1">
                    <a:lumMod val="75000"/>
                    <a:lumOff val="25000"/>
                  </a:schemeClr>
                </a:solidFill>
              </a:rPr>
              <a:t>dairelerinin</a:t>
            </a:r>
            <a:r>
              <a:rPr lang="en-US" sz="1400" dirty="0">
                <a:solidFill>
                  <a:schemeClr val="tx1">
                    <a:lumMod val="75000"/>
                    <a:lumOff val="25000"/>
                  </a:schemeClr>
                </a:solidFill>
              </a:rPr>
              <a:t>, </a:t>
            </a:r>
            <a:r>
              <a:rPr lang="en-US" sz="1400" dirty="0" err="1">
                <a:solidFill>
                  <a:schemeClr val="tx1">
                    <a:lumMod val="75000"/>
                    <a:lumOff val="25000"/>
                  </a:schemeClr>
                </a:solidFill>
              </a:rPr>
              <a:t>tereke</a:t>
            </a:r>
            <a:r>
              <a:rPr lang="en-US" sz="1400" dirty="0">
                <a:solidFill>
                  <a:schemeClr val="tx1">
                    <a:lumMod val="75000"/>
                    <a:lumOff val="25000"/>
                  </a:schemeClr>
                </a:solidFill>
              </a:rPr>
              <a:t> </a:t>
            </a:r>
            <a:r>
              <a:rPr lang="en-US" sz="1400" dirty="0" err="1">
                <a:solidFill>
                  <a:schemeClr val="tx1">
                    <a:lumMod val="75000"/>
                    <a:lumOff val="25000"/>
                  </a:schemeClr>
                </a:solidFill>
              </a:rPr>
              <a:t>hâkimlerinin</a:t>
            </a:r>
            <a:r>
              <a:rPr lang="en-US" sz="1400" dirty="0">
                <a:solidFill>
                  <a:schemeClr val="tx1">
                    <a:lumMod val="75000"/>
                    <a:lumOff val="25000"/>
                  </a:schemeClr>
                </a:solidFill>
              </a:rPr>
              <a:t> </a:t>
            </a:r>
            <a:r>
              <a:rPr lang="en-US" sz="1400" dirty="0" err="1">
                <a:solidFill>
                  <a:schemeClr val="tx1">
                    <a:lumMod val="75000"/>
                    <a:lumOff val="25000"/>
                  </a:schemeClr>
                </a:solidFill>
              </a:rPr>
              <a:t>mevduatı</a:t>
            </a:r>
            <a:r>
              <a:rPr lang="en-US" sz="1400" dirty="0">
                <a:solidFill>
                  <a:schemeClr val="tx1">
                    <a:lumMod val="75000"/>
                    <a:lumOff val="25000"/>
                  </a:schemeClr>
                </a:solidFill>
              </a:rPr>
              <a:t> </a:t>
            </a:r>
            <a:r>
              <a:rPr lang="en-US" sz="1400" dirty="0" err="1">
                <a:solidFill>
                  <a:schemeClr val="tx1">
                    <a:lumMod val="75000"/>
                    <a:lumOff val="25000"/>
                  </a:schemeClr>
                </a:solidFill>
              </a:rPr>
              <a:t>olarak</a:t>
            </a:r>
            <a:r>
              <a:rPr lang="en-US" sz="1400" dirty="0">
                <a:solidFill>
                  <a:schemeClr val="tx1">
                    <a:lumMod val="75000"/>
                    <a:lumOff val="25000"/>
                  </a:schemeClr>
                </a:solidFill>
              </a:rPr>
              <a:t> </a:t>
            </a:r>
            <a:r>
              <a:rPr lang="en-US" sz="1400" dirty="0" err="1">
                <a:solidFill>
                  <a:schemeClr val="tx1">
                    <a:lumMod val="75000"/>
                    <a:lumOff val="25000"/>
                  </a:schemeClr>
                </a:solidFill>
              </a:rPr>
              <a:t>tanımlanmaktadır</a:t>
            </a:r>
            <a:r>
              <a:rPr lang="en-US" sz="1400" dirty="0">
                <a:solidFill>
                  <a:schemeClr val="tx1">
                    <a:lumMod val="75000"/>
                    <a:lumOff val="25000"/>
                  </a:schemeClr>
                </a:solidFill>
              </a:rPr>
              <a:t>.</a:t>
            </a:r>
          </a:p>
          <a:p>
            <a:pPr>
              <a:lnSpc>
                <a:spcPct val="90000"/>
              </a:lnSpc>
              <a:spcBef>
                <a:spcPts val="1000"/>
              </a:spcBef>
              <a:buClr>
                <a:schemeClr val="accent1"/>
              </a:buClr>
              <a:buSzPct val="80000"/>
              <a:buFont typeface="Wingdings 3" charset="2"/>
              <a:buChar char=""/>
            </a:pPr>
            <a:endParaRPr lang="en-US" sz="14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sz="1400" dirty="0" err="1">
                <a:solidFill>
                  <a:schemeClr val="tx1">
                    <a:lumMod val="75000"/>
                    <a:lumOff val="25000"/>
                  </a:schemeClr>
                </a:solidFill>
              </a:rPr>
              <a:t>Ticari</a:t>
            </a:r>
            <a:r>
              <a:rPr lang="en-US" sz="1400" dirty="0">
                <a:solidFill>
                  <a:schemeClr val="tx1">
                    <a:lumMod val="75000"/>
                    <a:lumOff val="25000"/>
                  </a:schemeClr>
                </a:solidFill>
              </a:rPr>
              <a:t> </a:t>
            </a:r>
            <a:r>
              <a:rPr lang="en-US" sz="1400" dirty="0" err="1">
                <a:solidFill>
                  <a:schemeClr val="tx1">
                    <a:lumMod val="75000"/>
                    <a:lumOff val="25000"/>
                  </a:schemeClr>
                </a:solidFill>
              </a:rPr>
              <a:t>Kuruluşlar</a:t>
            </a:r>
            <a:r>
              <a:rPr lang="en-US" sz="1400" dirty="0">
                <a:solidFill>
                  <a:schemeClr val="tx1">
                    <a:lumMod val="75000"/>
                    <a:lumOff val="25000"/>
                  </a:schemeClr>
                </a:solidFill>
              </a:rPr>
              <a:t> </a:t>
            </a:r>
            <a:r>
              <a:rPr lang="en-US" sz="1400" dirty="0" err="1">
                <a:solidFill>
                  <a:schemeClr val="tx1">
                    <a:lumMod val="75000"/>
                    <a:lumOff val="25000"/>
                  </a:schemeClr>
                </a:solidFill>
              </a:rPr>
              <a:t>Mevduatı</a:t>
            </a:r>
            <a:r>
              <a:rPr lang="en-US" sz="1400" dirty="0">
                <a:solidFill>
                  <a:schemeClr val="tx1">
                    <a:lumMod val="75000"/>
                    <a:lumOff val="25000"/>
                  </a:schemeClr>
                </a:solidFill>
              </a:rPr>
              <a:t>, </a:t>
            </a:r>
            <a:r>
              <a:rPr lang="en-US" sz="1400" dirty="0" err="1">
                <a:solidFill>
                  <a:schemeClr val="tx1">
                    <a:lumMod val="75000"/>
                    <a:lumOff val="25000"/>
                  </a:schemeClr>
                </a:solidFill>
              </a:rPr>
              <a:t>gerçek</a:t>
            </a:r>
            <a:r>
              <a:rPr lang="en-US" sz="1400" dirty="0">
                <a:solidFill>
                  <a:schemeClr val="tx1">
                    <a:lumMod val="75000"/>
                    <a:lumOff val="25000"/>
                  </a:schemeClr>
                </a:solidFill>
              </a:rPr>
              <a:t> </a:t>
            </a:r>
            <a:r>
              <a:rPr lang="en-US" sz="1400" dirty="0" err="1">
                <a:solidFill>
                  <a:schemeClr val="tx1">
                    <a:lumMod val="75000"/>
                    <a:lumOff val="25000"/>
                  </a:schemeClr>
                </a:solidFill>
              </a:rPr>
              <a:t>kişilerin</a:t>
            </a:r>
            <a:r>
              <a:rPr lang="en-US" sz="1400" dirty="0">
                <a:solidFill>
                  <a:schemeClr val="tx1">
                    <a:lumMod val="75000"/>
                    <a:lumOff val="25000"/>
                  </a:schemeClr>
                </a:solidFill>
              </a:rPr>
              <a:t> </a:t>
            </a:r>
            <a:r>
              <a:rPr lang="en-US" sz="1400" dirty="0" err="1">
                <a:solidFill>
                  <a:schemeClr val="tx1">
                    <a:lumMod val="75000"/>
                    <a:lumOff val="25000"/>
                  </a:schemeClr>
                </a:solidFill>
              </a:rPr>
              <a:t>ticari</a:t>
            </a:r>
            <a:r>
              <a:rPr lang="en-US" sz="1400" dirty="0">
                <a:solidFill>
                  <a:schemeClr val="tx1">
                    <a:lumMod val="75000"/>
                    <a:lumOff val="25000"/>
                  </a:schemeClr>
                </a:solidFill>
              </a:rPr>
              <a:t> </a:t>
            </a:r>
            <a:r>
              <a:rPr lang="en-US" sz="1400" dirty="0" err="1">
                <a:solidFill>
                  <a:schemeClr val="tx1">
                    <a:lumMod val="75000"/>
                    <a:lumOff val="25000"/>
                  </a:schemeClr>
                </a:solidFill>
              </a:rPr>
              <a:t>işletmelerine</a:t>
            </a:r>
            <a:r>
              <a:rPr lang="en-US" sz="1400" dirty="0">
                <a:solidFill>
                  <a:schemeClr val="tx1">
                    <a:lumMod val="75000"/>
                    <a:lumOff val="25000"/>
                  </a:schemeClr>
                </a:solidFill>
              </a:rPr>
              <a:t>, her </a:t>
            </a:r>
            <a:r>
              <a:rPr lang="en-US" sz="1400" dirty="0" err="1">
                <a:solidFill>
                  <a:schemeClr val="tx1">
                    <a:lumMod val="75000"/>
                    <a:lumOff val="25000"/>
                  </a:schemeClr>
                </a:solidFill>
              </a:rPr>
              <a:t>çeşit</a:t>
            </a:r>
            <a:r>
              <a:rPr lang="en-US" sz="1400" dirty="0">
                <a:solidFill>
                  <a:schemeClr val="tx1">
                    <a:lumMod val="75000"/>
                    <a:lumOff val="25000"/>
                  </a:schemeClr>
                </a:solidFill>
              </a:rPr>
              <a:t> </a:t>
            </a:r>
            <a:r>
              <a:rPr lang="en-US" sz="1400" dirty="0" err="1">
                <a:solidFill>
                  <a:schemeClr val="tx1">
                    <a:lumMod val="75000"/>
                    <a:lumOff val="25000"/>
                  </a:schemeClr>
                </a:solidFill>
              </a:rPr>
              <a:t>ortaklıklara</a:t>
            </a:r>
            <a:r>
              <a:rPr lang="en-US" sz="1400" dirty="0">
                <a:solidFill>
                  <a:schemeClr val="tx1">
                    <a:lumMod val="75000"/>
                    <a:lumOff val="25000"/>
                  </a:schemeClr>
                </a:solidFill>
              </a:rPr>
              <a:t>, </a:t>
            </a:r>
            <a:r>
              <a:rPr lang="en-US" sz="1400" dirty="0" err="1">
                <a:solidFill>
                  <a:schemeClr val="tx1">
                    <a:lumMod val="75000"/>
                    <a:lumOff val="25000"/>
                  </a:schemeClr>
                </a:solidFill>
              </a:rPr>
              <a:t>kamu</a:t>
            </a:r>
            <a:r>
              <a:rPr lang="en-US" sz="1400" dirty="0">
                <a:solidFill>
                  <a:schemeClr val="tx1">
                    <a:lumMod val="75000"/>
                    <a:lumOff val="25000"/>
                  </a:schemeClr>
                </a:solidFill>
              </a:rPr>
              <a:t> </a:t>
            </a:r>
            <a:r>
              <a:rPr lang="en-US" sz="1400" dirty="0" err="1">
                <a:solidFill>
                  <a:schemeClr val="tx1">
                    <a:lumMod val="75000"/>
                    <a:lumOff val="25000"/>
                  </a:schemeClr>
                </a:solidFill>
              </a:rPr>
              <a:t>iktisadi</a:t>
            </a:r>
            <a:r>
              <a:rPr lang="en-US" sz="1400" dirty="0">
                <a:solidFill>
                  <a:schemeClr val="tx1">
                    <a:lumMod val="75000"/>
                    <a:lumOff val="25000"/>
                  </a:schemeClr>
                </a:solidFill>
              </a:rPr>
              <a:t> </a:t>
            </a:r>
            <a:r>
              <a:rPr lang="en-US" sz="1400" dirty="0" err="1">
                <a:solidFill>
                  <a:schemeClr val="tx1">
                    <a:lumMod val="75000"/>
                    <a:lumOff val="25000"/>
                  </a:schemeClr>
                </a:solidFill>
              </a:rPr>
              <a:t>teşebbüsleri</a:t>
            </a:r>
            <a:r>
              <a:rPr lang="en-US" sz="1400" dirty="0">
                <a:solidFill>
                  <a:schemeClr val="tx1">
                    <a:lumMod val="75000"/>
                    <a:lumOff val="25000"/>
                  </a:schemeClr>
                </a:solidFill>
              </a:rPr>
              <a:t> </a:t>
            </a:r>
            <a:r>
              <a:rPr lang="en-US" sz="1400" dirty="0" err="1">
                <a:solidFill>
                  <a:schemeClr val="tx1">
                    <a:lumMod val="75000"/>
                    <a:lumOff val="25000"/>
                  </a:schemeClr>
                </a:solidFill>
              </a:rPr>
              <a:t>ile</a:t>
            </a:r>
            <a:r>
              <a:rPr lang="en-US" sz="1400" dirty="0">
                <a:solidFill>
                  <a:schemeClr val="tx1">
                    <a:lumMod val="75000"/>
                    <a:lumOff val="25000"/>
                  </a:schemeClr>
                </a:solidFill>
              </a:rPr>
              <a:t> </a:t>
            </a:r>
            <a:r>
              <a:rPr lang="en-US" sz="1400" dirty="0" err="1">
                <a:solidFill>
                  <a:schemeClr val="tx1">
                    <a:lumMod val="75000"/>
                    <a:lumOff val="25000"/>
                  </a:schemeClr>
                </a:solidFill>
              </a:rPr>
              <a:t>bunlara</a:t>
            </a:r>
            <a:r>
              <a:rPr lang="en-US" sz="1400" dirty="0">
                <a:solidFill>
                  <a:schemeClr val="tx1">
                    <a:lumMod val="75000"/>
                    <a:lumOff val="25000"/>
                  </a:schemeClr>
                </a:solidFill>
              </a:rPr>
              <a:t> </a:t>
            </a:r>
            <a:r>
              <a:rPr lang="en-US" sz="1400" dirty="0" err="1">
                <a:solidFill>
                  <a:schemeClr val="tx1">
                    <a:lumMod val="75000"/>
                    <a:lumOff val="25000"/>
                  </a:schemeClr>
                </a:solidFill>
              </a:rPr>
              <a:t>bağlı</a:t>
            </a:r>
            <a:r>
              <a:rPr lang="en-US" sz="1400" dirty="0">
                <a:solidFill>
                  <a:schemeClr val="tx1">
                    <a:lumMod val="75000"/>
                    <a:lumOff val="25000"/>
                  </a:schemeClr>
                </a:solidFill>
              </a:rPr>
              <a:t> </a:t>
            </a:r>
            <a:r>
              <a:rPr lang="en-US" sz="1400" dirty="0" err="1">
                <a:solidFill>
                  <a:schemeClr val="tx1">
                    <a:lumMod val="75000"/>
                    <a:lumOff val="25000"/>
                  </a:schemeClr>
                </a:solidFill>
              </a:rPr>
              <a:t>müessese</a:t>
            </a:r>
            <a:r>
              <a:rPr lang="en-US" sz="1400" dirty="0">
                <a:solidFill>
                  <a:schemeClr val="tx1">
                    <a:lumMod val="75000"/>
                    <a:lumOff val="25000"/>
                  </a:schemeClr>
                </a:solidFill>
              </a:rPr>
              <a:t> </a:t>
            </a:r>
            <a:r>
              <a:rPr lang="en-US" sz="1400" dirty="0" err="1">
                <a:solidFill>
                  <a:schemeClr val="tx1">
                    <a:lumMod val="75000"/>
                    <a:lumOff val="25000"/>
                  </a:schemeClr>
                </a:solidFill>
              </a:rPr>
              <a:t>ve</a:t>
            </a:r>
            <a:r>
              <a:rPr lang="en-US" sz="1400" dirty="0">
                <a:solidFill>
                  <a:schemeClr val="tx1">
                    <a:lumMod val="75000"/>
                    <a:lumOff val="25000"/>
                  </a:schemeClr>
                </a:solidFill>
              </a:rPr>
              <a:t> </a:t>
            </a:r>
            <a:r>
              <a:rPr lang="en-US" sz="1400" dirty="0" err="1">
                <a:solidFill>
                  <a:schemeClr val="tx1">
                    <a:lumMod val="75000"/>
                    <a:lumOff val="25000"/>
                  </a:schemeClr>
                </a:solidFill>
              </a:rPr>
              <a:t>bağlı</a:t>
            </a:r>
            <a:r>
              <a:rPr lang="en-US" sz="1400" dirty="0">
                <a:solidFill>
                  <a:schemeClr val="tx1">
                    <a:lumMod val="75000"/>
                    <a:lumOff val="25000"/>
                  </a:schemeClr>
                </a:solidFill>
              </a:rPr>
              <a:t> </a:t>
            </a:r>
            <a:r>
              <a:rPr lang="en-US" sz="1400" dirty="0" err="1">
                <a:solidFill>
                  <a:schemeClr val="tx1">
                    <a:lumMod val="75000"/>
                    <a:lumOff val="25000"/>
                  </a:schemeClr>
                </a:solidFill>
              </a:rPr>
              <a:t>ortaklıklara</a:t>
            </a:r>
            <a:r>
              <a:rPr lang="en-US" sz="1400" dirty="0">
                <a:solidFill>
                  <a:schemeClr val="tx1">
                    <a:lumMod val="75000"/>
                    <a:lumOff val="25000"/>
                  </a:schemeClr>
                </a:solidFill>
              </a:rPr>
              <a:t>, </a:t>
            </a:r>
            <a:r>
              <a:rPr lang="en-US" sz="1400" dirty="0" err="1">
                <a:solidFill>
                  <a:schemeClr val="tx1">
                    <a:lumMod val="75000"/>
                    <a:lumOff val="25000"/>
                  </a:schemeClr>
                </a:solidFill>
              </a:rPr>
              <a:t>genel</a:t>
            </a:r>
            <a:r>
              <a:rPr lang="en-US" sz="1400" dirty="0">
                <a:solidFill>
                  <a:schemeClr val="tx1">
                    <a:lumMod val="75000"/>
                    <a:lumOff val="25000"/>
                  </a:schemeClr>
                </a:solidFill>
              </a:rPr>
              <a:t> </a:t>
            </a:r>
            <a:r>
              <a:rPr lang="en-US" sz="1400" dirty="0" err="1">
                <a:solidFill>
                  <a:schemeClr val="tx1">
                    <a:lumMod val="75000"/>
                    <a:lumOff val="25000"/>
                  </a:schemeClr>
                </a:solidFill>
              </a:rPr>
              <a:t>ve</a:t>
            </a:r>
            <a:r>
              <a:rPr lang="en-US" sz="1400" dirty="0">
                <a:solidFill>
                  <a:schemeClr val="tx1">
                    <a:lumMod val="75000"/>
                    <a:lumOff val="25000"/>
                  </a:schemeClr>
                </a:solidFill>
              </a:rPr>
              <a:t> </a:t>
            </a:r>
            <a:r>
              <a:rPr lang="en-US" sz="1400" dirty="0" err="1">
                <a:solidFill>
                  <a:schemeClr val="tx1">
                    <a:lumMod val="75000"/>
                    <a:lumOff val="25000"/>
                  </a:schemeClr>
                </a:solidFill>
              </a:rPr>
              <a:t>katma</a:t>
            </a:r>
            <a:r>
              <a:rPr lang="en-US" sz="1400" dirty="0">
                <a:solidFill>
                  <a:schemeClr val="tx1">
                    <a:lumMod val="75000"/>
                    <a:lumOff val="25000"/>
                  </a:schemeClr>
                </a:solidFill>
              </a:rPr>
              <a:t> </a:t>
            </a:r>
            <a:r>
              <a:rPr lang="en-US" sz="1400" dirty="0" err="1">
                <a:solidFill>
                  <a:schemeClr val="tx1">
                    <a:lumMod val="75000"/>
                    <a:lumOff val="25000"/>
                  </a:schemeClr>
                </a:solidFill>
              </a:rPr>
              <a:t>bütçeli</a:t>
            </a:r>
            <a:r>
              <a:rPr lang="en-US" sz="1400" dirty="0">
                <a:solidFill>
                  <a:schemeClr val="tx1">
                    <a:lumMod val="75000"/>
                    <a:lumOff val="25000"/>
                  </a:schemeClr>
                </a:solidFill>
              </a:rPr>
              <a:t> </a:t>
            </a:r>
            <a:r>
              <a:rPr lang="en-US" sz="1400" dirty="0" err="1">
                <a:solidFill>
                  <a:schemeClr val="tx1">
                    <a:lumMod val="75000"/>
                    <a:lumOff val="25000"/>
                  </a:schemeClr>
                </a:solidFill>
              </a:rPr>
              <a:t>kuruluşlarla</a:t>
            </a:r>
            <a:r>
              <a:rPr lang="en-US" sz="1400" dirty="0">
                <a:solidFill>
                  <a:schemeClr val="tx1">
                    <a:lumMod val="75000"/>
                    <a:lumOff val="25000"/>
                  </a:schemeClr>
                </a:solidFill>
              </a:rPr>
              <a:t> </a:t>
            </a:r>
            <a:r>
              <a:rPr lang="en-US" sz="1400" dirty="0" err="1">
                <a:solidFill>
                  <a:schemeClr val="tx1">
                    <a:lumMod val="75000"/>
                    <a:lumOff val="25000"/>
                  </a:schemeClr>
                </a:solidFill>
              </a:rPr>
              <a:t>yerel</a:t>
            </a:r>
            <a:r>
              <a:rPr lang="en-US" sz="1400" dirty="0">
                <a:solidFill>
                  <a:schemeClr val="tx1">
                    <a:lumMod val="75000"/>
                    <a:lumOff val="25000"/>
                  </a:schemeClr>
                </a:solidFill>
              </a:rPr>
              <a:t> </a:t>
            </a:r>
            <a:r>
              <a:rPr lang="en-US" sz="1400" dirty="0" err="1">
                <a:solidFill>
                  <a:schemeClr val="tx1">
                    <a:lumMod val="75000"/>
                    <a:lumOff val="25000"/>
                  </a:schemeClr>
                </a:solidFill>
              </a:rPr>
              <a:t>yönetimlerin</a:t>
            </a:r>
            <a:r>
              <a:rPr lang="en-US" sz="1400" dirty="0">
                <a:solidFill>
                  <a:schemeClr val="tx1">
                    <a:lumMod val="75000"/>
                    <a:lumOff val="25000"/>
                  </a:schemeClr>
                </a:solidFill>
              </a:rPr>
              <a:t> </a:t>
            </a:r>
            <a:r>
              <a:rPr lang="en-US" sz="1400" dirty="0" err="1">
                <a:solidFill>
                  <a:schemeClr val="tx1">
                    <a:lumMod val="75000"/>
                    <a:lumOff val="25000"/>
                  </a:schemeClr>
                </a:solidFill>
              </a:rPr>
              <a:t>ticari</a:t>
            </a:r>
            <a:r>
              <a:rPr lang="en-US" sz="1400" dirty="0">
                <a:solidFill>
                  <a:schemeClr val="tx1">
                    <a:lumMod val="75000"/>
                    <a:lumOff val="25000"/>
                  </a:schemeClr>
                </a:solidFill>
              </a:rPr>
              <a:t> </a:t>
            </a:r>
            <a:r>
              <a:rPr lang="en-US" sz="1400" dirty="0" err="1">
                <a:solidFill>
                  <a:schemeClr val="tx1">
                    <a:lumMod val="75000"/>
                    <a:lumOff val="25000"/>
                  </a:schemeClr>
                </a:solidFill>
              </a:rPr>
              <a:t>işletmelerine</a:t>
            </a:r>
            <a:r>
              <a:rPr lang="en-US" sz="1400" dirty="0">
                <a:solidFill>
                  <a:schemeClr val="tx1">
                    <a:lumMod val="75000"/>
                    <a:lumOff val="25000"/>
                  </a:schemeClr>
                </a:solidFill>
              </a:rPr>
              <a:t>, </a:t>
            </a:r>
            <a:r>
              <a:rPr lang="en-US" sz="1400" dirty="0" err="1">
                <a:solidFill>
                  <a:schemeClr val="tx1">
                    <a:lumMod val="75000"/>
                    <a:lumOff val="25000"/>
                  </a:schemeClr>
                </a:solidFill>
              </a:rPr>
              <a:t>döner</a:t>
            </a:r>
            <a:r>
              <a:rPr lang="en-US" sz="1400" dirty="0">
                <a:solidFill>
                  <a:schemeClr val="tx1">
                    <a:lumMod val="75000"/>
                    <a:lumOff val="25000"/>
                  </a:schemeClr>
                </a:solidFill>
              </a:rPr>
              <a:t> </a:t>
            </a:r>
            <a:r>
              <a:rPr lang="en-US" sz="1400" dirty="0" err="1">
                <a:solidFill>
                  <a:schemeClr val="tx1">
                    <a:lumMod val="75000"/>
                    <a:lumOff val="25000"/>
                  </a:schemeClr>
                </a:solidFill>
              </a:rPr>
              <a:t>sermayeli</a:t>
            </a:r>
            <a:r>
              <a:rPr lang="en-US" sz="1400" dirty="0">
                <a:solidFill>
                  <a:schemeClr val="tx1">
                    <a:lumMod val="75000"/>
                    <a:lumOff val="25000"/>
                  </a:schemeClr>
                </a:solidFill>
              </a:rPr>
              <a:t> </a:t>
            </a:r>
            <a:r>
              <a:rPr lang="en-US" sz="1400" dirty="0" err="1">
                <a:solidFill>
                  <a:schemeClr val="tx1">
                    <a:lumMod val="75000"/>
                    <a:lumOff val="25000"/>
                  </a:schemeClr>
                </a:solidFill>
              </a:rPr>
              <a:t>kuruluşlara</a:t>
            </a:r>
            <a:r>
              <a:rPr lang="en-US" sz="1400" dirty="0">
                <a:solidFill>
                  <a:schemeClr val="tx1">
                    <a:lumMod val="75000"/>
                    <a:lumOff val="25000"/>
                  </a:schemeClr>
                </a:solidFill>
              </a:rPr>
              <a:t>, </a:t>
            </a:r>
            <a:r>
              <a:rPr lang="en-US" sz="1400" dirty="0" err="1">
                <a:solidFill>
                  <a:schemeClr val="tx1">
                    <a:lumMod val="75000"/>
                    <a:lumOff val="25000"/>
                  </a:schemeClr>
                </a:solidFill>
              </a:rPr>
              <a:t>vakıfların</a:t>
            </a:r>
            <a:r>
              <a:rPr lang="en-US" sz="1400" dirty="0">
                <a:solidFill>
                  <a:schemeClr val="tx1">
                    <a:lumMod val="75000"/>
                    <a:lumOff val="25000"/>
                  </a:schemeClr>
                </a:solidFill>
              </a:rPr>
              <a:t>, </a:t>
            </a:r>
            <a:r>
              <a:rPr lang="en-US" sz="1400" dirty="0" err="1">
                <a:solidFill>
                  <a:schemeClr val="tx1">
                    <a:lumMod val="75000"/>
                    <a:lumOff val="25000"/>
                  </a:schemeClr>
                </a:solidFill>
              </a:rPr>
              <a:t>derneklerin</a:t>
            </a:r>
            <a:r>
              <a:rPr lang="en-US" sz="1400" dirty="0">
                <a:solidFill>
                  <a:schemeClr val="tx1">
                    <a:lumMod val="75000"/>
                    <a:lumOff val="25000"/>
                  </a:schemeClr>
                </a:solidFill>
              </a:rPr>
              <a:t>, </a:t>
            </a:r>
            <a:r>
              <a:rPr lang="en-US" sz="1400" dirty="0" err="1">
                <a:solidFill>
                  <a:schemeClr val="tx1">
                    <a:lumMod val="75000"/>
                    <a:lumOff val="25000"/>
                  </a:schemeClr>
                </a:solidFill>
              </a:rPr>
              <a:t>sendikaların</a:t>
            </a:r>
            <a:r>
              <a:rPr lang="en-US" sz="1400" dirty="0">
                <a:solidFill>
                  <a:schemeClr val="tx1">
                    <a:lumMod val="75000"/>
                    <a:lumOff val="25000"/>
                  </a:schemeClr>
                </a:solidFill>
              </a:rPr>
              <a:t>, </a:t>
            </a:r>
            <a:r>
              <a:rPr lang="en-US" sz="1400" dirty="0" err="1">
                <a:solidFill>
                  <a:schemeClr val="tx1">
                    <a:lumMod val="75000"/>
                    <a:lumOff val="25000"/>
                  </a:schemeClr>
                </a:solidFill>
              </a:rPr>
              <a:t>birliklerin</a:t>
            </a:r>
            <a:r>
              <a:rPr lang="en-US" sz="1400" dirty="0">
                <a:solidFill>
                  <a:schemeClr val="tx1">
                    <a:lumMod val="75000"/>
                    <a:lumOff val="25000"/>
                  </a:schemeClr>
                </a:solidFill>
              </a:rPr>
              <a:t> </a:t>
            </a:r>
            <a:r>
              <a:rPr lang="en-US" sz="1400" dirty="0" err="1">
                <a:solidFill>
                  <a:schemeClr val="tx1">
                    <a:lumMod val="75000"/>
                    <a:lumOff val="25000"/>
                  </a:schemeClr>
                </a:solidFill>
              </a:rPr>
              <a:t>ve</a:t>
            </a:r>
            <a:r>
              <a:rPr lang="en-US" sz="1400" dirty="0">
                <a:solidFill>
                  <a:schemeClr val="tx1">
                    <a:lumMod val="75000"/>
                    <a:lumOff val="25000"/>
                  </a:schemeClr>
                </a:solidFill>
              </a:rPr>
              <a:t> </a:t>
            </a:r>
            <a:r>
              <a:rPr lang="en-US" sz="1400" dirty="0" err="1">
                <a:solidFill>
                  <a:schemeClr val="tx1">
                    <a:lumMod val="75000"/>
                    <a:lumOff val="25000"/>
                  </a:schemeClr>
                </a:solidFill>
              </a:rPr>
              <a:t>mesleki</a:t>
            </a:r>
            <a:r>
              <a:rPr lang="en-US" sz="1400" dirty="0">
                <a:solidFill>
                  <a:schemeClr val="tx1">
                    <a:lumMod val="75000"/>
                    <a:lumOff val="25000"/>
                  </a:schemeClr>
                </a:solidFill>
              </a:rPr>
              <a:t> </a:t>
            </a:r>
            <a:r>
              <a:rPr lang="en-US" sz="1400" dirty="0" err="1">
                <a:solidFill>
                  <a:schemeClr val="tx1">
                    <a:lumMod val="75000"/>
                    <a:lumOff val="25000"/>
                  </a:schemeClr>
                </a:solidFill>
              </a:rPr>
              <a:t>kuruluşların</a:t>
            </a:r>
            <a:r>
              <a:rPr lang="en-US" sz="1400" dirty="0">
                <a:solidFill>
                  <a:schemeClr val="tx1">
                    <a:lumMod val="75000"/>
                    <a:lumOff val="25000"/>
                  </a:schemeClr>
                </a:solidFill>
              </a:rPr>
              <a:t> </a:t>
            </a:r>
            <a:r>
              <a:rPr lang="en-US" sz="1400" dirty="0" err="1">
                <a:solidFill>
                  <a:schemeClr val="tx1">
                    <a:lumMod val="75000"/>
                    <a:lumOff val="25000"/>
                  </a:schemeClr>
                </a:solidFill>
              </a:rPr>
              <a:t>kurdukları</a:t>
            </a:r>
            <a:r>
              <a:rPr lang="en-US" sz="1400" dirty="0">
                <a:solidFill>
                  <a:schemeClr val="tx1">
                    <a:lumMod val="75000"/>
                    <a:lumOff val="25000"/>
                  </a:schemeClr>
                </a:solidFill>
              </a:rPr>
              <a:t> </a:t>
            </a:r>
            <a:r>
              <a:rPr lang="en-US" sz="1400" dirty="0" err="1">
                <a:solidFill>
                  <a:schemeClr val="tx1">
                    <a:lumMod val="75000"/>
                    <a:lumOff val="25000"/>
                  </a:schemeClr>
                </a:solidFill>
              </a:rPr>
              <a:t>veya</a:t>
            </a:r>
            <a:r>
              <a:rPr lang="en-US" sz="1400" dirty="0">
                <a:solidFill>
                  <a:schemeClr val="tx1">
                    <a:lumMod val="75000"/>
                    <a:lumOff val="25000"/>
                  </a:schemeClr>
                </a:solidFill>
              </a:rPr>
              <a:t> </a:t>
            </a:r>
            <a:r>
              <a:rPr lang="en-US" sz="1400" dirty="0" err="1">
                <a:solidFill>
                  <a:schemeClr val="tx1">
                    <a:lumMod val="75000"/>
                    <a:lumOff val="25000"/>
                  </a:schemeClr>
                </a:solidFill>
              </a:rPr>
              <a:t>katıldıkları</a:t>
            </a:r>
            <a:r>
              <a:rPr lang="en-US" sz="1400" dirty="0">
                <a:solidFill>
                  <a:schemeClr val="tx1">
                    <a:lumMod val="75000"/>
                    <a:lumOff val="25000"/>
                  </a:schemeClr>
                </a:solidFill>
              </a:rPr>
              <a:t> </a:t>
            </a:r>
            <a:r>
              <a:rPr lang="en-US" sz="1400" dirty="0" err="1">
                <a:solidFill>
                  <a:schemeClr val="tx1">
                    <a:lumMod val="75000"/>
                    <a:lumOff val="25000"/>
                  </a:schemeClr>
                </a:solidFill>
              </a:rPr>
              <a:t>ticari</a:t>
            </a:r>
            <a:r>
              <a:rPr lang="en-US" sz="1400" dirty="0">
                <a:solidFill>
                  <a:schemeClr val="tx1">
                    <a:lumMod val="75000"/>
                    <a:lumOff val="25000"/>
                  </a:schemeClr>
                </a:solidFill>
              </a:rPr>
              <a:t> </a:t>
            </a:r>
            <a:r>
              <a:rPr lang="en-US" sz="1400" dirty="0" err="1">
                <a:solidFill>
                  <a:schemeClr val="tx1">
                    <a:lumMod val="75000"/>
                    <a:lumOff val="25000"/>
                  </a:schemeClr>
                </a:solidFill>
              </a:rPr>
              <a:t>işletmelere</a:t>
            </a:r>
            <a:r>
              <a:rPr lang="en-US" sz="1400" dirty="0">
                <a:solidFill>
                  <a:schemeClr val="tx1">
                    <a:lumMod val="75000"/>
                    <a:lumOff val="25000"/>
                  </a:schemeClr>
                </a:solidFill>
              </a:rPr>
              <a:t>, </a:t>
            </a:r>
            <a:r>
              <a:rPr lang="en-US" sz="1400" dirty="0" err="1">
                <a:solidFill>
                  <a:schemeClr val="tx1">
                    <a:lumMod val="75000"/>
                    <a:lumOff val="25000"/>
                  </a:schemeClr>
                </a:solidFill>
              </a:rPr>
              <a:t>sigorta</a:t>
            </a:r>
            <a:r>
              <a:rPr lang="en-US" sz="1400" dirty="0">
                <a:solidFill>
                  <a:schemeClr val="tx1">
                    <a:lumMod val="75000"/>
                    <a:lumOff val="25000"/>
                  </a:schemeClr>
                </a:solidFill>
              </a:rPr>
              <a:t> </a:t>
            </a:r>
            <a:r>
              <a:rPr lang="en-US" sz="1400" dirty="0" err="1">
                <a:solidFill>
                  <a:schemeClr val="tx1">
                    <a:lumMod val="75000"/>
                    <a:lumOff val="25000"/>
                  </a:schemeClr>
                </a:solidFill>
              </a:rPr>
              <a:t>şirketlerine</a:t>
            </a:r>
            <a:r>
              <a:rPr lang="en-US" sz="1400" dirty="0">
                <a:solidFill>
                  <a:schemeClr val="tx1">
                    <a:lumMod val="75000"/>
                    <a:lumOff val="25000"/>
                  </a:schemeClr>
                </a:solidFill>
              </a:rPr>
              <a:t> </a:t>
            </a:r>
            <a:r>
              <a:rPr lang="en-US" sz="1400" dirty="0" err="1">
                <a:solidFill>
                  <a:schemeClr val="tx1">
                    <a:lumMod val="75000"/>
                    <a:lumOff val="25000"/>
                  </a:schemeClr>
                </a:solidFill>
              </a:rPr>
              <a:t>ait</a:t>
            </a:r>
            <a:r>
              <a:rPr lang="en-US" sz="1400" dirty="0">
                <a:solidFill>
                  <a:schemeClr val="tx1">
                    <a:lumMod val="75000"/>
                    <a:lumOff val="25000"/>
                  </a:schemeClr>
                </a:solidFill>
              </a:rPr>
              <a:t> </a:t>
            </a:r>
            <a:r>
              <a:rPr lang="en-US" sz="1400" dirty="0" err="1">
                <a:solidFill>
                  <a:schemeClr val="tx1">
                    <a:lumMod val="75000"/>
                    <a:lumOff val="25000"/>
                  </a:schemeClr>
                </a:solidFill>
              </a:rPr>
              <a:t>mevduat</a:t>
            </a:r>
            <a:r>
              <a:rPr lang="en-US" sz="1400" dirty="0">
                <a:solidFill>
                  <a:schemeClr val="tx1">
                    <a:lumMod val="75000"/>
                    <a:lumOff val="25000"/>
                  </a:schemeClr>
                </a:solidFill>
              </a:rPr>
              <a:t> </a:t>
            </a:r>
            <a:r>
              <a:rPr lang="en-US" sz="1400" dirty="0" err="1">
                <a:solidFill>
                  <a:schemeClr val="tx1">
                    <a:lumMod val="75000"/>
                    <a:lumOff val="25000"/>
                  </a:schemeClr>
                </a:solidFill>
              </a:rPr>
              <a:t>olarak</a:t>
            </a:r>
            <a:r>
              <a:rPr lang="en-US" sz="1400" dirty="0">
                <a:solidFill>
                  <a:schemeClr val="tx1">
                    <a:lumMod val="75000"/>
                    <a:lumOff val="25000"/>
                  </a:schemeClr>
                </a:solidFill>
              </a:rPr>
              <a:t> </a:t>
            </a:r>
            <a:r>
              <a:rPr lang="en-US" sz="1400" dirty="0" err="1">
                <a:solidFill>
                  <a:schemeClr val="tx1">
                    <a:lumMod val="75000"/>
                    <a:lumOff val="25000"/>
                  </a:schemeClr>
                </a:solidFill>
              </a:rPr>
              <a:t>tanımlanmıştır</a:t>
            </a:r>
            <a:r>
              <a:rPr lang="en-US" sz="1400" dirty="0">
                <a:solidFill>
                  <a:schemeClr val="tx1">
                    <a:lumMod val="75000"/>
                    <a:lumOff val="25000"/>
                  </a:schemeClr>
                </a:solidFill>
              </a:rPr>
              <a:t>.</a:t>
            </a:r>
          </a:p>
          <a:p>
            <a:pPr>
              <a:lnSpc>
                <a:spcPct val="90000"/>
              </a:lnSpc>
              <a:spcBef>
                <a:spcPts val="1000"/>
              </a:spcBef>
              <a:buClr>
                <a:schemeClr val="accent1"/>
              </a:buClr>
              <a:buSzPct val="80000"/>
              <a:buFont typeface="Wingdings 3" charset="2"/>
              <a:buChar char=""/>
            </a:pPr>
            <a:endParaRPr lang="en-US" sz="14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sz="1400" dirty="0" err="1">
                <a:solidFill>
                  <a:schemeClr val="tx1">
                    <a:lumMod val="75000"/>
                    <a:lumOff val="25000"/>
                  </a:schemeClr>
                </a:solidFill>
              </a:rPr>
              <a:t>Diğer</a:t>
            </a:r>
            <a:r>
              <a:rPr lang="en-US" sz="1400" dirty="0">
                <a:solidFill>
                  <a:schemeClr val="tx1">
                    <a:lumMod val="75000"/>
                    <a:lumOff val="25000"/>
                  </a:schemeClr>
                </a:solidFill>
              </a:rPr>
              <a:t> </a:t>
            </a:r>
            <a:r>
              <a:rPr lang="en-US" sz="1400" dirty="0" err="1">
                <a:solidFill>
                  <a:schemeClr val="tx1">
                    <a:lumMod val="75000"/>
                    <a:lumOff val="25000"/>
                  </a:schemeClr>
                </a:solidFill>
              </a:rPr>
              <a:t>Kuruluşlar</a:t>
            </a:r>
            <a:r>
              <a:rPr lang="en-US" sz="1400" dirty="0">
                <a:solidFill>
                  <a:schemeClr val="tx1">
                    <a:lumMod val="75000"/>
                    <a:lumOff val="25000"/>
                  </a:schemeClr>
                </a:solidFill>
              </a:rPr>
              <a:t> </a:t>
            </a:r>
            <a:r>
              <a:rPr lang="en-US" sz="1400" dirty="0" err="1">
                <a:solidFill>
                  <a:schemeClr val="tx1">
                    <a:lumMod val="75000"/>
                    <a:lumOff val="25000"/>
                  </a:schemeClr>
                </a:solidFill>
              </a:rPr>
              <a:t>Mevduatı</a:t>
            </a:r>
            <a:r>
              <a:rPr lang="en-US" sz="1400" dirty="0">
                <a:solidFill>
                  <a:schemeClr val="tx1">
                    <a:lumMod val="75000"/>
                    <a:lumOff val="25000"/>
                  </a:schemeClr>
                </a:solidFill>
              </a:rPr>
              <a:t>  , </a:t>
            </a:r>
            <a:r>
              <a:rPr lang="en-US" sz="1400" dirty="0" err="1">
                <a:solidFill>
                  <a:schemeClr val="tx1">
                    <a:lumMod val="75000"/>
                    <a:lumOff val="25000"/>
                  </a:schemeClr>
                </a:solidFill>
              </a:rPr>
              <a:t>Vakıf</a:t>
            </a:r>
            <a:r>
              <a:rPr lang="en-US" sz="1400" dirty="0">
                <a:solidFill>
                  <a:schemeClr val="tx1">
                    <a:lumMod val="75000"/>
                    <a:lumOff val="25000"/>
                  </a:schemeClr>
                </a:solidFill>
              </a:rPr>
              <a:t>, </a:t>
            </a:r>
            <a:r>
              <a:rPr lang="en-US" sz="1400" dirty="0" err="1">
                <a:solidFill>
                  <a:schemeClr val="tx1">
                    <a:lumMod val="75000"/>
                    <a:lumOff val="25000"/>
                  </a:schemeClr>
                </a:solidFill>
              </a:rPr>
              <a:t>dernek</a:t>
            </a:r>
            <a:r>
              <a:rPr lang="en-US" sz="1400" dirty="0">
                <a:solidFill>
                  <a:schemeClr val="tx1">
                    <a:lumMod val="75000"/>
                    <a:lumOff val="25000"/>
                  </a:schemeClr>
                </a:solidFill>
              </a:rPr>
              <a:t> , noter  , </a:t>
            </a:r>
            <a:r>
              <a:rPr lang="en-US" sz="1400" dirty="0" err="1">
                <a:solidFill>
                  <a:schemeClr val="tx1">
                    <a:lumMod val="75000"/>
                    <a:lumOff val="25000"/>
                  </a:schemeClr>
                </a:solidFill>
              </a:rPr>
              <a:t>mahkeme</a:t>
            </a:r>
            <a:r>
              <a:rPr lang="en-US" sz="1400" dirty="0">
                <a:solidFill>
                  <a:schemeClr val="tx1">
                    <a:lumMod val="75000"/>
                    <a:lumOff val="25000"/>
                  </a:schemeClr>
                </a:solidFill>
              </a:rPr>
              <a:t>, </a:t>
            </a:r>
            <a:r>
              <a:rPr lang="en-US" sz="1400" dirty="0" err="1">
                <a:solidFill>
                  <a:schemeClr val="tx1">
                    <a:lumMod val="75000"/>
                    <a:lumOff val="25000"/>
                  </a:schemeClr>
                </a:solidFill>
              </a:rPr>
              <a:t>savcılık</a:t>
            </a:r>
            <a:r>
              <a:rPr lang="en-US" sz="1400" dirty="0">
                <a:solidFill>
                  <a:schemeClr val="tx1">
                    <a:lumMod val="75000"/>
                    <a:lumOff val="25000"/>
                  </a:schemeClr>
                </a:solidFill>
              </a:rPr>
              <a:t> , </a:t>
            </a:r>
            <a:r>
              <a:rPr lang="en-US" sz="1400" dirty="0" err="1">
                <a:solidFill>
                  <a:schemeClr val="tx1">
                    <a:lumMod val="75000"/>
                    <a:lumOff val="25000"/>
                  </a:schemeClr>
                </a:solidFill>
              </a:rPr>
              <a:t>sosyal</a:t>
            </a:r>
            <a:r>
              <a:rPr lang="en-US" sz="1400" dirty="0">
                <a:solidFill>
                  <a:schemeClr val="tx1">
                    <a:lumMod val="75000"/>
                    <a:lumOff val="25000"/>
                  </a:schemeClr>
                </a:solidFill>
              </a:rPr>
              <a:t> </a:t>
            </a:r>
            <a:r>
              <a:rPr lang="en-US" sz="1400" dirty="0" err="1">
                <a:solidFill>
                  <a:schemeClr val="tx1">
                    <a:lumMod val="75000"/>
                    <a:lumOff val="25000"/>
                  </a:schemeClr>
                </a:solidFill>
              </a:rPr>
              <a:t>güvenlik</a:t>
            </a:r>
            <a:r>
              <a:rPr lang="en-US" sz="1400" dirty="0">
                <a:solidFill>
                  <a:schemeClr val="tx1">
                    <a:lumMod val="75000"/>
                    <a:lumOff val="25000"/>
                  </a:schemeClr>
                </a:solidFill>
              </a:rPr>
              <a:t> </a:t>
            </a:r>
            <a:r>
              <a:rPr lang="en-US" sz="1400" dirty="0" err="1">
                <a:solidFill>
                  <a:schemeClr val="tx1">
                    <a:lumMod val="75000"/>
                    <a:lumOff val="25000"/>
                  </a:schemeClr>
                </a:solidFill>
              </a:rPr>
              <a:t>kurumu</a:t>
            </a:r>
            <a:r>
              <a:rPr lang="en-US" sz="1400" dirty="0">
                <a:solidFill>
                  <a:schemeClr val="tx1">
                    <a:lumMod val="75000"/>
                    <a:lumOff val="25000"/>
                  </a:schemeClr>
                </a:solidFill>
              </a:rPr>
              <a:t> , </a:t>
            </a:r>
            <a:r>
              <a:rPr lang="en-US" sz="1400" dirty="0" err="1">
                <a:solidFill>
                  <a:schemeClr val="tx1">
                    <a:lumMod val="75000"/>
                    <a:lumOff val="25000"/>
                  </a:schemeClr>
                </a:solidFill>
              </a:rPr>
              <a:t>elçilik</a:t>
            </a:r>
            <a:r>
              <a:rPr lang="en-US" sz="1400" dirty="0">
                <a:solidFill>
                  <a:schemeClr val="tx1">
                    <a:lumMod val="75000"/>
                    <a:lumOff val="25000"/>
                  </a:schemeClr>
                </a:solidFill>
              </a:rPr>
              <a:t> , </a:t>
            </a:r>
            <a:r>
              <a:rPr lang="en-US" sz="1400" dirty="0" err="1">
                <a:solidFill>
                  <a:schemeClr val="tx1">
                    <a:lumMod val="75000"/>
                    <a:lumOff val="25000"/>
                  </a:schemeClr>
                </a:solidFill>
              </a:rPr>
              <a:t>konsolosluk</a:t>
            </a:r>
            <a:r>
              <a:rPr lang="en-US" sz="1400" dirty="0">
                <a:solidFill>
                  <a:schemeClr val="tx1">
                    <a:lumMod val="75000"/>
                    <a:lumOff val="25000"/>
                  </a:schemeClr>
                </a:solidFill>
              </a:rPr>
              <a:t> </a:t>
            </a:r>
          </a:p>
        </p:txBody>
      </p:sp>
    </p:spTree>
    <p:extLst>
      <p:ext uri="{BB962C8B-B14F-4D97-AF65-F5344CB8AC3E}">
        <p14:creationId xmlns:p14="http://schemas.microsoft.com/office/powerpoint/2010/main" val="3021690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cxnSp>
        <p:nvCxnSpPr>
          <p:cNvPr id="20" name="Straight Connector 19">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Metin kutusu 2">
            <a:extLst>
              <a:ext uri="{FF2B5EF4-FFF2-40B4-BE49-F238E27FC236}">
                <a16:creationId xmlns:a16="http://schemas.microsoft.com/office/drawing/2014/main" id="{4A092FD0-410C-4F96-8DCB-28E09CE3CA6C}"/>
              </a:ext>
            </a:extLst>
          </p:cNvPr>
          <p:cNvSpPr txBox="1"/>
          <p:nvPr/>
        </p:nvSpPr>
        <p:spPr>
          <a:xfrm>
            <a:off x="4654295" y="816638"/>
            <a:ext cx="4619706" cy="5224724"/>
          </a:xfrm>
          <a:prstGeom prst="rect">
            <a:avLst/>
          </a:prstGeom>
        </p:spPr>
        <p:txBody>
          <a:bodyPr vert="horz" lIns="91440" tIns="45720" rIns="91440" bIns="45720" rtlCol="0" anchor="ctr">
            <a:normAutofit/>
          </a:bodyPr>
          <a:lstStyle/>
          <a:p>
            <a:pPr>
              <a:spcBef>
                <a:spcPts val="1000"/>
              </a:spcBef>
              <a:buClr>
                <a:schemeClr val="accent1"/>
              </a:buClr>
              <a:buSzPct val="80000"/>
              <a:buFont typeface="Wingdings 3" charset="2"/>
              <a:buChar char=""/>
            </a:pPr>
            <a:r>
              <a:rPr lang="en-US">
                <a:solidFill>
                  <a:schemeClr val="tx1">
                    <a:lumMod val="75000"/>
                    <a:lumOff val="25000"/>
                  </a:schemeClr>
                </a:solidFill>
              </a:rPr>
              <a:t>Döviz Tevdiat Hesabı</a:t>
            </a:r>
          </a:p>
          <a:p>
            <a:pPr>
              <a:spcBef>
                <a:spcPts val="1000"/>
              </a:spcBef>
              <a:buClr>
                <a:schemeClr val="accent1"/>
              </a:buClr>
              <a:buSzPct val="80000"/>
              <a:buFont typeface="Wingdings 3" charset="2"/>
              <a:buChar char=""/>
            </a:pPr>
            <a:r>
              <a:rPr lang="en-US">
                <a:solidFill>
                  <a:schemeClr val="tx1">
                    <a:lumMod val="75000"/>
                    <a:lumOff val="25000"/>
                  </a:schemeClr>
                </a:solidFill>
              </a:rPr>
              <a:t>Türk Parası Kıymetini Koruma Hakkındaki Karar ve buna ilişkin tebliğler uyarınca bankalar tarafından gerek Türkiye'de yerleşik, gerek yurt dışında yerleşik gerçek ve tüzel kişiler adına konvertibl dövizler üzerinden açılabilen “Döviz Tevdiat Hesabı” pasif nitelikli olup, sabit fiyat üzerinden hareket görür. </a:t>
            </a:r>
          </a:p>
          <a:p>
            <a:pPr>
              <a:spcBef>
                <a:spcPts val="1000"/>
              </a:spcBef>
              <a:buClr>
                <a:schemeClr val="accent1"/>
              </a:buClr>
              <a:buSzPct val="80000"/>
              <a:buFont typeface="Wingdings 3" charset="2"/>
              <a:buChar char=""/>
            </a:pPr>
            <a:endParaRPr lang="en-US">
              <a:solidFill>
                <a:schemeClr val="tx1">
                  <a:lumMod val="75000"/>
                  <a:lumOff val="25000"/>
                </a:schemeClr>
              </a:solidFill>
            </a:endParaRPr>
          </a:p>
          <a:p>
            <a:pPr>
              <a:spcBef>
                <a:spcPts val="1000"/>
              </a:spcBef>
              <a:buClr>
                <a:schemeClr val="accent1"/>
              </a:buClr>
              <a:buSzPct val="80000"/>
              <a:buFont typeface="Wingdings 3" charset="2"/>
              <a:buChar char=""/>
            </a:pPr>
            <a:endParaRPr lang="en-US">
              <a:solidFill>
                <a:schemeClr val="tx1">
                  <a:lumMod val="75000"/>
                  <a:lumOff val="25000"/>
                </a:schemeClr>
              </a:solidFill>
            </a:endParaRPr>
          </a:p>
          <a:p>
            <a:pPr>
              <a:spcBef>
                <a:spcPts val="1000"/>
              </a:spcBef>
              <a:buClr>
                <a:schemeClr val="accent1"/>
              </a:buClr>
              <a:buSzPct val="80000"/>
              <a:buFont typeface="Wingdings 3" charset="2"/>
              <a:buChar char=""/>
            </a:pPr>
            <a:r>
              <a:rPr lang="en-US">
                <a:solidFill>
                  <a:schemeClr val="tx1">
                    <a:lumMod val="75000"/>
                    <a:lumOff val="25000"/>
                  </a:schemeClr>
                </a:solidFill>
              </a:rPr>
              <a:t>Döviz tevdiat hesapları:</a:t>
            </a:r>
          </a:p>
          <a:p>
            <a:pPr>
              <a:spcBef>
                <a:spcPts val="1000"/>
              </a:spcBef>
              <a:buClr>
                <a:schemeClr val="accent1"/>
              </a:buClr>
              <a:buSzPct val="80000"/>
              <a:buFont typeface="Wingdings 3" charset="2"/>
              <a:buChar char=""/>
            </a:pPr>
            <a:r>
              <a:rPr lang="en-US">
                <a:solidFill>
                  <a:schemeClr val="tx1">
                    <a:lumMod val="75000"/>
                    <a:lumOff val="25000"/>
                  </a:schemeClr>
                </a:solidFill>
              </a:rPr>
              <a:t> - Döviz Tevdiat Hesabı – Vadesiz</a:t>
            </a:r>
          </a:p>
          <a:p>
            <a:pPr>
              <a:spcBef>
                <a:spcPts val="1000"/>
              </a:spcBef>
              <a:buClr>
                <a:schemeClr val="accent1"/>
              </a:buClr>
              <a:buSzPct val="80000"/>
              <a:buFont typeface="Wingdings 3" charset="2"/>
              <a:buChar char=""/>
            </a:pPr>
            <a:r>
              <a:rPr lang="en-US">
                <a:solidFill>
                  <a:schemeClr val="tx1">
                    <a:lumMod val="75000"/>
                    <a:lumOff val="25000"/>
                  </a:schemeClr>
                </a:solidFill>
              </a:rPr>
              <a:t> - Döviz Tevdiat Hesabı – Vadeli</a:t>
            </a:r>
          </a:p>
        </p:txBody>
      </p:sp>
    </p:spTree>
    <p:extLst>
      <p:ext uri="{BB962C8B-B14F-4D97-AF65-F5344CB8AC3E}">
        <p14:creationId xmlns:p14="http://schemas.microsoft.com/office/powerpoint/2010/main" val="17340158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3D69AD98-1797-4325-B977-856172B92D7E}"/>
              </a:ext>
            </a:extLst>
          </p:cNvPr>
          <p:cNvSpPr txBox="1"/>
          <p:nvPr/>
        </p:nvSpPr>
        <p:spPr>
          <a:xfrm>
            <a:off x="344557" y="675860"/>
            <a:ext cx="11661913" cy="5078313"/>
          </a:xfrm>
          <a:prstGeom prst="rect">
            <a:avLst/>
          </a:prstGeom>
          <a:noFill/>
        </p:spPr>
        <p:txBody>
          <a:bodyPr wrap="square">
            <a:spAutoFit/>
          </a:bodyPr>
          <a:lstStyle/>
          <a:p>
            <a:pPr marR="5080" algn="just"/>
            <a:r>
              <a:rPr lang="tr-TR" sz="2400" b="1" i="0" dirty="0">
                <a:solidFill>
                  <a:srgbClr val="414141"/>
                </a:solidFill>
                <a:effectLst/>
                <a:latin typeface="Times New Roman" panose="02020603050405020304" pitchFamily="18" charset="0"/>
                <a:cs typeface="Times New Roman" panose="02020603050405020304" pitchFamily="18" charset="0"/>
              </a:rPr>
              <a:t>Mevduat Dışı Kaynaklar </a:t>
            </a:r>
            <a:endParaRPr lang="tr-TR" sz="2400" b="0" i="0" dirty="0">
              <a:solidFill>
                <a:srgbClr val="414141"/>
              </a:solidFill>
              <a:effectLst/>
              <a:latin typeface="Times New Roman" panose="02020603050405020304" pitchFamily="18" charset="0"/>
              <a:cs typeface="Times New Roman" panose="02020603050405020304" pitchFamily="18" charset="0"/>
            </a:endParaRPr>
          </a:p>
          <a:p>
            <a:pPr marR="5080" algn="just"/>
            <a:r>
              <a:rPr lang="tr-TR" sz="2400" b="1" i="0" dirty="0">
                <a:solidFill>
                  <a:srgbClr val="414141"/>
                </a:solidFill>
                <a:effectLst/>
                <a:latin typeface="Times New Roman" panose="02020603050405020304" pitchFamily="18" charset="0"/>
                <a:cs typeface="Times New Roman" panose="02020603050405020304" pitchFamily="18" charset="0"/>
              </a:rPr>
              <a:t>            </a:t>
            </a:r>
          </a:p>
          <a:p>
            <a:pPr marR="5080" algn="just"/>
            <a:r>
              <a:rPr lang="tr-TR" sz="2400" b="0" i="0" dirty="0">
                <a:solidFill>
                  <a:srgbClr val="414141"/>
                </a:solidFill>
                <a:effectLst/>
                <a:latin typeface="Times New Roman" panose="02020603050405020304" pitchFamily="18" charset="0"/>
                <a:cs typeface="Times New Roman" panose="02020603050405020304" pitchFamily="18" charset="0"/>
              </a:rPr>
              <a:t>Bankaların kullanabileceği bir diğer yabancı kaynak, bankaların borçlanarak fon elde etmeleridir. Bankalar bunu dört farklı biçimde yapabilmektedir.</a:t>
            </a:r>
          </a:p>
          <a:p>
            <a:pPr marL="342900" marR="5080" indent="-342900" algn="just">
              <a:buFont typeface="Arial" panose="020B0604020202020204" pitchFamily="34" charset="0"/>
              <a:buChar char="•"/>
            </a:pPr>
            <a:r>
              <a:rPr lang="tr-TR" sz="2400" b="1" i="0" dirty="0">
                <a:solidFill>
                  <a:srgbClr val="414141"/>
                </a:solidFill>
                <a:effectLst/>
                <a:latin typeface="Times New Roman" panose="02020603050405020304" pitchFamily="18" charset="0"/>
                <a:cs typeface="Times New Roman" panose="02020603050405020304" pitchFamily="18" charset="0"/>
              </a:rPr>
              <a:t>Tahvil ve bono ihracı : </a:t>
            </a:r>
          </a:p>
          <a:p>
            <a:pPr marL="342900" marR="5080" indent="-342900" algn="just">
              <a:buFont typeface="Arial" panose="020B0604020202020204" pitchFamily="34" charset="0"/>
              <a:buChar char="•"/>
            </a:pPr>
            <a:r>
              <a:rPr lang="tr-TR" sz="2400" b="1" i="0" dirty="0">
                <a:solidFill>
                  <a:srgbClr val="414141"/>
                </a:solidFill>
                <a:effectLst/>
                <a:latin typeface="Times New Roman" panose="02020603050405020304" pitchFamily="18" charset="0"/>
                <a:cs typeface="Times New Roman" panose="02020603050405020304" pitchFamily="18" charset="0"/>
              </a:rPr>
              <a:t>Merkez bankasından borçlanma :</a:t>
            </a:r>
            <a:r>
              <a:rPr lang="tr-TR" sz="2400" b="0" i="0" dirty="0">
                <a:solidFill>
                  <a:srgbClr val="414141"/>
                </a:solidFill>
                <a:effectLst/>
                <a:latin typeface="Times New Roman" panose="02020603050405020304" pitchFamily="18" charset="0"/>
                <a:cs typeface="Times New Roman" panose="02020603050405020304" pitchFamily="18" charset="0"/>
              </a:rPr>
              <a:t> </a:t>
            </a:r>
          </a:p>
          <a:p>
            <a:pPr marL="342900" marR="5080" indent="-342900" algn="just">
              <a:buFont typeface="Arial" panose="020B0604020202020204" pitchFamily="34" charset="0"/>
              <a:buChar char="•"/>
            </a:pPr>
            <a:r>
              <a:rPr lang="tr-TR" sz="2400" b="1" i="0" dirty="0">
                <a:solidFill>
                  <a:srgbClr val="414141"/>
                </a:solidFill>
                <a:effectLst/>
                <a:latin typeface="Times New Roman" panose="02020603050405020304" pitchFamily="18" charset="0"/>
                <a:cs typeface="Times New Roman" panose="02020603050405020304" pitchFamily="18" charset="0"/>
              </a:rPr>
              <a:t>Diğer bankalardan borçlanma : </a:t>
            </a:r>
            <a:r>
              <a:rPr lang="tr-TR" sz="2400" b="0" i="0" dirty="0">
                <a:solidFill>
                  <a:srgbClr val="414141"/>
                </a:solidFill>
                <a:effectLst/>
                <a:latin typeface="Times New Roman" panose="02020603050405020304" pitchFamily="18" charset="0"/>
                <a:cs typeface="Times New Roman" panose="02020603050405020304" pitchFamily="18" charset="0"/>
              </a:rPr>
              <a:t>Bankalar arası (</a:t>
            </a:r>
            <a:r>
              <a:rPr lang="tr-TR" sz="2400" b="0" i="0" dirty="0" err="1">
                <a:solidFill>
                  <a:srgbClr val="414141"/>
                </a:solidFill>
                <a:effectLst/>
                <a:latin typeface="Times New Roman" panose="02020603050405020304" pitchFamily="18" charset="0"/>
                <a:cs typeface="Times New Roman" panose="02020603050405020304" pitchFamily="18" charset="0"/>
              </a:rPr>
              <a:t>İnterbank</a:t>
            </a:r>
            <a:r>
              <a:rPr lang="tr-TR" sz="2400" b="0" i="0" dirty="0">
                <a:solidFill>
                  <a:srgbClr val="414141"/>
                </a:solidFill>
                <a:effectLst/>
                <a:latin typeface="Times New Roman" panose="02020603050405020304" pitchFamily="18" charset="0"/>
                <a:cs typeface="Times New Roman" panose="02020603050405020304" pitchFamily="18" charset="0"/>
              </a:rPr>
              <a:t>) piyasalar aracılığı ile sağlanan bu kaynaklar genellikle kısa vadeli kaynaklardır. Bankaların rezerv açıklarını ve acil nakit ihtiyaçlarını karşılamada kullanılan kaynaklar olarak değerlendirmek gerekir. </a:t>
            </a:r>
          </a:p>
          <a:p>
            <a:pPr marL="342900" marR="5080" indent="-342900" algn="just">
              <a:buFont typeface="Arial" panose="020B0604020202020204" pitchFamily="34" charset="0"/>
              <a:buChar char="•"/>
            </a:pPr>
            <a:r>
              <a:rPr lang="tr-TR" sz="2400" b="1" i="0" dirty="0">
                <a:solidFill>
                  <a:srgbClr val="414141"/>
                </a:solidFill>
                <a:effectLst/>
                <a:latin typeface="Times New Roman" panose="02020603050405020304" pitchFamily="18" charset="0"/>
                <a:cs typeface="Times New Roman" panose="02020603050405020304" pitchFamily="18" charset="0"/>
              </a:rPr>
              <a:t>Uluslararası piyasalardan sağlanan krediler : </a:t>
            </a:r>
            <a:r>
              <a:rPr lang="tr-TR" sz="2400" b="0" i="0" dirty="0">
                <a:solidFill>
                  <a:srgbClr val="414141"/>
                </a:solidFill>
                <a:effectLst/>
                <a:latin typeface="Times New Roman" panose="02020603050405020304" pitchFamily="18" charset="0"/>
                <a:cs typeface="Times New Roman" panose="02020603050405020304" pitchFamily="18" charset="0"/>
              </a:rPr>
              <a:t>En önemli kaynaktır. Alınan bu kredilerin çok büyük bir bölümü </a:t>
            </a:r>
            <a:r>
              <a:rPr lang="tr-TR" sz="2400" b="0" i="0" dirty="0" err="1">
                <a:solidFill>
                  <a:srgbClr val="414141"/>
                </a:solidFill>
                <a:effectLst/>
                <a:latin typeface="Times New Roman" panose="02020603050405020304" pitchFamily="18" charset="0"/>
                <a:cs typeface="Times New Roman" panose="02020603050405020304" pitchFamily="18" charset="0"/>
              </a:rPr>
              <a:t>sendikasyon</a:t>
            </a:r>
            <a:r>
              <a:rPr lang="tr-TR" sz="2400" b="0" i="0" dirty="0">
                <a:solidFill>
                  <a:srgbClr val="414141"/>
                </a:solidFill>
                <a:effectLst/>
                <a:latin typeface="Times New Roman" panose="02020603050405020304" pitchFamily="18" charset="0"/>
                <a:cs typeface="Times New Roman" panose="02020603050405020304" pitchFamily="18" charset="0"/>
              </a:rPr>
              <a:t> kredilerinden meydana gelmektedir.</a:t>
            </a:r>
          </a:p>
          <a:p>
            <a:pPr marL="903605" marR="5080" indent="-228600" algn="just">
              <a:spcAft>
                <a:spcPts val="0"/>
              </a:spcAft>
            </a:pPr>
            <a:endParaRPr lang="tr-TR" sz="2000" b="0" i="0" dirty="0">
              <a:solidFill>
                <a:srgbClr val="414141"/>
              </a:solidFill>
              <a:effectLst/>
              <a:latin typeface="Times New Roman" panose="02020603050405020304" pitchFamily="18" charset="0"/>
              <a:cs typeface="Times New Roman" panose="02020603050405020304" pitchFamily="18" charset="0"/>
            </a:endParaRPr>
          </a:p>
          <a:p>
            <a:pPr marR="5080" indent="449580" algn="just"/>
            <a:r>
              <a:rPr lang="tr-TR" sz="2000" b="1" i="0" dirty="0" err="1">
                <a:solidFill>
                  <a:srgbClr val="414141"/>
                </a:solidFill>
                <a:effectLst/>
                <a:latin typeface="Times New Roman" panose="02020603050405020304" pitchFamily="18" charset="0"/>
                <a:cs typeface="Times New Roman" panose="02020603050405020304" pitchFamily="18" charset="0"/>
              </a:rPr>
              <a:t>Sendikasyon</a:t>
            </a:r>
            <a:r>
              <a:rPr lang="tr-TR" sz="2000" b="1" i="0" dirty="0">
                <a:solidFill>
                  <a:srgbClr val="414141"/>
                </a:solidFill>
                <a:effectLst/>
                <a:latin typeface="Times New Roman" panose="02020603050405020304" pitchFamily="18" charset="0"/>
                <a:cs typeface="Times New Roman" panose="02020603050405020304" pitchFamily="18" charset="0"/>
              </a:rPr>
              <a:t> kredisi,</a:t>
            </a:r>
            <a:r>
              <a:rPr lang="tr-TR" sz="2000" b="0" i="0" dirty="0">
                <a:solidFill>
                  <a:srgbClr val="414141"/>
                </a:solidFill>
                <a:effectLst/>
                <a:latin typeface="Times New Roman" panose="02020603050405020304" pitchFamily="18" charset="0"/>
                <a:cs typeface="Times New Roman" panose="02020603050405020304" pitchFamily="18" charset="0"/>
              </a:rPr>
              <a:t> uluslararası piyasalarda çeşitli büyüklükteki bankaların, bir konsorsiyum lideri banka öncülüğünde bir araya gelmesi ile oluşturulan bankalar grubunun bir bankaya verdiği kredidir. </a:t>
            </a:r>
          </a:p>
        </p:txBody>
      </p:sp>
    </p:spTree>
    <p:extLst>
      <p:ext uri="{BB962C8B-B14F-4D97-AF65-F5344CB8AC3E}">
        <p14:creationId xmlns:p14="http://schemas.microsoft.com/office/powerpoint/2010/main" val="373546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916793F-7838-4CCE-A238-256994248164}"/>
              </a:ext>
            </a:extLst>
          </p:cNvPr>
          <p:cNvSpPr txBox="1"/>
          <p:nvPr/>
        </p:nvSpPr>
        <p:spPr>
          <a:xfrm>
            <a:off x="1205949" y="1674674"/>
            <a:ext cx="10137912" cy="3416320"/>
          </a:xfrm>
          <a:prstGeom prst="rect">
            <a:avLst/>
          </a:prstGeom>
          <a:noFill/>
        </p:spPr>
        <p:txBody>
          <a:bodyPr wrap="square">
            <a:spAutoFit/>
          </a:bodyPr>
          <a:lstStyle/>
          <a:p>
            <a:pPr algn="just"/>
            <a:r>
              <a:rPr lang="tr-TR" sz="2400" dirty="0">
                <a:latin typeface="Times New Roman" panose="02020603050405020304" pitchFamily="18" charset="0"/>
                <a:cs typeface="Times New Roman" panose="02020603050405020304" pitchFamily="18" charset="0"/>
              </a:rPr>
              <a:t>				Banka nedir ?</a:t>
            </a:r>
          </a:p>
          <a:p>
            <a:pPr algn="just"/>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Banka, mevduat ve/veya kredi olarak topladığı fonları belli bir bedel karşılığında fon gereksinmesi olan tüzel ve özel kişilere kredi olarak kullandıran bir para piyasası aracı kuruluşudur. </a:t>
            </a:r>
          </a:p>
          <a:p>
            <a:pPr algn="just"/>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Banka, fon fazlası olan ekonomik birimlerden fon açığı olan ekonomik birimlere fon transferine aracılık eden ve amaçları kar maksimizasyonu olan ticari işletmelerdir.</a:t>
            </a:r>
          </a:p>
        </p:txBody>
      </p:sp>
    </p:spTree>
    <p:extLst>
      <p:ext uri="{BB962C8B-B14F-4D97-AF65-F5344CB8AC3E}">
        <p14:creationId xmlns:p14="http://schemas.microsoft.com/office/powerpoint/2010/main" val="28149223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3CE83BE-614C-4195-B316-40318623756C}"/>
              </a:ext>
            </a:extLst>
          </p:cNvPr>
          <p:cNvSpPr txBox="1"/>
          <p:nvPr/>
        </p:nvSpPr>
        <p:spPr>
          <a:xfrm>
            <a:off x="980661" y="1152939"/>
            <a:ext cx="9819861" cy="5262979"/>
          </a:xfrm>
          <a:prstGeom prst="rect">
            <a:avLst/>
          </a:prstGeom>
          <a:noFill/>
        </p:spPr>
        <p:txBody>
          <a:bodyPr wrap="square">
            <a:spAutoFit/>
          </a:bodyPr>
          <a:lstStyle/>
          <a:p>
            <a:pPr algn="just"/>
            <a:r>
              <a:rPr lang="tr-TR" sz="2400" dirty="0">
                <a:latin typeface="Times New Roman" panose="02020603050405020304" pitchFamily="18" charset="0"/>
                <a:cs typeface="Times New Roman" panose="02020603050405020304" pitchFamily="18" charset="0"/>
              </a:rPr>
              <a:t>İhraç Edilen Menkul Kıymetler (Net)</a:t>
            </a:r>
          </a:p>
          <a:p>
            <a:pPr algn="just"/>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Banka tarafından ihraç edilen kısa ve uzun vadeli borçlanma araçlarını gösteren bir hesaptır. </a:t>
            </a:r>
          </a:p>
          <a:p>
            <a:pPr algn="just"/>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Bilançoda aşağıdaki ayrıntıda yer alır. </a:t>
            </a:r>
          </a:p>
          <a:p>
            <a:pPr marL="285750" indent="-285750" algn="just">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Bonolar </a:t>
            </a:r>
          </a:p>
          <a:p>
            <a:pPr marL="285750" indent="-285750" algn="just">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Varlığa Dayalı Menkul Kıymetler (VDMK) :Varlığa dayalı menkul kıymet, bankaların kendi ticari işlemlerinden doğmuş alacakları karşılığında, Sermaye Piyasası Kurulu’nca kayda alınarak ihraç edilen kıymetli evraktır. İşleme konu olabilecek alacak türleri: Tüketici kredileri, konut kredileri, finansal kiralama sözleşmeleri, otomobil kredileri, kredi kartları ve tarım kredi kooperatifleri alacaklarıdır</a:t>
            </a:r>
          </a:p>
          <a:p>
            <a:pPr marL="285750" indent="-285750" algn="just">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Tahviller</a:t>
            </a:r>
          </a:p>
        </p:txBody>
      </p:sp>
    </p:spTree>
    <p:extLst>
      <p:ext uri="{BB962C8B-B14F-4D97-AF65-F5344CB8AC3E}">
        <p14:creationId xmlns:p14="http://schemas.microsoft.com/office/powerpoint/2010/main" val="2673992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Metin kutusu 2">
            <a:extLst>
              <a:ext uri="{FF2B5EF4-FFF2-40B4-BE49-F238E27FC236}">
                <a16:creationId xmlns:a16="http://schemas.microsoft.com/office/drawing/2014/main" id="{7A633DDC-8DCE-4D28-82A2-47D08ACD5580}"/>
              </a:ext>
            </a:extLst>
          </p:cNvPr>
          <p:cNvGraphicFramePr/>
          <p:nvPr>
            <p:extLst>
              <p:ext uri="{D42A27DB-BD31-4B8C-83A1-F6EECF244321}">
                <p14:modId xmlns:p14="http://schemas.microsoft.com/office/powerpoint/2010/main" val="3981525742"/>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34976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cxnSp>
        <p:nvCxnSpPr>
          <p:cNvPr id="20" name="Straight Connector 19">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Metin kutusu 2">
            <a:extLst>
              <a:ext uri="{FF2B5EF4-FFF2-40B4-BE49-F238E27FC236}">
                <a16:creationId xmlns:a16="http://schemas.microsoft.com/office/drawing/2014/main" id="{C4DD51C0-7843-4E70-8C43-B84578A351EE}"/>
              </a:ext>
            </a:extLst>
          </p:cNvPr>
          <p:cNvSpPr txBox="1"/>
          <p:nvPr/>
        </p:nvSpPr>
        <p:spPr>
          <a:xfrm>
            <a:off x="4654295" y="816638"/>
            <a:ext cx="4619706" cy="5224724"/>
          </a:xfrm>
          <a:prstGeom prst="rect">
            <a:avLst/>
          </a:prstGeom>
        </p:spPr>
        <p:txBody>
          <a:bodyPr vert="horz" lIns="91440" tIns="45720" rIns="91440" bIns="45720" rtlCol="0" anchor="ctr">
            <a:normAutofit/>
          </a:bodyPr>
          <a:lstStyle/>
          <a:p>
            <a:pPr>
              <a:spcBef>
                <a:spcPts val="1000"/>
              </a:spcBef>
              <a:buClr>
                <a:schemeClr val="accent1"/>
              </a:buClr>
              <a:buSzPct val="80000"/>
              <a:buFont typeface="Wingdings 3" charset="2"/>
              <a:buChar char=""/>
            </a:pPr>
            <a:r>
              <a:rPr lang="en-US" sz="2000" dirty="0">
                <a:solidFill>
                  <a:schemeClr val="tx1">
                    <a:lumMod val="75000"/>
                    <a:lumOff val="25000"/>
                  </a:schemeClr>
                </a:solidFill>
              </a:rPr>
              <a:t>Para </a:t>
            </a:r>
            <a:r>
              <a:rPr lang="en-US" sz="2000" dirty="0" err="1">
                <a:solidFill>
                  <a:schemeClr val="tx1">
                    <a:lumMod val="75000"/>
                    <a:lumOff val="25000"/>
                  </a:schemeClr>
                </a:solidFill>
              </a:rPr>
              <a:t>Piyasalarına</a:t>
            </a:r>
            <a:r>
              <a:rPr lang="en-US" sz="2000" dirty="0">
                <a:solidFill>
                  <a:schemeClr val="tx1">
                    <a:lumMod val="75000"/>
                    <a:lumOff val="25000"/>
                  </a:schemeClr>
                </a:solidFill>
              </a:rPr>
              <a:t> </a:t>
            </a:r>
            <a:r>
              <a:rPr lang="en-US" sz="2000" dirty="0" err="1">
                <a:solidFill>
                  <a:schemeClr val="tx1">
                    <a:lumMod val="75000"/>
                    <a:lumOff val="25000"/>
                  </a:schemeClr>
                </a:solidFill>
              </a:rPr>
              <a:t>Borçlar</a:t>
            </a:r>
            <a:r>
              <a:rPr lang="en-US" sz="2000" dirty="0">
                <a:solidFill>
                  <a:schemeClr val="tx1">
                    <a:lumMod val="75000"/>
                    <a:lumOff val="25000"/>
                  </a:schemeClr>
                </a:solidFill>
              </a:rPr>
              <a:t> </a:t>
            </a:r>
          </a:p>
          <a:p>
            <a:pPr>
              <a:spcBef>
                <a:spcPts val="1000"/>
              </a:spcBef>
              <a:buClr>
                <a:schemeClr val="accent1"/>
              </a:buClr>
              <a:buSzPct val="80000"/>
              <a:buFont typeface="Wingdings 3" charset="2"/>
              <a:buChar char=""/>
            </a:pPr>
            <a:endParaRPr lang="en-US" sz="2000" dirty="0">
              <a:solidFill>
                <a:schemeClr val="tx1">
                  <a:lumMod val="75000"/>
                  <a:lumOff val="25000"/>
                </a:schemeClr>
              </a:solidFill>
            </a:endParaRPr>
          </a:p>
          <a:p>
            <a:pPr>
              <a:spcBef>
                <a:spcPts val="1000"/>
              </a:spcBef>
              <a:buClr>
                <a:schemeClr val="accent1"/>
              </a:buClr>
              <a:buSzPct val="80000"/>
              <a:buFont typeface="Wingdings 3" charset="2"/>
              <a:buChar char=""/>
            </a:pPr>
            <a:r>
              <a:rPr lang="en-US" sz="2000" dirty="0" err="1">
                <a:solidFill>
                  <a:schemeClr val="tx1">
                    <a:lumMod val="75000"/>
                    <a:lumOff val="25000"/>
                  </a:schemeClr>
                </a:solidFill>
              </a:rPr>
              <a:t>Bankanın</a:t>
            </a:r>
            <a:r>
              <a:rPr lang="en-US" sz="2000" dirty="0">
                <a:solidFill>
                  <a:schemeClr val="tx1">
                    <a:lumMod val="75000"/>
                    <a:lumOff val="25000"/>
                  </a:schemeClr>
                </a:solidFill>
              </a:rPr>
              <a:t>, </a:t>
            </a:r>
            <a:r>
              <a:rPr lang="en-US" sz="2000" dirty="0" err="1">
                <a:solidFill>
                  <a:schemeClr val="tx1">
                    <a:lumMod val="75000"/>
                    <a:lumOff val="25000"/>
                  </a:schemeClr>
                </a:solidFill>
              </a:rPr>
              <a:t>Türkiye</a:t>
            </a:r>
            <a:r>
              <a:rPr lang="en-US" sz="2000" dirty="0">
                <a:solidFill>
                  <a:schemeClr val="tx1">
                    <a:lumMod val="75000"/>
                    <a:lumOff val="25000"/>
                  </a:schemeClr>
                </a:solidFill>
              </a:rPr>
              <a:t> Cumhuriyet Merkez </a:t>
            </a:r>
            <a:r>
              <a:rPr lang="en-US" sz="2000" dirty="0" err="1">
                <a:solidFill>
                  <a:schemeClr val="tx1">
                    <a:lumMod val="75000"/>
                    <a:lumOff val="25000"/>
                  </a:schemeClr>
                </a:solidFill>
              </a:rPr>
              <a:t>Bankası</a:t>
            </a:r>
            <a:r>
              <a:rPr lang="en-US" sz="2000" dirty="0">
                <a:solidFill>
                  <a:schemeClr val="tx1">
                    <a:lumMod val="75000"/>
                    <a:lumOff val="25000"/>
                  </a:schemeClr>
                </a:solidFill>
              </a:rPr>
              <a:t> </a:t>
            </a:r>
            <a:r>
              <a:rPr lang="en-US" sz="2000" dirty="0" err="1">
                <a:solidFill>
                  <a:schemeClr val="tx1">
                    <a:lumMod val="75000"/>
                    <a:lumOff val="25000"/>
                  </a:schemeClr>
                </a:solidFill>
              </a:rPr>
              <a:t>ve</a:t>
            </a:r>
            <a:r>
              <a:rPr lang="en-US" sz="2000" dirty="0">
                <a:solidFill>
                  <a:schemeClr val="tx1">
                    <a:lumMod val="75000"/>
                    <a:lumOff val="25000"/>
                  </a:schemeClr>
                </a:solidFill>
              </a:rPr>
              <a:t> İstanbul </a:t>
            </a:r>
            <a:r>
              <a:rPr lang="en-US" sz="2000" dirty="0" err="1">
                <a:solidFill>
                  <a:schemeClr val="tx1">
                    <a:lumMod val="75000"/>
                    <a:lumOff val="25000"/>
                  </a:schemeClr>
                </a:solidFill>
              </a:rPr>
              <a:t>Menkul</a:t>
            </a:r>
            <a:r>
              <a:rPr lang="en-US" sz="2000" dirty="0">
                <a:solidFill>
                  <a:schemeClr val="tx1">
                    <a:lumMod val="75000"/>
                    <a:lumOff val="25000"/>
                  </a:schemeClr>
                </a:solidFill>
              </a:rPr>
              <a:t> </a:t>
            </a:r>
            <a:r>
              <a:rPr lang="en-US" sz="2000" dirty="0" err="1">
                <a:solidFill>
                  <a:schemeClr val="tx1">
                    <a:lumMod val="75000"/>
                    <a:lumOff val="25000"/>
                  </a:schemeClr>
                </a:solidFill>
              </a:rPr>
              <a:t>Kıymetler</a:t>
            </a:r>
            <a:r>
              <a:rPr lang="en-US" sz="2000" dirty="0">
                <a:solidFill>
                  <a:schemeClr val="tx1">
                    <a:lumMod val="75000"/>
                    <a:lumOff val="25000"/>
                  </a:schemeClr>
                </a:solidFill>
              </a:rPr>
              <a:t> </a:t>
            </a:r>
            <a:r>
              <a:rPr lang="en-US" sz="2000" dirty="0" err="1">
                <a:solidFill>
                  <a:schemeClr val="tx1">
                    <a:lumMod val="75000"/>
                    <a:lumOff val="25000"/>
                  </a:schemeClr>
                </a:solidFill>
              </a:rPr>
              <a:t>Borsası</a:t>
            </a:r>
            <a:r>
              <a:rPr lang="en-US" sz="2000" dirty="0">
                <a:solidFill>
                  <a:schemeClr val="tx1">
                    <a:lumMod val="75000"/>
                    <a:lumOff val="25000"/>
                  </a:schemeClr>
                </a:solidFill>
              </a:rPr>
              <a:t> Takas </a:t>
            </a:r>
            <a:r>
              <a:rPr lang="en-US" sz="2000" dirty="0" err="1">
                <a:solidFill>
                  <a:schemeClr val="tx1">
                    <a:lumMod val="75000"/>
                    <a:lumOff val="25000"/>
                  </a:schemeClr>
                </a:solidFill>
              </a:rPr>
              <a:t>ve</a:t>
            </a:r>
            <a:r>
              <a:rPr lang="en-US" sz="2000" dirty="0">
                <a:solidFill>
                  <a:schemeClr val="tx1">
                    <a:lumMod val="75000"/>
                    <a:lumOff val="25000"/>
                  </a:schemeClr>
                </a:solidFill>
              </a:rPr>
              <a:t> </a:t>
            </a:r>
            <a:r>
              <a:rPr lang="en-US" sz="2000" dirty="0" err="1">
                <a:solidFill>
                  <a:schemeClr val="tx1">
                    <a:lumMod val="75000"/>
                    <a:lumOff val="25000"/>
                  </a:schemeClr>
                </a:solidFill>
              </a:rPr>
              <a:t>Saklama</a:t>
            </a:r>
            <a:r>
              <a:rPr lang="en-US" sz="2000" dirty="0">
                <a:solidFill>
                  <a:schemeClr val="tx1">
                    <a:lumMod val="75000"/>
                    <a:lumOff val="25000"/>
                  </a:schemeClr>
                </a:solidFill>
              </a:rPr>
              <a:t> </a:t>
            </a:r>
            <a:r>
              <a:rPr lang="en-US" sz="2000" dirty="0" err="1">
                <a:solidFill>
                  <a:schemeClr val="tx1">
                    <a:lumMod val="75000"/>
                    <a:lumOff val="25000"/>
                  </a:schemeClr>
                </a:solidFill>
              </a:rPr>
              <a:t>Bankası</a:t>
            </a:r>
            <a:r>
              <a:rPr lang="en-US" sz="2000" dirty="0">
                <a:solidFill>
                  <a:schemeClr val="tx1">
                    <a:lumMod val="75000"/>
                    <a:lumOff val="25000"/>
                  </a:schemeClr>
                </a:solidFill>
              </a:rPr>
              <a:t> </a:t>
            </a:r>
            <a:r>
              <a:rPr lang="en-US" sz="2000" dirty="0" err="1">
                <a:solidFill>
                  <a:schemeClr val="tx1">
                    <a:lumMod val="75000"/>
                    <a:lumOff val="25000"/>
                  </a:schemeClr>
                </a:solidFill>
              </a:rPr>
              <a:t>aracılığıyla</a:t>
            </a:r>
            <a:r>
              <a:rPr lang="en-US" sz="2000" dirty="0">
                <a:solidFill>
                  <a:schemeClr val="tx1">
                    <a:lumMod val="75000"/>
                    <a:lumOff val="25000"/>
                  </a:schemeClr>
                </a:solidFill>
              </a:rPr>
              <a:t>, </a:t>
            </a:r>
            <a:r>
              <a:rPr lang="en-US" sz="2000" dirty="0" err="1">
                <a:solidFill>
                  <a:schemeClr val="tx1">
                    <a:lumMod val="75000"/>
                    <a:lumOff val="25000"/>
                  </a:schemeClr>
                </a:solidFill>
              </a:rPr>
              <a:t>diğer</a:t>
            </a:r>
            <a:r>
              <a:rPr lang="en-US" sz="2000" dirty="0">
                <a:solidFill>
                  <a:schemeClr val="tx1">
                    <a:lumMod val="75000"/>
                    <a:lumOff val="25000"/>
                  </a:schemeClr>
                </a:solidFill>
              </a:rPr>
              <a:t> </a:t>
            </a:r>
            <a:r>
              <a:rPr lang="en-US" sz="2000" dirty="0" err="1">
                <a:solidFill>
                  <a:schemeClr val="tx1">
                    <a:lumMod val="75000"/>
                    <a:lumOff val="25000"/>
                  </a:schemeClr>
                </a:solidFill>
              </a:rPr>
              <a:t>bir</a:t>
            </a:r>
            <a:r>
              <a:rPr lang="en-US" sz="2000" dirty="0">
                <a:solidFill>
                  <a:schemeClr val="tx1">
                    <a:lumMod val="75000"/>
                    <a:lumOff val="25000"/>
                  </a:schemeClr>
                </a:solidFill>
              </a:rPr>
              <a:t> </a:t>
            </a:r>
            <a:r>
              <a:rPr lang="en-US" sz="2000" dirty="0" err="1">
                <a:solidFill>
                  <a:schemeClr val="tx1">
                    <a:lumMod val="75000"/>
                    <a:lumOff val="25000"/>
                  </a:schemeClr>
                </a:solidFill>
              </a:rPr>
              <a:t>bankadan</a:t>
            </a:r>
            <a:r>
              <a:rPr lang="en-US" sz="2000" dirty="0">
                <a:solidFill>
                  <a:schemeClr val="tx1">
                    <a:lumMod val="75000"/>
                    <a:lumOff val="25000"/>
                  </a:schemeClr>
                </a:solidFill>
              </a:rPr>
              <a:t> </a:t>
            </a:r>
            <a:r>
              <a:rPr lang="en-US" sz="2000" dirty="0" err="1">
                <a:solidFill>
                  <a:schemeClr val="tx1">
                    <a:lumMod val="75000"/>
                    <a:lumOff val="25000"/>
                  </a:schemeClr>
                </a:solidFill>
              </a:rPr>
              <a:t>aldığı</a:t>
            </a:r>
            <a:r>
              <a:rPr lang="en-US" sz="2000" dirty="0">
                <a:solidFill>
                  <a:schemeClr val="tx1">
                    <a:lumMod val="75000"/>
                    <a:lumOff val="25000"/>
                  </a:schemeClr>
                </a:solidFill>
              </a:rPr>
              <a:t> </a:t>
            </a:r>
            <a:r>
              <a:rPr lang="en-US" sz="2000" dirty="0" err="1">
                <a:solidFill>
                  <a:schemeClr val="tx1">
                    <a:lumMod val="75000"/>
                    <a:lumOff val="25000"/>
                  </a:schemeClr>
                </a:solidFill>
              </a:rPr>
              <a:t>Türk</a:t>
            </a:r>
            <a:r>
              <a:rPr lang="en-US" sz="2000" dirty="0">
                <a:solidFill>
                  <a:schemeClr val="tx1">
                    <a:lumMod val="75000"/>
                    <a:lumOff val="25000"/>
                  </a:schemeClr>
                </a:solidFill>
              </a:rPr>
              <a:t> </a:t>
            </a:r>
            <a:r>
              <a:rPr lang="en-US" sz="2000" dirty="0" err="1">
                <a:solidFill>
                  <a:schemeClr val="tx1">
                    <a:lumMod val="75000"/>
                    <a:lumOff val="25000"/>
                  </a:schemeClr>
                </a:solidFill>
              </a:rPr>
              <a:t>parası</a:t>
            </a:r>
            <a:r>
              <a:rPr lang="en-US" sz="2000" dirty="0">
                <a:solidFill>
                  <a:schemeClr val="tx1">
                    <a:lumMod val="75000"/>
                    <a:lumOff val="25000"/>
                  </a:schemeClr>
                </a:solidFill>
              </a:rPr>
              <a:t> </a:t>
            </a:r>
            <a:r>
              <a:rPr lang="en-US" sz="2000" dirty="0" err="1">
                <a:solidFill>
                  <a:schemeClr val="tx1">
                    <a:lumMod val="75000"/>
                    <a:lumOff val="25000"/>
                  </a:schemeClr>
                </a:solidFill>
              </a:rPr>
              <a:t>borçlar</a:t>
            </a:r>
            <a:r>
              <a:rPr lang="en-US" sz="2000" dirty="0">
                <a:solidFill>
                  <a:schemeClr val="tx1">
                    <a:lumMod val="75000"/>
                    <a:lumOff val="25000"/>
                  </a:schemeClr>
                </a:solidFill>
              </a:rPr>
              <a:t> </a:t>
            </a:r>
            <a:r>
              <a:rPr lang="en-US" sz="2000" dirty="0" err="1">
                <a:solidFill>
                  <a:schemeClr val="tx1">
                    <a:lumMod val="75000"/>
                    <a:lumOff val="25000"/>
                  </a:schemeClr>
                </a:solidFill>
              </a:rPr>
              <a:t>bu</a:t>
            </a:r>
            <a:r>
              <a:rPr lang="en-US" sz="2000" dirty="0">
                <a:solidFill>
                  <a:schemeClr val="tx1">
                    <a:lumMod val="75000"/>
                    <a:lumOff val="25000"/>
                  </a:schemeClr>
                </a:solidFill>
              </a:rPr>
              <a:t> </a:t>
            </a:r>
            <a:r>
              <a:rPr lang="en-US" sz="2000" dirty="0" err="1">
                <a:solidFill>
                  <a:schemeClr val="tx1">
                    <a:lumMod val="75000"/>
                    <a:lumOff val="25000"/>
                  </a:schemeClr>
                </a:solidFill>
              </a:rPr>
              <a:t>hesapta</a:t>
            </a:r>
            <a:r>
              <a:rPr lang="en-US" sz="2000" dirty="0">
                <a:solidFill>
                  <a:schemeClr val="tx1">
                    <a:lumMod val="75000"/>
                    <a:lumOff val="25000"/>
                  </a:schemeClr>
                </a:solidFill>
              </a:rPr>
              <a:t> </a:t>
            </a:r>
            <a:r>
              <a:rPr lang="en-US" sz="2000" dirty="0" err="1">
                <a:solidFill>
                  <a:schemeClr val="tx1">
                    <a:lumMod val="75000"/>
                    <a:lumOff val="25000"/>
                  </a:schemeClr>
                </a:solidFill>
              </a:rPr>
              <a:t>izlenir</a:t>
            </a:r>
            <a:r>
              <a:rPr lang="en-US" sz="2000" dirty="0">
                <a:solidFill>
                  <a:schemeClr val="tx1">
                    <a:lumMod val="75000"/>
                    <a:lumOff val="25000"/>
                  </a:schemeClr>
                </a:solidFill>
              </a:rPr>
              <a:t>.</a:t>
            </a:r>
          </a:p>
        </p:txBody>
      </p:sp>
    </p:spTree>
    <p:extLst>
      <p:ext uri="{BB962C8B-B14F-4D97-AF65-F5344CB8AC3E}">
        <p14:creationId xmlns:p14="http://schemas.microsoft.com/office/powerpoint/2010/main" val="5542572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etin kutusu 2">
            <a:extLst>
              <a:ext uri="{FF2B5EF4-FFF2-40B4-BE49-F238E27FC236}">
                <a16:creationId xmlns:a16="http://schemas.microsoft.com/office/drawing/2014/main" id="{316C7DFF-745D-4D7D-AC07-24C632FB88E3}"/>
              </a:ext>
            </a:extLst>
          </p:cNvPr>
          <p:cNvSpPr txBox="1"/>
          <p:nvPr/>
        </p:nvSpPr>
        <p:spPr>
          <a:xfrm>
            <a:off x="1507066" y="999460"/>
            <a:ext cx="5698067" cy="4479852"/>
          </a:xfrm>
          <a:prstGeom prst="rect">
            <a:avLst/>
          </a:prstGeom>
        </p:spPr>
        <p:txBody>
          <a:bodyPr vert="horz" lIns="91440" tIns="45720" rIns="91440" bIns="45720" rtlCol="0" anchor="ctr">
            <a:normAutofit/>
          </a:bodyPr>
          <a:lstStyle/>
          <a:p>
            <a:pPr marR="5080" algn="r">
              <a:lnSpc>
                <a:spcPct val="90000"/>
              </a:lnSpc>
              <a:spcBef>
                <a:spcPct val="0"/>
              </a:spcBef>
              <a:spcAft>
                <a:spcPts val="600"/>
              </a:spcAft>
            </a:pPr>
            <a:r>
              <a:rPr lang="en-US" sz="4200" i="0">
                <a:solidFill>
                  <a:schemeClr val="accent1"/>
                </a:solidFill>
                <a:effectLst/>
                <a:latin typeface="+mj-lt"/>
                <a:ea typeface="+mj-ea"/>
                <a:cs typeface="+mj-cs"/>
              </a:rPr>
              <a:t>Diğer pasifler </a:t>
            </a:r>
          </a:p>
          <a:p>
            <a:pPr marR="5080" algn="r">
              <a:lnSpc>
                <a:spcPct val="90000"/>
              </a:lnSpc>
              <a:spcBef>
                <a:spcPct val="0"/>
              </a:spcBef>
              <a:spcAft>
                <a:spcPts val="600"/>
              </a:spcAft>
            </a:pPr>
            <a:endParaRPr lang="en-US" sz="4200" i="0">
              <a:solidFill>
                <a:schemeClr val="accent1"/>
              </a:solidFill>
              <a:effectLst/>
              <a:latin typeface="+mj-lt"/>
              <a:ea typeface="+mj-ea"/>
              <a:cs typeface="+mj-cs"/>
            </a:endParaRPr>
          </a:p>
          <a:p>
            <a:pPr marR="5080" algn="r">
              <a:lnSpc>
                <a:spcPct val="90000"/>
              </a:lnSpc>
              <a:spcBef>
                <a:spcPct val="0"/>
              </a:spcBef>
              <a:spcAft>
                <a:spcPts val="600"/>
              </a:spcAft>
            </a:pPr>
            <a:r>
              <a:rPr lang="en-US" sz="4200" b="0" i="0">
                <a:solidFill>
                  <a:schemeClr val="accent1"/>
                </a:solidFill>
                <a:effectLst/>
                <a:latin typeface="+mj-lt"/>
                <a:ea typeface="+mj-ea"/>
                <a:cs typeface="+mj-cs"/>
              </a:rPr>
              <a:t>Ödenecek vergiler, diğer karşılıklar ve yukarıdaki sınıflandırmaya dahil edilmeyen kaynaklar</a:t>
            </a:r>
          </a:p>
        </p:txBody>
      </p:sp>
      <p:sp>
        <p:nvSpPr>
          <p:cNvPr id="22" name="Isosceles Triangle 21">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24" name="Straight Connector 23">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26" name="Isosceles Triangle 25">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11349404" y="1217756"/>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198877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 name="Metin kutusu 2">
            <a:extLst>
              <a:ext uri="{FF2B5EF4-FFF2-40B4-BE49-F238E27FC236}">
                <a16:creationId xmlns:a16="http://schemas.microsoft.com/office/drawing/2014/main" id="{969FD018-668D-4170-8BFC-85E92E45CEFB}"/>
              </a:ext>
            </a:extLst>
          </p:cNvPr>
          <p:cNvSpPr txBox="1"/>
          <p:nvPr/>
        </p:nvSpPr>
        <p:spPr>
          <a:xfrm>
            <a:off x="1333502" y="2160589"/>
            <a:ext cx="8596668" cy="3880773"/>
          </a:xfrm>
          <a:prstGeom prst="rect">
            <a:avLst/>
          </a:prstGeom>
        </p:spPr>
        <p:txBody>
          <a:bodyPr vert="horz" lIns="91440" tIns="45720" rIns="91440" bIns="45720" rtlCol="0">
            <a:normAutofit/>
          </a:bodyPr>
          <a:lstStyle/>
          <a:p>
            <a:pPr marR="5080">
              <a:spcBef>
                <a:spcPts val="1000"/>
              </a:spcBef>
              <a:buClr>
                <a:schemeClr val="accent1"/>
              </a:buClr>
              <a:buSzPct val="80000"/>
              <a:buFont typeface="Wingdings 3" charset="2"/>
              <a:buChar char=""/>
            </a:pPr>
            <a:r>
              <a:rPr lang="en-US" i="0">
                <a:solidFill>
                  <a:schemeClr val="tx1">
                    <a:lumMod val="75000"/>
                    <a:lumOff val="25000"/>
                  </a:schemeClr>
                </a:solidFill>
                <a:effectLst/>
              </a:rPr>
              <a:t>Sermaye </a:t>
            </a:r>
          </a:p>
          <a:p>
            <a:pPr marR="5080">
              <a:spcBef>
                <a:spcPts val="1000"/>
              </a:spcBef>
              <a:buClr>
                <a:schemeClr val="accent1"/>
              </a:buClr>
              <a:buSzPct val="80000"/>
              <a:buFont typeface="Wingdings 3" charset="2"/>
              <a:buChar char=""/>
            </a:pPr>
            <a:endParaRPr lang="en-US">
              <a:solidFill>
                <a:schemeClr val="tx1">
                  <a:lumMod val="75000"/>
                  <a:lumOff val="25000"/>
                </a:schemeClr>
              </a:solidFill>
            </a:endParaRPr>
          </a:p>
          <a:p>
            <a:pPr marR="5080">
              <a:spcBef>
                <a:spcPts val="1000"/>
              </a:spcBef>
              <a:buClr>
                <a:schemeClr val="accent1"/>
              </a:buClr>
              <a:buSzPct val="80000"/>
              <a:buFont typeface="Wingdings 3" charset="2"/>
              <a:buChar char=""/>
            </a:pPr>
            <a:r>
              <a:rPr lang="en-US" b="0" i="0">
                <a:solidFill>
                  <a:schemeClr val="tx1">
                    <a:lumMod val="75000"/>
                    <a:lumOff val="25000"/>
                  </a:schemeClr>
                </a:solidFill>
                <a:effectLst/>
              </a:rPr>
              <a:t>Bankaların öz kaynaklarından oluşan kaynaklarını ifade eden kalemdir. Bunlar arasında bankanın ödenmiş sermayesi, yedek akçeleri, yeniden değerleme fonları ve nihayet dönem karı yer almaktadır. </a:t>
            </a:r>
            <a:endParaRPr lang="en-US">
              <a:solidFill>
                <a:schemeClr val="tx1">
                  <a:lumMod val="75000"/>
                  <a:lumOff val="25000"/>
                </a:schemeClr>
              </a:solidFill>
            </a:endParaRPr>
          </a:p>
          <a:p>
            <a:pPr marR="5080">
              <a:spcBef>
                <a:spcPts val="1000"/>
              </a:spcBef>
              <a:buClr>
                <a:schemeClr val="accent1"/>
              </a:buClr>
              <a:buSzPct val="80000"/>
              <a:buFont typeface="Wingdings 3" charset="2"/>
              <a:buChar char=""/>
            </a:pPr>
            <a:r>
              <a:rPr lang="en-US" b="0" i="0">
                <a:solidFill>
                  <a:schemeClr val="tx1">
                    <a:lumMod val="75000"/>
                    <a:lumOff val="25000"/>
                  </a:schemeClr>
                </a:solidFill>
                <a:effectLst/>
              </a:rPr>
              <a:t>Bu şekilde değerlendirildiğinde, sermaye, bankanın varlıkları ile borçları arasındaki farkı ifade eden net değer olarak ele alınmaktadır. </a:t>
            </a:r>
          </a:p>
        </p:txBody>
      </p:sp>
      <p:sp>
        <p:nvSpPr>
          <p:cNvPr id="24" name="Isosceles Triangle 23">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447951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E829021-4CFF-45F3-A764-786887E5DA6C}"/>
              </a:ext>
            </a:extLst>
          </p:cNvPr>
          <p:cNvSpPr txBox="1"/>
          <p:nvPr/>
        </p:nvSpPr>
        <p:spPr>
          <a:xfrm>
            <a:off x="781880" y="1311966"/>
            <a:ext cx="8958468" cy="3416320"/>
          </a:xfrm>
          <a:prstGeom prst="rect">
            <a:avLst/>
          </a:prstGeom>
          <a:noFill/>
        </p:spPr>
        <p:txBody>
          <a:bodyPr wrap="square">
            <a:spAutoFit/>
          </a:bodyPr>
          <a:lstStyle/>
          <a:p>
            <a:r>
              <a:rPr lang="tr-TR" dirty="0"/>
              <a:t>	</a:t>
            </a:r>
            <a:r>
              <a:rPr lang="tr-TR"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Banka Türleri:</a:t>
            </a:r>
          </a:p>
          <a:p>
            <a:r>
              <a:rPr lang="tr-TR" sz="2400" b="0" i="0" dirty="0">
                <a:solidFill>
                  <a:srgbClr val="FFFFFF"/>
                </a:solidFill>
                <a:effectLst/>
                <a:latin typeface="Roboto" panose="02000000000000000000" pitchFamily="2" charset="0"/>
              </a:rPr>
              <a:t>10101010</a:t>
            </a:r>
            <a:r>
              <a:rPr lang="tr-TR" sz="2400" b="0" i="0" dirty="0">
                <a:solidFill>
                  <a:srgbClr val="FFFFFF"/>
                </a:solidFill>
                <a:effectLst/>
                <a:latin typeface="Times New Roman" panose="02020603050405020304" pitchFamily="18" charset="0"/>
                <a:cs typeface="Times New Roman" panose="02020603050405020304" pitchFamily="18" charset="0"/>
              </a:rPr>
              <a:t>v</a:t>
            </a:r>
            <a:r>
              <a:rPr lang="tr-TR" sz="2400" b="0" i="0" dirty="0">
                <a:solidFill>
                  <a:srgbClr val="FFFFFF"/>
                </a:solidFill>
                <a:effectLst/>
                <a:latin typeface="Roboto" panose="02000000000000000000" pitchFamily="2" charset="0"/>
              </a:rPr>
              <a:t>10</a:t>
            </a:r>
            <a:endParaRPr lang="tr-TR" sz="2400" dirty="0">
              <a:latin typeface="Times New Roman" panose="02020603050405020304" pitchFamily="18" charset="0"/>
              <a:cs typeface="Times New Roman" panose="02020603050405020304" pitchFamily="18" charset="0"/>
            </a:endParaRPr>
          </a:p>
          <a:p>
            <a:r>
              <a:rPr lang="tr-TR" sz="2400" dirty="0">
                <a:latin typeface="Times New Roman" panose="02020603050405020304" pitchFamily="18" charset="0"/>
                <a:cs typeface="Times New Roman" panose="02020603050405020304" pitchFamily="18" charset="0"/>
              </a:rPr>
              <a:t>Bankaların faaliyet alanlarına göre oluşturulmuş ayrıma göre ;</a:t>
            </a:r>
          </a:p>
          <a:p>
            <a:endParaRPr lang="tr-TR"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Mevduat,  </a:t>
            </a:r>
          </a:p>
          <a:p>
            <a:pPr marL="285750" indent="-285750">
              <a:buFont typeface="Arial" panose="020B0604020202020204" pitchFamily="34" charset="0"/>
              <a:buChar char="•"/>
            </a:pPr>
            <a:endParaRPr lang="tr-TR"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Katılım, </a:t>
            </a:r>
          </a:p>
          <a:p>
            <a:pPr marL="285750" indent="-285750">
              <a:buFont typeface="Arial" panose="020B0604020202020204" pitchFamily="34" charset="0"/>
              <a:buChar char="•"/>
            </a:pPr>
            <a:endParaRPr lang="tr-TR"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Kalkınma ve Yatırım Bankaları’dır.</a:t>
            </a:r>
          </a:p>
        </p:txBody>
      </p:sp>
    </p:spTree>
    <p:extLst>
      <p:ext uri="{BB962C8B-B14F-4D97-AF65-F5344CB8AC3E}">
        <p14:creationId xmlns:p14="http://schemas.microsoft.com/office/powerpoint/2010/main" val="3825391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24" name="Straight Connector 23">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4" name="Rectangle 33">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Metin kutusu 2">
            <a:extLst>
              <a:ext uri="{FF2B5EF4-FFF2-40B4-BE49-F238E27FC236}">
                <a16:creationId xmlns:a16="http://schemas.microsoft.com/office/drawing/2014/main" id="{69885D92-56F9-4724-BD3E-6D7F87403C4A}"/>
              </a:ext>
            </a:extLst>
          </p:cNvPr>
          <p:cNvGraphicFramePr/>
          <p:nvPr>
            <p:extLst>
              <p:ext uri="{D42A27DB-BD31-4B8C-83A1-F6EECF244321}">
                <p14:modId xmlns:p14="http://schemas.microsoft.com/office/powerpoint/2010/main" val="3402133325"/>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0806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Metin kutusu 2">
            <a:extLst>
              <a:ext uri="{FF2B5EF4-FFF2-40B4-BE49-F238E27FC236}">
                <a16:creationId xmlns:a16="http://schemas.microsoft.com/office/drawing/2014/main" id="{F14252A7-3B78-4DDF-BDE8-FD76250C8573}"/>
              </a:ext>
            </a:extLst>
          </p:cNvPr>
          <p:cNvGraphicFramePr/>
          <p:nvPr>
            <p:extLst>
              <p:ext uri="{D42A27DB-BD31-4B8C-83A1-F6EECF244321}">
                <p14:modId xmlns:p14="http://schemas.microsoft.com/office/powerpoint/2010/main" val="3659443297"/>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1774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24" name="Straight Connector 23">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4" name="Rectangle 33">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Metin kutusu 2">
            <a:extLst>
              <a:ext uri="{FF2B5EF4-FFF2-40B4-BE49-F238E27FC236}">
                <a16:creationId xmlns:a16="http://schemas.microsoft.com/office/drawing/2014/main" id="{0F1AB5C7-7BE2-4F6B-9CEE-C0524B30A671}"/>
              </a:ext>
            </a:extLst>
          </p:cNvPr>
          <p:cNvGraphicFramePr/>
          <p:nvPr>
            <p:extLst>
              <p:ext uri="{D42A27DB-BD31-4B8C-83A1-F6EECF244321}">
                <p14:modId xmlns:p14="http://schemas.microsoft.com/office/powerpoint/2010/main" val="3610137599"/>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1674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0BE40E3-5550-4CDD-B4FD-387C33EBF1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71A6B738-E50C-4653-B343-B9D6A5EA277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498768D6-B28C-40A3-B381-39306F5816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B27C15B9-7795-4321-AB30-DF1DEF65C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578EC957-1F3F-4C00-B023-C8725C217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3D642632-BBD5-46D6-A91D-9B2BF6821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BF9D518D-AFF5-4DE2-AEE2-0EC15479A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14EF979B-B00D-460C-BD56-7EEAFB7E0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3E40F9A1-6B82-400F-9397-26D1D36F1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2EF7DDF1-FF86-4CA4-B08B-8939557EBD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6D7C1F89-72B2-4FDC-B9E2-04F52D5C5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5" name="Picture 4" descr="Verimlilik öğeleri bulunan masa">
            <a:extLst>
              <a:ext uri="{FF2B5EF4-FFF2-40B4-BE49-F238E27FC236}">
                <a16:creationId xmlns:a16="http://schemas.microsoft.com/office/drawing/2014/main" id="{C6DEDB3B-90C5-43E0-AE56-DF5140A8D9D8}"/>
              </a:ext>
            </a:extLst>
          </p:cNvPr>
          <p:cNvPicPr>
            <a:picLocks noChangeAspect="1"/>
          </p:cNvPicPr>
          <p:nvPr/>
        </p:nvPicPr>
        <p:blipFill rotWithShape="1">
          <a:blip r:embed="rId2"/>
          <a:srcRect l="19071" r="3821" b="-2"/>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3" name="Metin kutusu 2">
            <a:extLst>
              <a:ext uri="{FF2B5EF4-FFF2-40B4-BE49-F238E27FC236}">
                <a16:creationId xmlns:a16="http://schemas.microsoft.com/office/drawing/2014/main" id="{FED72EB4-872A-42AE-A36F-83EB4D851188}"/>
              </a:ext>
            </a:extLst>
          </p:cNvPr>
          <p:cNvSpPr txBox="1"/>
          <p:nvPr/>
        </p:nvSpPr>
        <p:spPr>
          <a:xfrm>
            <a:off x="677334" y="2160589"/>
            <a:ext cx="3851122" cy="3880773"/>
          </a:xfrm>
          <a:prstGeom prst="rect">
            <a:avLst/>
          </a:prstGeom>
        </p:spPr>
        <p:txBody>
          <a:bodyPr vert="horz" lIns="91440" tIns="45720" rIns="91440" bIns="45720" rtlCol="0">
            <a:normAutofit fontScale="62500" lnSpcReduction="20000"/>
          </a:bodyPr>
          <a:lstStyle/>
          <a:p>
            <a:pPr>
              <a:lnSpc>
                <a:spcPct val="90000"/>
              </a:lnSpc>
              <a:spcBef>
                <a:spcPts val="1000"/>
              </a:spcBef>
              <a:buClr>
                <a:schemeClr val="accent1"/>
              </a:buClr>
              <a:buSzPct val="80000"/>
              <a:buFont typeface="Wingdings 3" charset="2"/>
              <a:buChar char=""/>
            </a:pPr>
            <a:r>
              <a:rPr lang="en-US" sz="3200" dirty="0" err="1">
                <a:solidFill>
                  <a:schemeClr val="tx1">
                    <a:lumMod val="75000"/>
                    <a:lumOff val="25000"/>
                  </a:schemeClr>
                </a:solidFill>
              </a:rPr>
              <a:t>Bankacılık</a:t>
            </a:r>
            <a:r>
              <a:rPr lang="en-US" sz="3200" dirty="0">
                <a:solidFill>
                  <a:schemeClr val="tx1">
                    <a:lumMod val="75000"/>
                    <a:lumOff val="25000"/>
                  </a:schemeClr>
                </a:solidFill>
              </a:rPr>
              <a:t> </a:t>
            </a:r>
            <a:r>
              <a:rPr lang="en-US" sz="3200" dirty="0" err="1">
                <a:solidFill>
                  <a:schemeClr val="tx1">
                    <a:lumMod val="75000"/>
                    <a:lumOff val="25000"/>
                  </a:schemeClr>
                </a:solidFill>
              </a:rPr>
              <a:t>Düzenleme</a:t>
            </a:r>
            <a:r>
              <a:rPr lang="en-US" sz="3200" dirty="0">
                <a:solidFill>
                  <a:schemeClr val="tx1">
                    <a:lumMod val="75000"/>
                    <a:lumOff val="25000"/>
                  </a:schemeClr>
                </a:solidFill>
              </a:rPr>
              <a:t> </a:t>
            </a:r>
            <a:r>
              <a:rPr lang="en-US" sz="3200" dirty="0" err="1">
                <a:solidFill>
                  <a:schemeClr val="tx1">
                    <a:lumMod val="75000"/>
                    <a:lumOff val="25000"/>
                  </a:schemeClr>
                </a:solidFill>
              </a:rPr>
              <a:t>ve</a:t>
            </a:r>
            <a:r>
              <a:rPr lang="en-US" sz="3200" dirty="0">
                <a:solidFill>
                  <a:schemeClr val="tx1">
                    <a:lumMod val="75000"/>
                    <a:lumOff val="25000"/>
                  </a:schemeClr>
                </a:solidFill>
              </a:rPr>
              <a:t> </a:t>
            </a:r>
            <a:r>
              <a:rPr lang="en-US" sz="3200" dirty="0" err="1">
                <a:solidFill>
                  <a:schemeClr val="tx1">
                    <a:lumMod val="75000"/>
                    <a:lumOff val="25000"/>
                  </a:schemeClr>
                </a:solidFill>
              </a:rPr>
              <a:t>Denetleme</a:t>
            </a:r>
            <a:r>
              <a:rPr lang="en-US" sz="3200" dirty="0">
                <a:solidFill>
                  <a:schemeClr val="tx1">
                    <a:lumMod val="75000"/>
                    <a:lumOff val="25000"/>
                  </a:schemeClr>
                </a:solidFill>
              </a:rPr>
              <a:t> </a:t>
            </a:r>
            <a:r>
              <a:rPr lang="en-US" sz="3200" dirty="0" err="1">
                <a:solidFill>
                  <a:schemeClr val="tx1">
                    <a:lumMod val="75000"/>
                    <a:lumOff val="25000"/>
                  </a:schemeClr>
                </a:solidFill>
              </a:rPr>
              <a:t>Kurumu</a:t>
            </a:r>
            <a:r>
              <a:rPr lang="en-US" sz="3200" dirty="0">
                <a:solidFill>
                  <a:schemeClr val="tx1">
                    <a:lumMod val="75000"/>
                    <a:lumOff val="25000"/>
                  </a:schemeClr>
                </a:solidFill>
              </a:rPr>
              <a:t> (BDDK) </a:t>
            </a:r>
          </a:p>
          <a:p>
            <a:pPr>
              <a:lnSpc>
                <a:spcPct val="90000"/>
              </a:lnSpc>
              <a:spcBef>
                <a:spcPts val="1000"/>
              </a:spcBef>
              <a:buClr>
                <a:schemeClr val="accent1"/>
              </a:buClr>
              <a:buSzPct val="80000"/>
              <a:buFont typeface="Wingdings 3" charset="2"/>
              <a:buChar char=""/>
            </a:pPr>
            <a:endParaRPr lang="en-US" sz="11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sz="2100" dirty="0" err="1">
                <a:solidFill>
                  <a:schemeClr val="tx1">
                    <a:lumMod val="75000"/>
                    <a:lumOff val="25000"/>
                  </a:schemeClr>
                </a:solidFill>
              </a:rPr>
              <a:t>Finansal</a:t>
            </a:r>
            <a:r>
              <a:rPr lang="en-US" sz="2100" dirty="0">
                <a:solidFill>
                  <a:schemeClr val="tx1">
                    <a:lumMod val="75000"/>
                    <a:lumOff val="25000"/>
                  </a:schemeClr>
                </a:solidFill>
              </a:rPr>
              <a:t> </a:t>
            </a:r>
            <a:r>
              <a:rPr lang="en-US" sz="2100" dirty="0" err="1">
                <a:solidFill>
                  <a:schemeClr val="tx1">
                    <a:lumMod val="75000"/>
                    <a:lumOff val="25000"/>
                  </a:schemeClr>
                </a:solidFill>
              </a:rPr>
              <a:t>piyasalarda</a:t>
            </a:r>
            <a:r>
              <a:rPr lang="en-US" sz="2100" dirty="0">
                <a:solidFill>
                  <a:schemeClr val="tx1">
                    <a:lumMod val="75000"/>
                    <a:lumOff val="25000"/>
                  </a:schemeClr>
                </a:solidFill>
              </a:rPr>
              <a:t> </a:t>
            </a:r>
            <a:r>
              <a:rPr lang="en-US" sz="2100" dirty="0" err="1">
                <a:solidFill>
                  <a:schemeClr val="tx1">
                    <a:lumMod val="75000"/>
                    <a:lumOff val="25000"/>
                  </a:schemeClr>
                </a:solidFill>
              </a:rPr>
              <a:t>güven</a:t>
            </a:r>
            <a:r>
              <a:rPr lang="en-US" sz="2100" dirty="0">
                <a:solidFill>
                  <a:schemeClr val="tx1">
                    <a:lumMod val="75000"/>
                    <a:lumOff val="25000"/>
                  </a:schemeClr>
                </a:solidFill>
              </a:rPr>
              <a:t> </a:t>
            </a:r>
            <a:r>
              <a:rPr lang="en-US" sz="2100" dirty="0" err="1">
                <a:solidFill>
                  <a:schemeClr val="tx1">
                    <a:lumMod val="75000"/>
                    <a:lumOff val="25000"/>
                  </a:schemeClr>
                </a:solidFill>
              </a:rPr>
              <a:t>ve</a:t>
            </a:r>
            <a:r>
              <a:rPr lang="en-US" sz="2100" dirty="0">
                <a:solidFill>
                  <a:schemeClr val="tx1">
                    <a:lumMod val="75000"/>
                    <a:lumOff val="25000"/>
                  </a:schemeClr>
                </a:solidFill>
              </a:rPr>
              <a:t> </a:t>
            </a:r>
            <a:r>
              <a:rPr lang="en-US" sz="2100" dirty="0" err="1">
                <a:solidFill>
                  <a:schemeClr val="tx1">
                    <a:lumMod val="75000"/>
                    <a:lumOff val="25000"/>
                  </a:schemeClr>
                </a:solidFill>
              </a:rPr>
              <a:t>istikrarın</a:t>
            </a:r>
            <a:r>
              <a:rPr lang="en-US" sz="2100" dirty="0">
                <a:solidFill>
                  <a:schemeClr val="tx1">
                    <a:lumMod val="75000"/>
                    <a:lumOff val="25000"/>
                  </a:schemeClr>
                </a:solidFill>
              </a:rPr>
              <a:t> </a:t>
            </a:r>
            <a:r>
              <a:rPr lang="en-US" sz="2100" dirty="0" err="1">
                <a:solidFill>
                  <a:schemeClr val="tx1">
                    <a:lumMod val="75000"/>
                    <a:lumOff val="25000"/>
                  </a:schemeClr>
                </a:solidFill>
              </a:rPr>
              <a:t>sağlanması</a:t>
            </a:r>
            <a:r>
              <a:rPr lang="en-US" sz="2100" dirty="0">
                <a:solidFill>
                  <a:schemeClr val="tx1">
                    <a:lumMod val="75000"/>
                    <a:lumOff val="25000"/>
                  </a:schemeClr>
                </a:solidFill>
              </a:rPr>
              <a:t>, </a:t>
            </a:r>
            <a:r>
              <a:rPr lang="en-US" sz="2100" dirty="0" err="1">
                <a:solidFill>
                  <a:schemeClr val="tx1">
                    <a:lumMod val="75000"/>
                    <a:lumOff val="25000"/>
                  </a:schemeClr>
                </a:solidFill>
              </a:rPr>
              <a:t>kredi</a:t>
            </a:r>
            <a:r>
              <a:rPr lang="en-US" sz="2100" dirty="0">
                <a:solidFill>
                  <a:schemeClr val="tx1">
                    <a:lumMod val="75000"/>
                    <a:lumOff val="25000"/>
                  </a:schemeClr>
                </a:solidFill>
              </a:rPr>
              <a:t> </a:t>
            </a:r>
            <a:r>
              <a:rPr lang="en-US" sz="2100" dirty="0" err="1">
                <a:solidFill>
                  <a:schemeClr val="tx1">
                    <a:lumMod val="75000"/>
                    <a:lumOff val="25000"/>
                  </a:schemeClr>
                </a:solidFill>
              </a:rPr>
              <a:t>sisteminin</a:t>
            </a:r>
            <a:r>
              <a:rPr lang="en-US" sz="2100" dirty="0">
                <a:solidFill>
                  <a:schemeClr val="tx1">
                    <a:lumMod val="75000"/>
                    <a:lumOff val="25000"/>
                  </a:schemeClr>
                </a:solidFill>
              </a:rPr>
              <a:t> </a:t>
            </a:r>
            <a:r>
              <a:rPr lang="en-US" sz="2100" dirty="0" err="1">
                <a:solidFill>
                  <a:schemeClr val="tx1">
                    <a:lumMod val="75000"/>
                    <a:lumOff val="25000"/>
                  </a:schemeClr>
                </a:solidFill>
              </a:rPr>
              <a:t>etkin</a:t>
            </a:r>
            <a:r>
              <a:rPr lang="en-US" sz="2100" dirty="0">
                <a:solidFill>
                  <a:schemeClr val="tx1">
                    <a:lumMod val="75000"/>
                    <a:lumOff val="25000"/>
                  </a:schemeClr>
                </a:solidFill>
              </a:rPr>
              <a:t> </a:t>
            </a:r>
            <a:r>
              <a:rPr lang="en-US" sz="2100" dirty="0" err="1">
                <a:solidFill>
                  <a:schemeClr val="tx1">
                    <a:lumMod val="75000"/>
                    <a:lumOff val="25000"/>
                  </a:schemeClr>
                </a:solidFill>
              </a:rPr>
              <a:t>bir</a:t>
            </a:r>
            <a:r>
              <a:rPr lang="en-US" sz="2100" dirty="0">
                <a:solidFill>
                  <a:schemeClr val="tx1">
                    <a:lumMod val="75000"/>
                    <a:lumOff val="25000"/>
                  </a:schemeClr>
                </a:solidFill>
              </a:rPr>
              <a:t> </a:t>
            </a:r>
            <a:r>
              <a:rPr lang="en-US" sz="2100" dirty="0" err="1">
                <a:solidFill>
                  <a:schemeClr val="tx1">
                    <a:lumMod val="75000"/>
                    <a:lumOff val="25000"/>
                  </a:schemeClr>
                </a:solidFill>
              </a:rPr>
              <a:t>şekilde</a:t>
            </a:r>
            <a:r>
              <a:rPr lang="en-US" sz="2100" dirty="0">
                <a:solidFill>
                  <a:schemeClr val="tx1">
                    <a:lumMod val="75000"/>
                    <a:lumOff val="25000"/>
                  </a:schemeClr>
                </a:solidFill>
              </a:rPr>
              <a:t> </a:t>
            </a:r>
            <a:r>
              <a:rPr lang="en-US" sz="2100" dirty="0" err="1">
                <a:solidFill>
                  <a:schemeClr val="tx1">
                    <a:lumMod val="75000"/>
                    <a:lumOff val="25000"/>
                  </a:schemeClr>
                </a:solidFill>
              </a:rPr>
              <a:t>çalışması</a:t>
            </a:r>
            <a:r>
              <a:rPr lang="en-US" sz="2100" dirty="0">
                <a:solidFill>
                  <a:schemeClr val="tx1">
                    <a:lumMod val="75000"/>
                    <a:lumOff val="25000"/>
                  </a:schemeClr>
                </a:solidFill>
              </a:rPr>
              <a:t>, </a:t>
            </a:r>
            <a:r>
              <a:rPr lang="en-US" sz="2100" dirty="0" err="1">
                <a:solidFill>
                  <a:schemeClr val="tx1">
                    <a:lumMod val="75000"/>
                    <a:lumOff val="25000"/>
                  </a:schemeClr>
                </a:solidFill>
              </a:rPr>
              <a:t>malî</a:t>
            </a:r>
            <a:r>
              <a:rPr lang="en-US" sz="2100" dirty="0">
                <a:solidFill>
                  <a:schemeClr val="tx1">
                    <a:lumMod val="75000"/>
                    <a:lumOff val="25000"/>
                  </a:schemeClr>
                </a:solidFill>
              </a:rPr>
              <a:t> </a:t>
            </a:r>
            <a:r>
              <a:rPr lang="en-US" sz="2100" dirty="0" err="1">
                <a:solidFill>
                  <a:schemeClr val="tx1">
                    <a:lumMod val="75000"/>
                    <a:lumOff val="25000"/>
                  </a:schemeClr>
                </a:solidFill>
              </a:rPr>
              <a:t>sektörün</a:t>
            </a:r>
            <a:r>
              <a:rPr lang="en-US" sz="2100" dirty="0">
                <a:solidFill>
                  <a:schemeClr val="tx1">
                    <a:lumMod val="75000"/>
                    <a:lumOff val="25000"/>
                  </a:schemeClr>
                </a:solidFill>
              </a:rPr>
              <a:t> </a:t>
            </a:r>
            <a:r>
              <a:rPr lang="en-US" sz="2100" dirty="0" err="1">
                <a:solidFill>
                  <a:schemeClr val="tx1">
                    <a:lumMod val="75000"/>
                    <a:lumOff val="25000"/>
                  </a:schemeClr>
                </a:solidFill>
              </a:rPr>
              <a:t>gelişmesi</a:t>
            </a:r>
            <a:r>
              <a:rPr lang="en-US" sz="2100" dirty="0">
                <a:solidFill>
                  <a:schemeClr val="tx1">
                    <a:lumMod val="75000"/>
                    <a:lumOff val="25000"/>
                  </a:schemeClr>
                </a:solidFill>
              </a:rPr>
              <a:t>, </a:t>
            </a:r>
            <a:r>
              <a:rPr lang="en-US" sz="2100" dirty="0" err="1">
                <a:solidFill>
                  <a:schemeClr val="tx1">
                    <a:lumMod val="75000"/>
                    <a:lumOff val="25000"/>
                  </a:schemeClr>
                </a:solidFill>
              </a:rPr>
              <a:t>tasarruf</a:t>
            </a:r>
            <a:r>
              <a:rPr lang="en-US" sz="2100" dirty="0">
                <a:solidFill>
                  <a:schemeClr val="tx1">
                    <a:lumMod val="75000"/>
                    <a:lumOff val="25000"/>
                  </a:schemeClr>
                </a:solidFill>
              </a:rPr>
              <a:t> </a:t>
            </a:r>
            <a:r>
              <a:rPr lang="en-US" sz="2100" dirty="0" err="1">
                <a:solidFill>
                  <a:schemeClr val="tx1">
                    <a:lumMod val="75000"/>
                    <a:lumOff val="25000"/>
                  </a:schemeClr>
                </a:solidFill>
              </a:rPr>
              <a:t>sahiplerinin</a:t>
            </a:r>
            <a:r>
              <a:rPr lang="en-US" sz="2100" dirty="0">
                <a:solidFill>
                  <a:schemeClr val="tx1">
                    <a:lumMod val="75000"/>
                    <a:lumOff val="25000"/>
                  </a:schemeClr>
                </a:solidFill>
              </a:rPr>
              <a:t> </a:t>
            </a:r>
            <a:r>
              <a:rPr lang="en-US" sz="2100" dirty="0" err="1">
                <a:solidFill>
                  <a:schemeClr val="tx1">
                    <a:lumMod val="75000"/>
                    <a:lumOff val="25000"/>
                  </a:schemeClr>
                </a:solidFill>
              </a:rPr>
              <a:t>hak</a:t>
            </a:r>
            <a:r>
              <a:rPr lang="en-US" sz="2100" dirty="0">
                <a:solidFill>
                  <a:schemeClr val="tx1">
                    <a:lumMod val="75000"/>
                    <a:lumOff val="25000"/>
                  </a:schemeClr>
                </a:solidFill>
              </a:rPr>
              <a:t> </a:t>
            </a:r>
            <a:r>
              <a:rPr lang="en-US" sz="2100" dirty="0" err="1">
                <a:solidFill>
                  <a:schemeClr val="tx1">
                    <a:lumMod val="75000"/>
                    <a:lumOff val="25000"/>
                  </a:schemeClr>
                </a:solidFill>
              </a:rPr>
              <a:t>ve</a:t>
            </a:r>
            <a:r>
              <a:rPr lang="en-US" sz="2100" dirty="0">
                <a:solidFill>
                  <a:schemeClr val="tx1">
                    <a:lumMod val="75000"/>
                    <a:lumOff val="25000"/>
                  </a:schemeClr>
                </a:solidFill>
              </a:rPr>
              <a:t> </a:t>
            </a:r>
            <a:r>
              <a:rPr lang="en-US" sz="2100" dirty="0" err="1">
                <a:solidFill>
                  <a:schemeClr val="tx1">
                    <a:lumMod val="75000"/>
                    <a:lumOff val="25000"/>
                  </a:schemeClr>
                </a:solidFill>
              </a:rPr>
              <a:t>menfaatlerinin</a:t>
            </a:r>
            <a:r>
              <a:rPr lang="en-US" sz="2100" dirty="0">
                <a:solidFill>
                  <a:schemeClr val="tx1">
                    <a:lumMod val="75000"/>
                    <a:lumOff val="25000"/>
                  </a:schemeClr>
                </a:solidFill>
              </a:rPr>
              <a:t> </a:t>
            </a:r>
            <a:r>
              <a:rPr lang="en-US" sz="2100" dirty="0" err="1">
                <a:solidFill>
                  <a:schemeClr val="tx1">
                    <a:lumMod val="75000"/>
                    <a:lumOff val="25000"/>
                  </a:schemeClr>
                </a:solidFill>
              </a:rPr>
              <a:t>korunması</a:t>
            </a:r>
            <a:r>
              <a:rPr lang="en-US" sz="2100" dirty="0">
                <a:solidFill>
                  <a:schemeClr val="tx1">
                    <a:lumMod val="75000"/>
                    <a:lumOff val="25000"/>
                  </a:schemeClr>
                </a:solidFill>
              </a:rPr>
              <a:t> </a:t>
            </a:r>
            <a:r>
              <a:rPr lang="en-US" sz="2100" dirty="0" err="1">
                <a:solidFill>
                  <a:schemeClr val="tx1">
                    <a:lumMod val="75000"/>
                    <a:lumOff val="25000"/>
                  </a:schemeClr>
                </a:solidFill>
              </a:rPr>
              <a:t>amacıyla</a:t>
            </a:r>
            <a:r>
              <a:rPr lang="en-US" sz="2100" dirty="0">
                <a:solidFill>
                  <a:schemeClr val="tx1">
                    <a:lumMod val="75000"/>
                    <a:lumOff val="25000"/>
                  </a:schemeClr>
                </a:solidFill>
              </a:rPr>
              <a:t> </a:t>
            </a:r>
            <a:r>
              <a:rPr lang="en-US" sz="2100" dirty="0" err="1">
                <a:solidFill>
                  <a:schemeClr val="tx1">
                    <a:lumMod val="75000"/>
                    <a:lumOff val="25000"/>
                  </a:schemeClr>
                </a:solidFill>
              </a:rPr>
              <a:t>Kamu</a:t>
            </a:r>
            <a:r>
              <a:rPr lang="en-US" sz="2100" dirty="0">
                <a:solidFill>
                  <a:schemeClr val="tx1">
                    <a:lumMod val="75000"/>
                    <a:lumOff val="25000"/>
                  </a:schemeClr>
                </a:solidFill>
              </a:rPr>
              <a:t> </a:t>
            </a:r>
            <a:r>
              <a:rPr lang="en-US" sz="2100" dirty="0" err="1">
                <a:solidFill>
                  <a:schemeClr val="tx1">
                    <a:lumMod val="75000"/>
                    <a:lumOff val="25000"/>
                  </a:schemeClr>
                </a:solidFill>
              </a:rPr>
              <a:t>tüzel</a:t>
            </a:r>
            <a:r>
              <a:rPr lang="en-US" sz="2100" dirty="0">
                <a:solidFill>
                  <a:schemeClr val="tx1">
                    <a:lumMod val="75000"/>
                    <a:lumOff val="25000"/>
                  </a:schemeClr>
                </a:solidFill>
              </a:rPr>
              <a:t> </a:t>
            </a:r>
            <a:r>
              <a:rPr lang="en-US" sz="2100" dirty="0" err="1">
                <a:solidFill>
                  <a:schemeClr val="tx1">
                    <a:lumMod val="75000"/>
                    <a:lumOff val="25000"/>
                  </a:schemeClr>
                </a:solidFill>
              </a:rPr>
              <a:t>kişiliğini</a:t>
            </a:r>
            <a:r>
              <a:rPr lang="en-US" sz="2100" dirty="0">
                <a:solidFill>
                  <a:schemeClr val="tx1">
                    <a:lumMod val="75000"/>
                    <a:lumOff val="25000"/>
                  </a:schemeClr>
                </a:solidFill>
              </a:rPr>
              <a:t> </a:t>
            </a:r>
            <a:r>
              <a:rPr lang="en-US" sz="2100" dirty="0" err="1">
                <a:solidFill>
                  <a:schemeClr val="tx1">
                    <a:lumMod val="75000"/>
                    <a:lumOff val="25000"/>
                  </a:schemeClr>
                </a:solidFill>
              </a:rPr>
              <a:t>haiz</a:t>
            </a:r>
            <a:r>
              <a:rPr lang="en-US" sz="2100" dirty="0">
                <a:solidFill>
                  <a:schemeClr val="tx1">
                    <a:lumMod val="75000"/>
                    <a:lumOff val="25000"/>
                  </a:schemeClr>
                </a:solidFill>
              </a:rPr>
              <a:t>, </a:t>
            </a:r>
            <a:r>
              <a:rPr lang="en-US" sz="2100" dirty="0" err="1">
                <a:solidFill>
                  <a:schemeClr val="tx1">
                    <a:lumMod val="75000"/>
                    <a:lumOff val="25000"/>
                  </a:schemeClr>
                </a:solidFill>
              </a:rPr>
              <a:t>idarî</a:t>
            </a:r>
            <a:r>
              <a:rPr lang="en-US" sz="2100" dirty="0">
                <a:solidFill>
                  <a:schemeClr val="tx1">
                    <a:lumMod val="75000"/>
                    <a:lumOff val="25000"/>
                  </a:schemeClr>
                </a:solidFill>
              </a:rPr>
              <a:t> </a:t>
            </a:r>
            <a:r>
              <a:rPr lang="en-US" sz="2100" dirty="0" err="1">
                <a:solidFill>
                  <a:schemeClr val="tx1">
                    <a:lumMod val="75000"/>
                    <a:lumOff val="25000"/>
                  </a:schemeClr>
                </a:solidFill>
              </a:rPr>
              <a:t>ve</a:t>
            </a:r>
            <a:r>
              <a:rPr lang="en-US" sz="2100" dirty="0">
                <a:solidFill>
                  <a:schemeClr val="tx1">
                    <a:lumMod val="75000"/>
                    <a:lumOff val="25000"/>
                  </a:schemeClr>
                </a:solidFill>
              </a:rPr>
              <a:t> </a:t>
            </a:r>
            <a:r>
              <a:rPr lang="en-US" sz="2100" dirty="0" err="1">
                <a:solidFill>
                  <a:schemeClr val="tx1">
                    <a:lumMod val="75000"/>
                    <a:lumOff val="25000"/>
                  </a:schemeClr>
                </a:solidFill>
              </a:rPr>
              <a:t>malî</a:t>
            </a:r>
            <a:r>
              <a:rPr lang="en-US" sz="2100" dirty="0">
                <a:solidFill>
                  <a:schemeClr val="tx1">
                    <a:lumMod val="75000"/>
                    <a:lumOff val="25000"/>
                  </a:schemeClr>
                </a:solidFill>
              </a:rPr>
              <a:t> </a:t>
            </a:r>
            <a:r>
              <a:rPr lang="en-US" sz="2100" dirty="0" err="1">
                <a:solidFill>
                  <a:schemeClr val="tx1">
                    <a:lumMod val="75000"/>
                    <a:lumOff val="25000"/>
                  </a:schemeClr>
                </a:solidFill>
              </a:rPr>
              <a:t>özerkliğe</a:t>
            </a:r>
            <a:r>
              <a:rPr lang="en-US" sz="2100" dirty="0">
                <a:solidFill>
                  <a:schemeClr val="tx1">
                    <a:lumMod val="75000"/>
                    <a:lumOff val="25000"/>
                  </a:schemeClr>
                </a:solidFill>
              </a:rPr>
              <a:t> </a:t>
            </a:r>
            <a:r>
              <a:rPr lang="en-US" sz="2100" dirty="0" err="1">
                <a:solidFill>
                  <a:schemeClr val="tx1">
                    <a:lumMod val="75000"/>
                    <a:lumOff val="25000"/>
                  </a:schemeClr>
                </a:solidFill>
              </a:rPr>
              <a:t>sahip</a:t>
            </a:r>
            <a:r>
              <a:rPr lang="en-US" sz="2100" dirty="0">
                <a:solidFill>
                  <a:schemeClr val="tx1">
                    <a:lumMod val="75000"/>
                    <a:lumOff val="25000"/>
                  </a:schemeClr>
                </a:solidFill>
              </a:rPr>
              <a:t> </a:t>
            </a:r>
            <a:r>
              <a:rPr lang="en-US" sz="2100" dirty="0" err="1">
                <a:solidFill>
                  <a:schemeClr val="tx1">
                    <a:lumMod val="75000"/>
                    <a:lumOff val="25000"/>
                  </a:schemeClr>
                </a:solidFill>
              </a:rPr>
              <a:t>Bankacılık</a:t>
            </a:r>
            <a:r>
              <a:rPr lang="en-US" sz="2100" dirty="0">
                <a:solidFill>
                  <a:schemeClr val="tx1">
                    <a:lumMod val="75000"/>
                    <a:lumOff val="25000"/>
                  </a:schemeClr>
                </a:solidFill>
              </a:rPr>
              <a:t> </a:t>
            </a:r>
            <a:r>
              <a:rPr lang="en-US" sz="2100" dirty="0" err="1">
                <a:solidFill>
                  <a:schemeClr val="tx1">
                    <a:lumMod val="75000"/>
                    <a:lumOff val="25000"/>
                  </a:schemeClr>
                </a:solidFill>
              </a:rPr>
              <a:t>Düzenleme</a:t>
            </a:r>
            <a:r>
              <a:rPr lang="en-US" sz="2100" dirty="0">
                <a:solidFill>
                  <a:schemeClr val="tx1">
                    <a:lumMod val="75000"/>
                    <a:lumOff val="25000"/>
                  </a:schemeClr>
                </a:solidFill>
              </a:rPr>
              <a:t> </a:t>
            </a:r>
            <a:r>
              <a:rPr lang="en-US" sz="2100" dirty="0" err="1">
                <a:solidFill>
                  <a:schemeClr val="tx1">
                    <a:lumMod val="75000"/>
                    <a:lumOff val="25000"/>
                  </a:schemeClr>
                </a:solidFill>
              </a:rPr>
              <a:t>ve</a:t>
            </a:r>
            <a:r>
              <a:rPr lang="en-US" sz="2100" dirty="0">
                <a:solidFill>
                  <a:schemeClr val="tx1">
                    <a:lumMod val="75000"/>
                    <a:lumOff val="25000"/>
                  </a:schemeClr>
                </a:solidFill>
              </a:rPr>
              <a:t> </a:t>
            </a:r>
            <a:r>
              <a:rPr lang="en-US" sz="2100" dirty="0" err="1">
                <a:solidFill>
                  <a:schemeClr val="tx1">
                    <a:lumMod val="75000"/>
                    <a:lumOff val="25000"/>
                  </a:schemeClr>
                </a:solidFill>
              </a:rPr>
              <a:t>Denetleme</a:t>
            </a:r>
            <a:r>
              <a:rPr lang="en-US" sz="2100" dirty="0">
                <a:solidFill>
                  <a:schemeClr val="tx1">
                    <a:lumMod val="75000"/>
                    <a:lumOff val="25000"/>
                  </a:schemeClr>
                </a:solidFill>
              </a:rPr>
              <a:t> </a:t>
            </a:r>
            <a:r>
              <a:rPr lang="en-US" sz="2100" dirty="0" err="1">
                <a:solidFill>
                  <a:schemeClr val="tx1">
                    <a:lumMod val="75000"/>
                    <a:lumOff val="25000"/>
                  </a:schemeClr>
                </a:solidFill>
              </a:rPr>
              <a:t>Kurumu</a:t>
            </a:r>
            <a:r>
              <a:rPr lang="en-US" sz="2100" dirty="0">
                <a:solidFill>
                  <a:schemeClr val="tx1">
                    <a:lumMod val="75000"/>
                    <a:lumOff val="25000"/>
                  </a:schemeClr>
                </a:solidFill>
              </a:rPr>
              <a:t> </a:t>
            </a:r>
            <a:r>
              <a:rPr lang="en-US" sz="2100" dirty="0" err="1">
                <a:solidFill>
                  <a:schemeClr val="tx1">
                    <a:lumMod val="75000"/>
                    <a:lumOff val="25000"/>
                  </a:schemeClr>
                </a:solidFill>
              </a:rPr>
              <a:t>kurulmuştur</a:t>
            </a:r>
            <a:r>
              <a:rPr lang="en-US" sz="2100" dirty="0">
                <a:solidFill>
                  <a:schemeClr val="tx1">
                    <a:lumMod val="75000"/>
                    <a:lumOff val="25000"/>
                  </a:schemeClr>
                </a:solidFill>
              </a:rPr>
              <a:t>. </a:t>
            </a:r>
          </a:p>
          <a:p>
            <a:pPr>
              <a:lnSpc>
                <a:spcPct val="90000"/>
              </a:lnSpc>
              <a:spcBef>
                <a:spcPts val="1000"/>
              </a:spcBef>
              <a:buClr>
                <a:schemeClr val="accent1"/>
              </a:buClr>
              <a:buSzPct val="80000"/>
              <a:buFont typeface="Wingdings 3" charset="2"/>
              <a:buChar char=""/>
            </a:pPr>
            <a:endParaRPr lang="en-US" sz="21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sz="2100" dirty="0" err="1">
                <a:solidFill>
                  <a:schemeClr val="tx1">
                    <a:lumMod val="75000"/>
                    <a:lumOff val="25000"/>
                  </a:schemeClr>
                </a:solidFill>
              </a:rPr>
              <a:t>Kurumun</a:t>
            </a:r>
            <a:r>
              <a:rPr lang="en-US" sz="2100" dirty="0">
                <a:solidFill>
                  <a:schemeClr val="tx1">
                    <a:lumMod val="75000"/>
                    <a:lumOff val="25000"/>
                  </a:schemeClr>
                </a:solidFill>
              </a:rPr>
              <a:t> </a:t>
            </a:r>
            <a:r>
              <a:rPr lang="en-US" sz="2100" dirty="0" err="1">
                <a:solidFill>
                  <a:schemeClr val="tx1">
                    <a:lumMod val="75000"/>
                    <a:lumOff val="25000"/>
                  </a:schemeClr>
                </a:solidFill>
              </a:rPr>
              <a:t>merkezi</a:t>
            </a:r>
            <a:r>
              <a:rPr lang="en-US" sz="2100" dirty="0">
                <a:solidFill>
                  <a:schemeClr val="tx1">
                    <a:lumMod val="75000"/>
                    <a:lumOff val="25000"/>
                  </a:schemeClr>
                </a:solidFill>
              </a:rPr>
              <a:t> </a:t>
            </a:r>
            <a:r>
              <a:rPr lang="en-US" sz="2100" dirty="0" err="1">
                <a:solidFill>
                  <a:schemeClr val="tx1">
                    <a:lumMod val="75000"/>
                    <a:lumOff val="25000"/>
                  </a:schemeClr>
                </a:solidFill>
              </a:rPr>
              <a:t>İstanbul’dadır</a:t>
            </a:r>
            <a:r>
              <a:rPr lang="en-US" sz="2100" dirty="0">
                <a:solidFill>
                  <a:schemeClr val="tx1">
                    <a:lumMod val="75000"/>
                    <a:lumOff val="25000"/>
                  </a:schemeClr>
                </a:solidFill>
              </a:rPr>
              <a:t>.</a:t>
            </a:r>
          </a:p>
          <a:p>
            <a:pPr>
              <a:lnSpc>
                <a:spcPct val="90000"/>
              </a:lnSpc>
              <a:spcBef>
                <a:spcPts val="1000"/>
              </a:spcBef>
              <a:buClr>
                <a:schemeClr val="accent1"/>
              </a:buClr>
              <a:buSzPct val="80000"/>
              <a:buFont typeface="Wingdings 3" charset="2"/>
              <a:buChar char=""/>
            </a:pPr>
            <a:endParaRPr lang="en-US" sz="21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sz="2100" dirty="0" err="1">
                <a:solidFill>
                  <a:schemeClr val="tx1">
                    <a:lumMod val="75000"/>
                    <a:lumOff val="25000"/>
                  </a:schemeClr>
                </a:solidFill>
              </a:rPr>
              <a:t>Kurum</a:t>
            </a:r>
            <a:r>
              <a:rPr lang="en-US" sz="2100" dirty="0">
                <a:solidFill>
                  <a:schemeClr val="tx1">
                    <a:lumMod val="75000"/>
                    <a:lumOff val="25000"/>
                  </a:schemeClr>
                </a:solidFill>
              </a:rPr>
              <a:t>, </a:t>
            </a:r>
            <a:r>
              <a:rPr lang="en-US" sz="2100" dirty="0" err="1">
                <a:solidFill>
                  <a:schemeClr val="tx1">
                    <a:lumMod val="75000"/>
                    <a:lumOff val="25000"/>
                  </a:schemeClr>
                </a:solidFill>
              </a:rPr>
              <a:t>Bankacılık</a:t>
            </a:r>
            <a:r>
              <a:rPr lang="en-US" sz="2100" dirty="0">
                <a:solidFill>
                  <a:schemeClr val="tx1">
                    <a:lumMod val="75000"/>
                    <a:lumOff val="25000"/>
                  </a:schemeClr>
                </a:solidFill>
              </a:rPr>
              <a:t> </a:t>
            </a:r>
            <a:r>
              <a:rPr lang="en-US" sz="2100" dirty="0" err="1">
                <a:solidFill>
                  <a:schemeClr val="tx1">
                    <a:lumMod val="75000"/>
                    <a:lumOff val="25000"/>
                  </a:schemeClr>
                </a:solidFill>
              </a:rPr>
              <a:t>Düzenleme</a:t>
            </a:r>
            <a:r>
              <a:rPr lang="en-US" sz="2100" dirty="0">
                <a:solidFill>
                  <a:schemeClr val="tx1">
                    <a:lumMod val="75000"/>
                    <a:lumOff val="25000"/>
                  </a:schemeClr>
                </a:solidFill>
              </a:rPr>
              <a:t> </a:t>
            </a:r>
            <a:r>
              <a:rPr lang="en-US" sz="2100" dirty="0" err="1">
                <a:solidFill>
                  <a:schemeClr val="tx1">
                    <a:lumMod val="75000"/>
                    <a:lumOff val="25000"/>
                  </a:schemeClr>
                </a:solidFill>
              </a:rPr>
              <a:t>ve</a:t>
            </a:r>
            <a:r>
              <a:rPr lang="en-US" sz="2100" dirty="0">
                <a:solidFill>
                  <a:schemeClr val="tx1">
                    <a:lumMod val="75000"/>
                    <a:lumOff val="25000"/>
                  </a:schemeClr>
                </a:solidFill>
              </a:rPr>
              <a:t> </a:t>
            </a:r>
            <a:r>
              <a:rPr lang="en-US" sz="2100" dirty="0" err="1">
                <a:solidFill>
                  <a:schemeClr val="tx1">
                    <a:lumMod val="75000"/>
                    <a:lumOff val="25000"/>
                  </a:schemeClr>
                </a:solidFill>
              </a:rPr>
              <a:t>Denetleme</a:t>
            </a:r>
            <a:r>
              <a:rPr lang="en-US" sz="2100" dirty="0">
                <a:solidFill>
                  <a:schemeClr val="tx1">
                    <a:lumMod val="75000"/>
                    <a:lumOff val="25000"/>
                  </a:schemeClr>
                </a:solidFill>
              </a:rPr>
              <a:t> </a:t>
            </a:r>
            <a:r>
              <a:rPr lang="en-US" sz="2100" dirty="0" err="1">
                <a:solidFill>
                  <a:schemeClr val="tx1">
                    <a:lumMod val="75000"/>
                    <a:lumOff val="25000"/>
                  </a:schemeClr>
                </a:solidFill>
              </a:rPr>
              <a:t>Kurulu</a:t>
            </a:r>
            <a:r>
              <a:rPr lang="en-US" sz="2100" dirty="0">
                <a:solidFill>
                  <a:schemeClr val="tx1">
                    <a:lumMod val="75000"/>
                    <a:lumOff val="25000"/>
                  </a:schemeClr>
                </a:solidFill>
              </a:rPr>
              <a:t> </a:t>
            </a:r>
            <a:r>
              <a:rPr lang="en-US" sz="2100" dirty="0" err="1">
                <a:solidFill>
                  <a:schemeClr val="tx1">
                    <a:lumMod val="75000"/>
                    <a:lumOff val="25000"/>
                  </a:schemeClr>
                </a:solidFill>
              </a:rPr>
              <a:t>ile</a:t>
            </a:r>
            <a:r>
              <a:rPr lang="en-US" sz="2100" dirty="0">
                <a:solidFill>
                  <a:schemeClr val="tx1">
                    <a:lumMod val="75000"/>
                    <a:lumOff val="25000"/>
                  </a:schemeClr>
                </a:solidFill>
              </a:rPr>
              <a:t> </a:t>
            </a:r>
            <a:r>
              <a:rPr lang="en-US" sz="2100" dirty="0" err="1">
                <a:solidFill>
                  <a:schemeClr val="tx1">
                    <a:lumMod val="75000"/>
                    <a:lumOff val="25000"/>
                  </a:schemeClr>
                </a:solidFill>
              </a:rPr>
              <a:t>Başkanlıktan</a:t>
            </a:r>
            <a:r>
              <a:rPr lang="en-US" sz="2100" dirty="0">
                <a:solidFill>
                  <a:schemeClr val="tx1">
                    <a:lumMod val="75000"/>
                    <a:lumOff val="25000"/>
                  </a:schemeClr>
                </a:solidFill>
              </a:rPr>
              <a:t> </a:t>
            </a:r>
            <a:r>
              <a:rPr lang="en-US" sz="2100" dirty="0" err="1">
                <a:solidFill>
                  <a:schemeClr val="tx1">
                    <a:lumMod val="75000"/>
                    <a:lumOff val="25000"/>
                  </a:schemeClr>
                </a:solidFill>
              </a:rPr>
              <a:t>oluşur</a:t>
            </a:r>
            <a:r>
              <a:rPr lang="en-US" sz="2100" dirty="0">
                <a:solidFill>
                  <a:schemeClr val="tx1">
                    <a:lumMod val="75000"/>
                    <a:lumOff val="25000"/>
                  </a:schemeClr>
                </a:solidFill>
              </a:rPr>
              <a:t>.</a:t>
            </a:r>
          </a:p>
          <a:p>
            <a:pPr>
              <a:lnSpc>
                <a:spcPct val="90000"/>
              </a:lnSpc>
              <a:spcBef>
                <a:spcPts val="1000"/>
              </a:spcBef>
              <a:buClr>
                <a:schemeClr val="accent1"/>
              </a:buClr>
              <a:buSzPct val="80000"/>
              <a:buFont typeface="Wingdings 3" charset="2"/>
              <a:buChar char=""/>
            </a:pPr>
            <a:endParaRPr lang="en-US" sz="21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sz="2100" dirty="0" err="1">
                <a:solidFill>
                  <a:schemeClr val="tx1">
                    <a:lumMod val="75000"/>
                    <a:lumOff val="25000"/>
                  </a:schemeClr>
                </a:solidFill>
              </a:rPr>
              <a:t>Kurum’un</a:t>
            </a:r>
            <a:r>
              <a:rPr lang="en-US" sz="2100" dirty="0">
                <a:solidFill>
                  <a:schemeClr val="tx1">
                    <a:lumMod val="75000"/>
                    <a:lumOff val="25000"/>
                  </a:schemeClr>
                </a:solidFill>
              </a:rPr>
              <a:t> </a:t>
            </a:r>
            <a:r>
              <a:rPr lang="en-US" sz="2100" dirty="0" err="1">
                <a:solidFill>
                  <a:schemeClr val="tx1">
                    <a:lumMod val="75000"/>
                    <a:lumOff val="25000"/>
                  </a:schemeClr>
                </a:solidFill>
              </a:rPr>
              <a:t>karar</a:t>
            </a:r>
            <a:r>
              <a:rPr lang="en-US" sz="2100" dirty="0">
                <a:solidFill>
                  <a:schemeClr val="tx1">
                    <a:lumMod val="75000"/>
                    <a:lumOff val="25000"/>
                  </a:schemeClr>
                </a:solidFill>
              </a:rPr>
              <a:t> </a:t>
            </a:r>
            <a:r>
              <a:rPr lang="en-US" sz="2100" dirty="0" err="1">
                <a:solidFill>
                  <a:schemeClr val="tx1">
                    <a:lumMod val="75000"/>
                    <a:lumOff val="25000"/>
                  </a:schemeClr>
                </a:solidFill>
              </a:rPr>
              <a:t>organı</a:t>
            </a:r>
            <a:r>
              <a:rPr lang="en-US" sz="2100" dirty="0">
                <a:solidFill>
                  <a:schemeClr val="tx1">
                    <a:lumMod val="75000"/>
                    <a:lumOff val="25000"/>
                  </a:schemeClr>
                </a:solidFill>
              </a:rPr>
              <a:t> </a:t>
            </a:r>
            <a:r>
              <a:rPr lang="en-US" sz="2100" dirty="0" err="1">
                <a:solidFill>
                  <a:schemeClr val="tx1">
                    <a:lumMod val="75000"/>
                    <a:lumOff val="25000"/>
                  </a:schemeClr>
                </a:solidFill>
              </a:rPr>
              <a:t>olan</a:t>
            </a:r>
            <a:r>
              <a:rPr lang="en-US" sz="2100" dirty="0">
                <a:solidFill>
                  <a:schemeClr val="tx1">
                    <a:lumMod val="75000"/>
                    <a:lumOff val="25000"/>
                  </a:schemeClr>
                </a:solidFill>
              </a:rPr>
              <a:t> </a:t>
            </a:r>
            <a:r>
              <a:rPr lang="en-US" sz="2100" dirty="0" err="1">
                <a:solidFill>
                  <a:schemeClr val="tx1">
                    <a:lumMod val="75000"/>
                    <a:lumOff val="25000"/>
                  </a:schemeClr>
                </a:solidFill>
              </a:rPr>
              <a:t>Bankacılık</a:t>
            </a:r>
            <a:r>
              <a:rPr lang="en-US" sz="2100" dirty="0">
                <a:solidFill>
                  <a:schemeClr val="tx1">
                    <a:lumMod val="75000"/>
                    <a:lumOff val="25000"/>
                  </a:schemeClr>
                </a:solidFill>
              </a:rPr>
              <a:t> </a:t>
            </a:r>
            <a:r>
              <a:rPr lang="en-US" sz="2100" dirty="0" err="1">
                <a:solidFill>
                  <a:schemeClr val="tx1">
                    <a:lumMod val="75000"/>
                    <a:lumOff val="25000"/>
                  </a:schemeClr>
                </a:solidFill>
              </a:rPr>
              <a:t>Düzenleme</a:t>
            </a:r>
            <a:r>
              <a:rPr lang="en-US" sz="2100" dirty="0">
                <a:solidFill>
                  <a:schemeClr val="tx1">
                    <a:lumMod val="75000"/>
                    <a:lumOff val="25000"/>
                  </a:schemeClr>
                </a:solidFill>
              </a:rPr>
              <a:t> </a:t>
            </a:r>
            <a:r>
              <a:rPr lang="en-US" sz="2100" dirty="0" err="1">
                <a:solidFill>
                  <a:schemeClr val="tx1">
                    <a:lumMod val="75000"/>
                    <a:lumOff val="25000"/>
                  </a:schemeClr>
                </a:solidFill>
              </a:rPr>
              <a:t>ve</a:t>
            </a:r>
            <a:r>
              <a:rPr lang="en-US" sz="2100" dirty="0">
                <a:solidFill>
                  <a:schemeClr val="tx1">
                    <a:lumMod val="75000"/>
                    <a:lumOff val="25000"/>
                  </a:schemeClr>
                </a:solidFill>
              </a:rPr>
              <a:t> </a:t>
            </a:r>
            <a:r>
              <a:rPr lang="en-US" sz="2100" dirty="0" err="1">
                <a:solidFill>
                  <a:schemeClr val="tx1">
                    <a:lumMod val="75000"/>
                    <a:lumOff val="25000"/>
                  </a:schemeClr>
                </a:solidFill>
              </a:rPr>
              <a:t>Denetleme</a:t>
            </a:r>
            <a:r>
              <a:rPr lang="en-US" sz="2100" dirty="0">
                <a:solidFill>
                  <a:schemeClr val="tx1">
                    <a:lumMod val="75000"/>
                    <a:lumOff val="25000"/>
                  </a:schemeClr>
                </a:solidFill>
              </a:rPr>
              <a:t> </a:t>
            </a:r>
            <a:r>
              <a:rPr lang="en-US" sz="2100" dirty="0" err="1">
                <a:solidFill>
                  <a:schemeClr val="tx1">
                    <a:lumMod val="75000"/>
                    <a:lumOff val="25000"/>
                  </a:schemeClr>
                </a:solidFill>
              </a:rPr>
              <a:t>Kurulu</a:t>
            </a:r>
            <a:r>
              <a:rPr lang="en-US" sz="2100" dirty="0">
                <a:solidFill>
                  <a:schemeClr val="tx1">
                    <a:lumMod val="75000"/>
                    <a:lumOff val="25000"/>
                  </a:schemeClr>
                </a:solidFill>
              </a:rPr>
              <a:t> 7 </a:t>
            </a:r>
            <a:r>
              <a:rPr lang="en-US" sz="2100" dirty="0" err="1">
                <a:solidFill>
                  <a:schemeClr val="tx1">
                    <a:lumMod val="75000"/>
                    <a:lumOff val="25000"/>
                  </a:schemeClr>
                </a:solidFill>
              </a:rPr>
              <a:t>üyeden</a:t>
            </a:r>
            <a:r>
              <a:rPr lang="en-US" sz="2100" dirty="0">
                <a:solidFill>
                  <a:schemeClr val="tx1">
                    <a:lumMod val="75000"/>
                    <a:lumOff val="25000"/>
                  </a:schemeClr>
                </a:solidFill>
              </a:rPr>
              <a:t> </a:t>
            </a:r>
            <a:r>
              <a:rPr lang="en-US" sz="2100" dirty="0" err="1">
                <a:solidFill>
                  <a:schemeClr val="tx1">
                    <a:lumMod val="75000"/>
                    <a:lumOff val="25000"/>
                  </a:schemeClr>
                </a:solidFill>
              </a:rPr>
              <a:t>oluşur</a:t>
            </a:r>
            <a:r>
              <a:rPr lang="en-US" sz="2100" dirty="0">
                <a:solidFill>
                  <a:schemeClr val="tx1">
                    <a:lumMod val="75000"/>
                    <a:lumOff val="25000"/>
                  </a:schemeClr>
                </a:solidFill>
              </a:rPr>
              <a:t> </a:t>
            </a:r>
            <a:r>
              <a:rPr lang="en-US" sz="2100" dirty="0" err="1">
                <a:solidFill>
                  <a:schemeClr val="tx1">
                    <a:lumMod val="75000"/>
                    <a:lumOff val="25000"/>
                  </a:schemeClr>
                </a:solidFill>
              </a:rPr>
              <a:t>ve</a:t>
            </a:r>
            <a:r>
              <a:rPr lang="en-US" sz="2100" dirty="0">
                <a:solidFill>
                  <a:schemeClr val="tx1">
                    <a:lumMod val="75000"/>
                    <a:lumOff val="25000"/>
                  </a:schemeClr>
                </a:solidFill>
              </a:rPr>
              <a:t> </a:t>
            </a:r>
            <a:r>
              <a:rPr lang="en-US" sz="2100" dirty="0" err="1">
                <a:solidFill>
                  <a:schemeClr val="tx1">
                    <a:lumMod val="75000"/>
                    <a:lumOff val="25000"/>
                  </a:schemeClr>
                </a:solidFill>
              </a:rPr>
              <a:t>en</a:t>
            </a:r>
            <a:r>
              <a:rPr lang="en-US" sz="2100" dirty="0">
                <a:solidFill>
                  <a:schemeClr val="tx1">
                    <a:lumMod val="75000"/>
                    <a:lumOff val="25000"/>
                  </a:schemeClr>
                </a:solidFill>
              </a:rPr>
              <a:t> </a:t>
            </a:r>
            <a:r>
              <a:rPr lang="en-US" sz="2100" dirty="0" err="1">
                <a:solidFill>
                  <a:schemeClr val="tx1">
                    <a:lumMod val="75000"/>
                    <a:lumOff val="25000"/>
                  </a:schemeClr>
                </a:solidFill>
              </a:rPr>
              <a:t>az</a:t>
            </a:r>
            <a:r>
              <a:rPr lang="en-US" sz="2100" dirty="0">
                <a:solidFill>
                  <a:schemeClr val="tx1">
                    <a:lumMod val="75000"/>
                    <a:lumOff val="25000"/>
                  </a:schemeClr>
                </a:solidFill>
              </a:rPr>
              <a:t> 4 </a:t>
            </a:r>
            <a:r>
              <a:rPr lang="en-US" sz="2100" dirty="0" err="1">
                <a:solidFill>
                  <a:schemeClr val="tx1">
                    <a:lumMod val="75000"/>
                    <a:lumOff val="25000"/>
                  </a:schemeClr>
                </a:solidFill>
              </a:rPr>
              <a:t>üyenin</a:t>
            </a:r>
            <a:r>
              <a:rPr lang="en-US" sz="2100" dirty="0">
                <a:solidFill>
                  <a:schemeClr val="tx1">
                    <a:lumMod val="75000"/>
                    <a:lumOff val="25000"/>
                  </a:schemeClr>
                </a:solidFill>
              </a:rPr>
              <a:t> </a:t>
            </a:r>
            <a:r>
              <a:rPr lang="en-US" sz="2100" dirty="0" err="1">
                <a:solidFill>
                  <a:schemeClr val="tx1">
                    <a:lumMod val="75000"/>
                    <a:lumOff val="25000"/>
                  </a:schemeClr>
                </a:solidFill>
              </a:rPr>
              <a:t>aynı</a:t>
            </a:r>
            <a:r>
              <a:rPr lang="en-US" sz="2100" dirty="0">
                <a:solidFill>
                  <a:schemeClr val="tx1">
                    <a:lumMod val="75000"/>
                    <a:lumOff val="25000"/>
                  </a:schemeClr>
                </a:solidFill>
              </a:rPr>
              <a:t> </a:t>
            </a:r>
            <a:r>
              <a:rPr lang="en-US" sz="2100" dirty="0" err="1">
                <a:solidFill>
                  <a:schemeClr val="tx1">
                    <a:lumMod val="75000"/>
                    <a:lumOff val="25000"/>
                  </a:schemeClr>
                </a:solidFill>
              </a:rPr>
              <a:t>yönde</a:t>
            </a:r>
            <a:r>
              <a:rPr lang="en-US" sz="2100" dirty="0">
                <a:solidFill>
                  <a:schemeClr val="tx1">
                    <a:lumMod val="75000"/>
                    <a:lumOff val="25000"/>
                  </a:schemeClr>
                </a:solidFill>
              </a:rPr>
              <a:t> </a:t>
            </a:r>
            <a:r>
              <a:rPr lang="en-US" sz="2100" dirty="0" err="1">
                <a:solidFill>
                  <a:schemeClr val="tx1">
                    <a:lumMod val="75000"/>
                    <a:lumOff val="25000"/>
                  </a:schemeClr>
                </a:solidFill>
              </a:rPr>
              <a:t>oyu</a:t>
            </a:r>
            <a:r>
              <a:rPr lang="en-US" sz="2100" dirty="0">
                <a:solidFill>
                  <a:schemeClr val="tx1">
                    <a:lumMod val="75000"/>
                    <a:lumOff val="25000"/>
                  </a:schemeClr>
                </a:solidFill>
              </a:rPr>
              <a:t> </a:t>
            </a:r>
            <a:r>
              <a:rPr lang="en-US" sz="2100" dirty="0" err="1">
                <a:solidFill>
                  <a:schemeClr val="tx1">
                    <a:lumMod val="75000"/>
                    <a:lumOff val="25000"/>
                  </a:schemeClr>
                </a:solidFill>
              </a:rPr>
              <a:t>ile</a:t>
            </a:r>
            <a:r>
              <a:rPr lang="en-US" sz="2100" dirty="0">
                <a:solidFill>
                  <a:schemeClr val="tx1">
                    <a:lumMod val="75000"/>
                    <a:lumOff val="25000"/>
                  </a:schemeClr>
                </a:solidFill>
              </a:rPr>
              <a:t> </a:t>
            </a:r>
            <a:r>
              <a:rPr lang="en-US" sz="2100" dirty="0" err="1">
                <a:solidFill>
                  <a:schemeClr val="tx1">
                    <a:lumMod val="75000"/>
                    <a:lumOff val="25000"/>
                  </a:schemeClr>
                </a:solidFill>
              </a:rPr>
              <a:t>karar</a:t>
            </a:r>
            <a:r>
              <a:rPr lang="en-US" sz="2100" dirty="0">
                <a:solidFill>
                  <a:schemeClr val="tx1">
                    <a:lumMod val="75000"/>
                    <a:lumOff val="25000"/>
                  </a:schemeClr>
                </a:solidFill>
              </a:rPr>
              <a:t> </a:t>
            </a:r>
            <a:r>
              <a:rPr lang="en-US" sz="2100" dirty="0" err="1">
                <a:solidFill>
                  <a:schemeClr val="tx1">
                    <a:lumMod val="75000"/>
                    <a:lumOff val="25000"/>
                  </a:schemeClr>
                </a:solidFill>
              </a:rPr>
              <a:t>alır</a:t>
            </a:r>
            <a:r>
              <a:rPr lang="en-US" sz="1600" dirty="0">
                <a:solidFill>
                  <a:schemeClr val="tx1">
                    <a:lumMod val="75000"/>
                    <a:lumOff val="25000"/>
                  </a:schemeClr>
                </a:solidFill>
              </a:rPr>
              <a:t>.</a:t>
            </a:r>
          </a:p>
        </p:txBody>
      </p:sp>
      <p:cxnSp>
        <p:nvCxnSpPr>
          <p:cNvPr id="21" name="Straight Connector 20">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9574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 name="Group 8">
            <a:extLst>
              <a:ext uri="{FF2B5EF4-FFF2-40B4-BE49-F238E27FC236}">
                <a16:creationId xmlns:a16="http://schemas.microsoft.com/office/drawing/2014/main" id="{10BE40E3-5550-4CDD-B4FD-387C33EBF1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71A6B738-E50C-4653-B343-B9D6A5EA277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498768D6-B28C-40A3-B381-39306F5816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B27C15B9-7795-4321-AB30-DF1DEF65C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578EC957-1F3F-4C00-B023-C8725C217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3D642632-BBD5-46D6-A91D-9B2BF6821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BF9D518D-AFF5-4DE2-AEE2-0EC15479A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14EF979B-B00D-460C-BD56-7EEAFB7E0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3E40F9A1-6B82-400F-9397-26D1D36F1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2EF7DDF1-FF86-4CA4-B08B-8939557EBD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6D7C1F89-72B2-4FDC-B9E2-04F52D5C5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26" name="Picture 4" descr="Hesap makinesi, kalem, pusula, para ve üzerinde grafik yazılı kağıt">
            <a:extLst>
              <a:ext uri="{FF2B5EF4-FFF2-40B4-BE49-F238E27FC236}">
                <a16:creationId xmlns:a16="http://schemas.microsoft.com/office/drawing/2014/main" id="{0FD8BA4C-871B-471F-ABB3-4785A4BDE81F}"/>
              </a:ext>
            </a:extLst>
          </p:cNvPr>
          <p:cNvPicPr>
            <a:picLocks noChangeAspect="1"/>
          </p:cNvPicPr>
          <p:nvPr/>
        </p:nvPicPr>
        <p:blipFill rotWithShape="1">
          <a:blip r:embed="rId2"/>
          <a:srcRect l="17312" r="13088" b="-2"/>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3" name="Metin kutusu 2">
            <a:extLst>
              <a:ext uri="{FF2B5EF4-FFF2-40B4-BE49-F238E27FC236}">
                <a16:creationId xmlns:a16="http://schemas.microsoft.com/office/drawing/2014/main" id="{4CCF4DC2-4533-4D2A-BF71-DA4DDE795A99}"/>
              </a:ext>
            </a:extLst>
          </p:cNvPr>
          <p:cNvSpPr txBox="1"/>
          <p:nvPr/>
        </p:nvSpPr>
        <p:spPr>
          <a:xfrm>
            <a:off x="677334" y="2160589"/>
            <a:ext cx="3851122" cy="3880773"/>
          </a:xfrm>
          <a:prstGeom prst="rect">
            <a:avLst/>
          </a:prstGeom>
        </p:spPr>
        <p:txBody>
          <a:bodyPr vert="horz" lIns="91440" tIns="45720" rIns="91440" bIns="45720" rtlCol="0">
            <a:normAutofit/>
          </a:bodyPr>
          <a:lstStyle/>
          <a:p>
            <a:pPr>
              <a:lnSpc>
                <a:spcPct val="90000"/>
              </a:lnSpc>
              <a:spcBef>
                <a:spcPts val="1000"/>
              </a:spcBef>
              <a:buClr>
                <a:schemeClr val="accent1"/>
              </a:buClr>
              <a:buSzPct val="80000"/>
            </a:pPr>
            <a:r>
              <a:rPr lang="en-US" sz="1700" dirty="0">
                <a:solidFill>
                  <a:schemeClr val="tx1">
                    <a:lumMod val="75000"/>
                    <a:lumOff val="25000"/>
                  </a:schemeClr>
                </a:solidFill>
              </a:rPr>
              <a:t>		</a:t>
            </a:r>
            <a:r>
              <a:rPr lang="en-US" sz="2400" dirty="0">
                <a:solidFill>
                  <a:schemeClr val="tx1">
                    <a:lumMod val="75000"/>
                    <a:lumOff val="25000"/>
                  </a:schemeClr>
                </a:solidFill>
              </a:rPr>
              <a:t>Banka </a:t>
            </a:r>
            <a:r>
              <a:rPr lang="en-US" sz="2400" dirty="0" err="1">
                <a:solidFill>
                  <a:schemeClr val="tx1">
                    <a:lumMod val="75000"/>
                    <a:lumOff val="25000"/>
                  </a:schemeClr>
                </a:solidFill>
              </a:rPr>
              <a:t>Bilançosu</a:t>
            </a:r>
            <a:r>
              <a:rPr lang="en-US" sz="2400" dirty="0">
                <a:solidFill>
                  <a:schemeClr val="tx1">
                    <a:lumMod val="75000"/>
                    <a:lumOff val="25000"/>
                  </a:schemeClr>
                </a:solidFill>
              </a:rPr>
              <a:t> </a:t>
            </a:r>
          </a:p>
          <a:p>
            <a:pPr>
              <a:lnSpc>
                <a:spcPct val="90000"/>
              </a:lnSpc>
              <a:spcBef>
                <a:spcPts val="1000"/>
              </a:spcBef>
              <a:buClr>
                <a:schemeClr val="accent1"/>
              </a:buClr>
              <a:buSzPct val="80000"/>
              <a:buFont typeface="Wingdings 3" charset="2"/>
              <a:buChar char=""/>
            </a:pPr>
            <a:endParaRPr lang="en-US" sz="17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sz="1700" dirty="0" err="1">
                <a:solidFill>
                  <a:schemeClr val="tx1">
                    <a:lumMod val="75000"/>
                    <a:lumOff val="25000"/>
                  </a:schemeClr>
                </a:solidFill>
              </a:rPr>
              <a:t>Bilanço</a:t>
            </a:r>
            <a:r>
              <a:rPr lang="en-US" sz="1700" dirty="0">
                <a:solidFill>
                  <a:schemeClr val="tx1">
                    <a:lumMod val="75000"/>
                    <a:lumOff val="25000"/>
                  </a:schemeClr>
                </a:solidFill>
              </a:rPr>
              <a:t>, </a:t>
            </a:r>
            <a:r>
              <a:rPr lang="en-US" sz="1700" dirty="0" err="1">
                <a:solidFill>
                  <a:schemeClr val="tx1">
                    <a:lumMod val="75000"/>
                    <a:lumOff val="25000"/>
                  </a:schemeClr>
                </a:solidFill>
              </a:rPr>
              <a:t>bankanın</a:t>
            </a:r>
            <a:r>
              <a:rPr lang="en-US" sz="1700" dirty="0">
                <a:solidFill>
                  <a:schemeClr val="tx1">
                    <a:lumMod val="75000"/>
                    <a:lumOff val="25000"/>
                  </a:schemeClr>
                </a:solidFill>
              </a:rPr>
              <a:t> </a:t>
            </a:r>
            <a:r>
              <a:rPr lang="en-US" sz="1700" dirty="0" err="1">
                <a:solidFill>
                  <a:schemeClr val="tx1">
                    <a:lumMod val="75000"/>
                    <a:lumOff val="25000"/>
                  </a:schemeClr>
                </a:solidFill>
              </a:rPr>
              <a:t>belirli</a:t>
            </a:r>
            <a:r>
              <a:rPr lang="en-US" sz="1700" dirty="0">
                <a:solidFill>
                  <a:schemeClr val="tx1">
                    <a:lumMod val="75000"/>
                    <a:lumOff val="25000"/>
                  </a:schemeClr>
                </a:solidFill>
              </a:rPr>
              <a:t> </a:t>
            </a:r>
            <a:r>
              <a:rPr lang="en-US" sz="1700" dirty="0" err="1">
                <a:solidFill>
                  <a:schemeClr val="tx1">
                    <a:lumMod val="75000"/>
                    <a:lumOff val="25000"/>
                  </a:schemeClr>
                </a:solidFill>
              </a:rPr>
              <a:t>bir</a:t>
            </a:r>
            <a:r>
              <a:rPr lang="en-US" sz="1700" dirty="0">
                <a:solidFill>
                  <a:schemeClr val="tx1">
                    <a:lumMod val="75000"/>
                    <a:lumOff val="25000"/>
                  </a:schemeClr>
                </a:solidFill>
              </a:rPr>
              <a:t> </a:t>
            </a:r>
            <a:r>
              <a:rPr lang="en-US" sz="1700" dirty="0" err="1">
                <a:solidFill>
                  <a:schemeClr val="tx1">
                    <a:lumMod val="75000"/>
                    <a:lumOff val="25000"/>
                  </a:schemeClr>
                </a:solidFill>
              </a:rPr>
              <a:t>tarihteki</a:t>
            </a:r>
            <a:r>
              <a:rPr lang="en-US" sz="1700" dirty="0">
                <a:solidFill>
                  <a:schemeClr val="tx1">
                    <a:lumMod val="75000"/>
                    <a:lumOff val="25000"/>
                  </a:schemeClr>
                </a:solidFill>
              </a:rPr>
              <a:t> </a:t>
            </a:r>
            <a:r>
              <a:rPr lang="en-US" sz="1700" dirty="0" err="1">
                <a:solidFill>
                  <a:schemeClr val="tx1">
                    <a:lumMod val="75000"/>
                    <a:lumOff val="25000"/>
                  </a:schemeClr>
                </a:solidFill>
              </a:rPr>
              <a:t>iktisadi</a:t>
            </a:r>
            <a:r>
              <a:rPr lang="en-US" sz="1700" dirty="0">
                <a:solidFill>
                  <a:schemeClr val="tx1">
                    <a:lumMod val="75000"/>
                    <a:lumOff val="25000"/>
                  </a:schemeClr>
                </a:solidFill>
              </a:rPr>
              <a:t> </a:t>
            </a:r>
            <a:r>
              <a:rPr lang="en-US" sz="1700" dirty="0" err="1">
                <a:solidFill>
                  <a:schemeClr val="tx1">
                    <a:lumMod val="75000"/>
                    <a:lumOff val="25000"/>
                  </a:schemeClr>
                </a:solidFill>
              </a:rPr>
              <a:t>ve</a:t>
            </a:r>
            <a:r>
              <a:rPr lang="en-US" sz="1700" dirty="0">
                <a:solidFill>
                  <a:schemeClr val="tx1">
                    <a:lumMod val="75000"/>
                    <a:lumOff val="25000"/>
                  </a:schemeClr>
                </a:solidFill>
              </a:rPr>
              <a:t> </a:t>
            </a:r>
            <a:r>
              <a:rPr lang="en-US" sz="1700" dirty="0" err="1">
                <a:solidFill>
                  <a:schemeClr val="tx1">
                    <a:lumMod val="75000"/>
                    <a:lumOff val="25000"/>
                  </a:schemeClr>
                </a:solidFill>
              </a:rPr>
              <a:t>mali</a:t>
            </a:r>
            <a:r>
              <a:rPr lang="en-US" sz="1700" dirty="0">
                <a:solidFill>
                  <a:schemeClr val="tx1">
                    <a:lumMod val="75000"/>
                    <a:lumOff val="25000"/>
                  </a:schemeClr>
                </a:solidFill>
              </a:rPr>
              <a:t> </a:t>
            </a:r>
            <a:r>
              <a:rPr lang="en-US" sz="1700" dirty="0" err="1">
                <a:solidFill>
                  <a:schemeClr val="tx1">
                    <a:lumMod val="75000"/>
                    <a:lumOff val="25000"/>
                  </a:schemeClr>
                </a:solidFill>
              </a:rPr>
              <a:t>durumunu</a:t>
            </a:r>
            <a:r>
              <a:rPr lang="en-US" sz="1700" dirty="0">
                <a:solidFill>
                  <a:schemeClr val="tx1">
                    <a:lumMod val="75000"/>
                    <a:lumOff val="25000"/>
                  </a:schemeClr>
                </a:solidFill>
              </a:rPr>
              <a:t> </a:t>
            </a:r>
            <a:r>
              <a:rPr lang="en-US" sz="1700" dirty="0" err="1">
                <a:solidFill>
                  <a:schemeClr val="tx1">
                    <a:lumMod val="75000"/>
                    <a:lumOff val="25000"/>
                  </a:schemeClr>
                </a:solidFill>
              </a:rPr>
              <a:t>yansıtan</a:t>
            </a:r>
            <a:r>
              <a:rPr lang="en-US" sz="1700" dirty="0">
                <a:solidFill>
                  <a:schemeClr val="tx1">
                    <a:lumMod val="75000"/>
                    <a:lumOff val="25000"/>
                  </a:schemeClr>
                </a:solidFill>
              </a:rPr>
              <a:t>, </a:t>
            </a:r>
            <a:r>
              <a:rPr lang="en-US" sz="1700" dirty="0" err="1">
                <a:solidFill>
                  <a:schemeClr val="tx1">
                    <a:lumMod val="75000"/>
                    <a:lumOff val="25000"/>
                  </a:schemeClr>
                </a:solidFill>
              </a:rPr>
              <a:t>varlıklarını</a:t>
            </a:r>
            <a:r>
              <a:rPr lang="en-US" sz="1700" dirty="0">
                <a:solidFill>
                  <a:schemeClr val="tx1">
                    <a:lumMod val="75000"/>
                    <a:lumOff val="25000"/>
                  </a:schemeClr>
                </a:solidFill>
              </a:rPr>
              <a:t>, </a:t>
            </a:r>
            <a:r>
              <a:rPr lang="en-US" sz="1700" dirty="0" err="1">
                <a:solidFill>
                  <a:schemeClr val="tx1">
                    <a:lumMod val="75000"/>
                    <a:lumOff val="25000"/>
                  </a:schemeClr>
                </a:solidFill>
              </a:rPr>
              <a:t>borçlarını</a:t>
            </a:r>
            <a:r>
              <a:rPr lang="en-US" sz="1700" dirty="0">
                <a:solidFill>
                  <a:schemeClr val="tx1">
                    <a:lumMod val="75000"/>
                    <a:lumOff val="25000"/>
                  </a:schemeClr>
                </a:solidFill>
              </a:rPr>
              <a:t> </a:t>
            </a:r>
            <a:r>
              <a:rPr lang="en-US" sz="1700" dirty="0" err="1">
                <a:solidFill>
                  <a:schemeClr val="tx1">
                    <a:lumMod val="75000"/>
                    <a:lumOff val="25000"/>
                  </a:schemeClr>
                </a:solidFill>
              </a:rPr>
              <a:t>ve</a:t>
            </a:r>
            <a:r>
              <a:rPr lang="en-US" sz="1700" dirty="0">
                <a:solidFill>
                  <a:schemeClr val="tx1">
                    <a:lumMod val="75000"/>
                    <a:lumOff val="25000"/>
                  </a:schemeClr>
                </a:solidFill>
              </a:rPr>
              <a:t> </a:t>
            </a:r>
            <a:r>
              <a:rPr lang="en-US" sz="1700" dirty="0" err="1">
                <a:solidFill>
                  <a:schemeClr val="tx1">
                    <a:lumMod val="75000"/>
                    <a:lumOff val="25000"/>
                  </a:schemeClr>
                </a:solidFill>
              </a:rPr>
              <a:t>öz</a:t>
            </a:r>
            <a:r>
              <a:rPr lang="en-US" sz="1700" dirty="0">
                <a:solidFill>
                  <a:schemeClr val="tx1">
                    <a:lumMod val="75000"/>
                    <a:lumOff val="25000"/>
                  </a:schemeClr>
                </a:solidFill>
              </a:rPr>
              <a:t> </a:t>
            </a:r>
            <a:r>
              <a:rPr lang="en-US" sz="1700" dirty="0" err="1">
                <a:solidFill>
                  <a:schemeClr val="tx1">
                    <a:lumMod val="75000"/>
                    <a:lumOff val="25000"/>
                  </a:schemeClr>
                </a:solidFill>
              </a:rPr>
              <a:t>kaynaklarını</a:t>
            </a:r>
            <a:r>
              <a:rPr lang="en-US" sz="1700" dirty="0">
                <a:solidFill>
                  <a:schemeClr val="tx1">
                    <a:lumMod val="75000"/>
                    <a:lumOff val="25000"/>
                  </a:schemeClr>
                </a:solidFill>
              </a:rPr>
              <a:t>, </a:t>
            </a:r>
            <a:r>
              <a:rPr lang="en-US" sz="1700" dirty="0" err="1">
                <a:solidFill>
                  <a:schemeClr val="tx1">
                    <a:lumMod val="75000"/>
                    <a:lumOff val="25000"/>
                  </a:schemeClr>
                </a:solidFill>
              </a:rPr>
              <a:t>aktif</a:t>
            </a:r>
            <a:r>
              <a:rPr lang="en-US" sz="1700" dirty="0">
                <a:solidFill>
                  <a:schemeClr val="tx1">
                    <a:lumMod val="75000"/>
                    <a:lumOff val="25000"/>
                  </a:schemeClr>
                </a:solidFill>
              </a:rPr>
              <a:t> </a:t>
            </a:r>
            <a:r>
              <a:rPr lang="en-US" sz="1700" dirty="0" err="1">
                <a:solidFill>
                  <a:schemeClr val="tx1">
                    <a:lumMod val="75000"/>
                    <a:lumOff val="25000"/>
                  </a:schemeClr>
                </a:solidFill>
              </a:rPr>
              <a:t>ve</a:t>
            </a:r>
            <a:r>
              <a:rPr lang="en-US" sz="1700" dirty="0">
                <a:solidFill>
                  <a:schemeClr val="tx1">
                    <a:lumMod val="75000"/>
                    <a:lumOff val="25000"/>
                  </a:schemeClr>
                </a:solidFill>
              </a:rPr>
              <a:t> </a:t>
            </a:r>
            <a:r>
              <a:rPr lang="en-US" sz="1700" dirty="0" err="1">
                <a:solidFill>
                  <a:schemeClr val="tx1">
                    <a:lumMod val="75000"/>
                    <a:lumOff val="25000"/>
                  </a:schemeClr>
                </a:solidFill>
              </a:rPr>
              <a:t>pasif</a:t>
            </a:r>
            <a:r>
              <a:rPr lang="en-US" sz="1700" dirty="0">
                <a:solidFill>
                  <a:schemeClr val="tx1">
                    <a:lumMod val="75000"/>
                    <a:lumOff val="25000"/>
                  </a:schemeClr>
                </a:solidFill>
              </a:rPr>
              <a:t> </a:t>
            </a:r>
            <a:r>
              <a:rPr lang="en-US" sz="1700" dirty="0" err="1">
                <a:solidFill>
                  <a:schemeClr val="tx1">
                    <a:lumMod val="75000"/>
                    <a:lumOff val="25000"/>
                  </a:schemeClr>
                </a:solidFill>
              </a:rPr>
              <a:t>hesaplar</a:t>
            </a:r>
            <a:r>
              <a:rPr lang="en-US" sz="1700" dirty="0">
                <a:solidFill>
                  <a:schemeClr val="tx1">
                    <a:lumMod val="75000"/>
                    <a:lumOff val="25000"/>
                  </a:schemeClr>
                </a:solidFill>
              </a:rPr>
              <a:t> </a:t>
            </a:r>
            <a:r>
              <a:rPr lang="en-US" sz="1700" dirty="0" err="1">
                <a:solidFill>
                  <a:schemeClr val="tx1">
                    <a:lumMod val="75000"/>
                    <a:lumOff val="25000"/>
                  </a:schemeClr>
                </a:solidFill>
              </a:rPr>
              <a:t>şeklinde</a:t>
            </a:r>
            <a:r>
              <a:rPr lang="en-US" sz="1700" dirty="0">
                <a:solidFill>
                  <a:schemeClr val="tx1">
                    <a:lumMod val="75000"/>
                    <a:lumOff val="25000"/>
                  </a:schemeClr>
                </a:solidFill>
              </a:rPr>
              <a:t> </a:t>
            </a:r>
            <a:r>
              <a:rPr lang="en-US" sz="1700" dirty="0" err="1">
                <a:solidFill>
                  <a:schemeClr val="tx1">
                    <a:lumMod val="75000"/>
                    <a:lumOff val="25000"/>
                  </a:schemeClr>
                </a:solidFill>
              </a:rPr>
              <a:t>gerçeğe</a:t>
            </a:r>
            <a:r>
              <a:rPr lang="en-US" sz="1700" dirty="0">
                <a:solidFill>
                  <a:schemeClr val="tx1">
                    <a:lumMod val="75000"/>
                    <a:lumOff val="25000"/>
                  </a:schemeClr>
                </a:solidFill>
              </a:rPr>
              <a:t> </a:t>
            </a:r>
            <a:r>
              <a:rPr lang="en-US" sz="1700" dirty="0" err="1">
                <a:solidFill>
                  <a:schemeClr val="tx1">
                    <a:lumMod val="75000"/>
                    <a:lumOff val="25000"/>
                  </a:schemeClr>
                </a:solidFill>
              </a:rPr>
              <a:t>uygun</a:t>
            </a:r>
            <a:r>
              <a:rPr lang="en-US" sz="1700" dirty="0">
                <a:solidFill>
                  <a:schemeClr val="tx1">
                    <a:lumMod val="75000"/>
                    <a:lumOff val="25000"/>
                  </a:schemeClr>
                </a:solidFill>
              </a:rPr>
              <a:t> </a:t>
            </a:r>
            <a:r>
              <a:rPr lang="en-US" sz="1700" dirty="0" err="1">
                <a:solidFill>
                  <a:schemeClr val="tx1">
                    <a:lumMod val="75000"/>
                    <a:lumOff val="25000"/>
                  </a:schemeClr>
                </a:solidFill>
              </a:rPr>
              <a:t>ve</a:t>
            </a:r>
            <a:r>
              <a:rPr lang="en-US" sz="1700" dirty="0">
                <a:solidFill>
                  <a:schemeClr val="tx1">
                    <a:lumMod val="75000"/>
                    <a:lumOff val="25000"/>
                  </a:schemeClr>
                </a:solidFill>
              </a:rPr>
              <a:t> </a:t>
            </a:r>
            <a:r>
              <a:rPr lang="en-US" sz="1700" dirty="0" err="1">
                <a:solidFill>
                  <a:schemeClr val="tx1">
                    <a:lumMod val="75000"/>
                    <a:lumOff val="25000"/>
                  </a:schemeClr>
                </a:solidFill>
              </a:rPr>
              <a:t>doğru</a:t>
            </a:r>
            <a:r>
              <a:rPr lang="en-US" sz="1700" dirty="0">
                <a:solidFill>
                  <a:schemeClr val="tx1">
                    <a:lumMod val="75000"/>
                    <a:lumOff val="25000"/>
                  </a:schemeClr>
                </a:solidFill>
              </a:rPr>
              <a:t> </a:t>
            </a:r>
            <a:r>
              <a:rPr lang="en-US" sz="1700" dirty="0" err="1">
                <a:solidFill>
                  <a:schemeClr val="tx1">
                    <a:lumMod val="75000"/>
                    <a:lumOff val="25000"/>
                  </a:schemeClr>
                </a:solidFill>
              </a:rPr>
              <a:t>bir</a:t>
            </a:r>
            <a:r>
              <a:rPr lang="en-US" sz="1700" dirty="0">
                <a:solidFill>
                  <a:schemeClr val="tx1">
                    <a:lumMod val="75000"/>
                    <a:lumOff val="25000"/>
                  </a:schemeClr>
                </a:solidFill>
              </a:rPr>
              <a:t> </a:t>
            </a:r>
            <a:r>
              <a:rPr lang="en-US" sz="1700" dirty="0" err="1">
                <a:solidFill>
                  <a:schemeClr val="tx1">
                    <a:lumMod val="75000"/>
                    <a:lumOff val="25000"/>
                  </a:schemeClr>
                </a:solidFill>
              </a:rPr>
              <a:t>biçimde</a:t>
            </a:r>
            <a:r>
              <a:rPr lang="en-US" sz="1700" dirty="0">
                <a:solidFill>
                  <a:schemeClr val="tx1">
                    <a:lumMod val="75000"/>
                    <a:lumOff val="25000"/>
                  </a:schemeClr>
                </a:solidFill>
              </a:rPr>
              <a:t> </a:t>
            </a:r>
            <a:r>
              <a:rPr lang="en-US" sz="1700" dirty="0" err="1">
                <a:solidFill>
                  <a:schemeClr val="tx1">
                    <a:lumMod val="75000"/>
                    <a:lumOff val="25000"/>
                  </a:schemeClr>
                </a:solidFill>
              </a:rPr>
              <a:t>gösteren</a:t>
            </a:r>
            <a:r>
              <a:rPr lang="en-US" sz="1700" dirty="0">
                <a:solidFill>
                  <a:schemeClr val="tx1">
                    <a:lumMod val="75000"/>
                    <a:lumOff val="25000"/>
                  </a:schemeClr>
                </a:solidFill>
              </a:rPr>
              <a:t> </a:t>
            </a:r>
            <a:r>
              <a:rPr lang="en-US" sz="1700" dirty="0" err="1">
                <a:solidFill>
                  <a:schemeClr val="tx1">
                    <a:lumMod val="75000"/>
                    <a:lumOff val="25000"/>
                  </a:schemeClr>
                </a:solidFill>
              </a:rPr>
              <a:t>tablodur</a:t>
            </a:r>
            <a:r>
              <a:rPr lang="en-US" sz="1700" dirty="0">
                <a:solidFill>
                  <a:schemeClr val="tx1">
                    <a:lumMod val="75000"/>
                    <a:lumOff val="25000"/>
                  </a:schemeClr>
                </a:solidFill>
              </a:rPr>
              <a:t>. </a:t>
            </a:r>
          </a:p>
          <a:p>
            <a:pPr>
              <a:lnSpc>
                <a:spcPct val="90000"/>
              </a:lnSpc>
              <a:spcBef>
                <a:spcPts val="1000"/>
              </a:spcBef>
              <a:buClr>
                <a:schemeClr val="accent1"/>
              </a:buClr>
              <a:buSzPct val="80000"/>
              <a:buFont typeface="Wingdings 3" charset="2"/>
              <a:buChar char=""/>
            </a:pPr>
            <a:endParaRPr lang="en-US" sz="1700" dirty="0">
              <a:solidFill>
                <a:schemeClr val="tx1">
                  <a:lumMod val="75000"/>
                  <a:lumOff val="25000"/>
                </a:schemeClr>
              </a:solidFill>
            </a:endParaRPr>
          </a:p>
          <a:p>
            <a:pPr>
              <a:lnSpc>
                <a:spcPct val="90000"/>
              </a:lnSpc>
              <a:spcBef>
                <a:spcPts val="1000"/>
              </a:spcBef>
              <a:buClr>
                <a:schemeClr val="accent1"/>
              </a:buClr>
              <a:buSzPct val="80000"/>
              <a:buFont typeface="Wingdings 3" charset="2"/>
              <a:buChar char=""/>
            </a:pPr>
            <a:r>
              <a:rPr lang="en-US" sz="1700" dirty="0" err="1">
                <a:solidFill>
                  <a:schemeClr val="tx1">
                    <a:lumMod val="75000"/>
                    <a:lumOff val="25000"/>
                  </a:schemeClr>
                </a:solidFill>
              </a:rPr>
              <a:t>Bilançonun</a:t>
            </a:r>
            <a:r>
              <a:rPr lang="en-US" sz="1700" dirty="0">
                <a:solidFill>
                  <a:schemeClr val="tx1">
                    <a:lumMod val="75000"/>
                    <a:lumOff val="25000"/>
                  </a:schemeClr>
                </a:solidFill>
              </a:rPr>
              <a:t> </a:t>
            </a:r>
            <a:r>
              <a:rPr lang="en-US" sz="1700" dirty="0" err="1">
                <a:solidFill>
                  <a:schemeClr val="tx1">
                    <a:lumMod val="75000"/>
                    <a:lumOff val="25000"/>
                  </a:schemeClr>
                </a:solidFill>
              </a:rPr>
              <a:t>aktif</a:t>
            </a:r>
            <a:r>
              <a:rPr lang="en-US" sz="1700" dirty="0">
                <a:solidFill>
                  <a:schemeClr val="tx1">
                    <a:lumMod val="75000"/>
                    <a:lumOff val="25000"/>
                  </a:schemeClr>
                </a:solidFill>
              </a:rPr>
              <a:t> </a:t>
            </a:r>
            <a:r>
              <a:rPr lang="en-US" sz="1700" dirty="0" err="1">
                <a:solidFill>
                  <a:schemeClr val="tx1">
                    <a:lumMod val="75000"/>
                    <a:lumOff val="25000"/>
                  </a:schemeClr>
                </a:solidFill>
              </a:rPr>
              <a:t>bölümü</a:t>
            </a:r>
            <a:r>
              <a:rPr lang="en-US" sz="1700" dirty="0">
                <a:solidFill>
                  <a:schemeClr val="tx1">
                    <a:lumMod val="75000"/>
                    <a:lumOff val="25000"/>
                  </a:schemeClr>
                </a:solidFill>
              </a:rPr>
              <a:t> </a:t>
            </a:r>
            <a:r>
              <a:rPr lang="en-US" sz="1700" dirty="0" err="1">
                <a:solidFill>
                  <a:schemeClr val="tx1">
                    <a:lumMod val="75000"/>
                    <a:lumOff val="25000"/>
                  </a:schemeClr>
                </a:solidFill>
              </a:rPr>
              <a:t>paraya</a:t>
            </a:r>
            <a:r>
              <a:rPr lang="en-US" sz="1700" dirty="0">
                <a:solidFill>
                  <a:schemeClr val="tx1">
                    <a:lumMod val="75000"/>
                    <a:lumOff val="25000"/>
                  </a:schemeClr>
                </a:solidFill>
              </a:rPr>
              <a:t> </a:t>
            </a:r>
            <a:r>
              <a:rPr lang="en-US" sz="1700" dirty="0" err="1">
                <a:solidFill>
                  <a:schemeClr val="tx1">
                    <a:lumMod val="75000"/>
                    <a:lumOff val="25000"/>
                  </a:schemeClr>
                </a:solidFill>
              </a:rPr>
              <a:t>dönüşüm</a:t>
            </a:r>
            <a:r>
              <a:rPr lang="en-US" sz="1700" dirty="0">
                <a:solidFill>
                  <a:schemeClr val="tx1">
                    <a:lumMod val="75000"/>
                    <a:lumOff val="25000"/>
                  </a:schemeClr>
                </a:solidFill>
              </a:rPr>
              <a:t> </a:t>
            </a:r>
            <a:r>
              <a:rPr lang="en-US" sz="1700" dirty="0" err="1">
                <a:solidFill>
                  <a:schemeClr val="tx1">
                    <a:lumMod val="75000"/>
                    <a:lumOff val="25000"/>
                  </a:schemeClr>
                </a:solidFill>
              </a:rPr>
              <a:t>çabukluğuna</a:t>
            </a:r>
            <a:r>
              <a:rPr lang="en-US" sz="1700" dirty="0">
                <a:solidFill>
                  <a:schemeClr val="tx1">
                    <a:lumMod val="75000"/>
                    <a:lumOff val="25000"/>
                  </a:schemeClr>
                </a:solidFill>
              </a:rPr>
              <a:t>, </a:t>
            </a:r>
            <a:r>
              <a:rPr lang="en-US" sz="1700" dirty="0" err="1">
                <a:solidFill>
                  <a:schemeClr val="tx1">
                    <a:lumMod val="75000"/>
                    <a:lumOff val="25000"/>
                  </a:schemeClr>
                </a:solidFill>
              </a:rPr>
              <a:t>pasif</a:t>
            </a:r>
            <a:r>
              <a:rPr lang="en-US" sz="1700" dirty="0">
                <a:solidFill>
                  <a:schemeClr val="tx1">
                    <a:lumMod val="75000"/>
                    <a:lumOff val="25000"/>
                  </a:schemeClr>
                </a:solidFill>
              </a:rPr>
              <a:t> </a:t>
            </a:r>
            <a:r>
              <a:rPr lang="en-US" sz="1700" dirty="0" err="1">
                <a:solidFill>
                  <a:schemeClr val="tx1">
                    <a:lumMod val="75000"/>
                    <a:lumOff val="25000"/>
                  </a:schemeClr>
                </a:solidFill>
              </a:rPr>
              <a:t>bölümü</a:t>
            </a:r>
            <a:r>
              <a:rPr lang="en-US" sz="1700" dirty="0">
                <a:solidFill>
                  <a:schemeClr val="tx1">
                    <a:lumMod val="75000"/>
                    <a:lumOff val="25000"/>
                  </a:schemeClr>
                </a:solidFill>
              </a:rPr>
              <a:t> </a:t>
            </a:r>
            <a:r>
              <a:rPr lang="en-US" sz="1700" dirty="0" err="1">
                <a:solidFill>
                  <a:schemeClr val="tx1">
                    <a:lumMod val="75000"/>
                    <a:lumOff val="25000"/>
                  </a:schemeClr>
                </a:solidFill>
              </a:rPr>
              <a:t>ise</a:t>
            </a:r>
            <a:r>
              <a:rPr lang="en-US" sz="1700" dirty="0">
                <a:solidFill>
                  <a:schemeClr val="tx1">
                    <a:lumMod val="75000"/>
                    <a:lumOff val="25000"/>
                  </a:schemeClr>
                </a:solidFill>
              </a:rPr>
              <a:t> </a:t>
            </a:r>
            <a:r>
              <a:rPr lang="en-US" sz="1700" dirty="0" err="1">
                <a:solidFill>
                  <a:schemeClr val="tx1">
                    <a:lumMod val="75000"/>
                    <a:lumOff val="25000"/>
                  </a:schemeClr>
                </a:solidFill>
              </a:rPr>
              <a:t>ödeme</a:t>
            </a:r>
            <a:r>
              <a:rPr lang="en-US" sz="1700" dirty="0">
                <a:solidFill>
                  <a:schemeClr val="tx1">
                    <a:lumMod val="75000"/>
                    <a:lumOff val="25000"/>
                  </a:schemeClr>
                </a:solidFill>
              </a:rPr>
              <a:t> </a:t>
            </a:r>
            <a:r>
              <a:rPr lang="en-US" sz="1700" dirty="0" err="1">
                <a:solidFill>
                  <a:schemeClr val="tx1">
                    <a:lumMod val="75000"/>
                    <a:lumOff val="25000"/>
                  </a:schemeClr>
                </a:solidFill>
              </a:rPr>
              <a:t>çabukluğuna</a:t>
            </a:r>
            <a:r>
              <a:rPr lang="en-US" sz="1700" dirty="0">
                <a:solidFill>
                  <a:schemeClr val="tx1">
                    <a:lumMod val="75000"/>
                    <a:lumOff val="25000"/>
                  </a:schemeClr>
                </a:solidFill>
              </a:rPr>
              <a:t> </a:t>
            </a:r>
            <a:r>
              <a:rPr lang="en-US" sz="1700" dirty="0" err="1">
                <a:solidFill>
                  <a:schemeClr val="tx1">
                    <a:lumMod val="75000"/>
                    <a:lumOff val="25000"/>
                  </a:schemeClr>
                </a:solidFill>
              </a:rPr>
              <a:t>göre</a:t>
            </a:r>
            <a:r>
              <a:rPr lang="en-US" sz="1700" dirty="0">
                <a:solidFill>
                  <a:schemeClr val="tx1">
                    <a:lumMod val="75000"/>
                    <a:lumOff val="25000"/>
                  </a:schemeClr>
                </a:solidFill>
              </a:rPr>
              <a:t> </a:t>
            </a:r>
            <a:r>
              <a:rPr lang="en-US" sz="1700" dirty="0" err="1">
                <a:solidFill>
                  <a:schemeClr val="tx1">
                    <a:lumMod val="75000"/>
                    <a:lumOff val="25000"/>
                  </a:schemeClr>
                </a:solidFill>
              </a:rPr>
              <a:t>düzenlenir</a:t>
            </a:r>
            <a:r>
              <a:rPr lang="en-US" sz="1700" dirty="0">
                <a:solidFill>
                  <a:schemeClr val="tx1">
                    <a:lumMod val="75000"/>
                    <a:lumOff val="25000"/>
                  </a:schemeClr>
                </a:solidFill>
              </a:rPr>
              <a:t>. </a:t>
            </a:r>
          </a:p>
        </p:txBody>
      </p:sp>
      <p:cxnSp>
        <p:nvCxnSpPr>
          <p:cNvPr id="28" name="Straight Connector 20">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411521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4" descr="Ticari Bankalar ve Kaydi Para Yaratma Süreci - Ekonomi Hukuk">
            <a:extLst>
              <a:ext uri="{FF2B5EF4-FFF2-40B4-BE49-F238E27FC236}">
                <a16:creationId xmlns:a16="http://schemas.microsoft.com/office/drawing/2014/main" id="{FCA1820A-F8B5-4A30-83DE-7A5F192CEBD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83934" y="457200"/>
            <a:ext cx="9824132" cy="594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3635530"/>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1366</TotalTime>
  <Words>1195</Words>
  <Application>Microsoft Office PowerPoint</Application>
  <PresentationFormat>Geniş ekran</PresentationFormat>
  <Paragraphs>115</Paragraphs>
  <Slides>24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24</vt:i4>
      </vt:variant>
    </vt:vector>
  </HeadingPairs>
  <TitlesOfParts>
    <vt:vector size="31" baseType="lpstr">
      <vt:lpstr>Arial</vt:lpstr>
      <vt:lpstr>Roboto</vt:lpstr>
      <vt:lpstr>Tahoma</vt:lpstr>
      <vt:lpstr>Times New Roman</vt:lpstr>
      <vt:lpstr>Trebuchet MS</vt:lpstr>
      <vt:lpstr>Wingdings 3</vt:lpstr>
      <vt:lpstr>Yüzeyler</vt:lpstr>
      <vt:lpstr>BNK 214 ‘’Banka ve Sigorta Uygulamaları’’ Ders Notları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Ayşegül  KURTULGAN</dc:creator>
  <cp:lastModifiedBy>Ayşegül  KURTULGAN</cp:lastModifiedBy>
  <cp:revision>23</cp:revision>
  <dcterms:created xsi:type="dcterms:W3CDTF">2022-02-21T10:19:29Z</dcterms:created>
  <dcterms:modified xsi:type="dcterms:W3CDTF">2022-02-22T09:06:09Z</dcterms:modified>
</cp:coreProperties>
</file>