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7" r:id="rId4"/>
    <p:sldId id="258" r:id="rId5"/>
    <p:sldId id="259" r:id="rId6"/>
    <p:sldId id="267" r:id="rId7"/>
    <p:sldId id="268" r:id="rId8"/>
    <p:sldId id="260" r:id="rId9"/>
    <p:sldId id="262" r:id="rId10"/>
    <p:sldId id="277" r:id="rId11"/>
    <p:sldId id="263" r:id="rId12"/>
    <p:sldId id="264" r:id="rId13"/>
    <p:sldId id="278" r:id="rId14"/>
    <p:sldId id="279" r:id="rId15"/>
    <p:sldId id="261" r:id="rId16"/>
    <p:sldId id="269" r:id="rId17"/>
    <p:sldId id="270" r:id="rId18"/>
    <p:sldId id="265" r:id="rId19"/>
    <p:sldId id="271" r:id="rId20"/>
    <p:sldId id="272" r:id="rId21"/>
    <p:sldId id="273" r:id="rId22"/>
    <p:sldId id="274" r:id="rId23"/>
    <p:sldId id="266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7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00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1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2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6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88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79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64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456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3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88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556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502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4097-95C5-3544-98B8-EDFAD611CFA7}" type="datetimeFigureOut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14.04.2026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1E59-26A1-7242-B5E7-179249CFDAC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1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18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0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64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02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8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8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F23461-5D09-4652-8D36-D50E7811E443}" type="datetimeFigureOut">
              <a:rPr lang="tr-TR" smtClean="0"/>
              <a:t>14.04.2026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21F1CA-49AE-493A-995E-36A0C722A0E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5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-humansciences.com/ojs/index.php/IJHS/article/view/447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5400" b="1" dirty="0">
                <a:latin typeface="Arial Black" panose="020B0A04020102020204" pitchFamily="34" charset="0"/>
              </a:rPr>
              <a:t>PSY 260- </a:t>
            </a:r>
            <a:r>
              <a:rPr lang="tr-TR" sz="5400" b="1" dirty="0" err="1">
                <a:latin typeface="Arial Black" panose="020B0A04020102020204" pitchFamily="34" charset="0"/>
              </a:rPr>
              <a:t>Research</a:t>
            </a:r>
            <a:r>
              <a:rPr lang="tr-TR" sz="5400" b="1" dirty="0">
                <a:latin typeface="Arial Black" panose="020B0A04020102020204" pitchFamily="34" charset="0"/>
              </a:rPr>
              <a:t> </a:t>
            </a:r>
            <a:r>
              <a:rPr lang="tr-TR" sz="5400" b="1" dirty="0" err="1">
                <a:latin typeface="Arial Black" panose="020B0A04020102020204" pitchFamily="34" charset="0"/>
              </a:rPr>
              <a:t>Methods</a:t>
            </a:r>
            <a:r>
              <a:rPr lang="tr-TR" sz="5400" b="1" dirty="0">
                <a:latin typeface="Arial Black" panose="020B0A04020102020204" pitchFamily="34" charset="0"/>
              </a:rPr>
              <a:t>-II</a:t>
            </a:r>
            <a:br>
              <a:rPr lang="tr-TR" sz="5400" b="1" dirty="0">
                <a:latin typeface="Arial Black" panose="020B0A04020102020204" pitchFamily="34" charset="0"/>
              </a:rPr>
            </a:br>
            <a:r>
              <a:rPr lang="tr-TR" sz="6600" b="1" dirty="0">
                <a:latin typeface="Arial Black" panose="020B0A04020102020204" pitchFamily="34" charset="0"/>
              </a:rPr>
              <a:t/>
            </a:r>
            <a:br>
              <a:rPr lang="tr-TR" sz="6600" b="1" dirty="0">
                <a:latin typeface="Arial Black" panose="020B0A04020102020204" pitchFamily="34" charset="0"/>
              </a:rPr>
            </a:br>
            <a:r>
              <a:rPr lang="tr-TR" sz="4000" b="1" dirty="0">
                <a:latin typeface="Arial Black" panose="020B0A04020102020204" pitchFamily="34" charset="0"/>
              </a:rPr>
              <a:t>Araştırma Raporu &amp; Araştırma Önerisi</a:t>
            </a:r>
            <a:endParaRPr lang="tr-TR" sz="66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Asst</a:t>
            </a:r>
            <a:r>
              <a:rPr lang="tr-TR" sz="1600" dirty="0">
                <a:solidFill>
                  <a:schemeClr val="tx1"/>
                </a:solidFill>
                <a:latin typeface="Arial Black" panose="020B0A04020102020204" pitchFamily="34" charset="0"/>
              </a:rPr>
              <a:t>. Prof. Dr. sena </a:t>
            </a:r>
            <a:r>
              <a:rPr lang="tr-TR" sz="1600" dirty="0" err="1">
                <a:solidFill>
                  <a:schemeClr val="tx1"/>
                </a:solidFill>
                <a:latin typeface="Arial Black" panose="020B0A04020102020204" pitchFamily="34" charset="0"/>
              </a:rPr>
              <a:t>doğruyol</a:t>
            </a:r>
            <a:endParaRPr lang="tr-TR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Araştırma Önerisi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Öneri aracılığıyla araştırma projesini tanımlarken şunları aklınızda bulundurun:</a:t>
            </a:r>
          </a:p>
          <a:p>
            <a:r>
              <a:rPr lang="tr-TR" sz="2800" dirty="0"/>
              <a:t>✓ Araştırmaya katılanlar için bir fayda olduğunuzdan emin olun.</a:t>
            </a:r>
          </a:p>
          <a:p>
            <a:r>
              <a:rPr lang="tr-TR" sz="2800" dirty="0"/>
              <a:t>✓ Yönteminizi akıllıca seçin. Nitel mi (yani, görüşmelere ve anketlere dayalı) yoksa nicel mi (yani, istatistiklere ve sayılara dayalı) olacak? Deneysel ya da </a:t>
            </a:r>
            <a:r>
              <a:rPr lang="tr-TR" sz="2800" dirty="0" err="1"/>
              <a:t>korelasyonel</a:t>
            </a:r>
            <a:r>
              <a:rPr lang="tr-TR" sz="2800" dirty="0"/>
              <a:t> bir çalışma mı yürüteceksiniz vb.)</a:t>
            </a:r>
          </a:p>
          <a:p>
            <a:r>
              <a:rPr lang="tr-TR" sz="2800" dirty="0"/>
              <a:t>✓ Araştırmayı </a:t>
            </a:r>
            <a:r>
              <a:rPr lang="tr-TR" sz="2800" u="sng" dirty="0"/>
              <a:t>nerede ve kimler </a:t>
            </a:r>
            <a:r>
              <a:rPr lang="tr-TR" sz="2800" dirty="0"/>
              <a:t>üzerinde yürüteceğinize karar verin.</a:t>
            </a:r>
          </a:p>
        </p:txBody>
      </p:sp>
    </p:spTree>
    <p:extLst>
      <p:ext uri="{BB962C8B-B14F-4D97-AF65-F5344CB8AC3E}">
        <p14:creationId xmlns:p14="http://schemas.microsoft.com/office/powerpoint/2010/main" val="322481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Araştırma Önerisi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22813"/>
            <a:ext cx="10058400" cy="4023360"/>
          </a:xfrm>
        </p:spPr>
        <p:txBody>
          <a:bodyPr>
            <a:noAutofit/>
          </a:bodyPr>
          <a:lstStyle/>
          <a:p>
            <a:r>
              <a:rPr lang="tr-TR" sz="2800" dirty="0"/>
              <a:t>1) Kendi alanınızdaki diğer önerileri okuyun. Bu, birçok şey hakkında net bir fikir verebilir; özellikle kendi alanınızın organizasyonu, başlıkları ve kuralları vb.</a:t>
            </a:r>
          </a:p>
          <a:p>
            <a:r>
              <a:rPr lang="tr-TR" sz="2800" dirty="0"/>
              <a:t>2) Bir dizi soru etrafında organize olun. Sorular araştırmayı çerçeveleyecek şekilde seçilmelidir.</a:t>
            </a:r>
          </a:p>
          <a:p>
            <a:r>
              <a:rPr lang="tr-TR" sz="2800" dirty="0"/>
              <a:t>3) Araştırma projenizi daraltın. Geniş bir şekilde tanımlanmış bir proje yönetilemez olabilir</a:t>
            </a:r>
          </a:p>
        </p:txBody>
      </p:sp>
    </p:spTree>
    <p:extLst>
      <p:ext uri="{BB962C8B-B14F-4D97-AF65-F5344CB8AC3E}">
        <p14:creationId xmlns:p14="http://schemas.microsoft.com/office/powerpoint/2010/main" val="381179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Araştırma Önerisinin Planlanması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3482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Öncelikle, bir fikir bulmak!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Bir hipotez/tahmin formüle etmek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Bağımsız değişkeni(</a:t>
            </a:r>
            <a:r>
              <a:rPr lang="tr-TR" sz="3200" dirty="0" err="1"/>
              <a:t>ler</a:t>
            </a:r>
            <a:r>
              <a:rPr lang="tr-TR" sz="3200" dirty="0" smtClean="0"/>
              <a:t>) </a:t>
            </a:r>
            <a:r>
              <a:rPr lang="tr-TR" sz="3200" dirty="0"/>
              <a:t>ve bağımlı </a:t>
            </a:r>
            <a:r>
              <a:rPr lang="tr-TR" sz="3200" dirty="0" smtClean="0"/>
              <a:t>değişkeni(</a:t>
            </a:r>
            <a:r>
              <a:rPr lang="tr-TR" sz="3200" dirty="0" err="1" smtClean="0"/>
              <a:t>ler</a:t>
            </a:r>
            <a:r>
              <a:rPr lang="tr-TR" sz="3200" dirty="0"/>
              <a:t>) belirlemek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Uygun ölçme yöntemlerini belirlemek (ölçek, deney vb.)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Araştırmanın tasarlanması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07199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Araştırma Önerisinde Neler Yapılır?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07188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b="1" dirty="0"/>
              <a:t>Gelecek zaman kullanın!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Ne yapacaksın?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Bir araştırma raporunun bölümlerine göre adım adım araştırma süreciniz.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Ne bulabilirsin?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Araştırmanızın sonunda hipotezinize göre neler bulabileceğinizin açıklaması. Hangi istatistiksel yöntemleri kullanacağınız.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Yaptığınız işin önemi...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...önceki ve gelecekteki çalışmalara.</a:t>
            </a:r>
          </a:p>
        </p:txBody>
      </p:sp>
    </p:spTree>
    <p:extLst>
      <p:ext uri="{BB962C8B-B14F-4D97-AF65-F5344CB8AC3E}">
        <p14:creationId xmlns:p14="http://schemas.microsoft.com/office/powerpoint/2010/main" val="362000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Araştırma Önerisi Bölümleri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955" y="1779058"/>
            <a:ext cx="10058400" cy="4621741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3600" b="1" dirty="0"/>
              <a:t>Kapak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Özet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Giriş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Literatür taraması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Amaçlar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Hipotezler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3600" b="1" dirty="0"/>
              <a:t>Yöntem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 Katılımcılar (planlanan)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 Veri toplama araçları (planlanan)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 İşlem (desen) (planlanan)</a:t>
            </a:r>
            <a:endParaRPr lang="tr-T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(Olası sınırlılıklar istenebilir)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3600" b="1" dirty="0"/>
              <a:t>Kaynakça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Ekler</a:t>
            </a:r>
          </a:p>
        </p:txBody>
      </p:sp>
    </p:spTree>
    <p:extLst>
      <p:ext uri="{BB962C8B-B14F-4D97-AF65-F5344CB8AC3E}">
        <p14:creationId xmlns:p14="http://schemas.microsoft.com/office/powerpoint/2010/main" val="101642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Özet (</a:t>
            </a:r>
            <a:r>
              <a:rPr lang="tr-TR" b="1" dirty="0" err="1">
                <a:solidFill>
                  <a:srgbClr val="0070C0"/>
                </a:solidFill>
              </a:rPr>
              <a:t>Abstract</a:t>
            </a:r>
            <a:r>
              <a:rPr lang="tr-TR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429" y="1714500"/>
            <a:ext cx="10762587" cy="423903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 En başta yer alıyor olsa da en son yazılmalı!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Araştırma</a:t>
            </a:r>
            <a:r>
              <a:rPr lang="tr-TR" dirty="0"/>
              <a:t> raporunun </a:t>
            </a:r>
            <a:r>
              <a:rPr lang="tr-TR" dirty="0" err="1"/>
              <a:t>özu</a:t>
            </a:r>
            <a:r>
              <a:rPr lang="tr-TR" dirty="0"/>
              <a:t>̈, okuyucunun </a:t>
            </a:r>
            <a:r>
              <a:rPr lang="tr-TR" dirty="0" err="1"/>
              <a:t>araştırma</a:t>
            </a:r>
            <a:r>
              <a:rPr lang="tr-TR" dirty="0"/>
              <a:t> raporu ile temas </a:t>
            </a:r>
            <a:r>
              <a:rPr lang="tr-TR" dirty="0" err="1"/>
              <a:t>ettiği</a:t>
            </a:r>
            <a:r>
              <a:rPr lang="tr-TR" dirty="0"/>
              <a:t> ve </a:t>
            </a:r>
            <a:r>
              <a:rPr lang="tr-TR" dirty="0" err="1"/>
              <a:t>araştırma</a:t>
            </a:r>
            <a:r>
              <a:rPr lang="tr-TR" dirty="0"/>
              <a:t> raporunun tamamını okuyup okumama kararını </a:t>
            </a:r>
            <a:r>
              <a:rPr lang="tr-TR" dirty="0" err="1"/>
              <a:t>verdiği</a:t>
            </a:r>
            <a:r>
              <a:rPr lang="tr-TR" dirty="0"/>
              <a:t> </a:t>
            </a:r>
            <a:r>
              <a:rPr lang="tr-TR" dirty="0" err="1"/>
              <a:t>önemli</a:t>
            </a:r>
            <a:r>
              <a:rPr lang="tr-TR" dirty="0"/>
              <a:t> bir </a:t>
            </a:r>
            <a:r>
              <a:rPr lang="tr-TR" dirty="0" err="1"/>
              <a:t>bölümdür</a:t>
            </a:r>
            <a:r>
              <a:rPr lang="tr-TR" dirty="0"/>
              <a:t> ve </a:t>
            </a:r>
            <a:r>
              <a:rPr lang="tr-TR" dirty="0" err="1"/>
              <a:t>özenle</a:t>
            </a:r>
            <a:r>
              <a:rPr lang="tr-TR" dirty="0"/>
              <a:t> hazırlanmalıdır.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Ö̈zette</a:t>
            </a:r>
            <a:r>
              <a:rPr lang="tr-TR" dirty="0"/>
              <a:t> </a:t>
            </a:r>
            <a:r>
              <a:rPr lang="tr-TR" dirty="0" err="1"/>
              <a:t>araştırmaya</a:t>
            </a:r>
            <a:r>
              <a:rPr lang="tr-TR" dirty="0"/>
              <a:t> </a:t>
            </a:r>
            <a:r>
              <a:rPr lang="tr-TR" dirty="0" err="1"/>
              <a:t>ilişkin</a:t>
            </a:r>
            <a:r>
              <a:rPr lang="tr-TR" dirty="0"/>
              <a:t> anahtar </a:t>
            </a:r>
            <a:r>
              <a:rPr lang="tr-TR" dirty="0" err="1"/>
              <a:t>sözcükler</a:t>
            </a:r>
            <a:r>
              <a:rPr lang="tr-TR" dirty="0"/>
              <a:t> ve </a:t>
            </a:r>
            <a:r>
              <a:rPr lang="tr-TR" dirty="0" err="1"/>
              <a:t>yoğun</a:t>
            </a:r>
            <a:r>
              <a:rPr lang="tr-TR" dirty="0"/>
              <a:t> bilgi yer almalıdır.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İyi bir </a:t>
            </a:r>
            <a:r>
              <a:rPr lang="tr-TR" dirty="0" err="1"/>
              <a:t>ÖZ’de</a:t>
            </a:r>
            <a:r>
              <a:rPr lang="tr-TR" dirty="0"/>
              <a:t>; doğru, nesnel, </a:t>
            </a:r>
            <a:r>
              <a:rPr lang="tr-TR" dirty="0" err="1"/>
              <a:t>anlaşılır</a:t>
            </a:r>
            <a:r>
              <a:rPr lang="tr-TR" dirty="0"/>
              <a:t> ve </a:t>
            </a:r>
            <a:r>
              <a:rPr lang="tr-TR" dirty="0" err="1"/>
              <a:t>özet</a:t>
            </a:r>
            <a:r>
              <a:rPr lang="tr-TR" dirty="0"/>
              <a:t> bilgi aktarılmalıdır.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Görgül</a:t>
            </a:r>
            <a:r>
              <a:rPr lang="tr-TR" dirty="0"/>
              <a:t> bir </a:t>
            </a:r>
            <a:r>
              <a:rPr lang="tr-TR" dirty="0" err="1"/>
              <a:t>çalışmanın</a:t>
            </a:r>
            <a:r>
              <a:rPr lang="tr-TR" dirty="0"/>
              <a:t> </a:t>
            </a:r>
            <a:r>
              <a:rPr lang="tr-TR" dirty="0" err="1"/>
              <a:t>özetinde</a:t>
            </a:r>
            <a:r>
              <a:rPr lang="tr-TR" dirty="0"/>
              <a:t> </a:t>
            </a:r>
            <a:r>
              <a:rPr lang="tr-TR" dirty="0" err="1"/>
              <a:t>aşağıdaki</a:t>
            </a:r>
            <a:r>
              <a:rPr lang="tr-TR" dirty="0"/>
              <a:t> bilgiler yer almalıdır: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• </a:t>
            </a:r>
            <a:r>
              <a:rPr lang="tr-TR" b="1" dirty="0" err="1"/>
              <a:t>Araştırma</a:t>
            </a:r>
            <a:r>
              <a:rPr lang="tr-TR" b="1" dirty="0"/>
              <a:t> sorusu</a:t>
            </a:r>
            <a:br>
              <a:rPr lang="tr-TR" b="1" dirty="0"/>
            </a:br>
            <a:r>
              <a:rPr lang="tr-TR" b="1" dirty="0"/>
              <a:t>• </a:t>
            </a:r>
            <a:r>
              <a:rPr lang="tr-TR" b="1" dirty="0" err="1"/>
              <a:t>Araştırma</a:t>
            </a:r>
            <a:r>
              <a:rPr lang="tr-TR" b="1" dirty="0"/>
              <a:t> katılımcılarının (örneklemin) özellikleri</a:t>
            </a:r>
            <a:br>
              <a:rPr lang="tr-TR" b="1" dirty="0"/>
            </a:br>
            <a:r>
              <a:rPr lang="tr-TR" b="1" dirty="0"/>
              <a:t>• </a:t>
            </a:r>
            <a:r>
              <a:rPr lang="tr-TR" b="1" dirty="0" err="1"/>
              <a:t>Araştırmanın</a:t>
            </a:r>
            <a:r>
              <a:rPr lang="tr-TR" b="1" dirty="0"/>
              <a:t> </a:t>
            </a:r>
            <a:r>
              <a:rPr lang="tr-TR" b="1" dirty="0" err="1"/>
              <a:t>yöntemi</a:t>
            </a:r>
            <a:r>
              <a:rPr lang="tr-TR" b="1" dirty="0"/>
              <a:t> (öneri için bu kadarı yeterli)</a:t>
            </a:r>
            <a:br>
              <a:rPr lang="tr-TR" b="1" dirty="0"/>
            </a:br>
            <a:r>
              <a:rPr lang="tr-TR" dirty="0"/>
              <a:t>• </a:t>
            </a:r>
            <a:r>
              <a:rPr lang="tr-TR" dirty="0" err="1"/>
              <a:t>Araştırmanın</a:t>
            </a:r>
            <a:r>
              <a:rPr lang="tr-TR" dirty="0"/>
              <a:t> temel bulgusu, istatistiksel anlamlılık </a:t>
            </a:r>
            <a:r>
              <a:rPr lang="tr-TR" dirty="0" err="1"/>
              <a:t>değerleri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Araştırmanın</a:t>
            </a:r>
            <a:r>
              <a:rPr lang="tr-TR" dirty="0"/>
              <a:t> sonucu ve öneriler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Araştırma raporunun </a:t>
            </a:r>
            <a:r>
              <a:rPr lang="tr-TR" dirty="0" err="1"/>
              <a:t>özeti</a:t>
            </a:r>
            <a:r>
              <a:rPr lang="tr-TR" dirty="0"/>
              <a:t> yazılırken kelime sınırına dikkat edilmeli, </a:t>
            </a:r>
            <a:r>
              <a:rPr lang="tr-TR" dirty="0" err="1"/>
              <a:t>yaklaşık</a:t>
            </a:r>
            <a:r>
              <a:rPr lang="tr-TR" dirty="0"/>
              <a:t> olarak </a:t>
            </a:r>
            <a:r>
              <a:rPr lang="tr-TR" b="1" u="sng" dirty="0"/>
              <a:t>150 ile 250 kelime </a:t>
            </a:r>
            <a:r>
              <a:rPr lang="tr-TR" dirty="0"/>
              <a:t>ile sınırlandırılmalıdır.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583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0070C0"/>
                </a:solidFill>
              </a:rPr>
              <a:t>Abstract</a:t>
            </a:r>
            <a:r>
              <a:rPr lang="tr-TR" b="1" dirty="0">
                <a:solidFill>
                  <a:srgbClr val="0070C0"/>
                </a:solidFill>
              </a:rPr>
              <a:t> - </a:t>
            </a:r>
            <a:r>
              <a:rPr lang="tr-TR" b="1" dirty="0">
                <a:solidFill>
                  <a:srgbClr val="FF0000"/>
                </a:solidFill>
              </a:rPr>
              <a:t>Örnek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çalışmanın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psikolojik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okuyan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öğrencilerinde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çelişik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duygulu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cinsiyetçilik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evlilikte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arasındaki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incelemektir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grubunu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Erciyes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Sakarya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Karadeniz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Üniversitesi’nin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okuyan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420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oluşturmaktadır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aracı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Ölçeği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(Epstein, 2008),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Çelişik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Duygulu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Cinsiyetçilik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Ölçeği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(Glick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Fiske, 1996)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Evlilikte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Ölçeği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Sakallı-Uğurlu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Ulu, 2003)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analizinde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hiyerarşik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regresyon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kısmi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büyüklüklerine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bakılmıştır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sonucunda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eşitlikçi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düşmanca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cinsiyetçilik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sözel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toleransı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ayrılmaya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yordayan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değişkenler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bulunurken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eşitlikçi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rollerinin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yordadığı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görülmüştür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Düşmanca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cinsiyetçiliğin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sözel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sonrasında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ayrılmaya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boyutlarında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yordayıcı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edilmiştir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araştırmanın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arttıkça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eşitlikçi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tutumlar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benimsediklerini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göstermekle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rolleri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çelişik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duygulu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cinsiyetçiliğin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kaldıklarını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koymaktadır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evlilikte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tutumların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önlenebilmesi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kadınlara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eşitlikçi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tutumlarının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düşmanca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cinsiyetçiliğin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önlenmesi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görülmektedir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Anahtar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Kelimeler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Çelişik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duygulu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cinsiyetçilik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evlilikte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şiddet</a:t>
            </a:r>
            <a:endParaRPr lang="tr-TR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 err="1"/>
              <a:t>Tarhan</a:t>
            </a:r>
            <a:r>
              <a:rPr lang="en-US" sz="1200" dirty="0"/>
              <a:t>, S., </a:t>
            </a:r>
            <a:r>
              <a:rPr lang="en-US" sz="1200" dirty="0" err="1"/>
              <a:t>Çetin</a:t>
            </a:r>
            <a:r>
              <a:rPr lang="en-US" sz="1200" dirty="0"/>
              <a:t> </a:t>
            </a:r>
            <a:r>
              <a:rPr lang="en-US" sz="1200" dirty="0" err="1"/>
              <a:t>Gündüz</a:t>
            </a:r>
            <a:r>
              <a:rPr lang="en-US" sz="1200" dirty="0"/>
              <a:t>, H., &amp; </a:t>
            </a:r>
            <a:r>
              <a:rPr lang="en-US" sz="1200" dirty="0" err="1"/>
              <a:t>Ekşioğlu</a:t>
            </a:r>
            <a:r>
              <a:rPr lang="en-US" sz="1200" dirty="0"/>
              <a:t>, S. (2017). Ambivalent sexism, gender and attitudes towards violence against women in marriage/</a:t>
            </a:r>
            <a:r>
              <a:rPr lang="en-US" sz="1200" dirty="0" err="1"/>
              <a:t>Çelişik</a:t>
            </a:r>
            <a:r>
              <a:rPr lang="en-US" sz="1200" dirty="0"/>
              <a:t> </a:t>
            </a:r>
            <a:r>
              <a:rPr lang="en-US" sz="1200" dirty="0" err="1"/>
              <a:t>duygulu</a:t>
            </a:r>
            <a:r>
              <a:rPr lang="en-US" sz="1200" dirty="0"/>
              <a:t> </a:t>
            </a:r>
            <a:r>
              <a:rPr lang="en-US" sz="1200" dirty="0" err="1"/>
              <a:t>cinsiyetçilik</a:t>
            </a:r>
            <a:r>
              <a:rPr lang="en-US" sz="1200" dirty="0"/>
              <a:t>, </a:t>
            </a:r>
            <a:r>
              <a:rPr lang="en-US" sz="1200" dirty="0" err="1"/>
              <a:t>toplumsal</a:t>
            </a:r>
            <a:r>
              <a:rPr lang="en-US" sz="1200" dirty="0"/>
              <a:t> </a:t>
            </a:r>
            <a:r>
              <a:rPr lang="en-US" sz="1200" dirty="0" err="1"/>
              <a:t>cinsiyet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evlilikte</a:t>
            </a:r>
            <a:r>
              <a:rPr lang="en-US" sz="1200" dirty="0"/>
              <a:t> </a:t>
            </a:r>
            <a:r>
              <a:rPr lang="en-US" sz="1200" dirty="0" err="1"/>
              <a:t>kadına</a:t>
            </a:r>
            <a:r>
              <a:rPr lang="en-US" sz="1200" dirty="0"/>
              <a:t> </a:t>
            </a:r>
            <a:r>
              <a:rPr lang="en-US" sz="1200" dirty="0" err="1"/>
              <a:t>yönelik</a:t>
            </a:r>
            <a:r>
              <a:rPr lang="en-US" sz="1200" dirty="0"/>
              <a:t> </a:t>
            </a:r>
            <a:r>
              <a:rPr lang="en-US" sz="1200" dirty="0" err="1"/>
              <a:t>şiddete</a:t>
            </a:r>
            <a:r>
              <a:rPr lang="en-US" sz="1200" dirty="0"/>
              <a:t> </a:t>
            </a:r>
            <a:r>
              <a:rPr lang="en-US" sz="1200" dirty="0" err="1"/>
              <a:t>ilişkin</a:t>
            </a:r>
            <a:r>
              <a:rPr lang="en-US" sz="1200" dirty="0"/>
              <a:t> </a:t>
            </a:r>
            <a:r>
              <a:rPr lang="en-US" sz="1200" dirty="0" err="1"/>
              <a:t>tutumlar</a:t>
            </a:r>
            <a:r>
              <a:rPr lang="en-US" sz="1200" dirty="0"/>
              <a:t>. </a:t>
            </a:r>
            <a:r>
              <a:rPr lang="en-US" sz="1200" i="1" dirty="0"/>
              <a:t>Journal of Human Sciences</a:t>
            </a:r>
            <a:r>
              <a:rPr lang="en-US" sz="1200" dirty="0"/>
              <a:t>, </a:t>
            </a:r>
            <a:r>
              <a:rPr lang="en-US" sz="1200" i="1" dirty="0"/>
              <a:t>14</a:t>
            </a:r>
            <a:r>
              <a:rPr lang="en-US" sz="1200" dirty="0"/>
              <a:t>(2), 1894-1908. Retrieved from </a:t>
            </a:r>
            <a:r>
              <a:rPr lang="en-US" sz="1200" dirty="0">
                <a:hlinkClick r:id="rId2"/>
              </a:rPr>
              <a:t>https://j-humansciences.com/ojs/index.php/IJHS/article/view/4474</a:t>
            </a:r>
            <a:endParaRPr lang="en-US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6246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Giriş ve literatür (</a:t>
            </a:r>
            <a:r>
              <a:rPr lang="tr-TR" b="1" dirty="0" err="1">
                <a:solidFill>
                  <a:srgbClr val="0070C0"/>
                </a:solidFill>
              </a:rPr>
              <a:t>alanyazını</a:t>
            </a:r>
            <a:r>
              <a:rPr lang="tr-TR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53" t="41538" r="20980" b="23187"/>
          <a:stretch/>
        </p:blipFill>
        <p:spPr>
          <a:xfrm>
            <a:off x="1354145" y="1938130"/>
            <a:ext cx="8437556" cy="38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69B11-230C-B64A-8CAE-3D07C3DD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136" y="522732"/>
            <a:ext cx="7543800" cy="118224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Giriş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2F367-D79A-6643-8A2B-720326DD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136" y="2071934"/>
            <a:ext cx="9925050" cy="385178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Bir makaleye giriş, konunun önemini belirler.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Yazar, ele alınacak sorunun doğasını ve diğer araştırmalara nasıl bağlandığını tanımlar.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2974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9F80B-9CF8-8B45-8BB7-0BB7871C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0" y="637032"/>
            <a:ext cx="7960631" cy="107746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Giriş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E209E-7F37-A444-B43D-017A1284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2345635"/>
            <a:ext cx="9972675" cy="38265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Yazar, okuyucuyu </a:t>
            </a:r>
            <a:r>
              <a:rPr lang="tr-TR" sz="2400" b="1" dirty="0"/>
              <a:t>araştırma sorununun önemine </a:t>
            </a:r>
            <a:r>
              <a:rPr lang="tr-TR" sz="2400" dirty="0"/>
              <a:t>ve aynı konuyla ilgili daha </a:t>
            </a:r>
            <a:r>
              <a:rPr lang="tr-TR" sz="2400" b="1" dirty="0"/>
              <a:t>önceki araştırmaları </a:t>
            </a:r>
            <a:r>
              <a:rPr lang="tr-TR" sz="2400" dirty="0"/>
              <a:t>tanıtır.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Böylece, sizi sorunun doğasına tanıtan açılış ifadesinden sonra, yazar literatürün gözden geçirilmesine girer.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u="sng" dirty="0"/>
              <a:t>Tartışmalı bir konuda iyi bir giriş bölümü argümanın tüm taraflarına nesnel bir bakış verecektir.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Mevcut bilgi durumunu açıkladıktan sonra yazar, mevcut araştırmaları çağıran </a:t>
            </a:r>
            <a:r>
              <a:rPr lang="tr-TR" sz="2400" b="1" dirty="0"/>
              <a:t>mantıklı bir argümanla desteklenen hipotezler geliştirecek</a:t>
            </a:r>
            <a:r>
              <a:rPr lang="tr-T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753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30" y="476250"/>
            <a:ext cx="10058400" cy="1127760"/>
          </a:xfrm>
        </p:spPr>
        <p:txBody>
          <a:bodyPr/>
          <a:lstStyle/>
          <a:p>
            <a:r>
              <a:rPr lang="tr-TR" b="1" dirty="0" err="1">
                <a:solidFill>
                  <a:srgbClr val="0070C0"/>
                </a:solidFill>
              </a:rPr>
              <a:t>Outline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800225"/>
            <a:ext cx="9993630" cy="40688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4000" dirty="0"/>
              <a:t> Ödev bilgilendirme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000" dirty="0"/>
              <a:t> Araştırma raporu ve araştırma önerisi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000" dirty="0"/>
              <a:t> Araştırma ve okuma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4000" dirty="0"/>
              <a:t> Giriş</a:t>
            </a:r>
          </a:p>
        </p:txBody>
      </p:sp>
    </p:spTree>
    <p:extLst>
      <p:ext uri="{BB962C8B-B14F-4D97-AF65-F5344CB8AC3E}">
        <p14:creationId xmlns:p14="http://schemas.microsoft.com/office/powerpoint/2010/main" val="367259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6A57D-B3AD-7F49-B603-542DE8F8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86" y="533400"/>
            <a:ext cx="7543800" cy="110337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Giriş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E625FDC-DD2C-6A43-98F8-5A2426087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47069"/>
              </p:ext>
            </p:extLst>
          </p:nvPr>
        </p:nvGraphicFramePr>
        <p:xfrm>
          <a:off x="2324100" y="1847850"/>
          <a:ext cx="7867650" cy="422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857">
                  <a:extLst>
                    <a:ext uri="{9D8B030D-6E8A-4147-A177-3AD203B41FA5}">
                      <a16:colId xmlns:a16="http://schemas.microsoft.com/office/drawing/2014/main" xmlns="" val="3676976990"/>
                    </a:ext>
                  </a:extLst>
                </a:gridCol>
                <a:gridCol w="3979793">
                  <a:extLst>
                    <a:ext uri="{9D8B030D-6E8A-4147-A177-3AD203B41FA5}">
                      <a16:colId xmlns:a16="http://schemas.microsoft.com/office/drawing/2014/main" xmlns="" val="2248842087"/>
                    </a:ext>
                  </a:extLst>
                </a:gridCol>
              </a:tblGrid>
              <a:tr h="611792">
                <a:tc>
                  <a:txBody>
                    <a:bodyPr/>
                    <a:lstStyle/>
                    <a:p>
                      <a:r>
                        <a:rPr lang="tr-TR" dirty="0"/>
                        <a:t>Soru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Soru neden önemlidir?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433932"/>
                  </a:ext>
                </a:extLst>
              </a:tr>
              <a:tr h="1922773">
                <a:tc>
                  <a:txBody>
                    <a:bodyPr/>
                    <a:lstStyle/>
                    <a:p>
                      <a:r>
                        <a:rPr lang="tr-TR" dirty="0"/>
                        <a:t>Araştırmacı hangi genel konuyu ele alıyor?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Bu soru araştırmayı bağlam haline getirir.</a:t>
                      </a:r>
                    </a:p>
                    <a:p>
                      <a:r>
                        <a:rPr lang="tr-TR" dirty="0"/>
                        <a:t>Konuyu bilmek, makaledeki farklı kavramların birbiriyle nasıl ilişkili olduğunu anlayabilmeniz için bir şema oluşturmanıza olanak tanır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593103"/>
                  </a:ext>
                </a:extLst>
              </a:tr>
              <a:tr h="1660576">
                <a:tc>
                  <a:txBody>
                    <a:bodyPr/>
                    <a:lstStyle/>
                    <a:p>
                      <a:r>
                        <a:rPr lang="tr-TR" dirty="0"/>
                        <a:t>Bu konuda başka araştırmacılar neler keşfetti?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Araştırma her seferinde bir adım ilerler. Araştırmacıların başka hangi soruları sorduğunu ve ne bulduklarını biliyorsanız, okuduğunuz makaledeki araştırma daha anlaşılır.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27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6A57D-B3AD-7F49-B603-542DE8F8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619125"/>
            <a:ext cx="8536686" cy="112242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Giriş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E625FDC-DD2C-6A43-98F8-5A2426087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564376"/>
              </p:ext>
            </p:extLst>
          </p:nvPr>
        </p:nvGraphicFramePr>
        <p:xfrm>
          <a:off x="2078520" y="1857793"/>
          <a:ext cx="8343900" cy="442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950">
                  <a:extLst>
                    <a:ext uri="{9D8B030D-6E8A-4147-A177-3AD203B41FA5}">
                      <a16:colId xmlns:a16="http://schemas.microsoft.com/office/drawing/2014/main" xmlns="" val="3676976990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xmlns="" val="2248842087"/>
                    </a:ext>
                  </a:extLst>
                </a:gridCol>
              </a:tblGrid>
              <a:tr h="653976">
                <a:tc>
                  <a:txBody>
                    <a:bodyPr/>
                    <a:lstStyle/>
                    <a:p>
                      <a:r>
                        <a:rPr lang="tr-TR" dirty="0"/>
                        <a:t>Soru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Soru neden önemlidir?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433932"/>
                  </a:ext>
                </a:extLst>
              </a:tr>
              <a:tr h="964617">
                <a:tc>
                  <a:txBody>
                    <a:bodyPr/>
                    <a:lstStyle/>
                    <a:p>
                      <a:r>
                        <a:rPr lang="tr-TR" sz="1500" dirty="0"/>
                        <a:t>Bu çalışma daha önceki araştırmaları nasıl takip ediyor?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Önceki araştırmaları bilmek, çalışmalar arasında mantıksal bağlantılar kurmanızı sağlar, böylece mevcut makaleyi önceki araştırmaya bağlayabilirsiniz.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593103"/>
                  </a:ext>
                </a:extLst>
              </a:tr>
              <a:tr h="1371820">
                <a:tc>
                  <a:txBody>
                    <a:bodyPr/>
                    <a:lstStyle/>
                    <a:p>
                      <a:r>
                        <a:rPr lang="tr-TR" sz="1500" dirty="0"/>
                        <a:t>Bu araştırmada diğer araştırmalarla karşılaştırıldığında yeni olan nedir? Bu çalışma neden yapılmaya değer? Nasıl yeni bir çığır açıyor?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Bilim adamları yeni bilgiye katkıda bulunursa araştırmayı değerli olarak kabul ederler.</a:t>
                      </a:r>
                    </a:p>
                    <a:p>
                      <a:r>
                        <a:rPr lang="tr-TR" sz="1500" dirty="0"/>
                        <a:t>Diğer araştırmanın ötesine nasıl yayıldığını görebiliyorsanız araştırmacının mantığını daha iyi anlayacaksınız.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2273046"/>
                  </a:ext>
                </a:extLst>
              </a:tr>
              <a:tr h="1390669">
                <a:tc>
                  <a:txBody>
                    <a:bodyPr/>
                    <a:lstStyle/>
                    <a:p>
                      <a:r>
                        <a:rPr lang="tr-TR" sz="1500" dirty="0"/>
                        <a:t>Araştırmacının hipotezleri nelerdir?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Diğer araştırmacıların neler başardığını ve sonuçlarını nasıl yorumladıklarını anlarsanız, araştırmacının neden önceki fikirlerden sonra gelen bazı hipotezleri geliştirdiğini anlayabilirsiniz.</a:t>
                      </a:r>
                    </a:p>
                    <a:p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55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0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Kaynak Tarama ve Okuma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 Peki bu konuda önceden yapılmış çalışmaları nereden bulacağız?? </a:t>
            </a:r>
          </a:p>
          <a:p>
            <a:pPr marL="201168" lvl="1" indent="0">
              <a:buNone/>
            </a:pPr>
            <a:endParaRPr lang="tr-TR" sz="3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000" dirty="0"/>
              <a:t> Arama </a:t>
            </a:r>
            <a:r>
              <a:rPr lang="tr-TR" sz="3000" dirty="0" smtClean="0"/>
              <a:t>motorları (Google </a:t>
            </a:r>
            <a:r>
              <a:rPr lang="tr-TR" sz="3000" dirty="0" err="1" smtClean="0"/>
              <a:t>Scholar</a:t>
            </a:r>
            <a:r>
              <a:rPr lang="tr-TR" sz="3000" dirty="0"/>
              <a:t> </a:t>
            </a:r>
            <a:r>
              <a:rPr lang="tr-TR" sz="3000" dirty="0" smtClean="0"/>
              <a:t>gibi)</a:t>
            </a:r>
            <a:endParaRPr lang="tr-TR" sz="3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000" dirty="0"/>
              <a:t> Dergiler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000" dirty="0"/>
              <a:t> Anahtar kelimeler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000" dirty="0"/>
              <a:t> Yıla göre arama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000" dirty="0"/>
              <a:t> Genelden özele sınıflandırma</a:t>
            </a:r>
          </a:p>
        </p:txBody>
      </p:sp>
    </p:spTree>
    <p:extLst>
      <p:ext uri="{BB962C8B-B14F-4D97-AF65-F5344CB8AC3E}">
        <p14:creationId xmlns:p14="http://schemas.microsoft.com/office/powerpoint/2010/main" val="105578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Yöntem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Temel olarak 3 bölümden oluşur:</a:t>
            </a:r>
          </a:p>
          <a:p>
            <a:pPr marL="944118" lvl="1" indent="-742950">
              <a:buFont typeface="+mj-lt"/>
              <a:buAutoNum type="arabicPeriod"/>
            </a:pPr>
            <a:r>
              <a:rPr lang="tr-TR" sz="3600" b="1" dirty="0"/>
              <a:t>Katılımcılar (</a:t>
            </a:r>
            <a:r>
              <a:rPr lang="tr-TR" sz="3600" b="1" i="1" dirty="0"/>
              <a:t>Örneklem</a:t>
            </a:r>
            <a:r>
              <a:rPr lang="tr-TR" sz="3600" b="1" dirty="0"/>
              <a:t>)</a:t>
            </a:r>
          </a:p>
          <a:p>
            <a:pPr marL="944118" lvl="1" indent="-742950">
              <a:buFont typeface="+mj-lt"/>
              <a:buAutoNum type="arabicPeriod"/>
            </a:pPr>
            <a:r>
              <a:rPr lang="tr-TR" sz="3600" b="1" dirty="0"/>
              <a:t>Veri Toplama Araçları</a:t>
            </a:r>
          </a:p>
          <a:p>
            <a:pPr marL="944118" lvl="1" indent="-742950">
              <a:buFont typeface="+mj-lt"/>
              <a:buAutoNum type="arabicPeriod"/>
            </a:pPr>
            <a:r>
              <a:rPr lang="tr-TR" sz="3600" b="1" dirty="0"/>
              <a:t>İşlem</a:t>
            </a: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7199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Haftalık Görevler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9571"/>
            <a:ext cx="10058400" cy="224918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tr-TR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Sisteme yüklenmiş olan «</a:t>
            </a:r>
            <a:r>
              <a:rPr lang="tr-TR" sz="3600" b="1" dirty="0"/>
              <a:t>APA 7 STUDENT GUIDE</a:t>
            </a:r>
            <a:r>
              <a:rPr lang="tr-TR" sz="3600" dirty="0"/>
              <a:t>» ve kaynak gösterme kuralları incelenecek.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Okulun kütüphane sayfasını ziyaret ederek kaynak tarama nasıl yapılır deneyin.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3B1CEEC0-39D0-9DBA-7052-108E5A76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21" y="3955774"/>
            <a:ext cx="8668757" cy="26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Ödev Hakkında Bilgilendirme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3089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 Öncelikle size verilen araştırma sorusu üzerinden </a:t>
            </a:r>
            <a:r>
              <a:rPr lang="tr-TR" sz="3200" u="sng" dirty="0"/>
              <a:t>hipotez(</a:t>
            </a:r>
            <a:r>
              <a:rPr lang="tr-TR" sz="3200" u="sng" dirty="0" err="1"/>
              <a:t>ler</a:t>
            </a:r>
            <a:r>
              <a:rPr lang="tr-TR" sz="3200" u="sng" dirty="0"/>
              <a:t>)</a:t>
            </a:r>
            <a:r>
              <a:rPr lang="tr-TR" sz="3200" u="sng" dirty="0" err="1"/>
              <a:t>inizi</a:t>
            </a:r>
            <a:r>
              <a:rPr lang="tr-TR" sz="3200" u="sng" dirty="0"/>
              <a:t> </a:t>
            </a:r>
            <a:r>
              <a:rPr lang="tr-TR" sz="3200" dirty="0"/>
              <a:t>oluşturunuz.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Daha sonra, INTRODUCTION, -araştırma sorunuz ya da hipotez(</a:t>
            </a:r>
            <a:r>
              <a:rPr lang="tr-TR" sz="3200" dirty="0" err="1"/>
              <a:t>ler</a:t>
            </a:r>
            <a:r>
              <a:rPr lang="tr-TR" sz="3200" dirty="0"/>
              <a:t>)iniz (</a:t>
            </a:r>
            <a:r>
              <a:rPr lang="tr-TR" sz="3200" dirty="0" err="1"/>
              <a:t>Introduction</a:t>
            </a:r>
            <a:r>
              <a:rPr lang="tr-TR" sz="3200" dirty="0"/>
              <a:t> bölümünün en sonuna)-, METHOD bölümlerini tamamlayınız.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200" dirty="0"/>
              <a:t>Tam bir araştırma yapmak yerine, </a:t>
            </a:r>
            <a:r>
              <a:rPr lang="tr-TR" sz="3200" b="1" dirty="0">
                <a:solidFill>
                  <a:srgbClr val="FF0000"/>
                </a:solidFill>
              </a:rPr>
              <a:t>ARAŞTIRMA ÖNERİSİ </a:t>
            </a:r>
            <a:r>
              <a:rPr lang="tr-TR" sz="3200" dirty="0"/>
              <a:t>yazmanız beklenmektedir. </a:t>
            </a:r>
          </a:p>
        </p:txBody>
      </p:sp>
    </p:spTree>
    <p:extLst>
      <p:ext uri="{BB962C8B-B14F-4D97-AF65-F5344CB8AC3E}">
        <p14:creationId xmlns:p14="http://schemas.microsoft.com/office/powerpoint/2010/main" val="20655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Araştırma Raporu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05" y="1790700"/>
            <a:ext cx="10058400" cy="4800600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3600" b="1" dirty="0"/>
              <a:t>Kapak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Özet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Giriş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Literatür taraması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Amaçlar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Hipotezler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3600" b="1" dirty="0"/>
              <a:t>Yöntem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 Katılımcılar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 Veri toplama araçları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3000" dirty="0"/>
              <a:t> İşlem (desen)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3600" b="1" dirty="0"/>
              <a:t>Bulgular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Tartışma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Kaynakça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b="1" dirty="0"/>
              <a:t> Ekler</a:t>
            </a:r>
          </a:p>
        </p:txBody>
      </p:sp>
    </p:spTree>
    <p:extLst>
      <p:ext uri="{BB962C8B-B14F-4D97-AF65-F5344CB8AC3E}">
        <p14:creationId xmlns:p14="http://schemas.microsoft.com/office/powerpoint/2010/main" val="314477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Araştırma Raporu: Başlık Düzeyleri</a:t>
            </a:r>
            <a:endParaRPr lang="tr-T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02C6D67A-CE01-4E48-91A4-8E8263CDE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87662"/>
            <a:ext cx="10058400" cy="3939926"/>
          </a:xfrm>
        </p:spPr>
      </p:pic>
    </p:spTree>
    <p:extLst>
      <p:ext uri="{BB962C8B-B14F-4D97-AF65-F5344CB8AC3E}">
        <p14:creationId xmlns:p14="http://schemas.microsoft.com/office/powerpoint/2010/main" val="359885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8965" y="4188954"/>
            <a:ext cx="3810001" cy="1450757"/>
          </a:xfrm>
        </p:spPr>
        <p:txBody>
          <a:bodyPr>
            <a:noAutofit/>
          </a:bodyPr>
          <a:lstStyle/>
          <a:p>
            <a:r>
              <a:rPr lang="tr-TR" sz="5400" b="1" dirty="0">
                <a:solidFill>
                  <a:srgbClr val="0070C0"/>
                </a:solidFill>
              </a:rPr>
              <a:t>Araştırma Raporu: Başlık Düzeyleri - Örnek</a:t>
            </a:r>
            <a:endParaRPr lang="tr-TR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B15263-4205-F549-92E1-CFB47624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77" y="131693"/>
            <a:ext cx="5689705" cy="60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Araştırma Önerisi Nasıl Yazılır?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05" y="1902884"/>
            <a:ext cx="10058400" cy="44217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2800" dirty="0"/>
              <a:t>Araştırmaya başlamadan önce yazılır (rapor ise bitirdikten sonra  araştırma tamamlanır)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Yürütmeyi planladığımız araştırmayı sunmak amacıyla yazılır.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Geleceğe yöneliktir.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Yapacağımız araştırmanın ayrıntılı bir planı…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METHOD BÖLÜMÜNDE GELECEK ZAMAN KULLANILIR!!</a:t>
            </a:r>
          </a:p>
        </p:txBody>
      </p:sp>
    </p:spTree>
    <p:extLst>
      <p:ext uri="{BB962C8B-B14F-4D97-AF65-F5344CB8AC3E}">
        <p14:creationId xmlns:p14="http://schemas.microsoft.com/office/powerpoint/2010/main" val="168259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Araştırma Önerisi Nedir?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05" y="1902884"/>
            <a:ext cx="10058400" cy="44217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600" dirty="0"/>
              <a:t> </a:t>
            </a:r>
            <a:r>
              <a:rPr lang="tr-TR" sz="2800" dirty="0"/>
              <a:t>Bir araştırma fikrini sunar ve gerekçelendirir.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Belirli bir konu hakkındaki mevcut araştırmaları analiz eder ve sentezler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Yazarın yeni bir çalışma için kendi fikrini, araştırma literatüründeki boşlukların veya sorunların değerlendirilmesine dayanarak açıklar.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Üç soruyu yanıtlar: (1) araştırılacak olan nedir, (2) neden önemlidir ve (3) nasıl ele alınacaktır.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Yazarın araştırmaya olan bağlılığının bir göstergesidir.</a:t>
            </a:r>
          </a:p>
        </p:txBody>
      </p:sp>
    </p:spTree>
    <p:extLst>
      <p:ext uri="{BB962C8B-B14F-4D97-AF65-F5344CB8AC3E}">
        <p14:creationId xmlns:p14="http://schemas.microsoft.com/office/powerpoint/2010/main" val="235074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Araştırma Önerisi Nedir?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İlk önce bir plan yapılmalı!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Araştırma yapmak için paraya ihtiyacınız olabilir…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600" dirty="0"/>
              <a:t> Proje başvuruları (TÜBİTAK gibi)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Gelecekte yapılacak araştırma fikirleri için bir düşünceyi geliştirmek ve iyileştirmek…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Lisans tez </a:t>
            </a:r>
            <a:r>
              <a:rPr lang="tr-TR" sz="2800" dirty="0" smtClean="0"/>
              <a:t>öğrencileri, </a:t>
            </a:r>
            <a:r>
              <a:rPr lang="tr-TR" sz="2800" dirty="0"/>
              <a:t>yüksek </a:t>
            </a:r>
            <a:r>
              <a:rPr lang="tr-TR" sz="2800" dirty="0" smtClean="0"/>
              <a:t>lisans, doktora </a:t>
            </a:r>
            <a:r>
              <a:rPr lang="tr-TR" sz="2800" dirty="0"/>
              <a:t>öğrencileri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800" dirty="0"/>
              <a:t> Araştırma Yöntemleri dersleri için lisans </a:t>
            </a:r>
            <a:r>
              <a:rPr lang="tr-TR" sz="2800" dirty="0" smtClean="0"/>
              <a:t>öğrencileri- SİZ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746311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1301</Words>
  <Application>Microsoft Office PowerPoint</Application>
  <PresentationFormat>Özel</PresentationFormat>
  <Paragraphs>141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Retrospect</vt:lpstr>
      <vt:lpstr>1_Retrospect</vt:lpstr>
      <vt:lpstr>PSY 260- Research Methods-II  Araştırma Raporu &amp; Araştırma Önerisi</vt:lpstr>
      <vt:lpstr>Outline</vt:lpstr>
      <vt:lpstr>Ödev Hakkında Bilgilendirme</vt:lpstr>
      <vt:lpstr>Araştırma Raporu</vt:lpstr>
      <vt:lpstr>Araştırma Raporu: Başlık Düzeyleri</vt:lpstr>
      <vt:lpstr>Araştırma Raporu: Başlık Düzeyleri - Örnek</vt:lpstr>
      <vt:lpstr>Araştırma Önerisi Nasıl Yazılır?</vt:lpstr>
      <vt:lpstr>Araştırma Önerisi Nedir?</vt:lpstr>
      <vt:lpstr>Araştırma Önerisi Nedir?</vt:lpstr>
      <vt:lpstr>Araştırma Önerisi</vt:lpstr>
      <vt:lpstr>Araştırma Önerisi</vt:lpstr>
      <vt:lpstr>Araştırma Önerisinin Planlanması</vt:lpstr>
      <vt:lpstr>Araştırma Önerisinde Neler Yapılır?</vt:lpstr>
      <vt:lpstr>Araştırma Önerisi Bölümleri </vt:lpstr>
      <vt:lpstr>Özet (Abstract)</vt:lpstr>
      <vt:lpstr>Abstract - Örnek</vt:lpstr>
      <vt:lpstr>Giriş ve literatür (alanyazını)</vt:lpstr>
      <vt:lpstr>Giriş</vt:lpstr>
      <vt:lpstr>Giriş</vt:lpstr>
      <vt:lpstr>Giriş</vt:lpstr>
      <vt:lpstr>Giriş</vt:lpstr>
      <vt:lpstr>Kaynak Tarama ve Okuma</vt:lpstr>
      <vt:lpstr>Yöntem</vt:lpstr>
      <vt:lpstr>Haftalık Görevler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Araştırma raporu, araştırma önerisi</dc:title>
  <dc:creator>Cherry</dc:creator>
  <cp:lastModifiedBy>Sena Doğruyol</cp:lastModifiedBy>
  <cp:revision>82</cp:revision>
  <dcterms:created xsi:type="dcterms:W3CDTF">2024-10-10T19:24:45Z</dcterms:created>
  <dcterms:modified xsi:type="dcterms:W3CDTF">2026-04-14T10:31:20Z</dcterms:modified>
</cp:coreProperties>
</file>