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78" r:id="rId4"/>
    <p:sldId id="276" r:id="rId5"/>
    <p:sldId id="282" r:id="rId6"/>
    <p:sldId id="279" r:id="rId7"/>
    <p:sldId id="280" r:id="rId8"/>
    <p:sldId id="283" r:id="rId9"/>
    <p:sldId id="284" r:id="rId10"/>
    <p:sldId id="257" r:id="rId11"/>
    <p:sldId id="275" r:id="rId12"/>
    <p:sldId id="258" r:id="rId13"/>
    <p:sldId id="266" r:id="rId14"/>
    <p:sldId id="267" r:id="rId15"/>
    <p:sldId id="269" r:id="rId16"/>
    <p:sldId id="270" r:id="rId17"/>
    <p:sldId id="271" r:id="rId18"/>
    <p:sldId id="272" r:id="rId19"/>
    <p:sldId id="273" r:id="rId20"/>
    <p:sldId id="274"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27.10.2021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27.10.2021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27.10.2021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27.10.2021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27.10.2021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27.10.2021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27.10.2021</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2564904"/>
            <a:ext cx="7543800" cy="864096"/>
          </a:xfrm>
        </p:spPr>
        <p:txBody>
          <a:bodyPr/>
          <a:lstStyle/>
          <a:p>
            <a:pPr algn="ctr"/>
            <a:r>
              <a:rPr lang="tr-TR" sz="3600" b="1" dirty="0"/>
              <a:t>TEBLİGAT ÇIKARACAK MERCİLER</a:t>
            </a:r>
          </a:p>
        </p:txBody>
      </p:sp>
    </p:spTree>
    <p:extLst>
      <p:ext uri="{BB962C8B-B14F-4D97-AF65-F5344CB8AC3E}">
        <p14:creationId xmlns:p14="http://schemas.microsoft.com/office/powerpoint/2010/main" val="845626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96752"/>
            <a:ext cx="7620000" cy="1152128"/>
          </a:xfrm>
        </p:spPr>
        <p:txBody>
          <a:bodyPr/>
          <a:lstStyle/>
          <a:p>
            <a:pPr algn="ctr"/>
            <a:r>
              <a:rPr lang="tr-TR" b="1" dirty="0"/>
              <a:t>SORU</a:t>
            </a:r>
          </a:p>
        </p:txBody>
      </p:sp>
      <p:sp>
        <p:nvSpPr>
          <p:cNvPr id="3" name="İçerik Yer Tutucusu 2"/>
          <p:cNvSpPr>
            <a:spLocks noGrp="1"/>
          </p:cNvSpPr>
          <p:nvPr>
            <p:ph idx="1"/>
          </p:nvPr>
        </p:nvSpPr>
        <p:spPr/>
        <p:txBody>
          <a:bodyPr>
            <a:normAutofit/>
          </a:bodyPr>
          <a:lstStyle/>
          <a:p>
            <a:pPr algn="just"/>
            <a:endParaRPr lang="tr-TR" dirty="0"/>
          </a:p>
          <a:p>
            <a:pPr algn="just"/>
            <a:endParaRPr lang="tr-TR" dirty="0"/>
          </a:p>
          <a:p>
            <a:pPr marL="114300" indent="0" algn="just">
              <a:buNone/>
            </a:pPr>
            <a:endParaRPr lang="tr-TR" dirty="0"/>
          </a:p>
          <a:p>
            <a:pPr algn="just"/>
            <a:r>
              <a:rPr lang="tr-TR" dirty="0"/>
              <a:t>Aşağıda sayılan kurum, birim veya şahıslar tebliğ evrakı düzenleyip çıkarabilirler mi?</a:t>
            </a:r>
          </a:p>
        </p:txBody>
      </p:sp>
    </p:spTree>
    <p:extLst>
      <p:ext uri="{BB962C8B-B14F-4D97-AF65-F5344CB8AC3E}">
        <p14:creationId xmlns:p14="http://schemas.microsoft.com/office/powerpoint/2010/main" val="591198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Antalya Asliye Hukuk Mahkemesi</a:t>
            </a:r>
            <a:r>
              <a:rPr lang="tr-TR" dirty="0"/>
              <a:t>, davacının gider avansını eksik yatırdığını fark eder ve davacı Hasan’a gider avansını yatırması için, iki haftalık kesin süre vererek kararın tebliği için evrak hazırlar. </a:t>
            </a:r>
          </a:p>
        </p:txBody>
      </p:sp>
    </p:spTree>
    <p:extLst>
      <p:ext uri="{BB962C8B-B14F-4D97-AF65-F5344CB8AC3E}">
        <p14:creationId xmlns:p14="http://schemas.microsoft.com/office/powerpoint/2010/main" val="2431471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X Bank</a:t>
            </a:r>
            <a:r>
              <a:rPr lang="tr-TR" dirty="0"/>
              <a:t>, müşteri Şermin Hanım’ın çektiği nakdi krediyi ödemediğini tespit edince, tazmin talebine ilişkin bir ihtarname hazırlar ve tebliğ mazbatalı zarfı postaya vererek borçlunun adresine gönderir. </a:t>
            </a:r>
          </a:p>
          <a:p>
            <a:pPr algn="just"/>
            <a:endParaRPr lang="tr-TR" dirty="0"/>
          </a:p>
          <a:p>
            <a:pPr algn="just"/>
            <a:r>
              <a:rPr lang="tr-TR" sz="1500" b="1" dirty="0"/>
              <a:t>İSTİSNA:</a:t>
            </a:r>
            <a:r>
              <a:rPr lang="tr-TR" sz="1500" dirty="0"/>
              <a:t> Çek Kanunu m.5/5: </a:t>
            </a:r>
            <a:r>
              <a:rPr lang="tr-TR" sz="1500" i="1" dirty="0"/>
              <a:t>«Çek düzenleme ve çek hesabı açma yasağı kararı ile ilgili olarak, herhangi bir adres değişikliği bildiriminde bulunulmadığı sürece ilgilinin çek hesabı açtırırken bildirdiği adrese 11/2/1959 tarihli ve 7201 sayılı Tebligat Kanununun 35 inci maddesine göre derhal tebligat çıkarılır. Adresin bankaya yanlış bildirilmesi veya fiilen terkedilmiş olması hâlinde de, tebligat yapılmış sayılır.»</a:t>
            </a:r>
          </a:p>
          <a:p>
            <a:pPr algn="just"/>
            <a:r>
              <a:rPr lang="tr-TR" sz="1500" b="1" dirty="0"/>
              <a:t>İSTİSNA:  </a:t>
            </a:r>
            <a:r>
              <a:rPr lang="tr-TR" sz="1500" dirty="0"/>
              <a:t>5464 sayılı Banka Kartları ve Kredi Kartları Kanunu m.45: </a:t>
            </a:r>
            <a:r>
              <a:rPr lang="tr-TR" sz="1500" i="1" dirty="0"/>
              <a:t>«Bu Kanun uyarınca kart hamiline ve kefillerine yapılacak ihtarlar 7201 sayılı Tebligat Kanunu hükümleri saklı kalmak kaydıyla, sözleşmedeki veya başvuru formundaki adresine, kart hamilinin bu adresini değiştirdiğini bildirmiş olması halinde ise bildirilen son adresine yapılır.»</a:t>
            </a:r>
          </a:p>
        </p:txBody>
      </p:sp>
    </p:spTree>
    <p:extLst>
      <p:ext uri="{BB962C8B-B14F-4D97-AF65-F5344CB8AC3E}">
        <p14:creationId xmlns:p14="http://schemas.microsoft.com/office/powerpoint/2010/main" val="3893157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OLAY-III</a:t>
            </a:r>
          </a:p>
        </p:txBody>
      </p:sp>
      <p:sp>
        <p:nvSpPr>
          <p:cNvPr id="3" name="İçerik Yer Tutucusu 2"/>
          <p:cNvSpPr>
            <a:spLocks noGrp="1"/>
          </p:cNvSpPr>
          <p:nvPr>
            <p:ph idx="1"/>
          </p:nvPr>
        </p:nvSpPr>
        <p:spPr/>
        <p:txBody>
          <a:bodyPr>
            <a:normAutofit/>
          </a:bodyPr>
          <a:lstStyle/>
          <a:p>
            <a:pPr algn="just"/>
            <a:r>
              <a:rPr lang="tr-TR" dirty="0"/>
              <a:t>Y Bank, müşterisi Kenan’a </a:t>
            </a:r>
            <a:r>
              <a:rPr lang="tr-TR" u="sng" dirty="0"/>
              <a:t>çek açma yasağını </a:t>
            </a:r>
            <a:r>
              <a:rPr lang="tr-TR" dirty="0"/>
              <a:t>bildirmek amacıyla, kararı tebliğ zarfına koyarak PTT vasıtasıyla ulaştırmak ister. Öte taraftan Y Bank, müşterisi öğrenci Selim’e, kullandığı </a:t>
            </a:r>
            <a:r>
              <a:rPr lang="tr-TR" u="sng" dirty="0"/>
              <a:t>kredi kartının bo</a:t>
            </a:r>
            <a:r>
              <a:rPr lang="tr-TR" dirty="0"/>
              <a:t>rcu konusunda ihtarda bulunmak ister. Bu durumda öğrenci Selim’e tebliğ evrakını banka kendisi hazırlar ve tebliğe çıkarır. Y Bank müdürü Ayşe’nin dikkati üzerine, Selim’in ayrıca kredi sözleşmesi ile çektiği krediyi de ödemediği fark edilir ve </a:t>
            </a:r>
            <a:r>
              <a:rPr lang="tr-TR" u="sng" dirty="0"/>
              <a:t>kredi sözleşmesindeki </a:t>
            </a:r>
            <a:r>
              <a:rPr lang="tr-TR" dirty="0"/>
              <a:t>borcu ödemesi de aynı şekilde tebliğ evrakı hazırlanarak PTT’ye verilir. </a:t>
            </a:r>
          </a:p>
        </p:txBody>
      </p:sp>
    </p:spTree>
    <p:extLst>
      <p:ext uri="{BB962C8B-B14F-4D97-AF65-F5344CB8AC3E}">
        <p14:creationId xmlns:p14="http://schemas.microsoft.com/office/powerpoint/2010/main" val="3553424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İzmir Barosu</a:t>
            </a:r>
            <a:r>
              <a:rPr lang="tr-TR" dirty="0"/>
              <a:t>, sır saklama yükümlülüğünü ihlal eden Av. Ali’ye disiplin para cezasına ilişkin yönetim kurulu kararını hazırlayarak tebliğ mazbatalı zarfa koyarak PTT’ye verir.</a:t>
            </a:r>
          </a:p>
        </p:txBody>
      </p:sp>
    </p:spTree>
    <p:extLst>
      <p:ext uri="{BB962C8B-B14F-4D97-AF65-F5344CB8AC3E}">
        <p14:creationId xmlns:p14="http://schemas.microsoft.com/office/powerpoint/2010/main" val="1134411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Mahalle Muhtarı Burhan</a:t>
            </a:r>
            <a:r>
              <a:rPr lang="tr-TR" dirty="0"/>
              <a:t>, mahallede Adem’e geçinmesi amacıyla, muhtarlık adına bir miktar paranın ödenmesine karar verir ve mazbatalı tebliğ zarfına konulan kararı PTT vasıtasıyla Adem’e tebliğe çıkarır.</a:t>
            </a:r>
          </a:p>
        </p:txBody>
      </p:sp>
    </p:spTree>
    <p:extLst>
      <p:ext uri="{BB962C8B-B14F-4D97-AF65-F5344CB8AC3E}">
        <p14:creationId xmlns:p14="http://schemas.microsoft.com/office/powerpoint/2010/main" val="8577938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Öğrenme Amacını İş Edinenler Vakfı</a:t>
            </a:r>
            <a:r>
              <a:rPr lang="tr-TR" dirty="0"/>
              <a:t>, üye Abdullah’ın aidat borcunu ödemediğini fark eder, ödeme miktarını belirten belgeyi mazbatalı zarfla PTT’ye vererek tebliğ yapmasını ister.</a:t>
            </a:r>
          </a:p>
        </p:txBody>
      </p:sp>
    </p:spTree>
    <p:extLst>
      <p:ext uri="{BB962C8B-B14F-4D97-AF65-F5344CB8AC3E}">
        <p14:creationId xmlns:p14="http://schemas.microsoft.com/office/powerpoint/2010/main" val="3576939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OLAY-VII</a:t>
            </a:r>
          </a:p>
        </p:txBody>
      </p:sp>
      <p:sp>
        <p:nvSpPr>
          <p:cNvPr id="3" name="İçerik Yer Tutucusu 2"/>
          <p:cNvSpPr>
            <a:spLocks noGrp="1"/>
          </p:cNvSpPr>
          <p:nvPr>
            <p:ph idx="1"/>
          </p:nvPr>
        </p:nvSpPr>
        <p:spPr/>
        <p:txBody>
          <a:bodyPr>
            <a:normAutofit/>
          </a:bodyPr>
          <a:lstStyle/>
          <a:p>
            <a:pPr algn="just"/>
            <a:r>
              <a:rPr lang="tr-TR" dirty="0"/>
              <a:t>Antalya </a:t>
            </a:r>
            <a:r>
              <a:rPr lang="tr-TR" dirty="0" err="1"/>
              <a:t>Düşkırıklığı</a:t>
            </a:r>
            <a:r>
              <a:rPr lang="tr-TR" dirty="0"/>
              <a:t> Konukevi’nde kumar oynatıldığı ihbarını alan ve yaptığı baskınla kumar oynadığı tespit edilen Musa’ya, </a:t>
            </a:r>
            <a:r>
              <a:rPr lang="tr-TR" u="sng" dirty="0">
                <a:highlight>
                  <a:srgbClr val="FFFF00"/>
                </a:highlight>
              </a:rPr>
              <a:t>Emniyet Genel Müdürlüğü </a:t>
            </a:r>
            <a:r>
              <a:rPr lang="tr-TR" dirty="0"/>
              <a:t>tarafından para cezası verilir ve ceza kararına ilişkin tebliğ evrakı PTT tarafından Musa’ya bildirilir. Öte taraftan baskında yakalanan ve Konukevi sahibesi Neriman’a ait olduğu tespit edilen kumar aletlerine, </a:t>
            </a:r>
            <a:r>
              <a:rPr lang="tr-TR" u="sng" dirty="0">
                <a:highlight>
                  <a:srgbClr val="FFFF00"/>
                </a:highlight>
              </a:rPr>
              <a:t>Antalya Valiliği</a:t>
            </a:r>
            <a:r>
              <a:rPr lang="tr-TR" dirty="0"/>
              <a:t> tarafından el koyma kararı verilir. Bu karar mazbatalı zarfla PTT’ye verilir. </a:t>
            </a:r>
          </a:p>
        </p:txBody>
      </p:sp>
    </p:spTree>
    <p:extLst>
      <p:ext uri="{BB962C8B-B14F-4D97-AF65-F5344CB8AC3E}">
        <p14:creationId xmlns:p14="http://schemas.microsoft.com/office/powerpoint/2010/main" val="3859407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OLAY-VIII</a:t>
            </a:r>
          </a:p>
        </p:txBody>
      </p:sp>
      <p:sp>
        <p:nvSpPr>
          <p:cNvPr id="3" name="İçerik Yer Tutucusu 2"/>
          <p:cNvSpPr>
            <a:spLocks noGrp="1"/>
          </p:cNvSpPr>
          <p:nvPr>
            <p:ph idx="1"/>
          </p:nvPr>
        </p:nvSpPr>
        <p:spPr/>
        <p:txBody>
          <a:bodyPr>
            <a:normAutofit/>
          </a:bodyPr>
          <a:lstStyle/>
          <a:p>
            <a:pPr algn="just"/>
            <a:r>
              <a:rPr lang="tr-TR" dirty="0"/>
              <a:t>Aynur, Antalya </a:t>
            </a:r>
            <a:r>
              <a:rPr lang="tr-TR" dirty="0" err="1"/>
              <a:t>Döşemealtı’nda</a:t>
            </a:r>
            <a:r>
              <a:rPr lang="tr-TR" dirty="0"/>
              <a:t> bulunan taşınmazının emlak vergisini ödememiştir. </a:t>
            </a:r>
            <a:r>
              <a:rPr lang="tr-TR" u="sng" dirty="0">
                <a:highlight>
                  <a:srgbClr val="FFFF00"/>
                </a:highlight>
              </a:rPr>
              <a:t>Belediye</a:t>
            </a:r>
            <a:r>
              <a:rPr lang="tr-TR" dirty="0"/>
              <a:t>, verginin ödenmesi amacıyla tebliğ evrakı hazırlar ve PTT’ye verir. </a:t>
            </a:r>
          </a:p>
        </p:txBody>
      </p:sp>
    </p:spTree>
    <p:extLst>
      <p:ext uri="{BB962C8B-B14F-4D97-AF65-F5344CB8AC3E}">
        <p14:creationId xmlns:p14="http://schemas.microsoft.com/office/powerpoint/2010/main" val="242911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OLAY-XI</a:t>
            </a:r>
          </a:p>
        </p:txBody>
      </p:sp>
      <p:sp>
        <p:nvSpPr>
          <p:cNvPr id="3" name="İçerik Yer Tutucusu 2"/>
          <p:cNvSpPr>
            <a:spLocks noGrp="1"/>
          </p:cNvSpPr>
          <p:nvPr>
            <p:ph idx="1"/>
          </p:nvPr>
        </p:nvSpPr>
        <p:spPr/>
        <p:txBody>
          <a:bodyPr>
            <a:normAutofit/>
          </a:bodyPr>
          <a:lstStyle/>
          <a:p>
            <a:pPr algn="just"/>
            <a:r>
              <a:rPr lang="tr-TR" dirty="0"/>
              <a:t>Duru, kiracısı Bilal’in kira bedelini ödemediğini tespit edince notere giderek hem bir ihtarname hazırlamasını hem de ihtarnamenin tebliği işlemi yapılmasını ister. </a:t>
            </a:r>
            <a:r>
              <a:rPr lang="tr-TR" u="sng" dirty="0">
                <a:highlight>
                  <a:srgbClr val="FFFF00"/>
                </a:highlight>
              </a:rPr>
              <a:t>Noter Nermin</a:t>
            </a:r>
            <a:r>
              <a:rPr lang="tr-TR" dirty="0"/>
              <a:t>, ihtarname hazırladıktan sonra tebliğ evrakını da hazırlar.</a:t>
            </a:r>
          </a:p>
        </p:txBody>
      </p:sp>
    </p:spTree>
    <p:extLst>
      <p:ext uri="{BB962C8B-B14F-4D97-AF65-F5344CB8AC3E}">
        <p14:creationId xmlns:p14="http://schemas.microsoft.com/office/powerpoint/2010/main" val="409162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67544" y="1196752"/>
            <a:ext cx="7609656" cy="3960440"/>
          </a:xfrm>
        </p:spPr>
        <p:txBody>
          <a:bodyPr>
            <a:normAutofit/>
          </a:bodyPr>
          <a:lstStyle/>
          <a:p>
            <a:r>
              <a:rPr lang="tr-TR" dirty="0"/>
              <a:t>Tebligat çıkarabilecek merciler: </a:t>
            </a:r>
            <a:r>
              <a:rPr lang="tr-TR" dirty="0" err="1"/>
              <a:t>Teb</a:t>
            </a:r>
            <a:r>
              <a:rPr lang="tr-TR" dirty="0"/>
              <a:t>. K. m. 1</a:t>
            </a:r>
          </a:p>
          <a:p>
            <a:r>
              <a:rPr lang="tr-TR" dirty="0"/>
              <a:t>Açıkça belirtilmiştir.</a:t>
            </a:r>
          </a:p>
          <a:p>
            <a:r>
              <a:rPr lang="tr-TR" dirty="0"/>
              <a:t>İstisna, özel kanun düzenlemesi varsa.</a:t>
            </a:r>
          </a:p>
          <a:p>
            <a:r>
              <a:rPr lang="tr-TR" dirty="0" err="1"/>
              <a:t>Teb</a:t>
            </a:r>
            <a:r>
              <a:rPr lang="tr-TR" dirty="0"/>
              <a:t>. K. m.1’de yer alan kişiler tarafından çıkarılmamışsa, resmi bir bilgilendirme sayılmaz.</a:t>
            </a:r>
          </a:p>
          <a:p>
            <a:r>
              <a:rPr lang="tr-TR" dirty="0" err="1"/>
              <a:t>Teb</a:t>
            </a:r>
            <a:r>
              <a:rPr lang="tr-TR" dirty="0"/>
              <a:t>. K. m.1’e göre, </a:t>
            </a:r>
          </a:p>
          <a:p>
            <a:pPr>
              <a:buFont typeface="Wingdings" panose="05000000000000000000" pitchFamily="2" charset="2"/>
              <a:buChar char="ü"/>
            </a:pPr>
            <a:r>
              <a:rPr lang="tr-TR" dirty="0" err="1"/>
              <a:t>Kazai</a:t>
            </a:r>
            <a:r>
              <a:rPr lang="tr-TR" dirty="0"/>
              <a:t> merciler</a:t>
            </a:r>
          </a:p>
        </p:txBody>
      </p:sp>
    </p:spTree>
    <p:extLst>
      <p:ext uri="{BB962C8B-B14F-4D97-AF65-F5344CB8AC3E}">
        <p14:creationId xmlns:p14="http://schemas.microsoft.com/office/powerpoint/2010/main" val="2671635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OLAY-X</a:t>
            </a:r>
          </a:p>
        </p:txBody>
      </p:sp>
      <p:sp>
        <p:nvSpPr>
          <p:cNvPr id="3" name="İçerik Yer Tutucusu 2"/>
          <p:cNvSpPr>
            <a:spLocks noGrp="1"/>
          </p:cNvSpPr>
          <p:nvPr>
            <p:ph idx="1"/>
          </p:nvPr>
        </p:nvSpPr>
        <p:spPr/>
        <p:txBody>
          <a:bodyPr>
            <a:normAutofit/>
          </a:bodyPr>
          <a:lstStyle/>
          <a:p>
            <a:pPr algn="just"/>
            <a:r>
              <a:rPr lang="tr-TR" u="sng" dirty="0">
                <a:highlight>
                  <a:srgbClr val="FFFF00"/>
                </a:highlight>
              </a:rPr>
              <a:t>Avukat Suat</a:t>
            </a:r>
            <a:r>
              <a:rPr lang="tr-TR" dirty="0"/>
              <a:t>, </a:t>
            </a:r>
            <a:r>
              <a:rPr lang="tr-TR" u="sng" dirty="0"/>
              <a:t>görülmekte olan davada </a:t>
            </a:r>
            <a:r>
              <a:rPr lang="tr-TR" dirty="0"/>
              <a:t>bilirkişi raporuna itiraz dilekçesi hazırlayarak bu dilekçeyi tebliğ mazbatalı zarfla karşı tarafın avukatı Mustafa’ya tebliği için PTT’ye verir. </a:t>
            </a:r>
          </a:p>
          <a:p>
            <a:pPr marL="114300" indent="0" algn="just">
              <a:buNone/>
            </a:pPr>
            <a:endParaRPr lang="tr-TR" dirty="0"/>
          </a:p>
        </p:txBody>
      </p:sp>
    </p:spTree>
    <p:extLst>
      <p:ext uri="{BB962C8B-B14F-4D97-AF65-F5344CB8AC3E}">
        <p14:creationId xmlns:p14="http://schemas.microsoft.com/office/powerpoint/2010/main" val="1362123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068144"/>
          </a:xfrm>
        </p:spPr>
        <p:txBody>
          <a:bodyPr>
            <a:normAutofit fontScale="92500" lnSpcReduction="10000"/>
          </a:bodyPr>
          <a:lstStyle/>
          <a:p>
            <a:pPr>
              <a:buFont typeface="Wingdings" panose="05000000000000000000" pitchFamily="2" charset="2"/>
              <a:buChar char="ü"/>
            </a:pPr>
            <a:r>
              <a:rPr lang="tr-TR" sz="2400" dirty="0"/>
              <a:t>5018 sayılı Kamu Mali Yönetimi ve Kontrol Kanunu’na ekli olan cetvellerde yer alan kurumlar:</a:t>
            </a:r>
          </a:p>
          <a:p>
            <a:pPr marL="114300" indent="0" algn="just">
              <a:buNone/>
            </a:pPr>
            <a:r>
              <a:rPr lang="tr-TR" sz="1900" i="1" dirty="0"/>
              <a:t>«1) Türkiye Büyük Millet Meclisi, 2) Cumhurbaşkanlığı, 3) Başbakanlık, 4) Anayasa Mahkemesi, 5) Yargıtay, 6) Danıştay, 7) Hâkimler ve Savcılar Yüksek Kurulu, 8) Sayıştay, 9) Adalet Bakanlığı, 10) Millî Savunma Bakanlığı, 11) İçişleri Bakanlığı, 12) Dışişleri Bakanlığı, 13) Maliye Bakanlığı, 14) Millî Eğitim Bakanlığı, 16) Sağlık Bakanlığı, 17) Ulaştırma, Denizcilik ve Haberleşme Bakanlığı, 19) Çalışma ve Sosyal Güvenlik Bakanlığı, 21) Enerji ve Tabiî Kaynaklar Bakanlığı, 22) Kültür ve Turizm Bakanlığı, 24) Aile ve Sosyal Politikalar Bakanlığı, 25) Avrupa Birliği Bakanlığı, 26) Bilim, Sanayi ve Teknoloji Bakanlığı, 27) Çevre ve Şehircilik Bakanlığı, 28) Ekonomi Bakanlığı, 29) Gençlik ve Spor Bakanlığı, 30) Gıda, Tarım ve Hayvancılık Bakanlığı, 31) Gümrük ve Ticaret Bakanlığı, 32) Kalkınma Bakanlığı, 33) Orman ve Su İşleri Bakanlığı, 34) Millî Güvenlik Kurulu Genel Sekreterliği, 35) Millî İstihbarat Teşkilatı Müsteşarlığı, 36) Jandarma Genel Komutanlığı, 37) Sahil Güvenlik Komutanlığı, 38) Emniyet Genel Müdürlüğü, 39) Diyanet İşleri Başkanlığı, 40) Hazine Müsteşarlığı, 42) Kamu Düzeni ve Güvenliği Müsteşarlığı, 43) Başbakanlık Yüksek Denetleme Kurulu, 44) Devlet Personel Başkanlığı, 45) Türkiye İstatistik Kurumu, 46) Afet ve Acil Durum Yönetimi Başkanlığı, 47) Gelir İdaresi Başkanlığı, 49) Tapu ve Kadastro Genel Müdürlüğü, 50) Meteoroloji Genel Müdürlüğü, 52) Basın-Yayın ve Enformasyon Genel Müdürlüğü, 53) Türkiye Halk Sağlığı Kurumu, 54) Türkiye Kamu Hastaneleri Kurumu, 55) Göç İdaresi Genel Müdürlüğü»</a:t>
            </a:r>
          </a:p>
        </p:txBody>
      </p:sp>
    </p:spTree>
    <p:extLst>
      <p:ext uri="{BB962C8B-B14F-4D97-AF65-F5344CB8AC3E}">
        <p14:creationId xmlns:p14="http://schemas.microsoft.com/office/powerpoint/2010/main" val="207416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068144"/>
          </a:xfrm>
        </p:spPr>
        <p:txBody>
          <a:bodyPr>
            <a:normAutofit fontScale="92500" lnSpcReduction="10000"/>
          </a:bodyPr>
          <a:lstStyle/>
          <a:p>
            <a:pPr>
              <a:buFont typeface="Wingdings" panose="05000000000000000000" pitchFamily="2" charset="2"/>
              <a:buChar char="ü"/>
            </a:pPr>
            <a:r>
              <a:rPr lang="tr-TR" sz="2400" dirty="0"/>
              <a:t>II Sayılı Cetvelde gösterilen özel bütçeli idareler</a:t>
            </a:r>
          </a:p>
          <a:p>
            <a:pPr marL="114300" indent="0" algn="just">
              <a:buNone/>
            </a:pPr>
            <a:r>
              <a:rPr lang="tr-TR" sz="1800" i="1" dirty="0"/>
              <a:t>«Yükseköğretim Kurulu, Üniversiteler ve İleri Teknoloji Enstitüleri, 2) Özel Bütçeli Diğer İdareler: i. Savunma Sanayi Müsteşarlığı, ii. Atatürk Kültür, Dil ve Tarih Yüksek Kurumu, iii. Atatürk Araştırma Merkezi, iv. Atatürk Kültür Merkezi, v. Türk Dil Kurumu, vi. Türk Tarih Kurumu, vii. Türkiye ve Orta-Doğu Amme İdaresi Enstitüsü, viii. Türkiye Bilimsel ve Teknolojik Araştırma Kurumu, ix. Türkiye Bilimler Akademisi, x. Türkiye Adalet Akademisi, xi. Yükseköğrenim Kredi ve Yurtlar Kurumu, xii. Karayolları Genel Müdürlüğü, xiii. Spor Genel Müdürlüğü, xiv. Devlet Tiyatroları Genel Müdürlüğü, xv. Devlet Opera ve Balesi Genel Müdürlüğü, xvi. Orman Genel Müdürlüğü, xvii. Vakıflar Genel Müdürlüğü, xviii. Türkiye Hudut ve Sahiller Sağlık Genel Müdürlüğü, xix. Maden Tetkik ve Arama Genel Müdürlüğü, xx. Sivil Havacılık Genel Müdürlüğü, xxi. Türk Akreditasyon Kurumu, xxii. Türk Standartları Enstitüsü, xxiii. Türk Patent Enstitüsü, xxiv. Ulusal Bor Araştırma Enstitüsü, xxv. Türkiye Atom Enerjisi Kurumu, xxvi. Küçük ve Orta Ölçekli Sanayi Geliştirme ve Destekleme İdaresi Başkanlığı, xxvii. Türk İşbirliği ve Koordinasyon Ajansı Başkanlığı, xxviii. GAP Bölge Kalkınma İdaresi, xxix. Özelleştirme İdaresi Başkanlığı, xxx. Kamu Denetçiliği Kurumu, xxxi. Ceza ve İnfaz Kurumları ile Tutukevleri İş Yurtları Kurumu, xxxii. Meslekî Yeterlilik Kurumu, xxxiii. Yurtdışı Türkler ve Akraba Topluluklar Başkanlığı, xxxiv. Türkiye Yazma Eserler Başkanlığı, xxxv. Doğu Anadolu Projesi Bölge Kalkınma İdaresi Başkanlığı, xxxvi. Konya Ovası Projesi Bölge Kalkınma İdaresi Başkanlığı, xxxvii. Doğu Karadeniz Projesi Bölge Kalkınma İdaresi Başkanlığı, xxxviii. Devlet Su İşleri Genel Müdürlüğü, xxxix. Türkiye Su Enstitüsü, xl. Türkiye İlaç ve Tıbbî Cihaz Kurumu, xli. Türkiye İnsan Hakları ve Eşitlik Kurumu, xlii. Türkiye Sağlık Enstitüleri Başkanlığı»</a:t>
            </a:r>
          </a:p>
        </p:txBody>
      </p:sp>
    </p:spTree>
    <p:extLst>
      <p:ext uri="{BB962C8B-B14F-4D97-AF65-F5344CB8AC3E}">
        <p14:creationId xmlns:p14="http://schemas.microsoft.com/office/powerpoint/2010/main" val="109871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457200" y="332656"/>
            <a:ext cx="7620000" cy="6068144"/>
          </a:xfrm>
        </p:spPr>
        <p:txBody>
          <a:bodyPr>
            <a:normAutofit/>
          </a:bodyPr>
          <a:lstStyle/>
          <a:p>
            <a:pPr>
              <a:buFont typeface="Wingdings" panose="05000000000000000000" pitchFamily="2" charset="2"/>
              <a:buChar char="ü"/>
            </a:pPr>
            <a:r>
              <a:rPr lang="tr-TR" dirty="0"/>
              <a:t>III sayılı cetvelde yer alan düzenleyici ve denetleyici kurumlar </a:t>
            </a:r>
          </a:p>
          <a:p>
            <a:pPr marL="114300" indent="0">
              <a:buNone/>
            </a:pPr>
            <a:endParaRPr lang="tr-TR" sz="2700" dirty="0"/>
          </a:p>
          <a:p>
            <a:pPr marL="114300" indent="0" algn="just">
              <a:buNone/>
            </a:pPr>
            <a:r>
              <a:rPr lang="tr-TR" sz="1800" i="1" dirty="0"/>
              <a:t>«1) Radyo ve Televizyon Üst Kurulu, 2) Bilgi Teknolojileri ve İletişim Kurumu, 3) Sermaye Piyasası Kurulu, 4) Bankacılık Düzenleme ve Denetleme Kurumu, 5) Enerji Piyasası Düzenleme Kurumu, 6) Kamu İhale Kurumu, 7) Rekabet Kurumu, 8) Tütün ve Alkol Piyasası Düzenleme Kurumu, 9) Kamu Gözetimi, Muhasebe ve Denetim Standartları Kurumu, 10) Kişisel Verileri Koruma Kurumu»</a:t>
            </a:r>
          </a:p>
        </p:txBody>
      </p:sp>
    </p:spTree>
    <p:extLst>
      <p:ext uri="{BB962C8B-B14F-4D97-AF65-F5344CB8AC3E}">
        <p14:creationId xmlns:p14="http://schemas.microsoft.com/office/powerpoint/2010/main" val="583309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395536" y="1052736"/>
            <a:ext cx="7681664" cy="3240360"/>
          </a:xfrm>
        </p:spPr>
        <p:txBody>
          <a:bodyPr>
            <a:normAutofit/>
          </a:bodyPr>
          <a:lstStyle/>
          <a:p>
            <a:pPr>
              <a:buFont typeface="Wingdings" panose="05000000000000000000" pitchFamily="2" charset="2"/>
              <a:buChar char="ü"/>
            </a:pPr>
            <a:r>
              <a:rPr lang="tr-TR" b="0" i="0" dirty="0">
                <a:solidFill>
                  <a:srgbClr val="000000"/>
                </a:solidFill>
                <a:effectLst/>
                <a:latin typeface="Times New Roman" panose="02020603050405020304" pitchFamily="18" charset="0"/>
              </a:rPr>
              <a:t>(IV) sayılı cetvelde yer alan sosyal güvenlik kurumları </a:t>
            </a:r>
          </a:p>
          <a:p>
            <a:pPr>
              <a:buFont typeface="Wingdings" panose="05000000000000000000" pitchFamily="2" charset="2"/>
              <a:buChar char="ü"/>
            </a:pPr>
            <a:r>
              <a:rPr lang="tr-TR" dirty="0"/>
              <a:t>vakıf yükseköğretim kurumları</a:t>
            </a:r>
          </a:p>
          <a:p>
            <a:pPr>
              <a:buFont typeface="Wingdings" panose="05000000000000000000" pitchFamily="2" charset="2"/>
              <a:buChar char="ü"/>
            </a:pPr>
            <a:r>
              <a:rPr lang="tr-TR" dirty="0"/>
              <a:t>İl özel idaresi</a:t>
            </a:r>
          </a:p>
          <a:p>
            <a:pPr>
              <a:buFont typeface="Wingdings" panose="05000000000000000000" pitchFamily="2" charset="2"/>
              <a:buChar char="ü"/>
            </a:pPr>
            <a:r>
              <a:rPr lang="tr-TR" dirty="0"/>
              <a:t> Belediyeler</a:t>
            </a:r>
          </a:p>
          <a:p>
            <a:pPr>
              <a:buFont typeface="Wingdings" panose="05000000000000000000" pitchFamily="2" charset="2"/>
              <a:buChar char="ü"/>
            </a:pPr>
            <a:r>
              <a:rPr lang="tr-TR" dirty="0"/>
              <a:t> Köy tüzel kişiliği</a:t>
            </a:r>
          </a:p>
          <a:p>
            <a:pPr>
              <a:buFont typeface="Wingdings" panose="05000000000000000000" pitchFamily="2" charset="2"/>
              <a:buChar char="ü"/>
            </a:pPr>
            <a:r>
              <a:rPr lang="tr-TR" dirty="0"/>
              <a:t>Barolar</a:t>
            </a:r>
          </a:p>
          <a:p>
            <a:pPr>
              <a:buFont typeface="Wingdings" panose="05000000000000000000" pitchFamily="2" charset="2"/>
              <a:buChar char="ü"/>
            </a:pPr>
            <a:r>
              <a:rPr lang="tr-TR" dirty="0"/>
              <a:t> Noterler</a:t>
            </a:r>
            <a:endParaRPr lang="tr-TR" i="1" dirty="0"/>
          </a:p>
        </p:txBody>
      </p:sp>
    </p:spTree>
    <p:extLst>
      <p:ext uri="{BB962C8B-B14F-4D97-AF65-F5344CB8AC3E}">
        <p14:creationId xmlns:p14="http://schemas.microsoft.com/office/powerpoint/2010/main" val="3162944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179512" y="620688"/>
            <a:ext cx="8352928" cy="4896544"/>
          </a:xfrm>
        </p:spPr>
        <p:txBody>
          <a:bodyPr>
            <a:normAutofit/>
          </a:bodyPr>
          <a:lstStyle/>
          <a:p>
            <a:pPr>
              <a:buFont typeface="Wingdings" panose="05000000000000000000" pitchFamily="2" charset="2"/>
              <a:buChar char="ü"/>
            </a:pPr>
            <a:r>
              <a:rPr lang="tr-TR" dirty="0"/>
              <a:t>Özel düzenlemeler </a:t>
            </a:r>
          </a:p>
          <a:p>
            <a:pPr marL="114300" indent="0">
              <a:buNone/>
            </a:pPr>
            <a:r>
              <a:rPr lang="tr-TR" dirty="0"/>
              <a:t>Noterler Kanunu m.190- Türkiye Noterler Birliği</a:t>
            </a:r>
          </a:p>
          <a:p>
            <a:pPr marL="114300" indent="0">
              <a:buNone/>
            </a:pPr>
            <a:r>
              <a:rPr lang="tr-TR" dirty="0"/>
              <a:t>Avukatlık Kanunu m.150- Baro disiplin kurulu</a:t>
            </a:r>
          </a:p>
          <a:p>
            <a:pPr marL="114300" indent="0">
              <a:buNone/>
            </a:pPr>
            <a:r>
              <a:rPr lang="tr-TR" dirty="0"/>
              <a:t>6356 sayılı Sendikalar ve Toplu İş Sözleşmesi Kanunu m.80/3</a:t>
            </a:r>
          </a:p>
          <a:p>
            <a:pPr marL="114300" indent="0">
              <a:buNone/>
            </a:pPr>
            <a:r>
              <a:rPr lang="tr-TR" dirty="0"/>
              <a:t>Avukatlarla ilgili </a:t>
            </a:r>
            <a:r>
              <a:rPr lang="tr-TR" dirty="0" err="1"/>
              <a:t>Teb</a:t>
            </a:r>
            <a:r>
              <a:rPr lang="tr-TR" dirty="0"/>
              <a:t>. K. m.38 </a:t>
            </a:r>
          </a:p>
          <a:p>
            <a:pPr marL="628650" indent="-514350">
              <a:buFont typeface="+mj-lt"/>
              <a:buAutoNum type="romanLcPeriod"/>
            </a:pPr>
            <a:r>
              <a:rPr lang="tr-TR" dirty="0"/>
              <a:t>vekil-vekil</a:t>
            </a:r>
          </a:p>
          <a:p>
            <a:pPr marL="628650" indent="-514350">
              <a:buFont typeface="+mj-lt"/>
              <a:buAutoNum type="romanLcPeriod"/>
            </a:pPr>
            <a:r>
              <a:rPr lang="tr-TR" dirty="0"/>
              <a:t>görülmekte olan bir dava</a:t>
            </a:r>
          </a:p>
          <a:p>
            <a:pPr marL="628650" indent="-514350">
              <a:buFont typeface="+mj-lt"/>
              <a:buAutoNum type="romanLcPeriod"/>
            </a:pPr>
            <a:r>
              <a:rPr lang="tr-TR" dirty="0"/>
              <a:t>mahkemenin görev alanına giren bir konu olmaması</a:t>
            </a:r>
          </a:p>
          <a:p>
            <a:pPr marL="114300" indent="0">
              <a:buNone/>
            </a:pPr>
            <a:endParaRPr lang="tr-TR" dirty="0"/>
          </a:p>
          <a:p>
            <a:pPr marL="114300" indent="0">
              <a:buNone/>
            </a:pPr>
            <a:r>
              <a:rPr lang="tr-TR" dirty="0"/>
              <a:t>Avukatın tebliğ yapacağı kağıt veya belgenin örneği, mahkeme dosyasına girmelidir.</a:t>
            </a:r>
          </a:p>
        </p:txBody>
      </p:sp>
    </p:spTree>
    <p:extLst>
      <p:ext uri="{BB962C8B-B14F-4D97-AF65-F5344CB8AC3E}">
        <p14:creationId xmlns:p14="http://schemas.microsoft.com/office/powerpoint/2010/main" val="3345144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179512" y="620688"/>
            <a:ext cx="7848872" cy="4896544"/>
          </a:xfrm>
        </p:spPr>
        <p:txBody>
          <a:bodyPr>
            <a:normAutofit/>
          </a:bodyPr>
          <a:lstStyle/>
          <a:p>
            <a:pPr algn="just"/>
            <a:endParaRPr lang="tr-TR" dirty="0"/>
          </a:p>
          <a:p>
            <a:pPr algn="just"/>
            <a:r>
              <a:rPr lang="tr-TR" dirty="0" err="1"/>
              <a:t>Teb</a:t>
            </a:r>
            <a:r>
              <a:rPr lang="tr-TR" dirty="0"/>
              <a:t>. K. m.38</a:t>
            </a:r>
            <a:r>
              <a:rPr lang="tr-TR" i="1" dirty="0"/>
              <a:t>: «</a:t>
            </a:r>
            <a:r>
              <a:rPr lang="tr-TR" i="1" dirty="0">
                <a:solidFill>
                  <a:srgbClr val="000000"/>
                </a:solidFill>
              </a:rPr>
              <a:t>Vekil </a:t>
            </a:r>
            <a:r>
              <a:rPr lang="tr-TR" i="1" dirty="0" err="1">
                <a:solidFill>
                  <a:srgbClr val="000000"/>
                </a:solidFill>
              </a:rPr>
              <a:t>vasıtasiyle</a:t>
            </a:r>
            <a:r>
              <a:rPr lang="tr-TR" i="1" dirty="0">
                <a:solidFill>
                  <a:srgbClr val="000000"/>
                </a:solidFill>
              </a:rPr>
              <a:t> </a:t>
            </a:r>
            <a:r>
              <a:rPr lang="tr-TR" i="1" dirty="0" err="1">
                <a:solidFill>
                  <a:srgbClr val="000000"/>
                </a:solidFill>
              </a:rPr>
              <a:t>takibedilen</a:t>
            </a:r>
            <a:r>
              <a:rPr lang="tr-TR" i="1" dirty="0">
                <a:solidFill>
                  <a:srgbClr val="000000"/>
                </a:solidFill>
              </a:rPr>
              <a:t> davalarda, vekiller makbuz mukabilinde yekdiğerine tebligat yapabilirler.»</a:t>
            </a:r>
          </a:p>
          <a:p>
            <a:pPr algn="just"/>
            <a:endParaRPr lang="tr-TR" i="1" dirty="0">
              <a:solidFill>
                <a:srgbClr val="000000"/>
              </a:solidFill>
            </a:endParaRPr>
          </a:p>
          <a:p>
            <a:pPr algn="just"/>
            <a:endParaRPr lang="tr-TR" i="1" dirty="0">
              <a:solidFill>
                <a:srgbClr val="000000"/>
              </a:solidFill>
            </a:endParaRPr>
          </a:p>
          <a:p>
            <a:pPr marL="114300" indent="0" algn="just">
              <a:buNone/>
            </a:pPr>
            <a:endParaRPr lang="tr-TR" i="1" dirty="0"/>
          </a:p>
          <a:p>
            <a:pPr algn="just"/>
            <a:r>
              <a:rPr lang="tr-TR" dirty="0"/>
              <a:t>Avukatlık Kanunu m.56/4: </a:t>
            </a:r>
            <a:r>
              <a:rPr lang="tr-TR" i="1" dirty="0"/>
              <a:t>«Avukatlar, vekalet aldıkları işlerde, ilgili yargı mercii aracılığı ile ve bu yargı merciinin tebligat konusunda bir kararı olmaksızın, diğer tarafa adli kağıt ve belge tebliğ edebilirler. Tebliğ edilen kağıt ve belgelerin birer nüshası, gerekli </a:t>
            </a:r>
            <a:r>
              <a:rPr lang="tr-TR" i="1" dirty="0" err="1"/>
              <a:t>harc</a:t>
            </a:r>
            <a:r>
              <a:rPr lang="tr-TR" i="1" dirty="0"/>
              <a:t>, vergi ve resim ödenmek </a:t>
            </a:r>
            <a:r>
              <a:rPr lang="tr-TR" i="1" dirty="0" err="1"/>
              <a:t>şartiyle</a:t>
            </a:r>
            <a:r>
              <a:rPr lang="tr-TR" i="1" dirty="0"/>
              <a:t>, ilgili yargı merciinin dosyasına konur.»</a:t>
            </a:r>
          </a:p>
          <a:p>
            <a:pPr marL="114300" indent="0" algn="just">
              <a:buNone/>
            </a:pPr>
            <a:endParaRPr lang="tr-TR" i="1" dirty="0"/>
          </a:p>
        </p:txBody>
      </p:sp>
    </p:spTree>
    <p:extLst>
      <p:ext uri="{BB962C8B-B14F-4D97-AF65-F5344CB8AC3E}">
        <p14:creationId xmlns:p14="http://schemas.microsoft.com/office/powerpoint/2010/main" val="4279803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4DB1082-1E77-4486-912F-1DB382D52FDB}"/>
              </a:ext>
            </a:extLst>
          </p:cNvPr>
          <p:cNvSpPr>
            <a:spLocks noGrp="1"/>
          </p:cNvSpPr>
          <p:nvPr>
            <p:ph idx="1"/>
          </p:nvPr>
        </p:nvSpPr>
        <p:spPr>
          <a:xfrm>
            <a:off x="395536" y="1844824"/>
            <a:ext cx="7632848" cy="2736304"/>
          </a:xfrm>
        </p:spPr>
        <p:txBody>
          <a:bodyPr>
            <a:normAutofit/>
          </a:bodyPr>
          <a:lstStyle/>
          <a:p>
            <a:pPr algn="just"/>
            <a:r>
              <a:rPr lang="tr-TR" dirty="0"/>
              <a:t>Noterlik K. m. 70.</a:t>
            </a:r>
          </a:p>
          <a:p>
            <a:pPr algn="just"/>
            <a:r>
              <a:rPr lang="tr-TR" dirty="0"/>
              <a:t>Noterler, tebligatın Tebligat Kanunu’na göre yapılmasını sağlar.</a:t>
            </a:r>
          </a:p>
          <a:p>
            <a:pPr algn="just"/>
            <a:r>
              <a:rPr lang="tr-TR" dirty="0"/>
              <a:t>Noter, PTT vasıtasıyla tebliği gerçekleştirir.</a:t>
            </a:r>
          </a:p>
          <a:p>
            <a:pPr algn="just"/>
            <a:r>
              <a:rPr lang="tr-TR" dirty="0"/>
              <a:t>Noterliğin görevi, tebliğ evrakını kendi aracılığıyla usulüne uygun olarak ulaştırmaktır (</a:t>
            </a:r>
            <a:r>
              <a:rPr lang="tr-TR" dirty="0" err="1"/>
              <a:t>Teb</a:t>
            </a:r>
            <a:r>
              <a:rPr lang="tr-TR" dirty="0"/>
              <a:t>. Yön. m.24).</a:t>
            </a:r>
          </a:p>
          <a:p>
            <a:pPr algn="just"/>
            <a:r>
              <a:rPr lang="tr-TR" dirty="0"/>
              <a:t>Noter kendi memuru ile tebliğ yapamaz.</a:t>
            </a:r>
          </a:p>
        </p:txBody>
      </p:sp>
    </p:spTree>
    <p:extLst>
      <p:ext uri="{BB962C8B-B14F-4D97-AF65-F5344CB8AC3E}">
        <p14:creationId xmlns:p14="http://schemas.microsoft.com/office/powerpoint/2010/main" val="1058473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608</TotalTime>
  <Words>1536</Words>
  <Application>Microsoft Office PowerPoint</Application>
  <PresentationFormat>Ekran Gösterisi (4:3)</PresentationFormat>
  <Paragraphs>70</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Cambria</vt:lpstr>
      <vt:lpstr>Times New Roman</vt:lpstr>
      <vt:lpstr>Wingdings</vt:lpstr>
      <vt:lpstr>Bitişiklik</vt:lpstr>
      <vt:lpstr>TEBLİGAT ÇIKARACAK MERCİLER</vt:lpstr>
      <vt:lpstr>PowerPoint Sunusu</vt:lpstr>
      <vt:lpstr>PowerPoint Sunusu</vt:lpstr>
      <vt:lpstr>PowerPoint Sunusu</vt:lpstr>
      <vt:lpstr>PowerPoint Sunusu</vt:lpstr>
      <vt:lpstr>PowerPoint Sunusu</vt:lpstr>
      <vt:lpstr>PowerPoint Sunusu</vt:lpstr>
      <vt:lpstr>PowerPoint Sunusu</vt:lpstr>
      <vt:lpstr>PowerPoint Sunusu</vt:lpstr>
      <vt:lpstr>SORU</vt:lpstr>
      <vt:lpstr>OLAY-I</vt:lpstr>
      <vt:lpstr>OLAY-II</vt:lpstr>
      <vt:lpstr>OLAY-III</vt:lpstr>
      <vt:lpstr>OLAY-IV</vt:lpstr>
      <vt:lpstr>OLAY-V</vt:lpstr>
      <vt:lpstr>OLAY-VI</vt:lpstr>
      <vt:lpstr>OLAY-VII</vt:lpstr>
      <vt:lpstr>OLAY-VIII</vt:lpstr>
      <vt:lpstr>OLAY-XI</vt:lpstr>
      <vt:lpstr>OLAY-X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Nurdan</cp:lastModifiedBy>
  <cp:revision>23</cp:revision>
  <dcterms:created xsi:type="dcterms:W3CDTF">2021-09-07T20:03:52Z</dcterms:created>
  <dcterms:modified xsi:type="dcterms:W3CDTF">2021-10-27T12:26:02Z</dcterms:modified>
</cp:coreProperties>
</file>