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87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89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6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88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16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61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89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54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79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086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B3475-66A1-491A-8041-060AC21648F3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6E6DC-385F-4542-9CC9-319C93E61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2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Başlık"/>
          <p:cNvSpPr>
            <a:spLocks noGrp="1"/>
          </p:cNvSpPr>
          <p:nvPr>
            <p:ph type="title" idx="4294967295"/>
          </p:nvPr>
        </p:nvSpPr>
        <p:spPr>
          <a:xfrm>
            <a:off x="129266" y="548680"/>
            <a:ext cx="9001125" cy="19288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b="1" dirty="0" smtClean="0">
                <a:solidFill>
                  <a:srgbClr val="C00000"/>
                </a:solidFill>
              </a:rPr>
              <a:t> </a:t>
            </a:r>
            <a:br>
              <a:rPr lang="tr-TR" altLang="tr-TR" b="1" dirty="0" smtClean="0">
                <a:solidFill>
                  <a:srgbClr val="C00000"/>
                </a:solidFill>
              </a:rPr>
            </a:br>
            <a:r>
              <a:rPr lang="tr-TR" altLang="tr-TR" b="1" dirty="0" smtClean="0">
                <a:solidFill>
                  <a:srgbClr val="C00000"/>
                </a:solidFill>
              </a:rPr>
              <a:t> </a:t>
            </a:r>
            <a:br>
              <a:rPr lang="tr-TR" altLang="tr-TR" b="1" dirty="0" smtClean="0">
                <a:solidFill>
                  <a:srgbClr val="C00000"/>
                </a:solidFill>
              </a:rPr>
            </a:br>
            <a:r>
              <a:rPr lang="tr-TR" altLang="tr-TR" b="1" dirty="0">
                <a:solidFill>
                  <a:srgbClr val="C00000"/>
                </a:solidFill>
              </a:rPr>
              <a:t/>
            </a:r>
            <a:br>
              <a:rPr lang="tr-TR" altLang="tr-TR" b="1" dirty="0">
                <a:solidFill>
                  <a:srgbClr val="C00000"/>
                </a:solidFill>
              </a:rPr>
            </a:br>
            <a:r>
              <a:rPr lang="tr-TR" altLang="tr-TR" b="1" dirty="0" smtClean="0">
                <a:solidFill>
                  <a:srgbClr val="C00000"/>
                </a:solidFill>
              </a:rPr>
              <a:t/>
            </a:r>
            <a:br>
              <a:rPr lang="tr-TR" altLang="tr-TR" b="1" dirty="0" smtClean="0">
                <a:solidFill>
                  <a:srgbClr val="C00000"/>
                </a:solidFill>
              </a:rPr>
            </a:br>
            <a:r>
              <a:rPr lang="tr-TR" altLang="tr-TR" b="1" dirty="0">
                <a:solidFill>
                  <a:srgbClr val="C00000"/>
                </a:solidFill>
              </a:rPr>
              <a:t/>
            </a:r>
            <a:br>
              <a:rPr lang="tr-TR" altLang="tr-TR" b="1" dirty="0">
                <a:solidFill>
                  <a:srgbClr val="C00000"/>
                </a:solidFill>
              </a:rPr>
            </a:br>
            <a:r>
              <a:rPr lang="tr-TR" altLang="tr-TR" b="1" dirty="0" smtClean="0">
                <a:solidFill>
                  <a:srgbClr val="C00000"/>
                </a:solidFill>
              </a:rPr>
              <a:t/>
            </a:r>
            <a:br>
              <a:rPr lang="tr-TR" altLang="tr-TR" b="1" dirty="0" smtClean="0">
                <a:solidFill>
                  <a:srgbClr val="C00000"/>
                </a:solidFill>
              </a:rPr>
            </a:br>
            <a:r>
              <a:rPr lang="tr-TR" altLang="tr-TR" b="1" dirty="0" smtClean="0">
                <a:solidFill>
                  <a:srgbClr val="C00000"/>
                </a:solidFill>
              </a:rPr>
              <a:t/>
            </a:r>
            <a:br>
              <a:rPr lang="tr-TR" altLang="tr-TR" b="1" dirty="0" smtClean="0">
                <a:solidFill>
                  <a:srgbClr val="C0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BİLİNÇ BOZUKLUKLARINDA İLK YARDIM</a:t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tr-TR" altLang="tr-TR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33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BİLİNÇ KAPALI İSE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endParaRPr lang="tr-TR" altLang="tr-TR" sz="2800" b="1" smtClean="0">
              <a:solidFill>
                <a:srgbClr val="CC0000"/>
              </a:solidFill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14500"/>
            <a:ext cx="9144000" cy="4530725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Hasta/yaralının yaşam bulguları değerlendirilir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Koma pozisyonu verilir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Yardım çağrılır (112)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Sık sık solunum kontrol edilir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Yardım gelinceye kadar hasta yaralının yanında beklenir</a:t>
            </a:r>
          </a:p>
          <a:p>
            <a:pPr eaLnBrk="1" hangingPunct="1">
              <a:lnSpc>
                <a:spcPct val="190000"/>
              </a:lnSpc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400270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57188"/>
            <a:ext cx="82296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KOMA POZİSYONU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(YARI-YÜZÜKOYUN-YAN POZİSYON)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00188"/>
            <a:ext cx="8861425" cy="4530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Kişinin bilinci kontrol edilir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Sıkan giysiler </a:t>
            </a:r>
            <a:r>
              <a:rPr lang="tr-TR" altLang="tr-TR" b="1" dirty="0" err="1" smtClean="0"/>
              <a:t>gevşetilir,ağzının</a:t>
            </a:r>
            <a:r>
              <a:rPr lang="tr-TR" altLang="tr-TR" b="1" dirty="0" smtClean="0"/>
              <a:t> içine bakılır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Solunum değerlendirilir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Hasta yaralının döndürüleceği tarafa diz çömülür.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Hasta yaralının karşı taraftaki kolu boyun bölgesine konulur.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Karşı taraftaki bacağı dik açı yapacak şekilde kıvrılır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İlk yardımcıya yakın kolu baş hizasında omuzdan yukarıya uzatılır.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08687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85750"/>
            <a:ext cx="9144000" cy="785813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KOMA POZİSYONU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214438"/>
            <a:ext cx="7959725" cy="4530725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Karşıdaki omuz ve kalçadan tutularak bir hamlede çevrilir.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Üsteki bacak kalça ve dizden bükülerek öne doğru destek yapılır.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Alttaki bacak hafif dizden bükülerek arkaya destek yapılır,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Baş uzatılan kolun üstüne hafif geriye eğik olarak konur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Tıbbi yardım gelinceye kadar bu pozisyonda tutulur.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tr-TR" b="1" smtClean="0"/>
              <a:t>3-5 dakika arayla solunum kontrol edilir.</a:t>
            </a:r>
          </a:p>
        </p:txBody>
      </p:sp>
    </p:spTree>
    <p:extLst>
      <p:ext uri="{BB962C8B-B14F-4D97-AF65-F5344CB8AC3E}">
        <p14:creationId xmlns:p14="http://schemas.microsoft.com/office/powerpoint/2010/main" val="349416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1 Resim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052513"/>
            <a:ext cx="74168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662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ŞOK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4313" y="1916113"/>
            <a:ext cx="8929687" cy="35131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r>
              <a:rPr lang="tr-TR" altLang="tr-TR" b="1" smtClean="0"/>
              <a:t>	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	Kalp-damar sisteminin yaşamsal organlara yeterince kan gönderememesi yüzünden ortaya çıkan ve tansiyon düşüklüğü ile seyreden bir akut </a:t>
            </a:r>
            <a:r>
              <a:rPr lang="tr-TR" altLang="tr-TR" b="1" smtClean="0">
                <a:solidFill>
                  <a:srgbClr val="C00000"/>
                </a:solidFill>
              </a:rPr>
              <a:t>dolaşım yetmezliğidir.</a:t>
            </a:r>
          </a:p>
          <a:p>
            <a:pPr eaLnBrk="1" hangingPunct="1">
              <a:buFontTx/>
              <a:buNone/>
            </a:pPr>
            <a:endParaRPr lang="tr-TR" altLang="tr-TR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168876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665162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ŞOKUN ÇEŞİTLERİ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428750"/>
            <a:ext cx="8429625" cy="4429125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Kardiyojenik şok;</a:t>
            </a:r>
            <a:r>
              <a:rPr lang="tr-TR" altLang="tr-TR" b="1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Kalp sistemindeki yetersizliğe bağlı gelişir.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Hipovolemik şok;</a:t>
            </a:r>
            <a:r>
              <a:rPr lang="tr-TR" altLang="tr-TR" b="1" smtClean="0">
                <a:solidFill>
                  <a:schemeClr val="tx2"/>
                </a:solidFill>
              </a:rPr>
              <a:t> </a:t>
            </a:r>
            <a:r>
              <a:rPr lang="tr-TR" altLang="tr-TR" b="1" smtClean="0"/>
              <a:t>Vücutta sıvı kaybına bağlı gelişir.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Toksik şok;</a:t>
            </a:r>
            <a:r>
              <a:rPr lang="tr-TR" altLang="tr-TR" b="1" smtClean="0">
                <a:solidFill>
                  <a:schemeClr val="tx2"/>
                </a:solidFill>
              </a:rPr>
              <a:t> </a:t>
            </a:r>
            <a:r>
              <a:rPr lang="tr-TR" altLang="tr-TR" b="1" smtClean="0"/>
              <a:t>Zehirlenmeye bağlı gelişir.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Anaflaktik şok;</a:t>
            </a:r>
            <a:r>
              <a:rPr lang="tr-TR" altLang="tr-TR" b="1" smtClean="0">
                <a:solidFill>
                  <a:schemeClr val="tx2"/>
                </a:solidFill>
              </a:rPr>
              <a:t> </a:t>
            </a:r>
            <a:r>
              <a:rPr lang="tr-TR" altLang="tr-TR" b="1" smtClean="0"/>
              <a:t>Kişide alerjiye bağlı gelişir.</a:t>
            </a:r>
          </a:p>
          <a:p>
            <a:pPr eaLnBrk="1" hangingPunct="1">
              <a:lnSpc>
                <a:spcPct val="190000"/>
              </a:lnSpc>
              <a:buFontTx/>
              <a:buNone/>
            </a:pPr>
            <a:endParaRPr lang="tr-TR" altLang="tr-TR" b="1" smtClean="0">
              <a:solidFill>
                <a:schemeClr val="tx2"/>
              </a:solidFill>
            </a:endParaRPr>
          </a:p>
          <a:p>
            <a:pPr eaLnBrk="1" hangingPunct="1">
              <a:lnSpc>
                <a:spcPct val="190000"/>
              </a:lnSpc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44263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57188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GÖĞÜSTE KUVVETLİ AĞRI</a:t>
            </a:r>
          </a:p>
        </p:txBody>
      </p:sp>
      <p:sp>
        <p:nvSpPr>
          <p:cNvPr id="15360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428750"/>
            <a:ext cx="9144000" cy="52451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BELİRTİLERİ: 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Sıkıntı veya nefes darlığı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>
                <a:solidFill>
                  <a:srgbClr val="C00000"/>
                </a:solidFill>
              </a:rPr>
              <a:t>Ağrı</a:t>
            </a:r>
            <a:r>
              <a:rPr lang="tr-TR" altLang="tr-TR" b="1" smtClean="0"/>
              <a:t>;genellikle göğüs ortasında başlar, kollara, sırta, çeneye doğru ilerler.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Fiziksel zorlama,heyecan,üzüntü yada fazla yemek yeme sonucu ortaya çıkar.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Kısa sürelidir.İstirahat ile durur.</a:t>
            </a:r>
          </a:p>
          <a:p>
            <a:pPr algn="ctr" eaLnBrk="1" hangingPunct="1">
              <a:buClr>
                <a:srgbClr val="CC0000"/>
              </a:buClr>
              <a:buFontTx/>
              <a:buNone/>
            </a:pPr>
            <a:r>
              <a:rPr lang="tr-TR" altLang="tr-TR" b="1" i="1" smtClean="0">
                <a:solidFill>
                  <a:srgbClr val="C00000"/>
                </a:solidFill>
              </a:rPr>
              <a:t>İstirahat halindeyken görülmesi ciddi bir durumu gösterir.</a:t>
            </a:r>
          </a:p>
        </p:txBody>
      </p:sp>
    </p:spTree>
    <p:extLst>
      <p:ext uri="{BB962C8B-B14F-4D97-AF65-F5344CB8AC3E}">
        <p14:creationId xmlns:p14="http://schemas.microsoft.com/office/powerpoint/2010/main" val="365437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 descr="sign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04813"/>
            <a:ext cx="5327650" cy="614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76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287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GÖĞÜSTE KUVVETLİ AĞRI</a:t>
            </a: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0" y="1500188"/>
            <a:ext cx="9144000" cy="517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tr-TR" sz="2400" kern="0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tr-TR" sz="2800" kern="0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Kalp Krizi Belirtileri;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Arial" pitchFamily="34" charset="0"/>
                <a:cs typeface="Arial" pitchFamily="34" charset="0"/>
              </a:rPr>
              <a:t>Hasta ciddi bir sıkıntı hisseder,terleme,mide bulantısı,kusma vb. görülür.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Arial" pitchFamily="34" charset="0"/>
                <a:cs typeface="Arial" pitchFamily="34" charset="0"/>
              </a:rPr>
              <a:t>Ağrı;göğüs yada mide boşluğunun herhangi bir yerinde,sıklıkla kravat bölgesinde görülür.Omuzlara ve sol kola yayılır.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800" kern="0" dirty="0">
                <a:latin typeface="Arial" pitchFamily="34" charset="0"/>
                <a:cs typeface="Arial" pitchFamily="34" charset="0"/>
              </a:rPr>
              <a:t>Bazen hazımsızlık ve kas ağrısı şeklinde belirti verir.</a:t>
            </a:r>
          </a:p>
        </p:txBody>
      </p:sp>
    </p:spTree>
    <p:extLst>
      <p:ext uri="{BB962C8B-B14F-4D97-AF65-F5344CB8AC3E}">
        <p14:creationId xmlns:p14="http://schemas.microsoft.com/office/powerpoint/2010/main" val="27794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28587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GÖĞÜSTE KUVVETLİ AĞRIDA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İLK YARDIM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357313"/>
            <a:ext cx="9144000" cy="5715000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Hastanın yaşam bulguları kontrol edilir.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 hemen istirahata alınır.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i="1" u="sng" smtClean="0">
                <a:solidFill>
                  <a:srgbClr val="CC0000"/>
                </a:solidFill>
              </a:rPr>
              <a:t>Yarı oturur</a:t>
            </a:r>
            <a:r>
              <a:rPr lang="tr-TR" altLang="tr-TR" b="1" smtClean="0"/>
              <a:t>  pozisyon verilir.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Sakinleştirilir.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Kullandığı ilaçları varsa almasına yardımcı olunur.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1-1-2 aranarak yardım istenir ,sağlık kuruluşuna gitmesi sağlanır.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Yol boyunca yaşam bulguları izlenir.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134659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6250"/>
            <a:ext cx="9144000" cy="8096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BİLİNÇ KAYBI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71625"/>
            <a:ext cx="9144000" cy="50720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b="1" smtClean="0"/>
              <a:t>  </a:t>
            </a:r>
            <a:r>
              <a:rPr lang="tr-TR" altLang="tr-TR" b="1" smtClean="0">
                <a:solidFill>
                  <a:srgbClr val="CC0000"/>
                </a:solidFill>
              </a:rPr>
              <a:t>BEYNİN</a:t>
            </a:r>
            <a:r>
              <a:rPr lang="tr-TR" altLang="tr-TR" b="1" smtClean="0"/>
              <a:t> normal fonksiyonlarındaki bir </a:t>
            </a:r>
            <a:r>
              <a:rPr lang="tr-TR" altLang="tr-TR" b="1" i="1" u="sng" smtClean="0"/>
              <a:t>aksama </a:t>
            </a:r>
            <a:r>
              <a:rPr lang="tr-TR" altLang="tr-TR" b="1" smtClean="0"/>
              <a:t>sonucu, uyku halinden başlayarak, hiçbir uyarıya cevap vermeme haline kadar giden, </a:t>
            </a:r>
            <a:r>
              <a:rPr lang="tr-TR" altLang="tr-TR" b="1" i="1" smtClean="0">
                <a:solidFill>
                  <a:srgbClr val="CC0000"/>
                </a:solidFill>
              </a:rPr>
              <a:t>BİLİNCİN</a:t>
            </a:r>
            <a:r>
              <a:rPr lang="tr-TR" altLang="tr-TR" b="1" smtClean="0">
                <a:solidFill>
                  <a:srgbClr val="CC0000"/>
                </a:solidFill>
              </a:rPr>
              <a:t> </a:t>
            </a:r>
            <a:r>
              <a:rPr lang="tr-TR" altLang="tr-TR" b="1" smtClean="0"/>
              <a:t>kısmen ya da tamamen kaybedilmesidir.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</p:txBody>
      </p:sp>
      <p:pic>
        <p:nvPicPr>
          <p:cNvPr id="132100" name="Picture 4" descr="C:\Users\TEKNO\Desktop\İLKYARDIM FOTOLARI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643313"/>
            <a:ext cx="50006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8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YARI OTURUR POZİSYON</a:t>
            </a:r>
          </a:p>
        </p:txBody>
      </p:sp>
      <p:pic>
        <p:nvPicPr>
          <p:cNvPr id="156675" name="Picture 4" descr="C:\Users\TEKNO\Desktop\İLKYARDIM FOTOLARI\indir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714500"/>
            <a:ext cx="378618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676" name="Picture 5" descr="C:\Users\TEKNO\Desktop\İLKYARDIM FOTOLARI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643063"/>
            <a:ext cx="3643312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677" name="Picture 6" descr="C:\Users\TEKNO\Desktop\İLKYARDIM FOTOLARI\indir (7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3857625"/>
            <a:ext cx="671512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157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Ateşli Havalede İlk Yardım</a:t>
            </a:r>
          </a:p>
          <a:p>
            <a:r>
              <a:rPr lang="tr-TR" dirty="0"/>
              <a:t>Vücut sıcaklığının normal değeri 36,5 °C’dir. Normal değerin üstünde olması </a:t>
            </a:r>
            <a:r>
              <a:rPr lang="tr-TR" dirty="0" smtClean="0"/>
              <a:t>yüksek ateş</a:t>
            </a:r>
            <a:r>
              <a:rPr lang="tr-TR" dirty="0"/>
              <a:t>, altında olması ise düşük ateş olarak ifade edilir. Vücut sıcaklığının 41-42 °C’nin </a:t>
            </a:r>
            <a:r>
              <a:rPr lang="tr-TR" dirty="0" smtClean="0"/>
              <a:t>üstüne çıkması </a:t>
            </a:r>
            <a:r>
              <a:rPr lang="tr-TR" dirty="0"/>
              <a:t>ve 34,5 °C’nin altına düşmesi hayati tehlikeyi işaret eder.</a:t>
            </a:r>
          </a:p>
          <a:p>
            <a:r>
              <a:rPr lang="tr-TR" dirty="0"/>
              <a:t>Havale, bir tahriş nedeniyle (yüksek ateş, travmalar, enfeksiyonlar vb.) </a:t>
            </a:r>
            <a:r>
              <a:rPr lang="tr-TR" dirty="0" err="1" smtClean="0"/>
              <a:t>beyindemeydana</a:t>
            </a:r>
            <a:r>
              <a:rPr lang="tr-TR" dirty="0" smtClean="0"/>
              <a:t> </a:t>
            </a:r>
            <a:r>
              <a:rPr lang="tr-TR" dirty="0"/>
              <a:t>gelen elektriksel boşalmalar sonucu vücut kaslarında, kontrol </a:t>
            </a:r>
            <a:r>
              <a:rPr lang="tr-TR" dirty="0" smtClean="0"/>
              <a:t>edilemeyen kasılmalarla </a:t>
            </a:r>
            <a:r>
              <a:rPr lang="tr-TR" dirty="0"/>
              <a:t>karakterize bir durumdur. Ateşli havale ise herhangi bir hastalık sonucu </a:t>
            </a:r>
            <a:r>
              <a:rPr lang="tr-TR" dirty="0" smtClean="0"/>
              <a:t>vücut sıcaklığının </a:t>
            </a:r>
            <a:r>
              <a:rPr lang="tr-TR" dirty="0"/>
              <a:t>38 °C'nin üstüne çıkması durumunda görülür.</a:t>
            </a:r>
          </a:p>
        </p:txBody>
      </p:sp>
    </p:spTree>
    <p:extLst>
      <p:ext uri="{BB962C8B-B14F-4D97-AF65-F5344CB8AC3E}">
        <p14:creationId xmlns:p14="http://schemas.microsoft.com/office/powerpoint/2010/main" val="3547299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/>
          </a:bodyPr>
          <a:lstStyle/>
          <a:p>
            <a:r>
              <a:rPr lang="tr-TR" sz="2800" dirty="0"/>
              <a:t>Genellikle ateşin yükselme aşamasında ya da en yükseğe ulaştığı dönemde görülür. Ateşli havale, yüksek ateşe karşı dirençleri düşük olması nedeniyle genellikle 6 ay-6 yaş arasındaki çocuklarda görülür.</a:t>
            </a:r>
          </a:p>
        </p:txBody>
      </p:sp>
      <p:pic>
        <p:nvPicPr>
          <p:cNvPr id="1026" name="Picture 2" descr="C:\Users\50395175500\Desktop\ind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29" y="2708920"/>
            <a:ext cx="770485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/>
              <a:t>Ateşli havalede ilk yardım aşağıdaki gibi uygulanır:</a:t>
            </a:r>
          </a:p>
          <a:p>
            <a:r>
              <a:rPr lang="tr-TR" dirty="0" smtClean="0"/>
              <a:t>Hastanın </a:t>
            </a:r>
            <a:r>
              <a:rPr lang="tr-TR" dirty="0"/>
              <a:t>giysileri çıkartılır.</a:t>
            </a:r>
          </a:p>
          <a:p>
            <a:r>
              <a:rPr lang="tr-TR" dirty="0" smtClean="0"/>
              <a:t>Musluk </a:t>
            </a:r>
            <a:r>
              <a:rPr lang="tr-TR" dirty="0"/>
              <a:t>suyu ile havlu veya küçük bez parçaları ıslatılır.</a:t>
            </a:r>
          </a:p>
          <a:p>
            <a:r>
              <a:rPr lang="tr-TR" dirty="0" smtClean="0"/>
              <a:t>Islak </a:t>
            </a:r>
            <a:r>
              <a:rPr lang="tr-TR" dirty="0"/>
              <a:t>bezler, hastanın koltuk altlarına, kasıklarına, dirseklerin iç yüzü ve </a:t>
            </a:r>
            <a:r>
              <a:rPr lang="tr-TR" dirty="0" smtClean="0"/>
              <a:t>avuç içlerine </a:t>
            </a:r>
            <a:r>
              <a:rPr lang="tr-TR" dirty="0"/>
              <a:t>yerleştirilir. Bezler sık sık değiştirilerek ateş, aşamalı olarak </a:t>
            </a:r>
            <a:r>
              <a:rPr lang="tr-TR" dirty="0" smtClean="0"/>
              <a:t>yavaş yavaş </a:t>
            </a:r>
            <a:r>
              <a:rPr lang="tr-TR" dirty="0"/>
              <a:t>düşürülmeye çalışılır. Islak bezler, direkt olarak karın ve göğüs </a:t>
            </a:r>
            <a:r>
              <a:rPr lang="tr-TR" dirty="0" smtClean="0"/>
              <a:t>bölgesi üzerine </a:t>
            </a:r>
            <a:r>
              <a:rPr lang="tr-TR" dirty="0"/>
              <a:t>konulmaz.</a:t>
            </a:r>
          </a:p>
          <a:p>
            <a:r>
              <a:rPr lang="tr-TR" dirty="0" smtClean="0"/>
              <a:t>Ateş </a:t>
            </a:r>
            <a:r>
              <a:rPr lang="tr-TR" dirty="0"/>
              <a:t>bu yöntemle düşmüyorsa hasta, oda sıcaklığındaki su ile yıkanır.</a:t>
            </a:r>
          </a:p>
          <a:p>
            <a:r>
              <a:rPr lang="tr-TR" dirty="0" smtClean="0"/>
              <a:t>Tıbbi </a:t>
            </a:r>
            <a:r>
              <a:rPr lang="tr-TR" dirty="0"/>
              <a:t>yardım (112) istenir.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Epilepside </a:t>
            </a:r>
            <a:r>
              <a:rPr lang="tr-TR" dirty="0">
                <a:solidFill>
                  <a:srgbClr val="FF0000"/>
                </a:solidFill>
              </a:rPr>
              <a:t>(Sara Krizi) İlk Yardım</a:t>
            </a:r>
          </a:p>
          <a:p>
            <a:r>
              <a:rPr lang="tr-TR" dirty="0"/>
              <a:t>Epilepsi; beyinde ani, aşırı ve anormal elektrik deşarjına bağlı olarak ortaya çıkan </a:t>
            </a:r>
            <a:r>
              <a:rPr lang="tr-TR" dirty="0" smtClean="0"/>
              <a:t>bir durumdur</a:t>
            </a:r>
            <a:r>
              <a:rPr lang="tr-TR" dirty="0"/>
              <a:t>. Bu elektrik deşarjı, tüm vücuda anormal emirlerin gönderilmesine ve </a:t>
            </a:r>
            <a:r>
              <a:rPr lang="tr-TR" dirty="0" smtClean="0"/>
              <a:t>nöbetler şeklinde </a:t>
            </a:r>
            <a:r>
              <a:rPr lang="tr-TR" dirty="0"/>
              <a:t>kontrol edilemeyen kasılmaların ortaya çıkmasına neden olur. </a:t>
            </a:r>
            <a:endParaRPr lang="tr-TR" dirty="0" smtClean="0"/>
          </a:p>
          <a:p>
            <a:r>
              <a:rPr lang="tr-TR" dirty="0" smtClean="0"/>
              <a:t>Nöbetin nedeni, beklenmeyen </a:t>
            </a:r>
            <a:r>
              <a:rPr lang="tr-TR" dirty="0"/>
              <a:t>elektriksel uyarılardır.</a:t>
            </a:r>
          </a:p>
          <a:p>
            <a:r>
              <a:rPr lang="tr-TR" dirty="0"/>
              <a:t>Epilepsi, dünyanın her bölgesinde erkek ve kadında, her türlü ırkta ve yaklaşık </a:t>
            </a:r>
            <a:r>
              <a:rPr lang="tr-TR" dirty="0" smtClean="0"/>
              <a:t>100 kişide </a:t>
            </a:r>
            <a:r>
              <a:rPr lang="tr-TR" dirty="0"/>
              <a:t>bir oranında görülebilen kronik bir hastalıktır. Hastalığın şekilleri ve nedenleri </a:t>
            </a:r>
            <a:r>
              <a:rPr lang="tr-TR" dirty="0" smtClean="0"/>
              <a:t>çok çeşitlidir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/>
          </a:bodyPr>
          <a:lstStyle/>
          <a:p>
            <a:r>
              <a:rPr lang="tr-TR" dirty="0"/>
              <a:t>Epilepsi nöbetleri, değişik tiplerde olabilir. Nöbetler, büyük (bütün vücutta kasılma </a:t>
            </a:r>
            <a:r>
              <a:rPr lang="tr-TR" dirty="0" smtClean="0"/>
              <a:t>ve çırpınma</a:t>
            </a:r>
            <a:r>
              <a:rPr lang="tr-TR" dirty="0"/>
              <a:t>) ya da küçük (sadece yüz, kol ya da bacakta kasılma) veya anlamsız konuşma </a:t>
            </a:r>
            <a:r>
              <a:rPr lang="tr-TR" dirty="0" smtClean="0"/>
              <a:t>ve davranışlar </a:t>
            </a:r>
            <a:r>
              <a:rPr lang="tr-TR" dirty="0"/>
              <a:t>ile karakterize nöbetler şeklinde ortaya çıkabilir. </a:t>
            </a:r>
            <a:endParaRPr lang="tr-TR" dirty="0" smtClean="0"/>
          </a:p>
          <a:p>
            <a:r>
              <a:rPr lang="tr-TR" dirty="0" smtClean="0"/>
              <a:t>Epilepsi </a:t>
            </a:r>
            <a:r>
              <a:rPr lang="tr-TR" dirty="0"/>
              <a:t>hastaları </a:t>
            </a:r>
            <a:r>
              <a:rPr lang="tr-TR" dirty="0" smtClean="0"/>
              <a:t>kendilerine verilen </a:t>
            </a:r>
            <a:r>
              <a:rPr lang="tr-TR" dirty="0"/>
              <a:t>ilaçları düzenli olarak alırsa nöbet geçirmezler veya nöbetler çok hafif geçer.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Epilepsi nöbetinin belirtileri </a:t>
            </a:r>
          </a:p>
          <a:p>
            <a:r>
              <a:rPr lang="tr-TR" dirty="0" smtClean="0"/>
              <a:t>Hastada </a:t>
            </a:r>
            <a:r>
              <a:rPr lang="tr-TR" dirty="0"/>
              <a:t>aniden oluşan ve ön haberci denilen normalde olmayan kokuları alma, korku, yüz ve gözde istem dışı hareketler ve baş dönmesi gibi ön belirtiler oluşur. </a:t>
            </a:r>
          </a:p>
          <a:p>
            <a:r>
              <a:rPr lang="tr-TR" dirty="0" smtClean="0"/>
              <a:t>Hasta </a:t>
            </a:r>
            <a:r>
              <a:rPr lang="tr-TR" dirty="0"/>
              <a:t>bazen ses çıkararak ani bir şekilde bilincini kaybeder ve yere yığılır. </a:t>
            </a:r>
          </a:p>
          <a:p>
            <a:r>
              <a:rPr lang="tr-TR" dirty="0" smtClean="0"/>
              <a:t>Başını </a:t>
            </a:r>
            <a:r>
              <a:rPr lang="tr-TR" dirty="0"/>
              <a:t>yere çarpıp yaralayabilir, aşırı kontrolsüz hareketler gözlenir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Yoğun ve genel adale kasılmaları görülür. Bu aşamada tüm vücutta olduğu gibi çene de kasılır. Hasta; dilini ısırılabilir, dişleri kırılabilir. </a:t>
            </a:r>
            <a:endParaRPr lang="tr-TR" dirty="0" smtClean="0"/>
          </a:p>
          <a:p>
            <a:r>
              <a:rPr lang="tr-TR" dirty="0" smtClean="0"/>
              <a:t>Ağzından </a:t>
            </a:r>
            <a:r>
              <a:rPr lang="tr-TR" dirty="0"/>
              <a:t>köpüklü salya gelir, 10- 20 sn. kadar solunumu durabilir. </a:t>
            </a:r>
          </a:p>
          <a:p>
            <a:r>
              <a:rPr lang="tr-TR" dirty="0" smtClean="0"/>
              <a:t>Gözler </a:t>
            </a:r>
            <a:r>
              <a:rPr lang="tr-TR" dirty="0"/>
              <a:t>yukarı kayar. Dokularda ve yüzde morarma gözlenir. </a:t>
            </a:r>
          </a:p>
          <a:p>
            <a:r>
              <a:rPr lang="tr-TR" dirty="0" smtClean="0"/>
              <a:t>İdrar </a:t>
            </a:r>
            <a:r>
              <a:rPr lang="tr-TR" dirty="0"/>
              <a:t>ve dışkı kaçırabilir. </a:t>
            </a:r>
          </a:p>
          <a:p>
            <a:r>
              <a:rPr lang="tr-TR" dirty="0" smtClean="0"/>
              <a:t>Nöbet </a:t>
            </a:r>
            <a:r>
              <a:rPr lang="tr-TR" dirty="0"/>
              <a:t>sonrası hasta gevşeyerek soluk almaya başlar, ancak bilinç hemen yerine gelmez. Bilincin netleşmesi 10- 25 dk. kadar sürebilir. Hasta yorgundur ve uyuma ihtiyacı hisseder. Hastalar belli bir süre sonra nöbet öncesindeki normal aktivitelerini kazanırlar.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50395175500\Desktop\indir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64096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51520" y="2636912"/>
            <a:ext cx="87849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Epilepsi nöbetinde ilk yardım aşağıdaki şekilde uygulanır: </a:t>
            </a:r>
          </a:p>
          <a:p>
            <a:r>
              <a:rPr lang="tr-TR" sz="3200" dirty="0" smtClean="0"/>
              <a:t>Olayla </a:t>
            </a:r>
            <a:r>
              <a:rPr lang="tr-TR" sz="3200" dirty="0"/>
              <a:t>ilgili güvenlik önlemleri alınır. Örnek: Hasta yol ortasında nöbet geçiriyorsa olay yerindeki trafik akışı kesilmelidir. </a:t>
            </a:r>
          </a:p>
          <a:p>
            <a:r>
              <a:rPr lang="tr-TR" sz="3200" dirty="0" smtClean="0"/>
              <a:t>Sıkan </a:t>
            </a:r>
            <a:r>
              <a:rPr lang="tr-TR" sz="3200" dirty="0"/>
              <a:t>giysileri varsa gevşetilir. </a:t>
            </a:r>
          </a:p>
          <a:p>
            <a:r>
              <a:rPr lang="tr-TR" sz="3200" dirty="0" smtClean="0"/>
              <a:t>Kendisini </a:t>
            </a:r>
            <a:r>
              <a:rPr lang="tr-TR" sz="3200" dirty="0"/>
              <a:t>yaralamamasına dikkat edilir. Yaralanmaya neden olabilecek gereçler etraftan kaldırılır.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Başını çarpmasını engellemek için başın altına yumuşak bir malzeme konulur. </a:t>
            </a:r>
          </a:p>
          <a:p>
            <a:r>
              <a:rPr lang="tr-TR" dirty="0" smtClean="0"/>
              <a:t>Nöbet </a:t>
            </a:r>
            <a:r>
              <a:rPr lang="tr-TR" dirty="0"/>
              <a:t>esnasındaki kasılmaların kendiliğinden geçmesi beklenir. </a:t>
            </a:r>
          </a:p>
          <a:p>
            <a:r>
              <a:rPr lang="tr-TR" dirty="0" smtClean="0"/>
              <a:t>Nöbet </a:t>
            </a:r>
            <a:r>
              <a:rPr lang="tr-TR" dirty="0"/>
              <a:t>sonrası solunum yolunun açıklığı sağlanır. Solunum kontrol edilir. </a:t>
            </a:r>
          </a:p>
          <a:p>
            <a:r>
              <a:rPr lang="tr-TR" dirty="0" smtClean="0"/>
              <a:t>Kusma </a:t>
            </a:r>
            <a:r>
              <a:rPr lang="tr-TR" dirty="0"/>
              <a:t>varsa mide içeriğinin solunum yoluna kaçmasını engellemek amacıyla başı yana çevrilir.  Düşme sonucu yaralanma varsa gerekli ilk yardım yapılır. </a:t>
            </a:r>
          </a:p>
          <a:p>
            <a:r>
              <a:rPr lang="tr-TR" dirty="0" smtClean="0"/>
              <a:t>Tıbbi </a:t>
            </a:r>
            <a:r>
              <a:rPr lang="tr-TR" dirty="0"/>
              <a:t>yardım (112) istenir. 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500063"/>
            <a:ext cx="82296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BAYILMA VE KOMA</a:t>
            </a:r>
            <a:r>
              <a:rPr lang="tr-TR" altLang="tr-TR" sz="2800" b="1" smtClean="0">
                <a:solidFill>
                  <a:srgbClr val="808000"/>
                </a:solidFill>
              </a:rPr>
              <a:t>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71625"/>
            <a:ext cx="9144000" cy="52863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i="1" u="sng" smtClean="0">
                <a:solidFill>
                  <a:srgbClr val="CC0000"/>
                </a:solidFill>
              </a:rPr>
              <a:t>BAYILMA (SENKOP) </a:t>
            </a:r>
            <a:endParaRPr lang="tr-TR" altLang="tr-TR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tr-TR" altLang="tr-TR" b="1" smtClean="0"/>
              <a:t>    Kısa süreli, yüzeysel ve geçici bilinç kaybıdır. Beyne giden kan akışının azalması sonucu oluşur.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  <a:p>
            <a:pPr eaLnBrk="1" hangingPunct="1">
              <a:buFontTx/>
              <a:buNone/>
            </a:pPr>
            <a:r>
              <a:rPr lang="tr-TR" altLang="tr-TR" b="1" i="1" u="sng" smtClean="0">
                <a:solidFill>
                  <a:srgbClr val="CC0000"/>
                </a:solidFill>
              </a:rPr>
              <a:t>KOMA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    Yutkunma,öksürük gibi reflekslerin ve dıştan gelen uyarılara karşı tepkinin azalması ya da yok olması ile ortaya çıkan uzun süreli bilinç kaybıdır.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171490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/>
          <a:lstStyle/>
          <a:p>
            <a:r>
              <a:rPr lang="tr-TR" dirty="0"/>
              <a:t>Geçirilen nöbetin sürecini tamamlaması beklenir. </a:t>
            </a:r>
            <a:endParaRPr lang="tr-TR" dirty="0" smtClean="0"/>
          </a:p>
          <a:p>
            <a:r>
              <a:rPr lang="tr-TR" dirty="0" smtClean="0"/>
              <a:t>Nöbet </a:t>
            </a:r>
            <a:r>
              <a:rPr lang="tr-TR" dirty="0"/>
              <a:t>esnasında hastanın elleri ve kolları bağlanmaz, kilitlenmiş çene açılmaya çalışılmaz, herhangi bir madde koklatılmaz ve ağızdan yiyecek içecek verilmez.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Kan Şekeri Düşmesinde (Hipoglisemi) İlk Yardım</a:t>
            </a:r>
          </a:p>
          <a:p>
            <a:r>
              <a:rPr lang="tr-TR" dirty="0"/>
              <a:t>Kanda glikoz düzeyinin normal sınırın altına düşmesidir.</a:t>
            </a:r>
          </a:p>
          <a:p>
            <a:r>
              <a:rPr lang="tr-TR" u="sng" dirty="0" smtClean="0"/>
              <a:t>Kan </a:t>
            </a:r>
            <a:r>
              <a:rPr lang="tr-TR" u="sng" dirty="0"/>
              <a:t>şekeri düşmesinin nedenleri</a:t>
            </a:r>
          </a:p>
          <a:p>
            <a:r>
              <a:rPr lang="tr-TR" dirty="0" smtClean="0"/>
              <a:t>İnsülin </a:t>
            </a:r>
            <a:r>
              <a:rPr lang="tr-TR" dirty="0"/>
              <a:t>ya da </a:t>
            </a:r>
            <a:r>
              <a:rPr lang="tr-TR" dirty="0" err="1"/>
              <a:t>antidiyabetik</a:t>
            </a:r>
            <a:r>
              <a:rPr lang="tr-TR" dirty="0"/>
              <a:t> ilaçların fazla dozda alınması</a:t>
            </a:r>
          </a:p>
          <a:p>
            <a:r>
              <a:rPr lang="tr-TR" dirty="0" smtClean="0"/>
              <a:t>Uzun </a:t>
            </a:r>
            <a:r>
              <a:rPr lang="tr-TR" dirty="0"/>
              <a:t>süren egzersiz sonrası</a:t>
            </a:r>
          </a:p>
          <a:p>
            <a:r>
              <a:rPr lang="tr-TR" dirty="0" smtClean="0"/>
              <a:t>Uzun </a:t>
            </a:r>
            <a:r>
              <a:rPr lang="tr-TR" dirty="0"/>
              <a:t>süre aç kalma</a:t>
            </a:r>
          </a:p>
          <a:p>
            <a:r>
              <a:rPr lang="tr-TR" dirty="0" smtClean="0"/>
              <a:t>Kötü </a:t>
            </a:r>
            <a:r>
              <a:rPr lang="tr-TR" dirty="0"/>
              <a:t>beslenme ve alkol kullanma</a:t>
            </a:r>
          </a:p>
          <a:p>
            <a:r>
              <a:rPr lang="tr-TR" dirty="0" smtClean="0"/>
              <a:t>Mide</a:t>
            </a:r>
            <a:r>
              <a:rPr lang="tr-TR" dirty="0"/>
              <a:t>, bağırsak ameliyatı geçirenlerde yemek sonrası (emilimin </a:t>
            </a:r>
            <a:r>
              <a:rPr lang="tr-TR" dirty="0" smtClean="0"/>
              <a:t>yetersiz olması </a:t>
            </a:r>
            <a:r>
              <a:rPr lang="tr-TR" dirty="0"/>
              <a:t>nedeniyle)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Kan şekeri düşmesinde belirtiler</a:t>
            </a:r>
          </a:p>
          <a:p>
            <a:r>
              <a:rPr lang="tr-TR" dirty="0" smtClean="0"/>
              <a:t>Hâlsizlik</a:t>
            </a:r>
            <a:r>
              <a:rPr lang="tr-TR" dirty="0"/>
              <a:t>, aşırı yorgunluk hissi, baş ağrısı</a:t>
            </a:r>
          </a:p>
          <a:p>
            <a:r>
              <a:rPr lang="tr-TR" dirty="0" smtClean="0"/>
              <a:t>Sinirli</a:t>
            </a:r>
            <a:r>
              <a:rPr lang="tr-TR" dirty="0"/>
              <a:t>, olağan dışı davranışlar</a:t>
            </a:r>
          </a:p>
          <a:p>
            <a:r>
              <a:rPr lang="tr-TR" dirty="0" smtClean="0"/>
              <a:t>Titreme</a:t>
            </a:r>
            <a:r>
              <a:rPr lang="tr-TR" dirty="0"/>
              <a:t>, terleme</a:t>
            </a:r>
          </a:p>
          <a:p>
            <a:r>
              <a:rPr lang="tr-TR" dirty="0" smtClean="0"/>
              <a:t>Yüzeysel </a:t>
            </a:r>
            <a:r>
              <a:rPr lang="tr-TR" dirty="0"/>
              <a:t>solunum</a:t>
            </a:r>
          </a:p>
          <a:p>
            <a:r>
              <a:rPr lang="tr-TR" dirty="0" smtClean="0"/>
              <a:t>Hızlı </a:t>
            </a:r>
            <a:r>
              <a:rPr lang="tr-TR" dirty="0"/>
              <a:t>nabız</a:t>
            </a:r>
          </a:p>
          <a:p>
            <a:r>
              <a:rPr lang="tr-TR" dirty="0" smtClean="0"/>
              <a:t>Uykuya </a:t>
            </a:r>
            <a:r>
              <a:rPr lang="tr-TR" dirty="0"/>
              <a:t>meyil</a:t>
            </a:r>
          </a:p>
          <a:p>
            <a:r>
              <a:rPr lang="tr-TR" dirty="0" smtClean="0"/>
              <a:t>Reflekslerde </a:t>
            </a:r>
            <a:r>
              <a:rPr lang="tr-TR" dirty="0"/>
              <a:t>azalma</a:t>
            </a:r>
          </a:p>
          <a:p>
            <a:r>
              <a:rPr lang="tr-TR" dirty="0" smtClean="0"/>
              <a:t>Konuşma </a:t>
            </a:r>
            <a:r>
              <a:rPr lang="tr-TR" dirty="0"/>
              <a:t>güçlüğü, görme bozukluğu</a:t>
            </a:r>
          </a:p>
          <a:p>
            <a:r>
              <a:rPr lang="tr-TR" dirty="0" smtClean="0"/>
              <a:t>Bilinç </a:t>
            </a:r>
            <a:r>
              <a:rPr lang="tr-TR" dirty="0"/>
              <a:t>kaybı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680"/>
          </a:xfrm>
        </p:spPr>
        <p:txBody>
          <a:bodyPr>
            <a:noAutofit/>
          </a:bodyPr>
          <a:lstStyle/>
          <a:p>
            <a:r>
              <a:rPr lang="tr-TR" sz="2800" b="1" dirty="0"/>
              <a:t>Kan şekeri düşmesinde ilk yardım aşağıdaki şekilde uygulanır:</a:t>
            </a:r>
          </a:p>
          <a:p>
            <a:r>
              <a:rPr lang="tr-TR" sz="2800" dirty="0" smtClean="0"/>
              <a:t>Hastanın AB’si </a:t>
            </a:r>
            <a:r>
              <a:rPr lang="tr-TR" sz="2800" dirty="0"/>
              <a:t>değerlendirilir.</a:t>
            </a:r>
          </a:p>
          <a:p>
            <a:r>
              <a:rPr lang="tr-TR" sz="2800" dirty="0" smtClean="0"/>
              <a:t>Hastanın </a:t>
            </a:r>
            <a:r>
              <a:rPr lang="tr-TR" sz="2800" dirty="0"/>
              <a:t>bilinci yerinde ise ağızdan şeker, şekerli içecekler verilir. </a:t>
            </a:r>
            <a:r>
              <a:rPr lang="tr-TR" sz="2800" dirty="0" smtClean="0"/>
              <a:t>Fazla şekerin </a:t>
            </a:r>
            <a:r>
              <a:rPr lang="tr-TR" sz="2800" dirty="0"/>
              <a:t>bir zararı olmaz. Ayrıca belirtiler fazla şekerden </a:t>
            </a:r>
            <a:r>
              <a:rPr lang="tr-TR" sz="2800" dirty="0" smtClean="0"/>
              <a:t>meydana gelmişse </a:t>
            </a:r>
            <a:r>
              <a:rPr lang="tr-TR" sz="2800" dirty="0"/>
              <a:t>bile fazladan şeker verilmesi, hastanın düşük kan </a:t>
            </a:r>
            <a:r>
              <a:rPr lang="tr-TR" sz="2800" dirty="0" smtClean="0"/>
              <a:t>şekeri düzeyinde </a:t>
            </a:r>
            <a:r>
              <a:rPr lang="tr-TR" sz="2800" dirty="0"/>
              <a:t>kalmasından daha az zararlı olacaktır. Çünkü, düşük </a:t>
            </a:r>
            <a:r>
              <a:rPr lang="tr-TR" sz="2800" dirty="0" smtClean="0"/>
              <a:t>kan şekeri</a:t>
            </a:r>
            <a:r>
              <a:rPr lang="tr-TR" sz="2800" dirty="0"/>
              <a:t>, beyinde ve diğer hayati organlarda kalıcı zararlara neden olabilir.</a:t>
            </a:r>
          </a:p>
          <a:p>
            <a:r>
              <a:rPr lang="tr-TR" sz="2800" dirty="0" smtClean="0"/>
              <a:t>Hastanın </a:t>
            </a:r>
            <a:r>
              <a:rPr lang="tr-TR" sz="2800" dirty="0"/>
              <a:t>bilinci yerinde değilse ağızdan hiç bir şey verilmez, </a:t>
            </a:r>
            <a:r>
              <a:rPr lang="tr-TR" sz="2800" dirty="0" smtClean="0"/>
              <a:t>koma </a:t>
            </a:r>
            <a:r>
              <a:rPr lang="tr-TR" dirty="0" smtClean="0"/>
              <a:t>pozisyonu </a:t>
            </a:r>
            <a:r>
              <a:rPr lang="tr-TR" dirty="0"/>
              <a:t>verilir.</a:t>
            </a:r>
          </a:p>
          <a:p>
            <a:r>
              <a:rPr lang="tr-TR" dirty="0" smtClean="0"/>
              <a:t>Tıbbi </a:t>
            </a:r>
            <a:r>
              <a:rPr lang="tr-TR" dirty="0"/>
              <a:t>yardım istenir.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408712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Kan Şekeri Yükselmesinde (</a:t>
            </a:r>
            <a:r>
              <a:rPr lang="tr-TR" dirty="0" err="1">
                <a:solidFill>
                  <a:srgbClr val="FF0000"/>
                </a:solidFill>
              </a:rPr>
              <a:t>Hiperglisemi</a:t>
            </a:r>
            <a:r>
              <a:rPr lang="tr-TR" dirty="0">
                <a:solidFill>
                  <a:srgbClr val="FF0000"/>
                </a:solidFill>
              </a:rPr>
              <a:t>) İlk Yardım</a:t>
            </a:r>
          </a:p>
          <a:p>
            <a:r>
              <a:rPr lang="tr-TR" dirty="0"/>
              <a:t>Kanda glikoz düzeyinin normal sınırın üstüne çıkmasıdır. Kan şekerinin uzun </a:t>
            </a:r>
            <a:r>
              <a:rPr lang="tr-TR" dirty="0" smtClean="0"/>
              <a:t>süre yüksek </a:t>
            </a:r>
            <a:r>
              <a:rPr lang="tr-TR" dirty="0"/>
              <a:t>seyretmesi sonucu koma gelişebilir. Şeker hastası olduğu bilinen kişide </a:t>
            </a:r>
            <a:r>
              <a:rPr lang="tr-TR" dirty="0" smtClean="0"/>
              <a:t>aşağıdaki bulgular </a:t>
            </a:r>
            <a:r>
              <a:rPr lang="tr-TR" dirty="0"/>
              <a:t>da gözleniyorsa şeker koması olma ihtimali yüksektir.</a:t>
            </a:r>
          </a:p>
          <a:p>
            <a:r>
              <a:rPr lang="tr-TR" dirty="0" smtClean="0"/>
              <a:t>Hızlı </a:t>
            </a:r>
            <a:r>
              <a:rPr lang="tr-TR" dirty="0"/>
              <a:t>ve derin solunum</a:t>
            </a:r>
          </a:p>
          <a:p>
            <a:r>
              <a:rPr lang="tr-TR" dirty="0" smtClean="0"/>
              <a:t>Hızlı </a:t>
            </a:r>
            <a:r>
              <a:rPr lang="tr-TR" dirty="0"/>
              <a:t>ve zayıf nabız</a:t>
            </a:r>
          </a:p>
          <a:p>
            <a:r>
              <a:rPr lang="tr-TR" dirty="0" smtClean="0"/>
              <a:t>Kuru </a:t>
            </a:r>
            <a:r>
              <a:rPr lang="tr-TR" dirty="0"/>
              <a:t>ve sıcak deri</a:t>
            </a:r>
          </a:p>
          <a:p>
            <a:r>
              <a:rPr lang="tr-TR" dirty="0" smtClean="0"/>
              <a:t>İçe </a:t>
            </a:r>
            <a:r>
              <a:rPr lang="tr-TR" dirty="0"/>
              <a:t>çökmüş gözler</a:t>
            </a:r>
          </a:p>
          <a:p>
            <a:r>
              <a:rPr lang="tr-TR" dirty="0" smtClean="0"/>
              <a:t>Nefesinde </a:t>
            </a:r>
            <a:r>
              <a:rPr lang="tr-TR" dirty="0"/>
              <a:t>çürük elma kokusu</a:t>
            </a:r>
          </a:p>
          <a:p>
            <a:r>
              <a:rPr lang="tr-TR" dirty="0"/>
              <a:t>Kan şekeri yükselmesinde bilinç kaybı gelişmişse hastanın </a:t>
            </a:r>
            <a:r>
              <a:rPr lang="tr-TR" dirty="0" smtClean="0"/>
              <a:t>AB’si değerlendirilir, solunumu </a:t>
            </a:r>
            <a:r>
              <a:rPr lang="tr-TR" dirty="0"/>
              <a:t>varsa koma pozisyonu verilerek hemen tıbbi yardım istenir.</a:t>
            </a:r>
          </a:p>
        </p:txBody>
      </p:sp>
    </p:spTree>
    <p:extLst>
      <p:ext uri="{BB962C8B-B14F-4D97-AF65-F5344CB8AC3E}">
        <p14:creationId xmlns:p14="http://schemas.microsoft.com/office/powerpoint/2010/main" val="18605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785813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BİLİNÇ KAYBI NEDENLERİ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500188"/>
            <a:ext cx="8858250" cy="45307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Bayılma nedenleri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/>
              <a:t>Korku,aşırı heyecan,sıcak, yorgunluk,kapalı ortam,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/>
              <a:t>kirli hava,aniden ayağa kalkma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altLang="tr-TR" b="1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altLang="tr-TR" b="1" smtClean="0"/>
          </a:p>
        </p:txBody>
      </p:sp>
      <p:pic>
        <p:nvPicPr>
          <p:cNvPr id="134148" name="Picture 4" descr="C:\Users\TEKNO\Desktop\İLKYARDIM FOTOLARI\baygi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000375"/>
            <a:ext cx="200025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49" name="Picture 5" descr="C:\Users\TEKNO\Desktop\İLKYARDIM FOTOLARI\indir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3214688"/>
            <a:ext cx="2571750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50" name="Picture 6" descr="C:\Users\TEKNO\Desktop\İLKYARDIM FOTOLARI\indir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3143250"/>
            <a:ext cx="3214687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332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Dikdörtgen"/>
          <p:cNvSpPr>
            <a:spLocks noChangeArrowheads="1"/>
          </p:cNvSpPr>
          <p:nvPr/>
        </p:nvSpPr>
        <p:spPr bwMode="auto">
          <a:xfrm>
            <a:off x="1214438" y="1285875"/>
            <a:ext cx="828675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r>
              <a:rPr lang="tr-TR" altLang="tr-TR" sz="2800">
                <a:latin typeface="Comic Sans MS" pitchFamily="66" charset="0"/>
              </a:rPr>
              <a:t>Düşme yada şiddetli darbe sonrası (özellikle kafa travmaları)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r>
              <a:rPr lang="tr-TR" altLang="tr-TR" sz="2800">
                <a:latin typeface="Comic Sans MS" pitchFamily="66" charset="0"/>
              </a:rPr>
              <a:t>Zehirlenme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r>
              <a:rPr lang="tr-TR" altLang="tr-TR" sz="2800">
                <a:latin typeface="Comic Sans MS" pitchFamily="66" charset="0"/>
              </a:rPr>
              <a:t>Aşırı alkol,uyuşturucu kullanımı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r>
              <a:rPr lang="tr-TR" altLang="tr-TR" sz="2800">
                <a:latin typeface="Comic Sans MS" pitchFamily="66" charset="0"/>
              </a:rPr>
              <a:t>Şeker hastalığı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r>
              <a:rPr lang="tr-TR" altLang="tr-TR" sz="2800">
                <a:latin typeface="Comic Sans MS" pitchFamily="66" charset="0"/>
              </a:rPr>
              <a:t>Havale vb. hastalıklar</a:t>
            </a:r>
            <a:endParaRPr lang="tr-TR" altLang="tr-TR" sz="2800">
              <a:solidFill>
                <a:srgbClr val="CC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 typeface="Wingdings" pitchFamily="2" charset="2"/>
              <a:buChar char="Ø"/>
            </a:pPr>
            <a:endParaRPr lang="tr-TR" altLang="tr-TR" sz="1200">
              <a:latin typeface="Comic Sans MS" pitchFamily="66" charset="0"/>
            </a:endParaRPr>
          </a:p>
        </p:txBody>
      </p:sp>
      <p:sp>
        <p:nvSpPr>
          <p:cNvPr id="135171" name="2 Dikdörtgen"/>
          <p:cNvSpPr>
            <a:spLocks noChangeArrowheads="1"/>
          </p:cNvSpPr>
          <p:nvPr/>
        </p:nvSpPr>
        <p:spPr bwMode="auto">
          <a:xfrm>
            <a:off x="1285875" y="428625"/>
            <a:ext cx="492918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CC0000"/>
              </a:buClr>
              <a:buSzTx/>
              <a:buFontTx/>
              <a:buNone/>
            </a:pPr>
            <a:r>
              <a:rPr lang="tr-TR" altLang="tr-TR" sz="2800">
                <a:solidFill>
                  <a:srgbClr val="CC0000"/>
                </a:solidFill>
                <a:latin typeface="Comic Sans MS" pitchFamily="66" charset="0"/>
              </a:rPr>
              <a:t>   Koma nedenleri</a:t>
            </a:r>
          </a:p>
        </p:txBody>
      </p:sp>
      <p:pic>
        <p:nvPicPr>
          <p:cNvPr id="135172" name="Picture 2" descr="C:\Users\TEKNO\Desktop\İLKYARDIM FOTOLARI\temel-yaam-destei-35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786188"/>
            <a:ext cx="7286625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43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5737" y="1124744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BAYILMA BELİRTİLERİ</a:t>
            </a:r>
            <a:r>
              <a:rPr lang="tr-TR" altLang="tr-TR" sz="2800" dirty="0" smtClean="0"/>
              <a:t/>
            </a:r>
            <a:br>
              <a:rPr lang="tr-TR" altLang="tr-TR" sz="2800" dirty="0" smtClean="0"/>
            </a:br>
            <a:endParaRPr lang="tr-TR" altLang="tr-TR" sz="2800" dirty="0" smtClean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14375" y="1916113"/>
            <a:ext cx="8429625" cy="45307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endParaRPr lang="tr-TR" altLang="tr-TR" smtClean="0">
              <a:solidFill>
                <a:srgbClr val="FFFF00"/>
              </a:solidFill>
            </a:endParaRP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Bacaklarda uyuşma, bilinçte bulanıklık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Yüzde solgunluk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Üşüme,terleme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Hızlı ve zayıf nabız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Baş dönmesi, baygınlık,yere düşme</a:t>
            </a:r>
          </a:p>
        </p:txBody>
      </p:sp>
    </p:spTree>
    <p:extLst>
      <p:ext uri="{BB962C8B-B14F-4D97-AF65-F5344CB8AC3E}">
        <p14:creationId xmlns:p14="http://schemas.microsoft.com/office/powerpoint/2010/main" val="333388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7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    EĞER KİŞİ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BAŞININ DÖNECEĞİNİ HİSSEDERSE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44675"/>
            <a:ext cx="5357813" cy="45307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Sırt üstü yatırılır. Ayakları 30 cm kaldırılır.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Sıkan giysiler gevşetilir.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Kendini iyi hissedinceye kadar dinlenmesi sağlanır.</a:t>
            </a:r>
          </a:p>
          <a:p>
            <a:pPr eaLnBrk="1" hangingPunct="1">
              <a:lnSpc>
                <a:spcPct val="200000"/>
              </a:lnSpc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22591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EĞER KİŞİ BAYILDIYSA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14375" y="1643063"/>
            <a:ext cx="8429625" cy="45307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Sırt üstü yatırılarak, ayakları 30 cm kaldırılır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Solunum yolu açıklığı kontrol edilir ve korunur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Sıkan giysiler gevşetilir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Kusma varsa yan pozisyonda tutulur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Solunum kontrol edilir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Etraftaki meraklılar uzaklaştırılır.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333233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0872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KOMA BELİRTİLERİ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28813"/>
            <a:ext cx="9144000" cy="4530725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Yutkunma, öksürük vb. tepkilerin kaybolması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Sesli ve ağrılı dürtülere tepki yokluğu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İdrar ve dışkı kontrolünün  kaybolması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04140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1389</Words>
  <Application>Microsoft Office PowerPoint</Application>
  <PresentationFormat>Ekran Gösterisi (4:3)</PresentationFormat>
  <Paragraphs>168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Ofis Teması</vt:lpstr>
      <vt:lpstr>         BİLİNÇ BOZUKLUKLARINDA İLK YARDIM  </vt:lpstr>
      <vt:lpstr>BİLİNÇ KAYBI</vt:lpstr>
      <vt:lpstr>BAYILMA VE KOMA </vt:lpstr>
      <vt:lpstr>BİLİNÇ KAYBI NEDENLERİ</vt:lpstr>
      <vt:lpstr>PowerPoint Sunusu</vt:lpstr>
      <vt:lpstr>BAYILMA BELİRTİLERİ </vt:lpstr>
      <vt:lpstr>    EĞER KİŞİ  BAŞININ DÖNECEĞİNİ HİSSEDERSE</vt:lpstr>
      <vt:lpstr>EĞER KİŞİ BAYILDIYSA</vt:lpstr>
      <vt:lpstr>KOMA BELİRTİLERİ</vt:lpstr>
      <vt:lpstr>BİLİNÇ KAPALI İSE </vt:lpstr>
      <vt:lpstr>KOMA POZİSYONU  (YARI-YÜZÜKOYUN-YAN POZİSYON)</vt:lpstr>
      <vt:lpstr>KOMA POZİSYONU</vt:lpstr>
      <vt:lpstr>PowerPoint Sunusu</vt:lpstr>
      <vt:lpstr>ŞOK </vt:lpstr>
      <vt:lpstr>ŞOKUN ÇEŞİTLERİ</vt:lpstr>
      <vt:lpstr>GÖĞÜSTE KUVVETLİ AĞRI</vt:lpstr>
      <vt:lpstr>PowerPoint Sunusu</vt:lpstr>
      <vt:lpstr>GÖĞÜSTE KUVVETLİ AĞRI</vt:lpstr>
      <vt:lpstr>GÖĞÜSTE KUVVETLİ AĞRIDA  İLK YARDIM</vt:lpstr>
      <vt:lpstr>YARI OTURUR POZİSYON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BİLİNÇ BOZUKLUKLARINDA İLK YARDIM  (KOMA,BAYILMA,ŞOK VE GÖGÜS AĞRISI)</dc:title>
  <dc:creator>Ayse ERCAN</dc:creator>
  <cp:lastModifiedBy>Ayse ERCAN</cp:lastModifiedBy>
  <cp:revision>10</cp:revision>
  <dcterms:created xsi:type="dcterms:W3CDTF">2021-04-12T10:56:25Z</dcterms:created>
  <dcterms:modified xsi:type="dcterms:W3CDTF">2023-09-20T11:54:26Z</dcterms:modified>
</cp:coreProperties>
</file>