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43" r:id="rId4"/>
    <p:sldId id="258" r:id="rId5"/>
    <p:sldId id="259" r:id="rId6"/>
    <p:sldId id="345" r:id="rId7"/>
    <p:sldId id="344" r:id="rId8"/>
    <p:sldId id="346" r:id="rId9"/>
    <p:sldId id="260" r:id="rId10"/>
    <p:sldId id="261" r:id="rId11"/>
    <p:sldId id="262" r:id="rId12"/>
    <p:sldId id="263" r:id="rId13"/>
    <p:sldId id="264" r:id="rId14"/>
    <p:sldId id="265" r:id="rId15"/>
    <p:sldId id="266" r:id="rId16"/>
    <p:sldId id="347" r:id="rId17"/>
    <p:sldId id="268" r:id="rId18"/>
    <p:sldId id="269" r:id="rId19"/>
    <p:sldId id="270" r:id="rId20"/>
    <p:sldId id="271" r:id="rId21"/>
    <p:sldId id="348" r:id="rId22"/>
    <p:sldId id="273" r:id="rId23"/>
    <p:sldId id="349" r:id="rId24"/>
    <p:sldId id="275" r:id="rId25"/>
    <p:sldId id="276" r:id="rId26"/>
    <p:sldId id="277" r:id="rId27"/>
    <p:sldId id="278" r:id="rId28"/>
    <p:sldId id="280" r:id="rId29"/>
    <p:sldId id="279" r:id="rId30"/>
    <p:sldId id="281" r:id="rId31"/>
    <p:sldId id="282" r:id="rId32"/>
    <p:sldId id="283" r:id="rId33"/>
    <p:sldId id="35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svg"/><Relationship Id="rId1" Type="http://schemas.openxmlformats.org/officeDocument/2006/relationships/image" Target="../media/image31.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1.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4B0EDBEF-C701-49AD-AE05-179599791733}"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8905C09-F18A-4585-A768-AF2E113DD2AD}">
      <dgm:prSet custT="1"/>
      <dgm:spPr/>
      <dgm:t>
        <a:bodyPr/>
        <a:lstStyle/>
        <a:p>
          <a:pPr>
            <a:lnSpc>
              <a:spcPct val="100000"/>
            </a:lnSpc>
          </a:pPr>
          <a:r>
            <a:rPr lang="tr-TR" sz="1800" dirty="0"/>
            <a:t>Aslı Fransızca  olan büro sözcüğü, örgütsel ve yönetsel birçok faaliyetin yerine getirildiği yer anlamına gelmektedir. </a:t>
          </a:r>
          <a:endParaRPr lang="en-US" sz="1800" dirty="0"/>
        </a:p>
      </dgm:t>
    </dgm:pt>
    <dgm:pt modelId="{CA0536BE-6ED8-4DB4-B752-6FB4A5CE71A3}" type="parTrans" cxnId="{E7755076-F11D-40EC-9E2C-9A72C48496F0}">
      <dgm:prSet/>
      <dgm:spPr/>
      <dgm:t>
        <a:bodyPr/>
        <a:lstStyle/>
        <a:p>
          <a:endParaRPr lang="en-US"/>
        </a:p>
      </dgm:t>
    </dgm:pt>
    <dgm:pt modelId="{35E28EC9-7699-4783-88A5-2C60257CE7A0}" type="sibTrans" cxnId="{E7755076-F11D-40EC-9E2C-9A72C48496F0}">
      <dgm:prSet/>
      <dgm:spPr/>
      <dgm:t>
        <a:bodyPr/>
        <a:lstStyle/>
        <a:p>
          <a:endParaRPr lang="en-US"/>
        </a:p>
      </dgm:t>
    </dgm:pt>
    <dgm:pt modelId="{0507E9AD-796A-4B5E-A9A6-1CBB669F4F3F}">
      <dgm:prSet custT="1"/>
      <dgm:spPr/>
      <dgm:t>
        <a:bodyPr/>
        <a:lstStyle/>
        <a:p>
          <a:pPr>
            <a:lnSpc>
              <a:spcPct val="100000"/>
            </a:lnSpc>
          </a:pPr>
          <a:r>
            <a:rPr lang="tr-TR" sz="1800" dirty="0"/>
            <a:t>TDK’nin sözlüğüne göre büro, "danışma ve kayıt tutma işlerinin yürütüldüğü bir iş yeri"; bir başka kaynakta ise "bir işletmenin idari işlerinin yürütüldüğü yer" olarak tanımlanmaktadır. </a:t>
          </a:r>
          <a:endParaRPr lang="en-US" sz="1800" dirty="0"/>
        </a:p>
      </dgm:t>
    </dgm:pt>
    <dgm:pt modelId="{F2B459F1-98C8-43C3-8BEB-E4BC485AF674}" type="parTrans" cxnId="{C5D0F5F9-6226-4331-8E7C-1F7E8B67B534}">
      <dgm:prSet/>
      <dgm:spPr/>
      <dgm:t>
        <a:bodyPr/>
        <a:lstStyle/>
        <a:p>
          <a:endParaRPr lang="en-US"/>
        </a:p>
      </dgm:t>
    </dgm:pt>
    <dgm:pt modelId="{F6610767-AD7A-411A-9B89-377439890E3C}" type="sibTrans" cxnId="{C5D0F5F9-6226-4331-8E7C-1F7E8B67B534}">
      <dgm:prSet/>
      <dgm:spPr/>
      <dgm:t>
        <a:bodyPr/>
        <a:lstStyle/>
        <a:p>
          <a:endParaRPr lang="en-US"/>
        </a:p>
      </dgm:t>
    </dgm:pt>
    <dgm:pt modelId="{3CC78FAE-1581-4FF6-AD39-F277C0B213B8}" type="pres">
      <dgm:prSet presAssocID="{4B0EDBEF-C701-49AD-AE05-179599791733}" presName="root" presStyleCnt="0">
        <dgm:presLayoutVars>
          <dgm:dir/>
          <dgm:resizeHandles val="exact"/>
        </dgm:presLayoutVars>
      </dgm:prSet>
      <dgm:spPr/>
      <dgm:t>
        <a:bodyPr/>
        <a:lstStyle/>
        <a:p>
          <a:endParaRPr lang="tr-TR"/>
        </a:p>
      </dgm:t>
    </dgm:pt>
    <dgm:pt modelId="{06B6089A-8A83-4F79-B948-D93E22925EE3}" type="pres">
      <dgm:prSet presAssocID="{38905C09-F18A-4585-A768-AF2E113DD2AD}" presName="compNode" presStyleCnt="0"/>
      <dgm:spPr/>
    </dgm:pt>
    <dgm:pt modelId="{5D328880-0877-420E-B8ED-3770B8C774AD}" type="pres">
      <dgm:prSet presAssocID="{38905C09-F18A-4585-A768-AF2E113DD2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Lavabo"/>
        </a:ext>
      </dgm:extLst>
    </dgm:pt>
    <dgm:pt modelId="{EDC44C34-3955-45C3-8BD0-4396CDA5F9BB}" type="pres">
      <dgm:prSet presAssocID="{38905C09-F18A-4585-A768-AF2E113DD2AD}" presName="spaceRect" presStyleCnt="0"/>
      <dgm:spPr/>
    </dgm:pt>
    <dgm:pt modelId="{A31DA524-AF18-4046-B19C-AFC1C87CE514}" type="pres">
      <dgm:prSet presAssocID="{38905C09-F18A-4585-A768-AF2E113DD2AD}" presName="textRect" presStyleLbl="revTx" presStyleIdx="0" presStyleCnt="2">
        <dgm:presLayoutVars>
          <dgm:chMax val="1"/>
          <dgm:chPref val="1"/>
        </dgm:presLayoutVars>
      </dgm:prSet>
      <dgm:spPr/>
      <dgm:t>
        <a:bodyPr/>
        <a:lstStyle/>
        <a:p>
          <a:endParaRPr lang="tr-TR"/>
        </a:p>
      </dgm:t>
    </dgm:pt>
    <dgm:pt modelId="{AB94EFF2-BBC1-43C1-A334-56D8A31D4EE7}" type="pres">
      <dgm:prSet presAssocID="{35E28EC9-7699-4783-88A5-2C60257CE7A0}" presName="sibTrans" presStyleCnt="0"/>
      <dgm:spPr/>
    </dgm:pt>
    <dgm:pt modelId="{FEE86354-975E-47B1-98AC-F1770AC29951}" type="pres">
      <dgm:prSet presAssocID="{0507E9AD-796A-4B5E-A9A6-1CBB669F4F3F}" presName="compNode" presStyleCnt="0"/>
      <dgm:spPr/>
    </dgm:pt>
    <dgm:pt modelId="{DFC8E86B-C503-4223-A495-5869CAA3F685}" type="pres">
      <dgm:prSet presAssocID="{0507E9AD-796A-4B5E-A9A6-1CBB669F4F3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Office Worker"/>
        </a:ext>
      </dgm:extLst>
    </dgm:pt>
    <dgm:pt modelId="{ADCD580F-0B20-49D9-8298-D39AEE6E7EC1}" type="pres">
      <dgm:prSet presAssocID="{0507E9AD-796A-4B5E-A9A6-1CBB669F4F3F}" presName="spaceRect" presStyleCnt="0"/>
      <dgm:spPr/>
    </dgm:pt>
    <dgm:pt modelId="{92203B8E-605D-45EC-A8E3-D091ECDEA2D3}" type="pres">
      <dgm:prSet presAssocID="{0507E9AD-796A-4B5E-A9A6-1CBB669F4F3F}" presName="textRect" presStyleLbl="revTx" presStyleIdx="1" presStyleCnt="2">
        <dgm:presLayoutVars>
          <dgm:chMax val="1"/>
          <dgm:chPref val="1"/>
        </dgm:presLayoutVars>
      </dgm:prSet>
      <dgm:spPr/>
      <dgm:t>
        <a:bodyPr/>
        <a:lstStyle/>
        <a:p>
          <a:endParaRPr lang="tr-TR"/>
        </a:p>
      </dgm:t>
    </dgm:pt>
  </dgm:ptLst>
  <dgm:cxnLst>
    <dgm:cxn modelId="{17DB7B50-0285-4F31-93DA-DDAFE555C20F}" type="presOf" srcId="{0507E9AD-796A-4B5E-A9A6-1CBB669F4F3F}" destId="{92203B8E-605D-45EC-A8E3-D091ECDEA2D3}" srcOrd="0" destOrd="0" presId="urn:microsoft.com/office/officeart/2018/2/layout/IconLabelList"/>
    <dgm:cxn modelId="{0ED782F8-B8EA-4A41-B517-D03071133768}" type="presOf" srcId="{4B0EDBEF-C701-49AD-AE05-179599791733}" destId="{3CC78FAE-1581-4FF6-AD39-F277C0B213B8}" srcOrd="0" destOrd="0" presId="urn:microsoft.com/office/officeart/2018/2/layout/IconLabelList"/>
    <dgm:cxn modelId="{C5D0F5F9-6226-4331-8E7C-1F7E8B67B534}" srcId="{4B0EDBEF-C701-49AD-AE05-179599791733}" destId="{0507E9AD-796A-4B5E-A9A6-1CBB669F4F3F}" srcOrd="1" destOrd="0" parTransId="{F2B459F1-98C8-43C3-8BEB-E4BC485AF674}" sibTransId="{F6610767-AD7A-411A-9B89-377439890E3C}"/>
    <dgm:cxn modelId="{E7755076-F11D-40EC-9E2C-9A72C48496F0}" srcId="{4B0EDBEF-C701-49AD-AE05-179599791733}" destId="{38905C09-F18A-4585-A768-AF2E113DD2AD}" srcOrd="0" destOrd="0" parTransId="{CA0536BE-6ED8-4DB4-B752-6FB4A5CE71A3}" sibTransId="{35E28EC9-7699-4783-88A5-2C60257CE7A0}"/>
    <dgm:cxn modelId="{0C302010-7618-4386-BEF0-82133E7439C1}" type="presOf" srcId="{38905C09-F18A-4585-A768-AF2E113DD2AD}" destId="{A31DA524-AF18-4046-B19C-AFC1C87CE514}" srcOrd="0" destOrd="0" presId="urn:microsoft.com/office/officeart/2018/2/layout/IconLabelList"/>
    <dgm:cxn modelId="{FD3D244B-AD31-46CA-9EAC-A1BA05A25E5E}" type="presParOf" srcId="{3CC78FAE-1581-4FF6-AD39-F277C0B213B8}" destId="{06B6089A-8A83-4F79-B948-D93E22925EE3}" srcOrd="0" destOrd="0" presId="urn:microsoft.com/office/officeart/2018/2/layout/IconLabelList"/>
    <dgm:cxn modelId="{A47F3A52-D365-4B08-89C6-5B4438450D88}" type="presParOf" srcId="{06B6089A-8A83-4F79-B948-D93E22925EE3}" destId="{5D328880-0877-420E-B8ED-3770B8C774AD}" srcOrd="0" destOrd="0" presId="urn:microsoft.com/office/officeart/2018/2/layout/IconLabelList"/>
    <dgm:cxn modelId="{543227EA-7978-4D80-A401-3D2CB773E072}" type="presParOf" srcId="{06B6089A-8A83-4F79-B948-D93E22925EE3}" destId="{EDC44C34-3955-45C3-8BD0-4396CDA5F9BB}" srcOrd="1" destOrd="0" presId="urn:microsoft.com/office/officeart/2018/2/layout/IconLabelList"/>
    <dgm:cxn modelId="{F417D6AF-9563-493F-B230-D13BCC49938D}" type="presParOf" srcId="{06B6089A-8A83-4F79-B948-D93E22925EE3}" destId="{A31DA524-AF18-4046-B19C-AFC1C87CE514}" srcOrd="2" destOrd="0" presId="urn:microsoft.com/office/officeart/2018/2/layout/IconLabelList"/>
    <dgm:cxn modelId="{6A3657A2-51C7-4263-9030-D8CEE72C005E}" type="presParOf" srcId="{3CC78FAE-1581-4FF6-AD39-F277C0B213B8}" destId="{AB94EFF2-BBC1-43C1-A334-56D8A31D4EE7}" srcOrd="1" destOrd="0" presId="urn:microsoft.com/office/officeart/2018/2/layout/IconLabelList"/>
    <dgm:cxn modelId="{545D6CF1-3587-40D4-9A0C-6D9AF8AD6F97}" type="presParOf" srcId="{3CC78FAE-1581-4FF6-AD39-F277C0B213B8}" destId="{FEE86354-975E-47B1-98AC-F1770AC29951}" srcOrd="2" destOrd="0" presId="urn:microsoft.com/office/officeart/2018/2/layout/IconLabelList"/>
    <dgm:cxn modelId="{D90D6499-6A45-4DC3-AA48-9E97CCBD0FAA}" type="presParOf" srcId="{FEE86354-975E-47B1-98AC-F1770AC29951}" destId="{DFC8E86B-C503-4223-A495-5869CAA3F685}" srcOrd="0" destOrd="0" presId="urn:microsoft.com/office/officeart/2018/2/layout/IconLabelList"/>
    <dgm:cxn modelId="{7EEBF831-0227-4246-AAE4-579E9354665F}" type="presParOf" srcId="{FEE86354-975E-47B1-98AC-F1770AC29951}" destId="{ADCD580F-0B20-49D9-8298-D39AEE6E7EC1}" srcOrd="1" destOrd="0" presId="urn:microsoft.com/office/officeart/2018/2/layout/IconLabelList"/>
    <dgm:cxn modelId="{F73FC47D-390D-4D25-B978-562F20480B17}" type="presParOf" srcId="{FEE86354-975E-47B1-98AC-F1770AC29951}" destId="{92203B8E-605D-45EC-A8E3-D091ECDEA2D3}" srcOrd="2" destOrd="0" presId="urn:microsoft.com/office/officeart/2018/2/layout/Icon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0CB2A-51CA-4186-9987-641DB24C8C36}"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D957173-DC23-405A-AEF6-7FC333B4F411}">
      <dgm:prSet/>
      <dgm:spPr/>
      <dgm:t>
        <a:bodyPr/>
        <a:lstStyle/>
        <a:p>
          <a:pPr>
            <a:defRPr cap="all"/>
          </a:pPr>
          <a:r>
            <a:rPr lang="tr-TR"/>
            <a:t>Büro yönetimi, bir düşünce geliştirme, bir hizmet sağlama, önceden belirlenmiş amaçlara ulaşma için yöntemler saptamaktır.</a:t>
          </a:r>
          <a:endParaRPr lang="en-US"/>
        </a:p>
      </dgm:t>
    </dgm:pt>
    <dgm:pt modelId="{7632D960-4888-4CE0-B911-75D6BFDAB06A}" type="parTrans" cxnId="{63619520-0A6F-4358-BE05-B3511299CA8F}">
      <dgm:prSet/>
      <dgm:spPr/>
      <dgm:t>
        <a:bodyPr/>
        <a:lstStyle/>
        <a:p>
          <a:endParaRPr lang="en-US"/>
        </a:p>
      </dgm:t>
    </dgm:pt>
    <dgm:pt modelId="{D1312A32-6FAD-4CA5-9711-6C574D88C6AD}" type="sibTrans" cxnId="{63619520-0A6F-4358-BE05-B3511299CA8F}">
      <dgm:prSet/>
      <dgm:spPr/>
      <dgm:t>
        <a:bodyPr/>
        <a:lstStyle/>
        <a:p>
          <a:endParaRPr lang="en-US"/>
        </a:p>
      </dgm:t>
    </dgm:pt>
    <dgm:pt modelId="{49B9BC35-F71F-4999-A2ED-00D6CEC56519}">
      <dgm:prSet/>
      <dgm:spPr/>
      <dgm:t>
        <a:bodyPr/>
        <a:lstStyle/>
        <a:p>
          <a:pPr>
            <a:defRPr cap="all"/>
          </a:pPr>
          <a:r>
            <a:rPr lang="tr-TR"/>
            <a:t>Büro yönetimi, hizmetleri sağlamak, kayıtları tutmak, gelen bilgileri analiz etmek, planlamak, haberleşmeyi düzenlemek, örgütün çıkarlarını korumakla ilgili bilgileri gerektiren fonksiyondur.</a:t>
          </a:r>
          <a:endParaRPr lang="en-US"/>
        </a:p>
      </dgm:t>
    </dgm:pt>
    <dgm:pt modelId="{8F991C48-04CF-4671-8734-1466958E945B}" type="parTrans" cxnId="{0D71D956-4918-47B9-B00F-95DAFF837226}">
      <dgm:prSet/>
      <dgm:spPr/>
      <dgm:t>
        <a:bodyPr/>
        <a:lstStyle/>
        <a:p>
          <a:endParaRPr lang="en-US"/>
        </a:p>
      </dgm:t>
    </dgm:pt>
    <dgm:pt modelId="{EA9B5053-D325-4554-BEF3-B8E027A50A93}" type="sibTrans" cxnId="{0D71D956-4918-47B9-B00F-95DAFF837226}">
      <dgm:prSet/>
      <dgm:spPr/>
      <dgm:t>
        <a:bodyPr/>
        <a:lstStyle/>
        <a:p>
          <a:endParaRPr lang="en-US"/>
        </a:p>
      </dgm:t>
    </dgm:pt>
    <dgm:pt modelId="{3368A2E8-70D2-46F2-9792-72CC92288B3D}">
      <dgm:prSet/>
      <dgm:spPr/>
      <dgm:t>
        <a:bodyPr/>
        <a:lstStyle/>
        <a:p>
          <a:pPr>
            <a:defRPr cap="all"/>
          </a:pPr>
          <a:r>
            <a:rPr lang="tr-TR"/>
            <a:t>Büro yönetimi, genel yönetimin bir parçasıdır. Tepe yöneticisi bürolarda derlenen bilgiler olmadan örgüt ile ilgili isabetli kararlar veremez.</a:t>
          </a:r>
          <a:endParaRPr lang="en-US"/>
        </a:p>
      </dgm:t>
    </dgm:pt>
    <dgm:pt modelId="{794B72C3-4EFA-4C23-9D55-C9148486CBD4}" type="parTrans" cxnId="{CFFB9E5B-F907-4D1E-B583-291F7FC5C2F5}">
      <dgm:prSet/>
      <dgm:spPr/>
      <dgm:t>
        <a:bodyPr/>
        <a:lstStyle/>
        <a:p>
          <a:endParaRPr lang="en-US"/>
        </a:p>
      </dgm:t>
    </dgm:pt>
    <dgm:pt modelId="{1A8F41DA-74A1-4BFD-B937-DE17CC9E624F}" type="sibTrans" cxnId="{CFFB9E5B-F907-4D1E-B583-291F7FC5C2F5}">
      <dgm:prSet/>
      <dgm:spPr/>
      <dgm:t>
        <a:bodyPr/>
        <a:lstStyle/>
        <a:p>
          <a:endParaRPr lang="en-US"/>
        </a:p>
      </dgm:t>
    </dgm:pt>
    <dgm:pt modelId="{D7A224E9-AB16-40EC-8830-93C7D841A81B}" type="pres">
      <dgm:prSet presAssocID="{7A20CB2A-51CA-4186-9987-641DB24C8C36}" presName="root" presStyleCnt="0">
        <dgm:presLayoutVars>
          <dgm:dir/>
          <dgm:resizeHandles val="exact"/>
        </dgm:presLayoutVars>
      </dgm:prSet>
      <dgm:spPr/>
      <dgm:t>
        <a:bodyPr/>
        <a:lstStyle/>
        <a:p>
          <a:endParaRPr lang="tr-TR"/>
        </a:p>
      </dgm:t>
    </dgm:pt>
    <dgm:pt modelId="{8E3622DD-168C-4F92-B1FD-A407E44C5A98}" type="pres">
      <dgm:prSet presAssocID="{CD957173-DC23-405A-AEF6-7FC333B4F411}" presName="compNode" presStyleCnt="0"/>
      <dgm:spPr/>
    </dgm:pt>
    <dgm:pt modelId="{86752581-DB46-4AAD-8930-D20EA9E67DAC}" type="pres">
      <dgm:prSet presAssocID="{CD957173-DC23-405A-AEF6-7FC333B4F411}" presName="iconBgRect" presStyleLbl="bgShp" presStyleIdx="0" presStyleCnt="3"/>
      <dgm:spPr>
        <a:prstGeom prst="round2DiagRect">
          <a:avLst>
            <a:gd name="adj1" fmla="val 29727"/>
            <a:gd name="adj2" fmla="val 0"/>
          </a:avLst>
        </a:prstGeom>
      </dgm:spPr>
    </dgm:pt>
    <dgm:pt modelId="{79A34256-249A-4283-A83C-8B981F65294D}" type="pres">
      <dgm:prSet presAssocID="{CD957173-DC23-405A-AEF6-7FC333B4F4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Head with Gears"/>
        </a:ext>
      </dgm:extLst>
    </dgm:pt>
    <dgm:pt modelId="{C59AB832-FAF2-46AC-B6AC-FD7C21485896}" type="pres">
      <dgm:prSet presAssocID="{CD957173-DC23-405A-AEF6-7FC333B4F411}" presName="spaceRect" presStyleCnt="0"/>
      <dgm:spPr/>
    </dgm:pt>
    <dgm:pt modelId="{BAB3EF9F-F1BE-48D6-9702-D3DBDFC03D06}" type="pres">
      <dgm:prSet presAssocID="{CD957173-DC23-405A-AEF6-7FC333B4F411}" presName="textRect" presStyleLbl="revTx" presStyleIdx="0" presStyleCnt="3">
        <dgm:presLayoutVars>
          <dgm:chMax val="1"/>
          <dgm:chPref val="1"/>
        </dgm:presLayoutVars>
      </dgm:prSet>
      <dgm:spPr/>
      <dgm:t>
        <a:bodyPr/>
        <a:lstStyle/>
        <a:p>
          <a:endParaRPr lang="tr-TR"/>
        </a:p>
      </dgm:t>
    </dgm:pt>
    <dgm:pt modelId="{2A805EC4-3A65-4782-83F5-9B37E7AC69F5}" type="pres">
      <dgm:prSet presAssocID="{D1312A32-6FAD-4CA5-9711-6C574D88C6AD}" presName="sibTrans" presStyleCnt="0"/>
      <dgm:spPr/>
    </dgm:pt>
    <dgm:pt modelId="{4A334C05-9739-45DB-9756-AFABC05577C7}" type="pres">
      <dgm:prSet presAssocID="{49B9BC35-F71F-4999-A2ED-00D6CEC56519}" presName="compNode" presStyleCnt="0"/>
      <dgm:spPr/>
    </dgm:pt>
    <dgm:pt modelId="{D7EB663A-D698-4774-A691-E2AB3EDC6C10}" type="pres">
      <dgm:prSet presAssocID="{49B9BC35-F71F-4999-A2ED-00D6CEC56519}" presName="iconBgRect" presStyleLbl="bgShp" presStyleIdx="1" presStyleCnt="3"/>
      <dgm:spPr>
        <a:prstGeom prst="round2DiagRect">
          <a:avLst>
            <a:gd name="adj1" fmla="val 29727"/>
            <a:gd name="adj2" fmla="val 0"/>
          </a:avLst>
        </a:prstGeom>
      </dgm:spPr>
    </dgm:pt>
    <dgm:pt modelId="{603E38A0-A823-495C-BFE8-D071A768E1BA}" type="pres">
      <dgm:prSet presAssocID="{49B9BC35-F71F-4999-A2ED-00D6CEC565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Hiyerarşi"/>
        </a:ext>
      </dgm:extLst>
    </dgm:pt>
    <dgm:pt modelId="{4C1F2188-F051-4576-9D49-6EE91F568A62}" type="pres">
      <dgm:prSet presAssocID="{49B9BC35-F71F-4999-A2ED-00D6CEC56519}" presName="spaceRect" presStyleCnt="0"/>
      <dgm:spPr/>
    </dgm:pt>
    <dgm:pt modelId="{EF759851-DD0E-4479-AF3D-74815E7133EF}" type="pres">
      <dgm:prSet presAssocID="{49B9BC35-F71F-4999-A2ED-00D6CEC56519}" presName="textRect" presStyleLbl="revTx" presStyleIdx="1" presStyleCnt="3">
        <dgm:presLayoutVars>
          <dgm:chMax val="1"/>
          <dgm:chPref val="1"/>
        </dgm:presLayoutVars>
      </dgm:prSet>
      <dgm:spPr/>
      <dgm:t>
        <a:bodyPr/>
        <a:lstStyle/>
        <a:p>
          <a:endParaRPr lang="tr-TR"/>
        </a:p>
      </dgm:t>
    </dgm:pt>
    <dgm:pt modelId="{6C151BA1-1C2E-4B9D-B4D7-FACF5C1A057E}" type="pres">
      <dgm:prSet presAssocID="{EA9B5053-D325-4554-BEF3-B8E027A50A93}" presName="sibTrans" presStyleCnt="0"/>
      <dgm:spPr/>
    </dgm:pt>
    <dgm:pt modelId="{B0B02D4E-E6AF-4DAF-88F3-BED69DEAC068}" type="pres">
      <dgm:prSet presAssocID="{3368A2E8-70D2-46F2-9792-72CC92288B3D}" presName="compNode" presStyleCnt="0"/>
      <dgm:spPr/>
    </dgm:pt>
    <dgm:pt modelId="{77D28B99-6B90-448E-9F06-9BEB18BEF41F}" type="pres">
      <dgm:prSet presAssocID="{3368A2E8-70D2-46F2-9792-72CC92288B3D}" presName="iconBgRect" presStyleLbl="bgShp" presStyleIdx="2" presStyleCnt="3"/>
      <dgm:spPr>
        <a:prstGeom prst="round2DiagRect">
          <a:avLst>
            <a:gd name="adj1" fmla="val 29727"/>
            <a:gd name="adj2" fmla="val 0"/>
          </a:avLst>
        </a:prstGeom>
      </dgm:spPr>
    </dgm:pt>
    <dgm:pt modelId="{BC2AF4D9-DADB-43DE-845D-45BF53978F41}" type="pres">
      <dgm:prSet presAssocID="{3368A2E8-70D2-46F2-9792-72CC92288B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Office Worker"/>
        </a:ext>
      </dgm:extLst>
    </dgm:pt>
    <dgm:pt modelId="{6140F6F8-CB18-4A96-95A4-04264C9E5A3B}" type="pres">
      <dgm:prSet presAssocID="{3368A2E8-70D2-46F2-9792-72CC92288B3D}" presName="spaceRect" presStyleCnt="0"/>
      <dgm:spPr/>
    </dgm:pt>
    <dgm:pt modelId="{186C976D-ED6F-40D6-8F79-E77015A8D61B}" type="pres">
      <dgm:prSet presAssocID="{3368A2E8-70D2-46F2-9792-72CC92288B3D}" presName="textRect" presStyleLbl="revTx" presStyleIdx="2" presStyleCnt="3">
        <dgm:presLayoutVars>
          <dgm:chMax val="1"/>
          <dgm:chPref val="1"/>
        </dgm:presLayoutVars>
      </dgm:prSet>
      <dgm:spPr/>
      <dgm:t>
        <a:bodyPr/>
        <a:lstStyle/>
        <a:p>
          <a:endParaRPr lang="tr-TR"/>
        </a:p>
      </dgm:t>
    </dgm:pt>
  </dgm:ptLst>
  <dgm:cxnLst>
    <dgm:cxn modelId="{63619520-0A6F-4358-BE05-B3511299CA8F}" srcId="{7A20CB2A-51CA-4186-9987-641DB24C8C36}" destId="{CD957173-DC23-405A-AEF6-7FC333B4F411}" srcOrd="0" destOrd="0" parTransId="{7632D960-4888-4CE0-B911-75D6BFDAB06A}" sibTransId="{D1312A32-6FAD-4CA5-9711-6C574D88C6AD}"/>
    <dgm:cxn modelId="{65DF0804-AA02-45A4-96DB-B79D75D3A69D}" type="presOf" srcId="{3368A2E8-70D2-46F2-9792-72CC92288B3D}" destId="{186C976D-ED6F-40D6-8F79-E77015A8D61B}" srcOrd="0" destOrd="0" presId="urn:microsoft.com/office/officeart/2018/5/layout/IconLeafLabelList"/>
    <dgm:cxn modelId="{E341A9AE-4645-4E14-9F5F-EEFB24211B1C}" type="presOf" srcId="{49B9BC35-F71F-4999-A2ED-00D6CEC56519}" destId="{EF759851-DD0E-4479-AF3D-74815E7133EF}" srcOrd="0" destOrd="0" presId="urn:microsoft.com/office/officeart/2018/5/layout/IconLeafLabelList"/>
    <dgm:cxn modelId="{3FB59012-0063-412E-8C17-B2BD5E9C0C2F}" type="presOf" srcId="{7A20CB2A-51CA-4186-9987-641DB24C8C36}" destId="{D7A224E9-AB16-40EC-8830-93C7D841A81B}" srcOrd="0" destOrd="0" presId="urn:microsoft.com/office/officeart/2018/5/layout/IconLeafLabelList"/>
    <dgm:cxn modelId="{D38793AB-CAA4-4D8E-B903-D18FB4A20480}" type="presOf" srcId="{CD957173-DC23-405A-AEF6-7FC333B4F411}" destId="{BAB3EF9F-F1BE-48D6-9702-D3DBDFC03D06}" srcOrd="0" destOrd="0" presId="urn:microsoft.com/office/officeart/2018/5/layout/IconLeafLabelList"/>
    <dgm:cxn modelId="{0D71D956-4918-47B9-B00F-95DAFF837226}" srcId="{7A20CB2A-51CA-4186-9987-641DB24C8C36}" destId="{49B9BC35-F71F-4999-A2ED-00D6CEC56519}" srcOrd="1" destOrd="0" parTransId="{8F991C48-04CF-4671-8734-1466958E945B}" sibTransId="{EA9B5053-D325-4554-BEF3-B8E027A50A93}"/>
    <dgm:cxn modelId="{CFFB9E5B-F907-4D1E-B583-291F7FC5C2F5}" srcId="{7A20CB2A-51CA-4186-9987-641DB24C8C36}" destId="{3368A2E8-70D2-46F2-9792-72CC92288B3D}" srcOrd="2" destOrd="0" parTransId="{794B72C3-4EFA-4C23-9D55-C9148486CBD4}" sibTransId="{1A8F41DA-74A1-4BFD-B937-DE17CC9E624F}"/>
    <dgm:cxn modelId="{EDB305E6-E63F-4B46-B99A-AA80FCDB96F1}" type="presParOf" srcId="{D7A224E9-AB16-40EC-8830-93C7D841A81B}" destId="{8E3622DD-168C-4F92-B1FD-A407E44C5A98}" srcOrd="0" destOrd="0" presId="urn:microsoft.com/office/officeart/2018/5/layout/IconLeafLabelList"/>
    <dgm:cxn modelId="{38C1D798-4552-4EC1-ABE5-3482EAD46E00}" type="presParOf" srcId="{8E3622DD-168C-4F92-B1FD-A407E44C5A98}" destId="{86752581-DB46-4AAD-8930-D20EA9E67DAC}" srcOrd="0" destOrd="0" presId="urn:microsoft.com/office/officeart/2018/5/layout/IconLeafLabelList"/>
    <dgm:cxn modelId="{7AD95CA8-3476-492F-B960-0664811F5238}" type="presParOf" srcId="{8E3622DD-168C-4F92-B1FD-A407E44C5A98}" destId="{79A34256-249A-4283-A83C-8B981F65294D}" srcOrd="1" destOrd="0" presId="urn:microsoft.com/office/officeart/2018/5/layout/IconLeafLabelList"/>
    <dgm:cxn modelId="{31ABB547-3341-4D76-9D6E-E197DF95688F}" type="presParOf" srcId="{8E3622DD-168C-4F92-B1FD-A407E44C5A98}" destId="{C59AB832-FAF2-46AC-B6AC-FD7C21485896}" srcOrd="2" destOrd="0" presId="urn:microsoft.com/office/officeart/2018/5/layout/IconLeafLabelList"/>
    <dgm:cxn modelId="{6A2CB3AF-2784-479B-BD57-225E950C5155}" type="presParOf" srcId="{8E3622DD-168C-4F92-B1FD-A407E44C5A98}" destId="{BAB3EF9F-F1BE-48D6-9702-D3DBDFC03D06}" srcOrd="3" destOrd="0" presId="urn:microsoft.com/office/officeart/2018/5/layout/IconLeafLabelList"/>
    <dgm:cxn modelId="{46D6C74F-8C1D-4471-A86B-190F0285EA0A}" type="presParOf" srcId="{D7A224E9-AB16-40EC-8830-93C7D841A81B}" destId="{2A805EC4-3A65-4782-83F5-9B37E7AC69F5}" srcOrd="1" destOrd="0" presId="urn:microsoft.com/office/officeart/2018/5/layout/IconLeafLabelList"/>
    <dgm:cxn modelId="{D8F21ADF-0F8E-4449-BE12-50F9422F5115}" type="presParOf" srcId="{D7A224E9-AB16-40EC-8830-93C7D841A81B}" destId="{4A334C05-9739-45DB-9756-AFABC05577C7}" srcOrd="2" destOrd="0" presId="urn:microsoft.com/office/officeart/2018/5/layout/IconLeafLabelList"/>
    <dgm:cxn modelId="{52A9FA94-8939-49CA-8A4B-5787E0DF70A1}" type="presParOf" srcId="{4A334C05-9739-45DB-9756-AFABC05577C7}" destId="{D7EB663A-D698-4774-A691-E2AB3EDC6C10}" srcOrd="0" destOrd="0" presId="urn:microsoft.com/office/officeart/2018/5/layout/IconLeafLabelList"/>
    <dgm:cxn modelId="{926B5B40-7515-4A76-A9BA-4DC742DE0306}" type="presParOf" srcId="{4A334C05-9739-45DB-9756-AFABC05577C7}" destId="{603E38A0-A823-495C-BFE8-D071A768E1BA}" srcOrd="1" destOrd="0" presId="urn:microsoft.com/office/officeart/2018/5/layout/IconLeafLabelList"/>
    <dgm:cxn modelId="{10572E1F-4B48-40A1-AA42-C96BAB8DDD55}" type="presParOf" srcId="{4A334C05-9739-45DB-9756-AFABC05577C7}" destId="{4C1F2188-F051-4576-9D49-6EE91F568A62}" srcOrd="2" destOrd="0" presId="urn:microsoft.com/office/officeart/2018/5/layout/IconLeafLabelList"/>
    <dgm:cxn modelId="{E56A80DE-6A5C-4F33-BD3E-1C5686A6FBDB}" type="presParOf" srcId="{4A334C05-9739-45DB-9756-AFABC05577C7}" destId="{EF759851-DD0E-4479-AF3D-74815E7133EF}" srcOrd="3" destOrd="0" presId="urn:microsoft.com/office/officeart/2018/5/layout/IconLeafLabelList"/>
    <dgm:cxn modelId="{6D44B531-77AD-4093-9417-5BBE1DAEFC59}" type="presParOf" srcId="{D7A224E9-AB16-40EC-8830-93C7D841A81B}" destId="{6C151BA1-1C2E-4B9D-B4D7-FACF5C1A057E}" srcOrd="3" destOrd="0" presId="urn:microsoft.com/office/officeart/2018/5/layout/IconLeafLabelList"/>
    <dgm:cxn modelId="{31B9258D-C80B-4A51-B87B-C72584CD730F}" type="presParOf" srcId="{D7A224E9-AB16-40EC-8830-93C7D841A81B}" destId="{B0B02D4E-E6AF-4DAF-88F3-BED69DEAC068}" srcOrd="4" destOrd="0" presId="urn:microsoft.com/office/officeart/2018/5/layout/IconLeafLabelList"/>
    <dgm:cxn modelId="{257149CB-88F7-43E0-A7A8-DFFF166C25CB}" type="presParOf" srcId="{B0B02D4E-E6AF-4DAF-88F3-BED69DEAC068}" destId="{77D28B99-6B90-448E-9F06-9BEB18BEF41F}" srcOrd="0" destOrd="0" presId="urn:microsoft.com/office/officeart/2018/5/layout/IconLeafLabelList"/>
    <dgm:cxn modelId="{68F7D181-74A9-4936-8B49-B0F78A6722A5}" type="presParOf" srcId="{B0B02D4E-E6AF-4DAF-88F3-BED69DEAC068}" destId="{BC2AF4D9-DADB-43DE-845D-45BF53978F41}" srcOrd="1" destOrd="0" presId="urn:microsoft.com/office/officeart/2018/5/layout/IconLeafLabelList"/>
    <dgm:cxn modelId="{21DA6586-2EAE-4F96-B761-1D165E4B11B6}" type="presParOf" srcId="{B0B02D4E-E6AF-4DAF-88F3-BED69DEAC068}" destId="{6140F6F8-CB18-4A96-95A4-04264C9E5A3B}" srcOrd="2" destOrd="0" presId="urn:microsoft.com/office/officeart/2018/5/layout/IconLeafLabelList"/>
    <dgm:cxn modelId="{EC929EF4-F0C2-4C3C-A774-E0F174235A15}" type="presParOf" srcId="{B0B02D4E-E6AF-4DAF-88F3-BED69DEAC068}" destId="{186C976D-ED6F-40D6-8F79-E77015A8D61B}" srcOrd="3" destOrd="0" presId="urn:microsoft.com/office/officeart/2018/5/layout/IconLeaf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28880-0877-420E-B8ED-3770B8C774AD}">
      <dsp:nvSpPr>
        <dsp:cNvPr id="0" name=""/>
        <dsp:cNvSpPr/>
      </dsp:nvSpPr>
      <dsp:spPr>
        <a:xfrm>
          <a:off x="438387" y="874487"/>
          <a:ext cx="716660" cy="716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DA524-AF18-4046-B19C-AFC1C87CE514}">
      <dsp:nvSpPr>
        <dsp:cNvPr id="0" name=""/>
        <dsp:cNvSpPr/>
      </dsp:nvSpPr>
      <dsp:spPr>
        <a:xfrm>
          <a:off x="428" y="1905386"/>
          <a:ext cx="1592578" cy="1063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a:t>Aslı Fransızca  olan büro sözcüğü, örgütsel ve yönetsel birçok faaliyetin yerine getirildiği yer anlamına gelmektedir. </a:t>
          </a:r>
          <a:endParaRPr lang="en-US" sz="1100" kern="1200"/>
        </a:p>
      </dsp:txBody>
      <dsp:txXfrm>
        <a:off x="428" y="1905386"/>
        <a:ext cx="1592578" cy="1063792"/>
      </dsp:txXfrm>
    </dsp:sp>
    <dsp:sp modelId="{DFC8E86B-C503-4223-A495-5869CAA3F685}">
      <dsp:nvSpPr>
        <dsp:cNvPr id="0" name=""/>
        <dsp:cNvSpPr/>
      </dsp:nvSpPr>
      <dsp:spPr>
        <a:xfrm>
          <a:off x="2309667" y="874487"/>
          <a:ext cx="716660" cy="716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203B8E-605D-45EC-A8E3-D091ECDEA2D3}">
      <dsp:nvSpPr>
        <dsp:cNvPr id="0" name=""/>
        <dsp:cNvSpPr/>
      </dsp:nvSpPr>
      <dsp:spPr>
        <a:xfrm>
          <a:off x="1871708" y="1905386"/>
          <a:ext cx="1592578" cy="1063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a:t>TDK’nin sözlüğüne göre büro, "danışma ve kayıt tutma işlerinin yürütüldüğü bir iş yeri"; bir başka kaynakta ise "bir işletmenin idari işlerinin yürütüldüğü yer" olarak tanımlanmaktadır. </a:t>
          </a:r>
          <a:endParaRPr lang="en-US" sz="1100" kern="1200"/>
        </a:p>
      </dsp:txBody>
      <dsp:txXfrm>
        <a:off x="1871708" y="1905386"/>
        <a:ext cx="1592578" cy="1063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52581-DB46-4AAD-8930-D20EA9E67DAC}">
      <dsp:nvSpPr>
        <dsp:cNvPr id="0" name=""/>
        <dsp:cNvSpPr/>
      </dsp:nvSpPr>
      <dsp:spPr>
        <a:xfrm>
          <a:off x="263197" y="804043"/>
          <a:ext cx="819210" cy="81921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34256-249A-4283-A83C-8B981F65294D}">
      <dsp:nvSpPr>
        <dsp:cNvPr id="0" name=""/>
        <dsp:cNvSpPr/>
      </dsp:nvSpPr>
      <dsp:spPr>
        <a:xfrm>
          <a:off x="437783" y="978629"/>
          <a:ext cx="470039" cy="4700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B3EF9F-F1BE-48D6-9702-D3DBDFC03D06}">
      <dsp:nvSpPr>
        <dsp:cNvPr id="0" name=""/>
        <dsp:cNvSpPr/>
      </dsp:nvSpPr>
      <dsp:spPr>
        <a:xfrm>
          <a:off x="1318" y="1878418"/>
          <a:ext cx="1342968" cy="104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Büro yönetimi, bir düşünce geliştirme, bir hizmet sağlama, önceden belirlenmiş amaçlara ulaşma için yöntemler saptamaktır.</a:t>
          </a:r>
          <a:endParaRPr lang="en-US" sz="1100" kern="1200"/>
        </a:p>
      </dsp:txBody>
      <dsp:txXfrm>
        <a:off x="1318" y="1878418"/>
        <a:ext cx="1342968" cy="1046571"/>
      </dsp:txXfrm>
    </dsp:sp>
    <dsp:sp modelId="{D7EB663A-D698-4774-A691-E2AB3EDC6C10}">
      <dsp:nvSpPr>
        <dsp:cNvPr id="0" name=""/>
        <dsp:cNvSpPr/>
      </dsp:nvSpPr>
      <dsp:spPr>
        <a:xfrm>
          <a:off x="1841185" y="804043"/>
          <a:ext cx="819210" cy="81921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E38A0-A823-495C-BFE8-D071A768E1BA}">
      <dsp:nvSpPr>
        <dsp:cNvPr id="0" name=""/>
        <dsp:cNvSpPr/>
      </dsp:nvSpPr>
      <dsp:spPr>
        <a:xfrm>
          <a:off x="2015771" y="978629"/>
          <a:ext cx="470039" cy="4700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759851-DD0E-4479-AF3D-74815E7133EF}">
      <dsp:nvSpPr>
        <dsp:cNvPr id="0" name=""/>
        <dsp:cNvSpPr/>
      </dsp:nvSpPr>
      <dsp:spPr>
        <a:xfrm>
          <a:off x="1579306" y="1878418"/>
          <a:ext cx="1342968" cy="104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Büro yönetimi, hizmetleri sağlamak, kayıtları tutmak, gelen bilgileri analiz etmek, planlamak, haberleşmeyi düzenlemek, örgütün çıkarlarını korumakla ilgili bilgileri gerektiren fonksiyondur.</a:t>
          </a:r>
          <a:endParaRPr lang="en-US" sz="1100" kern="1200"/>
        </a:p>
      </dsp:txBody>
      <dsp:txXfrm>
        <a:off x="1579306" y="1878418"/>
        <a:ext cx="1342968" cy="1046571"/>
      </dsp:txXfrm>
    </dsp:sp>
    <dsp:sp modelId="{77D28B99-6B90-448E-9F06-9BEB18BEF41F}">
      <dsp:nvSpPr>
        <dsp:cNvPr id="0" name=""/>
        <dsp:cNvSpPr/>
      </dsp:nvSpPr>
      <dsp:spPr>
        <a:xfrm>
          <a:off x="3419173" y="804043"/>
          <a:ext cx="819210" cy="81921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AF4D9-DADB-43DE-845D-45BF53978F41}">
      <dsp:nvSpPr>
        <dsp:cNvPr id="0" name=""/>
        <dsp:cNvSpPr/>
      </dsp:nvSpPr>
      <dsp:spPr>
        <a:xfrm>
          <a:off x="3593759" y="978629"/>
          <a:ext cx="470039" cy="4700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C976D-ED6F-40D6-8F79-E77015A8D61B}">
      <dsp:nvSpPr>
        <dsp:cNvPr id="0" name=""/>
        <dsp:cNvSpPr/>
      </dsp:nvSpPr>
      <dsp:spPr>
        <a:xfrm>
          <a:off x="3157294" y="1878418"/>
          <a:ext cx="1342968" cy="104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Büro yönetimi, genel yönetimin bir parçasıdır. Tepe yöneticisi bürolarda derlenen bilgiler olmadan örgüt ile ilgili isabetli kararlar veremez.</a:t>
          </a:r>
          <a:endParaRPr lang="en-US" sz="1100" kern="1200"/>
        </a:p>
      </dsp:txBody>
      <dsp:txXfrm>
        <a:off x="3157294" y="1878418"/>
        <a:ext cx="1342968" cy="104657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FEAA682-CC04-D481-36C3-A30C302D1A8C}"/>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D69A22EA-8C6E-E003-C51D-A3C5D192A3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BA1A2FF3-2C93-BF20-F155-BF3453180058}"/>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a16="http://schemas.microsoft.com/office/drawing/2014/main" xmlns="" id="{261134E3-1E19-4D3A-7703-C89F6FB8F7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8578919-E4A8-35F7-A566-8679324B1960}"/>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9155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78DCAF0-071C-8B4C-4A12-5E61B84E3FD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B9CBCA1-8D8F-6BC6-6DA0-F17A7DF09B3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9D4D926-5F46-C47A-927A-60E35E04F741}"/>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a16="http://schemas.microsoft.com/office/drawing/2014/main" xmlns="" id="{5DB127B8-BCE2-47B4-E33A-331ADB7AA6E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CC0F74A-8F0C-BAB2-FD1B-495B1CA1D739}"/>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95973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967B6736-E109-89F7-7F44-7810F8297C8E}"/>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8419313-0C43-936B-5FC1-4F443A04000B}"/>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9893483-9948-3A27-C5FF-E92F6739F20D}"/>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a16="http://schemas.microsoft.com/office/drawing/2014/main" xmlns="" id="{978F01DD-779B-1C4D-747C-770333DB74E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9E399A7-A2A9-0775-7447-DD2DEEF16B5D}"/>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09830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802B1D9-7245-C08C-5116-648825D4C3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1F65164-5A71-26ED-D726-30FF98675D8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A7CA7B0-96FF-3F7C-D75E-0A19DA0AAC7C}"/>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a16="http://schemas.microsoft.com/office/drawing/2014/main" xmlns="" id="{4E1511BC-62D3-AF55-CF9A-8DF382BFE3F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DCB5622-1FDC-CD7A-44AE-F7853EED0D9E}"/>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76178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ECBB9B-B4FB-DB76-9A5D-DC67A6857C01}"/>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BE5AC27-0F23-6014-E60D-CED80A080676}"/>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CE60BC79-DA9D-389D-FC3C-CFE6B837F4E2}"/>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a16="http://schemas.microsoft.com/office/drawing/2014/main" xmlns="" id="{F9D770FB-CB1D-E9C9-FDA8-724DDBD98B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A52D4AF-8931-9739-E7BF-996FD7EBFEB3}"/>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6624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E34454-8E8D-D558-9A56-263E32BDECC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E11FD07D-6C9A-49D1-124A-DA67BDEB5ACC}"/>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E6F9F856-E793-F119-DC9F-31362EBCA00C}"/>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55DDDE25-F580-9ABD-B97A-DF36CB11E402}"/>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6" name="Alt Bilgi Yer Tutucusu 5">
            <a:extLst>
              <a:ext uri="{FF2B5EF4-FFF2-40B4-BE49-F238E27FC236}">
                <a16:creationId xmlns:a16="http://schemas.microsoft.com/office/drawing/2014/main" xmlns="" id="{EAB256A2-58C7-A026-6C40-AC794AF79C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607154C-AD6C-F7EB-B35B-80239AFC9D44}"/>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5086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D93516A-8E5A-BAF9-980D-A418D4DFDC29}"/>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27DCBBE-10AD-3B2F-BC30-62722A5982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5465FBAE-EE92-F053-66AA-E1EF8C9EE5C3}"/>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6AB653BD-261F-F77D-D1B9-068C73873EB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7F7154C7-078F-01FF-FAB0-C27BAEDBEB48}"/>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BA5D1B5B-B689-0D73-09F4-EC8F96EB186E}"/>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8" name="Alt Bilgi Yer Tutucusu 7">
            <a:extLst>
              <a:ext uri="{FF2B5EF4-FFF2-40B4-BE49-F238E27FC236}">
                <a16:creationId xmlns:a16="http://schemas.microsoft.com/office/drawing/2014/main" xmlns="" id="{83C0CC5E-286E-C3E6-4D8D-D5A1A9D1EA7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AEF05C02-C481-A2F8-A70C-C660052F700F}"/>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53767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5DD739C-78F6-AC72-79A6-D3B64B65B11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D83288E1-73E8-A575-4B5C-952F1F5BC34B}"/>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4" name="Alt Bilgi Yer Tutucusu 3">
            <a:extLst>
              <a:ext uri="{FF2B5EF4-FFF2-40B4-BE49-F238E27FC236}">
                <a16:creationId xmlns:a16="http://schemas.microsoft.com/office/drawing/2014/main" xmlns="" id="{70885A42-E45C-78E3-5849-FEC93EE3162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E7D332AC-B265-C249-D55F-B50C17369099}"/>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91460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FAFBF5AA-D137-C8F1-B7FA-7E3CE4A8A4BF}"/>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3" name="Alt Bilgi Yer Tutucusu 2">
            <a:extLst>
              <a:ext uri="{FF2B5EF4-FFF2-40B4-BE49-F238E27FC236}">
                <a16:creationId xmlns:a16="http://schemas.microsoft.com/office/drawing/2014/main" xmlns="" id="{CB2EB61A-B9F8-6E3F-2D8C-81F21C710BA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92BBD434-72D3-EDA5-3D6A-29840A1CAB3B}"/>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84126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15848F1-0312-AF68-8557-865F8F831649}"/>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49BA6F5-83F5-77B3-9B4B-D06B716FF2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D38583B9-8FB0-F539-C4C4-4EEDC579D4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A3DC28F0-7C6E-852D-9273-0FB8FF1A17AF}"/>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6" name="Alt Bilgi Yer Tutucusu 5">
            <a:extLst>
              <a:ext uri="{FF2B5EF4-FFF2-40B4-BE49-F238E27FC236}">
                <a16:creationId xmlns:a16="http://schemas.microsoft.com/office/drawing/2014/main" xmlns="" id="{50C9EB17-C704-A531-1213-FA8FF888757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1A9C3CA-DFE7-1FAE-E402-979C35B4B249}"/>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60039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EB6250C-2270-9D55-C9B1-F16E0C67B295}"/>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46393818-9B6A-94E8-7921-2AA8C895D1D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xmlns="" id="{B60CE31F-12B6-B9D4-8776-32C68FB06B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E34089B7-9397-9070-F146-1CA135CE1693}"/>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6" name="Alt Bilgi Yer Tutucusu 5">
            <a:extLst>
              <a:ext uri="{FF2B5EF4-FFF2-40B4-BE49-F238E27FC236}">
                <a16:creationId xmlns:a16="http://schemas.microsoft.com/office/drawing/2014/main" xmlns="" id="{BA583FD7-6206-0904-7134-73744805599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97B059B-A7B9-ABCA-ED50-61B5EC322E2A}"/>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9283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38823D6A-DC95-78BA-1D25-4279B757EC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E0AA834-302F-1A55-B569-1F23394144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BDC1E65-8C2B-7A00-1547-11C85F818C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a16="http://schemas.microsoft.com/office/drawing/2014/main" xmlns="" id="{1AEE8CB3-F0EA-8935-EBA5-5D645BCDAE9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xmlns="" id="{B6A2B3F7-37B8-C34E-D398-67927BBE0C4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006096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8" descr="Raflar renkli düzenleyiciler">
            <a:extLst>
              <a:ext uri="{FF2B5EF4-FFF2-40B4-BE49-F238E27FC236}">
                <a16:creationId xmlns:a16="http://schemas.microsoft.com/office/drawing/2014/main" xmlns="" id="{B676BF21-D419-0EAB-E71E-225CADD15FFC}"/>
              </a:ext>
            </a:extLst>
          </p:cNvPr>
          <p:cNvPicPr>
            <a:picLocks noChangeAspect="1"/>
          </p:cNvPicPr>
          <p:nvPr/>
        </p:nvPicPr>
        <p:blipFill>
          <a:blip r:embed="rId2"/>
          <a:srcRect r="10261" b="2"/>
          <a:stretch>
            <a:fillRect/>
          </a:stretch>
        </p:blipFill>
        <p:spPr>
          <a:xfrm>
            <a:off x="-2585" y="-1"/>
            <a:ext cx="9146585" cy="6879745"/>
          </a:xfrm>
          <a:prstGeom prst="rect">
            <a:avLst/>
          </a:prstGeom>
        </p:spPr>
      </p:pic>
      <p:sp>
        <p:nvSpPr>
          <p:cNvPr id="22" name="Rectangle 12">
            <a:extLst>
              <a:ext uri="{FF2B5EF4-FFF2-40B4-BE49-F238E27FC236}">
                <a16:creationId xmlns:a16="http://schemas.microsoft.com/office/drawing/2014/main" xmlns="" id="{4D60F200-5EB0-B223-2439-C96C67F0FE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064451" y="791834"/>
            <a:ext cx="3020876" cy="9154947"/>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xmlns="" id="{A6567EA8-C72D-4B9B-D23F-6B2E9F9C9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584" y="0"/>
            <a:ext cx="2132551"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xmlns="" id="{FEFBFA78-9360-1E01-5448-6D5AE0A326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779028" y="21736"/>
            <a:ext cx="2364646"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740453C-744F-DB3A-47EC-15EACE1DC1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585" y="5288433"/>
            <a:ext cx="9149779"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xmlns="" id="{B6924B03-77BD-EAE3-2854-43363FF8E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05100" y="2905286"/>
            <a:ext cx="3866773" cy="4082144"/>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44271" y="4121944"/>
            <a:ext cx="5945838" cy="1620665"/>
          </a:xfrm>
        </p:spPr>
        <p:txBody>
          <a:bodyPr vert="horz" lIns="91440" tIns="45720" rIns="91440" bIns="45720" rtlCol="0" anchor="b">
            <a:normAutofit/>
          </a:bodyPr>
          <a:lstStyle/>
          <a:p>
            <a:pPr defTabSz="914400"/>
            <a:r>
              <a:rPr lang="en-US" sz="3500">
                <a:solidFill>
                  <a:srgbClr val="FFFFFF"/>
                </a:solidFill>
              </a:rPr>
              <a:t>Büro Kavramı</a:t>
            </a:r>
          </a:p>
        </p:txBody>
      </p:sp>
      <p:sp>
        <p:nvSpPr>
          <p:cNvPr id="7" name="Text Placeholder 2">
            <a:extLst>
              <a:ext uri="{FF2B5EF4-FFF2-40B4-BE49-F238E27FC236}">
                <a16:creationId xmlns:a16="http://schemas.microsoft.com/office/drawing/2014/main" xmlns="" id="{094A7ADD-CE61-8A66-7CB6-7416206EF228}"/>
              </a:ext>
            </a:extLst>
          </p:cNvPr>
          <p:cNvSpPr>
            <a:spLocks noGrp="1"/>
          </p:cNvSpPr>
          <p:nvPr>
            <p:ph type="body" idx="1"/>
          </p:nvPr>
        </p:nvSpPr>
        <p:spPr>
          <a:xfrm>
            <a:off x="644271" y="5737867"/>
            <a:ext cx="5956785" cy="618479"/>
          </a:xfrm>
        </p:spPr>
        <p:txBody>
          <a:bodyPr vert="horz" lIns="91440" tIns="45720" rIns="91440" bIns="45720" rtlCol="0">
            <a:normAutofit/>
          </a:bodyPr>
          <a:lstStyle/>
          <a:p>
            <a:pPr defTabSz="914400">
              <a:spcBef>
                <a:spcPts val="1000"/>
              </a:spcBef>
            </a:pPr>
            <a:endParaRPr lang="en-US" sz="1700">
              <a:solidFill>
                <a:srgbClr val="FFFFFF"/>
              </a:solidFill>
            </a:endParaRPr>
          </a:p>
        </p:txBody>
      </p:sp>
    </p:spTree>
    <p:extLst>
      <p:ext uri="{BB962C8B-B14F-4D97-AF65-F5344CB8AC3E}">
        <p14:creationId xmlns:p14="http://schemas.microsoft.com/office/powerpoint/2010/main" xmlns="" val="253898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BBD56DA6-F802-60EA-D359-FB2D58F8E70C}"/>
              </a:ext>
            </a:extLst>
          </p:cNvPr>
          <p:cNvPicPr>
            <a:picLocks noChangeAspect="1"/>
          </p:cNvPicPr>
          <p:nvPr/>
        </p:nvPicPr>
        <p:blipFill>
          <a:blip r:embed="rId2"/>
          <a:srcRect l="40476" r="23078" b="-1"/>
          <a:stretch>
            <a:fillRect/>
          </a:stretch>
        </p:blipFill>
        <p:spPr>
          <a:xfrm>
            <a:off x="5399580" y="10"/>
            <a:ext cx="3744420" cy="6857990"/>
          </a:xfrm>
          <a:prstGeom prst="rect">
            <a:avLst/>
          </a:prstGeom>
          <a:effectLst/>
        </p:spPr>
      </p:pic>
      <p:graphicFrame>
        <p:nvGraphicFramePr>
          <p:cNvPr id="5" name="İçerik Yer Tutucusu 2">
            <a:extLst>
              <a:ext uri="{FF2B5EF4-FFF2-40B4-BE49-F238E27FC236}">
                <a16:creationId xmlns:a16="http://schemas.microsoft.com/office/drawing/2014/main" xmlns="" id="{6B701F7B-20DC-6FB6-06F5-E4803CA4C686}"/>
              </a:ext>
            </a:extLst>
          </p:cNvPr>
          <p:cNvGraphicFramePr>
            <a:graphicFrameLocks noGrp="1"/>
          </p:cNvGraphicFramePr>
          <p:nvPr>
            <p:ph idx="1"/>
            <p:extLst>
              <p:ext uri="{D42A27DB-BD31-4B8C-83A1-F6EECF244321}">
                <p14:modId xmlns:p14="http://schemas.microsoft.com/office/powerpoint/2010/main" xmlns="" val="2793632801"/>
              </p:ext>
            </p:extLst>
          </p:nvPr>
        </p:nvGraphicFramePr>
        <p:xfrm>
          <a:off x="214282" y="214290"/>
          <a:ext cx="4914810" cy="5919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1113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428596" y="1285860"/>
            <a:ext cx="4700496" cy="4848241"/>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  Büro yönetimi, bürolarda sekretarya hizmetlerini koordine eden, iletişim akışını sağlayan ve bunu denetleyen, yazılı ve sözlü iletişim yöntemlerini belirleyen faaliyetler topluluğudur. Büro yönetimi bürolarda; dosyalama, arşiv, kayıt, fotokopi, teleks, faks ve diğer büro işlerinin ahenk </a:t>
            </a:r>
            <a:r>
              <a:rPr lang="tr-TR" sz="2400" dirty="0" smtClean="0">
                <a:latin typeface="Times New Roman" panose="02020603050405020304" pitchFamily="18" charset="0"/>
                <a:cs typeface="Times New Roman" panose="02020603050405020304" pitchFamily="18" charset="0"/>
              </a:rPr>
              <a:t>içinde yürütülmesiyle </a:t>
            </a:r>
            <a:r>
              <a:rPr lang="tr-TR" sz="2400" dirty="0">
                <a:latin typeface="Times New Roman" panose="02020603050405020304" pitchFamily="18" charset="0"/>
                <a:cs typeface="Times New Roman" panose="02020603050405020304" pitchFamily="18" charset="0"/>
              </a:rPr>
              <a:t>ilgili faaliyetleri içerir.</a:t>
            </a:r>
          </a:p>
        </p:txBody>
      </p:sp>
      <p:pic>
        <p:nvPicPr>
          <p:cNvPr id="5" name="Picture 4" descr="Raflar renkli düzenleyiciler">
            <a:extLst>
              <a:ext uri="{FF2B5EF4-FFF2-40B4-BE49-F238E27FC236}">
                <a16:creationId xmlns:a16="http://schemas.microsoft.com/office/drawing/2014/main" xmlns="" id="{F25C87CA-49F3-B56B-347A-6AE6C9D429A1}"/>
              </a:ext>
            </a:extLst>
          </p:cNvPr>
          <p:cNvPicPr>
            <a:picLocks noChangeAspect="1"/>
          </p:cNvPicPr>
          <p:nvPr/>
        </p:nvPicPr>
        <p:blipFill>
          <a:blip r:embed="rId2"/>
          <a:srcRect l="21742" r="41404"/>
          <a:stretch>
            <a:fillRect/>
          </a:stretch>
        </p:blipFill>
        <p:spPr>
          <a:xfrm>
            <a:off x="5399580" y="10"/>
            <a:ext cx="3744420" cy="6857990"/>
          </a:xfrm>
          <a:prstGeom prst="rect">
            <a:avLst/>
          </a:prstGeom>
          <a:effectLst/>
        </p:spPr>
      </p:pic>
    </p:spTree>
    <p:extLst>
      <p:ext uri="{BB962C8B-B14F-4D97-AF65-F5344CB8AC3E}">
        <p14:creationId xmlns:p14="http://schemas.microsoft.com/office/powerpoint/2010/main" xmlns="" val="260478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0643" r="12161" b="1"/>
          <a:stretch>
            <a:fillRect/>
          </a:stretch>
        </p:blipFill>
        <p:spPr bwMode="auto">
          <a:xfrm>
            <a:off x="1891767" y="10"/>
            <a:ext cx="7252231"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33" name="Rectangle 1032">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p:cNvSpPr>
            <a:spLocks noGrp="1"/>
          </p:cNvSpPr>
          <p:nvPr>
            <p:ph idx="1"/>
          </p:nvPr>
        </p:nvSpPr>
        <p:spPr>
          <a:xfrm>
            <a:off x="628650" y="2434201"/>
            <a:ext cx="2866641" cy="3742762"/>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Mesleğin gelişimi, geleneksel (klasik) ve çağdaş olmak üzere iki başlık altında incelenecektir.</a:t>
            </a:r>
          </a:p>
        </p:txBody>
      </p:sp>
    </p:spTree>
    <p:extLst>
      <p:ext uri="{BB962C8B-B14F-4D97-AF65-F5344CB8AC3E}">
        <p14:creationId xmlns:p14="http://schemas.microsoft.com/office/powerpoint/2010/main" xmlns="" val="239714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sanın üzerinde kitap yığını">
            <a:extLst>
              <a:ext uri="{FF2B5EF4-FFF2-40B4-BE49-F238E27FC236}">
                <a16:creationId xmlns:a16="http://schemas.microsoft.com/office/drawing/2014/main" xmlns="" id="{BFFC3180-7F78-E818-8099-B84E6E3DC946}"/>
              </a:ext>
            </a:extLst>
          </p:cNvPr>
          <p:cNvPicPr>
            <a:picLocks noChangeAspect="1"/>
          </p:cNvPicPr>
          <p:nvPr/>
        </p:nvPicPr>
        <p:blipFill>
          <a:blip r:embed="rId2"/>
          <a:srcRect l="15699" r="13712" b="-1"/>
          <a:stretch>
            <a:fillRect/>
          </a:stretch>
        </p:blipFill>
        <p:spPr>
          <a:xfrm>
            <a:off x="1891767" y="10"/>
            <a:ext cx="7252231"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title"/>
          </p:nvPr>
        </p:nvSpPr>
        <p:spPr>
          <a:xfrm>
            <a:off x="628650" y="365125"/>
            <a:ext cx="2866641" cy="1063611"/>
          </a:xfrm>
        </p:spPr>
        <p:txBody>
          <a:bodyPr>
            <a:normAutofit/>
          </a:bodyPr>
          <a:lstStyle/>
          <a:p>
            <a:r>
              <a:rPr lang="tr-TR" sz="3500" dirty="0">
                <a:latin typeface="Times New Roman" panose="02020603050405020304" pitchFamily="18" charset="0"/>
                <a:cs typeface="Times New Roman" panose="02020603050405020304" pitchFamily="18" charset="0"/>
              </a:rPr>
              <a:t>Klasik Büro Yönetimi</a:t>
            </a:r>
          </a:p>
        </p:txBody>
      </p:sp>
      <p:sp>
        <p:nvSpPr>
          <p:cNvPr id="3" name="İçerik Yer Tutucusu 2"/>
          <p:cNvSpPr>
            <a:spLocks noGrp="1"/>
          </p:cNvSpPr>
          <p:nvPr>
            <p:ph idx="1"/>
          </p:nvPr>
        </p:nvSpPr>
        <p:spPr>
          <a:xfrm>
            <a:off x="628650" y="1571612"/>
            <a:ext cx="3800474" cy="4605351"/>
          </a:xfrm>
        </p:spPr>
        <p:txBody>
          <a:bodyPr>
            <a:normAutofit/>
          </a:bodyPr>
          <a:lstStyle/>
          <a:p>
            <a:pPr marL="0" indent="0">
              <a:buNone/>
            </a:pPr>
            <a:r>
              <a:rPr lang="tr-TR" sz="17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Bu </a:t>
            </a:r>
            <a:r>
              <a:rPr lang="tr-TR" sz="2400" dirty="0">
                <a:latin typeface="Times New Roman" panose="02020603050405020304" pitchFamily="18" charset="0"/>
                <a:cs typeface="Times New Roman" panose="02020603050405020304" pitchFamily="18" charset="0"/>
              </a:rPr>
              <a:t>dönemde yürütülen büro işleri; kayıt işlemleri, basit örgütsel yazışmalar, tayin, terfi politikalarıyla ilgili formlar ve genel olarak örgüt içi yazılı iletişimle ilgili klasik büro faaliyetleridir. Büroların bu dönemde fonksiyonu, basit bir yazıhanede görülen işlerden öteye geçmemektedir.</a:t>
            </a:r>
          </a:p>
        </p:txBody>
      </p:sp>
    </p:spTree>
    <p:extLst>
      <p:ext uri="{BB962C8B-B14F-4D97-AF65-F5344CB8AC3E}">
        <p14:creationId xmlns:p14="http://schemas.microsoft.com/office/powerpoint/2010/main" xmlns="" val="398734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rimlilik öğeleri bulunan masa">
            <a:extLst>
              <a:ext uri="{FF2B5EF4-FFF2-40B4-BE49-F238E27FC236}">
                <a16:creationId xmlns:a16="http://schemas.microsoft.com/office/drawing/2014/main" xmlns="" id="{BD297936-7176-3F8B-4D2C-146119699C52}"/>
              </a:ext>
            </a:extLst>
          </p:cNvPr>
          <p:cNvPicPr>
            <a:picLocks noChangeAspect="1"/>
          </p:cNvPicPr>
          <p:nvPr/>
        </p:nvPicPr>
        <p:blipFill>
          <a:blip r:embed="rId2"/>
          <a:srcRect l="22331" r="7081" b="-1"/>
          <a:stretch>
            <a:fillRect/>
          </a:stretch>
        </p:blipFill>
        <p:spPr>
          <a:xfrm>
            <a:off x="1891767" y="10"/>
            <a:ext cx="7252231"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p:cNvSpPr>
            <a:spLocks noGrp="1"/>
          </p:cNvSpPr>
          <p:nvPr>
            <p:ph idx="1"/>
          </p:nvPr>
        </p:nvSpPr>
        <p:spPr>
          <a:xfrm>
            <a:off x="285720" y="928670"/>
            <a:ext cx="3571900" cy="5248293"/>
          </a:xfrm>
        </p:spPr>
        <p:txBody>
          <a:bodyPr>
            <a:normAutofit/>
          </a:bodyPr>
          <a:lstStyle/>
          <a:p>
            <a:pPr marL="0" indent="0">
              <a:buNone/>
            </a:pPr>
            <a:r>
              <a:rPr lang="tr-TR" sz="2400" dirty="0" smtClean="0">
                <a:latin typeface="Times New Roman" panose="02020603050405020304" pitchFamily="18" charset="0"/>
                <a:cs typeface="Times New Roman" panose="02020603050405020304" pitchFamily="18" charset="0"/>
              </a:rPr>
              <a:t>Klasik </a:t>
            </a:r>
            <a:r>
              <a:rPr lang="tr-TR" sz="2400" dirty="0">
                <a:latin typeface="Times New Roman" panose="02020603050405020304" pitchFamily="18" charset="0"/>
                <a:cs typeface="Times New Roman" panose="02020603050405020304" pitchFamily="18" charset="0"/>
              </a:rPr>
              <a:t>büro işleri; mal ve hizmet üretimi ile ilgili ham madde ve diğer girdilerin sağlanması, bunlarla ilgili kayıt ve maliyet hesapları, personel tedariki, seçimi, yerleştirilmesi, eğitim ve geliştirilmesi, tayin ve terfi gibi klasik büro faaliyetleridir ve büro yöneticileri de, söz konusu işlerin yönetiminden sorumlu olan şahıslardır.</a:t>
            </a:r>
          </a:p>
        </p:txBody>
      </p:sp>
    </p:spTree>
    <p:extLst>
      <p:ext uri="{BB962C8B-B14F-4D97-AF65-F5344CB8AC3E}">
        <p14:creationId xmlns:p14="http://schemas.microsoft.com/office/powerpoint/2010/main" xmlns="" val="390691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rimlilik öğeleri bulunan masa">
            <a:extLst>
              <a:ext uri="{FF2B5EF4-FFF2-40B4-BE49-F238E27FC236}">
                <a16:creationId xmlns:a16="http://schemas.microsoft.com/office/drawing/2014/main" xmlns="" id="{F3DC0F2D-E7D9-78D4-EA73-979FFA1E574F}"/>
              </a:ext>
            </a:extLst>
          </p:cNvPr>
          <p:cNvPicPr>
            <a:picLocks noChangeAspect="1"/>
          </p:cNvPicPr>
          <p:nvPr/>
        </p:nvPicPr>
        <p:blipFill>
          <a:blip r:embed="rId2"/>
          <a:srcRect l="22331" r="7081" b="-1"/>
          <a:stretch>
            <a:fillRect/>
          </a:stretch>
        </p:blipFill>
        <p:spPr>
          <a:xfrm>
            <a:off x="1891767" y="10"/>
            <a:ext cx="7252231"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p:cNvSpPr>
            <a:spLocks noGrp="1"/>
          </p:cNvSpPr>
          <p:nvPr>
            <p:ph idx="1"/>
          </p:nvPr>
        </p:nvSpPr>
        <p:spPr>
          <a:xfrm>
            <a:off x="357158" y="785794"/>
            <a:ext cx="3714776" cy="5391169"/>
          </a:xfrm>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 Büro yöneticisi; bürolarda listeleme, kayıt tutma, hesaplama, iletişim gibi faaliyetleri yerine getirir. Günlük büro faaliyetlerinin düzgün bir biçimde yerine getirilmesini sağlar. Yapılacak işleri planlamak, analiz etmek ve kontrol etmek, insan ve malzeme kullanımında israfı ortadan kaldırmak, büro yöneticisinin teknik becerisine bağlıdır. Mümkün olduğu kadar işlerin kolay yapılmasını sağlamak, iş tanımlarına, iş gereklerine ve unvanlara göre işlerin yürütülmesini sağlamak, yöneticinin yöneltme becerisiyle ilgilidir.</a:t>
            </a:r>
          </a:p>
        </p:txBody>
      </p:sp>
    </p:spTree>
    <p:extLst>
      <p:ext uri="{BB962C8B-B14F-4D97-AF65-F5344CB8AC3E}">
        <p14:creationId xmlns:p14="http://schemas.microsoft.com/office/powerpoint/2010/main" xmlns="" val="59826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Times New Roman" panose="02020603050405020304" pitchFamily="18" charset="0"/>
                <a:cs typeface="Times New Roman" panose="02020603050405020304" pitchFamily="18" charset="0"/>
              </a:rPr>
              <a:t>Çağdaş Büro Yönetimi</a:t>
            </a:r>
            <a:endParaRPr lang="tr-TR" dirty="0"/>
          </a:p>
        </p:txBody>
      </p:sp>
      <p:sp>
        <p:nvSpPr>
          <p:cNvPr id="3" name="2 İçerik Yer Tutucusu"/>
          <p:cNvSpPr>
            <a:spLocks noGrp="1"/>
          </p:cNvSpPr>
          <p:nvPr>
            <p:ph idx="1"/>
          </p:nvPr>
        </p:nvSpPr>
        <p:spPr/>
        <p:txBody>
          <a:bodyPr>
            <a:normAutofit/>
          </a:bodyPr>
          <a:lstStyle/>
          <a:p>
            <a:r>
              <a:rPr lang="tr-TR" sz="2400" dirty="0" smtClean="0"/>
              <a:t>Klasik hammadde ekonomisinin yerini bilgi ekonomisinin alması, bugünün örgütlerini hammadde işleyen örgütlerden, “bilgi </a:t>
            </a:r>
            <a:r>
              <a:rPr lang="tr-TR" sz="2400" dirty="0" err="1" smtClean="0"/>
              <a:t>örgütleri”ne</a:t>
            </a:r>
            <a:r>
              <a:rPr lang="tr-TR" sz="2400" dirty="0" smtClean="0"/>
              <a:t> dönüştürmüştür. Günümüzde herhangi bir alanda faaliyette bulunan bir örgütün, faaliyetlerini etkin bir biçimde yerine getirebilmesi için, son dakikada üretilen bilgiyi elde edecek ve onu kullanacak teknolojiye ve </a:t>
            </a:r>
            <a:r>
              <a:rPr lang="tr-TR" sz="2400" dirty="0" smtClean="0"/>
              <a:t>onun </a:t>
            </a:r>
            <a:r>
              <a:rPr lang="tr-TR" sz="2400" dirty="0" smtClean="0"/>
              <a:t>yönetilmesine ihtiyacı vardır. Söz konusu teknoloji, organizasyon yapı ve süreçlerini doğrudan etkilemekte, yeni örgüt modelleri ve örgütsel işleyiş biçimlerini ortaya çıkarmaktadır.</a:t>
            </a:r>
            <a:endParaRPr lang="en-US" sz="2400" dirty="0" smtClean="0"/>
          </a:p>
          <a:p>
            <a:pPr lvl="0"/>
            <a:endParaRPr lang="en-US" sz="2400" dirty="0" smtClean="0"/>
          </a:p>
          <a:p>
            <a:endParaRPr lang="tr-T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27510" y="928670"/>
            <a:ext cx="4501582" cy="5205431"/>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Günümüzdeki </a:t>
            </a:r>
            <a:r>
              <a:rPr lang="tr-TR" sz="2400" dirty="0">
                <a:latin typeface="Times New Roman" panose="02020603050405020304" pitchFamily="18" charset="0"/>
                <a:cs typeface="Times New Roman" panose="02020603050405020304" pitchFamily="18" charset="0"/>
              </a:rPr>
              <a:t>örgütlerin bilgi işleyen birimlere dönüşmesi, çağdaş büroların </a:t>
            </a:r>
            <a:r>
              <a:rPr lang="tr-TR" sz="2400" dirty="0" smtClean="0">
                <a:latin typeface="Times New Roman" panose="02020603050405020304" pitchFamily="18" charset="0"/>
                <a:cs typeface="Times New Roman" panose="02020603050405020304" pitchFamily="18" charset="0"/>
              </a:rPr>
              <a:t>klasik büroların </a:t>
            </a:r>
            <a:r>
              <a:rPr lang="tr-TR" sz="2400" dirty="0">
                <a:latin typeface="Times New Roman" panose="02020603050405020304" pitchFamily="18" charset="0"/>
                <a:cs typeface="Times New Roman" panose="02020603050405020304" pitchFamily="18" charset="0"/>
              </a:rPr>
              <a:t>aksine, bilginin işlendiği, depolandığı ve dağıtıldığı, “büro otomasyonuna” </a:t>
            </a:r>
            <a:r>
              <a:rPr lang="tr-TR" sz="2400" dirty="0" smtClean="0">
                <a:latin typeface="Times New Roman" panose="02020603050405020304" pitchFamily="18" charset="0"/>
                <a:cs typeface="Times New Roman" panose="02020603050405020304" pitchFamily="18" charset="0"/>
              </a:rPr>
              <a:t>dayalı yapılara </a:t>
            </a:r>
            <a:r>
              <a:rPr lang="tr-TR" sz="2400" dirty="0">
                <a:latin typeface="Times New Roman" panose="02020603050405020304" pitchFamily="18" charset="0"/>
                <a:cs typeface="Times New Roman" panose="02020603050405020304" pitchFamily="18" charset="0"/>
              </a:rPr>
              <a:t>dönüştürmüş, büro yönetimi, bilgi yönetimiyle ilgili bir yönetsel faaliyet </a:t>
            </a:r>
            <a:r>
              <a:rPr lang="tr-TR" sz="2400" dirty="0" smtClean="0">
                <a:latin typeface="Times New Roman" panose="02020603050405020304" pitchFamily="18" charset="0"/>
                <a:cs typeface="Times New Roman" panose="02020603050405020304" pitchFamily="18" charset="0"/>
              </a:rPr>
              <a:t>hâline gelmiştir</a:t>
            </a:r>
            <a:r>
              <a:rPr lang="tr-TR"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xmlns="" id="{DDD3FCBC-A674-FCF4-4C5D-55BE84E974BA}"/>
              </a:ext>
            </a:extLst>
          </p:cNvPr>
          <p:cNvPicPr>
            <a:picLocks noChangeAspect="1"/>
          </p:cNvPicPr>
          <p:nvPr/>
        </p:nvPicPr>
        <p:blipFill>
          <a:blip r:embed="rId2"/>
          <a:srcRect l="32366" r="36922"/>
          <a:stretch>
            <a:fillRect/>
          </a:stretch>
        </p:blipFill>
        <p:spPr>
          <a:xfrm>
            <a:off x="5399580" y="10"/>
            <a:ext cx="3744420" cy="6857990"/>
          </a:xfrm>
          <a:prstGeom prst="rect">
            <a:avLst/>
          </a:prstGeom>
          <a:effectLst/>
        </p:spPr>
      </p:pic>
    </p:spTree>
    <p:extLst>
      <p:ext uri="{BB962C8B-B14F-4D97-AF65-F5344CB8AC3E}">
        <p14:creationId xmlns:p14="http://schemas.microsoft.com/office/powerpoint/2010/main" xmlns="" val="276941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500034" y="857232"/>
            <a:ext cx="4297482" cy="5319731"/>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Bilgi </a:t>
            </a:r>
            <a:r>
              <a:rPr lang="tr-TR" sz="2400" dirty="0">
                <a:latin typeface="Times New Roman" panose="02020603050405020304" pitchFamily="18" charset="0"/>
                <a:cs typeface="Times New Roman" panose="02020603050405020304" pitchFamily="18" charset="0"/>
              </a:rPr>
              <a:t>ve iletişim teknolojileri alanındaki yaşanan gelişmeler, toplumsal yaşamda olduğu kadar, iş yaşamında da önemli gelişmelere neden olmaktadır. Söz konusu teknolojilerin getirdiği yeni iş ve iş yapma yöntemleri, yönetim literatürüne yeni kavramların girmesine neden olmaktadır. Bunlar; sanal iş, sanal örgüt, sanal ofis, sanal çalışan, tele-çalışma, tele işe gidip-gelme gibi kavramlar bunların </a:t>
            </a:r>
            <a:r>
              <a:rPr lang="tr-TR" sz="2400" dirty="0" err="1">
                <a:latin typeface="Times New Roman" panose="02020603050405020304" pitchFamily="18" charset="0"/>
                <a:cs typeface="Times New Roman" panose="02020603050405020304" pitchFamily="18" charset="0"/>
              </a:rPr>
              <a:t>başlıcalarıdır</a:t>
            </a:r>
            <a:r>
              <a:rPr lang="tr-TR" sz="2400" dirty="0">
                <a:latin typeface="Times New Roman" panose="02020603050405020304" pitchFamily="18" charset="0"/>
                <a:cs typeface="Times New Roman" panose="02020603050405020304" pitchFamily="18" charset="0"/>
              </a:rPr>
              <a:t>.</a:t>
            </a:r>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1105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428596" y="571480"/>
            <a:ext cx="4700496" cy="5562621"/>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Sanal </a:t>
            </a:r>
            <a:r>
              <a:rPr lang="tr-TR" sz="2400" dirty="0">
                <a:latin typeface="Times New Roman" panose="02020603050405020304" pitchFamily="18" charset="0"/>
                <a:cs typeface="Times New Roman" panose="02020603050405020304" pitchFamily="18" charset="0"/>
              </a:rPr>
              <a:t>örgüt, sanal ofis ve sanal iş uygulamaları, bilgi teknolojilerine bağlı olarak sürekli gelişme göstermektedir. Geleneksel ofislerin ve geleneksel ofis işlerinin yerini, sanal ofisler ve sanal ofis faaliyetleri alıyor. Bu süreç, ofislerin fiziksel yapılarını ve iş görme yöntemlerini etkilediği gibi, ofis çalışanlarını da etkilemektedir. Bugünün ofis işi, geleneksel emek işinden “bilgi işine”, ofis çalışanları da, klasik “emek </a:t>
            </a:r>
            <a:r>
              <a:rPr lang="tr-TR" sz="2400" dirty="0" err="1">
                <a:latin typeface="Times New Roman" panose="02020603050405020304" pitchFamily="18" charset="0"/>
                <a:cs typeface="Times New Roman" panose="02020603050405020304" pitchFamily="18" charset="0"/>
              </a:rPr>
              <a:t>işçisi”nden</a:t>
            </a:r>
            <a:r>
              <a:rPr lang="tr-TR" sz="2400" dirty="0">
                <a:latin typeface="Times New Roman" panose="02020603050405020304" pitchFamily="18" charset="0"/>
                <a:cs typeface="Times New Roman" panose="02020603050405020304" pitchFamily="18" charset="0"/>
              </a:rPr>
              <a:t>, “bilgi </a:t>
            </a:r>
            <a:r>
              <a:rPr lang="tr-TR" sz="2400" dirty="0" err="1">
                <a:latin typeface="Times New Roman" panose="02020603050405020304" pitchFamily="18" charset="0"/>
                <a:cs typeface="Times New Roman" panose="02020603050405020304" pitchFamily="18" charset="0"/>
              </a:rPr>
              <a:t>işçisi”ne</a:t>
            </a:r>
            <a:r>
              <a:rPr lang="tr-TR" sz="2400" dirty="0">
                <a:latin typeface="Times New Roman" panose="02020603050405020304" pitchFamily="18" charset="0"/>
                <a:cs typeface="Times New Roman" panose="02020603050405020304" pitchFamily="18" charset="0"/>
              </a:rPr>
              <a:t> dönüşmektedir.</a:t>
            </a:r>
          </a:p>
        </p:txBody>
      </p:sp>
      <p:pic>
        <p:nvPicPr>
          <p:cNvPr id="5" name="Picture 4" descr="Çizgilerle birbirine bağlanmış halka şekillerinin 3B deseni">
            <a:extLst>
              <a:ext uri="{FF2B5EF4-FFF2-40B4-BE49-F238E27FC236}">
                <a16:creationId xmlns:a16="http://schemas.microsoft.com/office/drawing/2014/main" xmlns="" id="{12CAB46E-41AE-7AE9-2BE7-5692401BAA51}"/>
              </a:ext>
            </a:extLst>
          </p:cNvPr>
          <p:cNvPicPr>
            <a:picLocks noChangeAspect="1"/>
          </p:cNvPicPr>
          <p:nvPr/>
        </p:nvPicPr>
        <p:blipFill>
          <a:blip r:embed="rId2"/>
          <a:srcRect l="18283" r="51005"/>
          <a:stretch>
            <a:fillRect/>
          </a:stretch>
        </p:blipFill>
        <p:spPr>
          <a:xfrm>
            <a:off x="5399580" y="10"/>
            <a:ext cx="3744420" cy="6857990"/>
          </a:xfrm>
          <a:prstGeom prst="rect">
            <a:avLst/>
          </a:prstGeom>
          <a:effectLst/>
        </p:spPr>
      </p:pic>
    </p:spTree>
    <p:extLst>
      <p:ext uri="{BB962C8B-B14F-4D97-AF65-F5344CB8AC3E}">
        <p14:creationId xmlns:p14="http://schemas.microsoft.com/office/powerpoint/2010/main" xmlns="" val="183848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28650" y="365125"/>
            <a:ext cx="3938487" cy="777859"/>
          </a:xfrm>
        </p:spPr>
        <p:txBody>
          <a:bodyPr>
            <a:normAutofit/>
          </a:bodyPr>
          <a:lstStyle/>
          <a:p>
            <a:r>
              <a:rPr lang="tr-TR" dirty="0"/>
              <a:t>Büro Karamı</a:t>
            </a:r>
          </a:p>
        </p:txBody>
      </p:sp>
      <p:pic>
        <p:nvPicPr>
          <p:cNvPr id="9" name="Picture 8">
            <a:extLst>
              <a:ext uri="{FF2B5EF4-FFF2-40B4-BE49-F238E27FC236}">
                <a16:creationId xmlns:a16="http://schemas.microsoft.com/office/drawing/2014/main" xmlns="" id="{1EB0BA2C-C164-CEF4-C7CD-FAB87D3FB610}"/>
              </a:ext>
            </a:extLst>
          </p:cNvPr>
          <p:cNvPicPr>
            <a:picLocks noChangeAspect="1"/>
          </p:cNvPicPr>
          <p:nvPr/>
        </p:nvPicPr>
        <p:blipFill>
          <a:blip r:embed="rId2"/>
          <a:srcRect l="22737" r="33735" b="-1"/>
          <a:stretch>
            <a:fill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aphicFrame>
        <p:nvGraphicFramePr>
          <p:cNvPr id="7" name="İçerik Yer Tutucusu 2">
            <a:extLst>
              <a:ext uri="{FF2B5EF4-FFF2-40B4-BE49-F238E27FC236}">
                <a16:creationId xmlns:a16="http://schemas.microsoft.com/office/drawing/2014/main" xmlns="" id="{10AA423F-011A-0D12-C197-929F38869DCD}"/>
              </a:ext>
            </a:extLst>
          </p:cNvPr>
          <p:cNvGraphicFramePr>
            <a:graphicFrameLocks noGrp="1"/>
          </p:cNvGraphicFramePr>
          <p:nvPr>
            <p:ph idx="1"/>
            <p:extLst>
              <p:ext uri="{D42A27DB-BD31-4B8C-83A1-F6EECF244321}">
                <p14:modId xmlns:p14="http://schemas.microsoft.com/office/powerpoint/2010/main" xmlns="" val="3710322909"/>
              </p:ext>
            </p:extLst>
          </p:nvPr>
        </p:nvGraphicFramePr>
        <p:xfrm>
          <a:off x="285720" y="1142984"/>
          <a:ext cx="464347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0867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27509" y="723899"/>
            <a:ext cx="4501582" cy="561962"/>
          </a:xfrm>
        </p:spPr>
        <p:txBody>
          <a:bodyPr>
            <a:normAutofit fontScale="90000"/>
          </a:bodyPr>
          <a:lstStyle/>
          <a:p>
            <a:r>
              <a:rPr lang="tr-TR" sz="3500" dirty="0">
                <a:latin typeface="Times New Roman" panose="02020603050405020304" pitchFamily="18" charset="0"/>
                <a:cs typeface="Times New Roman" panose="02020603050405020304" pitchFamily="18" charset="0"/>
              </a:rPr>
              <a:t>Büroların Örgütlenmesi</a:t>
            </a:r>
          </a:p>
        </p:txBody>
      </p:sp>
      <p:sp>
        <p:nvSpPr>
          <p:cNvPr id="3" name="İçerik Yer Tutucusu 2"/>
          <p:cNvSpPr>
            <a:spLocks noGrp="1"/>
          </p:cNvSpPr>
          <p:nvPr>
            <p:ph idx="1"/>
          </p:nvPr>
        </p:nvSpPr>
        <p:spPr>
          <a:xfrm>
            <a:off x="357158" y="1571612"/>
            <a:ext cx="4771934" cy="4562489"/>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  Örgüt</a:t>
            </a:r>
            <a:r>
              <a:rPr lang="tr-TR" sz="2400" b="1" i="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ortak bir amacı ya da eylemi gerçekleştirmek için bir araya gelmiş bireylerin ya da kurumların oluşturduğu birlik olarak tanımlanabilir.</a:t>
            </a:r>
          </a:p>
          <a:p>
            <a:pPr marL="0" indent="0">
              <a:buNone/>
            </a:pPr>
            <a:r>
              <a:rPr lang="tr-TR" sz="2400" dirty="0">
                <a:latin typeface="Times New Roman" panose="02020603050405020304" pitchFamily="18" charset="0"/>
                <a:cs typeface="Times New Roman" panose="02020603050405020304" pitchFamily="18" charset="0"/>
              </a:rPr>
              <a:t>  Örgütleme: İnsan kaynakları, fiziksel etmenler ve bunların işlevlerinin uyumlu bir </a:t>
            </a:r>
            <a:r>
              <a:rPr lang="pt-BR" sz="2400" dirty="0">
                <a:latin typeface="Times New Roman" panose="02020603050405020304" pitchFamily="18" charset="0"/>
                <a:cs typeface="Times New Roman" panose="02020603050405020304" pitchFamily="18" charset="0"/>
              </a:rPr>
              <a:t>biçimde bir araya getirilmesi sürecidir.</a:t>
            </a:r>
            <a:endParaRPr lang="tr-TR" sz="2400" dirty="0">
              <a:latin typeface="Times New Roman" panose="02020603050405020304" pitchFamily="18" charset="0"/>
              <a:cs typeface="Times New Roman" panose="02020603050405020304" pitchFamily="18" charset="0"/>
            </a:endParaRPr>
          </a:p>
        </p:txBody>
      </p:sp>
      <p:pic>
        <p:nvPicPr>
          <p:cNvPr id="5" name="Picture 4" descr="Her birinin bileklerini ve bir Circle formu için birbirine bağlı olan eller">
            <a:extLst>
              <a:ext uri="{FF2B5EF4-FFF2-40B4-BE49-F238E27FC236}">
                <a16:creationId xmlns:a16="http://schemas.microsoft.com/office/drawing/2014/main" xmlns="" id="{D598C627-8FD8-08BA-3952-C0D4DE9822A0}"/>
              </a:ext>
            </a:extLst>
          </p:cNvPr>
          <p:cNvPicPr>
            <a:picLocks noChangeAspect="1"/>
          </p:cNvPicPr>
          <p:nvPr/>
        </p:nvPicPr>
        <p:blipFill>
          <a:blip r:embed="rId2"/>
          <a:srcRect l="33595" r="29960" b="-1"/>
          <a:stretch>
            <a:fillRect/>
          </a:stretch>
        </p:blipFill>
        <p:spPr>
          <a:xfrm>
            <a:off x="5399580" y="10"/>
            <a:ext cx="3744420" cy="6857990"/>
          </a:xfrm>
          <a:prstGeom prst="rect">
            <a:avLst/>
          </a:prstGeom>
          <a:effectLst/>
        </p:spPr>
      </p:pic>
    </p:spTree>
    <p:extLst>
      <p:ext uri="{BB962C8B-B14F-4D97-AF65-F5344CB8AC3E}">
        <p14:creationId xmlns:p14="http://schemas.microsoft.com/office/powerpoint/2010/main" xmlns="" val="26992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dirty="0" smtClean="0"/>
              <a:t>Her büro yönetimi, örgütün genel politikaları doğrultusunda, bürolarda verimliliğin </a:t>
            </a:r>
            <a:r>
              <a:rPr lang="tr-TR" dirty="0" smtClean="0"/>
              <a:t>ve </a:t>
            </a:r>
            <a:r>
              <a:rPr lang="tr-TR" dirty="0" smtClean="0"/>
              <a:t>etkinliğin sağlanması için büro çalışanlarının yönetimini sağlar. Büroların örgütlenmesi </a:t>
            </a:r>
            <a:r>
              <a:rPr lang="tr-TR" dirty="0" smtClean="0"/>
              <a:t>ve </a:t>
            </a:r>
            <a:r>
              <a:rPr lang="tr-TR" dirty="0" smtClean="0"/>
              <a:t>yönetimi üç boyutlu bir yönetimi gerektirir. </a:t>
            </a:r>
            <a:endParaRPr lang="tr-TR" dirty="0" smtClean="0"/>
          </a:p>
          <a:p>
            <a:pPr lvl="0"/>
            <a:r>
              <a:rPr lang="tr-TR" dirty="0" smtClean="0"/>
              <a:t>Bunlar</a:t>
            </a:r>
            <a:r>
              <a:rPr lang="tr-TR" dirty="0" smtClean="0"/>
              <a:t>;</a:t>
            </a:r>
            <a:endParaRPr lang="en-US" dirty="0" smtClean="0"/>
          </a:p>
          <a:p>
            <a:pPr lvl="0"/>
            <a:r>
              <a:rPr lang="tr-TR" dirty="0" smtClean="0"/>
              <a:t>Çalışanların örgütlenmesi ve yönetimi,</a:t>
            </a:r>
            <a:endParaRPr lang="en-US" dirty="0" smtClean="0"/>
          </a:p>
          <a:p>
            <a:pPr lvl="0"/>
            <a:r>
              <a:rPr lang="tr-TR" dirty="0" smtClean="0"/>
              <a:t>İşlerin örgütlenmesi ve yönetimi,</a:t>
            </a:r>
            <a:endParaRPr lang="en-US" dirty="0" smtClean="0"/>
          </a:p>
          <a:p>
            <a:pPr lvl="0"/>
            <a:r>
              <a:rPr lang="tr-TR" dirty="0" smtClean="0"/>
              <a:t>İş yerinin örgütlenmesi ve yönetimidir</a:t>
            </a:r>
          </a:p>
          <a:p>
            <a:endParaRPr lang="en-US" dirty="0" smtClean="0"/>
          </a:p>
          <a:p>
            <a:pPr lvl="0"/>
            <a:endParaRPr lang="en-US"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357158" y="500042"/>
            <a:ext cx="4440358" cy="5676921"/>
          </a:xfrm>
        </p:spPr>
        <p:txBody>
          <a:bodyPr>
            <a:noAutofit/>
          </a:bodyPr>
          <a:lstStyle/>
          <a:p>
            <a:pPr marL="0" indent="0">
              <a:buNone/>
            </a:pPr>
            <a:r>
              <a:rPr lang="tr-TR" sz="1800" dirty="0">
                <a:latin typeface="Times New Roman" panose="02020603050405020304" pitchFamily="18" charset="0"/>
                <a:cs typeface="Times New Roman" panose="02020603050405020304" pitchFamily="18" charset="0"/>
              </a:rPr>
              <a:t>     Büroların örgütlenmesinde takip edilecek bazı başarı faktörleri vardır. Bu faktörler;</a:t>
            </a:r>
          </a:p>
          <a:p>
            <a:pPr marL="0" indent="0">
              <a:buNone/>
            </a:pPr>
            <a:r>
              <a:rPr lang="tr-TR" sz="1800" dirty="0">
                <a:latin typeface="Times New Roman" panose="02020603050405020304" pitchFamily="18" charset="0"/>
                <a:cs typeface="Times New Roman" panose="02020603050405020304" pitchFamily="18" charset="0"/>
              </a:rPr>
              <a:t>     Bürolar, örgütsel amaçların gerçekleşmesi için gerekli faaliyetlerin görüldüğü yerlerdir. Amaçların etkin bir şekilde yerine getirilmesi, büro faaliyetlerinin verimlilik ve etkinliğine bağlıdır. Büro faaliyetlerinin etkin biçimde örgütlenmesi, işletme </a:t>
            </a:r>
            <a:r>
              <a:rPr lang="tr-TR" sz="1800" dirty="0" smtClean="0">
                <a:latin typeface="Times New Roman" panose="02020603050405020304" pitchFamily="18" charset="0"/>
                <a:cs typeface="Times New Roman" panose="02020603050405020304" pitchFamily="18" charset="0"/>
              </a:rPr>
              <a:t>maliyetlerinin düşmesine </a:t>
            </a:r>
            <a:r>
              <a:rPr lang="tr-TR" sz="1800" dirty="0">
                <a:latin typeface="Times New Roman" panose="02020603050405020304" pitchFamily="18" charset="0"/>
                <a:cs typeface="Times New Roman" panose="02020603050405020304" pitchFamily="18" charset="0"/>
              </a:rPr>
              <a:t>neden olur.</a:t>
            </a:r>
          </a:p>
          <a:p>
            <a:pPr marL="0" indent="0">
              <a:buNone/>
            </a:pPr>
            <a:r>
              <a:rPr lang="tr-TR" sz="1800" dirty="0">
                <a:latin typeface="Times New Roman" panose="02020603050405020304" pitchFamily="18" charset="0"/>
                <a:cs typeface="Times New Roman" panose="02020603050405020304" pitchFamily="18" charset="0"/>
              </a:rPr>
              <a:t>     Büroların örgütlenmesi çağdaş bir yönetim yaklaşımı olan toplam kalite yönetiminin ilkelerine göre olmalıdır. Buna göre örgütsel yapılar; yalın, bilgi işleme faaliyetleri için gerekli teknolojiye sahip olmalıdır. Aynı zamanda büroların fiziksel unsurlarının sağlık, güvenlik ve etkinlik için ergonomik koşullara göre yerleştirilmesi ve çalıştırılması gerekir.</a:t>
            </a:r>
          </a:p>
        </p:txBody>
      </p:sp>
      <p:sp>
        <p:nvSpPr>
          <p:cNvPr id="19" name="Oval 18">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9202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628650" y="1825625"/>
            <a:ext cx="4514854" cy="4351338"/>
          </a:xfrm>
        </p:spPr>
        <p:txBody>
          <a:bodyPr/>
          <a:lstStyle/>
          <a:p>
            <a:r>
              <a:rPr lang="tr-TR" sz="2400" dirty="0" smtClean="0"/>
              <a:t>Gelecekteki ihtiyaçları karşılamak için büroların açık ve esnek yapılar olarak örgütlenmesi gerekir. Açık ve esnek büro anlayışı, hem tasarım bakımından hem de örgütsel faaliyetlerin yürütülmesinde unvanların, iş tanımlarının rollerin ve insan </a:t>
            </a:r>
            <a:r>
              <a:rPr lang="tr-TR" sz="2400" dirty="0" smtClean="0"/>
              <a:t>kaynaklarının </a:t>
            </a:r>
            <a:r>
              <a:rPr lang="tr-TR" sz="2400" dirty="0" smtClean="0"/>
              <a:t>çağdaş ihtiyaçlara göre yapılması gerekir.</a:t>
            </a:r>
            <a:endParaRPr lang="en-US" sz="2400" dirty="0" smtClean="0"/>
          </a:p>
          <a:p>
            <a:pPr lvl="0"/>
            <a:endParaRPr lang="en-US" sz="2400" dirty="0" smtClean="0"/>
          </a:p>
          <a:p>
            <a:endParaRPr lang="tr-TR" dirty="0"/>
          </a:p>
        </p:txBody>
      </p:sp>
      <p:pic>
        <p:nvPicPr>
          <p:cNvPr id="5" name="Picture 5">
            <a:extLst>
              <a:ext uri="{FF2B5EF4-FFF2-40B4-BE49-F238E27FC236}">
                <a16:creationId xmlns:a16="http://schemas.microsoft.com/office/drawing/2014/main" xmlns="" id="{75EBBABD-5040-3F51-3B9A-727A0BEE9C27}"/>
              </a:ext>
            </a:extLst>
          </p:cNvPr>
          <p:cNvPicPr>
            <a:picLocks noChangeAspect="1"/>
          </p:cNvPicPr>
          <p:nvPr/>
        </p:nvPicPr>
        <p:blipFill>
          <a:blip r:embed="rId2" cstate="print"/>
          <a:srcRect l="7558" r="36110"/>
          <a:stretch>
            <a:fillRect/>
          </a:stretch>
        </p:blipFill>
        <p:spPr>
          <a:xfrm>
            <a:off x="5857884" y="1295416"/>
            <a:ext cx="2779703" cy="4705352"/>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628650" y="1825625"/>
            <a:ext cx="7886700" cy="4351338"/>
          </a:xfrm>
        </p:spPr>
        <p:txBody>
          <a:bodyPr>
            <a:normAutofit/>
          </a:bodyPr>
          <a:lstStyle/>
          <a:p>
            <a:pPr marL="0" indent="0">
              <a:buNone/>
            </a:pPr>
            <a:r>
              <a:rPr lang="tr-TR" sz="2500" dirty="0" smtClean="0">
                <a:latin typeface="Times New Roman" panose="02020603050405020304" pitchFamily="18" charset="0"/>
                <a:cs typeface="Times New Roman" panose="02020603050405020304" pitchFamily="18" charset="0"/>
              </a:rPr>
              <a:t>Büro </a:t>
            </a:r>
            <a:r>
              <a:rPr lang="tr-TR" sz="2500" dirty="0">
                <a:latin typeface="Times New Roman" panose="02020603050405020304" pitchFamily="18" charset="0"/>
                <a:cs typeface="Times New Roman" panose="02020603050405020304" pitchFamily="18" charset="0"/>
              </a:rPr>
              <a:t>yöneticilerinin büroları örgütlerken bürolarda işlerin planlanması, büro işlerinde değişimin sağlanması, örgüt şemaları hazırlama, iş analizleri, iş dağılımı, başarı standartları hazırlama ve başarı değerleme faaliyetleri, insan kaynaklarının etkili yönetimi için motivasyon teknikleri geliştirme, örgütsel çatışmanın giderilmesi ve örgütsel bağlanmanın sağlanması, iş basitleştirme, iş genişletme ve iş zenginleştirme gibi birçok </a:t>
            </a:r>
            <a:r>
              <a:rPr lang="tr-TR" sz="2500" dirty="0" smtClean="0">
                <a:latin typeface="Times New Roman" panose="02020603050405020304" pitchFamily="18" charset="0"/>
                <a:cs typeface="Times New Roman" panose="02020603050405020304" pitchFamily="18" charset="0"/>
              </a:rPr>
              <a:t>faaliyeti örgütlemesi </a:t>
            </a:r>
            <a:r>
              <a:rPr lang="tr-TR" sz="2500" dirty="0">
                <a:latin typeface="Times New Roman" panose="02020603050405020304" pitchFamily="18" charset="0"/>
                <a:cs typeface="Times New Roman" panose="02020603050405020304" pitchFamily="18" charset="0"/>
              </a:rPr>
              <a:t>gerekir.</a:t>
            </a:r>
          </a:p>
        </p:txBody>
      </p:sp>
    </p:spTree>
    <p:extLst>
      <p:ext uri="{BB962C8B-B14F-4D97-AF65-F5344CB8AC3E}">
        <p14:creationId xmlns:p14="http://schemas.microsoft.com/office/powerpoint/2010/main" xmlns="" val="32385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357158" y="285728"/>
            <a:ext cx="4501582" cy="847714"/>
          </a:xfrm>
        </p:spPr>
        <p:txBody>
          <a:bodyPr>
            <a:normAutofit/>
          </a:bodyPr>
          <a:lstStyle/>
          <a:p>
            <a:r>
              <a:rPr lang="tr-TR" sz="3500" dirty="0">
                <a:latin typeface="Times New Roman" panose="02020603050405020304" pitchFamily="18" charset="0"/>
                <a:cs typeface="Times New Roman" panose="02020603050405020304" pitchFamily="18" charset="0"/>
              </a:rPr>
              <a:t>Büroların Fonksiyonları</a:t>
            </a:r>
          </a:p>
        </p:txBody>
      </p:sp>
      <p:sp>
        <p:nvSpPr>
          <p:cNvPr id="3" name="İçerik Yer Tutucusu 2"/>
          <p:cNvSpPr>
            <a:spLocks noGrp="1"/>
          </p:cNvSpPr>
          <p:nvPr>
            <p:ph idx="1"/>
          </p:nvPr>
        </p:nvSpPr>
        <p:spPr>
          <a:xfrm>
            <a:off x="285720" y="1428736"/>
            <a:ext cx="4843372" cy="4705365"/>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Bürolar </a:t>
            </a:r>
            <a:r>
              <a:rPr lang="tr-TR" sz="2400" dirty="0">
                <a:latin typeface="Times New Roman" panose="02020603050405020304" pitchFamily="18" charset="0"/>
                <a:cs typeface="Times New Roman" panose="02020603050405020304" pitchFamily="18" charset="0"/>
              </a:rPr>
              <a:t>planlama, örgütleme, kadrolama, yöneltme ve denetim gibi temel </a:t>
            </a:r>
            <a:r>
              <a:rPr lang="tr-TR" sz="2400" dirty="0" smtClean="0">
                <a:latin typeface="Times New Roman" panose="02020603050405020304" pitchFamily="18" charset="0"/>
                <a:cs typeface="Times New Roman" panose="02020603050405020304" pitchFamily="18" charset="0"/>
              </a:rPr>
              <a:t>örgütsel fonksiyonları </a:t>
            </a:r>
            <a:r>
              <a:rPr lang="tr-TR" sz="2400" dirty="0">
                <a:latin typeface="Times New Roman" panose="02020603050405020304" pitchFamily="18" charset="0"/>
                <a:cs typeface="Times New Roman" panose="02020603050405020304" pitchFamily="18" charset="0"/>
              </a:rPr>
              <a:t>yerine getirmesi amacıyla yürütülen işlerin yapıldığı yerlerdir. Sayılan örgütsel fonksiyonların yerine getirilmesi için bilgiye ve iletişime ihtiyaç vardır. Bu </a:t>
            </a:r>
            <a:r>
              <a:rPr lang="tr-TR" sz="2400" dirty="0" smtClean="0">
                <a:latin typeface="Times New Roman" panose="02020603050405020304" pitchFamily="18" charset="0"/>
                <a:cs typeface="Times New Roman" panose="02020603050405020304" pitchFamily="18" charset="0"/>
              </a:rPr>
              <a:t>bilgiler, bürolarda </a:t>
            </a:r>
            <a:r>
              <a:rPr lang="tr-TR" sz="2400" dirty="0">
                <a:latin typeface="Times New Roman" panose="02020603050405020304" pitchFamily="18" charset="0"/>
                <a:cs typeface="Times New Roman" panose="02020603050405020304" pitchFamily="18" charset="0"/>
              </a:rPr>
              <a:t>büro elemanları tarafından toplanan verilerin işlenmesiyle üretilir.</a:t>
            </a:r>
          </a:p>
        </p:txBody>
      </p:sp>
      <p:pic>
        <p:nvPicPr>
          <p:cNvPr id="5" name="Picture 4" descr="Yazı tahtası üzerinde karmaşık matematik formülleri">
            <a:extLst>
              <a:ext uri="{FF2B5EF4-FFF2-40B4-BE49-F238E27FC236}">
                <a16:creationId xmlns:a16="http://schemas.microsoft.com/office/drawing/2014/main" xmlns="" id="{04342CBD-D787-5B72-8DB7-C68B7D139297}"/>
              </a:ext>
            </a:extLst>
          </p:cNvPr>
          <p:cNvPicPr>
            <a:picLocks noChangeAspect="1"/>
          </p:cNvPicPr>
          <p:nvPr/>
        </p:nvPicPr>
        <p:blipFill>
          <a:blip r:embed="rId2"/>
          <a:srcRect l="37033" r="23109" b="-1"/>
          <a:stretch>
            <a:fillRect/>
          </a:stretch>
        </p:blipFill>
        <p:spPr>
          <a:xfrm>
            <a:off x="5399580" y="10"/>
            <a:ext cx="3744420" cy="6857990"/>
          </a:xfrm>
          <a:prstGeom prst="rect">
            <a:avLst/>
          </a:prstGeom>
          <a:effectLst/>
        </p:spPr>
      </p:pic>
    </p:spTree>
    <p:extLst>
      <p:ext uri="{BB962C8B-B14F-4D97-AF65-F5344CB8AC3E}">
        <p14:creationId xmlns:p14="http://schemas.microsoft.com/office/powerpoint/2010/main" xmlns="" val="305558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628650" y="1825625"/>
            <a:ext cx="7886700" cy="4351338"/>
          </a:xfrm>
        </p:spPr>
        <p:txBody>
          <a:bodyPr>
            <a:normAutofit/>
          </a:bodyPr>
          <a:lstStyle/>
          <a:p>
            <a:pPr marL="0" indent="0">
              <a:buNone/>
            </a:pPr>
            <a:r>
              <a:rPr lang="tr-TR" sz="2800" dirty="0" smtClean="0">
                <a:latin typeface="Times New Roman" panose="02020603050405020304" pitchFamily="18" charset="0"/>
                <a:cs typeface="Times New Roman" panose="02020603050405020304" pitchFamily="18" charset="0"/>
              </a:rPr>
              <a:t>Genel </a:t>
            </a:r>
            <a:r>
              <a:rPr lang="tr-TR" sz="2800" dirty="0">
                <a:latin typeface="Times New Roman" panose="02020603050405020304" pitchFamily="18" charset="0"/>
                <a:cs typeface="Times New Roman" panose="02020603050405020304" pitchFamily="18" charset="0"/>
              </a:rPr>
              <a:t>olarak büroların fonksiyonlarının, büro türlerine göre farklılık gösterdiğini söyleyebiliriz. Buna göre büroların fonksiyonlarını beş temel kategori şeklinde sınıflandırabiliriz.</a:t>
            </a:r>
          </a:p>
        </p:txBody>
      </p:sp>
    </p:spTree>
    <p:extLst>
      <p:ext uri="{BB962C8B-B14F-4D97-AF65-F5344CB8AC3E}">
        <p14:creationId xmlns:p14="http://schemas.microsoft.com/office/powerpoint/2010/main" xmlns="" val="283242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628650" y="1825625"/>
            <a:ext cx="7886700" cy="4351338"/>
          </a:xfrm>
        </p:spPr>
        <p:txBody>
          <a:bodyPr>
            <a:normAutofit/>
          </a:bodyPr>
          <a:lstStyle/>
          <a:p>
            <a:endParaRPr lang="tr-TR" b="1"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Bilginin alınması: </a:t>
            </a:r>
            <a:r>
              <a:rPr lang="tr-TR" dirty="0">
                <a:latin typeface="Times New Roman" panose="02020603050405020304" pitchFamily="18" charset="0"/>
                <a:cs typeface="Times New Roman" panose="02020603050405020304" pitchFamily="18" charset="0"/>
              </a:rPr>
              <a:t>Örgüte çeşitli kaynaklardan gelen bilgiyi alır. Çeşitli türde bilgiler, siparişler, faturalar, iletişim araçları ile elde edilmektedir.</a:t>
            </a:r>
          </a:p>
        </p:txBody>
      </p:sp>
    </p:spTree>
    <p:extLst>
      <p:ext uri="{BB962C8B-B14F-4D97-AF65-F5344CB8AC3E}">
        <p14:creationId xmlns:p14="http://schemas.microsoft.com/office/powerpoint/2010/main" xmlns="" val="4285118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628650" y="1825625"/>
            <a:ext cx="7886700" cy="4351338"/>
          </a:xfrm>
        </p:spPr>
        <p:txBody>
          <a:bodyPr>
            <a:normAutofit/>
          </a:bodyPr>
          <a:lstStyle/>
          <a:p>
            <a:endParaRPr lang="tr-TR" b="1" dirty="0">
              <a:latin typeface="Times New Roman" panose="02020603050405020304" pitchFamily="18" charset="0"/>
              <a:cs typeface="Times New Roman" panose="02020603050405020304" pitchFamily="18" charset="0"/>
            </a:endParaRPr>
          </a:p>
          <a:p>
            <a:r>
              <a:rPr lang="tr-TR" b="1">
                <a:latin typeface="Times New Roman" panose="02020603050405020304" pitchFamily="18" charset="0"/>
                <a:cs typeface="Times New Roman" panose="02020603050405020304" pitchFamily="18" charset="0"/>
              </a:rPr>
              <a:t>Bilginin kayıt edilmesi (dosyalama): </a:t>
            </a:r>
            <a:r>
              <a:rPr lang="tr-TR" dirty="0">
                <a:latin typeface="Times New Roman" panose="02020603050405020304" pitchFamily="18" charset="0"/>
                <a:cs typeface="Times New Roman" panose="02020603050405020304" pitchFamily="18" charset="0"/>
              </a:rPr>
              <a:t>Elde edilen her türlü bilginin dökümü yapılır ve dosyalanır. Bazı durumlarda ise gerekli olmayan bilgiler elenir. Bilgilerin istenildiği zaman kolaylıkla yeniden kullanılmaya hazır biçimde saklanması gerekmektedir.</a:t>
            </a:r>
          </a:p>
          <a:p>
            <a:endParaRPr lang="tr-TR" dirty="0"/>
          </a:p>
        </p:txBody>
      </p:sp>
    </p:spTree>
    <p:extLst>
      <p:ext uri="{BB962C8B-B14F-4D97-AF65-F5344CB8AC3E}">
        <p14:creationId xmlns:p14="http://schemas.microsoft.com/office/powerpoint/2010/main" xmlns="" val="1003081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825625"/>
            <a:ext cx="4168866" cy="4351338"/>
          </a:xfrm>
        </p:spPr>
        <p:txBody>
          <a:bodyPr>
            <a:normAutofit/>
          </a:bodyPr>
          <a:lstStyle/>
          <a:p>
            <a:endParaRPr lang="tr-TR" b="1" dirty="0">
              <a:latin typeface="Times New Roman" panose="02020603050405020304" pitchFamily="18" charset="0"/>
              <a:cs typeface="Times New Roman" panose="02020603050405020304" pitchFamily="18" charset="0"/>
            </a:endParaRPr>
          </a:p>
          <a:p>
            <a:r>
              <a:rPr lang="tr-TR" b="1">
                <a:latin typeface="Times New Roman" panose="02020603050405020304" pitchFamily="18" charset="0"/>
                <a:cs typeface="Times New Roman" panose="02020603050405020304" pitchFamily="18" charset="0"/>
              </a:rPr>
              <a:t>Bilginin düzenlenmesi: </a:t>
            </a:r>
            <a:r>
              <a:rPr lang="tr-TR" dirty="0">
                <a:latin typeface="Times New Roman" panose="02020603050405020304" pitchFamily="18" charset="0"/>
                <a:cs typeface="Times New Roman" panose="02020603050405020304" pitchFamily="18" charset="0"/>
              </a:rPr>
              <a:t>Kullanıma sunulmadan önce bilgiler çoğaltılır, özetlenir veya başka bilgiler ile birleştirilerek düzenlenir ve mutlaka denetimden geçirilir.</a:t>
            </a:r>
          </a:p>
          <a:p>
            <a:pPr marL="0" indent="0">
              <a:buNone/>
            </a:pPr>
            <a:endParaRPr lang="tr-TR" dirty="0"/>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2613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type="title"/>
          </p:nvPr>
        </p:nvSpPr>
        <p:spPr>
          <a:xfrm>
            <a:off x="482601" y="643467"/>
            <a:ext cx="3465438" cy="4567137"/>
          </a:xfrm>
        </p:spPr>
        <p:txBody>
          <a:bodyPr vert="horz" lIns="91440" tIns="45720" rIns="91440" bIns="45720" rtlCol="0" anchor="b">
            <a:normAutofit fontScale="90000"/>
          </a:bodyPr>
          <a:lstStyle/>
          <a:p>
            <a:pPr marL="0" indent="0" defTabSz="914400"/>
            <a:r>
              <a:rPr lang="en-US" sz="3500"/>
              <a:t>  Bir tanım yapılacak olursa "Büro, yapılacak işin niteliğine göre gerekli insan ve ekipmanla donatılmış çalışma yeridir." denebilir.</a:t>
            </a:r>
          </a:p>
          <a:p>
            <a:pPr defTabSz="914400"/>
            <a:endParaRPr lang="en-US" sz="350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6762" r="26341" b="-2"/>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solid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2539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214282" y="1000108"/>
            <a:ext cx="4583234" cy="5176855"/>
          </a:xfrm>
        </p:spPr>
        <p:txBody>
          <a:bodyPr>
            <a:normAutofit/>
          </a:bodyPr>
          <a:lstStyle/>
          <a:p>
            <a:r>
              <a:rPr lang="tr-TR" sz="2800" b="1" dirty="0">
                <a:latin typeface="Times New Roman" panose="02020603050405020304" pitchFamily="18" charset="0"/>
                <a:cs typeface="Times New Roman" panose="02020603050405020304" pitchFamily="18" charset="0"/>
              </a:rPr>
              <a:t>Bilginin iletilmesi: </a:t>
            </a:r>
            <a:r>
              <a:rPr lang="tr-TR" sz="2800" dirty="0">
                <a:latin typeface="Times New Roman" panose="02020603050405020304" pitchFamily="18" charset="0"/>
                <a:cs typeface="Times New Roman" panose="02020603050405020304" pitchFamily="18" charset="0"/>
              </a:rPr>
              <a:t>Bilgiler örgüt içinde veya örgütten örgüte iletilir. Bilginin iletilmesi, kişiler tarafından veya elektronik büro makineleri ile gerçekleştirilmektedir. İletişim ne kadar etkili olursa yönetim de o kadar sağlıklı karar verebilme olanağına kavuşmaktadır.</a:t>
            </a:r>
          </a:p>
          <a:p>
            <a:pPr marL="0" indent="0">
              <a:buNone/>
            </a:pPr>
            <a:endParaRPr lang="tr-TR" dirty="0"/>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110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449F6AE-9CCD-4344-A808-E058C70E9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D285EBD-BD23-45C3-A289-F87F04DBC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9143999" cy="6858002"/>
          </a:xfrm>
          <a:custGeom>
            <a:avLst/>
            <a:gdLst>
              <a:gd name="connsiteX0" fmla="*/ 4461598 w 12192000"/>
              <a:gd name="connsiteY0" fmla="*/ 0 h 6858002"/>
              <a:gd name="connsiteX1" fmla="*/ 4525606 w 12192000"/>
              <a:gd name="connsiteY1" fmla="*/ 0 h 6858002"/>
              <a:gd name="connsiteX2" fmla="*/ 4525606 w 12192000"/>
              <a:gd name="connsiteY2" fmla="*/ 539937 h 6858002"/>
              <a:gd name="connsiteX3" fmla="*/ 12192000 w 12192000"/>
              <a:gd name="connsiteY3" fmla="*/ 539937 h 6858002"/>
              <a:gd name="connsiteX4" fmla="*/ 12192000 w 12192000"/>
              <a:gd name="connsiteY4" fmla="*/ 603945 h 6858002"/>
              <a:gd name="connsiteX5" fmla="*/ 4525606 w 12192000"/>
              <a:gd name="connsiteY5" fmla="*/ 603945 h 6858002"/>
              <a:gd name="connsiteX6" fmla="*/ 4525606 w 12192000"/>
              <a:gd name="connsiteY6" fmla="*/ 6254055 h 6858002"/>
              <a:gd name="connsiteX7" fmla="*/ 12192000 w 12192000"/>
              <a:gd name="connsiteY7" fmla="*/ 6254055 h 6858002"/>
              <a:gd name="connsiteX8" fmla="*/ 12192000 w 12192000"/>
              <a:gd name="connsiteY8" fmla="*/ 6318063 h 6858002"/>
              <a:gd name="connsiteX9" fmla="*/ 4525606 w 12192000"/>
              <a:gd name="connsiteY9" fmla="*/ 6318063 h 6858002"/>
              <a:gd name="connsiteX10" fmla="*/ 4525606 w 12192000"/>
              <a:gd name="connsiteY10" fmla="*/ 6858002 h 6858002"/>
              <a:gd name="connsiteX11" fmla="*/ 4461598 w 12192000"/>
              <a:gd name="connsiteY11" fmla="*/ 6858002 h 6858002"/>
              <a:gd name="connsiteX12" fmla="*/ 4461598 w 12192000"/>
              <a:gd name="connsiteY12" fmla="*/ 6318063 h 6858002"/>
              <a:gd name="connsiteX13" fmla="*/ 2 w 12192000"/>
              <a:gd name="connsiteY13" fmla="*/ 6318063 h 6858002"/>
              <a:gd name="connsiteX14" fmla="*/ 0 w 12192000"/>
              <a:gd name="connsiteY14" fmla="*/ 6318063 h 6858002"/>
              <a:gd name="connsiteX15" fmla="*/ 0 w 12192000"/>
              <a:gd name="connsiteY15" fmla="*/ 6254055 h 6858002"/>
              <a:gd name="connsiteX16" fmla="*/ 2 w 12192000"/>
              <a:gd name="connsiteY16" fmla="*/ 6254055 h 6858002"/>
              <a:gd name="connsiteX17" fmla="*/ 2 w 12192000"/>
              <a:gd name="connsiteY17" fmla="*/ 603945 h 6858002"/>
              <a:gd name="connsiteX18" fmla="*/ 1 w 12192000"/>
              <a:gd name="connsiteY18" fmla="*/ 603945 h 6858002"/>
              <a:gd name="connsiteX19" fmla="*/ 1 w 12192000"/>
              <a:gd name="connsiteY19" fmla="*/ 539937 h 6858002"/>
              <a:gd name="connsiteX20" fmla="*/ 2 w 12192000"/>
              <a:gd name="connsiteY20" fmla="*/ 539937 h 6858002"/>
              <a:gd name="connsiteX21" fmla="*/ 4461598 w 12192000"/>
              <a:gd name="connsiteY21" fmla="*/ 53993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2">
                <a:moveTo>
                  <a:pt x="4461598" y="0"/>
                </a:moveTo>
                <a:lnTo>
                  <a:pt x="4525606" y="0"/>
                </a:lnTo>
                <a:lnTo>
                  <a:pt x="4525606" y="539937"/>
                </a:lnTo>
                <a:lnTo>
                  <a:pt x="12192000" y="539937"/>
                </a:lnTo>
                <a:lnTo>
                  <a:pt x="12192000" y="603945"/>
                </a:lnTo>
                <a:lnTo>
                  <a:pt x="4525606" y="603945"/>
                </a:lnTo>
                <a:lnTo>
                  <a:pt x="4525606" y="6254055"/>
                </a:lnTo>
                <a:lnTo>
                  <a:pt x="12192000" y="6254055"/>
                </a:lnTo>
                <a:lnTo>
                  <a:pt x="12192000" y="6318063"/>
                </a:lnTo>
                <a:lnTo>
                  <a:pt x="4525606" y="6318063"/>
                </a:lnTo>
                <a:lnTo>
                  <a:pt x="4525606" y="6858002"/>
                </a:lnTo>
                <a:lnTo>
                  <a:pt x="4461598" y="6858002"/>
                </a:lnTo>
                <a:lnTo>
                  <a:pt x="4461598" y="6318063"/>
                </a:lnTo>
                <a:lnTo>
                  <a:pt x="2" y="6318063"/>
                </a:lnTo>
                <a:lnTo>
                  <a:pt x="0" y="6318063"/>
                </a:lnTo>
                <a:lnTo>
                  <a:pt x="0" y="6254055"/>
                </a:lnTo>
                <a:lnTo>
                  <a:pt x="2" y="6254055"/>
                </a:lnTo>
                <a:lnTo>
                  <a:pt x="2" y="603945"/>
                </a:lnTo>
                <a:lnTo>
                  <a:pt x="1" y="603945"/>
                </a:lnTo>
                <a:lnTo>
                  <a:pt x="1" y="539937"/>
                </a:lnTo>
                <a:lnTo>
                  <a:pt x="2" y="539937"/>
                </a:lnTo>
                <a:lnTo>
                  <a:pt x="4461598" y="539937"/>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80438" y="1458180"/>
            <a:ext cx="4341681" cy="3941640"/>
          </a:xfrm>
        </p:spPr>
        <p:txBody>
          <a:bodyPr anchor="ctr">
            <a:normAutofit/>
          </a:bodyPr>
          <a:lstStyle/>
          <a:p>
            <a:r>
              <a:rPr lang="tr-TR" sz="2400" b="1" dirty="0">
                <a:latin typeface="Times New Roman" panose="02020603050405020304" pitchFamily="18" charset="0"/>
                <a:cs typeface="Times New Roman" panose="02020603050405020304" pitchFamily="18" charset="0"/>
              </a:rPr>
              <a:t>Varlıkların korunması: </a:t>
            </a:r>
            <a:r>
              <a:rPr lang="tr-TR" sz="2400" dirty="0">
                <a:latin typeface="Times New Roman" panose="02020603050405020304" pitchFamily="18" charset="0"/>
                <a:cs typeface="Times New Roman" panose="02020603050405020304" pitchFamily="18" charset="0"/>
              </a:rPr>
              <a:t>Nakit, çek, büro dosyaları ve kayıtları vb. </a:t>
            </a:r>
            <a:r>
              <a:rPr lang="tr-TR" sz="2400" dirty="0" err="1">
                <a:latin typeface="Times New Roman" panose="02020603050405020304" pitchFamily="18" charset="0"/>
                <a:cs typeface="Times New Roman" panose="02020603050405020304" pitchFamily="18" charset="0"/>
              </a:rPr>
              <a:t>ögelerden</a:t>
            </a:r>
            <a:r>
              <a:rPr lang="tr-TR" sz="2400" dirty="0">
                <a:latin typeface="Times New Roman" panose="02020603050405020304" pitchFamily="18" charset="0"/>
                <a:cs typeface="Times New Roman" panose="02020603050405020304" pitchFamily="18" charset="0"/>
              </a:rPr>
              <a:t> oluşan varlıkların korunması büronun en belli başlı işlevlerinden biridir.</a:t>
            </a:r>
          </a:p>
          <a:p>
            <a:endParaRPr lang="tr-TR" sz="1700" dirty="0"/>
          </a:p>
        </p:txBody>
      </p:sp>
    </p:spTree>
    <p:extLst>
      <p:ext uri="{BB962C8B-B14F-4D97-AF65-F5344CB8AC3E}">
        <p14:creationId xmlns:p14="http://schemas.microsoft.com/office/powerpoint/2010/main" xmlns="" val="1775590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428596" y="1000108"/>
            <a:ext cx="4368920" cy="5176855"/>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Bürolar, örgüt üst sisteminin alt sistemidir. Üst sisteme ait tüm işler bürolarda görülür.</a:t>
            </a:r>
          </a:p>
          <a:p>
            <a:pPr marL="0" indent="0">
              <a:buNone/>
            </a:pPr>
            <a:r>
              <a:rPr lang="tr-TR" sz="2400" dirty="0">
                <a:latin typeface="Times New Roman" panose="02020603050405020304" pitchFamily="18" charset="0"/>
                <a:cs typeface="Times New Roman" panose="02020603050405020304" pitchFamily="18" charset="0"/>
              </a:rPr>
              <a:t>Büro işlerinin planlanması, işlerin yürütülmesinde gerekli olan ekipmanın temini, iş genişletme, iş zenginleştirme ve iş rotasyonu gibi çeşitli iş kurallarının geliştirilmesi </a:t>
            </a:r>
            <a:r>
              <a:rPr lang="tr-TR" sz="2400" dirty="0" smtClean="0">
                <a:latin typeface="Times New Roman" panose="02020603050405020304" pitchFamily="18" charset="0"/>
                <a:cs typeface="Times New Roman" panose="02020603050405020304" pitchFamily="18" charset="0"/>
              </a:rPr>
              <a:t>bu işlerden </a:t>
            </a:r>
            <a:r>
              <a:rPr lang="tr-TR" sz="2400" dirty="0">
                <a:latin typeface="Times New Roman" panose="02020603050405020304" pitchFamily="18" charset="0"/>
                <a:cs typeface="Times New Roman" panose="02020603050405020304" pitchFamily="18" charset="0"/>
              </a:rPr>
              <a:t>bazılarıdır.</a:t>
            </a:r>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8906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8650" y="571480"/>
            <a:ext cx="7886700" cy="5605483"/>
          </a:xfrm>
        </p:spPr>
        <p:txBody>
          <a:bodyPr/>
          <a:lstStyle/>
          <a:p>
            <a:r>
              <a:rPr lang="tr-TR" sz="2400" dirty="0" smtClean="0"/>
              <a:t>Bürolarda görülen işlerin etkin ve verimli bir biçimde görülebilmesi için büro işlerinin tanımlanması, bu işlerin şartnamelerinin çıkarılması, iş tanımlarına ve şartnamelerine uygun iş bölümünün yapılması, hareket ekonomisi kurallarının geliştirilmesi gerekir. </a:t>
            </a:r>
            <a:r>
              <a:rPr lang="tr-TR" sz="2400" dirty="0" smtClean="0"/>
              <a:t>Ayrıca </a:t>
            </a:r>
            <a:r>
              <a:rPr lang="tr-TR" sz="2400" dirty="0" smtClean="0"/>
              <a:t>bürolarda; ışık ve ses düzeninin, aydınlatma ve havalandırma koşullarının belirlenmesi, büro tasarımının yapılarak yerleşim düzeninin belirlenmesi, bürolarda yazışma iletişim, form kullanımı ve bakımının önemli büro fonksiyonları olarak yerine getirilmesi gerekir.</a:t>
            </a:r>
            <a:endParaRPr lang="en-US" sz="2400" dirty="0" smtClean="0"/>
          </a:p>
          <a:p>
            <a:pPr lvl="0"/>
            <a:endParaRPr lang="en-US"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628650" y="1825625"/>
            <a:ext cx="7886700" cy="4351338"/>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Gittikçe kompleks bir yapıya bürünen çalışma hayatında bürolar, bu alanda kaydedilen gelişmeler neticesinde “modern büro” şekline dönüşerek kolay, çabuk, rasyonel ve düzenli çalışmayı sağlayan, bütün gerekli aracı içinde bulunduran ideal bir çalışma yeri olarak görülmeye başlanmıştır.</a:t>
            </a:r>
          </a:p>
          <a:p>
            <a:pPr marL="0" indent="0">
              <a:buNone/>
            </a:pPr>
            <a:endParaRPr lang="tr-TR" dirty="0"/>
          </a:p>
        </p:txBody>
      </p:sp>
    </p:spTree>
    <p:extLst>
      <p:ext uri="{BB962C8B-B14F-4D97-AF65-F5344CB8AC3E}">
        <p14:creationId xmlns:p14="http://schemas.microsoft.com/office/powerpoint/2010/main" xmlns="" val="18539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825625"/>
            <a:ext cx="4168866" cy="4351338"/>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  </a:t>
            </a:r>
          </a:p>
          <a:p>
            <a:pPr marL="0" indent="0">
              <a:buNone/>
            </a:pPr>
            <a:r>
              <a:rPr lang="tr-TR" dirty="0">
                <a:latin typeface="Times New Roman" panose="02020603050405020304" pitchFamily="18" charset="0"/>
                <a:cs typeface="Times New Roman" panose="02020603050405020304" pitchFamily="18" charset="0"/>
              </a:rPr>
              <a:t>  Bürolar gördükleri faaliyetler açısından “plan, proje, bütçe, muhasebe, personel ve bunlara benzer pek çok işin ve işlemin yapıldığı alanlar” olarak tanımlanmaktadır.</a:t>
            </a:r>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2500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825625"/>
            <a:ext cx="4168866" cy="4351338"/>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   </a:t>
            </a:r>
          </a:p>
          <a:p>
            <a:pPr marL="0" indent="0">
              <a:buNone/>
            </a:pPr>
            <a:r>
              <a:rPr lang="tr-TR" dirty="0">
                <a:latin typeface="Times New Roman" panose="02020603050405020304" pitchFamily="18" charset="0"/>
                <a:cs typeface="Times New Roman" panose="02020603050405020304" pitchFamily="18" charset="0"/>
              </a:rPr>
              <a:t>  İşlevsel açıdan bakıldığında büro, bir örgütte veya kurumda bilgi üretimi ve akışını sağlamaya yönelik işlemler ve bu işlemlerin gerçekleştirilmesini sağlayan insan-makine sistemleri olarak tanımlanabilir.</a:t>
            </a:r>
          </a:p>
          <a:p>
            <a:endParaRPr lang="tr-TR" dirty="0"/>
          </a:p>
        </p:txBody>
      </p:sp>
      <p:sp>
        <p:nvSpPr>
          <p:cNvPr id="33" name="Oval 32">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Block Arc 34">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36">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9" name="Straight Connector 38">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Arc 42">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9618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xmlns="" id="{5D1A9D8B-3117-4D9D-BDA4-DD81895098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5600700" cy="6858000"/>
            <a:chOff x="7467600" y="0"/>
            <a:chExt cx="4724400" cy="6858000"/>
          </a:xfrm>
        </p:grpSpPr>
        <p:sp>
          <p:nvSpPr>
            <p:cNvPr id="11" name="Rectangle 10">
              <a:extLst>
                <a:ext uri="{FF2B5EF4-FFF2-40B4-BE49-F238E27FC236}">
                  <a16:creationId xmlns:a16="http://schemas.microsoft.com/office/drawing/2014/main" xmlns="" id="{A7877B25-8C10-4C8D-BC88-BF3C557F8F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54F0DD86-96CD-4F5F-BA4D-FFC17F2D6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xmlns="" id="{BD92035A-AA2F-4CD8-A556-1CE8BDEC7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xmlns=""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3886203" y="1676400"/>
            <a:ext cx="4229097" cy="3505200"/>
          </a:xfrm>
        </p:spPr>
        <p:txBody>
          <a:bodyPr>
            <a:normAutofit fontScale="92500" lnSpcReduction="20000"/>
          </a:bodyPr>
          <a:lstStyle/>
          <a:p>
            <a:pPr marL="0" indent="0">
              <a:buNone/>
            </a:pPr>
            <a:r>
              <a:rPr lang="tr-TR" sz="1900" dirty="0">
                <a:solidFill>
                  <a:schemeClr val="tx1">
                    <a:alpha val="55000"/>
                  </a:schemeClr>
                </a:solidFill>
                <a:latin typeface="Times New Roman" panose="02020603050405020304" pitchFamily="18" charset="0"/>
                <a:cs typeface="Times New Roman" panose="02020603050405020304" pitchFamily="18" charset="0"/>
              </a:rPr>
              <a:t>   </a:t>
            </a:r>
            <a:r>
              <a:rPr lang="tr-TR" sz="2400" dirty="0">
                <a:solidFill>
                  <a:schemeClr val="bg2">
                    <a:lumMod val="10000"/>
                  </a:schemeClr>
                </a:solidFill>
                <a:latin typeface="Times New Roman" panose="02020603050405020304" pitchFamily="18" charset="0"/>
                <a:cs typeface="Times New Roman" panose="02020603050405020304" pitchFamily="18" charset="0"/>
              </a:rPr>
              <a:t>Büro işleri sadece örgütün sınırlandırılmış bir mekânında yani bir odada ya da katta değil, örgütün tüm alanlarına yayılmış bir şekilde yapılmaktadır. En üst yöneticiden en alt düzeyde çalışan personele kadar her düzeydeki çalışan, yazışmaların yapılması, dosyalama, hesaplama, kaydetme, kopyalama, iletişimi sağlama vb. pek çok büro işiyle meşguldür. Yani büro işleri tek bir bölümde ya da tek bir birimde değil, yaygın olarak örgütün tümünde uygulanmaktadır. </a:t>
            </a:r>
          </a:p>
          <a:p>
            <a:endParaRPr lang="tr-TR" sz="1900" dirty="0">
              <a:solidFill>
                <a:schemeClr val="tx1">
                  <a:alpha val="55000"/>
                </a:schemeClr>
              </a:solidFill>
            </a:endParaRPr>
          </a:p>
        </p:txBody>
      </p:sp>
    </p:spTree>
    <p:extLst>
      <p:ext uri="{BB962C8B-B14F-4D97-AF65-F5344CB8AC3E}">
        <p14:creationId xmlns:p14="http://schemas.microsoft.com/office/powerpoint/2010/main" xmlns="" val="421289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628650" y="1825625"/>
            <a:ext cx="7886700" cy="4351338"/>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  Yapılmakta olan iş ne olursa olsun, büronun asıl amacı tüm müşterilerine mal ve hizmet temin etmektir. Bu müşteriler hem örgüt dışı hem de örgüt içindeki müşterilerdir. Dış müşteriler, hizmetlerden faydalanan veya malları satın alan ya da gelecekte bu hizmetlerden ve bu mallardan faydalanacak kişi ve kurumlardır. İç müşteriler ise aynı iş yerinde çalışan kişilerdir.</a:t>
            </a:r>
          </a:p>
          <a:p>
            <a:endParaRPr lang="tr-TR" dirty="0"/>
          </a:p>
        </p:txBody>
      </p:sp>
    </p:spTree>
    <p:extLst>
      <p:ext uri="{BB962C8B-B14F-4D97-AF65-F5344CB8AC3E}">
        <p14:creationId xmlns:p14="http://schemas.microsoft.com/office/powerpoint/2010/main" xmlns="" val="405313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28650" y="365125"/>
            <a:ext cx="7886700" cy="1325563"/>
          </a:xfrm>
        </p:spPr>
        <p:txBody>
          <a:bodyPr>
            <a:normAutofit/>
          </a:bodyPr>
          <a:lstStyle/>
          <a:p>
            <a:r>
              <a:rPr lang="tr-TR" sz="4700">
                <a:latin typeface="Times New Roman" panose="02020603050405020304" pitchFamily="18" charset="0"/>
                <a:cs typeface="Times New Roman" panose="02020603050405020304" pitchFamily="18" charset="0"/>
              </a:rPr>
              <a:t>Büro Yönetimi</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28650" y="1929384"/>
            <a:ext cx="7886700" cy="4251960"/>
          </a:xfrm>
        </p:spPr>
        <p:txBody>
          <a:bodyPr>
            <a:normAutofit/>
          </a:bodyPr>
          <a:lstStyle/>
          <a:p>
            <a:pPr marL="0" indent="0">
              <a:buNone/>
            </a:pPr>
            <a:r>
              <a:rPr lang="tr-TR" sz="19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Büroların geçmişini, insanoğlunun ekonomik faaliyetlerinin başlangıcına dayandırmak mümkündür. Ekonomik faaliyetlerin kaydedilmesi zorunluluğu belirli uzmanlaşma türlerinin ortaya çıkmasına yol açmıştır. Buna bağlı olarak bürolar kurulmaya başlanmıştır. Konuyla ilgili faaliyetlerin düzenlenmesi ve yönetilmesi gereği duyulmuştur.</a:t>
            </a:r>
          </a:p>
        </p:txBody>
      </p:sp>
    </p:spTree>
    <p:extLst>
      <p:ext uri="{BB962C8B-B14F-4D97-AF65-F5344CB8AC3E}">
        <p14:creationId xmlns:p14="http://schemas.microsoft.com/office/powerpoint/2010/main" xmlns="" val="18610169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169</TotalTime>
  <Words>1554</Words>
  <Application>Microsoft Office PowerPoint</Application>
  <PresentationFormat>Ekran Gösterisi (4:3)</PresentationFormat>
  <Paragraphs>56</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Büro Kavramı</vt:lpstr>
      <vt:lpstr>Büro Karamı</vt:lpstr>
      <vt:lpstr>  Bir tanım yapılacak olursa "Büro, yapılacak işin niteliğine göre gerekli insan ve ekipmanla donatılmış çalışma yeridir." denebilir. </vt:lpstr>
      <vt:lpstr>Slayt 4</vt:lpstr>
      <vt:lpstr>Slayt 5</vt:lpstr>
      <vt:lpstr>Slayt 6</vt:lpstr>
      <vt:lpstr>Slayt 7</vt:lpstr>
      <vt:lpstr>Slayt 8</vt:lpstr>
      <vt:lpstr>Büro Yönetimi</vt:lpstr>
      <vt:lpstr>Slayt 10</vt:lpstr>
      <vt:lpstr>Slayt 11</vt:lpstr>
      <vt:lpstr>Slayt 12</vt:lpstr>
      <vt:lpstr>Klasik Büro Yönetimi</vt:lpstr>
      <vt:lpstr>Slayt 14</vt:lpstr>
      <vt:lpstr>Slayt 15</vt:lpstr>
      <vt:lpstr>Çağdaş Büro Yönetimi</vt:lpstr>
      <vt:lpstr>Slayt 17</vt:lpstr>
      <vt:lpstr>Slayt 18</vt:lpstr>
      <vt:lpstr>Slayt 19</vt:lpstr>
      <vt:lpstr>Büroların Örgütlenmesi</vt:lpstr>
      <vt:lpstr>Slayt 21</vt:lpstr>
      <vt:lpstr>Slayt 22</vt:lpstr>
      <vt:lpstr>Slayt 23</vt:lpstr>
      <vt:lpstr>Slayt 24</vt:lpstr>
      <vt:lpstr>Büroların Fonksiyonları</vt:lpstr>
      <vt:lpstr>Slayt 26</vt:lpstr>
      <vt:lpstr>Slayt 27</vt:lpstr>
      <vt:lpstr>Slayt 28</vt:lpstr>
      <vt:lpstr>Slayt 29</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Büro Kavramı- Türleri</dc:title>
  <dc:creator>Hilal EKIM</dc:creator>
  <cp:lastModifiedBy>Lenovo</cp:lastModifiedBy>
  <cp:revision>23</cp:revision>
  <dcterms:created xsi:type="dcterms:W3CDTF">2019-12-25T10:35:00Z</dcterms:created>
  <dcterms:modified xsi:type="dcterms:W3CDTF">2025-10-07T18:35:35Z</dcterms:modified>
</cp:coreProperties>
</file>