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07" r:id="rId2"/>
    <p:sldId id="312" r:id="rId3"/>
    <p:sldId id="308" r:id="rId4"/>
    <p:sldId id="313" r:id="rId5"/>
    <p:sldId id="314" r:id="rId6"/>
    <p:sldId id="309" r:id="rId7"/>
    <p:sldId id="315" r:id="rId8"/>
    <p:sldId id="310" r:id="rId9"/>
    <p:sldId id="256" r:id="rId10"/>
    <p:sldId id="257" r:id="rId11"/>
    <p:sldId id="303" r:id="rId12"/>
    <p:sldId id="305" r:id="rId13"/>
    <p:sldId id="306" r:id="rId14"/>
    <p:sldId id="258" r:id="rId15"/>
    <p:sldId id="259" r:id="rId16"/>
    <p:sldId id="260" r:id="rId17"/>
    <p:sldId id="280" r:id="rId18"/>
    <p:sldId id="261" r:id="rId19"/>
    <p:sldId id="265" r:id="rId20"/>
    <p:sldId id="266" r:id="rId21"/>
    <p:sldId id="267" r:id="rId22"/>
    <p:sldId id="268" r:id="rId23"/>
    <p:sldId id="269" r:id="rId24"/>
    <p:sldId id="270" r:id="rId25"/>
    <p:sldId id="271" r:id="rId26"/>
    <p:sldId id="272" r:id="rId27"/>
    <p:sldId id="273" r:id="rId28"/>
    <p:sldId id="274" r:id="rId29"/>
    <p:sldId id="281" r:id="rId30"/>
    <p:sldId id="275" r:id="rId31"/>
    <p:sldId id="318" r:id="rId32"/>
    <p:sldId id="278" r:id="rId33"/>
    <p:sldId id="286" r:id="rId34"/>
    <p:sldId id="287" r:id="rId35"/>
    <p:sldId id="288" r:id="rId36"/>
    <p:sldId id="317" r:id="rId37"/>
    <p:sldId id="276" r:id="rId38"/>
    <p:sldId id="289" r:id="rId39"/>
    <p:sldId id="290" r:id="rId40"/>
    <p:sldId id="291" r:id="rId41"/>
    <p:sldId id="292" r:id="rId42"/>
    <p:sldId id="295" r:id="rId43"/>
    <p:sldId id="294" r:id="rId44"/>
    <p:sldId id="297" r:id="rId45"/>
    <p:sldId id="298" r:id="rId46"/>
    <p:sldId id="277" r:id="rId47"/>
    <p:sldId id="301" r:id="rId48"/>
    <p:sldId id="302" r:id="rId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84"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39C17FA-0B3C-40A4-852C-0958A276402E}" type="datetimeFigureOut">
              <a:rPr lang="en-US" smtClean="0"/>
              <a:t>2/11/2019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33302B9-A896-432B-B426-FEF9A190BC64}" type="slidenum">
              <a:rPr lang="en-US" smtClean="0"/>
              <a:t>‹#›</a:t>
            </a:fld>
            <a:endParaRPr lang="en-US"/>
          </a:p>
        </p:txBody>
      </p:sp>
    </p:spTree>
    <p:extLst>
      <p:ext uri="{BB962C8B-B14F-4D97-AF65-F5344CB8AC3E}">
        <p14:creationId xmlns:p14="http://schemas.microsoft.com/office/powerpoint/2010/main" val="4290349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6B040C4-03EF-4A02-9EA5-3D73E710DD0D}" type="datetimeFigureOut">
              <a:rPr lang="tr-TR" smtClean="0"/>
              <a:t>11.02.2019</a:t>
            </a:fld>
            <a:endParaRPr lang="tr-T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5171462-5E92-499D-8267-269C5ECFC3C9}" type="slidenum">
              <a:rPr lang="tr-TR" smtClean="0"/>
              <a:t>‹#›</a:t>
            </a:fld>
            <a:endParaRPr lang="tr-TR"/>
          </a:p>
        </p:txBody>
      </p:sp>
    </p:spTree>
    <p:extLst>
      <p:ext uri="{BB962C8B-B14F-4D97-AF65-F5344CB8AC3E}">
        <p14:creationId xmlns:p14="http://schemas.microsoft.com/office/powerpoint/2010/main" val="133357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171462-5E92-499D-8267-269C5ECFC3C9}" type="slidenum">
              <a:rPr lang="tr-TR" smtClean="0"/>
              <a:t>11</a:t>
            </a:fld>
            <a:endParaRPr lang="tr-TR"/>
          </a:p>
        </p:txBody>
      </p:sp>
    </p:spTree>
    <p:extLst>
      <p:ext uri="{BB962C8B-B14F-4D97-AF65-F5344CB8AC3E}">
        <p14:creationId xmlns:p14="http://schemas.microsoft.com/office/powerpoint/2010/main" val="405467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ag.edu.tr/tr/akademik-kadro/26/dosyal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706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What is Research?</a:t>
            </a:r>
            <a:endParaRPr lang="tr-TR" b="1" dirty="0"/>
          </a:p>
        </p:txBody>
      </p:sp>
      <p:sp>
        <p:nvSpPr>
          <p:cNvPr id="3" name="Content Placeholder 2"/>
          <p:cNvSpPr>
            <a:spLocks noGrp="1"/>
          </p:cNvSpPr>
          <p:nvPr>
            <p:ph idx="1"/>
          </p:nvPr>
        </p:nvSpPr>
        <p:spPr>
          <a:xfrm>
            <a:off x="304800" y="1447800"/>
            <a:ext cx="8382000" cy="4678363"/>
          </a:xfrm>
        </p:spPr>
        <p:txBody>
          <a:bodyPr>
            <a:normAutofit/>
          </a:bodyPr>
          <a:lstStyle/>
          <a:p>
            <a:pPr marL="0" indent="0" algn="just">
              <a:buNone/>
            </a:pPr>
            <a:r>
              <a:rPr lang="en-US" sz="2800" b="1" dirty="0">
                <a:solidFill>
                  <a:srgbClr val="FF0000"/>
                </a:solidFill>
              </a:rPr>
              <a:t>Research</a:t>
            </a:r>
            <a:r>
              <a:rPr lang="en-US" sz="2800" dirty="0"/>
              <a:t> is a very general term for an activity that involves </a:t>
            </a:r>
            <a:r>
              <a:rPr lang="en-US" sz="2800" b="1" i="1" dirty="0"/>
              <a:t>finding out, in a more or less </a:t>
            </a:r>
            <a:r>
              <a:rPr lang="en-US" sz="2800" b="1" i="1" u="sng" dirty="0"/>
              <a:t>systematic way</a:t>
            </a:r>
            <a:r>
              <a:rPr lang="en-US" sz="2800" b="1" i="1" dirty="0"/>
              <a:t>, </a:t>
            </a:r>
            <a:r>
              <a:rPr lang="en-US" sz="2800" dirty="0"/>
              <a:t>things you did not know. A more </a:t>
            </a:r>
            <a:r>
              <a:rPr lang="en-US" sz="2800" b="1" i="1" dirty="0"/>
              <a:t>academic interpretation </a:t>
            </a:r>
            <a:r>
              <a:rPr lang="en-US" sz="2800" dirty="0"/>
              <a:t>is that research involves finding out about things that no-one else knew either</a:t>
            </a:r>
            <a:r>
              <a:rPr lang="en-US" sz="2800" dirty="0" smtClean="0"/>
              <a:t>.</a:t>
            </a:r>
            <a:endParaRPr lang="tr-TR" sz="2800" dirty="0" smtClean="0"/>
          </a:p>
          <a:p>
            <a:pPr marL="0" indent="0" algn="just">
              <a:buNone/>
            </a:pPr>
            <a:r>
              <a:rPr lang="tr-TR" dirty="0"/>
              <a:t> </a:t>
            </a:r>
            <a:r>
              <a:rPr lang="tr-TR" dirty="0" smtClean="0"/>
              <a:t>   Therefore </a:t>
            </a:r>
            <a:r>
              <a:rPr lang="tr-TR" dirty="0"/>
              <a:t>the basic characteristics:</a:t>
            </a:r>
          </a:p>
          <a:p>
            <a:pPr algn="just"/>
            <a:r>
              <a:rPr lang="en-US" dirty="0"/>
              <a:t>Data are </a:t>
            </a:r>
            <a:r>
              <a:rPr lang="en-US" b="1" dirty="0"/>
              <a:t>collected </a:t>
            </a:r>
            <a:r>
              <a:rPr lang="en-US" i="1" dirty="0"/>
              <a:t>systematically.</a:t>
            </a:r>
          </a:p>
          <a:p>
            <a:pPr algn="just"/>
            <a:r>
              <a:rPr lang="en-US" dirty="0"/>
              <a:t>Data are</a:t>
            </a:r>
            <a:r>
              <a:rPr lang="en-US" b="1" dirty="0"/>
              <a:t> interpreted </a:t>
            </a:r>
            <a:r>
              <a:rPr lang="en-US" i="1" dirty="0"/>
              <a:t>systematically.</a:t>
            </a:r>
          </a:p>
          <a:p>
            <a:pPr marL="0" indent="0" algn="just">
              <a:buNone/>
            </a:pPr>
            <a:r>
              <a:rPr lang="en-US" dirty="0"/>
              <a:t>There is a clear purpose: </a:t>
            </a:r>
            <a:r>
              <a:rPr lang="en-US" b="1" dirty="0">
                <a:solidFill>
                  <a:srgbClr val="FF0000"/>
                </a:solidFill>
              </a:rPr>
              <a:t>to find things out.</a:t>
            </a:r>
          </a:p>
          <a:p>
            <a:pPr algn="just"/>
            <a:endParaRPr lang="en-US" dirty="0"/>
          </a:p>
        </p:txBody>
      </p:sp>
    </p:spTree>
    <p:extLst>
      <p:ext uri="{BB962C8B-B14F-4D97-AF65-F5344CB8AC3E}">
        <p14:creationId xmlns:p14="http://schemas.microsoft.com/office/powerpoint/2010/main" val="415593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4000" b="1" dirty="0" smtClean="0"/>
              <a:t>Types </a:t>
            </a:r>
            <a:r>
              <a:rPr lang="tr-TR" sz="4000" b="1" dirty="0" smtClean="0"/>
              <a:t>o</a:t>
            </a:r>
            <a:r>
              <a:rPr lang="en-US" sz="4000" b="1" dirty="0" smtClean="0"/>
              <a:t>f Business Research: </a:t>
            </a:r>
            <a:r>
              <a:rPr lang="tr-TR" sz="4000" b="1" dirty="0" smtClean="0"/>
              <a:t/>
            </a:r>
            <a:br>
              <a:rPr lang="tr-TR" sz="4000" b="1" dirty="0" smtClean="0"/>
            </a:br>
            <a:r>
              <a:rPr lang="en-US" sz="4000" b="1" dirty="0" smtClean="0"/>
              <a:t>Applied And Basic </a:t>
            </a:r>
            <a:r>
              <a:rPr lang="en-US" sz="4000" dirty="0"/>
              <a:t>	</a:t>
            </a:r>
            <a:r>
              <a:rPr lang="en-US" dirty="0"/>
              <a:t/>
            </a:r>
            <a:br>
              <a:rPr lang="en-US" dirty="0"/>
            </a:br>
            <a:endParaRPr lang="tr-T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6096000"/>
            <a:ext cx="8382000" cy="615553"/>
          </a:xfrm>
          <a:prstGeom prst="rect">
            <a:avLst/>
          </a:prstGeom>
          <a:noFill/>
        </p:spPr>
        <p:txBody>
          <a:bodyPr wrap="square" rtlCol="0">
            <a:spAutoFit/>
          </a:bodyPr>
          <a:lstStyle/>
          <a:p>
            <a:r>
              <a:rPr lang="en-GB" altLang="en-US" sz="1600" b="1" i="1" dirty="0" smtClean="0"/>
              <a:t>Figure </a:t>
            </a:r>
            <a:r>
              <a:rPr lang="en-GB" altLang="en-US" sz="1600" b="1" i="1" dirty="0"/>
              <a:t>1.1  Basic and applied research</a:t>
            </a:r>
          </a:p>
          <a:p>
            <a:r>
              <a:rPr lang="en-GB" altLang="en-US" sz="1600" b="1" i="1" dirty="0"/>
              <a:t>Source: </a:t>
            </a:r>
            <a:r>
              <a:rPr lang="en-US" altLang="en-US" sz="1600" b="1" i="1" dirty="0"/>
              <a:t>Authors</a:t>
            </a:r>
            <a:r>
              <a:rPr lang="en-US" altLang="en-GB" sz="1600" b="1" i="1" dirty="0"/>
              <a:t>’</a:t>
            </a:r>
            <a:r>
              <a:rPr lang="en-US" altLang="en-US" sz="1600" b="1" i="1" dirty="0"/>
              <a:t> experience; </a:t>
            </a:r>
            <a:r>
              <a:rPr lang="en-US" altLang="en-US" sz="1600" b="1" i="1" dirty="0" err="1"/>
              <a:t>Easterby</a:t>
            </a:r>
            <a:r>
              <a:rPr lang="en-US" altLang="en-US" sz="1600" b="1" i="1" dirty="0"/>
              <a:t>-Smith et al. (2012); Hedrick et al. (</a:t>
            </a:r>
            <a:r>
              <a:rPr lang="en-US" altLang="en-US" sz="1600" b="1" i="1" dirty="0" smtClean="0"/>
              <a:t>1993</a:t>
            </a:r>
            <a:r>
              <a:rPr lang="tr-TR" altLang="en-US" dirty="0" smtClean="0"/>
              <a:t>).</a:t>
            </a:r>
            <a:endParaRPr lang="tr-TR" dirty="0"/>
          </a:p>
        </p:txBody>
      </p:sp>
    </p:spTree>
    <p:extLst>
      <p:ext uri="{BB962C8B-B14F-4D97-AF65-F5344CB8AC3E}">
        <p14:creationId xmlns:p14="http://schemas.microsoft.com/office/powerpoint/2010/main" val="4238625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normAutofit fontScale="90000"/>
          </a:bodyPr>
          <a:lstStyle/>
          <a:p>
            <a:r>
              <a:rPr lang="tr-TR" b="1" dirty="0" smtClean="0"/>
              <a:t>Methods vs Methodology</a:t>
            </a:r>
            <a:endParaRPr lang="en-US" b="1" dirty="0"/>
          </a:p>
        </p:txBody>
      </p:sp>
      <p:sp>
        <p:nvSpPr>
          <p:cNvPr id="3" name="Content Placeholder 2"/>
          <p:cNvSpPr>
            <a:spLocks noGrp="1"/>
          </p:cNvSpPr>
          <p:nvPr>
            <p:ph idx="1"/>
          </p:nvPr>
        </p:nvSpPr>
        <p:spPr>
          <a:xfrm>
            <a:off x="152400" y="685800"/>
            <a:ext cx="8763000" cy="3276600"/>
          </a:xfrm>
        </p:spPr>
        <p:txBody>
          <a:bodyPr>
            <a:noAutofit/>
          </a:bodyPr>
          <a:lstStyle/>
          <a:p>
            <a:pPr algn="just"/>
            <a:r>
              <a:rPr lang="tr-TR" sz="2400" b="1" dirty="0">
                <a:solidFill>
                  <a:srgbClr val="FF0000"/>
                </a:solidFill>
              </a:rPr>
              <a:t>M</a:t>
            </a:r>
            <a:r>
              <a:rPr lang="en-US" sz="2400" b="1" dirty="0" err="1" smtClean="0">
                <a:solidFill>
                  <a:srgbClr val="FF0000"/>
                </a:solidFill>
              </a:rPr>
              <a:t>ethods</a:t>
            </a:r>
            <a:r>
              <a:rPr lang="en-US" sz="2400" b="1" dirty="0" smtClean="0">
                <a:solidFill>
                  <a:srgbClr val="FF0000"/>
                </a:solidFill>
              </a:rPr>
              <a:t> </a:t>
            </a:r>
            <a:r>
              <a:rPr lang="en-US" sz="2400" dirty="0"/>
              <a:t>to refer to </a:t>
            </a:r>
            <a:r>
              <a:rPr lang="en-US" sz="2400" b="1" i="1" dirty="0"/>
              <a:t>techniques </a:t>
            </a:r>
            <a:r>
              <a:rPr lang="en-US" sz="2400" b="1" i="1" dirty="0" smtClean="0"/>
              <a:t>and</a:t>
            </a:r>
            <a:r>
              <a:rPr lang="tr-TR" sz="2400" b="1" i="1" dirty="0" smtClean="0"/>
              <a:t> </a:t>
            </a:r>
            <a:r>
              <a:rPr lang="en-US" sz="2400" b="1" i="1" dirty="0" smtClean="0"/>
              <a:t>procedures </a:t>
            </a:r>
            <a:r>
              <a:rPr lang="en-US" sz="2400" b="1" dirty="0"/>
              <a:t>used to </a:t>
            </a:r>
            <a:r>
              <a:rPr lang="en-US" sz="2400" b="1" i="1" dirty="0"/>
              <a:t>obtain and </a:t>
            </a:r>
            <a:r>
              <a:rPr lang="en-US" sz="2400" b="1" i="1" dirty="0" err="1"/>
              <a:t>analyse</a:t>
            </a:r>
            <a:r>
              <a:rPr lang="en-US" sz="2400" b="1" i="1" dirty="0"/>
              <a:t> data</a:t>
            </a:r>
            <a:r>
              <a:rPr lang="en-US" sz="2400" b="1" dirty="0"/>
              <a:t>.</a:t>
            </a:r>
            <a:r>
              <a:rPr lang="en-US" sz="2400" dirty="0"/>
              <a:t> This, </a:t>
            </a:r>
            <a:r>
              <a:rPr lang="en-US" sz="2400" dirty="0" smtClean="0"/>
              <a:t>includes questionnaires,</a:t>
            </a:r>
            <a:r>
              <a:rPr lang="tr-TR" sz="2400" dirty="0" smtClean="0"/>
              <a:t> </a:t>
            </a:r>
            <a:r>
              <a:rPr lang="en-US" sz="2400" dirty="0" smtClean="0"/>
              <a:t>observation </a:t>
            </a:r>
            <a:r>
              <a:rPr lang="en-US" sz="2400" dirty="0"/>
              <a:t>and interviews as well as both quantitative (statistical) and qualitative (</a:t>
            </a:r>
            <a:r>
              <a:rPr lang="en-US" sz="2400" dirty="0" err="1" smtClean="0"/>
              <a:t>nonstatistical</a:t>
            </a:r>
            <a:r>
              <a:rPr lang="en-US" sz="2400" dirty="0" smtClean="0"/>
              <a:t>)</a:t>
            </a:r>
            <a:r>
              <a:rPr lang="tr-TR" sz="2400" dirty="0"/>
              <a:t> </a:t>
            </a:r>
            <a:r>
              <a:rPr lang="en-US" sz="2400" dirty="0" smtClean="0"/>
              <a:t>analysis </a:t>
            </a:r>
            <a:r>
              <a:rPr lang="en-US" sz="2400" dirty="0"/>
              <a:t>techniques and, as you have probably gathered from the </a:t>
            </a:r>
            <a:r>
              <a:rPr lang="en-US" sz="2400" dirty="0" smtClean="0"/>
              <a:t>title</a:t>
            </a:r>
            <a:r>
              <a:rPr lang="tr-TR" sz="2400" dirty="0" smtClean="0"/>
              <a:t>.</a:t>
            </a:r>
          </a:p>
          <a:p>
            <a:pPr algn="just"/>
            <a:r>
              <a:rPr lang="en-US" sz="2400" dirty="0" smtClean="0"/>
              <a:t>In </a:t>
            </a:r>
            <a:r>
              <a:rPr lang="en-US" sz="2400" dirty="0"/>
              <a:t>contrast, the term </a:t>
            </a:r>
            <a:r>
              <a:rPr lang="en-US" sz="2400" b="1" dirty="0">
                <a:solidFill>
                  <a:srgbClr val="FF0000"/>
                </a:solidFill>
              </a:rPr>
              <a:t>methodology</a:t>
            </a:r>
            <a:r>
              <a:rPr lang="en-US" sz="2400" b="1" dirty="0"/>
              <a:t> </a:t>
            </a:r>
            <a:r>
              <a:rPr lang="en-US" sz="2400" dirty="0"/>
              <a:t>refers to the theory of </a:t>
            </a:r>
            <a:r>
              <a:rPr lang="en-US" sz="2400" b="1" i="1" dirty="0" smtClean="0"/>
              <a:t>how</a:t>
            </a:r>
            <a:r>
              <a:rPr lang="tr-TR" sz="2400" b="1" i="1" dirty="0" smtClean="0"/>
              <a:t> </a:t>
            </a:r>
            <a:r>
              <a:rPr lang="en-US" sz="2400" b="1" i="1" dirty="0" smtClean="0"/>
              <a:t>research </a:t>
            </a:r>
            <a:r>
              <a:rPr lang="en-US" sz="2400" b="1" i="1" dirty="0"/>
              <a:t>should be undertaken</a:t>
            </a:r>
            <a:r>
              <a:rPr lang="en-US" sz="2400" dirty="0"/>
              <a:t>. We believe that it is important that you have some </a:t>
            </a:r>
            <a:r>
              <a:rPr lang="en-US" sz="2400" dirty="0" smtClean="0"/>
              <a:t>understanding</a:t>
            </a:r>
            <a:r>
              <a:rPr lang="tr-TR" sz="2400" dirty="0" smtClean="0"/>
              <a:t> </a:t>
            </a:r>
            <a:r>
              <a:rPr lang="en-US" sz="2400" dirty="0" smtClean="0"/>
              <a:t>of </a:t>
            </a:r>
            <a:r>
              <a:rPr lang="en-US" sz="2400" dirty="0"/>
              <a:t>this so that you can make </a:t>
            </a:r>
            <a:r>
              <a:rPr lang="en-US" sz="2400" dirty="0" smtClean="0"/>
              <a:t>an</a:t>
            </a:r>
            <a:r>
              <a:rPr lang="tr-TR" sz="2400" dirty="0" smtClean="0"/>
              <a:t> </a:t>
            </a:r>
            <a:r>
              <a:rPr lang="en-US" sz="2400" dirty="0" smtClean="0"/>
              <a:t>informed </a:t>
            </a:r>
            <a:r>
              <a:rPr lang="en-US" sz="2400" dirty="0"/>
              <a:t>choice about your research. </a:t>
            </a:r>
            <a:endParaRPr lang="tr-TR"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8382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252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6082"/>
            <a:ext cx="86868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506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Research Methods</a:t>
            </a:r>
            <a:endParaRPr lang="tr-TR" b="1" dirty="0"/>
          </a:p>
        </p:txBody>
      </p:sp>
      <p:sp>
        <p:nvSpPr>
          <p:cNvPr id="3" name="Content Placeholder 2"/>
          <p:cNvSpPr>
            <a:spLocks noGrp="1"/>
          </p:cNvSpPr>
          <p:nvPr>
            <p:ph idx="1"/>
          </p:nvPr>
        </p:nvSpPr>
        <p:spPr/>
        <p:txBody>
          <a:bodyPr>
            <a:normAutofit fontScale="92500" lnSpcReduction="10000"/>
          </a:bodyPr>
          <a:lstStyle/>
          <a:p>
            <a:pPr algn="just"/>
            <a:r>
              <a:rPr lang="en-US" b="1" dirty="0" smtClean="0">
                <a:solidFill>
                  <a:srgbClr val="FF0000"/>
                </a:solidFill>
              </a:rPr>
              <a:t>Research </a:t>
            </a:r>
            <a:r>
              <a:rPr lang="en-US" b="1" dirty="0">
                <a:solidFill>
                  <a:srgbClr val="FF0000"/>
                </a:solidFill>
              </a:rPr>
              <a:t>methods </a:t>
            </a:r>
            <a:r>
              <a:rPr lang="en-US" dirty="0"/>
              <a:t>are the </a:t>
            </a:r>
            <a:r>
              <a:rPr lang="en-US" b="1" i="1" dirty="0"/>
              <a:t>techniques</a:t>
            </a:r>
            <a:r>
              <a:rPr lang="en-US" dirty="0"/>
              <a:t> you use to do research. </a:t>
            </a:r>
            <a:endParaRPr lang="tr-TR" dirty="0" smtClean="0"/>
          </a:p>
          <a:p>
            <a:pPr algn="just"/>
            <a:r>
              <a:rPr lang="en-US" dirty="0" smtClean="0"/>
              <a:t>They represent </a:t>
            </a:r>
            <a:r>
              <a:rPr lang="en-US" dirty="0"/>
              <a:t>and provide you with ways to collect, sort and </a:t>
            </a:r>
            <a:r>
              <a:rPr lang="en-US" dirty="0" err="1" smtClean="0"/>
              <a:t>analy</a:t>
            </a:r>
            <a:r>
              <a:rPr lang="tr-TR" dirty="0"/>
              <a:t>s</a:t>
            </a:r>
            <a:r>
              <a:rPr lang="en-US" dirty="0" smtClean="0"/>
              <a:t>e </a:t>
            </a:r>
            <a:r>
              <a:rPr lang="en-US" dirty="0"/>
              <a:t>information so that you can come to some conclusions. </a:t>
            </a:r>
            <a:endParaRPr lang="tr-TR" dirty="0" smtClean="0"/>
          </a:p>
          <a:p>
            <a:pPr algn="just"/>
            <a:r>
              <a:rPr lang="en-US" dirty="0" smtClean="0"/>
              <a:t>If </a:t>
            </a:r>
            <a:r>
              <a:rPr lang="en-US" dirty="0"/>
              <a:t>you use the right sort of methods for your particular type of </a:t>
            </a:r>
            <a:r>
              <a:rPr lang="en-US" dirty="0" smtClean="0"/>
              <a:t>research</a:t>
            </a:r>
            <a:r>
              <a:rPr lang="en-US" dirty="0"/>
              <a:t>, then you should be able to convince other people that your conclusions have some </a:t>
            </a:r>
            <a:r>
              <a:rPr lang="en-US" b="1" i="1" dirty="0"/>
              <a:t>validity</a:t>
            </a:r>
            <a:r>
              <a:rPr lang="en-US" dirty="0"/>
              <a:t>, and that the </a:t>
            </a:r>
            <a:r>
              <a:rPr lang="en-US" b="1" i="1" dirty="0"/>
              <a:t>new knowledge</a:t>
            </a:r>
            <a:r>
              <a:rPr lang="en-US" dirty="0"/>
              <a:t> you have created is soundly based. </a:t>
            </a:r>
            <a:endParaRPr lang="tr-TR" dirty="0"/>
          </a:p>
        </p:txBody>
      </p:sp>
    </p:spTree>
    <p:extLst>
      <p:ext uri="{BB962C8B-B14F-4D97-AF65-F5344CB8AC3E}">
        <p14:creationId xmlns:p14="http://schemas.microsoft.com/office/powerpoint/2010/main" val="2761633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Generating research ideas</a:t>
            </a:r>
            <a:r>
              <a:rPr lang="tr-TR" dirty="0"/>
              <a:t>..</a:t>
            </a:r>
          </a:p>
        </p:txBody>
      </p:sp>
      <p:sp>
        <p:nvSpPr>
          <p:cNvPr id="3" name="Content Placeholder 2"/>
          <p:cNvSpPr>
            <a:spLocks noGrp="1"/>
          </p:cNvSpPr>
          <p:nvPr>
            <p:ph idx="1"/>
          </p:nvPr>
        </p:nvSpPr>
        <p:spPr>
          <a:xfrm>
            <a:off x="457200" y="1111827"/>
            <a:ext cx="8229600" cy="4724400"/>
          </a:xfrm>
        </p:spPr>
        <p:txBody>
          <a:bodyPr>
            <a:normAutofit/>
          </a:bodyPr>
          <a:lstStyle/>
          <a:p>
            <a:pPr algn="just"/>
            <a:r>
              <a:rPr lang="en-US" sz="2800" dirty="0" smtClean="0"/>
              <a:t>Providing </a:t>
            </a:r>
            <a:r>
              <a:rPr lang="en-US" sz="2800" dirty="0"/>
              <a:t>an initial research idea there are a lot of </a:t>
            </a:r>
            <a:r>
              <a:rPr lang="en-US" sz="2800" dirty="0" smtClean="0"/>
              <a:t>techniques</a:t>
            </a:r>
            <a:r>
              <a:rPr lang="tr-TR" sz="2800" dirty="0" smtClean="0"/>
              <a:t>.</a:t>
            </a:r>
            <a:endParaRPr lang="en-US" sz="2800" dirty="0"/>
          </a:p>
          <a:p>
            <a:pPr algn="just"/>
            <a:r>
              <a:rPr lang="en-US" sz="2800" dirty="0" smtClean="0"/>
              <a:t>The </a:t>
            </a:r>
            <a:r>
              <a:rPr lang="en-US" sz="2800" dirty="0"/>
              <a:t>unique technique that you choose to use and the order in which you should </a:t>
            </a:r>
            <a:r>
              <a:rPr lang="en-US" sz="2800" dirty="0" smtClean="0"/>
              <a:t>use</a:t>
            </a:r>
            <a:r>
              <a:rPr lang="tr-TR" sz="2800" dirty="0" smtClean="0"/>
              <a:t> </a:t>
            </a:r>
            <a:r>
              <a:rPr lang="en-US" sz="2800" dirty="0" smtClean="0"/>
              <a:t>them </a:t>
            </a:r>
            <a:r>
              <a:rPr lang="en-US" sz="2800" dirty="0"/>
              <a:t>are entirely up to you.</a:t>
            </a:r>
          </a:p>
          <a:p>
            <a:pPr algn="just"/>
            <a:r>
              <a:rPr lang="en-US" sz="2800" dirty="0"/>
              <a:t>It is  better to use a variety of </a:t>
            </a:r>
            <a:r>
              <a:rPr lang="en-US" sz="2800" dirty="0" smtClean="0"/>
              <a:t>techniques</a:t>
            </a:r>
            <a:r>
              <a:rPr lang="tr-TR" sz="2800" dirty="0" smtClean="0"/>
              <a:t>.</a:t>
            </a:r>
            <a:endParaRPr lang="tr-TR"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38600"/>
            <a:ext cx="685799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641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start</a:t>
            </a:r>
            <a:r>
              <a:rPr lang="tr-TR" dirty="0"/>
              <a:t>ing to</a:t>
            </a:r>
            <a:r>
              <a:rPr lang="en-US" dirty="0"/>
              <a:t> your research</a:t>
            </a:r>
            <a:endParaRPr lang="tr-TR" dirty="0"/>
          </a:p>
        </p:txBody>
      </p:sp>
      <p:sp>
        <p:nvSpPr>
          <p:cNvPr id="5" name="Content Placeholder 2"/>
          <p:cNvSpPr>
            <a:spLocks noGrp="1"/>
          </p:cNvSpPr>
          <p:nvPr>
            <p:ph idx="1"/>
          </p:nvPr>
        </p:nvSpPr>
        <p:spPr/>
        <p:txBody>
          <a:bodyPr>
            <a:normAutofit fontScale="92500" lnSpcReduction="20000"/>
          </a:bodyPr>
          <a:lstStyle/>
          <a:p>
            <a:r>
              <a:rPr lang="tr-TR" dirty="0"/>
              <a:t>Y</a:t>
            </a:r>
            <a:r>
              <a:rPr lang="en-US" dirty="0" err="1" smtClean="0"/>
              <a:t>ou</a:t>
            </a:r>
            <a:r>
              <a:rPr lang="en-US" dirty="0" smtClean="0"/>
              <a:t> </a:t>
            </a:r>
            <a:r>
              <a:rPr lang="en-US" dirty="0"/>
              <a:t>need to have </a:t>
            </a:r>
            <a:r>
              <a:rPr lang="en-US" dirty="0">
                <a:effectLst>
                  <a:outerShdw blurRad="38100" dist="38100" dir="2700000" algn="tl">
                    <a:srgbClr val="000000">
                      <a:alpha val="43137"/>
                    </a:srgbClr>
                  </a:outerShdw>
                </a:effectLst>
              </a:rPr>
              <a:t>at least some idea </a:t>
            </a:r>
            <a:r>
              <a:rPr lang="en-US" dirty="0"/>
              <a:t>of what you want to do.</a:t>
            </a:r>
          </a:p>
          <a:p>
            <a:pPr algn="just"/>
            <a:r>
              <a:rPr lang="en-US" dirty="0"/>
              <a:t>This is </a:t>
            </a:r>
            <a:r>
              <a:rPr lang="en-US" dirty="0" smtClean="0"/>
              <a:t>probably</a:t>
            </a:r>
            <a:endParaRPr lang="tr-TR" dirty="0" smtClean="0"/>
          </a:p>
          <a:p>
            <a:pPr algn="just"/>
            <a:r>
              <a:rPr lang="tr-TR" dirty="0"/>
              <a:t>T</a:t>
            </a:r>
            <a:r>
              <a:rPr lang="en-US" dirty="0" smtClean="0"/>
              <a:t>he </a:t>
            </a:r>
            <a:r>
              <a:rPr lang="en-US" dirty="0">
                <a:effectLst>
                  <a:outerShdw blurRad="38100" dist="38100" dir="2700000" algn="tl">
                    <a:srgbClr val="000000">
                      <a:alpha val="43137"/>
                    </a:srgbClr>
                  </a:outerShdw>
                </a:effectLst>
              </a:rPr>
              <a:t>most </a:t>
            </a:r>
            <a:r>
              <a:rPr lang="en-US" dirty="0" smtClean="0">
                <a:effectLst>
                  <a:outerShdw blurRad="38100" dist="38100" dir="2700000" algn="tl">
                    <a:srgbClr val="000000">
                      <a:alpha val="43137"/>
                    </a:srgbClr>
                  </a:outerShdw>
                </a:effectLst>
              </a:rPr>
              <a:t>difficult</a:t>
            </a:r>
            <a:endParaRPr lang="tr-TR" dirty="0" smtClean="0">
              <a:effectLst>
                <a:outerShdw blurRad="38100" dist="38100" dir="2700000" algn="tl">
                  <a:srgbClr val="000000">
                    <a:alpha val="43137"/>
                  </a:srgbClr>
                </a:outerShdw>
              </a:effectLst>
            </a:endParaRPr>
          </a:p>
          <a:p>
            <a:pPr algn="just"/>
            <a:r>
              <a:rPr lang="tr-TR" dirty="0"/>
              <a:t>T</a:t>
            </a:r>
            <a:r>
              <a:rPr lang="en-US" dirty="0" smtClean="0"/>
              <a:t>he </a:t>
            </a:r>
            <a:r>
              <a:rPr lang="en-US" dirty="0">
                <a:effectLst>
                  <a:outerShdw blurRad="38100" dist="38100" dir="2700000" algn="tl">
                    <a:srgbClr val="000000">
                      <a:alpha val="43137"/>
                    </a:srgbClr>
                  </a:outerShdw>
                </a:effectLst>
              </a:rPr>
              <a:t>most important</a:t>
            </a:r>
            <a:r>
              <a:rPr lang="en-US" dirty="0"/>
              <a:t>, part of your research project</a:t>
            </a:r>
            <a:r>
              <a:rPr lang="en-US" dirty="0" smtClean="0"/>
              <a:t>.</a:t>
            </a:r>
            <a:endParaRPr lang="tr-TR" dirty="0" smtClean="0"/>
          </a:p>
          <a:p>
            <a:pPr marL="0" indent="0">
              <a:buNone/>
            </a:pPr>
            <a:endParaRPr lang="tr-TR" dirty="0"/>
          </a:p>
          <a:p>
            <a:pPr marL="0" indent="0" algn="just">
              <a:buNone/>
            </a:pPr>
            <a:r>
              <a:rPr lang="en-US" dirty="0" smtClean="0"/>
              <a:t>Without </a:t>
            </a:r>
            <a:r>
              <a:rPr lang="en-US" dirty="0"/>
              <a:t>being clear about what you are going to research </a:t>
            </a:r>
            <a:r>
              <a:rPr lang="en-US" b="1" dirty="0" smtClean="0"/>
              <a:t>it</a:t>
            </a:r>
            <a:r>
              <a:rPr lang="tr-TR" b="1" dirty="0" smtClean="0"/>
              <a:t> </a:t>
            </a:r>
            <a:r>
              <a:rPr lang="en-US" b="1" dirty="0" smtClean="0"/>
              <a:t>is </a:t>
            </a:r>
            <a:r>
              <a:rPr lang="en-US" b="1" dirty="0"/>
              <a:t>difficult to plan </a:t>
            </a:r>
            <a:r>
              <a:rPr lang="en-US" dirty="0"/>
              <a:t>how you are going to research it.</a:t>
            </a:r>
          </a:p>
        </p:txBody>
      </p:sp>
    </p:spTree>
    <p:extLst>
      <p:ext uri="{BB962C8B-B14F-4D97-AF65-F5344CB8AC3E}">
        <p14:creationId xmlns:p14="http://schemas.microsoft.com/office/powerpoint/2010/main" val="2735650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2400" y="3581400"/>
            <a:ext cx="8697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50000"/>
              </a:spcBef>
            </a:pPr>
            <a:r>
              <a:rPr lang="en-GB" altLang="en-US" sz="1200" dirty="0"/>
              <a:t>Table 2.1</a:t>
            </a:r>
            <a:r>
              <a:rPr lang="en-GB" altLang="en-US" dirty="0"/>
              <a:t>  </a:t>
            </a:r>
            <a:r>
              <a:rPr lang="en-GB" altLang="en-US" sz="1600" i="1" dirty="0"/>
              <a:t>More frequently used techniques for generating and refining research ideas</a:t>
            </a:r>
          </a:p>
        </p:txBody>
      </p:sp>
      <p:graphicFrame>
        <p:nvGraphicFramePr>
          <p:cNvPr id="2" name="Table 1"/>
          <p:cNvGraphicFramePr>
            <a:graphicFrameLocks noGrp="1"/>
          </p:cNvGraphicFramePr>
          <p:nvPr>
            <p:extLst>
              <p:ext uri="{D42A27DB-BD31-4B8C-83A1-F6EECF244321}">
                <p14:modId xmlns:p14="http://schemas.microsoft.com/office/powerpoint/2010/main" val="1587796275"/>
              </p:ext>
            </p:extLst>
          </p:nvPr>
        </p:nvGraphicFramePr>
        <p:xfrm>
          <a:off x="131619" y="457200"/>
          <a:ext cx="8812212" cy="3027907"/>
        </p:xfrm>
        <a:graphic>
          <a:graphicData uri="http://schemas.openxmlformats.org/drawingml/2006/table">
            <a:tbl>
              <a:tblPr firstRow="1" bandRow="1">
                <a:tableStyleId>{5C22544A-7EE6-4342-B048-85BDC9FD1C3A}</a:tableStyleId>
              </a:tblPr>
              <a:tblGrid>
                <a:gridCol w="4114799"/>
                <a:gridCol w="4697413"/>
              </a:tblGrid>
              <a:tr h="448741">
                <a:tc>
                  <a:txBody>
                    <a:bodyPr/>
                    <a:lstStyle/>
                    <a:p>
                      <a:pPr algn="ctr"/>
                      <a:r>
                        <a:rPr lang="en-GB" sz="2400" dirty="0" smtClean="0">
                          <a:solidFill>
                            <a:schemeClr val="tx1"/>
                          </a:solidFill>
                        </a:rPr>
                        <a:t>Rational</a:t>
                      </a:r>
                      <a:r>
                        <a:rPr lang="en-GB" sz="2400" baseline="0" dirty="0" smtClean="0">
                          <a:solidFill>
                            <a:schemeClr val="tx1"/>
                          </a:solidFill>
                        </a:rPr>
                        <a:t> thinking</a:t>
                      </a:r>
                      <a:endParaRPr lang="en-GB" sz="24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2400" dirty="0" smtClean="0">
                          <a:solidFill>
                            <a:schemeClr val="tx1"/>
                          </a:solidFill>
                        </a:rPr>
                        <a:t>Creative</a:t>
                      </a:r>
                      <a:r>
                        <a:rPr lang="en-GB" sz="2400" baseline="0" dirty="0" smtClean="0">
                          <a:solidFill>
                            <a:schemeClr val="tx1"/>
                          </a:solidFill>
                        </a:rPr>
                        <a:t> thinking</a:t>
                      </a:r>
                      <a:endParaRPr lang="en-GB" sz="24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69810">
                <a:tc>
                  <a:txBody>
                    <a:bodyPr/>
                    <a:lstStyle/>
                    <a:p>
                      <a:r>
                        <a:rPr lang="en-GB" sz="1700" dirty="0" smtClean="0">
                          <a:solidFill>
                            <a:schemeClr val="tx1"/>
                          </a:solidFill>
                        </a:rPr>
                        <a:t>Examining</a:t>
                      </a:r>
                      <a:r>
                        <a:rPr lang="en-GB" sz="1700" baseline="0" dirty="0" smtClean="0">
                          <a:solidFill>
                            <a:schemeClr val="tx1"/>
                          </a:solidFill>
                        </a:rPr>
                        <a:t> your own strengths and interests</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Keeping a notebook</a:t>
                      </a:r>
                      <a:r>
                        <a:rPr lang="en-GB" sz="1700" baseline="0" dirty="0" smtClean="0">
                          <a:solidFill>
                            <a:schemeClr val="tx1"/>
                          </a:solidFill>
                        </a:rPr>
                        <a:t> of your ideas</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445043">
                <a:tc>
                  <a:txBody>
                    <a:bodyPr/>
                    <a:lstStyle/>
                    <a:p>
                      <a:r>
                        <a:rPr lang="en-GB" sz="1700" dirty="0" smtClean="0">
                          <a:solidFill>
                            <a:schemeClr val="tx1"/>
                          </a:solidFill>
                        </a:rPr>
                        <a:t>Examining staff research interests</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Exploring personal</a:t>
                      </a:r>
                      <a:r>
                        <a:rPr lang="en-GB" sz="1700" baseline="0" dirty="0" smtClean="0">
                          <a:solidFill>
                            <a:schemeClr val="tx1"/>
                          </a:solidFill>
                        </a:rPr>
                        <a:t> preferences using past projects</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368161">
                <a:tc>
                  <a:txBody>
                    <a:bodyPr/>
                    <a:lstStyle/>
                    <a:p>
                      <a:r>
                        <a:rPr lang="en-GB" sz="1700" dirty="0" smtClean="0">
                          <a:solidFill>
                            <a:schemeClr val="tx1"/>
                          </a:solidFill>
                        </a:rPr>
                        <a:t>Looking at past project titles</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Exploring</a:t>
                      </a:r>
                      <a:r>
                        <a:rPr lang="en-GB" sz="1700" baseline="0" dirty="0" smtClean="0">
                          <a:solidFill>
                            <a:schemeClr val="tx1"/>
                          </a:solidFill>
                        </a:rPr>
                        <a:t> relevance to business using the literature</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393839">
                <a:tc>
                  <a:txBody>
                    <a:bodyPr/>
                    <a:lstStyle/>
                    <a:p>
                      <a:r>
                        <a:rPr lang="en-GB" sz="1700" dirty="0" smtClean="0">
                          <a:solidFill>
                            <a:schemeClr val="tx1"/>
                          </a:solidFill>
                        </a:rPr>
                        <a:t>Discussion</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Relevance trees</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448741">
                <a:tc>
                  <a:txBody>
                    <a:bodyPr/>
                    <a:lstStyle/>
                    <a:p>
                      <a:r>
                        <a:rPr lang="en-GB" sz="1700" dirty="0" smtClean="0">
                          <a:solidFill>
                            <a:schemeClr val="tx1"/>
                          </a:solidFill>
                        </a:rPr>
                        <a:t>Searching existing literature</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Brainstorming</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448741">
                <a:tc>
                  <a:txBody>
                    <a:bodyPr/>
                    <a:lstStyle/>
                    <a:p>
                      <a:r>
                        <a:rPr lang="en-GB" sz="1700" dirty="0" smtClean="0">
                          <a:solidFill>
                            <a:schemeClr val="tx1"/>
                          </a:solidFill>
                        </a:rPr>
                        <a:t>Scanning</a:t>
                      </a:r>
                      <a:r>
                        <a:rPr lang="en-GB" sz="1700" baseline="0" dirty="0" smtClean="0">
                          <a:solidFill>
                            <a:schemeClr val="tx1"/>
                          </a:solidFill>
                        </a:rPr>
                        <a:t> the media</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19458" name="Picture 2" descr="rational thinking creative thinking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356" y="428625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8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tr-TR" dirty="0"/>
          </a:p>
        </p:txBody>
      </p:sp>
      <p:sp>
        <p:nvSpPr>
          <p:cNvPr id="3" name="Content Placeholder 2"/>
          <p:cNvSpPr>
            <a:spLocks noGrp="1"/>
          </p:cNvSpPr>
          <p:nvPr>
            <p:ph idx="1"/>
          </p:nvPr>
        </p:nvSpPr>
        <p:spPr>
          <a:xfrm>
            <a:off x="228600" y="1295400"/>
            <a:ext cx="8686800" cy="5181600"/>
          </a:xfrm>
        </p:spPr>
        <p:txBody>
          <a:bodyPr>
            <a:normAutofit/>
          </a:bodyPr>
          <a:lstStyle/>
          <a:p>
            <a:pPr marL="0" indent="0" algn="just">
              <a:buNone/>
            </a:pPr>
            <a:endParaRPr lang="tr-TR" dirty="0" smtClean="0"/>
          </a:p>
          <a:p>
            <a:pPr marL="0" indent="0" algn="just">
              <a:buNone/>
            </a:pPr>
            <a:endParaRPr lang="tr-TR" dirty="0" smtClean="0"/>
          </a:p>
        </p:txBody>
      </p:sp>
      <p:graphicFrame>
        <p:nvGraphicFramePr>
          <p:cNvPr id="4" name="Table 3"/>
          <p:cNvGraphicFramePr>
            <a:graphicFrameLocks noGrp="1"/>
          </p:cNvGraphicFramePr>
          <p:nvPr>
            <p:extLst>
              <p:ext uri="{D42A27DB-BD31-4B8C-83A1-F6EECF244321}">
                <p14:modId xmlns:p14="http://schemas.microsoft.com/office/powerpoint/2010/main" val="1562515379"/>
              </p:ext>
            </p:extLst>
          </p:nvPr>
        </p:nvGraphicFramePr>
        <p:xfrm>
          <a:off x="228600" y="228600"/>
          <a:ext cx="8534400" cy="6309360"/>
        </p:xfrm>
        <a:graphic>
          <a:graphicData uri="http://schemas.openxmlformats.org/drawingml/2006/table">
            <a:tbl>
              <a:tblPr firstRow="1" bandRow="1">
                <a:tableStyleId>{5C22544A-7EE6-4342-B048-85BDC9FD1C3A}</a:tableStyleId>
              </a:tblPr>
              <a:tblGrid>
                <a:gridCol w="1219200"/>
                <a:gridCol w="7315200"/>
              </a:tblGrid>
              <a:tr h="4318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WHAT YOU CAN DO WITH RESEARCH</a:t>
                      </a:r>
                      <a:endParaRPr lang="tr-TR" sz="2400" dirty="0" smtClean="0"/>
                    </a:p>
                  </a:txBody>
                  <a:tcPr/>
                </a:tc>
                <a:tc hMerge="1">
                  <a:txBody>
                    <a:bodyPr/>
                    <a:lstStyle/>
                    <a:p>
                      <a:endParaRPr lang="tr-TR" dirty="0"/>
                    </a:p>
                  </a:txBody>
                  <a:tcPr/>
                </a:tc>
              </a:tr>
              <a:tr h="370840">
                <a:tc>
                  <a:txBody>
                    <a:bodyPr/>
                    <a:lstStyle/>
                    <a:p>
                      <a:pPr algn="just"/>
                      <a:r>
                        <a:rPr lang="en-US" sz="1600" b="1" dirty="0" err="1" smtClean="0"/>
                        <a:t>Categorise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This involves forming a </a:t>
                      </a:r>
                      <a:r>
                        <a:rPr lang="en-US" sz="1600" dirty="0" smtClean="0">
                          <a:effectLst>
                            <a:outerShdw blurRad="38100" dist="38100" dir="2700000" algn="tl">
                              <a:srgbClr val="000000">
                                <a:alpha val="43137"/>
                              </a:srgbClr>
                            </a:outerShdw>
                          </a:effectLst>
                        </a:rPr>
                        <a:t>typology </a:t>
                      </a:r>
                      <a:r>
                        <a:rPr lang="en-US" sz="1600" dirty="0" smtClean="0"/>
                        <a:t>of objects, events or concepts, i.e. a set of names or ‘boxes’ into which these can be sorted. </a:t>
                      </a:r>
                      <a:endParaRPr lang="tr-TR" sz="1600" dirty="0" smtClean="0"/>
                    </a:p>
                  </a:txBody>
                  <a:tcPr/>
                </a:tc>
              </a:tr>
              <a:tr h="370840">
                <a:tc>
                  <a:txBody>
                    <a:bodyPr/>
                    <a:lstStyle/>
                    <a:p>
                      <a:pPr algn="just"/>
                      <a:r>
                        <a:rPr lang="en-US" sz="1600" b="1" dirty="0" smtClean="0"/>
                        <a:t>Describe</a:t>
                      </a:r>
                      <a:endParaRPr lang="tr-TR" sz="1600" dirty="0"/>
                    </a:p>
                  </a:txBody>
                  <a:tcPr/>
                </a:tc>
                <a:tc>
                  <a:txBody>
                    <a:bodyPr/>
                    <a:lstStyle/>
                    <a:p>
                      <a:pPr algn="just"/>
                      <a:r>
                        <a:rPr lang="en-US" sz="1600" dirty="0" smtClean="0"/>
                        <a:t>Descriptive research relies on </a:t>
                      </a:r>
                      <a:r>
                        <a:rPr lang="en-US" sz="1600" dirty="0" smtClean="0">
                          <a:effectLst>
                            <a:outerShdw blurRad="38100" dist="38100" dir="2700000" algn="tl">
                              <a:srgbClr val="000000">
                                <a:alpha val="43137"/>
                              </a:srgbClr>
                            </a:outerShdw>
                          </a:effectLst>
                        </a:rPr>
                        <a:t>observation </a:t>
                      </a:r>
                      <a:r>
                        <a:rPr lang="en-US" sz="1600" dirty="0" smtClean="0"/>
                        <a:t>as a means of collecting data. It attempts to examine situations in order to establish what is the </a:t>
                      </a:r>
                      <a:r>
                        <a:rPr lang="en-US" sz="1600" dirty="0" smtClean="0">
                          <a:effectLst>
                            <a:outerShdw blurRad="38100" dist="38100" dir="2700000" algn="tl">
                              <a:srgbClr val="000000">
                                <a:alpha val="43137"/>
                              </a:srgbClr>
                            </a:outerShdw>
                          </a:effectLst>
                        </a:rPr>
                        <a:t>norm</a:t>
                      </a:r>
                      <a:r>
                        <a:rPr lang="en-US" sz="1600" dirty="0" smtClean="0"/>
                        <a:t>, i.e. what can be predicted to happen again under the </a:t>
                      </a:r>
                      <a:r>
                        <a:rPr lang="en-US" sz="1600" dirty="0" smtClean="0">
                          <a:effectLst>
                            <a:outerShdw blurRad="38100" dist="38100" dir="2700000" algn="tl">
                              <a:srgbClr val="000000">
                                <a:alpha val="43137"/>
                              </a:srgbClr>
                            </a:outerShdw>
                          </a:effectLst>
                        </a:rPr>
                        <a:t>same circumstances</a:t>
                      </a:r>
                      <a:r>
                        <a:rPr lang="tr-TR" sz="1600" dirty="0" smtClean="0">
                          <a:effectLst>
                            <a:outerShdw blurRad="38100" dist="38100" dir="2700000" algn="tl">
                              <a:srgbClr val="000000">
                                <a:alpha val="43137"/>
                              </a:srgbClr>
                            </a:outerShdw>
                          </a:effectLst>
                        </a:rPr>
                        <a:t>.</a:t>
                      </a:r>
                      <a:endParaRPr lang="tr-TR" sz="1600" dirty="0">
                        <a:effectLst>
                          <a:outerShdw blurRad="38100" dist="38100" dir="2700000" algn="tl">
                            <a:srgbClr val="000000">
                              <a:alpha val="43137"/>
                            </a:srgbClr>
                          </a:outerShdw>
                        </a:effectLst>
                      </a:endParaRPr>
                    </a:p>
                  </a:txBody>
                  <a:tcPr/>
                </a:tc>
              </a:tr>
              <a:tr h="370840">
                <a:tc>
                  <a:txBody>
                    <a:bodyPr/>
                    <a:lstStyle/>
                    <a:p>
                      <a:pPr algn="just"/>
                      <a:r>
                        <a:rPr lang="en-US" sz="1600" b="1" dirty="0" smtClean="0"/>
                        <a:t>Explain</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This is a </a:t>
                      </a:r>
                      <a:r>
                        <a:rPr lang="en-US" sz="1600" dirty="0" smtClean="0">
                          <a:effectLst>
                            <a:outerShdw blurRad="38100" dist="38100" dir="2700000" algn="tl">
                              <a:srgbClr val="000000">
                                <a:alpha val="43137"/>
                              </a:srgbClr>
                            </a:outerShdw>
                          </a:effectLst>
                        </a:rPr>
                        <a:t>descriptive</a:t>
                      </a:r>
                      <a:r>
                        <a:rPr lang="en-US" sz="1600" dirty="0" smtClean="0"/>
                        <a:t> type of research specifically designed to deal with </a:t>
                      </a:r>
                      <a:r>
                        <a:rPr lang="en-US" sz="1600" dirty="0" smtClean="0">
                          <a:effectLst>
                            <a:outerShdw blurRad="38100" dist="38100" dir="2700000" algn="tl">
                              <a:srgbClr val="000000">
                                <a:alpha val="43137"/>
                              </a:srgbClr>
                            </a:outerShdw>
                          </a:effectLst>
                        </a:rPr>
                        <a:t>complex issues</a:t>
                      </a:r>
                      <a:r>
                        <a:rPr lang="en-US" sz="1600" dirty="0" smtClean="0"/>
                        <a:t>. It aims to in order to make sense of the myriad other elements involved, such as human, political, social, cultural and contextual. </a:t>
                      </a:r>
                      <a:endParaRPr lang="tr-TR" sz="1600" dirty="0" smtClean="0"/>
                    </a:p>
                  </a:txBody>
                  <a:tcPr/>
                </a:tc>
              </a:tr>
              <a:tr h="370840">
                <a:tc>
                  <a:txBody>
                    <a:bodyPr/>
                    <a:lstStyle/>
                    <a:p>
                      <a:pPr algn="just"/>
                      <a:r>
                        <a:rPr lang="en-US" sz="1600" b="1" dirty="0" smtClean="0"/>
                        <a:t>Evaluate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This involves making </a:t>
                      </a:r>
                      <a:r>
                        <a:rPr lang="en-US" sz="1600" dirty="0" err="1" smtClean="0"/>
                        <a:t>j</a:t>
                      </a:r>
                      <a:r>
                        <a:rPr lang="en-US" sz="1600" dirty="0" err="1" smtClean="0">
                          <a:effectLst>
                            <a:outerShdw blurRad="38100" dist="38100" dir="2700000" algn="tl">
                              <a:srgbClr val="000000">
                                <a:alpha val="43137"/>
                              </a:srgbClr>
                            </a:outerShdw>
                          </a:effectLst>
                        </a:rPr>
                        <a:t>udgements</a:t>
                      </a:r>
                      <a:r>
                        <a:rPr lang="en-US" sz="1600" dirty="0" smtClean="0"/>
                        <a:t> about the </a:t>
                      </a:r>
                      <a:r>
                        <a:rPr lang="en-US" sz="1600" dirty="0" smtClean="0">
                          <a:effectLst>
                            <a:outerShdw blurRad="38100" dist="38100" dir="2700000" algn="tl">
                              <a:srgbClr val="000000">
                                <a:alpha val="43137"/>
                              </a:srgbClr>
                            </a:outerShdw>
                          </a:effectLst>
                        </a:rPr>
                        <a:t>quality of objects or events</a:t>
                      </a:r>
                      <a:r>
                        <a:rPr lang="en-US" sz="1600" dirty="0" smtClean="0"/>
                        <a:t>. Quality can be measured either in an absolute sense or on a comparative basis. </a:t>
                      </a:r>
                      <a:endParaRPr lang="tr-TR" sz="1600" dirty="0" smtClean="0"/>
                    </a:p>
                  </a:txBody>
                  <a:tcPr/>
                </a:tc>
              </a:tr>
              <a:tr h="370840">
                <a:tc>
                  <a:txBody>
                    <a:bodyPr/>
                    <a:lstStyle/>
                    <a:p>
                      <a:pPr algn="just"/>
                      <a:r>
                        <a:rPr lang="en-US" sz="1600" b="1" dirty="0" smtClean="0"/>
                        <a:t>Compare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Two or more </a:t>
                      </a:r>
                      <a:r>
                        <a:rPr lang="en-US" sz="1600" dirty="0" smtClean="0">
                          <a:effectLst>
                            <a:outerShdw blurRad="38100" dist="38100" dir="2700000" algn="tl">
                              <a:srgbClr val="000000">
                                <a:alpha val="43137"/>
                              </a:srgbClr>
                            </a:outerShdw>
                          </a:effectLst>
                        </a:rPr>
                        <a:t>contrasting cases </a:t>
                      </a:r>
                      <a:r>
                        <a:rPr lang="en-US" sz="1600" dirty="0" smtClean="0"/>
                        <a:t>can be examined to highlight differences and similarities between them, leading to a better understanding of phenomena.</a:t>
                      </a:r>
                      <a:endParaRPr lang="tr-TR" sz="1600" dirty="0" smtClean="0"/>
                    </a:p>
                  </a:txBody>
                  <a:tcPr/>
                </a:tc>
              </a:tr>
              <a:tr h="370840">
                <a:tc>
                  <a:txBody>
                    <a:bodyPr/>
                    <a:lstStyle/>
                    <a:p>
                      <a:pPr algn="just"/>
                      <a:r>
                        <a:rPr lang="en-US" sz="1600" b="1" dirty="0" smtClean="0"/>
                        <a:t>Correlate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The relationships between </a:t>
                      </a:r>
                      <a:r>
                        <a:rPr lang="en-US" sz="1600" dirty="0" smtClean="0">
                          <a:effectLst>
                            <a:outerShdw blurRad="38100" dist="38100" dir="2700000" algn="tl">
                              <a:srgbClr val="000000">
                                <a:alpha val="43137"/>
                              </a:srgbClr>
                            </a:outerShdw>
                          </a:effectLst>
                        </a:rPr>
                        <a:t>two phenomena</a:t>
                      </a:r>
                      <a:r>
                        <a:rPr lang="en-US" sz="1600" dirty="0" smtClean="0"/>
                        <a:t> are investigated to see whether and how they </a:t>
                      </a:r>
                      <a:r>
                        <a:rPr lang="en-US" sz="1600" dirty="0" smtClean="0">
                          <a:effectLst>
                            <a:outerShdw blurRad="38100" dist="38100" dir="2700000" algn="tl">
                              <a:srgbClr val="000000">
                                <a:alpha val="43137"/>
                              </a:srgbClr>
                            </a:outerShdw>
                          </a:effectLst>
                        </a:rPr>
                        <a:t>influence each other</a:t>
                      </a:r>
                      <a:r>
                        <a:rPr lang="tr-TR" sz="1600" dirty="0" smtClean="0"/>
                        <a:t>.</a:t>
                      </a:r>
                    </a:p>
                  </a:txBody>
                  <a:tcPr/>
                </a:tc>
              </a:tr>
              <a:tr h="370840">
                <a:tc>
                  <a:txBody>
                    <a:bodyPr/>
                    <a:lstStyle/>
                    <a:p>
                      <a:pPr algn="just"/>
                      <a:r>
                        <a:rPr lang="en-US" sz="1600" b="1" dirty="0" smtClean="0"/>
                        <a:t>Predict</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Predictions of possible </a:t>
                      </a:r>
                      <a:r>
                        <a:rPr lang="en-US" sz="1600" dirty="0" smtClean="0">
                          <a:effectLst>
                            <a:outerShdw blurRad="38100" dist="38100" dir="2700000" algn="tl">
                              <a:srgbClr val="000000">
                                <a:alpha val="43137"/>
                              </a:srgbClr>
                            </a:outerShdw>
                          </a:effectLst>
                        </a:rPr>
                        <a:t>future</a:t>
                      </a:r>
                      <a:r>
                        <a:rPr lang="en-US" sz="1600" dirty="0" smtClean="0"/>
                        <a:t> </a:t>
                      </a:r>
                      <a:r>
                        <a:rPr lang="en-US" sz="1600" dirty="0" err="1" smtClean="0"/>
                        <a:t>behaviour</a:t>
                      </a:r>
                      <a:r>
                        <a:rPr lang="en-US" sz="1600" dirty="0" smtClean="0"/>
                        <a:t> or events are made on the basis that if there has been a strong relationship between two or more characteristics or events in the past, then these should exist in </a:t>
                      </a:r>
                      <a:r>
                        <a:rPr lang="en-US" sz="1600" dirty="0" smtClean="0">
                          <a:effectLst>
                            <a:outerShdw blurRad="38100" dist="38100" dir="2700000" algn="tl">
                              <a:srgbClr val="000000">
                                <a:alpha val="43137"/>
                              </a:srgbClr>
                            </a:outerShdw>
                          </a:effectLst>
                        </a:rPr>
                        <a:t>similar circumstances </a:t>
                      </a:r>
                      <a:r>
                        <a:rPr lang="en-US" sz="1600" dirty="0" smtClean="0"/>
                        <a:t>in the future, leading to </a:t>
                      </a:r>
                      <a:r>
                        <a:rPr lang="en-US" sz="1600" dirty="0" smtClean="0">
                          <a:effectLst>
                            <a:outerShdw blurRad="38100" dist="38100" dir="2700000" algn="tl">
                              <a:srgbClr val="000000">
                                <a:alpha val="43137"/>
                              </a:srgbClr>
                            </a:outerShdw>
                          </a:effectLst>
                        </a:rPr>
                        <a:t>predictable outcomes.</a:t>
                      </a:r>
                      <a:endParaRPr lang="tr-TR" sz="1600" dirty="0" smtClean="0">
                        <a:effectLst>
                          <a:outerShdw blurRad="38100" dist="38100" dir="2700000" algn="tl">
                            <a:srgbClr val="000000">
                              <a:alpha val="43137"/>
                            </a:srgbClr>
                          </a:outerShdw>
                        </a:effectLst>
                      </a:endParaRPr>
                    </a:p>
                  </a:txBody>
                  <a:tcPr/>
                </a:tc>
              </a:tr>
              <a:tr h="370840">
                <a:tc>
                  <a:txBody>
                    <a:bodyPr/>
                    <a:lstStyle/>
                    <a:p>
                      <a:pPr algn="just"/>
                      <a:r>
                        <a:rPr lang="en-US" sz="1600" b="1" dirty="0" smtClean="0"/>
                        <a:t>Control</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Once you understand an event or situation, you may be able to </a:t>
                      </a:r>
                      <a:r>
                        <a:rPr lang="en-US" sz="1600" dirty="0" smtClean="0">
                          <a:effectLst>
                            <a:outerShdw blurRad="38100" dist="38100" dir="2700000" algn="tl">
                              <a:srgbClr val="000000">
                                <a:alpha val="43137"/>
                              </a:srgbClr>
                            </a:outerShdw>
                          </a:effectLst>
                        </a:rPr>
                        <a:t>find ways to control it. </a:t>
                      </a:r>
                      <a:r>
                        <a:rPr lang="en-US" sz="1600" dirty="0" smtClean="0"/>
                        <a:t>For this you need to know what the cause and effect relationships are and that you are capable of exerting control over the vital ingredients. </a:t>
                      </a:r>
                      <a:endParaRPr lang="tr-TR" sz="1600" dirty="0" smtClean="0"/>
                    </a:p>
                  </a:txBody>
                  <a:tcPr/>
                </a:tc>
              </a:tr>
            </a:tbl>
          </a:graphicData>
        </a:graphic>
      </p:graphicFrame>
    </p:spTree>
    <p:extLst>
      <p:ext uri="{BB962C8B-B14F-4D97-AF65-F5344CB8AC3E}">
        <p14:creationId xmlns:p14="http://schemas.microsoft.com/office/powerpoint/2010/main" val="2089940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RESEARCH DESIGNS</a:t>
            </a:r>
          </a:p>
        </p:txBody>
      </p:sp>
      <p:sp>
        <p:nvSpPr>
          <p:cNvPr id="3" name="Content Placeholder 2"/>
          <p:cNvSpPr>
            <a:spLocks noGrp="1"/>
          </p:cNvSpPr>
          <p:nvPr>
            <p:ph idx="1"/>
          </p:nvPr>
        </p:nvSpPr>
        <p:spPr>
          <a:xfrm>
            <a:off x="152400" y="1371600"/>
            <a:ext cx="8763000" cy="4754563"/>
          </a:xfrm>
        </p:spPr>
        <p:txBody>
          <a:bodyPr>
            <a:normAutofit/>
          </a:bodyPr>
          <a:lstStyle/>
          <a:p>
            <a:pPr algn="just"/>
            <a:r>
              <a:rPr lang="en-US" sz="2400" dirty="0"/>
              <a:t>There are numerous types of research design that are appropriate for the different types of research projects. </a:t>
            </a:r>
            <a:endParaRPr lang="tr-TR" sz="2400" dirty="0" smtClean="0"/>
          </a:p>
          <a:p>
            <a:pPr algn="just"/>
            <a:r>
              <a:rPr lang="en-US" sz="2400" dirty="0" smtClean="0"/>
              <a:t>The </a:t>
            </a:r>
            <a:r>
              <a:rPr lang="en-US" sz="2400" dirty="0"/>
              <a:t>choice of which design to apply depends on the nature of the problems posed by the research aims. </a:t>
            </a:r>
            <a:endParaRPr lang="tr-TR" sz="2400" dirty="0" smtClean="0"/>
          </a:p>
          <a:p>
            <a:pPr algn="just"/>
            <a:r>
              <a:rPr lang="en-US" sz="2400" dirty="0" smtClean="0"/>
              <a:t>Each </a:t>
            </a:r>
            <a:r>
              <a:rPr lang="en-US" sz="2400" b="1" dirty="0"/>
              <a:t>type of research </a:t>
            </a:r>
            <a:r>
              <a:rPr lang="en-US" sz="2400" dirty="0"/>
              <a:t>design has a range of research methods that are commonly used to collect and </a:t>
            </a:r>
            <a:r>
              <a:rPr lang="en-US" sz="2400" dirty="0" smtClean="0"/>
              <a:t>analyze </a:t>
            </a:r>
            <a:r>
              <a:rPr lang="en-US" sz="2400" dirty="0"/>
              <a:t>the type of data that is </a:t>
            </a:r>
            <a:r>
              <a:rPr lang="en-US" sz="2400" dirty="0" smtClean="0"/>
              <a:t>generated </a:t>
            </a:r>
            <a:r>
              <a:rPr lang="en-US" sz="2400" dirty="0"/>
              <a:t>by the investigations. </a:t>
            </a:r>
            <a:endParaRPr lang="tr-TR" sz="2400" dirty="0" smtClean="0"/>
          </a:p>
          <a:p>
            <a:pPr algn="just"/>
            <a:endParaRPr lang="tr-TR" sz="2400" dirty="0"/>
          </a:p>
        </p:txBody>
      </p:sp>
      <p:graphicFrame>
        <p:nvGraphicFramePr>
          <p:cNvPr id="4" name="Table 3"/>
          <p:cNvGraphicFramePr>
            <a:graphicFrameLocks noGrp="1"/>
          </p:cNvGraphicFramePr>
          <p:nvPr>
            <p:extLst>
              <p:ext uri="{D42A27DB-BD31-4B8C-83A1-F6EECF244321}">
                <p14:modId xmlns:p14="http://schemas.microsoft.com/office/powerpoint/2010/main" val="2755259307"/>
              </p:ext>
            </p:extLst>
          </p:nvPr>
        </p:nvGraphicFramePr>
        <p:xfrm>
          <a:off x="6705600" y="3931920"/>
          <a:ext cx="2286000" cy="2926080"/>
        </p:xfrm>
        <a:graphic>
          <a:graphicData uri="http://schemas.openxmlformats.org/drawingml/2006/table">
            <a:tbl>
              <a:tblPr firstRow="1" bandRow="1">
                <a:tableStyleId>{5C22544A-7EE6-4342-B048-85BDC9FD1C3A}</a:tableStyleId>
              </a:tblPr>
              <a:tblGrid>
                <a:gridCol w="2286000"/>
              </a:tblGrid>
              <a:tr h="327378">
                <a:tc>
                  <a:txBody>
                    <a:bodyPr/>
                    <a:lstStyle/>
                    <a:p>
                      <a:pPr algn="ctr"/>
                      <a:r>
                        <a:rPr lang="tr-TR" dirty="0" smtClean="0"/>
                        <a:t>Types of research</a:t>
                      </a:r>
                      <a:endParaRPr lang="en-US" dirty="0"/>
                    </a:p>
                  </a:txBody>
                  <a:tcPr/>
                </a:tc>
              </a:tr>
              <a:tr h="327378">
                <a:tc>
                  <a:txBody>
                    <a:bodyPr/>
                    <a:lstStyle/>
                    <a:p>
                      <a:pPr algn="l"/>
                      <a:r>
                        <a:rPr lang="tr-TR" dirty="0" smtClean="0"/>
                        <a:t>Historical</a:t>
                      </a:r>
                      <a:endParaRPr lang="en-US" dirty="0"/>
                    </a:p>
                  </a:txBody>
                  <a:tcPr/>
                </a:tc>
              </a:tr>
              <a:tr h="327378">
                <a:tc>
                  <a:txBody>
                    <a:bodyPr/>
                    <a:lstStyle/>
                    <a:p>
                      <a:pPr algn="l"/>
                      <a:r>
                        <a:rPr lang="tr-TR" dirty="0" smtClean="0"/>
                        <a:t>Descriptive</a:t>
                      </a:r>
                      <a:endParaRPr lang="en-US" dirty="0"/>
                    </a:p>
                  </a:txBody>
                  <a:tcPr/>
                </a:tc>
              </a:tr>
              <a:tr h="327378">
                <a:tc>
                  <a:txBody>
                    <a:bodyPr/>
                    <a:lstStyle/>
                    <a:p>
                      <a:pPr algn="l"/>
                      <a:r>
                        <a:rPr lang="tr-TR" dirty="0" smtClean="0"/>
                        <a:t>Correlation</a:t>
                      </a:r>
                      <a:endParaRPr lang="en-US" dirty="0"/>
                    </a:p>
                  </a:txBody>
                  <a:tcPr/>
                </a:tc>
              </a:tr>
              <a:tr h="327378">
                <a:tc>
                  <a:txBody>
                    <a:bodyPr/>
                    <a:lstStyle/>
                    <a:p>
                      <a:pPr algn="l"/>
                      <a:r>
                        <a:rPr lang="tr-TR" dirty="0" smtClean="0"/>
                        <a:t>Comparative</a:t>
                      </a:r>
                      <a:endParaRPr lang="en-US" dirty="0"/>
                    </a:p>
                  </a:txBody>
                  <a:tcPr/>
                </a:tc>
              </a:tr>
              <a:tr h="327378">
                <a:tc>
                  <a:txBody>
                    <a:bodyPr/>
                    <a:lstStyle/>
                    <a:p>
                      <a:pPr algn="l"/>
                      <a:r>
                        <a:rPr lang="tr-TR" dirty="0" smtClean="0"/>
                        <a:t>Experiemental</a:t>
                      </a:r>
                      <a:endParaRPr lang="en-US" dirty="0"/>
                    </a:p>
                  </a:txBody>
                  <a:tcPr/>
                </a:tc>
              </a:tr>
              <a:tr h="327378">
                <a:tc>
                  <a:txBody>
                    <a:bodyPr/>
                    <a:lstStyle/>
                    <a:p>
                      <a:pPr algn="l"/>
                      <a:r>
                        <a:rPr lang="tr-TR" dirty="0" smtClean="0"/>
                        <a:t>Ethnological</a:t>
                      </a:r>
                    </a:p>
                  </a:txBody>
                  <a:tcPr/>
                </a:tc>
              </a:tr>
              <a:tr h="327378">
                <a:tc>
                  <a:txBody>
                    <a:bodyPr/>
                    <a:lstStyle/>
                    <a:p>
                      <a:pPr algn="l"/>
                      <a:r>
                        <a:rPr lang="tr-TR" dirty="0" smtClean="0"/>
                        <a:t>Cultural</a:t>
                      </a:r>
                    </a:p>
                  </a:txBody>
                  <a:tcPr/>
                </a:tc>
              </a:tr>
            </a:tbl>
          </a:graphicData>
        </a:graphic>
      </p:graphicFrame>
    </p:spTree>
    <p:extLst>
      <p:ext uri="{BB962C8B-B14F-4D97-AF65-F5344CB8AC3E}">
        <p14:creationId xmlns:p14="http://schemas.microsoft.com/office/powerpoint/2010/main" val="3493161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This book contains two parts</a:t>
            </a:r>
            <a:endParaRPr lang="en-US" dirty="0"/>
          </a:p>
        </p:txBody>
      </p:sp>
      <p:sp>
        <p:nvSpPr>
          <p:cNvPr id="3" name="Content Placeholder 2"/>
          <p:cNvSpPr>
            <a:spLocks noGrp="1"/>
          </p:cNvSpPr>
          <p:nvPr>
            <p:ph idx="1"/>
          </p:nvPr>
        </p:nvSpPr>
        <p:spPr>
          <a:xfrm>
            <a:off x="457200" y="1447800"/>
            <a:ext cx="8229600" cy="4678363"/>
          </a:xfrm>
        </p:spPr>
        <p:txBody>
          <a:bodyPr>
            <a:normAutofit fontScale="85000" lnSpcReduction="20000"/>
          </a:bodyPr>
          <a:lstStyle/>
          <a:p>
            <a:pPr algn="just"/>
            <a:r>
              <a:rPr lang="tr-TR" dirty="0" smtClean="0"/>
              <a:t>1</a:t>
            </a:r>
            <a:r>
              <a:rPr lang="tr-TR" baseline="30000" dirty="0" smtClean="0"/>
              <a:t>th : </a:t>
            </a:r>
            <a:r>
              <a:rPr lang="en-US" dirty="0" smtClean="0"/>
              <a:t>covering </a:t>
            </a:r>
            <a:r>
              <a:rPr lang="en-US" dirty="0"/>
              <a:t>the nature of </a:t>
            </a:r>
            <a:r>
              <a:rPr lang="en-US" dirty="0" smtClean="0"/>
              <a:t>knowledge</a:t>
            </a:r>
            <a:r>
              <a:rPr lang="tr-TR" dirty="0" smtClean="0"/>
              <a:t> </a:t>
            </a:r>
            <a:r>
              <a:rPr lang="en-US" dirty="0" smtClean="0"/>
              <a:t>and </a:t>
            </a:r>
            <a:r>
              <a:rPr lang="en-US" dirty="0"/>
              <a:t>the reasons for research, </a:t>
            </a:r>
            <a:endParaRPr lang="tr-TR" dirty="0" smtClean="0"/>
          </a:p>
          <a:p>
            <a:pPr algn="just"/>
            <a:r>
              <a:rPr lang="tr-TR" dirty="0" smtClean="0"/>
              <a:t>2</a:t>
            </a:r>
            <a:r>
              <a:rPr lang="tr-TR" baseline="30000" dirty="0" smtClean="0"/>
              <a:t>nd:  </a:t>
            </a:r>
            <a:r>
              <a:rPr lang="en-US" dirty="0" smtClean="0"/>
              <a:t>the </a:t>
            </a:r>
            <a:r>
              <a:rPr lang="en-US" dirty="0"/>
              <a:t>specific </a:t>
            </a:r>
            <a:r>
              <a:rPr lang="en-US" dirty="0" smtClean="0"/>
              <a:t>methods</a:t>
            </a:r>
            <a:r>
              <a:rPr lang="tr-TR" dirty="0" smtClean="0"/>
              <a:t> </a:t>
            </a:r>
            <a:r>
              <a:rPr lang="en-US" dirty="0" smtClean="0"/>
              <a:t>used </a:t>
            </a:r>
            <a:r>
              <a:rPr lang="en-US" dirty="0"/>
              <a:t>to carry out effective </a:t>
            </a:r>
            <a:r>
              <a:rPr lang="en-US" dirty="0" smtClean="0"/>
              <a:t>research</a:t>
            </a:r>
            <a:r>
              <a:rPr lang="tr-TR" dirty="0" smtClean="0"/>
              <a:t>.</a:t>
            </a:r>
          </a:p>
          <a:p>
            <a:pPr marL="0" indent="0">
              <a:buNone/>
            </a:pPr>
            <a:r>
              <a:rPr lang="tr-TR" dirty="0" smtClean="0"/>
              <a:t>The topics cover;</a:t>
            </a:r>
          </a:p>
          <a:p>
            <a:pPr>
              <a:buFont typeface="Wingdings" panose="05000000000000000000" pitchFamily="2" charset="2"/>
              <a:buChar char="§"/>
            </a:pPr>
            <a:r>
              <a:rPr lang="en-US" dirty="0" smtClean="0"/>
              <a:t>structuring </a:t>
            </a:r>
            <a:r>
              <a:rPr lang="en-US" dirty="0"/>
              <a:t>and planning a research project</a:t>
            </a:r>
          </a:p>
          <a:p>
            <a:pPr>
              <a:buFont typeface="Wingdings" panose="05000000000000000000" pitchFamily="2" charset="2"/>
              <a:buChar char="§"/>
            </a:pPr>
            <a:r>
              <a:rPr lang="en-US" dirty="0" smtClean="0"/>
              <a:t>the </a:t>
            </a:r>
            <a:r>
              <a:rPr lang="en-US" dirty="0"/>
              <a:t>ethical issues involved in research</a:t>
            </a:r>
          </a:p>
          <a:p>
            <a:pPr>
              <a:buFont typeface="Wingdings" panose="05000000000000000000" pitchFamily="2" charset="2"/>
              <a:buChar char="§"/>
            </a:pPr>
            <a:r>
              <a:rPr lang="en-US" dirty="0" smtClean="0"/>
              <a:t>different </a:t>
            </a:r>
            <a:r>
              <a:rPr lang="en-US" dirty="0"/>
              <a:t>types of data and how they are measured</a:t>
            </a:r>
          </a:p>
          <a:p>
            <a:pPr>
              <a:buFont typeface="Wingdings" panose="05000000000000000000" pitchFamily="2" charset="2"/>
              <a:buChar char="§"/>
            </a:pPr>
            <a:r>
              <a:rPr lang="en-US" dirty="0" smtClean="0"/>
              <a:t>collecting </a:t>
            </a:r>
            <a:r>
              <a:rPr lang="en-US" dirty="0"/>
              <a:t>and </a:t>
            </a:r>
            <a:r>
              <a:rPr lang="en-US" dirty="0" smtClean="0"/>
              <a:t>analyzing </a:t>
            </a:r>
            <a:r>
              <a:rPr lang="en-US" dirty="0"/>
              <a:t>data in order to draw sound conclusions</a:t>
            </a:r>
          </a:p>
          <a:p>
            <a:pPr>
              <a:buFont typeface="Wingdings" panose="05000000000000000000" pitchFamily="2" charset="2"/>
              <a:buChar char="§"/>
            </a:pPr>
            <a:r>
              <a:rPr lang="en-US" dirty="0" smtClean="0"/>
              <a:t>devising </a:t>
            </a:r>
            <a:r>
              <a:rPr lang="en-US" dirty="0"/>
              <a:t>a research proposal and writing up the research</a:t>
            </a:r>
          </a:p>
        </p:txBody>
      </p:sp>
    </p:spTree>
    <p:extLst>
      <p:ext uri="{BB962C8B-B14F-4D97-AF65-F5344CB8AC3E}">
        <p14:creationId xmlns:p14="http://schemas.microsoft.com/office/powerpoint/2010/main" val="953760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2906980"/>
          </a:xfrm>
        </p:spPr>
        <p:txBody>
          <a:bodyPr>
            <a:normAutofit/>
          </a:bodyPr>
          <a:lstStyle/>
          <a:p>
            <a:pPr marL="0" indent="0" algn="ctr">
              <a:buNone/>
            </a:pPr>
            <a:r>
              <a:rPr lang="en-US" u="sng" dirty="0" smtClean="0">
                <a:effectLst>
                  <a:outerShdw blurRad="38100" dist="38100" dir="2700000" algn="tl">
                    <a:srgbClr val="000000">
                      <a:alpha val="43137"/>
                    </a:srgbClr>
                  </a:outerShdw>
                </a:effectLst>
              </a:rPr>
              <a:t>HISTORICAL</a:t>
            </a:r>
            <a:endParaRPr lang="en-US" u="sng" dirty="0">
              <a:effectLst>
                <a:outerShdw blurRad="38100" dist="38100" dir="2700000" algn="tl">
                  <a:srgbClr val="000000">
                    <a:alpha val="43137"/>
                  </a:srgbClr>
                </a:outerShdw>
              </a:effectLst>
            </a:endParaRPr>
          </a:p>
          <a:p>
            <a:pPr marL="0" indent="0" algn="just">
              <a:buNone/>
            </a:pPr>
            <a:r>
              <a:rPr lang="en-US" sz="2800" dirty="0"/>
              <a:t>This aims at a systematic and objective evaluation and synthesis of evidence in order to establish facts and draw conclusions about past events. </a:t>
            </a:r>
            <a:endParaRPr lang="tr-TR" sz="2800" dirty="0" smtClean="0"/>
          </a:p>
          <a:p>
            <a:pPr marL="0" indent="0" algn="just">
              <a:buNone/>
            </a:pPr>
            <a:endParaRPr lang="tr-TR" dirty="0"/>
          </a:p>
        </p:txBody>
      </p:sp>
      <p:pic>
        <p:nvPicPr>
          <p:cNvPr id="3074" name="Picture 2" descr="historical research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971" y="2573423"/>
            <a:ext cx="4343400" cy="31974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771" y="2971800"/>
            <a:ext cx="4038600" cy="1384995"/>
          </a:xfrm>
          <a:prstGeom prst="rect">
            <a:avLst/>
          </a:prstGeom>
          <a:noFill/>
        </p:spPr>
        <p:txBody>
          <a:bodyPr wrap="square" rtlCol="0">
            <a:spAutoFit/>
          </a:bodyPr>
          <a:lstStyle/>
          <a:p>
            <a:pPr algn="just"/>
            <a:r>
              <a:rPr lang="en-US" sz="2800" dirty="0"/>
              <a:t>It uses primary historical data and  documentary sources of the past</a:t>
            </a:r>
            <a:endParaRPr lang="tr-TR" sz="2800" dirty="0"/>
          </a:p>
        </p:txBody>
      </p:sp>
    </p:spTree>
    <p:extLst>
      <p:ext uri="{BB962C8B-B14F-4D97-AF65-F5344CB8AC3E}">
        <p14:creationId xmlns:p14="http://schemas.microsoft.com/office/powerpoint/2010/main" val="1967500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5562600"/>
          </a:xfrm>
        </p:spPr>
        <p:txBody>
          <a:bodyPr>
            <a:normAutofit fontScale="92500" lnSpcReduction="10000"/>
          </a:bodyPr>
          <a:lstStyle/>
          <a:p>
            <a:pPr marL="0" indent="0" algn="ctr">
              <a:buNone/>
            </a:pPr>
            <a:r>
              <a:rPr lang="en-US" u="sng" dirty="0" smtClean="0">
                <a:effectLst>
                  <a:outerShdw blurRad="38100" dist="38100" dir="2700000" algn="tl">
                    <a:srgbClr val="000000">
                      <a:alpha val="43137"/>
                    </a:srgbClr>
                  </a:outerShdw>
                </a:effectLst>
              </a:rPr>
              <a:t>DESCRIPTIVE</a:t>
            </a:r>
            <a:endParaRPr lang="tr-TR" u="sng" dirty="0" smtClean="0">
              <a:effectLst>
                <a:outerShdw blurRad="38100" dist="38100" dir="2700000" algn="tl">
                  <a:srgbClr val="000000">
                    <a:alpha val="43137"/>
                  </a:srgbClr>
                </a:outerShdw>
              </a:effectLst>
            </a:endParaRPr>
          </a:p>
          <a:p>
            <a:pPr marL="0" indent="0" algn="ctr">
              <a:buNone/>
            </a:pPr>
            <a:endParaRPr lang="en-US" u="sng" dirty="0">
              <a:effectLst>
                <a:outerShdw blurRad="38100" dist="38100" dir="2700000" algn="tl">
                  <a:srgbClr val="000000">
                    <a:alpha val="43137"/>
                  </a:srgbClr>
                </a:outerShdw>
              </a:effectLst>
            </a:endParaRPr>
          </a:p>
          <a:p>
            <a:pPr algn="just"/>
            <a:r>
              <a:rPr lang="en-US" dirty="0"/>
              <a:t>This design relies on observation as a means of collecting data.  ‘Observation’ can take many forms. </a:t>
            </a:r>
            <a:endParaRPr lang="tr-TR" dirty="0" smtClean="0"/>
          </a:p>
          <a:p>
            <a:pPr algn="just"/>
            <a:r>
              <a:rPr lang="en-US" dirty="0" smtClean="0"/>
              <a:t>Depending </a:t>
            </a:r>
            <a:r>
              <a:rPr lang="en-US" dirty="0"/>
              <a:t>on the type of information sought, people can be interviewed, questionnaires distributed, visual records made, even sounds and smells recorded. </a:t>
            </a:r>
            <a:endParaRPr lang="tr-TR" dirty="0" smtClean="0"/>
          </a:p>
          <a:p>
            <a:pPr algn="just"/>
            <a:r>
              <a:rPr lang="en-US" dirty="0" smtClean="0"/>
              <a:t>Important </a:t>
            </a:r>
            <a:r>
              <a:rPr lang="en-US" dirty="0"/>
              <a:t>is that the observations are written down or recorded in some way, in order that they can be subsequently </a:t>
            </a:r>
            <a:r>
              <a:rPr lang="en-US" dirty="0" err="1"/>
              <a:t>analysed</a:t>
            </a:r>
            <a:r>
              <a:rPr lang="en-US" dirty="0"/>
              <a:t>. </a:t>
            </a:r>
            <a:endParaRPr lang="tr-TR" dirty="0"/>
          </a:p>
        </p:txBody>
      </p:sp>
    </p:spTree>
    <p:extLst>
      <p:ext uri="{BB962C8B-B14F-4D97-AF65-F5344CB8AC3E}">
        <p14:creationId xmlns:p14="http://schemas.microsoft.com/office/powerpoint/2010/main" val="3414876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458200" cy="5592763"/>
          </a:xfrm>
        </p:spPr>
        <p:txBody>
          <a:bodyPr>
            <a:normAutofit/>
          </a:bodyPr>
          <a:lstStyle/>
          <a:p>
            <a:pPr marL="0" indent="0" algn="ctr">
              <a:buNone/>
            </a:pPr>
            <a:r>
              <a:rPr lang="en-US" u="sng" dirty="0">
                <a:effectLst>
                  <a:outerShdw blurRad="38100" dist="38100" dir="2700000" algn="tl">
                    <a:srgbClr val="000000">
                      <a:alpha val="43137"/>
                    </a:srgbClr>
                  </a:outerShdw>
                </a:effectLst>
              </a:rPr>
              <a:t>CORRELATION</a:t>
            </a:r>
            <a:endParaRPr lang="en-US" i="1" u="sng" dirty="0">
              <a:effectLst>
                <a:outerShdw blurRad="38100" dist="38100" dir="2700000" algn="tl">
                  <a:srgbClr val="000000">
                    <a:alpha val="43137"/>
                  </a:srgbClr>
                </a:outerShdw>
              </a:effectLst>
            </a:endParaRPr>
          </a:p>
          <a:p>
            <a:pPr algn="just"/>
            <a:r>
              <a:rPr lang="en-US" dirty="0"/>
              <a:t>This design is used to examine a relationship between two concepts</a:t>
            </a:r>
            <a:r>
              <a:rPr lang="en-US" dirty="0" smtClean="0"/>
              <a:t>.</a:t>
            </a:r>
            <a:r>
              <a:rPr lang="tr-TR" dirty="0" smtClean="0"/>
              <a:t> </a:t>
            </a:r>
            <a:r>
              <a:rPr lang="en-US" dirty="0" smtClean="0"/>
              <a:t>The </a:t>
            </a:r>
            <a:r>
              <a:rPr lang="en-US" dirty="0"/>
              <a:t>correlation between two concepts can either </a:t>
            </a:r>
            <a:r>
              <a:rPr lang="en-US" dirty="0" smtClean="0"/>
              <a:t>be</a:t>
            </a:r>
            <a:r>
              <a:rPr lang="tr-TR" dirty="0" smtClean="0"/>
              <a:t>;</a:t>
            </a:r>
            <a:r>
              <a:rPr lang="en-US" dirty="0" smtClean="0"/>
              <a:t> </a:t>
            </a:r>
            <a:endParaRPr lang="tr-TR" dirty="0" smtClean="0"/>
          </a:p>
          <a:p>
            <a:pPr algn="just"/>
            <a:r>
              <a:rPr lang="en-US" i="1" dirty="0" smtClean="0"/>
              <a:t>none</a:t>
            </a:r>
            <a:r>
              <a:rPr lang="en-US" dirty="0" smtClean="0"/>
              <a:t> </a:t>
            </a:r>
            <a:r>
              <a:rPr lang="en-US" dirty="0"/>
              <a:t>(no correlation</a:t>
            </a:r>
            <a:r>
              <a:rPr lang="en-US" dirty="0" smtClean="0"/>
              <a:t>)</a:t>
            </a:r>
            <a:r>
              <a:rPr lang="tr-TR" dirty="0" smtClean="0"/>
              <a:t>,</a:t>
            </a:r>
          </a:p>
          <a:p>
            <a:pPr algn="just"/>
            <a:r>
              <a:rPr lang="en-US" i="1" dirty="0" smtClean="0"/>
              <a:t>positive</a:t>
            </a:r>
            <a:r>
              <a:rPr lang="en-US" dirty="0" smtClean="0"/>
              <a:t> </a:t>
            </a:r>
            <a:r>
              <a:rPr lang="en-US" dirty="0"/>
              <a:t>(where an increase in one results in the increase in the other, </a:t>
            </a:r>
            <a:r>
              <a:rPr lang="en-US" dirty="0" smtClean="0"/>
              <a:t>decrease </a:t>
            </a:r>
            <a:r>
              <a:rPr lang="en-US" dirty="0"/>
              <a:t>results in a decrease</a:t>
            </a:r>
            <a:r>
              <a:rPr lang="en-US" dirty="0" smtClean="0"/>
              <a:t>)</a:t>
            </a:r>
            <a:r>
              <a:rPr lang="tr-TR" dirty="0" smtClean="0"/>
              <a:t>,</a:t>
            </a:r>
          </a:p>
          <a:p>
            <a:pPr algn="just"/>
            <a:r>
              <a:rPr lang="en-US" i="1" dirty="0" smtClean="0"/>
              <a:t>negative</a:t>
            </a:r>
            <a:r>
              <a:rPr lang="en-US" dirty="0" smtClean="0"/>
              <a:t> </a:t>
            </a:r>
            <a:r>
              <a:rPr lang="en-US" dirty="0"/>
              <a:t>(where the increase in one results in the decrease in the other or vice versa).</a:t>
            </a:r>
            <a:endParaRPr lang="tr-TR" dirty="0"/>
          </a:p>
        </p:txBody>
      </p:sp>
    </p:spTree>
    <p:extLst>
      <p:ext uri="{BB962C8B-B14F-4D97-AF65-F5344CB8AC3E}">
        <p14:creationId xmlns:p14="http://schemas.microsoft.com/office/powerpoint/2010/main" val="1371860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ctr">
              <a:buNone/>
            </a:pPr>
            <a:r>
              <a:rPr lang="en-US" u="sng" dirty="0">
                <a:effectLst>
                  <a:outerShdw blurRad="38100" dist="38100" dir="2700000" algn="tl">
                    <a:srgbClr val="000000">
                      <a:alpha val="43137"/>
                    </a:srgbClr>
                  </a:outerShdw>
                </a:effectLst>
              </a:rPr>
              <a:t>COMPARATIVE</a:t>
            </a:r>
          </a:p>
          <a:p>
            <a:pPr algn="just"/>
            <a:r>
              <a:rPr lang="en-US" dirty="0"/>
              <a:t>This design is used to compare past and present or different parallel situations, particularly when the researcher has no control over events. It can look at situations at different scales, macro (international, national) or micro (community, individual)</a:t>
            </a:r>
            <a:endParaRPr lang="tr-TR" dirty="0"/>
          </a:p>
        </p:txBody>
      </p:sp>
      <p:pic>
        <p:nvPicPr>
          <p:cNvPr id="5122" name="Picture 2" descr="comparative research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164" y="3969031"/>
            <a:ext cx="3844636" cy="288897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73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r>
              <a:rPr lang="en-US" u="sng" dirty="0">
                <a:effectLst>
                  <a:outerShdw blurRad="38100" dist="38100" dir="2700000" algn="tl">
                    <a:srgbClr val="000000">
                      <a:alpha val="43137"/>
                    </a:srgbClr>
                  </a:outerShdw>
                </a:effectLst>
              </a:rPr>
              <a:t>EXPERIMENTAL</a:t>
            </a:r>
          </a:p>
          <a:p>
            <a:pPr algn="just"/>
            <a:r>
              <a:rPr lang="en-US" sz="2800" dirty="0"/>
              <a:t>Experimental research attempts to isolate and control every relevant condition which determines the events investigated and then observes the effects when the conditions are manipulated. </a:t>
            </a:r>
            <a:endParaRPr lang="tr-TR" sz="2800" dirty="0" smtClean="0"/>
          </a:p>
          <a:p>
            <a:pPr algn="just"/>
            <a:r>
              <a:rPr lang="tr-TR" sz="2800" dirty="0" smtClean="0"/>
              <a:t>T</a:t>
            </a:r>
            <a:r>
              <a:rPr lang="en-US" sz="2800" dirty="0" smtClean="0"/>
              <a:t>hey usually</a:t>
            </a:r>
            <a:r>
              <a:rPr lang="tr-TR" sz="2800" dirty="0" smtClean="0"/>
              <a:t> </a:t>
            </a:r>
            <a:r>
              <a:rPr lang="en-US" sz="2800" dirty="0" smtClean="0"/>
              <a:t>require </a:t>
            </a:r>
            <a:r>
              <a:rPr lang="en-US" sz="2800" dirty="0"/>
              <a:t>a hypothesis (prediction) to be formulated first in order to determine what variables are to be tested and how they can be controlled and measured</a:t>
            </a:r>
            <a:r>
              <a:rPr lang="en-US" dirty="0"/>
              <a:t>. </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45998"/>
            <a:ext cx="3048000" cy="228305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403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normAutofit/>
          </a:bodyPr>
          <a:lstStyle/>
          <a:p>
            <a:pPr marL="0" indent="0" algn="ctr">
              <a:buNone/>
            </a:pPr>
            <a:r>
              <a:rPr lang="en-US" u="sng" dirty="0">
                <a:effectLst>
                  <a:outerShdw blurRad="38100" dist="38100" dir="2700000" algn="tl">
                    <a:srgbClr val="000000">
                      <a:alpha val="43137"/>
                    </a:srgbClr>
                  </a:outerShdw>
                </a:effectLst>
              </a:rPr>
              <a:t>SIMULATION</a:t>
            </a:r>
          </a:p>
          <a:p>
            <a:pPr algn="just"/>
            <a:r>
              <a:rPr lang="en-US" sz="2800" dirty="0"/>
              <a:t>Simulation involves devising a representation in a small and simplified form (model) of a system, which can be manipulated to gauge effects. It is similar to experimental design in the respect of this manipulation, but it provides a more artificial environment in that it does work with original materials at the same scale. </a:t>
            </a:r>
            <a:endParaRPr lang="tr-TR"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52900"/>
            <a:ext cx="58674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643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normAutofit/>
          </a:bodyPr>
          <a:lstStyle/>
          <a:p>
            <a:pPr marL="0" indent="0" algn="ctr">
              <a:buNone/>
            </a:pPr>
            <a:r>
              <a:rPr lang="en-US" u="sng" dirty="0">
                <a:effectLst>
                  <a:outerShdw blurRad="38100" dist="38100" dir="2700000" algn="tl">
                    <a:srgbClr val="000000">
                      <a:alpha val="43137"/>
                    </a:srgbClr>
                  </a:outerShdw>
                </a:effectLst>
              </a:rPr>
              <a:t>EVALUATION</a:t>
            </a:r>
          </a:p>
          <a:p>
            <a:pPr algn="just"/>
            <a:r>
              <a:rPr lang="en-US" sz="2800" dirty="0"/>
              <a:t>This descriptive type of research is specifically designed to deal with complex social issues. It aims to move beyond ‘just getting the facts’, by trying to make sense of the myriad human, political, social, cultural and contextual elements involved</a:t>
            </a:r>
            <a:r>
              <a:rPr lang="en-US" sz="2800" dirty="0" smtClean="0"/>
              <a:t>.</a:t>
            </a:r>
            <a:r>
              <a:rPr lang="tr-TR" sz="2800" dirty="0" smtClean="0"/>
              <a:t> </a:t>
            </a:r>
            <a:r>
              <a:rPr lang="en-US" sz="2800" dirty="0"/>
              <a:t>The results are generally used to prescribe changes to improve and develop the situation</a:t>
            </a:r>
            <a:r>
              <a:rPr lang="en-US" sz="2800" dirty="0" smtClean="0"/>
              <a:t>.</a:t>
            </a:r>
            <a:endParaRPr lang="tr-TR" sz="2800" dirty="0" smtClean="0"/>
          </a:p>
          <a:p>
            <a:pPr marL="0" indent="0" algn="just">
              <a:buNone/>
            </a:pPr>
            <a:endParaRPr lang="tr-TR"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038600"/>
            <a:ext cx="6477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818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lstStyle/>
          <a:p>
            <a:pPr marL="0" indent="0" algn="ctr">
              <a:buNone/>
            </a:pPr>
            <a:r>
              <a:rPr lang="en-US" u="sng" dirty="0">
                <a:effectLst>
                  <a:outerShdw blurRad="38100" dist="38100" dir="2700000" algn="tl">
                    <a:srgbClr val="000000">
                      <a:alpha val="43137"/>
                    </a:srgbClr>
                  </a:outerShdw>
                </a:effectLst>
              </a:rPr>
              <a:t>ETHNOLOGICAL</a:t>
            </a:r>
          </a:p>
          <a:p>
            <a:pPr algn="just"/>
            <a:r>
              <a:rPr lang="en-US" sz="3600" dirty="0"/>
              <a:t>E</a:t>
            </a:r>
            <a:r>
              <a:rPr lang="en-US" dirty="0"/>
              <a:t>thnological research focuses on people. In this approach, the researcher is interested in how the subjects of the research interpret their own </a:t>
            </a:r>
            <a:r>
              <a:rPr lang="en-US" dirty="0" err="1"/>
              <a:t>behaviour</a:t>
            </a:r>
            <a:r>
              <a:rPr lang="en-US" dirty="0"/>
              <a:t> rather than imposing a theory from outside. It takes place in the undisturbed natural </a:t>
            </a:r>
            <a:r>
              <a:rPr lang="en-US" dirty="0" smtClean="0"/>
              <a:t>settings of </a:t>
            </a:r>
            <a:r>
              <a:rPr lang="en-US" dirty="0"/>
              <a:t>the subjects’ environment. </a:t>
            </a:r>
            <a:endParaRPr lang="tr-TR" dirty="0"/>
          </a:p>
        </p:txBody>
      </p:sp>
    </p:spTree>
    <p:extLst>
      <p:ext uri="{BB962C8B-B14F-4D97-AF65-F5344CB8AC3E}">
        <p14:creationId xmlns:p14="http://schemas.microsoft.com/office/powerpoint/2010/main" val="1815278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normAutofit/>
          </a:bodyPr>
          <a:lstStyle/>
          <a:p>
            <a:pPr marL="0" indent="0" algn="ctr">
              <a:buNone/>
            </a:pPr>
            <a:r>
              <a:rPr lang="en-US" u="sng" dirty="0">
                <a:effectLst>
                  <a:outerShdw blurRad="38100" dist="38100" dir="2700000" algn="tl">
                    <a:srgbClr val="000000">
                      <a:alpha val="43137"/>
                    </a:srgbClr>
                  </a:outerShdw>
                </a:effectLst>
              </a:rPr>
              <a:t>CULTURAL</a:t>
            </a:r>
          </a:p>
          <a:p>
            <a:pPr algn="just"/>
            <a:r>
              <a:rPr lang="en-US" dirty="0"/>
              <a:t>Many of the prevailing theoretical debates (e.g. postmodernism, </a:t>
            </a:r>
            <a:r>
              <a:rPr lang="en-US" dirty="0" err="1"/>
              <a:t>poststructuralism</a:t>
            </a:r>
            <a:r>
              <a:rPr lang="en-US" dirty="0"/>
              <a:t> etc.) are concerned with the subjects of language and cultural interpretation. Cultural research provides methodologies that allow a consistent analysis of cultural texts so that they can be compared, replicated, disproved and generalized. </a:t>
            </a:r>
            <a:endParaRPr lang="tr-TR" dirty="0"/>
          </a:p>
        </p:txBody>
      </p:sp>
    </p:spTree>
    <p:extLst>
      <p:ext uri="{BB962C8B-B14F-4D97-AF65-F5344CB8AC3E}">
        <p14:creationId xmlns:p14="http://schemas.microsoft.com/office/powerpoint/2010/main" val="873755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descr="Image result for brainstorm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69067"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6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3836"/>
            <a:ext cx="7893756" cy="675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544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Deciding </a:t>
            </a:r>
            <a:r>
              <a:rPr lang="tr-TR" b="1" dirty="0" smtClean="0"/>
              <a:t>o</a:t>
            </a:r>
            <a:r>
              <a:rPr lang="en-US" b="1" dirty="0" smtClean="0"/>
              <a:t>n </a:t>
            </a:r>
            <a:r>
              <a:rPr lang="tr-TR" b="1" dirty="0" smtClean="0"/>
              <a:t> The </a:t>
            </a:r>
            <a:r>
              <a:rPr lang="en-US" b="1" dirty="0" smtClean="0"/>
              <a:t>Research </a:t>
            </a:r>
            <a:r>
              <a:rPr lang="tr-TR" b="1" dirty="0" smtClean="0"/>
              <a:t> Type</a:t>
            </a:r>
            <a:endParaRPr lang="tr-TR" b="1" dirty="0"/>
          </a:p>
        </p:txBody>
      </p:sp>
      <p:sp>
        <p:nvSpPr>
          <p:cNvPr id="3" name="Content Placeholder 2"/>
          <p:cNvSpPr>
            <a:spLocks noGrp="1"/>
          </p:cNvSpPr>
          <p:nvPr>
            <p:ph idx="1"/>
          </p:nvPr>
        </p:nvSpPr>
        <p:spPr>
          <a:xfrm>
            <a:off x="76200" y="1600201"/>
            <a:ext cx="8839200" cy="1676400"/>
          </a:xfrm>
        </p:spPr>
        <p:txBody>
          <a:bodyPr>
            <a:normAutofit/>
          </a:bodyPr>
          <a:lstStyle/>
          <a:p>
            <a:pPr marL="0" indent="0" algn="just">
              <a:buNone/>
            </a:pPr>
            <a:r>
              <a:rPr lang="en-US" sz="2800" dirty="0"/>
              <a:t>It is your research interest that decides the nature of your research problem, and this will indicate the appropriate type of research to follow. </a:t>
            </a:r>
            <a:endParaRPr lang="tr-TR"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636" y="2667000"/>
            <a:ext cx="363137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3352800"/>
            <a:ext cx="5715000" cy="2215991"/>
          </a:xfrm>
          <a:prstGeom prst="rect">
            <a:avLst/>
          </a:prstGeom>
          <a:noFill/>
        </p:spPr>
        <p:txBody>
          <a:bodyPr wrap="square" rtlCol="0">
            <a:spAutoFit/>
          </a:bodyPr>
          <a:lstStyle/>
          <a:p>
            <a:pPr algn="just"/>
            <a:r>
              <a:rPr lang="en-US" sz="2400" dirty="0"/>
              <a:t>Once the objectives of a research project have been established, the issue of how these objectives can be met leads to a consideration of which research design should be chosen. </a:t>
            </a:r>
            <a:endParaRPr lang="tr-TR" sz="2400" dirty="0"/>
          </a:p>
          <a:p>
            <a:endParaRPr lang="tr-TR" dirty="0"/>
          </a:p>
        </p:txBody>
      </p:sp>
    </p:spTree>
    <p:extLst>
      <p:ext uri="{BB962C8B-B14F-4D97-AF65-F5344CB8AC3E}">
        <p14:creationId xmlns:p14="http://schemas.microsoft.com/office/powerpoint/2010/main" val="1190033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Deciding </a:t>
            </a:r>
            <a:r>
              <a:rPr lang="tr-TR" b="1" dirty="0"/>
              <a:t>o</a:t>
            </a:r>
            <a:r>
              <a:rPr lang="en-US" b="1" dirty="0"/>
              <a:t>n Your Type </a:t>
            </a:r>
            <a:r>
              <a:rPr lang="tr-TR" b="1" dirty="0"/>
              <a:t>o</a:t>
            </a:r>
            <a:r>
              <a:rPr lang="en-US" b="1" dirty="0"/>
              <a:t>f Research </a:t>
            </a:r>
            <a:endParaRPr lang="tr-TR"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6476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792" y="1512490"/>
            <a:ext cx="8669583" cy="375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descr="phd comics about research idea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5" y="1600200"/>
            <a:ext cx="88690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5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ppt_x"/>
                                          </p:val>
                                        </p:tav>
                                        <p:tav tm="100000">
                                          <p:val>
                                            <p:strVal val="#ppt_x"/>
                                          </p:val>
                                        </p:tav>
                                      </p:tavLst>
                                    </p:anim>
                                    <p:anim calcmode="lin" valueType="num">
                                      <p:cBhvr additive="base">
                                        <p:cTn id="20"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INDUCTIVE REASONING – THE EMPIRICIST’S APPROACH</a:t>
            </a:r>
            <a:endParaRPr lang="tr-TR" dirty="0"/>
          </a:p>
        </p:txBody>
      </p:sp>
      <p:sp>
        <p:nvSpPr>
          <p:cNvPr id="3" name="Content Placeholder 2"/>
          <p:cNvSpPr>
            <a:spLocks noGrp="1"/>
          </p:cNvSpPr>
          <p:nvPr>
            <p:ph idx="1"/>
          </p:nvPr>
        </p:nvSpPr>
        <p:spPr/>
        <p:txBody>
          <a:bodyPr>
            <a:normAutofit fontScale="92500" lnSpcReduction="10000"/>
          </a:bodyPr>
          <a:lstStyle/>
          <a:p>
            <a:pPr algn="just"/>
            <a:r>
              <a:rPr lang="en-US" dirty="0"/>
              <a:t>Inductive reasoning starts from specific observations or sensory experiences and then develops a general conclusion from them. This simple example gives and indication of the line of reasoning</a:t>
            </a:r>
            <a:r>
              <a:rPr lang="en-US" dirty="0" smtClean="0"/>
              <a:t>:</a:t>
            </a:r>
            <a:endParaRPr lang="tr-TR" dirty="0" smtClean="0"/>
          </a:p>
          <a:p>
            <a:pPr algn="just"/>
            <a:endParaRPr lang="tr-TR" dirty="0" smtClean="0"/>
          </a:p>
          <a:p>
            <a:pPr algn="just">
              <a:buFont typeface="Wingdings" panose="05000000000000000000" pitchFamily="2" charset="2"/>
              <a:buChar char="§"/>
            </a:pPr>
            <a:r>
              <a:rPr lang="en-US" sz="3000" dirty="0"/>
              <a:t>All the giraffes that I have seen have very long necks.(Repeated observations)</a:t>
            </a:r>
          </a:p>
          <a:p>
            <a:pPr algn="just">
              <a:buFont typeface="Wingdings" panose="05000000000000000000" pitchFamily="2" charset="2"/>
              <a:buChar char="§"/>
            </a:pPr>
            <a:r>
              <a:rPr lang="en-US" sz="3000" dirty="0" smtClean="0"/>
              <a:t>Therefore </a:t>
            </a:r>
            <a:r>
              <a:rPr lang="en-US" sz="3000" dirty="0"/>
              <a:t>I conclude that all giraffes have long necks.(Conclusion)</a:t>
            </a:r>
            <a:endParaRPr lang="tr-TR" sz="3000" dirty="0"/>
          </a:p>
        </p:txBody>
      </p:sp>
    </p:spTree>
    <p:extLst>
      <p:ext uri="{BB962C8B-B14F-4D97-AF65-F5344CB8AC3E}">
        <p14:creationId xmlns:p14="http://schemas.microsoft.com/office/powerpoint/2010/main" val="1934537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7200" b="1" dirty="0" smtClean="0"/>
              <a:t>?  ?  ?</a:t>
            </a:r>
            <a:endParaRPr lang="tr-TR" sz="7200" b="1" dirty="0"/>
          </a:p>
        </p:txBody>
      </p:sp>
      <p:sp>
        <p:nvSpPr>
          <p:cNvPr id="3" name="Content Placeholder 2"/>
          <p:cNvSpPr>
            <a:spLocks noGrp="1"/>
          </p:cNvSpPr>
          <p:nvPr>
            <p:ph idx="1"/>
          </p:nvPr>
        </p:nvSpPr>
        <p:spPr/>
        <p:txBody>
          <a:bodyPr>
            <a:normAutofit/>
          </a:bodyPr>
          <a:lstStyle/>
          <a:p>
            <a:pPr marL="0" indent="0" algn="just">
              <a:buNone/>
            </a:pPr>
            <a:r>
              <a:rPr lang="tr-TR" dirty="0"/>
              <a:t>T</a:t>
            </a:r>
            <a:r>
              <a:rPr lang="en-US" dirty="0" smtClean="0"/>
              <a:t>here </a:t>
            </a:r>
            <a:r>
              <a:rPr lang="en-US" dirty="0"/>
              <a:t>are problems with </a:t>
            </a:r>
            <a:r>
              <a:rPr lang="en-US" dirty="0" smtClean="0"/>
              <a:t>induction</a:t>
            </a:r>
            <a:r>
              <a:rPr lang="tr-TR" dirty="0"/>
              <a:t>:</a:t>
            </a:r>
            <a:endParaRPr lang="tr-TR" dirty="0" smtClean="0"/>
          </a:p>
          <a:p>
            <a:pPr marL="0" indent="0" algn="just">
              <a:buNone/>
            </a:pPr>
            <a:r>
              <a:rPr lang="tr-TR" dirty="0" smtClean="0"/>
              <a:t>1-</a:t>
            </a:r>
            <a:r>
              <a:rPr lang="en-US" dirty="0" smtClean="0"/>
              <a:t> </a:t>
            </a:r>
            <a:r>
              <a:rPr lang="tr-TR" dirty="0" smtClean="0"/>
              <a:t> H</a:t>
            </a:r>
            <a:r>
              <a:rPr lang="en-US" dirty="0" err="1" smtClean="0"/>
              <a:t>ow</a:t>
            </a:r>
            <a:r>
              <a:rPr lang="en-US" dirty="0" smtClean="0"/>
              <a:t> </a:t>
            </a:r>
            <a:r>
              <a:rPr lang="en-US" dirty="0"/>
              <a:t>many observations must be made before we can reasonably draw a conclusion that is reliable enough to generalize </a:t>
            </a:r>
            <a:r>
              <a:rPr lang="en-US" dirty="0" smtClean="0"/>
              <a:t>from</a:t>
            </a:r>
            <a:r>
              <a:rPr lang="tr-TR" dirty="0" smtClean="0"/>
              <a:t>?</a:t>
            </a:r>
          </a:p>
          <a:p>
            <a:pPr marL="0" indent="0" algn="just">
              <a:buNone/>
            </a:pPr>
            <a:r>
              <a:rPr lang="tr-TR" dirty="0" smtClean="0"/>
              <a:t>2-</a:t>
            </a:r>
            <a:r>
              <a:rPr lang="en-US" dirty="0" smtClean="0"/>
              <a:t> </a:t>
            </a:r>
            <a:r>
              <a:rPr lang="tr-TR" dirty="0" smtClean="0"/>
              <a:t> H</a:t>
            </a:r>
            <a:r>
              <a:rPr lang="en-US" dirty="0" err="1" smtClean="0"/>
              <a:t>ow</a:t>
            </a:r>
            <a:r>
              <a:rPr lang="en-US" dirty="0" smtClean="0"/>
              <a:t> </a:t>
            </a:r>
            <a:r>
              <a:rPr lang="en-US" dirty="0"/>
              <a:t>many situations and under which conditions should the observations be made so that true conclusions can be reached? </a:t>
            </a:r>
            <a:endParaRPr lang="tr-TR" dirty="0"/>
          </a:p>
        </p:txBody>
      </p:sp>
    </p:spTree>
    <p:extLst>
      <p:ext uri="{BB962C8B-B14F-4D97-AF65-F5344CB8AC3E}">
        <p14:creationId xmlns:p14="http://schemas.microsoft.com/office/powerpoint/2010/main" val="763229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525963"/>
          </a:xfrm>
        </p:spPr>
        <p:txBody>
          <a:bodyPr/>
          <a:lstStyle/>
          <a:p>
            <a:pPr algn="just"/>
            <a:r>
              <a:rPr lang="en-US" dirty="0"/>
              <a:t>Therefore, in order to be able to rely on the conclusions we come to by using inductive reasoning, we should ensure that we make a large number of observations, we repeat them under a large range of circumstances and conditions and that no observations contradict the generalization we have made from the repeated observations.</a:t>
            </a:r>
            <a:endParaRPr lang="tr-TR" dirty="0"/>
          </a:p>
        </p:txBody>
      </p:sp>
      <p:pic>
        <p:nvPicPr>
          <p:cNvPr id="15362" name="Picture 2" descr="phd comics about research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267200"/>
            <a:ext cx="5715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167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DEDUCTIVE REASONING – THE RATIONALIST’S APPROACH</a:t>
            </a:r>
            <a:endParaRPr lang="tr-TR" dirty="0"/>
          </a:p>
        </p:txBody>
      </p:sp>
      <p:sp>
        <p:nvSpPr>
          <p:cNvPr id="3" name="Content Placeholder 2"/>
          <p:cNvSpPr>
            <a:spLocks noGrp="1"/>
          </p:cNvSpPr>
          <p:nvPr>
            <p:ph idx="1"/>
          </p:nvPr>
        </p:nvSpPr>
        <p:spPr>
          <a:xfrm>
            <a:off x="0" y="1600200"/>
            <a:ext cx="8915400" cy="4800600"/>
          </a:xfrm>
        </p:spPr>
        <p:txBody>
          <a:bodyPr>
            <a:normAutofit fontScale="92500" lnSpcReduction="10000"/>
          </a:bodyPr>
          <a:lstStyle/>
          <a:p>
            <a:pPr algn="just"/>
            <a:r>
              <a:rPr lang="en-US" sz="3500" dirty="0"/>
              <a:t>Deductive reasoning begins with general statements (premises) and, through logical argument, comes to a specific conclusion. Again, a simple example will provide a guide to how this works</a:t>
            </a:r>
            <a:r>
              <a:rPr lang="en-US" sz="3500" dirty="0" smtClean="0"/>
              <a:t>:</a:t>
            </a:r>
            <a:endParaRPr lang="tr-TR" sz="3500" dirty="0" smtClean="0"/>
          </a:p>
          <a:p>
            <a:pPr algn="just"/>
            <a:endParaRPr lang="tr-TR" dirty="0" smtClean="0"/>
          </a:p>
          <a:p>
            <a:pPr algn="just">
              <a:buFont typeface="Wingdings" panose="05000000000000000000" pitchFamily="2" charset="2"/>
              <a:buChar char="§"/>
            </a:pPr>
            <a:r>
              <a:rPr lang="en-US" sz="2800" dirty="0"/>
              <a:t>All living things will eventually die.(General statement – first premise</a:t>
            </a:r>
            <a:r>
              <a:rPr lang="en-US" sz="2800" dirty="0" smtClean="0"/>
              <a:t>)</a:t>
            </a:r>
            <a:endParaRPr lang="en-US" sz="2800" dirty="0"/>
          </a:p>
          <a:p>
            <a:pPr algn="just">
              <a:buFont typeface="Wingdings" panose="05000000000000000000" pitchFamily="2" charset="2"/>
              <a:buChar char="§"/>
            </a:pPr>
            <a:r>
              <a:rPr lang="en-US" sz="2800" dirty="0"/>
              <a:t>Animals is a living things. (Inference – second premise)</a:t>
            </a:r>
          </a:p>
          <a:p>
            <a:pPr algn="just">
              <a:buFont typeface="Wingdings" panose="05000000000000000000" pitchFamily="2" charset="2"/>
              <a:buChar char="§"/>
            </a:pPr>
            <a:r>
              <a:rPr lang="en-US" sz="2800" dirty="0"/>
              <a:t>Therefore, animals will eventually die.(Conclusion)</a:t>
            </a:r>
            <a:endParaRPr lang="tr-TR" sz="2800" dirty="0"/>
          </a:p>
        </p:txBody>
      </p:sp>
    </p:spTree>
    <p:extLst>
      <p:ext uri="{BB962C8B-B14F-4D97-AF65-F5344CB8AC3E}">
        <p14:creationId xmlns:p14="http://schemas.microsoft.com/office/powerpoint/2010/main" val="288867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70" y="1757363"/>
            <a:ext cx="7755030" cy="411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714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RESEARCH THEORY </a:t>
            </a: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lgn="just"/>
            <a:r>
              <a:rPr lang="en-US" dirty="0"/>
              <a:t>All philosophical positions and their attendant </a:t>
            </a:r>
            <a:r>
              <a:rPr lang="en-US" dirty="0" smtClean="0"/>
              <a:t>methodologies,</a:t>
            </a:r>
            <a:r>
              <a:rPr lang="tr-TR" dirty="0" smtClean="0"/>
              <a:t> </a:t>
            </a:r>
            <a:r>
              <a:rPr lang="en-US" dirty="0" smtClean="0"/>
              <a:t>explicitly </a:t>
            </a:r>
            <a:r>
              <a:rPr lang="en-US" dirty="0"/>
              <a:t>or implicitly, hold a view about reality. This view, in turn, will determine what can be regarded as legitimate knowledge. Philosophy works by making arguments explicit</a:t>
            </a:r>
            <a:r>
              <a:rPr lang="en-US" dirty="0" smtClean="0"/>
              <a:t>.</a:t>
            </a:r>
            <a:endParaRPr lang="tr-TR" dirty="0" smtClean="0"/>
          </a:p>
          <a:p>
            <a:pPr algn="just"/>
            <a:endParaRPr lang="tr-TR" dirty="0" smtClean="0"/>
          </a:p>
          <a:p>
            <a:pPr algn="just"/>
            <a:r>
              <a:rPr lang="tr-TR" dirty="0" smtClean="0"/>
              <a:t>Y</a:t>
            </a:r>
            <a:r>
              <a:rPr lang="en-US" dirty="0" err="1" smtClean="0"/>
              <a:t>ou</a:t>
            </a:r>
            <a:r>
              <a:rPr lang="tr-TR" dirty="0"/>
              <a:t> </a:t>
            </a:r>
            <a:r>
              <a:rPr lang="en-US" dirty="0" smtClean="0"/>
              <a:t>need </a:t>
            </a:r>
            <a:r>
              <a:rPr lang="en-US" dirty="0"/>
              <a:t>to develop sensitivity towards philosophical issues so that you can evaluate research critically. It will help you to discern the underlying, and perhaps contentious.</a:t>
            </a:r>
            <a:endParaRPr lang="tr-TR" dirty="0"/>
          </a:p>
        </p:txBody>
      </p:sp>
    </p:spTree>
    <p:extLst>
      <p:ext uri="{BB962C8B-B14F-4D97-AF65-F5344CB8AC3E}">
        <p14:creationId xmlns:p14="http://schemas.microsoft.com/office/powerpoint/2010/main" val="2093332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Theories</a:t>
            </a:r>
            <a:endParaRPr lang="tr-TR" dirty="0"/>
          </a:p>
        </p:txBody>
      </p:sp>
      <p:sp>
        <p:nvSpPr>
          <p:cNvPr id="3" name="Content Placeholder 2"/>
          <p:cNvSpPr>
            <a:spLocks noGrp="1"/>
          </p:cNvSpPr>
          <p:nvPr>
            <p:ph idx="1"/>
          </p:nvPr>
        </p:nvSpPr>
        <p:spPr>
          <a:xfrm>
            <a:off x="152400" y="1600200"/>
            <a:ext cx="8534400" cy="4525963"/>
          </a:xfrm>
        </p:spPr>
        <p:txBody>
          <a:bodyPr>
            <a:normAutofit fontScale="92500"/>
          </a:bodyPr>
          <a:lstStyle/>
          <a:p>
            <a:pPr algn="just"/>
            <a:r>
              <a:rPr lang="en-US" dirty="0" smtClean="0"/>
              <a:t>are </a:t>
            </a:r>
            <a:r>
              <a:rPr lang="en-US" dirty="0"/>
              <a:t>speculative answers to perceived problems, and are tested by observation and </a:t>
            </a:r>
            <a:r>
              <a:rPr lang="en-US" dirty="0" smtClean="0"/>
              <a:t>experiment</a:t>
            </a:r>
            <a:r>
              <a:rPr lang="tr-TR" dirty="0" smtClean="0"/>
              <a:t>. S</a:t>
            </a:r>
            <a:r>
              <a:rPr lang="en-US" dirty="0" err="1" smtClean="0"/>
              <a:t>cience</a:t>
            </a:r>
            <a:r>
              <a:rPr lang="en-US" dirty="0" smtClean="0"/>
              <a:t> </a:t>
            </a:r>
            <a:r>
              <a:rPr lang="en-US" dirty="0"/>
              <a:t>is seen to proceed by trial and error: when one theory is rejected, another is proposed and tested, and thus the fittest theory survives. </a:t>
            </a:r>
            <a:endParaRPr lang="tr-TR" dirty="0" smtClean="0"/>
          </a:p>
          <a:p>
            <a:pPr algn="just"/>
            <a:r>
              <a:rPr lang="en-US" dirty="0"/>
              <a:t>In order for a theory to be tested, it must be expressed as a statement called a </a:t>
            </a:r>
            <a:r>
              <a:rPr lang="en-US" b="1" dirty="0"/>
              <a:t>hypothesis. </a:t>
            </a:r>
            <a:r>
              <a:rPr lang="en-US" dirty="0"/>
              <a:t>The essential nature of a hypothesis is that it must be falsifiable. </a:t>
            </a:r>
            <a:endParaRPr lang="tr-TR" dirty="0"/>
          </a:p>
        </p:txBody>
      </p:sp>
    </p:spTree>
    <p:extLst>
      <p:ext uri="{BB962C8B-B14F-4D97-AF65-F5344CB8AC3E}">
        <p14:creationId xmlns:p14="http://schemas.microsoft.com/office/powerpoint/2010/main" val="2193320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tr-TR" dirty="0"/>
              <a:t>SCIENTIFIC METHOD</a:t>
            </a:r>
          </a:p>
        </p:txBody>
      </p:sp>
      <p:sp>
        <p:nvSpPr>
          <p:cNvPr id="3" name="Content Placeholder 2"/>
          <p:cNvSpPr>
            <a:spLocks noGrp="1"/>
          </p:cNvSpPr>
          <p:nvPr>
            <p:ph idx="1"/>
          </p:nvPr>
        </p:nvSpPr>
        <p:spPr>
          <a:xfrm>
            <a:off x="990600" y="907473"/>
            <a:ext cx="7696199" cy="2819400"/>
          </a:xfrm>
        </p:spPr>
        <p:txBody>
          <a:bodyPr>
            <a:normAutofit/>
          </a:bodyPr>
          <a:lstStyle/>
          <a:p>
            <a:pPr algn="just"/>
            <a:r>
              <a:rPr lang="en-US" sz="2400" dirty="0"/>
              <a:t>identification or clarification of a problem;</a:t>
            </a:r>
          </a:p>
          <a:p>
            <a:pPr algn="just"/>
            <a:r>
              <a:rPr lang="en-US" sz="2400" dirty="0" smtClean="0"/>
              <a:t>developing </a:t>
            </a:r>
            <a:r>
              <a:rPr lang="en-US" sz="2400" dirty="0"/>
              <a:t>a hypothesis (testable theory) inductively </a:t>
            </a:r>
            <a:r>
              <a:rPr lang="en-US" sz="2400" dirty="0" smtClean="0"/>
              <a:t>from</a:t>
            </a:r>
            <a:r>
              <a:rPr lang="tr-TR" sz="2400" dirty="0" smtClean="0"/>
              <a:t> </a:t>
            </a:r>
            <a:r>
              <a:rPr lang="en-US" sz="2400" dirty="0" smtClean="0"/>
              <a:t>observations</a:t>
            </a:r>
            <a:r>
              <a:rPr lang="en-US" sz="2400" dirty="0"/>
              <a:t>;</a:t>
            </a:r>
          </a:p>
          <a:p>
            <a:pPr algn="just"/>
            <a:r>
              <a:rPr lang="en-US" sz="2400" dirty="0" smtClean="0"/>
              <a:t>charting </a:t>
            </a:r>
            <a:r>
              <a:rPr lang="en-US" sz="2400" dirty="0"/>
              <a:t>their implications by deduction;</a:t>
            </a:r>
          </a:p>
          <a:p>
            <a:pPr algn="just"/>
            <a:r>
              <a:rPr lang="en-US" sz="2400" dirty="0" smtClean="0"/>
              <a:t>practical </a:t>
            </a:r>
            <a:r>
              <a:rPr lang="en-US" sz="2400" dirty="0"/>
              <a:t>or theoretical testing of the hypothesis;</a:t>
            </a:r>
          </a:p>
          <a:p>
            <a:pPr algn="just"/>
            <a:r>
              <a:rPr lang="en-US" sz="2400" dirty="0" smtClean="0"/>
              <a:t>rejecting </a:t>
            </a:r>
            <a:r>
              <a:rPr lang="en-US" sz="2400" dirty="0"/>
              <a:t>or refining it in the light of the results</a:t>
            </a:r>
            <a:r>
              <a:rPr lang="en-US" sz="2400" dirty="0" smtClean="0"/>
              <a:t>.</a:t>
            </a:r>
            <a:endParaRPr lang="tr-TR" sz="2400" dirty="0" smtClean="0"/>
          </a:p>
          <a:p>
            <a:pPr algn="just"/>
            <a:endParaRPr lang="tr-TR"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831" y="3747655"/>
            <a:ext cx="3853460" cy="311034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a:noFill/>
          </a:ln>
        </p:spPr>
      </p:pic>
      <p:sp>
        <p:nvSpPr>
          <p:cNvPr id="4" name="TextBox 3"/>
          <p:cNvSpPr txBox="1"/>
          <p:nvPr/>
        </p:nvSpPr>
        <p:spPr>
          <a:xfrm>
            <a:off x="97930" y="3851564"/>
            <a:ext cx="5007470" cy="2308324"/>
          </a:xfrm>
          <a:prstGeom prst="rect">
            <a:avLst/>
          </a:prstGeom>
          <a:noFill/>
        </p:spPr>
        <p:txBody>
          <a:bodyPr wrap="square" rtlCol="0">
            <a:spAutoFit/>
          </a:bodyPr>
          <a:lstStyle/>
          <a:p>
            <a:pPr algn="just"/>
            <a:r>
              <a:rPr lang="en-US" sz="2400" dirty="0"/>
              <a:t>It is this combination of experience with deductive and inductive reasoning which is the foundation of modern scientific research, and is commonly referred to as scientific method. </a:t>
            </a:r>
            <a:endParaRPr lang="tr-TR" sz="2400" dirty="0"/>
          </a:p>
        </p:txBody>
      </p:sp>
    </p:spTree>
    <p:extLst>
      <p:ext uri="{BB962C8B-B14F-4D97-AF65-F5344CB8AC3E}">
        <p14:creationId xmlns:p14="http://schemas.microsoft.com/office/powerpoint/2010/main" val="3441805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Why  university students should take this course</a:t>
            </a:r>
            <a:endParaRPr lang="en-US" dirty="0"/>
          </a:p>
        </p:txBody>
      </p:sp>
      <p:sp>
        <p:nvSpPr>
          <p:cNvPr id="3" name="Content Placeholder 2"/>
          <p:cNvSpPr>
            <a:spLocks noGrp="1"/>
          </p:cNvSpPr>
          <p:nvPr>
            <p:ph idx="1"/>
          </p:nvPr>
        </p:nvSpPr>
        <p:spPr/>
        <p:txBody>
          <a:bodyPr>
            <a:normAutofit/>
          </a:bodyPr>
          <a:lstStyle/>
          <a:p>
            <a:pPr algn="just"/>
            <a:r>
              <a:rPr lang="en-US" sz="2400" dirty="0"/>
              <a:t>Just about </a:t>
            </a:r>
            <a:r>
              <a:rPr lang="en-US" sz="2400" u="sng" dirty="0"/>
              <a:t>every university course </a:t>
            </a:r>
            <a:r>
              <a:rPr lang="en-US" sz="2400" dirty="0"/>
              <a:t>includes </a:t>
            </a:r>
            <a:r>
              <a:rPr lang="en-US" sz="2400" b="1" i="1" dirty="0"/>
              <a:t>an element of </a:t>
            </a:r>
            <a:r>
              <a:rPr lang="en-US" sz="2400" b="1" i="1" dirty="0" smtClean="0"/>
              <a:t>research</a:t>
            </a:r>
            <a:r>
              <a:rPr lang="tr-TR" sz="2400" dirty="0" smtClean="0"/>
              <a:t> </a:t>
            </a:r>
            <a:r>
              <a:rPr lang="en-US" sz="2400" dirty="0" smtClean="0"/>
              <a:t>that </a:t>
            </a:r>
            <a:r>
              <a:rPr lang="en-US" sz="2400" dirty="0"/>
              <a:t>students must carry out independently, in the form of </a:t>
            </a:r>
            <a:r>
              <a:rPr lang="en-US" sz="2400" dirty="0" smtClean="0"/>
              <a:t>projects,</a:t>
            </a:r>
            <a:r>
              <a:rPr lang="tr-TR" sz="2400" dirty="0" smtClean="0"/>
              <a:t> </a:t>
            </a:r>
            <a:r>
              <a:rPr lang="en-US" sz="2400" dirty="0" smtClean="0"/>
              <a:t>dissertations </a:t>
            </a:r>
            <a:r>
              <a:rPr lang="en-US" sz="2400" dirty="0"/>
              <a:t>and theses, and </a:t>
            </a:r>
            <a:endParaRPr lang="tr-TR" sz="2400" dirty="0" smtClean="0"/>
          </a:p>
          <a:p>
            <a:pPr marL="0" indent="0" algn="r">
              <a:buNone/>
            </a:pPr>
            <a:r>
              <a:rPr lang="tr-TR" sz="2400" b="1" i="1" dirty="0"/>
              <a:t>T</a:t>
            </a:r>
            <a:r>
              <a:rPr lang="en-US" sz="2400" b="1" i="1" dirty="0" smtClean="0"/>
              <a:t>he </a:t>
            </a:r>
            <a:r>
              <a:rPr lang="en-US" sz="2400" b="1" i="1" dirty="0"/>
              <a:t>more advanced the degree, </a:t>
            </a:r>
            <a:r>
              <a:rPr lang="en-US" sz="2400" b="1" i="1" dirty="0" smtClean="0"/>
              <a:t>the</a:t>
            </a:r>
            <a:r>
              <a:rPr lang="tr-TR" sz="2400" b="1" i="1" dirty="0" smtClean="0"/>
              <a:t> </a:t>
            </a:r>
            <a:r>
              <a:rPr lang="en-US" sz="2400" b="1" i="1" dirty="0" smtClean="0"/>
              <a:t>greater </a:t>
            </a:r>
            <a:r>
              <a:rPr lang="en-US" sz="2400" b="1" i="1" dirty="0"/>
              <a:t>the research content</a:t>
            </a:r>
            <a:r>
              <a:rPr lang="en-US" sz="2400" b="1" i="1" dirty="0" smtClean="0"/>
              <a:t>.</a:t>
            </a:r>
            <a:endParaRPr lang="tr-TR" sz="2400" b="1" i="1" dirty="0" smtClean="0"/>
          </a:p>
          <a:p>
            <a:pPr algn="just"/>
            <a:r>
              <a:rPr lang="en-US" sz="2400" dirty="0" smtClean="0"/>
              <a:t> </a:t>
            </a:r>
            <a:r>
              <a:rPr lang="en-US" sz="2400" dirty="0"/>
              <a:t>In the workplace there is </a:t>
            </a:r>
            <a:r>
              <a:rPr lang="en-US" sz="2400" dirty="0" smtClean="0"/>
              <a:t>frequently</a:t>
            </a:r>
            <a:r>
              <a:rPr lang="tr-TR" sz="2400" dirty="0" smtClean="0"/>
              <a:t> </a:t>
            </a:r>
            <a:r>
              <a:rPr lang="en-US" sz="2400" dirty="0" smtClean="0"/>
              <a:t>a </a:t>
            </a:r>
            <a:r>
              <a:rPr lang="en-US" sz="2400" dirty="0"/>
              <a:t>need to do </a:t>
            </a:r>
            <a:r>
              <a:rPr lang="en-US" sz="2400" b="1" i="1" dirty="0"/>
              <a:t>research in order to develop or improve the </a:t>
            </a:r>
            <a:r>
              <a:rPr lang="en-US" sz="2400" b="1" i="1" dirty="0" smtClean="0"/>
              <a:t>business</a:t>
            </a:r>
            <a:r>
              <a:rPr lang="tr-TR" sz="2400" b="1" i="1" dirty="0" smtClean="0"/>
              <a:t> </a:t>
            </a:r>
            <a:r>
              <a:rPr lang="en-US" sz="2400" b="1" i="1" dirty="0" smtClean="0"/>
              <a:t>or </a:t>
            </a:r>
            <a:r>
              <a:rPr lang="en-US" sz="2400" b="1" i="1" dirty="0"/>
              <a:t>service</a:t>
            </a:r>
            <a:r>
              <a:rPr lang="en-US" sz="2400" dirty="0" smtClean="0"/>
              <a:t>,</a:t>
            </a:r>
            <a:endParaRPr lang="tr-TR" sz="2400" dirty="0" smtClean="0"/>
          </a:p>
          <a:p>
            <a:pPr algn="just"/>
            <a:r>
              <a:rPr lang="en-US" sz="2400" dirty="0" smtClean="0"/>
              <a:t> </a:t>
            </a:r>
            <a:r>
              <a:rPr lang="tr-TR" sz="2400" dirty="0"/>
              <a:t>W</a:t>
            </a:r>
            <a:r>
              <a:rPr lang="en-US" sz="2400" dirty="0" err="1" smtClean="0"/>
              <a:t>hile</a:t>
            </a:r>
            <a:r>
              <a:rPr lang="en-US" sz="2400" dirty="0" smtClean="0"/>
              <a:t> </a:t>
            </a:r>
            <a:r>
              <a:rPr lang="en-US" sz="2400" dirty="0"/>
              <a:t>some types of businesses rely on doing </a:t>
            </a:r>
            <a:r>
              <a:rPr lang="en-US" sz="2400" dirty="0" smtClean="0"/>
              <a:t>research</a:t>
            </a:r>
            <a:r>
              <a:rPr lang="tr-TR" sz="2400" dirty="0" smtClean="0"/>
              <a:t> </a:t>
            </a:r>
            <a:r>
              <a:rPr lang="en-US" sz="2400" dirty="0" smtClean="0"/>
              <a:t>projects </a:t>
            </a:r>
            <a:r>
              <a:rPr lang="en-US" sz="2400" dirty="0"/>
              <a:t>for their very existence.</a:t>
            </a:r>
          </a:p>
        </p:txBody>
      </p:sp>
    </p:spTree>
    <p:extLst>
      <p:ext uri="{BB962C8B-B14F-4D97-AF65-F5344CB8AC3E}">
        <p14:creationId xmlns:p14="http://schemas.microsoft.com/office/powerpoint/2010/main" val="2167583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792162"/>
          </a:xfrm>
        </p:spPr>
        <p:txBody>
          <a:bodyPr>
            <a:normAutofit fontScale="90000"/>
          </a:bodyPr>
          <a:lstStyle/>
          <a:p>
            <a:r>
              <a:rPr lang="en-GB" altLang="en-US" b="1" dirty="0">
                <a:latin typeface="Arial" charset="0"/>
              </a:rPr>
              <a:t>Aspects of philosophy</a:t>
            </a:r>
            <a:br>
              <a:rPr lang="en-GB" altLang="en-US" b="1" dirty="0">
                <a:latin typeface="Arial" charset="0"/>
              </a:rPr>
            </a:br>
            <a:endParaRPr lang="tr-TR" dirty="0"/>
          </a:p>
        </p:txBody>
      </p:sp>
      <p:sp>
        <p:nvSpPr>
          <p:cNvPr id="3" name="Content Placeholder 2"/>
          <p:cNvSpPr>
            <a:spLocks noGrp="1"/>
          </p:cNvSpPr>
          <p:nvPr>
            <p:ph idx="1"/>
          </p:nvPr>
        </p:nvSpPr>
        <p:spPr>
          <a:xfrm>
            <a:off x="457200" y="1524000"/>
            <a:ext cx="8229600" cy="4602163"/>
          </a:xfrm>
        </p:spPr>
        <p:txBody>
          <a:bodyPr>
            <a:normAutofit/>
          </a:bodyPr>
          <a:lstStyle/>
          <a:p>
            <a:r>
              <a:rPr lang="en-GB" altLang="en-US" sz="2800" b="1" dirty="0" smtClean="0">
                <a:latin typeface="Arial" charset="0"/>
              </a:rPr>
              <a:t>Positivism</a:t>
            </a:r>
            <a:r>
              <a:rPr lang="tr-TR" altLang="en-US" sz="2800" b="1" dirty="0" smtClean="0">
                <a:latin typeface="Arial" charset="0"/>
              </a:rPr>
              <a:t> - </a:t>
            </a:r>
            <a:r>
              <a:rPr lang="en-GB" altLang="en-US" sz="2800" b="1" dirty="0" smtClean="0">
                <a:latin typeface="Arial" charset="0"/>
              </a:rPr>
              <a:t> </a:t>
            </a:r>
            <a:r>
              <a:rPr lang="en-GB" altLang="en-US" sz="2800" dirty="0" smtClean="0">
                <a:latin typeface="Arial" charset="0"/>
              </a:rPr>
              <a:t>the </a:t>
            </a:r>
            <a:r>
              <a:rPr lang="en-GB" altLang="en-US" sz="2800" dirty="0">
                <a:latin typeface="Arial" charset="0"/>
              </a:rPr>
              <a:t>stance of the natural scientist</a:t>
            </a:r>
          </a:p>
          <a:p>
            <a:pPr>
              <a:buFontTx/>
              <a:buNone/>
            </a:pPr>
            <a:endParaRPr lang="en-GB" altLang="en-US" sz="2800" dirty="0">
              <a:latin typeface="Arial" charset="0"/>
            </a:endParaRPr>
          </a:p>
          <a:p>
            <a:r>
              <a:rPr lang="en-GB" altLang="en-US" sz="2800" b="1" dirty="0" smtClean="0">
                <a:latin typeface="Arial" charset="0"/>
              </a:rPr>
              <a:t>Realism</a:t>
            </a:r>
            <a:r>
              <a:rPr lang="tr-TR" altLang="en-US" sz="2800" b="1" dirty="0" smtClean="0">
                <a:latin typeface="Arial" charset="0"/>
              </a:rPr>
              <a:t> - </a:t>
            </a:r>
            <a:r>
              <a:rPr lang="en-GB" altLang="en-US" sz="2800" dirty="0" smtClean="0">
                <a:latin typeface="Arial" charset="0"/>
              </a:rPr>
              <a:t>direct </a:t>
            </a:r>
            <a:r>
              <a:rPr lang="en-GB" altLang="en-US" sz="2800" dirty="0">
                <a:latin typeface="Arial" charset="0"/>
              </a:rPr>
              <a:t>and critical realism</a:t>
            </a:r>
          </a:p>
          <a:p>
            <a:pPr>
              <a:buFontTx/>
              <a:buNone/>
            </a:pPr>
            <a:endParaRPr lang="en-GB" altLang="en-US" sz="2800" dirty="0">
              <a:latin typeface="Arial" charset="0"/>
            </a:endParaRPr>
          </a:p>
          <a:p>
            <a:r>
              <a:rPr lang="en-GB" altLang="en-US" sz="2800" b="1" dirty="0" err="1" smtClean="0">
                <a:latin typeface="Arial" charset="0"/>
              </a:rPr>
              <a:t>Interpretivism</a:t>
            </a:r>
            <a:r>
              <a:rPr lang="tr-TR" altLang="en-US" sz="2800" b="1" dirty="0" smtClean="0">
                <a:latin typeface="Arial" charset="0"/>
              </a:rPr>
              <a:t> - </a:t>
            </a:r>
            <a:r>
              <a:rPr lang="en-GB" altLang="en-US" sz="2800" dirty="0" smtClean="0">
                <a:latin typeface="Arial" charset="0"/>
              </a:rPr>
              <a:t>researchers </a:t>
            </a:r>
            <a:r>
              <a:rPr lang="en-GB" altLang="en-US" sz="2800" dirty="0">
                <a:latin typeface="Arial" charset="0"/>
              </a:rPr>
              <a:t>as ‘social actors’ </a:t>
            </a:r>
          </a:p>
          <a:p>
            <a:pPr>
              <a:buFontTx/>
              <a:buNone/>
            </a:pPr>
            <a:endParaRPr lang="en-GB" altLang="en-US" sz="2800" dirty="0">
              <a:latin typeface="Arial" charset="0"/>
            </a:endParaRPr>
          </a:p>
          <a:p>
            <a:r>
              <a:rPr lang="en-GB" altLang="en-US" sz="2800" b="1" dirty="0" smtClean="0">
                <a:latin typeface="Arial" charset="0"/>
              </a:rPr>
              <a:t>Axiology</a:t>
            </a:r>
            <a:r>
              <a:rPr lang="tr-TR" altLang="en-US" sz="2800" b="1" dirty="0" smtClean="0">
                <a:latin typeface="Arial" charset="0"/>
              </a:rPr>
              <a:t> - </a:t>
            </a:r>
            <a:r>
              <a:rPr lang="en-GB" altLang="en-US" sz="2800" dirty="0" smtClean="0">
                <a:latin typeface="Arial" charset="0"/>
              </a:rPr>
              <a:t>studies </a:t>
            </a:r>
            <a:r>
              <a:rPr lang="en-GB" altLang="en-US" sz="2800" dirty="0">
                <a:latin typeface="Arial" charset="0"/>
              </a:rPr>
              <a:t>judgements about value</a:t>
            </a:r>
          </a:p>
          <a:p>
            <a:endParaRPr lang="tr-TR" sz="2400" dirty="0"/>
          </a:p>
        </p:txBody>
      </p:sp>
    </p:spTree>
    <p:extLst>
      <p:ext uri="{BB962C8B-B14F-4D97-AF65-F5344CB8AC3E}">
        <p14:creationId xmlns:p14="http://schemas.microsoft.com/office/powerpoint/2010/main" val="3869262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r>
              <a:rPr lang="en-GB" altLang="en-US" b="1" dirty="0">
                <a:latin typeface="Arial" charset="0"/>
              </a:rPr>
              <a:t>The research ‘onion’ </a:t>
            </a:r>
            <a:br>
              <a:rPr lang="en-GB" altLang="en-US" b="1" dirty="0">
                <a:latin typeface="Arial" charset="0"/>
              </a:rPr>
            </a:br>
            <a:r>
              <a:rPr lang="en-GB" altLang="en-US" b="1" dirty="0">
                <a:latin typeface="Arial" charset="0"/>
              </a:rPr>
              <a:t/>
            </a:r>
            <a:br>
              <a:rPr lang="en-GB" altLang="en-US" b="1" dirty="0">
                <a:latin typeface="Arial" charset="0"/>
              </a:rPr>
            </a:br>
            <a:endParaRPr lang="tr-TR" dirty="0"/>
          </a:p>
        </p:txBody>
      </p:sp>
      <p:pic>
        <p:nvPicPr>
          <p:cNvPr id="4" name="Picture 4" descr="M04NF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4579" y="914400"/>
            <a:ext cx="8166021" cy="5211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1200" y="6197814"/>
            <a:ext cx="2971800" cy="646331"/>
          </a:xfrm>
          <a:prstGeom prst="rect">
            <a:avLst/>
          </a:prstGeom>
          <a:noFill/>
        </p:spPr>
        <p:txBody>
          <a:bodyPr wrap="square" rtlCol="0">
            <a:spAutoFit/>
          </a:bodyPr>
          <a:lstStyle/>
          <a:p>
            <a:r>
              <a:rPr lang="en-GB" altLang="en-US" dirty="0">
                <a:latin typeface="Arial" charset="0"/>
              </a:rPr>
              <a:t>Saunders </a:t>
            </a:r>
            <a:r>
              <a:rPr lang="en-GB" altLang="en-US" i="1" dirty="0">
                <a:latin typeface="Arial" charset="0"/>
              </a:rPr>
              <a:t>et al</a:t>
            </a:r>
            <a:r>
              <a:rPr lang="en-GB" altLang="en-US" dirty="0">
                <a:latin typeface="Arial" charset="0"/>
              </a:rPr>
              <a:t>, (2008)</a:t>
            </a:r>
          </a:p>
          <a:p>
            <a:endParaRPr lang="tr-TR" dirty="0"/>
          </a:p>
        </p:txBody>
      </p:sp>
    </p:spTree>
    <p:extLst>
      <p:ext uri="{BB962C8B-B14F-4D97-AF65-F5344CB8AC3E}">
        <p14:creationId xmlns:p14="http://schemas.microsoft.com/office/powerpoint/2010/main" val="2956447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71463"/>
            <a:ext cx="7772400" cy="609600"/>
          </a:xfrm>
        </p:spPr>
        <p:txBody>
          <a:bodyPr/>
          <a:lstStyle/>
          <a:p>
            <a:r>
              <a:rPr lang="tr-TR" sz="3200" dirty="0" smtClean="0"/>
              <a:t>Aspects of approaches</a:t>
            </a:r>
            <a:endParaRPr lang="en-GB" altLang="en-US" sz="3200" dirty="0">
              <a:latin typeface="Arial" charset="0"/>
            </a:endParaRPr>
          </a:p>
        </p:txBody>
      </p:sp>
      <p:sp>
        <p:nvSpPr>
          <p:cNvPr id="22531" name="Rectangle 3"/>
          <p:cNvSpPr>
            <a:spLocks noGrp="1" noChangeArrowheads="1"/>
          </p:cNvSpPr>
          <p:nvPr>
            <p:ph type="body" idx="1"/>
          </p:nvPr>
        </p:nvSpPr>
        <p:spPr>
          <a:xfrm>
            <a:off x="381000" y="1447800"/>
            <a:ext cx="8458200" cy="4038600"/>
          </a:xfrm>
        </p:spPr>
        <p:txBody>
          <a:bodyPr/>
          <a:lstStyle/>
          <a:p>
            <a:pPr algn="ctr">
              <a:buFontTx/>
              <a:buNone/>
            </a:pPr>
            <a:r>
              <a:rPr lang="en-GB" altLang="en-US" sz="2800" b="1" dirty="0">
                <a:latin typeface="Arial" charset="0"/>
              </a:rPr>
              <a:t>The two main research approaches are </a:t>
            </a:r>
          </a:p>
          <a:p>
            <a:pPr algn="ctr">
              <a:buFontTx/>
              <a:buNone/>
            </a:pPr>
            <a:endParaRPr lang="en-GB" altLang="en-US" sz="2800" b="1" dirty="0">
              <a:latin typeface="Arial" charset="0"/>
            </a:endParaRPr>
          </a:p>
          <a:p>
            <a:pPr algn="just">
              <a:buFontTx/>
              <a:buNone/>
            </a:pPr>
            <a:r>
              <a:rPr lang="en-GB" altLang="en-US" sz="2800" b="1" dirty="0" smtClean="0">
                <a:latin typeface="Arial" charset="0"/>
              </a:rPr>
              <a:t>Deduction</a:t>
            </a:r>
            <a:r>
              <a:rPr lang="tr-TR" altLang="en-US" sz="2800" dirty="0" smtClean="0">
                <a:latin typeface="Arial" charset="0"/>
              </a:rPr>
              <a:t>;</a:t>
            </a:r>
          </a:p>
          <a:p>
            <a:pPr algn="just">
              <a:buFontTx/>
              <a:buNone/>
            </a:pPr>
            <a:r>
              <a:rPr lang="tr-TR" altLang="en-US" sz="2800" i="1" dirty="0">
                <a:latin typeface="Arial" charset="0"/>
              </a:rPr>
              <a:t>T</a:t>
            </a:r>
            <a:r>
              <a:rPr lang="en-GB" altLang="en-US" sz="2800" i="1" dirty="0" err="1" smtClean="0">
                <a:latin typeface="Arial" charset="0"/>
              </a:rPr>
              <a:t>heory</a:t>
            </a:r>
            <a:r>
              <a:rPr lang="en-GB" altLang="en-US" sz="2800" i="1" dirty="0" smtClean="0">
                <a:latin typeface="Arial" charset="0"/>
              </a:rPr>
              <a:t> </a:t>
            </a:r>
            <a:r>
              <a:rPr lang="en-GB" altLang="en-US" sz="2800" i="1" dirty="0">
                <a:latin typeface="Arial" charset="0"/>
              </a:rPr>
              <a:t>and hypothesis are </a:t>
            </a:r>
            <a:r>
              <a:rPr lang="tr-TR" altLang="en-US" sz="2800" i="1" dirty="0">
                <a:latin typeface="Arial" charset="0"/>
              </a:rPr>
              <a:t> </a:t>
            </a:r>
            <a:r>
              <a:rPr lang="en-GB" altLang="en-US" sz="2800" i="1" dirty="0" smtClean="0">
                <a:latin typeface="Arial" charset="0"/>
              </a:rPr>
              <a:t>developed</a:t>
            </a:r>
            <a:r>
              <a:rPr lang="tr-TR" altLang="en-US" sz="2800" i="1" dirty="0" smtClean="0">
                <a:latin typeface="Arial" charset="0"/>
              </a:rPr>
              <a:t> </a:t>
            </a:r>
            <a:r>
              <a:rPr lang="en-GB" altLang="en-US" sz="2800" i="1" dirty="0" smtClean="0">
                <a:latin typeface="Arial" charset="0"/>
              </a:rPr>
              <a:t>and tested</a:t>
            </a:r>
            <a:endParaRPr lang="tr-TR" altLang="en-US" sz="2800" i="1" dirty="0" smtClean="0">
              <a:latin typeface="Arial" charset="0"/>
            </a:endParaRPr>
          </a:p>
          <a:p>
            <a:pPr algn="just">
              <a:buFontTx/>
              <a:buNone/>
            </a:pPr>
            <a:endParaRPr lang="tr-TR" altLang="en-US" sz="2800" i="1" dirty="0" smtClean="0">
              <a:latin typeface="Arial" charset="0"/>
            </a:endParaRPr>
          </a:p>
          <a:p>
            <a:pPr algn="just">
              <a:buFontTx/>
              <a:buNone/>
            </a:pPr>
            <a:r>
              <a:rPr lang="en-GB" altLang="en-US" sz="2800" b="1" dirty="0" smtClean="0">
                <a:latin typeface="Arial" charset="0"/>
              </a:rPr>
              <a:t>Induction</a:t>
            </a:r>
            <a:r>
              <a:rPr lang="tr-TR" altLang="en-US" sz="2800" dirty="0" smtClean="0">
                <a:latin typeface="Arial" charset="0"/>
              </a:rPr>
              <a:t>;</a:t>
            </a:r>
          </a:p>
          <a:p>
            <a:pPr algn="just">
              <a:buFontTx/>
              <a:buNone/>
            </a:pPr>
            <a:r>
              <a:rPr lang="tr-TR" altLang="en-US" sz="2800" i="1" dirty="0">
                <a:latin typeface="Arial" charset="0"/>
              </a:rPr>
              <a:t>D</a:t>
            </a:r>
            <a:r>
              <a:rPr lang="en-GB" altLang="en-US" sz="2800" i="1" dirty="0" err="1" smtClean="0">
                <a:latin typeface="Arial" charset="0"/>
              </a:rPr>
              <a:t>ata</a:t>
            </a:r>
            <a:r>
              <a:rPr lang="en-GB" altLang="en-US" sz="2800" i="1" dirty="0" smtClean="0">
                <a:latin typeface="Arial" charset="0"/>
              </a:rPr>
              <a:t> </a:t>
            </a:r>
            <a:r>
              <a:rPr lang="en-GB" altLang="en-US" sz="2800" i="1" dirty="0">
                <a:latin typeface="Arial" charset="0"/>
              </a:rPr>
              <a:t>are collected and a </a:t>
            </a:r>
            <a:r>
              <a:rPr lang="en-GB" altLang="en-US" sz="2800" i="1" dirty="0" smtClean="0">
                <a:latin typeface="Arial" charset="0"/>
              </a:rPr>
              <a:t>theory</a:t>
            </a:r>
            <a:r>
              <a:rPr lang="tr-TR" altLang="en-US" sz="2800" i="1" dirty="0" smtClean="0">
                <a:latin typeface="Arial" charset="0"/>
              </a:rPr>
              <a:t> </a:t>
            </a:r>
            <a:r>
              <a:rPr lang="en-GB" altLang="en-US" sz="2800" i="1" dirty="0" smtClean="0">
                <a:latin typeface="Arial" charset="0"/>
              </a:rPr>
              <a:t>developed from</a:t>
            </a:r>
            <a:r>
              <a:rPr lang="tr-TR" altLang="en-US" sz="2800" i="1" dirty="0" smtClean="0">
                <a:latin typeface="Arial" charset="0"/>
              </a:rPr>
              <a:t> </a:t>
            </a:r>
            <a:r>
              <a:rPr lang="en-GB" altLang="en-US" sz="2800" i="1" dirty="0" smtClean="0">
                <a:latin typeface="Arial" charset="0"/>
              </a:rPr>
              <a:t>the</a:t>
            </a:r>
            <a:r>
              <a:rPr lang="tr-TR" altLang="en-US" sz="2800" i="1" dirty="0" smtClean="0">
                <a:latin typeface="Arial" charset="0"/>
              </a:rPr>
              <a:t> </a:t>
            </a:r>
            <a:r>
              <a:rPr lang="en-GB" altLang="en-US" sz="2800" i="1" dirty="0" smtClean="0">
                <a:latin typeface="Arial" charset="0"/>
              </a:rPr>
              <a:t>data </a:t>
            </a:r>
            <a:r>
              <a:rPr lang="en-GB" altLang="en-US" sz="2800" i="1" dirty="0">
                <a:latin typeface="Arial" charset="0"/>
              </a:rPr>
              <a:t>analysis</a:t>
            </a:r>
          </a:p>
        </p:txBody>
      </p:sp>
    </p:spTree>
    <p:extLst>
      <p:ext uri="{BB962C8B-B14F-4D97-AF65-F5344CB8AC3E}">
        <p14:creationId xmlns:p14="http://schemas.microsoft.com/office/powerpoint/2010/main" val="2026231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477000"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nductive deductiv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43400"/>
            <a:ext cx="5791200" cy="24333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0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5986"/>
            <a:ext cx="7772400" cy="880241"/>
          </a:xfrm>
          <a:noFill/>
        </p:spPr>
        <p:txBody>
          <a:bodyPr>
            <a:spAutoFit/>
          </a:bodyPr>
          <a:lstStyle/>
          <a:p>
            <a:pPr>
              <a:lnSpc>
                <a:spcPct val="80000"/>
              </a:lnSpc>
            </a:pPr>
            <a:r>
              <a:rPr lang="en-GB" altLang="en-US" sz="3200" b="1" dirty="0">
                <a:latin typeface="Arial" charset="0"/>
              </a:rPr>
              <a:t>Major differences between these approaches</a:t>
            </a:r>
          </a:p>
        </p:txBody>
      </p:sp>
      <p:sp>
        <p:nvSpPr>
          <p:cNvPr id="18435" name="Rectangle 3"/>
          <p:cNvSpPr>
            <a:spLocks noGrp="1" noChangeArrowheads="1"/>
          </p:cNvSpPr>
          <p:nvPr>
            <p:ph type="body" idx="1"/>
          </p:nvPr>
        </p:nvSpPr>
        <p:spPr>
          <a:xfrm>
            <a:off x="457200" y="1052513"/>
            <a:ext cx="8305800" cy="5805487"/>
          </a:xfrm>
        </p:spPr>
        <p:txBody>
          <a:bodyPr>
            <a:normAutofit/>
          </a:bodyPr>
          <a:lstStyle/>
          <a:p>
            <a:pPr algn="ctr">
              <a:lnSpc>
                <a:spcPct val="80000"/>
              </a:lnSpc>
              <a:buFontTx/>
              <a:buNone/>
            </a:pPr>
            <a:endParaRPr lang="en-GB" altLang="en-US" b="1" dirty="0">
              <a:latin typeface="Arial" charset="0"/>
            </a:endParaRPr>
          </a:p>
          <a:p>
            <a:pPr algn="ctr">
              <a:lnSpc>
                <a:spcPct val="80000"/>
              </a:lnSpc>
              <a:buFontTx/>
              <a:buNone/>
            </a:pPr>
            <a:endParaRPr lang="en-GB" altLang="en-US" sz="2800" dirty="0">
              <a:latin typeface="Arial" charset="0"/>
            </a:endParaRPr>
          </a:p>
          <a:p>
            <a:pPr>
              <a:lnSpc>
                <a:spcPct val="80000"/>
              </a:lnSpc>
              <a:buFontTx/>
              <a:buNone/>
            </a:pPr>
            <a:endParaRPr lang="en-GB" altLang="en-US"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gn="r">
              <a:lnSpc>
                <a:spcPct val="80000"/>
              </a:lnSpc>
              <a:buFontTx/>
              <a:buNone/>
            </a:pPr>
            <a:endParaRPr lang="en-GB" altLang="en-US" sz="2000" dirty="0">
              <a:latin typeface="Arial" charset="0"/>
            </a:endParaRPr>
          </a:p>
          <a:p>
            <a:pPr algn="r">
              <a:lnSpc>
                <a:spcPct val="80000"/>
              </a:lnSpc>
              <a:buFontTx/>
              <a:buNone/>
            </a:pPr>
            <a:endParaRPr lang="tr-TR" altLang="en-US" sz="1800" dirty="0" smtClean="0">
              <a:latin typeface="Arial" charset="0"/>
            </a:endParaRPr>
          </a:p>
          <a:p>
            <a:pPr algn="r">
              <a:lnSpc>
                <a:spcPct val="80000"/>
              </a:lnSpc>
              <a:buFontTx/>
              <a:buNone/>
            </a:pPr>
            <a:endParaRPr lang="tr-TR" altLang="en-US" sz="1800" dirty="0" smtClean="0">
              <a:latin typeface="Arial" charset="0"/>
            </a:endParaRPr>
          </a:p>
          <a:p>
            <a:pPr algn="r">
              <a:lnSpc>
                <a:spcPct val="80000"/>
              </a:lnSpc>
              <a:buFontTx/>
              <a:buNone/>
            </a:pPr>
            <a:endParaRPr lang="tr-TR" altLang="en-US" sz="1800" dirty="0">
              <a:latin typeface="Arial" charset="0"/>
            </a:endParaRPr>
          </a:p>
          <a:p>
            <a:pPr algn="r">
              <a:lnSpc>
                <a:spcPct val="80000"/>
              </a:lnSpc>
              <a:buFontTx/>
              <a:buNone/>
            </a:pPr>
            <a:endParaRPr lang="tr-TR" altLang="en-US" sz="1800" dirty="0" smtClean="0">
              <a:latin typeface="Arial" charset="0"/>
            </a:endParaRPr>
          </a:p>
          <a:p>
            <a:pPr algn="r">
              <a:lnSpc>
                <a:spcPct val="80000"/>
              </a:lnSpc>
              <a:buFontTx/>
              <a:buNone/>
            </a:pPr>
            <a:r>
              <a:rPr lang="en-GB" altLang="en-US" sz="1800" dirty="0" smtClean="0">
                <a:latin typeface="Arial" charset="0"/>
              </a:rPr>
              <a:t>Saunders </a:t>
            </a:r>
            <a:r>
              <a:rPr lang="en-GB" altLang="en-US" sz="1800" i="1" dirty="0">
                <a:latin typeface="Arial" charset="0"/>
              </a:rPr>
              <a:t>et al</a:t>
            </a:r>
            <a:r>
              <a:rPr lang="en-GB" altLang="en-US" sz="1800" dirty="0">
                <a:latin typeface="Arial" charset="0"/>
              </a:rPr>
              <a:t>, (2009)</a:t>
            </a:r>
          </a:p>
        </p:txBody>
      </p:sp>
      <p:pic>
        <p:nvPicPr>
          <p:cNvPr id="18436" name="Picture 4" descr="M04NT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62" y="990600"/>
            <a:ext cx="8738637" cy="5105400"/>
          </a:xfrm>
          <a:prstGeom prst="rect">
            <a:avLst/>
          </a:prstGeom>
          <a:noFill/>
          <a:extLst>
            <a:ext uri="{909E8E84-426E-40DD-AFC4-6F175D3DCCD1}">
              <a14:hiddenFill xmlns:a14="http://schemas.microsoft.com/office/drawing/2010/main">
                <a:solidFill>
                  <a:srgbClr val="FFFFFF"/>
                </a:solidFill>
              </a14:hiddenFill>
            </a:ext>
          </a:extLst>
        </p:spPr>
      </p:pic>
      <p:sp>
        <p:nvSpPr>
          <p:cNvPr id="18437" name="Text Box 5"/>
          <p:cNvSpPr txBox="1">
            <a:spLocks noChangeArrowheads="1"/>
          </p:cNvSpPr>
          <p:nvPr/>
        </p:nvSpPr>
        <p:spPr bwMode="auto">
          <a:xfrm>
            <a:off x="519112" y="6335735"/>
            <a:ext cx="8085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dirty="0">
                <a:solidFill>
                  <a:schemeClr val="bg1"/>
                </a:solidFill>
                <a:latin typeface="Arial" charset="0"/>
              </a:rPr>
              <a:t>Table 4.2  Major differences between deductive </a:t>
            </a:r>
            <a:r>
              <a:rPr lang="en-US" altLang="en-US" sz="1800" dirty="0" smtClean="0">
                <a:solidFill>
                  <a:schemeClr val="bg1"/>
                </a:solidFill>
                <a:latin typeface="Arial" charset="0"/>
              </a:rPr>
              <a:t>and</a:t>
            </a:r>
            <a:endParaRPr lang="en-US" altLang="en-US" sz="1800" dirty="0">
              <a:solidFill>
                <a:schemeClr val="bg1"/>
              </a:solidFill>
              <a:latin typeface="Arial" charset="0"/>
            </a:endParaRPr>
          </a:p>
        </p:txBody>
      </p:sp>
    </p:spTree>
    <p:extLst>
      <p:ext uri="{BB962C8B-B14F-4D97-AF65-F5344CB8AC3E}">
        <p14:creationId xmlns:p14="http://schemas.microsoft.com/office/powerpoint/2010/main" val="1952866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GB" altLang="en-US" sz="4000" b="1" dirty="0">
                <a:latin typeface="Arial" charset="0"/>
              </a:rPr>
              <a:t>Thinking about research philosophy</a:t>
            </a:r>
            <a:r>
              <a:rPr lang="en-GB" altLang="en-US" b="1" dirty="0">
                <a:latin typeface="Arial" charset="0"/>
              </a:rPr>
              <a:t/>
            </a:r>
            <a:br>
              <a:rPr lang="en-GB" altLang="en-US" b="1" dirty="0">
                <a:latin typeface="Arial" charset="0"/>
              </a:rPr>
            </a:br>
            <a:endParaRPr lang="tr-TR" dirty="0"/>
          </a:p>
        </p:txBody>
      </p:sp>
      <p:sp>
        <p:nvSpPr>
          <p:cNvPr id="3" name="Content Placeholder 2"/>
          <p:cNvSpPr>
            <a:spLocks noGrp="1"/>
          </p:cNvSpPr>
          <p:nvPr>
            <p:ph idx="1"/>
          </p:nvPr>
        </p:nvSpPr>
        <p:spPr/>
        <p:txBody>
          <a:bodyPr/>
          <a:lstStyle/>
          <a:p>
            <a:pPr algn="just">
              <a:buFontTx/>
              <a:buNone/>
            </a:pPr>
            <a:endParaRPr lang="en-GB" altLang="en-US" b="1" dirty="0">
              <a:latin typeface="Arial" charset="0"/>
            </a:endParaRPr>
          </a:p>
          <a:p>
            <a:pPr algn="just"/>
            <a:r>
              <a:rPr lang="en-GB" altLang="en-US" b="1" dirty="0">
                <a:latin typeface="Arial" charset="0"/>
              </a:rPr>
              <a:t>Ontology</a:t>
            </a:r>
            <a:r>
              <a:rPr lang="tr-TR" altLang="en-US" b="1" dirty="0">
                <a:latin typeface="Arial" charset="0"/>
              </a:rPr>
              <a:t>: </a:t>
            </a:r>
            <a:r>
              <a:rPr lang="tr-TR" altLang="en-US" dirty="0">
                <a:latin typeface="Arial" charset="0"/>
              </a:rPr>
              <a:t>nature of reality</a:t>
            </a:r>
            <a:endParaRPr lang="en-GB" altLang="en-US" dirty="0">
              <a:latin typeface="Arial" charset="0"/>
            </a:endParaRPr>
          </a:p>
          <a:p>
            <a:pPr algn="just">
              <a:buFontTx/>
              <a:buNone/>
            </a:pPr>
            <a:endParaRPr lang="en-GB" altLang="en-US" dirty="0">
              <a:latin typeface="Arial" charset="0"/>
            </a:endParaRPr>
          </a:p>
          <a:p>
            <a:pPr algn="just"/>
            <a:r>
              <a:rPr lang="en-GB" altLang="en-US" b="1" dirty="0">
                <a:latin typeface="Arial" charset="0"/>
              </a:rPr>
              <a:t>Epistemology</a:t>
            </a:r>
            <a:r>
              <a:rPr lang="tr-TR" altLang="en-US" b="1" dirty="0">
                <a:latin typeface="Arial" charset="0"/>
              </a:rPr>
              <a:t>: </a:t>
            </a:r>
            <a:r>
              <a:rPr lang="tr-TR" altLang="en-US" dirty="0">
                <a:latin typeface="Arial" charset="0"/>
              </a:rPr>
              <a:t>what is acceptable knowledge  in a particular field of study.</a:t>
            </a:r>
            <a:endParaRPr lang="en-GB" altLang="en-US" dirty="0">
              <a:latin typeface="Arial" charset="0"/>
            </a:endParaRPr>
          </a:p>
          <a:p>
            <a:pPr algn="just">
              <a:buFontTx/>
              <a:buNone/>
            </a:pPr>
            <a:endParaRPr lang="en-GB" altLang="en-US" dirty="0">
              <a:latin typeface="Arial" charset="0"/>
            </a:endParaRPr>
          </a:p>
          <a:p>
            <a:pPr algn="just"/>
            <a:r>
              <a:rPr lang="tr-TR" altLang="en-US" b="1" dirty="0">
                <a:latin typeface="Arial" charset="0"/>
              </a:rPr>
              <a:t>Axiology: </a:t>
            </a:r>
            <a:r>
              <a:rPr lang="tr-TR" altLang="en-US" dirty="0">
                <a:latin typeface="Arial" charset="0"/>
              </a:rPr>
              <a:t>value research</a:t>
            </a:r>
            <a:endParaRPr lang="en-GB" altLang="en-US" dirty="0">
              <a:latin typeface="Arial" charset="0"/>
            </a:endParaRPr>
          </a:p>
          <a:p>
            <a:pPr algn="just"/>
            <a:endParaRPr lang="tr-TR" dirty="0"/>
          </a:p>
        </p:txBody>
      </p:sp>
    </p:spTree>
    <p:extLst>
      <p:ext uri="{BB962C8B-B14F-4D97-AF65-F5344CB8AC3E}">
        <p14:creationId xmlns:p14="http://schemas.microsoft.com/office/powerpoint/2010/main" val="3131741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715000"/>
          </a:xfrm>
        </p:spPr>
        <p:txBody>
          <a:bodyPr>
            <a:normAutofit/>
          </a:bodyPr>
          <a:lstStyle/>
          <a:p>
            <a:pPr marL="0" indent="0" algn="ctr">
              <a:buNone/>
            </a:pPr>
            <a:r>
              <a:rPr lang="tr-TR" b="1" dirty="0" smtClean="0"/>
              <a:t>Aspects of </a:t>
            </a:r>
            <a:r>
              <a:rPr lang="en-GB" altLang="en-US" sz="2800" b="1" dirty="0">
                <a:latin typeface="Arial" charset="0"/>
              </a:rPr>
              <a:t>Epistemology</a:t>
            </a:r>
            <a:r>
              <a:rPr lang="tr-TR" altLang="en-US" b="1" dirty="0">
                <a:latin typeface="Arial" charset="0"/>
              </a:rPr>
              <a:t>: </a:t>
            </a:r>
            <a:endParaRPr lang="tr-TR" altLang="en-US" b="1" dirty="0" smtClean="0">
              <a:latin typeface="Arial" charset="0"/>
            </a:endParaRPr>
          </a:p>
          <a:p>
            <a:pPr marL="0" indent="0" algn="ctr">
              <a:buNone/>
            </a:pPr>
            <a:r>
              <a:rPr lang="en-US" dirty="0" smtClean="0"/>
              <a:t>As </a:t>
            </a:r>
            <a:r>
              <a:rPr lang="en-US" dirty="0"/>
              <a:t>for the methods of acquiring knowledge, there are two basic approaches:</a:t>
            </a:r>
            <a:endParaRPr lang="tr-TR" dirty="0" smtClean="0"/>
          </a:p>
          <a:p>
            <a:pPr algn="just"/>
            <a:r>
              <a:rPr lang="en-US" dirty="0" smtClean="0"/>
              <a:t>empiricism </a:t>
            </a:r>
            <a:r>
              <a:rPr lang="en-US" dirty="0"/>
              <a:t>– knowledge gained by sensory experience (using inductive reasoning); </a:t>
            </a:r>
            <a:endParaRPr lang="tr-TR" dirty="0" smtClean="0"/>
          </a:p>
          <a:p>
            <a:pPr algn="just"/>
            <a:r>
              <a:rPr lang="en-US" dirty="0" smtClean="0"/>
              <a:t>rationalism </a:t>
            </a:r>
            <a:r>
              <a:rPr lang="en-US" dirty="0"/>
              <a:t>– knowledge gained by reasoning (using deductive reasoning</a:t>
            </a:r>
            <a:r>
              <a:rPr lang="en-US" dirty="0" smtClean="0"/>
              <a:t>).</a:t>
            </a:r>
            <a:endParaRPr lang="tr-TR" dirty="0" smtClean="0"/>
          </a:p>
          <a:p>
            <a:pPr algn="just"/>
            <a:endParaRPr lang="tr-TR" dirty="0"/>
          </a:p>
        </p:txBody>
      </p:sp>
    </p:spTree>
    <p:extLst>
      <p:ext uri="{BB962C8B-B14F-4D97-AF65-F5344CB8AC3E}">
        <p14:creationId xmlns:p14="http://schemas.microsoft.com/office/powerpoint/2010/main" val="241122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07504" y="304800"/>
            <a:ext cx="8731696" cy="3352800"/>
          </a:xfrm>
        </p:spPr>
        <p:txBody>
          <a:bodyPr>
            <a:normAutofit lnSpcReduction="10000"/>
          </a:bodyPr>
          <a:lstStyle/>
          <a:p>
            <a:pPr algn="ctr">
              <a:buFontTx/>
              <a:buNone/>
            </a:pPr>
            <a:r>
              <a:rPr lang="en-GB" altLang="en-US" sz="2800" b="1" dirty="0">
                <a:latin typeface="Arial" charset="0"/>
              </a:rPr>
              <a:t>Aspects of </a:t>
            </a:r>
            <a:r>
              <a:rPr lang="tr-TR" altLang="en-US" sz="2800" b="1" dirty="0" smtClean="0">
                <a:latin typeface="Arial" charset="0"/>
              </a:rPr>
              <a:t>O</a:t>
            </a:r>
            <a:r>
              <a:rPr lang="en-GB" altLang="en-US" sz="2800" b="1" dirty="0" err="1" smtClean="0">
                <a:latin typeface="Arial" charset="0"/>
              </a:rPr>
              <a:t>ntology</a:t>
            </a:r>
            <a:endParaRPr lang="en-GB" altLang="en-US" sz="2800" b="1" dirty="0">
              <a:latin typeface="Arial" charset="0"/>
            </a:endParaRPr>
          </a:p>
          <a:p>
            <a:pPr algn="ctr">
              <a:buFontTx/>
              <a:buNone/>
            </a:pPr>
            <a:endParaRPr lang="en-GB" altLang="en-US" sz="2800" b="1" dirty="0">
              <a:latin typeface="Arial" charset="0"/>
            </a:endParaRPr>
          </a:p>
          <a:p>
            <a:pPr algn="just"/>
            <a:r>
              <a:rPr lang="en-GB" altLang="en-US" sz="2600" b="1" dirty="0" smtClean="0">
                <a:latin typeface="Arial" charset="0"/>
              </a:rPr>
              <a:t>Objectivism</a:t>
            </a:r>
            <a:r>
              <a:rPr lang="tr-TR" altLang="en-US" sz="2600" b="1" dirty="0" smtClean="0">
                <a:latin typeface="Arial" charset="0"/>
              </a:rPr>
              <a:t>: </a:t>
            </a:r>
            <a:r>
              <a:rPr lang="tr-TR" altLang="en-US" sz="2600" dirty="0">
                <a:latin typeface="Arial" charset="0"/>
              </a:rPr>
              <a:t>T</a:t>
            </a:r>
            <a:r>
              <a:rPr lang="tr-TR" altLang="en-US" sz="2600" dirty="0" smtClean="0">
                <a:latin typeface="Arial" charset="0"/>
              </a:rPr>
              <a:t>he</a:t>
            </a:r>
            <a:r>
              <a:rPr lang="tr-TR" altLang="en-US" sz="2600" b="1" dirty="0" smtClean="0">
                <a:latin typeface="Arial" charset="0"/>
              </a:rPr>
              <a:t> </a:t>
            </a:r>
            <a:r>
              <a:rPr lang="tr-TR" altLang="en-US" sz="2600" dirty="0" smtClean="0">
                <a:latin typeface="Arial" charset="0"/>
              </a:rPr>
              <a:t>position that social entities exist in reality external to social actors concerned with their existence.</a:t>
            </a:r>
            <a:endParaRPr lang="en-GB" altLang="en-US" sz="2600" dirty="0">
              <a:latin typeface="Arial" charset="0"/>
            </a:endParaRPr>
          </a:p>
          <a:p>
            <a:pPr>
              <a:buFontTx/>
              <a:buNone/>
            </a:pPr>
            <a:endParaRPr lang="en-GB" altLang="en-US" sz="2600" dirty="0">
              <a:latin typeface="Arial" charset="0"/>
            </a:endParaRPr>
          </a:p>
          <a:p>
            <a:r>
              <a:rPr lang="en-GB" altLang="en-US" sz="2600" b="1" dirty="0" smtClean="0">
                <a:latin typeface="Arial" charset="0"/>
              </a:rPr>
              <a:t>Subjectivism</a:t>
            </a:r>
            <a:r>
              <a:rPr lang="tr-TR" altLang="en-US" sz="2600" dirty="0" smtClean="0">
                <a:latin typeface="Arial" charset="0"/>
              </a:rPr>
              <a:t>: Social phenomena are created from the perceptions and consequent  actions .</a:t>
            </a:r>
            <a:endParaRPr lang="en-GB" altLang="en-US" sz="2600" dirty="0">
              <a:latin typeface="Arial" charset="0"/>
            </a:endParaRPr>
          </a:p>
          <a:p>
            <a:endParaRPr lang="en-GB" altLang="en-US" sz="2600" dirty="0">
              <a:latin typeface="Arial"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436" y="3733800"/>
            <a:ext cx="693737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0432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Research Paradigms</a:t>
            </a:r>
            <a:endParaRPr lang="en-US" dirty="0"/>
          </a:p>
        </p:txBody>
      </p:sp>
      <p:sp>
        <p:nvSpPr>
          <p:cNvPr id="3" name="Content Placeholder 2"/>
          <p:cNvSpPr>
            <a:spLocks noGrp="1"/>
          </p:cNvSpPr>
          <p:nvPr>
            <p:ph idx="1"/>
          </p:nvPr>
        </p:nvSpPr>
        <p:spPr>
          <a:xfrm>
            <a:off x="251520" y="1600200"/>
            <a:ext cx="8640960" cy="4525963"/>
          </a:xfrm>
        </p:spPr>
        <p:txBody>
          <a:bodyPr/>
          <a:lstStyle/>
          <a:p>
            <a:pPr algn="just"/>
            <a:r>
              <a:rPr lang="tr-TR" b="1" dirty="0" smtClean="0"/>
              <a:t>Paradigsm: </a:t>
            </a:r>
            <a:r>
              <a:rPr lang="tr-TR" dirty="0" smtClean="0"/>
              <a:t>is a term frequently used in the soical sciences, but one can lead to confusion because it tends to have multiple meanings. </a:t>
            </a:r>
          </a:p>
          <a:p>
            <a:pPr algn="just"/>
            <a:r>
              <a:rPr lang="tr-TR" dirty="0"/>
              <a:t>I</a:t>
            </a:r>
            <a:r>
              <a:rPr lang="tr-TR" dirty="0" smtClean="0"/>
              <a:t>s a way of </a:t>
            </a:r>
            <a:r>
              <a:rPr lang="tr-TR" i="1" dirty="0" smtClean="0"/>
              <a:t>examining social phenomena from which particular understandings of these phenomena can be gained  and explanations attemped.</a:t>
            </a:r>
          </a:p>
          <a:p>
            <a:endParaRPr lang="en-US" dirty="0"/>
          </a:p>
        </p:txBody>
      </p:sp>
    </p:spTree>
    <p:extLst>
      <p:ext uri="{BB962C8B-B14F-4D97-AF65-F5344CB8AC3E}">
        <p14:creationId xmlns:p14="http://schemas.microsoft.com/office/powerpoint/2010/main" val="1238377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a:t>
            </a:r>
            <a:r>
              <a:rPr lang="tr-TR" dirty="0" smtClean="0"/>
              <a:t>yllabus</a:t>
            </a:r>
            <a:endParaRPr lang="en-US" dirty="0"/>
          </a:p>
        </p:txBody>
      </p:sp>
      <p:sp>
        <p:nvSpPr>
          <p:cNvPr id="3" name="Content Placeholder 2"/>
          <p:cNvSpPr>
            <a:spLocks noGrp="1"/>
          </p:cNvSpPr>
          <p:nvPr>
            <p:ph idx="1"/>
          </p:nvPr>
        </p:nvSpPr>
        <p:spPr>
          <a:xfrm>
            <a:off x="228600" y="1600200"/>
            <a:ext cx="8610600" cy="4525963"/>
          </a:xfrm>
        </p:spPr>
        <p:txBody>
          <a:bodyPr/>
          <a:lstStyle/>
          <a:p>
            <a:pPr algn="just"/>
            <a:r>
              <a:rPr lang="en-US" dirty="0">
                <a:hlinkClick r:id="rId2"/>
              </a:rPr>
              <a:t>https://</a:t>
            </a:r>
            <a:r>
              <a:rPr lang="en-US" dirty="0" smtClean="0">
                <a:hlinkClick r:id="rId2"/>
              </a:rPr>
              <a:t>www.cag.edu.tr/tr/akademik-kadro/26/dosyalar</a:t>
            </a:r>
            <a:endParaRPr lang="tr-TR" dirty="0" smtClean="0"/>
          </a:p>
          <a:p>
            <a:pPr algn="just"/>
            <a:endParaRPr lang="en-US" dirty="0"/>
          </a:p>
        </p:txBody>
      </p:sp>
    </p:spTree>
    <p:extLst>
      <p:ext uri="{BB962C8B-B14F-4D97-AF65-F5344CB8AC3E}">
        <p14:creationId xmlns:p14="http://schemas.microsoft.com/office/powerpoint/2010/main" val="3788832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 y="0"/>
            <a:ext cx="91370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933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Term Projects (2)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14926453"/>
              </p:ext>
            </p:extLst>
          </p:nvPr>
        </p:nvGraphicFramePr>
        <p:xfrm>
          <a:off x="533400" y="1447800"/>
          <a:ext cx="7924802" cy="4887066"/>
        </p:xfrm>
        <a:graphic>
          <a:graphicData uri="http://schemas.openxmlformats.org/drawingml/2006/table">
            <a:tbl>
              <a:tblPr firstRow="1" firstCol="1" lastRow="1" lastCol="1" bandRow="1" bandCol="1"/>
              <a:tblGrid>
                <a:gridCol w="2376340"/>
                <a:gridCol w="108549"/>
                <a:gridCol w="1603296"/>
                <a:gridCol w="1351728"/>
                <a:gridCol w="108549"/>
                <a:gridCol w="2376340"/>
              </a:tblGrid>
              <a:tr h="209939">
                <a:tc gridSpan="6">
                  <a:txBody>
                    <a:bodyPr/>
                    <a:lstStyle/>
                    <a:p>
                      <a:pPr algn="ctr">
                        <a:spcAft>
                          <a:spcPts val="0"/>
                        </a:spcAft>
                      </a:pPr>
                      <a:r>
                        <a:rPr lang="tr-TR" sz="1050" b="1" dirty="0">
                          <a:effectLst/>
                          <a:latin typeface="Arial"/>
                          <a:ea typeface="Times New Roman"/>
                        </a:rPr>
                        <a:t>ASSESSMENT METHODS</a:t>
                      </a:r>
                      <a:endParaRPr lang="en-US" sz="1400" dirty="0">
                        <a:effectLst/>
                        <a:latin typeface="Times New Roman"/>
                        <a:ea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939">
                <a:tc>
                  <a:txBody>
                    <a:bodyPr/>
                    <a:lstStyle/>
                    <a:p>
                      <a:pPr algn="ctr">
                        <a:spcAft>
                          <a:spcPts val="0"/>
                        </a:spcAft>
                      </a:pPr>
                      <a:r>
                        <a:rPr lang="tr-TR" sz="1050" b="1">
                          <a:effectLst/>
                          <a:latin typeface="Arial"/>
                          <a:ea typeface="Times New Roman"/>
                        </a:rPr>
                        <a:t>Activities</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a:effectLst/>
                          <a:latin typeface="Arial"/>
                          <a:ea typeface="Times New Roman"/>
                        </a:rPr>
                        <a:t>Number</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b="1">
                          <a:effectLst/>
                          <a:latin typeface="Arial"/>
                          <a:ea typeface="Times New Roman"/>
                        </a:rPr>
                        <a:t>Effect</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a:effectLst/>
                          <a:latin typeface="Arial"/>
                          <a:ea typeface="Times New Roman"/>
                        </a:rPr>
                        <a:t>Notes</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r>
              <a:tr h="209939">
                <a:tc>
                  <a:txBody>
                    <a:bodyPr/>
                    <a:lstStyle/>
                    <a:p>
                      <a:pPr>
                        <a:spcAft>
                          <a:spcPts val="0"/>
                        </a:spcAft>
                      </a:pPr>
                      <a:r>
                        <a:rPr lang="tr-TR" sz="2000" b="1" dirty="0">
                          <a:effectLst/>
                          <a:latin typeface="Arial"/>
                          <a:ea typeface="Times New Roman"/>
                        </a:rPr>
                        <a:t>Midterm Exam</a:t>
                      </a:r>
                      <a:endParaRPr lang="en-US" sz="32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2000" dirty="0">
                          <a:effectLst/>
                          <a:latin typeface="Arial"/>
                          <a:ea typeface="Times New Roman"/>
                        </a:rPr>
                        <a:t>1</a:t>
                      </a:r>
                      <a:endParaRPr lang="en-US" sz="32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2000" dirty="0">
                          <a:effectLst/>
                          <a:latin typeface="Arial"/>
                          <a:ea typeface="Times New Roman"/>
                        </a:rPr>
                        <a:t>25%</a:t>
                      </a:r>
                      <a:endParaRPr lang="en-US" sz="32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050" b="1">
                          <a:effectLst/>
                          <a:latin typeface="Arial"/>
                          <a:ea typeface="Times New Roman"/>
                        </a:rPr>
                        <a:t> </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r>
              <a:tr h="755779">
                <a:tc>
                  <a:txBody>
                    <a:bodyPr/>
                    <a:lstStyle/>
                    <a:p>
                      <a:pPr>
                        <a:spcAft>
                          <a:spcPts val="0"/>
                        </a:spcAft>
                      </a:pPr>
                      <a:r>
                        <a:rPr lang="tr-TR" sz="2000" b="1" dirty="0">
                          <a:effectLst/>
                          <a:latin typeface="Arial"/>
                          <a:ea typeface="Times New Roman"/>
                        </a:rPr>
                        <a:t>Project &amp; presentation</a:t>
                      </a:r>
                      <a:endParaRPr lang="en-US" sz="20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2000" dirty="0" smtClean="0">
                          <a:effectLst/>
                          <a:latin typeface="Arial"/>
                          <a:ea typeface="Times New Roman"/>
                        </a:rPr>
                        <a:t>2</a:t>
                      </a:r>
                      <a:endParaRPr lang="en-US" sz="20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2000" dirty="0">
                          <a:effectLst/>
                          <a:latin typeface="Arial"/>
                          <a:ea typeface="Times New Roman"/>
                        </a:rPr>
                        <a:t>25%</a:t>
                      </a:r>
                      <a:endParaRPr lang="en-US" sz="20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2000" b="1" dirty="0">
                          <a:effectLst/>
                          <a:latin typeface="Arial"/>
                          <a:ea typeface="Times New Roman"/>
                        </a:rPr>
                        <a:t>2 projects will be assigned</a:t>
                      </a:r>
                      <a:endParaRPr lang="en-US" sz="20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r>
              <a:tr h="209939">
                <a:tc>
                  <a:txBody>
                    <a:bodyPr/>
                    <a:lstStyle/>
                    <a:p>
                      <a:pPr>
                        <a:spcAft>
                          <a:spcPts val="0"/>
                        </a:spcAft>
                      </a:pPr>
                      <a:r>
                        <a:rPr lang="tr-TR" sz="1800" b="1" i="1" dirty="0">
                          <a:effectLst/>
                          <a:latin typeface="Arial"/>
                          <a:ea typeface="Times New Roman"/>
                        </a:rPr>
                        <a:t>Effect of The Activities</a:t>
                      </a:r>
                      <a:endParaRPr lang="en-US" sz="28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800" dirty="0">
                          <a:effectLst/>
                          <a:latin typeface="Arial"/>
                          <a:ea typeface="Times New Roman"/>
                        </a:rPr>
                        <a:t> </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800" dirty="0">
                          <a:effectLst/>
                          <a:latin typeface="Arial"/>
                          <a:ea typeface="Times New Roman"/>
                        </a:rPr>
                        <a:t>50%</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200" b="1" dirty="0">
                          <a:effectLst/>
                          <a:latin typeface="Arial"/>
                          <a:ea typeface="Times New Roman"/>
                        </a:rPr>
                        <a:t> </a:t>
                      </a:r>
                      <a:endParaRPr lang="en-US" sz="18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r>
              <a:tr h="209939">
                <a:tc>
                  <a:txBody>
                    <a:bodyPr/>
                    <a:lstStyle/>
                    <a:p>
                      <a:pPr>
                        <a:spcAft>
                          <a:spcPts val="0"/>
                        </a:spcAft>
                      </a:pPr>
                      <a:r>
                        <a:rPr lang="tr-TR" sz="1800" b="1" i="1" dirty="0">
                          <a:effectLst/>
                          <a:latin typeface="Arial"/>
                          <a:ea typeface="Times New Roman"/>
                        </a:rPr>
                        <a:t>Effect of The Final Exam</a:t>
                      </a:r>
                      <a:endParaRPr lang="en-US" sz="28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800" dirty="0">
                          <a:effectLst/>
                          <a:latin typeface="Arial"/>
                          <a:ea typeface="Times New Roman"/>
                        </a:rPr>
                        <a:t>1</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800" dirty="0">
                          <a:effectLst/>
                          <a:latin typeface="Arial"/>
                          <a:ea typeface="Times New Roman"/>
                        </a:rPr>
                        <a:t>50%</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200" b="1" dirty="0">
                          <a:effectLst/>
                          <a:latin typeface="Arial"/>
                          <a:ea typeface="Times New Roman"/>
                        </a:rPr>
                        <a:t> </a:t>
                      </a:r>
                      <a:endParaRPr lang="en-US" sz="18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r>
              <a:tr h="209939">
                <a:tc gridSpan="6">
                  <a:txBody>
                    <a:bodyPr/>
                    <a:lstStyle/>
                    <a:p>
                      <a:pPr algn="ctr">
                        <a:spcAft>
                          <a:spcPts val="0"/>
                        </a:spcAft>
                      </a:pPr>
                      <a:r>
                        <a:rPr lang="tr-TR" sz="1050" b="1" dirty="0">
                          <a:effectLst/>
                          <a:latin typeface="Arial"/>
                          <a:ea typeface="Times New Roman"/>
                        </a:rPr>
                        <a:t>ECTS TABLE</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939">
                <a:tc gridSpan="2">
                  <a:txBody>
                    <a:bodyPr/>
                    <a:lstStyle/>
                    <a:p>
                      <a:pPr>
                        <a:spcAft>
                          <a:spcPts val="0"/>
                        </a:spcAft>
                      </a:pPr>
                      <a:r>
                        <a:rPr lang="tr-TR" sz="1050" b="1" dirty="0">
                          <a:effectLst/>
                          <a:latin typeface="Arial"/>
                          <a:ea typeface="Times New Roman"/>
                        </a:rPr>
                        <a:t>Contents</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b="1">
                          <a:effectLst/>
                          <a:latin typeface="Arial"/>
                          <a:ea typeface="Times New Roman"/>
                        </a:rPr>
                        <a:t>Number</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dirty="0">
                          <a:effectLst/>
                          <a:latin typeface="Arial"/>
                          <a:ea typeface="Times New Roman"/>
                        </a:rPr>
                        <a:t>Hours</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b="1">
                          <a:effectLst/>
                          <a:latin typeface="Arial"/>
                          <a:ea typeface="Times New Roman"/>
                        </a:rPr>
                        <a:t>Total</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2">
                  <a:txBody>
                    <a:bodyPr/>
                    <a:lstStyle/>
                    <a:p>
                      <a:pPr>
                        <a:spcAft>
                          <a:spcPts val="0"/>
                        </a:spcAft>
                      </a:pPr>
                      <a:r>
                        <a:rPr lang="tr-TR" sz="1050" b="1" dirty="0">
                          <a:effectLst/>
                          <a:latin typeface="Arial"/>
                          <a:ea typeface="Times New Roman"/>
                        </a:rPr>
                        <a:t>Hours in Classroom </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a:effectLst/>
                          <a:latin typeface="Arial"/>
                          <a:ea typeface="Times New Roman"/>
                        </a:rPr>
                        <a:t>14</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3</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a:effectLst/>
                          <a:latin typeface="Arial"/>
                          <a:ea typeface="Times New Roman"/>
                        </a:rPr>
                        <a:t>42</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9939">
                <a:tc gridSpan="2">
                  <a:txBody>
                    <a:bodyPr/>
                    <a:lstStyle/>
                    <a:p>
                      <a:pPr>
                        <a:spcAft>
                          <a:spcPts val="0"/>
                        </a:spcAft>
                      </a:pPr>
                      <a:r>
                        <a:rPr lang="tr-TR" sz="1050" b="1" dirty="0">
                          <a:effectLst/>
                          <a:latin typeface="Arial"/>
                          <a:ea typeface="Times New Roman"/>
                        </a:rPr>
                        <a:t>Hours out Classroom</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4</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48</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2">
                  <a:txBody>
                    <a:bodyPr/>
                    <a:lstStyle/>
                    <a:p>
                      <a:pPr>
                        <a:spcAft>
                          <a:spcPts val="0"/>
                        </a:spcAft>
                      </a:pPr>
                      <a:r>
                        <a:rPr lang="tr-TR" sz="1050" b="1">
                          <a:effectLst/>
                          <a:latin typeface="Arial"/>
                          <a:ea typeface="Times New Roman"/>
                        </a:rPr>
                        <a:t>Home works</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dirty="0">
                          <a:effectLst/>
                          <a:latin typeface="Arial"/>
                          <a:ea typeface="Times New Roman"/>
                        </a:rPr>
                        <a:t> 4</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a:effectLst/>
                          <a:latin typeface="Arial"/>
                          <a:ea typeface="Times New Roman"/>
                        </a:rPr>
                        <a:t>4</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9939">
                <a:tc gridSpan="2">
                  <a:txBody>
                    <a:bodyPr/>
                    <a:lstStyle/>
                    <a:p>
                      <a:pPr>
                        <a:spcAft>
                          <a:spcPts val="0"/>
                        </a:spcAft>
                      </a:pPr>
                      <a:r>
                        <a:rPr lang="tr-TR" sz="1050" b="1">
                          <a:effectLst/>
                          <a:latin typeface="Arial"/>
                          <a:ea typeface="Times New Roman"/>
                        </a:rPr>
                        <a:t>Projects </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42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32</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2">
                  <a:txBody>
                    <a:bodyPr/>
                    <a:lstStyle/>
                    <a:p>
                      <a:pPr>
                        <a:spcAft>
                          <a:spcPts val="0"/>
                        </a:spcAft>
                      </a:pPr>
                      <a:r>
                        <a:rPr lang="tr-TR" sz="1050" b="1">
                          <a:effectLst/>
                          <a:latin typeface="Arial"/>
                          <a:ea typeface="Times New Roman"/>
                        </a:rPr>
                        <a:t>Midterm Exam</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1</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2">
                  <a:txBody>
                    <a:bodyPr/>
                    <a:lstStyle/>
                    <a:p>
                      <a:pPr>
                        <a:spcAft>
                          <a:spcPts val="0"/>
                        </a:spcAft>
                      </a:pPr>
                      <a:r>
                        <a:rPr lang="tr-TR" sz="1050" b="1">
                          <a:effectLst/>
                          <a:latin typeface="Arial"/>
                          <a:ea typeface="Times New Roman"/>
                        </a:rPr>
                        <a:t>Final Exam</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1</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18</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18</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rowSpan="3" gridSpan="5">
                  <a:txBody>
                    <a:bodyPr/>
                    <a:lstStyle/>
                    <a:p>
                      <a:pPr algn="r">
                        <a:spcAft>
                          <a:spcPts val="0"/>
                        </a:spcAft>
                      </a:pPr>
                      <a:r>
                        <a:rPr lang="tr-TR" sz="1050" b="1" dirty="0">
                          <a:effectLst/>
                          <a:latin typeface="Arial"/>
                          <a:ea typeface="Times New Roman"/>
                        </a:rPr>
                        <a:t>Total</a:t>
                      </a:r>
                      <a:endParaRPr lang="en-US" sz="1400" dirty="0">
                        <a:effectLst/>
                        <a:latin typeface="Times New Roman"/>
                        <a:ea typeface="Times New Roman"/>
                      </a:endParaRPr>
                    </a:p>
                    <a:p>
                      <a:pPr algn="r">
                        <a:spcAft>
                          <a:spcPts val="0"/>
                        </a:spcAft>
                      </a:pPr>
                      <a:r>
                        <a:rPr lang="tr-TR" sz="1050" b="1" dirty="0">
                          <a:effectLst/>
                          <a:latin typeface="Arial"/>
                          <a:ea typeface="Times New Roman"/>
                        </a:rPr>
                        <a:t>Total / 30</a:t>
                      </a:r>
                      <a:endParaRPr lang="en-US" sz="1400" dirty="0">
                        <a:effectLst/>
                        <a:latin typeface="Times New Roman"/>
                        <a:ea typeface="Times New Roman"/>
                      </a:endParaRPr>
                    </a:p>
                    <a:p>
                      <a:pPr algn="r">
                        <a:spcAft>
                          <a:spcPts val="0"/>
                        </a:spcAft>
                      </a:pPr>
                      <a:r>
                        <a:rPr lang="tr-TR" sz="1050" b="1" dirty="0">
                          <a:effectLst/>
                          <a:latin typeface="Arial"/>
                          <a:ea typeface="Times New Roman"/>
                        </a:rPr>
                        <a:t>ECTS Credit</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ctr">
                        <a:spcAft>
                          <a:spcPts val="0"/>
                        </a:spcAft>
                      </a:pPr>
                      <a:r>
                        <a:rPr lang="tr-TR" sz="1050" dirty="0">
                          <a:effectLst/>
                          <a:latin typeface="Arial"/>
                          <a:ea typeface="Times New Roman"/>
                        </a:rPr>
                        <a:t>138</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993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spcAft>
                          <a:spcPts val="0"/>
                        </a:spcAft>
                      </a:pPr>
                      <a:r>
                        <a:rPr lang="tr-TR" sz="1050" dirty="0">
                          <a:effectLst/>
                          <a:latin typeface="Arial"/>
                          <a:ea typeface="Times New Roman"/>
                        </a:rPr>
                        <a:t>156/ 30 = 5.2</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spcAft>
                          <a:spcPts val="0"/>
                        </a:spcAft>
                      </a:pPr>
                      <a:r>
                        <a:rPr lang="tr-TR" sz="1050" dirty="0">
                          <a:effectLst/>
                          <a:latin typeface="Arial"/>
                          <a:ea typeface="Times New Roman"/>
                        </a:rPr>
                        <a:t>6.00</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Tree>
    <p:extLst>
      <p:ext uri="{BB962C8B-B14F-4D97-AF65-F5344CB8AC3E}">
        <p14:creationId xmlns:p14="http://schemas.microsoft.com/office/powerpoint/2010/main" val="124890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010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924800" cy="4800600"/>
          </a:xfrm>
        </p:spPr>
        <p:txBody>
          <a:bodyPr>
            <a:normAutofit/>
          </a:bodyPr>
          <a:lstStyle/>
          <a:p>
            <a:r>
              <a:rPr lang="tr-TR" b="1" dirty="0" smtClean="0"/>
              <a:t>BUSINESS RESEARCH METHODS</a:t>
            </a:r>
            <a:br>
              <a:rPr lang="tr-TR" b="1" dirty="0" smtClean="0"/>
            </a:br>
            <a:r>
              <a:rPr lang="tr-TR" b="1" dirty="0"/>
              <a:t/>
            </a:r>
            <a:br>
              <a:rPr lang="tr-TR" b="1" dirty="0"/>
            </a:br>
            <a:r>
              <a:rPr lang="tr-TR" b="1" dirty="0" smtClean="0"/>
              <a:t>CHAPTER </a:t>
            </a:r>
            <a:r>
              <a:rPr lang="tr-TR" b="1" dirty="0"/>
              <a:t>1 &amp; 2</a:t>
            </a:r>
            <a:br>
              <a:rPr lang="tr-TR" b="1" dirty="0"/>
            </a:br>
            <a:endParaRPr lang="tr-TR" b="1" dirty="0"/>
          </a:p>
        </p:txBody>
      </p:sp>
    </p:spTree>
    <p:extLst>
      <p:ext uri="{BB962C8B-B14F-4D97-AF65-F5344CB8AC3E}">
        <p14:creationId xmlns:p14="http://schemas.microsoft.com/office/powerpoint/2010/main" val="1910641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2380</Words>
  <Application>Microsoft Office PowerPoint</Application>
  <PresentationFormat>On-screen Show (4:3)</PresentationFormat>
  <Paragraphs>260</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This book contains two parts</vt:lpstr>
      <vt:lpstr>PowerPoint Presentation</vt:lpstr>
      <vt:lpstr>Why  university students should take this course</vt:lpstr>
      <vt:lpstr>Syllabus</vt:lpstr>
      <vt:lpstr>PowerPoint Presentation</vt:lpstr>
      <vt:lpstr>Term Projects (2)</vt:lpstr>
      <vt:lpstr>PowerPoint Presentation</vt:lpstr>
      <vt:lpstr>BUSINESS RESEARCH METHODS  CHAPTER 1 &amp; 2 </vt:lpstr>
      <vt:lpstr>What is Research?</vt:lpstr>
      <vt:lpstr>Types of Business Research:  Applied And Basic   </vt:lpstr>
      <vt:lpstr>Methods vs Methodology</vt:lpstr>
      <vt:lpstr>PowerPoint Presentation</vt:lpstr>
      <vt:lpstr>Research Methods</vt:lpstr>
      <vt:lpstr>Generating research ideas..</vt:lpstr>
      <vt:lpstr>Before  starting to your research</vt:lpstr>
      <vt:lpstr>PowerPoint Presentation</vt:lpstr>
      <vt:lpstr>PowerPoint Presentation</vt:lpstr>
      <vt:lpstr>RESEARCH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Deciding on  The Research  Type</vt:lpstr>
      <vt:lpstr>Deciding on Your Type of Research </vt:lpstr>
      <vt:lpstr>INDUCTIVE REASONING – THE EMPIRICIST’S APPROACH</vt:lpstr>
      <vt:lpstr>?  ?  ?</vt:lpstr>
      <vt:lpstr>PowerPoint Presentation</vt:lpstr>
      <vt:lpstr>DEDUCTIVE REASONING – THE RATIONALIST’S APPROACH</vt:lpstr>
      <vt:lpstr>PowerPoint Presentation</vt:lpstr>
      <vt:lpstr>RESEARCH THEORY </vt:lpstr>
      <vt:lpstr>Theories</vt:lpstr>
      <vt:lpstr>SCIENTIFIC METHOD</vt:lpstr>
      <vt:lpstr>Aspects of philosophy </vt:lpstr>
      <vt:lpstr>The research ‘onion’   </vt:lpstr>
      <vt:lpstr>Aspects of approaches</vt:lpstr>
      <vt:lpstr>PowerPoint Presentation</vt:lpstr>
      <vt:lpstr>Major differences between these approaches</vt:lpstr>
      <vt:lpstr>Thinking about research philosophy </vt:lpstr>
      <vt:lpstr>PowerPoint Presentation</vt:lpstr>
      <vt:lpstr>PowerPoint Presentation</vt:lpstr>
      <vt:lpstr>Research Paradigms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KARAOMERLIOGLU</dc:creator>
  <cp:lastModifiedBy>none</cp:lastModifiedBy>
  <cp:revision>59</cp:revision>
  <cp:lastPrinted>2019-02-11T13:20:46Z</cp:lastPrinted>
  <dcterms:created xsi:type="dcterms:W3CDTF">2006-08-16T00:00:00Z</dcterms:created>
  <dcterms:modified xsi:type="dcterms:W3CDTF">2019-02-11T13:23:13Z</dcterms:modified>
</cp:coreProperties>
</file>