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  <p:sldId id="258" r:id="rId7"/>
    <p:sldId id="259" r:id="rId8"/>
    <p:sldId id="266" r:id="rId9"/>
    <p:sldId id="267" r:id="rId10"/>
    <p:sldId id="268" r:id="rId11"/>
    <p:sldId id="269" r:id="rId12"/>
    <p:sldId id="273" r:id="rId13"/>
    <p:sldId id="274" r:id="rId14"/>
    <p:sldId id="276" r:id="rId15"/>
    <p:sldId id="270" r:id="rId16"/>
    <p:sldId id="271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Chapter 1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The </a:t>
            </a:r>
            <a:r>
              <a:rPr lang="en-US" b="1" dirty="0"/>
              <a:t>nature of business and management</a:t>
            </a:r>
            <a:br>
              <a:rPr lang="en-US" b="1" dirty="0"/>
            </a:br>
            <a:r>
              <a:rPr lang="en-US" b="1" dirty="0"/>
              <a:t>research and structure of this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64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Chapter 2.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 ideas that will help in the choice of a suitable research topic;</a:t>
            </a:r>
          </a:p>
          <a:p>
            <a:r>
              <a:rPr lang="en-US" dirty="0" smtClean="0"/>
              <a:t>identify </a:t>
            </a:r>
            <a:r>
              <a:rPr lang="en-US" dirty="0"/>
              <a:t>the attributes of a good research topic;</a:t>
            </a:r>
          </a:p>
          <a:p>
            <a:r>
              <a:rPr lang="en-US" dirty="0" smtClean="0"/>
              <a:t>turn </a:t>
            </a:r>
            <a:r>
              <a:rPr lang="en-US" dirty="0"/>
              <a:t>research ideas into a research project that has clear </a:t>
            </a:r>
            <a:r>
              <a:rPr lang="en-US" dirty="0" smtClean="0"/>
              <a:t>research</a:t>
            </a:r>
            <a:r>
              <a:rPr lang="tr-TR" dirty="0" smtClean="0"/>
              <a:t> </a:t>
            </a:r>
            <a:r>
              <a:rPr lang="en-US" dirty="0" smtClean="0"/>
              <a:t>question(s</a:t>
            </a:r>
            <a:r>
              <a:rPr lang="en-US" dirty="0"/>
              <a:t>) and </a:t>
            </a:r>
            <a:r>
              <a:rPr lang="en-US" dirty="0" smtClean="0"/>
              <a:t>objectives;</a:t>
            </a:r>
            <a:endParaRPr lang="tr-TR" dirty="0" smtClean="0"/>
          </a:p>
          <a:p>
            <a:r>
              <a:rPr lang="en-US" dirty="0" smtClean="0"/>
              <a:t>draft </a:t>
            </a:r>
            <a:r>
              <a:rPr lang="en-US" dirty="0"/>
              <a:t>a research proposal.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99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How to decide...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clarfying. The </a:t>
            </a:r>
            <a:r>
              <a:rPr lang="en-US" dirty="0" smtClean="0"/>
              <a:t>research </a:t>
            </a:r>
            <a:r>
              <a:rPr lang="en-US" dirty="0"/>
              <a:t>topic is the most </a:t>
            </a:r>
            <a:r>
              <a:rPr lang="en-US" b="1" i="1" dirty="0"/>
              <a:t>exciting </a:t>
            </a:r>
            <a:r>
              <a:rPr lang="en-US" dirty="0" smtClean="0"/>
              <a:t>part</a:t>
            </a:r>
            <a:r>
              <a:rPr lang="tr-TR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dirty="0"/>
              <a:t>is important to </a:t>
            </a:r>
            <a:r>
              <a:rPr lang="en-US" dirty="0" smtClean="0"/>
              <a:t>choose</a:t>
            </a:r>
            <a:r>
              <a:rPr lang="tr-TR" dirty="0" smtClean="0"/>
              <a:t> </a:t>
            </a:r>
            <a:r>
              <a:rPr lang="en-US" dirty="0" smtClean="0"/>
              <a:t>something </a:t>
            </a:r>
            <a:r>
              <a:rPr lang="en-US" dirty="0"/>
              <a:t>that will </a:t>
            </a:r>
            <a:r>
              <a:rPr lang="en-US" i="1" dirty="0"/>
              <a:t>sustain your interest throughout the months </a:t>
            </a:r>
            <a:r>
              <a:rPr lang="en-US" dirty="0"/>
              <a:t>that you will need to </a:t>
            </a:r>
            <a:r>
              <a:rPr lang="en-US" dirty="0" smtClean="0"/>
              <a:t>complete</a:t>
            </a:r>
            <a:r>
              <a:rPr lang="tr-TR" dirty="0" smtClean="0"/>
              <a:t> </a:t>
            </a:r>
            <a:r>
              <a:rPr lang="en-US" dirty="0" smtClean="0"/>
              <a:t>it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You </a:t>
            </a:r>
            <a:r>
              <a:rPr lang="en-US" dirty="0"/>
              <a:t>may even decide to do some research that is something that forms part of your </a:t>
            </a:r>
            <a:r>
              <a:rPr lang="en-US" dirty="0" smtClean="0"/>
              <a:t>leisure</a:t>
            </a:r>
            <a:r>
              <a:rPr lang="tr-TR" dirty="0" smtClean="0"/>
              <a:t> </a:t>
            </a:r>
            <a:r>
              <a:rPr lang="en-US" dirty="0" smtClean="0"/>
              <a:t>activities!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585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66700" y="5891213"/>
            <a:ext cx="853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1200" dirty="0"/>
              <a:t>Box 2.2</a:t>
            </a:r>
            <a:r>
              <a:rPr lang="en-GB" altLang="en-US" dirty="0"/>
              <a:t>  Attributes of a good research topic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700" y="633413"/>
            <a:ext cx="8534400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b="1" dirty="0">
                <a:latin typeface="Arial" pitchFamily="34" charset="0"/>
                <a:ea typeface="ＭＳ Ｐゴシック" pitchFamily="34" charset="-128"/>
              </a:rPr>
              <a:t>Capability: is it feasible?</a:t>
            </a:r>
          </a:p>
          <a:p>
            <a:pPr eaLnBrk="1" hangingPunct="1">
              <a:defRPr/>
            </a:pPr>
            <a:endParaRPr lang="en-GB" b="1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Is the topic something with which you are really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fascinated?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Do you have, or can you develop within the project time frame,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the necessary research skills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 to undertake the topic?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Is the research topic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achievable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 within the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available time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Will the topic still be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current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 when you finish your project?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Is the topic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achievable 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within the financial resources that are likely to be available?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Are you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reasonably certain of being able to gain access 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to data you are likely to require for this topic?</a:t>
            </a:r>
          </a:p>
        </p:txBody>
      </p:sp>
    </p:spTree>
    <p:extLst>
      <p:ext uri="{BB962C8B-B14F-4D97-AF65-F5344CB8AC3E}">
        <p14:creationId xmlns:p14="http://schemas.microsoft.com/office/powerpoint/2010/main" val="151584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66700" y="5891213"/>
            <a:ext cx="853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1200"/>
              <a:t>Box 2.2</a:t>
            </a:r>
            <a:r>
              <a:rPr lang="en-GB" altLang="en-US"/>
              <a:t>  Attributes of a good research topic (Continued)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700" y="630238"/>
            <a:ext cx="8534400" cy="5076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b="1" dirty="0">
                <a:latin typeface="Arial" pitchFamily="34" charset="0"/>
                <a:ea typeface="ＭＳ Ｐゴシック" pitchFamily="34" charset="-128"/>
              </a:rPr>
              <a:t>Appropriateness: is it worthwhile?</a:t>
            </a:r>
          </a:p>
          <a:p>
            <a:pPr eaLnBrk="1" hangingPunct="1">
              <a:defRPr/>
            </a:pPr>
            <a:endParaRPr lang="en-GB" b="1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Does the topic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fit the specifications 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and meet the standards set by the examining institution?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Does your topic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contain issues 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that have a clear link to theory?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Are you able to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state your research question(s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), aim and objectives clearly?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Will your proposed research be able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to provide fresh insights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 into this topic?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Does your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topic relate clearly to the idea 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you have been given (perhaps by an organisation)?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Are the findings for this topic likely to be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symmetrical: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 that is, of similar value whatever the outcome?</a:t>
            </a:r>
          </a:p>
          <a:p>
            <a:pPr eaLnBrk="1" hangingPunct="1">
              <a:defRPr/>
            </a:pPr>
            <a:endParaRPr lang="en-GB" dirty="0">
              <a:latin typeface="Arial" pitchFamily="34" charset="0"/>
              <a:ea typeface="ＭＳ Ｐゴシック" pitchFamily="34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ü"/>
              <a:defRPr/>
            </a:pPr>
            <a:r>
              <a:rPr lang="en-GB" dirty="0">
                <a:latin typeface="Arial" pitchFamily="34" charset="0"/>
                <a:ea typeface="ＭＳ Ｐゴシック" pitchFamily="34" charset="-128"/>
              </a:rPr>
              <a:t>Does the topic </a:t>
            </a:r>
            <a:r>
              <a:rPr lang="en-GB" b="1" i="1" dirty="0">
                <a:latin typeface="Arial" pitchFamily="34" charset="0"/>
                <a:ea typeface="ＭＳ Ｐゴシック" pitchFamily="34" charset="-128"/>
              </a:rPr>
              <a:t>match your career goals</a:t>
            </a:r>
            <a:r>
              <a:rPr lang="en-GB" dirty="0">
                <a:latin typeface="Arial" pitchFamily="34" charset="0"/>
                <a:ea typeface="ＭＳ Ｐゴシック" pitchFamily="34" charset="-128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7018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0678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89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</a:t>
            </a:r>
            <a:r>
              <a:rPr lang="en-US" dirty="0" smtClean="0"/>
              <a:t> start</a:t>
            </a:r>
            <a:r>
              <a:rPr lang="tr-TR" dirty="0" smtClean="0"/>
              <a:t>ing to</a:t>
            </a:r>
            <a:r>
              <a:rPr lang="en-US" dirty="0" smtClean="0"/>
              <a:t> </a:t>
            </a:r>
            <a:r>
              <a:rPr lang="en-US" dirty="0"/>
              <a:t>your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Y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/>
              <a:t>need to have at least some idea of what you want to do.</a:t>
            </a:r>
          </a:p>
          <a:p>
            <a:r>
              <a:rPr lang="en-US" dirty="0"/>
              <a:t>This is </a:t>
            </a:r>
            <a:r>
              <a:rPr lang="en-US" dirty="0" smtClean="0"/>
              <a:t>probably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the most </a:t>
            </a:r>
            <a:r>
              <a:rPr lang="en-US" dirty="0" smtClean="0"/>
              <a:t>difficult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most important, part of your research project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This chapter is concerned with </a:t>
            </a:r>
            <a:r>
              <a:rPr lang="en-US" b="1" dirty="0"/>
              <a:t>how to formulate and clarify your </a:t>
            </a:r>
            <a:r>
              <a:rPr lang="en-US" b="1" dirty="0" smtClean="0"/>
              <a:t>research</a:t>
            </a:r>
            <a:r>
              <a:rPr lang="tr-TR" b="1" dirty="0" smtClean="0"/>
              <a:t> </a:t>
            </a:r>
            <a:r>
              <a:rPr lang="en-US" b="1" dirty="0" smtClean="0"/>
              <a:t>topic </a:t>
            </a:r>
            <a:r>
              <a:rPr lang="en-US" b="1" dirty="0"/>
              <a:t>and your research question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Without </a:t>
            </a:r>
            <a:r>
              <a:rPr lang="en-US" dirty="0"/>
              <a:t>being clear about what you are going to research </a:t>
            </a:r>
            <a:r>
              <a:rPr lang="en-US" b="1" dirty="0" smtClean="0"/>
              <a:t>it</a:t>
            </a:r>
            <a:r>
              <a:rPr lang="tr-TR" b="1" dirty="0" smtClean="0"/>
              <a:t> </a:t>
            </a:r>
            <a:r>
              <a:rPr lang="en-US" b="1" dirty="0" smtClean="0"/>
              <a:t>is </a:t>
            </a:r>
            <a:r>
              <a:rPr lang="en-US" b="1" dirty="0"/>
              <a:t>difficult to plan </a:t>
            </a:r>
            <a:r>
              <a:rPr lang="en-US" dirty="0"/>
              <a:t>how you are going to research it.</a:t>
            </a:r>
          </a:p>
        </p:txBody>
      </p:sp>
    </p:spTree>
    <p:extLst>
      <p:ext uri="{BB962C8B-B14F-4D97-AF65-F5344CB8AC3E}">
        <p14:creationId xmlns:p14="http://schemas.microsoft.com/office/powerpoint/2010/main" val="3426732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Alice’s Adventures in Wonderland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dirty="0" smtClean="0"/>
              <a:t>favorite quote</a:t>
            </a:r>
            <a:r>
              <a:rPr lang="tr-TR" dirty="0" smtClean="0"/>
              <a:t>, </a:t>
            </a:r>
            <a:r>
              <a:rPr lang="en-US" dirty="0" smtClean="0"/>
              <a:t> is </a:t>
            </a:r>
            <a:r>
              <a:rPr lang="en-US" dirty="0"/>
              <a:t>part of Alice’s conversation with the Cheshire Cat. </a:t>
            </a:r>
            <a:endParaRPr lang="tr-TR" dirty="0"/>
          </a:p>
          <a:p>
            <a:r>
              <a:rPr lang="en-US" dirty="0"/>
              <a:t>Alice asks the Cat (Carroll 1989:63–4):</a:t>
            </a:r>
          </a:p>
          <a:p>
            <a:r>
              <a:rPr lang="en-US" dirty="0"/>
              <a:t>‘Would you tell me, please, which way I ought to walk from here?’</a:t>
            </a:r>
          </a:p>
          <a:p>
            <a:r>
              <a:rPr lang="en-US" dirty="0"/>
              <a:t>‘That depends a good deal on where you want to get to’, said the Cat.</a:t>
            </a:r>
          </a:p>
          <a:p>
            <a:r>
              <a:rPr lang="en-US" dirty="0"/>
              <a:t>‘I don’t much care where’, said Alice.</a:t>
            </a:r>
          </a:p>
          <a:p>
            <a:r>
              <a:rPr lang="en-US" dirty="0"/>
              <a:t>‘Then it doesn’t matter which way you walk’, said the Cat.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813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5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 this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</a:t>
            </a:r>
            <a:r>
              <a:rPr lang="en-US" dirty="0" smtClean="0"/>
              <a:t>e </a:t>
            </a:r>
            <a:r>
              <a:rPr lang="en-US" dirty="0"/>
              <a:t>able to outline the purpose and distinct focus of </a:t>
            </a:r>
            <a:r>
              <a:rPr lang="en-US" dirty="0" smtClean="0"/>
              <a:t>management</a:t>
            </a:r>
            <a:r>
              <a:rPr lang="tr-TR" dirty="0" smtClean="0"/>
              <a:t> </a:t>
            </a:r>
            <a:r>
              <a:rPr lang="en-US" dirty="0" smtClean="0"/>
              <a:t>research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en-US" dirty="0" smtClean="0"/>
              <a:t>e </a:t>
            </a:r>
            <a:r>
              <a:rPr lang="en-US" dirty="0"/>
              <a:t>able to place your research project on a basic-applied research</a:t>
            </a:r>
          </a:p>
          <a:p>
            <a:r>
              <a:rPr lang="tr-TR" dirty="0"/>
              <a:t>C</a:t>
            </a:r>
            <a:r>
              <a:rPr lang="en-US" dirty="0" err="1" smtClean="0"/>
              <a:t>ontinuum</a:t>
            </a:r>
            <a:r>
              <a:rPr lang="en-US" dirty="0" smtClean="0"/>
              <a:t> </a:t>
            </a:r>
            <a:r>
              <a:rPr lang="en-US" dirty="0"/>
              <a:t>according to its purpose and context;</a:t>
            </a:r>
          </a:p>
          <a:p>
            <a:r>
              <a:rPr lang="tr-TR" dirty="0" smtClean="0"/>
              <a:t>U</a:t>
            </a:r>
            <a:r>
              <a:rPr lang="en-US" dirty="0" err="1" smtClean="0"/>
              <a:t>nderstand</a:t>
            </a:r>
            <a:r>
              <a:rPr lang="en-US" dirty="0" smtClean="0"/>
              <a:t> </a:t>
            </a:r>
            <a:r>
              <a:rPr lang="en-US" dirty="0"/>
              <a:t>the stages you will need to complete (and revisit) as part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research process;</a:t>
            </a:r>
          </a:p>
          <a:p>
            <a:r>
              <a:rPr lang="tr-TR" dirty="0"/>
              <a:t>B</a:t>
            </a:r>
            <a:r>
              <a:rPr lang="en-US" dirty="0" smtClean="0"/>
              <a:t>e </a:t>
            </a:r>
            <a:r>
              <a:rPr lang="en-US" dirty="0"/>
              <a:t>aware of some of the ways you can use this book.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213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Methods vs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methods </a:t>
            </a:r>
            <a:r>
              <a:rPr lang="en-US" dirty="0"/>
              <a:t>to refer to </a:t>
            </a:r>
            <a:r>
              <a:rPr lang="en-US" i="1" dirty="0"/>
              <a:t>techniques </a:t>
            </a:r>
            <a:r>
              <a:rPr lang="en-US" i="1" dirty="0" smtClean="0"/>
              <a:t>and</a:t>
            </a:r>
            <a:r>
              <a:rPr lang="tr-TR" i="1" dirty="0" smtClean="0"/>
              <a:t> </a:t>
            </a:r>
            <a:r>
              <a:rPr lang="en-US" i="1" dirty="0" smtClean="0"/>
              <a:t>procedures </a:t>
            </a:r>
            <a:r>
              <a:rPr lang="en-US" dirty="0"/>
              <a:t>used to </a:t>
            </a:r>
            <a:r>
              <a:rPr lang="en-US" i="1" dirty="0"/>
              <a:t>obtain and </a:t>
            </a:r>
            <a:r>
              <a:rPr lang="en-US" i="1" dirty="0" err="1"/>
              <a:t>analyse</a:t>
            </a:r>
            <a:r>
              <a:rPr lang="en-US" i="1" dirty="0"/>
              <a:t> data</a:t>
            </a:r>
            <a:r>
              <a:rPr lang="en-US" dirty="0"/>
              <a:t>. This, </a:t>
            </a:r>
            <a:r>
              <a:rPr lang="en-US" dirty="0" smtClean="0"/>
              <a:t>includes questionnaires,</a:t>
            </a:r>
            <a:r>
              <a:rPr lang="tr-TR" dirty="0" smtClean="0"/>
              <a:t> </a:t>
            </a:r>
            <a:r>
              <a:rPr lang="en-US" dirty="0" smtClean="0"/>
              <a:t>observation </a:t>
            </a:r>
            <a:r>
              <a:rPr lang="en-US" dirty="0"/>
              <a:t>and interviews as well as both quantitative (statistical) and qualitative (</a:t>
            </a:r>
            <a:r>
              <a:rPr lang="en-US" dirty="0" err="1" smtClean="0"/>
              <a:t>nonstatistical</a:t>
            </a:r>
            <a:r>
              <a:rPr lang="en-US" dirty="0" smtClean="0"/>
              <a:t>)</a:t>
            </a:r>
            <a:r>
              <a:rPr lang="tr-TR" dirty="0"/>
              <a:t> </a:t>
            </a:r>
            <a:r>
              <a:rPr lang="en-US" dirty="0" smtClean="0"/>
              <a:t>analysis </a:t>
            </a:r>
            <a:r>
              <a:rPr lang="en-US" dirty="0"/>
              <a:t>techniques and, as you have probably gathered from the </a:t>
            </a:r>
            <a:r>
              <a:rPr lang="en-US" dirty="0" smtClean="0"/>
              <a:t>title</a:t>
            </a:r>
            <a:r>
              <a:rPr lang="tr-TR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contrast, the term </a:t>
            </a:r>
            <a:r>
              <a:rPr lang="en-US" b="1" dirty="0"/>
              <a:t>methodology </a:t>
            </a:r>
            <a:r>
              <a:rPr lang="en-US" dirty="0"/>
              <a:t>refers to the theory of </a:t>
            </a:r>
            <a:r>
              <a:rPr lang="en-US" i="1" dirty="0" smtClean="0"/>
              <a:t>how</a:t>
            </a:r>
            <a:r>
              <a:rPr lang="tr-TR" i="1" dirty="0" smtClean="0"/>
              <a:t> </a:t>
            </a:r>
            <a:r>
              <a:rPr lang="en-US" i="1" dirty="0" smtClean="0"/>
              <a:t>research </a:t>
            </a:r>
            <a:r>
              <a:rPr lang="en-US" i="1" dirty="0"/>
              <a:t>should be undertaken</a:t>
            </a:r>
            <a:r>
              <a:rPr lang="en-US" dirty="0"/>
              <a:t>. We believe that it is important that you have some </a:t>
            </a:r>
            <a:r>
              <a:rPr lang="en-US" dirty="0" smtClean="0"/>
              <a:t>understanding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this so that you can make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informed </a:t>
            </a:r>
            <a:r>
              <a:rPr lang="en-US" dirty="0"/>
              <a:t>choice about your research. </a:t>
            </a:r>
            <a:endParaRPr lang="tr-TR" dirty="0" smtClean="0"/>
          </a:p>
          <a:p>
            <a:r>
              <a:rPr lang="en-US" dirty="0" smtClean="0"/>
              <a:t>we </a:t>
            </a:r>
            <a:r>
              <a:rPr lang="en-US" dirty="0"/>
              <a:t>also discuss a range of philosophical assumptions upon which research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based </a:t>
            </a:r>
            <a:r>
              <a:rPr lang="en-US" dirty="0"/>
              <a:t>and the implications of these for the method or methods adopted</a:t>
            </a:r>
            <a:r>
              <a:rPr lang="en-US" dirty="0" smtClean="0"/>
              <a:t>.</a:t>
            </a:r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18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The nature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The results of researches are all aorund</a:t>
            </a:r>
          </a:p>
          <a:p>
            <a:r>
              <a:rPr lang="tr-TR" dirty="0" smtClean="0"/>
              <a:t>İt is difficult to avoid the term of research...</a:t>
            </a:r>
          </a:p>
          <a:p>
            <a:r>
              <a:rPr lang="tr-TR" b="1" dirty="0" smtClean="0"/>
              <a:t>Bogus Survey &amp; real research (Read box 1.1.)</a:t>
            </a:r>
          </a:p>
          <a:p>
            <a:pPr marL="0" indent="0">
              <a:buNone/>
            </a:pPr>
            <a:r>
              <a:rPr lang="tr-TR" dirty="0" smtClean="0"/>
              <a:t>BS are created  just for publicity however, the real one has the objective of  yielding the information.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7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</a:t>
            </a:r>
            <a:r>
              <a:rPr lang="tr-TR" dirty="0" smtClean="0"/>
              <a:t>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as something that people undertake in order to </a:t>
            </a:r>
            <a:r>
              <a:rPr lang="en-US" dirty="0" smtClean="0"/>
              <a:t>find</a:t>
            </a:r>
            <a:r>
              <a:rPr lang="tr-TR" dirty="0" smtClean="0"/>
              <a:t> </a:t>
            </a:r>
            <a:r>
              <a:rPr lang="en-US" dirty="0" smtClean="0"/>
              <a:t>out </a:t>
            </a:r>
            <a:r>
              <a:rPr lang="en-US" dirty="0"/>
              <a:t>things in a systematic way, thereby increasing </a:t>
            </a:r>
            <a:r>
              <a:rPr lang="en-US" dirty="0" err="1" smtClean="0"/>
              <a:t>thei</a:t>
            </a:r>
            <a:r>
              <a:rPr lang="tr-TR" dirty="0" smtClean="0"/>
              <a:t>r </a:t>
            </a:r>
            <a:r>
              <a:rPr lang="en-US" dirty="0" smtClean="0"/>
              <a:t>knowledge</a:t>
            </a:r>
            <a:r>
              <a:rPr lang="en-US" dirty="0"/>
              <a:t>. Two phrases are </a:t>
            </a:r>
            <a:r>
              <a:rPr lang="en-US" dirty="0" smtClean="0"/>
              <a:t>important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this definition: ‘</a:t>
            </a:r>
            <a:r>
              <a:rPr lang="en-US" b="1" dirty="0"/>
              <a:t>systematic way’ </a:t>
            </a:r>
            <a:r>
              <a:rPr lang="en-US" dirty="0"/>
              <a:t>and ‘</a:t>
            </a:r>
            <a:r>
              <a:rPr lang="en-US" b="1" dirty="0"/>
              <a:t>to find out things</a:t>
            </a:r>
            <a:r>
              <a:rPr lang="en-US" dirty="0"/>
              <a:t>’. ‘Systematic’ suggests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research </a:t>
            </a:r>
            <a:r>
              <a:rPr lang="en-US" dirty="0"/>
              <a:t>is based on 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</a:rPr>
              <a:t>logical relationships and not just beliefs </a:t>
            </a:r>
            <a:endParaRPr lang="tr-TR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Therefore the basic characteristics:</a:t>
            </a:r>
          </a:p>
          <a:p>
            <a:r>
              <a:rPr lang="en-US" dirty="0"/>
              <a:t>Data are </a:t>
            </a:r>
            <a:r>
              <a:rPr lang="en-US" b="1" dirty="0"/>
              <a:t>collected </a:t>
            </a:r>
            <a:r>
              <a:rPr lang="en-US" i="1" dirty="0"/>
              <a:t>systematically.</a:t>
            </a:r>
          </a:p>
          <a:p>
            <a:r>
              <a:rPr lang="en-US" dirty="0" smtClean="0"/>
              <a:t>Data </a:t>
            </a:r>
            <a:r>
              <a:rPr lang="en-US" dirty="0"/>
              <a:t>are</a:t>
            </a:r>
            <a:r>
              <a:rPr lang="en-US" b="1" dirty="0"/>
              <a:t> </a:t>
            </a:r>
            <a:r>
              <a:rPr lang="en-US" b="1" i="1" dirty="0"/>
              <a:t>interpreted </a:t>
            </a:r>
            <a:r>
              <a:rPr lang="en-US" i="1" dirty="0"/>
              <a:t>systematically.</a:t>
            </a:r>
          </a:p>
          <a:p>
            <a:r>
              <a:rPr lang="en-US" dirty="0" smtClean="0"/>
              <a:t>There </a:t>
            </a:r>
            <a:r>
              <a:rPr lang="en-US" dirty="0"/>
              <a:t>is a clear purpose: </a:t>
            </a:r>
            <a:r>
              <a:rPr lang="en-US" b="1" dirty="0"/>
              <a:t>to find things out.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4353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84163" y="5891213"/>
            <a:ext cx="853440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1200"/>
              <a:t>Figure 1.1</a:t>
            </a:r>
            <a:r>
              <a:rPr lang="en-GB" altLang="en-US"/>
              <a:t>  Basic and applied research</a:t>
            </a:r>
          </a:p>
          <a:p>
            <a:pPr>
              <a:spcBef>
                <a:spcPct val="50000"/>
              </a:spcBef>
            </a:pPr>
            <a:r>
              <a:rPr lang="en-GB" altLang="en-US" sz="800" i="1"/>
              <a:t>Source:</a:t>
            </a:r>
            <a:r>
              <a:rPr lang="en-GB" altLang="en-US" sz="800"/>
              <a:t> </a:t>
            </a:r>
            <a:r>
              <a:rPr lang="en-US" altLang="en-US" sz="800"/>
              <a:t>Authors</a:t>
            </a:r>
            <a:r>
              <a:rPr lang="en-US" altLang="en-GB" sz="800"/>
              <a:t>’</a:t>
            </a:r>
            <a:r>
              <a:rPr lang="en-US" altLang="en-US" sz="800"/>
              <a:t> experience; Easterby-Smith et al. (2012); Hedrick et al. (1993)</a:t>
            </a:r>
            <a:endParaRPr lang="en-GB" altLang="en-US" sz="800"/>
          </a:p>
        </p:txBody>
      </p:sp>
      <p:pic>
        <p:nvPicPr>
          <p:cNvPr id="4099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116013"/>
            <a:ext cx="7273925" cy="426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43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84163" y="5891213"/>
            <a:ext cx="853440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1200"/>
              <a:t>Figure 1.2</a:t>
            </a:r>
            <a:r>
              <a:rPr lang="en-GB" altLang="en-US"/>
              <a:t>  The research process</a:t>
            </a:r>
          </a:p>
          <a:p>
            <a:pPr>
              <a:spcBef>
                <a:spcPct val="50000"/>
              </a:spcBef>
            </a:pPr>
            <a:r>
              <a:rPr lang="en-GB" altLang="en-US" sz="800" i="1"/>
              <a:t>Source:</a:t>
            </a:r>
            <a:r>
              <a:rPr lang="en-GB" altLang="en-US" sz="800"/>
              <a:t> </a:t>
            </a:r>
            <a:r>
              <a:rPr lang="en-US" altLang="en-US" sz="800"/>
              <a:t>© Mark Saunders, Philip Lewis and Adrian Thornhill 2015</a:t>
            </a:r>
            <a:endParaRPr lang="en-GB" altLang="en-US" sz="800"/>
          </a:p>
        </p:txBody>
      </p:sp>
      <p:pic>
        <p:nvPicPr>
          <p:cNvPr id="512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963" y="350838"/>
            <a:ext cx="4156075" cy="547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771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Review questions (homework»1)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R</a:t>
            </a:r>
            <a:r>
              <a:rPr lang="en-US" dirty="0" err="1" smtClean="0"/>
              <a:t>ead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smtClean="0"/>
              <a:t>quality </a:t>
            </a:r>
            <a:r>
              <a:rPr lang="en-US" dirty="0"/>
              <a:t>newspaper. Make a note of at least</a:t>
            </a:r>
          </a:p>
          <a:p>
            <a:r>
              <a:rPr lang="tr-TR" dirty="0" smtClean="0"/>
              <a:t>5 </a:t>
            </a:r>
            <a:r>
              <a:rPr lang="en-US" dirty="0" smtClean="0"/>
              <a:t>articles </a:t>
            </a:r>
            <a:r>
              <a:rPr lang="en-US" dirty="0"/>
              <a:t>in your newspaper that mention the word ‘research’. Now examine the </a:t>
            </a:r>
            <a:r>
              <a:rPr lang="en-US" dirty="0" smtClean="0"/>
              <a:t>articles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at a time. As you examine each article, does the reference to research . . .</a:t>
            </a:r>
          </a:p>
          <a:p>
            <a:r>
              <a:rPr lang="en-US" dirty="0"/>
              <a:t>• . . . refer to the </a:t>
            </a:r>
            <a:r>
              <a:rPr lang="en-US" u="sng" dirty="0"/>
              <a:t>collection of facts or information </a:t>
            </a:r>
            <a:r>
              <a:rPr lang="en-US" dirty="0"/>
              <a:t>with no clear purpose?</a:t>
            </a:r>
          </a:p>
          <a:p>
            <a:r>
              <a:rPr lang="en-US" dirty="0"/>
              <a:t>• . . . refer to the reassembling and reordering of facts or information </a:t>
            </a:r>
            <a:r>
              <a:rPr lang="en-US" dirty="0" smtClean="0"/>
              <a:t>without</a:t>
            </a:r>
            <a:r>
              <a:rPr lang="tr-TR" dirty="0" smtClean="0"/>
              <a:t> </a:t>
            </a:r>
            <a:r>
              <a:rPr lang="en-US" dirty="0" smtClean="0"/>
              <a:t>interpretation</a:t>
            </a:r>
            <a:r>
              <a:rPr lang="en-US" dirty="0"/>
              <a:t>?</a:t>
            </a:r>
          </a:p>
          <a:p>
            <a:r>
              <a:rPr lang="en-US" dirty="0"/>
              <a:t>• . . . provide a means of getting the reader to respect what is being written?</a:t>
            </a:r>
          </a:p>
          <a:p>
            <a:r>
              <a:rPr lang="en-US" dirty="0"/>
              <a:t>• . . . refer to the systematic collection and interpretation of data with a clear purpose?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027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HW :2 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Isabella’s research dilemma p.17-18 read, sum up, and answer the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423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1006</Words>
  <Application>Microsoft Office PowerPoint</Application>
  <PresentationFormat>On-screen Show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Chapter 1 The nature of business and management research and structure of this book</vt:lpstr>
      <vt:lpstr>In this chapter</vt:lpstr>
      <vt:lpstr>Methods vs methodology</vt:lpstr>
      <vt:lpstr>The nature of research</vt:lpstr>
      <vt:lpstr>Research</vt:lpstr>
      <vt:lpstr>PowerPoint Presentation</vt:lpstr>
      <vt:lpstr>PowerPoint Presentation</vt:lpstr>
      <vt:lpstr>Review questions (homework»1)</vt:lpstr>
      <vt:lpstr>HW :2  case study</vt:lpstr>
      <vt:lpstr>Chapter 2.</vt:lpstr>
      <vt:lpstr>How to decide...</vt:lpstr>
      <vt:lpstr>PowerPoint Presentation</vt:lpstr>
      <vt:lpstr>PowerPoint Presentation</vt:lpstr>
      <vt:lpstr>PowerPoint Presentation</vt:lpstr>
      <vt:lpstr>Before  starting to your research</vt:lpstr>
      <vt:lpstr>Alice’s Adventures in Wonderland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nature of business and management research and structure of this book</dc:title>
  <dc:creator>Eda YASA</dc:creator>
  <cp:lastModifiedBy>none</cp:lastModifiedBy>
  <cp:revision>8</cp:revision>
  <dcterms:created xsi:type="dcterms:W3CDTF">2006-08-16T00:00:00Z</dcterms:created>
  <dcterms:modified xsi:type="dcterms:W3CDTF">2018-02-12T08:26:26Z</dcterms:modified>
</cp:coreProperties>
</file>