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7" r:id="rId1"/>
  </p:sldMasterIdLst>
  <p:notesMasterIdLst>
    <p:notesMasterId r:id="rId50"/>
  </p:notesMasterIdLst>
  <p:handoutMasterIdLst>
    <p:handoutMasterId r:id="rId51"/>
  </p:handoutMasterIdLst>
  <p:sldIdLst>
    <p:sldId id="299" r:id="rId2"/>
    <p:sldId id="261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91" r:id="rId40"/>
    <p:sldId id="295" r:id="rId41"/>
    <p:sldId id="292" r:id="rId42"/>
    <p:sldId id="293" r:id="rId43"/>
    <p:sldId id="294" r:id="rId44"/>
    <p:sldId id="290" r:id="rId45"/>
    <p:sldId id="289" r:id="rId46"/>
    <p:sldId id="312" r:id="rId47"/>
    <p:sldId id="297" r:id="rId48"/>
    <p:sldId id="311" r:id="rId49"/>
  </p:sldIdLst>
  <p:sldSz cx="9144000" cy="6858000" type="screen4x3"/>
  <p:notesSz cx="6858000" cy="9144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W" initials="AW" lastIdx="5" clrIdx="0">
    <p:extLst/>
  </p:cmAuthor>
  <p:cmAuthor id="2" name="mlarmon" initials="m" lastIdx="6" clrIdx="1">
    <p:extLst/>
  </p:cmAuthor>
  <p:cmAuthor id="3" name="Matt Will" initials="MW" lastIdx="5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84978"/>
    <a:srgbClr val="FFFFFF"/>
    <a:srgbClr val="458B8A"/>
    <a:srgbClr val="C05023"/>
    <a:srgbClr val="F8E1D8"/>
    <a:srgbClr val="F0C1AE"/>
    <a:srgbClr val="455EA0"/>
    <a:srgbClr val="EDFFFF"/>
    <a:srgbClr val="2F4040"/>
    <a:srgbClr val="80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0315" autoAdjust="0"/>
  </p:normalViewPr>
  <p:slideViewPr>
    <p:cSldViewPr>
      <p:cViewPr>
        <p:scale>
          <a:sx n="73" d="100"/>
          <a:sy n="73" d="100"/>
        </p:scale>
        <p:origin x="-16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4245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050911905242619E-2"/>
          <c:y val="7.8437903595383912E-2"/>
          <c:w val="0.89835318662090313"/>
          <c:h val="0.828770362038078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Failing Firms</c:v>
                </c:pt>
              </c:strCache>
            </c:strRef>
          </c:tx>
          <c:invertIfNegative val="0"/>
          <c:cat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Sheet1!$A$2:$A$5</c:f>
              <c:numCache>
                <c:formatCode>General</c:formatCode>
                <c:ptCount val="4"/>
                <c:pt idx="0">
                  <c:v>-3</c:v>
                </c:pt>
                <c:pt idx="1">
                  <c:v>-5</c:v>
                </c:pt>
                <c:pt idx="2">
                  <c:v>-10</c:v>
                </c:pt>
                <c:pt idx="3">
                  <c:v>-18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5EC-468B-B4CF-D80AABE1F9CD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Non-failinf Firms</c:v>
                </c:pt>
              </c:strCache>
            </c:strRef>
          </c:tx>
          <c:invertIfNegative val="0"/>
          <c:cat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5EC-468B-B4CF-D80AABE1F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5853568"/>
        <c:axId val="177568512"/>
      </c:barChart>
      <c:catAx>
        <c:axId val="215853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100"/>
            </a:pPr>
            <a:endParaRPr lang="tr-TR"/>
          </a:p>
        </c:txPr>
        <c:crossAx val="177568512"/>
        <c:crosses val="autoZero"/>
        <c:auto val="1"/>
        <c:lblAlgn val="ctr"/>
        <c:lblOffset val="100"/>
        <c:noMultiLvlLbl val="0"/>
      </c:catAx>
      <c:valAx>
        <c:axId val="177568512"/>
        <c:scaling>
          <c:orientation val="minMax"/>
          <c:max val="1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tr-TR"/>
          </a:p>
        </c:txPr>
        <c:crossAx val="215853568"/>
        <c:crosses val="autoZero"/>
        <c:crossBetween val="between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txPr>
    <a:bodyPr/>
    <a:lstStyle/>
    <a:p>
      <a:pPr>
        <a:defRPr>
          <a:latin typeface="Calibri" panose="020F0502020204030204" pitchFamily="34" charset="0"/>
        </a:defRPr>
      </a:pPr>
      <a:endParaRPr lang="tr-T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47010390824435"/>
          <c:y val="4.8446910045335245E-2"/>
          <c:w val="0.85101912774601807"/>
          <c:h val="0.8306389883082796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Failing firms</c:v>
                </c:pt>
              </c:strCache>
            </c:strRef>
          </c:tx>
          <c:invertIfNegative val="0"/>
          <c:cat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Sheet1!$A$2:$A$5</c:f>
              <c:numCache>
                <c:formatCode>General</c:formatCode>
                <c:ptCount val="4"/>
                <c:pt idx="0">
                  <c:v>70</c:v>
                </c:pt>
                <c:pt idx="1">
                  <c:v>74</c:v>
                </c:pt>
                <c:pt idx="2">
                  <c:v>83</c:v>
                </c:pt>
                <c:pt idx="3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1E-42C7-9A11-1B7ED2A0FD52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Non-failing firms</c:v>
                </c:pt>
              </c:strCache>
            </c:strRef>
          </c:tx>
          <c:invertIfNegative val="0"/>
          <c:cat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</c:v>
                </c:pt>
                <c:pt idx="1">
                  <c:v>52</c:v>
                </c:pt>
                <c:pt idx="2">
                  <c:v>52</c:v>
                </c:pt>
                <c:pt idx="3">
                  <c:v>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F1E-42C7-9A11-1B7ED2A0FD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3473664"/>
        <c:axId val="177570944"/>
      </c:barChart>
      <c:catAx>
        <c:axId val="183473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100"/>
            </a:pPr>
            <a:endParaRPr lang="tr-TR"/>
          </a:p>
        </c:txPr>
        <c:crossAx val="177570944"/>
        <c:crosses val="autoZero"/>
        <c:auto val="1"/>
        <c:lblAlgn val="ctr"/>
        <c:lblOffset val="100"/>
        <c:noMultiLvlLbl val="0"/>
      </c:catAx>
      <c:valAx>
        <c:axId val="177570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tr-TR"/>
          </a:p>
        </c:txPr>
        <c:crossAx val="183473664"/>
        <c:crosses val="autoZero"/>
        <c:crossBetween val="between"/>
      </c:valAx>
      <c:spPr>
        <a:ln w="3175"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16511936864056373"/>
          <c:y val="9.1650918635170608E-2"/>
          <c:w val="0.28129088863892016"/>
          <c:h val="0.16821331424481031"/>
        </c:manualLayout>
      </c:layout>
      <c:overlay val="0"/>
    </c:legend>
    <c:plotVisOnly val="1"/>
    <c:dispBlanksAs val="gap"/>
    <c:showDLblsOverMax val="0"/>
  </c:chart>
  <c:spPr>
    <a:ln w="3175"/>
  </c:spPr>
  <c:txPr>
    <a:bodyPr/>
    <a:lstStyle/>
    <a:p>
      <a:pPr>
        <a:defRPr sz="1800">
          <a:latin typeface="Calibri" panose="020F0502020204030204" pitchFamily="34" charset="0"/>
        </a:defRPr>
      </a:pPr>
      <a:endParaRPr lang="tr-T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Sheet2!$A$1</c:f>
              <c:strCache>
                <c:ptCount val="1"/>
                <c:pt idx="0">
                  <c:v>Failing Firms</c:v>
                </c:pt>
              </c:strCache>
            </c:strRef>
          </c:tx>
          <c:invertIfNegative val="0"/>
          <c:cat>
            <c:numRef>
              <c:f>Sheet2!$C$2:$C$5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Sheet2!$A$2:$A$5</c:f>
              <c:numCache>
                <c:formatCode>General</c:formatCode>
                <c:ptCount val="4"/>
                <c:pt idx="0">
                  <c:v>9</c:v>
                </c:pt>
                <c:pt idx="1">
                  <c:v>5</c:v>
                </c:pt>
                <c:pt idx="2">
                  <c:v>-2</c:v>
                </c:pt>
                <c:pt idx="3">
                  <c:v>-5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08-471D-8C0B-5F01A24871FD}"/>
            </c:ext>
          </c:extLst>
        </c:ser>
        <c:ser>
          <c:idx val="1"/>
          <c:order val="1"/>
          <c:tx>
            <c:strRef>
              <c:f>Sheet2!$B$1</c:f>
              <c:strCache>
                <c:ptCount val="1"/>
                <c:pt idx="0">
                  <c:v>Non-failinf Firms</c:v>
                </c:pt>
              </c:strCache>
            </c:strRef>
          </c:tx>
          <c:invertIfNegative val="0"/>
          <c:cat>
            <c:numRef>
              <c:f>Sheet2!$C$2:$C$5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1</c:v>
                </c:pt>
              </c:numCache>
            </c:numRef>
          </c:cat>
          <c:val>
            <c:numRef>
              <c:f>Sheet2!$B$2:$B$5</c:f>
              <c:numCache>
                <c:formatCode>General</c:formatCode>
                <c:ptCount val="4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508-471D-8C0B-5F01A24871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6784896"/>
        <c:axId val="177573248"/>
      </c:barChart>
      <c:catAx>
        <c:axId val="216784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100"/>
            </a:pPr>
            <a:endParaRPr lang="tr-TR"/>
          </a:p>
        </c:txPr>
        <c:crossAx val="177573248"/>
        <c:crosses val="autoZero"/>
        <c:auto val="1"/>
        <c:lblAlgn val="ctr"/>
        <c:lblOffset val="100"/>
        <c:noMultiLvlLbl val="0"/>
      </c:catAx>
      <c:valAx>
        <c:axId val="177573248"/>
        <c:scaling>
          <c:orientation val="minMax"/>
          <c:max val="40"/>
          <c:min val="-1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/>
            </a:pPr>
            <a:endParaRPr lang="tr-TR"/>
          </a:p>
        </c:txPr>
        <c:crossAx val="2167848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Calibri" panose="020F0502020204030204" pitchFamily="34" charset="0"/>
        </a:defRPr>
      </a:pPr>
      <a:endParaRPr lang="tr-T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5719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3728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67079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22645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5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903125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7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00194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813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813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34310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9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91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915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83517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10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018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92259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12</a:t>
            </a: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120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120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6636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16</a:t>
            </a: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427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427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168675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17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530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530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51087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20</a:t>
            </a:r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632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632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84668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399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99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74459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735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735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97064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837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837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78363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939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939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329827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25</a:t>
            </a: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2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042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042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025602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22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44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144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1014328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24</a:t>
            </a:r>
          </a:p>
        </p:txBody>
      </p:sp>
      <p:sp>
        <p:nvSpPr>
          <p:cNvPr id="6246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247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247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658256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23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349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349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499546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3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451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31562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16</a:t>
            </a: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86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86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858191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4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554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554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506925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8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30677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665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65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656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071454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13</a:t>
            </a:r>
          </a:p>
        </p:txBody>
      </p:sp>
      <p:sp>
        <p:nvSpPr>
          <p:cNvPr id="675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75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675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3228828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57038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26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706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06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40102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14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19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79804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15</a:t>
            </a: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30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8372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17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4738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18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5062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24092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19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6086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7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1557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 dirty="0"/>
              <a:t>20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711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35126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0" y="2097"/>
            <a:ext cx="9136311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 userDrawn="1"/>
        </p:nvSpPr>
        <p:spPr bwMode="auto">
          <a:xfrm>
            <a:off x="-3845" y="6567983"/>
            <a:ext cx="9144000" cy="321931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4" name="Text Box 8"/>
          <p:cNvSpPr txBox="1">
            <a:spLocks noChangeArrowheads="1"/>
          </p:cNvSpPr>
          <p:nvPr userDrawn="1"/>
        </p:nvSpPr>
        <p:spPr bwMode="auto">
          <a:xfrm>
            <a:off x="3789028" y="6567984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30" name="Rectangle 17"/>
          <p:cNvSpPr>
            <a:spLocks noChangeArrowheads="1"/>
          </p:cNvSpPr>
          <p:nvPr userDrawn="1"/>
        </p:nvSpPr>
        <p:spPr bwMode="auto">
          <a:xfrm>
            <a:off x="292558" y="1043144"/>
            <a:ext cx="412704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/>
            <a:r>
              <a:rPr lang="en-US" altLang="en-US" sz="4800" b="0" dirty="0">
                <a:solidFill>
                  <a:schemeClr val="tx1"/>
                </a:solidFill>
                <a:latin typeface="Century Gothic" panose="020B0502020202020204" pitchFamily="34" charset="0"/>
              </a:rPr>
              <a:t>Chapter 20</a:t>
            </a:r>
          </a:p>
        </p:txBody>
      </p:sp>
      <p:sp>
        <p:nvSpPr>
          <p:cNvPr id="31" name="Rectangle 19"/>
          <p:cNvSpPr>
            <a:spLocks noChangeArrowheads="1"/>
          </p:cNvSpPr>
          <p:nvPr userDrawn="1"/>
        </p:nvSpPr>
        <p:spPr bwMode="auto">
          <a:xfrm>
            <a:off x="292559" y="2184260"/>
            <a:ext cx="3746041" cy="1197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altLang="en-US" sz="3600" b="0" dirty="0">
                <a:solidFill>
                  <a:schemeClr val="tx1"/>
                </a:solidFill>
                <a:latin typeface="Century Gothic" panose="020B0502020202020204" pitchFamily="34" charset="0"/>
              </a:rPr>
              <a:t>Working Capital Management</a:t>
            </a:r>
          </a:p>
        </p:txBody>
      </p:sp>
      <p:sp>
        <p:nvSpPr>
          <p:cNvPr id="11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953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859" y="1347944"/>
            <a:ext cx="3412688" cy="436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695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892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52400"/>
            <a:ext cx="19431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769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4998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53281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0982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524000"/>
            <a:ext cx="7772400" cy="4572000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477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975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2474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031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49654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117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7277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5486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350" y="11430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200" y="1143001"/>
            <a:ext cx="5111750" cy="5334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7350" y="2305050"/>
            <a:ext cx="3008313" cy="41719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939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1054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371600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6721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142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solidFill>
            <a:srgbClr val="992D4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9331" name="Rectangle 3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5C7683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76200"/>
            <a:ext cx="8649654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0486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143000"/>
            <a:ext cx="8382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6477000" y="64008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8648860" y="6475412"/>
            <a:ext cx="458788" cy="3825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/>
          <a:lstStyle/>
          <a:p>
            <a:pPr algn="r">
              <a:defRPr/>
            </a:pPr>
            <a:r>
              <a:rPr lang="en-US" sz="1000" b="1" dirty="0">
                <a:solidFill>
                  <a:srgbClr val="455EA0"/>
                </a:solidFill>
                <a:latin typeface="Arial" charset="0"/>
              </a:rPr>
              <a:t>20- </a:t>
            </a:r>
            <a:fld id="{E60E7E61-42B9-45CE-A0EE-FB8F7CCA12F2}" type="slidenum">
              <a:rPr lang="en-US" sz="1000" b="1">
                <a:solidFill>
                  <a:srgbClr val="455EA0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000" b="1" dirty="0">
              <a:solidFill>
                <a:srgbClr val="455EA0"/>
              </a:solidFill>
              <a:latin typeface="Arial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 userDrawn="1"/>
        </p:nvSpPr>
        <p:spPr bwMode="auto">
          <a:xfrm>
            <a:off x="3276600" y="6553200"/>
            <a:ext cx="5334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  <a:cs typeface="Times New Roman" pitchFamily="18" charset="0"/>
              </a:rPr>
              <a:t>Copyright © 2018 by The McGraw-Hill Companies, Inc. All rights reserved</a:t>
            </a:r>
            <a:r>
              <a:rPr lang="en-US" sz="1100" b="1" i="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753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1" r:id="rId13"/>
    <p:sldLayoutId id="2147483682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8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EDFFFF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FCCFF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200">
          <a:solidFill>
            <a:srgbClr val="010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10000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010000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10000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rgbClr val="010000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•"/>
        <a:defRPr sz="2000">
          <a:solidFill>
            <a:srgbClr val="01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3447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(8 of 11)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400" i="1" dirty="0"/>
              <a:t>Given the aggregate balance sheet and income statement for U.S. Manufacturing firms, calculate the cash conversion cycle.</a:t>
            </a:r>
          </a:p>
        </p:txBody>
      </p:sp>
      <p:graphicFrame>
        <p:nvGraphicFramePr>
          <p:cNvPr id="118790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1556829"/>
              </p:ext>
            </p:extLst>
          </p:nvPr>
        </p:nvGraphicFramePr>
        <p:xfrm>
          <a:off x="2038827" y="3233433"/>
          <a:ext cx="5029200" cy="326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Equation" r:id="rId4" imgW="2349360" imgH="1523880" progId="Equation.3">
                  <p:embed/>
                </p:oleObj>
              </mc:Choice>
              <mc:Fallback>
                <p:oleObj name="Equation" r:id="rId4" imgW="2349360" imgH="15238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827" y="3233433"/>
                        <a:ext cx="5029200" cy="3265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00557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(9 of 11)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400" i="1" dirty="0"/>
              <a:t>Given the aggregate balance sheet and income statement for U.S. Manufacturing firms, calculate the cash conversion cycle.</a:t>
            </a:r>
          </a:p>
        </p:txBody>
      </p:sp>
      <p:graphicFrame>
        <p:nvGraphicFramePr>
          <p:cNvPr id="409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6579577"/>
              </p:ext>
            </p:extLst>
          </p:nvPr>
        </p:nvGraphicFramePr>
        <p:xfrm>
          <a:off x="1813402" y="3200400"/>
          <a:ext cx="5480050" cy="3163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4" imgW="2565360" imgH="1523880" progId="Equation.3">
                  <p:embed/>
                </p:oleObj>
              </mc:Choice>
              <mc:Fallback>
                <p:oleObj name="Equation" r:id="rId4" imgW="2565360" imgH="15238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3402" y="3200400"/>
                        <a:ext cx="5480050" cy="3163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2164876"/>
      </p:ext>
    </p:extLst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(10 of 11)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400" i="1" dirty="0"/>
              <a:t>Given the aggregate balance sheet and income statement for U.S. Manufacturing firms, calculate the cash conversion cycle.</a:t>
            </a:r>
          </a:p>
        </p:txBody>
      </p:sp>
      <p:graphicFrame>
        <p:nvGraphicFramePr>
          <p:cNvPr id="5122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912289"/>
              </p:ext>
            </p:extLst>
          </p:nvPr>
        </p:nvGraphicFramePr>
        <p:xfrm>
          <a:off x="2169795" y="3225800"/>
          <a:ext cx="4767263" cy="325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4" imgW="2234880" imgH="1523880" progId="Equation.3">
                  <p:embed/>
                </p:oleObj>
              </mc:Choice>
              <mc:Fallback>
                <p:oleObj name="Equation" r:id="rId4" imgW="2234880" imgH="152388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9795" y="3225800"/>
                        <a:ext cx="4767263" cy="325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2981134"/>
      </p:ext>
    </p:extLst>
  </p:cSld>
  <p:clrMapOvr>
    <a:masterClrMapping/>
  </p:clrMapOvr>
  <p:transition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1705071" y="2868237"/>
            <a:ext cx="569671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rgbClr val="010000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10000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10000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10000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rgbClr val="010000"/>
                </a:solidFill>
                <a:latin typeface="+mn-lt"/>
              </a:defRPr>
            </a:lvl9pPr>
          </a:lstStyle>
          <a:p>
            <a:pPr>
              <a:buFont typeface="Wingdings" pitchFamily="2" charset="2"/>
              <a:buNone/>
            </a:pPr>
            <a:endParaRPr lang="en-US" altLang="en-US" sz="2400" i="1" kern="0" dirty="0"/>
          </a:p>
          <a:p>
            <a:pPr algn="ctr">
              <a:buFont typeface="Wingdings" pitchFamily="2" charset="2"/>
              <a:buNone/>
            </a:pPr>
            <a:r>
              <a:rPr lang="en-US" altLang="en-US" sz="2800" kern="0" dirty="0"/>
              <a:t>Inventory period = 50.1 days</a:t>
            </a:r>
          </a:p>
          <a:p>
            <a:pPr algn="ctr">
              <a:buNone/>
            </a:pPr>
            <a:r>
              <a:rPr lang="en-US" altLang="en-US" sz="2800" kern="0" dirty="0"/>
              <a:t>Receivables period = 40.0 days</a:t>
            </a:r>
          </a:p>
          <a:p>
            <a:pPr algn="ctr">
              <a:buNone/>
            </a:pPr>
            <a:r>
              <a:rPr lang="en-US" altLang="en-US" sz="2800" kern="0" dirty="0"/>
              <a:t>Payable period = 36.0 days</a:t>
            </a:r>
          </a:p>
        </p:txBody>
      </p:sp>
      <p:sp>
        <p:nvSpPr>
          <p:cNvPr id="615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(11 of 11)</a:t>
            </a:r>
            <a:endParaRPr lang="en-US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00050" lvl="1" indent="0">
              <a:buNone/>
            </a:pPr>
            <a:r>
              <a:rPr lang="en-US" altLang="en-US" sz="2400" i="1" dirty="0"/>
              <a:t>Given the aggregate balance sheet and income statement for U.S. Manufacturing firms, calculate the cash conversion cycle.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827" y="5145177"/>
            <a:ext cx="8077200" cy="57888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</a:rPr>
              <a:t>Cash conversion cycle = (50.1+40.0) - 36.0 = 54.1 days</a:t>
            </a:r>
          </a:p>
        </p:txBody>
      </p:sp>
    </p:spTree>
    <p:extLst>
      <p:ext uri="{BB962C8B-B14F-4D97-AF65-F5344CB8AC3E}">
        <p14:creationId xmlns:p14="http://schemas.microsoft.com/office/powerpoint/2010/main" val="2011395307"/>
      </p:ext>
    </p:extLst>
  </p:cSld>
  <p:clrMapOvr>
    <a:masterClrMapping/>
  </p:clrMapOvr>
  <p:transition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400" dirty="0"/>
              <a:t>Accounts Receivable and Credit Policy </a:t>
            </a:r>
            <a:r>
              <a:rPr lang="en-US" altLang="en-US" sz="1800" dirty="0"/>
              <a:t>(1 of 2)</a:t>
            </a:r>
            <a:endParaRPr lang="en-US" alt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Credit Management Steps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800" dirty="0"/>
              <a:t>Establish terms of sale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800" dirty="0"/>
              <a:t>What form of IOU will you require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800" dirty="0"/>
              <a:t>Perform a credit analysis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800" dirty="0"/>
              <a:t>Create a credit policy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en-US" sz="2800" dirty="0"/>
              <a:t>Develop a collection policy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28831568"/>
      </p:ext>
    </p:extLst>
  </p:cSld>
  <p:clrMapOvr>
    <a:masterClrMapping/>
  </p:clrMapOvr>
  <p:transition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400" dirty="0"/>
              <a:t>Accounts Receivable and Credit Policy </a:t>
            </a:r>
            <a:r>
              <a:rPr lang="en-US" altLang="en-US" sz="1800" dirty="0"/>
              <a:t>(2 of 2)</a:t>
            </a:r>
            <a:endParaRPr lang="en-US" altLang="en-US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Trade Credit</a:t>
            </a:r>
          </a:p>
          <a:p>
            <a:pPr lvl="1"/>
            <a:r>
              <a:rPr lang="en-US" altLang="en-US" sz="2800" dirty="0"/>
              <a:t>Bills awaiting payment from one company to another</a:t>
            </a:r>
          </a:p>
          <a:p>
            <a:r>
              <a:rPr lang="en-US" altLang="en-US" sz="3200" dirty="0"/>
              <a:t>Consumer Credit</a:t>
            </a:r>
          </a:p>
          <a:p>
            <a:pPr lvl="1"/>
            <a:r>
              <a:rPr lang="en-US" altLang="en-US" sz="2800" dirty="0"/>
              <a:t>Bills awaiting payment from final customer to a company</a:t>
            </a:r>
          </a:p>
          <a:p>
            <a:r>
              <a:rPr lang="en-US" altLang="en-US" sz="3200" dirty="0"/>
              <a:t>Terms of Sale</a:t>
            </a:r>
          </a:p>
          <a:p>
            <a:pPr lvl="1"/>
            <a:r>
              <a:rPr lang="en-US" altLang="en-US" sz="2800" dirty="0"/>
              <a:t>Credit, discount, and payment terms offered on a sale</a:t>
            </a:r>
          </a:p>
        </p:txBody>
      </p:sp>
    </p:spTree>
    <p:extLst>
      <p:ext uri="{BB962C8B-B14F-4D97-AF65-F5344CB8AC3E}">
        <p14:creationId xmlns:p14="http://schemas.microsoft.com/office/powerpoint/2010/main" val="2298641246"/>
      </p:ext>
    </p:extLst>
  </p:cSld>
  <p:clrMapOvr>
    <a:masterClrMapping/>
  </p:clrMapOvr>
  <p:transition>
    <p:blinds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Terms of Sale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14848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— 5/10 net 30</a:t>
            </a:r>
            <a:endParaRPr lang="en-US" altLang="en-US" sz="2800" dirty="0"/>
          </a:p>
          <a:p>
            <a:r>
              <a:rPr lang="en-US" altLang="en-US" sz="2600" dirty="0"/>
              <a:t>5 — percent discount for early payment</a:t>
            </a:r>
          </a:p>
          <a:p>
            <a:r>
              <a:rPr lang="en-US" altLang="en-US" sz="2600" dirty="0"/>
              <a:t>10 — number of days that the discount is available</a:t>
            </a:r>
          </a:p>
          <a:p>
            <a:r>
              <a:rPr lang="en-US" altLang="en-US" sz="2600" dirty="0"/>
              <a:t>net 30 — number of days before payment is due</a:t>
            </a:r>
          </a:p>
        </p:txBody>
      </p:sp>
    </p:spTree>
    <p:extLst>
      <p:ext uri="{BB962C8B-B14F-4D97-AF65-F5344CB8AC3E}">
        <p14:creationId xmlns:p14="http://schemas.microsoft.com/office/powerpoint/2010/main" val="5332004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8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8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8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8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8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8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4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Terms of Sale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1030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A firm that buys on credit is in effect borrowing from its supplier</a:t>
            </a:r>
          </a:p>
          <a:p>
            <a:pPr lvl="1"/>
            <a:r>
              <a:rPr lang="en-US" altLang="en-US" sz="2400" dirty="0"/>
              <a:t>It saves cash today, but will have to pay later</a:t>
            </a:r>
          </a:p>
          <a:p>
            <a:pPr lvl="1"/>
            <a:r>
              <a:rPr lang="en-US" altLang="en-US" sz="2400" dirty="0"/>
              <a:t>This, of course, is an implicit loan from the supplier</a:t>
            </a:r>
          </a:p>
          <a:p>
            <a:r>
              <a:rPr lang="en-US" altLang="en-US" sz="2800" dirty="0"/>
              <a:t>We can calculate the implicit cost of this loan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028700" y="4038600"/>
                <a:ext cx="7543800" cy="14927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Effective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annual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rate</m:t>
                      </m:r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0" smtClean="0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discount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discounted</m:t>
                                  </m:r>
                                  <m:r>
                                    <a:rPr lang="en-US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price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0" smtClean="0">
                                  <a:latin typeface="Cambria Math"/>
                                </a:rPr>
                                <m:t>365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extra</m:t>
                              </m:r>
                              <m:r>
                                <a:rPr lang="en-US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day</m:t>
                              </m:r>
                              <m:r>
                                <a:rPr lang="en-US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credit</m:t>
                              </m:r>
                            </m:den>
                          </m:f>
                        </m:sup>
                      </m:sSup>
                      <m:r>
                        <a:rPr lang="en-US" b="0" i="0" smtClean="0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4038600"/>
                <a:ext cx="7543800" cy="14927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843235"/>
      </p:ext>
    </p:extLst>
  </p:cSld>
  <p:clrMapOvr>
    <a:masterClrMapping/>
  </p:clrMapOvr>
  <p:transition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Terms of Sale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205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</a:t>
            </a:r>
            <a:endParaRPr lang="en-US" altLang="en-US" dirty="0"/>
          </a:p>
          <a:p>
            <a:pPr marL="400050" lvl="1" indent="0">
              <a:buNone/>
            </a:pPr>
            <a:r>
              <a:rPr lang="en-US" altLang="en-US" sz="2800" i="1" dirty="0"/>
              <a:t>On a $100 sale, with terms 5/10 net 60, what is the implied interest rate on the credit given?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28700" y="3339720"/>
                <a:ext cx="7543800" cy="27181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377950" indent="-1377950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Effective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annual</m:t>
                      </m:r>
                      <m:r>
                        <a:rPr lang="en-US" b="0" i="0" smtClean="0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rate</m:t>
                      </m:r>
                      <m:r>
                        <a:rPr lang="en-US" b="0" i="0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0" smtClean="0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discount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discounted</m:t>
                                  </m:r>
                                  <m:r>
                                    <a:rPr lang="en-US" b="0" i="0" smtClean="0"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</a:rPr>
                                    <m:t>price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0" smtClean="0">
                                  <a:latin typeface="Cambria Math"/>
                                </a:rPr>
                                <m:t>365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extra</m:t>
                              </m:r>
                              <m:r>
                                <a:rPr lang="en-US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day</m:t>
                              </m:r>
                              <m:r>
                                <a:rPr lang="en-US" b="0" i="0" smtClean="0">
                                  <a:latin typeface="Cambria Math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credit</m:t>
                              </m:r>
                            </m:den>
                          </m:f>
                        </m:sup>
                      </m:sSup>
                      <m:r>
                        <a:rPr lang="en-US" b="0" i="0" smtClean="0">
                          <a:latin typeface="Cambria Math"/>
                        </a:rPr>
                        <m:t>−1</m:t>
                      </m:r>
                    </m:oMath>
                  </m:oMathPara>
                </a14:m>
                <a:endParaRPr lang="en-US" b="0" dirty="0"/>
              </a:p>
              <a:p>
                <a:pPr marL="1377950"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= </m:t>
                      </m:r>
                      <m:sSup>
                        <m:sSup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95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365/50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−1=.454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or</m:t>
                      </m:r>
                      <m:r>
                        <a:rPr lang="en-US" b="0" i="1" smtClean="0">
                          <a:latin typeface="Cambria Math"/>
                        </a:rPr>
                        <m:t> 45.4%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700" y="3339720"/>
                <a:ext cx="7543800" cy="27181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1174638"/>
      </p:ext>
    </p:extLst>
  </p:cSld>
  <p:clrMapOvr>
    <a:masterClrMapping/>
  </p:clrMapOvr>
  <p:transition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Agreements</a:t>
            </a:r>
          </a:p>
        </p:txBody>
      </p:sp>
      <p:sp>
        <p:nvSpPr>
          <p:cNvPr id="15462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Terminology</a:t>
            </a:r>
          </a:p>
          <a:p>
            <a:pPr lvl="1"/>
            <a:r>
              <a:rPr lang="en-US" altLang="en-US" sz="2800" dirty="0"/>
              <a:t>Open account</a:t>
            </a:r>
          </a:p>
          <a:p>
            <a:pPr lvl="1"/>
            <a:r>
              <a:rPr lang="en-US" altLang="en-US" sz="2800" dirty="0"/>
              <a:t>Notes</a:t>
            </a:r>
          </a:p>
          <a:p>
            <a:pPr lvl="1"/>
            <a:r>
              <a:rPr lang="en-US" altLang="en-US" sz="2800" dirty="0"/>
              <a:t>Commercial draft</a:t>
            </a:r>
          </a:p>
          <a:p>
            <a:pPr lvl="1"/>
            <a:r>
              <a:rPr lang="en-US" altLang="en-US" sz="2800" dirty="0"/>
              <a:t>Sight draft</a:t>
            </a:r>
          </a:p>
          <a:p>
            <a:pPr lvl="1"/>
            <a:r>
              <a:rPr lang="en-US" altLang="en-US" sz="2800" dirty="0"/>
              <a:t>Time draft</a:t>
            </a:r>
          </a:p>
          <a:p>
            <a:pPr lvl="1"/>
            <a:r>
              <a:rPr lang="en-US" altLang="en-US" sz="2800" dirty="0"/>
              <a:t>Trade acceptance</a:t>
            </a:r>
          </a:p>
          <a:p>
            <a:pPr lvl="1"/>
            <a:r>
              <a:rPr lang="en-US" altLang="en-US" sz="2800" dirty="0"/>
              <a:t>Banker’s acceptance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8127316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4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4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4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4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4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4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4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4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4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4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4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4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46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46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6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Topics Covered</a:t>
            </a:r>
          </a:p>
        </p:txBody>
      </p:sp>
      <p:sp>
        <p:nvSpPr>
          <p:cNvPr id="108549" name="Rectangle 5"/>
          <p:cNvSpPr>
            <a:spLocks noGrp="1" noChangeArrowheads="1"/>
          </p:cNvSpPr>
          <p:nvPr>
            <p:ph idx="1"/>
          </p:nvPr>
        </p:nvSpPr>
        <p:spPr>
          <a:xfrm>
            <a:off x="1105854" y="1447800"/>
            <a:ext cx="7772400" cy="3962400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en-US" sz="2800" dirty="0"/>
              <a:t>20.1	Working Capital</a:t>
            </a:r>
          </a:p>
          <a:p>
            <a:pPr marL="0" indent="0">
              <a:buNone/>
            </a:pPr>
            <a:r>
              <a:rPr lang="en-US" altLang="en-US" sz="2800" dirty="0"/>
              <a:t>20.2	Accounts Receivable and Credit Policy</a:t>
            </a:r>
          </a:p>
          <a:p>
            <a:pPr marL="0" indent="0">
              <a:buNone/>
            </a:pPr>
            <a:r>
              <a:rPr lang="en-US" altLang="en-US" sz="2800" dirty="0"/>
              <a:t>20.3	Inventory Management</a:t>
            </a:r>
          </a:p>
          <a:p>
            <a:pPr marL="0" indent="0">
              <a:buNone/>
            </a:pPr>
            <a:r>
              <a:rPr lang="en-US" altLang="en-US" sz="2800" dirty="0"/>
              <a:t>20.4	Cash Management</a:t>
            </a:r>
          </a:p>
          <a:p>
            <a:pPr marL="0" indent="0">
              <a:buNone/>
            </a:pPr>
            <a:r>
              <a:rPr lang="en-US" altLang="en-US" sz="2800" dirty="0"/>
              <a:t>20.5	Investing Idle Cash: The Money Market</a:t>
            </a:r>
          </a:p>
          <a:p>
            <a:pPr marL="0" indent="0">
              <a:buNone/>
            </a:pPr>
            <a:r>
              <a:rPr lang="en-US" altLang="en-US" sz="2800" dirty="0"/>
              <a:t>20.6	Managing Current Liabilities: Short-Term Debt</a:t>
            </a:r>
          </a:p>
        </p:txBody>
      </p:sp>
    </p:spTree>
    <p:extLst>
      <p:ext uri="{BB962C8B-B14F-4D97-AF65-F5344CB8AC3E}">
        <p14:creationId xmlns:p14="http://schemas.microsoft.com/office/powerpoint/2010/main" val="1324143410"/>
      </p:ext>
    </p:extLst>
  </p:cSld>
  <p:clrMapOvr>
    <a:masterClrMapping/>
  </p:clrMapOvr>
  <p:transition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Analysis </a:t>
            </a:r>
            <a:r>
              <a:rPr lang="en-US" altLang="en-US" sz="2000" dirty="0"/>
              <a:t>(1 of 7)</a:t>
            </a:r>
            <a:endParaRPr lang="en-US" altLang="en-US" dirty="0"/>
          </a:p>
        </p:txBody>
      </p:sp>
      <p:sp>
        <p:nvSpPr>
          <p:cNvPr id="15667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Open Account</a:t>
            </a:r>
          </a:p>
          <a:p>
            <a:pPr lvl="1"/>
            <a:r>
              <a:rPr lang="en-US" altLang="en-US" sz="2400" dirty="0"/>
              <a:t>Agreement whereby sales are made with no formal debt contract</a:t>
            </a:r>
          </a:p>
          <a:p>
            <a:r>
              <a:rPr lang="en-US" altLang="en-US" sz="2800" dirty="0"/>
              <a:t>Credit Analysis</a:t>
            </a:r>
          </a:p>
          <a:p>
            <a:pPr lvl="1"/>
            <a:r>
              <a:rPr lang="en-US" altLang="en-US" sz="2400" dirty="0"/>
              <a:t>Procedure to determine the likelihood customers will pay their bills</a:t>
            </a:r>
          </a:p>
          <a:p>
            <a:pPr lvl="2"/>
            <a:r>
              <a:rPr lang="en-US" altLang="en-US" sz="2200" dirty="0"/>
              <a:t>Credit agencies, such as Dun &amp; Bradstreet provide reports on the credit worthiness of a potential customer</a:t>
            </a:r>
          </a:p>
          <a:p>
            <a:pPr lvl="2"/>
            <a:r>
              <a:rPr lang="en-US" altLang="en-US" sz="2200" dirty="0"/>
              <a:t>Financial ratios can be calculated to help determine a customer’s ability to pay its bills</a:t>
            </a:r>
          </a:p>
        </p:txBody>
      </p:sp>
    </p:spTree>
    <p:extLst>
      <p:ext uri="{BB962C8B-B14F-4D97-AF65-F5344CB8AC3E}">
        <p14:creationId xmlns:p14="http://schemas.microsoft.com/office/powerpoint/2010/main" val="211312039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6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6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6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66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6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6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6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6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6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6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6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6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Analysis </a:t>
            </a:r>
            <a:r>
              <a:rPr lang="en-US" altLang="en-US" sz="2000" dirty="0"/>
              <a:t>(2 of 7)</a:t>
            </a:r>
            <a:endParaRPr lang="en-US" altLang="en-US" dirty="0"/>
          </a:p>
        </p:txBody>
      </p:sp>
      <p:sp>
        <p:nvSpPr>
          <p:cNvPr id="15872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Numerical credit scoring categories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sz="2800" dirty="0"/>
              <a:t>The customer’s character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sz="2800" dirty="0"/>
              <a:t>The customer’s capacity to pay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sz="2800" dirty="0"/>
              <a:t>The customer’s capital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sz="2800" dirty="0"/>
              <a:t>The collateral provided by the customer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en-US" sz="2800" dirty="0"/>
              <a:t>The condition of the customer’s business</a:t>
            </a:r>
          </a:p>
        </p:txBody>
      </p:sp>
    </p:spTree>
    <p:extLst>
      <p:ext uri="{BB962C8B-B14F-4D97-AF65-F5344CB8AC3E}">
        <p14:creationId xmlns:p14="http://schemas.microsoft.com/office/powerpoint/2010/main" val="20165146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8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8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8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8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8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8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8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8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8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8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2B2B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5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Analysis </a:t>
            </a:r>
            <a:r>
              <a:rPr lang="en-US" altLang="en-US" sz="2000" dirty="0"/>
              <a:t>(3 of 7)</a:t>
            </a:r>
            <a:endParaRPr lang="en-US" altLang="en-US" dirty="0"/>
          </a:p>
        </p:txBody>
      </p:sp>
      <p:sp>
        <p:nvSpPr>
          <p:cNvPr id="307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William Beaver, Maureen McNichols, and Jung-Wu Rhie determined that the chance of failing during the next year, relative to the odds of not failing, is best determined by this equation:</a:t>
            </a:r>
            <a:endParaRPr lang="en-US" alt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15112" y="3554260"/>
                <a:ext cx="8570976" cy="977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</a:rPr>
                        <m:t>Log</m:t>
                      </m:r>
                      <m:d>
                        <m:d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relative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chance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of</m:t>
                          </m:r>
                          <m:r>
                            <a:rPr lang="en-US" sz="2000" b="0" i="0" smtClean="0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</a:rPr>
                            <m:t>failure</m:t>
                          </m:r>
                        </m:e>
                      </m:d>
                      <m:r>
                        <a:rPr lang="en-US" sz="2000" b="0" i="0" smtClean="0">
                          <a:latin typeface="Cambria Math"/>
                        </a:rPr>
                        <m:t>=−6.445−1.192</m:t>
                      </m:r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sz="2000" b="0" i="0" smtClean="0">
                          <a:latin typeface="Cambria Math"/>
                          <a:ea typeface="Cambria Math"/>
                        </a:rPr>
                        <m:t>ROA</m:t>
                      </m:r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+2.307×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liabilites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assets</m:t>
                          </m:r>
                        </m:den>
                      </m:f>
                      <m:r>
                        <a:rPr lang="en-US" sz="2000" b="0" i="0" smtClean="0">
                          <a:latin typeface="Cambria Math"/>
                          <a:ea typeface="Cambria Math"/>
                        </a:rPr>
                        <m:t>−.346×</m:t>
                      </m:r>
                      <m:f>
                        <m:fPr>
                          <m:ctrlPr>
                            <a:rPr lang="en-US" sz="2000" b="0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EBITDA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liabilities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112" y="3554260"/>
                <a:ext cx="8570976" cy="9775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0014923"/>
      </p:ext>
    </p:extLst>
  </p:cSld>
  <p:clrMapOvr>
    <a:masterClrMapping/>
  </p:clrMapOvr>
  <p:transition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Analysis </a:t>
            </a:r>
            <a:r>
              <a:rPr lang="en-US" altLang="en-US" sz="2000" dirty="0"/>
              <a:t>(4 of 7)</a:t>
            </a:r>
            <a:endParaRPr lang="en-US" altLang="en-US" dirty="0"/>
          </a:p>
        </p:txBody>
      </p:sp>
      <p:sp>
        <p:nvSpPr>
          <p:cNvPr id="2150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Credit analysis is only worthwhile if the expected savings exceed the cost</a:t>
            </a:r>
          </a:p>
          <a:p>
            <a:pPr lvl="1"/>
            <a:r>
              <a:rPr lang="en-US" altLang="en-US" sz="2800" dirty="0"/>
              <a:t>Don’t undertake a full credit analysis unless the order is big enough to justify it</a:t>
            </a:r>
          </a:p>
          <a:p>
            <a:pPr lvl="1"/>
            <a:r>
              <a:rPr lang="en-US" altLang="en-US" sz="2800" dirty="0"/>
              <a:t>Undertake a full credit analysis for the doubtful orders only</a:t>
            </a:r>
          </a:p>
        </p:txBody>
      </p:sp>
    </p:spTree>
    <p:extLst>
      <p:ext uri="{BB962C8B-B14F-4D97-AF65-F5344CB8AC3E}">
        <p14:creationId xmlns:p14="http://schemas.microsoft.com/office/powerpoint/2010/main" val="3468045351"/>
      </p:ext>
    </p:extLst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Analysis </a:t>
            </a:r>
            <a:r>
              <a:rPr lang="en-US" altLang="en-US" sz="2000" dirty="0"/>
              <a:t>(5 of 7)</a:t>
            </a:r>
            <a:endParaRPr lang="en-US" altLang="en-US" dirty="0"/>
          </a:p>
        </p:txBody>
      </p:sp>
      <p:sp>
        <p:nvSpPr>
          <p:cNvPr id="22531" name="TextBox 4"/>
          <p:cNvSpPr txBox="1">
            <a:spLocks noChangeArrowheads="1"/>
          </p:cNvSpPr>
          <p:nvPr/>
        </p:nvSpPr>
        <p:spPr bwMode="auto">
          <a:xfrm>
            <a:off x="3377184" y="6019800"/>
            <a:ext cx="3352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 dirty="0">
                <a:latin typeface="Calibri" panose="020F0502020204030204" pitchFamily="34" charset="0"/>
              </a:rPr>
              <a:t>Years Before Bankruptcy</a:t>
            </a:r>
          </a:p>
        </p:txBody>
      </p:sp>
      <p:sp>
        <p:nvSpPr>
          <p:cNvPr id="22532" name="TextBox 5"/>
          <p:cNvSpPr txBox="1">
            <a:spLocks noChangeArrowheads="1"/>
          </p:cNvSpPr>
          <p:nvPr/>
        </p:nvSpPr>
        <p:spPr bwMode="auto">
          <a:xfrm rot="-5400000">
            <a:off x="2382" y="3076544"/>
            <a:ext cx="320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 dirty="0">
                <a:latin typeface="Calibri" panose="020F0502020204030204" pitchFamily="34" charset="0"/>
              </a:rPr>
              <a:t>Return on Assets (%)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072233282"/>
              </p:ext>
            </p:extLst>
          </p:nvPr>
        </p:nvGraphicFramePr>
        <p:xfrm>
          <a:off x="2057400" y="1143000"/>
          <a:ext cx="5943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377184" y="38100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Failing firms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0" y="1676399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Non-failing firms</a:t>
            </a:r>
          </a:p>
        </p:txBody>
      </p:sp>
    </p:spTree>
    <p:extLst>
      <p:ext uri="{BB962C8B-B14F-4D97-AF65-F5344CB8AC3E}">
        <p14:creationId xmlns:p14="http://schemas.microsoft.com/office/powerpoint/2010/main" val="1322050712"/>
      </p:ext>
    </p:extLst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Analysis </a:t>
            </a:r>
            <a:r>
              <a:rPr lang="en-US" altLang="en-US" sz="2000" dirty="0"/>
              <a:t>(6 of 7)</a:t>
            </a:r>
            <a:endParaRPr lang="en-US" altLang="en-US" dirty="0"/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3581400" y="5819775"/>
            <a:ext cx="3048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 dirty="0">
                <a:latin typeface="Calibri" panose="020F0502020204030204" pitchFamily="34" charset="0"/>
              </a:rPr>
              <a:t>Years Before Bankruptcy</a:t>
            </a:r>
          </a:p>
        </p:txBody>
      </p:sp>
      <p:sp>
        <p:nvSpPr>
          <p:cNvPr id="23556" name="TextBox 5"/>
          <p:cNvSpPr txBox="1">
            <a:spLocks noChangeArrowheads="1"/>
          </p:cNvSpPr>
          <p:nvPr/>
        </p:nvSpPr>
        <p:spPr bwMode="auto">
          <a:xfrm rot="-5400000">
            <a:off x="-958334" y="3427243"/>
            <a:ext cx="4876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800" dirty="0">
                <a:latin typeface="Calibri" panose="020F0502020204030204" pitchFamily="34" charset="0"/>
              </a:rPr>
              <a:t>Total Liabilities as a Percentage of Assets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3411066505"/>
              </p:ext>
            </p:extLst>
          </p:nvPr>
        </p:nvGraphicFramePr>
        <p:xfrm>
          <a:off x="1501402" y="1628775"/>
          <a:ext cx="66675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7296771"/>
      </p:ext>
    </p:extLst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Credit Analysis </a:t>
            </a:r>
            <a:r>
              <a:rPr lang="en-US" altLang="en-US" sz="2000" dirty="0"/>
              <a:t>(7 of 7)</a:t>
            </a:r>
            <a:endParaRPr lang="en-US" altLang="en-US" dirty="0"/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3822192" y="5848351"/>
            <a:ext cx="2819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000" dirty="0">
                <a:latin typeface="Calibri" panose="020F0502020204030204" pitchFamily="34" charset="0"/>
              </a:rPr>
              <a:t>Years Before Bankruptcy</a:t>
            </a:r>
          </a:p>
        </p:txBody>
      </p:sp>
      <p:sp>
        <p:nvSpPr>
          <p:cNvPr id="24580" name="TextBox 5"/>
          <p:cNvSpPr txBox="1">
            <a:spLocks noChangeArrowheads="1"/>
          </p:cNvSpPr>
          <p:nvPr/>
        </p:nvSpPr>
        <p:spPr bwMode="auto">
          <a:xfrm rot="-5400000">
            <a:off x="-868075" y="3232437"/>
            <a:ext cx="4548761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sz="1800" dirty="0">
                <a:latin typeface="Calibri" panose="020F0502020204030204" pitchFamily="34" charset="0"/>
              </a:rPr>
              <a:t>EBITDA as a Percentage of Total Liabilities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787616601"/>
              </p:ext>
            </p:extLst>
          </p:nvPr>
        </p:nvGraphicFramePr>
        <p:xfrm>
          <a:off x="1752600" y="1524000"/>
          <a:ext cx="6934200" cy="3977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91000" y="4724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Failing firms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38800" y="1517904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Calibri" panose="020F0502020204030204" pitchFamily="34" charset="0"/>
              </a:rPr>
              <a:t>Non-failing firms</a:t>
            </a:r>
          </a:p>
        </p:txBody>
      </p:sp>
    </p:spTree>
    <p:extLst>
      <p:ext uri="{BB962C8B-B14F-4D97-AF65-F5344CB8AC3E}">
        <p14:creationId xmlns:p14="http://schemas.microsoft.com/office/powerpoint/2010/main" val="1288837634"/>
      </p:ext>
    </p:extLst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Credit Decision </a:t>
            </a:r>
            <a:r>
              <a:rPr lang="en-US" altLang="en-US" sz="2000" dirty="0"/>
              <a:t>(1 of 4)</a:t>
            </a:r>
            <a:endParaRPr lang="en-US" altLang="en-US" dirty="0"/>
          </a:p>
        </p:txBody>
      </p:sp>
      <p:sp>
        <p:nvSpPr>
          <p:cNvPr id="16896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Credit Policy</a:t>
            </a:r>
          </a:p>
          <a:p>
            <a:pPr lvl="1"/>
            <a:r>
              <a:rPr lang="en-US" altLang="en-US" sz="2400" dirty="0"/>
              <a:t>Standards set to determine the amount and nature of credit to extend to customers</a:t>
            </a:r>
          </a:p>
          <a:p>
            <a:r>
              <a:rPr lang="en-US" altLang="en-US" sz="2800" dirty="0"/>
              <a:t>Credit Scoring</a:t>
            </a:r>
          </a:p>
          <a:p>
            <a:pPr lvl="1"/>
            <a:r>
              <a:rPr lang="en-US" altLang="en-US" sz="2400" dirty="0"/>
              <a:t>What your lender won’t tell you</a:t>
            </a:r>
          </a:p>
          <a:p>
            <a:r>
              <a:rPr lang="en-US" altLang="en-US" sz="2800" dirty="0"/>
              <a:t>Extending credit gives you the probability of making a profit, not the guarantee</a:t>
            </a:r>
          </a:p>
          <a:p>
            <a:pPr lvl="1"/>
            <a:r>
              <a:rPr lang="en-US" altLang="en-US" sz="2400" dirty="0"/>
              <a:t>There is still a chance of default</a:t>
            </a:r>
          </a:p>
          <a:p>
            <a:r>
              <a:rPr lang="en-US" altLang="en-US" sz="2800" dirty="0"/>
              <a:t>Denying credit guarantees neither profit or loss</a:t>
            </a:r>
          </a:p>
        </p:txBody>
      </p:sp>
    </p:spTree>
    <p:extLst>
      <p:ext uri="{BB962C8B-B14F-4D97-AF65-F5344CB8AC3E}">
        <p14:creationId xmlns:p14="http://schemas.microsoft.com/office/powerpoint/2010/main" val="381105317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8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8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8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8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8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8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8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8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89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89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89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89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89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89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89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686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5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Credit Decision </a:t>
            </a:r>
            <a:r>
              <a:rPr lang="en-US" altLang="en-US" sz="2000" dirty="0"/>
              <a:t>(2 of 4)</a:t>
            </a:r>
            <a:endParaRPr lang="en-US" altLang="en-US" dirty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dirty="0"/>
              <a:t>The credit decision and its probable payoffs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996950" y="4730750"/>
            <a:ext cx="596900" cy="520700"/>
          </a:xfrm>
          <a:prstGeom prst="roundRect">
            <a:avLst/>
          </a:prstGeom>
          <a:solidFill>
            <a:schemeClr val="accent2"/>
          </a:solidFill>
          <a:ln w="127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26630" name="Line 6"/>
          <p:cNvSpPr>
            <a:spLocks noChangeShapeType="1"/>
          </p:cNvSpPr>
          <p:nvPr/>
        </p:nvSpPr>
        <p:spPr bwMode="auto">
          <a:xfrm flipV="1">
            <a:off x="1609725" y="3959225"/>
            <a:ext cx="2039938" cy="8461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6631" name="Line 7"/>
          <p:cNvSpPr>
            <a:spLocks noChangeShapeType="1"/>
          </p:cNvSpPr>
          <p:nvPr/>
        </p:nvSpPr>
        <p:spPr bwMode="auto">
          <a:xfrm>
            <a:off x="1611313" y="5192713"/>
            <a:ext cx="2497137" cy="8969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595438" y="5710238"/>
            <a:ext cx="26003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Refuse credit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1595438" y="3881438"/>
            <a:ext cx="26003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Offer credit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103938" y="2674939"/>
            <a:ext cx="2651125" cy="2420938"/>
            <a:chOff x="3845" y="1685"/>
            <a:chExt cx="1670" cy="1525"/>
          </a:xfrm>
        </p:grpSpPr>
        <p:sp>
          <p:nvSpPr>
            <p:cNvPr id="26643" name="Rectangle 11"/>
            <p:cNvSpPr>
              <a:spLocks noChangeArrowheads="1"/>
            </p:cNvSpPr>
            <p:nvPr/>
          </p:nvSpPr>
          <p:spPr bwMode="auto">
            <a:xfrm>
              <a:off x="3845" y="1685"/>
              <a:ext cx="1670" cy="277"/>
            </a:xfrm>
            <a:prstGeom prst="round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dirty="0">
                  <a:latin typeface="Calibri" panose="020F0502020204030204" pitchFamily="34" charset="0"/>
                </a:rPr>
                <a:t>Payoff = Rev − cost</a:t>
              </a:r>
            </a:p>
          </p:txBody>
        </p:sp>
        <p:sp>
          <p:nvSpPr>
            <p:cNvPr id="26644" name="Rectangle 12"/>
            <p:cNvSpPr>
              <a:spLocks noChangeArrowheads="1"/>
            </p:cNvSpPr>
            <p:nvPr/>
          </p:nvSpPr>
          <p:spPr bwMode="auto">
            <a:xfrm>
              <a:off x="3845" y="2933"/>
              <a:ext cx="1670" cy="277"/>
            </a:xfrm>
            <a:prstGeom prst="round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dirty="0">
                  <a:latin typeface="Calibri" panose="020F0502020204030204" pitchFamily="34" charset="0"/>
                </a:rPr>
                <a:t>Payoff = − Cost</a:t>
              </a:r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554288" y="2814638"/>
            <a:ext cx="4219575" cy="3890962"/>
            <a:chOff x="1609" y="1773"/>
            <a:chExt cx="2658" cy="2451"/>
          </a:xfrm>
        </p:grpSpPr>
        <p:sp>
          <p:nvSpPr>
            <p:cNvPr id="26636" name="Rectangle 14"/>
            <p:cNvSpPr>
              <a:spLocks noChangeArrowheads="1"/>
            </p:cNvSpPr>
            <p:nvPr/>
          </p:nvSpPr>
          <p:spPr bwMode="auto">
            <a:xfrm>
              <a:off x="1968" y="3936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6637" name="Oval 15"/>
            <p:cNvSpPr>
              <a:spLocks noChangeArrowheads="1"/>
            </p:cNvSpPr>
            <p:nvPr/>
          </p:nvSpPr>
          <p:spPr bwMode="auto">
            <a:xfrm>
              <a:off x="2308" y="2212"/>
              <a:ext cx="376" cy="37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2700">
              <a:solidFill>
                <a:schemeClr val="accent4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US" altLang="en-US" dirty="0">
                <a:latin typeface="Calibri" panose="020F0502020204030204" pitchFamily="34" charset="0"/>
              </a:endParaRPr>
            </a:p>
          </p:txBody>
        </p:sp>
        <p:sp>
          <p:nvSpPr>
            <p:cNvPr id="26638" name="Line 16"/>
            <p:cNvSpPr>
              <a:spLocks noChangeShapeType="1"/>
            </p:cNvSpPr>
            <p:nvPr/>
          </p:nvSpPr>
          <p:spPr bwMode="auto">
            <a:xfrm flipV="1">
              <a:off x="2694" y="1822"/>
              <a:ext cx="1141" cy="48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6639" name="Line 17"/>
            <p:cNvSpPr>
              <a:spLocks noChangeShapeType="1"/>
            </p:cNvSpPr>
            <p:nvPr/>
          </p:nvSpPr>
          <p:spPr bwMode="auto">
            <a:xfrm>
              <a:off x="2647" y="2551"/>
              <a:ext cx="1189" cy="46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26640" name="Rectangle 18"/>
            <p:cNvSpPr>
              <a:spLocks noChangeArrowheads="1"/>
            </p:cNvSpPr>
            <p:nvPr/>
          </p:nvSpPr>
          <p:spPr bwMode="auto">
            <a:xfrm>
              <a:off x="2109" y="1773"/>
              <a:ext cx="1638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dirty="0">
                  <a:latin typeface="Calibri" panose="020F0502020204030204" pitchFamily="34" charset="0"/>
                </a:rPr>
                <a:t>Customer pays = </a:t>
              </a:r>
              <a:r>
                <a:rPr lang="en-US" altLang="en-US" sz="2000" i="1" dirty="0">
                  <a:latin typeface="Calibri" panose="020F0502020204030204" pitchFamily="34" charset="0"/>
                </a:rPr>
                <a:t>p</a:t>
              </a:r>
            </a:p>
          </p:txBody>
        </p:sp>
        <p:sp>
          <p:nvSpPr>
            <p:cNvPr id="26641" name="Rectangle 19"/>
            <p:cNvSpPr>
              <a:spLocks noChangeArrowheads="1"/>
            </p:cNvSpPr>
            <p:nvPr/>
          </p:nvSpPr>
          <p:spPr bwMode="auto">
            <a:xfrm>
              <a:off x="1609" y="2815"/>
              <a:ext cx="1878" cy="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2000" dirty="0">
                  <a:latin typeface="Calibri" panose="020F0502020204030204" pitchFamily="34" charset="0"/>
                </a:rPr>
                <a:t>Customer defaults = 1 - </a:t>
              </a:r>
              <a:r>
                <a:rPr lang="en-US" altLang="en-US" sz="2000" i="1" dirty="0">
                  <a:latin typeface="Calibri" panose="020F0502020204030204" pitchFamily="34" charset="0"/>
                </a:rPr>
                <a:t>p</a:t>
              </a:r>
            </a:p>
          </p:txBody>
        </p:sp>
        <p:sp>
          <p:nvSpPr>
            <p:cNvPr id="26642" name="Rectangle 20"/>
            <p:cNvSpPr>
              <a:spLocks noChangeArrowheads="1"/>
            </p:cNvSpPr>
            <p:nvPr/>
          </p:nvSpPr>
          <p:spPr bwMode="auto">
            <a:xfrm>
              <a:off x="2597" y="3797"/>
              <a:ext cx="1670" cy="277"/>
            </a:xfrm>
            <a:prstGeom prst="roundRect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000" dirty="0">
                  <a:latin typeface="Calibri" panose="020F0502020204030204" pitchFamily="34" charset="0"/>
                </a:rPr>
                <a:t>Payoff = 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072428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Credit Decision </a:t>
            </a:r>
            <a:r>
              <a:rPr lang="en-US" altLang="en-US" sz="2000" dirty="0"/>
              <a:t>(3 of 4)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3061" name="Rectangle 5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altLang="en-US" sz="2800" dirty="0"/>
                  <a:t>Based on the probability of payoffs, the expected profit can be expressed as:</a:t>
                </a:r>
              </a:p>
              <a:p>
                <a:endParaRPr lang="en-US" alt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80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en-US" sz="280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en-US" sz="2800" smtClean="0">
                          <a:latin typeface="Cambria Math" panose="02040503050406030204" pitchFamily="18" charset="0"/>
                        </a:rPr>
                        <m:t>PV</m:t>
                      </m:r>
                      <m:d>
                        <m:dPr>
                          <m:ctrlPr>
                            <a:rPr lang="en-US" altLang="en-US" sz="28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en-US" sz="2800" smtClean="0">
                              <a:latin typeface="Cambria Math" panose="02040503050406030204" pitchFamily="18" charset="0"/>
                            </a:rPr>
                            <m:t>rev</m:t>
                          </m:r>
                          <m:r>
                            <a:rPr lang="en-US" altLang="en-US" sz="2800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m:rPr>
                              <m:sty m:val="p"/>
                            </m:rPr>
                            <a:rPr lang="en-US" altLang="en-US" sz="2800" smtClean="0">
                              <a:latin typeface="Cambria Math" panose="02040503050406030204" pitchFamily="18" charset="0"/>
                            </a:rPr>
                            <m:t>cost</m:t>
                          </m:r>
                        </m:e>
                      </m:d>
                      <m:r>
                        <a:rPr lang="en-US" altLang="en-US" sz="2800" smtClean="0">
                          <a:latin typeface="Cambria Math" panose="02040503050406030204" pitchFamily="18" charset="0"/>
                        </a:rPr>
                        <m:t>−(1−</m:t>
                      </m:r>
                      <m:r>
                        <a:rPr lang="en-US" altLang="en-US" sz="2800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altLang="en-US" sz="2800" smtClean="0">
                          <a:latin typeface="Cambria Math" panose="02040503050406030204" pitchFamily="18" charset="0"/>
                        </a:rPr>
                        <m:t>)×(</m:t>
                      </m:r>
                      <m:r>
                        <m:rPr>
                          <m:sty m:val="p"/>
                        </m:rPr>
                        <a:rPr lang="en-US" altLang="en-US" sz="2800" smtClean="0">
                          <a:latin typeface="Cambria Math" panose="02040503050406030204" pitchFamily="18" charset="0"/>
                        </a:rPr>
                        <m:t>PV</m:t>
                      </m:r>
                      <m:r>
                        <a:rPr lang="en-US" altLang="en-US" sz="2800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sty m:val="p"/>
                        </m:rPr>
                        <a:rPr lang="en-US" altLang="en-US" sz="2800" smtClean="0">
                          <a:latin typeface="Cambria Math" panose="02040503050406030204" pitchFamily="18" charset="0"/>
                        </a:rPr>
                        <m:t>cost</m:t>
                      </m:r>
                      <m:r>
                        <a:rPr lang="en-US" altLang="en-US" sz="280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en-US" sz="2800" dirty="0"/>
              </a:p>
            </p:txBody>
          </p:sp>
        </mc:Choice>
        <mc:Fallback xmlns="">
          <p:sp>
            <p:nvSpPr>
              <p:cNvPr id="173061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647" t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53" name="Rectangle 9"/>
              <p:cNvSpPr>
                <a:spLocks noChangeArrowheads="1"/>
              </p:cNvSpPr>
              <p:nvPr/>
            </p:nvSpPr>
            <p:spPr bwMode="auto">
              <a:xfrm>
                <a:off x="1371600" y="3429000"/>
                <a:ext cx="7772400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88" tIns="44450" rIns="90488" bIns="44450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spcAft>
                    <a:spcPts val="1200"/>
                  </a:spcAft>
                </a:pPr>
                <a:r>
                  <a:rPr lang="en-US" altLang="en-US" sz="2800" dirty="0">
                    <a:latin typeface="Calibri" panose="020F0502020204030204" pitchFamily="34" charset="0"/>
                  </a:rPr>
                  <a:t>The break even probability of collection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3200" b="0" i="1" smtClean="0">
                          <a:latin typeface="Cambria Math"/>
                        </a:rPr>
                        <m:t>𝑝</m:t>
                      </m:r>
                      <m:r>
                        <a:rPr lang="en-US" altLang="en-US" sz="3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altLang="en-US" sz="3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en-US" sz="3200" b="0" i="0" smtClean="0">
                              <a:latin typeface="Cambria Math"/>
                            </a:rPr>
                            <m:t>PV</m:t>
                          </m:r>
                          <m:r>
                            <a:rPr lang="en-US" altLang="en-US" sz="3200" b="0" i="0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en-US" sz="3200" b="0" i="0" smtClean="0">
                              <a:latin typeface="Cambria Math"/>
                            </a:rPr>
                            <m:t>cost</m:t>
                          </m:r>
                          <m:r>
                            <a:rPr lang="en-US" altLang="en-US" sz="3200" b="0" i="0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en-US" sz="3200" b="0" i="0" smtClean="0">
                              <a:latin typeface="Cambria Math"/>
                            </a:rPr>
                            <m:t>PV</m:t>
                          </m:r>
                          <m:r>
                            <a:rPr lang="en-US" altLang="en-US" sz="3200" b="0" i="0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en-US" sz="3200" b="0" i="0" smtClean="0">
                              <a:latin typeface="Cambria Math"/>
                            </a:rPr>
                            <m:t>rev</m:t>
                          </m:r>
                          <m:r>
                            <a:rPr lang="en-US" altLang="en-US" sz="3200" b="0" i="0" smtClean="0">
                              <a:latin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altLang="en-US" sz="3200" dirty="0">
                  <a:latin typeface="Calibri" panose="020F0502020204030204" pitchFamily="3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US" altLang="en-US" sz="3200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153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1600" y="3429000"/>
                <a:ext cx="7772400" cy="685800"/>
              </a:xfrm>
              <a:prstGeom prst="rect">
                <a:avLst/>
              </a:prstGeom>
              <a:blipFill>
                <a:blip r:embed="rId4"/>
                <a:stretch>
                  <a:fillRect l="-1647" t="-8929" b="-14017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699689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3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3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3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3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30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6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(1 of 11)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Current assets and liabilities, U.S. manufacturing corporations, first quarter 2016 (figures in $ billions)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95" y="2819400"/>
            <a:ext cx="8153400" cy="211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66676"/>
      </p:ext>
    </p:extLst>
  </p:cSld>
  <p:clrMapOvr>
    <a:masterClrMapping/>
  </p:clrMapOvr>
  <p:transition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The Credit Decision </a:t>
            </a:r>
            <a:r>
              <a:rPr lang="en-US" altLang="en-US" sz="2000" dirty="0"/>
              <a:t>(4 of 4)</a:t>
            </a:r>
            <a:endParaRPr lang="en-US" altLang="en-US" dirty="0"/>
          </a:p>
        </p:txBody>
      </p:sp>
      <p:sp>
        <p:nvSpPr>
          <p:cNvPr id="27653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Things to Remember in the Credit Decision</a:t>
            </a:r>
          </a:p>
          <a:p>
            <a:pPr lvl="1"/>
            <a:r>
              <a:rPr lang="en-US" altLang="en-US" sz="2800" dirty="0"/>
              <a:t>Maximize profit</a:t>
            </a:r>
          </a:p>
          <a:p>
            <a:pPr lvl="1"/>
            <a:r>
              <a:rPr lang="en-US" altLang="en-US" sz="2800" dirty="0"/>
              <a:t>Concentrate on the dangerous accounts</a:t>
            </a:r>
          </a:p>
          <a:p>
            <a:pPr lvl="1"/>
            <a:r>
              <a:rPr lang="en-US" altLang="en-US" sz="2800" dirty="0"/>
              <a:t>Look beyond the immediate order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95088416"/>
      </p:ext>
    </p:extLst>
  </p:cSld>
  <p:clrMapOvr>
    <a:masterClrMapping/>
  </p:clrMapOvr>
  <p:transition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Collection Policy </a:t>
            </a:r>
            <a:r>
              <a:rPr lang="en-US" altLang="en-US" sz="2000" dirty="0"/>
              <a:t>(1 of 2)</a:t>
            </a:r>
            <a:endParaRPr lang="en-US" altLang="en-US" dirty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Collection Policy</a:t>
            </a:r>
          </a:p>
          <a:p>
            <a:pPr lvl="1"/>
            <a:r>
              <a:rPr lang="en-US" altLang="en-US" sz="2800" dirty="0"/>
              <a:t>Procedures to collect and monitor receivables</a:t>
            </a:r>
          </a:p>
          <a:p>
            <a:r>
              <a:rPr lang="en-US" altLang="en-US" sz="3200" dirty="0"/>
              <a:t>Aging Schedule</a:t>
            </a:r>
          </a:p>
          <a:p>
            <a:pPr lvl="1"/>
            <a:r>
              <a:rPr lang="en-US" altLang="en-US" sz="2800" dirty="0"/>
              <a:t>Classification of accounts receivable by time outstanding</a:t>
            </a:r>
          </a:p>
        </p:txBody>
      </p:sp>
    </p:spTree>
    <p:extLst>
      <p:ext uri="{BB962C8B-B14F-4D97-AF65-F5344CB8AC3E}">
        <p14:creationId xmlns:p14="http://schemas.microsoft.com/office/powerpoint/2010/main" val="974571214"/>
      </p:ext>
    </p:extLst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Collection Policy </a:t>
            </a:r>
            <a:r>
              <a:rPr lang="en-US" altLang="en-US" sz="2000" dirty="0"/>
              <a:t>(2 of 2)</a:t>
            </a:r>
            <a:endParaRPr lang="en-US" altLang="en-US" dirty="0"/>
          </a:p>
        </p:txBody>
      </p:sp>
      <p:sp>
        <p:nvSpPr>
          <p:cNvPr id="717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dirty="0"/>
              <a:t>Sample aging schedule for accounts receivable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741628"/>
              </p:ext>
            </p:extLst>
          </p:nvPr>
        </p:nvGraphicFramePr>
        <p:xfrm>
          <a:off x="342900" y="2514600"/>
          <a:ext cx="8458200" cy="323596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409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Customer’s Name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Less than 1</a:t>
                      </a:r>
                      <a:r>
                        <a:rPr lang="en-US" baseline="0" dirty="0"/>
                        <a:t> Month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1-2 Months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2-3 Months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More than 3 Months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 Owed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$10,000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$10,000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11,000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*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Z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15,000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30,000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Total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$200,000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$40,000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$15,000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$43,000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$298,000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964518"/>
      </p:ext>
    </p:extLst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Inventory Management </a:t>
            </a:r>
            <a:r>
              <a:rPr lang="en-US" altLang="en-US" sz="2000" dirty="0"/>
              <a:t>(1 of 5)</a:t>
            </a:r>
            <a:endParaRPr lang="en-US" altLang="en-US" dirty="0"/>
          </a:p>
        </p:txBody>
      </p:sp>
      <p:sp>
        <p:nvSpPr>
          <p:cNvPr id="1792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n-US" sz="3200" dirty="0"/>
              <a:t>Components of inventory</a:t>
            </a:r>
          </a:p>
          <a:p>
            <a:pPr lvl="1"/>
            <a:r>
              <a:rPr lang="en-US" altLang="en-US" sz="2800" dirty="0"/>
              <a:t>Raw materials</a:t>
            </a:r>
          </a:p>
          <a:p>
            <a:pPr lvl="1"/>
            <a:r>
              <a:rPr lang="en-US" altLang="en-US" sz="2800" dirty="0"/>
              <a:t>Work in process</a:t>
            </a:r>
          </a:p>
          <a:p>
            <a:pPr lvl="1"/>
            <a:r>
              <a:rPr lang="en-US" altLang="en-US" sz="2800" dirty="0"/>
              <a:t>Finished goods</a:t>
            </a:r>
          </a:p>
          <a:p>
            <a:r>
              <a:rPr lang="en-US" altLang="en-US" sz="2800" dirty="0"/>
              <a:t>Carrying Costs</a:t>
            </a:r>
          </a:p>
          <a:p>
            <a:pPr lvl="1"/>
            <a:r>
              <a:rPr lang="en-US" altLang="en-US" sz="2400" dirty="0"/>
              <a:t>Costs of maintaining current assets, including opportunity cost of capital</a:t>
            </a:r>
          </a:p>
          <a:p>
            <a:r>
              <a:rPr lang="en-US" altLang="en-US" sz="3200" dirty="0"/>
              <a:t>Tools used to minimize inventory</a:t>
            </a:r>
          </a:p>
          <a:p>
            <a:pPr lvl="1"/>
            <a:r>
              <a:rPr lang="en-US" altLang="en-US" sz="2800" dirty="0"/>
              <a:t>Just-in-time </a:t>
            </a:r>
          </a:p>
          <a:p>
            <a:pPr lvl="1"/>
            <a:r>
              <a:rPr lang="en-US" altLang="en-US" sz="2800" dirty="0"/>
              <a:t>Lean manufacturing</a:t>
            </a:r>
          </a:p>
        </p:txBody>
      </p:sp>
    </p:spTree>
    <p:extLst>
      <p:ext uri="{BB962C8B-B14F-4D97-AF65-F5344CB8AC3E}">
        <p14:creationId xmlns:p14="http://schemas.microsoft.com/office/powerpoint/2010/main" val="1442640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9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79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Inventory Management </a:t>
            </a:r>
            <a:r>
              <a:rPr lang="en-US" altLang="en-US" sz="2000" dirty="0"/>
              <a:t>(2 of 5)</a:t>
            </a:r>
            <a:endParaRPr lang="en-US" altLang="en-US" dirty="0"/>
          </a:p>
        </p:txBody>
      </p:sp>
      <p:sp>
        <p:nvSpPr>
          <p:cNvPr id="3072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dirty="0"/>
              <a:t>Goal = Minimize amount of cash tied up in inventory</a:t>
            </a:r>
          </a:p>
          <a:p>
            <a:pPr marL="0" indent="0">
              <a:buNone/>
            </a:pPr>
            <a:endParaRPr lang="en-US" altLang="en-US" sz="2800" dirty="0"/>
          </a:p>
          <a:p>
            <a:r>
              <a:rPr lang="en-US" altLang="en-US" sz="2800" dirty="0"/>
              <a:t>As the firm increases its order size, the number of orders falls and therefore the order costs decline</a:t>
            </a:r>
          </a:p>
          <a:p>
            <a:r>
              <a:rPr lang="en-US" altLang="en-US" sz="2800" dirty="0"/>
              <a:t>However, an increase in order size also increases the average amount in inventory, so that the carrying cost of inventory rises</a:t>
            </a:r>
          </a:p>
          <a:p>
            <a:r>
              <a:rPr lang="en-US" altLang="en-US" sz="2800" dirty="0"/>
              <a:t>The trick is to strike a balance between these two costs</a:t>
            </a:r>
          </a:p>
        </p:txBody>
      </p:sp>
    </p:spTree>
    <p:extLst>
      <p:ext uri="{BB962C8B-B14F-4D97-AF65-F5344CB8AC3E}">
        <p14:creationId xmlns:p14="http://schemas.microsoft.com/office/powerpoint/2010/main" val="1606025475"/>
      </p:ext>
    </p:extLst>
  </p:cSld>
  <p:clrMapOvr>
    <a:masterClrMapping/>
  </p:clrMapOvr>
  <p:transition>
    <p:checker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Inventory Management </a:t>
            </a:r>
            <a:r>
              <a:rPr lang="en-US" altLang="en-US" sz="2000" dirty="0"/>
              <a:t>(3 of 5)</a:t>
            </a:r>
            <a:endParaRPr lang="en-US" altLang="en-US" dirty="0"/>
          </a:p>
        </p:txBody>
      </p:sp>
      <p:sp>
        <p:nvSpPr>
          <p:cNvPr id="31747" name="Line 1028"/>
          <p:cNvSpPr>
            <a:spLocks noChangeShapeType="1"/>
          </p:cNvSpPr>
          <p:nvPr/>
        </p:nvSpPr>
        <p:spPr bwMode="auto">
          <a:xfrm>
            <a:off x="1905000" y="1600200"/>
            <a:ext cx="0" cy="3276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1748" name="Line 1030"/>
          <p:cNvSpPr>
            <a:spLocks noChangeShapeType="1"/>
          </p:cNvSpPr>
          <p:nvPr/>
        </p:nvSpPr>
        <p:spPr bwMode="auto">
          <a:xfrm>
            <a:off x="1905000" y="4876800"/>
            <a:ext cx="586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1751" name="Line 1033"/>
          <p:cNvSpPr>
            <a:spLocks noChangeShapeType="1"/>
          </p:cNvSpPr>
          <p:nvPr/>
        </p:nvSpPr>
        <p:spPr bwMode="auto">
          <a:xfrm>
            <a:off x="1905000" y="3810000"/>
            <a:ext cx="5867400" cy="0"/>
          </a:xfrm>
          <a:prstGeom prst="line">
            <a:avLst/>
          </a:prstGeom>
          <a:noFill/>
          <a:ln w="2857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905000" y="2743200"/>
            <a:ext cx="4889500" cy="2133600"/>
            <a:chOff x="1905000" y="2743200"/>
            <a:chExt cx="4889500" cy="2133600"/>
          </a:xfrm>
        </p:grpSpPr>
        <p:sp>
          <p:nvSpPr>
            <p:cNvPr id="31749" name="Line 1031"/>
            <p:cNvSpPr>
              <a:spLocks noChangeShapeType="1"/>
            </p:cNvSpPr>
            <p:nvPr/>
          </p:nvSpPr>
          <p:spPr bwMode="auto">
            <a:xfrm>
              <a:off x="1905000" y="2743200"/>
              <a:ext cx="1231900" cy="2133600"/>
            </a:xfrm>
            <a:prstGeom prst="lin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31750" name="Line 1032"/>
            <p:cNvSpPr>
              <a:spLocks noChangeShapeType="1"/>
            </p:cNvSpPr>
            <p:nvPr/>
          </p:nvSpPr>
          <p:spPr bwMode="auto">
            <a:xfrm flipV="1">
              <a:off x="3124200" y="2743200"/>
              <a:ext cx="0" cy="2133600"/>
            </a:xfrm>
            <a:prstGeom prst="lin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31752" name="Line 1034"/>
            <p:cNvSpPr>
              <a:spLocks noChangeShapeType="1"/>
            </p:cNvSpPr>
            <p:nvPr/>
          </p:nvSpPr>
          <p:spPr bwMode="auto">
            <a:xfrm>
              <a:off x="3124200" y="2743200"/>
              <a:ext cx="1231900" cy="2133600"/>
            </a:xfrm>
            <a:prstGeom prst="lin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31753" name="Line 1035"/>
            <p:cNvSpPr>
              <a:spLocks noChangeShapeType="1"/>
            </p:cNvSpPr>
            <p:nvPr/>
          </p:nvSpPr>
          <p:spPr bwMode="auto">
            <a:xfrm flipV="1">
              <a:off x="4343400" y="2743200"/>
              <a:ext cx="0" cy="2133600"/>
            </a:xfrm>
            <a:prstGeom prst="lin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31754" name="Line 1036"/>
            <p:cNvSpPr>
              <a:spLocks noChangeShapeType="1"/>
            </p:cNvSpPr>
            <p:nvPr/>
          </p:nvSpPr>
          <p:spPr bwMode="auto">
            <a:xfrm>
              <a:off x="4343400" y="2743200"/>
              <a:ext cx="1231900" cy="2133600"/>
            </a:xfrm>
            <a:prstGeom prst="lin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31755" name="Line 1037"/>
            <p:cNvSpPr>
              <a:spLocks noChangeShapeType="1"/>
            </p:cNvSpPr>
            <p:nvPr/>
          </p:nvSpPr>
          <p:spPr bwMode="auto">
            <a:xfrm flipV="1">
              <a:off x="5562600" y="2743200"/>
              <a:ext cx="0" cy="2133600"/>
            </a:xfrm>
            <a:prstGeom prst="lin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  <p:sp>
          <p:nvSpPr>
            <p:cNvPr id="31756" name="Line 1038"/>
            <p:cNvSpPr>
              <a:spLocks noChangeShapeType="1"/>
            </p:cNvSpPr>
            <p:nvPr/>
          </p:nvSpPr>
          <p:spPr bwMode="auto">
            <a:xfrm>
              <a:off x="5562600" y="2743200"/>
              <a:ext cx="1231900" cy="2133600"/>
            </a:xfrm>
            <a:prstGeom prst="line">
              <a:avLst/>
            </a:prstGeom>
            <a:noFill/>
            <a:ln w="38100">
              <a:solidFill>
                <a:schemeClr val="accent2">
                  <a:lumMod val="60000"/>
                  <a:lumOff val="4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dirty="0">
                <a:latin typeface="Calibri" panose="020F0502020204030204" pitchFamily="34" charset="0"/>
              </a:endParaRPr>
            </a:p>
          </p:txBody>
        </p:sp>
      </p:grpSp>
      <p:sp>
        <p:nvSpPr>
          <p:cNvPr id="31757" name="Text Box 1039"/>
          <p:cNvSpPr txBox="1">
            <a:spLocks noChangeArrowheads="1"/>
          </p:cNvSpPr>
          <p:nvPr/>
        </p:nvSpPr>
        <p:spPr bwMode="auto">
          <a:xfrm>
            <a:off x="1752600" y="48768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0	    3	        6		9	   12</a:t>
            </a:r>
          </a:p>
        </p:txBody>
      </p:sp>
      <p:sp>
        <p:nvSpPr>
          <p:cNvPr id="31758" name="Text Box 1040"/>
          <p:cNvSpPr txBox="1">
            <a:spLocks noChangeArrowheads="1"/>
          </p:cNvSpPr>
          <p:nvPr/>
        </p:nvSpPr>
        <p:spPr bwMode="auto">
          <a:xfrm>
            <a:off x="5562600" y="23622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Inventory</a:t>
            </a:r>
          </a:p>
        </p:txBody>
      </p:sp>
      <p:sp>
        <p:nvSpPr>
          <p:cNvPr id="31759" name="Text Box 1041"/>
          <p:cNvSpPr txBox="1">
            <a:spLocks noChangeArrowheads="1"/>
          </p:cNvSpPr>
          <p:nvPr/>
        </p:nvSpPr>
        <p:spPr bwMode="auto">
          <a:xfrm>
            <a:off x="6934200" y="3429000"/>
            <a:ext cx="1676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Average Inventory</a:t>
            </a:r>
          </a:p>
        </p:txBody>
      </p:sp>
      <p:sp>
        <p:nvSpPr>
          <p:cNvPr id="31760" name="Text Box 1042"/>
          <p:cNvSpPr txBox="1">
            <a:spLocks noChangeArrowheads="1"/>
          </p:cNvSpPr>
          <p:nvPr/>
        </p:nvSpPr>
        <p:spPr bwMode="auto">
          <a:xfrm>
            <a:off x="3048000" y="5562600"/>
            <a:ext cx="342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Weeks</a:t>
            </a:r>
          </a:p>
        </p:txBody>
      </p:sp>
      <p:sp>
        <p:nvSpPr>
          <p:cNvPr id="31761" name="Text Box 1043"/>
          <p:cNvSpPr txBox="1">
            <a:spLocks noChangeArrowheads="1"/>
          </p:cNvSpPr>
          <p:nvPr/>
        </p:nvSpPr>
        <p:spPr bwMode="auto">
          <a:xfrm rot="-5400000">
            <a:off x="-952500" y="3160068"/>
            <a:ext cx="38862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Inventory, thousands of units</a:t>
            </a:r>
          </a:p>
        </p:txBody>
      </p:sp>
      <p:sp>
        <p:nvSpPr>
          <p:cNvPr id="31762" name="Text Box 1045"/>
          <p:cNvSpPr txBox="1">
            <a:spLocks noChangeArrowheads="1"/>
          </p:cNvSpPr>
          <p:nvPr/>
        </p:nvSpPr>
        <p:spPr bwMode="auto">
          <a:xfrm>
            <a:off x="1371600" y="2514600"/>
            <a:ext cx="762000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60</a:t>
            </a:r>
          </a:p>
          <a:p>
            <a:pPr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dirty="0">
                <a:latin typeface="Calibri" panose="020F0502020204030204" pitchFamily="34" charset="0"/>
              </a:rPr>
              <a:t>30</a:t>
            </a:r>
          </a:p>
          <a:p>
            <a:pPr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endParaRPr lang="en-US" alt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492925"/>
      </p:ext>
    </p:extLst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Inventory Management </a:t>
            </a:r>
            <a:r>
              <a:rPr lang="en-US" altLang="en-US" sz="2000" dirty="0"/>
              <a:t>(4 of 5)</a:t>
            </a:r>
            <a:endParaRPr lang="en-US" altLang="en-US" dirty="0"/>
          </a:p>
        </p:txBody>
      </p:sp>
      <p:sp>
        <p:nvSpPr>
          <p:cNvPr id="32773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sz="3200" dirty="0"/>
              <a:t>Determination of optimal order size</a:t>
            </a:r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1676400" y="2606675"/>
            <a:ext cx="0" cy="26384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1692275" y="5257800"/>
            <a:ext cx="522922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 rot="-5400000">
            <a:off x="-481013" y="3479800"/>
            <a:ext cx="2790826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Inventory costs, dollars</a:t>
            </a: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6167438" y="5329238"/>
            <a:ext cx="17621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Order size</a:t>
            </a:r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V="1">
            <a:off x="1703388" y="2947988"/>
            <a:ext cx="4975225" cy="2333625"/>
          </a:xfrm>
          <a:prstGeom prst="line">
            <a:avLst/>
          </a:prstGeom>
          <a:noFill/>
          <a:ln w="50800">
            <a:solidFill>
              <a:schemeClr val="tx2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2779" name="Arc 11"/>
          <p:cNvSpPr>
            <a:spLocks/>
          </p:cNvSpPr>
          <p:nvPr/>
        </p:nvSpPr>
        <p:spPr bwMode="auto">
          <a:xfrm>
            <a:off x="1935163" y="2667000"/>
            <a:ext cx="4927600" cy="2260600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0 h 21600"/>
              <a:gd name="T4" fmla="*/ 2147483647 w 21600"/>
              <a:gd name="T5" fmla="*/ 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</a:path>
              <a:path w="21600" h="21600" stroke="0" extrusionOk="0">
                <a:moveTo>
                  <a:pt x="21600" y="21600"/>
                </a:moveTo>
                <a:cubicBezTo>
                  <a:pt x="9670" y="21600"/>
                  <a:pt x="0" y="11929"/>
                  <a:pt x="0" y="0"/>
                </a:cubicBezTo>
                <a:lnTo>
                  <a:pt x="21600" y="0"/>
                </a:lnTo>
                <a:close/>
              </a:path>
            </a:pathLst>
          </a:custGeom>
          <a:noFill/>
          <a:ln w="50800" cap="rnd">
            <a:solidFill>
              <a:schemeClr val="accent2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32780" name="Arc 12"/>
          <p:cNvSpPr>
            <a:spLocks/>
          </p:cNvSpPr>
          <p:nvPr/>
        </p:nvSpPr>
        <p:spPr bwMode="auto">
          <a:xfrm rot="-1200000">
            <a:off x="3384550" y="2735263"/>
            <a:ext cx="2722563" cy="414337"/>
          </a:xfrm>
          <a:custGeom>
            <a:avLst/>
            <a:gdLst>
              <a:gd name="T0" fmla="*/ 2147483647 w 21475"/>
              <a:gd name="T1" fmla="*/ 152459119 h 21600"/>
              <a:gd name="T2" fmla="*/ 0 w 21475"/>
              <a:gd name="T3" fmla="*/ 16353957 h 21600"/>
              <a:gd name="T4" fmla="*/ 2147483647 w 21475"/>
              <a:gd name="T5" fmla="*/ 0 h 21600"/>
              <a:gd name="T6" fmla="*/ 0 60000 65536"/>
              <a:gd name="T7" fmla="*/ 0 60000 65536"/>
              <a:gd name="T8" fmla="*/ 0 60000 65536"/>
              <a:gd name="T9" fmla="*/ 0 w 21475"/>
              <a:gd name="T10" fmla="*/ 0 h 21600"/>
              <a:gd name="T11" fmla="*/ 21475 w 2147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475" h="21600" fill="none" extrusionOk="0">
                <a:moveTo>
                  <a:pt x="21425" y="21599"/>
                </a:moveTo>
                <a:cubicBezTo>
                  <a:pt x="10411" y="21574"/>
                  <a:pt x="1181" y="13266"/>
                  <a:pt x="-1" y="2317"/>
                </a:cubicBezTo>
              </a:path>
              <a:path w="21475" h="21600" stroke="0" extrusionOk="0">
                <a:moveTo>
                  <a:pt x="21425" y="21599"/>
                </a:moveTo>
                <a:cubicBezTo>
                  <a:pt x="10411" y="21574"/>
                  <a:pt x="1181" y="13266"/>
                  <a:pt x="-1" y="2317"/>
                </a:cubicBezTo>
                <a:lnTo>
                  <a:pt x="21475" y="0"/>
                </a:lnTo>
                <a:close/>
              </a:path>
            </a:pathLst>
          </a:custGeom>
          <a:noFill/>
          <a:ln w="50800" cap="rnd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3581400" y="3271838"/>
            <a:ext cx="0" cy="1990725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2782" name="Arc 14"/>
          <p:cNvSpPr>
            <a:spLocks/>
          </p:cNvSpPr>
          <p:nvPr/>
        </p:nvSpPr>
        <p:spPr bwMode="auto">
          <a:xfrm rot="1380000">
            <a:off x="2230438" y="2654300"/>
            <a:ext cx="1271587" cy="358775"/>
          </a:xfrm>
          <a:custGeom>
            <a:avLst/>
            <a:gdLst>
              <a:gd name="T0" fmla="*/ 2147483647 w 19691"/>
              <a:gd name="T1" fmla="*/ 98982631 h 21600"/>
              <a:gd name="T2" fmla="*/ 0 w 19691"/>
              <a:gd name="T3" fmla="*/ 41673545 h 21600"/>
              <a:gd name="T4" fmla="*/ 2147483647 w 19691"/>
              <a:gd name="T5" fmla="*/ 0 h 21600"/>
              <a:gd name="T6" fmla="*/ 0 60000 65536"/>
              <a:gd name="T7" fmla="*/ 0 60000 65536"/>
              <a:gd name="T8" fmla="*/ 0 60000 65536"/>
              <a:gd name="T9" fmla="*/ 0 w 19691"/>
              <a:gd name="T10" fmla="*/ 0 h 21600"/>
              <a:gd name="T11" fmla="*/ 19691 w 196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691" h="21600" fill="none" extrusionOk="0">
                <a:moveTo>
                  <a:pt x="19690" y="21599"/>
                </a:moveTo>
                <a:cubicBezTo>
                  <a:pt x="19657" y="21599"/>
                  <a:pt x="19624" y="21599"/>
                  <a:pt x="19592" y="21600"/>
                </a:cubicBezTo>
                <a:cubicBezTo>
                  <a:pt x="11183" y="21600"/>
                  <a:pt x="3539" y="16720"/>
                  <a:pt x="-1" y="9094"/>
                </a:cubicBezTo>
              </a:path>
              <a:path w="19691" h="21600" stroke="0" extrusionOk="0">
                <a:moveTo>
                  <a:pt x="19690" y="21599"/>
                </a:moveTo>
                <a:cubicBezTo>
                  <a:pt x="19657" y="21599"/>
                  <a:pt x="19624" y="21599"/>
                  <a:pt x="19592" y="21600"/>
                </a:cubicBezTo>
                <a:cubicBezTo>
                  <a:pt x="11183" y="21600"/>
                  <a:pt x="3539" y="16720"/>
                  <a:pt x="-1" y="9094"/>
                </a:cubicBezTo>
                <a:lnTo>
                  <a:pt x="19592" y="0"/>
                </a:lnTo>
                <a:close/>
              </a:path>
            </a:pathLst>
          </a:custGeom>
          <a:noFill/>
          <a:ln w="50800" cap="rnd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1673225" y="3276600"/>
            <a:ext cx="1914525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1673225" y="4419600"/>
            <a:ext cx="1914525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5024438" y="2281238"/>
            <a:ext cx="17621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Total costs</a:t>
            </a: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6472238" y="2514600"/>
            <a:ext cx="17621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Carrying costs</a:t>
            </a: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6015038" y="4491038"/>
            <a:ext cx="2752725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Total order costs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3043238" y="5405438"/>
            <a:ext cx="1762125" cy="58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Optimal </a:t>
            </a:r>
          </a:p>
          <a:p>
            <a:pPr>
              <a:lnSpc>
                <a:spcPct val="50000"/>
              </a:lnSpc>
              <a:spcBef>
                <a:spcPct val="50000"/>
              </a:spcBef>
            </a:pPr>
            <a:r>
              <a:rPr lang="en-US" altLang="en-US" sz="2000" dirty="0">
                <a:latin typeface="Calibri" panose="020F0502020204030204" pitchFamily="34" charset="0"/>
              </a:rPr>
              <a:t>order size</a:t>
            </a:r>
          </a:p>
        </p:txBody>
      </p:sp>
    </p:spTree>
    <p:extLst>
      <p:ext uri="{BB962C8B-B14F-4D97-AF65-F5344CB8AC3E}">
        <p14:creationId xmlns:p14="http://schemas.microsoft.com/office/powerpoint/2010/main" val="2746082138"/>
      </p:ext>
    </p:extLst>
  </p:cSld>
  <p:clrMapOvr>
    <a:masterClrMapping/>
  </p:clrMapOvr>
  <p:transition>
    <p:check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Inventory Management </a:t>
            </a:r>
            <a:r>
              <a:rPr lang="en-US" altLang="en-US" sz="2000" dirty="0"/>
              <a:t>(5 of 5)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8" name="Rectangle 5"/>
              <p:cNvSpPr>
                <a:spLocks noGrp="1" noChangeArrowheads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en-US" sz="3200" dirty="0"/>
                  <a:t>Economic Order Quantity </a:t>
                </a:r>
              </a:p>
              <a:p>
                <a:pPr lvl="1"/>
                <a:r>
                  <a:rPr lang="en-US" altLang="en-US" sz="2800" dirty="0"/>
                  <a:t>Order size that minimizes total inventory costs</a:t>
                </a:r>
              </a:p>
              <a:p>
                <a:endParaRPr lang="en-US" altLang="en-US" dirty="0"/>
              </a:p>
              <a:p>
                <a:pPr marL="400050" lvl="1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en-US" sz="2400" smtClean="0">
                          <a:latin typeface="Cambria Math" panose="02040503050406030204" pitchFamily="18" charset="0"/>
                        </a:rPr>
                        <m:t>Economic</m:t>
                      </m:r>
                      <m:r>
                        <a:rPr lang="en-US" altLang="en-US" sz="24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en-US" sz="2400" smtClean="0">
                          <a:latin typeface="Cambria Math" panose="02040503050406030204" pitchFamily="18" charset="0"/>
                        </a:rPr>
                        <m:t>order</m:t>
                      </m:r>
                      <m:r>
                        <a:rPr lang="en-US" altLang="en-US" sz="240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en-US" sz="2400" smtClean="0">
                          <a:latin typeface="Cambria Math" panose="02040503050406030204" pitchFamily="18" charset="0"/>
                        </a:rPr>
                        <m:t>size</m:t>
                      </m:r>
                      <m:r>
                        <a:rPr lang="en-US" altLang="en-US" sz="24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400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S" altLang="en-US" sz="2400" dirty="0"/>
              </a:p>
              <a:p>
                <a:pPr marL="32004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en-US" sz="24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altLang="en-US" sz="24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2×</m:t>
                              </m:r>
                              <m:r>
                                <m:rPr>
                                  <m:sty m:val="p"/>
                                </m:rP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sales</m:t>
                              </m:r>
                              <m: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×</m:t>
                              </m:r>
                              <m:r>
                                <m:rPr>
                                  <m:sty m:val="p"/>
                                </m:rP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cost</m:t>
                              </m:r>
                              <m: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per</m:t>
                              </m:r>
                              <m: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order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carrying</m:t>
                              </m:r>
                              <m: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altLang="en-US" sz="2400" smtClean="0">
                                  <a:latin typeface="Cambria Math" panose="02040503050406030204" pitchFamily="18" charset="0"/>
                                </a:rPr>
                                <m:t>cost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altLang="en-US" sz="2400" dirty="0"/>
              </a:p>
            </p:txBody>
          </p:sp>
        </mc:Choice>
        <mc:Fallback xmlns="">
          <p:sp>
            <p:nvSpPr>
              <p:cNvPr id="8198" name="Rectangle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804" t="-1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1496217"/>
      </p:ext>
    </p:extLst>
  </p:cSld>
  <p:clrMapOvr>
    <a:masterClrMapping/>
  </p:clrMapOvr>
  <p:transition>
    <p:checker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Management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Cash does not pay interest</a:t>
            </a:r>
          </a:p>
          <a:p>
            <a:pPr lvl="1"/>
            <a:r>
              <a:rPr lang="en-US" altLang="en-US" sz="2800" dirty="0"/>
              <a:t>Move money from cash accounts into short term securities</a:t>
            </a:r>
          </a:p>
          <a:p>
            <a:pPr lvl="1"/>
            <a:r>
              <a:rPr lang="en-US" altLang="en-US" sz="2800" dirty="0"/>
              <a:t>“Sweep programs”</a:t>
            </a:r>
          </a:p>
          <a:p>
            <a:pPr lvl="1"/>
            <a:r>
              <a:rPr lang="en-US" altLang="en-US" sz="2800" dirty="0"/>
              <a:t>MMDAs</a:t>
            </a:r>
          </a:p>
          <a:p>
            <a:pPr lvl="1"/>
            <a:r>
              <a:rPr lang="en-US" altLang="en-US" sz="2800" dirty="0"/>
              <a:t>Concentration banking</a:t>
            </a:r>
          </a:p>
          <a:p>
            <a:pPr lvl="1"/>
            <a:r>
              <a:rPr lang="en-US" altLang="en-US" sz="2800" dirty="0"/>
              <a:t>Lock-box system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25945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0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0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0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0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0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0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0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0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0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0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0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0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build="p" bldLvl="2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Float</a:t>
            </a:r>
          </a:p>
        </p:txBody>
      </p:sp>
      <p:sp>
        <p:nvSpPr>
          <p:cNvPr id="11059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Time exists between the moment a check is written and the moment the funds are deposited in the recipient’s account</a:t>
            </a:r>
          </a:p>
          <a:p>
            <a:r>
              <a:rPr lang="en-US" altLang="en-US" sz="2800" dirty="0"/>
              <a:t>This time spread is called float</a:t>
            </a:r>
          </a:p>
        </p:txBody>
      </p:sp>
    </p:spTree>
    <p:extLst>
      <p:ext uri="{BB962C8B-B14F-4D97-AF65-F5344CB8AC3E}">
        <p14:creationId xmlns:p14="http://schemas.microsoft.com/office/powerpoint/2010/main" val="271291401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66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(2 of 11)</a:t>
            </a:r>
            <a:endParaRPr lang="en-US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400" y="1219200"/>
            <a:ext cx="7772400" cy="4648200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Current assets as a percentage of total assets in different industries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802" y="2209800"/>
            <a:ext cx="6191250" cy="4569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59447"/>
      </p:ext>
    </p:extLst>
  </p:cSld>
  <p:clrMapOvr>
    <a:masterClrMapping/>
  </p:clrMapOvr>
  <p:transition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Managing Float</a:t>
            </a:r>
          </a:p>
        </p:txBody>
      </p:sp>
      <p:sp>
        <p:nvSpPr>
          <p:cNvPr id="122885" name="Rectangle 5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altLang="en-US" sz="2800" dirty="0"/>
              <a:t>Payers attempt to create delays in the check clearing process</a:t>
            </a:r>
          </a:p>
          <a:p>
            <a:r>
              <a:rPr lang="en-US" altLang="en-US" sz="2800" dirty="0"/>
              <a:t>Recipients attempt to remove delays in the check clearing process</a:t>
            </a:r>
          </a:p>
          <a:p>
            <a:r>
              <a:rPr lang="en-US" altLang="en-US" sz="2800" dirty="0"/>
              <a:t>Sources of delay</a:t>
            </a:r>
          </a:p>
          <a:p>
            <a:pPr lvl="1"/>
            <a:r>
              <a:rPr lang="en-US" altLang="en-US" sz="2800" dirty="0"/>
              <a:t>Time it takes to mail check</a:t>
            </a:r>
          </a:p>
          <a:p>
            <a:pPr lvl="1"/>
            <a:r>
              <a:rPr lang="en-US" altLang="en-US" sz="2800" dirty="0"/>
              <a:t>Time for recipient to process check</a:t>
            </a:r>
          </a:p>
          <a:p>
            <a:pPr lvl="1"/>
            <a:r>
              <a:rPr lang="en-US" altLang="en-US" sz="2800" dirty="0"/>
              <a:t>Time for bank to clear check</a:t>
            </a:r>
          </a:p>
        </p:txBody>
      </p:sp>
    </p:spTree>
    <p:extLst>
      <p:ext uri="{BB962C8B-B14F-4D97-AF65-F5344CB8AC3E}">
        <p14:creationId xmlns:p14="http://schemas.microsoft.com/office/powerpoint/2010/main" val="1038958931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8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5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Concentration Banking </a:t>
            </a:r>
            <a:r>
              <a:rPr lang="en-US" altLang="en-US" sz="2000" dirty="0"/>
              <a:t>(1 of 3)</a:t>
            </a:r>
            <a:endParaRPr lang="en-US" altLang="en-US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Concentration Account</a:t>
            </a:r>
          </a:p>
          <a:p>
            <a:pPr lvl="1"/>
            <a:r>
              <a:rPr lang="en-US" altLang="en-US" sz="2400" dirty="0"/>
              <a:t>Customers make payments to a regional collection center, which then transfers funds to an account at a principal bank</a:t>
            </a:r>
          </a:p>
          <a:p>
            <a:r>
              <a:rPr lang="en-US" altLang="en-US" sz="2800" dirty="0"/>
              <a:t>Lock-box System</a:t>
            </a:r>
          </a:p>
          <a:p>
            <a:pPr lvl="1"/>
            <a:r>
              <a:rPr lang="en-US" altLang="en-US" sz="2400" dirty="0"/>
              <a:t>System whereby customers send payments to a post office box, and a local bank collects and processes checks</a:t>
            </a:r>
          </a:p>
        </p:txBody>
      </p:sp>
    </p:spTree>
    <p:extLst>
      <p:ext uri="{BB962C8B-B14F-4D97-AF65-F5344CB8AC3E}">
        <p14:creationId xmlns:p14="http://schemas.microsoft.com/office/powerpoint/2010/main" val="720647054"/>
      </p:ext>
    </p:extLst>
  </p:cSld>
  <p:clrMapOvr>
    <a:masterClrMapping/>
  </p:clrMapOvr>
  <p:transition>
    <p:checker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Concentration Banking </a:t>
            </a:r>
            <a:r>
              <a:rPr lang="en-US" altLang="en-US" sz="2000" dirty="0"/>
              <a:t>(2 of 3)</a:t>
            </a:r>
            <a:endParaRPr lang="en-US" altLang="en-US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3200" b="1" i="1" u="sng" dirty="0"/>
              <a:t>Example — Lock-box</a:t>
            </a:r>
          </a:p>
          <a:p>
            <a:pPr marL="457200" lvl="1" indent="0">
              <a:buNone/>
            </a:pPr>
            <a:r>
              <a:rPr lang="en-US" altLang="en-US" sz="2800" i="1" dirty="0"/>
              <a:t>A lock box receives 150 payments per day, with an average size of $1,200. The daily interest rate is .02% and the lock box saves 1.2 days in mailing time and .8 days in processing time.</a:t>
            </a:r>
          </a:p>
        </p:txBody>
      </p:sp>
    </p:spTree>
    <p:extLst>
      <p:ext uri="{BB962C8B-B14F-4D97-AF65-F5344CB8AC3E}">
        <p14:creationId xmlns:p14="http://schemas.microsoft.com/office/powerpoint/2010/main" val="3871202685"/>
      </p:ext>
    </p:extLst>
  </p:cSld>
  <p:clrMapOvr>
    <a:masterClrMapping/>
  </p:clrMapOvr>
  <p:transition>
    <p:checker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Concentration Banking </a:t>
            </a:r>
            <a:r>
              <a:rPr lang="en-US" altLang="en-US" sz="2000" dirty="0"/>
              <a:t>(3 of 3)</a:t>
            </a:r>
            <a:endParaRPr lang="en-US" altLang="en-US" dirty="0"/>
          </a:p>
        </p:txBody>
      </p:sp>
      <p:sp>
        <p:nvSpPr>
          <p:cNvPr id="10248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(continued)</a:t>
            </a:r>
          </a:p>
          <a:p>
            <a:pPr marL="457200" lvl="1" indent="0">
              <a:buNone/>
            </a:pPr>
            <a:r>
              <a:rPr lang="en-US" altLang="en-US" sz="2400" i="1" dirty="0"/>
              <a:t>A lock box receives 150 payments per day, with an average size of $1,200. The daily interest rate is .02% and the lock box saves 1.2 days in mailing time and .8 days in processing time.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87668" y="3429000"/>
            <a:ext cx="55626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i="1" dirty="0">
                <a:latin typeface="Calibri" panose="020F0502020204030204" pitchFamily="34" charset="0"/>
              </a:rPr>
              <a:t>Reduced collection float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</a:rPr>
              <a:t>150 × $1,200 × (1.2 + .8) = $360,000</a:t>
            </a:r>
          </a:p>
          <a:p>
            <a:pPr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b="1" dirty="0">
                <a:latin typeface="Calibri" panose="020F0502020204030204" pitchFamily="34" charset="0"/>
              </a:rPr>
              <a:t>Perpetuity value of extra float earnings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</a:rPr>
              <a:t>$360,000 per day × .0002 = $72/day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</a:rPr>
              <a:t>($72/day) × 365 days = $26,280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Calibri" panose="020F0502020204030204" pitchFamily="34" charset="0"/>
              </a:rPr>
              <a:t>$26,280/.073 = $360,000</a:t>
            </a:r>
          </a:p>
        </p:txBody>
      </p:sp>
    </p:spTree>
    <p:extLst>
      <p:ext uri="{BB962C8B-B14F-4D97-AF65-F5344CB8AC3E}">
        <p14:creationId xmlns:p14="http://schemas.microsoft.com/office/powerpoint/2010/main" val="2640515537"/>
      </p:ext>
    </p:extLst>
  </p:cSld>
  <p:clrMapOvr>
    <a:masterClrMapping/>
  </p:clrMapOvr>
  <p:transition>
    <p:check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</a:t>
            </a:r>
            <a:r>
              <a:rPr lang="en-US" altLang="en-US" sz="2000" dirty="0"/>
              <a:t>(1 of 2)</a:t>
            </a:r>
            <a:endParaRPr lang="en-US" altLang="en-US" dirty="0"/>
          </a:p>
        </p:txBody>
      </p:sp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Electronic Funds Transfer (EFT)</a:t>
            </a:r>
          </a:p>
          <a:p>
            <a:r>
              <a:rPr lang="en-US" altLang="en-US" sz="2800" dirty="0"/>
              <a:t>Automated Clearinghouse (ACH)</a:t>
            </a:r>
          </a:p>
          <a:p>
            <a:r>
              <a:rPr lang="en-US" altLang="en-US" sz="2800" dirty="0"/>
              <a:t>Fedwire</a:t>
            </a:r>
          </a:p>
          <a:p>
            <a:r>
              <a:rPr lang="en-US" altLang="en-US" sz="2800" dirty="0"/>
              <a:t>CHIPS (Clearing House Interbank Payments System)</a:t>
            </a:r>
          </a:p>
          <a:p>
            <a:r>
              <a:rPr lang="en-US" altLang="en-US" sz="2800" dirty="0"/>
              <a:t>CHIPS / Fedwire transaction volume = $1,300 trillion</a:t>
            </a:r>
          </a:p>
          <a:p>
            <a:r>
              <a:rPr lang="en-US" altLang="en-US" sz="2800" dirty="0"/>
              <a:t>International cash management</a:t>
            </a:r>
          </a:p>
          <a:p>
            <a:r>
              <a:rPr lang="en-US" altLang="en-US" sz="2800" dirty="0"/>
              <a:t>Compensating balances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09293408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629127" y="1219200"/>
            <a:ext cx="784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dirty="0">
                <a:latin typeface="Calibri" panose="020F0502020204030204" pitchFamily="34" charset="0"/>
                <a:cs typeface="Times New Roman" pitchFamily="18" charset="0"/>
              </a:rPr>
              <a:t>Payment methods by country, 2014</a:t>
            </a:r>
          </a:p>
          <a:p>
            <a:pPr algn="ctr" eaLnBrk="1" hangingPunct="1">
              <a:spcBef>
                <a:spcPts val="0"/>
              </a:spcBef>
            </a:pPr>
            <a:r>
              <a:rPr lang="en-US" altLang="en-US" dirty="0">
                <a:latin typeface="Calibri" panose="020F0502020204030204" pitchFamily="34" charset="0"/>
                <a:cs typeface="Times New Roman" pitchFamily="18" charset="0"/>
              </a:rPr>
              <a:t>(percentage of total non-cash transactions)</a:t>
            </a: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</a:t>
            </a:r>
            <a:r>
              <a:rPr lang="en-US" altLang="en-US" sz="2000" dirty="0"/>
              <a:t>(2 of 2)</a:t>
            </a:r>
            <a:endParaRPr lang="en-US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174" y="2209800"/>
            <a:ext cx="7620000" cy="4442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4429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629127" y="1228164"/>
            <a:ext cx="784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altLang="en-US" sz="2800" dirty="0">
                <a:latin typeface="Calibri" panose="020F0502020204030204" pitchFamily="34" charset="0"/>
                <a:cs typeface="Times New Roman" pitchFamily="18" charset="0"/>
              </a:rPr>
              <a:t>September 2016 Apple Invested Cash</a:t>
            </a: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Investing Idle Cash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065149"/>
            <a:ext cx="8602282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1534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Cash Balances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Money Market</a:t>
            </a:r>
          </a:p>
          <a:p>
            <a:pPr lvl="1"/>
            <a:r>
              <a:rPr lang="en-US" altLang="en-US" sz="2800" dirty="0"/>
              <a:t>Market for short term financial assets</a:t>
            </a:r>
          </a:p>
          <a:p>
            <a:pPr lvl="2"/>
            <a:r>
              <a:rPr lang="en-US" altLang="en-US" sz="2400" dirty="0"/>
              <a:t>Treasury bills</a:t>
            </a:r>
          </a:p>
          <a:p>
            <a:pPr lvl="2"/>
            <a:r>
              <a:rPr lang="en-US" altLang="en-US" sz="2400" dirty="0"/>
              <a:t>Commercial paper</a:t>
            </a:r>
          </a:p>
          <a:p>
            <a:pPr lvl="2"/>
            <a:r>
              <a:rPr lang="en-US" altLang="en-US" sz="2400" dirty="0"/>
              <a:t>Certificates of deposit</a:t>
            </a:r>
          </a:p>
          <a:p>
            <a:pPr lvl="2"/>
            <a:r>
              <a:rPr lang="en-US" altLang="en-US" sz="2400" dirty="0"/>
              <a:t>Repurchase agreements</a:t>
            </a:r>
          </a:p>
          <a:p>
            <a:r>
              <a:rPr lang="en-US" altLang="en-US" sz="2800" dirty="0"/>
              <a:t>LIBOR</a:t>
            </a:r>
          </a:p>
        </p:txBody>
      </p:sp>
    </p:spTree>
    <p:extLst>
      <p:ext uri="{BB962C8B-B14F-4D97-AF65-F5344CB8AC3E}">
        <p14:creationId xmlns:p14="http://schemas.microsoft.com/office/powerpoint/2010/main" val="669601460"/>
      </p:ext>
    </p:extLst>
  </p:cSld>
  <p:clrMapOvr>
    <a:masterClrMapping/>
  </p:clrMapOvr>
  <p:transition>
    <p:checker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Managing Current Liabilities</a:t>
            </a:r>
          </a:p>
        </p:txBody>
      </p:sp>
      <p:sp>
        <p:nvSpPr>
          <p:cNvPr id="4096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3200" dirty="0"/>
              <a:t>Bank Loans</a:t>
            </a:r>
          </a:p>
          <a:p>
            <a:pPr lvl="1"/>
            <a:r>
              <a:rPr lang="en-US" altLang="en-US" sz="2800" dirty="0"/>
              <a:t>Secured loans</a:t>
            </a:r>
          </a:p>
          <a:p>
            <a:pPr lvl="1"/>
            <a:r>
              <a:rPr lang="en-US" altLang="en-US" sz="2800" dirty="0"/>
              <a:t>Accounts receivable financing</a:t>
            </a:r>
          </a:p>
          <a:p>
            <a:pPr lvl="1"/>
            <a:r>
              <a:rPr lang="en-US" altLang="en-US" sz="2800" dirty="0"/>
              <a:t>Inventory financing</a:t>
            </a:r>
          </a:p>
          <a:p>
            <a:r>
              <a:rPr lang="en-US" altLang="en-US" sz="3200" dirty="0"/>
              <a:t>Commercial paper</a:t>
            </a:r>
          </a:p>
        </p:txBody>
      </p:sp>
    </p:spTree>
    <p:extLst>
      <p:ext uri="{BB962C8B-B14F-4D97-AF65-F5344CB8AC3E}">
        <p14:creationId xmlns:p14="http://schemas.microsoft.com/office/powerpoint/2010/main" val="2238962321"/>
      </p:ext>
    </p:extLst>
  </p:cSld>
  <p:clrMapOvr>
    <a:masterClrMapping/>
  </p:clrMapOvr>
  <p:transition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(3 of 11)</a:t>
            </a:r>
            <a:endParaRPr lang="en-US" altLang="en-US" dirty="0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/>
              <a:t>Net Working Capital</a:t>
            </a:r>
          </a:p>
          <a:p>
            <a:pPr lvl="1"/>
            <a:r>
              <a:rPr lang="en-US" altLang="en-US" sz="2400" dirty="0"/>
              <a:t>Current assets minus current liabilities</a:t>
            </a:r>
          </a:p>
          <a:p>
            <a:pPr lvl="1"/>
            <a:r>
              <a:rPr lang="en-US" altLang="en-US" sz="2400" dirty="0"/>
              <a:t>Often called working capital</a:t>
            </a:r>
            <a:endParaRPr lang="en-US" altLang="en-US" dirty="0"/>
          </a:p>
          <a:p>
            <a:r>
              <a:rPr lang="en-US" altLang="en-US" sz="2800" dirty="0"/>
              <a:t>Cash Conversion Cycle</a:t>
            </a:r>
          </a:p>
          <a:p>
            <a:pPr lvl="1"/>
            <a:r>
              <a:rPr lang="en-US" altLang="en-US" sz="2400" dirty="0"/>
              <a:t>Period between firm’s payment for materials and collection on its sales</a:t>
            </a:r>
          </a:p>
        </p:txBody>
      </p:sp>
    </p:spTree>
    <p:extLst>
      <p:ext uri="{BB962C8B-B14F-4D97-AF65-F5344CB8AC3E}">
        <p14:creationId xmlns:p14="http://schemas.microsoft.com/office/powerpoint/2010/main" val="194326529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05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00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(4 of 11)</a:t>
            </a:r>
            <a:endParaRPr lang="en-US" altLang="en-US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010127" y="1192710"/>
            <a:ext cx="7086600" cy="609600"/>
          </a:xfrm>
          <a:noFill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altLang="en-US" sz="2800" dirty="0"/>
              <a:t>Simple Cycle of Operations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3511550" y="2520950"/>
            <a:ext cx="2120900" cy="901700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Cash</a:t>
            </a:r>
          </a:p>
        </p:txBody>
      </p:sp>
      <p:sp>
        <p:nvSpPr>
          <p:cNvPr id="112647" name="Rectangle 7"/>
          <p:cNvSpPr>
            <a:spLocks noChangeArrowheads="1"/>
          </p:cNvSpPr>
          <p:nvPr/>
        </p:nvSpPr>
        <p:spPr bwMode="auto">
          <a:xfrm>
            <a:off x="3587750" y="5340350"/>
            <a:ext cx="2120900" cy="977900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algn="ctr"/>
            <a:r>
              <a:rPr lang="en-US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Finished goods</a:t>
            </a:r>
          </a:p>
          <a:p>
            <a:pPr algn="ctr"/>
            <a:r>
              <a:rPr lang="en-US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inventory</a:t>
            </a:r>
          </a:p>
        </p:txBody>
      </p:sp>
      <p:sp>
        <p:nvSpPr>
          <p:cNvPr id="112648" name="Rectangle 8"/>
          <p:cNvSpPr>
            <a:spLocks noChangeArrowheads="1"/>
          </p:cNvSpPr>
          <p:nvPr/>
        </p:nvSpPr>
        <p:spPr bwMode="auto">
          <a:xfrm>
            <a:off x="615950" y="3816350"/>
            <a:ext cx="2120900" cy="901700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Receivables</a:t>
            </a:r>
          </a:p>
        </p:txBody>
      </p:sp>
      <p:sp>
        <p:nvSpPr>
          <p:cNvPr id="112649" name="Rectangle 9"/>
          <p:cNvSpPr>
            <a:spLocks noChangeArrowheads="1"/>
          </p:cNvSpPr>
          <p:nvPr/>
        </p:nvSpPr>
        <p:spPr bwMode="auto">
          <a:xfrm>
            <a:off x="6407150" y="3740150"/>
            <a:ext cx="2120900" cy="977900"/>
          </a:xfrm>
          <a:prstGeom prst="round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8" tIns="44450" rIns="90488" bIns="44450" anchor="ctr"/>
          <a:lstStyle/>
          <a:p>
            <a:pPr algn="ctr"/>
            <a:r>
              <a:rPr lang="en-US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Raw materials</a:t>
            </a:r>
          </a:p>
          <a:p>
            <a:pPr algn="ctr"/>
            <a:r>
              <a:rPr lang="en-US" altLang="en-US" dirty="0">
                <a:solidFill>
                  <a:schemeClr val="bg1"/>
                </a:solidFill>
                <a:latin typeface="Calibri" panose="020F0502020204030204" pitchFamily="34" charset="0"/>
              </a:rPr>
              <a:t>inventory</a:t>
            </a:r>
          </a:p>
        </p:txBody>
      </p:sp>
      <p:sp>
        <p:nvSpPr>
          <p:cNvPr id="112650" name="Arc 10"/>
          <p:cNvSpPr>
            <a:spLocks/>
          </p:cNvSpPr>
          <p:nvPr/>
        </p:nvSpPr>
        <p:spPr bwMode="auto">
          <a:xfrm>
            <a:off x="5562600" y="4724400"/>
            <a:ext cx="1974850" cy="1136650"/>
          </a:xfrm>
          <a:custGeom>
            <a:avLst/>
            <a:gdLst>
              <a:gd name="T0" fmla="*/ 2147483647 w 21600"/>
              <a:gd name="T1" fmla="*/ 0 h 21541"/>
              <a:gd name="T2" fmla="*/ 2147483647 w 21600"/>
              <a:gd name="T3" fmla="*/ 2147483647 h 21541"/>
              <a:gd name="T4" fmla="*/ 0 w 21600"/>
              <a:gd name="T5" fmla="*/ 0 h 21541"/>
              <a:gd name="T6" fmla="*/ 0 60000 65536"/>
              <a:gd name="T7" fmla="*/ 0 60000 65536"/>
              <a:gd name="T8" fmla="*/ 0 60000 65536"/>
              <a:gd name="T9" fmla="*/ 0 w 21600"/>
              <a:gd name="T10" fmla="*/ 0 h 21541"/>
              <a:gd name="T11" fmla="*/ 21600 w 21600"/>
              <a:gd name="T12" fmla="*/ 21541 h 215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41" fill="none" extrusionOk="0">
                <a:moveTo>
                  <a:pt x="21600" y="0"/>
                </a:moveTo>
                <a:cubicBezTo>
                  <a:pt x="21600" y="11309"/>
                  <a:pt x="12876" y="20704"/>
                  <a:pt x="1597" y="21540"/>
                </a:cubicBezTo>
              </a:path>
              <a:path w="21600" h="21541" stroke="0" extrusionOk="0">
                <a:moveTo>
                  <a:pt x="21600" y="0"/>
                </a:moveTo>
                <a:cubicBezTo>
                  <a:pt x="21600" y="11309"/>
                  <a:pt x="12876" y="20704"/>
                  <a:pt x="1597" y="2154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12651" name="Arc 11"/>
          <p:cNvSpPr>
            <a:spLocks/>
          </p:cNvSpPr>
          <p:nvPr/>
        </p:nvSpPr>
        <p:spPr bwMode="auto">
          <a:xfrm rot="-10380000">
            <a:off x="1600200" y="2819400"/>
            <a:ext cx="1974850" cy="1136650"/>
          </a:xfrm>
          <a:custGeom>
            <a:avLst/>
            <a:gdLst>
              <a:gd name="T0" fmla="*/ 2147483647 w 21600"/>
              <a:gd name="T1" fmla="*/ 0 h 21541"/>
              <a:gd name="T2" fmla="*/ 2147483647 w 21600"/>
              <a:gd name="T3" fmla="*/ 2147483647 h 21541"/>
              <a:gd name="T4" fmla="*/ 0 w 21600"/>
              <a:gd name="T5" fmla="*/ 0 h 21541"/>
              <a:gd name="T6" fmla="*/ 0 60000 65536"/>
              <a:gd name="T7" fmla="*/ 0 60000 65536"/>
              <a:gd name="T8" fmla="*/ 0 60000 65536"/>
              <a:gd name="T9" fmla="*/ 0 w 21600"/>
              <a:gd name="T10" fmla="*/ 0 h 21541"/>
              <a:gd name="T11" fmla="*/ 21600 w 21600"/>
              <a:gd name="T12" fmla="*/ 21541 h 21541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41" fill="none" extrusionOk="0">
                <a:moveTo>
                  <a:pt x="21600" y="0"/>
                </a:moveTo>
                <a:cubicBezTo>
                  <a:pt x="21600" y="11309"/>
                  <a:pt x="12876" y="20704"/>
                  <a:pt x="1597" y="21540"/>
                </a:cubicBezTo>
              </a:path>
              <a:path w="21600" h="21541" stroke="0" extrusionOk="0">
                <a:moveTo>
                  <a:pt x="21600" y="0"/>
                </a:moveTo>
                <a:cubicBezTo>
                  <a:pt x="21600" y="11309"/>
                  <a:pt x="12876" y="20704"/>
                  <a:pt x="1597" y="21540"/>
                </a:cubicBezTo>
                <a:lnTo>
                  <a:pt x="0" y="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12652" name="Arc 12"/>
          <p:cNvSpPr>
            <a:spLocks/>
          </p:cNvSpPr>
          <p:nvPr/>
        </p:nvSpPr>
        <p:spPr bwMode="auto">
          <a:xfrm rot="-5580000">
            <a:off x="1975644" y="4193381"/>
            <a:ext cx="1277938" cy="2244725"/>
          </a:xfrm>
          <a:custGeom>
            <a:avLst/>
            <a:gdLst>
              <a:gd name="T0" fmla="*/ 0 w 21533"/>
              <a:gd name="T1" fmla="*/ 2147483647 h 21600"/>
              <a:gd name="T2" fmla="*/ 2147483647 w 21533"/>
              <a:gd name="T3" fmla="*/ 0 h 21600"/>
              <a:gd name="T4" fmla="*/ 2147483647 w 21533"/>
              <a:gd name="T5" fmla="*/ 2147483647 h 21600"/>
              <a:gd name="T6" fmla="*/ 0 60000 65536"/>
              <a:gd name="T7" fmla="*/ 0 60000 65536"/>
              <a:gd name="T8" fmla="*/ 0 60000 65536"/>
              <a:gd name="T9" fmla="*/ 0 w 21533"/>
              <a:gd name="T10" fmla="*/ 0 h 21600"/>
              <a:gd name="T11" fmla="*/ 21533 w 2153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33" h="21600" fill="none" extrusionOk="0">
                <a:moveTo>
                  <a:pt x="-1" y="19904"/>
                </a:moveTo>
                <a:cubicBezTo>
                  <a:pt x="883" y="8678"/>
                  <a:pt x="10244" y="14"/>
                  <a:pt x="21506" y="0"/>
                </a:cubicBezTo>
              </a:path>
              <a:path w="21533" h="21600" stroke="0" extrusionOk="0">
                <a:moveTo>
                  <a:pt x="-1" y="19904"/>
                </a:moveTo>
                <a:cubicBezTo>
                  <a:pt x="883" y="8678"/>
                  <a:pt x="10244" y="14"/>
                  <a:pt x="21506" y="0"/>
                </a:cubicBezTo>
                <a:lnTo>
                  <a:pt x="21533" y="21600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12653" name="Arc 13"/>
          <p:cNvSpPr>
            <a:spLocks/>
          </p:cNvSpPr>
          <p:nvPr/>
        </p:nvSpPr>
        <p:spPr bwMode="auto">
          <a:xfrm rot="5280000">
            <a:off x="5842795" y="2389981"/>
            <a:ext cx="1300162" cy="2073275"/>
          </a:xfrm>
          <a:custGeom>
            <a:avLst/>
            <a:gdLst>
              <a:gd name="T0" fmla="*/ 0 w 21532"/>
              <a:gd name="T1" fmla="*/ 2147483647 h 20978"/>
              <a:gd name="T2" fmla="*/ 2147483647 w 21532"/>
              <a:gd name="T3" fmla="*/ 0 h 20978"/>
              <a:gd name="T4" fmla="*/ 2147483647 w 21532"/>
              <a:gd name="T5" fmla="*/ 2147483647 h 20978"/>
              <a:gd name="T6" fmla="*/ 0 60000 65536"/>
              <a:gd name="T7" fmla="*/ 0 60000 65536"/>
              <a:gd name="T8" fmla="*/ 0 60000 65536"/>
              <a:gd name="T9" fmla="*/ 0 w 21532"/>
              <a:gd name="T10" fmla="*/ 0 h 20978"/>
              <a:gd name="T11" fmla="*/ 21532 w 21532"/>
              <a:gd name="T12" fmla="*/ 20978 h 2097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32" h="20978" fill="none" extrusionOk="0">
                <a:moveTo>
                  <a:pt x="0" y="19261"/>
                </a:moveTo>
                <a:cubicBezTo>
                  <a:pt x="740" y="9980"/>
                  <a:pt x="7343" y="2218"/>
                  <a:pt x="16385" y="0"/>
                </a:cubicBezTo>
              </a:path>
              <a:path w="21532" h="20978" stroke="0" extrusionOk="0">
                <a:moveTo>
                  <a:pt x="0" y="19261"/>
                </a:moveTo>
                <a:cubicBezTo>
                  <a:pt x="740" y="9980"/>
                  <a:pt x="7343" y="2218"/>
                  <a:pt x="16385" y="0"/>
                </a:cubicBezTo>
                <a:lnTo>
                  <a:pt x="21532" y="20978"/>
                </a:lnTo>
                <a:close/>
              </a:path>
            </a:pathLst>
          </a:custGeom>
          <a:noFill/>
          <a:ln w="12700" cap="rnd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91896236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12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7" grpId="0" animBg="1" autoUpdateAnimBg="0"/>
      <p:bldP spid="112648" grpId="0" animBg="1" autoUpdateAnimBg="0"/>
      <p:bldP spid="112649" grpId="0" animBg="1" autoUpdateAnimBg="0"/>
      <p:bldP spid="112650" grpId="0" animBg="1"/>
      <p:bldP spid="112651" grpId="0" animBg="1"/>
      <p:bldP spid="112652" grpId="0" animBg="1"/>
      <p:bldP spid="1126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(5 of 11)</a:t>
            </a:r>
            <a:endParaRPr lang="en-US" alt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667227" y="1219200"/>
            <a:ext cx="7772400" cy="45720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800" dirty="0"/>
              <a:t>Cash Conversion Cycle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74" y="1905000"/>
            <a:ext cx="8728505" cy="433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80560"/>
      </p:ext>
    </p:extLst>
  </p:cSld>
  <p:clrMapOvr>
    <a:masterClrMapping/>
  </p:clrMapOvr>
  <p:transition>
    <p:wipe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(6 of 11)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28600" y="1295400"/>
                <a:ext cx="8649654" cy="4340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Cash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conversion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cycle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effectLst/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inventory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period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receivables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period</m:t>
                          </m:r>
                        </m:e>
                      </m:d>
                    </m:oMath>
                  </m:oMathPara>
                </a14:m>
                <a:endParaRPr lang="en-US" b="0" i="0" dirty="0">
                  <a:effectLst/>
                  <a:latin typeface="Cambria Math"/>
                </a:endParaRPr>
              </a:p>
              <a:p>
                <a:pPr marL="3254375" indent="-3254375">
                  <a:spcBef>
                    <a:spcPts val="1200"/>
                  </a:spcBef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0" smtClean="0">
                          <a:effectLst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accounts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payable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period</m:t>
                      </m:r>
                    </m:oMath>
                  </m:oMathPara>
                </a14:m>
                <a:endParaRPr lang="en-US" dirty="0">
                  <a:effectLst/>
                </a:endParaRPr>
              </a:p>
              <a:p>
                <a:pPr marL="463550" indent="-463550">
                  <a:spcBef>
                    <a:spcPts val="1200"/>
                  </a:spcBef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Inventory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period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inventory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annual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COGS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/365</m:t>
                          </m:r>
                        </m:den>
                      </m:f>
                    </m:oMath>
                  </m:oMathPara>
                </a14:m>
                <a:endParaRPr lang="en-US" dirty="0">
                  <a:effectLst/>
                </a:endParaRPr>
              </a:p>
              <a:p>
                <a:pPr marL="463550" indent="-463550">
                  <a:spcBef>
                    <a:spcPts val="1200"/>
                  </a:spcBef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Accounts</m:t>
                      </m:r>
                      <m:r>
                        <a:rPr lang="en-US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receivable</m:t>
                      </m:r>
                      <m:r>
                        <a:rPr lang="en-US"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>
                          <a:latin typeface="Cambria Math"/>
                        </a:rPr>
                        <m:t>period</m:t>
                      </m:r>
                      <m:r>
                        <a:rPr lang="en-US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accounts</m:t>
                          </m:r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receivable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annual</m:t>
                          </m:r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sales</m:t>
                          </m:r>
                          <m:r>
                            <a:rPr lang="en-US">
                              <a:latin typeface="Cambria Math"/>
                            </a:rPr>
                            <m:t>/365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marL="463550" indent="-463550">
                  <a:spcBef>
                    <a:spcPts val="1200"/>
                  </a:spcBef>
                  <a:spcAft>
                    <a:spcPts val="24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Accounts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payable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effectLst/>
                          <a:latin typeface="Cambria Math"/>
                        </a:rPr>
                        <m:t>period</m:t>
                      </m:r>
                      <m:r>
                        <a:rPr lang="en-US" b="0" i="0" smtClean="0">
                          <a:effectLst/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effectLst/>
                              <a:latin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0">
                              <a:effectLst/>
                              <a:latin typeface="Cambria Math"/>
                            </a:rPr>
                            <m:t>accounts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payable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annual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effectLst/>
                              <a:latin typeface="Cambria Math"/>
                            </a:rPr>
                            <m:t>COGS</m:t>
                          </m:r>
                          <m:r>
                            <a:rPr lang="en-US" b="0" i="0" smtClean="0">
                              <a:effectLst/>
                              <a:latin typeface="Cambria Math"/>
                            </a:rPr>
                            <m:t>/365</m:t>
                          </m:r>
                        </m:den>
                      </m:f>
                    </m:oMath>
                  </m:oMathPara>
                </a14:m>
                <a:endParaRPr lang="en-US" dirty="0">
                  <a:effectLst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295400"/>
                <a:ext cx="8649654" cy="4340419"/>
              </a:xfrm>
              <a:prstGeom prst="rect">
                <a:avLst/>
              </a:prstGeom>
              <a:blipFill>
                <a:blip r:embed="rId3"/>
                <a:stretch>
                  <a:fillRect l="-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8699822"/>
      </p:ext>
    </p:extLst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Working Capital </a:t>
            </a:r>
            <a:r>
              <a:rPr lang="en-US" altLang="en-US" sz="2000" dirty="0"/>
              <a:t>(7 of 11)</a:t>
            </a:r>
            <a:endParaRPr lang="en-US" altLang="en-US" dirty="0"/>
          </a:p>
        </p:txBody>
      </p:sp>
      <p:sp>
        <p:nvSpPr>
          <p:cNvPr id="2054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2800" b="1" i="1" u="sng" dirty="0"/>
              <a:t>Example — Cash Conversion Cycle</a:t>
            </a:r>
          </a:p>
          <a:p>
            <a:pPr marL="400050" lvl="1" indent="0">
              <a:buNone/>
            </a:pPr>
            <a:r>
              <a:rPr lang="en-US" altLang="en-US" sz="2400" i="1" dirty="0"/>
              <a:t>Given the aggregate balance sheet and income statement for U.S. Manufacturing firms, calculate the cash conversion cycle.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984360"/>
              </p:ext>
            </p:extLst>
          </p:nvPr>
        </p:nvGraphicFramePr>
        <p:xfrm>
          <a:off x="2305527" y="3545910"/>
          <a:ext cx="4495800" cy="18542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Income Statement</a:t>
                      </a:r>
                      <a:endParaRPr lang="en-US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Balance Sheet</a:t>
                      </a:r>
                      <a:endParaRPr lang="en-US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2015</a:t>
                      </a:r>
                      <a:endParaRPr lang="en-US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2015</a:t>
                      </a:r>
                      <a:endParaRPr lang="en-US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Sales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6,435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Inventory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787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800" kern="1200" dirty="0"/>
                        <a:t>Costs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sz="1800" kern="1200" dirty="0"/>
                        <a:t>5,731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sz="1800" kern="1200" dirty="0"/>
                        <a:t>A/R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sz="1800" kern="1200" dirty="0"/>
                        <a:t>705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A/P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566</a:t>
                      </a:r>
                      <a:endParaRPr lang="en-US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689495"/>
      </p:ext>
    </p:extLst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BMM4e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ustom 1">
      <a:majorFont>
        <a:latin typeface="Century Gothic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MM4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MM4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MM4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PPT_BMM_9e_TEMPLATE</Template>
  <TotalTime>1022</TotalTime>
  <Pages>8923980</Pages>
  <Words>1802</Words>
  <Application>Microsoft Office PowerPoint</Application>
  <PresentationFormat>On-screen Show (4:3)</PresentationFormat>
  <Paragraphs>359</Paragraphs>
  <Slides>48</Slides>
  <Notes>33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BMM4e</vt:lpstr>
      <vt:lpstr>Equation</vt:lpstr>
      <vt:lpstr>PowerPoint Presentation</vt:lpstr>
      <vt:lpstr>Topics Covered</vt:lpstr>
      <vt:lpstr>Working Capital (1 of 11)</vt:lpstr>
      <vt:lpstr>Working Capital (2 of 11)</vt:lpstr>
      <vt:lpstr>Working Capital (3 of 11)</vt:lpstr>
      <vt:lpstr>Working Capital (4 of 11)</vt:lpstr>
      <vt:lpstr>Working Capital (5 of 11)</vt:lpstr>
      <vt:lpstr>Working Capital (6 of 11)</vt:lpstr>
      <vt:lpstr>Working Capital (7 of 11)</vt:lpstr>
      <vt:lpstr>Working Capital (8 of 11)</vt:lpstr>
      <vt:lpstr>Working Capital (9 of 11)</vt:lpstr>
      <vt:lpstr>Working Capital (10 of 11)</vt:lpstr>
      <vt:lpstr>Working Capital (11 of 11)</vt:lpstr>
      <vt:lpstr>Accounts Receivable and Credit Policy (1 of 2)</vt:lpstr>
      <vt:lpstr>Accounts Receivable and Credit Policy (2 of 2)</vt:lpstr>
      <vt:lpstr>Terms of Sale (1 of 3)</vt:lpstr>
      <vt:lpstr>Terms of Sale (2 of 3)</vt:lpstr>
      <vt:lpstr>Terms of Sale (3 of 3)</vt:lpstr>
      <vt:lpstr>Credit Agreements</vt:lpstr>
      <vt:lpstr>Credit Analysis (1 of 7)</vt:lpstr>
      <vt:lpstr>Credit Analysis (2 of 7)</vt:lpstr>
      <vt:lpstr>Credit Analysis (3 of 7)</vt:lpstr>
      <vt:lpstr>Credit Analysis (4 of 7)</vt:lpstr>
      <vt:lpstr>Credit Analysis (5 of 7)</vt:lpstr>
      <vt:lpstr>Credit Analysis (6 of 7)</vt:lpstr>
      <vt:lpstr>Credit Analysis (7 of 7)</vt:lpstr>
      <vt:lpstr>The Credit Decision (1 of 4)</vt:lpstr>
      <vt:lpstr>The Credit Decision (2 of 4)</vt:lpstr>
      <vt:lpstr>The Credit Decision (3 of 4)</vt:lpstr>
      <vt:lpstr>The Credit Decision (4 of 4)</vt:lpstr>
      <vt:lpstr>Collection Policy (1 of 2)</vt:lpstr>
      <vt:lpstr>Collection Policy (2 of 2)</vt:lpstr>
      <vt:lpstr>Inventory Management (1 of 5)</vt:lpstr>
      <vt:lpstr>Inventory Management (2 of 5)</vt:lpstr>
      <vt:lpstr>Inventory Management (3 of 5)</vt:lpstr>
      <vt:lpstr>Inventory Management (4 of 5)</vt:lpstr>
      <vt:lpstr>Inventory Management (5 of 5)</vt:lpstr>
      <vt:lpstr>Cash Management</vt:lpstr>
      <vt:lpstr>Float</vt:lpstr>
      <vt:lpstr>Managing Float</vt:lpstr>
      <vt:lpstr>Concentration Banking (1 of 3)</vt:lpstr>
      <vt:lpstr>Concentration Banking (2 of 3)</vt:lpstr>
      <vt:lpstr>Concentration Banking (3 of 3)</vt:lpstr>
      <vt:lpstr>Cash (1 of 2)</vt:lpstr>
      <vt:lpstr>Cash (2 of 2)</vt:lpstr>
      <vt:lpstr>Investing Idle Cash</vt:lpstr>
      <vt:lpstr>Cash Balances</vt:lpstr>
      <vt:lpstr>Managing Current Liabilities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Firm and  The Financial Manager</dc:title>
  <dc:creator>Matt Will</dc:creator>
  <cp:lastModifiedBy>Aysegul KURTULGAN</cp:lastModifiedBy>
  <cp:revision>223</cp:revision>
  <dcterms:created xsi:type="dcterms:W3CDTF">1997-10-06T19:15:22Z</dcterms:created>
  <dcterms:modified xsi:type="dcterms:W3CDTF">2019-11-27T10:09:51Z</dcterms:modified>
</cp:coreProperties>
</file>