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2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80" r:id="rId17"/>
    <p:sldId id="281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14" autoAdjust="0"/>
    <p:restoredTop sz="94690"/>
  </p:normalViewPr>
  <p:slideViewPr>
    <p:cSldViewPr snapToGrid="0">
      <p:cViewPr varScale="1">
        <p:scale>
          <a:sx n="97" d="100"/>
          <a:sy n="97" d="100"/>
        </p:scale>
        <p:origin x="1224" y="4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36F4B-3330-469D-9299-A88B9643B005}" type="datetimeFigureOut">
              <a:rPr lang="tr-TR" smtClean="0"/>
              <a:t>24.02.2026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9D3CAF5-9AE7-4C08-BB37-8F6C38E608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786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36F4B-3330-469D-9299-A88B9643B005}" type="datetimeFigureOut">
              <a:rPr lang="tr-TR" smtClean="0"/>
              <a:t>24.02.2026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9D3CAF5-9AE7-4C08-BB37-8F6C38E608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9466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36F4B-3330-469D-9299-A88B9643B005}" type="datetimeFigureOut">
              <a:rPr lang="tr-TR" smtClean="0"/>
              <a:t>24.02.2026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9D3CAF5-9AE7-4C08-BB37-8F6C38E60858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384080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36F4B-3330-469D-9299-A88B9643B005}" type="datetimeFigureOut">
              <a:rPr lang="tr-TR" smtClean="0"/>
              <a:t>24.02.2026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9D3CAF5-9AE7-4C08-BB37-8F6C38E608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30377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36F4B-3330-469D-9299-A88B9643B005}" type="datetimeFigureOut">
              <a:rPr lang="tr-TR" smtClean="0"/>
              <a:t>24.02.2026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9D3CAF5-9AE7-4C08-BB37-8F6C38E60858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739057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36F4B-3330-469D-9299-A88B9643B005}" type="datetimeFigureOut">
              <a:rPr lang="tr-TR" smtClean="0"/>
              <a:t>24.02.2026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9D3CAF5-9AE7-4C08-BB37-8F6C38E608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0833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36F4B-3330-469D-9299-A88B9643B005}" type="datetimeFigureOut">
              <a:rPr lang="tr-TR" smtClean="0"/>
              <a:t>24.02.2026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CAF5-9AE7-4C08-BB37-8F6C38E608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06120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36F4B-3330-469D-9299-A88B9643B005}" type="datetimeFigureOut">
              <a:rPr lang="tr-TR" smtClean="0"/>
              <a:t>24.02.2026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CAF5-9AE7-4C08-BB37-8F6C38E608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8777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36F4B-3330-469D-9299-A88B9643B005}" type="datetimeFigureOut">
              <a:rPr lang="tr-TR" smtClean="0"/>
              <a:t>24.02.2026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CAF5-9AE7-4C08-BB37-8F6C38E608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1088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36F4B-3330-469D-9299-A88B9643B005}" type="datetimeFigureOut">
              <a:rPr lang="tr-TR" smtClean="0"/>
              <a:t>24.02.2026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9D3CAF5-9AE7-4C08-BB37-8F6C38E608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8431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36F4B-3330-469D-9299-A88B9643B005}" type="datetimeFigureOut">
              <a:rPr lang="tr-TR" smtClean="0"/>
              <a:t>24.02.2026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9D3CAF5-9AE7-4C08-BB37-8F6C38E608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2329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36F4B-3330-469D-9299-A88B9643B005}" type="datetimeFigureOut">
              <a:rPr lang="tr-TR" smtClean="0"/>
              <a:t>24.02.2026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9D3CAF5-9AE7-4C08-BB37-8F6C38E608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354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36F4B-3330-469D-9299-A88B9643B005}" type="datetimeFigureOut">
              <a:rPr lang="tr-TR" smtClean="0"/>
              <a:t>24.02.2026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CAF5-9AE7-4C08-BB37-8F6C38E608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4725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36F4B-3330-469D-9299-A88B9643B005}" type="datetimeFigureOut">
              <a:rPr lang="tr-TR" smtClean="0"/>
              <a:t>24.02.2026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CAF5-9AE7-4C08-BB37-8F6C38E608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5349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36F4B-3330-469D-9299-A88B9643B005}" type="datetimeFigureOut">
              <a:rPr lang="tr-TR" smtClean="0"/>
              <a:t>24.02.2026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CAF5-9AE7-4C08-BB37-8F6C38E608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235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36F4B-3330-469D-9299-A88B9643B005}" type="datetimeFigureOut">
              <a:rPr lang="tr-TR" smtClean="0"/>
              <a:t>24.02.2026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9D3CAF5-9AE7-4C08-BB37-8F6C38E608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1384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tr-TR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036F4B-3330-469D-9299-A88B9643B005}" type="datetimeFigureOut">
              <a:rPr lang="tr-TR" smtClean="0"/>
              <a:t>24.02.2026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9D3CAF5-9AE7-4C08-BB37-8F6C38E608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4867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83B826-6518-63DF-29B2-B2491D54E9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Abonelik sözleşmelerinden kaynaklanan para alacaklarına ilişkin takip</a:t>
            </a: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9FDE109-7FBC-1109-B37C-9C7CB0163C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tr-TR" dirty="0"/>
              <a:t>Dr. </a:t>
            </a:r>
            <a:r>
              <a:rPr lang="tr-TR" dirty="0" err="1"/>
              <a:t>Öğ</a:t>
            </a:r>
            <a:r>
              <a:rPr lang="tr-TR" dirty="0"/>
              <a:t>. </a:t>
            </a:r>
            <a:r>
              <a:rPr lang="tr-TR" dirty="0" err="1"/>
              <a:t>Üy</a:t>
            </a:r>
            <a:r>
              <a:rPr lang="tr-TR" dirty="0"/>
              <a:t>. A. Püren Doğanay</a:t>
            </a:r>
          </a:p>
        </p:txBody>
      </p:sp>
    </p:spTree>
    <p:extLst>
      <p:ext uri="{BB962C8B-B14F-4D97-AF65-F5344CB8AC3E}">
        <p14:creationId xmlns:p14="http://schemas.microsoft.com/office/powerpoint/2010/main" val="10399354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ED1DE36-4759-F159-D5CC-00657485B9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322191"/>
            <a:ext cx="8911687" cy="624587"/>
          </a:xfrm>
        </p:spPr>
        <p:txBody>
          <a:bodyPr>
            <a:normAutofit fontScale="90000"/>
          </a:bodyPr>
          <a:lstStyle/>
          <a:p>
            <a:r>
              <a:rPr lang="tr-TR" dirty="0"/>
              <a:t>Ödeme emri düzenlenmesi ve tebliği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CFAB4AA-EE4B-0C05-011C-B8347F839D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288026"/>
            <a:ext cx="8915400" cy="4623196"/>
          </a:xfrm>
        </p:spPr>
        <p:txBody>
          <a:bodyPr>
            <a:normAutofit/>
          </a:bodyPr>
          <a:lstStyle/>
          <a:p>
            <a:r>
              <a:rPr lang="tr-TR" sz="2400" dirty="0"/>
              <a:t>Ödeme emrinin sistem üzerinden düzenlenmesinden ve MTS numarası alınmasından sonra tebligat işlemleri de MTS üzerinden başlatılır.</a:t>
            </a:r>
          </a:p>
          <a:p>
            <a:r>
              <a:rPr lang="tr-TR" sz="2400" dirty="0"/>
              <a:t>Sistem üzerinden ödeme emri alan PTT birimi ödeme emri ve tebliğ mazbatalı zarfın çıktısını almak ve tebligat Kanunu hükümlerine göre borçluya tebliğ etmekle görevli.</a:t>
            </a:r>
          </a:p>
          <a:p>
            <a:r>
              <a:rPr lang="tr-TR" sz="2400" dirty="0"/>
              <a:t>Tebligat kanunu hükümlerine göre tebligat yapılır. Tebliğ mazbatası ilgili PTT birimince sisteme yüklenir ve mazbatanın aslı da alacaklı avukatının takip talebinde gösterdiği yetkili icra dairesine gönderilir.</a:t>
            </a:r>
          </a:p>
        </p:txBody>
      </p:sp>
    </p:spTree>
    <p:extLst>
      <p:ext uri="{BB962C8B-B14F-4D97-AF65-F5344CB8AC3E}">
        <p14:creationId xmlns:p14="http://schemas.microsoft.com/office/powerpoint/2010/main" val="5226523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3421BDD-0CBA-4739-AF0A-951125D47D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639097"/>
            <a:ext cx="8915400" cy="6019887"/>
          </a:xfrm>
        </p:spPr>
        <p:txBody>
          <a:bodyPr>
            <a:normAutofit/>
          </a:bodyPr>
          <a:lstStyle/>
          <a:p>
            <a:r>
              <a:rPr lang="tr-TR" sz="2400" dirty="0"/>
              <a:t>Adresin tebligata elverişli olmadığının anlaşılması veya tebligat yapılamaması hâlinde, takibe devam etmek isteyen alacaklı avukatı, sistem üzerinden, borçlunun adres kayıt sisteminde yer alan yerleşim yeri adresine tebligat çıkarılmasını sağlar. </a:t>
            </a:r>
          </a:p>
          <a:p>
            <a:endParaRPr lang="tr-TR" sz="2400" dirty="0"/>
          </a:p>
          <a:p>
            <a:r>
              <a:rPr lang="tr-TR" sz="2400" dirty="0"/>
              <a:t>Borçluya bu şekilde tebligat yapılamaması veya borçlunun yerleşim yeri adresinin yurt dışında bulunduğunun anlaşılması hâlinde, alacaklı avukatının talebi üzerine, eksik harçlar yatırılırsa icra dairesinde takibe devam edilir. </a:t>
            </a:r>
          </a:p>
        </p:txBody>
      </p:sp>
    </p:spTree>
    <p:extLst>
      <p:ext uri="{BB962C8B-B14F-4D97-AF65-F5344CB8AC3E}">
        <p14:creationId xmlns:p14="http://schemas.microsoft.com/office/powerpoint/2010/main" val="26426229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24957BB-BA60-16AC-A6A1-BDAFE3DA4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81903"/>
          </a:xfrm>
        </p:spPr>
        <p:txBody>
          <a:bodyPr/>
          <a:lstStyle/>
          <a:p>
            <a:r>
              <a:rPr lang="tr-TR" dirty="0"/>
              <a:t>Ödeme emrine itiraz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A727C8E-C134-217C-4905-D16D541D11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06013"/>
            <a:ext cx="9405564" cy="5161935"/>
          </a:xfrm>
        </p:spPr>
        <p:txBody>
          <a:bodyPr>
            <a:normAutofit lnSpcReduction="10000"/>
          </a:bodyPr>
          <a:lstStyle/>
          <a:p>
            <a:r>
              <a:rPr lang="tr-TR" sz="2400" dirty="0"/>
              <a:t>Borçlu tebliğden itibaren 7gün içinde ödeme emrine itiraz edebilir.</a:t>
            </a:r>
          </a:p>
          <a:p>
            <a:r>
              <a:rPr lang="tr-TR" sz="2400" dirty="0"/>
              <a:t>İtiraz borçlu tarafından herhangi bir icra dairesine yapılabileceği gibi MTS üzerinden güvenli e-imzayla da yapılabilir. Borçluya itiraz ettiğine dair bir belge verilir.</a:t>
            </a:r>
          </a:p>
          <a:p>
            <a:r>
              <a:rPr lang="tr-TR" sz="2400" dirty="0"/>
              <a:t>İcra dairesi, itiraza ilişkin evrakı, en geç iki iş günü içinde sisteme yükler, aslını alacaklının takip talebinde bildirdiği icra dairesine gönderir.</a:t>
            </a:r>
          </a:p>
          <a:p>
            <a:r>
              <a:rPr lang="tr-TR" sz="2400" dirty="0"/>
              <a:t> İtiraz, itirazın sisteme yüklendiği tarihi izleyen 5. günün sonunda alacaklı avukatına tebliğ edilmiş sayılır. </a:t>
            </a:r>
          </a:p>
          <a:p>
            <a:r>
              <a:rPr lang="tr-TR" sz="2400" dirty="0"/>
              <a:t>İtirazın niteliği ve içeriği bakımından özel olarak belirtilen hususlar dışında takibe itiraz genel haciz yolundaki hükümler uygulanır.</a:t>
            </a:r>
          </a:p>
        </p:txBody>
      </p:sp>
    </p:spTree>
    <p:extLst>
      <p:ext uri="{BB962C8B-B14F-4D97-AF65-F5344CB8AC3E}">
        <p14:creationId xmlns:p14="http://schemas.microsoft.com/office/powerpoint/2010/main" val="11137336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96DBA78-A1D7-F579-7650-D453257A65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96645"/>
            <a:ext cx="8915400" cy="6361471"/>
          </a:xfrm>
        </p:spPr>
        <p:txBody>
          <a:bodyPr>
            <a:normAutofit/>
          </a:bodyPr>
          <a:lstStyle/>
          <a:p>
            <a:r>
              <a:rPr lang="tr-TR" sz="2400" dirty="0"/>
              <a:t>Borçlu itirazında </a:t>
            </a:r>
            <a:r>
              <a:rPr lang="tr-TR" sz="2400" u="sng" dirty="0"/>
              <a:t>sadece gösterilen icra dairesinin yetkisine itiraz </a:t>
            </a:r>
            <a:r>
              <a:rPr lang="tr-TR" sz="2400" dirty="0"/>
              <a:t>etmişse ve alacaklı da takip talebinde gösterdiği icra dairesinin yetkili olduğunda ısrar etmiyorsa; alacaklı avukatı borçlunun gösterdiği icra dairesinde haciz işlemlerini başlatıp yürütebilir.</a:t>
            </a:r>
          </a:p>
          <a:p>
            <a:endParaRPr lang="tr-TR" sz="2400" dirty="0"/>
          </a:p>
          <a:p>
            <a:r>
              <a:rPr lang="tr-TR" sz="2400" dirty="0"/>
              <a:t>Alacaklı takip talebinde gösterdiği icra dairesinin yetkili olduğunda ısrarcıysa ve bu icra dairesinde işlem yapılması isteniyorsa, bu dairenin bağlı bulunduğu icra mahkemesinden yetki itirazının kaldırılmasını talep etmeli.</a:t>
            </a:r>
          </a:p>
          <a:p>
            <a:endParaRPr lang="tr-TR" sz="2400" dirty="0"/>
          </a:p>
          <a:p>
            <a:pPr marL="0" indent="0">
              <a:buNone/>
            </a:pPr>
            <a:r>
              <a:rPr lang="tr-TR" sz="2400" dirty="0"/>
              <a:t>		mahkeme bu incelemeyi dosya üzerinden yapıp kesin olarak karara bağlar. Mahkeme başka bir icra dairesini yetkili görürse yeniden ödeme emri gerekmeksizin doğrudan haciz işlemlerine başlanabilir.</a:t>
            </a:r>
          </a:p>
        </p:txBody>
      </p:sp>
    </p:spTree>
    <p:extLst>
      <p:ext uri="{BB962C8B-B14F-4D97-AF65-F5344CB8AC3E}">
        <p14:creationId xmlns:p14="http://schemas.microsoft.com/office/powerpoint/2010/main" val="21328043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0501682-B9BD-3D60-961E-01976D8EE2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075765"/>
            <a:ext cx="8915400" cy="4835457"/>
          </a:xfrm>
        </p:spPr>
        <p:txBody>
          <a:bodyPr>
            <a:normAutofit/>
          </a:bodyPr>
          <a:lstStyle/>
          <a:p>
            <a:endParaRPr lang="tr-TR" sz="2800" dirty="0"/>
          </a:p>
          <a:p>
            <a:r>
              <a:rPr lang="tr-TR" sz="2800" dirty="0"/>
              <a:t>Ödeme emrine yapılacak itiraz genel haciz yoluyla takipteki gibi icra takibini durdurur. Duran takibe devam etmek isteyen alacaklı genel hükümlere göre itirazı hükümden düşürecek yollara (itirazın kaldırılması/itirazın iptali) başvurmak durumunda</a:t>
            </a:r>
          </a:p>
        </p:txBody>
      </p:sp>
    </p:spTree>
    <p:extLst>
      <p:ext uri="{BB962C8B-B14F-4D97-AF65-F5344CB8AC3E}">
        <p14:creationId xmlns:p14="http://schemas.microsoft.com/office/powerpoint/2010/main" val="42231717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3569E33-1A62-EC48-7557-48300DAAD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233701"/>
            <a:ext cx="8911687" cy="713077"/>
          </a:xfrm>
        </p:spPr>
        <p:txBody>
          <a:bodyPr/>
          <a:lstStyle/>
          <a:p>
            <a:r>
              <a:rPr lang="tr-TR" dirty="0"/>
              <a:t>Takibin kesinleşmesinin sonuçları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81BE4AE-6FBE-9613-38B5-B62AF98CA4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356851"/>
            <a:ext cx="8915400" cy="52674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dirty="0"/>
              <a:t>Ödeme emrinin tebliği üzerine borçlu;</a:t>
            </a:r>
          </a:p>
          <a:p>
            <a:pPr marL="0" indent="0">
              <a:buNone/>
            </a:pPr>
            <a:r>
              <a:rPr lang="tr-TR" sz="2400" dirty="0"/>
              <a:t>	1. 7gün içinde alacaklı/avukatının MTS ile ilişkilendirilmiş hesap numarasına ödeme yaparsa (+faiz ve gideriyle) takip sona erer.</a:t>
            </a:r>
          </a:p>
          <a:p>
            <a:pPr marL="0" indent="0">
              <a:buNone/>
            </a:pPr>
            <a:r>
              <a:rPr lang="tr-TR" sz="2400" dirty="0"/>
              <a:t>	2. 7gün içinde ödeme emrine itiraz edebilir, itiraz üzerine takip durur.</a:t>
            </a:r>
          </a:p>
          <a:p>
            <a:pPr marL="0" indent="0">
              <a:buNone/>
            </a:pPr>
            <a:r>
              <a:rPr lang="tr-TR" sz="2400" dirty="0"/>
              <a:t>	3. borçlu borcu ödemez/itiraz etmez takip kesinleşir. İcra dairesi cebri icraya devam eder.</a:t>
            </a:r>
          </a:p>
          <a:p>
            <a:pPr marL="0" indent="0">
              <a:buNone/>
            </a:pPr>
            <a:r>
              <a:rPr lang="tr-TR" sz="2400" dirty="0"/>
              <a:t>Alacaklı itirazı hükümden düşürürse de takip kesinleşir ve yetkili icra dairesi tarafından takibe devam edilir.</a:t>
            </a:r>
          </a:p>
        </p:txBody>
      </p:sp>
    </p:spTree>
    <p:extLst>
      <p:ext uri="{BB962C8B-B14F-4D97-AF65-F5344CB8AC3E}">
        <p14:creationId xmlns:p14="http://schemas.microsoft.com/office/powerpoint/2010/main" val="11292463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7055626-6D4E-CC8A-B3A7-25CBA49999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1" y="324465"/>
            <a:ext cx="9254957" cy="558675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sz="2400" dirty="0"/>
              <a:t>Haciz aşamasına geçilince bundan sonraki aşamalar icra dairesince yürütülmesi ve bu yönde talepte bulunulması gerek.</a:t>
            </a:r>
          </a:p>
          <a:p>
            <a:pPr marL="0" indent="0">
              <a:buNone/>
            </a:pPr>
            <a:endParaRPr lang="tr-TR" sz="2400" dirty="0"/>
          </a:p>
          <a:p>
            <a:pPr marL="0" indent="0">
              <a:buNone/>
            </a:pPr>
            <a:r>
              <a:rPr lang="tr-TR" sz="2400" dirty="0"/>
              <a:t>İcra müdürü şunları kontrol edecek:</a:t>
            </a:r>
          </a:p>
          <a:p>
            <a:pPr>
              <a:buAutoNum type="arabicPeriod"/>
            </a:pPr>
            <a:r>
              <a:rPr lang="tr-TR" sz="2400" u="sng" dirty="0"/>
              <a:t>Alacağın ASKATK kapsamında olduğu </a:t>
            </a:r>
            <a:r>
              <a:rPr lang="tr-TR" sz="2400" dirty="0"/>
              <a:t>(Abonelik Sözleşmesinden Kaynaklanan Para Alacaklarına İlişkin Takibin Başlatılması Usulü Hakkında Kanun)</a:t>
            </a:r>
          </a:p>
          <a:p>
            <a:pPr>
              <a:buAutoNum type="arabicPeriod"/>
            </a:pPr>
            <a:r>
              <a:rPr lang="tr-TR" sz="2400" u="sng" dirty="0"/>
              <a:t>Ödeme emrinin usulüne uygun tebliğ edildiği</a:t>
            </a:r>
          </a:p>
          <a:p>
            <a:pPr>
              <a:buAutoNum type="arabicPeriod"/>
            </a:pPr>
            <a:r>
              <a:rPr lang="tr-TR" sz="2400" u="sng" dirty="0"/>
              <a:t>Takibin kesinleştiği</a:t>
            </a:r>
          </a:p>
          <a:p>
            <a:pPr>
              <a:buAutoNum type="arabicPeriod"/>
            </a:pPr>
            <a:endParaRPr lang="tr-TR" sz="2400" dirty="0"/>
          </a:p>
          <a:p>
            <a:pPr marL="0" indent="0">
              <a:buNone/>
            </a:pPr>
            <a:r>
              <a:rPr lang="tr-TR" sz="2400" dirty="0"/>
              <a:t>İcra müdürü bunları tespit ederse takibe devam eder, aksi halde takibi reddeder. Alacaklı/borçlu şikayet yoluna başvurabilir.</a:t>
            </a:r>
          </a:p>
        </p:txBody>
      </p:sp>
    </p:spTree>
    <p:extLst>
      <p:ext uri="{BB962C8B-B14F-4D97-AF65-F5344CB8AC3E}">
        <p14:creationId xmlns:p14="http://schemas.microsoft.com/office/powerpoint/2010/main" val="5774874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5A242E3-533B-CFD9-6C0C-8D54CAB24E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24666" y="430306"/>
            <a:ext cx="9427080" cy="6051071"/>
          </a:xfrm>
        </p:spPr>
        <p:txBody>
          <a:bodyPr>
            <a:normAutofit/>
          </a:bodyPr>
          <a:lstStyle/>
          <a:p>
            <a:r>
              <a:rPr lang="tr-TR" sz="2400" dirty="0"/>
              <a:t>Bu aşamadan sonra takibin diğer hükümleri aynen geçerli (haciz, paranı ödenmesi, aciz vesikası)</a:t>
            </a:r>
          </a:p>
          <a:p>
            <a:endParaRPr lang="tr-TR" sz="2400" dirty="0"/>
          </a:p>
          <a:p>
            <a:r>
              <a:rPr lang="tr-TR" sz="2400" dirty="0"/>
              <a:t>Alacaklı avukatı dilerse haciz talebinde bulunmadan </a:t>
            </a:r>
            <a:r>
              <a:rPr lang="tr-TR" sz="2400" dirty="0" err="1"/>
              <a:t>UYAP’a</a:t>
            </a:r>
            <a:r>
              <a:rPr lang="tr-TR" sz="2400" dirty="0"/>
              <a:t> entegre sistemle borçlunun malvarlığını sorgulatabilir. Malvarlığı tespit edilen borçlu hakkında UYAP üzerinden haciz istenebilir.</a:t>
            </a:r>
          </a:p>
          <a:p>
            <a:endParaRPr lang="tr-TR" sz="2400" dirty="0"/>
          </a:p>
          <a:p>
            <a:r>
              <a:rPr lang="tr-TR" sz="2400" dirty="0"/>
              <a:t>ÖDEME EMRİNİN TEBLİĞİNDEN İTİBAREN 5YIL İÇİNDE HACİZ TALEP EDİLMEZSE TAKİP DÜŞER. İTİRAZA KARŞI BAŞVURU YOLLARINDA GEÇEN SÜRE DİKKATE ALINMAZ. Genel düzenlemede 1 yıl içinde haciz istenmemesi takibi değil </a:t>
            </a:r>
            <a:r>
              <a:rPr lang="tr-TR" sz="2400"/>
              <a:t>haczi düşürüyordu</a:t>
            </a:r>
            <a:r>
              <a:rPr lang="tr-TR" sz="2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56238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FE5511A-9008-B3A4-119C-6B0BA6E5F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99890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Abonelik sözleşmelerinden kaynaklanan para alacaklarına ilişkin takip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1834E33-C545-E9B4-8C56-9653D2046D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7289" y="2112085"/>
            <a:ext cx="9492932" cy="4611444"/>
          </a:xfrm>
        </p:spPr>
        <p:txBody>
          <a:bodyPr>
            <a:normAutofit/>
          </a:bodyPr>
          <a:lstStyle/>
          <a:p>
            <a:r>
              <a:rPr lang="tr-TR" sz="2400" dirty="0"/>
              <a:t>Abonelik Sözleşmesinden Kaynaklanan Para Alacaklarına İlişkin Takibin Başlatılması Usulü Hakkında Kanun ile ayrı ve özel bir takip yolu düzenlenmiştir.</a:t>
            </a:r>
          </a:p>
          <a:p>
            <a:endParaRPr lang="tr-TR" sz="2400" dirty="0"/>
          </a:p>
          <a:p>
            <a:r>
              <a:rPr lang="tr-TR" sz="2400" dirty="0"/>
              <a:t>Abonelik Sözleşmesinden Kaynaklanan alacaklarda, abonelik sözleşmesinin </a:t>
            </a:r>
            <a:r>
              <a:rPr lang="tr-TR" sz="2400" u="sng" dirty="0"/>
              <a:t>mal veya hizmet sunan tarafının başvurabileceği </a:t>
            </a:r>
            <a:r>
              <a:rPr lang="tr-TR" sz="2400" dirty="0"/>
              <a:t>özel bir ilamsız takip yöntemidir.</a:t>
            </a:r>
          </a:p>
          <a:p>
            <a:pPr marL="0" indent="0">
              <a:buNone/>
            </a:pPr>
            <a:r>
              <a:rPr lang="tr-TR" sz="2400" dirty="0"/>
              <a:t>(bu taraf için zorunlu yol. Tüketici abonelik ilişkisinden bir alacağı varsa genel hükümlere göre takip etmesi gerekir.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4538116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80CCAD1-FD8D-B2EE-79AB-57F10A36A8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26143"/>
            <a:ext cx="9445472" cy="6499122"/>
          </a:xfrm>
        </p:spPr>
        <p:txBody>
          <a:bodyPr>
            <a:normAutofit/>
          </a:bodyPr>
          <a:lstStyle/>
          <a:p>
            <a:r>
              <a:rPr lang="tr-TR" sz="2400" dirty="0"/>
              <a:t>Abonelik sözleşmelerinden ve bu sözleşmelerin ifası amacıyla </a:t>
            </a:r>
            <a:r>
              <a:rPr lang="tr-TR" sz="2400" u="sng" dirty="0"/>
              <a:t>tüketiciye sunulup bedeli faturaya yansıtılan mal veya hizmetten kaynaklanan para alacaklarına ilişkin </a:t>
            </a:r>
            <a:r>
              <a:rPr lang="tr-TR" sz="2400" dirty="0"/>
              <a:t>olarak yapılacak </a:t>
            </a:r>
            <a:r>
              <a:rPr lang="tr-TR" sz="2400" u="sng" dirty="0"/>
              <a:t>ilamsız icra takipleri </a:t>
            </a:r>
            <a:r>
              <a:rPr lang="tr-TR" sz="2400" dirty="0"/>
              <a:t>UYAP bünyesinde oluşturulan Merkezi Takip Sistemi (MTS) üzerinden başlatılacak ve haciz aşamasına kadar bu yolla yürütülecektir.</a:t>
            </a:r>
          </a:p>
          <a:p>
            <a:endParaRPr lang="tr-TR" sz="2400" dirty="0"/>
          </a:p>
          <a:p>
            <a:r>
              <a:rPr lang="tr-TR" sz="2400" dirty="0"/>
              <a:t>Bu yolda icra dairesinin başlangıçta denetimi dışında kalan doğrudan alacaklının inisiyatifiyle gerçekleşen bir takip yolu söz konusu.</a:t>
            </a:r>
          </a:p>
          <a:p>
            <a:endParaRPr lang="tr-TR" sz="2400" dirty="0"/>
          </a:p>
          <a:p>
            <a:r>
              <a:rPr lang="tr-TR" sz="2400" dirty="0"/>
              <a:t>Takibin haciz ve sonrası aşamalarında genel haciz yoluyla takibe ilişkin hükümler uygulanır.</a:t>
            </a:r>
          </a:p>
        </p:txBody>
      </p:sp>
    </p:spTree>
    <p:extLst>
      <p:ext uri="{BB962C8B-B14F-4D97-AF65-F5344CB8AC3E}">
        <p14:creationId xmlns:p14="http://schemas.microsoft.com/office/powerpoint/2010/main" val="1513488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71ABBCA-30D1-9C7C-EE92-26EBE5B26C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67695" y="108618"/>
            <a:ext cx="9330261" cy="6184606"/>
          </a:xfrm>
        </p:spPr>
        <p:txBody>
          <a:bodyPr>
            <a:normAutofit fontScale="92500"/>
          </a:bodyPr>
          <a:lstStyle/>
          <a:p>
            <a:r>
              <a:rPr lang="tr-TR" sz="3200" b="1" dirty="0"/>
              <a:t>Temel şartları</a:t>
            </a:r>
          </a:p>
          <a:p>
            <a:pPr>
              <a:buAutoNum type="arabicPeriod"/>
            </a:pPr>
            <a:r>
              <a:rPr lang="tr-TR" sz="2800" b="1" dirty="0"/>
              <a:t>Bir abonelik sözleşmesi bulunmalı: </a:t>
            </a:r>
            <a:r>
              <a:rPr lang="tr-TR" sz="2400" dirty="0"/>
              <a:t>ve takibin abonelik sözleşmesine dayanmalı. Abonelik çerçevesinde mal veya hizmet sunan tarafın alacağının temelinde bir sözleşme yoksa, sadece onun mal/hizmetinden yararlanılmış olması ya da bu konuda fatura düzenlenmiş olması bu yolla takibi mümkün kılmaz.</a:t>
            </a:r>
          </a:p>
          <a:p>
            <a:pPr>
              <a:buAutoNum type="arabicPeriod"/>
            </a:pPr>
            <a:r>
              <a:rPr lang="tr-TR" sz="2800" b="1" dirty="0"/>
              <a:t>Abonelik sözleşmesinden kaynaklanan bir para alacağı olmalı</a:t>
            </a:r>
            <a:r>
              <a:rPr lang="tr-TR" sz="2400" b="1" dirty="0"/>
              <a:t>. </a:t>
            </a:r>
            <a:r>
              <a:rPr lang="tr-TR" sz="2400" dirty="0"/>
              <a:t>Abonelik sözleşmesinin mal/hizmet sunan tarafının paradan başka bir talebi mevcutsa talebin konusuna göre özellikle ilamlı icra yoluna başvurmalı</a:t>
            </a:r>
          </a:p>
          <a:p>
            <a:pPr>
              <a:buAutoNum type="arabicPeriod"/>
            </a:pPr>
            <a:r>
              <a:rPr lang="tr-TR" sz="2800" b="1" dirty="0"/>
              <a:t>Abonelik sözleşmesine göre tüketiciye sunulmuş bir mal veya hizmet bulunmalı ve bunun bedeli faturaya yansıtılmış olmalı. </a:t>
            </a:r>
            <a:r>
              <a:rPr lang="tr-TR" sz="2400" dirty="0"/>
              <a:t>Bu fatura da bir abonelik sözleşmesine dayanmalı</a:t>
            </a:r>
          </a:p>
          <a:p>
            <a:pPr>
              <a:buAutoNum type="arabicPeriod"/>
            </a:pPr>
            <a:r>
              <a:rPr lang="tr-TR" sz="2800" b="1" dirty="0"/>
              <a:t>Alacak avukatla takip edilmeli.</a:t>
            </a:r>
          </a:p>
        </p:txBody>
      </p:sp>
    </p:spTree>
    <p:extLst>
      <p:ext uri="{BB962C8B-B14F-4D97-AF65-F5344CB8AC3E}">
        <p14:creationId xmlns:p14="http://schemas.microsoft.com/office/powerpoint/2010/main" val="2441099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2C9B987-1172-CC7B-BD23-5B2F6C49D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4938" y="341856"/>
            <a:ext cx="8911687" cy="604922"/>
          </a:xfrm>
        </p:spPr>
        <p:txBody>
          <a:bodyPr>
            <a:normAutofit fontScale="90000"/>
          </a:bodyPr>
          <a:lstStyle/>
          <a:p>
            <a:r>
              <a:rPr lang="tr-TR" dirty="0"/>
              <a:t>Takip talebi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0780D79-A94B-27E7-67F8-B8B67B1057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1" y="1129553"/>
            <a:ext cx="9384049" cy="5386591"/>
          </a:xfrm>
        </p:spPr>
        <p:txBody>
          <a:bodyPr>
            <a:normAutofit/>
          </a:bodyPr>
          <a:lstStyle/>
          <a:p>
            <a:r>
              <a:rPr lang="tr-TR" sz="2400" dirty="0"/>
              <a:t>Abonelik sözleşmesinden kaynaklanan bir para alacağına ilişkin takip yolunda </a:t>
            </a:r>
            <a:r>
              <a:rPr lang="tr-TR" sz="2400" u="sng" dirty="0"/>
              <a:t>takip talebi icra dairesine verilmez</a:t>
            </a:r>
            <a:r>
              <a:rPr lang="tr-TR" sz="2400" dirty="0"/>
              <a:t>, alacaklı avukatı tarafından MTS (merkezi takip sistemi) üzerinden doldurulur.</a:t>
            </a:r>
          </a:p>
          <a:p>
            <a:endParaRPr lang="tr-TR" sz="2400" dirty="0"/>
          </a:p>
          <a:p>
            <a:r>
              <a:rPr lang="tr-TR" sz="2400" dirty="0"/>
              <a:t>Abonelik sözleşmesinden kaynaklanan bir para alacağına icra takipleri ancak bu Kanunda belirlenen yöntemle başlatılabilir. Aksi hâlde icra dairesi takip talebini reddeder. (talep icra dairesince kabul edilirse süresiz şikayet konusu)</a:t>
            </a:r>
          </a:p>
        </p:txBody>
      </p:sp>
    </p:spTree>
    <p:extLst>
      <p:ext uri="{BB962C8B-B14F-4D97-AF65-F5344CB8AC3E}">
        <p14:creationId xmlns:p14="http://schemas.microsoft.com/office/powerpoint/2010/main" val="9276992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0E3EC99-1F05-FFE5-9400-12D70092EB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20471" y="147484"/>
            <a:ext cx="9552790" cy="6469626"/>
          </a:xfrm>
        </p:spPr>
        <p:txBody>
          <a:bodyPr>
            <a:normAutofit fontScale="92500" lnSpcReduction="10000"/>
          </a:bodyPr>
          <a:lstStyle/>
          <a:p>
            <a:r>
              <a:rPr lang="tr-TR" sz="2400" dirty="0"/>
              <a:t>Takip talebinde bulunması gereken hususlar (İİK m.58) dışında MTS üzerinden yapılacak takipte bazı farklılıklar var. Takip talebinde şu hususlar da bulunmalı:</a:t>
            </a:r>
          </a:p>
          <a:p>
            <a:pPr marL="0" indent="0">
              <a:buNone/>
            </a:pPr>
            <a:endParaRPr lang="tr-TR" sz="2400" dirty="0"/>
          </a:p>
          <a:p>
            <a:pPr marL="0" indent="0">
              <a:buNone/>
            </a:pPr>
            <a:r>
              <a:rPr lang="tr-TR" sz="2400" dirty="0"/>
              <a:t>	- alacaklı/avukatının münhasıran MTS ile ilişkilendirilmiş hesap numarasının bulunması</a:t>
            </a:r>
          </a:p>
          <a:p>
            <a:pPr marL="0" indent="0">
              <a:buNone/>
            </a:pPr>
            <a:r>
              <a:rPr lang="tr-TR" sz="2400" dirty="0"/>
              <a:t>	-haciz ve müteakip işlemler için yetkili icra dairesinin belirtilmesi(yetkili icra dairesi genel hükümlere göre tespit edilir. </a:t>
            </a:r>
            <a:r>
              <a:rPr lang="tr-TR" sz="2400" dirty="0" err="1"/>
              <a:t>İİk</a:t>
            </a:r>
            <a:r>
              <a:rPr lang="tr-TR" sz="2400" dirty="0"/>
              <a:t> m.50)</a:t>
            </a:r>
          </a:p>
          <a:p>
            <a:pPr marL="0" indent="0">
              <a:buNone/>
            </a:pPr>
            <a:r>
              <a:rPr lang="tr-TR" sz="2400" dirty="0"/>
              <a:t>	- takip dayanağı belgelerinin tarih ve numarası ile alacağın son ödeme tarihinin gösterilmesi (ve bunların sisteme yüklenmesi)</a:t>
            </a:r>
          </a:p>
          <a:p>
            <a:pPr marL="0" indent="0">
              <a:buNone/>
            </a:pPr>
            <a:endParaRPr lang="tr-TR" sz="2400" dirty="0"/>
          </a:p>
          <a:p>
            <a:pPr marL="0" indent="0">
              <a:buNone/>
            </a:pPr>
            <a:r>
              <a:rPr lang="tr-TR" sz="2400" dirty="0"/>
              <a:t>Son ödeme tarihi belirtilen alacağa ilişkin fatura veya benzeri belgeler sisteme yüklenir. </a:t>
            </a:r>
          </a:p>
          <a:p>
            <a:pPr marL="0" indent="0">
              <a:buNone/>
            </a:pPr>
            <a:endParaRPr lang="tr-TR" sz="2400" dirty="0"/>
          </a:p>
          <a:p>
            <a:pPr marL="0" indent="0">
              <a:buNone/>
            </a:pPr>
            <a:r>
              <a:rPr lang="tr-TR" sz="2400" dirty="0"/>
              <a:t>Takibin asıl kaynağı olan abonelik sözleşmesi ve buna ilişkin bilgi ve belgeler de sisteme eklenir.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0834184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93E6CCA-29A4-C80A-C2DA-D146A2B405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67148"/>
            <a:ext cx="8915400" cy="65286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000" dirty="0"/>
              <a:t>Takip talebi usulüne uygun doldurulduktan, ilgili belgeler taranıp sisteme yüklendikten, takip harç ve masrafları elektronik ortamda ödendikten sonra güvenli e-imzayla onaylanıp sisteme kaydedilir</a:t>
            </a:r>
          </a:p>
          <a:p>
            <a:pPr marL="0" indent="0">
              <a:buNone/>
            </a:pPr>
            <a:endParaRPr lang="tr-TR" sz="2000" dirty="0"/>
          </a:p>
          <a:p>
            <a:pPr marL="0" indent="0">
              <a:buNone/>
            </a:pPr>
            <a:r>
              <a:rPr lang="tr-TR" sz="2000" dirty="0"/>
              <a:t>Bu işlemlerle birlikte takip bir MTS numarası alır. İcra takibi sisteme kaydedilmekle başlamış olur.</a:t>
            </a:r>
          </a:p>
          <a:p>
            <a:pPr marL="0" indent="0">
              <a:buNone/>
            </a:pPr>
            <a:endParaRPr lang="tr-TR" sz="2000" dirty="0"/>
          </a:p>
          <a:p>
            <a:pPr marL="0" indent="0">
              <a:buNone/>
            </a:pPr>
            <a:r>
              <a:rPr lang="tr-TR" sz="2000" dirty="0"/>
              <a:t>Bu takip yolunda MTS harcı adı altında peşin bir harç alınır. Takip haciz aşamasına geçmeden MTS üzerinden sonuçlanırsa ayrıca başvurma ve tahsil harcı alınmaz. Ancak cezaevi harcı alınır.</a:t>
            </a:r>
          </a:p>
          <a:p>
            <a:pPr marL="0" indent="0">
              <a:buNone/>
            </a:pPr>
            <a:r>
              <a:rPr lang="tr-TR" sz="2000" dirty="0"/>
              <a:t>	icra takibi MTS üzerinden sonuçlanmazsa/takipten vazgeçilirse MTS harcı iade edilmez, takibe icra dairesinde devam edildiğinde başvurma harcını aşan kısım takip sonunda tahsil harcına mahsup edilir.</a:t>
            </a:r>
          </a:p>
          <a:p>
            <a:pPr marL="0" indent="0">
              <a:buNone/>
            </a:pPr>
            <a:endParaRPr lang="tr-TR" sz="2000" dirty="0"/>
          </a:p>
          <a:p>
            <a:pPr marL="0" indent="0">
              <a:buNone/>
            </a:pPr>
            <a:r>
              <a:rPr lang="tr-TR" sz="2000" dirty="0"/>
              <a:t>Bu takip yolunda da tebligat yapılacağı için tebligat giderleri de söz konusudur.</a:t>
            </a:r>
          </a:p>
        </p:txBody>
      </p:sp>
    </p:spTree>
    <p:extLst>
      <p:ext uri="{BB962C8B-B14F-4D97-AF65-F5344CB8AC3E}">
        <p14:creationId xmlns:p14="http://schemas.microsoft.com/office/powerpoint/2010/main" val="42224396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C9805EC-E8E3-05F6-C067-839DF45F1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4602" y="263198"/>
            <a:ext cx="8911687" cy="683580"/>
          </a:xfrm>
        </p:spPr>
        <p:txBody>
          <a:bodyPr/>
          <a:lstStyle/>
          <a:p>
            <a:r>
              <a:rPr lang="tr-TR" dirty="0"/>
              <a:t>Ödeme emri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E9A5440-7590-ED03-2794-F17335B72C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1" y="1219200"/>
            <a:ext cx="9278323" cy="5375602"/>
          </a:xfrm>
        </p:spPr>
        <p:txBody>
          <a:bodyPr>
            <a:normAutofit/>
          </a:bodyPr>
          <a:lstStyle/>
          <a:p>
            <a:r>
              <a:rPr lang="tr-TR" sz="2000" dirty="0"/>
              <a:t>Bu takip yolunda takip talebi sisteme kaydedildiğinde MTS tarafından doğrudan ödeme emri düzenlenmekte ve gerekli işlemler yapılmakta.</a:t>
            </a:r>
          </a:p>
          <a:p>
            <a:r>
              <a:rPr lang="tr-TR" sz="2000" dirty="0"/>
              <a:t>Ödeme emrinde takip talebindeki bilgilere yer verildikten sonra şu ihtarlar yapılır:</a:t>
            </a:r>
          </a:p>
          <a:p>
            <a:endParaRPr lang="tr-TR" sz="2000" dirty="0"/>
          </a:p>
          <a:p>
            <a:pPr marL="0" indent="0">
              <a:buNone/>
            </a:pPr>
            <a:r>
              <a:rPr lang="tr-TR" sz="2000" dirty="0"/>
              <a:t>	-a) </a:t>
            </a:r>
            <a:r>
              <a:rPr lang="tr-TR" sz="2000" u="sng" dirty="0"/>
              <a:t>Toplam borç miktarı ile takip harç ve masraflarının</a:t>
            </a:r>
            <a:r>
              <a:rPr lang="tr-TR" sz="2000" dirty="0"/>
              <a:t>, tebliğden itibaren </a:t>
            </a:r>
            <a:r>
              <a:rPr lang="tr-TR" sz="2000" u="sng" dirty="0"/>
              <a:t>7 gün içinde </a:t>
            </a:r>
            <a:r>
              <a:rPr lang="tr-TR" sz="2000" dirty="0"/>
              <a:t>alacaklının veya avukatının MTS ile ilişkilendirilmiş hesap numarasına ödenmesi gerektiği </a:t>
            </a:r>
          </a:p>
          <a:p>
            <a:pPr marL="0" indent="0">
              <a:buNone/>
            </a:pPr>
            <a:r>
              <a:rPr lang="tr-TR" sz="2000" dirty="0"/>
              <a:t>b) Yetkiye, borcun tamamına veya bir kısmına ya da alacaklının takibat icrası hakkına dair </a:t>
            </a:r>
            <a:r>
              <a:rPr lang="tr-TR" sz="2000" u="sng" dirty="0"/>
              <a:t>bir itirazı </a:t>
            </a:r>
            <a:r>
              <a:rPr lang="tr-TR" sz="2000" dirty="0"/>
              <a:t>varsa bunun da aynı süre içinde beyan edilmesi gerektiği </a:t>
            </a:r>
          </a:p>
          <a:p>
            <a:pPr marL="0" indent="0">
              <a:buNone/>
            </a:pPr>
            <a:r>
              <a:rPr lang="tr-TR" sz="2000" dirty="0"/>
              <a:t>c) </a:t>
            </a:r>
            <a:r>
              <a:rPr lang="tr-TR" sz="2000" u="sng" dirty="0"/>
              <a:t>Sadece yetkiye itiraz hâlinde </a:t>
            </a:r>
            <a:r>
              <a:rPr lang="tr-TR" sz="2000" dirty="0"/>
              <a:t>yeniden ödeme emri tebliğ edilmeksizin alacaklının talebi üzerine, yetki itirazında gösterilen veya mahkemece yetkili görülen icra dairesinden haciz işlemlerinin başlatılacağı </a:t>
            </a:r>
          </a:p>
        </p:txBody>
      </p:sp>
    </p:spTree>
    <p:extLst>
      <p:ext uri="{BB962C8B-B14F-4D97-AF65-F5344CB8AC3E}">
        <p14:creationId xmlns:p14="http://schemas.microsoft.com/office/powerpoint/2010/main" val="13899475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8DFFF81-B9C8-500D-3C22-041C5D7F66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875071"/>
            <a:ext cx="8915400" cy="50361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dirty="0"/>
              <a:t>Ç) İtirazların, herhangi bir icra dairesi aracılığıyla veya güvenli elektronik imza kullanılarak Merkezî Takip Sistemi üzerinden yapılabileceği</a:t>
            </a:r>
          </a:p>
          <a:p>
            <a:pPr marL="0" indent="0">
              <a:buNone/>
            </a:pPr>
            <a:r>
              <a:rPr lang="tr-TR" sz="2400" dirty="0"/>
              <a:t> d) Borç ödenmez veya itiraz olunmazsa yetkili icra dairesi aracılığıyla cebrî icraya devam edileceği </a:t>
            </a:r>
          </a:p>
          <a:p>
            <a:pPr marL="0" indent="0">
              <a:buNone/>
            </a:pPr>
            <a:endParaRPr lang="tr-TR" sz="2400" dirty="0"/>
          </a:p>
          <a:p>
            <a:r>
              <a:rPr lang="tr-TR" sz="2400" dirty="0"/>
              <a:t>Bu takip yolunda imzaya itiraz düzenlenmemiş.</a:t>
            </a:r>
          </a:p>
          <a:p>
            <a:r>
              <a:rPr lang="tr-TR" sz="2400" dirty="0"/>
              <a:t>Mal beyanına ilişkin ihtara yer verilmemiş. Bu sebeple mal beyanında bulunma zorunluluğu ve buna ilişkin yaptırımlar uygulanmaz.</a:t>
            </a:r>
          </a:p>
        </p:txBody>
      </p:sp>
    </p:spTree>
    <p:extLst>
      <p:ext uri="{BB962C8B-B14F-4D97-AF65-F5344CB8AC3E}">
        <p14:creationId xmlns:p14="http://schemas.microsoft.com/office/powerpoint/2010/main" val="1721421221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2493</TotalTime>
  <Words>1312</Words>
  <Application>Microsoft Macintosh PowerPoint</Application>
  <PresentationFormat>Geniş ekran</PresentationFormat>
  <Paragraphs>89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1" baseType="lpstr">
      <vt:lpstr>Arial</vt:lpstr>
      <vt:lpstr>Century Gothic</vt:lpstr>
      <vt:lpstr>Wingdings 3</vt:lpstr>
      <vt:lpstr>Duman</vt:lpstr>
      <vt:lpstr>Abonelik sözleşmelerinden kaynaklanan para alacaklarına ilişkin takip</vt:lpstr>
      <vt:lpstr>Abonelik sözleşmelerinden kaynaklanan para alacaklarına ilişkin takip</vt:lpstr>
      <vt:lpstr>PowerPoint Sunusu</vt:lpstr>
      <vt:lpstr>PowerPoint Sunusu</vt:lpstr>
      <vt:lpstr>Takip talebi</vt:lpstr>
      <vt:lpstr>PowerPoint Sunusu</vt:lpstr>
      <vt:lpstr>PowerPoint Sunusu</vt:lpstr>
      <vt:lpstr>Ödeme emri</vt:lpstr>
      <vt:lpstr>PowerPoint Sunusu</vt:lpstr>
      <vt:lpstr>Ödeme emri düzenlenmesi ve tebliği</vt:lpstr>
      <vt:lpstr>PowerPoint Sunusu</vt:lpstr>
      <vt:lpstr>Ödeme emrine itiraz</vt:lpstr>
      <vt:lpstr>PowerPoint Sunusu</vt:lpstr>
      <vt:lpstr>PowerPoint Sunusu</vt:lpstr>
      <vt:lpstr>Takibin kesinleşmesinin sonuçları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Püren Doganay</dc:creator>
  <cp:lastModifiedBy>Püren Doganay</cp:lastModifiedBy>
  <cp:revision>29</cp:revision>
  <dcterms:created xsi:type="dcterms:W3CDTF">2025-03-25T08:26:33Z</dcterms:created>
  <dcterms:modified xsi:type="dcterms:W3CDTF">2026-02-24T11:07:50Z</dcterms:modified>
</cp:coreProperties>
</file>