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2" r:id="rId4"/>
    <p:sldId id="262" r:id="rId5"/>
    <p:sldId id="258" r:id="rId6"/>
    <p:sldId id="273" r:id="rId7"/>
    <p:sldId id="268" r:id="rId8"/>
    <p:sldId id="276" r:id="rId9"/>
    <p:sldId id="277" r:id="rId10"/>
    <p:sldId id="278" r:id="rId11"/>
    <p:sldId id="279" r:id="rId12"/>
    <p:sldId id="280" r:id="rId13"/>
    <p:sldId id="259" r:id="rId14"/>
    <p:sldId id="260" r:id="rId15"/>
    <p:sldId id="274" r:id="rId16"/>
    <p:sldId id="263" r:id="rId17"/>
    <p:sldId id="275" r:id="rId18"/>
    <p:sldId id="282" r:id="rId19"/>
    <p:sldId id="285" r:id="rId20"/>
    <p:sldId id="286" r:id="rId21"/>
    <p:sldId id="287" r:id="rId22"/>
    <p:sldId id="288" r:id="rId23"/>
    <p:sldId id="281" r:id="rId24"/>
    <p:sldId id="289" r:id="rId25"/>
    <p:sldId id="284" r:id="rId26"/>
    <p:sldId id="290" r:id="rId27"/>
    <p:sldId id="291" r:id="rId28"/>
    <p:sldId id="292"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10.11.2021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10.11.2021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10.11.2021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10.11.2021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10.11.2021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10.11.2021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10.11.2021</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132856"/>
            <a:ext cx="7906072" cy="2304256"/>
          </a:xfrm>
        </p:spPr>
        <p:txBody>
          <a:bodyPr/>
          <a:lstStyle/>
          <a:p>
            <a:pPr algn="ctr"/>
            <a:br>
              <a:rPr lang="tr-TR" dirty="0"/>
            </a:br>
            <a:br>
              <a:rPr lang="tr-TR" dirty="0"/>
            </a:br>
            <a:br>
              <a:rPr lang="tr-TR" dirty="0"/>
            </a:br>
            <a:br>
              <a:rPr lang="tr-TR" dirty="0"/>
            </a:br>
            <a:br>
              <a:rPr lang="tr-TR" dirty="0"/>
            </a:br>
            <a:br>
              <a:rPr lang="tr-TR" dirty="0"/>
            </a:br>
            <a:br>
              <a:rPr lang="tr-TR" dirty="0"/>
            </a:br>
            <a:br>
              <a:rPr lang="tr-TR" dirty="0"/>
            </a:br>
            <a:br>
              <a:rPr lang="tr-TR" dirty="0"/>
            </a:br>
            <a:r>
              <a:rPr lang="tr-TR" sz="4400" dirty="0"/>
              <a:t>MUHATAP YERİNE TEBELLÜĞE YETKİLENDİRİLEN KİŞİLERE TEBLİGAT YAPILMASI</a:t>
            </a:r>
            <a:endParaRPr lang="tr-TR" sz="4400" b="1" dirty="0"/>
          </a:p>
        </p:txBody>
      </p:sp>
    </p:spTree>
    <p:extLst>
      <p:ext uri="{BB962C8B-B14F-4D97-AF65-F5344CB8AC3E}">
        <p14:creationId xmlns:p14="http://schemas.microsoft.com/office/powerpoint/2010/main" val="1985945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BD107-3076-4C56-B4D6-02BB053245AF}"/>
              </a:ext>
            </a:extLst>
          </p:cNvPr>
          <p:cNvSpPr>
            <a:spLocks noGrp="1"/>
          </p:cNvSpPr>
          <p:nvPr>
            <p:ph type="title"/>
          </p:nvPr>
        </p:nvSpPr>
        <p:spPr>
          <a:xfrm>
            <a:off x="323528" y="274638"/>
            <a:ext cx="7753672" cy="1498178"/>
          </a:xfrm>
        </p:spPr>
        <p:txBody>
          <a:bodyPr/>
          <a:lstStyle/>
          <a:p>
            <a:r>
              <a:rPr lang="tr-TR" sz="3600" dirty="0"/>
              <a:t>X Bank A.Ş. Antalya Şubesi Adına Tebliğin Tarık’a Yapılması</a:t>
            </a:r>
          </a:p>
        </p:txBody>
      </p:sp>
      <p:sp>
        <p:nvSpPr>
          <p:cNvPr id="3" name="İçerik Yer Tutucusu 2">
            <a:extLst>
              <a:ext uri="{FF2B5EF4-FFF2-40B4-BE49-F238E27FC236}">
                <a16:creationId xmlns:a16="http://schemas.microsoft.com/office/drawing/2014/main" id="{F622C560-63F0-4F43-9806-BCFA3B446587}"/>
              </a:ext>
            </a:extLst>
          </p:cNvPr>
          <p:cNvSpPr>
            <a:spLocks noGrp="1"/>
          </p:cNvSpPr>
          <p:nvPr>
            <p:ph idx="1"/>
          </p:nvPr>
        </p:nvSpPr>
        <p:spPr>
          <a:xfrm>
            <a:off x="467544" y="1772816"/>
            <a:ext cx="7609656" cy="4627984"/>
          </a:xfrm>
        </p:spPr>
        <p:txBody>
          <a:bodyPr>
            <a:normAutofit fontScale="92500" lnSpcReduction="10000"/>
          </a:bodyPr>
          <a:lstStyle/>
          <a:p>
            <a:pPr algn="just"/>
            <a:r>
              <a:rPr lang="tr-TR" dirty="0"/>
              <a:t>Tüzel kişilere yapılacak tebligata ilişkin usul, Tebligat Kanunu m. 12 ve m. 13 ile Tebligat Yönetmeliği m. 20 ve m. 21’de düzenlenmiştir. Tüzel kişilere tebligat, yetkilendirilmiş temsilcisine veya birden fazla temsilcisi varsa bunlardan birine yapılır (</a:t>
            </a:r>
            <a:r>
              <a:rPr lang="tr-TR" dirty="0" err="1"/>
              <a:t>Teb</a:t>
            </a:r>
            <a:r>
              <a:rPr lang="tr-TR" dirty="0"/>
              <a:t>. K. m. 12/1; </a:t>
            </a:r>
            <a:r>
              <a:rPr lang="tr-TR" dirty="0" err="1"/>
              <a:t>Teb</a:t>
            </a:r>
            <a:r>
              <a:rPr lang="tr-TR" dirty="0"/>
              <a:t>. Y. m. 20/1). </a:t>
            </a:r>
          </a:p>
          <a:p>
            <a:pPr marL="114300" indent="0" algn="just">
              <a:buNone/>
            </a:pPr>
            <a:endParaRPr lang="tr-TR" dirty="0"/>
          </a:p>
          <a:p>
            <a:pPr algn="just"/>
            <a:r>
              <a:rPr lang="tr-TR" dirty="0"/>
              <a:t>Tüzel kişi adına tebliğ almaya yetkili kimse yoksa evrakı tebliğ alamayacak durumda ise, tebliğ işyerinde devamlı çalışan memur veya müstahdemlerden birine yapılabilir (</a:t>
            </a:r>
            <a:r>
              <a:rPr lang="tr-TR" dirty="0" err="1"/>
              <a:t>Teb</a:t>
            </a:r>
            <a:r>
              <a:rPr lang="tr-TR" dirty="0"/>
              <a:t>. K. m.13)</a:t>
            </a:r>
          </a:p>
          <a:p>
            <a:pPr algn="just"/>
            <a:endParaRPr lang="tr-TR" dirty="0"/>
          </a:p>
          <a:p>
            <a:pPr algn="just"/>
            <a:r>
              <a:rPr lang="tr-TR" dirty="0" err="1"/>
              <a:t>Teb</a:t>
            </a:r>
            <a:r>
              <a:rPr lang="tr-TR" dirty="0"/>
              <a:t>. K.m.13: </a:t>
            </a:r>
            <a:r>
              <a:rPr lang="tr-TR" i="1" dirty="0"/>
              <a:t>«Hükmi şahıslar namına kendilerine tebliğ yapılacak kimseler her hangi bir sebeple </a:t>
            </a:r>
            <a:r>
              <a:rPr lang="tr-TR" i="1" dirty="0" err="1"/>
              <a:t>mütat</a:t>
            </a:r>
            <a:r>
              <a:rPr lang="tr-TR" i="1" dirty="0"/>
              <a:t> iş saatlerinde iş yerinde bulunmadıkları veya o sırada evrakı bizzat </a:t>
            </a:r>
            <a:r>
              <a:rPr lang="tr-TR" i="1" dirty="0" err="1"/>
              <a:t>alamıyacak</a:t>
            </a:r>
            <a:r>
              <a:rPr lang="tr-TR" i="1" dirty="0"/>
              <a:t> bir halde oldukları takdirde tebliğ, orada hazır bulunan memur veya müstahdemlerinden birine yapılır.»</a:t>
            </a:r>
          </a:p>
          <a:p>
            <a:endParaRPr lang="tr-TR" dirty="0"/>
          </a:p>
        </p:txBody>
      </p:sp>
    </p:spTree>
    <p:extLst>
      <p:ext uri="{BB962C8B-B14F-4D97-AF65-F5344CB8AC3E}">
        <p14:creationId xmlns:p14="http://schemas.microsoft.com/office/powerpoint/2010/main" val="1602105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BD107-3076-4C56-B4D6-02BB053245AF}"/>
              </a:ext>
            </a:extLst>
          </p:cNvPr>
          <p:cNvSpPr>
            <a:spLocks noGrp="1"/>
          </p:cNvSpPr>
          <p:nvPr>
            <p:ph type="title"/>
          </p:nvPr>
        </p:nvSpPr>
        <p:spPr>
          <a:xfrm>
            <a:off x="323528" y="274638"/>
            <a:ext cx="7753672" cy="1498178"/>
          </a:xfrm>
        </p:spPr>
        <p:txBody>
          <a:bodyPr/>
          <a:lstStyle/>
          <a:p>
            <a:r>
              <a:rPr lang="tr-TR" sz="3600" dirty="0"/>
              <a:t>X Bank A.Ş. Antalya Şubesi Adına Tebliğin Tarık’a Yapılması</a:t>
            </a:r>
          </a:p>
        </p:txBody>
      </p:sp>
      <p:sp>
        <p:nvSpPr>
          <p:cNvPr id="3" name="İçerik Yer Tutucusu 2">
            <a:extLst>
              <a:ext uri="{FF2B5EF4-FFF2-40B4-BE49-F238E27FC236}">
                <a16:creationId xmlns:a16="http://schemas.microsoft.com/office/drawing/2014/main" id="{F622C560-63F0-4F43-9806-BCFA3B446587}"/>
              </a:ext>
            </a:extLst>
          </p:cNvPr>
          <p:cNvSpPr>
            <a:spLocks noGrp="1"/>
          </p:cNvSpPr>
          <p:nvPr>
            <p:ph idx="1"/>
          </p:nvPr>
        </p:nvSpPr>
        <p:spPr>
          <a:xfrm>
            <a:off x="467544" y="1772816"/>
            <a:ext cx="7609656" cy="4627984"/>
          </a:xfrm>
        </p:spPr>
        <p:txBody>
          <a:bodyPr>
            <a:normAutofit fontScale="92500" lnSpcReduction="20000"/>
          </a:bodyPr>
          <a:lstStyle/>
          <a:p>
            <a:pPr algn="just"/>
            <a:r>
              <a:rPr lang="tr-TR" sz="2800" dirty="0"/>
              <a:t>Devamlı çalışan memur ve müstahdemlerden herhangi birine doğrudan tebliğ yapılır mı?</a:t>
            </a:r>
          </a:p>
          <a:p>
            <a:pPr algn="just"/>
            <a:endParaRPr lang="tr-TR" dirty="0"/>
          </a:p>
          <a:p>
            <a:pPr algn="just"/>
            <a:endParaRPr lang="tr-TR" dirty="0"/>
          </a:p>
          <a:p>
            <a:pPr algn="just"/>
            <a:r>
              <a:rPr lang="tr-TR" dirty="0" err="1"/>
              <a:t>Teb</a:t>
            </a:r>
            <a:r>
              <a:rPr lang="tr-TR" dirty="0"/>
              <a:t>. Yön. m.21 – «</a:t>
            </a:r>
            <a:r>
              <a:rPr lang="tr-TR" i="1" dirty="0"/>
              <a:t>(1) Tüzel kişiler adına tebligatı almaya yetkili kişiler, herhangi bir sebeple mutat iş saatlerinde işyerinde bulunmamaları veya o sırada evrakı bizzat alamayacak bir halde olmaları durumunda tebliğ, tüzel kişinin o yerdeki sürekli çalışan memur veya müstahdemlerinden birine yapılır. </a:t>
            </a:r>
            <a:r>
              <a:rPr lang="tr-TR" b="1" i="1" dirty="0"/>
              <a:t>(2) Ancak, kendisine tebliğ yapılacak memur veya müstahdemin, tüzel kişinin o yerdeki teşkilatı veya personeli içinde görev itibariyle tebligatın muhatabı olan tüzel kişinin temsilcisinden sonra gelen bir kimse veya evrak müdürü gibi esasen bu tür işlerle görevlendirilmiş bir kişi olması gereklidir. (3) Bu kişilerin de bulunmaması halinde, bu husus tebliğ mazbatasında belirtilir ve tebliğ, o yerdeki diğer bir memur veya müstahdeme yapılır.»</a:t>
            </a:r>
          </a:p>
          <a:p>
            <a:pPr marL="114300" indent="0" algn="just">
              <a:buNone/>
            </a:pPr>
            <a:endParaRPr lang="tr-TR" dirty="0"/>
          </a:p>
          <a:p>
            <a:endParaRPr lang="tr-TR" dirty="0"/>
          </a:p>
        </p:txBody>
      </p:sp>
    </p:spTree>
    <p:extLst>
      <p:ext uri="{BB962C8B-B14F-4D97-AF65-F5344CB8AC3E}">
        <p14:creationId xmlns:p14="http://schemas.microsoft.com/office/powerpoint/2010/main" val="2866080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BD107-3076-4C56-B4D6-02BB053245AF}"/>
              </a:ext>
            </a:extLst>
          </p:cNvPr>
          <p:cNvSpPr>
            <a:spLocks noGrp="1"/>
          </p:cNvSpPr>
          <p:nvPr>
            <p:ph type="title"/>
          </p:nvPr>
        </p:nvSpPr>
        <p:spPr>
          <a:xfrm>
            <a:off x="323528" y="274638"/>
            <a:ext cx="7753672" cy="1498178"/>
          </a:xfrm>
        </p:spPr>
        <p:txBody>
          <a:bodyPr/>
          <a:lstStyle/>
          <a:p>
            <a:r>
              <a:rPr lang="tr-TR" sz="3600" dirty="0"/>
              <a:t>X Bank A.Ş. Antalya Şubesi Adına Tebliğin Tarık’a Yapılması</a:t>
            </a:r>
          </a:p>
        </p:txBody>
      </p:sp>
      <p:sp>
        <p:nvSpPr>
          <p:cNvPr id="3" name="İçerik Yer Tutucusu 2">
            <a:extLst>
              <a:ext uri="{FF2B5EF4-FFF2-40B4-BE49-F238E27FC236}">
                <a16:creationId xmlns:a16="http://schemas.microsoft.com/office/drawing/2014/main" id="{F622C560-63F0-4F43-9806-BCFA3B446587}"/>
              </a:ext>
            </a:extLst>
          </p:cNvPr>
          <p:cNvSpPr>
            <a:spLocks noGrp="1"/>
          </p:cNvSpPr>
          <p:nvPr>
            <p:ph idx="1"/>
          </p:nvPr>
        </p:nvSpPr>
        <p:spPr>
          <a:xfrm>
            <a:off x="611560" y="2132856"/>
            <a:ext cx="7465640" cy="2952329"/>
          </a:xfrm>
        </p:spPr>
        <p:txBody>
          <a:bodyPr>
            <a:normAutofit/>
          </a:bodyPr>
          <a:lstStyle/>
          <a:p>
            <a:pPr algn="just"/>
            <a:r>
              <a:rPr lang="tr-TR" dirty="0"/>
              <a:t>Tüzel kişiliğin temsilcisi yerine kanunda sayılan isimlere tebliğ işlemi yapılırken, tebliğ evrakına yazılması gereken kayıtlar: </a:t>
            </a:r>
          </a:p>
          <a:p>
            <a:pPr lvl="3" algn="just"/>
            <a:r>
              <a:rPr lang="tr-TR" dirty="0"/>
              <a:t>Yetkili kimseye tebliğ edilememesinin sebebi</a:t>
            </a:r>
          </a:p>
          <a:p>
            <a:pPr lvl="3" algn="just"/>
            <a:r>
              <a:rPr lang="tr-TR" dirty="0"/>
              <a:t>Yönetmelikte yer alan sıra dahilinde kime tebliğ edildiği ve o kişinin görevi</a:t>
            </a:r>
          </a:p>
          <a:p>
            <a:pPr marL="1051560" lvl="3" indent="0" algn="just">
              <a:buNone/>
            </a:pPr>
            <a:r>
              <a:rPr lang="tr-TR" dirty="0"/>
              <a:t>(</a:t>
            </a:r>
            <a:r>
              <a:rPr lang="tr-TR" dirty="0" err="1"/>
              <a:t>Örn</a:t>
            </a:r>
            <a:r>
              <a:rPr lang="tr-TR" dirty="0"/>
              <a:t>. Evrak memuru Cahit A.)</a:t>
            </a:r>
          </a:p>
          <a:p>
            <a:pPr marL="1051560" lvl="3" indent="0" algn="just">
              <a:buNone/>
            </a:pPr>
            <a:endParaRPr lang="tr-TR" dirty="0"/>
          </a:p>
          <a:p>
            <a:pPr marL="1051560" lvl="3" indent="0" algn="just">
              <a:buNone/>
            </a:pPr>
            <a:endParaRPr lang="tr-TR" dirty="0"/>
          </a:p>
          <a:p>
            <a:pPr marL="1051560" lvl="3" indent="0" algn="just">
              <a:buNone/>
            </a:pPr>
            <a:endParaRPr lang="tr-TR" dirty="0"/>
          </a:p>
        </p:txBody>
      </p:sp>
    </p:spTree>
    <p:extLst>
      <p:ext uri="{BB962C8B-B14F-4D97-AF65-F5344CB8AC3E}">
        <p14:creationId xmlns:p14="http://schemas.microsoft.com/office/powerpoint/2010/main" val="449966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Dava dilekçesi, müteveffanın eşi mirasçı Kamuran’ın market alışverişi sebebiyle evde olmadığı 17.12.2018 tarihinde, Kamuran’ın nerede olduğu araştırması yapılmadan haftada bir gün temizliğe gelen Hatice’ye tebliğ edilmiştir.</a:t>
            </a:r>
          </a:p>
        </p:txBody>
      </p:sp>
    </p:spTree>
    <p:extLst>
      <p:ext uri="{BB962C8B-B14F-4D97-AF65-F5344CB8AC3E}">
        <p14:creationId xmlns:p14="http://schemas.microsoft.com/office/powerpoint/2010/main" val="1366422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4400" b="1" dirty="0"/>
              <a:t>Aynı konutta oturana veya hizmetçiye tebligat yapılması</a:t>
            </a:r>
          </a:p>
        </p:txBody>
      </p:sp>
      <p:sp>
        <p:nvSpPr>
          <p:cNvPr id="3" name="İçerik Yer Tutucusu 2"/>
          <p:cNvSpPr>
            <a:spLocks noGrp="1"/>
          </p:cNvSpPr>
          <p:nvPr>
            <p:ph idx="1"/>
          </p:nvPr>
        </p:nvSpPr>
        <p:spPr/>
        <p:txBody>
          <a:bodyPr>
            <a:normAutofit/>
          </a:bodyPr>
          <a:lstStyle/>
          <a:p>
            <a:pPr algn="just"/>
            <a:r>
              <a:rPr lang="tr-TR" dirty="0" err="1"/>
              <a:t>Teb</a:t>
            </a:r>
            <a:r>
              <a:rPr lang="tr-TR" dirty="0"/>
              <a:t>. K. m.16: </a:t>
            </a:r>
            <a:r>
              <a:rPr lang="tr-TR" i="1" dirty="0"/>
              <a:t>«Kendisine tebliğ yapılacak şahıs adresinde bulunmazsa tebliğ kendisi ile aynı konutta oturan kişilere veya hizmetçilerinden birine yapılır.»</a:t>
            </a:r>
          </a:p>
          <a:p>
            <a:pPr algn="just"/>
            <a:endParaRPr lang="tr-TR" i="1" dirty="0"/>
          </a:p>
          <a:p>
            <a:pPr algn="just"/>
            <a:r>
              <a:rPr lang="tr-TR" dirty="0"/>
              <a:t>Öncelikle araştırma yapılır. Muhatap adresinde mi değil mi ? </a:t>
            </a:r>
          </a:p>
          <a:p>
            <a:pPr algn="just"/>
            <a:endParaRPr lang="tr-TR" dirty="0"/>
          </a:p>
          <a:p>
            <a:pPr algn="just"/>
            <a:r>
              <a:rPr lang="tr-TR" dirty="0"/>
              <a:t>Aynı konutta oturanlara tebliğ, «sürekli» olarak birlikte oturanlara tebliğ yapılır.</a:t>
            </a:r>
          </a:p>
          <a:p>
            <a:pPr algn="just"/>
            <a:endParaRPr lang="tr-TR" dirty="0"/>
          </a:p>
          <a:p>
            <a:pPr algn="just"/>
            <a:r>
              <a:rPr lang="tr-TR" dirty="0"/>
              <a:t>Aynı konut ifadesi: aynı ev ya da aynı daire.</a:t>
            </a:r>
          </a:p>
          <a:p>
            <a:pPr algn="just"/>
            <a:endParaRPr lang="tr-TR" dirty="0"/>
          </a:p>
          <a:p>
            <a:pPr algn="just"/>
            <a:r>
              <a:rPr lang="tr-TR" dirty="0"/>
              <a:t>Aynı konutta yaşayanların akrabalık ilişkisi şart mıdır?</a:t>
            </a:r>
          </a:p>
          <a:p>
            <a:pPr algn="just"/>
            <a:endParaRPr lang="tr-TR" dirty="0"/>
          </a:p>
        </p:txBody>
      </p:sp>
    </p:spTree>
    <p:extLst>
      <p:ext uri="{BB962C8B-B14F-4D97-AF65-F5344CB8AC3E}">
        <p14:creationId xmlns:p14="http://schemas.microsoft.com/office/powerpoint/2010/main" val="1806681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4400" b="1" dirty="0"/>
              <a:t>Aynı konutta oturana veya hizmetçiye tebligat yapılması</a:t>
            </a:r>
          </a:p>
        </p:txBody>
      </p:sp>
      <p:sp>
        <p:nvSpPr>
          <p:cNvPr id="3" name="İçerik Yer Tutucusu 2"/>
          <p:cNvSpPr>
            <a:spLocks noGrp="1"/>
          </p:cNvSpPr>
          <p:nvPr>
            <p:ph idx="1"/>
          </p:nvPr>
        </p:nvSpPr>
        <p:spPr/>
        <p:txBody>
          <a:bodyPr>
            <a:normAutofit lnSpcReduction="10000"/>
          </a:bodyPr>
          <a:lstStyle/>
          <a:p>
            <a:pPr algn="just"/>
            <a:r>
              <a:rPr lang="tr-TR" dirty="0"/>
              <a:t>«aynı konutta oturan» kavramı hizmetçiler için de mi geçerlidir? Yönetmelikte açıklayıcı bir hükme yer verilmemiştir.</a:t>
            </a:r>
          </a:p>
          <a:p>
            <a:pPr algn="just"/>
            <a:endParaRPr lang="tr-TR" dirty="0"/>
          </a:p>
          <a:p>
            <a:pPr algn="just"/>
            <a:r>
              <a:rPr lang="tr-TR" dirty="0"/>
              <a:t>Aynı konutta oturan diğer kişiye tebliğ yapılması için aranacak diğer şartlar </a:t>
            </a:r>
            <a:r>
              <a:rPr lang="tr-TR" dirty="0" err="1"/>
              <a:t>Teb</a:t>
            </a:r>
            <a:r>
              <a:rPr lang="tr-TR" dirty="0"/>
              <a:t>. K. m.20, 22, 39’da yer alır:</a:t>
            </a:r>
          </a:p>
          <a:p>
            <a:pPr marL="114300" indent="0" algn="just">
              <a:buNone/>
            </a:pPr>
            <a:r>
              <a:rPr lang="tr-TR" dirty="0"/>
              <a:t>		1. Görünüşü itibariyle 18 yaşından küçük olmaması (m.22)</a:t>
            </a:r>
          </a:p>
          <a:p>
            <a:pPr marL="114300" indent="0" algn="just">
              <a:buNone/>
            </a:pPr>
            <a:r>
              <a:rPr lang="tr-TR" dirty="0"/>
              <a:t>		2. Bariz bir biçimde ehliyetsiz olmaması (m.22)</a:t>
            </a:r>
          </a:p>
          <a:p>
            <a:pPr marL="114300" indent="0" algn="just">
              <a:buNone/>
            </a:pPr>
            <a:r>
              <a:rPr lang="tr-TR" dirty="0"/>
              <a:t>		3. Hasmı olmamalı (m.39: </a:t>
            </a:r>
            <a:r>
              <a:rPr lang="tr-TR" i="1" dirty="0"/>
              <a:t>«Bu kanun hükümlerine göre kendilerine tebliğ yapılması caiz olan kimselerin </a:t>
            </a:r>
            <a:r>
              <a:rPr lang="tr-TR" b="1" i="1" u="sng" dirty="0"/>
              <a:t>o davada hasım olarak alakaları varsa </a:t>
            </a:r>
            <a:r>
              <a:rPr lang="tr-TR" i="1" dirty="0"/>
              <a:t>muhatap namına kendilerine tebliğ yapılamaz.»</a:t>
            </a:r>
          </a:p>
          <a:p>
            <a:pPr marL="114300" indent="0" algn="just">
              <a:buNone/>
            </a:pPr>
            <a:r>
              <a:rPr lang="tr-TR" dirty="0"/>
              <a:t>		</a:t>
            </a:r>
          </a:p>
        </p:txBody>
      </p:sp>
    </p:spTree>
    <p:extLst>
      <p:ext uri="{BB962C8B-B14F-4D97-AF65-F5344CB8AC3E}">
        <p14:creationId xmlns:p14="http://schemas.microsoft.com/office/powerpoint/2010/main" val="1312207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Muhatabın Geçici Olarak Başka Yere Gitmesi</a:t>
            </a:r>
          </a:p>
        </p:txBody>
      </p:sp>
      <p:sp>
        <p:nvSpPr>
          <p:cNvPr id="3" name="İçerik Yer Tutucusu 2"/>
          <p:cNvSpPr>
            <a:spLocks noGrp="1"/>
          </p:cNvSpPr>
          <p:nvPr>
            <p:ph idx="1"/>
          </p:nvPr>
        </p:nvSpPr>
        <p:spPr/>
        <p:txBody>
          <a:bodyPr>
            <a:normAutofit fontScale="92500"/>
          </a:bodyPr>
          <a:lstStyle/>
          <a:p>
            <a:pPr algn="just"/>
            <a:r>
              <a:rPr lang="tr-TR" dirty="0" err="1"/>
              <a:t>Teb</a:t>
            </a:r>
            <a:r>
              <a:rPr lang="tr-TR" dirty="0"/>
              <a:t>. K. m.20.</a:t>
            </a:r>
          </a:p>
          <a:p>
            <a:pPr marL="114300" indent="0" algn="just">
              <a:buNone/>
            </a:pPr>
            <a:r>
              <a:rPr lang="tr-TR" i="1" dirty="0"/>
              <a:t>«13, 14, 16, 17 ve 18 inci maddelerde yazılı şahıslar, kendisine tebliğ yapılacak kimsenin muvakkaten başka yere gittiğini belirtirlerse; keyfiyet ve beyanda bulunanın adı ve soyadı tebliğ mazbatasına yazılarak altı beyan yapan tarafından imzalanır ve tebliğ memuru tebliğ evrakını bu kişilere verir. Bu kişiler tebliğ evrakını kabule mecburdurlar. Kendisine tebliğ yapılacak kimsenin muvakkaten başka bir yere gittiğini belirten kimse, beyanını imzadan imtina ederse, tebliğ eden bu beyanı şerh ve imza eder. Bu durumda ve tebliğ evrakının kabulden çekinme halinde tebligat, 21 inci maddeye göre yapılır. (Değişik son cümle: 19/3/2003-4829/4 </a:t>
            </a:r>
            <a:r>
              <a:rPr lang="tr-TR" i="1" dirty="0" err="1"/>
              <a:t>md.</a:t>
            </a:r>
            <a:r>
              <a:rPr lang="tr-TR" i="1" dirty="0"/>
              <a:t>) Bu maddeye göre yapılacak tebligatlarda tebliğ, tebliğ evrakının 13, 14, 16, 17 ve 18 inci maddelerde yazılı kişilere verildiği tarihte veya ihbarname kapıya yapıştırılmışsa bu tarihten itibaren </a:t>
            </a:r>
            <a:r>
              <a:rPr lang="tr-TR" i="1" dirty="0" err="1"/>
              <a:t>onbeş</a:t>
            </a:r>
            <a:r>
              <a:rPr lang="tr-TR" i="1" dirty="0"/>
              <a:t> gün sonra yapılmış sayılır.»</a:t>
            </a:r>
          </a:p>
        </p:txBody>
      </p:sp>
    </p:spTree>
    <p:extLst>
      <p:ext uri="{BB962C8B-B14F-4D97-AF65-F5344CB8AC3E}">
        <p14:creationId xmlns:p14="http://schemas.microsoft.com/office/powerpoint/2010/main" val="314786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Muhatabın Geçici Olarak Başka Yere Gitmesi</a:t>
            </a:r>
          </a:p>
        </p:txBody>
      </p:sp>
      <p:sp>
        <p:nvSpPr>
          <p:cNvPr id="3" name="İçerik Yer Tutucusu 2"/>
          <p:cNvSpPr>
            <a:spLocks noGrp="1"/>
          </p:cNvSpPr>
          <p:nvPr>
            <p:ph idx="1"/>
          </p:nvPr>
        </p:nvSpPr>
        <p:spPr/>
        <p:txBody>
          <a:bodyPr>
            <a:normAutofit/>
          </a:bodyPr>
          <a:lstStyle/>
          <a:p>
            <a:pPr algn="just"/>
            <a:r>
              <a:rPr lang="tr-TR" dirty="0" err="1"/>
              <a:t>Teb</a:t>
            </a:r>
            <a:r>
              <a:rPr lang="tr-TR" dirty="0"/>
              <a:t>. K. m.20.</a:t>
            </a:r>
          </a:p>
          <a:p>
            <a:pPr algn="just"/>
            <a:endParaRPr lang="tr-TR" dirty="0"/>
          </a:p>
          <a:p>
            <a:pPr algn="just"/>
            <a:r>
              <a:rPr lang="tr-TR" dirty="0"/>
              <a:t>Geçici kavramı: Kısa süreli olarak anlaşılmamalı, devamlı olmayacak biçimde muhatabın adresten uzun süreli olarak ayrılması.</a:t>
            </a:r>
          </a:p>
          <a:p>
            <a:pPr algn="just"/>
            <a:endParaRPr lang="tr-TR" dirty="0"/>
          </a:p>
          <a:p>
            <a:pPr algn="just"/>
            <a:r>
              <a:rPr lang="tr-TR" dirty="0" err="1"/>
              <a:t>Teb</a:t>
            </a:r>
            <a:r>
              <a:rPr lang="tr-TR" dirty="0"/>
              <a:t>. K. m.20’ye göre yapılacak tebliğlerde «Tebliğ Anı»?</a:t>
            </a:r>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330427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Mirasçı Burak, Ankara Mamak’ta asteğmen olarak askerlik görevini ifa ettiği sırada, dava dilekçesi 18.12.2018 tarihinde komutanı Üsteğmen Mehmet’e tebliğ edilmiştir. </a:t>
            </a:r>
          </a:p>
        </p:txBody>
      </p:sp>
    </p:spTree>
    <p:extLst>
      <p:ext uri="{BB962C8B-B14F-4D97-AF65-F5344CB8AC3E}">
        <p14:creationId xmlns:p14="http://schemas.microsoft.com/office/powerpoint/2010/main" val="1534900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5E10D9-E77E-4214-83A7-272D3FA7AF4D}"/>
              </a:ext>
            </a:extLst>
          </p:cNvPr>
          <p:cNvSpPr>
            <a:spLocks noGrp="1"/>
          </p:cNvSpPr>
          <p:nvPr>
            <p:ph type="title"/>
          </p:nvPr>
        </p:nvSpPr>
        <p:spPr/>
        <p:txBody>
          <a:bodyPr/>
          <a:lstStyle/>
          <a:p>
            <a:r>
              <a:rPr lang="tr-TR" dirty="0"/>
              <a:t>Asker kişilere tebligat</a:t>
            </a:r>
          </a:p>
        </p:txBody>
      </p:sp>
      <p:sp>
        <p:nvSpPr>
          <p:cNvPr id="3" name="İçerik Yer Tutucusu 2">
            <a:extLst>
              <a:ext uri="{FF2B5EF4-FFF2-40B4-BE49-F238E27FC236}">
                <a16:creationId xmlns:a16="http://schemas.microsoft.com/office/drawing/2014/main" id="{123C51CC-D1A1-44B6-9CB2-6E12E40C0C99}"/>
              </a:ext>
            </a:extLst>
          </p:cNvPr>
          <p:cNvSpPr>
            <a:spLocks noGrp="1"/>
          </p:cNvSpPr>
          <p:nvPr>
            <p:ph idx="1"/>
          </p:nvPr>
        </p:nvSpPr>
        <p:spPr>
          <a:xfrm>
            <a:off x="107503" y="1628800"/>
            <a:ext cx="8352929" cy="5982407"/>
          </a:xfrm>
        </p:spPr>
        <p:txBody>
          <a:bodyPr>
            <a:normAutofit/>
          </a:bodyPr>
          <a:lstStyle/>
          <a:p>
            <a:pPr algn="just"/>
            <a:r>
              <a:rPr lang="tr-TR" dirty="0" err="1"/>
              <a:t>Teb</a:t>
            </a:r>
            <a:r>
              <a:rPr lang="tr-TR" dirty="0"/>
              <a:t>. K. m.14, </a:t>
            </a:r>
            <a:r>
              <a:rPr lang="tr-TR" dirty="0" err="1"/>
              <a:t>Teb</a:t>
            </a:r>
            <a:r>
              <a:rPr lang="tr-TR" dirty="0"/>
              <a:t>. Yön. m.22, 23</a:t>
            </a:r>
          </a:p>
          <a:p>
            <a:pPr algn="just"/>
            <a:r>
              <a:rPr lang="tr-TR" dirty="0"/>
              <a:t>Rütbeye göre ayrı prosedür öngörülmüştür:</a:t>
            </a:r>
          </a:p>
          <a:p>
            <a:pPr algn="just"/>
            <a:r>
              <a:rPr lang="tr-TR" dirty="0" err="1"/>
              <a:t>Teb</a:t>
            </a:r>
            <a:r>
              <a:rPr lang="tr-TR" dirty="0"/>
              <a:t>. K. m.14: </a:t>
            </a:r>
            <a:r>
              <a:rPr lang="tr-TR" i="1" dirty="0"/>
              <a:t>«Astsubaylar hariç olmak üzere erata yapılacak tebliğler, kıta kumandanı ve müessese amiri gibi en yakın üste yapılır. </a:t>
            </a:r>
          </a:p>
          <a:p>
            <a:pPr marL="354013" indent="-239713" algn="just">
              <a:buNone/>
            </a:pPr>
            <a:r>
              <a:rPr lang="tr-TR" i="1" dirty="0"/>
              <a:t>	</a:t>
            </a:r>
            <a:r>
              <a:rPr lang="tr-TR" i="1" dirty="0" err="1"/>
              <a:t>Yukarıki</a:t>
            </a:r>
            <a:r>
              <a:rPr lang="tr-TR" i="1" dirty="0"/>
              <a:t> fıkrada yazılı olanların haricindeki askeri şahıslara birlik veya müessesede tebligat yapılması </a:t>
            </a:r>
            <a:r>
              <a:rPr lang="tr-TR" i="1" dirty="0" err="1"/>
              <a:t>icabeden</a:t>
            </a:r>
            <a:r>
              <a:rPr lang="tr-TR" i="1" dirty="0"/>
              <a:t> ahvalde, tebliğin yapılmasını nöbetçi amiri veya subayı temin eder. Bunlar tarafından muhatabın derhal bulundurulması veya tebliğin temini mümkün olmazsa tebliğ kendilerine yapılır.»</a:t>
            </a:r>
          </a:p>
          <a:p>
            <a:pPr algn="just"/>
            <a:r>
              <a:rPr lang="tr-TR" dirty="0"/>
              <a:t>Tebligat Yön. m.22 ve 23: </a:t>
            </a:r>
          </a:p>
          <a:p>
            <a:pPr marL="354013" indent="-239713" algn="just">
              <a:buNone/>
            </a:pPr>
            <a:endParaRPr lang="tr-TR" i="1" dirty="0"/>
          </a:p>
          <a:p>
            <a:pPr marL="354013" indent="-239713" algn="just">
              <a:buNone/>
            </a:pPr>
            <a:endParaRPr lang="tr-TR" i="1" dirty="0"/>
          </a:p>
        </p:txBody>
      </p:sp>
    </p:spTree>
    <p:extLst>
      <p:ext uri="{BB962C8B-B14F-4D97-AF65-F5344CB8AC3E}">
        <p14:creationId xmlns:p14="http://schemas.microsoft.com/office/powerpoint/2010/main" val="256630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7620000" cy="1152128"/>
          </a:xfrm>
        </p:spPr>
        <p:txBody>
          <a:bodyPr/>
          <a:lstStyle/>
          <a:p>
            <a:pPr algn="ctr"/>
            <a:r>
              <a:rPr lang="tr-TR" b="1" dirty="0"/>
              <a:t>OLAY</a:t>
            </a:r>
          </a:p>
        </p:txBody>
      </p:sp>
      <p:sp>
        <p:nvSpPr>
          <p:cNvPr id="3" name="İçerik Yer Tutucusu 2"/>
          <p:cNvSpPr>
            <a:spLocks noGrp="1"/>
          </p:cNvSpPr>
          <p:nvPr>
            <p:ph idx="1"/>
          </p:nvPr>
        </p:nvSpPr>
        <p:spPr>
          <a:xfrm>
            <a:off x="457200" y="1268760"/>
            <a:ext cx="7620000" cy="5132040"/>
          </a:xfrm>
        </p:spPr>
        <p:txBody>
          <a:bodyPr>
            <a:normAutofit lnSpcReduction="10000"/>
          </a:bodyPr>
          <a:lstStyle/>
          <a:p>
            <a:pPr algn="just"/>
            <a:r>
              <a:rPr lang="tr-TR" dirty="0"/>
              <a:t>Murat’ın (müteveffa) 19.05.2014 tarihindeki ölümünden sonra, mirasçısı olarak geride karısı Kamuran ile 4 çocuğu Ayşe, Burak, Canan ve Erkan kalmıştır. Mirasçıların, mirasın iradî olarak taksimi konusunda anlaşmazlığa düşmeleri üzerine Erkan, avukat Zeki ile anlaşmış ve vekâlet çıkartıldıktan sonra mirasın taksimi için hukuki yollara başvurulması konusunda talimat vermiştir. </a:t>
            </a:r>
          </a:p>
          <a:p>
            <a:pPr algn="just"/>
            <a:r>
              <a:rPr lang="tr-TR" dirty="0"/>
              <a:t>Av. Zeki, 20.11.2018 tarihinde Antalya 3. Sulh Hukuk Mahkemesi’nde davayı ikame etmiş ve dava anılan mahkemenin 2018/265 E. sayılı dosyasına kaydedilmiştir. Davanın açılmasının akabinde, mahkeme kalemince tensip zaptı oluşturulmuş ve davacıya, tensip zaptı ile dava dilekçesinin birer suretleri davalılara tebliğe çıkartılmıştır.</a:t>
            </a:r>
          </a:p>
          <a:p>
            <a:pPr algn="just"/>
            <a:r>
              <a:rPr lang="tr-TR" dirty="0"/>
              <a:t>SORU: Bu olaya bağlı verilen aşağıdaki tebliğ işlemlerinin kanuna uygun olup olmadıklarını tespit ederek değerlendiriniz.</a:t>
            </a:r>
          </a:p>
          <a:p>
            <a:pPr algn="just"/>
            <a:endParaRPr lang="tr-TR" u="sng" dirty="0"/>
          </a:p>
        </p:txBody>
      </p:sp>
    </p:spTree>
    <p:extLst>
      <p:ext uri="{BB962C8B-B14F-4D97-AF65-F5344CB8AC3E}">
        <p14:creationId xmlns:p14="http://schemas.microsoft.com/office/powerpoint/2010/main" val="2773977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5E10D9-E77E-4214-83A7-272D3FA7AF4D}"/>
              </a:ext>
            </a:extLst>
          </p:cNvPr>
          <p:cNvSpPr>
            <a:spLocks noGrp="1"/>
          </p:cNvSpPr>
          <p:nvPr>
            <p:ph type="title"/>
          </p:nvPr>
        </p:nvSpPr>
        <p:spPr/>
        <p:txBody>
          <a:bodyPr/>
          <a:lstStyle/>
          <a:p>
            <a:r>
              <a:rPr lang="tr-TR" dirty="0"/>
              <a:t>Asker kişilere tebligat</a:t>
            </a:r>
          </a:p>
        </p:txBody>
      </p:sp>
      <p:sp>
        <p:nvSpPr>
          <p:cNvPr id="6" name="Rectangle 3">
            <a:extLst>
              <a:ext uri="{FF2B5EF4-FFF2-40B4-BE49-F238E27FC236}">
                <a16:creationId xmlns:a16="http://schemas.microsoft.com/office/drawing/2014/main" id="{FA1F15B4-F5E1-4F22-97EC-4DEE5917EC74}"/>
              </a:ext>
            </a:extLst>
          </p:cNvPr>
          <p:cNvSpPr>
            <a:spLocks noChangeArrowheads="1"/>
          </p:cNvSpPr>
          <p:nvPr/>
        </p:nvSpPr>
        <p:spPr bwMode="auto">
          <a:xfrm>
            <a:off x="251520" y="2220538"/>
            <a:ext cx="813048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Er ve erbaşlara tebligat</a:t>
            </a:r>
            <a:endParaRPr kumimoji="0" lang="tr-TR" altLang="tr-T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MADDE 22</a:t>
            </a:r>
            <a:r>
              <a:rPr kumimoji="0" lang="tr-TR" altLang="tr-TR" sz="16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 (1) Er ve erbaşlara yapılacak tebliğ, kıta komutanı ve kurum amiri gibi en yakın üste yapılır.</a:t>
            </a:r>
            <a:endParaRPr kumimoji="0" lang="tr-TR" altLang="tr-T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(2) Nöbetçi amiri veya subayı, tebliğ memurunun en yakın üste tebliğ yapmasını temin eder.</a:t>
            </a:r>
            <a:endParaRPr kumimoji="0" lang="tr-TR" altLang="tr-T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Diğer askeri şahıslara tebligat</a:t>
            </a:r>
            <a:endParaRPr kumimoji="0" lang="tr-TR" altLang="tr-T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MADDE 23</a:t>
            </a:r>
            <a:r>
              <a:rPr kumimoji="0" lang="tr-TR" altLang="tr-TR" sz="16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 (1) 22 </a:t>
            </a:r>
            <a:r>
              <a:rPr kumimoji="0" lang="tr-TR" altLang="tr-TR" sz="1600" b="0" i="0" u="none" strike="noStrike" cap="none" normalizeH="0" baseline="0" dirty="0" err="1">
                <a:ln>
                  <a:noFill/>
                </a:ln>
                <a:solidFill>
                  <a:srgbClr val="000000"/>
                </a:solidFill>
                <a:effectLst/>
                <a:latin typeface="inherit"/>
                <a:cs typeface="Calibri" panose="020F0502020204030204" pitchFamily="34" charset="0"/>
              </a:rPr>
              <a:t>nci</a:t>
            </a:r>
            <a:r>
              <a:rPr kumimoji="0" lang="tr-TR" altLang="tr-TR" sz="16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maddenin kapsamı dışında kalan askeri şahıslara, birlik veya kurumda tebligat yapılması gerektiğinde, tebliğin yapılmasını nöbetçi amiri veya subayı temin eder. Muhatap bu kişiler tarafından derhal bulundurulamaz veya tebellüğden kaçınırsa ya da diğer bir sebeple tebliğin temini mümkün olmazsa, tebliğ o nöbetçi amiri veya subayına yapılır.</a:t>
            </a:r>
            <a:endParaRPr kumimoji="0" lang="tr-TR" altLang="tr-TR"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10630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5E10D9-E77E-4214-83A7-272D3FA7AF4D}"/>
              </a:ext>
            </a:extLst>
          </p:cNvPr>
          <p:cNvSpPr>
            <a:spLocks noGrp="1"/>
          </p:cNvSpPr>
          <p:nvPr>
            <p:ph type="title"/>
          </p:nvPr>
        </p:nvSpPr>
        <p:spPr>
          <a:xfrm>
            <a:off x="179512" y="274638"/>
            <a:ext cx="7897688" cy="706090"/>
          </a:xfrm>
        </p:spPr>
        <p:txBody>
          <a:bodyPr/>
          <a:lstStyle/>
          <a:p>
            <a:r>
              <a:rPr lang="tr-TR" dirty="0"/>
              <a:t>Asker kişilere tebligat</a:t>
            </a:r>
          </a:p>
        </p:txBody>
      </p:sp>
      <p:sp>
        <p:nvSpPr>
          <p:cNvPr id="3" name="İçerik Yer Tutucusu 2">
            <a:extLst>
              <a:ext uri="{FF2B5EF4-FFF2-40B4-BE49-F238E27FC236}">
                <a16:creationId xmlns:a16="http://schemas.microsoft.com/office/drawing/2014/main" id="{123C51CC-D1A1-44B6-9CB2-6E12E40C0C99}"/>
              </a:ext>
            </a:extLst>
          </p:cNvPr>
          <p:cNvSpPr>
            <a:spLocks noGrp="1"/>
          </p:cNvSpPr>
          <p:nvPr>
            <p:ph idx="1"/>
          </p:nvPr>
        </p:nvSpPr>
        <p:spPr>
          <a:xfrm>
            <a:off x="1" y="980728"/>
            <a:ext cx="8460432" cy="5877273"/>
          </a:xfrm>
        </p:spPr>
        <p:txBody>
          <a:bodyPr>
            <a:normAutofit/>
          </a:bodyPr>
          <a:lstStyle/>
          <a:p>
            <a:pPr algn="just"/>
            <a:r>
              <a:rPr lang="tr-TR" dirty="0" err="1"/>
              <a:t>Teb</a:t>
            </a:r>
            <a:r>
              <a:rPr lang="tr-TR" dirty="0"/>
              <a:t>. K. m.14, </a:t>
            </a:r>
            <a:r>
              <a:rPr lang="tr-TR" dirty="0" err="1"/>
              <a:t>Teb</a:t>
            </a:r>
            <a:r>
              <a:rPr lang="tr-TR" dirty="0"/>
              <a:t>. Yön. m.22, 23</a:t>
            </a:r>
          </a:p>
          <a:p>
            <a:pPr algn="just"/>
            <a:r>
              <a:rPr lang="tr-TR" dirty="0"/>
              <a:t>Askerlik görevini </a:t>
            </a:r>
            <a:r>
              <a:rPr lang="tr-TR" u="sng" dirty="0"/>
              <a:t>astsubay hariç er ve erbaş </a:t>
            </a:r>
            <a:r>
              <a:rPr lang="tr-TR" dirty="0"/>
              <a:t>olarak yerine getirenlere yapılacak tebligat;</a:t>
            </a:r>
          </a:p>
          <a:p>
            <a:pPr marL="114300" indent="0" algn="just">
              <a:buNone/>
            </a:pPr>
            <a:r>
              <a:rPr lang="tr-TR" dirty="0"/>
              <a:t>		 kıta komutanı veya kurum amiri gibi </a:t>
            </a:r>
            <a:r>
              <a:rPr lang="tr-TR" u="sng" dirty="0"/>
              <a:t>en yakın üste</a:t>
            </a:r>
            <a:r>
              <a:rPr lang="tr-TR" dirty="0"/>
              <a:t>, </a:t>
            </a:r>
          </a:p>
          <a:p>
            <a:pPr marL="114300" indent="0" algn="just">
              <a:buNone/>
            </a:pPr>
            <a:r>
              <a:rPr lang="tr-TR" dirty="0"/>
              <a:t>(bu evrakın bu kişilere (en yakın üste) tebliğ edilmesi nöbetçi subay veya amir tarafından temin edilir (</a:t>
            </a:r>
            <a:r>
              <a:rPr lang="tr-TR" dirty="0" err="1"/>
              <a:t>Teb</a:t>
            </a:r>
            <a:r>
              <a:rPr lang="tr-TR" dirty="0"/>
              <a:t>. Y. m. 22/2).</a:t>
            </a:r>
          </a:p>
          <a:p>
            <a:pPr marL="114300" indent="0" algn="just">
              <a:buNone/>
            </a:pPr>
            <a:endParaRPr lang="tr-TR" i="1" dirty="0"/>
          </a:p>
          <a:p>
            <a:pPr algn="just"/>
            <a:r>
              <a:rPr lang="tr-TR" u="sng" dirty="0"/>
              <a:t>Er ve erbaş dışındaki askerlere tebligat; </a:t>
            </a:r>
          </a:p>
          <a:p>
            <a:pPr marL="114300" indent="0" algn="just">
              <a:buNone/>
            </a:pPr>
            <a:r>
              <a:rPr lang="tr-TR" dirty="0"/>
              <a:t>		tebliğ işlemi askeri birlik veya kurumda yapılacak olması durumunda, evrak doğrudan </a:t>
            </a:r>
            <a:r>
              <a:rPr lang="tr-TR" u="sng" dirty="0"/>
              <a:t>bu asker kişilere</a:t>
            </a:r>
            <a:r>
              <a:rPr lang="tr-TR" dirty="0"/>
              <a:t>, </a:t>
            </a:r>
          </a:p>
          <a:p>
            <a:pPr marL="114300" indent="0" algn="just">
              <a:buNone/>
            </a:pPr>
            <a:r>
              <a:rPr lang="tr-TR" dirty="0"/>
              <a:t>(Tebligatın askeri birlikte veya kurumda yapılmasını nöbetçi amir veya subay sağlar. Muhatap asker, o anda derhal bulunamaz veya evrakı tebliğ almaktan kaçınır yahut başka sebeplerle evrakı tebliğ alamazsa tebligat o nöbetçi memur veya askere yapılır (</a:t>
            </a:r>
            <a:r>
              <a:rPr lang="tr-TR" dirty="0" err="1"/>
              <a:t>Teb</a:t>
            </a:r>
            <a:r>
              <a:rPr lang="tr-TR" dirty="0"/>
              <a:t>. K. m. 14/2; </a:t>
            </a:r>
            <a:r>
              <a:rPr lang="tr-TR" dirty="0" err="1"/>
              <a:t>Teb</a:t>
            </a:r>
            <a:r>
              <a:rPr lang="tr-TR" dirty="0"/>
              <a:t>. Y. m. 23).</a:t>
            </a:r>
          </a:p>
        </p:txBody>
      </p:sp>
    </p:spTree>
    <p:extLst>
      <p:ext uri="{BB962C8B-B14F-4D97-AF65-F5344CB8AC3E}">
        <p14:creationId xmlns:p14="http://schemas.microsoft.com/office/powerpoint/2010/main" val="361603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5E10D9-E77E-4214-83A7-272D3FA7AF4D}"/>
              </a:ext>
            </a:extLst>
          </p:cNvPr>
          <p:cNvSpPr>
            <a:spLocks noGrp="1"/>
          </p:cNvSpPr>
          <p:nvPr>
            <p:ph type="title"/>
          </p:nvPr>
        </p:nvSpPr>
        <p:spPr>
          <a:xfrm>
            <a:off x="179512" y="274638"/>
            <a:ext cx="7897688" cy="706090"/>
          </a:xfrm>
        </p:spPr>
        <p:txBody>
          <a:bodyPr/>
          <a:lstStyle/>
          <a:p>
            <a:r>
              <a:rPr lang="tr-TR" dirty="0"/>
              <a:t>Asker kişilere tebligat</a:t>
            </a:r>
          </a:p>
        </p:txBody>
      </p:sp>
      <p:sp>
        <p:nvSpPr>
          <p:cNvPr id="3" name="İçerik Yer Tutucusu 2">
            <a:extLst>
              <a:ext uri="{FF2B5EF4-FFF2-40B4-BE49-F238E27FC236}">
                <a16:creationId xmlns:a16="http://schemas.microsoft.com/office/drawing/2014/main" id="{123C51CC-D1A1-44B6-9CB2-6E12E40C0C99}"/>
              </a:ext>
            </a:extLst>
          </p:cNvPr>
          <p:cNvSpPr>
            <a:spLocks noGrp="1"/>
          </p:cNvSpPr>
          <p:nvPr>
            <p:ph idx="1"/>
          </p:nvPr>
        </p:nvSpPr>
        <p:spPr>
          <a:xfrm>
            <a:off x="1" y="980728"/>
            <a:ext cx="8460432" cy="5877273"/>
          </a:xfrm>
        </p:spPr>
        <p:txBody>
          <a:bodyPr>
            <a:normAutofit/>
          </a:bodyPr>
          <a:lstStyle/>
          <a:p>
            <a:pPr marL="114300" indent="0" algn="just">
              <a:buNone/>
            </a:pPr>
            <a:endParaRPr lang="tr-TR" i="1" dirty="0"/>
          </a:p>
          <a:p>
            <a:pPr algn="just"/>
            <a:r>
              <a:rPr lang="tr-TR" u="sng" dirty="0"/>
              <a:t>Er ve erbaş dışındaki askerlere tebligat; </a:t>
            </a:r>
          </a:p>
          <a:p>
            <a:pPr marL="114300" indent="0" algn="just">
              <a:buNone/>
            </a:pPr>
            <a:r>
              <a:rPr lang="tr-TR" dirty="0"/>
              <a:t>	</a:t>
            </a:r>
          </a:p>
          <a:p>
            <a:pPr marL="114300" indent="0" algn="just">
              <a:buNone/>
            </a:pPr>
            <a:r>
              <a:rPr lang="tr-TR" dirty="0"/>
              <a:t>	Muhatap askerin öncelikle kendisine, tebliğ yapılamaması halinde, nöbetçi amir veya subayına tebliğ yapılmalıdır.</a:t>
            </a:r>
          </a:p>
          <a:p>
            <a:pPr marL="114300" indent="0" algn="just">
              <a:buNone/>
            </a:pPr>
            <a:endParaRPr lang="tr-TR" dirty="0"/>
          </a:p>
          <a:p>
            <a:pPr marL="114300" indent="0" algn="just">
              <a:buNone/>
            </a:pPr>
            <a:r>
              <a:rPr lang="tr-TR" dirty="0"/>
              <a:t>	Tebliğ mazbatasında muhatap askerin bulunmama sebebi yazılır.</a:t>
            </a:r>
          </a:p>
          <a:p>
            <a:pPr marL="114300" indent="0" algn="just">
              <a:buNone/>
            </a:pPr>
            <a:r>
              <a:rPr lang="tr-TR" dirty="0"/>
              <a:t>		</a:t>
            </a:r>
          </a:p>
          <a:p>
            <a:pPr marL="114300" indent="0" algn="just">
              <a:buNone/>
            </a:pPr>
            <a:r>
              <a:rPr lang="tr-TR" dirty="0"/>
              <a:t>	</a:t>
            </a:r>
          </a:p>
        </p:txBody>
      </p:sp>
    </p:spTree>
    <p:extLst>
      <p:ext uri="{BB962C8B-B14F-4D97-AF65-F5344CB8AC3E}">
        <p14:creationId xmlns:p14="http://schemas.microsoft.com/office/powerpoint/2010/main" val="1706717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Mirasçı Canan, İstanbul Üniversitesi Fen-Edebiyat Fakültesi’nde öğrenci olup, KYK Çemberlitaş Kız Yurdu’nda kalmaktadır. Dava dilekçesi, derste olduğu 18.12.2018 tarihinde, yurttaki oda arkadaşı Simge’ye tebliğ edilmiştir. </a:t>
            </a:r>
          </a:p>
        </p:txBody>
      </p:sp>
    </p:spTree>
    <p:extLst>
      <p:ext uri="{BB962C8B-B14F-4D97-AF65-F5344CB8AC3E}">
        <p14:creationId xmlns:p14="http://schemas.microsoft.com/office/powerpoint/2010/main" val="1577361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FBE21E-50B2-4731-992A-93556CEF42B4}"/>
              </a:ext>
            </a:extLst>
          </p:cNvPr>
          <p:cNvSpPr>
            <a:spLocks noGrp="1"/>
          </p:cNvSpPr>
          <p:nvPr>
            <p:ph type="title"/>
          </p:nvPr>
        </p:nvSpPr>
        <p:spPr/>
        <p:txBody>
          <a:bodyPr/>
          <a:lstStyle/>
          <a:p>
            <a:r>
              <a:rPr lang="tr-TR" dirty="0"/>
              <a:t>Yurtta bulunan muhataba tebligat yapılması</a:t>
            </a:r>
          </a:p>
        </p:txBody>
      </p:sp>
      <p:sp>
        <p:nvSpPr>
          <p:cNvPr id="3" name="İçerik Yer Tutucusu 2">
            <a:extLst>
              <a:ext uri="{FF2B5EF4-FFF2-40B4-BE49-F238E27FC236}">
                <a16:creationId xmlns:a16="http://schemas.microsoft.com/office/drawing/2014/main" id="{2FCE8E7C-A264-4586-B11B-1F067967461C}"/>
              </a:ext>
            </a:extLst>
          </p:cNvPr>
          <p:cNvSpPr>
            <a:spLocks noGrp="1"/>
          </p:cNvSpPr>
          <p:nvPr>
            <p:ph idx="1"/>
          </p:nvPr>
        </p:nvSpPr>
        <p:spPr/>
        <p:txBody>
          <a:bodyPr/>
          <a:lstStyle/>
          <a:p>
            <a:pPr algn="just"/>
            <a:r>
              <a:rPr lang="tr-TR" dirty="0" err="1"/>
              <a:t>Teb</a:t>
            </a:r>
            <a:r>
              <a:rPr lang="tr-TR" dirty="0"/>
              <a:t>. K. m.18: </a:t>
            </a:r>
            <a:r>
              <a:rPr lang="tr-TR" i="1" dirty="0"/>
              <a:t>«Tebliğ yapılacak şahıs otel, hastane, tedavi veya istirahat evi, fabrika, mektep, talebe yurdu gibi içine serbestçe </a:t>
            </a:r>
            <a:r>
              <a:rPr lang="tr-TR" i="1" dirty="0" err="1"/>
              <a:t>girilemiyen</a:t>
            </a:r>
            <a:r>
              <a:rPr lang="tr-TR" i="1" dirty="0"/>
              <a:t> veya arananın kolayca bulunması mümkün </a:t>
            </a:r>
            <a:r>
              <a:rPr lang="tr-TR" i="1" dirty="0" err="1"/>
              <a:t>olmıyan</a:t>
            </a:r>
            <a:r>
              <a:rPr lang="tr-TR" i="1" dirty="0"/>
              <a:t> bir yerde bulunuyorsa, tebliğin yapılmasını o yeri idare eden veya muhatabın bulunduğu kısmın amiri temin eder. Bunlar tarafından muhatabın derhal buldurulması veya tebliğin temini mümkün olmazsa, tebliğ kendilerine yapılır.»</a:t>
            </a:r>
          </a:p>
          <a:p>
            <a:pPr algn="just"/>
            <a:endParaRPr lang="tr-TR" i="1" dirty="0"/>
          </a:p>
          <a:p>
            <a:pPr algn="just"/>
            <a:r>
              <a:rPr lang="tr-TR" dirty="0"/>
              <a:t>Örnekseme yoluyla yerler belirtilmiştir.</a:t>
            </a:r>
          </a:p>
          <a:p>
            <a:pPr marL="114300" indent="0" algn="just">
              <a:buNone/>
            </a:pPr>
            <a:endParaRPr lang="tr-TR" dirty="0"/>
          </a:p>
          <a:p>
            <a:pPr algn="just"/>
            <a:r>
              <a:rPr lang="tr-TR" i="1" dirty="0"/>
              <a:t>Kriter: </a:t>
            </a:r>
            <a:r>
              <a:rPr lang="tr-TR" dirty="0"/>
              <a:t>İçine serbestçe girilemeyen ya da arananın kolayca bulunamadığı yer olmalıdır.</a:t>
            </a:r>
          </a:p>
        </p:txBody>
      </p:sp>
    </p:spTree>
    <p:extLst>
      <p:ext uri="{BB962C8B-B14F-4D97-AF65-F5344CB8AC3E}">
        <p14:creationId xmlns:p14="http://schemas.microsoft.com/office/powerpoint/2010/main" val="164421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Simge’nin arkadaşı Nermin, kira sözleşmesine istinaden Kadıköy’de bir apartman dairesinde yaşamakta olup oturduğu taşınmazın maliki Ziya’dır. Apartman yönetimi tarafından, apartmanın boya masrafının tahsili için gönderilen tebligat, 25.12.2018 tarihinde doğrudan ve başka bir işlem yapılmaksızın Nermin’e tebliğ edilmiştir.</a:t>
            </a:r>
          </a:p>
        </p:txBody>
      </p:sp>
    </p:spTree>
    <p:extLst>
      <p:ext uri="{BB962C8B-B14F-4D97-AF65-F5344CB8AC3E}">
        <p14:creationId xmlns:p14="http://schemas.microsoft.com/office/powerpoint/2010/main" val="1938398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414CD0-6337-43CD-B07F-00BDBAFF3EA2}"/>
              </a:ext>
            </a:extLst>
          </p:cNvPr>
          <p:cNvSpPr>
            <a:spLocks noGrp="1"/>
          </p:cNvSpPr>
          <p:nvPr>
            <p:ph type="title"/>
          </p:nvPr>
        </p:nvSpPr>
        <p:spPr/>
        <p:txBody>
          <a:bodyPr/>
          <a:lstStyle/>
          <a:p>
            <a:r>
              <a:rPr lang="tr-TR" dirty="0" err="1"/>
              <a:t>Teb</a:t>
            </a:r>
            <a:r>
              <a:rPr lang="tr-TR" dirty="0"/>
              <a:t>. K. Ek m.1’e göre tebligat</a:t>
            </a:r>
          </a:p>
        </p:txBody>
      </p:sp>
      <p:sp>
        <p:nvSpPr>
          <p:cNvPr id="3" name="İçerik Yer Tutucusu 2">
            <a:extLst>
              <a:ext uri="{FF2B5EF4-FFF2-40B4-BE49-F238E27FC236}">
                <a16:creationId xmlns:a16="http://schemas.microsoft.com/office/drawing/2014/main" id="{02F06E8C-2461-4F17-9985-AF000D552379}"/>
              </a:ext>
            </a:extLst>
          </p:cNvPr>
          <p:cNvSpPr>
            <a:spLocks noGrp="1"/>
          </p:cNvSpPr>
          <p:nvPr>
            <p:ph idx="1"/>
          </p:nvPr>
        </p:nvSpPr>
        <p:spPr/>
        <p:txBody>
          <a:bodyPr>
            <a:normAutofit lnSpcReduction="10000"/>
          </a:bodyPr>
          <a:lstStyle/>
          <a:p>
            <a:pPr algn="just"/>
            <a:r>
              <a:rPr lang="tr-TR" dirty="0" err="1"/>
              <a:t>Teb</a:t>
            </a:r>
            <a:r>
              <a:rPr lang="tr-TR" dirty="0"/>
              <a:t>. K. Ek m. 1: </a:t>
            </a:r>
            <a:r>
              <a:rPr lang="tr-TR" i="1" dirty="0"/>
              <a:t>«Kat Mülkiyeti Kanununun uygulandığı hallerde, ortak taşınmazda oturmayan </a:t>
            </a:r>
            <a:r>
              <a:rPr lang="tr-TR" i="1" u="sng" dirty="0"/>
              <a:t>her bağımsız bölüm sahibi</a:t>
            </a:r>
            <a:r>
              <a:rPr lang="tr-TR" i="1" dirty="0"/>
              <a:t>, apartman yönetimi ve ortak giderler ile ilgili tebligat yönünden geçerli olmak üzere, </a:t>
            </a:r>
            <a:r>
              <a:rPr lang="tr-TR" i="1" u="sng" dirty="0"/>
              <a:t>Türkiye'de bir adresini yöneticiye yazılı olarak bildirmek zorundadır. </a:t>
            </a:r>
            <a:r>
              <a:rPr lang="tr-TR" i="1" dirty="0"/>
              <a:t>Apartman yönetimi ve </a:t>
            </a:r>
            <a:r>
              <a:rPr lang="tr-TR" i="1" u="sng" dirty="0"/>
              <a:t>ortak giderler ile ilgili tebligatlar </a:t>
            </a:r>
            <a:r>
              <a:rPr lang="tr-TR" i="1" dirty="0"/>
              <a:t>bu adrese yapılır.</a:t>
            </a:r>
            <a:r>
              <a:rPr lang="tr-TR" dirty="0"/>
              <a:t> Bağımsız bölüm sahibinin adres bildirmemesi veya yazılı olarak bildirdiği adrese tebligat yapılamaması hallerinde, bundan sonraki </a:t>
            </a:r>
            <a:r>
              <a:rPr lang="tr-TR" u="sng" dirty="0"/>
              <a:t>bütün tebligatlar, o kişiye ait bağımsız bölümde fiilen oturana yapılır. Tebligatın bir örneği apartman girişinde bulundurulacak ilan tahtasına asılır. </a:t>
            </a:r>
            <a:r>
              <a:rPr lang="tr-TR" dirty="0"/>
              <a:t>Bağımsız bölümde fiilen oturana bu şekilde yapılacak tebligat, </a:t>
            </a:r>
            <a:r>
              <a:rPr lang="tr-TR" u="sng" dirty="0"/>
              <a:t>bağımsız bölüm sahibine yapılmış sayılır. </a:t>
            </a:r>
            <a:r>
              <a:rPr lang="tr-TR" dirty="0"/>
              <a:t>(Ek: 19/3/2003-4829/17 </a:t>
            </a:r>
            <a:r>
              <a:rPr lang="tr-TR" dirty="0" err="1"/>
              <a:t>md.</a:t>
            </a:r>
            <a:r>
              <a:rPr lang="tr-TR" dirty="0"/>
              <a:t>) Bağımsız bölümde fiilen oturan yoksa ilân tahtasına asılan tebligat örneği bağımsız bölüm sahibine yapılmış sayılır.</a:t>
            </a:r>
            <a:r>
              <a:rPr lang="tr-TR" i="1" dirty="0"/>
              <a:t>»</a:t>
            </a:r>
          </a:p>
          <a:p>
            <a:pPr algn="just"/>
            <a:endParaRPr lang="tr-TR" i="1" dirty="0"/>
          </a:p>
        </p:txBody>
      </p:sp>
    </p:spTree>
    <p:extLst>
      <p:ext uri="{BB962C8B-B14F-4D97-AF65-F5344CB8AC3E}">
        <p14:creationId xmlns:p14="http://schemas.microsoft.com/office/powerpoint/2010/main" val="77485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42E88B-A243-4E7A-AC9F-BFA233E24187}"/>
              </a:ext>
            </a:extLst>
          </p:cNvPr>
          <p:cNvSpPr>
            <a:spLocks noGrp="1"/>
          </p:cNvSpPr>
          <p:nvPr>
            <p:ph type="title"/>
          </p:nvPr>
        </p:nvSpPr>
        <p:spPr/>
        <p:txBody>
          <a:bodyPr/>
          <a:lstStyle/>
          <a:p>
            <a:r>
              <a:rPr lang="tr-TR" dirty="0" err="1"/>
              <a:t>Teb</a:t>
            </a:r>
            <a:r>
              <a:rPr lang="tr-TR" dirty="0"/>
              <a:t>. K. Ek m.1’e göre tebligat</a:t>
            </a:r>
          </a:p>
        </p:txBody>
      </p:sp>
      <p:sp>
        <p:nvSpPr>
          <p:cNvPr id="3" name="İçerik Yer Tutucusu 2">
            <a:extLst>
              <a:ext uri="{FF2B5EF4-FFF2-40B4-BE49-F238E27FC236}">
                <a16:creationId xmlns:a16="http://schemas.microsoft.com/office/drawing/2014/main" id="{F61FAE5B-5398-43F6-AB68-9405FDC237D4}"/>
              </a:ext>
            </a:extLst>
          </p:cNvPr>
          <p:cNvSpPr>
            <a:spLocks noGrp="1"/>
          </p:cNvSpPr>
          <p:nvPr>
            <p:ph idx="1"/>
          </p:nvPr>
        </p:nvSpPr>
        <p:spPr/>
        <p:txBody>
          <a:bodyPr/>
          <a:lstStyle/>
          <a:p>
            <a:pPr marL="342900" marR="0" lvl="0" indent="-228600" algn="just" defTabSz="914400" rtl="0" eaLnBrk="1" fontAlgn="auto" latinLnBrk="0" hangingPunct="1">
              <a:lnSpc>
                <a:spcPct val="100000"/>
              </a:lnSpc>
              <a:spcBef>
                <a:spcPct val="20000"/>
              </a:spcBef>
              <a:spcAft>
                <a:spcPts val="0"/>
              </a:spcAft>
              <a:buClr>
                <a:srgbClr val="FF388C"/>
              </a:buClr>
              <a:buSzTx/>
              <a:buFont typeface="Arial" pitchFamily="34" charset="0"/>
              <a:buChar char="•"/>
              <a:tabLst/>
              <a:defRPr/>
            </a:pPr>
            <a:r>
              <a:rPr kumimoji="0" lang="tr-TR" sz="2400" b="0" i="0" u="none" strike="noStrike" kern="1200" cap="none" spc="0" normalizeH="0" baseline="0" noProof="0" dirty="0">
                <a:ln>
                  <a:noFill/>
                </a:ln>
                <a:solidFill>
                  <a:prstClr val="black"/>
                </a:solidFill>
                <a:effectLst/>
                <a:uLnTx/>
                <a:uFillTx/>
                <a:latin typeface="Calibri"/>
                <a:ea typeface="+mn-ea"/>
                <a:cs typeface="+mn-cs"/>
              </a:rPr>
              <a:t>Maddenin Uygulanma Şartları:</a:t>
            </a:r>
          </a:p>
          <a:p>
            <a:pPr marL="114300" marR="0" lvl="0" indent="0" algn="just" defTabSz="914400" rtl="0" eaLnBrk="1" fontAlgn="auto" latinLnBrk="0" hangingPunct="1">
              <a:lnSpc>
                <a:spcPct val="100000"/>
              </a:lnSpc>
              <a:spcBef>
                <a:spcPct val="20000"/>
              </a:spcBef>
              <a:spcAft>
                <a:spcPts val="0"/>
              </a:spcAft>
              <a:buClr>
                <a:srgbClr val="FF388C"/>
              </a:buClr>
              <a:buSzTx/>
              <a:buFont typeface="Arial" pitchFamily="34" charset="0"/>
              <a:buNone/>
              <a:tabLst/>
              <a:defRPr/>
            </a:pPr>
            <a:r>
              <a:rPr kumimoji="0" lang="tr-TR" sz="2400" b="0" i="0" u="none" strike="noStrike" kern="1200" cap="none" spc="0" normalizeH="0" baseline="0" noProof="0" dirty="0">
                <a:ln>
                  <a:noFill/>
                </a:ln>
                <a:solidFill>
                  <a:prstClr val="black"/>
                </a:solidFill>
                <a:effectLst/>
                <a:uLnTx/>
                <a:uFillTx/>
                <a:latin typeface="Calibri"/>
                <a:ea typeface="+mn-ea"/>
                <a:cs typeface="+mn-cs"/>
              </a:rPr>
              <a:t>		1. Tebliğin konusuna tabi işlem: Kat Mülkiyeti Kanunu’nun uygulandığı haller ve apartman yönetimi ve ortak giderler</a:t>
            </a:r>
          </a:p>
          <a:p>
            <a:pPr marL="114300" marR="0" lvl="0" indent="0" algn="just" defTabSz="914400" rtl="0" eaLnBrk="1" fontAlgn="auto" latinLnBrk="0" hangingPunct="1">
              <a:lnSpc>
                <a:spcPct val="100000"/>
              </a:lnSpc>
              <a:spcBef>
                <a:spcPct val="20000"/>
              </a:spcBef>
              <a:spcAft>
                <a:spcPts val="0"/>
              </a:spcAft>
              <a:buClr>
                <a:srgbClr val="FF388C"/>
              </a:buClr>
              <a:buSzTx/>
              <a:buFont typeface="Arial" pitchFamily="34" charset="0"/>
              <a:buNone/>
              <a:tabLst/>
              <a:defRPr/>
            </a:pPr>
            <a:r>
              <a:rPr kumimoji="0" lang="tr-TR" sz="2400" b="0" i="0" u="none" strike="noStrike" kern="1200" cap="none" spc="0" normalizeH="0" baseline="0" noProof="0" dirty="0">
                <a:ln>
                  <a:noFill/>
                </a:ln>
                <a:solidFill>
                  <a:prstClr val="black"/>
                </a:solidFill>
                <a:effectLst/>
                <a:uLnTx/>
                <a:uFillTx/>
                <a:latin typeface="Calibri"/>
                <a:ea typeface="+mn-ea"/>
                <a:cs typeface="+mn-cs"/>
              </a:rPr>
              <a:t>		2. Malik, ortak taşınmazda oturmuyor olmalı</a:t>
            </a:r>
          </a:p>
          <a:p>
            <a:pPr marL="114300" marR="0" lvl="0" indent="0" algn="just" defTabSz="914400" rtl="0" eaLnBrk="1" fontAlgn="auto" latinLnBrk="0" hangingPunct="1">
              <a:lnSpc>
                <a:spcPct val="100000"/>
              </a:lnSpc>
              <a:spcBef>
                <a:spcPct val="20000"/>
              </a:spcBef>
              <a:spcAft>
                <a:spcPts val="0"/>
              </a:spcAft>
              <a:buClr>
                <a:srgbClr val="FF388C"/>
              </a:buClr>
              <a:buSzTx/>
              <a:buFont typeface="Arial" pitchFamily="34" charset="0"/>
              <a:buNone/>
              <a:tabLst/>
              <a:defRPr/>
            </a:pPr>
            <a:r>
              <a:rPr kumimoji="0" lang="tr-TR" sz="2400" b="0" i="0" u="none" strike="noStrike" kern="1200" cap="none" spc="0" normalizeH="0" baseline="0" noProof="0" dirty="0">
                <a:ln>
                  <a:noFill/>
                </a:ln>
                <a:solidFill>
                  <a:prstClr val="black"/>
                </a:solidFill>
                <a:effectLst/>
                <a:uLnTx/>
                <a:uFillTx/>
                <a:latin typeface="Calibri"/>
                <a:ea typeface="+mn-ea"/>
                <a:cs typeface="+mn-cs"/>
              </a:rPr>
              <a:t>		3. Türkiye’de bulunan bir adresini yazılı olarak apartman yönetimine bildirmemiş olmalı</a:t>
            </a:r>
          </a:p>
          <a:p>
            <a:pPr marL="114300" marR="0" lvl="0" indent="0" algn="just" defTabSz="914400" rtl="0" eaLnBrk="1" fontAlgn="auto" latinLnBrk="0" hangingPunct="1">
              <a:lnSpc>
                <a:spcPct val="100000"/>
              </a:lnSpc>
              <a:spcBef>
                <a:spcPct val="20000"/>
              </a:spcBef>
              <a:spcAft>
                <a:spcPts val="0"/>
              </a:spcAft>
              <a:buClr>
                <a:srgbClr val="FF388C"/>
              </a:buClr>
              <a:buSzTx/>
              <a:buFont typeface="Arial" pitchFamily="34" charset="0"/>
              <a:buNone/>
              <a:tabLst/>
              <a:defRPr/>
            </a:pPr>
            <a:endParaRPr lang="tr-TR" sz="2400" dirty="0">
              <a:solidFill>
                <a:prstClr val="black"/>
              </a:solidFill>
              <a:latin typeface="Calibri"/>
            </a:endParaRPr>
          </a:p>
          <a:p>
            <a:pPr marL="114300" marR="0" lvl="0" indent="0" algn="just" defTabSz="914400" rtl="0" eaLnBrk="1" fontAlgn="auto" latinLnBrk="0" hangingPunct="1">
              <a:lnSpc>
                <a:spcPct val="100000"/>
              </a:lnSpc>
              <a:spcBef>
                <a:spcPct val="20000"/>
              </a:spcBef>
              <a:spcAft>
                <a:spcPts val="0"/>
              </a:spcAft>
              <a:buClr>
                <a:srgbClr val="FF388C"/>
              </a:buClr>
              <a:buSzTx/>
              <a:buFont typeface="Arial" pitchFamily="34" charset="0"/>
              <a:buNone/>
              <a:tabLst/>
              <a:defRPr/>
            </a:pPr>
            <a:r>
              <a:rPr lang="tr-TR" sz="2400" dirty="0">
                <a:solidFill>
                  <a:prstClr val="black"/>
                </a:solidFill>
                <a:latin typeface="Calibri"/>
              </a:rPr>
              <a:t>		</a:t>
            </a:r>
            <a:endParaRPr kumimoji="0" lang="tr-TR" sz="2400" b="0" i="0" u="none" strike="noStrike" kern="1200" cap="none" spc="0" normalizeH="0" baseline="0" noProof="0" dirty="0">
              <a:ln>
                <a:noFill/>
              </a:ln>
              <a:solidFill>
                <a:prstClr val="black"/>
              </a:solidFill>
              <a:effectLst/>
              <a:uLnTx/>
              <a:uFillTx/>
              <a:latin typeface="Calibri"/>
              <a:ea typeface="+mn-ea"/>
              <a:cs typeface="+mn-cs"/>
            </a:endParaRPr>
          </a:p>
          <a:p>
            <a:endParaRPr lang="tr-TR" dirty="0"/>
          </a:p>
        </p:txBody>
      </p:sp>
    </p:spTree>
    <p:extLst>
      <p:ext uri="{BB962C8B-B14F-4D97-AF65-F5344CB8AC3E}">
        <p14:creationId xmlns:p14="http://schemas.microsoft.com/office/powerpoint/2010/main" val="3500561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A35E8A-1C0F-48A6-B3D8-753AF4A88AD6}"/>
              </a:ext>
            </a:extLst>
          </p:cNvPr>
          <p:cNvSpPr>
            <a:spLocks noGrp="1"/>
          </p:cNvSpPr>
          <p:nvPr>
            <p:ph type="title"/>
          </p:nvPr>
        </p:nvSpPr>
        <p:spPr/>
        <p:txBody>
          <a:bodyPr/>
          <a:lstStyle/>
          <a:p>
            <a:r>
              <a:rPr lang="tr-TR" dirty="0" err="1"/>
              <a:t>Teb</a:t>
            </a:r>
            <a:r>
              <a:rPr lang="tr-TR" dirty="0"/>
              <a:t>. K. Ek m.1’e göre tebligat</a:t>
            </a:r>
          </a:p>
        </p:txBody>
      </p:sp>
      <p:sp>
        <p:nvSpPr>
          <p:cNvPr id="3" name="İçerik Yer Tutucusu 2">
            <a:extLst>
              <a:ext uri="{FF2B5EF4-FFF2-40B4-BE49-F238E27FC236}">
                <a16:creationId xmlns:a16="http://schemas.microsoft.com/office/drawing/2014/main" id="{6AAA12F9-3D1A-4B9B-9C6A-4859A64BDB98}"/>
              </a:ext>
            </a:extLst>
          </p:cNvPr>
          <p:cNvSpPr>
            <a:spLocks noGrp="1"/>
          </p:cNvSpPr>
          <p:nvPr>
            <p:ph idx="1"/>
          </p:nvPr>
        </p:nvSpPr>
        <p:spPr/>
        <p:txBody>
          <a:bodyPr/>
          <a:lstStyle/>
          <a:p>
            <a:r>
              <a:rPr lang="tr-TR" dirty="0"/>
              <a:t>Ek m.1’e göre tebligatta, tebligat; 1. tebligat fiilen oturana teslim edilir. 2. ilan panosuna asılır. Suretin panoya asıldığı tebliğ evrakında belirtilir.</a:t>
            </a:r>
          </a:p>
          <a:p>
            <a:endParaRPr lang="tr-TR" dirty="0"/>
          </a:p>
          <a:p>
            <a:r>
              <a:rPr lang="tr-TR" dirty="0"/>
              <a:t>Fiilen yaşayan kişiye tebliğ ile,  bağımsız bölüm sahibine tebligat yapılmış sayılır.</a:t>
            </a:r>
          </a:p>
          <a:p>
            <a:endParaRPr lang="tr-TR" dirty="0"/>
          </a:p>
          <a:p>
            <a:endParaRPr lang="tr-TR" dirty="0"/>
          </a:p>
        </p:txBody>
      </p:sp>
    </p:spTree>
    <p:extLst>
      <p:ext uri="{BB962C8B-B14F-4D97-AF65-F5344CB8AC3E}">
        <p14:creationId xmlns:p14="http://schemas.microsoft.com/office/powerpoint/2010/main" val="3108948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AAB7D6-BF40-4886-8CCA-36BB5C7CD84D}"/>
              </a:ext>
            </a:extLst>
          </p:cNvPr>
          <p:cNvSpPr>
            <a:spLocks noGrp="1"/>
          </p:cNvSpPr>
          <p:nvPr>
            <p:ph idx="1"/>
          </p:nvPr>
        </p:nvSpPr>
        <p:spPr>
          <a:xfrm>
            <a:off x="539552" y="836712"/>
            <a:ext cx="7537648" cy="5564088"/>
          </a:xfrm>
        </p:spPr>
        <p:txBody>
          <a:bodyPr/>
          <a:lstStyle/>
          <a:p>
            <a:endParaRPr lang="tr-TR" dirty="0"/>
          </a:p>
          <a:p>
            <a:endParaRPr lang="tr-TR" dirty="0"/>
          </a:p>
          <a:p>
            <a:endParaRPr lang="tr-TR" dirty="0"/>
          </a:p>
          <a:p>
            <a:endParaRPr lang="tr-TR" dirty="0"/>
          </a:p>
          <a:p>
            <a:pPr algn="just"/>
            <a:r>
              <a:rPr lang="tr-TR" dirty="0"/>
              <a:t>Muhataba tebliğ, muhatap bulunmamakta ise muhatap yerine tebliğ almaya yetkili kişilere tebliğ yapılır.</a:t>
            </a:r>
          </a:p>
        </p:txBody>
      </p:sp>
    </p:spTree>
    <p:extLst>
      <p:ext uri="{BB962C8B-B14F-4D97-AF65-F5344CB8AC3E}">
        <p14:creationId xmlns:p14="http://schemas.microsoft.com/office/powerpoint/2010/main" val="2343121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7620000" cy="1152128"/>
          </a:xfrm>
        </p:spPr>
        <p:txBody>
          <a:bodyPr/>
          <a:lstStyle/>
          <a:p>
            <a:pPr algn="ctr"/>
            <a:r>
              <a:rPr lang="tr-TR" b="1" dirty="0"/>
              <a:t>OLAY</a:t>
            </a:r>
          </a:p>
        </p:txBody>
      </p:sp>
      <p:sp>
        <p:nvSpPr>
          <p:cNvPr id="3" name="İçerik Yer Tutucusu 2"/>
          <p:cNvSpPr>
            <a:spLocks noGrp="1"/>
          </p:cNvSpPr>
          <p:nvPr>
            <p:ph idx="1"/>
          </p:nvPr>
        </p:nvSpPr>
        <p:spPr>
          <a:xfrm>
            <a:off x="457200" y="1772816"/>
            <a:ext cx="7620000" cy="4627984"/>
          </a:xfrm>
        </p:spPr>
        <p:txBody>
          <a:bodyPr>
            <a:normAutofit/>
          </a:bodyPr>
          <a:lstStyle/>
          <a:p>
            <a:pPr algn="just"/>
            <a:r>
              <a:rPr lang="tr-TR" dirty="0"/>
              <a:t>Tensip zaptı, davacı Erkan’ın vekili olan Av. Zeki’nin, Konyaaltı Caddesi’nde bulunan ofisinde </a:t>
            </a:r>
            <a:r>
              <a:rPr lang="tr-TR" u="sng" dirty="0"/>
              <a:t>stajyer olarak çalışan </a:t>
            </a:r>
            <a:r>
              <a:rPr lang="tr-TR" dirty="0"/>
              <a:t>ve stajının </a:t>
            </a:r>
            <a:r>
              <a:rPr lang="tr-TR" u="sng" dirty="0"/>
              <a:t>7. ayında olan </a:t>
            </a:r>
            <a:r>
              <a:rPr lang="tr-TR" dirty="0"/>
              <a:t>Volkan’a tebliğ edilmiştir.</a:t>
            </a:r>
            <a:endParaRPr lang="tr-TR" u="sng" dirty="0"/>
          </a:p>
        </p:txBody>
      </p:sp>
    </p:spTree>
    <p:extLst>
      <p:ext uri="{BB962C8B-B14F-4D97-AF65-F5344CB8AC3E}">
        <p14:creationId xmlns:p14="http://schemas.microsoft.com/office/powerpoint/2010/main" val="1702181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t>Stj</a:t>
            </a:r>
            <a:r>
              <a:rPr lang="tr-TR" b="1" dirty="0"/>
              <a:t>. Avukata Tebligat Yapılması</a:t>
            </a:r>
          </a:p>
        </p:txBody>
      </p:sp>
      <p:sp>
        <p:nvSpPr>
          <p:cNvPr id="3" name="İçerik Yer Tutucusu 2"/>
          <p:cNvSpPr>
            <a:spLocks noGrp="1"/>
          </p:cNvSpPr>
          <p:nvPr>
            <p:ph idx="1"/>
          </p:nvPr>
        </p:nvSpPr>
        <p:spPr/>
        <p:txBody>
          <a:bodyPr>
            <a:normAutofit lnSpcReduction="10000"/>
          </a:bodyPr>
          <a:lstStyle/>
          <a:p>
            <a:r>
              <a:rPr lang="tr-TR" dirty="0" err="1"/>
              <a:t>Teb</a:t>
            </a:r>
            <a:r>
              <a:rPr lang="tr-TR" dirty="0"/>
              <a:t>. K. m.11: Kural, vekile tebliğ.</a:t>
            </a:r>
          </a:p>
          <a:p>
            <a:pPr algn="just"/>
            <a:r>
              <a:rPr lang="tr-TR" dirty="0"/>
              <a:t>Tebligat Kanunu m. 17: «bir meslek veya sanatı bir yerde devamlı olarak yerine getirenlere yapılacak tebligatlar, bu kimselerin o yerde bulunmamaları halinde orada daimi olarak çalışan memur veya müstahdemlerden birine yapılabilir.»</a:t>
            </a:r>
          </a:p>
          <a:p>
            <a:pPr algn="just">
              <a:buFont typeface="Wingdings" panose="05000000000000000000" pitchFamily="2" charset="2"/>
              <a:buChar char="ü"/>
            </a:pPr>
            <a:r>
              <a:rPr lang="tr-TR" dirty="0"/>
              <a:t>Meslek veya sanatın bir yerde devamlı olarak yapılması</a:t>
            </a:r>
          </a:p>
          <a:p>
            <a:pPr algn="just">
              <a:buFont typeface="Wingdings" panose="05000000000000000000" pitchFamily="2" charset="2"/>
              <a:buChar char="ü"/>
            </a:pPr>
            <a:r>
              <a:rPr lang="tr-TR" dirty="0"/>
              <a:t>Daimi olarak çalışan memur veya müstahdeme yapılması</a:t>
            </a:r>
          </a:p>
          <a:p>
            <a:pPr marL="114300" indent="0" algn="just">
              <a:buNone/>
            </a:pPr>
            <a:r>
              <a:rPr lang="tr-TR" dirty="0"/>
              <a:t>	1-muhatabın o anda iş yerinde olmadığının tespiti,</a:t>
            </a:r>
          </a:p>
          <a:p>
            <a:pPr marL="114300" indent="0" algn="just">
              <a:buNone/>
            </a:pPr>
            <a:r>
              <a:rPr lang="tr-TR" dirty="0"/>
              <a:t>	2- Muhatabın iş yerinde olmadığının tespiti ile neden bulunmadığının tebliğ evrakında belirtilmesi (aksi halde tebliğ, usulsüzdür.)</a:t>
            </a:r>
          </a:p>
          <a:p>
            <a:pPr marL="114300" indent="0" algn="just">
              <a:buNone/>
            </a:pPr>
            <a:r>
              <a:rPr lang="tr-TR" dirty="0"/>
              <a:t>	3-Tebliğ alan çalışanın da kimliğinin tebliğ mazbatasında belirtilmesi</a:t>
            </a:r>
          </a:p>
          <a:p>
            <a:pPr algn="just"/>
            <a:endParaRPr lang="tr-TR" dirty="0"/>
          </a:p>
          <a:p>
            <a:pPr marL="114300" indent="0" algn="just">
              <a:buNone/>
            </a:pPr>
            <a:endParaRPr lang="tr-TR" dirty="0"/>
          </a:p>
          <a:p>
            <a:pPr algn="just"/>
            <a:endParaRPr lang="tr-TR" dirty="0"/>
          </a:p>
          <a:p>
            <a:endParaRPr lang="tr-TR" dirty="0"/>
          </a:p>
        </p:txBody>
      </p:sp>
    </p:spTree>
    <p:extLst>
      <p:ext uri="{BB962C8B-B14F-4D97-AF65-F5344CB8AC3E}">
        <p14:creationId xmlns:p14="http://schemas.microsoft.com/office/powerpoint/2010/main" val="373188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t>Stj</a:t>
            </a:r>
            <a:r>
              <a:rPr lang="tr-TR" b="1" dirty="0"/>
              <a:t>. Avukata Tebligat Yapılması</a:t>
            </a:r>
          </a:p>
        </p:txBody>
      </p:sp>
      <p:sp>
        <p:nvSpPr>
          <p:cNvPr id="3" name="İçerik Yer Tutucusu 2"/>
          <p:cNvSpPr>
            <a:spLocks noGrp="1"/>
          </p:cNvSpPr>
          <p:nvPr>
            <p:ph idx="1"/>
          </p:nvPr>
        </p:nvSpPr>
        <p:spPr/>
        <p:txBody>
          <a:bodyPr>
            <a:normAutofit/>
          </a:bodyPr>
          <a:lstStyle/>
          <a:p>
            <a:pPr algn="just"/>
            <a:r>
              <a:rPr lang="tr-TR" dirty="0"/>
              <a:t>Tebligatın muhatap Avukat yerine vekaletnamede ismi olmayan başka bir avukata yapılması kanuna uygun mudur?</a:t>
            </a:r>
          </a:p>
          <a:p>
            <a:pPr lvl="2" algn="just"/>
            <a:r>
              <a:rPr lang="tr-TR" dirty="0"/>
              <a:t>Daimi çalışan avukat/gider ortaklığındaki diğer avukat?</a:t>
            </a:r>
          </a:p>
          <a:p>
            <a:pPr marL="777240" lvl="2" indent="0" algn="just">
              <a:buNone/>
            </a:pPr>
            <a:endParaRPr lang="tr-TR" dirty="0"/>
          </a:p>
          <a:p>
            <a:pPr algn="just"/>
            <a:r>
              <a:rPr lang="tr-TR" dirty="0"/>
              <a:t>Tebligat Kanunu m.37, stajyere veya katibe, celse esnasında tebliğ. (duruşma gün ve saatinin tebliği)</a:t>
            </a:r>
          </a:p>
          <a:p>
            <a:pPr marL="114300" indent="0" algn="just">
              <a:buNone/>
            </a:pPr>
            <a:endParaRPr lang="tr-TR" dirty="0"/>
          </a:p>
          <a:p>
            <a:pPr algn="just"/>
            <a:r>
              <a:rPr lang="tr-TR" dirty="0" err="1"/>
              <a:t>Teb</a:t>
            </a:r>
            <a:r>
              <a:rPr lang="tr-TR" dirty="0"/>
              <a:t>. K. m.37 dışında tebliğ yok bu sebeple, </a:t>
            </a:r>
            <a:r>
              <a:rPr lang="tr-TR" dirty="0" err="1"/>
              <a:t>Teb</a:t>
            </a:r>
            <a:r>
              <a:rPr lang="tr-TR" dirty="0"/>
              <a:t>. K. m.17 uygulanabilir mi? </a:t>
            </a:r>
            <a:r>
              <a:rPr lang="tr-TR" dirty="0" err="1"/>
              <a:t>Stj</a:t>
            </a:r>
            <a:r>
              <a:rPr lang="tr-TR" dirty="0"/>
              <a:t>. Av. daimi çalışan mıdır?</a:t>
            </a:r>
          </a:p>
          <a:p>
            <a:pPr algn="just"/>
            <a:endParaRPr lang="tr-TR" dirty="0"/>
          </a:p>
          <a:p>
            <a:endParaRPr lang="tr-TR" dirty="0"/>
          </a:p>
        </p:txBody>
      </p:sp>
    </p:spTree>
    <p:extLst>
      <p:ext uri="{BB962C8B-B14F-4D97-AF65-F5344CB8AC3E}">
        <p14:creationId xmlns:p14="http://schemas.microsoft.com/office/powerpoint/2010/main" val="2744880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Mirasçılardan Ayşe, X Bank A.Ş.’</a:t>
            </a:r>
            <a:r>
              <a:rPr lang="tr-TR" dirty="0" err="1"/>
              <a:t>nin</a:t>
            </a:r>
            <a:r>
              <a:rPr lang="tr-TR" dirty="0"/>
              <a:t> Antalya merkez ofisinde avukat olarak çalışmaktadır. </a:t>
            </a:r>
            <a:r>
              <a:rPr lang="tr-TR" u="sng" dirty="0"/>
              <a:t>Dava dilekçesi ise, </a:t>
            </a:r>
            <a:r>
              <a:rPr lang="tr-TR" dirty="0"/>
              <a:t>şirketin tertip ettiği 2 hafta sürecek eğitimde iken 14.12.2018 günü, işyerinde insan kaynakları müdürü olarak çalışan Tarık’a tebliğ edilmiştir. Aynı zamanda </a:t>
            </a:r>
            <a:r>
              <a:rPr lang="tr-TR" u="sng" dirty="0"/>
              <a:t>X Bank A.Ş. adına, </a:t>
            </a:r>
            <a:r>
              <a:rPr lang="tr-TR" dirty="0"/>
              <a:t>Antalya Şubesi’nin yaptığı bir işlemden dolayı alacaklı olduğu bir icra dosyasından gelen tebligat, yine Tarık tarafından tebliğ alınmıştır.</a:t>
            </a:r>
          </a:p>
        </p:txBody>
      </p:sp>
    </p:spTree>
    <p:extLst>
      <p:ext uri="{BB962C8B-B14F-4D97-AF65-F5344CB8AC3E}">
        <p14:creationId xmlns:p14="http://schemas.microsoft.com/office/powerpoint/2010/main" val="119906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BD107-3076-4C56-B4D6-02BB053245AF}"/>
              </a:ext>
            </a:extLst>
          </p:cNvPr>
          <p:cNvSpPr>
            <a:spLocks noGrp="1"/>
          </p:cNvSpPr>
          <p:nvPr>
            <p:ph type="title"/>
          </p:nvPr>
        </p:nvSpPr>
        <p:spPr>
          <a:xfrm>
            <a:off x="323528" y="274638"/>
            <a:ext cx="7753672" cy="1498178"/>
          </a:xfrm>
        </p:spPr>
        <p:txBody>
          <a:bodyPr/>
          <a:lstStyle/>
          <a:p>
            <a:r>
              <a:rPr lang="tr-TR" sz="4400" dirty="0"/>
              <a:t>İş yerindeki iş arkadaşına tebligat yapılması</a:t>
            </a:r>
          </a:p>
        </p:txBody>
      </p:sp>
      <p:sp>
        <p:nvSpPr>
          <p:cNvPr id="3" name="İçerik Yer Tutucusu 2">
            <a:extLst>
              <a:ext uri="{FF2B5EF4-FFF2-40B4-BE49-F238E27FC236}">
                <a16:creationId xmlns:a16="http://schemas.microsoft.com/office/drawing/2014/main" id="{F622C560-63F0-4F43-9806-BCFA3B446587}"/>
              </a:ext>
            </a:extLst>
          </p:cNvPr>
          <p:cNvSpPr>
            <a:spLocks noGrp="1"/>
          </p:cNvSpPr>
          <p:nvPr>
            <p:ph idx="1"/>
          </p:nvPr>
        </p:nvSpPr>
        <p:spPr>
          <a:xfrm>
            <a:off x="467544" y="1772816"/>
            <a:ext cx="7609656" cy="4627984"/>
          </a:xfrm>
        </p:spPr>
        <p:txBody>
          <a:bodyPr/>
          <a:lstStyle/>
          <a:p>
            <a:r>
              <a:rPr lang="tr-TR" dirty="0"/>
              <a:t>Bir yerde meslek veya sanatını devamlı biçimde icra eden kişilere tebliğ, o yerde de yapılabilir (</a:t>
            </a:r>
            <a:r>
              <a:rPr lang="tr-TR" dirty="0" err="1"/>
              <a:t>Teb</a:t>
            </a:r>
            <a:r>
              <a:rPr lang="tr-TR" dirty="0"/>
              <a:t>. Yön. m.26/1).</a:t>
            </a:r>
          </a:p>
          <a:p>
            <a:endParaRPr lang="tr-TR" dirty="0"/>
          </a:p>
          <a:p>
            <a:r>
              <a:rPr lang="tr-TR" dirty="0"/>
              <a:t>Daimi çalışan, muhatabın emri altında daimi çalışan olmalıdır. </a:t>
            </a:r>
          </a:p>
          <a:p>
            <a:endParaRPr lang="tr-TR" dirty="0"/>
          </a:p>
          <a:p>
            <a:pPr algn="just"/>
            <a:r>
              <a:rPr lang="tr-TR" dirty="0"/>
              <a:t>Muhatap ile aynı işyerinde devamlı suretle çalışan iş arkadaşına yapılması halinde tebliğ işlemi geçerli midir?</a:t>
            </a:r>
          </a:p>
        </p:txBody>
      </p:sp>
    </p:spTree>
    <p:extLst>
      <p:ext uri="{BB962C8B-B14F-4D97-AF65-F5344CB8AC3E}">
        <p14:creationId xmlns:p14="http://schemas.microsoft.com/office/powerpoint/2010/main" val="3281546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FBD107-3076-4C56-B4D6-02BB053245AF}"/>
              </a:ext>
            </a:extLst>
          </p:cNvPr>
          <p:cNvSpPr>
            <a:spLocks noGrp="1"/>
          </p:cNvSpPr>
          <p:nvPr>
            <p:ph type="title"/>
          </p:nvPr>
        </p:nvSpPr>
        <p:spPr>
          <a:xfrm>
            <a:off x="323528" y="274638"/>
            <a:ext cx="7753672" cy="1498178"/>
          </a:xfrm>
        </p:spPr>
        <p:txBody>
          <a:bodyPr/>
          <a:lstStyle/>
          <a:p>
            <a:r>
              <a:rPr lang="tr-TR" sz="3600" dirty="0"/>
              <a:t>X Bank A.Ş. Antalya Şubesi Adına Tebliğin Tarık’a Yapılması</a:t>
            </a:r>
          </a:p>
        </p:txBody>
      </p:sp>
      <p:sp>
        <p:nvSpPr>
          <p:cNvPr id="3" name="İçerik Yer Tutucusu 2">
            <a:extLst>
              <a:ext uri="{FF2B5EF4-FFF2-40B4-BE49-F238E27FC236}">
                <a16:creationId xmlns:a16="http://schemas.microsoft.com/office/drawing/2014/main" id="{F622C560-63F0-4F43-9806-BCFA3B446587}"/>
              </a:ext>
            </a:extLst>
          </p:cNvPr>
          <p:cNvSpPr>
            <a:spLocks noGrp="1"/>
          </p:cNvSpPr>
          <p:nvPr>
            <p:ph idx="1"/>
          </p:nvPr>
        </p:nvSpPr>
        <p:spPr>
          <a:xfrm>
            <a:off x="467544" y="1772816"/>
            <a:ext cx="7609656" cy="4627984"/>
          </a:xfrm>
        </p:spPr>
        <p:txBody>
          <a:bodyPr>
            <a:normAutofit fontScale="92500"/>
          </a:bodyPr>
          <a:lstStyle/>
          <a:p>
            <a:r>
              <a:rPr lang="tr-TR" dirty="0"/>
              <a:t>Şubeye tebliğ işlemi yapılması mümkün müdür?</a:t>
            </a:r>
          </a:p>
          <a:p>
            <a:endParaRPr lang="tr-TR" dirty="0"/>
          </a:p>
          <a:p>
            <a:pPr algn="just"/>
            <a:r>
              <a:rPr lang="tr-TR" dirty="0"/>
              <a:t>Yargıtay’ın görüşü: </a:t>
            </a:r>
            <a:r>
              <a:rPr lang="tr-TR" i="1" dirty="0"/>
              <a:t>“… Bu durumda öncelikle takip konusu alacağın borçlu şirketin şubesinin bir işleminden veya düzenlemesinden kaynaklanıp kaynaklanmadığı araştırılmalıdır. Şayet takibin dayanağı olan ilgili işlem şube tarafından yapılmışsa yapılan bu tebligat geçerlidir. Fakat takibin dayanağı olan işlem şirketin kendisi (Merkezi) tarafından yapılmışsa ve ticaret sicilinde şubeye yapılan tebligatın şirkete yapılmış sayılacağı kaydı bulunmuyorsa tebligatın geçerli olması şirket merkezine yapılmasına bağlıdır. …” Yargıtay 12. HD., E. 2017/6243 K. 2018/219 T. 17.1.2018. Aynı yönde; Yargıtay 12. HD., E. 2017/6245 K. 2017/15990 T. 22.12.2017; Yargıtay 12. HD., E. 2013/23186 K. 2013/33021 T. 22.10.2013 (</a:t>
            </a:r>
            <a:r>
              <a:rPr lang="tr-TR" i="1" dirty="0" err="1"/>
              <a:t>Lexpera</a:t>
            </a:r>
            <a:r>
              <a:rPr lang="tr-TR" i="1" dirty="0"/>
              <a:t>). </a:t>
            </a:r>
          </a:p>
          <a:p>
            <a:endParaRPr lang="tr-TR" dirty="0"/>
          </a:p>
          <a:p>
            <a:endParaRPr lang="tr-TR" dirty="0"/>
          </a:p>
        </p:txBody>
      </p:sp>
    </p:spTree>
    <p:extLst>
      <p:ext uri="{BB962C8B-B14F-4D97-AF65-F5344CB8AC3E}">
        <p14:creationId xmlns:p14="http://schemas.microsoft.com/office/powerpoint/2010/main" val="27652650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796</TotalTime>
  <Words>2268</Words>
  <Application>Microsoft Office PowerPoint</Application>
  <PresentationFormat>Ekran Gösterisi (4:3)</PresentationFormat>
  <Paragraphs>147</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Cambria</vt:lpstr>
      <vt:lpstr>inherit</vt:lpstr>
      <vt:lpstr>Wingdings</vt:lpstr>
      <vt:lpstr>Bitişiklik</vt:lpstr>
      <vt:lpstr>         MUHATAP YERİNE TEBELLÜĞE YETKİLENDİRİLEN KİŞİLERE TEBLİGAT YAPILMASI</vt:lpstr>
      <vt:lpstr>OLAY</vt:lpstr>
      <vt:lpstr>PowerPoint Sunusu</vt:lpstr>
      <vt:lpstr>OLAY</vt:lpstr>
      <vt:lpstr>Stj. Avukata Tebligat Yapılması</vt:lpstr>
      <vt:lpstr>Stj. Avukata Tebligat Yapılması</vt:lpstr>
      <vt:lpstr>OLAY</vt:lpstr>
      <vt:lpstr>İş yerindeki iş arkadaşına tebligat yapılması</vt:lpstr>
      <vt:lpstr>X Bank A.Ş. Antalya Şubesi Adına Tebliğin Tarık’a Yapılması</vt:lpstr>
      <vt:lpstr>X Bank A.Ş. Antalya Şubesi Adına Tebliğin Tarık’a Yapılması</vt:lpstr>
      <vt:lpstr>X Bank A.Ş. Antalya Şubesi Adına Tebliğin Tarık’a Yapılması</vt:lpstr>
      <vt:lpstr>X Bank A.Ş. Antalya Şubesi Adına Tebliğin Tarık’a Yapılması</vt:lpstr>
      <vt:lpstr>OLAY</vt:lpstr>
      <vt:lpstr>Aynı konutta oturana veya hizmetçiye tebligat yapılması</vt:lpstr>
      <vt:lpstr>Aynı konutta oturana veya hizmetçiye tebligat yapılması</vt:lpstr>
      <vt:lpstr>Muhatabın Geçici Olarak Başka Yere Gitmesi</vt:lpstr>
      <vt:lpstr>Muhatabın Geçici Olarak Başka Yere Gitmesi</vt:lpstr>
      <vt:lpstr>OLAY</vt:lpstr>
      <vt:lpstr>Asker kişilere tebligat</vt:lpstr>
      <vt:lpstr>Asker kişilere tebligat</vt:lpstr>
      <vt:lpstr>Asker kişilere tebligat</vt:lpstr>
      <vt:lpstr>Asker kişilere tebligat</vt:lpstr>
      <vt:lpstr>OLAY</vt:lpstr>
      <vt:lpstr>Yurtta bulunan muhataba tebligat yapılması</vt:lpstr>
      <vt:lpstr>OLAY</vt:lpstr>
      <vt:lpstr>Teb. K. Ek m.1’e göre tebligat</vt:lpstr>
      <vt:lpstr>Teb. K. Ek m.1’e göre tebligat</vt:lpstr>
      <vt:lpstr>Teb. K. Ek m.1’e göre tebligat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Anlamı  ve  İlgili Mevzuat</dc:title>
  <dc:creator>Orkun TAT</dc:creator>
  <cp:lastModifiedBy>Nurdan</cp:lastModifiedBy>
  <cp:revision>30</cp:revision>
  <dcterms:created xsi:type="dcterms:W3CDTF">2021-09-07T19:45:17Z</dcterms:created>
  <dcterms:modified xsi:type="dcterms:W3CDTF">2021-11-10T11:02:11Z</dcterms:modified>
</cp:coreProperties>
</file>