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5/12/2022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VOotlaiYhg" TargetMode="External"/><Relationship Id="rId2" Type="http://schemas.openxmlformats.org/officeDocument/2006/relationships/hyperlink" Target="https://www.youtube.com/watch?v=ofgIDZHTjTQ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xdHKZk_zg9o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isceo-global.com/blog/a-brief-introduction-to-islam" TargetMode="External"/><Relationship Id="rId7" Type="http://schemas.openxmlformats.org/officeDocument/2006/relationships/hyperlink" Target="http://commisceo-global.com/blog/a-brief-introduction-to-sikhism" TargetMode="External"/><Relationship Id="rId2" Type="http://schemas.openxmlformats.org/officeDocument/2006/relationships/hyperlink" Target="http://commisceo-global.com/blog/a-brief-introduction-to-hinduis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mmisceo-global.com/blog/a-brief-introduction-to-jainism" TargetMode="External"/><Relationship Id="rId5" Type="http://schemas.openxmlformats.org/officeDocument/2006/relationships/hyperlink" Target="http://commisceo-global.com/blog/a-brief-introduction-to-buddhism" TargetMode="External"/><Relationship Id="rId4" Type="http://schemas.openxmlformats.org/officeDocument/2006/relationships/hyperlink" Target="http://commisceo-global.com/blog/a-brief-introduction-to-christianit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Indian English and Culture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/>
              <a:t>INDIAN CULTURE &amp; SOCIETY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84108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Communication style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105400"/>
          </a:xfrm>
        </p:spPr>
        <p:txBody>
          <a:bodyPr>
            <a:normAutofit/>
          </a:bodyPr>
          <a:lstStyle/>
          <a:p>
            <a:r>
              <a:rPr lang="en-US" dirty="0"/>
              <a:t>Avoid standing too close to others</a:t>
            </a:r>
          </a:p>
          <a:p>
            <a:r>
              <a:rPr lang="en-US" dirty="0"/>
              <a:t>Communication may not be straightforward – you may have to read between the lines and interpret gestures/signs</a:t>
            </a:r>
          </a:p>
          <a:p>
            <a:r>
              <a:rPr lang="en-US" dirty="0"/>
              <a:t>Differing relationships will determine how people interact with each other – watch what others do</a:t>
            </a:r>
          </a:p>
          <a:p>
            <a:r>
              <a:rPr lang="en-US" dirty="0"/>
              <a:t>Indian men may often pat each other on the back as a sign of friendship</a:t>
            </a:r>
          </a:p>
          <a:p>
            <a:r>
              <a:rPr lang="en-US" dirty="0"/>
              <a:t>Some gestures can be easily misinterpreted – a western hand wave from side to side can mean ‘no’ or ‘go-away’ in India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45914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181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If an Indian says ‘I will try’ this can usually be interpreted as ‘no’</a:t>
            </a:r>
          </a:p>
          <a:p>
            <a:r>
              <a:rPr lang="en-US" dirty="0"/>
              <a:t>On the whole, Indian people dislike to refuse something, or someone, outright</a:t>
            </a:r>
          </a:p>
          <a:p>
            <a:r>
              <a:rPr lang="en-US" dirty="0"/>
              <a:t>Use your right hand to touch, accept or give something</a:t>
            </a:r>
          </a:p>
          <a:p>
            <a:r>
              <a:rPr lang="en-US" dirty="0"/>
              <a:t>Do not beckon with your hand or snap your fingers – instead, with your arm extended,  curl your fingers downward in a claw motion</a:t>
            </a:r>
          </a:p>
          <a:p>
            <a:r>
              <a:rPr lang="en-US" dirty="0"/>
              <a:t>Pointing, with either one or two fingers, is considered rude and used for inferiors only</a:t>
            </a:r>
          </a:p>
          <a:p>
            <a:r>
              <a:rPr lang="en-US" dirty="0"/>
              <a:t>Chins, thumbs and entire hands are used to point or direct someone’s attention</a:t>
            </a:r>
          </a:p>
          <a:p>
            <a:r>
              <a:rPr lang="en-US" dirty="0"/>
              <a:t>When a head is jerked back, or moved in a figure of eight, this usually  means ‘yes’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0038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WATCH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www.youtube.com/watch?v=ofgIDZHTjTQ</a:t>
            </a:r>
            <a:endParaRPr lang="en-US" dirty="0" smtClean="0"/>
          </a:p>
          <a:p>
            <a:r>
              <a:rPr lang="tr-TR" dirty="0">
                <a:hlinkClick r:id="rId3"/>
              </a:rPr>
              <a:t>https://</a:t>
            </a:r>
            <a:r>
              <a:rPr lang="tr-TR" dirty="0" smtClean="0">
                <a:hlinkClick r:id="rId3"/>
              </a:rPr>
              <a:t>www.youtube.com/watch?v=bVOotlaiYhg</a:t>
            </a:r>
            <a:endParaRPr lang="en-US" dirty="0" smtClean="0"/>
          </a:p>
          <a:p>
            <a:r>
              <a:rPr lang="tr-TR" dirty="0">
                <a:hlinkClick r:id="rId4"/>
              </a:rPr>
              <a:t>https://</a:t>
            </a:r>
            <a:r>
              <a:rPr lang="tr-TR" dirty="0" smtClean="0">
                <a:hlinkClick r:id="rId4"/>
              </a:rPr>
              <a:t>www.youtube.com/watch?v=xdHKZk_zg9o</a:t>
            </a:r>
            <a:endParaRPr lang="en-US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88503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Religion &amp; Beliefs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105400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hlinkClick r:id="rId2"/>
              </a:rPr>
              <a:t>Hindu</a:t>
            </a:r>
            <a:r>
              <a:rPr lang="en-US" b="1" dirty="0"/>
              <a:t> </a:t>
            </a:r>
            <a:r>
              <a:rPr lang="en-US" dirty="0"/>
              <a:t>79.8%, </a:t>
            </a:r>
            <a:r>
              <a:rPr lang="en-US" b="1" dirty="0">
                <a:hlinkClick r:id="rId3"/>
              </a:rPr>
              <a:t>Muslim</a:t>
            </a:r>
            <a:r>
              <a:rPr lang="en-US" dirty="0">
                <a:hlinkClick r:id="rId3"/>
              </a:rPr>
              <a:t> </a:t>
            </a:r>
            <a:r>
              <a:rPr lang="en-US" dirty="0"/>
              <a:t>14.2%, </a:t>
            </a:r>
            <a:r>
              <a:rPr lang="en-US" b="1" dirty="0">
                <a:hlinkClick r:id="rId4"/>
              </a:rPr>
              <a:t>Christian</a:t>
            </a:r>
            <a:r>
              <a:rPr lang="en-US" dirty="0"/>
              <a:t> 2.3%, Sikh 1.7%, other and unspecified 2% (2011 est.)</a:t>
            </a:r>
          </a:p>
          <a:p>
            <a:r>
              <a:rPr lang="en-US" dirty="0"/>
              <a:t>India has the second largest Muslim population in the world</a:t>
            </a:r>
          </a:p>
          <a:p>
            <a:r>
              <a:rPr lang="en-US" dirty="0"/>
              <a:t>Religious </a:t>
            </a:r>
            <a:r>
              <a:rPr lang="en-US" dirty="0" err="1"/>
              <a:t>practises</a:t>
            </a:r>
            <a:r>
              <a:rPr lang="en-US" dirty="0"/>
              <a:t> are an integral part of daily life</a:t>
            </a:r>
          </a:p>
          <a:p>
            <a:r>
              <a:rPr lang="en-US" dirty="0"/>
              <a:t>From the Hindu culture arose three other major religions: </a:t>
            </a:r>
            <a:r>
              <a:rPr lang="en-US" b="1" dirty="0">
                <a:hlinkClick r:id="rId5"/>
              </a:rPr>
              <a:t>Buddhism</a:t>
            </a:r>
            <a:r>
              <a:rPr lang="en-US" b="1" dirty="0"/>
              <a:t>,</a:t>
            </a:r>
            <a:r>
              <a:rPr lang="en-US" dirty="0"/>
              <a:t> </a:t>
            </a:r>
            <a:r>
              <a:rPr lang="en-US" b="1" dirty="0">
                <a:hlinkClick r:id="rId6"/>
              </a:rPr>
              <a:t>Jainism</a:t>
            </a:r>
            <a:r>
              <a:rPr lang="en-US" dirty="0">
                <a:hlinkClick r:id="rId6"/>
              </a:rPr>
              <a:t> </a:t>
            </a:r>
            <a:r>
              <a:rPr lang="en-US" dirty="0"/>
              <a:t>and </a:t>
            </a:r>
            <a:r>
              <a:rPr lang="en-US" b="1" dirty="0">
                <a:hlinkClick r:id="rId7"/>
              </a:rPr>
              <a:t>Sikhism</a:t>
            </a:r>
            <a:r>
              <a:rPr lang="en-US" b="1" dirty="0"/>
              <a:t>.</a:t>
            </a:r>
            <a:endParaRPr lang="en-US" dirty="0"/>
          </a:p>
          <a:p>
            <a:r>
              <a:rPr lang="en-US" dirty="0"/>
              <a:t>Hinduism has long established roots in India dating from 2000-1500 B.C.E</a:t>
            </a:r>
          </a:p>
          <a:p>
            <a:r>
              <a:rPr lang="en-US" dirty="0"/>
              <a:t>In Hinduism there is no single founder, specific theological system, or central religious structure</a:t>
            </a:r>
          </a:p>
          <a:p>
            <a:r>
              <a:rPr lang="en-US" dirty="0"/>
              <a:t>Vedas and Upanishads are the holy books of Hinduism</a:t>
            </a:r>
          </a:p>
          <a:p>
            <a:r>
              <a:rPr lang="en-US" dirty="0"/>
              <a:t>Hinduism teaches meditation, yoga and ascetic practices to cultivate self-discipline and unity</a:t>
            </a:r>
          </a:p>
          <a:p>
            <a:r>
              <a:rPr lang="en-US" dirty="0"/>
              <a:t>The cow is considered a sacred animal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9545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The Family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Family values are highly respected throughout India and are fundamental in daily life</a:t>
            </a:r>
          </a:p>
          <a:p>
            <a:r>
              <a:rPr lang="en-US" dirty="0"/>
              <a:t>The structure of the family is patriarchal; a woman must obey her father, her husband, her son.</a:t>
            </a:r>
          </a:p>
          <a:p>
            <a:r>
              <a:rPr lang="en-US" dirty="0"/>
              <a:t>Arranged marriages are commonplace</a:t>
            </a:r>
          </a:p>
          <a:p>
            <a:r>
              <a:rPr lang="en-US" dirty="0"/>
              <a:t>The urban middle class population of India have begun to move away from arranged marriages</a:t>
            </a:r>
          </a:p>
          <a:p>
            <a:r>
              <a:rPr lang="en-US" dirty="0"/>
              <a:t>Families often live with three or four generations in the same household</a:t>
            </a:r>
          </a:p>
          <a:p>
            <a:r>
              <a:rPr lang="en-US" dirty="0"/>
              <a:t>Traditionally sons inherit and daughters receive a dowry</a:t>
            </a:r>
          </a:p>
          <a:p>
            <a:r>
              <a:rPr lang="en-US" dirty="0"/>
              <a:t>Child care is provided by the female family members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3137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Social Stratification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India has one of the world’s oldest caste systems</a:t>
            </a:r>
          </a:p>
          <a:p>
            <a:r>
              <a:rPr lang="en-US" dirty="0"/>
              <a:t>The caste structure divides people into four main groups: Brahmins, Kshatriyas, </a:t>
            </a:r>
            <a:r>
              <a:rPr lang="en-US" dirty="0" err="1"/>
              <a:t>Vaishyas</a:t>
            </a:r>
            <a:r>
              <a:rPr lang="en-US" dirty="0"/>
              <a:t> and </a:t>
            </a:r>
            <a:r>
              <a:rPr lang="en-US" dirty="0" err="1"/>
              <a:t>Shudras</a:t>
            </a:r>
            <a:endParaRPr lang="en-US" dirty="0"/>
          </a:p>
          <a:p>
            <a:r>
              <a:rPr lang="en-US" dirty="0"/>
              <a:t>Brahmins, the teachers and intellectuals - Brahma's head. Kshatriyas, the warriors and rulers – Brahma’s arms. </a:t>
            </a:r>
            <a:r>
              <a:rPr lang="en-US" dirty="0" err="1"/>
              <a:t>Vaishyas</a:t>
            </a:r>
            <a:r>
              <a:rPr lang="en-US" dirty="0"/>
              <a:t>, the traders - Brahma’s thighs, and finally, </a:t>
            </a:r>
            <a:r>
              <a:rPr lang="en-US" dirty="0" err="1"/>
              <a:t>Shudras</a:t>
            </a:r>
            <a:r>
              <a:rPr lang="en-US" dirty="0"/>
              <a:t>, the menial workers - Brahma's feet</a:t>
            </a:r>
          </a:p>
          <a:p>
            <a:r>
              <a:rPr lang="en-US" dirty="0"/>
              <a:t>There can be as many as thirty castes within one village</a:t>
            </a:r>
          </a:p>
          <a:p>
            <a:r>
              <a:rPr lang="en-US" dirty="0"/>
              <a:t>Intermarrying between castes was forbidden but in urban areas is now more common</a:t>
            </a:r>
          </a:p>
          <a:p>
            <a:r>
              <a:rPr lang="en-US" dirty="0"/>
              <a:t>Your caste is set by birth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5720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Gender Roles</a:t>
            </a:r>
            <a:br>
              <a:rPr lang="en-US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Mothers</a:t>
            </a:r>
            <a:r>
              <a:rPr lang="en-US" dirty="0"/>
              <a:t>, grandmothers and older siblings care for infants</a:t>
            </a:r>
          </a:p>
          <a:p>
            <a:r>
              <a:rPr lang="en-US" dirty="0"/>
              <a:t>Patriarchal families are the norm</a:t>
            </a:r>
          </a:p>
          <a:p>
            <a:r>
              <a:rPr lang="en-US" dirty="0"/>
              <a:t>Women are considered to hold secondary positions within the home and workplace</a:t>
            </a:r>
          </a:p>
          <a:p>
            <a:r>
              <a:rPr lang="en-US" dirty="0"/>
              <a:t>82.14% of males and 65.46% of females are literate (2011 census)</a:t>
            </a:r>
          </a:p>
          <a:p>
            <a:r>
              <a:rPr lang="en-US" dirty="0"/>
              <a:t>Women often receive little schooling</a:t>
            </a:r>
          </a:p>
          <a:p>
            <a:r>
              <a:rPr lang="en-US" dirty="0"/>
              <a:t>Divorce and inheritance laws are male </a:t>
            </a:r>
            <a:r>
              <a:rPr lang="en-US" dirty="0" smtClean="0"/>
              <a:t>dominated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69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Socialisation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Until the child is two,  the mother or grandmother is primary caregiver</a:t>
            </a:r>
          </a:p>
          <a:p>
            <a:r>
              <a:rPr lang="en-US" dirty="0"/>
              <a:t>Once the child is two, older sisters are the primary caregivers</a:t>
            </a:r>
          </a:p>
          <a:p>
            <a:r>
              <a:rPr lang="en-US" dirty="0"/>
              <a:t>Sons are generally given better opportunities and receive a superior education</a:t>
            </a:r>
          </a:p>
          <a:p>
            <a:r>
              <a:rPr lang="en-US" dirty="0"/>
              <a:t>Gender specific roles are encouraged within the family unit and in wider society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486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Economy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Indian economy is one of the fastest growing in the world</a:t>
            </a:r>
          </a:p>
          <a:p>
            <a:r>
              <a:rPr lang="en-US" dirty="0"/>
              <a:t>Indian </a:t>
            </a:r>
            <a:r>
              <a:rPr lang="en-US" dirty="0" err="1"/>
              <a:t>labour</a:t>
            </a:r>
            <a:r>
              <a:rPr lang="en-US" dirty="0"/>
              <a:t> force is estimated at 509.3 million</a:t>
            </a:r>
          </a:p>
          <a:p>
            <a:r>
              <a:rPr lang="en-US" dirty="0"/>
              <a:t>60% are employed in agriculture or related industries</a:t>
            </a:r>
          </a:p>
          <a:p>
            <a:r>
              <a:rPr lang="en-US" dirty="0"/>
              <a:t>India has established Special Economic Zones to encourage and support business</a:t>
            </a:r>
          </a:p>
          <a:p>
            <a:r>
              <a:rPr lang="en-US" dirty="0"/>
              <a:t>India's long-term growth is considered moderately positive due to a young population and corresponding low dependency ratio, healthy savings and investment rates</a:t>
            </a:r>
          </a:p>
          <a:p>
            <a:r>
              <a:rPr lang="en-US" dirty="0"/>
              <a:t>GDP 7.6% (2016 Est.)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3556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Food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Food in India is often served on a ‘</a:t>
            </a:r>
            <a:r>
              <a:rPr lang="en-US" dirty="0" err="1"/>
              <a:t>thali</a:t>
            </a:r>
            <a:r>
              <a:rPr lang="en-US" dirty="0"/>
              <a:t>’ – a tray or plate that can hold several dishes</a:t>
            </a:r>
          </a:p>
          <a:p>
            <a:r>
              <a:rPr lang="en-US" dirty="0"/>
              <a:t>‘Curry’ is a European term to describe the spicy dishes found in India</a:t>
            </a:r>
          </a:p>
          <a:p>
            <a:r>
              <a:rPr lang="en-US" dirty="0"/>
              <a:t>In some parts of India meals are eaten with rice (</a:t>
            </a:r>
            <a:r>
              <a:rPr lang="en-US" dirty="0" err="1"/>
              <a:t>chawal</a:t>
            </a:r>
            <a:r>
              <a:rPr lang="en-US" dirty="0"/>
              <a:t>), in others, flat breads (roti) are preferred</a:t>
            </a:r>
          </a:p>
          <a:p>
            <a:r>
              <a:rPr lang="en-US" dirty="0"/>
              <a:t>Food is infused with spices such as cumin, turmeric, black pepper, cardamom, cloves and coriander  </a:t>
            </a:r>
          </a:p>
          <a:p>
            <a:r>
              <a:rPr lang="en-US" dirty="0"/>
              <a:t>Most Hindus avoid eating beef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871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325562"/>
          </a:xfrm>
        </p:spPr>
        <p:txBody>
          <a:bodyPr/>
          <a:lstStyle/>
          <a:p>
            <a:r>
              <a:rPr lang="tr-TR" b="1" dirty="0"/>
              <a:t>INDIAN SOCIAL CUSTOMS &amp; PROTOCOL</a:t>
            </a:r>
            <a:br>
              <a:rPr lang="tr-TR" b="1" dirty="0"/>
            </a:b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Meeting &amp; Greeting</a:t>
            </a:r>
          </a:p>
          <a:p>
            <a:r>
              <a:rPr lang="en-US" dirty="0"/>
              <a:t>In India it’s traditional to greet people using ‘Namaste’ – place both hands together and bow slightly. In urban areas this is often overlooked</a:t>
            </a:r>
          </a:p>
          <a:p>
            <a:r>
              <a:rPr lang="en-US" dirty="0"/>
              <a:t>Men will often also shake hands when meeting or leaving</a:t>
            </a:r>
          </a:p>
          <a:p>
            <a:r>
              <a:rPr lang="en-US" dirty="0"/>
              <a:t>Men should not attempt to shake hands with women</a:t>
            </a:r>
          </a:p>
          <a:p>
            <a:r>
              <a:rPr lang="en-US" dirty="0"/>
              <a:t>Some Indian women might shake hands with a western woman</a:t>
            </a:r>
          </a:p>
          <a:p>
            <a:r>
              <a:rPr lang="en-US" dirty="0"/>
              <a:t>Indian culture is based on a hierarchical system so elders and superior are greeted first</a:t>
            </a:r>
          </a:p>
          <a:p>
            <a:r>
              <a:rPr lang="en-US" dirty="0"/>
              <a:t>Religion, caste and social standing all effect greetings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037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96</TotalTime>
  <Words>647</Words>
  <Application>Microsoft Office PowerPoint</Application>
  <PresentationFormat>On-screen Show (4:3)</PresentationFormat>
  <Paragraphs>78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Adjacency</vt:lpstr>
      <vt:lpstr>Indian English and Culture</vt:lpstr>
      <vt:lpstr>Religion &amp; Beliefs </vt:lpstr>
      <vt:lpstr>The Family </vt:lpstr>
      <vt:lpstr>Social Stratification </vt:lpstr>
      <vt:lpstr>Gender Roles </vt:lpstr>
      <vt:lpstr>Socialisation </vt:lpstr>
      <vt:lpstr>Economy </vt:lpstr>
      <vt:lpstr>Food </vt:lpstr>
      <vt:lpstr>INDIAN SOCIAL CUSTOMS &amp; PROTOCOL </vt:lpstr>
      <vt:lpstr>Communication style </vt:lpstr>
      <vt:lpstr>PowerPoint Presentation</vt:lpstr>
      <vt:lpstr>LET’S WATCH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Indian English and Culture</dc:title>
  <dc:creator>mumununuto</dc:creator>
  <cp:lastModifiedBy>mumununuto</cp:lastModifiedBy>
  <cp:revision>3</cp:revision>
  <dcterms:created xsi:type="dcterms:W3CDTF">2006-08-16T00:00:00Z</dcterms:created>
  <dcterms:modified xsi:type="dcterms:W3CDTF">2022-05-12T08:12:01Z</dcterms:modified>
</cp:coreProperties>
</file>