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67" y="3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5/30/2023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8H9X99R2wkk&amp;list=RDCMUC7QteRlErpm27bkZ6izFwKg&amp;index=3" TargetMode="External"/><Relationship Id="rId2" Type="http://schemas.openxmlformats.org/officeDocument/2006/relationships/hyperlink" Target="https://www.youtube.com/watch?v=F64uq7_V6qQ&amp;list=RDCMUC7QteRlErpm27bkZ6izFwKg&amp;index=2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ialectsarchive.com/ireland" TargetMode="External"/><Relationship Id="rId2" Type="http://schemas.openxmlformats.org/officeDocument/2006/relationships/hyperlink" Target="https://www.dialectsarchive.com/england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dialectsarchive.com/scotland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British English and Culture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9219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The table below illustrates some examples of the typical differences between </a:t>
            </a:r>
            <a:r>
              <a:rPr lang="en-US" sz="2800" dirty="0" smtClean="0"/>
              <a:t>British </a:t>
            </a:r>
            <a:r>
              <a:rPr lang="en-US" sz="2800" dirty="0"/>
              <a:t>English and </a:t>
            </a:r>
            <a:r>
              <a:rPr lang="en-US" sz="2800" dirty="0" smtClean="0"/>
              <a:t>American English</a:t>
            </a:r>
            <a:r>
              <a:rPr lang="en-US" sz="2800" dirty="0"/>
              <a:t>.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335261"/>
              </p:ext>
            </p:extLst>
          </p:nvPr>
        </p:nvGraphicFramePr>
        <p:xfrm>
          <a:off x="457199" y="1916362"/>
          <a:ext cx="8077200" cy="4849907"/>
        </p:xfrm>
        <a:graphic>
          <a:graphicData uri="http://schemas.openxmlformats.org/drawingml/2006/table">
            <a:tbl>
              <a:tblPr/>
              <a:tblGrid>
                <a:gridCol w="2692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2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92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61980">
                <a:tc>
                  <a:txBody>
                    <a:bodyPr/>
                    <a:lstStyle/>
                    <a:p>
                      <a:r>
                        <a:rPr lang="en-US" sz="1300">
                          <a:effectLst/>
                        </a:rPr>
                        <a:t> </a:t>
                      </a:r>
                    </a:p>
                  </a:txBody>
                  <a:tcPr marL="65495" marR="65495" marT="32748" marB="32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>
                          <a:effectLst/>
                        </a:rPr>
                        <a:t>British English</a:t>
                      </a:r>
                    </a:p>
                  </a:txBody>
                  <a:tcPr marL="65495" marR="65495" marT="32748" marB="32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b="1" dirty="0">
                          <a:effectLst/>
                        </a:rPr>
                        <a:t>American English</a:t>
                      </a:r>
                    </a:p>
                  </a:txBody>
                  <a:tcPr marL="65495" marR="65495" marT="32748" marB="32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3318">
                <a:tc>
                  <a:txBody>
                    <a:bodyPr/>
                    <a:lstStyle/>
                    <a:p>
                      <a:pPr algn="l"/>
                      <a:r>
                        <a:rPr lang="en-US" sz="1300" b="1">
                          <a:effectLst/>
                        </a:rPr>
                        <a:t>Phonology (RP versus GA)</a:t>
                      </a:r>
                      <a:endParaRPr lang="en-US" sz="1300">
                        <a:effectLst/>
                      </a:endParaRPr>
                    </a:p>
                  </a:txBody>
                  <a:tcPr marL="65495" marR="65495" marT="32748" marB="32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>
                          <a:effectLst/>
                        </a:rPr>
                        <a:t>e.g.</a:t>
                      </a:r>
                      <a:br>
                        <a:rPr lang="en-US" sz="1300">
                          <a:effectLst/>
                        </a:rPr>
                      </a:br>
                      <a:r>
                        <a:rPr lang="en-US" sz="1300">
                          <a:effectLst/>
                        </a:rPr>
                        <a:t>pronunciation of /r/ only when it precedes a consonant: </a:t>
                      </a:r>
                      <a:r>
                        <a:rPr lang="en-US" sz="1300" i="1">
                          <a:effectLst/>
                        </a:rPr>
                        <a:t>hairy</a:t>
                      </a:r>
                      <a:r>
                        <a:rPr lang="en-US" sz="1300">
                          <a:effectLst/>
                        </a:rPr>
                        <a:t> [] vs. </a:t>
                      </a:r>
                      <a:r>
                        <a:rPr lang="en-US" sz="1300" i="1">
                          <a:effectLst/>
                        </a:rPr>
                        <a:t>hair</a:t>
                      </a:r>
                      <a:r>
                        <a:rPr lang="en-US" sz="1300">
                          <a:effectLst/>
                        </a:rPr>
                        <a:t> []</a:t>
                      </a:r>
                      <a:br>
                        <a:rPr lang="en-US" sz="1300">
                          <a:effectLst/>
                        </a:rPr>
                      </a:br>
                      <a:r>
                        <a:rPr lang="en-US" sz="1300">
                          <a:effectLst/>
                        </a:rPr>
                        <a:t>-&gt; /r/ is dropped in word-final positions in many British varieties (speakers of Irish and Scottish English follow the American pattern rather than the British pattern</a:t>
                      </a:r>
                    </a:p>
                  </a:txBody>
                  <a:tcPr marL="65495" marR="65495" marT="32748" marB="32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>
                          <a:effectLst/>
                        </a:rPr>
                        <a:t>Pronunciation of /r/ in all distributions: GA = rhotic accent</a:t>
                      </a:r>
                      <a:br>
                        <a:rPr lang="en-US" sz="1300">
                          <a:effectLst/>
                        </a:rPr>
                      </a:br>
                      <a:r>
                        <a:rPr lang="en-US" sz="1300">
                          <a:effectLst/>
                        </a:rPr>
                        <a:t>-&gt; retroflex /r/ in word-final position in most American varieties</a:t>
                      </a:r>
                    </a:p>
                  </a:txBody>
                  <a:tcPr marL="65495" marR="65495" marT="32748" marB="32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51436">
                <a:tc>
                  <a:txBody>
                    <a:bodyPr/>
                    <a:lstStyle/>
                    <a:p>
                      <a:r>
                        <a:rPr lang="en-US" sz="1300">
                          <a:effectLst/>
                        </a:rPr>
                        <a:t> </a:t>
                      </a:r>
                    </a:p>
                  </a:txBody>
                  <a:tcPr marL="65495" marR="65495" marT="32748" marB="32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>
                          <a:effectLst/>
                        </a:rPr>
                        <a:t>Pronunciation of /a/ usually as [] in words like </a:t>
                      </a:r>
                      <a:r>
                        <a:rPr lang="en-US" sz="1300" i="1">
                          <a:effectLst/>
                        </a:rPr>
                        <a:t>can’t, dance</a:t>
                      </a:r>
                      <a:r>
                        <a:rPr lang="en-US" sz="1300">
                          <a:effectLst/>
                        </a:rPr>
                        <a:t> etc. in British varieties</a:t>
                      </a:r>
                    </a:p>
                  </a:txBody>
                  <a:tcPr marL="65495" marR="65495" marT="32748" marB="32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>
                          <a:effectLst/>
                        </a:rPr>
                        <a:t>Most American varieties: pronunciation of /a/ in words like </a:t>
                      </a:r>
                      <a:r>
                        <a:rPr lang="en-US" sz="1300" i="1">
                          <a:effectLst/>
                        </a:rPr>
                        <a:t>can’t, dance</a:t>
                      </a:r>
                      <a:r>
                        <a:rPr lang="en-US" sz="1300">
                          <a:effectLst/>
                        </a:rPr>
                        <a:t> etc. as []</a:t>
                      </a:r>
                    </a:p>
                  </a:txBody>
                  <a:tcPr marL="65495" marR="65495" marT="32748" marB="32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7921">
                <a:tc>
                  <a:txBody>
                    <a:bodyPr/>
                    <a:lstStyle/>
                    <a:p>
                      <a:r>
                        <a:rPr lang="en-US" sz="1300">
                          <a:effectLst/>
                        </a:rPr>
                        <a:t> </a:t>
                      </a:r>
                    </a:p>
                  </a:txBody>
                  <a:tcPr marL="65495" marR="65495" marT="32748" marB="32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>
                          <a:effectLst/>
                        </a:rPr>
                        <a:t>In British varieties /t/ is usually not pronounced as a flap [] between two vowels the first of which is stressed</a:t>
                      </a:r>
                    </a:p>
                  </a:txBody>
                  <a:tcPr marL="65495" marR="65495" marT="32748" marB="32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300">
                          <a:effectLst/>
                        </a:rPr>
                        <a:t>/t/ usually pronounced as a flap [] between two vowels the first of which is stressed -&gt; </a:t>
                      </a:r>
                      <a:r>
                        <a:rPr lang="en-US" sz="1300" i="1">
                          <a:effectLst/>
                        </a:rPr>
                        <a:t>sitter</a:t>
                      </a:r>
                      <a:r>
                        <a:rPr lang="en-US" sz="1300">
                          <a:effectLst/>
                        </a:rPr>
                        <a:t> []</a:t>
                      </a:r>
                    </a:p>
                  </a:txBody>
                  <a:tcPr marL="65495" marR="65495" marT="32748" marB="32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1980">
                <a:tc>
                  <a:txBody>
                    <a:bodyPr/>
                    <a:lstStyle/>
                    <a:p>
                      <a:r>
                        <a:rPr lang="en-US" sz="1300">
                          <a:effectLst/>
                        </a:rPr>
                        <a:t> </a:t>
                      </a:r>
                    </a:p>
                  </a:txBody>
                  <a:tcPr marL="65495" marR="65495" marT="32748" marB="32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>
                          <a:effectLst/>
                        </a:rPr>
                        <a:t> </a:t>
                      </a:r>
                    </a:p>
                  </a:txBody>
                  <a:tcPr marL="65495" marR="65495" marT="32748" marB="32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300" dirty="0">
                          <a:effectLst/>
                        </a:rPr>
                        <a:t> </a:t>
                      </a:r>
                    </a:p>
                  </a:txBody>
                  <a:tcPr marL="65495" marR="65495" marT="32748" marB="32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7699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854303"/>
              </p:ext>
            </p:extLst>
          </p:nvPr>
        </p:nvGraphicFramePr>
        <p:xfrm>
          <a:off x="-1" y="0"/>
          <a:ext cx="9144000" cy="6858000"/>
        </p:xfrm>
        <a:graphic>
          <a:graphicData uri="http://schemas.openxmlformats.org/drawingml/2006/table">
            <a:tbl>
              <a:tblPr/>
              <a:tblGrid>
                <a:gridCol w="3048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86538">
                <a:tc>
                  <a:txBody>
                    <a:bodyPr/>
                    <a:lstStyle/>
                    <a:p>
                      <a:pPr algn="l"/>
                      <a:r>
                        <a:rPr lang="en-US" sz="1100" b="1">
                          <a:effectLst/>
                        </a:rPr>
                        <a:t>Spelling</a:t>
                      </a:r>
                      <a:endParaRPr lang="en-US" sz="1100">
                        <a:effectLst/>
                      </a:endParaRPr>
                    </a:p>
                  </a:txBody>
                  <a:tcPr marL="57630" marR="57630" marT="28815" marB="288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effectLst/>
                        </a:rPr>
                        <a:t>e.g.</a:t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Col</a:t>
                      </a:r>
                      <a:r>
                        <a:rPr lang="en-US" sz="1100" b="1">
                          <a:effectLst/>
                        </a:rPr>
                        <a:t>ou</a:t>
                      </a:r>
                      <a:r>
                        <a:rPr lang="en-US" sz="1100">
                          <a:effectLst/>
                        </a:rPr>
                        <a:t>r, lab</a:t>
                      </a:r>
                      <a:r>
                        <a:rPr lang="en-US" sz="1100" b="1">
                          <a:effectLst/>
                        </a:rPr>
                        <a:t>ou</a:t>
                      </a:r>
                      <a:r>
                        <a:rPr lang="en-US" sz="1100">
                          <a:effectLst/>
                        </a:rPr>
                        <a:t>r, fav</a:t>
                      </a:r>
                      <a:r>
                        <a:rPr lang="en-US" sz="1100" b="1">
                          <a:effectLst/>
                        </a:rPr>
                        <a:t>ou</a:t>
                      </a:r>
                      <a:r>
                        <a:rPr lang="en-US" sz="1100">
                          <a:effectLst/>
                        </a:rPr>
                        <a:t>r</a:t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Licen</a:t>
                      </a:r>
                      <a:r>
                        <a:rPr lang="en-US" sz="1100" b="1">
                          <a:effectLst/>
                        </a:rPr>
                        <a:t>c</a:t>
                      </a:r>
                      <a:r>
                        <a:rPr lang="en-US" sz="1100">
                          <a:effectLst/>
                        </a:rPr>
                        <a:t>e, defen</a:t>
                      </a:r>
                      <a:r>
                        <a:rPr lang="en-US" sz="1100" b="1">
                          <a:effectLst/>
                        </a:rPr>
                        <a:t>c</a:t>
                      </a:r>
                      <a:r>
                        <a:rPr lang="en-US" sz="1100">
                          <a:effectLst/>
                        </a:rPr>
                        <a:t>e</a:t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Analy</a:t>
                      </a:r>
                      <a:r>
                        <a:rPr lang="en-US" sz="1100" b="1">
                          <a:effectLst/>
                        </a:rPr>
                        <a:t>s</a:t>
                      </a:r>
                      <a:r>
                        <a:rPr lang="en-US" sz="1100">
                          <a:effectLst/>
                        </a:rPr>
                        <a:t>e, organi</a:t>
                      </a:r>
                      <a:r>
                        <a:rPr lang="en-US" sz="1100" b="1">
                          <a:effectLst/>
                        </a:rPr>
                        <a:t>s</a:t>
                      </a:r>
                      <a:r>
                        <a:rPr lang="en-US" sz="1100">
                          <a:effectLst/>
                        </a:rPr>
                        <a:t>e</a:t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Theat</a:t>
                      </a:r>
                      <a:r>
                        <a:rPr lang="en-US" sz="1100" b="1">
                          <a:effectLst/>
                        </a:rPr>
                        <a:t>re</a:t>
                      </a:r>
                      <a:r>
                        <a:rPr lang="en-US" sz="1100">
                          <a:effectLst/>
                        </a:rPr>
                        <a:t>, cent</a:t>
                      </a:r>
                      <a:r>
                        <a:rPr lang="en-US" sz="1100" b="1">
                          <a:effectLst/>
                        </a:rPr>
                        <a:t>re</a:t>
                      </a:r>
                      <a:r>
                        <a:rPr lang="en-US" sz="1100">
                          <a:effectLst/>
                        </a:rPr>
                        <a:t/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Dia</a:t>
                      </a:r>
                      <a:r>
                        <a:rPr lang="en-US" sz="1100" b="1">
                          <a:effectLst/>
                        </a:rPr>
                        <a:t>ll</a:t>
                      </a:r>
                      <a:r>
                        <a:rPr lang="en-US" sz="1100">
                          <a:effectLst/>
                        </a:rPr>
                        <a:t>ed, cance</a:t>
                      </a:r>
                      <a:r>
                        <a:rPr lang="en-US" sz="1100" b="1">
                          <a:effectLst/>
                        </a:rPr>
                        <a:t>ll</a:t>
                      </a:r>
                      <a:r>
                        <a:rPr lang="en-US" sz="1100">
                          <a:effectLst/>
                        </a:rPr>
                        <a:t>ed</a:t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Insta</a:t>
                      </a:r>
                      <a:r>
                        <a:rPr lang="en-US" sz="1100" b="1">
                          <a:effectLst/>
                        </a:rPr>
                        <a:t>l</a:t>
                      </a:r>
                      <a:r>
                        <a:rPr lang="en-US" sz="1100">
                          <a:effectLst/>
                        </a:rPr>
                        <a:t>ment, ski</a:t>
                      </a:r>
                      <a:r>
                        <a:rPr lang="en-US" sz="1100" b="1">
                          <a:effectLst/>
                        </a:rPr>
                        <a:t>l</a:t>
                      </a:r>
                      <a:r>
                        <a:rPr lang="en-US" sz="1100">
                          <a:effectLst/>
                        </a:rPr>
                        <a:t>ful</a:t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t</a:t>
                      </a:r>
                      <a:r>
                        <a:rPr lang="en-US" sz="1100" b="1">
                          <a:effectLst/>
                        </a:rPr>
                        <a:t>y</a:t>
                      </a:r>
                      <a:r>
                        <a:rPr lang="en-US" sz="1100">
                          <a:effectLst/>
                        </a:rPr>
                        <a:t>re</a:t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progra</a:t>
                      </a:r>
                      <a:r>
                        <a:rPr lang="en-US" sz="1100" b="1">
                          <a:effectLst/>
                        </a:rPr>
                        <a:t>mm</a:t>
                      </a:r>
                      <a:r>
                        <a:rPr lang="en-US" sz="1100">
                          <a:effectLst/>
                        </a:rPr>
                        <a:t>e</a:t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catalog</a:t>
                      </a:r>
                      <a:r>
                        <a:rPr lang="en-US" sz="1100" b="1">
                          <a:effectLst/>
                        </a:rPr>
                        <a:t>ue</a:t>
                      </a:r>
                      <a:endParaRPr lang="en-US" sz="1100">
                        <a:effectLst/>
                      </a:endParaRPr>
                    </a:p>
                  </a:txBody>
                  <a:tcPr marL="57630" marR="57630" marT="28815" marB="288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e.g.</a:t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Col</a:t>
                      </a:r>
                      <a:r>
                        <a:rPr lang="en-US" sz="1100" b="1">
                          <a:effectLst/>
                        </a:rPr>
                        <a:t>o</a:t>
                      </a:r>
                      <a:r>
                        <a:rPr lang="en-US" sz="1100">
                          <a:effectLst/>
                        </a:rPr>
                        <a:t>r, lab</a:t>
                      </a:r>
                      <a:r>
                        <a:rPr lang="en-US" sz="1100" b="1">
                          <a:effectLst/>
                        </a:rPr>
                        <a:t>o</a:t>
                      </a:r>
                      <a:r>
                        <a:rPr lang="en-US" sz="1100">
                          <a:effectLst/>
                        </a:rPr>
                        <a:t>r, fav</a:t>
                      </a:r>
                      <a:r>
                        <a:rPr lang="en-US" sz="1100" b="1">
                          <a:effectLst/>
                        </a:rPr>
                        <a:t>o</a:t>
                      </a:r>
                      <a:r>
                        <a:rPr lang="en-US" sz="1100">
                          <a:effectLst/>
                        </a:rPr>
                        <a:t>r</a:t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Licen</a:t>
                      </a:r>
                      <a:r>
                        <a:rPr lang="en-US" sz="1100" b="1">
                          <a:effectLst/>
                        </a:rPr>
                        <a:t>s</a:t>
                      </a:r>
                      <a:r>
                        <a:rPr lang="en-US" sz="1100">
                          <a:effectLst/>
                        </a:rPr>
                        <a:t>e, defen</a:t>
                      </a:r>
                      <a:r>
                        <a:rPr lang="en-US" sz="1100" b="1">
                          <a:effectLst/>
                        </a:rPr>
                        <a:t>s</a:t>
                      </a:r>
                      <a:r>
                        <a:rPr lang="en-US" sz="1100">
                          <a:effectLst/>
                        </a:rPr>
                        <a:t>e</a:t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Analy</a:t>
                      </a:r>
                      <a:r>
                        <a:rPr lang="en-US" sz="1100" b="1">
                          <a:effectLst/>
                        </a:rPr>
                        <a:t>z</a:t>
                      </a:r>
                      <a:r>
                        <a:rPr lang="en-US" sz="1100">
                          <a:effectLst/>
                        </a:rPr>
                        <a:t>e, organi</a:t>
                      </a:r>
                      <a:r>
                        <a:rPr lang="en-US" sz="1100" b="1">
                          <a:effectLst/>
                        </a:rPr>
                        <a:t>z</a:t>
                      </a:r>
                      <a:r>
                        <a:rPr lang="en-US" sz="1100">
                          <a:effectLst/>
                        </a:rPr>
                        <a:t>e</a:t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Theat</a:t>
                      </a:r>
                      <a:r>
                        <a:rPr lang="en-US" sz="1100" b="1">
                          <a:effectLst/>
                        </a:rPr>
                        <a:t>er</a:t>
                      </a:r>
                      <a:r>
                        <a:rPr lang="en-US" sz="1100">
                          <a:effectLst/>
                        </a:rPr>
                        <a:t>, cent</a:t>
                      </a:r>
                      <a:r>
                        <a:rPr lang="en-US" sz="1100" b="1">
                          <a:effectLst/>
                        </a:rPr>
                        <a:t>er</a:t>
                      </a:r>
                      <a:r>
                        <a:rPr lang="en-US" sz="1100">
                          <a:effectLst/>
                        </a:rPr>
                        <a:t/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Dia</a:t>
                      </a:r>
                      <a:r>
                        <a:rPr lang="en-US" sz="1100" b="1">
                          <a:effectLst/>
                        </a:rPr>
                        <a:t>l</a:t>
                      </a:r>
                      <a:r>
                        <a:rPr lang="en-US" sz="1100">
                          <a:effectLst/>
                        </a:rPr>
                        <a:t>ed, cance</a:t>
                      </a:r>
                      <a:r>
                        <a:rPr lang="en-US" sz="1100" b="1">
                          <a:effectLst/>
                        </a:rPr>
                        <a:t>l</a:t>
                      </a:r>
                      <a:r>
                        <a:rPr lang="en-US" sz="1100">
                          <a:effectLst/>
                        </a:rPr>
                        <a:t>ed</a:t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Insta</a:t>
                      </a:r>
                      <a:r>
                        <a:rPr lang="en-US" sz="1100" b="1">
                          <a:effectLst/>
                        </a:rPr>
                        <a:t>ll</a:t>
                      </a:r>
                      <a:r>
                        <a:rPr lang="en-US" sz="1100">
                          <a:effectLst/>
                        </a:rPr>
                        <a:t>ment, ski</a:t>
                      </a:r>
                      <a:r>
                        <a:rPr lang="en-US" sz="1100" b="1">
                          <a:effectLst/>
                        </a:rPr>
                        <a:t>ll</a:t>
                      </a:r>
                      <a:r>
                        <a:rPr lang="en-US" sz="1100">
                          <a:effectLst/>
                        </a:rPr>
                        <a:t>ful</a:t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t</a:t>
                      </a:r>
                      <a:r>
                        <a:rPr lang="en-US" sz="1100" b="1">
                          <a:effectLst/>
                        </a:rPr>
                        <a:t>i</a:t>
                      </a:r>
                      <a:r>
                        <a:rPr lang="en-US" sz="1100">
                          <a:effectLst/>
                        </a:rPr>
                        <a:t>re</a:t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progra</a:t>
                      </a:r>
                      <a:r>
                        <a:rPr lang="en-US" sz="1100" b="1">
                          <a:effectLst/>
                        </a:rPr>
                        <a:t>m</a:t>
                      </a:r>
                      <a:r>
                        <a:rPr lang="en-US" sz="1100">
                          <a:effectLst/>
                        </a:rPr>
                        <a:t/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catalo</a:t>
                      </a:r>
                      <a:r>
                        <a:rPr lang="en-US" sz="1100" b="1">
                          <a:effectLst/>
                        </a:rPr>
                        <a:t>g</a:t>
                      </a:r>
                      <a:endParaRPr lang="en-US" sz="1100">
                        <a:effectLst/>
                      </a:endParaRPr>
                    </a:p>
                  </a:txBody>
                  <a:tcPr marL="57630" marR="57630" marT="28815" marB="288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521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 </a:t>
                      </a:r>
                    </a:p>
                  </a:txBody>
                  <a:tcPr marL="57630" marR="57630" marT="28815" marB="288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 </a:t>
                      </a:r>
                    </a:p>
                  </a:txBody>
                  <a:tcPr marL="57630" marR="57630" marT="28815" marB="288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 </a:t>
                      </a:r>
                    </a:p>
                  </a:txBody>
                  <a:tcPr marL="57630" marR="57630" marT="28815" marB="288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6302">
                <a:tc>
                  <a:txBody>
                    <a:bodyPr/>
                    <a:lstStyle/>
                    <a:p>
                      <a:pPr algn="l"/>
                      <a:r>
                        <a:rPr lang="en-US" sz="1100" b="1">
                          <a:effectLst/>
                        </a:rPr>
                        <a:t>Grammar</a:t>
                      </a:r>
                      <a:endParaRPr lang="en-US" sz="1100">
                        <a:effectLst/>
                      </a:endParaRPr>
                    </a:p>
                  </a:txBody>
                  <a:tcPr marL="57630" marR="57630" marT="28815" marB="288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effectLst/>
                        </a:rPr>
                        <a:t>e.g. perfect:</a:t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Experiential perfect: </a:t>
                      </a:r>
                      <a:r>
                        <a:rPr lang="en-US" sz="1100" i="1">
                          <a:effectLst/>
                        </a:rPr>
                        <a:t>Have you ever gone to Rome?</a:t>
                      </a:r>
                      <a:endParaRPr lang="en-US" sz="1100">
                        <a:effectLst/>
                      </a:endParaRPr>
                    </a:p>
                  </a:txBody>
                  <a:tcPr marL="57630" marR="57630" marT="28815" marB="288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effectLst/>
                        </a:rPr>
                        <a:t>Simple past: </a:t>
                      </a:r>
                      <a:r>
                        <a:rPr lang="en-US" sz="1100" i="1">
                          <a:effectLst/>
                        </a:rPr>
                        <a:t>Did you ever go to Rome?</a:t>
                      </a:r>
                      <a:endParaRPr lang="en-US" sz="1100">
                        <a:effectLst/>
                      </a:endParaRPr>
                    </a:p>
                  </a:txBody>
                  <a:tcPr marL="57630" marR="57630" marT="28815" marB="288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94975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 </a:t>
                      </a:r>
                    </a:p>
                  </a:txBody>
                  <a:tcPr marL="57630" marR="57630" marT="28815" marB="288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>
                          <a:effectLst/>
                        </a:rPr>
                        <a:t>e.g. perfect:</a:t>
                      </a:r>
                      <a:br>
                        <a:rPr lang="en-US" sz="1100">
                          <a:effectLst/>
                        </a:rPr>
                      </a:br>
                      <a:r>
                        <a:rPr lang="en-US" sz="1100">
                          <a:effectLst/>
                        </a:rPr>
                        <a:t>With certain adverbs (e.g. </a:t>
                      </a:r>
                      <a:r>
                        <a:rPr lang="en-US" sz="1100" i="1">
                          <a:effectLst/>
                        </a:rPr>
                        <a:t>just, already, recently</a:t>
                      </a:r>
                      <a:r>
                        <a:rPr lang="en-US" sz="1100">
                          <a:effectLst/>
                        </a:rPr>
                        <a:t>): </a:t>
                      </a:r>
                      <a:r>
                        <a:rPr lang="en-US" sz="1100" i="1">
                          <a:effectLst/>
                        </a:rPr>
                        <a:t>He has just finished his homework; She has left already.</a:t>
                      </a:r>
                      <a:endParaRPr lang="en-US" sz="1100">
                        <a:effectLst/>
                      </a:endParaRPr>
                    </a:p>
                  </a:txBody>
                  <a:tcPr marL="57630" marR="57630" marT="28815" marB="288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Simple past can be used: </a:t>
                      </a:r>
                      <a:r>
                        <a:rPr lang="en-US" sz="1100" i="1">
                          <a:effectLst/>
                        </a:rPr>
                        <a:t>He just finished his homework; She left already</a:t>
                      </a:r>
                      <a:r>
                        <a:rPr lang="en-US" sz="1100">
                          <a:effectLst/>
                        </a:rPr>
                        <a:t>.</a:t>
                      </a:r>
                    </a:p>
                  </a:txBody>
                  <a:tcPr marL="57630" marR="57630" marT="28815" marB="288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69664"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 </a:t>
                      </a:r>
                    </a:p>
                  </a:txBody>
                  <a:tcPr marL="57630" marR="57630" marT="28815" marB="288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>
                          <a:effectLst/>
                        </a:rPr>
                        <a:t>No use of additional past participle form </a:t>
                      </a:r>
                      <a:r>
                        <a:rPr lang="en-US" sz="1100" i="1">
                          <a:effectLst/>
                        </a:rPr>
                        <a:t>gotten</a:t>
                      </a:r>
                      <a:r>
                        <a:rPr lang="en-US" sz="1100">
                          <a:effectLst/>
                        </a:rPr>
                        <a:t> of the verb </a:t>
                      </a:r>
                      <a:r>
                        <a:rPr lang="en-US" sz="1100" i="1">
                          <a:effectLst/>
                        </a:rPr>
                        <a:t>get</a:t>
                      </a:r>
                      <a:endParaRPr lang="en-US" sz="1100">
                        <a:effectLst/>
                      </a:endParaRPr>
                    </a:p>
                  </a:txBody>
                  <a:tcPr marL="57630" marR="57630" marT="28815" marB="288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>
                          <a:effectLst/>
                        </a:rPr>
                        <a:t>Two past participle forms of </a:t>
                      </a:r>
                      <a:r>
                        <a:rPr lang="en-US" sz="1100" i="1" dirty="0">
                          <a:effectLst/>
                        </a:rPr>
                        <a:t>get</a:t>
                      </a:r>
                      <a:r>
                        <a:rPr lang="en-US" sz="1100" dirty="0">
                          <a:effectLst/>
                        </a:rPr>
                        <a:t>: </a:t>
                      </a:r>
                      <a:r>
                        <a:rPr lang="en-US" sz="1100" i="1" dirty="0">
                          <a:effectLst/>
                        </a:rPr>
                        <a:t>got</a:t>
                      </a:r>
                      <a:r>
                        <a:rPr lang="en-US" sz="1100" dirty="0">
                          <a:effectLst/>
                        </a:rPr>
                        <a:t> and </a:t>
                      </a:r>
                      <a:r>
                        <a:rPr lang="en-US" sz="1100" i="1" dirty="0">
                          <a:effectLst/>
                        </a:rPr>
                        <a:t>gotten</a:t>
                      </a:r>
                      <a:r>
                        <a:rPr lang="en-US" sz="1100" dirty="0">
                          <a:effectLst/>
                        </a:rPr>
                        <a:t>. Their use marks a semantic difference:</a:t>
                      </a:r>
                      <a:br>
                        <a:rPr lang="en-US" sz="1100" dirty="0">
                          <a:effectLst/>
                        </a:rPr>
                      </a:br>
                      <a:r>
                        <a:rPr lang="en-US" sz="1100" dirty="0">
                          <a:effectLst/>
                        </a:rPr>
                        <a:t>-&gt; </a:t>
                      </a:r>
                      <a:r>
                        <a:rPr lang="en-US" sz="1100" i="1" dirty="0">
                          <a:effectLst/>
                        </a:rPr>
                        <a:t>gotten</a:t>
                      </a:r>
                      <a:r>
                        <a:rPr lang="en-US" sz="1100" dirty="0">
                          <a:effectLst/>
                        </a:rPr>
                        <a:t> = used to indicate situations which are dynamic or in progress</a:t>
                      </a:r>
                      <a:br>
                        <a:rPr lang="en-US" sz="1100" dirty="0">
                          <a:effectLst/>
                        </a:rPr>
                      </a:br>
                      <a:r>
                        <a:rPr lang="en-US" sz="1100" dirty="0">
                          <a:effectLst/>
                        </a:rPr>
                        <a:t>-&gt; </a:t>
                      </a:r>
                      <a:r>
                        <a:rPr lang="en-US" sz="1100" i="1" dirty="0">
                          <a:effectLst/>
                        </a:rPr>
                        <a:t>got</a:t>
                      </a:r>
                      <a:r>
                        <a:rPr lang="en-US" sz="1100" dirty="0">
                          <a:effectLst/>
                        </a:rPr>
                        <a:t> = used to indicate static situations and </a:t>
                      </a:r>
                      <a:r>
                        <a:rPr lang="en-US" sz="1100" dirty="0" err="1">
                          <a:effectLst/>
                        </a:rPr>
                        <a:t>resultative</a:t>
                      </a:r>
                      <a:r>
                        <a:rPr lang="en-US" sz="1100" dirty="0">
                          <a:effectLst/>
                        </a:rPr>
                        <a:t> states:</a:t>
                      </a:r>
                      <a:br>
                        <a:rPr lang="en-US" sz="1100" dirty="0">
                          <a:effectLst/>
                        </a:rPr>
                      </a:br>
                      <a:r>
                        <a:rPr lang="en-US" sz="1100" i="1" dirty="0">
                          <a:effectLst/>
                        </a:rPr>
                        <a:t>They’ve gotten interested</a:t>
                      </a:r>
                      <a:r>
                        <a:rPr lang="en-US" sz="1100" dirty="0">
                          <a:effectLst/>
                        </a:rPr>
                        <a:t> (‘have developed interest in…’)</a:t>
                      </a:r>
                      <a:br>
                        <a:rPr lang="en-US" sz="1100" dirty="0">
                          <a:effectLst/>
                        </a:rPr>
                      </a:br>
                      <a:r>
                        <a:rPr lang="en-US" sz="1100" dirty="0">
                          <a:effectLst/>
                        </a:rPr>
                        <a:t>versus</a:t>
                      </a:r>
                      <a:br>
                        <a:rPr lang="en-US" sz="1100" dirty="0">
                          <a:effectLst/>
                        </a:rPr>
                      </a:br>
                      <a:r>
                        <a:rPr lang="en-US" sz="1100" i="1" dirty="0">
                          <a:effectLst/>
                        </a:rPr>
                        <a:t>They’ve got interested</a:t>
                      </a:r>
                      <a:r>
                        <a:rPr lang="en-US" sz="1100" dirty="0">
                          <a:effectLst/>
                        </a:rPr>
                        <a:t> (‘are interested’)</a:t>
                      </a:r>
                    </a:p>
                  </a:txBody>
                  <a:tcPr marL="57630" marR="57630" marT="28815" marB="2881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39141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0018423"/>
              </p:ext>
            </p:extLst>
          </p:nvPr>
        </p:nvGraphicFramePr>
        <p:xfrm>
          <a:off x="533400" y="2667000"/>
          <a:ext cx="8229600" cy="3626961"/>
        </p:xfrm>
        <a:graphic>
          <a:graphicData uri="http://schemas.openxmlformats.org/drawingml/2006/table">
            <a:tbl>
              <a:tblPr/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75473"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/>
                      </a:r>
                      <a:br>
                        <a:rPr lang="en-US">
                          <a:effectLst/>
                        </a:rPr>
                      </a:br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>
                          <a:effectLst/>
                        </a:rPr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>
                      <a:noFill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51488">
                <a:tc>
                  <a:txBody>
                    <a:bodyPr/>
                    <a:lstStyle/>
                    <a:p>
                      <a:pPr algn="l"/>
                      <a:r>
                        <a:rPr lang="en-US" b="1">
                          <a:effectLst/>
                        </a:rPr>
                        <a:t>Vocabulary</a:t>
                      </a:r>
                      <a:endParaRPr lang="en-US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>
                          <a:effectLst/>
                        </a:rPr>
                        <a:t>e.g.</a:t>
                      </a:r>
                      <a:br>
                        <a:rPr lang="en-US">
                          <a:effectLst/>
                        </a:rPr>
                      </a:br>
                      <a:r>
                        <a:rPr lang="en-US">
                          <a:effectLst/>
                        </a:rPr>
                        <a:t>Lift</a:t>
                      </a:r>
                      <a:br>
                        <a:rPr lang="en-US">
                          <a:effectLst/>
                        </a:rPr>
                      </a:br>
                      <a:r>
                        <a:rPr lang="en-US">
                          <a:effectLst/>
                        </a:rPr>
                        <a:t>Petrol</a:t>
                      </a:r>
                      <a:br>
                        <a:rPr lang="en-US">
                          <a:effectLst/>
                        </a:rPr>
                      </a:br>
                      <a:r>
                        <a:rPr lang="en-US">
                          <a:effectLst/>
                        </a:rPr>
                        <a:t>Lorry</a:t>
                      </a:r>
                      <a:br>
                        <a:rPr lang="en-US">
                          <a:effectLst/>
                        </a:rPr>
                      </a:br>
                      <a:r>
                        <a:rPr lang="en-US">
                          <a:effectLst/>
                        </a:rPr>
                        <a:t>Queue</a:t>
                      </a:r>
                      <a:br>
                        <a:rPr lang="en-US">
                          <a:effectLst/>
                        </a:rPr>
                      </a:br>
                      <a:r>
                        <a:rPr lang="en-US">
                          <a:effectLst/>
                        </a:rPr>
                        <a:t>Torch</a:t>
                      </a:r>
                      <a:br>
                        <a:rPr lang="en-US">
                          <a:effectLst/>
                        </a:rPr>
                      </a:br>
                      <a:r>
                        <a:rPr lang="en-US">
                          <a:effectLst/>
                        </a:rPr>
                        <a:t>Boot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>
                          <a:effectLst/>
                        </a:rPr>
                        <a:t>e.g.</a:t>
                      </a:r>
                      <a:br>
                        <a:rPr lang="en-US" dirty="0">
                          <a:effectLst/>
                        </a:rPr>
                      </a:br>
                      <a:r>
                        <a:rPr lang="en-US" dirty="0">
                          <a:effectLst/>
                        </a:rPr>
                        <a:t>Elevator</a:t>
                      </a:r>
                      <a:br>
                        <a:rPr lang="en-US" dirty="0">
                          <a:effectLst/>
                        </a:rPr>
                      </a:br>
                      <a:r>
                        <a:rPr lang="en-US" dirty="0">
                          <a:effectLst/>
                        </a:rPr>
                        <a:t>Gas/Gasoline</a:t>
                      </a:r>
                      <a:br>
                        <a:rPr lang="en-US" dirty="0">
                          <a:effectLst/>
                        </a:rPr>
                      </a:br>
                      <a:r>
                        <a:rPr lang="en-US" dirty="0">
                          <a:effectLst/>
                        </a:rPr>
                        <a:t>Truck</a:t>
                      </a:r>
                      <a:br>
                        <a:rPr lang="en-US" dirty="0">
                          <a:effectLst/>
                        </a:rPr>
                      </a:br>
                      <a:r>
                        <a:rPr lang="en-US" dirty="0">
                          <a:effectLst/>
                        </a:rPr>
                        <a:t>Line</a:t>
                      </a:r>
                      <a:br>
                        <a:rPr lang="en-US" dirty="0">
                          <a:effectLst/>
                        </a:rPr>
                      </a:br>
                      <a:r>
                        <a:rPr lang="en-US" dirty="0">
                          <a:effectLst/>
                        </a:rPr>
                        <a:t>Flashlight</a:t>
                      </a:r>
                      <a:br>
                        <a:rPr lang="en-US" dirty="0">
                          <a:effectLst/>
                        </a:rPr>
                      </a:br>
                      <a:r>
                        <a:rPr lang="en-US" dirty="0">
                          <a:effectLst/>
                        </a:rPr>
                        <a:t>Trunk (of a car)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EEEE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8330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b="1" dirty="0"/>
              <a:t>The difference between British English and American English- word </a:t>
            </a:r>
            <a:r>
              <a:rPr lang="en-US" sz="4000" b="1" dirty="0" smtClean="0"/>
              <a:t>list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22520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American – counter clockwise           British – anti-clockwise</a:t>
            </a:r>
          </a:p>
          <a:p>
            <a:r>
              <a:rPr lang="en-US" dirty="0"/>
              <a:t>fall                                                                             autumn</a:t>
            </a:r>
          </a:p>
          <a:p>
            <a:r>
              <a:rPr lang="en-US" dirty="0"/>
              <a:t>attorney                                                                    barrister</a:t>
            </a:r>
          </a:p>
          <a:p>
            <a:r>
              <a:rPr lang="en-US" dirty="0"/>
              <a:t>cookie                                                                       </a:t>
            </a:r>
            <a:r>
              <a:rPr lang="en-US" dirty="0" smtClean="0"/>
              <a:t>biscuit</a:t>
            </a:r>
            <a:endParaRPr lang="en-US" dirty="0"/>
          </a:p>
          <a:p>
            <a:r>
              <a:rPr lang="en-US" dirty="0"/>
              <a:t>hood (car)                                                                bonnet (car)</a:t>
            </a:r>
          </a:p>
          <a:p>
            <a:r>
              <a:rPr lang="en-US" dirty="0"/>
              <a:t>trunk (car)                                                               </a:t>
            </a:r>
            <a:r>
              <a:rPr lang="en-US" dirty="0" smtClean="0"/>
              <a:t> boot </a:t>
            </a:r>
            <a:r>
              <a:rPr lang="en-US" dirty="0"/>
              <a:t>( car)</a:t>
            </a:r>
          </a:p>
          <a:p>
            <a:r>
              <a:rPr lang="en-US" dirty="0"/>
              <a:t>parking lot                                                               </a:t>
            </a:r>
            <a:r>
              <a:rPr lang="en-US" dirty="0" smtClean="0"/>
              <a:t> car </a:t>
            </a:r>
            <a:r>
              <a:rPr lang="en-US" dirty="0"/>
              <a:t>park</a:t>
            </a:r>
          </a:p>
          <a:p>
            <a:r>
              <a:rPr lang="en-US" dirty="0"/>
              <a:t>fries                                                                          </a:t>
            </a:r>
            <a:r>
              <a:rPr lang="en-US" dirty="0" smtClean="0"/>
              <a:t> chips </a:t>
            </a:r>
            <a:r>
              <a:rPr lang="en-US" dirty="0"/>
              <a:t>(hot)</a:t>
            </a:r>
          </a:p>
          <a:p>
            <a:r>
              <a:rPr lang="en-US" dirty="0"/>
              <a:t>stove                                                                         cooker</a:t>
            </a:r>
          </a:p>
          <a:p>
            <a:r>
              <a:rPr lang="en-US" dirty="0"/>
              <a:t>chips                                                                         crisps</a:t>
            </a:r>
          </a:p>
          <a:p>
            <a:r>
              <a:rPr lang="en-US" dirty="0"/>
              <a:t>pacifier </a:t>
            </a:r>
            <a:r>
              <a:rPr lang="en-US" dirty="0" smtClean="0"/>
              <a:t>(for </a:t>
            </a:r>
            <a:r>
              <a:rPr lang="en-US" dirty="0"/>
              <a:t>baby)                                                </a:t>
            </a:r>
            <a:r>
              <a:rPr lang="en-US" dirty="0" smtClean="0"/>
              <a:t>  dummy</a:t>
            </a:r>
            <a:endParaRPr lang="en-US" dirty="0"/>
          </a:p>
          <a:p>
            <a:r>
              <a:rPr lang="en-US" dirty="0"/>
              <a:t>soccer                                                                      football</a:t>
            </a:r>
          </a:p>
          <a:p>
            <a:r>
              <a:rPr lang="en-US" dirty="0"/>
              <a:t>purse/pocket book                                                handbag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2120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WATCH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www.youtube.com/watch?v=F64uq7_V6qQ&amp;list=RDCMUC7QteRlErpm27bkZ6izFwKg&amp;index=2</a:t>
            </a:r>
            <a:endParaRPr lang="en-US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www.youtube.com/watch?v=8H9X99R2wkk&amp;list=RDCMUC7QteRlErpm27bkZ6izFwKg&amp;index=3</a:t>
            </a:r>
            <a:endParaRPr lang="en-US" dirty="0" smtClean="0"/>
          </a:p>
          <a:p>
            <a:r>
              <a:rPr lang="en-US"/>
              <a:t>https://www.youtube.com/watch?v=6VyvzvZ4jG8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952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LISTEN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www.dialectsarchive.com/england</a:t>
            </a:r>
            <a:endParaRPr lang="en-US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www.dialectsarchive.com/ireland</a:t>
            </a:r>
            <a:endParaRPr lang="en-US" dirty="0" smtClean="0"/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www.dialectsarchive.com/scotland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9098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 </a:t>
            </a:r>
            <a:r>
              <a:rPr lang="en-US" i="1" dirty="0"/>
              <a:t>United Kingdom of Great Britain and Northern Ireland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77012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It is also </a:t>
            </a:r>
            <a:r>
              <a:rPr lang="en-US" dirty="0"/>
              <a:t>known simply as the </a:t>
            </a:r>
            <a:r>
              <a:rPr lang="en-US" dirty="0" smtClean="0"/>
              <a:t>UK.</a:t>
            </a:r>
          </a:p>
          <a:p>
            <a:r>
              <a:rPr lang="en-US" dirty="0" smtClean="0"/>
              <a:t>It </a:t>
            </a:r>
            <a:r>
              <a:rPr lang="en-US" dirty="0"/>
              <a:t>is a country including England, Scotland, Wales and Northern Ireland. </a:t>
            </a:r>
            <a:endParaRPr lang="en-US" dirty="0" smtClean="0"/>
          </a:p>
          <a:p>
            <a:r>
              <a:rPr lang="en-US" dirty="0" smtClean="0"/>
              <a:t>Each </a:t>
            </a:r>
            <a:r>
              <a:rPr lang="en-US" dirty="0"/>
              <a:t>of these constituent nations have distinct national identities. </a:t>
            </a:r>
            <a:endParaRPr lang="en-US" dirty="0" smtClean="0"/>
          </a:p>
          <a:p>
            <a:r>
              <a:rPr lang="en-US" dirty="0" smtClean="0"/>
              <a:t>They </a:t>
            </a:r>
            <a:r>
              <a:rPr lang="en-US" dirty="0"/>
              <a:t>are united under the same monarch and government, although each have their own parliaments or assemblies to make their own laws.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people of England, Scotland, Wales and Northern Ireland also speak the same </a:t>
            </a:r>
            <a:r>
              <a:rPr lang="en-US" dirty="0" smtClean="0"/>
              <a:t>language.</a:t>
            </a:r>
          </a:p>
          <a:p>
            <a:r>
              <a:rPr lang="en-US" dirty="0" smtClean="0"/>
              <a:t>They use </a:t>
            </a:r>
            <a:r>
              <a:rPr lang="en-US" dirty="0"/>
              <a:t>the same </a:t>
            </a:r>
            <a:r>
              <a:rPr lang="en-US" dirty="0" smtClean="0"/>
              <a:t>currency and </a:t>
            </a:r>
            <a:r>
              <a:rPr lang="en-US" dirty="0"/>
              <a:t>have similar laws and </a:t>
            </a:r>
            <a:r>
              <a:rPr lang="en-US" dirty="0" smtClean="0"/>
              <a:t>policies.</a:t>
            </a:r>
          </a:p>
          <a:p>
            <a:r>
              <a:rPr lang="en-US" dirty="0" smtClean="0"/>
              <a:t>They </a:t>
            </a:r>
            <a:r>
              <a:rPr lang="en-US" dirty="0"/>
              <a:t>share media outlets and are subjects of the same Royal Family. </a:t>
            </a:r>
          </a:p>
        </p:txBody>
      </p:sp>
    </p:spTree>
    <p:extLst>
      <p:ext uri="{BB962C8B-B14F-4D97-AF65-F5344CB8AC3E}">
        <p14:creationId xmlns:p14="http://schemas.microsoft.com/office/powerpoint/2010/main" val="3792715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8612607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British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Cultural differences between England, Scotland, Wales and Northern Ireland are most visible in each country’s individual history and heritage, as well as regional dialects and accents. </a:t>
            </a:r>
            <a:endParaRPr lang="en-US" dirty="0" smtClean="0"/>
          </a:p>
          <a:p>
            <a:r>
              <a:rPr lang="en-US" dirty="0" smtClean="0"/>
              <a:t>There </a:t>
            </a:r>
            <a:r>
              <a:rPr lang="en-US" dirty="0"/>
              <a:t>are also variations in the way each national identity within the UK is perceived. 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example, Scottish, Welsh and Irish people tend to be more aware of a dual identity (e.g. being both Scottish and British). </a:t>
            </a:r>
          </a:p>
        </p:txBody>
      </p:sp>
    </p:spTree>
    <p:extLst>
      <p:ext uri="{BB962C8B-B14F-4D97-AF65-F5344CB8AC3E}">
        <p14:creationId xmlns:p14="http://schemas.microsoft.com/office/powerpoint/2010/main" val="33768883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2252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The </a:t>
            </a:r>
            <a:r>
              <a:rPr lang="en-US" dirty="0" smtClean="0"/>
              <a:t>English generally </a:t>
            </a:r>
            <a:r>
              <a:rPr lang="en-US" dirty="0"/>
              <a:t>do not feel the same need to distinguish their </a:t>
            </a:r>
            <a:r>
              <a:rPr lang="en-US" dirty="0" smtClean="0"/>
              <a:t>origin as </a:t>
            </a:r>
            <a:r>
              <a:rPr lang="en-US" dirty="0"/>
              <a:t>‘</a:t>
            </a:r>
            <a:r>
              <a:rPr lang="en-US" i="1" dirty="0"/>
              <a:t>British</a:t>
            </a:r>
            <a:r>
              <a:rPr lang="en-US" dirty="0" smtClean="0"/>
              <a:t>’.</a:t>
            </a:r>
          </a:p>
          <a:p>
            <a:r>
              <a:rPr lang="en-US" dirty="0" smtClean="0"/>
              <a:t>It </a:t>
            </a:r>
            <a:r>
              <a:rPr lang="en-US" dirty="0"/>
              <a:t>is often assumed to be synonymous with ‘</a:t>
            </a:r>
            <a:r>
              <a:rPr lang="en-US" i="1" dirty="0"/>
              <a:t>English</a:t>
            </a:r>
            <a:r>
              <a:rPr lang="en-US" dirty="0"/>
              <a:t>’.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predominance of the English identity can be a point of tension or resentment. </a:t>
            </a:r>
            <a:endParaRPr lang="en-US" dirty="0" smtClean="0"/>
          </a:p>
          <a:p>
            <a:r>
              <a:rPr lang="en-US" dirty="0" smtClean="0"/>
              <a:t>Indeed</a:t>
            </a:r>
            <a:r>
              <a:rPr lang="en-US" dirty="0"/>
              <a:t>, England is the significantly more populous country, with approximately 84% of the UK’s population living </a:t>
            </a:r>
            <a:r>
              <a:rPr lang="en-US" dirty="0" smtClean="0"/>
              <a:t>there.</a:t>
            </a:r>
            <a:r>
              <a:rPr lang="en-US" baseline="30000" dirty="0"/>
              <a:t> </a:t>
            </a:r>
            <a:endParaRPr lang="en-US" baseline="30000" dirty="0" smtClean="0"/>
          </a:p>
          <a:p>
            <a:r>
              <a:rPr lang="en-US" dirty="0" smtClean="0"/>
              <a:t>All </a:t>
            </a:r>
            <a:r>
              <a:rPr lang="en-US" dirty="0"/>
              <a:t>four countries are influenced by the size, popularity and political decision-making power of London, which is the cultural and economic hub of the UK. </a:t>
            </a:r>
          </a:p>
        </p:txBody>
      </p:sp>
    </p:spTree>
    <p:extLst>
      <p:ext uri="{BB962C8B-B14F-4D97-AF65-F5344CB8AC3E}">
        <p14:creationId xmlns:p14="http://schemas.microsoft.com/office/powerpoint/2010/main" val="293675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Class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22520"/>
          </a:xfrm>
        </p:spPr>
        <p:txBody>
          <a:bodyPr>
            <a:normAutofit fontScale="92500"/>
          </a:bodyPr>
          <a:lstStyle/>
          <a:p>
            <a:r>
              <a:rPr lang="en-US" dirty="0"/>
              <a:t>The British class system has historically been a powerful point of stratification in the social, economic and political spheres of life. </a:t>
            </a:r>
            <a:endParaRPr lang="en-US" dirty="0" smtClean="0"/>
          </a:p>
          <a:p>
            <a:r>
              <a:rPr lang="en-US" dirty="0" smtClean="0"/>
              <a:t>Differentiations </a:t>
            </a:r>
            <a:r>
              <a:rPr lang="en-US" dirty="0"/>
              <a:t>between the working class and middle class were once largely defined by the occupations people had (e.g. blue collar workers vs. white collar workers). </a:t>
            </a:r>
            <a:endParaRPr lang="en-US" dirty="0" smtClean="0"/>
          </a:p>
          <a:p>
            <a:r>
              <a:rPr lang="en-US" dirty="0" smtClean="0"/>
              <a:t>However</a:t>
            </a:r>
            <a:r>
              <a:rPr lang="en-US" dirty="0"/>
              <a:t>, today class differences generally have more to do with one’s schooling, social orientations and upbringing. </a:t>
            </a:r>
          </a:p>
          <a:p>
            <a:r>
              <a:rPr lang="en-US" dirty="0" smtClean="0"/>
              <a:t>The </a:t>
            </a:r>
            <a:r>
              <a:rPr lang="en-US" dirty="0"/>
              <a:t>majority of the UK is now often considered to be ‘middle class’, a distinction often expanded to include all that live relatively comfortably and have a secondary or tertiary education.</a:t>
            </a:r>
          </a:p>
        </p:txBody>
      </p:sp>
    </p:spTree>
    <p:extLst>
      <p:ext uri="{BB962C8B-B14F-4D97-AF65-F5344CB8AC3E}">
        <p14:creationId xmlns:p14="http://schemas.microsoft.com/office/powerpoint/2010/main" val="3601720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Stoicism and </a:t>
            </a:r>
            <a:r>
              <a:rPr lang="en-US" b="1" dirty="0" err="1"/>
              <a:t>Reservedness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22520"/>
          </a:xfrm>
        </p:spPr>
        <p:txBody>
          <a:bodyPr>
            <a:normAutofit fontScale="92500"/>
          </a:bodyPr>
          <a:lstStyle/>
          <a:p>
            <a:r>
              <a:rPr lang="en-US" dirty="0"/>
              <a:t>The British have earned a reputation for remaining stoic and maintaining a ‘stiff upper lip’ through tough times.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has been largely shaped by the hardships faced during the First and Second World Wars, as well as the post-war period. </a:t>
            </a:r>
            <a:endParaRPr lang="en-US" dirty="0" smtClean="0"/>
          </a:p>
          <a:p>
            <a:r>
              <a:rPr lang="en-US" dirty="0" smtClean="0"/>
              <a:t>There </a:t>
            </a:r>
            <a:r>
              <a:rPr lang="en-US" dirty="0"/>
              <a:t>is a strong notion that the British nation and society has been built upon generations of hard work and social progress.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turn, many people pride themselves on their capacity to ‘grin and bear it’ whilst being diligent and respectable, as is exemplified in the slogan  “keep calm and carry on”. </a:t>
            </a:r>
          </a:p>
        </p:txBody>
      </p:sp>
    </p:spTree>
    <p:extLst>
      <p:ext uri="{BB962C8B-B14F-4D97-AF65-F5344CB8AC3E}">
        <p14:creationId xmlns:p14="http://schemas.microsoft.com/office/powerpoint/2010/main" val="3563824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Humour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22520"/>
          </a:xfrm>
        </p:spPr>
        <p:txBody>
          <a:bodyPr>
            <a:normAutofit fontScale="85000" lnSpcReduction="10000"/>
          </a:bodyPr>
          <a:lstStyle/>
          <a:p>
            <a:r>
              <a:rPr lang="en-US" dirty="0" err="1"/>
              <a:t>Humour</a:t>
            </a:r>
            <a:r>
              <a:rPr lang="en-US" dirty="0"/>
              <a:t> is an important aspect of British culture and communication </a:t>
            </a:r>
            <a:endParaRPr lang="en-US" dirty="0" smtClean="0"/>
          </a:p>
          <a:p>
            <a:r>
              <a:rPr lang="en-US" dirty="0" smtClean="0"/>
              <a:t>It is </a:t>
            </a:r>
            <a:r>
              <a:rPr lang="en-US" dirty="0"/>
              <a:t>also used as a way of being more pointed and direct. </a:t>
            </a:r>
            <a:endParaRPr lang="en-US" dirty="0" smtClean="0"/>
          </a:p>
          <a:p>
            <a:r>
              <a:rPr lang="en-US" dirty="0" smtClean="0"/>
              <a:t>Jokes </a:t>
            </a:r>
            <a:r>
              <a:rPr lang="en-US" dirty="0"/>
              <a:t>can establish rapport and informality, bring people together over differences, introduce risky ideas and even present criticism in an acceptable way. </a:t>
            </a:r>
            <a:endParaRPr lang="en-US" dirty="0" smtClean="0"/>
          </a:p>
          <a:p>
            <a:r>
              <a:rPr lang="en-US" dirty="0" smtClean="0"/>
              <a:t>Most </a:t>
            </a:r>
            <a:r>
              <a:rPr lang="en-US" dirty="0"/>
              <a:t>topics can be lightened with good </a:t>
            </a:r>
            <a:r>
              <a:rPr lang="en-US" dirty="0" err="1"/>
              <a:t>humour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example, one may find the British poke fun at the royal family, politicians, religion, class, society as well as each other. </a:t>
            </a:r>
            <a:endParaRPr lang="en-US" dirty="0" smtClean="0"/>
          </a:p>
          <a:p>
            <a:r>
              <a:rPr lang="en-US" dirty="0" smtClean="0"/>
              <a:t>Much </a:t>
            </a:r>
            <a:r>
              <a:rPr lang="en-US" dirty="0"/>
              <a:t>British </a:t>
            </a:r>
            <a:r>
              <a:rPr lang="en-US" dirty="0" err="1"/>
              <a:t>humour</a:t>
            </a:r>
            <a:r>
              <a:rPr lang="en-US" dirty="0"/>
              <a:t> and sarcasm may be delivered through subtle or dry understatements. </a:t>
            </a:r>
            <a:endParaRPr lang="en-US" dirty="0" smtClean="0"/>
          </a:p>
          <a:p>
            <a:r>
              <a:rPr lang="en-US" dirty="0" smtClean="0"/>
              <a:t>However</a:t>
            </a:r>
            <a:r>
              <a:rPr lang="en-US" dirty="0"/>
              <a:t>, while their </a:t>
            </a:r>
            <a:r>
              <a:rPr lang="en-US" dirty="0" err="1"/>
              <a:t>humour</a:t>
            </a:r>
            <a:r>
              <a:rPr lang="en-US" dirty="0"/>
              <a:t> may seem harsh at times, it is important to avoid taking personal offence to jokes. </a:t>
            </a:r>
            <a:endParaRPr lang="en-US" dirty="0" smtClean="0"/>
          </a:p>
          <a:p>
            <a:r>
              <a:rPr lang="en-US" dirty="0" smtClean="0"/>
              <a:t>Doing </a:t>
            </a:r>
            <a:r>
              <a:rPr lang="en-US" dirty="0"/>
              <a:t>so can often lead a person to be the target for teasing. </a:t>
            </a:r>
          </a:p>
        </p:txBody>
      </p:sp>
    </p:spTree>
    <p:extLst>
      <p:ext uri="{BB962C8B-B14F-4D97-AF65-F5344CB8AC3E}">
        <p14:creationId xmlns:p14="http://schemas.microsoft.com/office/powerpoint/2010/main" val="3092447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British English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22520"/>
          </a:xfrm>
        </p:spPr>
        <p:txBody>
          <a:bodyPr/>
          <a:lstStyle/>
          <a:p>
            <a:r>
              <a:rPr lang="en-US" dirty="0"/>
              <a:t>Apart from some minor differences in phonology, vocabulary, spelling, and grammar, British and American English are very similar. </a:t>
            </a:r>
            <a:endParaRPr lang="en-US" dirty="0" smtClean="0"/>
          </a:p>
          <a:p>
            <a:r>
              <a:rPr lang="en-US" dirty="0" smtClean="0"/>
              <a:t>According </a:t>
            </a:r>
            <a:r>
              <a:rPr lang="en-US" dirty="0"/>
              <a:t>to </a:t>
            </a:r>
            <a:r>
              <a:rPr lang="en-US" dirty="0" err="1"/>
              <a:t>Kortmann</a:t>
            </a:r>
            <a:r>
              <a:rPr lang="en-US" dirty="0"/>
              <a:t> (2005), the differences are strongest on the level of phonology, followed by those on the level of vocabulary. </a:t>
            </a:r>
            <a:endParaRPr lang="en-US" dirty="0" smtClean="0"/>
          </a:p>
          <a:p>
            <a:r>
              <a:rPr lang="en-US" dirty="0" smtClean="0"/>
              <a:t>Spelling </a:t>
            </a:r>
            <a:r>
              <a:rPr lang="en-US" dirty="0"/>
              <a:t>differences and especially grammatical differences are less significant</a:t>
            </a:r>
            <a:r>
              <a:rPr lang="en-US" dirty="0" smtClean="0"/>
              <a:t>.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63245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2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</TotalTime>
  <Words>2071</Words>
  <Application>Microsoft Office PowerPoint</Application>
  <PresentationFormat>Ekran Gösterisi (4:3)</PresentationFormat>
  <Paragraphs>99</Paragraphs>
  <Slides>15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9" baseType="lpstr">
      <vt:lpstr>Calibri</vt:lpstr>
      <vt:lpstr>Constantia</vt:lpstr>
      <vt:lpstr>Wingdings 2</vt:lpstr>
      <vt:lpstr>Flow</vt:lpstr>
      <vt:lpstr>British English and Culture</vt:lpstr>
      <vt:lpstr>The United Kingdom of Great Britain and Northern Ireland</vt:lpstr>
      <vt:lpstr>PowerPoint Sunusu</vt:lpstr>
      <vt:lpstr>British Culture</vt:lpstr>
      <vt:lpstr>PowerPoint Sunusu</vt:lpstr>
      <vt:lpstr>The Class System</vt:lpstr>
      <vt:lpstr>Stoicism and Reservedness</vt:lpstr>
      <vt:lpstr>Humour</vt:lpstr>
      <vt:lpstr>British English</vt:lpstr>
      <vt:lpstr>The table below illustrates some examples of the typical differences between British English and American English.</vt:lpstr>
      <vt:lpstr>PowerPoint Sunusu</vt:lpstr>
      <vt:lpstr>PowerPoint Sunusu</vt:lpstr>
      <vt:lpstr>The difference between British English and American English- word list</vt:lpstr>
      <vt:lpstr>LET’S WATCH</vt:lpstr>
      <vt:lpstr>LET’S LISTEN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British English and Culture</dc:title>
  <dc:creator>mumununuto</dc:creator>
  <cp:lastModifiedBy>mumununuto</cp:lastModifiedBy>
  <cp:revision>7</cp:revision>
  <dcterms:created xsi:type="dcterms:W3CDTF">2006-08-16T00:00:00Z</dcterms:created>
  <dcterms:modified xsi:type="dcterms:W3CDTF">2023-05-30T11:25:30Z</dcterms:modified>
</cp:coreProperties>
</file>