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7" r:id="rId7"/>
    <p:sldId id="261" r:id="rId8"/>
    <p:sldId id="262" r:id="rId9"/>
    <p:sldId id="263" r:id="rId10"/>
    <p:sldId id="264" r:id="rId11"/>
    <p:sldId id="265" r:id="rId12"/>
    <p:sldId id="266"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50" y="67"/>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1"/>
      </p:bgRef>
    </p:bg>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Rounded Rectangle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Subtitle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p:txBody>
          <a:bodyPr/>
          <a:lstStyle/>
          <a:p>
            <a:fld id="{1D8BD707-D9CF-40AE-B4C6-C98DA3205C09}" type="datetimeFigureOut">
              <a:rPr lang="en-US" smtClean="0"/>
              <a:pPr/>
              <a:t>5/9/2023</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lIns="0" tIns="0" rIns="0" bIns="0">
            <a:noAutofit/>
          </a:bodyPr>
          <a:lstStyle>
            <a:lvl1pPr>
              <a:defRPr sz="1400">
                <a:solidFill>
                  <a:srgbClr val="FFFFFF"/>
                </a:solidFill>
              </a:defRPr>
            </a:lvl1pPr>
          </a:lstStyle>
          <a:p>
            <a:fld id="{B6F15528-21DE-4FAA-801E-634DDDAF4B2B}" type="slidenum">
              <a:rPr lang="en-US" smtClean="0"/>
              <a:pPr/>
              <a:t>‹#›</a:t>
            </a:fld>
            <a:endParaRPr lang="en-US"/>
          </a:p>
        </p:txBody>
      </p:sp>
      <p:sp>
        <p:nvSpPr>
          <p:cNvPr id="7" name="Rectangle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en-US" smtClean="0"/>
              <a:t>Click to edit Master title style</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1168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914400" y="274640"/>
            <a:ext cx="55626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5/9/2023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8" name="Content Placeholder 7"/>
          <p:cNvSpPr>
            <a:spLocks noGrp="1"/>
          </p:cNvSpPr>
          <p:nvPr>
            <p:ph sz="quarter" idx="1"/>
          </p:nvPr>
        </p:nvSpPr>
        <p:spPr>
          <a:xfrm>
            <a:off x="914400" y="1447800"/>
            <a:ext cx="777240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Rounded Rectangle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722313" y="952500"/>
            <a:ext cx="7772400" cy="1362075"/>
          </a:xfrm>
        </p:spPr>
        <p:txBody>
          <a:bodyPr anchor="b" anchorCtr="0"/>
          <a:lstStyle>
            <a:lvl1pPr algn="l">
              <a:buNone/>
              <a:defRPr sz="4000" b="0" cap="none"/>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5/9/2023</a:t>
            </a:fld>
            <a:endParaRPr lang="en-US"/>
          </a:p>
        </p:txBody>
      </p:sp>
      <p:sp>
        <p:nvSpPr>
          <p:cNvPr id="5" name="Footer Placeholder 4"/>
          <p:cNvSpPr>
            <a:spLocks noGrp="1"/>
          </p:cNvSpPr>
          <p:nvPr>
            <p:ph type="ftr" sz="quarter" idx="11"/>
          </p:nvPr>
        </p:nvSpPr>
        <p:spPr>
          <a:xfrm>
            <a:off x="800100" y="6172200"/>
            <a:ext cx="4000500" cy="457200"/>
          </a:xfrm>
        </p:spPr>
        <p:txBody>
          <a:bodyPr/>
          <a:lstStyle/>
          <a:p>
            <a:endParaRPr lang="en-US"/>
          </a:p>
        </p:txBody>
      </p:sp>
      <p:sp>
        <p:nvSpPr>
          <p:cNvPr id="7" name="Rectangle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Slide Number Placeholder 5"/>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5/9/2023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91440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933950" y="1447800"/>
            <a:ext cx="3749040" cy="45720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914400" y="273050"/>
            <a:ext cx="7772400" cy="1143000"/>
          </a:xfrm>
        </p:spPr>
        <p:txBody>
          <a:bodyPr anchor="b" anchorCtr="0"/>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1D8BD707-D9CF-40AE-B4C6-C98DA3205C09}" type="datetimeFigureOut">
              <a:rPr lang="en-US" smtClean="0"/>
              <a:pPr/>
              <a:t>5/9/2023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half" idx="2"/>
          </p:nvPr>
        </p:nvSpPr>
        <p:spPr>
          <a:xfrm>
            <a:off x="9144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4"/>
          </p:nvPr>
        </p:nvSpPr>
        <p:spPr>
          <a:xfrm>
            <a:off x="4953000" y="2247900"/>
            <a:ext cx="3733800" cy="38862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5/9/2023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Rounded Rectangle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914400" y="273050"/>
            <a:ext cx="7772400" cy="1143000"/>
          </a:xfrm>
        </p:spPr>
        <p:txBody>
          <a:bodyPr anchor="b" anchorCtr="0"/>
          <a:lstStyle>
            <a:lvl1pPr algn="l">
              <a:buNone/>
              <a:defRPr sz="4000" b="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1"/>
          </p:nvPr>
        </p:nvSpPr>
        <p:spPr>
          <a:xfrm>
            <a:off x="2971800" y="1600200"/>
            <a:ext cx="5715000" cy="4495800"/>
          </a:xfrm>
        </p:spPr>
        <p:txBody>
          <a:bodyPr vert="horz"/>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5/9/2023</a:t>
            </a:fld>
            <a:endParaRPr lang="en-US"/>
          </a:p>
        </p:txBody>
      </p:sp>
      <p:sp>
        <p:nvSpPr>
          <p:cNvPr id="6" name="Footer Placeholder 5"/>
          <p:cNvSpPr>
            <a:spLocks noGrp="1"/>
          </p:cNvSpPr>
          <p:nvPr>
            <p:ph type="ftr" sz="quarter" idx="11"/>
          </p:nvPr>
        </p:nvSpPr>
        <p:spPr>
          <a:xfrm>
            <a:off x="914400" y="6172200"/>
            <a:ext cx="3886200" cy="457200"/>
          </a:xfrm>
        </p:spPr>
        <p:txBody>
          <a:bodyPr/>
          <a:lstStyle/>
          <a:p>
            <a:endParaRPr lang="en-US"/>
          </a:p>
        </p:txBody>
      </p:sp>
      <p:sp>
        <p:nvSpPr>
          <p:cNvPr id="7" name="Slide Number Placeholder 6"/>
          <p:cNvSpPr>
            <a:spLocks noGrp="1"/>
          </p:cNvSpPr>
          <p:nvPr>
            <p:ph type="sldNum" sz="quarter" idx="12"/>
          </p:nvPr>
        </p:nvSpPr>
        <p:spPr>
          <a:xfrm>
            <a:off x="146304" y="6208776"/>
            <a:ext cx="457200" cy="457200"/>
          </a:xfrm>
        </p:spPr>
        <p:txBody>
          <a:bodyPr/>
          <a:lstStyle/>
          <a:p>
            <a:fld id="{B6F15528-21DE-4FAA-801E-634DDDAF4B2B}" type="slidenum">
              <a:rPr lang="en-US" smtClean="0"/>
              <a:pPr/>
              <a:t>‹#›</a:t>
            </a:fld>
            <a:endParaRPr lang="en-US"/>
          </a:p>
        </p:txBody>
      </p:sp>
      <p:sp>
        <p:nvSpPr>
          <p:cNvPr id="11" name="Rectangle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Rectangle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Picture Placeholder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Rounded Rectangle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Title Placeholder 21"/>
          <p:cNvSpPr>
            <a:spLocks noGrp="1"/>
          </p:cNvSpPr>
          <p:nvPr>
            <p:ph type="title"/>
          </p:nvPr>
        </p:nvSpPr>
        <p:spPr>
          <a:xfrm>
            <a:off x="914400" y="274638"/>
            <a:ext cx="7772400" cy="1143000"/>
          </a:xfrm>
          <a:prstGeom prst="rect">
            <a:avLst/>
          </a:prstGeom>
        </p:spPr>
        <p:txBody>
          <a:bodyPr bIns="91440"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1D8BD707-D9CF-40AE-B4C6-C98DA3205C09}" type="datetimeFigureOut">
              <a:rPr lang="en-US" smtClean="0"/>
              <a:pPr/>
              <a:t>5/9/2023</a:t>
            </a:fld>
            <a:endParaRPr lang="en-US"/>
          </a:p>
        </p:txBody>
      </p:sp>
      <p:sp>
        <p:nvSpPr>
          <p:cNvPr id="3" name="Footer Placeholder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youtube.com/watch?v=6VyvzvZ4jG8" TargetMode="External"/><Relationship Id="rId2" Type="http://schemas.openxmlformats.org/officeDocument/2006/relationships/hyperlink" Target="https://www.youtube.com/watch?v=ajmH5iXWUPU" TargetMode="External"/><Relationship Id="rId1" Type="http://schemas.openxmlformats.org/officeDocument/2006/relationships/slideLayout" Target="../slideLayouts/slideLayout2.xml"/><Relationship Id="rId4" Type="http://schemas.openxmlformats.org/officeDocument/2006/relationships/hyperlink" Target="https://www.youtube.com/watch?v=DiqcA2kV71w"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tr-TR"/>
          </a:p>
        </p:txBody>
      </p:sp>
      <p:sp>
        <p:nvSpPr>
          <p:cNvPr id="2" name="Title 1"/>
          <p:cNvSpPr>
            <a:spLocks noGrp="1"/>
          </p:cNvSpPr>
          <p:nvPr>
            <p:ph type="ctrTitle"/>
          </p:nvPr>
        </p:nvSpPr>
        <p:spPr/>
        <p:txBody>
          <a:bodyPr/>
          <a:lstStyle/>
          <a:p>
            <a:r>
              <a:rPr lang="tr-TR" dirty="0"/>
              <a:t>Australian English and Culture</a:t>
            </a:r>
          </a:p>
        </p:txBody>
      </p:sp>
    </p:spTree>
    <p:extLst>
      <p:ext uri="{BB962C8B-B14F-4D97-AF65-F5344CB8AC3E}">
        <p14:creationId xmlns:p14="http://schemas.microsoft.com/office/powerpoint/2010/main" val="24744552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sz="quarter" idx="1"/>
          </p:nvPr>
        </p:nvSpPr>
        <p:spPr/>
        <p:txBody>
          <a:bodyPr/>
          <a:lstStyle/>
          <a:p>
            <a:r>
              <a:rPr lang="en-US" b="1" dirty="0"/>
              <a:t>Accent</a:t>
            </a:r>
            <a:r>
              <a:rPr lang="en-US" dirty="0"/>
              <a:t>: Most Australians have the unique ability to swap quite easily from a strong Aussie accent to speech that sounds more refined. For example, foreigners may be surprised to hear Australians talk to them in quite polished, well-pronounced speech, but fall into using a strong </a:t>
            </a:r>
            <a:r>
              <a:rPr lang="en-US" dirty="0" err="1"/>
              <a:t>ocker</a:t>
            </a:r>
            <a:r>
              <a:rPr lang="en-US" dirty="0"/>
              <a:t> accent around other Australians or when drinking.</a:t>
            </a:r>
          </a:p>
          <a:p>
            <a:endParaRPr lang="tr-TR" dirty="0"/>
          </a:p>
        </p:txBody>
      </p:sp>
    </p:spTree>
    <p:extLst>
      <p:ext uri="{BB962C8B-B14F-4D97-AF65-F5344CB8AC3E}">
        <p14:creationId xmlns:p14="http://schemas.microsoft.com/office/powerpoint/2010/main" val="19384626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sz="quarter" idx="1"/>
          </p:nvPr>
        </p:nvSpPr>
        <p:spPr/>
        <p:txBody>
          <a:bodyPr/>
          <a:lstStyle/>
          <a:p>
            <a:r>
              <a:rPr lang="en-US" b="1" dirty="0"/>
              <a:t>Slang</a:t>
            </a:r>
            <a:r>
              <a:rPr lang="en-US" dirty="0"/>
              <a:t>: Australians speak with slang spattered throughout their speech. The relevance or understandings of certain slang words varies between age groups and areas, but Australians frequently shorten any words that seem overly complicated by using diminutives. Sometimes these are spontaneous inventions that are not commonly known, but many are commonplace (e.g. “</a:t>
            </a:r>
            <a:r>
              <a:rPr lang="en-US" dirty="0" err="1"/>
              <a:t>arvo</a:t>
            </a:r>
            <a:r>
              <a:rPr lang="en-US" dirty="0"/>
              <a:t>” – afternoon, “</a:t>
            </a:r>
            <a:r>
              <a:rPr lang="en-US" dirty="0" err="1"/>
              <a:t>uni</a:t>
            </a:r>
            <a:r>
              <a:rPr lang="en-US" dirty="0"/>
              <a:t>” – university).</a:t>
            </a:r>
          </a:p>
          <a:p>
            <a:endParaRPr lang="tr-TR" dirty="0"/>
          </a:p>
        </p:txBody>
      </p:sp>
    </p:spTree>
    <p:extLst>
      <p:ext uri="{BB962C8B-B14F-4D97-AF65-F5344CB8AC3E}">
        <p14:creationId xmlns:p14="http://schemas.microsoft.com/office/powerpoint/2010/main" val="25611054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dirty="0"/>
          </a:p>
        </p:txBody>
      </p:sp>
      <p:sp>
        <p:nvSpPr>
          <p:cNvPr id="3" name="Content Placeholder 2"/>
          <p:cNvSpPr>
            <a:spLocks noGrp="1"/>
          </p:cNvSpPr>
          <p:nvPr>
            <p:ph sz="quarter" idx="1"/>
          </p:nvPr>
        </p:nvSpPr>
        <p:spPr/>
        <p:txBody>
          <a:bodyPr/>
          <a:lstStyle/>
          <a:p>
            <a:r>
              <a:rPr lang="tr-TR" dirty="0">
                <a:hlinkClick r:id="rId2"/>
              </a:rPr>
              <a:t>https://</a:t>
            </a:r>
            <a:r>
              <a:rPr lang="tr-TR" dirty="0" smtClean="0">
                <a:hlinkClick r:id="rId2"/>
              </a:rPr>
              <a:t>www.youtube.com/watch?v=ajmH5iXWUPU</a:t>
            </a:r>
            <a:endParaRPr lang="en-US" dirty="0" smtClean="0"/>
          </a:p>
          <a:p>
            <a:r>
              <a:rPr lang="en-US" dirty="0">
                <a:hlinkClick r:id="rId3"/>
              </a:rPr>
              <a:t>https://</a:t>
            </a:r>
            <a:r>
              <a:rPr lang="en-US" dirty="0" smtClean="0">
                <a:hlinkClick r:id="rId3"/>
              </a:rPr>
              <a:t>www.youtube.com/watch?v=6VyvzvZ4jG8</a:t>
            </a:r>
            <a:endParaRPr lang="en-US" dirty="0" smtClean="0"/>
          </a:p>
          <a:p>
            <a:r>
              <a:rPr lang="en-US">
                <a:hlinkClick r:id="rId4"/>
              </a:rPr>
              <a:t>https</a:t>
            </a:r>
            <a:r>
              <a:rPr lang="en-US">
                <a:hlinkClick r:id="rId4"/>
              </a:rPr>
              <a:t>://</a:t>
            </a:r>
            <a:r>
              <a:rPr lang="en-US" smtClean="0">
                <a:hlinkClick r:id="rId4"/>
              </a:rPr>
              <a:t>www.youtube.com/watch?v=DiqcA2kV71w</a:t>
            </a:r>
            <a:endParaRPr lang="en-US" smtClean="0"/>
          </a:p>
          <a:p>
            <a:endParaRPr lang="en-US" dirty="0" smtClean="0"/>
          </a:p>
          <a:p>
            <a:endParaRPr lang="tr-TR" dirty="0"/>
          </a:p>
        </p:txBody>
      </p:sp>
    </p:spTree>
    <p:extLst>
      <p:ext uri="{BB962C8B-B14F-4D97-AF65-F5344CB8AC3E}">
        <p14:creationId xmlns:p14="http://schemas.microsoft.com/office/powerpoint/2010/main" val="1612605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tr-TR" dirty="0"/>
          </a:p>
        </p:txBody>
      </p:sp>
      <p:sp>
        <p:nvSpPr>
          <p:cNvPr id="3" name="Content Placeholder 2"/>
          <p:cNvSpPr>
            <a:spLocks noGrp="1"/>
          </p:cNvSpPr>
          <p:nvPr>
            <p:ph sz="quarter" idx="1"/>
          </p:nvPr>
        </p:nvSpPr>
        <p:spPr>
          <a:xfrm>
            <a:off x="914400" y="1447800"/>
            <a:ext cx="7772400" cy="5257800"/>
          </a:xfrm>
        </p:spPr>
        <p:txBody>
          <a:bodyPr>
            <a:normAutofit/>
          </a:bodyPr>
          <a:lstStyle/>
          <a:p>
            <a:r>
              <a:rPr lang="en-US" dirty="0"/>
              <a:t>The Indigenous people of Australia were custodians of the land for an estimated 60,000 years before it was </a:t>
            </a:r>
            <a:r>
              <a:rPr lang="en-US" dirty="0" err="1"/>
              <a:t>colonised</a:t>
            </a:r>
            <a:r>
              <a:rPr lang="en-US" dirty="0"/>
              <a:t>. In the late 18th century, settlers established the country as a penal colony for the convicts of the British Isles. As the land was </a:t>
            </a:r>
            <a:r>
              <a:rPr lang="en-US" dirty="0" err="1"/>
              <a:t>colonised</a:t>
            </a:r>
            <a:r>
              <a:rPr lang="en-US" dirty="0"/>
              <a:t>, the Aboriginal and Torres Strait Islander populations were dispossessed of their land and their societies were fractured and </a:t>
            </a:r>
            <a:r>
              <a:rPr lang="en-US" dirty="0" err="1"/>
              <a:t>marginalised</a:t>
            </a:r>
            <a:r>
              <a:rPr lang="en-US" dirty="0"/>
              <a:t>. The social makeup of the country was dramatically changed and a European-like cultural mainstream came to be established. The following cultural information depicts this newly dominant culture – a </a:t>
            </a:r>
            <a:r>
              <a:rPr lang="en-US" dirty="0" err="1"/>
              <a:t>Westernised</a:t>
            </a:r>
            <a:r>
              <a:rPr lang="en-US" dirty="0"/>
              <a:t> society whose values have been influenced by continual migration to the Australian continent in the last 250 years.</a:t>
            </a:r>
            <a:endParaRPr lang="tr-TR" dirty="0"/>
          </a:p>
        </p:txBody>
      </p:sp>
    </p:spTree>
    <p:extLst>
      <p:ext uri="{BB962C8B-B14F-4D97-AF65-F5344CB8AC3E}">
        <p14:creationId xmlns:p14="http://schemas.microsoft.com/office/powerpoint/2010/main" val="33224000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History</a:t>
            </a:r>
            <a:endParaRPr lang="tr-TR" dirty="0"/>
          </a:p>
        </p:txBody>
      </p:sp>
      <p:sp>
        <p:nvSpPr>
          <p:cNvPr id="3" name="Content Placeholder 2"/>
          <p:cNvSpPr>
            <a:spLocks noGrp="1"/>
          </p:cNvSpPr>
          <p:nvPr>
            <p:ph sz="quarter" idx="1"/>
          </p:nvPr>
        </p:nvSpPr>
        <p:spPr/>
        <p:txBody>
          <a:bodyPr/>
          <a:lstStyle/>
          <a:p>
            <a:r>
              <a:rPr lang="tr-TR" dirty="0"/>
              <a:t>https://www.youtube.com/watch?v=QIDDIDS2Tjk</a:t>
            </a:r>
          </a:p>
        </p:txBody>
      </p:sp>
    </p:spTree>
    <p:extLst>
      <p:ext uri="{BB962C8B-B14F-4D97-AF65-F5344CB8AC3E}">
        <p14:creationId xmlns:p14="http://schemas.microsoft.com/office/powerpoint/2010/main" val="3800332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b="1" dirty="0"/>
              <a:t>Greetings</a:t>
            </a:r>
            <a:br>
              <a:rPr lang="tr-TR" b="1" dirty="0"/>
            </a:br>
            <a:endParaRPr lang="tr-TR" dirty="0"/>
          </a:p>
        </p:txBody>
      </p:sp>
      <p:sp>
        <p:nvSpPr>
          <p:cNvPr id="3" name="Content Placeholder 2"/>
          <p:cNvSpPr>
            <a:spLocks noGrp="1"/>
          </p:cNvSpPr>
          <p:nvPr>
            <p:ph sz="quarter" idx="1"/>
          </p:nvPr>
        </p:nvSpPr>
        <p:spPr>
          <a:xfrm>
            <a:off x="914400" y="1447800"/>
            <a:ext cx="7772400" cy="5257800"/>
          </a:xfrm>
        </p:spPr>
        <p:txBody>
          <a:bodyPr>
            <a:normAutofit fontScale="92500" lnSpcReduction="10000"/>
          </a:bodyPr>
          <a:lstStyle/>
          <a:p>
            <a:r>
              <a:rPr lang="en-US" dirty="0"/>
              <a:t>Greetings are usually informal in social settings.</a:t>
            </a:r>
          </a:p>
          <a:p>
            <a:r>
              <a:rPr lang="en-US" dirty="0"/>
              <a:t>First names are almost always used during initial introductions.</a:t>
            </a:r>
          </a:p>
          <a:p>
            <a:r>
              <a:rPr lang="en-US" dirty="0"/>
              <a:t>A handshake is the common greeting between strangers. Shaking with a firm hand and eye contact reflects confidence.</a:t>
            </a:r>
          </a:p>
          <a:p>
            <a:r>
              <a:rPr lang="en-US" dirty="0"/>
              <a:t>If you are a newcomer, take the initiative to introduce yourself. Depending on the situation, your Australian counterpart may expect you to do it yourself as opposed to introducing you to others.</a:t>
            </a:r>
          </a:p>
          <a:p>
            <a:r>
              <a:rPr lang="en-US" dirty="0"/>
              <a:t>It is sometimes assumed that people will get to know each other as they mingle in a social setting. In this context, an introduction is not always necessary and handshaking can seem forced and awkward.</a:t>
            </a:r>
          </a:p>
          <a:p>
            <a:r>
              <a:rPr lang="en-US" dirty="0"/>
              <a:t>Different physical greetings depend on one’s sense of another person’s comfort level.</a:t>
            </a:r>
          </a:p>
          <a:p>
            <a:endParaRPr lang="tr-TR" dirty="0"/>
          </a:p>
        </p:txBody>
      </p:sp>
    </p:spTree>
    <p:extLst>
      <p:ext uri="{BB962C8B-B14F-4D97-AF65-F5344CB8AC3E}">
        <p14:creationId xmlns:p14="http://schemas.microsoft.com/office/powerpoint/2010/main" val="34564574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sz="quarter" idx="1"/>
          </p:nvPr>
        </p:nvSpPr>
        <p:spPr>
          <a:xfrm>
            <a:off x="914400" y="1447800"/>
            <a:ext cx="7772400" cy="5181600"/>
          </a:xfrm>
        </p:spPr>
        <p:txBody>
          <a:bodyPr>
            <a:normAutofit fontScale="92500" lnSpcReduction="10000"/>
          </a:bodyPr>
          <a:lstStyle/>
          <a:p>
            <a:r>
              <a:rPr lang="en-US" dirty="0"/>
              <a:t>When greeting each other, close friends may hug, back-slap or kiss one another on the cheek, while others may simply offer a nod.</a:t>
            </a:r>
          </a:p>
          <a:p>
            <a:r>
              <a:rPr lang="en-US" dirty="0"/>
              <a:t>Women generally tend to be more physically affectionate during greetings.</a:t>
            </a:r>
          </a:p>
          <a:p>
            <a:r>
              <a:rPr lang="en-US" dirty="0"/>
              <a:t>The most common verbal greeting is a simple “</a:t>
            </a:r>
            <a:r>
              <a:rPr lang="en-US" i="1" dirty="0"/>
              <a:t>Hey</a:t>
            </a:r>
            <a:r>
              <a:rPr lang="en-US" dirty="0"/>
              <a:t>”, “</a:t>
            </a:r>
            <a:r>
              <a:rPr lang="en-US" i="1" dirty="0"/>
              <a:t>Hello</a:t>
            </a:r>
            <a:r>
              <a:rPr lang="en-US" dirty="0"/>
              <a:t>”, or “</a:t>
            </a:r>
            <a:r>
              <a:rPr lang="en-US" i="1" dirty="0"/>
              <a:t>Hi</a:t>
            </a:r>
            <a:r>
              <a:rPr lang="en-US" dirty="0"/>
              <a:t>”. </a:t>
            </a:r>
          </a:p>
          <a:p>
            <a:r>
              <a:rPr lang="en-US" dirty="0"/>
              <a:t>Some people may use Australian slang and say “</a:t>
            </a:r>
            <a:r>
              <a:rPr lang="en-US" i="1" dirty="0" err="1"/>
              <a:t>G’day</a:t>
            </a:r>
            <a:r>
              <a:rPr lang="en-US" dirty="0"/>
              <a:t>” or “</a:t>
            </a:r>
            <a:r>
              <a:rPr lang="en-US" i="1" dirty="0" err="1"/>
              <a:t>G’day</a:t>
            </a:r>
            <a:r>
              <a:rPr lang="en-US" i="1" dirty="0"/>
              <a:t> mate</a:t>
            </a:r>
            <a:r>
              <a:rPr lang="en-US" dirty="0"/>
              <a:t>”. However, this is less common in cities.</a:t>
            </a:r>
          </a:p>
          <a:p>
            <a:r>
              <a:rPr lang="en-US" dirty="0"/>
              <a:t>Many Australians greet by saying “</a:t>
            </a:r>
            <a:r>
              <a:rPr lang="en-US" i="1" dirty="0"/>
              <a:t>Hey, how are you?”</a:t>
            </a:r>
            <a:r>
              <a:rPr lang="en-US" dirty="0"/>
              <a:t>. This is usually spoken as a simple greeting, and is not an actual enquiry about your wellbeing. The common response is “</a:t>
            </a:r>
            <a:r>
              <a:rPr lang="en-US" i="1" dirty="0"/>
              <a:t>I’m good, thanks. How are you?</a:t>
            </a:r>
            <a:r>
              <a:rPr lang="en-US" dirty="0"/>
              <a:t>”. Giving an answer that is deeply personal or less positive to someone you are meeting for the first time (or do not know well) can make them uncomfortable.</a:t>
            </a:r>
          </a:p>
          <a:p>
            <a:endParaRPr lang="tr-TR" dirty="0"/>
          </a:p>
        </p:txBody>
      </p:sp>
    </p:spTree>
    <p:extLst>
      <p:ext uri="{BB962C8B-B14F-4D97-AF65-F5344CB8AC3E}">
        <p14:creationId xmlns:p14="http://schemas.microsoft.com/office/powerpoint/2010/main" val="27037637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sz="quarter" idx="1"/>
          </p:nvPr>
        </p:nvSpPr>
        <p:spPr/>
        <p:txBody>
          <a:bodyPr/>
          <a:lstStyle/>
          <a:p>
            <a:r>
              <a:rPr lang="tr-TR" dirty="0"/>
              <a:t>https://www.youtube.com/watch?v=IK9vanlhHyU</a:t>
            </a:r>
          </a:p>
        </p:txBody>
      </p:sp>
    </p:spTree>
    <p:extLst>
      <p:ext uri="{BB962C8B-B14F-4D97-AF65-F5344CB8AC3E}">
        <p14:creationId xmlns:p14="http://schemas.microsoft.com/office/powerpoint/2010/main" val="13658965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b="1" dirty="0"/>
              <a:t>Religion</a:t>
            </a:r>
            <a:br>
              <a:rPr lang="tr-TR" b="1" dirty="0"/>
            </a:br>
            <a:endParaRPr lang="tr-TR" dirty="0"/>
          </a:p>
        </p:txBody>
      </p:sp>
      <p:sp>
        <p:nvSpPr>
          <p:cNvPr id="3" name="Content Placeholder 2"/>
          <p:cNvSpPr>
            <a:spLocks noGrp="1"/>
          </p:cNvSpPr>
          <p:nvPr>
            <p:ph sz="quarter" idx="1"/>
          </p:nvPr>
        </p:nvSpPr>
        <p:spPr/>
        <p:txBody>
          <a:bodyPr>
            <a:normAutofit/>
          </a:bodyPr>
          <a:lstStyle/>
          <a:p>
            <a:r>
              <a:rPr lang="en-US" dirty="0"/>
              <a:t>Australia is a secular country, with a high degree of religious freedom and religious diversity. Although the state and religious groups are maintained as separate entities, religious institutions continue to play a large role in Australian society. For example, many primary and secondary schools, hospitals, aged-care facilities and charity </a:t>
            </a:r>
            <a:r>
              <a:rPr lang="en-US" dirty="0" err="1"/>
              <a:t>organisations</a:t>
            </a:r>
            <a:r>
              <a:rPr lang="en-US" dirty="0"/>
              <a:t> are owned and funded by religious </a:t>
            </a:r>
            <a:r>
              <a:rPr lang="en-US" dirty="0" err="1"/>
              <a:t>organisations</a:t>
            </a:r>
            <a:r>
              <a:rPr lang="en-US" dirty="0" smtClean="0"/>
              <a:t>.</a:t>
            </a:r>
            <a:endParaRPr lang="en-US" dirty="0"/>
          </a:p>
          <a:p>
            <a:endParaRPr lang="tr-TR" dirty="0"/>
          </a:p>
        </p:txBody>
      </p:sp>
    </p:spTree>
    <p:extLst>
      <p:ext uri="{BB962C8B-B14F-4D97-AF65-F5344CB8AC3E}">
        <p14:creationId xmlns:p14="http://schemas.microsoft.com/office/powerpoint/2010/main" val="3827470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tr-TR"/>
          </a:p>
        </p:txBody>
      </p:sp>
      <p:sp>
        <p:nvSpPr>
          <p:cNvPr id="3" name="Content Placeholder 2"/>
          <p:cNvSpPr>
            <a:spLocks noGrp="1"/>
          </p:cNvSpPr>
          <p:nvPr>
            <p:ph sz="quarter" idx="1"/>
          </p:nvPr>
        </p:nvSpPr>
        <p:spPr/>
        <p:txBody>
          <a:bodyPr/>
          <a:lstStyle/>
          <a:p>
            <a:r>
              <a:rPr lang="en-US" dirty="0"/>
              <a:t>Christianity is currently the most dominant religion in Australia, introduced by British settlers at </a:t>
            </a:r>
            <a:r>
              <a:rPr lang="en-US" dirty="0" err="1"/>
              <a:t>colonisation</a:t>
            </a:r>
            <a:r>
              <a:rPr lang="en-US" dirty="0"/>
              <a:t>. There has always been a degree of religious diversity in Australia. However, it was not until the abolition of the White Australia Policy (in the 1970s) that non-European communities were able to significantly establish themselves and grow in numbers. Since then, the country has seen growing diversity of non-Christian religions as well.</a:t>
            </a:r>
          </a:p>
          <a:p>
            <a:endParaRPr lang="tr-TR" dirty="0"/>
          </a:p>
        </p:txBody>
      </p:sp>
    </p:spTree>
    <p:extLst>
      <p:ext uri="{BB962C8B-B14F-4D97-AF65-F5344CB8AC3E}">
        <p14:creationId xmlns:p14="http://schemas.microsoft.com/office/powerpoint/2010/main" val="1967463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b="1" dirty="0"/>
              <a:t>Communication</a:t>
            </a:r>
            <a:br>
              <a:rPr lang="tr-TR" b="1" dirty="0"/>
            </a:br>
            <a:endParaRPr lang="tr-TR" dirty="0"/>
          </a:p>
        </p:txBody>
      </p:sp>
      <p:sp>
        <p:nvSpPr>
          <p:cNvPr id="3" name="Content Placeholder 2"/>
          <p:cNvSpPr>
            <a:spLocks noGrp="1"/>
          </p:cNvSpPr>
          <p:nvPr>
            <p:ph sz="quarter" idx="1"/>
          </p:nvPr>
        </p:nvSpPr>
        <p:spPr/>
        <p:txBody>
          <a:bodyPr/>
          <a:lstStyle/>
          <a:p>
            <a:r>
              <a:rPr lang="en-US" b="1" dirty="0"/>
              <a:t>Direct Communication</a:t>
            </a:r>
            <a:r>
              <a:rPr lang="en-US" dirty="0"/>
              <a:t>: In Australia, one’s status or position in a conversation is not easily distinguishable by their appearance. Therefore, communication is more direct and functionally-purposed to convey one’s message with clarity. Criticism can be delivered vaguely in order to remain polite and avoid conflict, but an Australian’s intention and meaning is usually apparent through their precise word choice. They tend to speak very honestly, yet with reasonable sensitivity.</a:t>
            </a:r>
          </a:p>
          <a:p>
            <a:endParaRPr lang="tr-TR" dirty="0"/>
          </a:p>
        </p:txBody>
      </p:sp>
    </p:spTree>
    <p:extLst>
      <p:ext uri="{BB962C8B-B14F-4D97-AF65-F5344CB8AC3E}">
        <p14:creationId xmlns:p14="http://schemas.microsoft.com/office/powerpoint/2010/main" val="427966885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quity">
  <a:themeElements>
    <a:clrScheme name="Equity">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Equity">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quity">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236</TotalTime>
  <Words>782</Words>
  <Application>Microsoft Office PowerPoint</Application>
  <PresentationFormat>Ekran Gösterisi (4:3)</PresentationFormat>
  <Paragraphs>28</Paragraphs>
  <Slides>12</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12</vt:i4>
      </vt:variant>
    </vt:vector>
  </HeadingPairs>
  <TitlesOfParts>
    <vt:vector size="16" baseType="lpstr">
      <vt:lpstr>Franklin Gothic Book</vt:lpstr>
      <vt:lpstr>Perpetua</vt:lpstr>
      <vt:lpstr>Wingdings 2</vt:lpstr>
      <vt:lpstr>Equity</vt:lpstr>
      <vt:lpstr>Australian English and Culture</vt:lpstr>
      <vt:lpstr>History</vt:lpstr>
      <vt:lpstr>History</vt:lpstr>
      <vt:lpstr>Greetings </vt:lpstr>
      <vt:lpstr>PowerPoint Sunusu</vt:lpstr>
      <vt:lpstr>PowerPoint Sunusu</vt:lpstr>
      <vt:lpstr>Religion </vt:lpstr>
      <vt:lpstr>PowerPoint Sunusu</vt:lpstr>
      <vt:lpstr>Communication </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Australian English and Culture</dc:title>
  <dc:creator>mumununuto</dc:creator>
  <cp:lastModifiedBy>mumununuto</cp:lastModifiedBy>
  <cp:revision>6</cp:revision>
  <dcterms:created xsi:type="dcterms:W3CDTF">2006-08-16T00:00:00Z</dcterms:created>
  <dcterms:modified xsi:type="dcterms:W3CDTF">2023-05-09T11:18:56Z</dcterms:modified>
</cp:coreProperties>
</file>