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12192000" cy="6858000"/>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72" d="100"/>
          <a:sy n="72" d="100"/>
        </p:scale>
        <p:origin x="-404" y="22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ound Diagonal Corner Rectangle 6"/>
          <p:cNvSpPr/>
          <p:nvPr/>
        </p:nvSpPr>
        <p:spPr>
          <a:xfrm>
            <a:off x="219456" y="146304"/>
            <a:ext cx="11753088"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Title 7"/>
          <p:cNvSpPr>
            <a:spLocks noGrp="1"/>
          </p:cNvSpPr>
          <p:nvPr>
            <p:ph type="ctrTitle"/>
          </p:nvPr>
        </p:nvSpPr>
        <p:spPr>
          <a:xfrm>
            <a:off x="618979" y="381001"/>
            <a:ext cx="10972800" cy="2209800"/>
          </a:xfrm>
        </p:spPr>
        <p:txBody>
          <a:bodyPr lIns="45720" rIns="228600" anchor="b">
            <a:normAutofit/>
          </a:bodyPr>
          <a:lstStyle>
            <a:lvl1pPr marL="0" algn="r">
              <a:defRPr sz="4800"/>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2844800" y="2819400"/>
            <a:ext cx="8746979"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0" name="Date Placeholder 9"/>
          <p:cNvSpPr>
            <a:spLocks noGrp="1"/>
          </p:cNvSpPr>
          <p:nvPr>
            <p:ph type="dt" sz="half" idx="10"/>
          </p:nvPr>
        </p:nvSpPr>
        <p:spPr>
          <a:xfrm>
            <a:off x="7416800" y="6509004"/>
            <a:ext cx="4003040" cy="274320"/>
          </a:xfrm>
        </p:spPr>
        <p:txBody>
          <a:bodyPr vert="horz" rtlCol="0"/>
          <a:lstStyle>
            <a:extLst/>
          </a:lstStyle>
          <a:p>
            <a:fld id="{8B454E76-9866-4EFD-B92A-59A900A02421}" type="datetimeFigureOut">
              <a:rPr lang="en-US" smtClean="0"/>
              <a:t>2/10/2022</a:t>
            </a:fld>
            <a:endParaRPr lang="en-US"/>
          </a:p>
        </p:txBody>
      </p:sp>
      <p:sp>
        <p:nvSpPr>
          <p:cNvPr id="11" name="Slide Number Placeholder 10"/>
          <p:cNvSpPr>
            <a:spLocks noGrp="1"/>
          </p:cNvSpPr>
          <p:nvPr>
            <p:ph type="sldNum" sz="quarter" idx="11"/>
          </p:nvPr>
        </p:nvSpPr>
        <p:spPr>
          <a:xfrm>
            <a:off x="11518603" y="6509004"/>
            <a:ext cx="619051" cy="274320"/>
          </a:xfrm>
        </p:spPr>
        <p:txBody>
          <a:bodyPr vert="horz" rtlCol="0"/>
          <a:lstStyle>
            <a:lvl1pPr>
              <a:defRPr>
                <a:solidFill>
                  <a:schemeClr val="tx2">
                    <a:shade val="90000"/>
                  </a:schemeClr>
                </a:solidFill>
              </a:defRPr>
            </a:lvl1pPr>
            <a:extLst/>
          </a:lstStyle>
          <a:p>
            <a:fld id="{A1881D41-F870-4FD8-9D02-12E2CF1CD571}" type="slidenum">
              <a:rPr lang="en-US" smtClean="0"/>
              <a:t>‹#›</a:t>
            </a:fld>
            <a:endParaRPr lang="en-US"/>
          </a:p>
        </p:txBody>
      </p:sp>
      <p:sp>
        <p:nvSpPr>
          <p:cNvPr id="12" name="Footer Placeholder 11"/>
          <p:cNvSpPr>
            <a:spLocks noGrp="1"/>
          </p:cNvSpPr>
          <p:nvPr>
            <p:ph type="ftr" sz="quarter" idx="12"/>
          </p:nvPr>
        </p:nvSpPr>
        <p:spPr>
          <a:xfrm>
            <a:off x="2133600" y="6509004"/>
            <a:ext cx="5209952" cy="274320"/>
          </a:xfrm>
        </p:spPr>
        <p:txBody>
          <a:bodyPr vert="horz" rtlCol="0"/>
          <a:lstStyle>
            <a:extLst/>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1881D41-F870-4FD8-9D02-12E2CF1CD571}"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lvl1pPr algn="l">
              <a:defRPr/>
            </a:lvl1pPr>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8026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1881D41-F870-4FD8-9D02-12E2CF1CD571}"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A1881D41-F870-4FD8-9D02-12E2CF1CD571}"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7" name="Rectangle 6"/>
          <p:cNvSpPr/>
          <p:nvPr/>
        </p:nvSpPr>
        <p:spPr>
          <a:xfrm>
            <a:off x="1333504" y="3267456"/>
            <a:ext cx="98755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963168" y="498230"/>
            <a:ext cx="10363200" cy="2731008"/>
          </a:xfrm>
        </p:spPr>
        <p:txBody>
          <a:bodyPr rIns="100584"/>
          <a:lstStyle>
            <a:lvl1pPr algn="r">
              <a:buNone/>
              <a:defRPr sz="4000" b="1" cap="none">
                <a:solidFill>
                  <a:schemeClr val="accent1">
                    <a:tint val="95000"/>
                    <a:satMod val="200000"/>
                  </a:schemeClr>
                </a:solidFill>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963084" y="3287713"/>
            <a:ext cx="103632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a:xfrm>
            <a:off x="7416800" y="6513670"/>
            <a:ext cx="4003040" cy="274320"/>
          </a:xfrm>
        </p:spPr>
        <p:txBody>
          <a:bodyPr vert="horz" rtlCol="0"/>
          <a:lstStyle>
            <a:extLst/>
          </a:lstStyle>
          <a:p>
            <a:fld id="{8B454E76-9866-4EFD-B92A-59A900A02421}" type="datetimeFigureOut">
              <a:rPr lang="en-US" smtClean="0"/>
              <a:t>2/10/2022</a:t>
            </a:fld>
            <a:endParaRPr lang="en-US"/>
          </a:p>
        </p:txBody>
      </p:sp>
      <p:sp>
        <p:nvSpPr>
          <p:cNvPr id="9" name="Slide Number Placeholder 8"/>
          <p:cNvSpPr>
            <a:spLocks noGrp="1"/>
          </p:cNvSpPr>
          <p:nvPr>
            <p:ph type="sldNum" sz="quarter" idx="11"/>
          </p:nvPr>
        </p:nvSpPr>
        <p:spPr>
          <a:xfrm>
            <a:off x="11518603" y="6513670"/>
            <a:ext cx="619051" cy="274320"/>
          </a:xfrm>
        </p:spPr>
        <p:txBody>
          <a:bodyPr vert="horz" rtlCol="0"/>
          <a:lstStyle>
            <a:lvl1pPr>
              <a:defRPr>
                <a:solidFill>
                  <a:schemeClr val="tx2">
                    <a:shade val="90000"/>
                  </a:schemeClr>
                </a:solidFill>
              </a:defRPr>
            </a:lvl1pPr>
            <a:extLst/>
          </a:lstStyle>
          <a:p>
            <a:fld id="{A1881D41-F870-4FD8-9D02-12E2CF1CD571}" type="slidenum">
              <a:rPr lang="en-US" smtClean="0"/>
              <a:t>‹#›</a:t>
            </a:fld>
            <a:endParaRPr lang="en-US"/>
          </a:p>
        </p:txBody>
      </p:sp>
      <p:sp>
        <p:nvSpPr>
          <p:cNvPr id="10" name="Footer Placeholder 9"/>
          <p:cNvSpPr>
            <a:spLocks noGrp="1"/>
          </p:cNvSpPr>
          <p:nvPr>
            <p:ph type="ftr" sz="quarter" idx="12"/>
          </p:nvPr>
        </p:nvSpPr>
        <p:spPr>
          <a:xfrm>
            <a:off x="2133600" y="6513670"/>
            <a:ext cx="5209952"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609600" y="1645920"/>
            <a:ext cx="53848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645920"/>
            <a:ext cx="53848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a:xfrm>
            <a:off x="11521440" y="6514568"/>
            <a:ext cx="619051" cy="274320"/>
          </a:xfrm>
        </p:spPr>
        <p:txBody>
          <a:bodyPr/>
          <a:lstStyle>
            <a:extLst/>
          </a:lstStyle>
          <a:p>
            <a:fld id="{A1881D41-F870-4FD8-9D02-12E2CF1CD571}" type="slidenum">
              <a:rPr lang="en-US" smtClean="0"/>
              <a:t>‹#›</a:t>
            </a:fld>
            <a:endParaRPr lang="en-US"/>
          </a:p>
        </p:txBody>
      </p:sp>
      <p:sp>
        <p:nvSpPr>
          <p:cNvPr id="10" name="Rectangle 9"/>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Rectangle 9"/>
          <p:cNvSpPr/>
          <p:nvPr/>
        </p:nvSpPr>
        <p:spPr>
          <a:xfrm>
            <a:off x="822325" y="216521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Rectangle 10"/>
          <p:cNvSpPr/>
          <p:nvPr/>
        </p:nvSpPr>
        <p:spPr>
          <a:xfrm>
            <a:off x="6400800" y="216521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Title 1"/>
          <p:cNvSpPr>
            <a:spLocks noGrp="1"/>
          </p:cNvSpPr>
          <p:nvPr>
            <p:ph type="title"/>
          </p:nvPr>
        </p:nvSpPr>
        <p:spPr>
          <a:xfrm>
            <a:off x="609600" y="251948"/>
            <a:ext cx="10972800" cy="1143000"/>
          </a:xfrm>
        </p:spPr>
        <p:txBody>
          <a:bodyPr anchor="b"/>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1535113"/>
            <a:ext cx="5386917"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8" y="1535113"/>
            <a:ext cx="5389033"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2362201"/>
            <a:ext cx="5386917"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8" y="2362201"/>
            <a:ext cx="5389033"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a:xfrm>
            <a:off x="11521440" y="6514568"/>
            <a:ext cx="619051" cy="274320"/>
          </a:xfrm>
        </p:spPr>
        <p:txBody>
          <a:bodyPr/>
          <a:lstStyle>
            <a:extLst/>
          </a:lstStyle>
          <a:p>
            <a:fld id="{A1881D41-F870-4FD8-9D02-12E2CF1CD571}"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600" y="253218"/>
            <a:ext cx="10972800" cy="1143000"/>
          </a:xfrm>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A1881D41-F870-4FD8-9D02-12E2CF1CD571}" type="slidenum">
              <a:rPr lang="en-US" smtClean="0"/>
              <a:t>‹#›</a:t>
            </a:fld>
            <a:endParaRPr lang="en-US"/>
          </a:p>
        </p:txBody>
      </p:sp>
      <p:sp>
        <p:nvSpPr>
          <p:cNvPr id="7" name="Rectangle 6"/>
          <p:cNvSpPr/>
          <p:nvPr/>
        </p:nvSpPr>
        <p:spPr>
          <a:xfrm>
            <a:off x="784523" y="1424588"/>
            <a:ext cx="10668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B454E76-9866-4EFD-B92A-59A900A02421}" type="datetimeFigureOut">
              <a:rPr lang="en-US" smtClean="0"/>
              <a:t>2/10/2022</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A1881D41-F870-4FD8-9D02-12E2CF1CD571}"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8" name="Rectangle 7"/>
          <p:cNvSpPr/>
          <p:nvPr/>
        </p:nvSpPr>
        <p:spPr>
          <a:xfrm>
            <a:off x="6743403" y="1057656"/>
            <a:ext cx="499872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6617515" y="304800"/>
            <a:ext cx="5242560" cy="762000"/>
          </a:xfrm>
        </p:spPr>
        <p:txBody>
          <a:bodyPr anchor="b"/>
          <a:lstStyle>
            <a:lvl1pPr marL="0" algn="r">
              <a:buNone/>
              <a:defRPr sz="2000" b="1"/>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617515" y="1107560"/>
            <a:ext cx="524256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04800" y="2209800"/>
            <a:ext cx="11555275"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9" name="Date Placeholder 8"/>
          <p:cNvSpPr>
            <a:spLocks noGrp="1"/>
          </p:cNvSpPr>
          <p:nvPr>
            <p:ph type="dt" sz="half" idx="10"/>
          </p:nvPr>
        </p:nvSpPr>
        <p:spPr>
          <a:xfrm>
            <a:off x="7416800" y="6513670"/>
            <a:ext cx="4003040" cy="274320"/>
          </a:xfrm>
        </p:spPr>
        <p:txBody>
          <a:bodyPr vert="horz" rtlCol="0"/>
          <a:lstStyle>
            <a:extLst/>
          </a:lstStyle>
          <a:p>
            <a:fld id="{8B454E76-9866-4EFD-B92A-59A900A02421}" type="datetimeFigureOut">
              <a:rPr lang="en-US" smtClean="0"/>
              <a:t>2/10/2022</a:t>
            </a:fld>
            <a:endParaRPr lang="en-US"/>
          </a:p>
        </p:txBody>
      </p:sp>
      <p:sp>
        <p:nvSpPr>
          <p:cNvPr id="10" name="Slide Number Placeholder 9"/>
          <p:cNvSpPr>
            <a:spLocks noGrp="1"/>
          </p:cNvSpPr>
          <p:nvPr>
            <p:ph type="sldNum" sz="quarter" idx="11"/>
          </p:nvPr>
        </p:nvSpPr>
        <p:spPr>
          <a:xfrm>
            <a:off x="11518603" y="6513670"/>
            <a:ext cx="619051" cy="274320"/>
          </a:xfrm>
        </p:spPr>
        <p:txBody>
          <a:bodyPr vert="horz" rtlCol="0"/>
          <a:lstStyle>
            <a:lvl1pPr>
              <a:defRPr>
                <a:solidFill>
                  <a:schemeClr val="tx2">
                    <a:shade val="90000"/>
                  </a:schemeClr>
                </a:solidFill>
              </a:defRPr>
            </a:lvl1pPr>
            <a:extLst/>
          </a:lstStyle>
          <a:p>
            <a:fld id="{A1881D41-F870-4FD8-9D02-12E2CF1CD571}" type="slidenum">
              <a:rPr lang="en-US" smtClean="0"/>
              <a:t>‹#›</a:t>
            </a:fld>
            <a:endParaRPr lang="en-US"/>
          </a:p>
        </p:txBody>
      </p:sp>
      <p:sp>
        <p:nvSpPr>
          <p:cNvPr id="11" name="Footer Placeholder 10"/>
          <p:cNvSpPr>
            <a:spLocks noGrp="1"/>
          </p:cNvSpPr>
          <p:nvPr>
            <p:ph type="ftr" sz="quarter" idx="12"/>
          </p:nvPr>
        </p:nvSpPr>
        <p:spPr>
          <a:xfrm>
            <a:off x="2133600" y="6513670"/>
            <a:ext cx="5209952" cy="274320"/>
          </a:xfrm>
        </p:spPr>
        <p:txBody>
          <a:bodyPr vert="horz" rtlCol="0"/>
          <a:lstStyle>
            <a:extLst/>
          </a:lstStyle>
          <a:p>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53924" y="4724400"/>
            <a:ext cx="7315200" cy="664536"/>
          </a:xfrm>
        </p:spPr>
        <p:txBody>
          <a:bodyPr anchor="b"/>
          <a:lstStyle>
            <a:lvl1pPr marL="0" algn="r">
              <a:buNone/>
              <a:defRPr sz="2000" b="1"/>
            </a:lvl1pPr>
            <a:extLst/>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4053924" y="5388937"/>
            <a:ext cx="73152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13" name="Picture Placeholder 12"/>
          <p:cNvSpPr>
            <a:spLocks noGrp="1"/>
          </p:cNvSpPr>
          <p:nvPr>
            <p:ph type="pic" idx="1"/>
          </p:nvPr>
        </p:nvSpPr>
        <p:spPr>
          <a:xfrm>
            <a:off x="406400" y="249864"/>
            <a:ext cx="113792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8" name="Date Placeholder 7"/>
          <p:cNvSpPr>
            <a:spLocks noGrp="1"/>
          </p:cNvSpPr>
          <p:nvPr>
            <p:ph type="dt" sz="half" idx="10"/>
          </p:nvPr>
        </p:nvSpPr>
        <p:spPr>
          <a:xfrm>
            <a:off x="7416800" y="6509004"/>
            <a:ext cx="4003040" cy="274320"/>
          </a:xfrm>
        </p:spPr>
        <p:txBody>
          <a:bodyPr vert="horz" rtlCol="0"/>
          <a:lstStyle>
            <a:extLst/>
          </a:lstStyle>
          <a:p>
            <a:fld id="{8B454E76-9866-4EFD-B92A-59A900A02421}" type="datetimeFigureOut">
              <a:rPr lang="en-US" smtClean="0"/>
              <a:t>2/10/2022</a:t>
            </a:fld>
            <a:endParaRPr lang="en-US"/>
          </a:p>
        </p:txBody>
      </p:sp>
      <p:sp>
        <p:nvSpPr>
          <p:cNvPr id="9" name="Slide Number Placeholder 8"/>
          <p:cNvSpPr>
            <a:spLocks noGrp="1"/>
          </p:cNvSpPr>
          <p:nvPr>
            <p:ph type="sldNum" sz="quarter" idx="11"/>
          </p:nvPr>
        </p:nvSpPr>
        <p:spPr>
          <a:xfrm>
            <a:off x="11518603" y="6509004"/>
            <a:ext cx="619051" cy="274320"/>
          </a:xfrm>
        </p:spPr>
        <p:txBody>
          <a:bodyPr vert="horz" rtlCol="0"/>
          <a:lstStyle>
            <a:lvl1pPr>
              <a:defRPr>
                <a:solidFill>
                  <a:schemeClr val="tx2">
                    <a:shade val="90000"/>
                  </a:schemeClr>
                </a:solidFill>
              </a:defRPr>
            </a:lvl1pPr>
            <a:extLst/>
          </a:lstStyle>
          <a:p>
            <a:fld id="{A1881D41-F870-4FD8-9D02-12E2CF1CD571}" type="slidenum">
              <a:rPr lang="en-US" smtClean="0"/>
              <a:t>‹#›</a:t>
            </a:fld>
            <a:endParaRPr lang="en-US"/>
          </a:p>
        </p:txBody>
      </p:sp>
      <p:sp>
        <p:nvSpPr>
          <p:cNvPr id="10" name="Footer Placeholder 9"/>
          <p:cNvSpPr>
            <a:spLocks noGrp="1"/>
          </p:cNvSpPr>
          <p:nvPr>
            <p:ph type="ftr" sz="quarter" idx="12"/>
          </p:nvPr>
        </p:nvSpPr>
        <p:spPr>
          <a:xfrm>
            <a:off x="2133600" y="6509004"/>
            <a:ext cx="5209952" cy="274320"/>
          </a:xfrm>
        </p:spPr>
        <p:txBody>
          <a:bodyPr vert="horz" rtlCol="0"/>
          <a:lstStyle>
            <a:extLst/>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Round Diagonal Corner Rectangle 6"/>
          <p:cNvSpPr/>
          <p:nvPr/>
        </p:nvSpPr>
        <p:spPr>
          <a:xfrm>
            <a:off x="219456" y="147085"/>
            <a:ext cx="11747795"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Footer Placeholder 2"/>
          <p:cNvSpPr>
            <a:spLocks noGrp="1"/>
          </p:cNvSpPr>
          <p:nvPr>
            <p:ph type="ftr" sz="quarter" idx="3"/>
          </p:nvPr>
        </p:nvSpPr>
        <p:spPr>
          <a:xfrm>
            <a:off x="1727200" y="6400800"/>
            <a:ext cx="5616352"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en-US"/>
          </a:p>
        </p:txBody>
      </p:sp>
      <p:sp>
        <p:nvSpPr>
          <p:cNvPr id="14" name="Date Placeholder 13"/>
          <p:cNvSpPr>
            <a:spLocks noGrp="1"/>
          </p:cNvSpPr>
          <p:nvPr>
            <p:ph type="dt" sz="half" idx="2"/>
          </p:nvPr>
        </p:nvSpPr>
        <p:spPr>
          <a:xfrm>
            <a:off x="7416800" y="6400800"/>
            <a:ext cx="400304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8B454E76-9866-4EFD-B92A-59A900A02421}" type="datetimeFigureOut">
              <a:rPr lang="en-US" smtClean="0"/>
              <a:t>2/10/2022</a:t>
            </a:fld>
            <a:endParaRPr lang="en-US"/>
          </a:p>
        </p:txBody>
      </p:sp>
      <p:sp>
        <p:nvSpPr>
          <p:cNvPr id="23" name="Slide Number Placeholder 22"/>
          <p:cNvSpPr>
            <a:spLocks noGrp="1"/>
          </p:cNvSpPr>
          <p:nvPr>
            <p:ph type="sldNum" sz="quarter" idx="4"/>
          </p:nvPr>
        </p:nvSpPr>
        <p:spPr>
          <a:xfrm>
            <a:off x="11518603" y="6514568"/>
            <a:ext cx="619051"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A1881D41-F870-4FD8-9D02-12E2CF1CD571}" type="slidenum">
              <a:rPr lang="en-US" smtClean="0"/>
              <a:t>‹#›</a:t>
            </a:fld>
            <a:endParaRPr lang="en-US"/>
          </a:p>
        </p:txBody>
      </p:sp>
      <p:sp>
        <p:nvSpPr>
          <p:cNvPr id="22" name="Title Placeholder 21"/>
          <p:cNvSpPr>
            <a:spLocks noGrp="1"/>
          </p:cNvSpPr>
          <p:nvPr>
            <p:ph type="title"/>
          </p:nvPr>
        </p:nvSpPr>
        <p:spPr>
          <a:xfrm>
            <a:off x="609600" y="253536"/>
            <a:ext cx="109728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609600" y="1646237"/>
            <a:ext cx="10972800" cy="4526280"/>
          </a:xfrm>
          <a:prstGeom prst="rect">
            <a:avLst/>
          </a:prstGeom>
        </p:spPr>
        <p:txBody>
          <a:bodyPr>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youtube.com/watch?v=AjHoFL8pECQ"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youtube.com/watch?v=laxdciovHjw"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youtube.com/watch?v=z7MIyQS9p5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a:extLst>
              <a:ext uri="{FF2B5EF4-FFF2-40B4-BE49-F238E27FC236}">
                <a16:creationId xmlns:a16="http://schemas.microsoft.com/office/drawing/2014/main" xmlns="" id="{3E4EBDAB-6F40-458A-816E-54CDB1495913}"/>
              </a:ext>
            </a:extLst>
          </p:cNvPr>
          <p:cNvSpPr>
            <a:spLocks noGrp="1"/>
          </p:cNvSpPr>
          <p:nvPr>
            <p:ph type="ctrTitle"/>
          </p:nvPr>
        </p:nvSpPr>
        <p:spPr/>
        <p:txBody>
          <a:bodyPr>
            <a:normAutofit/>
          </a:bodyPr>
          <a:lstStyle/>
          <a:p>
            <a:r>
              <a:rPr lang="en-US" b="1" dirty="0" smtClean="0"/>
              <a:t>THE SPREAD OF ENGLISH AND WORLD ENGLISHES</a:t>
            </a:r>
            <a:endParaRPr lang="en-US" sz="4800" b="1" dirty="0"/>
          </a:p>
        </p:txBody>
      </p:sp>
      <p:sp>
        <p:nvSpPr>
          <p:cNvPr id="4" name="Subtitle 3"/>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7274066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tr-TR" dirty="0"/>
              <a:t>Untill very recently, pidgens and creoles were regarded to be inferior or “bad </a:t>
            </a:r>
            <a:r>
              <a:rPr lang="tr-TR" dirty="0" smtClean="0"/>
              <a:t>languages</a:t>
            </a:r>
            <a:r>
              <a:rPr lang="en-US" dirty="0" smtClean="0"/>
              <a:t>”</a:t>
            </a:r>
            <a:r>
              <a:rPr lang="tr-TR" dirty="0" smtClean="0"/>
              <a:t> </a:t>
            </a:r>
            <a:r>
              <a:rPr lang="tr-TR" dirty="0"/>
              <a:t>(often even not as “languages” at all) especially by non-linguists.</a:t>
            </a:r>
          </a:p>
          <a:p>
            <a:r>
              <a:rPr lang="tr-TR" dirty="0"/>
              <a:t>In later years of the 20th century, linguists working in the field of second language acquisition began to realise that the development of pidgens and creoles can shed light on the process of first and second language learning/acquisition.</a:t>
            </a:r>
          </a:p>
          <a:p>
            <a:r>
              <a:rPr lang="tr-TR" dirty="0"/>
              <a:t>However, even today, these views are not universal even by linguists.</a:t>
            </a:r>
            <a:endParaRPr lang="en-GB" dirty="0"/>
          </a:p>
          <a:p>
            <a:endParaRPr lang="en-US" dirty="0"/>
          </a:p>
        </p:txBody>
      </p:sp>
    </p:spTree>
    <p:extLst>
      <p:ext uri="{BB962C8B-B14F-4D97-AF65-F5344CB8AC3E}">
        <p14:creationId xmlns:p14="http://schemas.microsoft.com/office/powerpoint/2010/main" val="121896746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Tok Pisin</a:t>
            </a:r>
            <a:endParaRPr lang="en-US" dirty="0"/>
          </a:p>
        </p:txBody>
      </p:sp>
      <p:sp>
        <p:nvSpPr>
          <p:cNvPr id="3" name="Content Placeholder 2"/>
          <p:cNvSpPr>
            <a:spLocks noGrp="1"/>
          </p:cNvSpPr>
          <p:nvPr>
            <p:ph idx="1"/>
          </p:nvPr>
        </p:nvSpPr>
        <p:spPr/>
        <p:txBody>
          <a:bodyPr/>
          <a:lstStyle/>
          <a:p>
            <a:r>
              <a:rPr lang="tr-TR" dirty="0">
                <a:hlinkClick r:id="rId2"/>
              </a:rPr>
              <a:t>https://www.youtube.com/watch?v=AjHoFL8pECQ</a:t>
            </a:r>
            <a:r>
              <a:rPr lang="tr-TR" dirty="0"/>
              <a:t> </a:t>
            </a:r>
            <a:endParaRPr lang="en-GB" dirty="0"/>
          </a:p>
          <a:p>
            <a:endParaRPr lang="en-US" dirty="0"/>
          </a:p>
        </p:txBody>
      </p:sp>
    </p:spTree>
    <p:extLst>
      <p:ext uri="{BB962C8B-B14F-4D97-AF65-F5344CB8AC3E}">
        <p14:creationId xmlns:p14="http://schemas.microsoft.com/office/powerpoint/2010/main" val="421995133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Who Speaks English Today?</a:t>
            </a:r>
            <a:endParaRPr lang="en-US" dirty="0"/>
          </a:p>
        </p:txBody>
      </p:sp>
      <p:sp>
        <p:nvSpPr>
          <p:cNvPr id="3" name="Content Placeholder 2"/>
          <p:cNvSpPr>
            <a:spLocks noGrp="1"/>
          </p:cNvSpPr>
          <p:nvPr>
            <p:ph idx="1"/>
          </p:nvPr>
        </p:nvSpPr>
        <p:spPr/>
        <p:txBody>
          <a:bodyPr/>
          <a:lstStyle/>
          <a:p>
            <a:r>
              <a:rPr lang="tr-TR" dirty="0"/>
              <a:t>A native language (ENL)</a:t>
            </a:r>
          </a:p>
          <a:p>
            <a:r>
              <a:rPr lang="tr-TR" dirty="0"/>
              <a:t>A second language (ESL)</a:t>
            </a:r>
          </a:p>
          <a:p>
            <a:r>
              <a:rPr lang="tr-TR" dirty="0"/>
              <a:t>A foreign language (EFL)</a:t>
            </a:r>
          </a:p>
          <a:p>
            <a:endParaRPr lang="en-US" dirty="0"/>
          </a:p>
        </p:txBody>
      </p:sp>
    </p:spTree>
    <p:extLst>
      <p:ext uri="{BB962C8B-B14F-4D97-AF65-F5344CB8AC3E}">
        <p14:creationId xmlns:p14="http://schemas.microsoft.com/office/powerpoint/2010/main" val="24734517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0196" y="1696914"/>
            <a:ext cx="11003573" cy="44840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44903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9600" y="1646236"/>
            <a:ext cx="10972800" cy="4991955"/>
          </a:xfrm>
        </p:spPr>
        <p:txBody>
          <a:bodyPr>
            <a:normAutofit/>
          </a:bodyPr>
          <a:lstStyle/>
          <a:p>
            <a:r>
              <a:rPr lang="en-US" dirty="0"/>
              <a:t>The </a:t>
            </a:r>
            <a:r>
              <a:rPr lang="en-US" dirty="0" smtClean="0"/>
              <a:t>family </a:t>
            </a:r>
            <a:r>
              <a:rPr lang="en-US" dirty="0"/>
              <a:t>tree is the representation of the spread of the English language around the world. </a:t>
            </a:r>
            <a:endParaRPr lang="en-US" dirty="0" smtClean="0"/>
          </a:p>
          <a:p>
            <a:r>
              <a:rPr lang="en-US" dirty="0" smtClean="0"/>
              <a:t>The </a:t>
            </a:r>
            <a:r>
              <a:rPr lang="en-US" dirty="0"/>
              <a:t>family tree shows that English is spread to all the countries of all the continents. </a:t>
            </a:r>
            <a:endParaRPr lang="en-US" dirty="0" smtClean="0"/>
          </a:p>
          <a:p>
            <a:r>
              <a:rPr lang="en-US" dirty="0" smtClean="0"/>
              <a:t>It </a:t>
            </a:r>
            <a:r>
              <a:rPr lang="en-US" dirty="0"/>
              <a:t>is not only due to the British colonialism and the </a:t>
            </a:r>
            <a:r>
              <a:rPr lang="en-US" dirty="0" smtClean="0"/>
              <a:t>American imperialism</a:t>
            </a:r>
            <a:r>
              <a:rPr lang="en-US" dirty="0"/>
              <a:t>, but also its flexibility and adaptability. </a:t>
            </a:r>
            <a:endParaRPr lang="en-US" dirty="0" smtClean="0"/>
          </a:p>
          <a:p>
            <a:r>
              <a:rPr lang="en-US" dirty="0" smtClean="0"/>
              <a:t>So </a:t>
            </a:r>
            <a:r>
              <a:rPr lang="en-US" dirty="0"/>
              <a:t>English has got the status global language. </a:t>
            </a:r>
            <a:endParaRPr lang="en-US" dirty="0" smtClean="0"/>
          </a:p>
        </p:txBody>
      </p:sp>
    </p:spTree>
    <p:extLst>
      <p:ext uri="{BB962C8B-B14F-4D97-AF65-F5344CB8AC3E}">
        <p14:creationId xmlns:p14="http://schemas.microsoft.com/office/powerpoint/2010/main" val="38722389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609600" y="1646237"/>
            <a:ext cx="10972800" cy="5000748"/>
          </a:xfrm>
        </p:spPr>
        <p:txBody>
          <a:bodyPr>
            <a:normAutofit fontScale="92500" lnSpcReduction="10000"/>
          </a:bodyPr>
          <a:lstStyle/>
          <a:p>
            <a:r>
              <a:rPr lang="en-US" dirty="0"/>
              <a:t>A global language mainly arises due to the political as well as the economic power of its native speakers. </a:t>
            </a:r>
          </a:p>
          <a:p>
            <a:r>
              <a:rPr lang="en-US" dirty="0"/>
              <a:t>It was the British imperial and industrial power that caused the spread of English around the globe from 17th to 20th century. </a:t>
            </a:r>
          </a:p>
          <a:p>
            <a:r>
              <a:rPr lang="en-US" dirty="0"/>
              <a:t>It is the legacy of British imperialism as well as colonialism that has left many counties with the language thoroughly institutionalized in their parliament, civil service, courts, schools and education establishments. </a:t>
            </a:r>
          </a:p>
          <a:p>
            <a:r>
              <a:rPr lang="en-US" dirty="0"/>
              <a:t>Moreover, English provides a neutral communication between different ethnic groups of the other counties. </a:t>
            </a:r>
          </a:p>
          <a:p>
            <a:endParaRPr lang="en-US" dirty="0"/>
          </a:p>
        </p:txBody>
      </p:sp>
    </p:spTree>
    <p:extLst>
      <p:ext uri="{BB962C8B-B14F-4D97-AF65-F5344CB8AC3E}">
        <p14:creationId xmlns:p14="http://schemas.microsoft.com/office/powerpoint/2010/main" val="11067422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World Englishes - Wikipedia"/>
          <p:cNvPicPr>
            <a:picLocks noGrp="1" noChangeAspect="1" noChangeArrowheads="1"/>
          </p:cNvPicPr>
          <p:nvPr>
            <p:ph idx="1"/>
          </p:nvPr>
        </p:nvPicPr>
        <p:blipFill>
          <a:blip r:embed="rId2" cstate="print"/>
          <a:srcRect/>
          <a:stretch>
            <a:fillRect/>
          </a:stretch>
        </p:blipFill>
        <p:spPr bwMode="auto">
          <a:xfrm>
            <a:off x="3569677" y="1512276"/>
            <a:ext cx="5282223" cy="4967654"/>
          </a:xfrm>
          <a:prstGeom prst="rect">
            <a:avLst/>
          </a:prstGeom>
          <a:noFill/>
        </p:spPr>
      </p:pic>
    </p:spTree>
    <p:extLst>
      <p:ext uri="{BB962C8B-B14F-4D97-AF65-F5344CB8AC3E}">
        <p14:creationId xmlns:p14="http://schemas.microsoft.com/office/powerpoint/2010/main" val="28837189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The 2 </a:t>
            </a:r>
            <a:r>
              <a:rPr lang="en-US" dirty="0" smtClean="0"/>
              <a:t>D</a:t>
            </a:r>
            <a:r>
              <a:rPr lang="tr-TR" dirty="0" smtClean="0"/>
              <a:t>iasporas </a:t>
            </a:r>
            <a:r>
              <a:rPr lang="tr-TR" dirty="0"/>
              <a:t>of English</a:t>
            </a:r>
            <a:endParaRPr lang="en-US" dirty="0"/>
          </a:p>
        </p:txBody>
      </p:sp>
      <p:sp>
        <p:nvSpPr>
          <p:cNvPr id="3" name="Content Placeholder 2"/>
          <p:cNvSpPr>
            <a:spLocks noGrp="1"/>
          </p:cNvSpPr>
          <p:nvPr>
            <p:ph idx="1"/>
          </p:nvPr>
        </p:nvSpPr>
        <p:spPr/>
        <p:txBody>
          <a:bodyPr/>
          <a:lstStyle/>
          <a:p>
            <a:r>
              <a:rPr lang="tr-TR" dirty="0"/>
              <a:t>The first diaspora: </a:t>
            </a:r>
            <a:endParaRPr lang="en-US" dirty="0" smtClean="0"/>
          </a:p>
          <a:p>
            <a:r>
              <a:rPr lang="tr-TR" dirty="0" smtClean="0"/>
              <a:t>English  </a:t>
            </a:r>
            <a:r>
              <a:rPr lang="tr-TR" dirty="0"/>
              <a:t>is transported to the “New World</a:t>
            </a:r>
            <a:r>
              <a:rPr lang="tr-TR" dirty="0" smtClean="0"/>
              <a:t>”</a:t>
            </a:r>
            <a:r>
              <a:rPr lang="en-US" dirty="0" smtClean="0"/>
              <a:t>.</a:t>
            </a:r>
            <a:endParaRPr lang="tr-TR" dirty="0"/>
          </a:p>
          <a:p>
            <a:r>
              <a:rPr lang="tr-TR" dirty="0"/>
              <a:t>The second diaspora: </a:t>
            </a:r>
            <a:endParaRPr lang="en-US" dirty="0" smtClean="0"/>
          </a:p>
          <a:p>
            <a:r>
              <a:rPr lang="tr-TR" dirty="0" smtClean="0"/>
              <a:t>English </a:t>
            </a:r>
            <a:r>
              <a:rPr lang="tr-TR" dirty="0"/>
              <a:t>is transported to Asia and </a:t>
            </a:r>
            <a:r>
              <a:rPr lang="tr-TR" dirty="0" smtClean="0"/>
              <a:t>Africa</a:t>
            </a:r>
            <a:r>
              <a:rPr lang="en-US" dirty="0" smtClean="0"/>
              <a:t>.</a:t>
            </a:r>
            <a:endParaRPr lang="en-GB" dirty="0"/>
          </a:p>
          <a:p>
            <a:endParaRPr lang="en-US" dirty="0"/>
          </a:p>
        </p:txBody>
      </p:sp>
    </p:spTree>
    <p:extLst>
      <p:ext uri="{BB962C8B-B14F-4D97-AF65-F5344CB8AC3E}">
        <p14:creationId xmlns:p14="http://schemas.microsoft.com/office/powerpoint/2010/main" val="383167497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cstate="print"/>
          <a:srcRect/>
          <a:stretch>
            <a:fillRect/>
          </a:stretch>
        </p:blipFill>
        <p:spPr bwMode="auto">
          <a:xfrm>
            <a:off x="-61545" y="0"/>
            <a:ext cx="12253546" cy="6858000"/>
          </a:xfrm>
          <a:prstGeom prst="rect">
            <a:avLst/>
          </a:prstGeom>
          <a:noFill/>
          <a:ln w="9525">
            <a:noFill/>
            <a:miter lim="800000"/>
            <a:headEnd/>
            <a:tailEnd/>
          </a:ln>
        </p:spPr>
      </p:pic>
    </p:spTree>
    <p:extLst>
      <p:ext uri="{BB962C8B-B14F-4D97-AF65-F5344CB8AC3E}">
        <p14:creationId xmlns:p14="http://schemas.microsoft.com/office/powerpoint/2010/main" val="35088534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2nd diaspora Englishes</a:t>
            </a:r>
            <a:endParaRPr lang="en-US" dirty="0"/>
          </a:p>
        </p:txBody>
      </p:sp>
      <p:sp>
        <p:nvSpPr>
          <p:cNvPr id="3" name="Content Placeholder 2"/>
          <p:cNvSpPr>
            <a:spLocks noGrp="1"/>
          </p:cNvSpPr>
          <p:nvPr>
            <p:ph idx="1"/>
          </p:nvPr>
        </p:nvSpPr>
        <p:spPr/>
        <p:txBody>
          <a:bodyPr/>
          <a:lstStyle/>
          <a:p>
            <a:r>
              <a:rPr lang="tr-TR" dirty="0"/>
              <a:t>These Englishes have many things in common such as their shared history with either British or American Englishes. </a:t>
            </a:r>
            <a:endParaRPr lang="en-US" dirty="0" smtClean="0"/>
          </a:p>
          <a:p>
            <a:r>
              <a:rPr lang="tr-TR" dirty="0" smtClean="0"/>
              <a:t>However </a:t>
            </a:r>
            <a:r>
              <a:rPr lang="tr-TR" dirty="0"/>
              <a:t>there is also much that is unique to each variety, particularly in terms of their accents, use of vocabulary, grammar and discourse strategies. </a:t>
            </a:r>
            <a:endParaRPr lang="en-GB" dirty="0"/>
          </a:p>
          <a:p>
            <a:endParaRPr lang="en-US" dirty="0"/>
          </a:p>
        </p:txBody>
      </p:sp>
    </p:spTree>
    <p:extLst>
      <p:ext uri="{BB962C8B-B14F-4D97-AF65-F5344CB8AC3E}">
        <p14:creationId xmlns:p14="http://schemas.microsoft.com/office/powerpoint/2010/main" val="14694064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Nigerian English Example</a:t>
            </a:r>
            <a:endParaRPr lang="en-US" dirty="0"/>
          </a:p>
        </p:txBody>
      </p:sp>
      <p:sp>
        <p:nvSpPr>
          <p:cNvPr id="3" name="Content Placeholder 2"/>
          <p:cNvSpPr>
            <a:spLocks noGrp="1"/>
          </p:cNvSpPr>
          <p:nvPr>
            <p:ph idx="1"/>
          </p:nvPr>
        </p:nvSpPr>
        <p:spPr/>
        <p:txBody>
          <a:bodyPr/>
          <a:lstStyle/>
          <a:p>
            <a:r>
              <a:rPr lang="tr-TR" dirty="0">
                <a:hlinkClick r:id="rId2"/>
              </a:rPr>
              <a:t>https://www.youtube.com/watch?v=laxdciovHjw</a:t>
            </a:r>
            <a:endParaRPr lang="en-GB" dirty="0"/>
          </a:p>
          <a:p>
            <a:endParaRPr lang="en-US" dirty="0"/>
          </a:p>
        </p:txBody>
      </p:sp>
    </p:spTree>
    <p:extLst>
      <p:ext uri="{BB962C8B-B14F-4D97-AF65-F5344CB8AC3E}">
        <p14:creationId xmlns:p14="http://schemas.microsoft.com/office/powerpoint/2010/main" val="16628901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Indian English</a:t>
            </a:r>
            <a:endParaRPr lang="en-US" dirty="0"/>
          </a:p>
        </p:txBody>
      </p:sp>
      <p:sp>
        <p:nvSpPr>
          <p:cNvPr id="3" name="Content Placeholder 2"/>
          <p:cNvSpPr>
            <a:spLocks noGrp="1"/>
          </p:cNvSpPr>
          <p:nvPr>
            <p:ph idx="1"/>
          </p:nvPr>
        </p:nvSpPr>
        <p:spPr/>
        <p:txBody>
          <a:bodyPr/>
          <a:lstStyle/>
          <a:p>
            <a:r>
              <a:rPr lang="tr-TR" dirty="0">
                <a:hlinkClick r:id="rId2"/>
              </a:rPr>
              <a:t>https://www.youtube.com/watch?v=z7MIyQS9p5E</a:t>
            </a:r>
            <a:r>
              <a:rPr lang="tr-TR" dirty="0"/>
              <a:t> (1.15)</a:t>
            </a:r>
            <a:endParaRPr lang="en-GB" dirty="0"/>
          </a:p>
          <a:p>
            <a:endParaRPr lang="en-US" dirty="0"/>
          </a:p>
        </p:txBody>
      </p:sp>
    </p:spTree>
    <p:extLst>
      <p:ext uri="{BB962C8B-B14F-4D97-AF65-F5344CB8AC3E}">
        <p14:creationId xmlns:p14="http://schemas.microsoft.com/office/powerpoint/2010/main" val="16900469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t>What is a Pidgin and a Creole Language?</a:t>
            </a:r>
            <a:endParaRPr lang="en-US" dirty="0"/>
          </a:p>
        </p:txBody>
      </p:sp>
      <p:sp>
        <p:nvSpPr>
          <p:cNvPr id="3" name="Content Placeholder 2"/>
          <p:cNvSpPr>
            <a:spLocks noGrp="1"/>
          </p:cNvSpPr>
          <p:nvPr>
            <p:ph idx="1"/>
          </p:nvPr>
        </p:nvSpPr>
        <p:spPr/>
        <p:txBody>
          <a:bodyPr/>
          <a:lstStyle/>
          <a:p>
            <a:r>
              <a:rPr lang="en-US" dirty="0" err="1"/>
              <a:t>Pidg</a:t>
            </a:r>
            <a:r>
              <a:rPr lang="tr-TR" dirty="0"/>
              <a:t>i</a:t>
            </a:r>
            <a:r>
              <a:rPr lang="en-US" dirty="0"/>
              <a:t>n is a linguistic communication that comprised of components of two or more other languages and is used for communication among people. </a:t>
            </a:r>
            <a:endParaRPr lang="en-US" dirty="0" smtClean="0"/>
          </a:p>
          <a:p>
            <a:r>
              <a:rPr lang="en-US" dirty="0" smtClean="0"/>
              <a:t>It </a:t>
            </a:r>
            <a:r>
              <a:rPr lang="en-US" dirty="0"/>
              <a:t>can also be called business language. </a:t>
            </a:r>
            <a:endParaRPr lang="en-US" dirty="0" smtClean="0"/>
          </a:p>
          <a:p>
            <a:r>
              <a:rPr lang="en-US" dirty="0" smtClean="0"/>
              <a:t>It </a:t>
            </a:r>
            <a:r>
              <a:rPr lang="en-US" dirty="0"/>
              <a:t>is not a first language. </a:t>
            </a:r>
            <a:endParaRPr lang="en-US" dirty="0" smtClean="0"/>
          </a:p>
          <a:p>
            <a:r>
              <a:rPr lang="en-US" dirty="0" smtClean="0"/>
              <a:t>Whereas</a:t>
            </a:r>
            <a:r>
              <a:rPr lang="en-US" dirty="0"/>
              <a:t>, creole is a language that was at first a pidgin but has “transformed” and become a first language.</a:t>
            </a:r>
            <a:endParaRPr lang="tr-TR" dirty="0"/>
          </a:p>
          <a:p>
            <a:endParaRPr lang="en-US" dirty="0"/>
          </a:p>
        </p:txBody>
      </p:sp>
    </p:spTree>
    <p:extLst>
      <p:ext uri="{BB962C8B-B14F-4D97-AF65-F5344CB8AC3E}">
        <p14:creationId xmlns:p14="http://schemas.microsoft.com/office/powerpoint/2010/main" val="17284201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fontScale="92500"/>
          </a:bodyPr>
          <a:lstStyle/>
          <a:p>
            <a:r>
              <a:rPr lang="en-US" dirty="0"/>
              <a:t>One important difference between Pidgins and Creoles is that pidgins do not have first language speakers while creoles do. </a:t>
            </a:r>
            <a:endParaRPr lang="en-US" dirty="0" smtClean="0"/>
          </a:p>
          <a:p>
            <a:r>
              <a:rPr lang="en-US" dirty="0" smtClean="0"/>
              <a:t>However</a:t>
            </a:r>
            <a:r>
              <a:rPr lang="en-US" dirty="0"/>
              <a:t>, this is not easy to make out because there are more and more extended pidgins beginning to acquire native speakers. </a:t>
            </a:r>
            <a:endParaRPr lang="en-US" dirty="0" smtClean="0"/>
          </a:p>
          <a:p>
            <a:r>
              <a:rPr lang="en-US" dirty="0" smtClean="0"/>
              <a:t>Extended </a:t>
            </a:r>
            <a:r>
              <a:rPr lang="en-US" dirty="0"/>
              <a:t>pidgins refer to when a pidgin becomes a creole. </a:t>
            </a:r>
            <a:endParaRPr lang="en-US" dirty="0" smtClean="0"/>
          </a:p>
          <a:p>
            <a:r>
              <a:rPr lang="en-US" dirty="0" smtClean="0"/>
              <a:t>The </a:t>
            </a:r>
            <a:r>
              <a:rPr lang="en-US" dirty="0"/>
              <a:t>cultural “side” of a pidgin usually defines this. </a:t>
            </a:r>
            <a:endParaRPr lang="en-US" dirty="0" smtClean="0"/>
          </a:p>
          <a:p>
            <a:r>
              <a:rPr lang="en-US" dirty="0" smtClean="0"/>
              <a:t>This </a:t>
            </a:r>
            <a:r>
              <a:rPr lang="en-US" dirty="0"/>
              <a:t>means that more pidgins are becoming first languages.</a:t>
            </a:r>
            <a:endParaRPr lang="en-GB" dirty="0"/>
          </a:p>
          <a:p>
            <a:endParaRPr lang="en-US" dirty="0"/>
          </a:p>
        </p:txBody>
      </p:sp>
    </p:spTree>
    <p:extLst>
      <p:ext uri="{BB962C8B-B14F-4D97-AF65-F5344CB8AC3E}">
        <p14:creationId xmlns:p14="http://schemas.microsoft.com/office/powerpoint/2010/main" val="322607127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oundry">
  <a:themeElements>
    <a:clrScheme name="Foundry">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Foundry">
      <a:majorFont>
        <a:latin typeface="Rockwell"/>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Foundry">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Foundry</Template>
  <TotalTime>282</TotalTime>
  <Words>523</Words>
  <Application>Microsoft Office PowerPoint</Application>
  <PresentationFormat>Custom</PresentationFormat>
  <Paragraphs>40</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Foundry</vt:lpstr>
      <vt:lpstr>THE SPREAD OF ENGLISH AND WORLD ENGLISHES</vt:lpstr>
      <vt:lpstr>PowerPoint Presentation</vt:lpstr>
      <vt:lpstr>The 2 Diasporas of English</vt:lpstr>
      <vt:lpstr>PowerPoint Presentation</vt:lpstr>
      <vt:lpstr>2nd diaspora Englishes</vt:lpstr>
      <vt:lpstr>Nigerian English Example</vt:lpstr>
      <vt:lpstr>Indian English</vt:lpstr>
      <vt:lpstr>What is a Pidgin and a Creole Language?</vt:lpstr>
      <vt:lpstr>PowerPoint Presentation</vt:lpstr>
      <vt:lpstr>PowerPoint Presentation</vt:lpstr>
      <vt:lpstr>Tok Pisin</vt:lpstr>
      <vt:lpstr>Who Speaks English Today?</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TRANSLATING LEGAL CONCEPTS LEGAL MEANING</dc:title>
  <dc:creator>CANER</dc:creator>
  <cp:lastModifiedBy>mumununuto</cp:lastModifiedBy>
  <cp:revision>90</cp:revision>
  <dcterms:created xsi:type="dcterms:W3CDTF">2019-09-30T17:41:14Z</dcterms:created>
  <dcterms:modified xsi:type="dcterms:W3CDTF">2022-02-10T20:49:12Z</dcterms:modified>
</cp:coreProperties>
</file>