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296" y="-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2/12/2022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2/12/2022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2/12/2022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1D8BD707-D9CF-40AE-B4C6-C98DA3205C09}" type="datetimeFigureOut">
              <a:rPr lang="en-US" smtClean="0"/>
              <a:pPr/>
              <a:t>2/12/2022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thecanadianencyclopedia.ca/en/article/loyalists/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thecanadianencyclopedia.ca/en/article/hudsons-bay-company/" TargetMode="External"/><Relationship Id="rId13" Type="http://schemas.openxmlformats.org/officeDocument/2006/relationships/hyperlink" Target="https://www.thecanadianencyclopedia.ca/en/article/nanaimo/" TargetMode="External"/><Relationship Id="rId18" Type="http://schemas.openxmlformats.org/officeDocument/2006/relationships/hyperlink" Target="https://www.thecanadianencyclopedia.ca/en/article/royal-canadian-mounted-police/" TargetMode="External"/><Relationship Id="rId3" Type="http://schemas.openxmlformats.org/officeDocument/2006/relationships/hyperlink" Target="https://www.thecanadianencyclopedia.ca/en/article/jay/" TargetMode="External"/><Relationship Id="rId7" Type="http://schemas.openxmlformats.org/officeDocument/2006/relationships/hyperlink" Target="https://www.thecanadianencyclopedia.ca/en/article/totem-pole/" TargetMode="External"/><Relationship Id="rId12" Type="http://schemas.openxmlformats.org/officeDocument/2006/relationships/hyperlink" Target="https://www.thecanadianencyclopedia.ca/en/article/john-mcintosh/" TargetMode="External"/><Relationship Id="rId17" Type="http://schemas.openxmlformats.org/officeDocument/2006/relationships/hyperlink" Target="https://www.thecanadianencyclopedia.ca/en/article/canadian-broadcasting-corporation/" TargetMode="External"/><Relationship Id="rId2" Type="http://schemas.openxmlformats.org/officeDocument/2006/relationships/hyperlink" Target="https://www.thecanadianencyclopedia.ca/en/article/goose/" TargetMode="External"/><Relationship Id="rId16" Type="http://schemas.openxmlformats.org/officeDocument/2006/relationships/hyperlink" Target="https://www.thecanadianencyclopedia.ca/en/article/snowmobile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thecanadianencyclopedia.ca/en/article/pemmican/" TargetMode="External"/><Relationship Id="rId11" Type="http://schemas.openxmlformats.org/officeDocument/2006/relationships/hyperlink" Target="https://www.thecanadianencyclopedia.ca/en/article/imax-systems-corporation/" TargetMode="External"/><Relationship Id="rId5" Type="http://schemas.openxmlformats.org/officeDocument/2006/relationships/hyperlink" Target="https://www.thecanadianencyclopedia.ca/en/article/buffalo-hunt/#h3_jump_0" TargetMode="External"/><Relationship Id="rId15" Type="http://schemas.openxmlformats.org/officeDocument/2006/relationships/hyperlink" Target="https://www.thecanadianencyclopedia.ca/en/article/robertson-screwdriver-the-biggest-little-invention-of-the-20th-century-so-far-feature/" TargetMode="External"/><Relationship Id="rId10" Type="http://schemas.openxmlformats.org/officeDocument/2006/relationships/hyperlink" Target="https://www.thecanadianencyclopedia.ca/en/article/york-boat/" TargetMode="External"/><Relationship Id="rId19" Type="http://schemas.openxmlformats.org/officeDocument/2006/relationships/hyperlink" Target="https://www.thecanadianencyclopedia.ca/en/article/united-church-of-canada/" TargetMode="External"/><Relationship Id="rId4" Type="http://schemas.openxmlformats.org/officeDocument/2006/relationships/hyperlink" Target="https://www.thecanadianencyclopedia.ca/en/article/lynx/" TargetMode="External"/><Relationship Id="rId9" Type="http://schemas.openxmlformats.org/officeDocument/2006/relationships/hyperlink" Target="https://www.thecanadianencyclopedia.ca/en/article/red-river-cart/" TargetMode="External"/><Relationship Id="rId14" Type="http://schemas.openxmlformats.org/officeDocument/2006/relationships/hyperlink" Target="https://www.thecanadianencyclopedia.ca/en/article/history-of-poutine/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thecanadianencyclopedia.ca/en/article/canadian-identity-and-language/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dialectsarchive.com/canada" TargetMode="External"/><Relationship Id="rId2" Type="http://schemas.openxmlformats.org/officeDocument/2006/relationships/hyperlink" Target="https://www.youtube.com/watch?v=ZI5btv2VFvk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Canadian English and Culture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46684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5257800"/>
            <a:ext cx="6781800" cy="1600200"/>
          </a:xfrm>
        </p:spPr>
        <p:txBody>
          <a:bodyPr/>
          <a:lstStyle/>
          <a:p>
            <a:r>
              <a:rPr lang="en-US" dirty="0" smtClean="0"/>
              <a:t>Canadian English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0"/>
            <a:ext cx="7543800" cy="5257800"/>
          </a:xfrm>
        </p:spPr>
        <p:txBody>
          <a:bodyPr/>
          <a:lstStyle/>
          <a:p>
            <a:r>
              <a:rPr lang="en-US" b="1" u="sng" dirty="0" smtClean="0"/>
              <a:t>Pronunciation</a:t>
            </a:r>
          </a:p>
          <a:p>
            <a:r>
              <a:rPr lang="en-US" b="1" dirty="0"/>
              <a:t>The colonial American English that the </a:t>
            </a:r>
            <a:r>
              <a:rPr lang="en-US" b="1" dirty="0">
                <a:hlinkClick r:id="rId2"/>
              </a:rPr>
              <a:t>Loyalists</a:t>
            </a:r>
            <a:r>
              <a:rPr lang="en-US" b="1" dirty="0"/>
              <a:t> brought to Canada was established in the 17th century, before several of the changes that created modern Standard British English had occurred in southeastern England. </a:t>
            </a:r>
            <a:endParaRPr lang="en-US" b="1" dirty="0" smtClean="0"/>
          </a:p>
          <a:p>
            <a:r>
              <a:rPr lang="en-US" b="1" dirty="0" smtClean="0"/>
              <a:t>In </a:t>
            </a:r>
            <a:r>
              <a:rPr lang="en-US" b="1" dirty="0"/>
              <a:t>particular, most modern North American English retains the /r/ sound after vowels, in words like </a:t>
            </a:r>
            <a:r>
              <a:rPr lang="en-US" b="1" i="1" dirty="0"/>
              <a:t>start</a:t>
            </a:r>
            <a:r>
              <a:rPr lang="en-US" b="1" dirty="0"/>
              <a:t> and </a:t>
            </a:r>
            <a:r>
              <a:rPr lang="en-US" b="1" i="1" dirty="0"/>
              <a:t>north</a:t>
            </a:r>
            <a:r>
              <a:rPr lang="en-US" b="1" dirty="0"/>
              <a:t>, and has the same short-</a:t>
            </a:r>
            <a:r>
              <a:rPr lang="en-US" b="1" i="1" dirty="0"/>
              <a:t>a</a:t>
            </a:r>
            <a:r>
              <a:rPr lang="en-US" b="1" dirty="0"/>
              <a:t> sound in words like </a:t>
            </a:r>
            <a:r>
              <a:rPr lang="en-US" b="1" i="1" dirty="0"/>
              <a:t>trap</a:t>
            </a:r>
            <a:r>
              <a:rPr lang="en-US" b="1" dirty="0"/>
              <a:t> and </a:t>
            </a:r>
            <a:r>
              <a:rPr lang="en-US" b="1" i="1" dirty="0"/>
              <a:t>bath</a:t>
            </a:r>
            <a:r>
              <a:rPr lang="en-US" b="1" dirty="0"/>
              <a:t>, rather than the lengthened and further-back /ah/-sound of </a:t>
            </a:r>
            <a:r>
              <a:rPr lang="en-US" b="1" i="1" dirty="0"/>
              <a:t>bath</a:t>
            </a:r>
            <a:r>
              <a:rPr lang="en-US" b="1" dirty="0"/>
              <a:t> and similar words (</a:t>
            </a:r>
            <a:r>
              <a:rPr lang="en-US" b="1" i="1" dirty="0"/>
              <a:t>past</a:t>
            </a:r>
            <a:r>
              <a:rPr lang="en-US" b="1" dirty="0"/>
              <a:t>, </a:t>
            </a:r>
            <a:r>
              <a:rPr lang="en-US" b="1" i="1" dirty="0"/>
              <a:t>staff</a:t>
            </a:r>
            <a:r>
              <a:rPr lang="en-US" b="1" dirty="0"/>
              <a:t>, etc.) that is heard today in London.</a:t>
            </a:r>
            <a:endParaRPr lang="en-US" b="1" u="sng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29097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0"/>
            <a:ext cx="7543800" cy="6858000"/>
          </a:xfrm>
        </p:spPr>
        <p:txBody>
          <a:bodyPr/>
          <a:lstStyle/>
          <a:p>
            <a:r>
              <a:rPr lang="en-US" b="1" dirty="0"/>
              <a:t>Other general North American features shared by Canadian English may reflect more recent American influence. </a:t>
            </a:r>
            <a:endParaRPr lang="en-US" b="1" dirty="0" smtClean="0"/>
          </a:p>
          <a:p>
            <a:r>
              <a:rPr lang="en-US" b="1" dirty="0" smtClean="0"/>
              <a:t>The </a:t>
            </a:r>
            <a:r>
              <a:rPr lang="en-US" b="1" dirty="0"/>
              <a:t>/t/ sound, when it occurs after a stressed vowel in the middle of a word, </a:t>
            </a:r>
            <a:r>
              <a:rPr lang="en-US" b="1" dirty="0" smtClean="0"/>
              <a:t>as in</a:t>
            </a:r>
            <a:r>
              <a:rPr lang="en-US" b="1" dirty="0"/>
              <a:t> </a:t>
            </a:r>
            <a:r>
              <a:rPr lang="en-US" b="1" i="1" dirty="0"/>
              <a:t>city</a:t>
            </a:r>
            <a:r>
              <a:rPr lang="en-US" b="1" dirty="0"/>
              <a:t>, </a:t>
            </a:r>
            <a:r>
              <a:rPr lang="en-US" b="1" i="1" dirty="0"/>
              <a:t>better</a:t>
            </a:r>
            <a:r>
              <a:rPr lang="en-US" b="1" dirty="0"/>
              <a:t>, </a:t>
            </a:r>
            <a:r>
              <a:rPr lang="en-US" b="1" i="1" dirty="0"/>
              <a:t>Ottawa</a:t>
            </a:r>
            <a:r>
              <a:rPr lang="en-US" b="1" dirty="0"/>
              <a:t>, </a:t>
            </a:r>
            <a:r>
              <a:rPr lang="en-US" b="1" i="1" dirty="0"/>
              <a:t>battle</a:t>
            </a:r>
            <a:r>
              <a:rPr lang="en-US" b="1" dirty="0"/>
              <a:t> and </a:t>
            </a:r>
            <a:r>
              <a:rPr lang="en-US" b="1" i="1" dirty="0"/>
              <a:t>party</a:t>
            </a:r>
            <a:r>
              <a:rPr lang="en-US" b="1" dirty="0"/>
              <a:t>, sounds more like a /d/: “</a:t>
            </a:r>
            <a:r>
              <a:rPr lang="en-US" b="1" dirty="0" err="1"/>
              <a:t>siddy</a:t>
            </a:r>
            <a:r>
              <a:rPr lang="en-US" b="1" dirty="0"/>
              <a:t>,” “</a:t>
            </a:r>
            <a:r>
              <a:rPr lang="en-US" b="1" dirty="0" err="1"/>
              <a:t>bedder</a:t>
            </a:r>
            <a:r>
              <a:rPr lang="en-US" b="1" dirty="0"/>
              <a:t>,” “</a:t>
            </a:r>
            <a:r>
              <a:rPr lang="en-US" b="1" dirty="0" err="1"/>
              <a:t>Oddawa</a:t>
            </a:r>
            <a:r>
              <a:rPr lang="en-US" b="1" dirty="0"/>
              <a:t>,” “</a:t>
            </a:r>
            <a:r>
              <a:rPr lang="en-US" b="1" dirty="0" err="1"/>
              <a:t>baddle</a:t>
            </a:r>
            <a:r>
              <a:rPr lang="en-US" b="1" dirty="0"/>
              <a:t>” and “</a:t>
            </a:r>
            <a:r>
              <a:rPr lang="en-US" b="1" dirty="0" err="1"/>
              <a:t>pardy</a:t>
            </a:r>
            <a:r>
              <a:rPr lang="en-US" b="1" dirty="0"/>
              <a:t>” (linguists call this “flapping”). </a:t>
            </a:r>
            <a:endParaRPr lang="en-US" b="1" dirty="0" smtClean="0"/>
          </a:p>
          <a:p>
            <a:r>
              <a:rPr lang="en-US" b="1" dirty="0" smtClean="0"/>
              <a:t>The </a:t>
            </a:r>
            <a:r>
              <a:rPr lang="en-US" b="1" dirty="0"/>
              <a:t>vowel sound of words like </a:t>
            </a:r>
            <a:r>
              <a:rPr lang="en-US" b="1" i="1" dirty="0"/>
              <a:t>news</a:t>
            </a:r>
            <a:r>
              <a:rPr lang="en-US" b="1" dirty="0"/>
              <a:t>, </a:t>
            </a:r>
            <a:r>
              <a:rPr lang="en-US" b="1" i="1" dirty="0"/>
              <a:t>student</a:t>
            </a:r>
            <a:r>
              <a:rPr lang="en-US" b="1" dirty="0"/>
              <a:t> and </a:t>
            </a:r>
            <a:r>
              <a:rPr lang="en-US" b="1" i="1" dirty="0"/>
              <a:t>Tuesday</a:t>
            </a:r>
            <a:r>
              <a:rPr lang="en-US" b="1" dirty="0"/>
              <a:t>, which is like that of </a:t>
            </a:r>
            <a:r>
              <a:rPr lang="en-US" b="1" i="1" dirty="0"/>
              <a:t>few</a:t>
            </a:r>
            <a:r>
              <a:rPr lang="en-US" b="1" dirty="0"/>
              <a:t> in British English, is more like that of </a:t>
            </a:r>
            <a:r>
              <a:rPr lang="en-US" b="1" i="1" dirty="0"/>
              <a:t>food</a:t>
            </a:r>
            <a:r>
              <a:rPr lang="en-US" b="1" dirty="0"/>
              <a:t> in the US and Canada: “</a:t>
            </a:r>
            <a:r>
              <a:rPr lang="en-US" b="1" dirty="0" err="1"/>
              <a:t>nooze</a:t>
            </a:r>
            <a:r>
              <a:rPr lang="en-US" b="1" dirty="0"/>
              <a:t>,” “</a:t>
            </a:r>
            <a:r>
              <a:rPr lang="en-US" b="1" dirty="0" err="1"/>
              <a:t>stoodent</a:t>
            </a:r>
            <a:r>
              <a:rPr lang="en-US" b="1" dirty="0"/>
              <a:t>,” “</a:t>
            </a:r>
            <a:r>
              <a:rPr lang="en-US" b="1" dirty="0" err="1"/>
              <a:t>toozeday</a:t>
            </a:r>
            <a:r>
              <a:rPr lang="en-US" b="1" dirty="0"/>
              <a:t>” rather than “</a:t>
            </a:r>
            <a:r>
              <a:rPr lang="en-US" b="1" dirty="0" err="1"/>
              <a:t>nyooze</a:t>
            </a:r>
            <a:r>
              <a:rPr lang="en-US" b="1" dirty="0"/>
              <a:t>,” “</a:t>
            </a:r>
            <a:r>
              <a:rPr lang="en-US" b="1" dirty="0" err="1"/>
              <a:t>styoodent</a:t>
            </a:r>
            <a:r>
              <a:rPr lang="en-US" b="1" dirty="0"/>
              <a:t>,” “</a:t>
            </a:r>
            <a:r>
              <a:rPr lang="en-US" b="1" dirty="0" err="1"/>
              <a:t>tyoozeday</a:t>
            </a:r>
            <a:r>
              <a:rPr lang="en-US" b="1" dirty="0"/>
              <a:t>” (though some Canadians prefer the British variants).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5217380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6172200"/>
            <a:ext cx="6781800" cy="68580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/>
              <a:t/>
            </a:r>
            <a:br>
              <a:rPr lang="en-US" b="1" dirty="0"/>
            </a:br>
            <a:r>
              <a:rPr lang="en-US" b="1" dirty="0" smtClean="0"/>
              <a:t>Canadian </a:t>
            </a:r>
            <a:r>
              <a:rPr lang="en-US" b="1" dirty="0"/>
              <a:t>Raising</a:t>
            </a:r>
            <a:br>
              <a:rPr lang="en-US" b="1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0"/>
            <a:ext cx="7543800" cy="5562600"/>
          </a:xfrm>
        </p:spPr>
        <p:txBody>
          <a:bodyPr>
            <a:normAutofit fontScale="92500" lnSpcReduction="10000"/>
          </a:bodyPr>
          <a:lstStyle/>
          <a:p>
            <a:r>
              <a:rPr lang="en-US" b="1" dirty="0"/>
              <a:t>Another distinctive Canadian pronunciation pattern is called Canadian Raising. </a:t>
            </a:r>
            <a:endParaRPr lang="en-US" b="1" dirty="0" smtClean="0"/>
          </a:p>
          <a:p>
            <a:r>
              <a:rPr lang="en-US" b="1" dirty="0" smtClean="0"/>
              <a:t>This </a:t>
            </a:r>
            <a:r>
              <a:rPr lang="en-US" b="1" dirty="0"/>
              <a:t>is a shortening of the diphthongs in words like </a:t>
            </a:r>
            <a:r>
              <a:rPr lang="en-US" b="1" i="1" dirty="0"/>
              <a:t>price</a:t>
            </a:r>
            <a:r>
              <a:rPr lang="en-US" b="1" dirty="0"/>
              <a:t> and </a:t>
            </a:r>
            <a:r>
              <a:rPr lang="en-US" b="1" i="1" dirty="0"/>
              <a:t>mouth</a:t>
            </a:r>
            <a:r>
              <a:rPr lang="en-US" b="1" dirty="0"/>
              <a:t>, causing the vowel to be produced somewhat higher in the mouth than in other dialects. </a:t>
            </a:r>
            <a:endParaRPr lang="en-US" b="1" dirty="0" smtClean="0"/>
          </a:p>
          <a:p>
            <a:r>
              <a:rPr lang="en-US" b="1" dirty="0" smtClean="0"/>
              <a:t>(</a:t>
            </a:r>
            <a:r>
              <a:rPr lang="en-US" b="1" dirty="0"/>
              <a:t>Diphthongs are two-part vowels; in the vowel of </a:t>
            </a:r>
            <a:r>
              <a:rPr lang="en-US" b="1" i="1" dirty="0"/>
              <a:t>spy</a:t>
            </a:r>
            <a:r>
              <a:rPr lang="en-US" b="1" dirty="0"/>
              <a:t>, for instance, the first part sounds like the vowel of </a:t>
            </a:r>
            <a:r>
              <a:rPr lang="en-US" b="1" i="1" dirty="0"/>
              <a:t>spa</a:t>
            </a:r>
            <a:r>
              <a:rPr lang="en-US" b="1" dirty="0"/>
              <a:t> and the second part sounds like the vowel of </a:t>
            </a:r>
            <a:r>
              <a:rPr lang="en-US" b="1" i="1" dirty="0"/>
              <a:t>see</a:t>
            </a:r>
            <a:r>
              <a:rPr lang="en-US" b="1" dirty="0"/>
              <a:t> [“</a:t>
            </a:r>
            <a:r>
              <a:rPr lang="en-US" b="1" dirty="0" err="1"/>
              <a:t>spah-ee</a:t>
            </a:r>
            <a:r>
              <a:rPr lang="en-US" b="1" dirty="0"/>
              <a:t>”].) </a:t>
            </a:r>
            <a:endParaRPr lang="en-US" b="1" dirty="0" smtClean="0"/>
          </a:p>
          <a:p>
            <a:r>
              <a:rPr lang="en-US" b="1" dirty="0" smtClean="0"/>
              <a:t>Since </a:t>
            </a:r>
            <a:r>
              <a:rPr lang="en-US" b="1" dirty="0"/>
              <a:t>Canadian Raising only occurs before the voiceless consonants /p/, /t/, /k/, /f/, /</a:t>
            </a:r>
            <a:r>
              <a:rPr lang="en-US" b="1" dirty="0" err="1"/>
              <a:t>th</a:t>
            </a:r>
            <a:r>
              <a:rPr lang="en-US" b="1" dirty="0"/>
              <a:t>/ and /s/, Canadian English distinguishes the raised and </a:t>
            </a:r>
            <a:r>
              <a:rPr lang="en-US" b="1" dirty="0" err="1"/>
              <a:t>unraised</a:t>
            </a:r>
            <a:r>
              <a:rPr lang="en-US" b="1" dirty="0"/>
              <a:t> vowels in pairs of words like </a:t>
            </a:r>
            <a:r>
              <a:rPr lang="en-US" b="1" i="1" dirty="0"/>
              <a:t>type</a:t>
            </a:r>
            <a:r>
              <a:rPr lang="en-US" b="1" dirty="0"/>
              <a:t> v. </a:t>
            </a:r>
            <a:r>
              <a:rPr lang="en-US" b="1" i="1" dirty="0"/>
              <a:t>tie</a:t>
            </a:r>
            <a:r>
              <a:rPr lang="en-US" b="1" dirty="0"/>
              <a:t>, </a:t>
            </a:r>
            <a:r>
              <a:rPr lang="en-US" b="1" i="1" dirty="0"/>
              <a:t>write</a:t>
            </a:r>
            <a:r>
              <a:rPr lang="en-US" b="1" dirty="0"/>
              <a:t> v. </a:t>
            </a:r>
            <a:r>
              <a:rPr lang="en-US" b="1" i="1" dirty="0"/>
              <a:t>ride</a:t>
            </a:r>
            <a:r>
              <a:rPr lang="en-US" b="1" dirty="0"/>
              <a:t>, </a:t>
            </a:r>
            <a:r>
              <a:rPr lang="en-US" b="1" i="1" dirty="0"/>
              <a:t>spike</a:t>
            </a:r>
            <a:r>
              <a:rPr lang="en-US" b="1" dirty="0"/>
              <a:t> v. </a:t>
            </a:r>
            <a:r>
              <a:rPr lang="en-US" b="1" i="1" dirty="0"/>
              <a:t>spy</a:t>
            </a:r>
            <a:r>
              <a:rPr lang="en-US" b="1" dirty="0"/>
              <a:t>, </a:t>
            </a:r>
            <a:r>
              <a:rPr lang="en-US" b="1" i="1" dirty="0"/>
              <a:t>shout</a:t>
            </a:r>
            <a:r>
              <a:rPr lang="en-US" b="1" dirty="0"/>
              <a:t> v. </a:t>
            </a:r>
            <a:r>
              <a:rPr lang="en-US" b="1" i="1" dirty="0"/>
              <a:t>loud</a:t>
            </a:r>
            <a:r>
              <a:rPr lang="en-US" b="1" dirty="0"/>
              <a:t>, </a:t>
            </a:r>
            <a:r>
              <a:rPr lang="en-US" b="1" i="1" dirty="0"/>
              <a:t>south</a:t>
            </a:r>
            <a:r>
              <a:rPr lang="en-US" b="1" dirty="0"/>
              <a:t> v. </a:t>
            </a:r>
            <a:r>
              <a:rPr lang="en-US" b="1" i="1" dirty="0"/>
              <a:t>sound</a:t>
            </a:r>
            <a:r>
              <a:rPr lang="en-US" b="1" dirty="0"/>
              <a:t>, or </a:t>
            </a:r>
            <a:r>
              <a:rPr lang="en-US" b="1" i="1" dirty="0"/>
              <a:t>house</a:t>
            </a:r>
            <a:r>
              <a:rPr lang="en-US" b="1" dirty="0"/>
              <a:t> v. </a:t>
            </a:r>
            <a:r>
              <a:rPr lang="en-US" b="1" i="1" dirty="0"/>
              <a:t>how</a:t>
            </a:r>
            <a:r>
              <a:rPr lang="en-US" b="1" dirty="0"/>
              <a:t>. </a:t>
            </a:r>
            <a:endParaRPr lang="en-US" b="1" dirty="0" smtClean="0"/>
          </a:p>
          <a:p>
            <a:r>
              <a:rPr lang="en-US" b="1" dirty="0" smtClean="0"/>
              <a:t>While </a:t>
            </a:r>
            <a:r>
              <a:rPr lang="en-US" b="1" dirty="0"/>
              <a:t>some American dialects also raise the vowels of </a:t>
            </a:r>
            <a:r>
              <a:rPr lang="en-US" b="1" i="1" dirty="0"/>
              <a:t>price</a:t>
            </a:r>
            <a:r>
              <a:rPr lang="en-US" b="1" dirty="0"/>
              <a:t> words, raising in </a:t>
            </a:r>
            <a:r>
              <a:rPr lang="en-US" b="1" i="1" dirty="0"/>
              <a:t>mouth</a:t>
            </a:r>
            <a:r>
              <a:rPr lang="en-US" b="1" dirty="0"/>
              <a:t> words is more distinctively Canadian.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3101832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5791200"/>
            <a:ext cx="6781800" cy="1600200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Foreign "a" Words</a:t>
            </a:r>
            <a:br>
              <a:rPr lang="en-US" b="1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0"/>
            <a:ext cx="7543800" cy="5867400"/>
          </a:xfrm>
        </p:spPr>
        <p:txBody>
          <a:bodyPr/>
          <a:lstStyle/>
          <a:p>
            <a:r>
              <a:rPr lang="en-US" b="1" dirty="0"/>
              <a:t>Equally distinctive is the way Canadians adapt or “</a:t>
            </a:r>
            <a:r>
              <a:rPr lang="en-US" b="1" dirty="0" err="1"/>
              <a:t>nativize</a:t>
            </a:r>
            <a:r>
              <a:rPr lang="en-US" b="1" dirty="0"/>
              <a:t>” words borrowed from other languages whose vowel sounds are spelled with the letter </a:t>
            </a:r>
            <a:r>
              <a:rPr lang="en-US" b="1" i="1" dirty="0"/>
              <a:t>a</a:t>
            </a:r>
            <a:r>
              <a:rPr lang="en-US" b="1" dirty="0"/>
              <a:t>. </a:t>
            </a:r>
            <a:endParaRPr lang="en-US" b="1" dirty="0" smtClean="0"/>
          </a:p>
          <a:p>
            <a:r>
              <a:rPr lang="en-US" b="1" dirty="0" smtClean="0"/>
              <a:t>Speakers </a:t>
            </a:r>
            <a:r>
              <a:rPr lang="en-US" b="1" dirty="0"/>
              <a:t>of British English vary in this respect between the /ah/ sound of </a:t>
            </a:r>
            <a:r>
              <a:rPr lang="en-US" b="1" i="1" dirty="0"/>
              <a:t>palm</a:t>
            </a:r>
            <a:r>
              <a:rPr lang="en-US" b="1" dirty="0"/>
              <a:t> for words like </a:t>
            </a:r>
            <a:r>
              <a:rPr lang="en-US" b="1" i="1" dirty="0"/>
              <a:t>avocado</a:t>
            </a:r>
            <a:r>
              <a:rPr lang="en-US" b="1" dirty="0"/>
              <a:t>, </a:t>
            </a:r>
            <a:r>
              <a:rPr lang="en-US" b="1" i="1" dirty="0"/>
              <a:t>lava</a:t>
            </a:r>
            <a:r>
              <a:rPr lang="en-US" b="1" dirty="0"/>
              <a:t> and </a:t>
            </a:r>
            <a:r>
              <a:rPr lang="en-US" b="1" i="1" dirty="0"/>
              <a:t>saga</a:t>
            </a:r>
            <a:r>
              <a:rPr lang="en-US" b="1" dirty="0"/>
              <a:t> and the /æ/ sound of </a:t>
            </a:r>
            <a:r>
              <a:rPr lang="en-US" b="1" i="1" dirty="0"/>
              <a:t>trap</a:t>
            </a:r>
            <a:r>
              <a:rPr lang="en-US" b="1" dirty="0"/>
              <a:t> for words like </a:t>
            </a:r>
            <a:r>
              <a:rPr lang="en-US" b="1" i="1" dirty="0"/>
              <a:t>kebab</a:t>
            </a:r>
            <a:r>
              <a:rPr lang="en-US" b="1" dirty="0"/>
              <a:t>, </a:t>
            </a:r>
            <a:r>
              <a:rPr lang="en-US" b="1" i="1" dirty="0"/>
              <a:t>mantra</a:t>
            </a:r>
            <a:r>
              <a:rPr lang="en-US" b="1" dirty="0"/>
              <a:t> and </a:t>
            </a:r>
            <a:r>
              <a:rPr lang="en-US" b="1" i="1" dirty="0"/>
              <a:t>pasta</a:t>
            </a:r>
            <a:r>
              <a:rPr lang="en-US" b="1" dirty="0"/>
              <a:t>, while Americans prefer the /ah/ sound in all of these words. </a:t>
            </a:r>
            <a:endParaRPr lang="en-US" b="1" dirty="0" smtClean="0"/>
          </a:p>
          <a:p>
            <a:r>
              <a:rPr lang="en-US" b="1" dirty="0" smtClean="0"/>
              <a:t>Canadians</a:t>
            </a:r>
            <a:r>
              <a:rPr lang="en-US" b="1" dirty="0"/>
              <a:t>, by contrast, tend to use /æ/ in all of them, though younger Canadians have begun to use a more American /ah/ vowel in some words, like </a:t>
            </a:r>
            <a:r>
              <a:rPr lang="en-US" b="1" i="1" dirty="0"/>
              <a:t>macho</a:t>
            </a:r>
            <a:r>
              <a:rPr lang="en-US" b="1" dirty="0"/>
              <a:t>, </a:t>
            </a:r>
            <a:r>
              <a:rPr lang="en-US" b="1" i="1" dirty="0"/>
              <a:t>mafia</a:t>
            </a:r>
            <a:r>
              <a:rPr lang="en-US" b="1" dirty="0"/>
              <a:t> and </a:t>
            </a:r>
            <a:r>
              <a:rPr lang="en-US" b="1" i="1" dirty="0"/>
              <a:t>taco</a:t>
            </a:r>
            <a:r>
              <a:rPr lang="en-US" b="1" dirty="0"/>
              <a:t>. In a related pattern, most Canadians, like the British, use the vowel of </a:t>
            </a:r>
            <a:r>
              <a:rPr lang="en-US" b="1" i="1" dirty="0"/>
              <a:t>cost</a:t>
            </a:r>
            <a:r>
              <a:rPr lang="en-US" b="1" dirty="0"/>
              <a:t> in words like </a:t>
            </a:r>
            <a:r>
              <a:rPr lang="en-US" b="1" i="1" dirty="0"/>
              <a:t>Costa Rica</a:t>
            </a:r>
            <a:r>
              <a:rPr lang="en-US" b="1" dirty="0"/>
              <a:t>, whereas Americans prefer the vowel of </a:t>
            </a:r>
            <a:r>
              <a:rPr lang="en-US" b="1" i="1" dirty="0"/>
              <a:t>coast</a:t>
            </a:r>
            <a:r>
              <a:rPr lang="en-US" b="1" dirty="0"/>
              <a:t>.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8840718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5562600"/>
            <a:ext cx="6781800" cy="1600200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British Pronunciations</a:t>
            </a:r>
            <a:br>
              <a:rPr lang="en-US" b="1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0"/>
            <a:ext cx="7543800" cy="5638800"/>
          </a:xfrm>
        </p:spPr>
        <p:txBody>
          <a:bodyPr/>
          <a:lstStyle/>
          <a:p>
            <a:r>
              <a:rPr lang="en-US" b="1" dirty="0"/>
              <a:t>Though the most systematic aspects of Canadian pronunciation follow North American patterns, pronunciation of individual words sometimes follows the British norm. </a:t>
            </a:r>
            <a:endParaRPr lang="en-US" b="1" dirty="0" smtClean="0"/>
          </a:p>
          <a:p>
            <a:r>
              <a:rPr lang="en-US" b="1" dirty="0" smtClean="0"/>
              <a:t>For </a:t>
            </a:r>
            <a:r>
              <a:rPr lang="en-US" b="1" dirty="0"/>
              <a:t>instance, Canadians pronounce the –</a:t>
            </a:r>
            <a:r>
              <a:rPr lang="en-US" b="1" i="1" dirty="0" err="1"/>
              <a:t>ile</a:t>
            </a:r>
            <a:r>
              <a:rPr lang="en-US" b="1" dirty="0"/>
              <a:t> suffix in words like </a:t>
            </a:r>
            <a:r>
              <a:rPr lang="en-US" b="1" i="1" dirty="0"/>
              <a:t>fertile</a:t>
            </a:r>
            <a:r>
              <a:rPr lang="en-US" b="1" dirty="0"/>
              <a:t>, </a:t>
            </a:r>
            <a:r>
              <a:rPr lang="en-US" b="1" i="1" dirty="0"/>
              <a:t>futile</a:t>
            </a:r>
            <a:r>
              <a:rPr lang="en-US" b="1" dirty="0"/>
              <a:t>, </a:t>
            </a:r>
            <a:r>
              <a:rPr lang="en-US" b="1" i="1" dirty="0"/>
              <a:t>hostile</a:t>
            </a:r>
            <a:r>
              <a:rPr lang="en-US" b="1" dirty="0"/>
              <a:t>, </a:t>
            </a:r>
            <a:r>
              <a:rPr lang="en-US" b="1" i="1" dirty="0"/>
              <a:t>missile</a:t>
            </a:r>
            <a:r>
              <a:rPr lang="en-US" b="1" dirty="0"/>
              <a:t> and </a:t>
            </a:r>
            <a:r>
              <a:rPr lang="en-US" b="1" i="1" dirty="0"/>
              <a:t>mobile</a:t>
            </a:r>
            <a:r>
              <a:rPr lang="en-US" b="1" dirty="0"/>
              <a:t> with a full vowel like that in </a:t>
            </a:r>
            <a:r>
              <a:rPr lang="en-US" b="1" i="1" dirty="0"/>
              <a:t>profile</a:t>
            </a:r>
            <a:r>
              <a:rPr lang="en-US" b="1" dirty="0"/>
              <a:t>, whereas Americans rhyme </a:t>
            </a:r>
            <a:r>
              <a:rPr lang="en-US" b="1" i="1" dirty="0"/>
              <a:t>futile</a:t>
            </a:r>
            <a:r>
              <a:rPr lang="en-US" b="1" dirty="0"/>
              <a:t> with </a:t>
            </a:r>
            <a:r>
              <a:rPr lang="en-US" b="1" i="1" dirty="0"/>
              <a:t>brutal</a:t>
            </a:r>
            <a:r>
              <a:rPr lang="en-US" b="1" dirty="0"/>
              <a:t>, </a:t>
            </a:r>
            <a:r>
              <a:rPr lang="en-US" b="1" i="1" dirty="0"/>
              <a:t>hostile</a:t>
            </a:r>
            <a:r>
              <a:rPr lang="en-US" b="1" dirty="0"/>
              <a:t> with </a:t>
            </a:r>
            <a:r>
              <a:rPr lang="en-US" b="1" i="1" dirty="0"/>
              <a:t>hostel</a:t>
            </a:r>
            <a:r>
              <a:rPr lang="en-US" b="1" dirty="0"/>
              <a:t>, </a:t>
            </a:r>
            <a:r>
              <a:rPr lang="en-US" b="1" i="1" dirty="0"/>
              <a:t>missile</a:t>
            </a:r>
            <a:r>
              <a:rPr lang="en-US" b="1" dirty="0"/>
              <a:t> with </a:t>
            </a:r>
            <a:r>
              <a:rPr lang="en-US" b="1" i="1" dirty="0"/>
              <a:t>thistle</a:t>
            </a:r>
            <a:r>
              <a:rPr lang="en-US" b="1" dirty="0"/>
              <a:t>, </a:t>
            </a:r>
            <a:r>
              <a:rPr lang="en-US" b="1" i="1" dirty="0"/>
              <a:t>mobile</a:t>
            </a:r>
            <a:r>
              <a:rPr lang="en-US" b="1" dirty="0"/>
              <a:t> with </a:t>
            </a:r>
            <a:r>
              <a:rPr lang="en-US" b="1" i="1" dirty="0"/>
              <a:t>noble</a:t>
            </a:r>
            <a:r>
              <a:rPr lang="en-US" b="1" dirty="0"/>
              <a:t>, etc. For most Canadians, </a:t>
            </a:r>
            <a:r>
              <a:rPr lang="en-US" b="1" i="1" dirty="0"/>
              <a:t>shone</a:t>
            </a:r>
            <a:r>
              <a:rPr lang="en-US" b="1" dirty="0"/>
              <a:t>, the past tense of </a:t>
            </a:r>
            <a:r>
              <a:rPr lang="en-US" b="1" i="1" dirty="0"/>
              <a:t>shine</a:t>
            </a:r>
            <a:r>
              <a:rPr lang="en-US" b="1" dirty="0"/>
              <a:t>, rhymes with </a:t>
            </a:r>
            <a:r>
              <a:rPr lang="en-US" b="1" i="1" dirty="0"/>
              <a:t>gone</a:t>
            </a:r>
            <a:r>
              <a:rPr lang="en-US" b="1" dirty="0"/>
              <a:t>, as in Britain, not with </a:t>
            </a:r>
            <a:r>
              <a:rPr lang="en-US" b="1" i="1" dirty="0"/>
              <a:t>bone</a:t>
            </a:r>
            <a:r>
              <a:rPr lang="en-US" b="1" dirty="0"/>
              <a:t>, as in the US</a:t>
            </a:r>
            <a:r>
              <a:rPr lang="en-US" b="1" dirty="0" smtClean="0"/>
              <a:t>.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40568775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5638800"/>
            <a:ext cx="6781800" cy="1600200"/>
          </a:xfrm>
        </p:spPr>
        <p:txBody>
          <a:bodyPr>
            <a:normAutofit fontScale="90000"/>
          </a:bodyPr>
          <a:lstStyle/>
          <a:p>
            <a:r>
              <a:rPr lang="en-US" b="1" dirty="0" err="1"/>
              <a:t>Canadianisms</a:t>
            </a:r>
            <a:r>
              <a:rPr lang="en-US" b="1" dirty="0"/>
              <a:t/>
            </a:r>
            <a:br>
              <a:rPr lang="en-US" b="1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304800"/>
            <a:ext cx="7543800" cy="5562600"/>
          </a:xfrm>
        </p:spPr>
        <p:txBody>
          <a:bodyPr>
            <a:normAutofit fontScale="85000" lnSpcReduction="10000"/>
          </a:bodyPr>
          <a:lstStyle/>
          <a:p>
            <a:r>
              <a:rPr lang="en-US" b="1" dirty="0"/>
              <a:t>Canadians also display a small set of their own unique vocabulary, which can be called </a:t>
            </a:r>
            <a:r>
              <a:rPr lang="en-US" b="1" dirty="0" err="1"/>
              <a:t>Canadianisms</a:t>
            </a:r>
            <a:r>
              <a:rPr lang="en-US" b="1" dirty="0"/>
              <a:t>. </a:t>
            </a:r>
            <a:endParaRPr lang="en-US" b="1" dirty="0" smtClean="0"/>
          </a:p>
          <a:p>
            <a:r>
              <a:rPr lang="en-US" b="1" dirty="0" smtClean="0"/>
              <a:t>In </a:t>
            </a:r>
            <a:r>
              <a:rPr lang="en-US" b="1" dirty="0"/>
              <a:t>discussing </a:t>
            </a:r>
            <a:r>
              <a:rPr lang="en-US" b="1" dirty="0" err="1"/>
              <a:t>Canadianisms</a:t>
            </a:r>
            <a:r>
              <a:rPr lang="en-US" b="1" dirty="0"/>
              <a:t>, it is important to distinguish between international words for things that occur only or mostly in Canada, and uniquely Canadian words for things that occur internationally</a:t>
            </a:r>
            <a:r>
              <a:rPr lang="en-US" b="1" dirty="0" smtClean="0"/>
              <a:t>.</a:t>
            </a:r>
            <a:r>
              <a:rPr lang="en-US" b="1" dirty="0"/>
              <a:t> </a:t>
            </a:r>
            <a:endParaRPr lang="en-US" b="1" dirty="0" smtClean="0"/>
          </a:p>
          <a:p>
            <a:r>
              <a:rPr lang="en-US" b="1" dirty="0" smtClean="0"/>
              <a:t>The </a:t>
            </a:r>
            <a:r>
              <a:rPr lang="en-US" b="1" dirty="0"/>
              <a:t>first type of word represents the uniqueness of Canada but not of Canadian English. </a:t>
            </a:r>
            <a:endParaRPr lang="en-US" b="1" dirty="0" smtClean="0"/>
          </a:p>
          <a:p>
            <a:r>
              <a:rPr lang="en-US" b="1" dirty="0" smtClean="0"/>
              <a:t>It </a:t>
            </a:r>
            <a:r>
              <a:rPr lang="en-US" b="1" dirty="0"/>
              <a:t>is not difficult to think of distinctively Canadian things: flora and fauna that are found only or mostly in Canada, like the </a:t>
            </a:r>
            <a:r>
              <a:rPr lang="en-US" b="1" dirty="0">
                <a:hlinkClick r:id="rId2"/>
              </a:rPr>
              <a:t>Canada goose</a:t>
            </a:r>
            <a:r>
              <a:rPr lang="en-US" b="1" dirty="0"/>
              <a:t>, </a:t>
            </a:r>
            <a:r>
              <a:rPr lang="en-US" b="1" dirty="0">
                <a:hlinkClick r:id="rId3"/>
              </a:rPr>
              <a:t>Canada jay</a:t>
            </a:r>
            <a:r>
              <a:rPr lang="en-US" b="1" dirty="0"/>
              <a:t> or </a:t>
            </a:r>
            <a:r>
              <a:rPr lang="en-US" b="1" dirty="0">
                <a:hlinkClick r:id="rId4"/>
              </a:rPr>
              <a:t>Canada lynx</a:t>
            </a:r>
            <a:r>
              <a:rPr lang="en-US" b="1" dirty="0"/>
              <a:t>; aspects of Canadian Indigenous cultures, like the </a:t>
            </a:r>
            <a:r>
              <a:rPr lang="en-US" b="1" dirty="0">
                <a:hlinkClick r:id="rId5"/>
              </a:rPr>
              <a:t>buffalo jump</a:t>
            </a:r>
            <a:r>
              <a:rPr lang="en-US" b="1" dirty="0"/>
              <a:t>, </a:t>
            </a:r>
            <a:r>
              <a:rPr lang="en-US" b="1" dirty="0">
                <a:hlinkClick r:id="rId6"/>
              </a:rPr>
              <a:t>pemmican</a:t>
            </a:r>
            <a:r>
              <a:rPr lang="en-US" b="1" dirty="0"/>
              <a:t> or the </a:t>
            </a:r>
            <a:r>
              <a:rPr lang="en-US" b="1" dirty="0">
                <a:hlinkClick r:id="rId7"/>
              </a:rPr>
              <a:t>totem pole</a:t>
            </a:r>
            <a:r>
              <a:rPr lang="en-US" b="1" dirty="0"/>
              <a:t>; Canadian historical artifacts, like the </a:t>
            </a:r>
            <a:r>
              <a:rPr lang="en-US" b="1" dirty="0">
                <a:hlinkClick r:id="rId8"/>
              </a:rPr>
              <a:t>Hudson’s Bay</a:t>
            </a:r>
            <a:r>
              <a:rPr lang="en-US" b="1" dirty="0"/>
              <a:t> point blanket, the </a:t>
            </a:r>
            <a:r>
              <a:rPr lang="en-US" b="1" dirty="0">
                <a:hlinkClick r:id="rId9"/>
              </a:rPr>
              <a:t>Red River cart</a:t>
            </a:r>
            <a:r>
              <a:rPr lang="en-US" b="1" dirty="0"/>
              <a:t> or the </a:t>
            </a:r>
            <a:r>
              <a:rPr lang="en-US" b="1" dirty="0">
                <a:hlinkClick r:id="rId10"/>
              </a:rPr>
              <a:t>York boat</a:t>
            </a:r>
            <a:r>
              <a:rPr lang="en-US" b="1" dirty="0"/>
              <a:t>; Canadian inventions, like </a:t>
            </a:r>
            <a:r>
              <a:rPr lang="en-US" b="1" dirty="0">
                <a:hlinkClick r:id="rId11"/>
              </a:rPr>
              <a:t>IMAX</a:t>
            </a:r>
            <a:r>
              <a:rPr lang="en-US" b="1" dirty="0"/>
              <a:t> films, kerosene, the </a:t>
            </a:r>
            <a:r>
              <a:rPr lang="en-US" b="1" dirty="0">
                <a:hlinkClick r:id="rId12"/>
              </a:rPr>
              <a:t>McIntosh apple</a:t>
            </a:r>
            <a:r>
              <a:rPr lang="en-US" b="1" dirty="0"/>
              <a:t>, </a:t>
            </a:r>
            <a:r>
              <a:rPr lang="en-US" b="1" dirty="0">
                <a:hlinkClick r:id="rId13"/>
              </a:rPr>
              <a:t>Nanaimo</a:t>
            </a:r>
            <a:r>
              <a:rPr lang="en-US" b="1" dirty="0"/>
              <a:t> bars, </a:t>
            </a:r>
            <a:r>
              <a:rPr lang="en-US" b="1" dirty="0" err="1">
                <a:hlinkClick r:id="rId14"/>
              </a:rPr>
              <a:t>poutine</a:t>
            </a:r>
            <a:r>
              <a:rPr lang="en-US" b="1" dirty="0"/>
              <a:t>, the </a:t>
            </a:r>
            <a:r>
              <a:rPr lang="en-US" b="1" dirty="0">
                <a:hlinkClick r:id="rId15"/>
              </a:rPr>
              <a:t>Robertson screw</a:t>
            </a:r>
            <a:r>
              <a:rPr lang="en-US" b="1" dirty="0"/>
              <a:t> or the </a:t>
            </a:r>
            <a:r>
              <a:rPr lang="en-US" b="1" dirty="0">
                <a:hlinkClick r:id="rId16"/>
              </a:rPr>
              <a:t>snowmobile</a:t>
            </a:r>
            <a:r>
              <a:rPr lang="en-US" b="1" dirty="0"/>
              <a:t>; Canadian institutions, like the </a:t>
            </a:r>
            <a:r>
              <a:rPr lang="en-US" b="1" dirty="0">
                <a:hlinkClick r:id="rId17"/>
              </a:rPr>
              <a:t>Canadian Broadcasting Corporation</a:t>
            </a:r>
            <a:r>
              <a:rPr lang="en-US" b="1" dirty="0"/>
              <a:t>, the </a:t>
            </a:r>
            <a:r>
              <a:rPr lang="en-US" b="1" dirty="0">
                <a:hlinkClick r:id="rId18"/>
              </a:rPr>
              <a:t>Royal Canadian Mounted Police</a:t>
            </a:r>
            <a:r>
              <a:rPr lang="en-US" b="1" dirty="0"/>
              <a:t> or the </a:t>
            </a:r>
            <a:r>
              <a:rPr lang="en-US" b="1" dirty="0">
                <a:hlinkClick r:id="rId19"/>
              </a:rPr>
              <a:t>United Church of Canada</a:t>
            </a:r>
            <a:r>
              <a:rPr lang="en-US" b="1" dirty="0"/>
              <a:t>. </a:t>
            </a:r>
            <a:endParaRPr lang="en-US" b="1" dirty="0" smtClean="0"/>
          </a:p>
          <a:p>
            <a:endParaRPr lang="en-US" b="1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97920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All of these things contribute to a </a:t>
            </a:r>
            <a:r>
              <a:rPr lang="en-US" dirty="0">
                <a:hlinkClick r:id="rId2"/>
              </a:rPr>
              <a:t>Canadian cultural identity</a:t>
            </a:r>
            <a:r>
              <a:rPr lang="en-US" dirty="0"/>
              <a:t> and their names are Canadian words in one sense, yet if people outside Canada found occasion to refer to them, they would use the same words as Canadians. </a:t>
            </a:r>
            <a:endParaRPr lang="en-US" dirty="0" smtClean="0"/>
          </a:p>
          <a:p>
            <a:r>
              <a:rPr lang="en-US" dirty="0" smtClean="0"/>
              <a:t>In </a:t>
            </a:r>
            <a:r>
              <a:rPr lang="en-US" dirty="0"/>
              <a:t>a parallel way, Canadians use Australian words like boomerang, didgeridoo, kangaroo and koala; these words are part of World English, not of Canadian or Australian English exclusively.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40053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LET’S WATCH AND LISTEN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www.youtube.com/watch?v=ZI5btv2VFvk</a:t>
            </a:r>
            <a:endParaRPr lang="en-US" dirty="0" smtClean="0"/>
          </a:p>
          <a:p>
            <a:r>
              <a:rPr lang="en-US">
                <a:hlinkClick r:id="rId3"/>
              </a:rPr>
              <a:t>https</a:t>
            </a:r>
            <a:r>
              <a:rPr lang="en-US">
                <a:hlinkClick r:id="rId3"/>
              </a:rPr>
              <a:t>://</a:t>
            </a:r>
            <a:r>
              <a:rPr lang="en-US" smtClean="0">
                <a:hlinkClick r:id="rId3"/>
              </a:rPr>
              <a:t>www.dialectsarchive.com/canada</a:t>
            </a:r>
            <a:endParaRPr lang="en-US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36953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5715000"/>
            <a:ext cx="6781800" cy="1133272"/>
          </a:xfrm>
        </p:spPr>
        <p:txBody>
          <a:bodyPr/>
          <a:lstStyle/>
          <a:p>
            <a:r>
              <a:rPr lang="en-US" dirty="0" smtClean="0"/>
              <a:t>CANADA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0"/>
            <a:ext cx="7543800" cy="5715000"/>
          </a:xfrm>
        </p:spPr>
        <p:txBody>
          <a:bodyPr>
            <a:normAutofit fontScale="92500" lnSpcReduction="20000"/>
          </a:bodyPr>
          <a:lstStyle/>
          <a:p>
            <a:r>
              <a:rPr lang="en-US" b="1" dirty="0"/>
              <a:t>Canada was originally settled by both Britain and France, and English and French are both official </a:t>
            </a:r>
            <a:r>
              <a:rPr lang="en-US" b="1" dirty="0" smtClean="0"/>
              <a:t>languages.</a:t>
            </a:r>
          </a:p>
          <a:p>
            <a:r>
              <a:rPr lang="en-US" b="1" dirty="0" smtClean="0"/>
              <a:t>English </a:t>
            </a:r>
            <a:r>
              <a:rPr lang="en-US" b="1" dirty="0"/>
              <a:t>and French speakers are referred to as the </a:t>
            </a:r>
            <a:r>
              <a:rPr lang="en-US" b="1" dirty="0"/>
              <a:t>Anglophone</a:t>
            </a:r>
            <a:r>
              <a:rPr lang="en-US" b="1" dirty="0"/>
              <a:t> and </a:t>
            </a:r>
            <a:r>
              <a:rPr lang="en-US" b="1" dirty="0"/>
              <a:t>Francophone</a:t>
            </a:r>
            <a:r>
              <a:rPr lang="en-US" b="1" dirty="0"/>
              <a:t> populations, respectively. </a:t>
            </a:r>
            <a:endParaRPr lang="en-US" b="1" dirty="0" smtClean="0"/>
          </a:p>
          <a:p>
            <a:r>
              <a:rPr lang="en-US" b="1" dirty="0" smtClean="0"/>
              <a:t>Anglophones</a:t>
            </a:r>
            <a:r>
              <a:rPr lang="en-US" b="1" dirty="0"/>
              <a:t> are the majority in all provinces and territories except Québec (in which French is the official language) and are seen as representing the mainstream culture of Canada. </a:t>
            </a:r>
            <a:endParaRPr lang="en-US" b="1" dirty="0" smtClean="0"/>
          </a:p>
          <a:p>
            <a:r>
              <a:rPr lang="en-US" b="1" dirty="0" err="1" smtClean="0"/>
              <a:t>Francophones</a:t>
            </a:r>
            <a:r>
              <a:rPr lang="en-US" b="1" dirty="0"/>
              <a:t> are often </a:t>
            </a:r>
            <a:r>
              <a:rPr lang="en-US" b="1" dirty="0" err="1"/>
              <a:t>recognised</a:t>
            </a:r>
            <a:r>
              <a:rPr lang="en-US" b="1" dirty="0"/>
              <a:t> as being a more cohesive linguistic group, as their language is more regionally specific and only spoken at home by roughly 20% of the population. </a:t>
            </a:r>
            <a:endParaRPr lang="en-US" b="1" dirty="0" smtClean="0"/>
          </a:p>
          <a:p>
            <a:r>
              <a:rPr lang="en-US" b="1" dirty="0" smtClean="0"/>
              <a:t>A</a:t>
            </a:r>
            <a:r>
              <a:rPr lang="en-US" b="1" dirty="0"/>
              <a:t> </a:t>
            </a:r>
            <a:r>
              <a:rPr lang="en-US" b="1" dirty="0"/>
              <a:t>Francophone</a:t>
            </a:r>
            <a:r>
              <a:rPr lang="en-US" b="1" dirty="0"/>
              <a:t> is not necessarily a French-Canadian (a descendant of the original French colonialists); rather, the term encompasses any predominantly French speaker who affiliates with French-Canadian society more closely than mainstream Canadian society.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40937836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6015930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5252936"/>
            <a:ext cx="6781800" cy="1600200"/>
          </a:xfrm>
        </p:spPr>
        <p:txBody>
          <a:bodyPr/>
          <a:lstStyle/>
          <a:p>
            <a:r>
              <a:rPr lang="en-US" dirty="0" smtClean="0"/>
              <a:t>Canadian Culture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0"/>
            <a:ext cx="7543800" cy="5257800"/>
          </a:xfrm>
        </p:spPr>
        <p:txBody>
          <a:bodyPr>
            <a:normAutofit fontScale="92500" lnSpcReduction="20000"/>
          </a:bodyPr>
          <a:lstStyle/>
          <a:p>
            <a:r>
              <a:rPr lang="en-US" b="1" dirty="0"/>
              <a:t>There are a few cultural </a:t>
            </a:r>
            <a:r>
              <a:rPr lang="en-US" b="1" dirty="0" smtClean="0"/>
              <a:t>differences between</a:t>
            </a:r>
            <a:r>
              <a:rPr lang="en-US" b="1" dirty="0"/>
              <a:t> </a:t>
            </a:r>
            <a:r>
              <a:rPr lang="en-US" b="1" dirty="0" smtClean="0"/>
              <a:t>Anglophones</a:t>
            </a:r>
            <a:r>
              <a:rPr lang="en-US" b="1" dirty="0"/>
              <a:t> and </a:t>
            </a:r>
            <a:r>
              <a:rPr lang="en-US" b="1" dirty="0" err="1"/>
              <a:t>Francophones</a:t>
            </a:r>
            <a:r>
              <a:rPr lang="en-US" b="1" dirty="0"/>
              <a:t>. </a:t>
            </a:r>
            <a:endParaRPr lang="en-US" b="1" dirty="0" smtClean="0"/>
          </a:p>
          <a:p>
            <a:r>
              <a:rPr lang="en-US" b="1" dirty="0" smtClean="0"/>
              <a:t>These </a:t>
            </a:r>
            <a:r>
              <a:rPr lang="en-US" b="1" dirty="0"/>
              <a:t>are less pronounced than if one were comparing a British and French person, but derive from those same cultural origins. </a:t>
            </a:r>
            <a:endParaRPr lang="en-US" b="1" dirty="0" smtClean="0"/>
          </a:p>
          <a:p>
            <a:r>
              <a:rPr lang="en-US" b="1" dirty="0" smtClean="0"/>
              <a:t>While </a:t>
            </a:r>
            <a:r>
              <a:rPr lang="en-US" b="1" dirty="0"/>
              <a:t>both are noticeably courteous </a:t>
            </a:r>
            <a:r>
              <a:rPr lang="en-US" b="1" dirty="0" smtClean="0"/>
              <a:t>and polite</a:t>
            </a:r>
            <a:r>
              <a:rPr lang="en-US" b="1" dirty="0"/>
              <a:t>, </a:t>
            </a:r>
            <a:r>
              <a:rPr lang="en-US" b="1" dirty="0"/>
              <a:t>Anglophones</a:t>
            </a:r>
            <a:r>
              <a:rPr lang="en-US" b="1" dirty="0"/>
              <a:t> are slightly more reserved in most </a:t>
            </a:r>
            <a:r>
              <a:rPr lang="en-US" b="1" dirty="0" err="1"/>
              <a:t>behavioural</a:t>
            </a:r>
            <a:r>
              <a:rPr lang="en-US" b="1" dirty="0"/>
              <a:t> </a:t>
            </a:r>
            <a:r>
              <a:rPr lang="en-US" b="1" dirty="0"/>
              <a:t>norms</a:t>
            </a:r>
            <a:r>
              <a:rPr lang="en-US" b="1" dirty="0"/>
              <a:t> and communication. </a:t>
            </a:r>
            <a:endParaRPr lang="en-US" b="1" dirty="0" smtClean="0"/>
          </a:p>
          <a:p>
            <a:r>
              <a:rPr lang="en-US" b="1" dirty="0" smtClean="0"/>
              <a:t>They </a:t>
            </a:r>
            <a:r>
              <a:rPr lang="en-US" b="1" dirty="0"/>
              <a:t>tend to maintain a calm and low-key presence. </a:t>
            </a:r>
            <a:endParaRPr lang="en-US" b="1" dirty="0" smtClean="0"/>
          </a:p>
          <a:p>
            <a:r>
              <a:rPr lang="en-US" b="1" dirty="0" err="1" smtClean="0"/>
              <a:t>Francophones</a:t>
            </a:r>
            <a:r>
              <a:rPr lang="en-US" b="1" dirty="0"/>
              <a:t> have retained a strong independent streak characteristic of French libertarianism. </a:t>
            </a:r>
            <a:endParaRPr lang="en-US" b="1" dirty="0" smtClean="0"/>
          </a:p>
          <a:p>
            <a:r>
              <a:rPr lang="en-US" b="1" dirty="0" smtClean="0"/>
              <a:t>Nationalist </a:t>
            </a:r>
            <a:r>
              <a:rPr lang="en-US" b="1" dirty="0"/>
              <a:t>French-Canadians have repeatedly campaigned for separation from the dominant </a:t>
            </a:r>
            <a:r>
              <a:rPr lang="en-US" b="1" dirty="0"/>
              <a:t>Anglophone</a:t>
            </a:r>
            <a:r>
              <a:rPr lang="en-US" b="1" dirty="0"/>
              <a:t> society. </a:t>
            </a:r>
            <a:endParaRPr lang="en-US" b="1" dirty="0" smtClean="0"/>
          </a:p>
          <a:p>
            <a:r>
              <a:rPr lang="en-US" b="1" dirty="0" smtClean="0"/>
              <a:t>There </a:t>
            </a:r>
            <a:r>
              <a:rPr lang="en-US" b="1" dirty="0"/>
              <a:t>is ongoing discussion about Québec’s provincial independence and debate as to whether this nationalism remains rooted in </a:t>
            </a:r>
            <a:r>
              <a:rPr lang="en-US" b="1" dirty="0"/>
              <a:t>ethnic</a:t>
            </a:r>
            <a:r>
              <a:rPr lang="en-US" b="1" dirty="0"/>
              <a:t> and cultural difference or is best viewed as a linguistic or territorial argument.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0457420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5233481"/>
            <a:ext cx="6781800" cy="1600200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Bi-Cultural Identity Acceptance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0"/>
            <a:ext cx="7543800" cy="5181600"/>
          </a:xfrm>
        </p:spPr>
        <p:txBody>
          <a:bodyPr>
            <a:normAutofit fontScale="92500"/>
          </a:bodyPr>
          <a:lstStyle/>
          <a:p>
            <a:r>
              <a:rPr lang="en-US" b="1" dirty="0"/>
              <a:t>Ultimately, the differences between Anglo-Canada and French Canada have cultivated a shared national acceptance and understanding of bi-</a:t>
            </a:r>
            <a:r>
              <a:rPr lang="en-US" b="1" dirty="0" err="1"/>
              <a:t>culturalism</a:t>
            </a:r>
            <a:r>
              <a:rPr lang="en-US" b="1" dirty="0"/>
              <a:t> through which parallel identities are largely celebrated. </a:t>
            </a:r>
            <a:endParaRPr lang="en-US" b="1" dirty="0" smtClean="0"/>
          </a:p>
          <a:p>
            <a:r>
              <a:rPr lang="en-US" b="1" dirty="0" smtClean="0"/>
              <a:t>People </a:t>
            </a:r>
            <a:r>
              <a:rPr lang="en-US" b="1" dirty="0"/>
              <a:t>of diverse backgrounds are encouraged to maintain ties to their heritage instead of total assimilation into a defined Canadian ‘</a:t>
            </a:r>
            <a:r>
              <a:rPr lang="en-US" b="1" dirty="0" err="1"/>
              <a:t>mould</a:t>
            </a:r>
            <a:r>
              <a:rPr lang="en-US" b="1" dirty="0"/>
              <a:t>’. </a:t>
            </a:r>
            <a:endParaRPr lang="en-US" b="1" dirty="0" smtClean="0"/>
          </a:p>
          <a:p>
            <a:r>
              <a:rPr lang="en-US" b="1" dirty="0" smtClean="0"/>
              <a:t>A </a:t>
            </a:r>
            <a:r>
              <a:rPr lang="en-US" b="1" dirty="0"/>
              <a:t>dual identity has similar social and political weight as a uniquely Canadian one</a:t>
            </a:r>
            <a:r>
              <a:rPr lang="en-US" b="1" dirty="0" smtClean="0"/>
              <a:t>.</a:t>
            </a:r>
          </a:p>
          <a:p>
            <a:r>
              <a:rPr lang="en-US" b="1" dirty="0" smtClean="0"/>
              <a:t>In </a:t>
            </a:r>
            <a:r>
              <a:rPr lang="en-US" b="1" dirty="0"/>
              <a:t>this way, Canadian society forms a mosaic of </a:t>
            </a:r>
            <a:r>
              <a:rPr lang="en-US" b="1" dirty="0"/>
              <a:t>ethnic</a:t>
            </a:r>
            <a:r>
              <a:rPr lang="en-US" b="1" dirty="0"/>
              <a:t> relations. </a:t>
            </a:r>
            <a:endParaRPr lang="en-US" b="1" dirty="0" smtClean="0"/>
          </a:p>
          <a:p>
            <a:r>
              <a:rPr lang="en-US" b="1" dirty="0" smtClean="0"/>
              <a:t>Though </a:t>
            </a:r>
            <a:r>
              <a:rPr lang="en-US" b="1" dirty="0"/>
              <a:t>Anglo-Canadian culture is dominant, Canadian citizenship does not necessarily stifle a dual identity and accommodates close ties to a home country. 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4561424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0"/>
            <a:ext cx="7543800" cy="6858000"/>
          </a:xfrm>
        </p:spPr>
        <p:txBody>
          <a:bodyPr/>
          <a:lstStyle/>
          <a:p>
            <a:r>
              <a:rPr lang="en-US" b="1" dirty="0"/>
              <a:t>Canada has historically been welcoming and open towards immigration, seeing migrants as beneficial to the country’s development and growth. </a:t>
            </a:r>
            <a:endParaRPr lang="en-US" b="1" dirty="0" smtClean="0"/>
          </a:p>
          <a:p>
            <a:r>
              <a:rPr lang="en-US" b="1" dirty="0" smtClean="0"/>
              <a:t>More </a:t>
            </a:r>
            <a:r>
              <a:rPr lang="en-US" b="1" dirty="0"/>
              <a:t>than a fifth of Canada’s population is now comprised of people born outside the country</a:t>
            </a:r>
            <a:r>
              <a:rPr lang="en-US" b="1" dirty="0" smtClean="0"/>
              <a:t>.</a:t>
            </a:r>
            <a:endParaRPr lang="en-US" b="1" dirty="0"/>
          </a:p>
          <a:p>
            <a:r>
              <a:rPr lang="en-US" b="1" dirty="0"/>
              <a:t>Many people see multicultural tolerance and cooperation as a typically Canadian tradition and virtue. </a:t>
            </a:r>
            <a:endParaRPr lang="en-US" b="1" dirty="0" smtClean="0"/>
          </a:p>
          <a:p>
            <a:r>
              <a:rPr lang="en-US" b="1" dirty="0" smtClean="0"/>
              <a:t>Nevertheless</a:t>
            </a:r>
            <a:r>
              <a:rPr lang="en-US" b="1" dirty="0"/>
              <a:t>, Canada’s ethnic relations are not without significant challenges. </a:t>
            </a:r>
            <a:endParaRPr lang="en-US" b="1" dirty="0" smtClean="0"/>
          </a:p>
          <a:p>
            <a:r>
              <a:rPr lang="en-US" b="1" dirty="0" smtClean="0"/>
              <a:t>In </a:t>
            </a:r>
            <a:r>
              <a:rPr lang="en-US" b="1" dirty="0"/>
              <a:t>particular, there are tensions exposed by its First Nations people seeking to reclaim their culture and assert their ethnic sovereignty over the land. 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07578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0"/>
            <a:ext cx="7543800" cy="6858000"/>
          </a:xfrm>
        </p:spPr>
        <p:txBody>
          <a:bodyPr>
            <a:normAutofit fontScale="92500" lnSpcReduction="10000"/>
          </a:bodyPr>
          <a:lstStyle/>
          <a:p>
            <a:r>
              <a:rPr lang="en-US" b="1" dirty="0"/>
              <a:t>Their success has been somewhat constrained by the current attitude of co-operational ethnic relations in Canada: an ethos of ethnic equality </a:t>
            </a:r>
            <a:r>
              <a:rPr lang="en-US" b="1" dirty="0" err="1"/>
              <a:t>legitimises</a:t>
            </a:r>
            <a:r>
              <a:rPr lang="en-US" b="1" dirty="0"/>
              <a:t> migrant identities, yet it diminishes the indigenous claim to special ethnic status. </a:t>
            </a:r>
            <a:endParaRPr lang="en-US" b="1" dirty="0" smtClean="0"/>
          </a:p>
          <a:p>
            <a:r>
              <a:rPr lang="en-US" b="1" dirty="0" smtClean="0"/>
              <a:t>The </a:t>
            </a:r>
            <a:r>
              <a:rPr lang="en-US" b="1" dirty="0"/>
              <a:t>status of Aboriginal communities as coherent ethnic, cultural and political groups is relegated to be one among many by the prevailing egalitarian ethos. </a:t>
            </a:r>
            <a:endParaRPr lang="en-US" b="1" dirty="0" smtClean="0"/>
          </a:p>
          <a:p>
            <a:r>
              <a:rPr lang="en-US" b="1" dirty="0" smtClean="0"/>
              <a:t>Many </a:t>
            </a:r>
            <a:r>
              <a:rPr lang="en-US" b="1" dirty="0"/>
              <a:t>Canadians regard the historical treatment and recognition of its First Nations people as a significant stain on Canada’s history (indigenous Canadians have had their </a:t>
            </a:r>
            <a:r>
              <a:rPr lang="en-US" b="1" dirty="0"/>
              <a:t>ethnic</a:t>
            </a:r>
            <a:r>
              <a:rPr lang="en-US" b="1" dirty="0"/>
              <a:t> and cultural identities denied in policy and often erased from community consciousness). </a:t>
            </a:r>
            <a:endParaRPr lang="en-US" b="1" dirty="0" smtClean="0"/>
          </a:p>
          <a:p>
            <a:r>
              <a:rPr lang="en-US" b="1" dirty="0" smtClean="0"/>
              <a:t>However</a:t>
            </a:r>
            <a:r>
              <a:rPr lang="en-US" b="1" dirty="0"/>
              <a:t>, while a consensus exists regarding the existence of historical atrocities and injustice, reconciliation and a solution to indigenous claims for enhanced status is likely to be complex, contentious and prolonged. </a:t>
            </a:r>
            <a:endParaRPr lang="en-US" b="1" dirty="0" smtClean="0"/>
          </a:p>
          <a:p>
            <a:r>
              <a:rPr lang="en-US" b="1" dirty="0" smtClean="0"/>
              <a:t>The </a:t>
            </a:r>
            <a:r>
              <a:rPr lang="en-US" b="1" dirty="0"/>
              <a:t>indigenous population’s disadvantage in comparison to people of other backgrounds remains a chronic social problem</a:t>
            </a:r>
            <a:r>
              <a:rPr lang="en-US" b="1" dirty="0" smtClean="0"/>
              <a:t>.</a:t>
            </a:r>
            <a:r>
              <a:rPr lang="en-US" b="1" dirty="0"/>
              <a:t/>
            </a:r>
            <a:br>
              <a:rPr lang="en-US" b="1" dirty="0"/>
            </a:b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664006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0"/>
            <a:ext cx="7543800" cy="4572000"/>
          </a:xfrm>
        </p:spPr>
        <p:txBody>
          <a:bodyPr/>
          <a:lstStyle/>
          <a:p>
            <a:r>
              <a:rPr lang="en-US" b="1" dirty="0"/>
              <a:t>Largely, however, most Canadians share the same benefits of the large middle class. </a:t>
            </a:r>
            <a:endParaRPr lang="en-US" b="1" dirty="0" smtClean="0"/>
          </a:p>
          <a:p>
            <a:r>
              <a:rPr lang="en-US" b="1" dirty="0" smtClean="0"/>
              <a:t>The </a:t>
            </a:r>
            <a:r>
              <a:rPr lang="en-US" b="1" dirty="0"/>
              <a:t>population is generally globally oriented and well-informed. </a:t>
            </a:r>
            <a:endParaRPr lang="en-US" b="1" dirty="0" smtClean="0"/>
          </a:p>
          <a:p>
            <a:r>
              <a:rPr lang="en-US" b="1" dirty="0" smtClean="0"/>
              <a:t>Canada </a:t>
            </a:r>
            <a:r>
              <a:rPr lang="en-US" b="1" dirty="0"/>
              <a:t>has been ranked as one of the most educated country in the world, and over half of its residents have received a tertiary education. </a:t>
            </a:r>
            <a:endParaRPr lang="en-US" b="1" dirty="0" smtClean="0"/>
          </a:p>
          <a:p>
            <a:r>
              <a:rPr lang="en-US" b="1" dirty="0" smtClean="0"/>
              <a:t>There </a:t>
            </a:r>
            <a:r>
              <a:rPr lang="en-US" b="1" dirty="0"/>
              <a:t>is a strong value placed on reason and logic to guide decisions and ethics.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0584828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Core Concepts</a:t>
            </a:r>
            <a:br>
              <a:rPr lang="en-US" b="1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Honesty</a:t>
            </a:r>
          </a:p>
          <a:p>
            <a:r>
              <a:rPr lang="en-US" b="1" dirty="0"/>
              <a:t>Tolerance</a:t>
            </a:r>
          </a:p>
          <a:p>
            <a:r>
              <a:rPr lang="en-US" b="1" dirty="0"/>
              <a:t>Fairness</a:t>
            </a:r>
          </a:p>
          <a:p>
            <a:r>
              <a:rPr lang="en-US" b="1" dirty="0"/>
              <a:t>Unity in diversity</a:t>
            </a:r>
          </a:p>
          <a:p>
            <a:r>
              <a:rPr lang="en-US" b="1" dirty="0"/>
              <a:t>Modesty</a:t>
            </a:r>
          </a:p>
          <a:p>
            <a:r>
              <a:rPr lang="en-US" b="1" dirty="0"/>
              <a:t>Informality</a:t>
            </a:r>
          </a:p>
          <a:p>
            <a:r>
              <a:rPr lang="en-US" b="1" dirty="0"/>
              <a:t>Sensitivity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894863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38</TotalTime>
  <Words>490</Words>
  <Application>Microsoft Office PowerPoint</Application>
  <PresentationFormat>On-screen Show (4:3)</PresentationFormat>
  <Paragraphs>73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NewsPrint</vt:lpstr>
      <vt:lpstr>Canadian English and Culture</vt:lpstr>
      <vt:lpstr>CANADA</vt:lpstr>
      <vt:lpstr>PowerPoint Presentation</vt:lpstr>
      <vt:lpstr>Canadian Culture</vt:lpstr>
      <vt:lpstr>Bi-Cultural Identity Acceptance</vt:lpstr>
      <vt:lpstr>PowerPoint Presentation</vt:lpstr>
      <vt:lpstr>PowerPoint Presentation</vt:lpstr>
      <vt:lpstr>PowerPoint Presentation</vt:lpstr>
      <vt:lpstr>Core Concepts </vt:lpstr>
      <vt:lpstr>Canadian English</vt:lpstr>
      <vt:lpstr>PowerPoint Presentation</vt:lpstr>
      <vt:lpstr>  Canadian Raising </vt:lpstr>
      <vt:lpstr>Foreign "a" Words </vt:lpstr>
      <vt:lpstr>British Pronunciations </vt:lpstr>
      <vt:lpstr>Canadianisms </vt:lpstr>
      <vt:lpstr>PowerPoint Presentation</vt:lpstr>
      <vt:lpstr>LET’S WATCH AND LISTEN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Canadian English and Culture</dc:title>
  <dc:creator>mumununuto</dc:creator>
  <cp:lastModifiedBy>mumununuto</cp:lastModifiedBy>
  <cp:revision>9</cp:revision>
  <dcterms:created xsi:type="dcterms:W3CDTF">2006-08-16T00:00:00Z</dcterms:created>
  <dcterms:modified xsi:type="dcterms:W3CDTF">2022-02-12T12:01:55Z</dcterms:modified>
</cp:coreProperties>
</file>