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1" r:id="rId1"/>
  </p:sldMasterIdLst>
  <p:sldIdLst>
    <p:sldId id="256" r:id="rId2"/>
    <p:sldId id="257" r:id="rId3"/>
    <p:sldId id="258" r:id="rId4"/>
    <p:sldId id="261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9" d="100"/>
          <a:sy n="49" d="100"/>
        </p:scale>
        <p:origin x="82" y="1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1A067-3815-4B80-93DB-28667625AD93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2E155A18-BB5A-4FC3-860E-9EF43C9A6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751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1A067-3815-4B80-93DB-28667625AD93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E155A18-BB5A-4FC3-860E-9EF43C9A6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0618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1A067-3815-4B80-93DB-28667625AD93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E155A18-BB5A-4FC3-860E-9EF43C9A65F3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845432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1A067-3815-4B80-93DB-28667625AD93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E155A18-BB5A-4FC3-860E-9EF43C9A6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242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1A067-3815-4B80-93DB-28667625AD93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E155A18-BB5A-4FC3-860E-9EF43C9A65F3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830488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1A067-3815-4B80-93DB-28667625AD93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E155A18-BB5A-4FC3-860E-9EF43C9A6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682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1A067-3815-4B80-93DB-28667625AD93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55A18-BB5A-4FC3-860E-9EF43C9A6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4294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1A067-3815-4B80-93DB-28667625AD93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55A18-BB5A-4FC3-860E-9EF43C9A6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5504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1A067-3815-4B80-93DB-28667625AD93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55A18-BB5A-4FC3-860E-9EF43C9A6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4969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1A067-3815-4B80-93DB-28667625AD93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2E155A18-BB5A-4FC3-860E-9EF43C9A6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4589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1A067-3815-4B80-93DB-28667625AD93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E155A18-BB5A-4FC3-860E-9EF43C9A6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2724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1A067-3815-4B80-93DB-28667625AD93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2E155A18-BB5A-4FC3-860E-9EF43C9A6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073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1A067-3815-4B80-93DB-28667625AD93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55A18-BB5A-4FC3-860E-9EF43C9A6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521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1A067-3815-4B80-93DB-28667625AD93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55A18-BB5A-4FC3-860E-9EF43C9A6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510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1A067-3815-4B80-93DB-28667625AD93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155A18-BB5A-4FC3-860E-9EF43C9A6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801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1A067-3815-4B80-93DB-28667625AD93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2E155A18-BB5A-4FC3-860E-9EF43C9A6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3981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51A067-3815-4B80-93DB-28667625AD93}" type="datetimeFigureOut">
              <a:rPr lang="en-US" smtClean="0"/>
              <a:t>3/15/2023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2E155A18-BB5A-4FC3-860E-9EF43C9A65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332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2" r:id="rId1"/>
    <p:sldLayoutId id="2147483973" r:id="rId2"/>
    <p:sldLayoutId id="2147483974" r:id="rId3"/>
    <p:sldLayoutId id="2147483975" r:id="rId4"/>
    <p:sldLayoutId id="2147483976" r:id="rId5"/>
    <p:sldLayoutId id="2147483977" r:id="rId6"/>
    <p:sldLayoutId id="2147483978" r:id="rId7"/>
    <p:sldLayoutId id="2147483979" r:id="rId8"/>
    <p:sldLayoutId id="2147483980" r:id="rId9"/>
    <p:sldLayoutId id="2147483981" r:id="rId10"/>
    <p:sldLayoutId id="2147483982" r:id="rId11"/>
    <p:sldLayoutId id="2147483983" r:id="rId12"/>
    <p:sldLayoutId id="2147483984" r:id="rId13"/>
    <p:sldLayoutId id="2147483985" r:id="rId14"/>
    <p:sldLayoutId id="2147483986" r:id="rId15"/>
    <p:sldLayoutId id="214748398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qdkoYVv1pYQ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English as a Lingua Franca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3930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09"/>
            <a:ext cx="8911687" cy="5644805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b="1" dirty="0" smtClean="0"/>
              <a:t>What </a:t>
            </a:r>
            <a:r>
              <a:rPr lang="en-US" b="1" dirty="0"/>
              <a:t>do you think about </a:t>
            </a:r>
            <a:r>
              <a:rPr lang="en-US" b="1" dirty="0" smtClean="0"/>
              <a:t>minority </a:t>
            </a:r>
            <a:r>
              <a:rPr lang="en-US" b="1" dirty="0"/>
              <a:t>language in the country implemented </a:t>
            </a:r>
            <a:r>
              <a:rPr lang="en-US" b="1" dirty="0" err="1" smtClean="0"/>
              <a:t>monolingualism</a:t>
            </a:r>
            <a:r>
              <a:rPr lang="en-US" b="1" dirty="0" smtClean="0"/>
              <a:t>?</a:t>
            </a:r>
            <a:r>
              <a:rPr lang="en-US" b="1" dirty="0"/>
              <a:t/>
            </a:r>
            <a:br>
              <a:rPr lang="en-US" b="1" dirty="0"/>
            </a:br>
            <a:r>
              <a:rPr lang="en-US" b="1" smtClean="0"/>
              <a:t/>
            </a:r>
            <a:br>
              <a:rPr lang="en-US" b="1" smtClean="0"/>
            </a:br>
            <a:r>
              <a:rPr lang="en-US" b="1" smtClean="0"/>
              <a:t>What </a:t>
            </a:r>
            <a:r>
              <a:rPr lang="en-US" b="1" dirty="0"/>
              <a:t>is the effect of </a:t>
            </a:r>
            <a:r>
              <a:rPr lang="en-US" b="1" dirty="0" err="1"/>
              <a:t>monolingualism</a:t>
            </a:r>
            <a:r>
              <a:rPr lang="en-US" b="1" dirty="0"/>
              <a:t> on </a:t>
            </a:r>
            <a:r>
              <a:rPr lang="en-US" b="1" dirty="0" smtClean="0"/>
              <a:t>minority identity</a:t>
            </a:r>
            <a:r>
              <a:rPr lang="en-US" b="1" dirty="0"/>
              <a:t>?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53471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Multilingualism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A country is multilingual if the citizens speak two or more languages in the societal level. </a:t>
            </a:r>
            <a:endParaRPr lang="en-US" dirty="0" smtClean="0"/>
          </a:p>
          <a:p>
            <a:endParaRPr lang="tr-TR" dirty="0"/>
          </a:p>
          <a:p>
            <a:r>
              <a:rPr lang="tr-TR" dirty="0"/>
              <a:t>If institutions recognize and legitimize these languages, this is called </a:t>
            </a:r>
            <a:r>
              <a:rPr lang="tr-TR" b="1" dirty="0"/>
              <a:t>“institutionalized multilingulism</a:t>
            </a:r>
            <a:r>
              <a:rPr lang="tr-TR" dirty="0" smtClean="0"/>
              <a:t>”.</a:t>
            </a:r>
            <a:endParaRPr lang="en-US" dirty="0" smtClean="0"/>
          </a:p>
          <a:p>
            <a:endParaRPr lang="en-US" dirty="0" smtClean="0"/>
          </a:p>
          <a:p>
            <a:r>
              <a:rPr lang="tr-TR" dirty="0" smtClean="0"/>
              <a:t> </a:t>
            </a:r>
            <a:r>
              <a:rPr lang="tr-TR" dirty="0"/>
              <a:t>There are different alternatives for this approach which depend on demographical features, the language politics and the political </a:t>
            </a:r>
            <a:r>
              <a:rPr lang="tr-TR" dirty="0" smtClean="0"/>
              <a:t>syste</a:t>
            </a:r>
            <a:r>
              <a:rPr lang="en-US" dirty="0" smtClean="0"/>
              <a:t>m.</a:t>
            </a:r>
            <a:r>
              <a:rPr lang="tr-TR" dirty="0" smtClean="0"/>
              <a:t> </a:t>
            </a:r>
            <a:endParaRPr lang="tr-T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0744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Language change and its reasons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</a:t>
            </a:r>
            <a:r>
              <a:rPr lang="en-US" dirty="0"/>
              <a:t>c</a:t>
            </a:r>
            <a:r>
              <a:rPr lang="tr-TR" dirty="0" smtClean="0"/>
              <a:t>an </a:t>
            </a:r>
            <a:r>
              <a:rPr lang="tr-TR" dirty="0"/>
              <a:t>occur in three different ways;</a:t>
            </a:r>
          </a:p>
          <a:p>
            <a:pPr lvl="1"/>
            <a:r>
              <a:rPr lang="tr-TR" sz="1800" dirty="0"/>
              <a:t>Natural Death and Dead Language</a:t>
            </a:r>
          </a:p>
          <a:p>
            <a:pPr lvl="1"/>
            <a:r>
              <a:rPr lang="tr-TR" sz="1800" dirty="0"/>
              <a:t>Radical changes in language without assimilation</a:t>
            </a:r>
          </a:p>
          <a:p>
            <a:pPr lvl="1"/>
            <a:r>
              <a:rPr lang="tr-TR" sz="1800" dirty="0"/>
              <a:t>Radical changes in language due to assimilation</a:t>
            </a:r>
            <a:endParaRPr lang="en-GB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0485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Natural Death and Dead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“There is opposition and rivalry between languages. Like religion, it is not quite possible for different langauges to live in harmony with each other.” (Koçak, 2013)</a:t>
            </a:r>
          </a:p>
          <a:p>
            <a:r>
              <a:rPr lang="tr-TR" dirty="0"/>
              <a:t>This opposition is more complex than it seems…</a:t>
            </a:r>
          </a:p>
          <a:p>
            <a:r>
              <a:rPr lang="tr-TR" dirty="0"/>
              <a:t>Dead languages: </a:t>
            </a:r>
            <a:endParaRPr lang="en-US" dirty="0" smtClean="0"/>
          </a:p>
          <a:p>
            <a:r>
              <a:rPr lang="en-US" dirty="0" smtClean="0"/>
              <a:t>It has </a:t>
            </a:r>
            <a:r>
              <a:rPr lang="tr-TR" dirty="0" smtClean="0"/>
              <a:t>no </a:t>
            </a:r>
            <a:r>
              <a:rPr lang="tr-TR" dirty="0"/>
              <a:t>population left speaking the language OR radical changes in a </a:t>
            </a:r>
            <a:r>
              <a:rPr lang="tr-TR" dirty="0" smtClean="0"/>
              <a:t>language</a:t>
            </a:r>
            <a:r>
              <a:rPr lang="en-US" dirty="0" smtClean="0"/>
              <a:t>.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08159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prstClr val="black"/>
                </a:solidFill>
                <a:latin typeface="Calibri"/>
              </a:rPr>
              <a:t>Radical changes in language without assimilation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Language is dynamic </a:t>
            </a:r>
            <a:r>
              <a:rPr lang="tr-TR" dirty="0" err="1"/>
              <a:t>and</a:t>
            </a:r>
            <a:r>
              <a:rPr lang="tr-TR" dirty="0"/>
              <a:t> </a:t>
            </a:r>
            <a:r>
              <a:rPr lang="tr-TR" dirty="0" smtClean="0"/>
              <a:t>f</a:t>
            </a:r>
            <a:r>
              <a:rPr lang="en-US" dirty="0" smtClean="0"/>
              <a:t>le</a:t>
            </a:r>
            <a:r>
              <a:rPr lang="tr-TR" dirty="0" err="1" smtClean="0"/>
              <a:t>xible</a:t>
            </a:r>
            <a:r>
              <a:rPr lang="tr-TR" dirty="0"/>
              <a:t>. </a:t>
            </a:r>
            <a:endParaRPr lang="en-US" dirty="0" smtClean="0"/>
          </a:p>
          <a:p>
            <a:endParaRPr lang="en-US" dirty="0" smtClean="0"/>
          </a:p>
          <a:p>
            <a:r>
              <a:rPr lang="tr-TR" dirty="0" smtClean="0"/>
              <a:t>People </a:t>
            </a:r>
            <a:r>
              <a:rPr lang="tr-TR" dirty="0"/>
              <a:t>are free to use the language and in </a:t>
            </a:r>
            <a:r>
              <a:rPr lang="tr-TR" dirty="0" smtClean="0"/>
              <a:t>time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/>
              <a:t>L</a:t>
            </a:r>
            <a:r>
              <a:rPr lang="tr-TR" dirty="0" smtClean="0"/>
              <a:t>anguage </a:t>
            </a:r>
            <a:r>
              <a:rPr lang="en-US" dirty="0" smtClean="0"/>
              <a:t>is </a:t>
            </a:r>
            <a:r>
              <a:rPr lang="tr-TR" dirty="0" smtClean="0"/>
              <a:t>as </a:t>
            </a:r>
            <a:r>
              <a:rPr lang="tr-TR" dirty="0"/>
              <a:t>a social construct,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It </a:t>
            </a:r>
            <a:r>
              <a:rPr lang="tr-TR" dirty="0" smtClean="0"/>
              <a:t>can </a:t>
            </a:r>
            <a:r>
              <a:rPr lang="tr-TR" dirty="0"/>
              <a:t>change, evolve and adapt. </a:t>
            </a:r>
            <a:endParaRPr lang="en-US" dirty="0" smtClean="0"/>
          </a:p>
          <a:p>
            <a:endParaRPr lang="en-US" dirty="0" smtClean="0"/>
          </a:p>
          <a:p>
            <a:r>
              <a:rPr lang="tr-TR" dirty="0" smtClean="0"/>
              <a:t>(</a:t>
            </a:r>
            <a:r>
              <a:rPr lang="tr-TR" dirty="0"/>
              <a:t>It can also be due to technology, globalization etc.)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78742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Reasons for language loss and assimilation</a:t>
            </a:r>
          </a:p>
          <a:p>
            <a:pPr lvl="1"/>
            <a:r>
              <a:rPr lang="tr-TR" dirty="0"/>
              <a:t>Discrimination</a:t>
            </a:r>
          </a:p>
          <a:p>
            <a:pPr lvl="1"/>
            <a:r>
              <a:rPr lang="tr-TR" dirty="0"/>
              <a:t>Gaining legitimacy and power (both by stakeholders and social groups)</a:t>
            </a:r>
          </a:p>
          <a:p>
            <a:pPr lvl="1"/>
            <a:r>
              <a:rPr lang="tr-TR" dirty="0"/>
              <a:t>Political power</a:t>
            </a:r>
          </a:p>
          <a:p>
            <a:r>
              <a:rPr lang="tr-TR" dirty="0"/>
              <a:t>Assimilation in language is generally not based on voluntariness. 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79955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Let’s watch!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>
                <a:hlinkClick r:id="rId2"/>
              </a:rPr>
              <a:t>https://www.youtube.com/watch?v=qdkoYVv1pYQ</a:t>
            </a:r>
            <a:r>
              <a:rPr lang="tr-TR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641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States and </a:t>
            </a:r>
            <a:r>
              <a:rPr lang="en-US" dirty="0" smtClean="0"/>
              <a:t>Territories </a:t>
            </a:r>
            <a:r>
              <a:rPr lang="en-US" dirty="0"/>
              <a:t>in </a:t>
            </a:r>
            <a:r>
              <a:rPr lang="en-US" dirty="0" smtClean="0"/>
              <a:t>Which People Speaks English as Official Language  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4407" y="1764323"/>
            <a:ext cx="8299939" cy="3778250"/>
          </a:xfrm>
        </p:spPr>
      </p:pic>
      <p:sp>
        <p:nvSpPr>
          <p:cNvPr id="9" name="TextBox 8"/>
          <p:cNvSpPr txBox="1"/>
          <p:nvPr/>
        </p:nvSpPr>
        <p:spPr>
          <a:xfrm>
            <a:off x="2672862" y="5503874"/>
            <a:ext cx="836148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 smtClean="0">
                <a:solidFill>
                  <a:srgbClr val="002060"/>
                </a:solidFill>
              </a:rPr>
              <a:t>Dark Blue: </a:t>
            </a:r>
            <a:r>
              <a:rPr lang="en-US" sz="1600" dirty="0" smtClean="0"/>
              <a:t>States </a:t>
            </a:r>
            <a:r>
              <a:rPr lang="en-US" sz="1600" dirty="0"/>
              <a:t>where English or an English-based creole is the native language of the majority.</a:t>
            </a:r>
          </a:p>
          <a:p>
            <a:r>
              <a:rPr lang="en-US" sz="1600" dirty="0"/>
              <a:t>  </a:t>
            </a:r>
            <a:endParaRPr lang="en-US" sz="1600" dirty="0" smtClean="0"/>
          </a:p>
          <a:p>
            <a:r>
              <a:rPr lang="en-US" sz="1600" b="1" dirty="0" smtClean="0">
                <a:solidFill>
                  <a:srgbClr val="00B0F0"/>
                </a:solidFill>
              </a:rPr>
              <a:t>Light Blue: </a:t>
            </a:r>
            <a:r>
              <a:rPr lang="en-US" sz="1600" dirty="0" smtClean="0"/>
              <a:t>States </a:t>
            </a:r>
            <a:r>
              <a:rPr lang="en-US" sz="1600" dirty="0"/>
              <a:t>where English is an official language, but not the majority language</a:t>
            </a:r>
            <a:r>
              <a:rPr lang="en-US" sz="1600" dirty="0" smtClean="0"/>
              <a:t>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83266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 has been the first language for a majority of the population in several countries, such as the United Kingdom, the Unite States, Australia, Canada, Ireland, New Zealand and a few Caribbean nations. </a:t>
            </a:r>
            <a:endParaRPr lang="en-US" dirty="0" smtClean="0"/>
          </a:p>
          <a:p>
            <a:r>
              <a:rPr lang="en-US" dirty="0" smtClean="0"/>
              <a:t>Around </a:t>
            </a:r>
            <a:r>
              <a:rPr lang="en-US" dirty="0"/>
              <a:t>375 million people speak it as a first language and more than 750 million people speak it as a second language. </a:t>
            </a:r>
            <a:endParaRPr lang="en-US" dirty="0" smtClean="0"/>
          </a:p>
          <a:p>
            <a:r>
              <a:rPr lang="en-US" dirty="0" smtClean="0"/>
              <a:t>Moreover</a:t>
            </a:r>
            <a:r>
              <a:rPr lang="en-US" dirty="0"/>
              <a:t>, English has official or special status in almost 70 countries. </a:t>
            </a:r>
            <a:endParaRPr lang="en-US" dirty="0" smtClean="0"/>
          </a:p>
          <a:p>
            <a:r>
              <a:rPr lang="en-US" dirty="0"/>
              <a:t>O</a:t>
            </a:r>
            <a:r>
              <a:rPr lang="en-US" dirty="0" smtClean="0"/>
              <a:t>ne </a:t>
            </a:r>
            <a:r>
              <a:rPr lang="en-US" dirty="0"/>
              <a:t>can easily understand why English occupies such an important role as a global language. </a:t>
            </a:r>
          </a:p>
        </p:txBody>
      </p:sp>
    </p:spTree>
    <p:extLst>
      <p:ext uri="{BB962C8B-B14F-4D97-AF65-F5344CB8AC3E}">
        <p14:creationId xmlns:p14="http://schemas.microsoft.com/office/powerpoint/2010/main" val="3846261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574931"/>
          </a:xfrm>
        </p:spPr>
        <p:txBody>
          <a:bodyPr>
            <a:normAutofit/>
          </a:bodyPr>
          <a:lstStyle/>
          <a:p>
            <a:r>
              <a:rPr lang="en-US" dirty="0"/>
              <a:t>The term </a:t>
            </a:r>
            <a:r>
              <a:rPr lang="en-US" dirty="0" smtClean="0"/>
              <a:t>“lingua franca” refers </a:t>
            </a:r>
            <a:r>
              <a:rPr lang="en-US" dirty="0"/>
              <a:t>to the fact that English is the property neither of Anglos nor of any </a:t>
            </a:r>
            <a:r>
              <a:rPr lang="en-US" dirty="0" smtClean="0"/>
              <a:t>other ethnos</a:t>
            </a:r>
            <a:r>
              <a:rPr lang="en-US" dirty="0"/>
              <a:t>.</a:t>
            </a:r>
          </a:p>
          <a:p>
            <a:r>
              <a:rPr lang="en-US" dirty="0" smtClean="0"/>
              <a:t>The </a:t>
            </a:r>
            <a:r>
              <a:rPr lang="en-US" dirty="0"/>
              <a:t>term ‘English as a lingua franca’ (ELF) has </a:t>
            </a:r>
            <a:r>
              <a:rPr lang="en-US" dirty="0" smtClean="0"/>
              <a:t>emerged. </a:t>
            </a:r>
          </a:p>
          <a:p>
            <a:r>
              <a:rPr lang="en-US" dirty="0" smtClean="0"/>
              <a:t>ELF is as </a:t>
            </a:r>
            <a:r>
              <a:rPr lang="en-US" dirty="0"/>
              <a:t>a way </a:t>
            </a:r>
            <a:r>
              <a:rPr lang="en-US" dirty="0" smtClean="0"/>
              <a:t>to </a:t>
            </a:r>
            <a:r>
              <a:rPr lang="en-US" dirty="0"/>
              <a:t>communication in English between speakers </a:t>
            </a:r>
            <a:r>
              <a:rPr lang="en-US" dirty="0" smtClean="0"/>
              <a:t>with different </a:t>
            </a:r>
            <a:r>
              <a:rPr lang="en-US" dirty="0"/>
              <a:t>first </a:t>
            </a:r>
            <a:r>
              <a:rPr lang="en-US" dirty="0" smtClean="0"/>
              <a:t>languages.</a:t>
            </a:r>
          </a:p>
          <a:p>
            <a:r>
              <a:rPr lang="en-US" dirty="0" smtClean="0"/>
              <a:t>ELF </a:t>
            </a:r>
            <a:r>
              <a:rPr lang="en-US" dirty="0"/>
              <a:t>is </a:t>
            </a:r>
            <a:r>
              <a:rPr lang="en-US" dirty="0" smtClean="0"/>
              <a:t>a part </a:t>
            </a:r>
            <a:r>
              <a:rPr lang="en-US" dirty="0"/>
              <a:t>of the more general phenomenon </a:t>
            </a:r>
            <a:r>
              <a:rPr lang="en-US" dirty="0" smtClean="0"/>
              <a:t>of “English </a:t>
            </a:r>
            <a:r>
              <a:rPr lang="en-US" dirty="0"/>
              <a:t>as an international </a:t>
            </a:r>
            <a:r>
              <a:rPr lang="en-US" dirty="0" smtClean="0"/>
              <a:t>language” </a:t>
            </a:r>
            <a:r>
              <a:rPr lang="en-US" dirty="0"/>
              <a:t>(EIL) or </a:t>
            </a:r>
            <a:r>
              <a:rPr lang="en-US" dirty="0" smtClean="0"/>
              <a:t>“World </a:t>
            </a:r>
            <a:r>
              <a:rPr lang="en-US" dirty="0" err="1" smtClean="0"/>
              <a:t>Englishes</a:t>
            </a:r>
            <a:r>
              <a:rPr lang="en-US" dirty="0" smtClean="0"/>
              <a:t>”.</a:t>
            </a:r>
          </a:p>
          <a:p>
            <a:r>
              <a:rPr lang="en-US" dirty="0"/>
              <a:t>However, when English is chosen as the </a:t>
            </a:r>
            <a:r>
              <a:rPr lang="en-US" dirty="0" smtClean="0"/>
              <a:t>communication </a:t>
            </a:r>
            <a:r>
              <a:rPr lang="en-US" dirty="0"/>
              <a:t>among people from different first language </a:t>
            </a:r>
            <a:r>
              <a:rPr lang="en-US" dirty="0" smtClean="0"/>
              <a:t>backgrounds, across </a:t>
            </a:r>
            <a:r>
              <a:rPr lang="en-US" dirty="0" err="1"/>
              <a:t>linguacultural</a:t>
            </a:r>
            <a:r>
              <a:rPr lang="en-US" dirty="0"/>
              <a:t> boundaries, the preferred term is </a:t>
            </a:r>
            <a:r>
              <a:rPr lang="en-US" dirty="0" smtClean="0"/>
              <a:t>“English </a:t>
            </a:r>
            <a:r>
              <a:rPr lang="en-US" dirty="0"/>
              <a:t>as </a:t>
            </a:r>
            <a:r>
              <a:rPr lang="en-US" dirty="0" smtClean="0"/>
              <a:t>a lingua franca”.</a:t>
            </a:r>
          </a:p>
          <a:p>
            <a:r>
              <a:rPr lang="en-US" dirty="0"/>
              <a:t>T</a:t>
            </a:r>
            <a:r>
              <a:rPr lang="en-US" dirty="0" smtClean="0"/>
              <a:t>he terms “English </a:t>
            </a:r>
            <a:r>
              <a:rPr lang="en-US" dirty="0"/>
              <a:t>as a medium of intercultural </a:t>
            </a:r>
            <a:r>
              <a:rPr lang="en-US" dirty="0" smtClean="0"/>
              <a:t>communication” and “English as an </a:t>
            </a:r>
            <a:r>
              <a:rPr lang="en-US" dirty="0"/>
              <a:t>international </a:t>
            </a:r>
            <a:r>
              <a:rPr lang="en-US" dirty="0" smtClean="0"/>
              <a:t>language” are </a:t>
            </a:r>
            <a:r>
              <a:rPr lang="en-US" dirty="0"/>
              <a:t>also used.</a:t>
            </a:r>
          </a:p>
        </p:txBody>
      </p:sp>
    </p:spTree>
    <p:extLst>
      <p:ext uri="{BB962C8B-B14F-4D97-AF65-F5344CB8AC3E}">
        <p14:creationId xmlns:p14="http://schemas.microsoft.com/office/powerpoint/2010/main" val="11572036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/>
              <a:t>Language as a </a:t>
            </a:r>
            <a:r>
              <a:rPr lang="tr-TR" dirty="0" smtClean="0"/>
              <a:t>medium</a:t>
            </a:r>
            <a:r>
              <a:rPr lang="tr-TR" dirty="0"/>
              <a:t/>
            </a:r>
            <a:br>
              <a:rPr lang="tr-TR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Medium has 2 meanings: </a:t>
            </a:r>
            <a:endParaRPr lang="en-US" dirty="0" smtClean="0"/>
          </a:p>
          <a:p>
            <a:r>
              <a:rPr lang="en-US" dirty="0" smtClean="0"/>
              <a:t>1</a:t>
            </a:r>
            <a:r>
              <a:rPr lang="en-US" dirty="0"/>
              <a:t>) Medium: Average / not big not small but in between 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dirty="0"/>
              <a:t>size of the shirt is medium </a:t>
            </a:r>
            <a:endParaRPr lang="en-US" dirty="0" smtClean="0"/>
          </a:p>
          <a:p>
            <a:r>
              <a:rPr lang="en-US" dirty="0" smtClean="0"/>
              <a:t>2</a:t>
            </a:r>
            <a:r>
              <a:rPr lang="en-US" dirty="0"/>
              <a:t>) Medium: A channel / port / Third party / Agent (between two things) </a:t>
            </a:r>
            <a:endParaRPr lang="en-US" dirty="0" smtClean="0"/>
          </a:p>
          <a:p>
            <a:r>
              <a:rPr lang="en-US" dirty="0" smtClean="0"/>
              <a:t>For ex: </a:t>
            </a:r>
          </a:p>
          <a:p>
            <a:r>
              <a:rPr lang="en-US" dirty="0" smtClean="0"/>
              <a:t>If </a:t>
            </a:r>
            <a:r>
              <a:rPr lang="en-US" dirty="0"/>
              <a:t>your native language is Arabic but you speak English well and you want to learn Japanese from a Japanese person, he will most likely speak to you in English. </a:t>
            </a:r>
            <a:r>
              <a:rPr lang="en-US" dirty="0" smtClean="0"/>
              <a:t>Therefore </a:t>
            </a:r>
            <a:r>
              <a:rPr lang="en-US" dirty="0"/>
              <a:t>English acts as a "medium</a:t>
            </a:r>
            <a:r>
              <a:rPr lang="en-US" dirty="0" smtClean="0"/>
              <a:t>".</a:t>
            </a:r>
          </a:p>
          <a:p>
            <a:r>
              <a:rPr lang="en-US" dirty="0" smtClean="0"/>
              <a:t>English </a:t>
            </a:r>
            <a:r>
              <a:rPr lang="en-US" dirty="0"/>
              <a:t>l</a:t>
            </a:r>
            <a:r>
              <a:rPr lang="tr-TR" dirty="0" smtClean="0"/>
              <a:t>anguage </a:t>
            </a:r>
            <a:r>
              <a:rPr lang="en-US" dirty="0" smtClean="0"/>
              <a:t>is </a:t>
            </a:r>
            <a:r>
              <a:rPr lang="tr-TR" dirty="0" smtClean="0"/>
              <a:t>as </a:t>
            </a:r>
            <a:r>
              <a:rPr lang="tr-TR" dirty="0"/>
              <a:t>a neutral </a:t>
            </a:r>
            <a:r>
              <a:rPr lang="tr-TR" dirty="0" smtClean="0"/>
              <a:t>medium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8091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According to</a:t>
            </a:r>
            <a:r>
              <a:rPr lang="tr-TR" sz="2000" dirty="0" smtClean="0"/>
              <a:t> </a:t>
            </a:r>
            <a:r>
              <a:rPr lang="tr-TR" sz="2000" dirty="0"/>
              <a:t>a liberalist perspective, language as a medium is providing opportunities for people to live healthily and happily in a community through communication. </a:t>
            </a:r>
            <a:endParaRPr lang="en-US" sz="2000" dirty="0" smtClean="0"/>
          </a:p>
          <a:p>
            <a:r>
              <a:rPr lang="tr-TR" sz="2000" dirty="0"/>
              <a:t>According to Kymlicka, a “trustworthy cultural society” is provided through language since people can understand and communicate with each other. </a:t>
            </a:r>
            <a:endParaRPr lang="en-US" sz="2000" dirty="0" smtClean="0"/>
          </a:p>
          <a:p>
            <a:r>
              <a:rPr lang="tr-TR" sz="2000" dirty="0" smtClean="0"/>
              <a:t>This </a:t>
            </a:r>
            <a:r>
              <a:rPr lang="tr-TR" sz="2000" dirty="0"/>
              <a:t>sense of belonging and the sense of being a community can be damaged if the langauge is aimed to be assimilated.</a:t>
            </a:r>
            <a:endParaRPr lang="en-GB" sz="2000" dirty="0"/>
          </a:p>
          <a:p>
            <a:endParaRPr lang="tr-T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6683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</a:t>
            </a:r>
            <a:r>
              <a:rPr lang="tr-TR" dirty="0" smtClean="0"/>
              <a:t>anguage </a:t>
            </a:r>
            <a:r>
              <a:rPr lang="tr-TR" dirty="0"/>
              <a:t>as a symbolic system</a:t>
            </a:r>
            <a:br>
              <a:rPr lang="tr-TR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1749669"/>
            <a:ext cx="8915400" cy="4809393"/>
          </a:xfrm>
        </p:spPr>
        <p:txBody>
          <a:bodyPr/>
          <a:lstStyle/>
          <a:p>
            <a:r>
              <a:rPr lang="en-US" b="1" dirty="0"/>
              <a:t>Language</a:t>
            </a:r>
            <a:r>
              <a:rPr lang="en-US" dirty="0"/>
              <a:t> is a symbolic system through which people communicate and through which culture is transmitted</a:t>
            </a:r>
            <a:r>
              <a:rPr lang="en-US" dirty="0" smtClean="0"/>
              <a:t>.</a:t>
            </a:r>
          </a:p>
          <a:p>
            <a:r>
              <a:rPr lang="en-US" dirty="0"/>
              <a:t>Some languages contain a system of symbols used for written communication, while others rely on only spoken communication and nonverbal actions</a:t>
            </a:r>
            <a:r>
              <a:rPr lang="en-US" dirty="0" smtClean="0"/>
              <a:t>.</a:t>
            </a:r>
          </a:p>
          <a:p>
            <a:r>
              <a:rPr lang="en-US" dirty="0"/>
              <a:t>Societies often share a single language, and many languages contain the same basic elements. </a:t>
            </a:r>
            <a:endParaRPr lang="en-US" dirty="0" smtClean="0"/>
          </a:p>
          <a:p>
            <a:r>
              <a:rPr lang="en-US" dirty="0"/>
              <a:t>An alphabet is a written system made of symbolic shapes that refer to spoken sound</a:t>
            </a:r>
            <a:r>
              <a:rPr lang="en-US" dirty="0" smtClean="0"/>
              <a:t>.</a:t>
            </a:r>
          </a:p>
          <a:p>
            <a:r>
              <a:rPr lang="en-US" dirty="0"/>
              <a:t>Taken together, these symbols convey specific meanings</a:t>
            </a:r>
            <a:r>
              <a:rPr lang="en-US" dirty="0" smtClean="0"/>
              <a:t>.</a:t>
            </a:r>
          </a:p>
          <a:p>
            <a:r>
              <a:rPr lang="en-US" dirty="0"/>
              <a:t>The English alphabet uses a combination of twenty-six letters to create </a:t>
            </a:r>
            <a:r>
              <a:rPr lang="en-US" dirty="0" smtClean="0"/>
              <a:t>words.</a:t>
            </a:r>
          </a:p>
          <a:p>
            <a:r>
              <a:rPr lang="en-US" dirty="0"/>
              <a:t>T</a:t>
            </a:r>
            <a:r>
              <a:rPr lang="en-US" dirty="0" smtClean="0"/>
              <a:t>hese </a:t>
            </a:r>
            <a:r>
              <a:rPr lang="en-US" dirty="0"/>
              <a:t>twenty-six letters make up over 600,000 recognized English </a:t>
            </a:r>
            <a:r>
              <a:rPr lang="en-US" dirty="0" smtClean="0"/>
              <a:t>words.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60585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Cultural identity and language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478215"/>
          </a:xfrm>
        </p:spPr>
        <p:txBody>
          <a:bodyPr/>
          <a:lstStyle/>
          <a:p>
            <a:r>
              <a:rPr lang="tr-TR" dirty="0"/>
              <a:t>Language is not seen purely as a means for communication. </a:t>
            </a:r>
            <a:endParaRPr lang="en-US" dirty="0" smtClean="0"/>
          </a:p>
          <a:p>
            <a:r>
              <a:rPr lang="tr-TR" dirty="0" smtClean="0"/>
              <a:t>Language </a:t>
            </a:r>
            <a:r>
              <a:rPr lang="tr-TR" dirty="0"/>
              <a:t>is a fundamental form of “being</a:t>
            </a:r>
            <a:r>
              <a:rPr lang="tr-TR" dirty="0" smtClean="0"/>
              <a:t>”</a:t>
            </a:r>
            <a:r>
              <a:rPr lang="en-US" dirty="0" smtClean="0"/>
              <a:t>.</a:t>
            </a:r>
            <a:r>
              <a:rPr lang="tr-TR" dirty="0" smtClean="0"/>
              <a:t> </a:t>
            </a:r>
            <a:endParaRPr lang="en-US" dirty="0" smtClean="0"/>
          </a:p>
          <a:p>
            <a:r>
              <a:rPr lang="en-US" dirty="0"/>
              <a:t>P</a:t>
            </a:r>
            <a:r>
              <a:rPr lang="tr-TR" dirty="0" smtClean="0"/>
              <a:t>eople </a:t>
            </a:r>
            <a:r>
              <a:rPr lang="tr-TR" dirty="0"/>
              <a:t>come to construct their identities and understand </a:t>
            </a:r>
            <a:r>
              <a:rPr lang="tr-TR" dirty="0" smtClean="0"/>
              <a:t>themselves</a:t>
            </a:r>
            <a:r>
              <a:rPr lang="en-US" dirty="0" smtClean="0"/>
              <a:t> with language(s).</a:t>
            </a:r>
            <a:r>
              <a:rPr lang="tr-TR" dirty="0" smtClean="0"/>
              <a:t> </a:t>
            </a:r>
            <a:endParaRPr lang="tr-TR" dirty="0"/>
          </a:p>
          <a:p>
            <a:r>
              <a:rPr lang="tr-TR" dirty="0"/>
              <a:t>Language is a medium </a:t>
            </a:r>
            <a:r>
              <a:rPr lang="en-US" dirty="0" smtClean="0"/>
              <a:t>which </a:t>
            </a:r>
            <a:r>
              <a:rPr lang="tr-TR" dirty="0" smtClean="0"/>
              <a:t>culture </a:t>
            </a:r>
            <a:r>
              <a:rPr lang="tr-TR" dirty="0"/>
              <a:t>and identity is reflected. </a:t>
            </a:r>
          </a:p>
          <a:p>
            <a:r>
              <a:rPr lang="tr-TR" dirty="0"/>
              <a:t>People tend to locate their presence in the world through the language(s) they speak. </a:t>
            </a:r>
            <a:endParaRPr lang="en-US" dirty="0" smtClean="0"/>
          </a:p>
          <a:p>
            <a:r>
              <a:rPr lang="tr-TR" dirty="0" smtClean="0"/>
              <a:t>That’s </a:t>
            </a:r>
            <a:r>
              <a:rPr lang="tr-TR" dirty="0"/>
              <a:t>why it is important for people to locate themselves in the correct place. </a:t>
            </a:r>
            <a:endParaRPr lang="en-US" dirty="0" smtClean="0"/>
          </a:p>
          <a:p>
            <a:r>
              <a:rPr lang="tr-TR" dirty="0" smtClean="0"/>
              <a:t>This </a:t>
            </a:r>
            <a:r>
              <a:rPr lang="tr-TR" dirty="0"/>
              <a:t>location can effect the strength of social unity. </a:t>
            </a:r>
            <a:endParaRPr lang="en-US" dirty="0" smtClean="0"/>
          </a:p>
          <a:p>
            <a:r>
              <a:rPr lang="en-US" dirty="0"/>
              <a:t>L</a:t>
            </a:r>
            <a:r>
              <a:rPr lang="tr-TR" dirty="0"/>
              <a:t>anguage as a symbolic </a:t>
            </a:r>
            <a:r>
              <a:rPr lang="tr-TR" dirty="0" smtClean="0"/>
              <a:t>system</a:t>
            </a:r>
            <a:r>
              <a:rPr lang="en-US" dirty="0" smtClean="0"/>
              <a:t> means language as a cultural identity.</a:t>
            </a:r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87360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The distinction between langauge and dialect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4451838"/>
          </a:xfrm>
        </p:spPr>
        <p:txBody>
          <a:bodyPr/>
          <a:lstStyle/>
          <a:p>
            <a:r>
              <a:rPr lang="tr-TR" dirty="0"/>
              <a:t>Dialects are seen as different versions of a </a:t>
            </a:r>
            <a:r>
              <a:rPr lang="tr-TR" dirty="0" smtClean="0"/>
              <a:t>language</a:t>
            </a:r>
            <a:r>
              <a:rPr lang="en-US" dirty="0" smtClean="0"/>
              <a:t>.</a:t>
            </a:r>
          </a:p>
          <a:p>
            <a:r>
              <a:rPr lang="en-US" dirty="0" smtClean="0"/>
              <a:t>Language is</a:t>
            </a:r>
            <a:r>
              <a:rPr lang="tr-TR" dirty="0" smtClean="0"/>
              <a:t> </a:t>
            </a:r>
            <a:r>
              <a:rPr lang="tr-TR" dirty="0"/>
              <a:t>used by different social groups or in different historical times. </a:t>
            </a:r>
            <a:endParaRPr lang="en-US" dirty="0" smtClean="0"/>
          </a:p>
          <a:p>
            <a:r>
              <a:rPr lang="tr-TR" dirty="0" smtClean="0"/>
              <a:t>It </a:t>
            </a:r>
            <a:r>
              <a:rPr lang="tr-TR" dirty="0"/>
              <a:t>varies from its language through vocabulary derivation, grammer and accent (phonology). </a:t>
            </a:r>
            <a:endParaRPr lang="en-US" dirty="0" smtClean="0"/>
          </a:p>
          <a:p>
            <a:r>
              <a:rPr lang="en-US" dirty="0" smtClean="0"/>
              <a:t>For ex: </a:t>
            </a:r>
          </a:p>
          <a:p>
            <a:r>
              <a:rPr lang="tr-TR" dirty="0" smtClean="0"/>
              <a:t>Norweigian </a:t>
            </a:r>
            <a:r>
              <a:rPr lang="tr-TR" dirty="0"/>
              <a:t>was seen as a dialect of Danish until 1814. </a:t>
            </a:r>
            <a:endParaRPr lang="en-US" dirty="0" smtClean="0"/>
          </a:p>
          <a:p>
            <a:r>
              <a:rPr lang="tr-TR" dirty="0" smtClean="0"/>
              <a:t>After its </a:t>
            </a:r>
            <a:r>
              <a:rPr lang="tr-TR" dirty="0"/>
              <a:t>independence from Sweden in 1905, it became a langauge.</a:t>
            </a:r>
          </a:p>
          <a:p>
            <a:r>
              <a:rPr lang="tr-TR" dirty="0"/>
              <a:t>Max Weinreich defines language </a:t>
            </a:r>
            <a:r>
              <a:rPr lang="en-US" dirty="0" smtClean="0"/>
              <a:t>is </a:t>
            </a:r>
            <a:r>
              <a:rPr lang="tr-TR" dirty="0" smtClean="0"/>
              <a:t>as</a:t>
            </a:r>
            <a:r>
              <a:rPr lang="tr-TR" dirty="0"/>
              <a:t>: a dialect with an army</a:t>
            </a:r>
          </a:p>
          <a:p>
            <a:r>
              <a:rPr lang="en-US" dirty="0" smtClean="0"/>
              <a:t>According to </a:t>
            </a:r>
            <a:r>
              <a:rPr lang="tr-TR" dirty="0" smtClean="0"/>
              <a:t>Tove Skutnabb-Kangas</a:t>
            </a:r>
            <a:r>
              <a:rPr lang="en-US" dirty="0" smtClean="0"/>
              <a:t>, </a:t>
            </a:r>
            <a:r>
              <a:rPr lang="tr-TR" dirty="0" smtClean="0"/>
              <a:t>a </a:t>
            </a:r>
            <a:r>
              <a:rPr lang="tr-TR" dirty="0"/>
              <a:t>dialect </a:t>
            </a:r>
            <a:r>
              <a:rPr lang="tr-TR" dirty="0" smtClean="0"/>
              <a:t>is </a:t>
            </a:r>
            <a:r>
              <a:rPr lang="tr-TR" dirty="0"/>
              <a:t>supported by the bougeoise.</a:t>
            </a:r>
            <a:endParaRPr lang="en-GB" dirty="0"/>
          </a:p>
          <a:p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535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Language Politics and Planning (LPP)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LPP deals with issues of language decision making, implementation, and evaluation at every level of </a:t>
            </a:r>
            <a:r>
              <a:rPr lang="tr-TR" dirty="0" smtClean="0"/>
              <a:t>society</a:t>
            </a:r>
            <a:r>
              <a:rPr lang="en-US" dirty="0" smtClean="0"/>
              <a:t>.</a:t>
            </a:r>
          </a:p>
          <a:p>
            <a:r>
              <a:rPr lang="en-US" dirty="0" smtClean="0"/>
              <a:t>LPP is implemented</a:t>
            </a:r>
            <a:r>
              <a:rPr lang="tr-TR" dirty="0" smtClean="0"/>
              <a:t> </a:t>
            </a:r>
            <a:r>
              <a:rPr lang="tr-TR" dirty="0"/>
              <a:t>from local to national, and these issues are always directly or indirectly political</a:t>
            </a:r>
            <a:r>
              <a:rPr lang="tr-TR" dirty="0" smtClean="0"/>
              <a:t>.</a:t>
            </a:r>
            <a:endParaRPr lang="en-US" dirty="0" smtClean="0"/>
          </a:p>
          <a:p>
            <a:r>
              <a:rPr lang="tr-TR" dirty="0"/>
              <a:t>2 major types of language politics adopted by </a:t>
            </a:r>
            <a:r>
              <a:rPr lang="tr-TR" dirty="0" smtClean="0"/>
              <a:t>governments</a:t>
            </a:r>
            <a:r>
              <a:rPr lang="en-US" dirty="0" smtClean="0"/>
              <a:t>:</a:t>
            </a:r>
          </a:p>
          <a:p>
            <a:r>
              <a:rPr lang="tr-TR" dirty="0" err="1" smtClean="0"/>
              <a:t>Monolin</a:t>
            </a:r>
            <a:r>
              <a:rPr lang="en-US" dirty="0" smtClean="0"/>
              <a:t>g</a:t>
            </a:r>
            <a:r>
              <a:rPr lang="tr-TR" dirty="0" err="1" smtClean="0"/>
              <a:t>ualism</a:t>
            </a:r>
            <a:endParaRPr lang="tr-TR" dirty="0"/>
          </a:p>
          <a:p>
            <a:r>
              <a:rPr lang="tr-TR" dirty="0"/>
              <a:t>Multilingualism </a:t>
            </a:r>
            <a:endParaRPr lang="en-GB" dirty="0"/>
          </a:p>
          <a:p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6879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Monolingualism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599"/>
            <a:ext cx="8915400" cy="4513385"/>
          </a:xfrm>
        </p:spPr>
        <p:txBody>
          <a:bodyPr/>
          <a:lstStyle/>
          <a:p>
            <a:r>
              <a:rPr lang="tr-TR" dirty="0"/>
              <a:t>Government adopts one national language for all formal acts. </a:t>
            </a:r>
            <a:endParaRPr lang="en-US" dirty="0" smtClean="0"/>
          </a:p>
          <a:p>
            <a:r>
              <a:rPr lang="tr-TR" dirty="0" smtClean="0"/>
              <a:t>Monolingualism </a:t>
            </a:r>
            <a:r>
              <a:rPr lang="tr-TR" dirty="0"/>
              <a:t>is generally adopted by nation states. </a:t>
            </a:r>
          </a:p>
          <a:p>
            <a:r>
              <a:rPr lang="tr-TR" dirty="0"/>
              <a:t>Monolingualism is supported through the given reasons:</a:t>
            </a:r>
          </a:p>
          <a:p>
            <a:r>
              <a:rPr lang="tr-TR" dirty="0"/>
              <a:t>(1) Economic growth</a:t>
            </a:r>
          </a:p>
          <a:p>
            <a:r>
              <a:rPr lang="tr-TR" dirty="0"/>
              <a:t>(2) Democratic negotiation</a:t>
            </a:r>
          </a:p>
          <a:p>
            <a:r>
              <a:rPr lang="tr-TR" dirty="0"/>
              <a:t>(3) State integrity</a:t>
            </a:r>
          </a:p>
          <a:p>
            <a:r>
              <a:rPr lang="tr-TR" dirty="0"/>
              <a:t>(4) Facilitating information flow</a:t>
            </a:r>
          </a:p>
          <a:p>
            <a:r>
              <a:rPr lang="tr-TR" dirty="0"/>
              <a:t>(5) Creating effective social </a:t>
            </a:r>
            <a:r>
              <a:rPr lang="tr-TR" dirty="0" smtClean="0"/>
              <a:t>policies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09819190"/>
      </p:ext>
    </p:extLst>
  </p:cSld>
  <p:clrMapOvr>
    <a:masterClrMapping/>
  </p:clrMapOvr>
</p:sld>
</file>

<file path=ppt/theme/theme1.xml><?xml version="1.0" encoding="utf-8"?>
<a:theme xmlns:a="http://schemas.openxmlformats.org/drawingml/2006/main" name="Duman">
  <a:themeElements>
    <a:clrScheme name="Duman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Duman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uma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552</TotalTime>
  <Words>1148</Words>
  <Application>Microsoft Office PowerPoint</Application>
  <PresentationFormat>Geniş ekran</PresentationFormat>
  <Paragraphs>101</Paragraphs>
  <Slides>18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23" baseType="lpstr">
      <vt:lpstr>Arial</vt:lpstr>
      <vt:lpstr>Calibri</vt:lpstr>
      <vt:lpstr>Century Gothic</vt:lpstr>
      <vt:lpstr>Wingdings 3</vt:lpstr>
      <vt:lpstr>Duman</vt:lpstr>
      <vt:lpstr>English as a Lingua Franca</vt:lpstr>
      <vt:lpstr>PowerPoint Sunusu</vt:lpstr>
      <vt:lpstr>Language as a medium </vt:lpstr>
      <vt:lpstr>PowerPoint Sunusu</vt:lpstr>
      <vt:lpstr>Language as a symbolic system </vt:lpstr>
      <vt:lpstr>Cultural identity and language</vt:lpstr>
      <vt:lpstr>The distinction between langauge and dialect</vt:lpstr>
      <vt:lpstr>Language Politics and Planning (LPP)</vt:lpstr>
      <vt:lpstr>Monolingualism</vt:lpstr>
      <vt:lpstr>  What do you think about minority language in the country implemented monolingualism?  What is the effect of monolingualism on minority identity? </vt:lpstr>
      <vt:lpstr>Multilingualism</vt:lpstr>
      <vt:lpstr>Language change and its reasons</vt:lpstr>
      <vt:lpstr>Natural Death and Dead Language</vt:lpstr>
      <vt:lpstr>Radical changes in language without assimilation</vt:lpstr>
      <vt:lpstr>PowerPoint Sunusu</vt:lpstr>
      <vt:lpstr>Let’s watch!</vt:lpstr>
      <vt:lpstr>States and Territories in Which People Speaks English as Official Language  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NATURE OF LEGAL TEXTS</dc:title>
  <dc:creator>CANER</dc:creator>
  <cp:lastModifiedBy>mumununuto</cp:lastModifiedBy>
  <cp:revision>133</cp:revision>
  <dcterms:created xsi:type="dcterms:W3CDTF">2019-09-15T12:45:51Z</dcterms:created>
  <dcterms:modified xsi:type="dcterms:W3CDTF">2023-03-15T09:02:47Z</dcterms:modified>
</cp:coreProperties>
</file>