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4" r:id="rId1"/>
  </p:sldMasterIdLst>
  <p:notesMasterIdLst>
    <p:notesMasterId r:id="rId24"/>
  </p:notesMasterIdLst>
  <p:sldIdLst>
    <p:sldId id="256" r:id="rId2"/>
    <p:sldId id="263" r:id="rId3"/>
    <p:sldId id="264" r:id="rId4"/>
    <p:sldId id="267" r:id="rId5"/>
    <p:sldId id="265" r:id="rId6"/>
    <p:sldId id="266" r:id="rId7"/>
    <p:sldId id="257" r:id="rId8"/>
    <p:sldId id="258" r:id="rId9"/>
    <p:sldId id="259" r:id="rId10"/>
    <p:sldId id="260" r:id="rId11"/>
    <p:sldId id="261" r:id="rId12"/>
    <p:sldId id="269" r:id="rId13"/>
    <p:sldId id="272" r:id="rId14"/>
    <p:sldId id="262" r:id="rId15"/>
    <p:sldId id="268" r:id="rId16"/>
    <p:sldId id="270" r:id="rId17"/>
    <p:sldId id="271" r:id="rId18"/>
    <p:sldId id="273" r:id="rId19"/>
    <p:sldId id="274" r:id="rId20"/>
    <p:sldId id="275" r:id="rId21"/>
    <p:sldId id="276" r:id="rId22"/>
    <p:sldId id="277" r:id="rId2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658" y="5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50026A-5DF9-4BC9-A6AD-BFFD1DE5F56C}" type="datetimeFigureOut">
              <a:rPr lang="en-US" smtClean="0"/>
              <a:t>3/29/2023</a:t>
            </a:fld>
            <a:endParaRPr lang="en-US"/>
          </a:p>
        </p:txBody>
      </p:sp>
      <p:sp>
        <p:nvSpPr>
          <p:cNvPr id="4" name="Slayt Resmi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/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C80DF3-40E8-43A2-9CA6-7B49B284C6F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50630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Resmi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C80DF3-40E8-43A2-9CA6-7B49B284C6F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0545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-3175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5760" y="0"/>
                </a:moveTo>
                <a:lnTo>
                  <a:pt x="0" y="0"/>
                </a:lnTo>
                <a:lnTo>
                  <a:pt x="0" y="3090"/>
                </a:lnTo>
                <a:lnTo>
                  <a:pt x="943" y="3090"/>
                </a:lnTo>
                <a:lnTo>
                  <a:pt x="1123" y="3270"/>
                </a:lnTo>
                <a:lnTo>
                  <a:pt x="1123" y="3270"/>
                </a:lnTo>
                <a:lnTo>
                  <a:pt x="1127" y="3272"/>
                </a:lnTo>
                <a:lnTo>
                  <a:pt x="1133" y="3275"/>
                </a:lnTo>
                <a:lnTo>
                  <a:pt x="1139" y="3278"/>
                </a:lnTo>
                <a:lnTo>
                  <a:pt x="1144" y="3278"/>
                </a:lnTo>
                <a:lnTo>
                  <a:pt x="1150" y="3278"/>
                </a:lnTo>
                <a:lnTo>
                  <a:pt x="1155" y="3275"/>
                </a:lnTo>
                <a:lnTo>
                  <a:pt x="1161" y="3272"/>
                </a:lnTo>
                <a:lnTo>
                  <a:pt x="1165" y="3270"/>
                </a:lnTo>
                <a:lnTo>
                  <a:pt x="1345" y="3090"/>
                </a:lnTo>
                <a:lnTo>
                  <a:pt x="5760" y="3090"/>
                </a:lnTo>
                <a:lnTo>
                  <a:pt x="5760" y="0"/>
                </a:lnTo>
                <a:close/>
              </a:path>
            </a:pathLst>
          </a:custGeom>
          <a:ln/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0001" y="1449147"/>
            <a:ext cx="10572000" cy="2971051"/>
          </a:xfrm>
        </p:spPr>
        <p:txBody>
          <a:bodyPr/>
          <a:lstStyle>
            <a:lvl1pPr>
              <a:defRPr sz="54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10001" y="5280847"/>
            <a:ext cx="10572000" cy="434974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E10E-E8B7-4089-AE5F-700A56BA0873}" type="datetimeFigureOut">
              <a:rPr lang="en-US" smtClean="0"/>
              <a:t>3/29/2023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A9ABB-3865-49B4-AEC9-AA6F0624CE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75620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4800600"/>
            <a:ext cx="10561418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15" name="Picture Placeholder 14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0" y="0"/>
            <a:ext cx="12192000" cy="4800600"/>
          </a:xfrm>
          <a:custGeom>
            <a:avLst/>
            <a:gdLst/>
            <a:ahLst/>
            <a:cxnLst/>
            <a:rect l="0" t="0" r="r" b="b"/>
            <a:pathLst>
              <a:path w="5760" h="3289">
                <a:moveTo>
                  <a:pt x="5760" y="0"/>
                </a:moveTo>
                <a:lnTo>
                  <a:pt x="0" y="0"/>
                </a:lnTo>
                <a:lnTo>
                  <a:pt x="0" y="3100"/>
                </a:lnTo>
                <a:lnTo>
                  <a:pt x="943" y="3100"/>
                </a:lnTo>
                <a:lnTo>
                  <a:pt x="1123" y="3281"/>
                </a:lnTo>
                <a:lnTo>
                  <a:pt x="1123" y="3281"/>
                </a:lnTo>
                <a:lnTo>
                  <a:pt x="1127" y="3283"/>
                </a:lnTo>
                <a:lnTo>
                  <a:pt x="1133" y="3286"/>
                </a:lnTo>
                <a:lnTo>
                  <a:pt x="1139" y="3289"/>
                </a:lnTo>
                <a:lnTo>
                  <a:pt x="1144" y="3289"/>
                </a:lnTo>
                <a:lnTo>
                  <a:pt x="1150" y="3289"/>
                </a:lnTo>
                <a:lnTo>
                  <a:pt x="1155" y="3286"/>
                </a:lnTo>
                <a:lnTo>
                  <a:pt x="1161" y="3283"/>
                </a:lnTo>
                <a:lnTo>
                  <a:pt x="1165" y="3281"/>
                </a:lnTo>
                <a:lnTo>
                  <a:pt x="1345" y="3100"/>
                </a:lnTo>
                <a:lnTo>
                  <a:pt x="5760" y="3100"/>
                </a:lnTo>
                <a:lnTo>
                  <a:pt x="5760" y="0"/>
                </a:lnTo>
                <a:close/>
              </a:path>
            </a:pathLst>
          </a:custGeom>
          <a:noFill/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marL="0" indent="0" algn="ctr">
              <a:buFontTx/>
              <a:buNone/>
              <a:defRPr sz="1600"/>
            </a:lvl1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0000" y="5367338"/>
            <a:ext cx="10561418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E10E-E8B7-4089-AE5F-700A56BA0873}" type="datetimeFigureOut">
              <a:rPr lang="en-US" smtClean="0"/>
              <a:t>3/29/2023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A9ABB-3865-49B4-AEC9-AA6F0624CE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39638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>
            <a:spLocks noChangeAspect="1"/>
          </p:cNvSpPr>
          <p:nvPr/>
        </p:nvSpPr>
        <p:spPr bwMode="auto">
          <a:xfrm>
            <a:off x="631697" y="1081456"/>
            <a:ext cx="6332416" cy="3239188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0985" y="1238502"/>
            <a:ext cx="5893840" cy="2645912"/>
          </a:xfrm>
        </p:spPr>
        <p:txBody>
          <a:bodyPr anchor="b"/>
          <a:lstStyle>
            <a:lvl1pPr algn="l">
              <a:defRPr sz="4200" b="1" cap="none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3190" y="4443680"/>
            <a:ext cx="5891636" cy="713241"/>
          </a:xfrm>
        </p:spPr>
        <p:txBody>
          <a:bodyPr anchor="t"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7574642" y="1081456"/>
            <a:ext cx="3810001" cy="407546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E10E-E8B7-4089-AE5F-700A56BA0873}" type="datetimeFigureOut">
              <a:rPr lang="en-US" smtClean="0"/>
              <a:t>3/29/2023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A9ABB-3865-49B4-AEC9-AA6F0624CE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61822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6"/>
          <p:cNvSpPr>
            <a:spLocks noChangeAspect="1"/>
          </p:cNvSpPr>
          <p:nvPr/>
        </p:nvSpPr>
        <p:spPr bwMode="auto">
          <a:xfrm>
            <a:off x="1140884" y="2286585"/>
            <a:ext cx="4895115" cy="2503972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8" name="Title 1"/>
          <p:cNvSpPr>
            <a:spLocks noGrp="1"/>
          </p:cNvSpPr>
          <p:nvPr>
            <p:ph type="title"/>
          </p:nvPr>
        </p:nvSpPr>
        <p:spPr>
          <a:xfrm>
            <a:off x="1357089" y="2435957"/>
            <a:ext cx="4382521" cy="2007789"/>
          </a:xfrm>
        </p:spPr>
        <p:txBody>
          <a:bodyPr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6156000" y="2286000"/>
            <a:ext cx="4880300" cy="229552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E10E-E8B7-4089-AE5F-700A56BA0873}" type="datetimeFigureOut">
              <a:rPr lang="en-US" smtClean="0"/>
              <a:t>3/29/2023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A9ABB-3865-49B4-AEC9-AA6F0624CE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89302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E10E-E8B7-4089-AE5F-700A56BA0873}" type="datetimeFigureOut">
              <a:rPr lang="en-US" smtClean="0"/>
              <a:t>3/29/2023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A9ABB-3865-49B4-AEC9-AA6F0624CE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73180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7669651" y="446089"/>
            <a:ext cx="4522349" cy="5414962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183540" y="586171"/>
            <a:ext cx="2494791" cy="5134798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0001" y="446089"/>
            <a:ext cx="6611540" cy="5414962"/>
          </a:xfrm>
        </p:spPr>
        <p:txBody>
          <a:bodyPr vert="eaVert" anchor="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E10E-E8B7-4089-AE5F-700A56BA0873}" type="datetimeFigureOut">
              <a:rPr lang="en-US" smtClean="0"/>
              <a:t>3/29/2023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A9ABB-3865-49B4-AEC9-AA6F0624CE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70754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712" y="2222287"/>
            <a:ext cx="10554574" cy="3636511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E10E-E8B7-4089-AE5F-700A56BA0873}" type="datetimeFigureOut">
              <a:rPr lang="en-US" smtClean="0"/>
              <a:t>3/29/2023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A9ABB-3865-49B4-AEC9-AA6F0624CE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17555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7"/>
          <p:cNvSpPr/>
          <p:nvPr/>
        </p:nvSpPr>
        <p:spPr bwMode="auto">
          <a:xfrm>
            <a:off x="0" y="1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0" y="0"/>
                </a:moveTo>
                <a:lnTo>
                  <a:pt x="5760" y="0"/>
                </a:lnTo>
                <a:lnTo>
                  <a:pt x="5760" y="3090"/>
                </a:lnTo>
                <a:lnTo>
                  <a:pt x="4817" y="3090"/>
                </a:lnTo>
                <a:lnTo>
                  <a:pt x="4637" y="3270"/>
                </a:lnTo>
                <a:lnTo>
                  <a:pt x="4637" y="3270"/>
                </a:lnTo>
                <a:lnTo>
                  <a:pt x="4633" y="3272"/>
                </a:lnTo>
                <a:lnTo>
                  <a:pt x="4627" y="3275"/>
                </a:lnTo>
                <a:lnTo>
                  <a:pt x="4621" y="3278"/>
                </a:lnTo>
                <a:lnTo>
                  <a:pt x="4616" y="3278"/>
                </a:lnTo>
                <a:lnTo>
                  <a:pt x="4610" y="3278"/>
                </a:lnTo>
                <a:lnTo>
                  <a:pt x="4605" y="3275"/>
                </a:lnTo>
                <a:lnTo>
                  <a:pt x="4599" y="3272"/>
                </a:lnTo>
                <a:lnTo>
                  <a:pt x="4595" y="3270"/>
                </a:lnTo>
                <a:lnTo>
                  <a:pt x="4415" y="3090"/>
                </a:lnTo>
                <a:lnTo>
                  <a:pt x="0" y="309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2951396"/>
            <a:ext cx="10561418" cy="1468800"/>
          </a:xfrm>
        </p:spPr>
        <p:txBody>
          <a:bodyPr anchor="b"/>
          <a:lstStyle>
            <a:lvl1pPr algn="r">
              <a:defRPr sz="4800" b="1" cap="none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0000" y="5281201"/>
            <a:ext cx="10561418" cy="433955"/>
          </a:xfrm>
        </p:spPr>
        <p:txBody>
          <a:bodyPr anchor="t">
            <a:no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E10E-E8B7-4089-AE5F-700A56BA0873}" type="datetimeFigureOut">
              <a:rPr lang="en-US" smtClean="0"/>
              <a:t>3/29/2023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A9ABB-3865-49B4-AEC9-AA6F0624CE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0812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8712" y="2222287"/>
            <a:ext cx="5185873" cy="3638763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7415" y="2222287"/>
            <a:ext cx="5194583" cy="3638764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E10E-E8B7-4089-AE5F-700A56BA0873}" type="datetimeFigureOut">
              <a:rPr lang="en-US" smtClean="0"/>
              <a:t>3/29/2023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A9ABB-3865-49B4-AEC9-AA6F0624CE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71074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4728" y="2174875"/>
            <a:ext cx="5189857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4729" y="2751138"/>
            <a:ext cx="5189856" cy="3109913"/>
          </a:xfrm>
        </p:spPr>
        <p:txBody>
          <a:bodyPr anchor="t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7415" y="2174875"/>
            <a:ext cx="5194583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7415" y="2751138"/>
            <a:ext cx="5194583" cy="3109913"/>
          </a:xfrm>
        </p:spPr>
        <p:txBody>
          <a:bodyPr anchor="t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E10E-E8B7-4089-AE5F-700A56BA0873}" type="datetimeFigureOut">
              <a:rPr lang="en-US" smtClean="0"/>
              <a:t>3/29/2023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A9ABB-3865-49B4-AEC9-AA6F0624CE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2735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E10E-E8B7-4089-AE5F-700A56BA0873}" type="datetimeFigureOut">
              <a:rPr lang="en-US" smtClean="0"/>
              <a:t>3/29/2023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A9ABB-3865-49B4-AEC9-AA6F0624CE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8012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E10E-E8B7-4089-AE5F-700A56BA0873}" type="datetimeFigureOut">
              <a:rPr lang="en-US" smtClean="0"/>
              <a:t>3/29/2023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A9ABB-3865-49B4-AEC9-AA6F0624CE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19947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1073151" y="446087"/>
            <a:ext cx="3547533" cy="1814651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3151" y="446088"/>
            <a:ext cx="3547533" cy="161839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5633" y="446088"/>
            <a:ext cx="6252633" cy="5414963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3151" y="2260738"/>
            <a:ext cx="3547533" cy="360031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E10E-E8B7-4089-AE5F-700A56BA0873}" type="datetimeFigureOut">
              <a:rPr lang="en-US" smtClean="0"/>
              <a:t>3/29/2023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A9ABB-3865-49B4-AEC9-AA6F0624CE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1628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4728" y="727522"/>
            <a:ext cx="4852988" cy="1617163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9" name="Picture Placeholder 11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6098117" y="0"/>
            <a:ext cx="6093883" cy="6858000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noFill/>
          <a:ln w="9525">
            <a:solidFill>
              <a:schemeClr val="tx2"/>
            </a:solidFill>
            <a:round/>
            <a:headEnd/>
            <a:tailEnd/>
          </a:ln>
          <a:effectLst/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algn="ctr">
              <a:buFontTx/>
              <a:buNone/>
              <a:defRPr sz="1400"/>
            </a:lvl1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4728" y="2344684"/>
            <a:ext cx="4852988" cy="3516365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885810" y="6041362"/>
            <a:ext cx="976879" cy="365125"/>
          </a:xfrm>
        </p:spPr>
        <p:txBody>
          <a:bodyPr/>
          <a:lstStyle/>
          <a:p>
            <a:fld id="{FA4CE10E-E8B7-4089-AE5F-700A56BA0873}" type="datetimeFigureOut">
              <a:rPr lang="en-US" smtClean="0"/>
              <a:t>3/29/2023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90396" y="6041362"/>
            <a:ext cx="329541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862689" y="5915888"/>
            <a:ext cx="1062155" cy="490599"/>
          </a:xfrm>
        </p:spPr>
        <p:txBody>
          <a:bodyPr/>
          <a:lstStyle/>
          <a:p>
            <a:fld id="{3E0A9ABB-3865-49B4-AEC9-AA6F0624CE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15315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  <a:prstGeom prst="rect">
            <a:avLst/>
          </a:prstGeom>
          <a:effectLst>
            <a:outerShdw blurRad="50800" dir="14400000">
              <a:srgbClr val="000000">
                <a:alpha val="60000"/>
              </a:srgbClr>
            </a:outerShdw>
          </a:effectLst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0000" y="2184401"/>
            <a:ext cx="10563285" cy="3674397"/>
          </a:xfrm>
          <a:prstGeom prst="rect">
            <a:avLst/>
          </a:prstGeom>
          <a:effectLst>
            <a:outerShdw blurRad="50800" dir="14400000">
              <a:srgbClr val="000000">
                <a:alpha val="40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1514" y="6041362"/>
            <a:ext cx="864432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334626" y="6041362"/>
            <a:ext cx="1343706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FA4CE10E-E8B7-4089-AE5F-700A56BA0873}" type="datetimeFigureOut">
              <a:rPr lang="en-US" smtClean="0"/>
              <a:t>3/29/2023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78331" y="5915888"/>
            <a:ext cx="1062155" cy="490599"/>
          </a:xfrm>
          <a:prstGeom prst="rect">
            <a:avLst/>
          </a:prstGeom>
        </p:spPr>
        <p:txBody>
          <a:bodyPr vert="horz" lIns="91440" tIns="45720" rIns="91440" bIns="10800" rtlCol="0" anchor="b"/>
          <a:lstStyle>
            <a:lvl1pPr algn="r">
              <a:defRPr sz="2000">
                <a:solidFill>
                  <a:schemeClr val="accent1"/>
                </a:solidFill>
              </a:defRPr>
            </a:lvl1pPr>
          </a:lstStyle>
          <a:p>
            <a:fld id="{3E0A9ABB-3865-49B4-AEC9-AA6F0624CE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817787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  <p:sldLayoutId id="2147483727" r:id="rId13"/>
    <p:sldLayoutId id="2147483728" r:id="rId14"/>
  </p:sldLayoutIdLst>
  <p:txStyles>
    <p:titleStyle>
      <a:lvl1pPr algn="l" defTabSz="457200" rtl="0" eaLnBrk="1" latinLnBrk="0" hangingPunct="1">
        <a:spcBef>
          <a:spcPct val="0"/>
        </a:spcBef>
        <a:buNone/>
        <a:defRPr sz="4000" b="1" kern="1200">
          <a:solidFill>
            <a:srgbClr val="FEFEFE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4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36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saTZ6TRS_HE" TargetMode="External"/><Relationship Id="rId2" Type="http://schemas.openxmlformats.org/officeDocument/2006/relationships/hyperlink" Target="https://www.youtube.com/watch?v=75_kcJtwtE0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dialectsarchive.com/north-america" TargetMode="External"/><Relationship Id="rId2" Type="http://schemas.openxmlformats.org/officeDocument/2006/relationships/hyperlink" Target="https://www.dialectsarchive.com/central-america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dialectsarchive.com/south-america" TargetMode="Externa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id="{E32923B2-994E-4D85-A52F-E145D5EA39B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American English and Culture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911664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b="0" i="1" dirty="0"/>
              <a:t>Look through the day descriptions by an American and a British girl, spot all the differences in the language used</a:t>
            </a:r>
            <a:r>
              <a:rPr lang="en-US" sz="2800" b="0" i="1" dirty="0" smtClean="0"/>
              <a:t>.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712" y="2222287"/>
            <a:ext cx="10554574" cy="4574167"/>
          </a:xfrm>
        </p:spPr>
        <p:txBody>
          <a:bodyPr>
            <a:normAutofit lnSpcReduction="10000"/>
          </a:bodyPr>
          <a:lstStyle/>
          <a:p>
            <a:r>
              <a:rPr lang="en-US" b="1" dirty="0"/>
              <a:t>Judith (USA)</a:t>
            </a:r>
            <a:endParaRPr lang="en-US" dirty="0"/>
          </a:p>
          <a:p>
            <a:pPr marL="0" indent="0">
              <a:buNone/>
            </a:pPr>
            <a:r>
              <a:rPr lang="en-US" dirty="0" smtClean="0"/>
              <a:t>I </a:t>
            </a:r>
            <a:r>
              <a:rPr lang="en-US" dirty="0"/>
              <a:t>got up at </a:t>
            </a:r>
            <a:r>
              <a:rPr lang="en-US" dirty="0">
                <a:solidFill>
                  <a:srgbClr val="FF0000"/>
                </a:solidFill>
              </a:rPr>
              <a:t>seven-thirty</a:t>
            </a:r>
            <a:r>
              <a:rPr lang="en-US" dirty="0"/>
              <a:t>. I put on my </a:t>
            </a:r>
            <a:r>
              <a:rPr lang="en-US" dirty="0">
                <a:solidFill>
                  <a:srgbClr val="FF0000"/>
                </a:solidFill>
              </a:rPr>
              <a:t>bath robe</a:t>
            </a:r>
            <a:r>
              <a:rPr lang="en-US" dirty="0"/>
              <a:t>, went into the bathroom and turned on the </a:t>
            </a:r>
            <a:r>
              <a:rPr lang="en-US" dirty="0">
                <a:solidFill>
                  <a:srgbClr val="FF0000"/>
                </a:solidFill>
              </a:rPr>
              <a:t>bath-tub faucets</a:t>
            </a:r>
            <a:r>
              <a:rPr lang="en-US" dirty="0"/>
              <a:t>. After my bath I </a:t>
            </a:r>
            <a:r>
              <a:rPr lang="en-US" dirty="0">
                <a:solidFill>
                  <a:srgbClr val="FF0000"/>
                </a:solidFill>
              </a:rPr>
              <a:t>ate breakfast </a:t>
            </a:r>
            <a:r>
              <a:rPr lang="en-US" dirty="0"/>
              <a:t>with my parents on the </a:t>
            </a:r>
            <a:r>
              <a:rPr lang="en-US" dirty="0">
                <a:solidFill>
                  <a:srgbClr val="FF0000"/>
                </a:solidFill>
              </a:rPr>
              <a:t>deck</a:t>
            </a:r>
            <a:r>
              <a:rPr lang="en-US" dirty="0"/>
              <a:t>. Our </a:t>
            </a:r>
            <a:r>
              <a:rPr lang="en-US" dirty="0">
                <a:solidFill>
                  <a:srgbClr val="FF0000"/>
                </a:solidFill>
              </a:rPr>
              <a:t>apartment’s</a:t>
            </a:r>
            <a:r>
              <a:rPr lang="en-US" dirty="0"/>
              <a:t> on the fifteenth floor, so the view’s terrific. At eight o’clock my </a:t>
            </a:r>
            <a:r>
              <a:rPr lang="en-US" dirty="0">
                <a:solidFill>
                  <a:srgbClr val="FF0000"/>
                </a:solidFill>
              </a:rPr>
              <a:t>mom</a:t>
            </a:r>
            <a:r>
              <a:rPr lang="en-US" dirty="0"/>
              <a:t> and I took the </a:t>
            </a:r>
            <a:r>
              <a:rPr lang="en-US" dirty="0">
                <a:solidFill>
                  <a:srgbClr val="FF0000"/>
                </a:solidFill>
              </a:rPr>
              <a:t>elevator</a:t>
            </a:r>
            <a:r>
              <a:rPr lang="en-US" dirty="0"/>
              <a:t> to the </a:t>
            </a:r>
            <a:r>
              <a:rPr lang="en-US" dirty="0">
                <a:solidFill>
                  <a:srgbClr val="FF0000"/>
                </a:solidFill>
              </a:rPr>
              <a:t>parking lot underneath our apartment block</a:t>
            </a:r>
            <a:r>
              <a:rPr lang="en-US" dirty="0"/>
              <a:t>. First we stopped for </a:t>
            </a:r>
            <a:r>
              <a:rPr lang="en-US" dirty="0">
                <a:solidFill>
                  <a:srgbClr val="FF0000"/>
                </a:solidFill>
              </a:rPr>
              <a:t>gas</a:t>
            </a:r>
            <a:r>
              <a:rPr lang="en-US" dirty="0"/>
              <a:t>, then she drove me to school. The </a:t>
            </a:r>
            <a:r>
              <a:rPr lang="en-US" dirty="0">
                <a:solidFill>
                  <a:srgbClr val="FF0000"/>
                </a:solidFill>
              </a:rPr>
              <a:t>freeway</a:t>
            </a:r>
            <a:r>
              <a:rPr lang="en-US" dirty="0"/>
              <a:t> was really busy – </a:t>
            </a:r>
            <a:r>
              <a:rPr lang="en-US" dirty="0">
                <a:solidFill>
                  <a:srgbClr val="FF0000"/>
                </a:solidFill>
              </a:rPr>
              <a:t>automobiles</a:t>
            </a:r>
            <a:r>
              <a:rPr lang="en-US" dirty="0"/>
              <a:t> everywhere. When I got to school it was raining. Luckily I’d brought my </a:t>
            </a:r>
            <a:r>
              <a:rPr lang="en-US" dirty="0">
                <a:solidFill>
                  <a:srgbClr val="FF0000"/>
                </a:solidFill>
              </a:rPr>
              <a:t>galoshes</a:t>
            </a:r>
            <a:r>
              <a:rPr lang="en-US" dirty="0"/>
              <a:t> and an umbrella, so I didn’t get wet.</a:t>
            </a:r>
          </a:p>
          <a:p>
            <a:r>
              <a:rPr lang="en-US" b="1" dirty="0"/>
              <a:t>Kathy (Great Britain)</a:t>
            </a:r>
            <a:endParaRPr lang="en-US" dirty="0"/>
          </a:p>
          <a:p>
            <a:pPr marL="0" indent="0">
              <a:buNone/>
            </a:pPr>
            <a:r>
              <a:rPr lang="en-US" dirty="0" smtClean="0"/>
              <a:t>I </a:t>
            </a:r>
            <a:r>
              <a:rPr lang="en-US" dirty="0"/>
              <a:t>got up at </a:t>
            </a:r>
            <a:r>
              <a:rPr lang="en-US" dirty="0">
                <a:solidFill>
                  <a:srgbClr val="FF0000"/>
                </a:solidFill>
              </a:rPr>
              <a:t>half past seven</a:t>
            </a:r>
            <a:r>
              <a:rPr lang="en-US" dirty="0"/>
              <a:t>. I put on my </a:t>
            </a:r>
            <a:r>
              <a:rPr lang="en-US" dirty="0">
                <a:solidFill>
                  <a:srgbClr val="FF0000"/>
                </a:solidFill>
              </a:rPr>
              <a:t>dressing gown</a:t>
            </a:r>
            <a:r>
              <a:rPr lang="en-US" dirty="0"/>
              <a:t>, went into the bathroom and turned on the </a:t>
            </a:r>
            <a:r>
              <a:rPr lang="en-US" dirty="0">
                <a:solidFill>
                  <a:srgbClr val="FF0000"/>
                </a:solidFill>
              </a:rPr>
              <a:t>bath taps</a:t>
            </a:r>
            <a:r>
              <a:rPr lang="en-US" dirty="0"/>
              <a:t>. After my bath I </a:t>
            </a:r>
            <a:r>
              <a:rPr lang="en-US" dirty="0">
                <a:solidFill>
                  <a:srgbClr val="FF0000"/>
                </a:solidFill>
              </a:rPr>
              <a:t>had breakfast </a:t>
            </a:r>
            <a:r>
              <a:rPr lang="en-US" dirty="0"/>
              <a:t>with my parents on the </a:t>
            </a:r>
            <a:r>
              <a:rPr lang="en-US" dirty="0">
                <a:solidFill>
                  <a:srgbClr val="FF0000"/>
                </a:solidFill>
              </a:rPr>
              <a:t>terrace</a:t>
            </a:r>
            <a:r>
              <a:rPr lang="en-US" dirty="0"/>
              <a:t>. Our </a:t>
            </a:r>
            <a:r>
              <a:rPr lang="en-US" dirty="0">
                <a:solidFill>
                  <a:srgbClr val="FF0000"/>
                </a:solidFill>
              </a:rPr>
              <a:t>flat’s</a:t>
            </a:r>
            <a:r>
              <a:rPr lang="en-US" dirty="0"/>
              <a:t> on the fifteenth floor, so the view’s terrific. At eight o’clock my </a:t>
            </a:r>
            <a:r>
              <a:rPr lang="en-US" dirty="0">
                <a:solidFill>
                  <a:srgbClr val="FF0000"/>
                </a:solidFill>
              </a:rPr>
              <a:t>mum</a:t>
            </a:r>
            <a:r>
              <a:rPr lang="en-US" dirty="0"/>
              <a:t> and I took the </a:t>
            </a:r>
            <a:r>
              <a:rPr lang="en-US" dirty="0">
                <a:solidFill>
                  <a:srgbClr val="FF0000"/>
                </a:solidFill>
              </a:rPr>
              <a:t>lift</a:t>
            </a:r>
            <a:r>
              <a:rPr lang="en-US" dirty="0"/>
              <a:t> to the </a:t>
            </a:r>
            <a:r>
              <a:rPr lang="en-US" dirty="0">
                <a:solidFill>
                  <a:srgbClr val="FF0000"/>
                </a:solidFill>
              </a:rPr>
              <a:t>car park under our block of flats</a:t>
            </a:r>
            <a:r>
              <a:rPr lang="en-US" dirty="0"/>
              <a:t>. First we stopped for </a:t>
            </a:r>
            <a:r>
              <a:rPr lang="en-US" dirty="0">
                <a:solidFill>
                  <a:srgbClr val="FF0000"/>
                </a:solidFill>
              </a:rPr>
              <a:t>petrol</a:t>
            </a:r>
            <a:r>
              <a:rPr lang="en-US" dirty="0"/>
              <a:t>, then she drove me to school. The </a:t>
            </a:r>
            <a:r>
              <a:rPr lang="en-US" dirty="0">
                <a:solidFill>
                  <a:srgbClr val="FF0000"/>
                </a:solidFill>
              </a:rPr>
              <a:t>motorway </a:t>
            </a:r>
            <a:r>
              <a:rPr lang="en-US" dirty="0"/>
              <a:t>was really busy – </a:t>
            </a:r>
            <a:r>
              <a:rPr lang="en-US" dirty="0">
                <a:solidFill>
                  <a:srgbClr val="FF0000"/>
                </a:solidFill>
              </a:rPr>
              <a:t>cars</a:t>
            </a:r>
            <a:r>
              <a:rPr lang="en-US" dirty="0"/>
              <a:t> everywhere. When I got to school it was raining. Luckily, I’d brought my </a:t>
            </a:r>
            <a:r>
              <a:rPr lang="en-US" dirty="0">
                <a:solidFill>
                  <a:srgbClr val="FF0000"/>
                </a:solidFill>
              </a:rPr>
              <a:t>Wellington boots </a:t>
            </a:r>
            <a:r>
              <a:rPr lang="en-US" dirty="0"/>
              <a:t>and an umbrella, so I didn’t get wet.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14626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Exercise for </a:t>
            </a:r>
            <a:r>
              <a:rPr lang="en-US" dirty="0" err="1" smtClean="0"/>
              <a:t>Comparasion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712" y="2222287"/>
            <a:ext cx="10554574" cy="4635713"/>
          </a:xfrm>
        </p:spPr>
        <p:txBody>
          <a:bodyPr>
            <a:normAutofit lnSpcReduction="10000"/>
          </a:bodyPr>
          <a:lstStyle/>
          <a:p>
            <a:r>
              <a:rPr lang="en-US" b="1" dirty="0"/>
              <a:t>Judith (USA)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School was OK except that we had a </a:t>
            </a:r>
            <a:r>
              <a:rPr lang="en-US" dirty="0">
                <a:solidFill>
                  <a:srgbClr val="FF0000"/>
                </a:solidFill>
              </a:rPr>
              <a:t>math test</a:t>
            </a:r>
            <a:r>
              <a:rPr lang="en-US" dirty="0"/>
              <a:t> before </a:t>
            </a:r>
            <a:r>
              <a:rPr lang="en-US" dirty="0">
                <a:solidFill>
                  <a:srgbClr val="FF0000"/>
                </a:solidFill>
              </a:rPr>
              <a:t>recess</a:t>
            </a:r>
            <a:r>
              <a:rPr lang="en-US" dirty="0"/>
              <a:t>. I think I </a:t>
            </a:r>
            <a:r>
              <a:rPr lang="en-US" dirty="0">
                <a:solidFill>
                  <a:srgbClr val="FF0000"/>
                </a:solidFill>
              </a:rPr>
              <a:t>flunked</a:t>
            </a:r>
            <a:r>
              <a:rPr lang="en-US" dirty="0"/>
              <a:t> it. Anyway, after school I took a bus </a:t>
            </a:r>
            <a:r>
              <a:rPr lang="en-US" dirty="0">
                <a:solidFill>
                  <a:srgbClr val="FF0000"/>
                </a:solidFill>
              </a:rPr>
              <a:t>downtown</a:t>
            </a:r>
            <a:r>
              <a:rPr lang="en-US" dirty="0"/>
              <a:t> to meet my sister, Susan. She became a </a:t>
            </a:r>
            <a:r>
              <a:rPr lang="en-US" dirty="0">
                <a:solidFill>
                  <a:srgbClr val="FF0000"/>
                </a:solidFill>
              </a:rPr>
              <a:t>grade school teacher</a:t>
            </a:r>
            <a:r>
              <a:rPr lang="en-US" dirty="0"/>
              <a:t> after she left </a:t>
            </a:r>
            <a:r>
              <a:rPr lang="en-US" dirty="0">
                <a:solidFill>
                  <a:srgbClr val="FF0000"/>
                </a:solidFill>
              </a:rPr>
              <a:t>college</a:t>
            </a:r>
            <a:r>
              <a:rPr lang="en-US" dirty="0"/>
              <a:t> last year. We </a:t>
            </a:r>
            <a:r>
              <a:rPr lang="en-US" dirty="0">
                <a:solidFill>
                  <a:srgbClr val="FF0000"/>
                </a:solidFill>
              </a:rPr>
              <a:t>ate out </a:t>
            </a:r>
            <a:r>
              <a:rPr lang="en-US" dirty="0"/>
              <a:t>at a Chinese restaurant. Personally I don’t like rice, so I ordered </a:t>
            </a:r>
            <a:r>
              <a:rPr lang="en-US" dirty="0">
                <a:solidFill>
                  <a:srgbClr val="FF0000"/>
                </a:solidFill>
              </a:rPr>
              <a:t>French-fries</a:t>
            </a:r>
            <a:r>
              <a:rPr lang="en-US" dirty="0"/>
              <a:t> instead. Susan disapproved. After </a:t>
            </a:r>
            <a:r>
              <a:rPr lang="en-US" dirty="0">
                <a:solidFill>
                  <a:srgbClr val="FF0000"/>
                </a:solidFill>
              </a:rPr>
              <a:t>dessert</a:t>
            </a:r>
            <a:r>
              <a:rPr lang="en-US" dirty="0"/>
              <a:t> and coffee we paid </a:t>
            </a:r>
            <a:r>
              <a:rPr lang="en-US" dirty="0">
                <a:solidFill>
                  <a:srgbClr val="FF0000"/>
                </a:solidFill>
              </a:rPr>
              <a:t>the check </a:t>
            </a:r>
            <a:r>
              <a:rPr lang="en-US" dirty="0"/>
              <a:t>and left. It had stopped raining, but the </a:t>
            </a:r>
            <a:r>
              <a:rPr lang="en-US" dirty="0">
                <a:solidFill>
                  <a:srgbClr val="FF0000"/>
                </a:solidFill>
              </a:rPr>
              <a:t>sidewalks</a:t>
            </a:r>
            <a:r>
              <a:rPr lang="en-US" dirty="0"/>
              <a:t> were still wet. Susan gave me a </a:t>
            </a:r>
            <a:r>
              <a:rPr lang="en-US" dirty="0">
                <a:solidFill>
                  <a:srgbClr val="FF0000"/>
                </a:solidFill>
              </a:rPr>
              <a:t>ride </a:t>
            </a:r>
            <a:r>
              <a:rPr lang="en-US" dirty="0"/>
              <a:t>home, then I did a history </a:t>
            </a:r>
            <a:r>
              <a:rPr lang="en-US" dirty="0">
                <a:solidFill>
                  <a:srgbClr val="FF0000"/>
                </a:solidFill>
              </a:rPr>
              <a:t>assignment</a:t>
            </a:r>
            <a:r>
              <a:rPr lang="en-US" dirty="0"/>
              <a:t> for the next day, watched a </a:t>
            </a:r>
            <a:r>
              <a:rPr lang="en-US" dirty="0">
                <a:solidFill>
                  <a:srgbClr val="FF0000"/>
                </a:solidFill>
              </a:rPr>
              <a:t>movie on TV </a:t>
            </a:r>
            <a:r>
              <a:rPr lang="en-US" dirty="0"/>
              <a:t>and went to bed </a:t>
            </a:r>
            <a:r>
              <a:rPr lang="en-US" dirty="0">
                <a:solidFill>
                  <a:srgbClr val="FF0000"/>
                </a:solidFill>
              </a:rPr>
              <a:t>around 11:30</a:t>
            </a:r>
            <a:r>
              <a:rPr lang="en-US" dirty="0"/>
              <a:t>. I was </a:t>
            </a:r>
            <a:r>
              <a:rPr lang="en-US" dirty="0">
                <a:solidFill>
                  <a:srgbClr val="FF0000"/>
                </a:solidFill>
              </a:rPr>
              <a:t>pooped</a:t>
            </a:r>
            <a:r>
              <a:rPr lang="en-US" dirty="0" smtClean="0"/>
              <a:t>!</a:t>
            </a:r>
          </a:p>
          <a:p>
            <a:r>
              <a:rPr lang="en-US" b="1" dirty="0"/>
              <a:t>Kathy (Great Britain)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School was OK, except that we had a </a:t>
            </a:r>
            <a:r>
              <a:rPr lang="en-US" dirty="0" err="1">
                <a:solidFill>
                  <a:srgbClr val="FF0000"/>
                </a:solidFill>
              </a:rPr>
              <a:t>maths</a:t>
            </a:r>
            <a:r>
              <a:rPr lang="en-US" dirty="0">
                <a:solidFill>
                  <a:srgbClr val="FF0000"/>
                </a:solidFill>
              </a:rPr>
              <a:t> exam </a:t>
            </a:r>
            <a:r>
              <a:rPr lang="en-US" dirty="0"/>
              <a:t>before </a:t>
            </a:r>
            <a:r>
              <a:rPr lang="en-US" dirty="0">
                <a:solidFill>
                  <a:srgbClr val="FF0000"/>
                </a:solidFill>
              </a:rPr>
              <a:t>break</a:t>
            </a:r>
            <a:r>
              <a:rPr lang="en-US" dirty="0"/>
              <a:t>. I think I </a:t>
            </a:r>
            <a:r>
              <a:rPr lang="en-US" dirty="0">
                <a:solidFill>
                  <a:srgbClr val="FF0000"/>
                </a:solidFill>
              </a:rPr>
              <a:t>failed</a:t>
            </a:r>
            <a:r>
              <a:rPr lang="en-US" dirty="0"/>
              <a:t> it. Anyway, after school I took a bus to the </a:t>
            </a:r>
            <a:r>
              <a:rPr lang="en-US" dirty="0">
                <a:solidFill>
                  <a:srgbClr val="FF0000"/>
                </a:solidFill>
              </a:rPr>
              <a:t>city </a:t>
            </a:r>
            <a:r>
              <a:rPr lang="en-US" dirty="0" err="1">
                <a:solidFill>
                  <a:srgbClr val="FF0000"/>
                </a:solidFill>
              </a:rPr>
              <a:t>centre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/>
              <a:t>to meet my sister, Susan. She became a </a:t>
            </a:r>
            <a:r>
              <a:rPr lang="en-US" dirty="0">
                <a:solidFill>
                  <a:srgbClr val="FF0000"/>
                </a:solidFill>
              </a:rPr>
              <a:t>primary school teacher </a:t>
            </a:r>
            <a:r>
              <a:rPr lang="en-US" dirty="0"/>
              <a:t>after she left </a:t>
            </a:r>
            <a:r>
              <a:rPr lang="en-US" dirty="0">
                <a:solidFill>
                  <a:srgbClr val="FF0000"/>
                </a:solidFill>
              </a:rPr>
              <a:t>university</a:t>
            </a:r>
            <a:r>
              <a:rPr lang="en-US" dirty="0"/>
              <a:t> last year. We </a:t>
            </a:r>
            <a:r>
              <a:rPr lang="en-US" dirty="0">
                <a:solidFill>
                  <a:srgbClr val="FF0000"/>
                </a:solidFill>
              </a:rPr>
              <a:t>went out </a:t>
            </a:r>
            <a:r>
              <a:rPr lang="en-US" dirty="0"/>
              <a:t>for dinner to a Chinese restaurant. Personally I don’t like rice, so I ordered </a:t>
            </a:r>
            <a:r>
              <a:rPr lang="en-US" dirty="0">
                <a:solidFill>
                  <a:srgbClr val="FF0000"/>
                </a:solidFill>
              </a:rPr>
              <a:t>chips </a:t>
            </a:r>
            <a:r>
              <a:rPr lang="en-US" dirty="0"/>
              <a:t>instead. Susan disapproved. After </a:t>
            </a:r>
            <a:r>
              <a:rPr lang="en-US" dirty="0">
                <a:solidFill>
                  <a:srgbClr val="FF0000"/>
                </a:solidFill>
              </a:rPr>
              <a:t>sweet</a:t>
            </a:r>
            <a:r>
              <a:rPr lang="en-US" dirty="0"/>
              <a:t> and coffee we paid </a:t>
            </a:r>
            <a:r>
              <a:rPr lang="en-US" dirty="0">
                <a:solidFill>
                  <a:srgbClr val="FF0000"/>
                </a:solidFill>
              </a:rPr>
              <a:t>the bill </a:t>
            </a:r>
            <a:r>
              <a:rPr lang="en-US" dirty="0"/>
              <a:t>and left. It had stopped raining but the </a:t>
            </a:r>
            <a:r>
              <a:rPr lang="en-US" dirty="0">
                <a:solidFill>
                  <a:srgbClr val="FF0000"/>
                </a:solidFill>
              </a:rPr>
              <a:t>pavements</a:t>
            </a:r>
            <a:r>
              <a:rPr lang="en-US" dirty="0"/>
              <a:t> were still wet. Susan gave me a </a:t>
            </a:r>
            <a:r>
              <a:rPr lang="en-US" dirty="0">
                <a:solidFill>
                  <a:srgbClr val="FF0000"/>
                </a:solidFill>
              </a:rPr>
              <a:t>lift</a:t>
            </a:r>
            <a:r>
              <a:rPr lang="en-US" dirty="0"/>
              <a:t> home, then I did some history </a:t>
            </a:r>
            <a:r>
              <a:rPr lang="en-US" dirty="0">
                <a:solidFill>
                  <a:srgbClr val="FF0000"/>
                </a:solidFill>
              </a:rPr>
              <a:t>homework</a:t>
            </a:r>
            <a:r>
              <a:rPr lang="en-US" dirty="0"/>
              <a:t> for the next day, watched </a:t>
            </a:r>
            <a:r>
              <a:rPr lang="en-US" dirty="0">
                <a:solidFill>
                  <a:srgbClr val="FF0000"/>
                </a:solidFill>
              </a:rPr>
              <a:t>a film on the TV </a:t>
            </a:r>
            <a:r>
              <a:rPr lang="en-US" dirty="0"/>
              <a:t>and went to bed at </a:t>
            </a:r>
            <a:r>
              <a:rPr lang="en-US" dirty="0">
                <a:solidFill>
                  <a:srgbClr val="FF0000"/>
                </a:solidFill>
              </a:rPr>
              <a:t>about half past eleven</a:t>
            </a:r>
            <a:r>
              <a:rPr lang="en-US" dirty="0"/>
              <a:t>. I was really </a:t>
            </a:r>
            <a:r>
              <a:rPr lang="en-US" dirty="0">
                <a:solidFill>
                  <a:srgbClr val="FF0000"/>
                </a:solidFill>
              </a:rPr>
              <a:t>tired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022546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Let’s Watch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712" y="2222287"/>
            <a:ext cx="10554574" cy="4547790"/>
          </a:xfrm>
        </p:spPr>
        <p:txBody>
          <a:bodyPr/>
          <a:lstStyle/>
          <a:p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www.youtube.com/watch?v=75_kcJtwtE0</a:t>
            </a:r>
            <a:endParaRPr lang="en-US" dirty="0" smtClean="0"/>
          </a:p>
          <a:p>
            <a:r>
              <a:rPr lang="en-US" dirty="0">
                <a:hlinkClick r:id="rId3"/>
              </a:rPr>
              <a:t>https://</a:t>
            </a:r>
            <a:r>
              <a:rPr lang="en-US" dirty="0" smtClean="0">
                <a:hlinkClick r:id="rId3"/>
              </a:rPr>
              <a:t>www.youtube.com/watch?v=saTZ6TRS_HE</a:t>
            </a: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95796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Let’s Listen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www.dialectsarchive.com/central-america</a:t>
            </a:r>
            <a:endParaRPr lang="en-US" dirty="0"/>
          </a:p>
          <a:p>
            <a:r>
              <a:rPr lang="en-US" dirty="0">
                <a:hlinkClick r:id="rId3"/>
              </a:rPr>
              <a:t>https://</a:t>
            </a:r>
            <a:r>
              <a:rPr lang="en-US" dirty="0" smtClean="0">
                <a:hlinkClick r:id="rId3"/>
              </a:rPr>
              <a:t>www.dialectsarchive.com/north-america</a:t>
            </a:r>
            <a:endParaRPr lang="en-US" dirty="0" smtClean="0"/>
          </a:p>
          <a:p>
            <a:r>
              <a:rPr lang="en-US" dirty="0">
                <a:hlinkClick r:id="rId4"/>
              </a:rPr>
              <a:t>https://</a:t>
            </a:r>
            <a:r>
              <a:rPr lang="en-US" dirty="0" smtClean="0">
                <a:hlinkClick r:id="rId4"/>
              </a:rPr>
              <a:t>www.dialectsarchive.com/south-america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21456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American Culture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712" y="1907931"/>
            <a:ext cx="10554574" cy="4950069"/>
          </a:xfrm>
        </p:spPr>
        <p:txBody>
          <a:bodyPr>
            <a:normAutofit fontScale="92500" lnSpcReduction="20000"/>
          </a:bodyPr>
          <a:lstStyle/>
          <a:p>
            <a:endParaRPr lang="en-US" dirty="0"/>
          </a:p>
          <a:p>
            <a:r>
              <a:rPr lang="en-US" dirty="0"/>
              <a:t> The United States is a diverse country, with many customs and traditions. </a:t>
            </a:r>
            <a:endParaRPr lang="en-US" dirty="0" smtClean="0"/>
          </a:p>
          <a:p>
            <a:r>
              <a:rPr lang="en-US" dirty="0" smtClean="0"/>
              <a:t>It </a:t>
            </a:r>
            <a:r>
              <a:rPr lang="en-US" dirty="0"/>
              <a:t>is difficult to be specific about U.S. culture because of the many regional, religious, and national differences. </a:t>
            </a:r>
            <a:endParaRPr lang="en-US" dirty="0" smtClean="0"/>
          </a:p>
          <a:p>
            <a:endParaRPr lang="en-US" dirty="0"/>
          </a:p>
          <a:p>
            <a:r>
              <a:rPr lang="en-US" dirty="0"/>
              <a:t> </a:t>
            </a:r>
            <a:r>
              <a:rPr lang="en-US" b="1" u="sng" dirty="0"/>
              <a:t>Making Conversation </a:t>
            </a:r>
          </a:p>
          <a:p>
            <a:r>
              <a:rPr lang="en-US" b="1" dirty="0"/>
              <a:t>"Small talk" </a:t>
            </a:r>
            <a:r>
              <a:rPr lang="en-US" dirty="0"/>
              <a:t>includes topics, such as sports, weather, jobs, or past experiences. </a:t>
            </a:r>
            <a:endParaRPr lang="en-US" dirty="0" smtClean="0"/>
          </a:p>
          <a:p>
            <a:r>
              <a:rPr lang="en-US" dirty="0" smtClean="0"/>
              <a:t>Most </a:t>
            </a:r>
            <a:r>
              <a:rPr lang="en-US" dirty="0"/>
              <a:t>people do not talk about religion, politics, or feelings with strangers. </a:t>
            </a:r>
            <a:endParaRPr lang="en-US" dirty="0" smtClean="0"/>
          </a:p>
          <a:p>
            <a:r>
              <a:rPr lang="en-US" dirty="0" smtClean="0"/>
              <a:t>Sex </a:t>
            </a:r>
            <a:r>
              <a:rPr lang="en-US" dirty="0"/>
              <a:t>and bodily functions are not discussed. </a:t>
            </a:r>
            <a:endParaRPr lang="en-US" dirty="0" smtClean="0"/>
          </a:p>
          <a:p>
            <a:r>
              <a:rPr lang="en-US" dirty="0" smtClean="0"/>
              <a:t>People </a:t>
            </a:r>
            <a:r>
              <a:rPr lang="en-US" dirty="0"/>
              <a:t>do not usually talk about the personal lives of their conversation partners. </a:t>
            </a:r>
            <a:endParaRPr lang="en-US" dirty="0" smtClean="0"/>
          </a:p>
          <a:p>
            <a:r>
              <a:rPr lang="en-US" dirty="0" smtClean="0"/>
              <a:t>This </a:t>
            </a:r>
            <a:r>
              <a:rPr lang="en-US" dirty="0"/>
              <a:t>emotional distance does not mean people dislike you, but personal lives are discussed only with close friends and family. </a:t>
            </a:r>
          </a:p>
          <a:p>
            <a:r>
              <a:rPr lang="en-US" dirty="0"/>
              <a:t>You should know that "How are you?" and "How's it going?" are greetings, not questions about your life. </a:t>
            </a:r>
            <a:endParaRPr lang="en-US" dirty="0" smtClean="0"/>
          </a:p>
          <a:p>
            <a:r>
              <a:rPr lang="en-US" dirty="0" smtClean="0"/>
              <a:t>"</a:t>
            </a:r>
            <a:r>
              <a:rPr lang="en-US" dirty="0"/>
              <a:t>See you later," or "See you soon," are ways of saying goodbye, not appointments. </a:t>
            </a:r>
            <a:endParaRPr lang="en-US" dirty="0" smtClean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6964175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712" y="1916723"/>
            <a:ext cx="10554574" cy="4941277"/>
          </a:xfrm>
        </p:spPr>
        <p:txBody>
          <a:bodyPr/>
          <a:lstStyle/>
          <a:p>
            <a:endParaRPr lang="en-US" dirty="0"/>
          </a:p>
          <a:p>
            <a:r>
              <a:rPr lang="en-US" dirty="0"/>
              <a:t> People in the US are curious. </a:t>
            </a:r>
            <a:endParaRPr lang="en-US" dirty="0" smtClean="0"/>
          </a:p>
          <a:p>
            <a:r>
              <a:rPr lang="en-US" i="1" dirty="0" smtClean="0"/>
              <a:t>They </a:t>
            </a:r>
            <a:r>
              <a:rPr lang="en-US" i="1" dirty="0"/>
              <a:t>will ask you a lot of questions</a:t>
            </a:r>
            <a:r>
              <a:rPr lang="en-US" dirty="0"/>
              <a:t>. </a:t>
            </a:r>
            <a:endParaRPr lang="en-US" dirty="0" smtClean="0"/>
          </a:p>
          <a:p>
            <a:r>
              <a:rPr lang="en-US" dirty="0" smtClean="0"/>
              <a:t>Some </a:t>
            </a:r>
            <a:r>
              <a:rPr lang="en-US" dirty="0"/>
              <a:t>of their questions may appear ridiculous, uninformed and basic, but try to be patient in answering them. </a:t>
            </a:r>
            <a:endParaRPr lang="en-US" dirty="0" smtClean="0"/>
          </a:p>
          <a:p>
            <a:r>
              <a:rPr lang="en-US" dirty="0" smtClean="0"/>
              <a:t>You </a:t>
            </a:r>
            <a:r>
              <a:rPr lang="en-US" dirty="0"/>
              <a:t>may be the first person from your country whom they have met, and they will have very little understanding of your life. </a:t>
            </a:r>
            <a:endParaRPr lang="en-US" dirty="0" smtClean="0"/>
          </a:p>
          <a:p>
            <a:r>
              <a:rPr lang="en-US" dirty="0" smtClean="0"/>
              <a:t>Most </a:t>
            </a:r>
            <a:r>
              <a:rPr lang="en-US" dirty="0"/>
              <a:t>people are sincerely interested in learning about you. </a:t>
            </a:r>
          </a:p>
          <a:p>
            <a:r>
              <a:rPr lang="en-US" dirty="0"/>
              <a:t>Loud conversations usually mean people are angry. </a:t>
            </a:r>
            <a:endParaRPr lang="en-US" dirty="0" smtClean="0"/>
          </a:p>
          <a:p>
            <a:r>
              <a:rPr lang="en-US" dirty="0" smtClean="0"/>
              <a:t>Most </a:t>
            </a:r>
            <a:r>
              <a:rPr lang="en-US" dirty="0"/>
              <a:t>conversations are moderate in volume with few gestures. </a:t>
            </a:r>
            <a:endParaRPr lang="en-US" dirty="0" smtClean="0"/>
          </a:p>
          <a:p>
            <a:r>
              <a:rPr lang="en-US" dirty="0" smtClean="0"/>
              <a:t>Do </a:t>
            </a:r>
            <a:r>
              <a:rPr lang="en-US" dirty="0"/>
              <a:t>not speak too loudly or too quietly, and keep your hands under control. </a:t>
            </a:r>
          </a:p>
        </p:txBody>
      </p:sp>
    </p:spTree>
    <p:extLst>
      <p:ext uri="{BB962C8B-B14F-4D97-AF65-F5344CB8AC3E}">
        <p14:creationId xmlns:p14="http://schemas.microsoft.com/office/powerpoint/2010/main" val="18358421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712" y="1899139"/>
            <a:ext cx="10554574" cy="4958862"/>
          </a:xfrm>
        </p:spPr>
        <p:txBody>
          <a:bodyPr>
            <a:normAutofit fontScale="92500" lnSpcReduction="20000"/>
          </a:bodyPr>
          <a:lstStyle/>
          <a:p>
            <a:endParaRPr lang="en-US" dirty="0"/>
          </a:p>
          <a:p>
            <a:r>
              <a:rPr lang="en-US" b="1" u="sng" dirty="0" smtClean="0"/>
              <a:t>Non-verbal </a:t>
            </a:r>
            <a:r>
              <a:rPr lang="en-US" b="1" u="sng" dirty="0"/>
              <a:t>Communication </a:t>
            </a:r>
          </a:p>
          <a:p>
            <a:r>
              <a:rPr lang="en-US" dirty="0"/>
              <a:t>When you have communication difficulties, you may think it is because of spoken or written language. </a:t>
            </a:r>
            <a:endParaRPr lang="en-US" dirty="0" smtClean="0"/>
          </a:p>
          <a:p>
            <a:r>
              <a:rPr lang="en-US" dirty="0" smtClean="0"/>
              <a:t>However</a:t>
            </a:r>
            <a:r>
              <a:rPr lang="en-US" dirty="0"/>
              <a:t>, many misunderstandings happen because of non-verbal communication, or body language. </a:t>
            </a:r>
          </a:p>
          <a:p>
            <a:r>
              <a:rPr lang="en-US" dirty="0"/>
              <a:t>●</a:t>
            </a:r>
            <a:r>
              <a:rPr lang="en-US" b="1" dirty="0"/>
              <a:t>Eye Contact: </a:t>
            </a:r>
            <a:r>
              <a:rPr lang="en-US" dirty="0"/>
              <a:t>During a conversation, the speaker looks briefly into the </a:t>
            </a:r>
            <a:r>
              <a:rPr lang="en-US" dirty="0" smtClean="0"/>
              <a:t>listener's eyes, briefly </a:t>
            </a:r>
            <a:r>
              <a:rPr lang="en-US" dirty="0"/>
              <a:t>away, and then back at the listener's eyes.</a:t>
            </a:r>
          </a:p>
          <a:p>
            <a:r>
              <a:rPr lang="en-US" dirty="0"/>
              <a:t>●</a:t>
            </a:r>
            <a:r>
              <a:rPr lang="en-US" b="1" dirty="0"/>
              <a:t>Touching: </a:t>
            </a:r>
            <a:r>
              <a:rPr lang="en-US" dirty="0"/>
              <a:t>Touching people often makes them uncomfortable. Men are especially </a:t>
            </a:r>
            <a:r>
              <a:rPr lang="en-US" dirty="0" smtClean="0"/>
              <a:t>nervous when </a:t>
            </a:r>
            <a:r>
              <a:rPr lang="en-US" dirty="0"/>
              <a:t>touched by another </a:t>
            </a:r>
            <a:r>
              <a:rPr lang="en-US" dirty="0" smtClean="0"/>
              <a:t>man.</a:t>
            </a:r>
          </a:p>
          <a:p>
            <a:r>
              <a:rPr lang="en-US" b="1" dirty="0" smtClean="0"/>
              <a:t>Space</a:t>
            </a:r>
            <a:r>
              <a:rPr lang="en-US" b="1" dirty="0"/>
              <a:t>: </a:t>
            </a:r>
            <a:r>
              <a:rPr lang="en-US" dirty="0"/>
              <a:t>You do not have to touch people to make them nervous. </a:t>
            </a:r>
            <a:endParaRPr lang="en-US" dirty="0" smtClean="0"/>
          </a:p>
          <a:p>
            <a:r>
              <a:rPr lang="en-US" dirty="0" smtClean="0"/>
              <a:t>People </a:t>
            </a:r>
            <a:r>
              <a:rPr lang="en-US" dirty="0"/>
              <a:t>expect others to beat least an arm's length away from them. </a:t>
            </a:r>
            <a:endParaRPr lang="en-US" dirty="0" smtClean="0"/>
          </a:p>
          <a:p>
            <a:r>
              <a:rPr lang="en-US" dirty="0" smtClean="0"/>
              <a:t>If </a:t>
            </a:r>
            <a:r>
              <a:rPr lang="en-US" dirty="0"/>
              <a:t>you get closer than this, people will move </a:t>
            </a:r>
            <a:r>
              <a:rPr lang="en-US" dirty="0" smtClean="0"/>
              <a:t>away from </a:t>
            </a:r>
            <a:r>
              <a:rPr lang="en-US" dirty="0"/>
              <a:t>you; they do not dislike you; you are "in their space." </a:t>
            </a:r>
            <a:endParaRPr lang="en-US" dirty="0" smtClean="0"/>
          </a:p>
          <a:p>
            <a:r>
              <a:rPr lang="en-US" dirty="0" smtClean="0"/>
              <a:t>Also</a:t>
            </a:r>
            <a:r>
              <a:rPr lang="en-US" dirty="0"/>
              <a:t>, you will hear people say</a:t>
            </a:r>
            <a:r>
              <a:rPr lang="en-US" dirty="0" smtClean="0"/>
              <a:t>, “Excuse </a:t>
            </a:r>
            <a:r>
              <a:rPr lang="en-US" dirty="0"/>
              <a:t>me</a:t>
            </a:r>
            <a:r>
              <a:rPr lang="en-US" dirty="0" smtClean="0"/>
              <a:t>,” </a:t>
            </a:r>
            <a:r>
              <a:rPr lang="en-US" dirty="0"/>
              <a:t>although they have not actually touched anyone. </a:t>
            </a:r>
            <a:endParaRPr lang="en-US" dirty="0" smtClean="0"/>
          </a:p>
          <a:p>
            <a:r>
              <a:rPr lang="en-US" dirty="0" smtClean="0"/>
              <a:t>No </a:t>
            </a:r>
            <a:r>
              <a:rPr lang="en-US" dirty="0"/>
              <a:t>matter where you are</a:t>
            </a:r>
            <a:r>
              <a:rPr lang="en-US" dirty="0" smtClean="0"/>
              <a:t>, give </a:t>
            </a:r>
            <a:r>
              <a:rPr lang="en-US" dirty="0"/>
              <a:t>people plenty of space.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033070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712" y="2222287"/>
            <a:ext cx="10554574" cy="4635713"/>
          </a:xfrm>
        </p:spPr>
        <p:txBody>
          <a:bodyPr/>
          <a:lstStyle/>
          <a:p>
            <a:r>
              <a:rPr lang="en-US" b="1" u="sng" dirty="0"/>
              <a:t>Some Characteristics </a:t>
            </a:r>
          </a:p>
          <a:p>
            <a:r>
              <a:rPr lang="en-US" dirty="0"/>
              <a:t>Most people in the </a:t>
            </a:r>
            <a:r>
              <a:rPr lang="en-US" dirty="0" smtClean="0"/>
              <a:t>U.S. </a:t>
            </a:r>
            <a:r>
              <a:rPr lang="en-US" dirty="0"/>
              <a:t>believe that the ideal person is independent and self-reliant, and most people think of themselves this way. </a:t>
            </a:r>
            <a:endParaRPr lang="en-US" dirty="0" smtClean="0"/>
          </a:p>
          <a:p>
            <a:r>
              <a:rPr lang="en-US" dirty="0" smtClean="0"/>
              <a:t>People </a:t>
            </a:r>
            <a:r>
              <a:rPr lang="en-US" dirty="0"/>
              <a:t>in the US do not think of themselves as representatives of their </a:t>
            </a:r>
            <a:r>
              <a:rPr lang="en-US" dirty="0" smtClean="0"/>
              <a:t>families, communities</a:t>
            </a:r>
            <a:r>
              <a:rPr lang="en-US" dirty="0"/>
              <a:t>, or social class. </a:t>
            </a:r>
            <a:endParaRPr lang="en-US" dirty="0" smtClean="0"/>
          </a:p>
          <a:p>
            <a:r>
              <a:rPr lang="en-US" dirty="0" smtClean="0"/>
              <a:t>You </a:t>
            </a:r>
            <a:r>
              <a:rPr lang="en-US" dirty="0"/>
              <a:t>can see examples of individualism in the classroom as well. </a:t>
            </a:r>
            <a:endParaRPr lang="en-US" dirty="0" smtClean="0"/>
          </a:p>
          <a:p>
            <a:r>
              <a:rPr lang="en-US" dirty="0" smtClean="0"/>
              <a:t>Teachers </a:t>
            </a:r>
            <a:r>
              <a:rPr lang="en-US" dirty="0"/>
              <a:t>ask students to be independent and individualistic, to work alone, and to make original work. 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889009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712" y="2222287"/>
            <a:ext cx="10554574" cy="4574167"/>
          </a:xfrm>
        </p:spPr>
        <p:txBody>
          <a:bodyPr/>
          <a:lstStyle/>
          <a:p>
            <a:endParaRPr lang="en-US" dirty="0"/>
          </a:p>
          <a:p>
            <a:r>
              <a:rPr lang="en-US" b="1" dirty="0"/>
              <a:t>Equality: </a:t>
            </a:r>
            <a:r>
              <a:rPr lang="en-US" dirty="0"/>
              <a:t>You can see equality in such common practices as "waiting in line." </a:t>
            </a:r>
            <a:endParaRPr lang="en-US" dirty="0" smtClean="0"/>
          </a:p>
          <a:p>
            <a:r>
              <a:rPr lang="en-US" dirty="0" smtClean="0"/>
              <a:t>When </a:t>
            </a:r>
            <a:r>
              <a:rPr lang="en-US" dirty="0"/>
              <a:t>you </a:t>
            </a:r>
            <a:r>
              <a:rPr lang="en-US" dirty="0" smtClean="0"/>
              <a:t>go to </a:t>
            </a:r>
            <a:r>
              <a:rPr lang="en-US" dirty="0"/>
              <a:t>the bank, to the post office, or to immigration, you will be asked to take a number </a:t>
            </a:r>
            <a:r>
              <a:rPr lang="en-US" dirty="0" smtClean="0"/>
              <a:t>and wait</a:t>
            </a:r>
            <a:r>
              <a:rPr lang="en-US" dirty="0"/>
              <a:t>. </a:t>
            </a:r>
            <a:endParaRPr lang="en-US" dirty="0" smtClean="0"/>
          </a:p>
          <a:p>
            <a:r>
              <a:rPr lang="en-US" dirty="0" smtClean="0"/>
              <a:t>Regardless </a:t>
            </a:r>
            <a:r>
              <a:rPr lang="en-US" dirty="0"/>
              <a:t>of how important or trivial your need is, you will be treated like </a:t>
            </a:r>
            <a:r>
              <a:rPr lang="en-US" dirty="0" smtClean="0"/>
              <a:t>everyone else</a:t>
            </a:r>
            <a:r>
              <a:rPr lang="en-US" dirty="0"/>
              <a:t>; first come, first served. </a:t>
            </a:r>
            <a:endParaRPr lang="en-US" dirty="0" smtClean="0"/>
          </a:p>
          <a:p>
            <a:r>
              <a:rPr lang="en-US" dirty="0" smtClean="0"/>
              <a:t>You </a:t>
            </a:r>
            <a:r>
              <a:rPr lang="en-US" dirty="0"/>
              <a:t>can also see equality in the classroom. </a:t>
            </a:r>
            <a:endParaRPr lang="en-US" dirty="0" smtClean="0"/>
          </a:p>
          <a:p>
            <a:r>
              <a:rPr lang="en-US" dirty="0" smtClean="0"/>
              <a:t>All </a:t>
            </a:r>
            <a:r>
              <a:rPr lang="en-US" dirty="0"/>
              <a:t>students </a:t>
            </a:r>
            <a:r>
              <a:rPr lang="en-US" dirty="0" smtClean="0"/>
              <a:t>should be </a:t>
            </a:r>
            <a:r>
              <a:rPr lang="en-US" dirty="0"/>
              <a:t>the same in the eyes of professors, and many professors view students as their equals.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712467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b="1" dirty="0"/>
              <a:t>Informality: </a:t>
            </a:r>
            <a:r>
              <a:rPr lang="en-US" dirty="0"/>
              <a:t>Although equality is ignored in some parts of life, it is followed closely </a:t>
            </a:r>
            <a:r>
              <a:rPr lang="en-US" dirty="0" smtClean="0"/>
              <a:t>in others.</a:t>
            </a:r>
          </a:p>
          <a:p>
            <a:r>
              <a:rPr lang="en-US" dirty="0" smtClean="0"/>
              <a:t>For </a:t>
            </a:r>
            <a:r>
              <a:rPr lang="en-US" dirty="0"/>
              <a:t>example, people treat one another very informally, even in the presence </a:t>
            </a:r>
            <a:r>
              <a:rPr lang="en-US" dirty="0" smtClean="0"/>
              <a:t>of great </a:t>
            </a:r>
            <a:r>
              <a:rPr lang="en-US" dirty="0"/>
              <a:t>differences in age or social status. </a:t>
            </a:r>
            <a:endParaRPr lang="en-US" dirty="0" smtClean="0"/>
          </a:p>
          <a:p>
            <a:r>
              <a:rPr lang="en-US" dirty="0" smtClean="0"/>
              <a:t>This </a:t>
            </a:r>
            <a:r>
              <a:rPr lang="en-US" dirty="0"/>
              <a:t>is not a "lack of respect," this is the custom </a:t>
            </a:r>
            <a:r>
              <a:rPr lang="en-US" dirty="0" smtClean="0"/>
              <a:t>in the </a:t>
            </a:r>
            <a:r>
              <a:rPr lang="en-US" dirty="0"/>
              <a:t>United States. </a:t>
            </a:r>
            <a:endParaRPr lang="en-US" dirty="0" smtClean="0"/>
          </a:p>
          <a:p>
            <a:r>
              <a:rPr lang="en-US" dirty="0" smtClean="0"/>
              <a:t>Professors </a:t>
            </a:r>
            <a:r>
              <a:rPr lang="en-US" dirty="0"/>
              <a:t>may ask students to call them by their first names.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01546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United States of </a:t>
            </a:r>
            <a:r>
              <a:rPr lang="en-US" dirty="0" smtClean="0"/>
              <a:t>America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712" y="2222287"/>
            <a:ext cx="10554574" cy="4565375"/>
          </a:xfrm>
        </p:spPr>
        <p:txBody>
          <a:bodyPr>
            <a:normAutofit lnSpcReduction="10000"/>
          </a:bodyPr>
          <a:lstStyle/>
          <a:p>
            <a:r>
              <a:rPr lang="en-US" dirty="0"/>
              <a:t>After its 200</a:t>
            </a:r>
            <a:r>
              <a:rPr lang="en-US" baseline="30000" dirty="0"/>
              <a:t>th</a:t>
            </a:r>
            <a:r>
              <a:rPr lang="en-US" dirty="0"/>
              <a:t> birthday the United States of America still holds the leading position in the western world. </a:t>
            </a:r>
            <a:endParaRPr lang="en-US" dirty="0" smtClean="0"/>
          </a:p>
          <a:p>
            <a:r>
              <a:rPr lang="en-US" dirty="0" smtClean="0"/>
              <a:t>A </a:t>
            </a:r>
            <a:r>
              <a:rPr lang="en-US" dirty="0"/>
              <a:t>country </a:t>
            </a:r>
            <a:r>
              <a:rPr lang="en-US" dirty="0" smtClean="0"/>
              <a:t>is </a:t>
            </a:r>
            <a:r>
              <a:rPr lang="en-US" dirty="0"/>
              <a:t>still referred to us as a land of superlatives – “the richest”. “the greatest”, “the most</a:t>
            </a:r>
            <a:r>
              <a:rPr lang="en-US" dirty="0" smtClean="0"/>
              <a:t>”.</a:t>
            </a:r>
          </a:p>
          <a:p>
            <a:r>
              <a:rPr lang="en-US" dirty="0"/>
              <a:t>What makes the USA the leader of the western world is its economic, political and military dominance over the countries</a:t>
            </a:r>
            <a:r>
              <a:rPr lang="en-US" dirty="0" smtClean="0"/>
              <a:t>.</a:t>
            </a:r>
          </a:p>
          <a:p>
            <a:r>
              <a:rPr lang="en-US" dirty="0"/>
              <a:t>The United States lies in the central part of the North American Continent between two oceans: the Atlantic Ocean to the East and the Pacific Ocean to the West. </a:t>
            </a:r>
            <a:endParaRPr lang="en-US" dirty="0" smtClean="0"/>
          </a:p>
          <a:p>
            <a:r>
              <a:rPr lang="en-US" dirty="0" smtClean="0"/>
              <a:t>Canada </a:t>
            </a:r>
            <a:r>
              <a:rPr lang="en-US" dirty="0"/>
              <a:t>to the East and Mexico to the South are the only countries bordering it</a:t>
            </a:r>
            <a:r>
              <a:rPr lang="en-US" dirty="0" smtClean="0"/>
              <a:t>.</a:t>
            </a:r>
          </a:p>
          <a:p>
            <a:r>
              <a:rPr lang="en-US" dirty="0"/>
              <a:t>The USA consists of three separate parts. </a:t>
            </a:r>
            <a:endParaRPr lang="en-US" dirty="0" smtClean="0"/>
          </a:p>
          <a:p>
            <a:r>
              <a:rPr lang="en-US" dirty="0" smtClean="0"/>
              <a:t>These </a:t>
            </a:r>
            <a:r>
              <a:rPr lang="en-US" dirty="0"/>
              <a:t>are the Hawaiian Islands, situated in the central part of the Pacific Ocean, Alaska separated by Canada, and the rest of the USA. </a:t>
            </a:r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/>
              <a:t>states differ very much in size, population and economic development.</a:t>
            </a:r>
          </a:p>
        </p:txBody>
      </p:sp>
    </p:spTree>
    <p:extLst>
      <p:ext uri="{BB962C8B-B14F-4D97-AF65-F5344CB8AC3E}">
        <p14:creationId xmlns:p14="http://schemas.microsoft.com/office/powerpoint/2010/main" val="101717365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b="1" dirty="0"/>
              <a:t>Punctuality: </a:t>
            </a:r>
            <a:r>
              <a:rPr lang="en-US" dirty="0"/>
              <a:t>Many people in the US are very punctual and organize their activities </a:t>
            </a:r>
            <a:r>
              <a:rPr lang="en-US" dirty="0" smtClean="0"/>
              <a:t>around schedules</a:t>
            </a:r>
            <a:r>
              <a:rPr lang="en-US" dirty="0"/>
              <a:t>. </a:t>
            </a:r>
            <a:endParaRPr lang="en-US" dirty="0" smtClean="0"/>
          </a:p>
          <a:p>
            <a:r>
              <a:rPr lang="en-US" dirty="0" smtClean="0"/>
              <a:t>Being </a:t>
            </a:r>
            <a:r>
              <a:rPr lang="en-US" dirty="0"/>
              <a:t>late is rude. </a:t>
            </a:r>
            <a:endParaRPr lang="en-US" dirty="0" smtClean="0"/>
          </a:p>
          <a:p>
            <a:r>
              <a:rPr lang="en-US" dirty="0" smtClean="0"/>
              <a:t>If </a:t>
            </a:r>
            <a:r>
              <a:rPr lang="en-US" dirty="0"/>
              <a:t>you cannot be on time, tell the people who are waiting </a:t>
            </a:r>
            <a:r>
              <a:rPr lang="en-US" dirty="0" smtClean="0"/>
              <a:t>for you</a:t>
            </a:r>
            <a:r>
              <a:rPr lang="en-US" dirty="0"/>
              <a:t>. </a:t>
            </a:r>
            <a:endParaRPr lang="en-US" dirty="0" smtClean="0"/>
          </a:p>
          <a:p>
            <a:r>
              <a:rPr lang="en-US" dirty="0" smtClean="0"/>
              <a:t>For </a:t>
            </a:r>
            <a:r>
              <a:rPr lang="en-US" dirty="0"/>
              <a:t>business appointments, you should always arrive a few minutes early.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914734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  <a:p>
            <a:r>
              <a:rPr lang="en-US" b="1" dirty="0"/>
              <a:t>Materialism: </a:t>
            </a:r>
            <a:r>
              <a:rPr lang="en-US" dirty="0"/>
              <a:t>Success in the United States is often measured in dollars. </a:t>
            </a:r>
            <a:endParaRPr lang="en-US" dirty="0" smtClean="0"/>
          </a:p>
          <a:p>
            <a:r>
              <a:rPr lang="en-US" dirty="0" smtClean="0"/>
              <a:t>Many </a:t>
            </a:r>
            <a:r>
              <a:rPr lang="en-US" dirty="0"/>
              <a:t>people </a:t>
            </a:r>
            <a:r>
              <a:rPr lang="en-US" dirty="0" smtClean="0"/>
              <a:t>think about </a:t>
            </a:r>
            <a:r>
              <a:rPr lang="en-US" dirty="0"/>
              <a:t>money and material possessions as much as time. </a:t>
            </a:r>
            <a:endParaRPr lang="en-US" dirty="0" smtClean="0"/>
          </a:p>
          <a:p>
            <a:r>
              <a:rPr lang="en-US" dirty="0" smtClean="0"/>
              <a:t>As </a:t>
            </a:r>
            <a:r>
              <a:rPr lang="en-US" dirty="0"/>
              <a:t>a result, you may think </a:t>
            </a:r>
            <a:r>
              <a:rPr lang="en-US" dirty="0" smtClean="0"/>
              <a:t>that people </a:t>
            </a:r>
            <a:r>
              <a:rPr lang="en-US" dirty="0"/>
              <a:t>ignore more important things in life, like love and friendship. </a:t>
            </a:r>
            <a:endParaRPr lang="en-US" dirty="0" smtClean="0"/>
          </a:p>
          <a:p>
            <a:r>
              <a:rPr lang="en-US" dirty="0" smtClean="0"/>
              <a:t>This </a:t>
            </a:r>
            <a:r>
              <a:rPr lang="en-US" dirty="0"/>
              <a:t>is not true; </a:t>
            </a:r>
            <a:r>
              <a:rPr lang="en-US" dirty="0" smtClean="0"/>
              <a:t>like people </a:t>
            </a:r>
            <a:r>
              <a:rPr lang="en-US" dirty="0"/>
              <a:t>in every country, most people in the US value friendship more than wealth.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165168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712" y="2222287"/>
            <a:ext cx="10554574" cy="4442282"/>
          </a:xfrm>
        </p:spPr>
        <p:txBody>
          <a:bodyPr/>
          <a:lstStyle/>
          <a:p>
            <a:r>
              <a:rPr lang="en-US" b="1" u="sng" dirty="0"/>
              <a:t>Religion </a:t>
            </a:r>
          </a:p>
          <a:p>
            <a:r>
              <a:rPr lang="en-US" dirty="0"/>
              <a:t>Religion does not play the same role in the United States as in many countries. </a:t>
            </a:r>
            <a:endParaRPr lang="en-US" dirty="0" smtClean="0"/>
          </a:p>
          <a:p>
            <a:r>
              <a:rPr lang="en-US" dirty="0" smtClean="0"/>
              <a:t>There </a:t>
            </a:r>
            <a:r>
              <a:rPr lang="en-US" dirty="0"/>
              <a:t>is no government-supported religion or established church of state. </a:t>
            </a:r>
            <a:endParaRPr lang="en-US" dirty="0" smtClean="0"/>
          </a:p>
          <a:p>
            <a:r>
              <a:rPr lang="en-US" dirty="0" smtClean="0"/>
              <a:t>In </a:t>
            </a:r>
            <a:r>
              <a:rPr lang="en-US" dirty="0"/>
              <a:t>general, people are quite private about their religious views. </a:t>
            </a:r>
            <a:endParaRPr lang="en-US" dirty="0" smtClean="0"/>
          </a:p>
          <a:p>
            <a:r>
              <a:rPr lang="en-US" dirty="0" smtClean="0"/>
              <a:t>Do </a:t>
            </a:r>
            <a:r>
              <a:rPr lang="en-US" dirty="0"/>
              <a:t>not talk about religion until you know someone better. </a:t>
            </a:r>
          </a:p>
          <a:p>
            <a:r>
              <a:rPr lang="en-US" dirty="0"/>
              <a:t>This does not mean that people are not religious, and that religion is not a political issue or an important part of people's lives. </a:t>
            </a:r>
            <a:endParaRPr lang="en-US" dirty="0" smtClean="0"/>
          </a:p>
          <a:p>
            <a:r>
              <a:rPr lang="en-US" dirty="0" smtClean="0"/>
              <a:t>Many </a:t>
            </a:r>
            <a:r>
              <a:rPr lang="en-US" dirty="0"/>
              <a:t>people in the United States believe in God, and the majority of people are Christians. </a:t>
            </a:r>
            <a:endParaRPr lang="en-US" dirty="0" smtClean="0"/>
          </a:p>
          <a:p>
            <a:r>
              <a:rPr lang="en-US" dirty="0" smtClean="0"/>
              <a:t>Christianity </a:t>
            </a:r>
            <a:r>
              <a:rPr lang="en-US" dirty="0"/>
              <a:t>is divided into Catholicism and Protestantism. 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265412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712" y="2222287"/>
            <a:ext cx="10554574" cy="4547790"/>
          </a:xfrm>
        </p:spPr>
        <p:txBody>
          <a:bodyPr/>
          <a:lstStyle/>
          <a:p>
            <a:r>
              <a:rPr lang="en-US" dirty="0"/>
              <a:t>There are many big cities in the USA: </a:t>
            </a:r>
            <a:r>
              <a:rPr lang="en-US" dirty="0" smtClean="0"/>
              <a:t>New </a:t>
            </a:r>
            <a:r>
              <a:rPr lang="en-US" dirty="0"/>
              <a:t>York, San Francisco, Washington, Chicago, Los Angeles are the biggest</a:t>
            </a:r>
            <a:r>
              <a:rPr lang="en-US" dirty="0" smtClean="0"/>
              <a:t>.</a:t>
            </a:r>
          </a:p>
          <a:p>
            <a:r>
              <a:rPr lang="en-US" dirty="0"/>
              <a:t>The United States of America is a parliamentary republic. </a:t>
            </a:r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/>
              <a:t>government is divided into three branches: legislative (the US Congress), executive (The President and his Administration) and judicial (the US Supreme Court</a:t>
            </a:r>
            <a:r>
              <a:rPr lang="en-US" dirty="0" smtClean="0"/>
              <a:t>).</a:t>
            </a:r>
          </a:p>
          <a:p>
            <a:r>
              <a:rPr lang="en-US" dirty="0"/>
              <a:t>There are two main political parties in the USA: the Democratic (symbolized by a “donkey”) and the Republican (its symbol is “an elephant”). </a:t>
            </a:r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/>
              <a:t>US President is both head of state and government. </a:t>
            </a:r>
            <a:endParaRPr lang="en-US" dirty="0" smtClean="0"/>
          </a:p>
          <a:p>
            <a:r>
              <a:rPr lang="en-US" dirty="0" smtClean="0"/>
              <a:t>He </a:t>
            </a:r>
            <a:r>
              <a:rPr lang="en-US" dirty="0"/>
              <a:t>is elected for a four-year term. </a:t>
            </a:r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/>
              <a:t>Presidency means not only a man: means an institution – “the executive branch” of the government.</a:t>
            </a:r>
          </a:p>
        </p:txBody>
      </p:sp>
    </p:spTree>
    <p:extLst>
      <p:ext uri="{BB962C8B-B14F-4D97-AF65-F5344CB8AC3E}">
        <p14:creationId xmlns:p14="http://schemas.microsoft.com/office/powerpoint/2010/main" val="27695099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4546" y="1907932"/>
            <a:ext cx="9952891" cy="4950068"/>
          </a:xfrm>
        </p:spPr>
      </p:pic>
    </p:spTree>
    <p:extLst>
      <p:ext uri="{BB962C8B-B14F-4D97-AF65-F5344CB8AC3E}">
        <p14:creationId xmlns:p14="http://schemas.microsoft.com/office/powerpoint/2010/main" val="10622007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/>
              <a:t>English as a World </a:t>
            </a:r>
            <a:r>
              <a:rPr lang="en-US" b="0" dirty="0" smtClean="0"/>
              <a:t>Language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712" y="2222287"/>
            <a:ext cx="10554574" cy="4538998"/>
          </a:xfrm>
        </p:spPr>
        <p:txBody>
          <a:bodyPr>
            <a:normAutofit lnSpcReduction="10000"/>
          </a:bodyPr>
          <a:lstStyle/>
          <a:p>
            <a:r>
              <a:rPr lang="en-US" dirty="0"/>
              <a:t>English is spoken as a mother tongue in England, the USA, Canada, Australia, India. </a:t>
            </a:r>
            <a:endParaRPr lang="en-US" dirty="0" smtClean="0"/>
          </a:p>
          <a:p>
            <a:r>
              <a:rPr lang="en-US" dirty="0" smtClean="0"/>
              <a:t>Today</a:t>
            </a:r>
            <a:r>
              <a:rPr lang="en-US" dirty="0"/>
              <a:t>, when English is one of the major languages in the </a:t>
            </a:r>
            <a:r>
              <a:rPr lang="en-US" dirty="0" smtClean="0"/>
              <a:t>world</a:t>
            </a:r>
            <a:r>
              <a:rPr lang="en-US" dirty="0"/>
              <a:t>.</a:t>
            </a:r>
            <a:r>
              <a:rPr lang="en-US" dirty="0" smtClean="0"/>
              <a:t> </a:t>
            </a:r>
          </a:p>
          <a:p>
            <a:r>
              <a:rPr lang="en-US" dirty="0"/>
              <a:t>I</a:t>
            </a:r>
            <a:r>
              <a:rPr lang="en-US" dirty="0" smtClean="0"/>
              <a:t>t </a:t>
            </a:r>
            <a:r>
              <a:rPr lang="en-US" dirty="0"/>
              <a:t>requires an effort of the imagination to realize that this is a relatively recent thing – in Shakespeare’s time, for example, only a few million people spoke English</a:t>
            </a:r>
            <a:r>
              <a:rPr lang="en-US" dirty="0" smtClean="0"/>
              <a:t>.</a:t>
            </a:r>
          </a:p>
          <a:p>
            <a:r>
              <a:rPr lang="en-US" dirty="0"/>
              <a:t>English has become a world language because of its </a:t>
            </a:r>
            <a:r>
              <a:rPr lang="en-US" dirty="0" smtClean="0"/>
              <a:t>establishment</a:t>
            </a:r>
            <a:r>
              <a:rPr lang="en-US" dirty="0"/>
              <a:t> as a mother tongue outside England, in all the continents of the world. </a:t>
            </a:r>
            <a:endParaRPr lang="en-US" dirty="0" smtClean="0"/>
          </a:p>
          <a:p>
            <a:r>
              <a:rPr lang="en-US" dirty="0" smtClean="0"/>
              <a:t>This </a:t>
            </a:r>
            <a:r>
              <a:rPr lang="en-US" dirty="0"/>
              <a:t>exporting of English began in the seventeenth century, with the first settlements in North America. </a:t>
            </a:r>
            <a:endParaRPr lang="en-US" dirty="0" smtClean="0"/>
          </a:p>
          <a:p>
            <a:r>
              <a:rPr lang="en-US" dirty="0" smtClean="0"/>
              <a:t>Above </a:t>
            </a:r>
            <a:r>
              <a:rPr lang="en-US" dirty="0"/>
              <a:t>all, it is the great growth of population in the United States, assisted by massive immigration in the nineteenth and twentieth centuries, that has given English its present standing in the world. </a:t>
            </a:r>
            <a:endParaRPr lang="en-US" dirty="0" smtClean="0"/>
          </a:p>
          <a:p>
            <a:r>
              <a:rPr lang="en-US" dirty="0" smtClean="0"/>
              <a:t>Geographically</a:t>
            </a:r>
            <a:r>
              <a:rPr lang="en-US" dirty="0"/>
              <a:t>, English is the most widespread language on Earth, second only to Chinese in the number of people who speak it. </a:t>
            </a:r>
            <a:endParaRPr lang="en-US" dirty="0" smtClean="0"/>
          </a:p>
          <a:p>
            <a:r>
              <a:rPr lang="en-US" dirty="0" smtClean="0"/>
              <a:t>It </a:t>
            </a:r>
            <a:r>
              <a:rPr lang="en-US" dirty="0"/>
              <a:t>is the language of business, technology, sport, and aviation.</a:t>
            </a:r>
          </a:p>
        </p:txBody>
      </p:sp>
    </p:spTree>
    <p:extLst>
      <p:ext uri="{BB962C8B-B14F-4D97-AF65-F5344CB8AC3E}">
        <p14:creationId xmlns:p14="http://schemas.microsoft.com/office/powerpoint/2010/main" val="10076090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712" y="2180493"/>
            <a:ext cx="10554574" cy="4677508"/>
          </a:xfrm>
        </p:spPr>
        <p:txBody>
          <a:bodyPr>
            <a:normAutofit fontScale="92500"/>
          </a:bodyPr>
          <a:lstStyle/>
          <a:p>
            <a:r>
              <a:rPr lang="en-US" dirty="0"/>
              <a:t>People who speak English fall into one of three groups: 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those </a:t>
            </a:r>
            <a:r>
              <a:rPr lang="en-US" dirty="0"/>
              <a:t>who have learned it as their native language; 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those </a:t>
            </a:r>
            <a:r>
              <a:rPr lang="en-US" dirty="0"/>
              <a:t>who have learned it as a second language in a society that is mainly bilingual; 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and </a:t>
            </a:r>
            <a:r>
              <a:rPr lang="en-US" dirty="0"/>
              <a:t>those who are forced to use it for a practical purpose – administrative, professional or educational. </a:t>
            </a:r>
            <a:endParaRPr lang="en-US" dirty="0" smtClean="0"/>
          </a:p>
          <a:p>
            <a:r>
              <a:rPr lang="en-US" dirty="0" smtClean="0"/>
              <a:t>One </a:t>
            </a:r>
            <a:r>
              <a:rPr lang="en-US" dirty="0"/>
              <a:t>person in seven of the world’s entire population belongs to one of these three groups. </a:t>
            </a:r>
            <a:endParaRPr lang="en-US" dirty="0" smtClean="0"/>
          </a:p>
          <a:p>
            <a:r>
              <a:rPr lang="en-US" dirty="0" smtClean="0"/>
              <a:t>Incredibly </a:t>
            </a:r>
            <a:r>
              <a:rPr lang="en-US" dirty="0"/>
              <a:t>enough, 75 per cent of the world’s mail and 60 per cent of the world’s telephone calls are in English</a:t>
            </a:r>
            <a:r>
              <a:rPr lang="en-US" dirty="0" smtClean="0"/>
              <a:t>.</a:t>
            </a:r>
          </a:p>
          <a:p>
            <a:r>
              <a:rPr lang="en-US" dirty="0"/>
              <a:t>Basic characteristics of English are simplicity of form, flexibility and openness of vocabulary. </a:t>
            </a:r>
            <a:endParaRPr lang="en-US" dirty="0" smtClean="0"/>
          </a:p>
          <a:p>
            <a:r>
              <a:rPr lang="en-US" dirty="0" smtClean="0"/>
              <a:t>Old </a:t>
            </a:r>
            <a:r>
              <a:rPr lang="en-US" dirty="0"/>
              <a:t>English, like modern German, French, Russian and Greek, had many inflections to show singular and plural, tense, person, etc., </a:t>
            </a:r>
            <a:endParaRPr lang="en-US" dirty="0" smtClean="0"/>
          </a:p>
          <a:p>
            <a:r>
              <a:rPr lang="en-US" dirty="0" smtClean="0"/>
              <a:t>However, </a:t>
            </a:r>
            <a:r>
              <a:rPr lang="en-US" dirty="0"/>
              <a:t>over the </a:t>
            </a:r>
            <a:r>
              <a:rPr lang="en-US" dirty="0" smtClean="0"/>
              <a:t>centuries, </a:t>
            </a:r>
            <a:r>
              <a:rPr lang="en-US" dirty="0"/>
              <a:t>words have been simplified. </a:t>
            </a:r>
            <a:endParaRPr lang="en-US" dirty="0" smtClean="0"/>
          </a:p>
          <a:p>
            <a:r>
              <a:rPr lang="en-US" dirty="0" smtClean="0"/>
              <a:t>Verbs </a:t>
            </a:r>
            <a:r>
              <a:rPr lang="en-US" dirty="0"/>
              <a:t>now have very few inflections, and adjectives do not change according to the noun.</a:t>
            </a:r>
          </a:p>
        </p:txBody>
      </p:sp>
    </p:spTree>
    <p:extLst>
      <p:ext uri="{BB962C8B-B14F-4D97-AF65-F5344CB8AC3E}">
        <p14:creationId xmlns:p14="http://schemas.microsoft.com/office/powerpoint/2010/main" val="18433327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/>
              <a:t>Some Specific Features of American </a:t>
            </a:r>
            <a:r>
              <a:rPr lang="en-US" b="0" dirty="0" smtClean="0"/>
              <a:t>English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712" y="2354171"/>
            <a:ext cx="10554574" cy="4574167"/>
          </a:xfrm>
        </p:spPr>
        <p:txBody>
          <a:bodyPr/>
          <a:lstStyle/>
          <a:p>
            <a:r>
              <a:rPr lang="en-US" dirty="0"/>
              <a:t>The pronunciation of American English and the pronunciation of British English are similar</a:t>
            </a:r>
            <a:r>
              <a:rPr lang="en-US" dirty="0" smtClean="0"/>
              <a:t>.</a:t>
            </a:r>
          </a:p>
          <a:p>
            <a:r>
              <a:rPr lang="en-US" dirty="0"/>
              <a:t>The general impression of American English pronunciation is as follows</a:t>
            </a:r>
            <a:r>
              <a:rPr lang="en-US" dirty="0" smtClean="0"/>
              <a:t>:</a:t>
            </a:r>
          </a:p>
          <a:p>
            <a:r>
              <a:rPr lang="en-US" dirty="0"/>
              <a:t>American English intonation does not rise or fall as much as that of British </a:t>
            </a:r>
            <a:r>
              <a:rPr lang="en-US" dirty="0" smtClean="0"/>
              <a:t>English.</a:t>
            </a:r>
          </a:p>
          <a:p>
            <a:r>
              <a:rPr lang="en-US" dirty="0"/>
              <a:t>I</a:t>
            </a:r>
            <a:r>
              <a:rPr lang="en-US" dirty="0" smtClean="0"/>
              <a:t>t </a:t>
            </a:r>
            <a:r>
              <a:rPr lang="en-US" dirty="0"/>
              <a:t>sounds more monotonous</a:t>
            </a:r>
            <a:r>
              <a:rPr lang="en-US" dirty="0" smtClean="0"/>
              <a:t>.</a:t>
            </a:r>
          </a:p>
          <a:p>
            <a:r>
              <a:rPr lang="en-US" dirty="0"/>
              <a:t>American voices usually have a higher pitch</a:t>
            </a:r>
            <a:r>
              <a:rPr lang="en-US" dirty="0" smtClean="0"/>
              <a:t>.</a:t>
            </a:r>
          </a:p>
          <a:p>
            <a:r>
              <a:rPr lang="en-US" dirty="0"/>
              <a:t>That is why American English often seems too </a:t>
            </a:r>
            <a:r>
              <a:rPr lang="en-US" dirty="0" smtClean="0"/>
              <a:t>emphatic.</a:t>
            </a:r>
          </a:p>
          <a:p>
            <a:r>
              <a:rPr lang="en-US" dirty="0"/>
              <a:t>American voices seem louder than those of British speakers.</a:t>
            </a:r>
          </a:p>
          <a:p>
            <a:r>
              <a:rPr lang="en-US" dirty="0" smtClean="0"/>
              <a:t>American </a:t>
            </a:r>
            <a:r>
              <a:rPr lang="en-US" dirty="0"/>
              <a:t>pronunciation is more nasalized</a:t>
            </a:r>
            <a:r>
              <a:rPr lang="en-US" dirty="0" smtClean="0"/>
              <a:t>.</a:t>
            </a:r>
          </a:p>
          <a:p>
            <a:r>
              <a:rPr lang="en-US" dirty="0"/>
              <a:t>There are certain differences in the pronunciation of vowels and consonants.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1558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712" y="2222287"/>
            <a:ext cx="10554574" cy="4565375"/>
          </a:xfrm>
        </p:spPr>
        <p:txBody>
          <a:bodyPr/>
          <a:lstStyle/>
          <a:p>
            <a:r>
              <a:rPr lang="en-US" dirty="0"/>
              <a:t>Though British and American spelling is the same in most </a:t>
            </a:r>
            <a:r>
              <a:rPr lang="en-US" dirty="0" smtClean="0"/>
              <a:t>cases.</a:t>
            </a:r>
          </a:p>
          <a:p>
            <a:r>
              <a:rPr lang="en-US" dirty="0"/>
              <a:t>The changes introduced into the American variety of English are to be found in grammar and structure as </a:t>
            </a:r>
            <a:r>
              <a:rPr lang="en-US" dirty="0" smtClean="0"/>
              <a:t>well.</a:t>
            </a:r>
          </a:p>
          <a:p>
            <a:r>
              <a:rPr lang="en-US" dirty="0"/>
              <a:t>T</a:t>
            </a:r>
            <a:r>
              <a:rPr lang="en-US" dirty="0" smtClean="0"/>
              <a:t>hey </a:t>
            </a:r>
            <a:r>
              <a:rPr lang="en-US" dirty="0"/>
              <a:t>are especially evident in the vocabulary</a:t>
            </a:r>
            <a:r>
              <a:rPr lang="en-US" dirty="0" smtClean="0"/>
              <a:t>.</a:t>
            </a:r>
          </a:p>
          <a:p>
            <a:r>
              <a:rPr lang="en-US" dirty="0"/>
              <a:t>Some English words have developed new </a:t>
            </a:r>
            <a:r>
              <a:rPr lang="en-US" dirty="0" smtClean="0"/>
              <a:t>meanings.</a:t>
            </a:r>
          </a:p>
          <a:p>
            <a:r>
              <a:rPr lang="en-US" dirty="0"/>
              <a:t>M</a:t>
            </a:r>
            <a:r>
              <a:rPr lang="en-US" dirty="0" smtClean="0"/>
              <a:t>any </a:t>
            </a:r>
            <a:r>
              <a:rPr lang="en-US" dirty="0"/>
              <a:t>of these are traceable to the development of American </a:t>
            </a:r>
            <a:r>
              <a:rPr lang="en-US" dirty="0" smtClean="0"/>
              <a:t>institutions </a:t>
            </a:r>
            <a:r>
              <a:rPr lang="en-US" dirty="0"/>
              <a:t>and American ways of life</a:t>
            </a:r>
            <a:r>
              <a:rPr lang="en-US" dirty="0" smtClean="0"/>
              <a:t>.</a:t>
            </a:r>
          </a:p>
          <a:p>
            <a:r>
              <a:rPr lang="en-US" dirty="0"/>
              <a:t>Yet the striking feature of American English innovations is their close correspondence to characteristics of the temperament and the ways of life of the people who developed them</a:t>
            </a:r>
            <a:r>
              <a:rPr lang="en-US" dirty="0" smtClean="0"/>
              <a:t>.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11014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British English </a:t>
            </a:r>
            <a:r>
              <a:rPr lang="en-US" dirty="0" smtClean="0"/>
              <a:t>- American </a:t>
            </a:r>
            <a:r>
              <a:rPr lang="en-US" dirty="0"/>
              <a:t>English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712" y="2222287"/>
            <a:ext cx="10554574" cy="4574167"/>
          </a:xfrm>
        </p:spPr>
        <p:txBody>
          <a:bodyPr>
            <a:normAutofit fontScale="92500" lnSpcReduction="10000"/>
          </a:bodyPr>
          <a:lstStyle/>
          <a:p>
            <a:r>
              <a:rPr lang="en-US" i="1" dirty="0" smtClean="0"/>
              <a:t>minister                                                                              secretary</a:t>
            </a:r>
            <a:endParaRPr lang="en-US" dirty="0"/>
          </a:p>
          <a:p>
            <a:r>
              <a:rPr lang="en-US" i="1" dirty="0"/>
              <a:t>car </a:t>
            </a:r>
            <a:r>
              <a:rPr lang="en-US" i="1" dirty="0" smtClean="0"/>
              <a:t>                                                                                    automobile</a:t>
            </a:r>
            <a:endParaRPr lang="en-US" dirty="0"/>
          </a:p>
          <a:p>
            <a:r>
              <a:rPr lang="en-US" i="1" dirty="0"/>
              <a:t>secondary school </a:t>
            </a:r>
            <a:r>
              <a:rPr lang="en-US" i="1" dirty="0" smtClean="0"/>
              <a:t>                                                           high </a:t>
            </a:r>
            <a:r>
              <a:rPr lang="en-US" i="1" dirty="0"/>
              <a:t>school</a:t>
            </a:r>
            <a:endParaRPr lang="en-US" dirty="0"/>
          </a:p>
          <a:p>
            <a:r>
              <a:rPr lang="en-US" i="1" dirty="0"/>
              <a:t>biscuits </a:t>
            </a:r>
            <a:r>
              <a:rPr lang="en-US" i="1" dirty="0" smtClean="0"/>
              <a:t>                                                                             cookies</a:t>
            </a:r>
            <a:endParaRPr lang="en-US" dirty="0"/>
          </a:p>
          <a:p>
            <a:r>
              <a:rPr lang="en-US" i="1" dirty="0"/>
              <a:t>flat </a:t>
            </a:r>
            <a:r>
              <a:rPr lang="en-US" i="1" dirty="0" smtClean="0"/>
              <a:t>                                                                                    apartment</a:t>
            </a:r>
            <a:endParaRPr lang="en-US" dirty="0"/>
          </a:p>
          <a:p>
            <a:r>
              <a:rPr lang="en-US" i="1" dirty="0" smtClean="0"/>
              <a:t>lift                                                                                       elevator</a:t>
            </a:r>
            <a:endParaRPr lang="en-US" dirty="0"/>
          </a:p>
          <a:p>
            <a:r>
              <a:rPr lang="en-US" i="1" dirty="0"/>
              <a:t>post </a:t>
            </a:r>
            <a:r>
              <a:rPr lang="en-US" i="1" dirty="0" smtClean="0"/>
              <a:t>                                                                                  mail</a:t>
            </a:r>
            <a:endParaRPr lang="en-US" dirty="0"/>
          </a:p>
          <a:p>
            <a:r>
              <a:rPr lang="en-US" i="1" dirty="0"/>
              <a:t>pavement </a:t>
            </a:r>
            <a:r>
              <a:rPr lang="en-US" i="1" dirty="0" smtClean="0"/>
              <a:t>                                                                       sidewalk</a:t>
            </a:r>
            <a:endParaRPr lang="en-US" dirty="0"/>
          </a:p>
          <a:p>
            <a:r>
              <a:rPr lang="en-US" i="1" dirty="0"/>
              <a:t>lorry </a:t>
            </a:r>
            <a:r>
              <a:rPr lang="en-US" i="1" dirty="0" smtClean="0"/>
              <a:t>                                                                                  truck</a:t>
            </a:r>
            <a:endParaRPr lang="en-US" dirty="0"/>
          </a:p>
          <a:p>
            <a:r>
              <a:rPr lang="en-US" i="1" dirty="0" smtClean="0"/>
              <a:t>petrol                                                                                gasoline </a:t>
            </a:r>
            <a:r>
              <a:rPr lang="en-US" i="1" dirty="0"/>
              <a:t>(gas)</a:t>
            </a:r>
            <a:endParaRPr lang="en-US" dirty="0"/>
          </a:p>
          <a:p>
            <a:r>
              <a:rPr lang="en-US" i="1" dirty="0"/>
              <a:t>wash up </a:t>
            </a:r>
            <a:r>
              <a:rPr lang="en-US" i="1" dirty="0" smtClean="0"/>
              <a:t>                                                                          do </a:t>
            </a:r>
            <a:r>
              <a:rPr lang="en-US" i="1" dirty="0"/>
              <a:t>the dishes</a:t>
            </a:r>
            <a:endParaRPr lang="en-US" dirty="0"/>
          </a:p>
          <a:p>
            <a:r>
              <a:rPr lang="en-US" i="1" dirty="0" smtClean="0"/>
              <a:t>wash </a:t>
            </a:r>
            <a:r>
              <a:rPr lang="en-US" i="1" dirty="0"/>
              <a:t>your hands </a:t>
            </a:r>
            <a:r>
              <a:rPr lang="en-US" i="1" dirty="0" smtClean="0"/>
              <a:t>                                                           wash </a:t>
            </a:r>
            <a:r>
              <a:rPr lang="en-US" i="1" dirty="0"/>
              <a:t>up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736263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eklif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Teklif">
      <a:maj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Teklif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lumMod val="105000"/>
              </a:schemeClr>
            </a:gs>
            <a:gs pos="100000">
              <a:schemeClr val="phClr">
                <a:tint val="9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8000"/>
                <a:lumMod val="102000"/>
              </a:schemeClr>
              <a:schemeClr val="phClr">
                <a:shade val="98000"/>
                <a:lumMod val="98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innerShdw blurRad="63500" dist="25400" dir="13500000">
              <a:srgbClr val="000000">
                <a:alpha val="75000"/>
              </a:srgbClr>
            </a:inn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</a:schemeClr>
            </a:gs>
            <a:gs pos="100000">
              <a:schemeClr val="phClr">
                <a:tint val="84000"/>
                <a:shade val="84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90000"/>
                <a:satMod val="120000"/>
                <a:lumMod val="90000"/>
              </a:schemeClr>
            </a:gs>
            <a:gs pos="100000">
              <a:schemeClr val="phClr"/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Quotable" id="{39EC5628-30ED-4578-ACD8-9820EDB8E15A}" vid="{6F3559E9-1A4C-49D8-94D4-F41003531C49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Teklif</Template>
  <TotalTime>377</TotalTime>
  <Words>2369</Words>
  <Application>Microsoft Office PowerPoint</Application>
  <PresentationFormat>Geniş ekran</PresentationFormat>
  <Paragraphs>152</Paragraphs>
  <Slides>22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22</vt:i4>
      </vt:variant>
    </vt:vector>
  </HeadingPairs>
  <TitlesOfParts>
    <vt:vector size="26" baseType="lpstr">
      <vt:lpstr>Calibri</vt:lpstr>
      <vt:lpstr>Century Gothic</vt:lpstr>
      <vt:lpstr>Wingdings 2</vt:lpstr>
      <vt:lpstr>Teklif</vt:lpstr>
      <vt:lpstr>American English and Culture</vt:lpstr>
      <vt:lpstr>The United States of America</vt:lpstr>
      <vt:lpstr>PowerPoint Sunusu</vt:lpstr>
      <vt:lpstr>PowerPoint Sunusu</vt:lpstr>
      <vt:lpstr>English as a World Language</vt:lpstr>
      <vt:lpstr>PowerPoint Sunusu</vt:lpstr>
      <vt:lpstr>Some Specific Features of American English</vt:lpstr>
      <vt:lpstr>PowerPoint Sunusu</vt:lpstr>
      <vt:lpstr>British English - American English </vt:lpstr>
      <vt:lpstr>Look through the day descriptions by an American and a British girl, spot all the differences in the language used.</vt:lpstr>
      <vt:lpstr>Exercise for Comparasion </vt:lpstr>
      <vt:lpstr>Let’s Watch</vt:lpstr>
      <vt:lpstr>Let’s Listen</vt:lpstr>
      <vt:lpstr>American Culture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Common Law  vs.  Civil Law</dc:title>
  <dc:creator>CANER</dc:creator>
  <cp:lastModifiedBy>mumununuto</cp:lastModifiedBy>
  <cp:revision>60</cp:revision>
  <dcterms:created xsi:type="dcterms:W3CDTF">2019-10-08T16:58:26Z</dcterms:created>
  <dcterms:modified xsi:type="dcterms:W3CDTF">2023-03-29T08:48:10Z</dcterms:modified>
</cp:coreProperties>
</file>