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296" y="-6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3">
        <a:schemeClr val="bg2"/>
      </p:bgRef>
    </p:bg>
    <p:spTree>
      <p:nvGrpSpPr>
        <p:cNvPr id="1" name=""/>
        <p:cNvGrpSpPr/>
        <p:nvPr/>
      </p:nvGrpSpPr>
      <p:grpSpPr>
        <a:xfrm>
          <a:off x="0" y="0"/>
          <a:ext cx="0" cy="0"/>
          <a:chOff x="0" y="0"/>
          <a:chExt cx="0" cy="0"/>
        </a:xfrm>
      </p:grpSpPr>
      <p:pic>
        <p:nvPicPr>
          <p:cNvPr id="7" name="Picture 6" descr="CoverOverlay.png"/>
          <p:cNvPicPr>
            <a:picLocks noChangeAspect="1"/>
          </p:cNvPicPr>
          <p:nvPr/>
        </p:nvPicPr>
        <p:blipFill>
          <a:blip r:embed="rId2" cstate="print"/>
          <a:stretch>
            <a:fillRect/>
          </a:stretch>
        </p:blipFill>
        <p:spPr>
          <a:xfrm>
            <a:off x="0" y="0"/>
            <a:ext cx="9144000" cy="6858000"/>
          </a:xfrm>
          <a:prstGeom prst="rect">
            <a:avLst/>
          </a:prstGeom>
        </p:spPr>
      </p:pic>
      <p:sp>
        <p:nvSpPr>
          <p:cNvPr id="4" name="Date Placeholder 3"/>
          <p:cNvSpPr>
            <a:spLocks noGrp="1"/>
          </p:cNvSpPr>
          <p:nvPr>
            <p:ph type="dt" sz="half" idx="10"/>
          </p:nvPr>
        </p:nvSpPr>
        <p:spPr/>
        <p:txBody>
          <a:bodyPr/>
          <a:lstStyle>
            <a:lvl1pPr>
              <a:defRPr>
                <a:solidFill>
                  <a:schemeClr val="tx2"/>
                </a:solidFill>
              </a:defRPr>
            </a:lvl1pPr>
          </a:lstStyle>
          <a:p>
            <a:fld id="{1D8BD707-D9CF-40AE-B4C6-C98DA3205C09}" type="datetimeFigureOut">
              <a:rPr lang="en-US" smtClean="0"/>
              <a:pPr/>
              <a:t>5/19/2022</a:t>
            </a:fld>
            <a:endParaRPr lang="en-US"/>
          </a:p>
        </p:txBody>
      </p:sp>
      <p:sp>
        <p:nvSpPr>
          <p:cNvPr id="5" name="Footer Placeholder 4"/>
          <p:cNvSpPr>
            <a:spLocks noGrp="1"/>
          </p:cNvSpPr>
          <p:nvPr>
            <p:ph type="ftr" sz="quarter" idx="11"/>
          </p:nvPr>
        </p:nvSpPr>
        <p:spPr/>
        <p:txBody>
          <a:bodyPr/>
          <a:lstStyle>
            <a:lvl1pPr>
              <a:defRPr>
                <a:solidFill>
                  <a:schemeClr val="tx2"/>
                </a:solidFill>
              </a:defRPr>
            </a:lvl1pPr>
          </a:lstStyle>
          <a:p>
            <a:endParaRPr lang="en-US"/>
          </a:p>
        </p:txBody>
      </p:sp>
      <p:sp>
        <p:nvSpPr>
          <p:cNvPr id="6" name="Slide Number Placeholder 5"/>
          <p:cNvSpPr>
            <a:spLocks noGrp="1"/>
          </p:cNvSpPr>
          <p:nvPr>
            <p:ph type="sldNum" sz="quarter" idx="12"/>
          </p:nvPr>
        </p:nvSpPr>
        <p:spPr/>
        <p:txBody>
          <a:bodyPr/>
          <a:lstStyle>
            <a:lvl1pPr>
              <a:defRPr>
                <a:solidFill>
                  <a:schemeClr val="tx2"/>
                </a:solidFill>
              </a:defRPr>
            </a:lvl1pPr>
          </a:lstStyle>
          <a:p>
            <a:fld id="{B6F15528-21DE-4FAA-801E-634DDDAF4B2B}" type="slidenum">
              <a:rPr lang="en-US" smtClean="0"/>
              <a:pPr/>
              <a:t>‹#›</a:t>
            </a:fld>
            <a:endParaRPr lang="en-US"/>
          </a:p>
        </p:txBody>
      </p:sp>
      <p:grpSp>
        <p:nvGrpSpPr>
          <p:cNvPr id="8" name="Group 7"/>
          <p:cNvGrpSpPr/>
          <p:nvPr/>
        </p:nvGrpSpPr>
        <p:grpSpPr>
          <a:xfrm>
            <a:off x="1194101" y="2887530"/>
            <a:ext cx="6779110" cy="923330"/>
            <a:chOff x="1172584" y="1381459"/>
            <a:chExt cx="6779110" cy="923330"/>
          </a:xfrm>
          <a:effectLst>
            <a:outerShdw blurRad="38100" dist="12700" dir="16200000" rotWithShape="0">
              <a:prstClr val="black">
                <a:alpha val="30000"/>
              </a:prstClr>
            </a:outerShdw>
          </a:effectLst>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rPr>
                <a:t></a:t>
              </a:r>
              <a:endParaRPr lang="en-US" sz="5400" dirty="0">
                <a:ln w="3175">
                  <a:solidFill>
                    <a:schemeClr val="tx2">
                      <a:alpha val="60000"/>
                    </a:schemeClr>
                  </a:solidFill>
                </a:ln>
                <a:solidFill>
                  <a:schemeClr val="tx2">
                    <a:lumMod val="90000"/>
                  </a:schemeClr>
                </a:solidFill>
                <a:effectLst>
                  <a:outerShdw blurRad="34925" dist="12700" dir="14400000" algn="ctr" rotWithShape="0">
                    <a:srgbClr val="000000">
                      <a:alpha val="21000"/>
                    </a:srgbClr>
                  </a:outerShdw>
                </a:effectLst>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2930"/>
              <a:ext cx="3119718" cy="1588"/>
            </a:xfrm>
            <a:prstGeom prst="line">
              <a:avLst/>
            </a:prstGeom>
            <a:ln>
              <a:solidFill>
                <a:schemeClr val="tx2">
                  <a:lumMod val="9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183341" y="1387737"/>
            <a:ext cx="6777318" cy="1731982"/>
          </a:xfrm>
        </p:spPr>
        <p:txBody>
          <a:bodyPr anchor="b"/>
          <a:lstStyle>
            <a:lvl1pPr>
              <a:defRPr>
                <a:ln w="3175">
                  <a:solidFill>
                    <a:schemeClr val="tx1">
                      <a:alpha val="65000"/>
                    </a:schemeClr>
                  </a:solidFill>
                </a:ln>
                <a:solidFill>
                  <a:schemeClr val="tx1"/>
                </a:solidFill>
                <a:effectLst>
                  <a:outerShdw blurRad="25400" dist="12700" dir="14220000" rotWithShape="0">
                    <a:prstClr val="black">
                      <a:alpha val="50000"/>
                    </a:prstClr>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767862"/>
            <a:ext cx="6400800" cy="1752600"/>
          </a:xfrm>
        </p:spPr>
        <p:txBody>
          <a:bodyPr/>
          <a:lstStyle>
            <a:lvl1pPr marL="0" indent="0" algn="ctr">
              <a:buNone/>
              <a:defRPr>
                <a:solidFill>
                  <a:schemeClr val="tx1"/>
                </a:solidFill>
                <a:effectLst>
                  <a:outerShdw blurRad="34925" dist="12700" dir="14400000" rotWithShape="0">
                    <a:prstClr val="black">
                      <a:alpha val="21000"/>
                    </a:prstClr>
                  </a:out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grpSp>
        <p:nvGrpSpPr>
          <p:cNvPr id="11" name="Group 10"/>
          <p:cNvGrpSpPr/>
          <p:nvPr/>
        </p:nvGrpSpPr>
        <p:grpSpPr>
          <a:xfrm>
            <a:off x="1172584" y="1392217"/>
            <a:ext cx="6779110" cy="923330"/>
            <a:chOff x="1172584" y="1381459"/>
            <a:chExt cx="6779110" cy="923330"/>
          </a:xfrm>
        </p:grpSpPr>
        <p:sp>
          <p:nvSpPr>
            <p:cNvPr id="15" name="TextBox 14"/>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6" name="Straight Connector 15"/>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66560" y="559398"/>
            <a:ext cx="1678193" cy="556676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88488" y="849854"/>
            <a:ext cx="5507917" cy="502382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grpSp>
        <p:nvGrpSpPr>
          <p:cNvPr id="11" name="Group 10"/>
          <p:cNvGrpSpPr/>
          <p:nvPr/>
        </p:nvGrpSpPr>
        <p:grpSpPr>
          <a:xfrm rot="5400000">
            <a:off x="3909050" y="2880823"/>
            <a:ext cx="5480154" cy="923330"/>
            <a:chOff x="1815339" y="1381459"/>
            <a:chExt cx="5480154" cy="923330"/>
          </a:xfrm>
        </p:grpSpPr>
        <p:sp>
          <p:nvSpPr>
            <p:cNvPr id="12" name="TextBox 11"/>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3" name="Straight Connector 12"/>
            <p:cNvCxnSpPr/>
            <p:nvPr/>
          </p:nvCxnSpPr>
          <p:spPr>
            <a:xfrm flipH="1" flipV="1">
              <a:off x="1815339" y="1924709"/>
              <a:ext cx="2468880" cy="2505"/>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rot="10800000">
              <a:off x="4826613" y="1927417"/>
              <a:ext cx="2468880"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5/19/2022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11" name="Title 10"/>
          <p:cNvSpPr>
            <a:spLocks noGrp="1"/>
          </p:cNvSpPr>
          <p:nvPr>
            <p:ph type="title"/>
          </p:nvPr>
        </p:nvSpPr>
        <p:spPr/>
        <p:txBody>
          <a:bodyPr/>
          <a:lstStyle/>
          <a:p>
            <a:r>
              <a:rPr lang="en-US" smtClean="0"/>
              <a:t>Click to edit Master title style</a:t>
            </a:r>
            <a:endParaRPr lang="en-US"/>
          </a:p>
        </p:txBody>
      </p:sp>
      <p:grpSp>
        <p:nvGrpSpPr>
          <p:cNvPr id="12" name="Group 11"/>
          <p:cNvGrpSpPr/>
          <p:nvPr/>
        </p:nvGrpSpPr>
        <p:grpSpPr>
          <a:xfrm>
            <a:off x="1172584" y="1392217"/>
            <a:ext cx="6779110" cy="923330"/>
            <a:chOff x="1172584" y="1381459"/>
            <a:chExt cx="6779110" cy="923330"/>
          </a:xfrm>
        </p:grpSpPr>
        <p:sp>
          <p:nvSpPr>
            <p:cNvPr id="13" name="TextBox 12"/>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4" name="Straight Connector 13"/>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pic>
        <p:nvPicPr>
          <p:cNvPr id="12" name="Picture 11" descr="CoverOverlay.png"/>
          <p:cNvPicPr>
            <a:picLocks noChangeAspect="1"/>
          </p:cNvPicPr>
          <p:nvPr/>
        </p:nvPicPr>
        <p:blipFill>
          <a:blip r:embed="rId2" cstate="print">
            <a:lum/>
          </a:blip>
          <a:stretch>
            <a:fillRect/>
          </a:stretch>
        </p:blipFill>
        <p:spPr>
          <a:xfrm>
            <a:off x="0" y="0"/>
            <a:ext cx="9144000" cy="6858000"/>
          </a:xfrm>
          <a:prstGeom prst="rect">
            <a:avLst/>
          </a:prstGeom>
        </p:spPr>
      </p:pic>
      <p:grpSp>
        <p:nvGrpSpPr>
          <p:cNvPr id="7" name="Group 7"/>
          <p:cNvGrpSpPr/>
          <p:nvPr/>
        </p:nvGrpSpPr>
        <p:grpSpPr>
          <a:xfrm>
            <a:off x="1172584" y="2887579"/>
            <a:ext cx="6779110" cy="923330"/>
            <a:chOff x="1172584" y="1381459"/>
            <a:chExt cx="6779110" cy="923330"/>
          </a:xfrm>
        </p:grpSpPr>
        <p:sp>
          <p:nvSpPr>
            <p:cNvPr id="9" name="TextBox 8"/>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0" name="Straight Connector 9"/>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rot="10800000">
              <a:off x="4831976" y="1927412"/>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title"/>
          </p:nvPr>
        </p:nvSpPr>
        <p:spPr>
          <a:xfrm>
            <a:off x="690040" y="1204857"/>
            <a:ext cx="7754713" cy="1910716"/>
          </a:xfrm>
        </p:spPr>
        <p:txBody>
          <a:bodyPr anchor="b"/>
          <a:lstStyle>
            <a:lvl1pPr algn="ctr">
              <a:defRPr sz="5400" b="0" cap="none" baseline="0">
                <a:solidFill>
                  <a:schemeClr val="tx2"/>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699248" y="3767316"/>
            <a:ext cx="7734747" cy="1500187"/>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5/19/2022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1D8BD707-D9CF-40AE-B4C6-C98DA3205C09}" type="datetimeFigureOut">
              <a:rPr lang="en-US" smtClean="0"/>
              <a:pPr/>
              <a:t>5/19/2022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12" name="Title 11"/>
          <p:cNvSpPr>
            <a:spLocks noGrp="1"/>
          </p:cNvSpPr>
          <p:nvPr>
            <p:ph type="title"/>
          </p:nvPr>
        </p:nvSpPr>
        <p:spPr/>
        <p:txBody>
          <a:bodyPr/>
          <a:lstStyle>
            <a:lvl1pPr>
              <a:defRPr>
                <a:solidFill>
                  <a:schemeClr val="tx2"/>
                </a:solidFill>
              </a:defRPr>
            </a:lvl1pPr>
          </a:lstStyle>
          <a:p>
            <a:r>
              <a:rPr lang="en-US" smtClean="0"/>
              <a:t>Click to edit Master title style</a:t>
            </a:r>
            <a:endParaRPr lang="en-US" dirty="0"/>
          </a:p>
        </p:txBody>
      </p:sp>
      <p:grpSp>
        <p:nvGrpSpPr>
          <p:cNvPr id="13" name="Group 12"/>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
        <p:nvSpPr>
          <p:cNvPr id="8" name="Content Placeholder 7"/>
          <p:cNvSpPr>
            <a:spLocks noGrp="1"/>
          </p:cNvSpPr>
          <p:nvPr>
            <p:ph sz="quarter" idx="13"/>
          </p:nvPr>
        </p:nvSpPr>
        <p:spPr>
          <a:xfrm>
            <a:off x="685800"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0" name="Content Placeholder 9"/>
          <p:cNvSpPr>
            <a:spLocks noGrp="1"/>
          </p:cNvSpPr>
          <p:nvPr>
            <p:ph sz="quarter" idx="14"/>
          </p:nvPr>
        </p:nvSpPr>
        <p:spPr>
          <a:xfrm>
            <a:off x="4645151" y="2240280"/>
            <a:ext cx="3803904"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51560" y="2240280"/>
            <a:ext cx="3442446"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88488" y="2947595"/>
            <a:ext cx="3803904"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02306" y="2240280"/>
            <a:ext cx="3447288" cy="658368"/>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944368"/>
            <a:ext cx="3799728" cy="317296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5/19/2022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grpSp>
        <p:nvGrpSpPr>
          <p:cNvPr id="14" name="Group 13"/>
          <p:cNvGrpSpPr/>
          <p:nvPr/>
        </p:nvGrpSpPr>
        <p:grpSpPr>
          <a:xfrm>
            <a:off x="1172584" y="1392217"/>
            <a:ext cx="6779110" cy="923330"/>
            <a:chOff x="1172584" y="1381459"/>
            <a:chExt cx="6779110" cy="923330"/>
          </a:xfrm>
        </p:grpSpPr>
        <p:sp>
          <p:nvSpPr>
            <p:cNvPr id="16" name="TextBox 15"/>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7" name="Straight Connector 16"/>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5/19/2022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grpSp>
        <p:nvGrpSpPr>
          <p:cNvPr id="10" name="Group 9"/>
          <p:cNvGrpSpPr/>
          <p:nvPr/>
        </p:nvGrpSpPr>
        <p:grpSpPr>
          <a:xfrm>
            <a:off x="1172584" y="1392217"/>
            <a:ext cx="6779110" cy="923330"/>
            <a:chOff x="1172584" y="1381459"/>
            <a:chExt cx="6779110" cy="923330"/>
          </a:xfrm>
        </p:grpSpPr>
        <p:sp>
          <p:nvSpPr>
            <p:cNvPr id="14" name="TextBox 13"/>
            <p:cNvSpPr txBox="1"/>
            <p:nvPr/>
          </p:nvSpPr>
          <p:spPr>
            <a:xfrm>
              <a:off x="4147073" y="1381459"/>
              <a:ext cx="877163" cy="923330"/>
            </a:xfrm>
            <a:prstGeom prst="rect">
              <a:avLst/>
            </a:prstGeom>
            <a:noFill/>
          </p:spPr>
          <p:txBody>
            <a:bodyPr wrap="none" rtlCol="0">
              <a:spAutoFit/>
            </a:bodyPr>
            <a:lstStyle/>
            <a:p>
              <a:r>
                <a:rPr lang="en-US" sz="5400" dirty="0" smtClean="0">
                  <a:solidFill>
                    <a:schemeClr val="tx2">
                      <a:lumMod val="60000"/>
                      <a:lumOff val="40000"/>
                    </a:schemeClr>
                  </a:solidFill>
                  <a:latin typeface="Wingdings" pitchFamily="2" charset="2"/>
                </a:rPr>
                <a:t></a:t>
              </a:r>
              <a:endParaRPr lang="en-US" sz="5400" dirty="0">
                <a:solidFill>
                  <a:schemeClr val="tx2">
                    <a:lumMod val="60000"/>
                    <a:lumOff val="40000"/>
                  </a:schemeClr>
                </a:solidFill>
                <a:latin typeface="Wingdings" pitchFamily="2" charset="2"/>
              </a:endParaRPr>
            </a:p>
          </p:txBody>
        </p:sp>
        <p:cxnSp>
          <p:nvCxnSpPr>
            <p:cNvPr id="15" name="Straight Connector 14"/>
            <p:cNvCxnSpPr/>
            <p:nvPr/>
          </p:nvCxnSpPr>
          <p:spPr>
            <a:xfrm rot="10800000">
              <a:off x="1172584" y="192562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a:off x="4831976" y="1922650"/>
              <a:ext cx="3119718" cy="1588"/>
            </a:xfrm>
            <a:prstGeom prst="line">
              <a:avLst/>
            </a:prstGeom>
            <a:ln>
              <a:solidFill>
                <a:schemeClr val="tx2">
                  <a:lumMod val="60000"/>
                  <a:lumOff val="40000"/>
                </a:schemeClr>
              </a:solidFill>
            </a:ln>
            <a:effectLst/>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5/19/2022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34579" y="1678195"/>
            <a:ext cx="3422483" cy="1886921"/>
          </a:xfrm>
        </p:spPr>
        <p:txBody>
          <a:bodyPr anchor="b"/>
          <a:lstStyle>
            <a:lvl1pPr algn="l">
              <a:defRPr sz="2800" b="0"/>
            </a:lvl1pPr>
          </a:lstStyle>
          <a:p>
            <a:r>
              <a:rPr lang="en-US" smtClean="0"/>
              <a:t>Click to edit Master title style</a:t>
            </a:r>
            <a:endParaRPr lang="en-US"/>
          </a:p>
        </p:txBody>
      </p:sp>
      <p:sp>
        <p:nvSpPr>
          <p:cNvPr id="3" name="Content Placeholder 2"/>
          <p:cNvSpPr>
            <a:spLocks noGrp="1"/>
          </p:cNvSpPr>
          <p:nvPr>
            <p:ph idx="1"/>
          </p:nvPr>
        </p:nvSpPr>
        <p:spPr>
          <a:xfrm>
            <a:off x="692001" y="559398"/>
            <a:ext cx="4116667" cy="5566765"/>
          </a:xfrm>
        </p:spPr>
        <p:txBody>
          <a:bodyPr anchor="ct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5034579" y="3603812"/>
            <a:ext cx="3411725" cy="2517289"/>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731" y="4668818"/>
            <a:ext cx="7767021" cy="644729"/>
          </a:xfrm>
        </p:spPr>
        <p:txBody>
          <a:bodyPr anchor="b"/>
          <a:lstStyle>
            <a:lvl1pPr algn="ctr">
              <a:defRPr sz="2800" b="0"/>
            </a:lvl1pPr>
          </a:lstStyle>
          <a:p>
            <a:r>
              <a:rPr lang="en-US" smtClean="0"/>
              <a:t>Click to edit Master title style</a:t>
            </a:r>
            <a:endParaRPr lang="en-US"/>
          </a:p>
        </p:txBody>
      </p:sp>
      <p:sp>
        <p:nvSpPr>
          <p:cNvPr id="3" name="Picture Placeholder 2"/>
          <p:cNvSpPr>
            <a:spLocks noGrp="1"/>
          </p:cNvSpPr>
          <p:nvPr>
            <p:ph type="pic" idx="1"/>
          </p:nvPr>
        </p:nvSpPr>
        <p:spPr>
          <a:xfrm rot="240000">
            <a:off x="2183792" y="666965"/>
            <a:ext cx="4772156" cy="3598016"/>
          </a:xfrm>
          <a:solidFill>
            <a:srgbClr val="FFFFFF">
              <a:shade val="85000"/>
            </a:srgbClr>
          </a:solidFill>
          <a:ln w="190500" cap="sq">
            <a:solidFill>
              <a:srgbClr val="FFFFFF"/>
            </a:solidFill>
            <a:miter lim="800000"/>
          </a:ln>
          <a:effectLst>
            <a:outerShdw blurRad="65000" dist="50800" dir="12900000" kx="195000" ky="145000" algn="tl" rotWithShape="0">
              <a:srgbClr val="000000">
                <a:alpha val="24000"/>
              </a:srgbClr>
            </a:outerShdw>
          </a:effectLst>
          <a:scene3d>
            <a:camera prst="orthographicFront">
              <a:rot lat="0" lon="0" rev="360000"/>
            </a:camera>
            <a:lightRig rig="twoPt" dir="t">
              <a:rot lat="0" lon="0" rev="7200000"/>
            </a:lightRig>
          </a:scene3d>
          <a:sp3d contourW="12700">
            <a:bevelT w="25400" h="19050"/>
            <a:contourClr>
              <a:srgbClr val="969696"/>
            </a:contourClr>
          </a:sp3d>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88489" y="5324306"/>
            <a:ext cx="7756264" cy="804862"/>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5/19/2022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gradFill flip="none" rotWithShape="1">
            <a:gsLst>
              <a:gs pos="83000">
                <a:schemeClr val="bg1">
                  <a:alpha val="11000"/>
                </a:schemeClr>
              </a:gs>
              <a:gs pos="100000">
                <a:schemeClr val="bg2">
                  <a:lumMod val="75000"/>
                  <a:alpha val="23000"/>
                </a:schemeClr>
              </a:gs>
            </a:gsLst>
            <a:path path="rect">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688490" y="570156"/>
            <a:ext cx="7756263" cy="105425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699247" y="2248347"/>
            <a:ext cx="7745505" cy="387781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60378" y="6161442"/>
            <a:ext cx="2133600" cy="365125"/>
          </a:xfrm>
          <a:prstGeom prst="rect">
            <a:avLst/>
          </a:prstGeom>
        </p:spPr>
        <p:txBody>
          <a:bodyPr vert="horz" lIns="91440" tIns="45720" rIns="91440" bIns="45720" rtlCol="0" anchor="ctr"/>
          <a:lstStyle>
            <a:lvl1pPr algn="l">
              <a:defRPr sz="1200">
                <a:solidFill>
                  <a:schemeClr val="tx2"/>
                </a:solidFill>
              </a:defRPr>
            </a:lvl1pPr>
          </a:lstStyle>
          <a:p>
            <a:fld id="{1D8BD707-D9CF-40AE-B4C6-C98DA3205C09}" type="datetimeFigureOut">
              <a:rPr lang="en-US" smtClean="0"/>
              <a:pPr/>
              <a:t>5/19/2022</a:t>
            </a:fld>
            <a:endParaRPr lang="en-US"/>
          </a:p>
        </p:txBody>
      </p:sp>
      <p:sp>
        <p:nvSpPr>
          <p:cNvPr id="5" name="Footer Placeholder 4"/>
          <p:cNvSpPr>
            <a:spLocks noGrp="1"/>
          </p:cNvSpPr>
          <p:nvPr>
            <p:ph type="ftr" sz="quarter" idx="3"/>
          </p:nvPr>
        </p:nvSpPr>
        <p:spPr>
          <a:xfrm>
            <a:off x="3124200" y="6161442"/>
            <a:ext cx="2895600" cy="365125"/>
          </a:xfrm>
          <a:prstGeom prst="rect">
            <a:avLst/>
          </a:prstGeom>
        </p:spPr>
        <p:txBody>
          <a:bodyPr vert="horz" lIns="91440" tIns="45720" rIns="91440" bIns="45720" rtlCol="0" anchor="ctr"/>
          <a:lstStyle>
            <a:lvl1pPr algn="ctr">
              <a:defRPr sz="1200">
                <a:solidFill>
                  <a:schemeClr val="tx2"/>
                </a:solidFill>
              </a:defRPr>
            </a:lvl1pPr>
          </a:lstStyle>
          <a:p>
            <a:endParaRPr lang="en-US"/>
          </a:p>
        </p:txBody>
      </p:sp>
      <p:sp>
        <p:nvSpPr>
          <p:cNvPr id="6" name="Slide Number Placeholder 5"/>
          <p:cNvSpPr>
            <a:spLocks noGrp="1"/>
          </p:cNvSpPr>
          <p:nvPr>
            <p:ph type="sldNum" sz="quarter" idx="4"/>
          </p:nvPr>
        </p:nvSpPr>
        <p:spPr>
          <a:xfrm>
            <a:off x="6639264" y="6161442"/>
            <a:ext cx="2133600" cy="365125"/>
          </a:xfrm>
          <a:prstGeom prst="rect">
            <a:avLst/>
          </a:prstGeom>
        </p:spPr>
        <p:txBody>
          <a:bodyPr vert="horz" lIns="91440" tIns="45720" rIns="91440" bIns="45720" rtlCol="0" anchor="ctr"/>
          <a:lstStyle>
            <a:lvl1pPr algn="r">
              <a:defRPr sz="1200">
                <a:solidFill>
                  <a:schemeClr val="tx2"/>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65760" indent="-365760" algn="l" defTabSz="914400" rtl="0" eaLnBrk="1" latinLnBrk="0" hangingPunct="1">
        <a:spcBef>
          <a:spcPct val="20000"/>
        </a:spcBef>
        <a:buClr>
          <a:schemeClr val="accent1"/>
        </a:buClr>
        <a:buFont typeface="Wingdings" pitchFamily="2" charset="2"/>
        <a:buChar char=""/>
        <a:defRPr sz="2400" kern="1200">
          <a:solidFill>
            <a:schemeClr val="tx1">
              <a:lumMod val="85000"/>
              <a:lumOff val="15000"/>
            </a:schemeClr>
          </a:solidFill>
          <a:latin typeface="+mn-lt"/>
          <a:ea typeface="+mn-ea"/>
          <a:cs typeface="+mn-cs"/>
        </a:defRPr>
      </a:lvl1pPr>
      <a:lvl2pPr marL="777240" indent="-365760" algn="l" defTabSz="914400" rtl="0" eaLnBrk="1" latinLnBrk="0" hangingPunct="1">
        <a:spcBef>
          <a:spcPct val="20000"/>
        </a:spcBef>
        <a:buClr>
          <a:schemeClr val="accent1"/>
        </a:buClr>
        <a:buFont typeface="Wingdings" pitchFamily="2" charset="2"/>
        <a:buChar char=""/>
        <a:defRPr sz="2200" kern="1200">
          <a:solidFill>
            <a:schemeClr val="tx1">
              <a:lumMod val="85000"/>
              <a:lumOff val="15000"/>
            </a:schemeClr>
          </a:solidFill>
          <a:latin typeface="+mn-lt"/>
          <a:ea typeface="+mn-ea"/>
          <a:cs typeface="+mn-cs"/>
        </a:defRPr>
      </a:lvl2pPr>
      <a:lvl3pPr marL="1143000" indent="-365760" algn="l" defTabSz="914400" rtl="0" eaLnBrk="1" latinLnBrk="0" hangingPunct="1">
        <a:spcBef>
          <a:spcPct val="20000"/>
        </a:spcBef>
        <a:buClr>
          <a:schemeClr val="accent1"/>
        </a:buClr>
        <a:buFont typeface="Wingdings" pitchFamily="2" charset="2"/>
        <a:buChar char=""/>
        <a:defRPr sz="2000" kern="1200">
          <a:solidFill>
            <a:schemeClr val="tx1">
              <a:lumMod val="85000"/>
              <a:lumOff val="15000"/>
            </a:schemeClr>
          </a:solidFill>
          <a:latin typeface="+mn-lt"/>
          <a:ea typeface="+mn-ea"/>
          <a:cs typeface="+mn-cs"/>
        </a:defRPr>
      </a:lvl3pPr>
      <a:lvl4pPr marL="1508760" indent="-320040" algn="l" defTabSz="914400" rtl="0" eaLnBrk="1" latinLnBrk="0" hangingPunct="1">
        <a:spcBef>
          <a:spcPct val="20000"/>
        </a:spcBef>
        <a:buClr>
          <a:schemeClr val="accent1"/>
        </a:buClr>
        <a:buFont typeface="Wingdings" pitchFamily="2" charset="2"/>
        <a:buChar char=""/>
        <a:defRPr sz="1800" kern="1200">
          <a:solidFill>
            <a:schemeClr val="tx1">
              <a:lumMod val="85000"/>
              <a:lumOff val="15000"/>
            </a:schemeClr>
          </a:solidFill>
          <a:latin typeface="+mn-lt"/>
          <a:ea typeface="+mn-ea"/>
          <a:cs typeface="+mn-cs"/>
        </a:defRPr>
      </a:lvl4pPr>
      <a:lvl5pPr marL="1828800" indent="-320040" algn="l" defTabSz="914400" rtl="0" eaLnBrk="1" latinLnBrk="0" hangingPunct="1">
        <a:spcBef>
          <a:spcPct val="20000"/>
        </a:spcBef>
        <a:buClr>
          <a:schemeClr val="accent1"/>
        </a:buClr>
        <a:buFont typeface="Wingdings" pitchFamily="2" charset="2"/>
        <a:buChar char=""/>
        <a:defRPr sz="1600" kern="1200">
          <a:solidFill>
            <a:schemeClr val="tx1">
              <a:lumMod val="85000"/>
              <a:lumOff val="15000"/>
            </a:schemeClr>
          </a:solidFill>
          <a:latin typeface="+mn-lt"/>
          <a:ea typeface="+mn-ea"/>
          <a:cs typeface="+mn-cs"/>
        </a:defRPr>
      </a:lvl5pPr>
      <a:lvl6pPr marL="214884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6pPr>
      <a:lvl7pPr marL="246888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7pPr>
      <a:lvl8pPr marL="278892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8pPr>
      <a:lvl9pPr marL="3108960" indent="-274320" algn="l" defTabSz="914400" rtl="0" eaLnBrk="1" latinLnBrk="0" hangingPunct="1">
        <a:spcBef>
          <a:spcPts val="400"/>
        </a:spcBef>
        <a:buClr>
          <a:schemeClr val="accent1"/>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youtube.com/watch?v=qSrMfBFj5Fk" TargetMode="External"/><Relationship Id="rId2" Type="http://schemas.openxmlformats.org/officeDocument/2006/relationships/hyperlink" Target="https://www.youtube.com/watch?v=PpVmt8LwxGk"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African English and Culture</a:t>
            </a:r>
            <a:endParaRPr lang="tr-TR" dirty="0"/>
          </a:p>
        </p:txBody>
      </p:sp>
      <p:sp>
        <p:nvSpPr>
          <p:cNvPr id="3" name="Subtitle 2"/>
          <p:cNvSpPr>
            <a:spLocks noGrp="1"/>
          </p:cNvSpPr>
          <p:nvPr>
            <p:ph type="subTitle" idx="1"/>
          </p:nvPr>
        </p:nvSpPr>
        <p:spPr/>
        <p:txBody>
          <a:bodyPr/>
          <a:lstStyle/>
          <a:p>
            <a:endParaRPr lang="tr-TR"/>
          </a:p>
        </p:txBody>
      </p:sp>
    </p:spTree>
    <p:extLst>
      <p:ext uri="{BB962C8B-B14F-4D97-AF65-F5344CB8AC3E}">
        <p14:creationId xmlns:p14="http://schemas.microsoft.com/office/powerpoint/2010/main" val="33537060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2248347"/>
            <a:ext cx="7745505" cy="4609653"/>
          </a:xfrm>
        </p:spPr>
        <p:txBody>
          <a:bodyPr>
            <a:normAutofit lnSpcReduction="10000"/>
          </a:bodyPr>
          <a:lstStyle/>
          <a:p>
            <a:r>
              <a:rPr lang="en-US" dirty="0"/>
              <a:t>The English language in South Africa (SAE) dates from the arrival of the British at the Cape of Good Hope in 1795. </a:t>
            </a:r>
            <a:endParaRPr lang="en-US" dirty="0" smtClean="0"/>
          </a:p>
          <a:p>
            <a:r>
              <a:rPr lang="en-US" dirty="0"/>
              <a:t>As was the case in most colonies, English was introduced first by soldiers and administrators, then by missionaries, settlers, and fortune-seekers. </a:t>
            </a:r>
            <a:endParaRPr lang="en-US" dirty="0" smtClean="0"/>
          </a:p>
          <a:p>
            <a:r>
              <a:rPr lang="en-US" dirty="0"/>
              <a:t>English took root during the 19th century as a southern African language, as a result of the British settlements of 1820 (in the Eastern Cape), 1848–51 (in Natal), and the subsequent rushes to the diamond mines of Kimberley and the gold mines of the Witwatersrand.</a:t>
            </a:r>
            <a:endParaRPr lang="tr-TR" dirty="0"/>
          </a:p>
        </p:txBody>
      </p:sp>
      <p:sp>
        <p:nvSpPr>
          <p:cNvPr id="3" name="Title 2"/>
          <p:cNvSpPr>
            <a:spLocks noGrp="1"/>
          </p:cNvSpPr>
          <p:nvPr>
            <p:ph type="title"/>
          </p:nvPr>
        </p:nvSpPr>
        <p:spPr/>
        <p:txBody>
          <a:bodyPr/>
          <a:lstStyle/>
          <a:p>
            <a:r>
              <a:rPr lang="tr-TR" dirty="0"/>
              <a:t>South African English</a:t>
            </a:r>
            <a:br>
              <a:rPr lang="tr-TR" dirty="0"/>
            </a:br>
            <a:endParaRPr lang="tr-TR" dirty="0"/>
          </a:p>
        </p:txBody>
      </p:sp>
    </p:spTree>
    <p:extLst>
      <p:ext uri="{BB962C8B-B14F-4D97-AF65-F5344CB8AC3E}">
        <p14:creationId xmlns:p14="http://schemas.microsoft.com/office/powerpoint/2010/main" val="17991691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Modern SAE is part of a complex linguistic and cultural mix. </a:t>
            </a:r>
            <a:endParaRPr lang="en-US" dirty="0" smtClean="0"/>
          </a:p>
          <a:p>
            <a:r>
              <a:rPr lang="en-US" dirty="0" smtClean="0"/>
              <a:t>The </a:t>
            </a:r>
            <a:r>
              <a:rPr lang="en-US" dirty="0"/>
              <a:t>Constitution of 1994 recognizes 11 official languages, namely English, Afrikaans, and the nine major African languages (including isiZulu, isiXhosa, </a:t>
            </a:r>
            <a:r>
              <a:rPr lang="en-US" dirty="0" err="1"/>
              <a:t>seTswana</a:t>
            </a:r>
            <a:r>
              <a:rPr lang="en-US" dirty="0"/>
              <a:t> and </a:t>
            </a:r>
            <a:r>
              <a:rPr lang="en-US" dirty="0" err="1"/>
              <a:t>seSotho</a:t>
            </a:r>
            <a:r>
              <a:rPr lang="en-US" dirty="0"/>
              <a:t>), as well as additional ‘community and religious languages’ such as </a:t>
            </a:r>
            <a:r>
              <a:rPr lang="en-US" dirty="0" err="1"/>
              <a:t>Khoi</a:t>
            </a:r>
            <a:r>
              <a:rPr lang="en-US" dirty="0"/>
              <a:t>-San, </a:t>
            </a:r>
            <a:r>
              <a:rPr lang="en-US" dirty="0" err="1"/>
              <a:t>Telegu</a:t>
            </a:r>
            <a:r>
              <a:rPr lang="en-US" dirty="0"/>
              <a:t>, Hindi, Portuguese, Hebrew, and Arabic.</a:t>
            </a:r>
            <a:endParaRPr lang="tr-TR" dirty="0"/>
          </a:p>
        </p:txBody>
      </p:sp>
      <p:sp>
        <p:nvSpPr>
          <p:cNvPr id="3" name="Title 2"/>
          <p:cNvSpPr>
            <a:spLocks noGrp="1"/>
          </p:cNvSpPr>
          <p:nvPr>
            <p:ph type="title"/>
          </p:nvPr>
        </p:nvSpPr>
        <p:spPr/>
        <p:txBody>
          <a:bodyPr/>
          <a:lstStyle/>
          <a:p>
            <a:endParaRPr lang="tr-TR"/>
          </a:p>
        </p:txBody>
      </p:sp>
    </p:spTree>
    <p:extLst>
      <p:ext uri="{BB962C8B-B14F-4D97-AF65-F5344CB8AC3E}">
        <p14:creationId xmlns:p14="http://schemas.microsoft.com/office/powerpoint/2010/main" val="33171014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tr-TR" dirty="0"/>
              <a:t>https://www.youtube.com/watch?v=Z_72a0J25cI</a:t>
            </a:r>
          </a:p>
        </p:txBody>
      </p:sp>
      <p:sp>
        <p:nvSpPr>
          <p:cNvPr id="3" name="Title 2"/>
          <p:cNvSpPr>
            <a:spLocks noGrp="1"/>
          </p:cNvSpPr>
          <p:nvPr>
            <p:ph type="title"/>
          </p:nvPr>
        </p:nvSpPr>
        <p:spPr/>
        <p:txBody>
          <a:bodyPr/>
          <a:lstStyle/>
          <a:p>
            <a:r>
              <a:rPr lang="en-US" dirty="0" smtClean="0"/>
              <a:t>Let’s Watch</a:t>
            </a:r>
            <a:endParaRPr lang="tr-TR" dirty="0"/>
          </a:p>
        </p:txBody>
      </p:sp>
    </p:spTree>
    <p:extLst>
      <p:ext uri="{BB962C8B-B14F-4D97-AF65-F5344CB8AC3E}">
        <p14:creationId xmlns:p14="http://schemas.microsoft.com/office/powerpoint/2010/main" val="300611650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a:t>The position and role of English were deeply political from the start. </a:t>
            </a:r>
            <a:endParaRPr lang="en-US" dirty="0" smtClean="0"/>
          </a:p>
          <a:p>
            <a:r>
              <a:rPr lang="en-US" dirty="0" smtClean="0"/>
              <a:t>English </a:t>
            </a:r>
            <a:r>
              <a:rPr lang="en-US" dirty="0"/>
              <a:t>was the language of power during the 19th century, and was imposed in 1822 as the official language of the Cape Colony, replacing Dutch, the cause of great resentment among citizens of Dutch descent–a resentment which was later intensified and hardened among Afrikaners by the South African War of 1899-1901.</a:t>
            </a:r>
            <a:endParaRPr lang="tr-TR" dirty="0"/>
          </a:p>
        </p:txBody>
      </p:sp>
      <p:sp>
        <p:nvSpPr>
          <p:cNvPr id="3" name="Title 2"/>
          <p:cNvSpPr>
            <a:spLocks noGrp="1"/>
          </p:cNvSpPr>
          <p:nvPr>
            <p:ph type="title"/>
          </p:nvPr>
        </p:nvSpPr>
        <p:spPr/>
        <p:txBody>
          <a:bodyPr/>
          <a:lstStyle/>
          <a:p>
            <a:r>
              <a:rPr lang="en-US" sz="3600" dirty="0"/>
              <a:t>SAE and multilingual South Africa: the politics of language</a:t>
            </a:r>
            <a:br>
              <a:rPr lang="en-US" sz="3600" dirty="0"/>
            </a:br>
            <a:endParaRPr lang="tr-TR" sz="3600" dirty="0"/>
          </a:p>
        </p:txBody>
      </p:sp>
    </p:spTree>
    <p:extLst>
      <p:ext uri="{BB962C8B-B14F-4D97-AF65-F5344CB8AC3E}">
        <p14:creationId xmlns:p14="http://schemas.microsoft.com/office/powerpoint/2010/main" val="27339358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1981200"/>
            <a:ext cx="7745505" cy="4876799"/>
          </a:xfrm>
        </p:spPr>
        <p:txBody>
          <a:bodyPr>
            <a:normAutofit/>
          </a:bodyPr>
          <a:lstStyle/>
          <a:p>
            <a:r>
              <a:rPr lang="en-US" dirty="0"/>
              <a:t>For twentieth-century Afrikaner nationalists, the promotion of the Afrikaans language was central, and under the National Party (1948–94) English was displaced by Afrikaans in government, administration, the police, and the armed forces. </a:t>
            </a:r>
            <a:endParaRPr lang="en-US" dirty="0" smtClean="0"/>
          </a:p>
          <a:p>
            <a:r>
              <a:rPr lang="en-US" dirty="0"/>
              <a:t>However, English was a major influence in business and higher education. </a:t>
            </a:r>
            <a:endParaRPr lang="en-US" dirty="0" smtClean="0"/>
          </a:p>
          <a:p>
            <a:r>
              <a:rPr lang="en-US" dirty="0" smtClean="0"/>
              <a:t>It </a:t>
            </a:r>
            <a:r>
              <a:rPr lang="en-US" dirty="0"/>
              <a:t>was also the language of choice of the African National Congress and other liberation movements, as it enabled communication both between speakers of the country’s many languages and with the outside world.</a:t>
            </a:r>
            <a:endParaRPr lang="tr-TR" dirty="0"/>
          </a:p>
        </p:txBody>
      </p:sp>
      <p:sp>
        <p:nvSpPr>
          <p:cNvPr id="3" name="Title 2"/>
          <p:cNvSpPr>
            <a:spLocks noGrp="1"/>
          </p:cNvSpPr>
          <p:nvPr>
            <p:ph type="title"/>
          </p:nvPr>
        </p:nvSpPr>
        <p:spPr/>
        <p:txBody>
          <a:bodyPr/>
          <a:lstStyle/>
          <a:p>
            <a:endParaRPr lang="tr-TR"/>
          </a:p>
        </p:txBody>
      </p:sp>
    </p:spTree>
    <p:extLst>
      <p:ext uri="{BB962C8B-B14F-4D97-AF65-F5344CB8AC3E}">
        <p14:creationId xmlns:p14="http://schemas.microsoft.com/office/powerpoint/2010/main" val="3979446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99247" y="1905000"/>
            <a:ext cx="7745505" cy="5105399"/>
          </a:xfrm>
        </p:spPr>
        <p:txBody>
          <a:bodyPr>
            <a:normAutofit fontScale="92500"/>
          </a:bodyPr>
          <a:lstStyle/>
          <a:p>
            <a:r>
              <a:rPr lang="en-US" dirty="0"/>
              <a:t>SAE is a language of many paradoxes. </a:t>
            </a:r>
            <a:endParaRPr lang="en-US" dirty="0" smtClean="0"/>
          </a:p>
          <a:p>
            <a:r>
              <a:rPr lang="en-US" dirty="0" smtClean="0"/>
              <a:t>There </a:t>
            </a:r>
            <a:r>
              <a:rPr lang="en-US" dirty="0"/>
              <a:t>are 3 million first-language SAE-speakers, about the same as the number of English-speakers in New Zealand, but they are in a minority, greatly outnumbered by second- and third-language speakers. </a:t>
            </a:r>
            <a:endParaRPr lang="en-US" dirty="0" smtClean="0"/>
          </a:p>
          <a:p>
            <a:r>
              <a:rPr lang="en-US" dirty="0" smtClean="0"/>
              <a:t>English </a:t>
            </a:r>
            <a:r>
              <a:rPr lang="en-US" dirty="0"/>
              <a:t>is perceived both as the language of communication and aspiration, and as an oppressive juggernaut because of its global power. </a:t>
            </a:r>
            <a:endParaRPr lang="en-US" dirty="0" smtClean="0"/>
          </a:p>
          <a:p>
            <a:r>
              <a:rPr lang="en-US" dirty="0" smtClean="0"/>
              <a:t>While </a:t>
            </a:r>
            <a:r>
              <a:rPr lang="en-US" dirty="0"/>
              <a:t>politicians often brand English as a ‘colonialist’ and disempowering force, many black parents see it as a crucial instrument for their children’s advancement. </a:t>
            </a:r>
            <a:endParaRPr lang="en-US" dirty="0" smtClean="0"/>
          </a:p>
          <a:p>
            <a:r>
              <a:rPr lang="en-US" dirty="0" smtClean="0"/>
              <a:t>And </a:t>
            </a:r>
            <a:r>
              <a:rPr lang="en-US" dirty="0"/>
              <a:t>while the government espouses multilingualism, in practice SAE is dominant in public life, for reasons of practicality and cost-efficiency.</a:t>
            </a:r>
            <a:endParaRPr lang="tr-TR" dirty="0"/>
          </a:p>
        </p:txBody>
      </p:sp>
      <p:sp>
        <p:nvSpPr>
          <p:cNvPr id="3" name="Title 2"/>
          <p:cNvSpPr>
            <a:spLocks noGrp="1"/>
          </p:cNvSpPr>
          <p:nvPr>
            <p:ph type="title"/>
          </p:nvPr>
        </p:nvSpPr>
        <p:spPr/>
        <p:txBody>
          <a:bodyPr/>
          <a:lstStyle/>
          <a:p>
            <a:endParaRPr lang="tr-TR"/>
          </a:p>
        </p:txBody>
      </p:sp>
    </p:spTree>
    <p:extLst>
      <p:ext uri="{BB962C8B-B14F-4D97-AF65-F5344CB8AC3E}">
        <p14:creationId xmlns:p14="http://schemas.microsoft.com/office/powerpoint/2010/main" val="19452322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tr-TR" dirty="0"/>
              <a:t>https://www.youtube.com/watch?v=9AskkQrjGas</a:t>
            </a:r>
          </a:p>
        </p:txBody>
      </p:sp>
      <p:sp>
        <p:nvSpPr>
          <p:cNvPr id="3" name="Title 2"/>
          <p:cNvSpPr>
            <a:spLocks noGrp="1"/>
          </p:cNvSpPr>
          <p:nvPr>
            <p:ph type="title"/>
          </p:nvPr>
        </p:nvSpPr>
        <p:spPr/>
        <p:txBody>
          <a:bodyPr/>
          <a:lstStyle/>
          <a:p>
            <a:r>
              <a:rPr lang="en-US" dirty="0" smtClean="0"/>
              <a:t>South African Culture</a:t>
            </a:r>
            <a:endParaRPr lang="tr-TR" dirty="0"/>
          </a:p>
        </p:txBody>
      </p:sp>
    </p:spTree>
    <p:extLst>
      <p:ext uri="{BB962C8B-B14F-4D97-AF65-F5344CB8AC3E}">
        <p14:creationId xmlns:p14="http://schemas.microsoft.com/office/powerpoint/2010/main" val="347766739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tr-TR" dirty="0">
                <a:hlinkClick r:id="rId2"/>
              </a:rPr>
              <a:t>https://</a:t>
            </a:r>
            <a:r>
              <a:rPr lang="tr-TR" dirty="0" smtClean="0">
                <a:hlinkClick r:id="rId2"/>
              </a:rPr>
              <a:t>www.youtube.com/watch?v=PpVmt8LwxGk</a:t>
            </a:r>
            <a:endParaRPr lang="en-US" dirty="0" smtClean="0"/>
          </a:p>
          <a:p>
            <a:r>
              <a:rPr lang="tr-TR" dirty="0">
                <a:hlinkClick r:id="rId3"/>
              </a:rPr>
              <a:t>https://</a:t>
            </a:r>
            <a:r>
              <a:rPr lang="tr-TR" dirty="0" smtClean="0">
                <a:hlinkClick r:id="rId3"/>
              </a:rPr>
              <a:t>www.youtube.com/watch?v=qSrMfBFj5Fk</a:t>
            </a:r>
            <a:endParaRPr lang="en-US" dirty="0" smtClean="0"/>
          </a:p>
          <a:p>
            <a:r>
              <a:rPr lang="tr-TR"/>
              <a:t>https://www.youtube.com/watch?v=rzgHkcH72SU</a:t>
            </a:r>
          </a:p>
        </p:txBody>
      </p:sp>
      <p:sp>
        <p:nvSpPr>
          <p:cNvPr id="3" name="Title 2"/>
          <p:cNvSpPr>
            <a:spLocks noGrp="1"/>
          </p:cNvSpPr>
          <p:nvPr>
            <p:ph type="title"/>
          </p:nvPr>
        </p:nvSpPr>
        <p:spPr/>
        <p:txBody>
          <a:bodyPr/>
          <a:lstStyle/>
          <a:p>
            <a:r>
              <a:rPr lang="en-US" dirty="0" smtClean="0"/>
              <a:t>South African English</a:t>
            </a:r>
            <a:endParaRPr lang="tr-TR" dirty="0"/>
          </a:p>
        </p:txBody>
      </p:sp>
    </p:spTree>
    <p:extLst>
      <p:ext uri="{BB962C8B-B14F-4D97-AF65-F5344CB8AC3E}">
        <p14:creationId xmlns:p14="http://schemas.microsoft.com/office/powerpoint/2010/main" val="2637315440"/>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Hardcover">
  <a:themeElements>
    <a:clrScheme name="Hardcover">
      <a:dk1>
        <a:sysClr val="windowText" lastClr="000000"/>
      </a:dk1>
      <a:lt1>
        <a:sysClr val="window" lastClr="FFFFFF"/>
      </a:lt1>
      <a:dk2>
        <a:srgbClr val="895D1D"/>
      </a:dk2>
      <a:lt2>
        <a:srgbClr val="ECE9C6"/>
      </a:lt2>
      <a:accent1>
        <a:srgbClr val="873624"/>
      </a:accent1>
      <a:accent2>
        <a:srgbClr val="D6862D"/>
      </a:accent2>
      <a:accent3>
        <a:srgbClr val="D0BE40"/>
      </a:accent3>
      <a:accent4>
        <a:srgbClr val="877F6C"/>
      </a:accent4>
      <a:accent5>
        <a:srgbClr val="972109"/>
      </a:accent5>
      <a:accent6>
        <a:srgbClr val="AEB795"/>
      </a:accent6>
      <a:hlink>
        <a:srgbClr val="CC9900"/>
      </a:hlink>
      <a:folHlink>
        <a:srgbClr val="B2B2B2"/>
      </a:folHlink>
    </a:clrScheme>
    <a:fontScheme name="Hardcover">
      <a:majorFont>
        <a:latin typeface="Book Antiqua"/>
        <a:ea typeface=""/>
        <a:cs typeface=""/>
        <a:font script="Grek" typeface="Times New Roman"/>
        <a:font script="Cyrl" typeface="Times New Roman"/>
        <a:font script="Jpan" typeface="HGS明朝E"/>
        <a:font script="Hang" typeface="궁서"/>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Book Antiqua"/>
        <a:ea typeface=""/>
        <a:cs typeface=""/>
        <a:font script="Grek" typeface="Times New Roman"/>
        <a:font script="Cyrl" typeface="Times New Roman"/>
        <a:font script="Jpan" typeface="HGS明朝E"/>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Hardcover">
      <a:fillStyleLst>
        <a:solidFill>
          <a:schemeClr val="phClr"/>
        </a:solidFill>
        <a:solidFill>
          <a:schemeClr val="phClr">
            <a:tint val="68000"/>
            <a:shade val="94000"/>
            <a:satMod val="300000"/>
            <a:lumMod val="110000"/>
          </a:schemeClr>
        </a:solidFill>
        <a:gradFill rotWithShape="1">
          <a:gsLst>
            <a:gs pos="0">
              <a:schemeClr val="phClr">
                <a:tint val="94000"/>
                <a:satMod val="180000"/>
                <a:lumMod val="98000"/>
              </a:schemeClr>
            </a:gs>
            <a:gs pos="100000">
              <a:schemeClr val="phClr">
                <a:satMod val="130000"/>
              </a:schemeClr>
            </a:gs>
          </a:gsLst>
          <a:lin ang="5160000" scaled="0"/>
        </a:gradFill>
      </a:fillStyleLst>
      <a:lnStyleLst>
        <a:ln w="12700" cap="flat" cmpd="sng" algn="ctr">
          <a:solidFill>
            <a:schemeClr val="phClr">
              <a:shade val="90000"/>
              <a:lumMod val="90000"/>
            </a:schemeClr>
          </a:solidFill>
          <a:prstDash val="solid"/>
        </a:ln>
        <a:ln w="19050" cap="flat" cmpd="sng" algn="ctr">
          <a:solidFill>
            <a:schemeClr val="phClr">
              <a:shade val="75000"/>
              <a:lumMod val="90000"/>
            </a:schemeClr>
          </a:solidFill>
          <a:prstDash val="solid"/>
        </a:ln>
        <a:ln w="25400" cap="flat" cmpd="sng" algn="ctr">
          <a:solidFill>
            <a:schemeClr val="phClr"/>
          </a:solidFill>
          <a:prstDash val="solid"/>
        </a:ln>
      </a:lnStyleLst>
      <a:effectStyleLst>
        <a:effectStyle>
          <a:effectLst>
            <a:outerShdw blurRad="38100" dist="12700" dir="5400000" rotWithShape="0">
              <a:srgbClr val="000000">
                <a:alpha val="15000"/>
              </a:srgbClr>
            </a:outerShdw>
          </a:effectLst>
        </a:effectStyle>
        <a:effectStyle>
          <a:effectLst>
            <a:outerShdw blurRad="50800" dist="25400" dir="5400000" rotWithShape="0">
              <a:srgbClr val="000000">
                <a:alpha val="46000"/>
              </a:srgbClr>
            </a:outerShdw>
          </a:effectLst>
        </a:effectStyle>
        <a:effectStyle>
          <a:effectLst>
            <a:outerShdw blurRad="50800" dist="25400" dir="5400000" rotWithShape="0">
              <a:srgbClr val="000000">
                <a:alpha val="48000"/>
              </a:srgbClr>
            </a:outerShdw>
          </a:effectLst>
          <a:scene3d>
            <a:camera prst="orthographicFront">
              <a:rot lat="0" lon="0" rev="0"/>
            </a:camera>
            <a:lightRig rig="threePt" dir="tl">
              <a:rot lat="0" lon="0" rev="2400000"/>
            </a:lightRig>
          </a:scene3d>
          <a:sp3d>
            <a:bevelT w="25400" h="25400"/>
          </a:sp3d>
        </a:effectStyle>
      </a:effectStyleLst>
      <a:bgFillStyleLst>
        <a:solidFill>
          <a:schemeClr val="phClr">
            <a:tint val="96000"/>
            <a:lumMod val="110000"/>
          </a:schemeClr>
        </a:solidFill>
        <a:blipFill rotWithShape="1">
          <a:blip xmlns:r="http://schemas.openxmlformats.org/officeDocument/2006/relationships" r:embed="rId1">
            <a:duotone>
              <a:schemeClr val="phClr">
                <a:tint val="93000"/>
                <a:shade val="20000"/>
              </a:schemeClr>
              <a:schemeClr val="phClr">
                <a:tint val="90000"/>
                <a:shade val="85000"/>
                <a:satMod val="115000"/>
              </a:schemeClr>
            </a:duotone>
          </a:blip>
          <a:tile tx="0" ty="0" sx="60000" sy="60000" flip="none" algn="tl"/>
        </a:blipFill>
        <a:blipFill rotWithShape="1">
          <a:blip xmlns:r="http://schemas.openxmlformats.org/officeDocument/2006/relationships" r:embed="rId2">
            <a:duotone>
              <a:schemeClr val="phClr">
                <a:shade val="50000"/>
                <a:satMod val="340000"/>
                <a:lumMod val="40000"/>
              </a:schemeClr>
              <a:schemeClr val="phClr">
                <a:tint val="92000"/>
                <a:shade val="94000"/>
                <a:hueMod val="110000"/>
                <a:satMod val="236000"/>
                <a:lumMod val="12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Hardcover</Template>
  <TotalTime>21</TotalTime>
  <Words>356</Words>
  <Application>Microsoft Office PowerPoint</Application>
  <PresentationFormat>On-screen Show (4:3)</PresentationFormat>
  <Paragraphs>26</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Hardcover</vt:lpstr>
      <vt:lpstr>African English and Culture</vt:lpstr>
      <vt:lpstr>South African English </vt:lpstr>
      <vt:lpstr>PowerPoint Presentation</vt:lpstr>
      <vt:lpstr>Let’s Watch</vt:lpstr>
      <vt:lpstr>SAE and multilingual South Africa: the politics of language </vt:lpstr>
      <vt:lpstr>PowerPoint Presentation</vt:lpstr>
      <vt:lpstr>PowerPoint Presentation</vt:lpstr>
      <vt:lpstr>South African Culture</vt:lpstr>
      <vt:lpstr>South African English</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African English and Culture</dc:title>
  <dc:creator>mumununuto</dc:creator>
  <cp:lastModifiedBy>mumununuto</cp:lastModifiedBy>
  <cp:revision>4</cp:revision>
  <dcterms:created xsi:type="dcterms:W3CDTF">2006-08-16T00:00:00Z</dcterms:created>
  <dcterms:modified xsi:type="dcterms:W3CDTF">2022-05-19T20:42:39Z</dcterms:modified>
</cp:coreProperties>
</file>