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38"/>
  </p:notesMasterIdLst>
  <p:sldIdLst>
    <p:sldId id="256" r:id="rId2"/>
    <p:sldId id="261" r:id="rId3"/>
    <p:sldId id="262" r:id="rId4"/>
    <p:sldId id="263" r:id="rId5"/>
    <p:sldId id="264" r:id="rId6"/>
    <p:sldId id="296" r:id="rId7"/>
    <p:sldId id="265" r:id="rId8"/>
    <p:sldId id="266" r:id="rId9"/>
    <p:sldId id="291"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92" r:id="rId26"/>
    <p:sldId id="284" r:id="rId27"/>
    <p:sldId id="285" r:id="rId28"/>
    <p:sldId id="295" r:id="rId29"/>
    <p:sldId id="297" r:id="rId30"/>
    <p:sldId id="298" r:id="rId31"/>
    <p:sldId id="299" r:id="rId32"/>
    <p:sldId id="286" r:id="rId33"/>
    <p:sldId id="287" r:id="rId34"/>
    <p:sldId id="288" r:id="rId35"/>
    <p:sldId id="289" r:id="rId36"/>
    <p:sldId id="290"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1F5C"/>
    <a:srgbClr val="E3DEC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978" autoAdjust="0"/>
  </p:normalViewPr>
  <p:slideViewPr>
    <p:cSldViewPr>
      <p:cViewPr>
        <p:scale>
          <a:sx n="66" d="100"/>
          <a:sy n="66" d="100"/>
        </p:scale>
        <p:origin x="-63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9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C21F8A9-4C88-4DC0-A4D5-7B50A33AA848}" type="datetimeFigureOut">
              <a:rPr lang="en-US"/>
              <a:pPr>
                <a:defRPr/>
              </a:pPr>
              <a:t>4/21/2020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D7B34D2-F204-4E48-B0EF-8AB9B24BA510}" type="slidenum">
              <a:rPr lang="en-US"/>
              <a:pPr>
                <a:defRPr/>
              </a:pPr>
              <a:t>‹#›</a:t>
            </a:fld>
            <a:endParaRPr lang="en-US"/>
          </a:p>
        </p:txBody>
      </p:sp>
    </p:spTree>
    <p:extLst>
      <p:ext uri="{BB962C8B-B14F-4D97-AF65-F5344CB8AC3E}">
        <p14:creationId xmlns:p14="http://schemas.microsoft.com/office/powerpoint/2010/main" xmlns="" val="37376073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Times New Roman" pitchFamily="18" charset="0"/>
              </a:rPr>
              <a:t>This chapter serves to introduce the student to the balance of payments. How it is constructed and how balance of payments data may be interpreted.</a:t>
            </a:r>
          </a:p>
          <a:p>
            <a:pPr eaLnBrk="1" hangingPunct="1">
              <a:spcBef>
                <a:spcPct val="0"/>
              </a:spcBef>
            </a:pPr>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AED021A-6BF3-4394-834D-ABBA6864F23D}" type="slidenum">
              <a:rPr lang="en-US" altLang="en-US" smtClean="0">
                <a:latin typeface="Arial" charset="0"/>
              </a:rPr>
              <a:pPr eaLnBrk="1" hangingPunct="1">
                <a:spcBef>
                  <a:spcPct val="0"/>
                </a:spcBef>
              </a:pPr>
              <a:t>1</a:t>
            </a:fld>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B5B510D-39D5-4909-8D59-8E33186A50E4}" type="slidenum">
              <a:rPr lang="en-US" altLang="en-US" smtClean="0">
                <a:latin typeface="Arial" charset="0"/>
              </a:rPr>
              <a:pPr eaLnBrk="1" hangingPunct="1">
                <a:spcBef>
                  <a:spcPct val="0"/>
                </a:spcBef>
              </a:pPr>
              <a:t>2</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10A7B46-3396-48B8-98C8-759E539315D0}" type="slidenum">
              <a:rPr lang="en-US" altLang="en-US" smtClean="0"/>
              <a:pPr eaLnBrk="1" hangingPunct="1"/>
              <a:t>28</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5791200"/>
            <a:ext cx="6400800" cy="876300"/>
          </a:xfrm>
          <a:prstGeom prst="rect">
            <a:avLst/>
          </a:prstGeom>
        </p:spPr>
        <p:txBody>
          <a:bodyPr/>
          <a:lstStyle>
            <a:lvl1pPr marL="0" indent="0" algn="ctr">
              <a:buNone/>
              <a:defRPr sz="4000">
                <a:solidFill>
                  <a:schemeClr val="tx1"/>
                </a:solidFill>
                <a:latin typeface="Arial Narrow" panose="020B0606020202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Title Placeholder 1"/>
          <p:cNvSpPr>
            <a:spLocks noGrp="1"/>
          </p:cNvSpPr>
          <p:nvPr>
            <p:ph type="title"/>
          </p:nvPr>
        </p:nvSpPr>
        <p:spPr>
          <a:xfrm>
            <a:off x="457200" y="5029200"/>
            <a:ext cx="8229600" cy="990600"/>
          </a:xfrm>
          <a:prstGeom prst="rect">
            <a:avLst/>
          </a:prstGeom>
        </p:spPr>
        <p:txBody>
          <a:bodyPr rtlCol="0">
            <a:noAutofit/>
          </a:bodyPr>
          <a:lstStyle>
            <a:lvl1pPr>
              <a:defRPr sz="5400" b="1">
                <a:solidFill>
                  <a:srgbClr val="C00000"/>
                </a:solidFill>
                <a:latin typeface="Arial Narrow" panose="020B0606020202030204" pitchFamily="34" charset="0"/>
              </a:defRPr>
            </a:lvl1pPr>
          </a:lstStyle>
          <a:p>
            <a:r>
              <a:rPr lang="en-US" dirty="0" smtClean="0"/>
              <a:t>Click to edit Master title style</a:t>
            </a:r>
            <a:endParaRPr lang="en-US" dirty="0"/>
          </a:p>
        </p:txBody>
      </p:sp>
      <p:sp>
        <p:nvSpPr>
          <p:cNvPr id="6" name="Footer Placeholder 4"/>
          <p:cNvSpPr>
            <a:spLocks noGrp="1"/>
          </p:cNvSpPr>
          <p:nvPr>
            <p:ph type="ftr" sz="quarter" idx="10"/>
          </p:nvPr>
        </p:nvSpPr>
        <p:spPr>
          <a:xfrm>
            <a:off x="4419600" y="6477000"/>
            <a:ext cx="4343400" cy="514350"/>
          </a:xfrm>
        </p:spPr>
        <p:txBody>
          <a:bodyPr/>
          <a:lstStyle>
            <a:lvl1pPr>
              <a:defRPr/>
            </a:lvl1pPr>
          </a:lstStyle>
          <a:p>
            <a:pPr>
              <a:defRPr/>
            </a:pPr>
            <a:r>
              <a:rPr lang="en-US" dirty="0" smtClean="0"/>
              <a:t>Copyright © 2018 by the McGraw-Hill Companies, Inc. All rights reserved.</a:t>
            </a:r>
          </a:p>
          <a:p>
            <a:pPr>
              <a:defRPr/>
            </a:pPr>
            <a:endParaRPr lang="en-US" dirty="0"/>
          </a:p>
        </p:txBody>
      </p:sp>
      <p:sp>
        <p:nvSpPr>
          <p:cNvPr id="8" name="Slide Number Placeholder 5"/>
          <p:cNvSpPr>
            <a:spLocks noGrp="1"/>
          </p:cNvSpPr>
          <p:nvPr>
            <p:ph type="sldNum" sz="quarter" idx="11"/>
          </p:nvPr>
        </p:nvSpPr>
        <p:spPr/>
        <p:txBody>
          <a:bodyPr/>
          <a:lstStyle>
            <a:lvl1pPr>
              <a:defRPr/>
            </a:lvl1pPr>
          </a:lstStyle>
          <a:p>
            <a:pPr>
              <a:defRPr/>
            </a:pPr>
            <a:fld id="{D618F383-527B-4F6E-9A95-D81781272D28}" type="slidenum">
              <a:rPr lang="en-US"/>
              <a:pPr>
                <a:defRPr/>
              </a:pPr>
              <a:t>‹#›</a:t>
            </a:fld>
            <a:endParaRPr lang="en-US" dirty="0"/>
          </a:p>
        </p:txBody>
      </p:sp>
      <p:sp>
        <p:nvSpPr>
          <p:cNvPr id="9" name="Rectangle 8"/>
          <p:cNvSpPr/>
          <p:nvPr userDrawn="1"/>
        </p:nvSpPr>
        <p:spPr>
          <a:xfrm>
            <a:off x="0" y="0"/>
            <a:ext cx="9144000" cy="381000"/>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ln>
            <a:noFill/>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US"/>
          </a:p>
        </p:txBody>
      </p:sp>
      <p:pic>
        <p:nvPicPr>
          <p:cNvPr id="10" name="Picture 9"/>
          <p:cNvPicPr>
            <a:picLocks noChangeAspect="1"/>
          </p:cNvPicPr>
          <p:nvPr userDrawn="1"/>
        </p:nvPicPr>
        <p:blipFill rotWithShape="1">
          <a:blip r:embed="rId2"/>
          <a:srcRect l="34978" t="26029" r="35061" b="24074"/>
          <a:stretch/>
        </p:blipFill>
        <p:spPr>
          <a:xfrm>
            <a:off x="2213810" y="497940"/>
            <a:ext cx="4716379" cy="4418330"/>
          </a:xfrm>
          <a:prstGeom prst="rect">
            <a:avLst/>
          </a:prstGeom>
        </p:spPr>
      </p:pic>
    </p:spTree>
    <p:extLst>
      <p:ext uri="{BB962C8B-B14F-4D97-AF65-F5344CB8AC3E}">
        <p14:creationId xmlns:p14="http://schemas.microsoft.com/office/powerpoint/2010/main" xmlns="" val="174302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838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9418771-1825-4761-AA58-5B9B6FB8C855}" type="datetimeFigureOut">
              <a:rPr lang="en-US"/>
              <a:pPr>
                <a:defRPr/>
              </a:pPr>
              <a:t>4/21/2020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a:t>
            </a:r>
            <a:fld id="{0C783440-D5B8-4F4F-A79B-04755A4CCA50}" type="slidenum">
              <a:rPr lang="en-US"/>
              <a:pPr>
                <a:defRPr/>
              </a:pPr>
              <a:t>‹#›</a:t>
            </a:fld>
            <a:endParaRPr lang="en-US"/>
          </a:p>
        </p:txBody>
      </p:sp>
    </p:spTree>
    <p:extLst>
      <p:ext uri="{BB962C8B-B14F-4D97-AF65-F5344CB8AC3E}">
        <p14:creationId xmlns:p14="http://schemas.microsoft.com/office/powerpoint/2010/main" xmlns="" val="3177308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4F5D070-AA22-4680-B1CE-0908664F65FE}" type="datetimeFigureOut">
              <a:rPr lang="en-US"/>
              <a:pPr>
                <a:defRPr/>
              </a:pPr>
              <a:t>4/21/2020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a:t>
            </a:r>
            <a:fld id="{E7F775DC-62C3-4A6A-A919-5EEACB4FC40A}" type="slidenum">
              <a:rPr lang="en-US"/>
              <a:pPr>
                <a:defRPr/>
              </a:pPr>
              <a:t>‹#›</a:t>
            </a:fld>
            <a:endParaRPr lang="en-US"/>
          </a:p>
        </p:txBody>
      </p:sp>
    </p:spTree>
    <p:extLst>
      <p:ext uri="{BB962C8B-B14F-4D97-AF65-F5344CB8AC3E}">
        <p14:creationId xmlns:p14="http://schemas.microsoft.com/office/powerpoint/2010/main" xmlns="" val="709688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6848" y="122727"/>
            <a:ext cx="8230306" cy="1295033"/>
          </a:xfrm>
        </p:spPr>
        <p:txBody>
          <a:bodyPr/>
          <a:lstStyle/>
          <a:p>
            <a:r>
              <a:rPr lang="en-US" dirty="0" smtClean="0"/>
              <a:t>Click to edit Master title style</a:t>
            </a:r>
            <a:endParaRPr lang="en-US" dirty="0"/>
          </a:p>
        </p:txBody>
      </p:sp>
      <p:sp>
        <p:nvSpPr>
          <p:cNvPr id="3" name="Table Placeholder 2"/>
          <p:cNvSpPr>
            <a:spLocks noGrp="1"/>
          </p:cNvSpPr>
          <p:nvPr>
            <p:ph type="tbl" idx="1"/>
          </p:nvPr>
        </p:nvSpPr>
        <p:spPr>
          <a:xfrm>
            <a:off x="456848" y="1719996"/>
            <a:ext cx="8230306" cy="4410808"/>
          </a:xfrm>
          <a:prstGeom prst="rect">
            <a:avLst/>
          </a:prstGeom>
        </p:spPr>
        <p:txBody>
          <a:bodyPr/>
          <a:lstStyle/>
          <a:p>
            <a:pPr lvl="0"/>
            <a:endParaRPr lang="en-US" noProof="0" smtClean="0"/>
          </a:p>
        </p:txBody>
      </p:sp>
      <p:sp>
        <p:nvSpPr>
          <p:cNvPr id="4" name="Rectangle 5"/>
          <p:cNvSpPr>
            <a:spLocks noGrp="1" noChangeArrowheads="1"/>
          </p:cNvSpPr>
          <p:nvPr>
            <p:ph type="dt" sz="half" idx="10"/>
          </p:nvPr>
        </p:nvSpPr>
        <p:spPr>
          <a:xfrm>
            <a:off x="66675" y="6248400"/>
            <a:ext cx="2135188" cy="457200"/>
          </a:xfrm>
          <a:prstGeom prst="rect">
            <a:avLst/>
          </a:prstGeom>
        </p:spPr>
        <p:txBody>
          <a:bodyPr lIns="103236" tIns="51618" rIns="103236" bIns="51618"/>
          <a:lstStyle>
            <a:lvl1pPr>
              <a:defRPr/>
            </a:lvl1pPr>
          </a:lstStyle>
          <a:p>
            <a:pPr>
              <a:defRPr/>
            </a:pPr>
            <a:endParaRPr lang="en-US" altLang="en-US"/>
          </a:p>
        </p:txBody>
      </p:sp>
    </p:spTree>
    <p:extLst>
      <p:ext uri="{BB962C8B-B14F-4D97-AF65-F5344CB8AC3E}">
        <p14:creationId xmlns:p14="http://schemas.microsoft.com/office/powerpoint/2010/main" xmlns="" val="1102914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TextBox 4"/>
          <p:cNvSpPr txBox="1"/>
          <p:nvPr/>
        </p:nvSpPr>
        <p:spPr>
          <a:xfrm>
            <a:off x="0" y="6781800"/>
            <a:ext cx="9144000" cy="92075"/>
          </a:xfrm>
          <a:prstGeom prst="rect">
            <a:avLst/>
          </a:prstGeom>
          <a:solidFill>
            <a:schemeClr val="tx2">
              <a:lumMod val="50000"/>
            </a:schemeClr>
          </a:solidFill>
        </p:spPr>
        <p:txBody>
          <a:bodyPr>
            <a:spAutoFit/>
          </a:bodyPr>
          <a:lstStyle/>
          <a:p>
            <a:pPr>
              <a:defRPr/>
            </a:pPr>
            <a:endParaRPr lang="en-US" dirty="0"/>
          </a:p>
        </p:txBody>
      </p:sp>
      <p:sp>
        <p:nvSpPr>
          <p:cNvPr id="2" name="Title 1"/>
          <p:cNvSpPr>
            <a:spLocks noGrp="1"/>
          </p:cNvSpPr>
          <p:nvPr>
            <p:ph type="title"/>
          </p:nvPr>
        </p:nvSpPr>
        <p:spPr>
          <a:xfrm>
            <a:off x="457200" y="914400"/>
            <a:ext cx="8229600" cy="990600"/>
          </a:xfrm>
        </p:spPr>
        <p:txBody>
          <a:bodyPr>
            <a:normAutofit/>
          </a:bodyPr>
          <a:lstStyle>
            <a:lvl1pPr>
              <a:defRPr sz="4800">
                <a:solidFill>
                  <a:srgbClr val="C00000"/>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905000"/>
            <a:ext cx="8229600" cy="4525963"/>
          </a:xfrm>
          <a:prstGeom prst="rect">
            <a:avLst/>
          </a:prstGeom>
        </p:spPr>
        <p:txBody>
          <a:bodyPr/>
          <a:lstStyle>
            <a:lvl1pPr>
              <a:defRPr>
                <a:latin typeface="Arial Unicode MS" panose="020B0604020202020204" pitchFamily="34" charset="-128"/>
                <a:ea typeface="Arial Unicode MS" panose="020B0604020202020204" pitchFamily="34" charset="-128"/>
                <a:cs typeface="Arial Unicode MS" panose="020B0604020202020204" pitchFamily="34" charset="-128"/>
              </a:defRPr>
            </a:lvl1pPr>
            <a:lvl2pPr>
              <a:defRPr>
                <a:latin typeface="Arial Unicode MS" panose="020B0604020202020204" pitchFamily="34" charset="-128"/>
                <a:ea typeface="Arial Unicode MS" panose="020B0604020202020204" pitchFamily="34" charset="-128"/>
                <a:cs typeface="Arial Unicode MS" panose="020B0604020202020204" pitchFamily="34" charset="-128"/>
              </a:defRPr>
            </a:lvl2pPr>
            <a:lvl3pPr>
              <a:defRPr>
                <a:latin typeface="Arial Unicode MS" panose="020B0604020202020204" pitchFamily="34" charset="-128"/>
                <a:ea typeface="Arial Unicode MS" panose="020B0604020202020204" pitchFamily="34" charset="-128"/>
                <a:cs typeface="Arial Unicode MS" panose="020B0604020202020204" pitchFamily="34" charset="-128"/>
              </a:defRPr>
            </a:lvl3pPr>
            <a:lvl4pPr>
              <a:defRPr>
                <a:latin typeface="Arial Unicode MS" panose="020B0604020202020204" pitchFamily="34" charset="-128"/>
                <a:ea typeface="Arial Unicode MS" panose="020B0604020202020204" pitchFamily="34" charset="-128"/>
                <a:cs typeface="Arial Unicode MS" panose="020B0604020202020204" pitchFamily="34" charset="-128"/>
              </a:defRPr>
            </a:lvl4pPr>
            <a:lvl5pPr>
              <a:defRPr>
                <a:latin typeface="Arial Unicode MS" panose="020B0604020202020204" pitchFamily="34" charset="-128"/>
                <a:ea typeface="Arial Unicode MS" panose="020B0604020202020204" pitchFamily="34" charset="-128"/>
                <a:cs typeface="Arial Unicode MS" panose="020B0604020202020204" pitchFamily="34" charset="-128"/>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a:xfrm>
            <a:off x="5867400" y="6526213"/>
            <a:ext cx="2895600" cy="363537"/>
          </a:xfrm>
        </p:spPr>
        <p:txBody>
          <a:bodyPr/>
          <a:lstStyle>
            <a:lvl1pPr>
              <a:defRPr/>
            </a:lvl1pPr>
          </a:lstStyle>
          <a:p>
            <a:pPr>
              <a:defRPr/>
            </a:pPr>
            <a:r>
              <a:rPr lang="en-US" dirty="0"/>
              <a:t>Copyright © </a:t>
            </a:r>
            <a:r>
              <a:rPr lang="en-US" dirty="0" smtClean="0"/>
              <a:t>2018 </a:t>
            </a:r>
            <a:r>
              <a:rPr lang="en-US" dirty="0"/>
              <a:t>by the McGraw-Hill Companies, Inc. All rights reserved.</a:t>
            </a:r>
          </a:p>
          <a:p>
            <a:pPr>
              <a:defRPr/>
            </a:pPr>
            <a:endParaRPr lang="en-US" dirty="0"/>
          </a:p>
          <a:p>
            <a:pPr>
              <a:defRPr/>
            </a:pPr>
            <a:endParaRPr lang="en-US" dirty="0"/>
          </a:p>
        </p:txBody>
      </p:sp>
      <p:sp>
        <p:nvSpPr>
          <p:cNvPr id="7" name="Slide Number Placeholder 5"/>
          <p:cNvSpPr>
            <a:spLocks noGrp="1"/>
          </p:cNvSpPr>
          <p:nvPr>
            <p:ph type="sldNum" sz="quarter" idx="11"/>
          </p:nvPr>
        </p:nvSpPr>
        <p:spPr>
          <a:xfrm>
            <a:off x="7010400" y="6418263"/>
            <a:ext cx="2133600" cy="365125"/>
          </a:xfrm>
        </p:spPr>
        <p:txBody>
          <a:bodyPr/>
          <a:lstStyle>
            <a:lvl1pPr>
              <a:defRPr/>
            </a:lvl1pPr>
          </a:lstStyle>
          <a:p>
            <a:pPr>
              <a:defRPr/>
            </a:pPr>
            <a:r>
              <a:rPr lang="en-US"/>
              <a:t>#-</a:t>
            </a:r>
            <a:fld id="{A0AFF6C3-3524-42F1-BA66-8D8F4C78CA60}" type="slidenum">
              <a:rPr lang="en-US"/>
              <a:pPr>
                <a:defRPr/>
              </a:pPr>
              <a:t>‹#›</a:t>
            </a:fld>
            <a:endParaRPr lang="en-US"/>
          </a:p>
        </p:txBody>
      </p:sp>
      <p:pic>
        <p:nvPicPr>
          <p:cNvPr id="8" name="Picture 5"/>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32656"/>
            <a:ext cx="9144000" cy="77987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4151501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6702FB7-32C4-49BE-9A8E-895A20E01CB2}" type="datetimeFigureOut">
              <a:rPr lang="en-US"/>
              <a:pPr>
                <a:defRPr/>
              </a:pPr>
              <a:t>4/21/2020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r>
              <a:rPr lang="en-US"/>
              <a:t>#-</a:t>
            </a:r>
            <a:fld id="{FBEF23FC-ED78-4494-A3F7-082A0DE4B02A}" type="slidenum">
              <a:rPr lang="en-US"/>
              <a:pPr>
                <a:defRPr/>
              </a:pPr>
              <a:t>‹#›</a:t>
            </a:fld>
            <a:endParaRPr lang="en-US"/>
          </a:p>
        </p:txBody>
      </p:sp>
    </p:spTree>
    <p:extLst>
      <p:ext uri="{BB962C8B-B14F-4D97-AF65-F5344CB8AC3E}">
        <p14:creationId xmlns:p14="http://schemas.microsoft.com/office/powerpoint/2010/main" xmlns="" val="1299739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DC970E54-9295-41C1-90AA-8C99FF9594EC}" type="datetimeFigureOut">
              <a:rPr lang="en-US"/>
              <a:pPr>
                <a:defRPr/>
              </a:pPr>
              <a:t>4/21/2020</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a:t>
            </a:r>
            <a:fld id="{28284C16-6706-4311-BDEE-33958BF4098D}" type="slidenum">
              <a:rPr lang="en-US"/>
              <a:pPr>
                <a:defRPr/>
              </a:pPr>
              <a:t>‹#›</a:t>
            </a:fld>
            <a:endParaRPr lang="en-US"/>
          </a:p>
        </p:txBody>
      </p:sp>
    </p:spTree>
    <p:extLst>
      <p:ext uri="{BB962C8B-B14F-4D97-AF65-F5344CB8AC3E}">
        <p14:creationId xmlns:p14="http://schemas.microsoft.com/office/powerpoint/2010/main" xmlns="" val="412263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lvl1pPr>
          </a:lstStyle>
          <a:p>
            <a:pPr>
              <a:defRPr/>
            </a:pPr>
            <a:fld id="{0ABFD51F-A8F3-4C9A-BCFA-739985439A2C}" type="datetimeFigureOut">
              <a:rPr lang="en-US"/>
              <a:pPr>
                <a:defRPr/>
              </a:pPr>
              <a:t>4/21/2020</a:t>
            </a:fld>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r>
              <a:rPr lang="en-US"/>
              <a:t>#-</a:t>
            </a:r>
            <a:fld id="{84C3B2AB-9CAA-4036-B35B-348EB67C1439}" type="slidenum">
              <a:rPr lang="en-US"/>
              <a:pPr>
                <a:defRPr/>
              </a:pPr>
              <a:t>‹#›</a:t>
            </a:fld>
            <a:endParaRPr lang="en-US"/>
          </a:p>
        </p:txBody>
      </p:sp>
    </p:spTree>
    <p:extLst>
      <p:ext uri="{BB962C8B-B14F-4D97-AF65-F5344CB8AC3E}">
        <p14:creationId xmlns:p14="http://schemas.microsoft.com/office/powerpoint/2010/main" xmlns="" val="694405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lvl1pPr>
          </a:lstStyle>
          <a:p>
            <a:pPr>
              <a:defRPr/>
            </a:pPr>
            <a:fld id="{FB2A3BD9-AC7A-48EC-9DD7-10F646D6C236}" type="datetimeFigureOut">
              <a:rPr lang="en-US"/>
              <a:pPr>
                <a:defRPr/>
              </a:pPr>
              <a:t>4/21/2020</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r>
              <a:rPr lang="en-US"/>
              <a:t>#-</a:t>
            </a:r>
            <a:fld id="{3A8DD13A-3D27-4BD8-9D4A-126A70D8773D}" type="slidenum">
              <a:rPr lang="en-US"/>
              <a:pPr>
                <a:defRPr/>
              </a:pPr>
              <a:t>‹#›</a:t>
            </a:fld>
            <a:endParaRPr lang="en-US"/>
          </a:p>
        </p:txBody>
      </p:sp>
    </p:spTree>
    <p:extLst>
      <p:ext uri="{BB962C8B-B14F-4D97-AF65-F5344CB8AC3E}">
        <p14:creationId xmlns:p14="http://schemas.microsoft.com/office/powerpoint/2010/main" xmlns="" val="1613500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fld id="{23F46519-33F3-40ED-8871-AFB3C613E4A6}" type="datetimeFigureOut">
              <a:rPr lang="en-US"/>
              <a:pPr>
                <a:defRPr/>
              </a:pPr>
              <a:t>4/21/2020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r>
              <a:rPr lang="en-US"/>
              <a:t>#-</a:t>
            </a:r>
            <a:fld id="{4719FE4A-34DB-42EC-9240-3FAB60FA8233}" type="slidenum">
              <a:rPr lang="en-US"/>
              <a:pPr>
                <a:defRPr/>
              </a:pPr>
              <a:t>‹#›</a:t>
            </a:fld>
            <a:endParaRPr lang="en-US"/>
          </a:p>
        </p:txBody>
      </p:sp>
    </p:spTree>
    <p:extLst>
      <p:ext uri="{BB962C8B-B14F-4D97-AF65-F5344CB8AC3E}">
        <p14:creationId xmlns:p14="http://schemas.microsoft.com/office/powerpoint/2010/main" xmlns="" val="3398656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84E8C34F-AD0C-4DD1-A70E-859A3BB2D4FD}" type="datetimeFigureOut">
              <a:rPr lang="en-US"/>
              <a:pPr>
                <a:defRPr/>
              </a:pPr>
              <a:t>4/21/2020</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a:t>
            </a:r>
            <a:fld id="{5BD8D7A3-86B3-4587-A27D-348957627EF8}" type="slidenum">
              <a:rPr lang="en-US"/>
              <a:pPr>
                <a:defRPr/>
              </a:pPr>
              <a:t>‹#›</a:t>
            </a:fld>
            <a:endParaRPr lang="en-US"/>
          </a:p>
        </p:txBody>
      </p:sp>
    </p:spTree>
    <p:extLst>
      <p:ext uri="{BB962C8B-B14F-4D97-AF65-F5344CB8AC3E}">
        <p14:creationId xmlns:p14="http://schemas.microsoft.com/office/powerpoint/2010/main" xmlns="" val="598797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pPr>
              <a:defRPr/>
            </a:pPr>
            <a:fld id="{294998E0-6219-4CF7-9D2C-79402ABB3808}" type="datetimeFigureOut">
              <a:rPr lang="en-US"/>
              <a:pPr>
                <a:defRPr/>
              </a:pPr>
              <a:t>4/21/2020</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r>
              <a:rPr lang="en-US"/>
              <a:t>#-</a:t>
            </a:r>
            <a:fld id="{142C332C-0ECD-4C31-BA2B-D9820020CB26}" type="slidenum">
              <a:rPr lang="en-US"/>
              <a:pPr>
                <a:defRPr/>
              </a:pPr>
              <a:t>‹#›</a:t>
            </a:fld>
            <a:endParaRPr lang="en-US"/>
          </a:p>
        </p:txBody>
      </p:sp>
    </p:spTree>
    <p:extLst>
      <p:ext uri="{BB962C8B-B14F-4D97-AF65-F5344CB8AC3E}">
        <p14:creationId xmlns:p14="http://schemas.microsoft.com/office/powerpoint/2010/main" xmlns="" val="1307573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5029200"/>
            <a:ext cx="82296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Chapter Title</a:t>
            </a:r>
          </a:p>
        </p:txBody>
      </p:sp>
      <p:sp>
        <p:nvSpPr>
          <p:cNvPr id="5" name="Footer Placeholder 4"/>
          <p:cNvSpPr>
            <a:spLocks noGrp="1"/>
          </p:cNvSpPr>
          <p:nvPr>
            <p:ph type="ftr" sz="quarter" idx="3"/>
          </p:nvPr>
        </p:nvSpPr>
        <p:spPr>
          <a:xfrm>
            <a:off x="5867400" y="6629400"/>
            <a:ext cx="2895600" cy="361950"/>
          </a:xfrm>
          <a:prstGeom prst="rect">
            <a:avLst/>
          </a:prstGeom>
        </p:spPr>
        <p:txBody>
          <a:bodyPr vert="horz" lIns="91440" tIns="45720" rIns="91440" bIns="45720" rtlCol="0" anchor="ctr"/>
          <a:lstStyle>
            <a:lvl1pPr algn="r">
              <a:defRPr sz="900">
                <a:solidFill>
                  <a:schemeClr val="tx1"/>
                </a:solidFill>
              </a:defRPr>
            </a:lvl1pPr>
          </a:lstStyle>
          <a:p>
            <a:pPr>
              <a:defRPr/>
            </a:pPr>
            <a:r>
              <a:rPr lang="en-US" dirty="0"/>
              <a:t>Copyright © </a:t>
            </a:r>
            <a:r>
              <a:rPr lang="en-US" dirty="0" smtClean="0"/>
              <a:t>2018 </a:t>
            </a:r>
            <a:r>
              <a:rPr lang="en-US" dirty="0"/>
              <a:t>by the McGraw-Hill Companies, Inc. All rights reserved.</a:t>
            </a:r>
          </a:p>
          <a:p>
            <a:pPr>
              <a:defRPr/>
            </a:pPr>
            <a:endParaRPr lang="en-US" dirty="0"/>
          </a:p>
          <a:p>
            <a:pPr>
              <a:defRPr/>
            </a:pP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000">
                <a:solidFill>
                  <a:schemeClr val="tx1"/>
                </a:solidFill>
              </a:defRPr>
            </a:lvl1pPr>
          </a:lstStyle>
          <a:p>
            <a:pPr>
              <a:defRPr/>
            </a:pPr>
            <a:r>
              <a:rPr lang="en-US"/>
              <a:t>#-</a:t>
            </a:r>
            <a:fld id="{5D17D02F-2E12-4346-95EE-C08154B8D7E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txStyles>
    <p:titleStyle>
      <a:lvl1pPr algn="ctr" rtl="0" eaLnBrk="0" fontAlgn="base" hangingPunct="0">
        <a:spcBef>
          <a:spcPct val="0"/>
        </a:spcBef>
        <a:spcAft>
          <a:spcPct val="0"/>
        </a:spcAft>
        <a:defRPr sz="5400" b="1" kern="1200">
          <a:solidFill>
            <a:srgbClr val="C05533"/>
          </a:solidFill>
          <a:latin typeface="Arial Narrow" panose="020B0606020202030204" pitchFamily="34" charset="0"/>
          <a:ea typeface="+mj-ea"/>
          <a:cs typeface="+mj-cs"/>
        </a:defRPr>
      </a:lvl1pPr>
      <a:lvl2pPr algn="ctr" rtl="0" eaLnBrk="0" fontAlgn="base" hangingPunct="0">
        <a:spcBef>
          <a:spcPct val="0"/>
        </a:spcBef>
        <a:spcAft>
          <a:spcPct val="0"/>
        </a:spcAft>
        <a:defRPr sz="5400" b="1">
          <a:solidFill>
            <a:srgbClr val="C05533"/>
          </a:solidFill>
          <a:latin typeface="Arial Narrow" pitchFamily="34" charset="0"/>
        </a:defRPr>
      </a:lvl2pPr>
      <a:lvl3pPr algn="ctr" rtl="0" eaLnBrk="0" fontAlgn="base" hangingPunct="0">
        <a:spcBef>
          <a:spcPct val="0"/>
        </a:spcBef>
        <a:spcAft>
          <a:spcPct val="0"/>
        </a:spcAft>
        <a:defRPr sz="5400" b="1">
          <a:solidFill>
            <a:srgbClr val="C05533"/>
          </a:solidFill>
          <a:latin typeface="Arial Narrow" pitchFamily="34" charset="0"/>
        </a:defRPr>
      </a:lvl3pPr>
      <a:lvl4pPr algn="ctr" rtl="0" eaLnBrk="0" fontAlgn="base" hangingPunct="0">
        <a:spcBef>
          <a:spcPct val="0"/>
        </a:spcBef>
        <a:spcAft>
          <a:spcPct val="0"/>
        </a:spcAft>
        <a:defRPr sz="5400" b="1">
          <a:solidFill>
            <a:srgbClr val="C05533"/>
          </a:solidFill>
          <a:latin typeface="Arial Narrow" pitchFamily="34" charset="0"/>
        </a:defRPr>
      </a:lvl4pPr>
      <a:lvl5pPr algn="ctr" rtl="0" eaLnBrk="0" fontAlgn="base" hangingPunct="0">
        <a:spcBef>
          <a:spcPct val="0"/>
        </a:spcBef>
        <a:spcAft>
          <a:spcPct val="0"/>
        </a:spcAft>
        <a:defRPr sz="5400" b="1">
          <a:solidFill>
            <a:srgbClr val="C05533"/>
          </a:solidFill>
          <a:latin typeface="Arial Narrow" pitchFamily="34" charset="0"/>
        </a:defRPr>
      </a:lvl5pPr>
      <a:lvl6pPr marL="457200" algn="ctr" rtl="0" fontAlgn="base">
        <a:spcBef>
          <a:spcPct val="0"/>
        </a:spcBef>
        <a:spcAft>
          <a:spcPct val="0"/>
        </a:spcAft>
        <a:defRPr sz="5400" b="1">
          <a:solidFill>
            <a:srgbClr val="C05533"/>
          </a:solidFill>
          <a:latin typeface="Arial Narrow" pitchFamily="34" charset="0"/>
        </a:defRPr>
      </a:lvl6pPr>
      <a:lvl7pPr marL="914400" algn="ctr" rtl="0" fontAlgn="base">
        <a:spcBef>
          <a:spcPct val="0"/>
        </a:spcBef>
        <a:spcAft>
          <a:spcPct val="0"/>
        </a:spcAft>
        <a:defRPr sz="5400" b="1">
          <a:solidFill>
            <a:srgbClr val="C05533"/>
          </a:solidFill>
          <a:latin typeface="Arial Narrow" pitchFamily="34" charset="0"/>
        </a:defRPr>
      </a:lvl7pPr>
      <a:lvl8pPr marL="1371600" algn="ctr" rtl="0" fontAlgn="base">
        <a:spcBef>
          <a:spcPct val="0"/>
        </a:spcBef>
        <a:spcAft>
          <a:spcPct val="0"/>
        </a:spcAft>
        <a:defRPr sz="5400" b="1">
          <a:solidFill>
            <a:srgbClr val="C05533"/>
          </a:solidFill>
          <a:latin typeface="Arial Narrow" pitchFamily="34" charset="0"/>
        </a:defRPr>
      </a:lvl8pPr>
      <a:lvl9pPr marL="1828800" algn="ctr" rtl="0" fontAlgn="base">
        <a:spcBef>
          <a:spcPct val="0"/>
        </a:spcBef>
        <a:spcAft>
          <a:spcPct val="0"/>
        </a:spcAft>
        <a:defRPr sz="5400" b="1">
          <a:solidFill>
            <a:srgbClr val="C05533"/>
          </a:solidFill>
          <a:latin typeface="Arial Narrow"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subTitle"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endParaRPr lang="en-US" altLang="en-US" sz="3600" dirty="0" smtClean="0"/>
          </a:p>
        </p:txBody>
      </p:sp>
      <p:sp>
        <p:nvSpPr>
          <p:cNvPr id="14339" name="Rectangle 2"/>
          <p:cNvSpPr>
            <a:spLocks noGrp="1" noChangeArrowheads="1"/>
          </p:cNvSpPr>
          <p:nvPr>
            <p:ph type="title"/>
          </p:nvPr>
        </p:nvSpPr>
        <p:spPr/>
        <p:txBody>
          <a:bodyPr/>
          <a:lstStyle/>
          <a:p>
            <a:pPr eaLnBrk="1" hangingPunct="1"/>
            <a:r>
              <a:rPr lang="en-US" altLang="en-US" dirty="0" smtClean="0"/>
              <a:t>Balance of Payments</a:t>
            </a:r>
          </a:p>
        </p:txBody>
      </p:sp>
      <p:sp>
        <p:nvSpPr>
          <p:cNvPr id="14340" name="Rectangle 20"/>
          <p:cNvSpPr>
            <a:spLocks noGrp="1" noChangeArrowheads="1"/>
          </p:cNvSpPr>
          <p:nvPr>
            <p:ph type="ftr" sz="quarter" idx="10"/>
          </p:nvPr>
        </p:nvSpPr>
        <p:spPr bwMode="auto">
          <a:xfrm>
            <a:off x="5257800" y="6477000"/>
            <a:ext cx="3906838" cy="51435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lIns="92071" tIns="46036" rIns="92071" bIns="46036"/>
          <a:lstStyle/>
          <a:p>
            <a:pPr eaLnBrk="1" hangingPunct="1"/>
            <a:r>
              <a:rPr lang="en-US" altLang="en-US" dirty="0" smtClean="0"/>
              <a:t>The Official Reserves Account</a:t>
            </a:r>
          </a:p>
        </p:txBody>
      </p:sp>
      <p:sp>
        <p:nvSpPr>
          <p:cNvPr id="22531"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dirty="0" smtClean="0"/>
              <a:t>Official reserves assets include gold, foreign currencies, SDRs, and reserve positions in the IMF.</a:t>
            </a:r>
          </a:p>
        </p:txBody>
      </p:sp>
      <p:sp>
        <p:nvSpPr>
          <p:cNvPr id="22532" name="Rectangle 20"/>
          <p:cNvSpPr>
            <a:spLocks noGrp="1" noChangeArrowheads="1"/>
          </p:cNvSpPr>
          <p:nvPr>
            <p:ph type="ftr" sz="quarter" idx="10"/>
          </p:nvPr>
        </p:nvSpPr>
        <p:spPr bwMode="auto">
          <a:xfrm>
            <a:off x="4419600" y="6526213"/>
            <a:ext cx="43434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22533"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cs typeface="Arial" charset="0"/>
              </a:rPr>
              <a:t>3-</a:t>
            </a:r>
            <a:fld id="{455FEC9A-071C-4839-9B59-848D0614047A}" type="slidenum">
              <a:rPr lang="en-US" altLang="en-US" sz="900">
                <a:cs typeface="Arial" charset="0"/>
              </a:rPr>
              <a:pPr algn="r" eaLnBrk="1" hangingPunct="1"/>
              <a:t>10</a:t>
            </a:fld>
            <a:endParaRPr lang="en-US" altLang="en-US" sz="1000" dirty="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lIns="92071" tIns="46036" rIns="92071" bIns="46036"/>
          <a:lstStyle/>
          <a:p>
            <a:pPr eaLnBrk="1" hangingPunct="1"/>
            <a:r>
              <a:rPr lang="en-US" altLang="en-US" smtClean="0"/>
              <a:t>The Balance of Payments Identity</a:t>
            </a:r>
          </a:p>
        </p:txBody>
      </p:sp>
      <p:sp>
        <p:nvSpPr>
          <p:cNvPr id="23555"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algn="ctr" eaLnBrk="1" hangingPunct="1">
              <a:buFont typeface="Wingdings" pitchFamily="2" charset="2"/>
              <a:buNone/>
            </a:pPr>
            <a:r>
              <a:rPr lang="en-US" altLang="en-US" dirty="0" smtClean="0"/>
              <a:t>BCA + BKA + BRA = 0</a:t>
            </a:r>
          </a:p>
          <a:p>
            <a:pPr lvl="1" eaLnBrk="1" hangingPunct="1">
              <a:buFont typeface="Wingdings" pitchFamily="2" charset="2"/>
              <a:buNone/>
            </a:pPr>
            <a:r>
              <a:rPr lang="en-US" altLang="en-US" dirty="0" smtClean="0"/>
              <a:t>where	</a:t>
            </a:r>
          </a:p>
          <a:p>
            <a:pPr lvl="1" eaLnBrk="1" hangingPunct="1">
              <a:buFont typeface="Wingdings" pitchFamily="2" charset="2"/>
              <a:buNone/>
            </a:pPr>
            <a:r>
              <a:rPr lang="en-US" altLang="en-US" dirty="0" smtClean="0"/>
              <a:t>BCA = balance on current account</a:t>
            </a:r>
          </a:p>
          <a:p>
            <a:pPr lvl="1" eaLnBrk="1" hangingPunct="1">
              <a:buFont typeface="Wingdings" pitchFamily="2" charset="2"/>
              <a:buNone/>
            </a:pPr>
            <a:r>
              <a:rPr lang="en-US" altLang="en-US" dirty="0" smtClean="0"/>
              <a:t>BKA = balance on capital account</a:t>
            </a:r>
          </a:p>
          <a:p>
            <a:pPr lvl="1" eaLnBrk="1" hangingPunct="1">
              <a:buFont typeface="Wingdings" pitchFamily="2" charset="2"/>
              <a:buNone/>
            </a:pPr>
            <a:r>
              <a:rPr lang="en-US" altLang="en-US" dirty="0" smtClean="0"/>
              <a:t>BRA = balance on the reserves account</a:t>
            </a:r>
          </a:p>
          <a:p>
            <a:pPr eaLnBrk="1" hangingPunct="1"/>
            <a:endParaRPr lang="en-US" altLang="en-US" dirty="0" smtClean="0"/>
          </a:p>
          <a:p>
            <a:pPr eaLnBrk="1" hangingPunct="1">
              <a:buFont typeface="Wingdings" pitchFamily="2" charset="2"/>
              <a:buNone/>
            </a:pPr>
            <a:r>
              <a:rPr lang="en-US" altLang="en-US" dirty="0" smtClean="0"/>
              <a:t>Under a pure flexible exchange rate regime,</a:t>
            </a:r>
          </a:p>
          <a:p>
            <a:pPr algn="ctr" eaLnBrk="1" hangingPunct="1">
              <a:buFont typeface="Wingdings" pitchFamily="2" charset="2"/>
              <a:buNone/>
            </a:pPr>
            <a:r>
              <a:rPr lang="en-US" altLang="en-US" dirty="0" smtClean="0"/>
              <a:t> BCA + BKA = 0</a:t>
            </a:r>
          </a:p>
        </p:txBody>
      </p:sp>
      <p:sp>
        <p:nvSpPr>
          <p:cNvPr id="23556" name="Rectangle 20"/>
          <p:cNvSpPr>
            <a:spLocks noGrp="1" noChangeArrowheads="1"/>
          </p:cNvSpPr>
          <p:nvPr>
            <p:ph type="ftr" sz="quarter" idx="10"/>
          </p:nvPr>
        </p:nvSpPr>
        <p:spPr bwMode="auto">
          <a:xfrm>
            <a:off x="4724400" y="6526213"/>
            <a:ext cx="40386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23557"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DC5054E8-57E9-451E-AC85-DB6270B72A0A}" type="slidenum">
              <a:rPr lang="en-US" altLang="en-US" sz="900">
                <a:cs typeface="Arial" charset="0"/>
              </a:rPr>
              <a:pPr algn="r" eaLnBrk="1" hangingPunct="1"/>
              <a:t>11</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dirty="0" smtClean="0"/>
              <a:t>U.S. Balance of Payments Data 2015</a:t>
            </a:r>
          </a:p>
        </p:txBody>
      </p:sp>
      <p:sp>
        <p:nvSpPr>
          <p:cNvPr id="24581" name="Rectangle 20"/>
          <p:cNvSpPr txBox="1">
            <a:spLocks noChangeArrowheads="1"/>
          </p:cNvSpPr>
          <p:nvPr/>
        </p:nvSpPr>
        <p:spPr bwMode="auto">
          <a:xfrm>
            <a:off x="4800743" y="6553200"/>
            <a:ext cx="4038457"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4582"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2F6A66B5-CE15-4DFD-82AE-D3F298450BE6}" type="slidenum">
              <a:rPr lang="en-US" altLang="en-US" sz="900">
                <a:cs typeface="Arial" charset="0"/>
              </a:rPr>
              <a:pPr algn="r" eaLnBrk="1" hangingPunct="1"/>
              <a:t>12</a:t>
            </a:fld>
            <a:endParaRPr lang="en-US" altLang="en-US" sz="1000">
              <a:cs typeface="Arial" charset="0"/>
            </a:endParaRPr>
          </a:p>
        </p:txBody>
      </p:sp>
      <p:grpSp>
        <p:nvGrpSpPr>
          <p:cNvPr id="2" name="Group 1"/>
          <p:cNvGrpSpPr/>
          <p:nvPr/>
        </p:nvGrpSpPr>
        <p:grpSpPr>
          <a:xfrm>
            <a:off x="381000" y="1920875"/>
            <a:ext cx="5843587" cy="4221163"/>
            <a:chOff x="3109913" y="1920875"/>
            <a:chExt cx="5843587" cy="4221163"/>
          </a:xfrm>
        </p:grpSpPr>
        <p:grpSp>
          <p:nvGrpSpPr>
            <p:cNvPr id="156" name="Group 157"/>
            <p:cNvGrpSpPr>
              <a:grpSpLocks/>
            </p:cNvGrpSpPr>
            <p:nvPr/>
          </p:nvGrpSpPr>
          <p:grpSpPr bwMode="auto">
            <a:xfrm>
              <a:off x="3109913" y="1920875"/>
              <a:ext cx="5843587" cy="4221163"/>
              <a:chOff x="192" y="1056"/>
              <a:chExt cx="3313" cy="2304"/>
            </a:xfrm>
          </p:grpSpPr>
          <p:sp>
            <p:nvSpPr>
              <p:cNvPr id="157"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58" name="Group 5"/>
              <p:cNvGrpSpPr>
                <a:grpSpLocks/>
              </p:cNvGrpSpPr>
              <p:nvPr/>
            </p:nvGrpSpPr>
            <p:grpSpPr bwMode="auto">
              <a:xfrm>
                <a:off x="194" y="1057"/>
                <a:ext cx="1891" cy="158"/>
                <a:chOff x="0" y="0"/>
                <a:chExt cx="1755" cy="422"/>
              </a:xfrm>
            </p:grpSpPr>
            <p:sp>
              <p:nvSpPr>
                <p:cNvPr id="304"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5"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59" name="Group 8"/>
              <p:cNvGrpSpPr>
                <a:grpSpLocks/>
              </p:cNvGrpSpPr>
              <p:nvPr/>
            </p:nvGrpSpPr>
            <p:grpSpPr bwMode="auto">
              <a:xfrm>
                <a:off x="2085" y="1057"/>
                <a:ext cx="668" cy="158"/>
                <a:chOff x="1755" y="0"/>
                <a:chExt cx="620" cy="422"/>
              </a:xfrm>
            </p:grpSpPr>
            <p:sp>
              <p:nvSpPr>
                <p:cNvPr id="302"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3"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0" name="Group 11"/>
              <p:cNvGrpSpPr>
                <a:grpSpLocks/>
              </p:cNvGrpSpPr>
              <p:nvPr/>
            </p:nvGrpSpPr>
            <p:grpSpPr bwMode="auto">
              <a:xfrm>
                <a:off x="2753" y="1057"/>
                <a:ext cx="749" cy="158"/>
                <a:chOff x="2375" y="0"/>
                <a:chExt cx="695" cy="422"/>
              </a:xfrm>
            </p:grpSpPr>
            <p:sp>
              <p:nvSpPr>
                <p:cNvPr id="300"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1"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1" name="Group 14"/>
              <p:cNvGrpSpPr>
                <a:grpSpLocks/>
              </p:cNvGrpSpPr>
              <p:nvPr/>
            </p:nvGrpSpPr>
            <p:grpSpPr bwMode="auto">
              <a:xfrm>
                <a:off x="194" y="1215"/>
                <a:ext cx="1891" cy="151"/>
                <a:chOff x="0" y="422"/>
                <a:chExt cx="1755" cy="403"/>
              </a:xfrm>
            </p:grpSpPr>
            <p:sp>
              <p:nvSpPr>
                <p:cNvPr id="298"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99"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2" name="Group 17"/>
              <p:cNvGrpSpPr>
                <a:grpSpLocks/>
              </p:cNvGrpSpPr>
              <p:nvPr/>
            </p:nvGrpSpPr>
            <p:grpSpPr bwMode="auto">
              <a:xfrm>
                <a:off x="2085" y="1215"/>
                <a:ext cx="668" cy="151"/>
                <a:chOff x="1755" y="422"/>
                <a:chExt cx="620" cy="403"/>
              </a:xfrm>
            </p:grpSpPr>
            <p:sp>
              <p:nvSpPr>
                <p:cNvPr id="296"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97"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3" name="Group 20"/>
              <p:cNvGrpSpPr>
                <a:grpSpLocks/>
              </p:cNvGrpSpPr>
              <p:nvPr/>
            </p:nvGrpSpPr>
            <p:grpSpPr bwMode="auto">
              <a:xfrm>
                <a:off x="2753" y="1215"/>
                <a:ext cx="749" cy="151"/>
                <a:chOff x="2375" y="422"/>
                <a:chExt cx="695" cy="403"/>
              </a:xfrm>
            </p:grpSpPr>
            <p:sp>
              <p:nvSpPr>
                <p:cNvPr id="294"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95"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4" name="Group 23"/>
              <p:cNvGrpSpPr>
                <a:grpSpLocks/>
              </p:cNvGrpSpPr>
              <p:nvPr/>
            </p:nvGrpSpPr>
            <p:grpSpPr bwMode="auto">
              <a:xfrm>
                <a:off x="194" y="1366"/>
                <a:ext cx="326" cy="209"/>
                <a:chOff x="0" y="825"/>
                <a:chExt cx="303" cy="556"/>
              </a:xfrm>
            </p:grpSpPr>
            <p:sp>
              <p:nvSpPr>
                <p:cNvPr id="292"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293"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5" name="Group 26"/>
              <p:cNvGrpSpPr>
                <a:grpSpLocks/>
              </p:cNvGrpSpPr>
              <p:nvPr/>
            </p:nvGrpSpPr>
            <p:grpSpPr bwMode="auto">
              <a:xfrm>
                <a:off x="520" y="1366"/>
                <a:ext cx="1565" cy="209"/>
                <a:chOff x="303" y="825"/>
                <a:chExt cx="1452" cy="556"/>
              </a:xfrm>
            </p:grpSpPr>
            <p:sp>
              <p:nvSpPr>
                <p:cNvPr id="290"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91"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6" name="Group 29"/>
              <p:cNvGrpSpPr>
                <a:grpSpLocks/>
              </p:cNvGrpSpPr>
              <p:nvPr/>
            </p:nvGrpSpPr>
            <p:grpSpPr bwMode="auto">
              <a:xfrm>
                <a:off x="2085" y="1366"/>
                <a:ext cx="668" cy="209"/>
                <a:chOff x="1755" y="825"/>
                <a:chExt cx="620" cy="556"/>
              </a:xfrm>
            </p:grpSpPr>
            <p:sp>
              <p:nvSpPr>
                <p:cNvPr id="288"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9"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7" name="Group 32"/>
              <p:cNvGrpSpPr>
                <a:grpSpLocks/>
              </p:cNvGrpSpPr>
              <p:nvPr/>
            </p:nvGrpSpPr>
            <p:grpSpPr bwMode="auto">
              <a:xfrm>
                <a:off x="2753" y="1366"/>
                <a:ext cx="749" cy="209"/>
                <a:chOff x="2375" y="825"/>
                <a:chExt cx="695" cy="556"/>
              </a:xfrm>
            </p:grpSpPr>
            <p:sp>
              <p:nvSpPr>
                <p:cNvPr id="286"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7"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35"/>
              <p:cNvGrpSpPr>
                <a:grpSpLocks/>
              </p:cNvGrpSpPr>
              <p:nvPr/>
            </p:nvGrpSpPr>
            <p:grpSpPr bwMode="auto">
              <a:xfrm>
                <a:off x="194" y="1575"/>
                <a:ext cx="326" cy="208"/>
                <a:chOff x="0" y="1381"/>
                <a:chExt cx="303" cy="556"/>
              </a:xfrm>
            </p:grpSpPr>
            <p:sp>
              <p:nvSpPr>
                <p:cNvPr id="284"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85"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38"/>
              <p:cNvGrpSpPr>
                <a:grpSpLocks/>
              </p:cNvGrpSpPr>
              <p:nvPr/>
            </p:nvGrpSpPr>
            <p:grpSpPr bwMode="auto">
              <a:xfrm>
                <a:off x="520" y="1575"/>
                <a:ext cx="1565" cy="208"/>
                <a:chOff x="303" y="1381"/>
                <a:chExt cx="1452" cy="556"/>
              </a:xfrm>
            </p:grpSpPr>
            <p:sp>
              <p:nvSpPr>
                <p:cNvPr id="282"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83"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41"/>
              <p:cNvGrpSpPr>
                <a:grpSpLocks/>
              </p:cNvGrpSpPr>
              <p:nvPr/>
            </p:nvGrpSpPr>
            <p:grpSpPr bwMode="auto">
              <a:xfrm>
                <a:off x="2085" y="1575"/>
                <a:ext cx="668" cy="208"/>
                <a:chOff x="1755" y="1381"/>
                <a:chExt cx="620" cy="556"/>
              </a:xfrm>
            </p:grpSpPr>
            <p:sp>
              <p:nvSpPr>
                <p:cNvPr id="280"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1"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44"/>
              <p:cNvGrpSpPr>
                <a:grpSpLocks/>
              </p:cNvGrpSpPr>
              <p:nvPr/>
            </p:nvGrpSpPr>
            <p:grpSpPr bwMode="auto">
              <a:xfrm>
                <a:off x="2753" y="1575"/>
                <a:ext cx="749" cy="208"/>
                <a:chOff x="2375" y="1381"/>
                <a:chExt cx="695" cy="556"/>
              </a:xfrm>
            </p:grpSpPr>
            <p:sp>
              <p:nvSpPr>
                <p:cNvPr id="278"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9"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47"/>
              <p:cNvGrpSpPr>
                <a:grpSpLocks/>
              </p:cNvGrpSpPr>
              <p:nvPr/>
            </p:nvGrpSpPr>
            <p:grpSpPr bwMode="auto">
              <a:xfrm>
                <a:off x="194" y="1783"/>
                <a:ext cx="326" cy="159"/>
                <a:chOff x="0" y="1937"/>
                <a:chExt cx="303" cy="422"/>
              </a:xfrm>
            </p:grpSpPr>
            <p:sp>
              <p:nvSpPr>
                <p:cNvPr id="276"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77"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50"/>
              <p:cNvGrpSpPr>
                <a:grpSpLocks/>
              </p:cNvGrpSpPr>
              <p:nvPr/>
            </p:nvGrpSpPr>
            <p:grpSpPr bwMode="auto">
              <a:xfrm>
                <a:off x="520" y="1783"/>
                <a:ext cx="1565" cy="159"/>
                <a:chOff x="303" y="1937"/>
                <a:chExt cx="1452" cy="422"/>
              </a:xfrm>
            </p:grpSpPr>
            <p:sp>
              <p:nvSpPr>
                <p:cNvPr id="274"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75"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53"/>
              <p:cNvGrpSpPr>
                <a:grpSpLocks/>
              </p:cNvGrpSpPr>
              <p:nvPr/>
            </p:nvGrpSpPr>
            <p:grpSpPr bwMode="auto">
              <a:xfrm>
                <a:off x="2085" y="1783"/>
                <a:ext cx="668" cy="159"/>
                <a:chOff x="1755" y="1937"/>
                <a:chExt cx="620" cy="422"/>
              </a:xfrm>
            </p:grpSpPr>
            <p:sp>
              <p:nvSpPr>
                <p:cNvPr id="272"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3"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56"/>
              <p:cNvGrpSpPr>
                <a:grpSpLocks/>
              </p:cNvGrpSpPr>
              <p:nvPr/>
            </p:nvGrpSpPr>
            <p:grpSpPr bwMode="auto">
              <a:xfrm>
                <a:off x="2753" y="1783"/>
                <a:ext cx="749" cy="159"/>
                <a:chOff x="2375" y="1937"/>
                <a:chExt cx="695" cy="422"/>
              </a:xfrm>
            </p:grpSpPr>
            <p:sp>
              <p:nvSpPr>
                <p:cNvPr id="270"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1"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59"/>
              <p:cNvGrpSpPr>
                <a:grpSpLocks/>
              </p:cNvGrpSpPr>
              <p:nvPr/>
            </p:nvGrpSpPr>
            <p:grpSpPr bwMode="auto">
              <a:xfrm>
                <a:off x="194" y="1942"/>
                <a:ext cx="326" cy="158"/>
                <a:chOff x="0" y="2359"/>
                <a:chExt cx="303" cy="422"/>
              </a:xfrm>
            </p:grpSpPr>
            <p:sp>
              <p:nvSpPr>
                <p:cNvPr id="268"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69"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62"/>
              <p:cNvGrpSpPr>
                <a:grpSpLocks/>
              </p:cNvGrpSpPr>
              <p:nvPr/>
            </p:nvGrpSpPr>
            <p:grpSpPr bwMode="auto">
              <a:xfrm>
                <a:off x="520" y="1942"/>
                <a:ext cx="2233" cy="158"/>
                <a:chOff x="303" y="2359"/>
                <a:chExt cx="2072" cy="422"/>
              </a:xfrm>
            </p:grpSpPr>
            <p:sp>
              <p:nvSpPr>
                <p:cNvPr id="266"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67"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65"/>
              <p:cNvGrpSpPr>
                <a:grpSpLocks/>
              </p:cNvGrpSpPr>
              <p:nvPr/>
            </p:nvGrpSpPr>
            <p:grpSpPr bwMode="auto">
              <a:xfrm>
                <a:off x="2753" y="1942"/>
                <a:ext cx="749" cy="158"/>
                <a:chOff x="2375" y="2359"/>
                <a:chExt cx="695" cy="422"/>
              </a:xfrm>
            </p:grpSpPr>
            <p:sp>
              <p:nvSpPr>
                <p:cNvPr id="264"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5"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68"/>
              <p:cNvGrpSpPr>
                <a:grpSpLocks/>
              </p:cNvGrpSpPr>
              <p:nvPr/>
            </p:nvGrpSpPr>
            <p:grpSpPr bwMode="auto">
              <a:xfrm>
                <a:off x="194" y="2100"/>
                <a:ext cx="1891" cy="151"/>
                <a:chOff x="0" y="2781"/>
                <a:chExt cx="1755" cy="403"/>
              </a:xfrm>
            </p:grpSpPr>
            <p:sp>
              <p:nvSpPr>
                <p:cNvPr id="262"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63"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71"/>
              <p:cNvGrpSpPr>
                <a:grpSpLocks/>
              </p:cNvGrpSpPr>
              <p:nvPr/>
            </p:nvGrpSpPr>
            <p:grpSpPr bwMode="auto">
              <a:xfrm>
                <a:off x="2085" y="2100"/>
                <a:ext cx="668" cy="151"/>
                <a:chOff x="1755" y="2781"/>
                <a:chExt cx="620" cy="403"/>
              </a:xfrm>
            </p:grpSpPr>
            <p:sp>
              <p:nvSpPr>
                <p:cNvPr id="260"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1"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74"/>
              <p:cNvGrpSpPr>
                <a:grpSpLocks/>
              </p:cNvGrpSpPr>
              <p:nvPr/>
            </p:nvGrpSpPr>
            <p:grpSpPr bwMode="auto">
              <a:xfrm>
                <a:off x="2753" y="2100"/>
                <a:ext cx="749" cy="151"/>
                <a:chOff x="2375" y="2781"/>
                <a:chExt cx="695" cy="403"/>
              </a:xfrm>
            </p:grpSpPr>
            <p:sp>
              <p:nvSpPr>
                <p:cNvPr id="258"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9"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77"/>
              <p:cNvGrpSpPr>
                <a:grpSpLocks/>
              </p:cNvGrpSpPr>
              <p:nvPr/>
            </p:nvGrpSpPr>
            <p:grpSpPr bwMode="auto">
              <a:xfrm>
                <a:off x="194" y="2251"/>
                <a:ext cx="326" cy="158"/>
                <a:chOff x="0" y="3184"/>
                <a:chExt cx="303" cy="422"/>
              </a:xfrm>
            </p:grpSpPr>
            <p:sp>
              <p:nvSpPr>
                <p:cNvPr id="256"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57"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80"/>
              <p:cNvGrpSpPr>
                <a:grpSpLocks/>
              </p:cNvGrpSpPr>
              <p:nvPr/>
            </p:nvGrpSpPr>
            <p:grpSpPr bwMode="auto">
              <a:xfrm>
                <a:off x="520" y="2251"/>
                <a:ext cx="1565" cy="158"/>
                <a:chOff x="303" y="3184"/>
                <a:chExt cx="1452" cy="422"/>
              </a:xfrm>
            </p:grpSpPr>
            <p:sp>
              <p:nvSpPr>
                <p:cNvPr id="254"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55"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83"/>
              <p:cNvGrpSpPr>
                <a:grpSpLocks/>
              </p:cNvGrpSpPr>
              <p:nvPr/>
            </p:nvGrpSpPr>
            <p:grpSpPr bwMode="auto">
              <a:xfrm>
                <a:off x="2085" y="2251"/>
                <a:ext cx="668" cy="158"/>
                <a:chOff x="1755" y="3184"/>
                <a:chExt cx="620" cy="422"/>
              </a:xfrm>
            </p:grpSpPr>
            <p:sp>
              <p:nvSpPr>
                <p:cNvPr id="252"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3"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86"/>
              <p:cNvGrpSpPr>
                <a:grpSpLocks/>
              </p:cNvGrpSpPr>
              <p:nvPr/>
            </p:nvGrpSpPr>
            <p:grpSpPr bwMode="auto">
              <a:xfrm>
                <a:off x="2753" y="2251"/>
                <a:ext cx="749" cy="158"/>
                <a:chOff x="2375" y="3184"/>
                <a:chExt cx="695" cy="422"/>
              </a:xfrm>
            </p:grpSpPr>
            <p:sp>
              <p:nvSpPr>
                <p:cNvPr id="250"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1"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89"/>
              <p:cNvGrpSpPr>
                <a:grpSpLocks/>
              </p:cNvGrpSpPr>
              <p:nvPr/>
            </p:nvGrpSpPr>
            <p:grpSpPr bwMode="auto">
              <a:xfrm>
                <a:off x="194" y="2409"/>
                <a:ext cx="326" cy="159"/>
                <a:chOff x="0" y="3606"/>
                <a:chExt cx="303" cy="422"/>
              </a:xfrm>
            </p:grpSpPr>
            <p:sp>
              <p:nvSpPr>
                <p:cNvPr id="248"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49"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92"/>
              <p:cNvGrpSpPr>
                <a:grpSpLocks/>
              </p:cNvGrpSpPr>
              <p:nvPr/>
            </p:nvGrpSpPr>
            <p:grpSpPr bwMode="auto">
              <a:xfrm>
                <a:off x="520" y="2409"/>
                <a:ext cx="1565" cy="159"/>
                <a:chOff x="303" y="3606"/>
                <a:chExt cx="1452" cy="422"/>
              </a:xfrm>
            </p:grpSpPr>
            <p:sp>
              <p:nvSpPr>
                <p:cNvPr id="246"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47"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95"/>
              <p:cNvGrpSpPr>
                <a:grpSpLocks/>
              </p:cNvGrpSpPr>
              <p:nvPr/>
            </p:nvGrpSpPr>
            <p:grpSpPr bwMode="auto">
              <a:xfrm>
                <a:off x="2085" y="2409"/>
                <a:ext cx="668" cy="159"/>
                <a:chOff x="1755" y="3606"/>
                <a:chExt cx="620" cy="422"/>
              </a:xfrm>
            </p:grpSpPr>
            <p:sp>
              <p:nvSpPr>
                <p:cNvPr id="244"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5"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98"/>
              <p:cNvGrpSpPr>
                <a:grpSpLocks/>
              </p:cNvGrpSpPr>
              <p:nvPr/>
            </p:nvGrpSpPr>
            <p:grpSpPr bwMode="auto">
              <a:xfrm>
                <a:off x="2753" y="2409"/>
                <a:ext cx="749" cy="159"/>
                <a:chOff x="2375" y="3606"/>
                <a:chExt cx="695" cy="422"/>
              </a:xfrm>
            </p:grpSpPr>
            <p:sp>
              <p:nvSpPr>
                <p:cNvPr id="242"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3"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101"/>
              <p:cNvGrpSpPr>
                <a:grpSpLocks/>
              </p:cNvGrpSpPr>
              <p:nvPr/>
            </p:nvGrpSpPr>
            <p:grpSpPr bwMode="auto">
              <a:xfrm>
                <a:off x="194" y="2568"/>
                <a:ext cx="326" cy="158"/>
                <a:chOff x="0" y="4028"/>
                <a:chExt cx="303" cy="422"/>
              </a:xfrm>
            </p:grpSpPr>
            <p:sp>
              <p:nvSpPr>
                <p:cNvPr id="240"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41"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104"/>
              <p:cNvGrpSpPr>
                <a:grpSpLocks/>
              </p:cNvGrpSpPr>
              <p:nvPr/>
            </p:nvGrpSpPr>
            <p:grpSpPr bwMode="auto">
              <a:xfrm>
                <a:off x="520" y="2568"/>
                <a:ext cx="1565" cy="158"/>
                <a:chOff x="303" y="4028"/>
                <a:chExt cx="1452" cy="422"/>
              </a:xfrm>
            </p:grpSpPr>
            <p:sp>
              <p:nvSpPr>
                <p:cNvPr id="238"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39"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107"/>
              <p:cNvGrpSpPr>
                <a:grpSpLocks/>
              </p:cNvGrpSpPr>
              <p:nvPr/>
            </p:nvGrpSpPr>
            <p:grpSpPr bwMode="auto">
              <a:xfrm>
                <a:off x="2085" y="2568"/>
                <a:ext cx="668" cy="158"/>
                <a:chOff x="1755" y="4028"/>
                <a:chExt cx="620" cy="422"/>
              </a:xfrm>
            </p:grpSpPr>
            <p:sp>
              <p:nvSpPr>
                <p:cNvPr id="236"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37"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110"/>
              <p:cNvGrpSpPr>
                <a:grpSpLocks/>
              </p:cNvGrpSpPr>
              <p:nvPr/>
            </p:nvGrpSpPr>
            <p:grpSpPr bwMode="auto">
              <a:xfrm>
                <a:off x="2753" y="2568"/>
                <a:ext cx="749" cy="158"/>
                <a:chOff x="2375" y="4028"/>
                <a:chExt cx="695" cy="422"/>
              </a:xfrm>
            </p:grpSpPr>
            <p:sp>
              <p:nvSpPr>
                <p:cNvPr id="234"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35"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113"/>
              <p:cNvGrpSpPr>
                <a:grpSpLocks/>
              </p:cNvGrpSpPr>
              <p:nvPr/>
            </p:nvGrpSpPr>
            <p:grpSpPr bwMode="auto">
              <a:xfrm>
                <a:off x="194" y="2726"/>
                <a:ext cx="326" cy="158"/>
                <a:chOff x="0" y="4450"/>
                <a:chExt cx="303" cy="422"/>
              </a:xfrm>
            </p:grpSpPr>
            <p:sp>
              <p:nvSpPr>
                <p:cNvPr id="232"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3"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116"/>
              <p:cNvGrpSpPr>
                <a:grpSpLocks/>
              </p:cNvGrpSpPr>
              <p:nvPr/>
            </p:nvGrpSpPr>
            <p:grpSpPr bwMode="auto">
              <a:xfrm>
                <a:off x="520" y="2726"/>
                <a:ext cx="1565" cy="158"/>
                <a:chOff x="303" y="4450"/>
                <a:chExt cx="1452" cy="422"/>
              </a:xfrm>
            </p:grpSpPr>
            <p:sp>
              <p:nvSpPr>
                <p:cNvPr id="230"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31"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119"/>
              <p:cNvGrpSpPr>
                <a:grpSpLocks/>
              </p:cNvGrpSpPr>
              <p:nvPr/>
            </p:nvGrpSpPr>
            <p:grpSpPr bwMode="auto">
              <a:xfrm>
                <a:off x="2085" y="2726"/>
                <a:ext cx="668" cy="158"/>
                <a:chOff x="1755" y="4450"/>
                <a:chExt cx="620" cy="422"/>
              </a:xfrm>
            </p:grpSpPr>
            <p:sp>
              <p:nvSpPr>
                <p:cNvPr id="228"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29"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122"/>
              <p:cNvGrpSpPr>
                <a:grpSpLocks/>
              </p:cNvGrpSpPr>
              <p:nvPr/>
            </p:nvGrpSpPr>
            <p:grpSpPr bwMode="auto">
              <a:xfrm>
                <a:off x="2753" y="2726"/>
                <a:ext cx="749" cy="158"/>
                <a:chOff x="2375" y="4450"/>
                <a:chExt cx="695" cy="422"/>
              </a:xfrm>
            </p:grpSpPr>
            <p:sp>
              <p:nvSpPr>
                <p:cNvPr id="226"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7"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125"/>
              <p:cNvGrpSpPr>
                <a:grpSpLocks/>
              </p:cNvGrpSpPr>
              <p:nvPr/>
            </p:nvGrpSpPr>
            <p:grpSpPr bwMode="auto">
              <a:xfrm>
                <a:off x="194" y="2884"/>
                <a:ext cx="326" cy="158"/>
                <a:chOff x="0" y="4872"/>
                <a:chExt cx="303" cy="422"/>
              </a:xfrm>
            </p:grpSpPr>
            <p:sp>
              <p:nvSpPr>
                <p:cNvPr id="224"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25"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28"/>
              <p:cNvGrpSpPr>
                <a:grpSpLocks/>
              </p:cNvGrpSpPr>
              <p:nvPr/>
            </p:nvGrpSpPr>
            <p:grpSpPr bwMode="auto">
              <a:xfrm>
                <a:off x="520" y="2884"/>
                <a:ext cx="1565" cy="158"/>
                <a:chOff x="303" y="4872"/>
                <a:chExt cx="1452" cy="422"/>
              </a:xfrm>
            </p:grpSpPr>
            <p:sp>
              <p:nvSpPr>
                <p:cNvPr id="222"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23"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31"/>
              <p:cNvGrpSpPr>
                <a:grpSpLocks/>
              </p:cNvGrpSpPr>
              <p:nvPr/>
            </p:nvGrpSpPr>
            <p:grpSpPr bwMode="auto">
              <a:xfrm>
                <a:off x="2085" y="2884"/>
                <a:ext cx="668" cy="158"/>
                <a:chOff x="1755" y="4872"/>
                <a:chExt cx="620" cy="422"/>
              </a:xfrm>
            </p:grpSpPr>
            <p:sp>
              <p:nvSpPr>
                <p:cNvPr id="220"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1"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34"/>
              <p:cNvGrpSpPr>
                <a:grpSpLocks/>
              </p:cNvGrpSpPr>
              <p:nvPr/>
            </p:nvGrpSpPr>
            <p:grpSpPr bwMode="auto">
              <a:xfrm>
                <a:off x="2753" y="2884"/>
                <a:ext cx="749" cy="158"/>
                <a:chOff x="2375" y="4872"/>
                <a:chExt cx="695" cy="422"/>
              </a:xfrm>
            </p:grpSpPr>
            <p:sp>
              <p:nvSpPr>
                <p:cNvPr id="218"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19"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37"/>
              <p:cNvGrpSpPr>
                <a:grpSpLocks/>
              </p:cNvGrpSpPr>
              <p:nvPr/>
            </p:nvGrpSpPr>
            <p:grpSpPr bwMode="auto">
              <a:xfrm>
                <a:off x="194" y="3042"/>
                <a:ext cx="326" cy="159"/>
                <a:chOff x="0" y="5294"/>
                <a:chExt cx="303" cy="422"/>
              </a:xfrm>
            </p:grpSpPr>
            <p:sp>
              <p:nvSpPr>
                <p:cNvPr id="216"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7"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40"/>
              <p:cNvGrpSpPr>
                <a:grpSpLocks/>
              </p:cNvGrpSpPr>
              <p:nvPr/>
            </p:nvGrpSpPr>
            <p:grpSpPr bwMode="auto">
              <a:xfrm>
                <a:off x="520" y="3042"/>
                <a:ext cx="1565" cy="159"/>
                <a:chOff x="303" y="5294"/>
                <a:chExt cx="1452" cy="422"/>
              </a:xfrm>
            </p:grpSpPr>
            <p:sp>
              <p:nvSpPr>
                <p:cNvPr id="214"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15"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43"/>
              <p:cNvGrpSpPr>
                <a:grpSpLocks/>
              </p:cNvGrpSpPr>
              <p:nvPr/>
            </p:nvGrpSpPr>
            <p:grpSpPr bwMode="auto">
              <a:xfrm>
                <a:off x="2123" y="3042"/>
                <a:ext cx="1382" cy="159"/>
                <a:chOff x="1092" y="5294"/>
                <a:chExt cx="1284" cy="422"/>
              </a:xfrm>
            </p:grpSpPr>
            <p:sp>
              <p:nvSpPr>
                <p:cNvPr id="212"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3"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46"/>
              <p:cNvGrpSpPr>
                <a:grpSpLocks/>
              </p:cNvGrpSpPr>
              <p:nvPr/>
            </p:nvGrpSpPr>
            <p:grpSpPr bwMode="auto">
              <a:xfrm>
                <a:off x="2753" y="3042"/>
                <a:ext cx="749" cy="159"/>
                <a:chOff x="2375" y="5294"/>
                <a:chExt cx="695" cy="422"/>
              </a:xfrm>
            </p:grpSpPr>
            <p:sp>
              <p:nvSpPr>
                <p:cNvPr id="210"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1"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06"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07"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08"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09"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306" name="Rectangle 310"/>
            <p:cNvSpPr>
              <a:spLocks noChangeArrowheads="1"/>
            </p:cNvSpPr>
            <p:nvPr/>
          </p:nvSpPr>
          <p:spPr bwMode="auto">
            <a:xfrm>
              <a:off x="7704268" y="5851007"/>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08"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Text Box 3"/>
          <p:cNvSpPr txBox="1">
            <a:spLocks noChangeArrowheads="1"/>
          </p:cNvSpPr>
          <p:nvPr/>
        </p:nvSpPr>
        <p:spPr bwMode="auto">
          <a:xfrm>
            <a:off x="6434138" y="2239963"/>
            <a:ext cx="2371725" cy="3705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600" dirty="0">
                <a:latin typeface="Arial Unicode MS" pitchFamily="34" charset="-128"/>
                <a:ea typeface="Arial Unicode MS" pitchFamily="34" charset="-128"/>
                <a:cs typeface="Arial Unicode MS" pitchFamily="34" charset="-128"/>
              </a:rPr>
              <a:t>In </a:t>
            </a:r>
            <a:r>
              <a:rPr lang="en-US" altLang="en-US" sz="2600" dirty="0" smtClean="0">
                <a:latin typeface="Arial Unicode MS" pitchFamily="34" charset="-128"/>
                <a:ea typeface="Arial Unicode MS" pitchFamily="34" charset="-128"/>
                <a:cs typeface="Arial Unicode MS" pitchFamily="34" charset="-128"/>
              </a:rPr>
              <a:t>2015, </a:t>
            </a:r>
            <a:r>
              <a:rPr lang="en-US" altLang="en-US" sz="2600" dirty="0">
                <a:latin typeface="Arial Unicode MS" pitchFamily="34" charset="-128"/>
                <a:ea typeface="Arial Unicode MS" pitchFamily="34" charset="-128"/>
                <a:cs typeface="Arial Unicode MS" pitchFamily="34" charset="-128"/>
              </a:rPr>
              <a:t>the U.S. imported more than it exported, thus running a current account deficit of $</a:t>
            </a:r>
            <a:r>
              <a:rPr lang="en-US" altLang="en-US" sz="2600" dirty="0" smtClean="0">
                <a:latin typeface="Arial Unicode MS" pitchFamily="34" charset="-128"/>
                <a:ea typeface="Arial Unicode MS" pitchFamily="34" charset="-128"/>
                <a:cs typeface="Arial Unicode MS" pitchFamily="34" charset="-128"/>
              </a:rPr>
              <a:t>463.0 </a:t>
            </a:r>
            <a:r>
              <a:rPr lang="en-US" altLang="en-US" sz="2600" dirty="0">
                <a:latin typeface="Arial Unicode MS" pitchFamily="34" charset="-128"/>
                <a:ea typeface="Arial Unicode MS" pitchFamily="34" charset="-128"/>
                <a:cs typeface="Arial Unicode MS" pitchFamily="34" charset="-128"/>
              </a:rPr>
              <a:t>billion.</a:t>
            </a:r>
          </a:p>
        </p:txBody>
      </p:sp>
      <p:sp>
        <p:nvSpPr>
          <p:cNvPr id="25603" name="Oval 4"/>
          <p:cNvSpPr>
            <a:spLocks noChangeArrowheads="1"/>
          </p:cNvSpPr>
          <p:nvPr/>
        </p:nvSpPr>
        <p:spPr bwMode="auto">
          <a:xfrm>
            <a:off x="4995863" y="3516313"/>
            <a:ext cx="1184275" cy="439737"/>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5604" name="Line 5"/>
          <p:cNvSpPr>
            <a:spLocks noChangeShapeType="1"/>
          </p:cNvSpPr>
          <p:nvPr/>
        </p:nvSpPr>
        <p:spPr bwMode="auto">
          <a:xfrm flipH="1" flipV="1">
            <a:off x="5672138" y="3956050"/>
            <a:ext cx="762000" cy="1319213"/>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15365" name="Rectangle 2"/>
          <p:cNvSpPr>
            <a:spLocks noGrp="1" noChangeArrowheads="1"/>
          </p:cNvSpPr>
          <p:nvPr>
            <p:ph type="title"/>
          </p:nvPr>
        </p:nvSpPr>
        <p:spPr>
          <a:xfrm>
            <a:off x="0" y="914400"/>
            <a:ext cx="9144000" cy="990600"/>
          </a:xfrm>
        </p:spPr>
        <p:txBody>
          <a:bodyPr rtlCol="0">
            <a:noAutofit/>
          </a:bodyPr>
          <a:lstStyle/>
          <a:p>
            <a:pPr eaLnBrk="1" fontAlgn="auto" hangingPunct="1">
              <a:spcAft>
                <a:spcPts val="0"/>
              </a:spcAft>
              <a:defRPr/>
            </a:pPr>
            <a:r>
              <a:rPr lang="en-US" altLang="en-US" sz="3200" dirty="0" smtClean="0"/>
              <a:t>Balance of Payments: Balance on Current Account</a:t>
            </a:r>
          </a:p>
        </p:txBody>
      </p:sp>
      <p:sp>
        <p:nvSpPr>
          <p:cNvPr id="25608" name="Rectangle 20"/>
          <p:cNvSpPr txBox="1">
            <a:spLocks noChangeArrowheads="1"/>
          </p:cNvSpPr>
          <p:nvPr/>
        </p:nvSpPr>
        <p:spPr bwMode="auto">
          <a:xfrm>
            <a:off x="4898080" y="6553200"/>
            <a:ext cx="394112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5609" name="Rectangle 6"/>
          <p:cNvSpPr>
            <a:spLocks noChangeArrowheads="1"/>
          </p:cNvSpPr>
          <p:nvPr/>
        </p:nvSpPr>
        <p:spPr bwMode="auto">
          <a:xfrm>
            <a:off x="8686800" y="6543675"/>
            <a:ext cx="447675"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6705CD9C-FBD6-4FCC-A26C-6D71B1F30DF4}" type="slidenum">
              <a:rPr lang="en-US" altLang="en-US" sz="900">
                <a:cs typeface="Arial" charset="0"/>
              </a:rPr>
              <a:pPr algn="r" eaLnBrk="1" hangingPunct="1"/>
              <a:t>13</a:t>
            </a:fld>
            <a:endParaRPr lang="en-US" altLang="en-US" sz="1000">
              <a:cs typeface="Arial" charset="0"/>
            </a:endParaRPr>
          </a:p>
        </p:txBody>
      </p:sp>
      <p:grpSp>
        <p:nvGrpSpPr>
          <p:cNvPr id="161" name="Group 160"/>
          <p:cNvGrpSpPr/>
          <p:nvPr/>
        </p:nvGrpSpPr>
        <p:grpSpPr>
          <a:xfrm>
            <a:off x="304800" y="1920875"/>
            <a:ext cx="5843587" cy="4221163"/>
            <a:chOff x="3109913" y="1920875"/>
            <a:chExt cx="5843587" cy="4221163"/>
          </a:xfrm>
        </p:grpSpPr>
        <p:grpSp>
          <p:nvGrpSpPr>
            <p:cNvPr id="162" name="Group 157"/>
            <p:cNvGrpSpPr>
              <a:grpSpLocks/>
            </p:cNvGrpSpPr>
            <p:nvPr/>
          </p:nvGrpSpPr>
          <p:grpSpPr bwMode="auto">
            <a:xfrm>
              <a:off x="3109913" y="1920875"/>
              <a:ext cx="5843587" cy="4221163"/>
              <a:chOff x="192" y="1056"/>
              <a:chExt cx="3313" cy="2304"/>
            </a:xfrm>
          </p:grpSpPr>
          <p:sp>
            <p:nvSpPr>
              <p:cNvPr id="164"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65" name="Group 5"/>
              <p:cNvGrpSpPr>
                <a:grpSpLocks/>
              </p:cNvGrpSpPr>
              <p:nvPr/>
            </p:nvGrpSpPr>
            <p:grpSpPr bwMode="auto">
              <a:xfrm>
                <a:off x="194" y="1057"/>
                <a:ext cx="1891" cy="158"/>
                <a:chOff x="0" y="0"/>
                <a:chExt cx="1755" cy="422"/>
              </a:xfrm>
            </p:grpSpPr>
            <p:sp>
              <p:nvSpPr>
                <p:cNvPr id="311"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2"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6" name="Group 8"/>
              <p:cNvGrpSpPr>
                <a:grpSpLocks/>
              </p:cNvGrpSpPr>
              <p:nvPr/>
            </p:nvGrpSpPr>
            <p:grpSpPr bwMode="auto">
              <a:xfrm>
                <a:off x="2085" y="1057"/>
                <a:ext cx="668" cy="158"/>
                <a:chOff x="1755" y="0"/>
                <a:chExt cx="620" cy="422"/>
              </a:xfrm>
            </p:grpSpPr>
            <p:sp>
              <p:nvSpPr>
                <p:cNvPr id="309"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0"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7" name="Group 11"/>
              <p:cNvGrpSpPr>
                <a:grpSpLocks/>
              </p:cNvGrpSpPr>
              <p:nvPr/>
            </p:nvGrpSpPr>
            <p:grpSpPr bwMode="auto">
              <a:xfrm>
                <a:off x="2753" y="1057"/>
                <a:ext cx="749" cy="158"/>
                <a:chOff x="2375" y="0"/>
                <a:chExt cx="695" cy="422"/>
              </a:xfrm>
            </p:grpSpPr>
            <p:sp>
              <p:nvSpPr>
                <p:cNvPr id="307"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8"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14"/>
              <p:cNvGrpSpPr>
                <a:grpSpLocks/>
              </p:cNvGrpSpPr>
              <p:nvPr/>
            </p:nvGrpSpPr>
            <p:grpSpPr bwMode="auto">
              <a:xfrm>
                <a:off x="194" y="1215"/>
                <a:ext cx="1891" cy="151"/>
                <a:chOff x="0" y="422"/>
                <a:chExt cx="1755" cy="403"/>
              </a:xfrm>
            </p:grpSpPr>
            <p:sp>
              <p:nvSpPr>
                <p:cNvPr id="305"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6"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17"/>
              <p:cNvGrpSpPr>
                <a:grpSpLocks/>
              </p:cNvGrpSpPr>
              <p:nvPr/>
            </p:nvGrpSpPr>
            <p:grpSpPr bwMode="auto">
              <a:xfrm>
                <a:off x="2085" y="1215"/>
                <a:ext cx="668" cy="151"/>
                <a:chOff x="1755" y="422"/>
                <a:chExt cx="620" cy="403"/>
              </a:xfrm>
            </p:grpSpPr>
            <p:sp>
              <p:nvSpPr>
                <p:cNvPr id="303"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4"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20"/>
              <p:cNvGrpSpPr>
                <a:grpSpLocks/>
              </p:cNvGrpSpPr>
              <p:nvPr/>
            </p:nvGrpSpPr>
            <p:grpSpPr bwMode="auto">
              <a:xfrm>
                <a:off x="2753" y="1215"/>
                <a:ext cx="749" cy="151"/>
                <a:chOff x="2375" y="422"/>
                <a:chExt cx="695" cy="403"/>
              </a:xfrm>
            </p:grpSpPr>
            <p:sp>
              <p:nvSpPr>
                <p:cNvPr id="301"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2"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23"/>
              <p:cNvGrpSpPr>
                <a:grpSpLocks/>
              </p:cNvGrpSpPr>
              <p:nvPr/>
            </p:nvGrpSpPr>
            <p:grpSpPr bwMode="auto">
              <a:xfrm>
                <a:off x="194" y="1366"/>
                <a:ext cx="326" cy="209"/>
                <a:chOff x="0" y="825"/>
                <a:chExt cx="303" cy="556"/>
              </a:xfrm>
            </p:grpSpPr>
            <p:sp>
              <p:nvSpPr>
                <p:cNvPr id="299"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00"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26"/>
              <p:cNvGrpSpPr>
                <a:grpSpLocks/>
              </p:cNvGrpSpPr>
              <p:nvPr/>
            </p:nvGrpSpPr>
            <p:grpSpPr bwMode="auto">
              <a:xfrm>
                <a:off x="520" y="1366"/>
                <a:ext cx="1565" cy="209"/>
                <a:chOff x="303" y="825"/>
                <a:chExt cx="1452" cy="556"/>
              </a:xfrm>
            </p:grpSpPr>
            <p:sp>
              <p:nvSpPr>
                <p:cNvPr id="297"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98"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29"/>
              <p:cNvGrpSpPr>
                <a:grpSpLocks/>
              </p:cNvGrpSpPr>
              <p:nvPr/>
            </p:nvGrpSpPr>
            <p:grpSpPr bwMode="auto">
              <a:xfrm>
                <a:off x="2085" y="1366"/>
                <a:ext cx="668" cy="209"/>
                <a:chOff x="1755" y="825"/>
                <a:chExt cx="620" cy="556"/>
              </a:xfrm>
            </p:grpSpPr>
            <p:sp>
              <p:nvSpPr>
                <p:cNvPr id="295"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6"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32"/>
              <p:cNvGrpSpPr>
                <a:grpSpLocks/>
              </p:cNvGrpSpPr>
              <p:nvPr/>
            </p:nvGrpSpPr>
            <p:grpSpPr bwMode="auto">
              <a:xfrm>
                <a:off x="2753" y="1366"/>
                <a:ext cx="749" cy="209"/>
                <a:chOff x="2375" y="825"/>
                <a:chExt cx="695" cy="556"/>
              </a:xfrm>
            </p:grpSpPr>
            <p:sp>
              <p:nvSpPr>
                <p:cNvPr id="293"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4"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35"/>
              <p:cNvGrpSpPr>
                <a:grpSpLocks/>
              </p:cNvGrpSpPr>
              <p:nvPr/>
            </p:nvGrpSpPr>
            <p:grpSpPr bwMode="auto">
              <a:xfrm>
                <a:off x="194" y="1575"/>
                <a:ext cx="326" cy="208"/>
                <a:chOff x="0" y="1381"/>
                <a:chExt cx="303" cy="556"/>
              </a:xfrm>
            </p:grpSpPr>
            <p:sp>
              <p:nvSpPr>
                <p:cNvPr id="291"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92"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38"/>
              <p:cNvGrpSpPr>
                <a:grpSpLocks/>
              </p:cNvGrpSpPr>
              <p:nvPr/>
            </p:nvGrpSpPr>
            <p:grpSpPr bwMode="auto">
              <a:xfrm>
                <a:off x="520" y="1575"/>
                <a:ext cx="1565" cy="208"/>
                <a:chOff x="303" y="1381"/>
                <a:chExt cx="1452" cy="556"/>
              </a:xfrm>
            </p:grpSpPr>
            <p:sp>
              <p:nvSpPr>
                <p:cNvPr id="289"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90"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41"/>
              <p:cNvGrpSpPr>
                <a:grpSpLocks/>
              </p:cNvGrpSpPr>
              <p:nvPr/>
            </p:nvGrpSpPr>
            <p:grpSpPr bwMode="auto">
              <a:xfrm>
                <a:off x="2085" y="1575"/>
                <a:ext cx="668" cy="208"/>
                <a:chOff x="1755" y="1381"/>
                <a:chExt cx="620" cy="556"/>
              </a:xfrm>
            </p:grpSpPr>
            <p:sp>
              <p:nvSpPr>
                <p:cNvPr id="287"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8"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44"/>
              <p:cNvGrpSpPr>
                <a:grpSpLocks/>
              </p:cNvGrpSpPr>
              <p:nvPr/>
            </p:nvGrpSpPr>
            <p:grpSpPr bwMode="auto">
              <a:xfrm>
                <a:off x="2753" y="1575"/>
                <a:ext cx="749" cy="208"/>
                <a:chOff x="2375" y="1381"/>
                <a:chExt cx="695" cy="556"/>
              </a:xfrm>
            </p:grpSpPr>
            <p:sp>
              <p:nvSpPr>
                <p:cNvPr id="285"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6"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47"/>
              <p:cNvGrpSpPr>
                <a:grpSpLocks/>
              </p:cNvGrpSpPr>
              <p:nvPr/>
            </p:nvGrpSpPr>
            <p:grpSpPr bwMode="auto">
              <a:xfrm>
                <a:off x="194" y="1783"/>
                <a:ext cx="326" cy="159"/>
                <a:chOff x="0" y="1937"/>
                <a:chExt cx="303" cy="422"/>
              </a:xfrm>
            </p:grpSpPr>
            <p:sp>
              <p:nvSpPr>
                <p:cNvPr id="283"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84"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50"/>
              <p:cNvGrpSpPr>
                <a:grpSpLocks/>
              </p:cNvGrpSpPr>
              <p:nvPr/>
            </p:nvGrpSpPr>
            <p:grpSpPr bwMode="auto">
              <a:xfrm>
                <a:off x="520" y="1783"/>
                <a:ext cx="1565" cy="159"/>
                <a:chOff x="303" y="1937"/>
                <a:chExt cx="1452" cy="422"/>
              </a:xfrm>
            </p:grpSpPr>
            <p:sp>
              <p:nvSpPr>
                <p:cNvPr id="281"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82"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53"/>
              <p:cNvGrpSpPr>
                <a:grpSpLocks/>
              </p:cNvGrpSpPr>
              <p:nvPr/>
            </p:nvGrpSpPr>
            <p:grpSpPr bwMode="auto">
              <a:xfrm>
                <a:off x="2085" y="1783"/>
                <a:ext cx="668" cy="159"/>
                <a:chOff x="1755" y="1937"/>
                <a:chExt cx="620" cy="422"/>
              </a:xfrm>
            </p:grpSpPr>
            <p:sp>
              <p:nvSpPr>
                <p:cNvPr id="279"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0"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56"/>
              <p:cNvGrpSpPr>
                <a:grpSpLocks/>
              </p:cNvGrpSpPr>
              <p:nvPr/>
            </p:nvGrpSpPr>
            <p:grpSpPr bwMode="auto">
              <a:xfrm>
                <a:off x="2753" y="1783"/>
                <a:ext cx="749" cy="159"/>
                <a:chOff x="2375" y="1937"/>
                <a:chExt cx="695" cy="422"/>
              </a:xfrm>
            </p:grpSpPr>
            <p:sp>
              <p:nvSpPr>
                <p:cNvPr id="277"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8"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59"/>
              <p:cNvGrpSpPr>
                <a:grpSpLocks/>
              </p:cNvGrpSpPr>
              <p:nvPr/>
            </p:nvGrpSpPr>
            <p:grpSpPr bwMode="auto">
              <a:xfrm>
                <a:off x="194" y="1942"/>
                <a:ext cx="326" cy="158"/>
                <a:chOff x="0" y="2359"/>
                <a:chExt cx="303" cy="422"/>
              </a:xfrm>
            </p:grpSpPr>
            <p:sp>
              <p:nvSpPr>
                <p:cNvPr id="275"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76"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62"/>
              <p:cNvGrpSpPr>
                <a:grpSpLocks/>
              </p:cNvGrpSpPr>
              <p:nvPr/>
            </p:nvGrpSpPr>
            <p:grpSpPr bwMode="auto">
              <a:xfrm>
                <a:off x="520" y="1942"/>
                <a:ext cx="2233" cy="158"/>
                <a:chOff x="303" y="2359"/>
                <a:chExt cx="2072" cy="422"/>
              </a:xfrm>
            </p:grpSpPr>
            <p:sp>
              <p:nvSpPr>
                <p:cNvPr id="273"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74"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65"/>
              <p:cNvGrpSpPr>
                <a:grpSpLocks/>
              </p:cNvGrpSpPr>
              <p:nvPr/>
            </p:nvGrpSpPr>
            <p:grpSpPr bwMode="auto">
              <a:xfrm>
                <a:off x="2753" y="1942"/>
                <a:ext cx="749" cy="158"/>
                <a:chOff x="2375" y="2359"/>
                <a:chExt cx="695" cy="422"/>
              </a:xfrm>
            </p:grpSpPr>
            <p:sp>
              <p:nvSpPr>
                <p:cNvPr id="271"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2"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68"/>
              <p:cNvGrpSpPr>
                <a:grpSpLocks/>
              </p:cNvGrpSpPr>
              <p:nvPr/>
            </p:nvGrpSpPr>
            <p:grpSpPr bwMode="auto">
              <a:xfrm>
                <a:off x="194" y="2100"/>
                <a:ext cx="1891" cy="151"/>
                <a:chOff x="0" y="2781"/>
                <a:chExt cx="1755" cy="403"/>
              </a:xfrm>
            </p:grpSpPr>
            <p:sp>
              <p:nvSpPr>
                <p:cNvPr id="269"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70"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71"/>
              <p:cNvGrpSpPr>
                <a:grpSpLocks/>
              </p:cNvGrpSpPr>
              <p:nvPr/>
            </p:nvGrpSpPr>
            <p:grpSpPr bwMode="auto">
              <a:xfrm>
                <a:off x="2085" y="2100"/>
                <a:ext cx="668" cy="151"/>
                <a:chOff x="1755" y="2781"/>
                <a:chExt cx="620" cy="403"/>
              </a:xfrm>
            </p:grpSpPr>
            <p:sp>
              <p:nvSpPr>
                <p:cNvPr id="267"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8"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74"/>
              <p:cNvGrpSpPr>
                <a:grpSpLocks/>
              </p:cNvGrpSpPr>
              <p:nvPr/>
            </p:nvGrpSpPr>
            <p:grpSpPr bwMode="auto">
              <a:xfrm>
                <a:off x="2753" y="2100"/>
                <a:ext cx="749" cy="151"/>
                <a:chOff x="2375" y="2781"/>
                <a:chExt cx="695" cy="403"/>
              </a:xfrm>
            </p:grpSpPr>
            <p:sp>
              <p:nvSpPr>
                <p:cNvPr id="265"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6"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77"/>
              <p:cNvGrpSpPr>
                <a:grpSpLocks/>
              </p:cNvGrpSpPr>
              <p:nvPr/>
            </p:nvGrpSpPr>
            <p:grpSpPr bwMode="auto">
              <a:xfrm>
                <a:off x="194" y="2251"/>
                <a:ext cx="326" cy="158"/>
                <a:chOff x="0" y="3184"/>
                <a:chExt cx="303" cy="422"/>
              </a:xfrm>
            </p:grpSpPr>
            <p:sp>
              <p:nvSpPr>
                <p:cNvPr id="263"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64"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80"/>
              <p:cNvGrpSpPr>
                <a:grpSpLocks/>
              </p:cNvGrpSpPr>
              <p:nvPr/>
            </p:nvGrpSpPr>
            <p:grpSpPr bwMode="auto">
              <a:xfrm>
                <a:off x="520" y="2251"/>
                <a:ext cx="1565" cy="158"/>
                <a:chOff x="303" y="3184"/>
                <a:chExt cx="1452" cy="422"/>
              </a:xfrm>
            </p:grpSpPr>
            <p:sp>
              <p:nvSpPr>
                <p:cNvPr id="261"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62"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83"/>
              <p:cNvGrpSpPr>
                <a:grpSpLocks/>
              </p:cNvGrpSpPr>
              <p:nvPr/>
            </p:nvGrpSpPr>
            <p:grpSpPr bwMode="auto">
              <a:xfrm>
                <a:off x="2085" y="2251"/>
                <a:ext cx="668" cy="158"/>
                <a:chOff x="1755" y="3184"/>
                <a:chExt cx="620" cy="422"/>
              </a:xfrm>
            </p:grpSpPr>
            <p:sp>
              <p:nvSpPr>
                <p:cNvPr id="259"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86"/>
              <p:cNvGrpSpPr>
                <a:grpSpLocks/>
              </p:cNvGrpSpPr>
              <p:nvPr/>
            </p:nvGrpSpPr>
            <p:grpSpPr bwMode="auto">
              <a:xfrm>
                <a:off x="2753" y="2251"/>
                <a:ext cx="749" cy="158"/>
                <a:chOff x="2375" y="3184"/>
                <a:chExt cx="695" cy="422"/>
              </a:xfrm>
            </p:grpSpPr>
            <p:sp>
              <p:nvSpPr>
                <p:cNvPr id="257"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8"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89"/>
              <p:cNvGrpSpPr>
                <a:grpSpLocks/>
              </p:cNvGrpSpPr>
              <p:nvPr/>
            </p:nvGrpSpPr>
            <p:grpSpPr bwMode="auto">
              <a:xfrm>
                <a:off x="194" y="2409"/>
                <a:ext cx="326" cy="159"/>
                <a:chOff x="0" y="3606"/>
                <a:chExt cx="303" cy="422"/>
              </a:xfrm>
            </p:grpSpPr>
            <p:sp>
              <p:nvSpPr>
                <p:cNvPr id="255"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56"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92"/>
              <p:cNvGrpSpPr>
                <a:grpSpLocks/>
              </p:cNvGrpSpPr>
              <p:nvPr/>
            </p:nvGrpSpPr>
            <p:grpSpPr bwMode="auto">
              <a:xfrm>
                <a:off x="520" y="2409"/>
                <a:ext cx="1565" cy="159"/>
                <a:chOff x="303" y="3606"/>
                <a:chExt cx="1452" cy="422"/>
              </a:xfrm>
            </p:grpSpPr>
            <p:sp>
              <p:nvSpPr>
                <p:cNvPr id="253"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54"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95"/>
              <p:cNvGrpSpPr>
                <a:grpSpLocks/>
              </p:cNvGrpSpPr>
              <p:nvPr/>
            </p:nvGrpSpPr>
            <p:grpSpPr bwMode="auto">
              <a:xfrm>
                <a:off x="2085" y="2409"/>
                <a:ext cx="668" cy="159"/>
                <a:chOff x="1755" y="3606"/>
                <a:chExt cx="620" cy="422"/>
              </a:xfrm>
            </p:grpSpPr>
            <p:sp>
              <p:nvSpPr>
                <p:cNvPr id="251"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2"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98"/>
              <p:cNvGrpSpPr>
                <a:grpSpLocks/>
              </p:cNvGrpSpPr>
              <p:nvPr/>
            </p:nvGrpSpPr>
            <p:grpSpPr bwMode="auto">
              <a:xfrm>
                <a:off x="2753" y="2409"/>
                <a:ext cx="749" cy="159"/>
                <a:chOff x="2375" y="3606"/>
                <a:chExt cx="695" cy="422"/>
              </a:xfrm>
            </p:grpSpPr>
            <p:sp>
              <p:nvSpPr>
                <p:cNvPr id="249"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0"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101"/>
              <p:cNvGrpSpPr>
                <a:grpSpLocks/>
              </p:cNvGrpSpPr>
              <p:nvPr/>
            </p:nvGrpSpPr>
            <p:grpSpPr bwMode="auto">
              <a:xfrm>
                <a:off x="194" y="2568"/>
                <a:ext cx="326" cy="158"/>
                <a:chOff x="0" y="4028"/>
                <a:chExt cx="303" cy="422"/>
              </a:xfrm>
            </p:grpSpPr>
            <p:sp>
              <p:nvSpPr>
                <p:cNvPr id="247"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48"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104"/>
              <p:cNvGrpSpPr>
                <a:grpSpLocks/>
              </p:cNvGrpSpPr>
              <p:nvPr/>
            </p:nvGrpSpPr>
            <p:grpSpPr bwMode="auto">
              <a:xfrm>
                <a:off x="520" y="2568"/>
                <a:ext cx="1565" cy="158"/>
                <a:chOff x="303" y="4028"/>
                <a:chExt cx="1452" cy="422"/>
              </a:xfrm>
            </p:grpSpPr>
            <p:sp>
              <p:nvSpPr>
                <p:cNvPr id="245"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46"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07"/>
              <p:cNvGrpSpPr>
                <a:grpSpLocks/>
              </p:cNvGrpSpPr>
              <p:nvPr/>
            </p:nvGrpSpPr>
            <p:grpSpPr bwMode="auto">
              <a:xfrm>
                <a:off x="2085" y="2568"/>
                <a:ext cx="668" cy="158"/>
                <a:chOff x="1755" y="4028"/>
                <a:chExt cx="620" cy="422"/>
              </a:xfrm>
            </p:grpSpPr>
            <p:sp>
              <p:nvSpPr>
                <p:cNvPr id="243"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4"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10"/>
              <p:cNvGrpSpPr>
                <a:grpSpLocks/>
              </p:cNvGrpSpPr>
              <p:nvPr/>
            </p:nvGrpSpPr>
            <p:grpSpPr bwMode="auto">
              <a:xfrm>
                <a:off x="2753" y="2568"/>
                <a:ext cx="749" cy="158"/>
                <a:chOff x="2375" y="4028"/>
                <a:chExt cx="695" cy="422"/>
              </a:xfrm>
            </p:grpSpPr>
            <p:sp>
              <p:nvSpPr>
                <p:cNvPr id="241"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2"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13"/>
              <p:cNvGrpSpPr>
                <a:grpSpLocks/>
              </p:cNvGrpSpPr>
              <p:nvPr/>
            </p:nvGrpSpPr>
            <p:grpSpPr bwMode="auto">
              <a:xfrm>
                <a:off x="194" y="2726"/>
                <a:ext cx="326" cy="158"/>
                <a:chOff x="0" y="4450"/>
                <a:chExt cx="303" cy="422"/>
              </a:xfrm>
            </p:grpSpPr>
            <p:sp>
              <p:nvSpPr>
                <p:cNvPr id="239"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0"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16"/>
              <p:cNvGrpSpPr>
                <a:grpSpLocks/>
              </p:cNvGrpSpPr>
              <p:nvPr/>
            </p:nvGrpSpPr>
            <p:grpSpPr bwMode="auto">
              <a:xfrm>
                <a:off x="520" y="2726"/>
                <a:ext cx="1565" cy="158"/>
                <a:chOff x="303" y="4450"/>
                <a:chExt cx="1452" cy="422"/>
              </a:xfrm>
            </p:grpSpPr>
            <p:sp>
              <p:nvSpPr>
                <p:cNvPr id="237"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38"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19"/>
              <p:cNvGrpSpPr>
                <a:grpSpLocks/>
              </p:cNvGrpSpPr>
              <p:nvPr/>
            </p:nvGrpSpPr>
            <p:grpSpPr bwMode="auto">
              <a:xfrm>
                <a:off x="2085" y="2726"/>
                <a:ext cx="668" cy="158"/>
                <a:chOff x="1755" y="4450"/>
                <a:chExt cx="620" cy="422"/>
              </a:xfrm>
            </p:grpSpPr>
            <p:sp>
              <p:nvSpPr>
                <p:cNvPr id="235"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36"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22"/>
              <p:cNvGrpSpPr>
                <a:grpSpLocks/>
              </p:cNvGrpSpPr>
              <p:nvPr/>
            </p:nvGrpSpPr>
            <p:grpSpPr bwMode="auto">
              <a:xfrm>
                <a:off x="2753" y="2726"/>
                <a:ext cx="749" cy="158"/>
                <a:chOff x="2375" y="4450"/>
                <a:chExt cx="695" cy="422"/>
              </a:xfrm>
            </p:grpSpPr>
            <p:sp>
              <p:nvSpPr>
                <p:cNvPr id="233"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4"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25"/>
              <p:cNvGrpSpPr>
                <a:grpSpLocks/>
              </p:cNvGrpSpPr>
              <p:nvPr/>
            </p:nvGrpSpPr>
            <p:grpSpPr bwMode="auto">
              <a:xfrm>
                <a:off x="194" y="2884"/>
                <a:ext cx="326" cy="158"/>
                <a:chOff x="0" y="4872"/>
                <a:chExt cx="303" cy="422"/>
              </a:xfrm>
            </p:grpSpPr>
            <p:sp>
              <p:nvSpPr>
                <p:cNvPr id="231"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32"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128"/>
              <p:cNvGrpSpPr>
                <a:grpSpLocks/>
              </p:cNvGrpSpPr>
              <p:nvPr/>
            </p:nvGrpSpPr>
            <p:grpSpPr bwMode="auto">
              <a:xfrm>
                <a:off x="520" y="2884"/>
                <a:ext cx="1565" cy="158"/>
                <a:chOff x="303" y="4872"/>
                <a:chExt cx="1452" cy="422"/>
              </a:xfrm>
            </p:grpSpPr>
            <p:sp>
              <p:nvSpPr>
                <p:cNvPr id="229"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30"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131"/>
              <p:cNvGrpSpPr>
                <a:grpSpLocks/>
              </p:cNvGrpSpPr>
              <p:nvPr/>
            </p:nvGrpSpPr>
            <p:grpSpPr bwMode="auto">
              <a:xfrm>
                <a:off x="2085" y="2884"/>
                <a:ext cx="668" cy="158"/>
                <a:chOff x="1755" y="4872"/>
                <a:chExt cx="620" cy="422"/>
              </a:xfrm>
            </p:grpSpPr>
            <p:sp>
              <p:nvSpPr>
                <p:cNvPr id="227"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8"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34"/>
              <p:cNvGrpSpPr>
                <a:grpSpLocks/>
              </p:cNvGrpSpPr>
              <p:nvPr/>
            </p:nvGrpSpPr>
            <p:grpSpPr bwMode="auto">
              <a:xfrm>
                <a:off x="2753" y="2884"/>
                <a:ext cx="749" cy="158"/>
                <a:chOff x="2375" y="4872"/>
                <a:chExt cx="695" cy="422"/>
              </a:xfrm>
            </p:grpSpPr>
            <p:sp>
              <p:nvSpPr>
                <p:cNvPr id="225"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26"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37"/>
              <p:cNvGrpSpPr>
                <a:grpSpLocks/>
              </p:cNvGrpSpPr>
              <p:nvPr/>
            </p:nvGrpSpPr>
            <p:grpSpPr bwMode="auto">
              <a:xfrm>
                <a:off x="194" y="3042"/>
                <a:ext cx="326" cy="159"/>
                <a:chOff x="0" y="5294"/>
                <a:chExt cx="303" cy="422"/>
              </a:xfrm>
            </p:grpSpPr>
            <p:sp>
              <p:nvSpPr>
                <p:cNvPr id="223"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24"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40"/>
              <p:cNvGrpSpPr>
                <a:grpSpLocks/>
              </p:cNvGrpSpPr>
              <p:nvPr/>
            </p:nvGrpSpPr>
            <p:grpSpPr bwMode="auto">
              <a:xfrm>
                <a:off x="520" y="3042"/>
                <a:ext cx="1565" cy="159"/>
                <a:chOff x="303" y="5294"/>
                <a:chExt cx="1452" cy="422"/>
              </a:xfrm>
            </p:grpSpPr>
            <p:sp>
              <p:nvSpPr>
                <p:cNvPr id="221"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22"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43"/>
              <p:cNvGrpSpPr>
                <a:grpSpLocks/>
              </p:cNvGrpSpPr>
              <p:nvPr/>
            </p:nvGrpSpPr>
            <p:grpSpPr bwMode="auto">
              <a:xfrm>
                <a:off x="2123" y="3042"/>
                <a:ext cx="1382" cy="159"/>
                <a:chOff x="1092" y="5294"/>
                <a:chExt cx="1284" cy="422"/>
              </a:xfrm>
            </p:grpSpPr>
            <p:sp>
              <p:nvSpPr>
                <p:cNvPr id="219"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20"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46"/>
              <p:cNvGrpSpPr>
                <a:grpSpLocks/>
              </p:cNvGrpSpPr>
              <p:nvPr/>
            </p:nvGrpSpPr>
            <p:grpSpPr bwMode="auto">
              <a:xfrm>
                <a:off x="2753" y="3042"/>
                <a:ext cx="749" cy="159"/>
                <a:chOff x="2375" y="5294"/>
                <a:chExt cx="695" cy="422"/>
              </a:xfrm>
            </p:grpSpPr>
            <p:sp>
              <p:nvSpPr>
                <p:cNvPr id="217"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8"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3"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4"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6"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63" name="Rectangle 310"/>
            <p:cNvSpPr>
              <a:spLocks noChangeArrowheads="1"/>
            </p:cNvSpPr>
            <p:nvPr/>
          </p:nvSpPr>
          <p:spPr bwMode="auto">
            <a:xfrm>
              <a:off x="7703193" y="5826323"/>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13"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Text Box 3"/>
          <p:cNvSpPr txBox="1">
            <a:spLocks noChangeArrowheads="1"/>
          </p:cNvSpPr>
          <p:nvPr/>
        </p:nvSpPr>
        <p:spPr bwMode="auto">
          <a:xfrm>
            <a:off x="6470650" y="2201863"/>
            <a:ext cx="2454275" cy="3798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latin typeface="Arial Unicode MS" pitchFamily="34" charset="-128"/>
                <a:ea typeface="Arial Unicode MS" pitchFamily="34" charset="-128"/>
                <a:cs typeface="Arial Unicode MS" pitchFamily="34" charset="-128"/>
              </a:rPr>
              <a:t>During </a:t>
            </a:r>
            <a:r>
              <a:rPr lang="en-US" altLang="en-US" sz="2400" dirty="0" smtClean="0">
                <a:latin typeface="Arial Unicode MS" pitchFamily="34" charset="-128"/>
                <a:ea typeface="Arial Unicode MS" pitchFamily="34" charset="-128"/>
                <a:cs typeface="Arial Unicode MS" pitchFamily="34" charset="-128"/>
              </a:rPr>
              <a:t>the </a:t>
            </a:r>
            <a:r>
              <a:rPr lang="en-US" altLang="en-US" sz="2400" dirty="0">
                <a:latin typeface="Arial Unicode MS" pitchFamily="34" charset="-128"/>
                <a:ea typeface="Arial Unicode MS" pitchFamily="34" charset="-128"/>
                <a:cs typeface="Arial Unicode MS" pitchFamily="34" charset="-128"/>
              </a:rPr>
              <a:t>same </a:t>
            </a:r>
            <a:r>
              <a:rPr lang="en-US" altLang="en-US" sz="2400" dirty="0" smtClean="0">
                <a:latin typeface="Arial Unicode MS" pitchFamily="34" charset="-128"/>
                <a:ea typeface="Arial Unicode MS" pitchFamily="34" charset="-128"/>
                <a:cs typeface="Arial Unicode MS" pitchFamily="34" charset="-128"/>
              </a:rPr>
              <a:t>year, the U.S. attracted net investment of $188.9 billion—clearly the rest of the world found the U.S. to be a good place to invest.</a:t>
            </a:r>
            <a:endParaRPr lang="en-US" altLang="en-US" sz="2400" dirty="0">
              <a:latin typeface="Arial Unicode MS" pitchFamily="34" charset="-128"/>
              <a:ea typeface="Arial Unicode MS" pitchFamily="34" charset="-128"/>
              <a:cs typeface="Arial Unicode MS" pitchFamily="34" charset="-128"/>
            </a:endParaRPr>
          </a:p>
        </p:txBody>
      </p:sp>
      <p:sp>
        <p:nvSpPr>
          <p:cNvPr id="26628" name="Oval 4"/>
          <p:cNvSpPr>
            <a:spLocks noChangeArrowheads="1"/>
          </p:cNvSpPr>
          <p:nvPr/>
        </p:nvSpPr>
        <p:spPr bwMode="auto">
          <a:xfrm>
            <a:off x="3787775" y="4918075"/>
            <a:ext cx="1184275" cy="439738"/>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6629" name="Line 5"/>
          <p:cNvSpPr>
            <a:spLocks noChangeShapeType="1"/>
          </p:cNvSpPr>
          <p:nvPr/>
        </p:nvSpPr>
        <p:spPr bwMode="auto">
          <a:xfrm flipH="1">
            <a:off x="4899025" y="4043363"/>
            <a:ext cx="1654175" cy="949325"/>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26631" name="Rectangle 20"/>
          <p:cNvSpPr txBox="1">
            <a:spLocks noChangeArrowheads="1"/>
          </p:cNvSpPr>
          <p:nvPr/>
        </p:nvSpPr>
        <p:spPr bwMode="auto">
          <a:xfrm>
            <a:off x="4899025" y="6553200"/>
            <a:ext cx="3940175"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6632"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D95D9DC0-5555-4170-947B-F65BA521220B}" type="slidenum">
              <a:rPr lang="en-US" altLang="en-US" sz="900">
                <a:cs typeface="Arial" charset="0"/>
              </a:rPr>
              <a:pPr algn="r" eaLnBrk="1" hangingPunct="1"/>
              <a:t>14</a:t>
            </a:fld>
            <a:endParaRPr lang="en-US" altLang="en-US" sz="1000">
              <a:cs typeface="Arial" charset="0"/>
            </a:endParaRPr>
          </a:p>
        </p:txBody>
      </p:sp>
      <p:sp>
        <p:nvSpPr>
          <p:cNvPr id="26635" name="Title 1"/>
          <p:cNvSpPr>
            <a:spLocks noGrp="1"/>
          </p:cNvSpPr>
          <p:nvPr>
            <p:ph type="title"/>
          </p:nvPr>
        </p:nvSpPr>
        <p:spPr>
          <a:xfrm>
            <a:off x="0" y="914400"/>
            <a:ext cx="9144000" cy="990600"/>
          </a:xfrm>
        </p:spPr>
        <p:txBody>
          <a:bodyPr rtlCol="0">
            <a:noAutofit/>
          </a:bodyPr>
          <a:lstStyle/>
          <a:p>
            <a:pPr eaLnBrk="1" fontAlgn="auto" hangingPunct="1">
              <a:spcAft>
                <a:spcPts val="0"/>
              </a:spcAft>
              <a:defRPr/>
            </a:pPr>
            <a:r>
              <a:rPr lang="en-US" altLang="en-US" sz="3600" dirty="0"/>
              <a:t>Balance of Payments: Balance on </a:t>
            </a:r>
            <a:r>
              <a:rPr lang="en-US" altLang="en-US" sz="3600" dirty="0" smtClean="0"/>
              <a:t>Capital </a:t>
            </a:r>
            <a:r>
              <a:rPr lang="en-US" altLang="en-US" sz="3600" dirty="0"/>
              <a:t>Account</a:t>
            </a:r>
          </a:p>
        </p:txBody>
      </p:sp>
      <p:grpSp>
        <p:nvGrpSpPr>
          <p:cNvPr id="161" name="Group 160"/>
          <p:cNvGrpSpPr/>
          <p:nvPr/>
        </p:nvGrpSpPr>
        <p:grpSpPr>
          <a:xfrm>
            <a:off x="304800" y="1920875"/>
            <a:ext cx="5843587" cy="4221163"/>
            <a:chOff x="3109913" y="1920875"/>
            <a:chExt cx="5843587" cy="4221163"/>
          </a:xfrm>
        </p:grpSpPr>
        <p:grpSp>
          <p:nvGrpSpPr>
            <p:cNvPr id="162" name="Group 157"/>
            <p:cNvGrpSpPr>
              <a:grpSpLocks/>
            </p:cNvGrpSpPr>
            <p:nvPr/>
          </p:nvGrpSpPr>
          <p:grpSpPr bwMode="auto">
            <a:xfrm>
              <a:off x="3109913" y="1920875"/>
              <a:ext cx="5843587" cy="4221163"/>
              <a:chOff x="192" y="1056"/>
              <a:chExt cx="3313" cy="2304"/>
            </a:xfrm>
          </p:grpSpPr>
          <p:sp>
            <p:nvSpPr>
              <p:cNvPr id="164"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65" name="Group 5"/>
              <p:cNvGrpSpPr>
                <a:grpSpLocks/>
              </p:cNvGrpSpPr>
              <p:nvPr/>
            </p:nvGrpSpPr>
            <p:grpSpPr bwMode="auto">
              <a:xfrm>
                <a:off x="194" y="1057"/>
                <a:ext cx="1891" cy="158"/>
                <a:chOff x="0" y="0"/>
                <a:chExt cx="1755" cy="422"/>
              </a:xfrm>
            </p:grpSpPr>
            <p:sp>
              <p:nvSpPr>
                <p:cNvPr id="311"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2"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6" name="Group 8"/>
              <p:cNvGrpSpPr>
                <a:grpSpLocks/>
              </p:cNvGrpSpPr>
              <p:nvPr/>
            </p:nvGrpSpPr>
            <p:grpSpPr bwMode="auto">
              <a:xfrm>
                <a:off x="2085" y="1057"/>
                <a:ext cx="668" cy="158"/>
                <a:chOff x="1755" y="0"/>
                <a:chExt cx="620" cy="422"/>
              </a:xfrm>
            </p:grpSpPr>
            <p:sp>
              <p:nvSpPr>
                <p:cNvPr id="309"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0"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7" name="Group 11"/>
              <p:cNvGrpSpPr>
                <a:grpSpLocks/>
              </p:cNvGrpSpPr>
              <p:nvPr/>
            </p:nvGrpSpPr>
            <p:grpSpPr bwMode="auto">
              <a:xfrm>
                <a:off x="2753" y="1057"/>
                <a:ext cx="749" cy="158"/>
                <a:chOff x="2375" y="0"/>
                <a:chExt cx="695" cy="422"/>
              </a:xfrm>
            </p:grpSpPr>
            <p:sp>
              <p:nvSpPr>
                <p:cNvPr id="307"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8"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14"/>
              <p:cNvGrpSpPr>
                <a:grpSpLocks/>
              </p:cNvGrpSpPr>
              <p:nvPr/>
            </p:nvGrpSpPr>
            <p:grpSpPr bwMode="auto">
              <a:xfrm>
                <a:off x="194" y="1215"/>
                <a:ext cx="1891" cy="151"/>
                <a:chOff x="0" y="422"/>
                <a:chExt cx="1755" cy="403"/>
              </a:xfrm>
            </p:grpSpPr>
            <p:sp>
              <p:nvSpPr>
                <p:cNvPr id="305"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6"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17"/>
              <p:cNvGrpSpPr>
                <a:grpSpLocks/>
              </p:cNvGrpSpPr>
              <p:nvPr/>
            </p:nvGrpSpPr>
            <p:grpSpPr bwMode="auto">
              <a:xfrm>
                <a:off x="2085" y="1215"/>
                <a:ext cx="668" cy="151"/>
                <a:chOff x="1755" y="422"/>
                <a:chExt cx="620" cy="403"/>
              </a:xfrm>
            </p:grpSpPr>
            <p:sp>
              <p:nvSpPr>
                <p:cNvPr id="303"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4"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20"/>
              <p:cNvGrpSpPr>
                <a:grpSpLocks/>
              </p:cNvGrpSpPr>
              <p:nvPr/>
            </p:nvGrpSpPr>
            <p:grpSpPr bwMode="auto">
              <a:xfrm>
                <a:off x="2753" y="1215"/>
                <a:ext cx="749" cy="151"/>
                <a:chOff x="2375" y="422"/>
                <a:chExt cx="695" cy="403"/>
              </a:xfrm>
            </p:grpSpPr>
            <p:sp>
              <p:nvSpPr>
                <p:cNvPr id="301"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2"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23"/>
              <p:cNvGrpSpPr>
                <a:grpSpLocks/>
              </p:cNvGrpSpPr>
              <p:nvPr/>
            </p:nvGrpSpPr>
            <p:grpSpPr bwMode="auto">
              <a:xfrm>
                <a:off x="194" y="1366"/>
                <a:ext cx="326" cy="209"/>
                <a:chOff x="0" y="825"/>
                <a:chExt cx="303" cy="556"/>
              </a:xfrm>
            </p:grpSpPr>
            <p:sp>
              <p:nvSpPr>
                <p:cNvPr id="299"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00"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26"/>
              <p:cNvGrpSpPr>
                <a:grpSpLocks/>
              </p:cNvGrpSpPr>
              <p:nvPr/>
            </p:nvGrpSpPr>
            <p:grpSpPr bwMode="auto">
              <a:xfrm>
                <a:off x="520" y="1366"/>
                <a:ext cx="1565" cy="209"/>
                <a:chOff x="303" y="825"/>
                <a:chExt cx="1452" cy="556"/>
              </a:xfrm>
            </p:grpSpPr>
            <p:sp>
              <p:nvSpPr>
                <p:cNvPr id="297"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98"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29"/>
              <p:cNvGrpSpPr>
                <a:grpSpLocks/>
              </p:cNvGrpSpPr>
              <p:nvPr/>
            </p:nvGrpSpPr>
            <p:grpSpPr bwMode="auto">
              <a:xfrm>
                <a:off x="2085" y="1366"/>
                <a:ext cx="668" cy="209"/>
                <a:chOff x="1755" y="825"/>
                <a:chExt cx="620" cy="556"/>
              </a:xfrm>
            </p:grpSpPr>
            <p:sp>
              <p:nvSpPr>
                <p:cNvPr id="295"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6"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32"/>
              <p:cNvGrpSpPr>
                <a:grpSpLocks/>
              </p:cNvGrpSpPr>
              <p:nvPr/>
            </p:nvGrpSpPr>
            <p:grpSpPr bwMode="auto">
              <a:xfrm>
                <a:off x="2753" y="1366"/>
                <a:ext cx="749" cy="209"/>
                <a:chOff x="2375" y="825"/>
                <a:chExt cx="695" cy="556"/>
              </a:xfrm>
            </p:grpSpPr>
            <p:sp>
              <p:nvSpPr>
                <p:cNvPr id="293"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4"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35"/>
              <p:cNvGrpSpPr>
                <a:grpSpLocks/>
              </p:cNvGrpSpPr>
              <p:nvPr/>
            </p:nvGrpSpPr>
            <p:grpSpPr bwMode="auto">
              <a:xfrm>
                <a:off x="194" y="1575"/>
                <a:ext cx="326" cy="208"/>
                <a:chOff x="0" y="1381"/>
                <a:chExt cx="303" cy="556"/>
              </a:xfrm>
            </p:grpSpPr>
            <p:sp>
              <p:nvSpPr>
                <p:cNvPr id="291"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92"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38"/>
              <p:cNvGrpSpPr>
                <a:grpSpLocks/>
              </p:cNvGrpSpPr>
              <p:nvPr/>
            </p:nvGrpSpPr>
            <p:grpSpPr bwMode="auto">
              <a:xfrm>
                <a:off x="520" y="1575"/>
                <a:ext cx="1565" cy="208"/>
                <a:chOff x="303" y="1381"/>
                <a:chExt cx="1452" cy="556"/>
              </a:xfrm>
            </p:grpSpPr>
            <p:sp>
              <p:nvSpPr>
                <p:cNvPr id="289"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90"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41"/>
              <p:cNvGrpSpPr>
                <a:grpSpLocks/>
              </p:cNvGrpSpPr>
              <p:nvPr/>
            </p:nvGrpSpPr>
            <p:grpSpPr bwMode="auto">
              <a:xfrm>
                <a:off x="2085" y="1575"/>
                <a:ext cx="668" cy="208"/>
                <a:chOff x="1755" y="1381"/>
                <a:chExt cx="620" cy="556"/>
              </a:xfrm>
            </p:grpSpPr>
            <p:sp>
              <p:nvSpPr>
                <p:cNvPr id="287"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8"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44"/>
              <p:cNvGrpSpPr>
                <a:grpSpLocks/>
              </p:cNvGrpSpPr>
              <p:nvPr/>
            </p:nvGrpSpPr>
            <p:grpSpPr bwMode="auto">
              <a:xfrm>
                <a:off x="2753" y="1575"/>
                <a:ext cx="749" cy="208"/>
                <a:chOff x="2375" y="1381"/>
                <a:chExt cx="695" cy="556"/>
              </a:xfrm>
            </p:grpSpPr>
            <p:sp>
              <p:nvSpPr>
                <p:cNvPr id="285"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6"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47"/>
              <p:cNvGrpSpPr>
                <a:grpSpLocks/>
              </p:cNvGrpSpPr>
              <p:nvPr/>
            </p:nvGrpSpPr>
            <p:grpSpPr bwMode="auto">
              <a:xfrm>
                <a:off x="194" y="1783"/>
                <a:ext cx="326" cy="159"/>
                <a:chOff x="0" y="1937"/>
                <a:chExt cx="303" cy="422"/>
              </a:xfrm>
            </p:grpSpPr>
            <p:sp>
              <p:nvSpPr>
                <p:cNvPr id="283"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84"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50"/>
              <p:cNvGrpSpPr>
                <a:grpSpLocks/>
              </p:cNvGrpSpPr>
              <p:nvPr/>
            </p:nvGrpSpPr>
            <p:grpSpPr bwMode="auto">
              <a:xfrm>
                <a:off x="520" y="1783"/>
                <a:ext cx="1565" cy="159"/>
                <a:chOff x="303" y="1937"/>
                <a:chExt cx="1452" cy="422"/>
              </a:xfrm>
            </p:grpSpPr>
            <p:sp>
              <p:nvSpPr>
                <p:cNvPr id="281"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82"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53"/>
              <p:cNvGrpSpPr>
                <a:grpSpLocks/>
              </p:cNvGrpSpPr>
              <p:nvPr/>
            </p:nvGrpSpPr>
            <p:grpSpPr bwMode="auto">
              <a:xfrm>
                <a:off x="2085" y="1783"/>
                <a:ext cx="668" cy="159"/>
                <a:chOff x="1755" y="1937"/>
                <a:chExt cx="620" cy="422"/>
              </a:xfrm>
            </p:grpSpPr>
            <p:sp>
              <p:nvSpPr>
                <p:cNvPr id="279"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0"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56"/>
              <p:cNvGrpSpPr>
                <a:grpSpLocks/>
              </p:cNvGrpSpPr>
              <p:nvPr/>
            </p:nvGrpSpPr>
            <p:grpSpPr bwMode="auto">
              <a:xfrm>
                <a:off x="2753" y="1783"/>
                <a:ext cx="749" cy="159"/>
                <a:chOff x="2375" y="1937"/>
                <a:chExt cx="695" cy="422"/>
              </a:xfrm>
            </p:grpSpPr>
            <p:sp>
              <p:nvSpPr>
                <p:cNvPr id="277"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8"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59"/>
              <p:cNvGrpSpPr>
                <a:grpSpLocks/>
              </p:cNvGrpSpPr>
              <p:nvPr/>
            </p:nvGrpSpPr>
            <p:grpSpPr bwMode="auto">
              <a:xfrm>
                <a:off x="194" y="1942"/>
                <a:ext cx="326" cy="158"/>
                <a:chOff x="0" y="2359"/>
                <a:chExt cx="303" cy="422"/>
              </a:xfrm>
            </p:grpSpPr>
            <p:sp>
              <p:nvSpPr>
                <p:cNvPr id="275"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76"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62"/>
              <p:cNvGrpSpPr>
                <a:grpSpLocks/>
              </p:cNvGrpSpPr>
              <p:nvPr/>
            </p:nvGrpSpPr>
            <p:grpSpPr bwMode="auto">
              <a:xfrm>
                <a:off x="520" y="1942"/>
                <a:ext cx="2233" cy="158"/>
                <a:chOff x="303" y="2359"/>
                <a:chExt cx="2072" cy="422"/>
              </a:xfrm>
            </p:grpSpPr>
            <p:sp>
              <p:nvSpPr>
                <p:cNvPr id="273"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74"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65"/>
              <p:cNvGrpSpPr>
                <a:grpSpLocks/>
              </p:cNvGrpSpPr>
              <p:nvPr/>
            </p:nvGrpSpPr>
            <p:grpSpPr bwMode="auto">
              <a:xfrm>
                <a:off x="2753" y="1942"/>
                <a:ext cx="749" cy="158"/>
                <a:chOff x="2375" y="2359"/>
                <a:chExt cx="695" cy="422"/>
              </a:xfrm>
            </p:grpSpPr>
            <p:sp>
              <p:nvSpPr>
                <p:cNvPr id="271"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2"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68"/>
              <p:cNvGrpSpPr>
                <a:grpSpLocks/>
              </p:cNvGrpSpPr>
              <p:nvPr/>
            </p:nvGrpSpPr>
            <p:grpSpPr bwMode="auto">
              <a:xfrm>
                <a:off x="194" y="2100"/>
                <a:ext cx="1891" cy="151"/>
                <a:chOff x="0" y="2781"/>
                <a:chExt cx="1755" cy="403"/>
              </a:xfrm>
            </p:grpSpPr>
            <p:sp>
              <p:nvSpPr>
                <p:cNvPr id="269"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70"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71"/>
              <p:cNvGrpSpPr>
                <a:grpSpLocks/>
              </p:cNvGrpSpPr>
              <p:nvPr/>
            </p:nvGrpSpPr>
            <p:grpSpPr bwMode="auto">
              <a:xfrm>
                <a:off x="2085" y="2100"/>
                <a:ext cx="668" cy="151"/>
                <a:chOff x="1755" y="2781"/>
                <a:chExt cx="620" cy="403"/>
              </a:xfrm>
            </p:grpSpPr>
            <p:sp>
              <p:nvSpPr>
                <p:cNvPr id="267"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8"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74"/>
              <p:cNvGrpSpPr>
                <a:grpSpLocks/>
              </p:cNvGrpSpPr>
              <p:nvPr/>
            </p:nvGrpSpPr>
            <p:grpSpPr bwMode="auto">
              <a:xfrm>
                <a:off x="2753" y="2100"/>
                <a:ext cx="749" cy="151"/>
                <a:chOff x="2375" y="2781"/>
                <a:chExt cx="695" cy="403"/>
              </a:xfrm>
            </p:grpSpPr>
            <p:sp>
              <p:nvSpPr>
                <p:cNvPr id="265"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6"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77"/>
              <p:cNvGrpSpPr>
                <a:grpSpLocks/>
              </p:cNvGrpSpPr>
              <p:nvPr/>
            </p:nvGrpSpPr>
            <p:grpSpPr bwMode="auto">
              <a:xfrm>
                <a:off x="194" y="2251"/>
                <a:ext cx="326" cy="158"/>
                <a:chOff x="0" y="3184"/>
                <a:chExt cx="303" cy="422"/>
              </a:xfrm>
            </p:grpSpPr>
            <p:sp>
              <p:nvSpPr>
                <p:cNvPr id="263"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64"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80"/>
              <p:cNvGrpSpPr>
                <a:grpSpLocks/>
              </p:cNvGrpSpPr>
              <p:nvPr/>
            </p:nvGrpSpPr>
            <p:grpSpPr bwMode="auto">
              <a:xfrm>
                <a:off x="520" y="2251"/>
                <a:ext cx="1565" cy="158"/>
                <a:chOff x="303" y="3184"/>
                <a:chExt cx="1452" cy="422"/>
              </a:xfrm>
            </p:grpSpPr>
            <p:sp>
              <p:nvSpPr>
                <p:cNvPr id="261"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62"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83"/>
              <p:cNvGrpSpPr>
                <a:grpSpLocks/>
              </p:cNvGrpSpPr>
              <p:nvPr/>
            </p:nvGrpSpPr>
            <p:grpSpPr bwMode="auto">
              <a:xfrm>
                <a:off x="2085" y="2251"/>
                <a:ext cx="668" cy="158"/>
                <a:chOff x="1755" y="3184"/>
                <a:chExt cx="620" cy="422"/>
              </a:xfrm>
            </p:grpSpPr>
            <p:sp>
              <p:nvSpPr>
                <p:cNvPr id="259"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86"/>
              <p:cNvGrpSpPr>
                <a:grpSpLocks/>
              </p:cNvGrpSpPr>
              <p:nvPr/>
            </p:nvGrpSpPr>
            <p:grpSpPr bwMode="auto">
              <a:xfrm>
                <a:off x="2753" y="2251"/>
                <a:ext cx="749" cy="158"/>
                <a:chOff x="2375" y="3184"/>
                <a:chExt cx="695" cy="422"/>
              </a:xfrm>
            </p:grpSpPr>
            <p:sp>
              <p:nvSpPr>
                <p:cNvPr id="257"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8"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89"/>
              <p:cNvGrpSpPr>
                <a:grpSpLocks/>
              </p:cNvGrpSpPr>
              <p:nvPr/>
            </p:nvGrpSpPr>
            <p:grpSpPr bwMode="auto">
              <a:xfrm>
                <a:off x="194" y="2409"/>
                <a:ext cx="326" cy="159"/>
                <a:chOff x="0" y="3606"/>
                <a:chExt cx="303" cy="422"/>
              </a:xfrm>
            </p:grpSpPr>
            <p:sp>
              <p:nvSpPr>
                <p:cNvPr id="255"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56"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92"/>
              <p:cNvGrpSpPr>
                <a:grpSpLocks/>
              </p:cNvGrpSpPr>
              <p:nvPr/>
            </p:nvGrpSpPr>
            <p:grpSpPr bwMode="auto">
              <a:xfrm>
                <a:off x="520" y="2409"/>
                <a:ext cx="1565" cy="159"/>
                <a:chOff x="303" y="3606"/>
                <a:chExt cx="1452" cy="422"/>
              </a:xfrm>
            </p:grpSpPr>
            <p:sp>
              <p:nvSpPr>
                <p:cNvPr id="253"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54"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95"/>
              <p:cNvGrpSpPr>
                <a:grpSpLocks/>
              </p:cNvGrpSpPr>
              <p:nvPr/>
            </p:nvGrpSpPr>
            <p:grpSpPr bwMode="auto">
              <a:xfrm>
                <a:off x="2085" y="2409"/>
                <a:ext cx="668" cy="159"/>
                <a:chOff x="1755" y="3606"/>
                <a:chExt cx="620" cy="422"/>
              </a:xfrm>
            </p:grpSpPr>
            <p:sp>
              <p:nvSpPr>
                <p:cNvPr id="251"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2"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98"/>
              <p:cNvGrpSpPr>
                <a:grpSpLocks/>
              </p:cNvGrpSpPr>
              <p:nvPr/>
            </p:nvGrpSpPr>
            <p:grpSpPr bwMode="auto">
              <a:xfrm>
                <a:off x="2753" y="2409"/>
                <a:ext cx="749" cy="159"/>
                <a:chOff x="2375" y="3606"/>
                <a:chExt cx="695" cy="422"/>
              </a:xfrm>
            </p:grpSpPr>
            <p:sp>
              <p:nvSpPr>
                <p:cNvPr id="249"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0"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101"/>
              <p:cNvGrpSpPr>
                <a:grpSpLocks/>
              </p:cNvGrpSpPr>
              <p:nvPr/>
            </p:nvGrpSpPr>
            <p:grpSpPr bwMode="auto">
              <a:xfrm>
                <a:off x="194" y="2568"/>
                <a:ext cx="326" cy="158"/>
                <a:chOff x="0" y="4028"/>
                <a:chExt cx="303" cy="422"/>
              </a:xfrm>
            </p:grpSpPr>
            <p:sp>
              <p:nvSpPr>
                <p:cNvPr id="247"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48"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104"/>
              <p:cNvGrpSpPr>
                <a:grpSpLocks/>
              </p:cNvGrpSpPr>
              <p:nvPr/>
            </p:nvGrpSpPr>
            <p:grpSpPr bwMode="auto">
              <a:xfrm>
                <a:off x="520" y="2568"/>
                <a:ext cx="1565" cy="158"/>
                <a:chOff x="303" y="4028"/>
                <a:chExt cx="1452" cy="422"/>
              </a:xfrm>
            </p:grpSpPr>
            <p:sp>
              <p:nvSpPr>
                <p:cNvPr id="245"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46"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07"/>
              <p:cNvGrpSpPr>
                <a:grpSpLocks/>
              </p:cNvGrpSpPr>
              <p:nvPr/>
            </p:nvGrpSpPr>
            <p:grpSpPr bwMode="auto">
              <a:xfrm>
                <a:off x="2085" y="2568"/>
                <a:ext cx="668" cy="158"/>
                <a:chOff x="1755" y="4028"/>
                <a:chExt cx="620" cy="422"/>
              </a:xfrm>
            </p:grpSpPr>
            <p:sp>
              <p:nvSpPr>
                <p:cNvPr id="243"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4"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10"/>
              <p:cNvGrpSpPr>
                <a:grpSpLocks/>
              </p:cNvGrpSpPr>
              <p:nvPr/>
            </p:nvGrpSpPr>
            <p:grpSpPr bwMode="auto">
              <a:xfrm>
                <a:off x="2753" y="2568"/>
                <a:ext cx="749" cy="158"/>
                <a:chOff x="2375" y="4028"/>
                <a:chExt cx="695" cy="422"/>
              </a:xfrm>
            </p:grpSpPr>
            <p:sp>
              <p:nvSpPr>
                <p:cNvPr id="241"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2"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13"/>
              <p:cNvGrpSpPr>
                <a:grpSpLocks/>
              </p:cNvGrpSpPr>
              <p:nvPr/>
            </p:nvGrpSpPr>
            <p:grpSpPr bwMode="auto">
              <a:xfrm>
                <a:off x="194" y="2726"/>
                <a:ext cx="326" cy="158"/>
                <a:chOff x="0" y="4450"/>
                <a:chExt cx="303" cy="422"/>
              </a:xfrm>
            </p:grpSpPr>
            <p:sp>
              <p:nvSpPr>
                <p:cNvPr id="239"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0"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16"/>
              <p:cNvGrpSpPr>
                <a:grpSpLocks/>
              </p:cNvGrpSpPr>
              <p:nvPr/>
            </p:nvGrpSpPr>
            <p:grpSpPr bwMode="auto">
              <a:xfrm>
                <a:off x="520" y="2726"/>
                <a:ext cx="1565" cy="158"/>
                <a:chOff x="303" y="4450"/>
                <a:chExt cx="1452" cy="422"/>
              </a:xfrm>
            </p:grpSpPr>
            <p:sp>
              <p:nvSpPr>
                <p:cNvPr id="237"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38"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19"/>
              <p:cNvGrpSpPr>
                <a:grpSpLocks/>
              </p:cNvGrpSpPr>
              <p:nvPr/>
            </p:nvGrpSpPr>
            <p:grpSpPr bwMode="auto">
              <a:xfrm>
                <a:off x="2085" y="2726"/>
                <a:ext cx="668" cy="158"/>
                <a:chOff x="1755" y="4450"/>
                <a:chExt cx="620" cy="422"/>
              </a:xfrm>
            </p:grpSpPr>
            <p:sp>
              <p:nvSpPr>
                <p:cNvPr id="235"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36"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22"/>
              <p:cNvGrpSpPr>
                <a:grpSpLocks/>
              </p:cNvGrpSpPr>
              <p:nvPr/>
            </p:nvGrpSpPr>
            <p:grpSpPr bwMode="auto">
              <a:xfrm>
                <a:off x="2753" y="2726"/>
                <a:ext cx="749" cy="158"/>
                <a:chOff x="2375" y="4450"/>
                <a:chExt cx="695" cy="422"/>
              </a:xfrm>
            </p:grpSpPr>
            <p:sp>
              <p:nvSpPr>
                <p:cNvPr id="233"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4"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25"/>
              <p:cNvGrpSpPr>
                <a:grpSpLocks/>
              </p:cNvGrpSpPr>
              <p:nvPr/>
            </p:nvGrpSpPr>
            <p:grpSpPr bwMode="auto">
              <a:xfrm>
                <a:off x="194" y="2884"/>
                <a:ext cx="326" cy="158"/>
                <a:chOff x="0" y="4872"/>
                <a:chExt cx="303" cy="422"/>
              </a:xfrm>
            </p:grpSpPr>
            <p:sp>
              <p:nvSpPr>
                <p:cNvPr id="231"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32"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128"/>
              <p:cNvGrpSpPr>
                <a:grpSpLocks/>
              </p:cNvGrpSpPr>
              <p:nvPr/>
            </p:nvGrpSpPr>
            <p:grpSpPr bwMode="auto">
              <a:xfrm>
                <a:off x="520" y="2884"/>
                <a:ext cx="1565" cy="158"/>
                <a:chOff x="303" y="4872"/>
                <a:chExt cx="1452" cy="422"/>
              </a:xfrm>
            </p:grpSpPr>
            <p:sp>
              <p:nvSpPr>
                <p:cNvPr id="229"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30"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131"/>
              <p:cNvGrpSpPr>
                <a:grpSpLocks/>
              </p:cNvGrpSpPr>
              <p:nvPr/>
            </p:nvGrpSpPr>
            <p:grpSpPr bwMode="auto">
              <a:xfrm>
                <a:off x="2085" y="2884"/>
                <a:ext cx="668" cy="158"/>
                <a:chOff x="1755" y="4872"/>
                <a:chExt cx="620" cy="422"/>
              </a:xfrm>
            </p:grpSpPr>
            <p:sp>
              <p:nvSpPr>
                <p:cNvPr id="227"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8"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34"/>
              <p:cNvGrpSpPr>
                <a:grpSpLocks/>
              </p:cNvGrpSpPr>
              <p:nvPr/>
            </p:nvGrpSpPr>
            <p:grpSpPr bwMode="auto">
              <a:xfrm>
                <a:off x="2753" y="2884"/>
                <a:ext cx="749" cy="158"/>
                <a:chOff x="2375" y="4872"/>
                <a:chExt cx="695" cy="422"/>
              </a:xfrm>
            </p:grpSpPr>
            <p:sp>
              <p:nvSpPr>
                <p:cNvPr id="225"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26"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37"/>
              <p:cNvGrpSpPr>
                <a:grpSpLocks/>
              </p:cNvGrpSpPr>
              <p:nvPr/>
            </p:nvGrpSpPr>
            <p:grpSpPr bwMode="auto">
              <a:xfrm>
                <a:off x="194" y="3042"/>
                <a:ext cx="326" cy="159"/>
                <a:chOff x="0" y="5294"/>
                <a:chExt cx="303" cy="422"/>
              </a:xfrm>
            </p:grpSpPr>
            <p:sp>
              <p:nvSpPr>
                <p:cNvPr id="223"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24"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40"/>
              <p:cNvGrpSpPr>
                <a:grpSpLocks/>
              </p:cNvGrpSpPr>
              <p:nvPr/>
            </p:nvGrpSpPr>
            <p:grpSpPr bwMode="auto">
              <a:xfrm>
                <a:off x="520" y="3042"/>
                <a:ext cx="1565" cy="159"/>
                <a:chOff x="303" y="5294"/>
                <a:chExt cx="1452" cy="422"/>
              </a:xfrm>
            </p:grpSpPr>
            <p:sp>
              <p:nvSpPr>
                <p:cNvPr id="221"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22"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43"/>
              <p:cNvGrpSpPr>
                <a:grpSpLocks/>
              </p:cNvGrpSpPr>
              <p:nvPr/>
            </p:nvGrpSpPr>
            <p:grpSpPr bwMode="auto">
              <a:xfrm>
                <a:off x="2123" y="3042"/>
                <a:ext cx="1382" cy="159"/>
                <a:chOff x="1092" y="5294"/>
                <a:chExt cx="1284" cy="422"/>
              </a:xfrm>
            </p:grpSpPr>
            <p:sp>
              <p:nvSpPr>
                <p:cNvPr id="219"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20"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46"/>
              <p:cNvGrpSpPr>
                <a:grpSpLocks/>
              </p:cNvGrpSpPr>
              <p:nvPr/>
            </p:nvGrpSpPr>
            <p:grpSpPr bwMode="auto">
              <a:xfrm>
                <a:off x="2753" y="3042"/>
                <a:ext cx="749" cy="159"/>
                <a:chOff x="2375" y="5294"/>
                <a:chExt cx="695" cy="422"/>
              </a:xfrm>
            </p:grpSpPr>
            <p:sp>
              <p:nvSpPr>
                <p:cNvPr id="217"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8"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3"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4"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6"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63" name="Rectangle 310"/>
            <p:cNvSpPr>
              <a:spLocks noChangeArrowheads="1"/>
            </p:cNvSpPr>
            <p:nvPr/>
          </p:nvSpPr>
          <p:spPr bwMode="auto">
            <a:xfrm>
              <a:off x="7642531" y="5851007"/>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13"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350000" y="2198688"/>
            <a:ext cx="2370138" cy="2689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latin typeface="Arial Unicode MS" pitchFamily="34" charset="-128"/>
                <a:ea typeface="Arial Unicode MS" pitchFamily="34" charset="-128"/>
                <a:cs typeface="Arial Unicode MS" pitchFamily="34" charset="-128"/>
              </a:rPr>
              <a:t>Under a pure flexible exchange rate regime, these numbers would balance each other out.</a:t>
            </a:r>
          </a:p>
        </p:txBody>
      </p:sp>
      <p:sp>
        <p:nvSpPr>
          <p:cNvPr id="27651" name="Oval 4"/>
          <p:cNvSpPr>
            <a:spLocks noChangeArrowheads="1"/>
          </p:cNvSpPr>
          <p:nvPr/>
        </p:nvSpPr>
        <p:spPr bwMode="auto">
          <a:xfrm>
            <a:off x="5111750" y="3560763"/>
            <a:ext cx="1185863" cy="350837"/>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7652" name="Oval 5"/>
          <p:cNvSpPr>
            <a:spLocks noChangeArrowheads="1"/>
          </p:cNvSpPr>
          <p:nvPr/>
        </p:nvSpPr>
        <p:spPr bwMode="auto">
          <a:xfrm>
            <a:off x="3808413" y="4992688"/>
            <a:ext cx="1185862" cy="352425"/>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7653" name="Line 6"/>
          <p:cNvSpPr>
            <a:spLocks noChangeShapeType="1"/>
          </p:cNvSpPr>
          <p:nvPr/>
        </p:nvSpPr>
        <p:spPr bwMode="auto">
          <a:xfrm flipV="1">
            <a:off x="4856163" y="3938588"/>
            <a:ext cx="423862" cy="1054100"/>
          </a:xfrm>
          <a:prstGeom prst="line">
            <a:avLst/>
          </a:prstGeom>
          <a:noFill/>
          <a:ln w="9525">
            <a:solidFill>
              <a:srgbClr val="FF3300"/>
            </a:solidFill>
            <a:round/>
            <a:headEnd type="triangle" w="med" len="me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27656" name="Rectangle 20"/>
          <p:cNvSpPr txBox="1">
            <a:spLocks noChangeArrowheads="1"/>
          </p:cNvSpPr>
          <p:nvPr/>
        </p:nvSpPr>
        <p:spPr bwMode="auto">
          <a:xfrm>
            <a:off x="4903721" y="6553200"/>
            <a:ext cx="3935479"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7657" name="Rectangle 6"/>
          <p:cNvSpPr>
            <a:spLocks noChangeArrowheads="1"/>
          </p:cNvSpPr>
          <p:nvPr/>
        </p:nvSpPr>
        <p:spPr bwMode="auto">
          <a:xfrm>
            <a:off x="8720138" y="6553200"/>
            <a:ext cx="4238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48254780-70E2-47F5-A211-6A6F2D64A2C0}" type="slidenum">
              <a:rPr lang="en-US" altLang="en-US" sz="900">
                <a:cs typeface="Arial" charset="0"/>
              </a:rPr>
              <a:pPr algn="r" eaLnBrk="1" hangingPunct="1"/>
              <a:t>15</a:t>
            </a:fld>
            <a:endParaRPr lang="en-US" altLang="en-US" sz="1000">
              <a:cs typeface="Arial" charset="0"/>
            </a:endParaRPr>
          </a:p>
        </p:txBody>
      </p:sp>
      <p:sp>
        <p:nvSpPr>
          <p:cNvPr id="165" name="Title 1"/>
          <p:cNvSpPr>
            <a:spLocks noGrp="1"/>
          </p:cNvSpPr>
          <p:nvPr>
            <p:ph type="title"/>
          </p:nvPr>
        </p:nvSpPr>
        <p:spPr/>
        <p:txBody>
          <a:bodyPr rtlCol="0">
            <a:normAutofit fontScale="90000"/>
          </a:bodyPr>
          <a:lstStyle/>
          <a:p>
            <a:pPr eaLnBrk="1" fontAlgn="auto" hangingPunct="1">
              <a:spcAft>
                <a:spcPts val="0"/>
              </a:spcAft>
              <a:defRPr/>
            </a:pPr>
            <a:r>
              <a:rPr lang="en-US" altLang="en-US" dirty="0"/>
              <a:t>U.S. Balance of Payments </a:t>
            </a:r>
            <a:r>
              <a:rPr lang="en-US" altLang="en-US" dirty="0" smtClean="0"/>
              <a:t>“Balance”</a:t>
            </a:r>
            <a:r>
              <a:rPr lang="en-US" altLang="en-US" dirty="0"/>
              <a:t/>
            </a:r>
            <a:br>
              <a:rPr lang="en-US" altLang="en-US" dirty="0"/>
            </a:br>
            <a:endParaRPr lang="en-US" altLang="en-US" dirty="0"/>
          </a:p>
        </p:txBody>
      </p:sp>
      <p:grpSp>
        <p:nvGrpSpPr>
          <p:cNvPr id="162" name="Group 161"/>
          <p:cNvGrpSpPr/>
          <p:nvPr/>
        </p:nvGrpSpPr>
        <p:grpSpPr>
          <a:xfrm>
            <a:off x="214282" y="1928802"/>
            <a:ext cx="5843587" cy="4221163"/>
            <a:chOff x="3109913" y="1920875"/>
            <a:chExt cx="5843587" cy="4221163"/>
          </a:xfrm>
        </p:grpSpPr>
        <p:grpSp>
          <p:nvGrpSpPr>
            <p:cNvPr id="163" name="Group 157"/>
            <p:cNvGrpSpPr>
              <a:grpSpLocks/>
            </p:cNvGrpSpPr>
            <p:nvPr/>
          </p:nvGrpSpPr>
          <p:grpSpPr bwMode="auto">
            <a:xfrm>
              <a:off x="3109913" y="1920875"/>
              <a:ext cx="5843587" cy="4221163"/>
              <a:chOff x="192" y="1056"/>
              <a:chExt cx="3313" cy="2304"/>
            </a:xfrm>
          </p:grpSpPr>
          <p:sp>
            <p:nvSpPr>
              <p:cNvPr id="166"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67" name="Group 5"/>
              <p:cNvGrpSpPr>
                <a:grpSpLocks/>
              </p:cNvGrpSpPr>
              <p:nvPr/>
            </p:nvGrpSpPr>
            <p:grpSpPr bwMode="auto">
              <a:xfrm>
                <a:off x="194" y="1057"/>
                <a:ext cx="1891" cy="158"/>
                <a:chOff x="0" y="0"/>
                <a:chExt cx="1755" cy="422"/>
              </a:xfrm>
            </p:grpSpPr>
            <p:sp>
              <p:nvSpPr>
                <p:cNvPr id="313"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4"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8"/>
              <p:cNvGrpSpPr>
                <a:grpSpLocks/>
              </p:cNvGrpSpPr>
              <p:nvPr/>
            </p:nvGrpSpPr>
            <p:grpSpPr bwMode="auto">
              <a:xfrm>
                <a:off x="2085" y="1057"/>
                <a:ext cx="668" cy="158"/>
                <a:chOff x="1755" y="0"/>
                <a:chExt cx="620" cy="422"/>
              </a:xfrm>
            </p:grpSpPr>
            <p:sp>
              <p:nvSpPr>
                <p:cNvPr id="311"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2"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11"/>
              <p:cNvGrpSpPr>
                <a:grpSpLocks/>
              </p:cNvGrpSpPr>
              <p:nvPr/>
            </p:nvGrpSpPr>
            <p:grpSpPr bwMode="auto">
              <a:xfrm>
                <a:off x="2753" y="1057"/>
                <a:ext cx="749" cy="158"/>
                <a:chOff x="2375" y="0"/>
                <a:chExt cx="695" cy="422"/>
              </a:xfrm>
            </p:grpSpPr>
            <p:sp>
              <p:nvSpPr>
                <p:cNvPr id="309"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0"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14"/>
              <p:cNvGrpSpPr>
                <a:grpSpLocks/>
              </p:cNvGrpSpPr>
              <p:nvPr/>
            </p:nvGrpSpPr>
            <p:grpSpPr bwMode="auto">
              <a:xfrm>
                <a:off x="194" y="1215"/>
                <a:ext cx="1891" cy="151"/>
                <a:chOff x="0" y="422"/>
                <a:chExt cx="1755" cy="403"/>
              </a:xfrm>
            </p:grpSpPr>
            <p:sp>
              <p:nvSpPr>
                <p:cNvPr id="307"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8"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17"/>
              <p:cNvGrpSpPr>
                <a:grpSpLocks/>
              </p:cNvGrpSpPr>
              <p:nvPr/>
            </p:nvGrpSpPr>
            <p:grpSpPr bwMode="auto">
              <a:xfrm>
                <a:off x="2085" y="1215"/>
                <a:ext cx="668" cy="151"/>
                <a:chOff x="1755" y="422"/>
                <a:chExt cx="620" cy="403"/>
              </a:xfrm>
            </p:grpSpPr>
            <p:sp>
              <p:nvSpPr>
                <p:cNvPr id="305"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6"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20"/>
              <p:cNvGrpSpPr>
                <a:grpSpLocks/>
              </p:cNvGrpSpPr>
              <p:nvPr/>
            </p:nvGrpSpPr>
            <p:grpSpPr bwMode="auto">
              <a:xfrm>
                <a:off x="2753" y="1215"/>
                <a:ext cx="749" cy="151"/>
                <a:chOff x="2375" y="422"/>
                <a:chExt cx="695" cy="403"/>
              </a:xfrm>
            </p:grpSpPr>
            <p:sp>
              <p:nvSpPr>
                <p:cNvPr id="303"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4"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23"/>
              <p:cNvGrpSpPr>
                <a:grpSpLocks/>
              </p:cNvGrpSpPr>
              <p:nvPr/>
            </p:nvGrpSpPr>
            <p:grpSpPr bwMode="auto">
              <a:xfrm>
                <a:off x="194" y="1366"/>
                <a:ext cx="326" cy="209"/>
                <a:chOff x="0" y="825"/>
                <a:chExt cx="303" cy="556"/>
              </a:xfrm>
            </p:grpSpPr>
            <p:sp>
              <p:nvSpPr>
                <p:cNvPr id="301"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02"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26"/>
              <p:cNvGrpSpPr>
                <a:grpSpLocks/>
              </p:cNvGrpSpPr>
              <p:nvPr/>
            </p:nvGrpSpPr>
            <p:grpSpPr bwMode="auto">
              <a:xfrm>
                <a:off x="520" y="1366"/>
                <a:ext cx="1565" cy="209"/>
                <a:chOff x="303" y="825"/>
                <a:chExt cx="1452" cy="556"/>
              </a:xfrm>
            </p:grpSpPr>
            <p:sp>
              <p:nvSpPr>
                <p:cNvPr id="299"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300"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29"/>
              <p:cNvGrpSpPr>
                <a:grpSpLocks/>
              </p:cNvGrpSpPr>
              <p:nvPr/>
            </p:nvGrpSpPr>
            <p:grpSpPr bwMode="auto">
              <a:xfrm>
                <a:off x="2085" y="1366"/>
                <a:ext cx="668" cy="209"/>
                <a:chOff x="1755" y="825"/>
                <a:chExt cx="620" cy="556"/>
              </a:xfrm>
            </p:grpSpPr>
            <p:sp>
              <p:nvSpPr>
                <p:cNvPr id="297"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8"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32"/>
              <p:cNvGrpSpPr>
                <a:grpSpLocks/>
              </p:cNvGrpSpPr>
              <p:nvPr/>
            </p:nvGrpSpPr>
            <p:grpSpPr bwMode="auto">
              <a:xfrm>
                <a:off x="2753" y="1366"/>
                <a:ext cx="749" cy="209"/>
                <a:chOff x="2375" y="825"/>
                <a:chExt cx="695" cy="556"/>
              </a:xfrm>
            </p:grpSpPr>
            <p:sp>
              <p:nvSpPr>
                <p:cNvPr id="295"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6"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35"/>
              <p:cNvGrpSpPr>
                <a:grpSpLocks/>
              </p:cNvGrpSpPr>
              <p:nvPr/>
            </p:nvGrpSpPr>
            <p:grpSpPr bwMode="auto">
              <a:xfrm>
                <a:off x="194" y="1575"/>
                <a:ext cx="326" cy="208"/>
                <a:chOff x="0" y="1381"/>
                <a:chExt cx="303" cy="556"/>
              </a:xfrm>
            </p:grpSpPr>
            <p:sp>
              <p:nvSpPr>
                <p:cNvPr id="293"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94"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38"/>
              <p:cNvGrpSpPr>
                <a:grpSpLocks/>
              </p:cNvGrpSpPr>
              <p:nvPr/>
            </p:nvGrpSpPr>
            <p:grpSpPr bwMode="auto">
              <a:xfrm>
                <a:off x="520" y="1575"/>
                <a:ext cx="1565" cy="208"/>
                <a:chOff x="303" y="1381"/>
                <a:chExt cx="1452" cy="556"/>
              </a:xfrm>
            </p:grpSpPr>
            <p:sp>
              <p:nvSpPr>
                <p:cNvPr id="291"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92"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41"/>
              <p:cNvGrpSpPr>
                <a:grpSpLocks/>
              </p:cNvGrpSpPr>
              <p:nvPr/>
            </p:nvGrpSpPr>
            <p:grpSpPr bwMode="auto">
              <a:xfrm>
                <a:off x="2085" y="1575"/>
                <a:ext cx="668" cy="208"/>
                <a:chOff x="1755" y="1381"/>
                <a:chExt cx="620" cy="556"/>
              </a:xfrm>
            </p:grpSpPr>
            <p:sp>
              <p:nvSpPr>
                <p:cNvPr id="289"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0"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44"/>
              <p:cNvGrpSpPr>
                <a:grpSpLocks/>
              </p:cNvGrpSpPr>
              <p:nvPr/>
            </p:nvGrpSpPr>
            <p:grpSpPr bwMode="auto">
              <a:xfrm>
                <a:off x="2753" y="1575"/>
                <a:ext cx="749" cy="208"/>
                <a:chOff x="2375" y="1381"/>
                <a:chExt cx="695" cy="556"/>
              </a:xfrm>
            </p:grpSpPr>
            <p:sp>
              <p:nvSpPr>
                <p:cNvPr id="287"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8"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47"/>
              <p:cNvGrpSpPr>
                <a:grpSpLocks/>
              </p:cNvGrpSpPr>
              <p:nvPr/>
            </p:nvGrpSpPr>
            <p:grpSpPr bwMode="auto">
              <a:xfrm>
                <a:off x="194" y="1783"/>
                <a:ext cx="326" cy="159"/>
                <a:chOff x="0" y="1937"/>
                <a:chExt cx="303" cy="422"/>
              </a:xfrm>
            </p:grpSpPr>
            <p:sp>
              <p:nvSpPr>
                <p:cNvPr id="285"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86"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50"/>
              <p:cNvGrpSpPr>
                <a:grpSpLocks/>
              </p:cNvGrpSpPr>
              <p:nvPr/>
            </p:nvGrpSpPr>
            <p:grpSpPr bwMode="auto">
              <a:xfrm>
                <a:off x="520" y="1783"/>
                <a:ext cx="1565" cy="159"/>
                <a:chOff x="303" y="1937"/>
                <a:chExt cx="1452" cy="422"/>
              </a:xfrm>
            </p:grpSpPr>
            <p:sp>
              <p:nvSpPr>
                <p:cNvPr id="283"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84"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53"/>
              <p:cNvGrpSpPr>
                <a:grpSpLocks/>
              </p:cNvGrpSpPr>
              <p:nvPr/>
            </p:nvGrpSpPr>
            <p:grpSpPr bwMode="auto">
              <a:xfrm>
                <a:off x="2085" y="1783"/>
                <a:ext cx="668" cy="159"/>
                <a:chOff x="1755" y="1937"/>
                <a:chExt cx="620" cy="422"/>
              </a:xfrm>
            </p:grpSpPr>
            <p:sp>
              <p:nvSpPr>
                <p:cNvPr id="281"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2"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56"/>
              <p:cNvGrpSpPr>
                <a:grpSpLocks/>
              </p:cNvGrpSpPr>
              <p:nvPr/>
            </p:nvGrpSpPr>
            <p:grpSpPr bwMode="auto">
              <a:xfrm>
                <a:off x="2753" y="1783"/>
                <a:ext cx="749" cy="159"/>
                <a:chOff x="2375" y="1937"/>
                <a:chExt cx="695" cy="422"/>
              </a:xfrm>
            </p:grpSpPr>
            <p:sp>
              <p:nvSpPr>
                <p:cNvPr id="279"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0"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59"/>
              <p:cNvGrpSpPr>
                <a:grpSpLocks/>
              </p:cNvGrpSpPr>
              <p:nvPr/>
            </p:nvGrpSpPr>
            <p:grpSpPr bwMode="auto">
              <a:xfrm>
                <a:off x="194" y="1942"/>
                <a:ext cx="326" cy="158"/>
                <a:chOff x="0" y="2359"/>
                <a:chExt cx="303" cy="422"/>
              </a:xfrm>
            </p:grpSpPr>
            <p:sp>
              <p:nvSpPr>
                <p:cNvPr id="277"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78"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62"/>
              <p:cNvGrpSpPr>
                <a:grpSpLocks/>
              </p:cNvGrpSpPr>
              <p:nvPr/>
            </p:nvGrpSpPr>
            <p:grpSpPr bwMode="auto">
              <a:xfrm>
                <a:off x="520" y="1942"/>
                <a:ext cx="2233" cy="158"/>
                <a:chOff x="303" y="2359"/>
                <a:chExt cx="2072" cy="422"/>
              </a:xfrm>
            </p:grpSpPr>
            <p:sp>
              <p:nvSpPr>
                <p:cNvPr id="275"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76"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65"/>
              <p:cNvGrpSpPr>
                <a:grpSpLocks/>
              </p:cNvGrpSpPr>
              <p:nvPr/>
            </p:nvGrpSpPr>
            <p:grpSpPr bwMode="auto">
              <a:xfrm>
                <a:off x="2753" y="1942"/>
                <a:ext cx="749" cy="158"/>
                <a:chOff x="2375" y="2359"/>
                <a:chExt cx="695" cy="422"/>
              </a:xfrm>
            </p:grpSpPr>
            <p:sp>
              <p:nvSpPr>
                <p:cNvPr id="273"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4"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68"/>
              <p:cNvGrpSpPr>
                <a:grpSpLocks/>
              </p:cNvGrpSpPr>
              <p:nvPr/>
            </p:nvGrpSpPr>
            <p:grpSpPr bwMode="auto">
              <a:xfrm>
                <a:off x="194" y="2100"/>
                <a:ext cx="1891" cy="151"/>
                <a:chOff x="0" y="2781"/>
                <a:chExt cx="1755" cy="403"/>
              </a:xfrm>
            </p:grpSpPr>
            <p:sp>
              <p:nvSpPr>
                <p:cNvPr id="271"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72"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71"/>
              <p:cNvGrpSpPr>
                <a:grpSpLocks/>
              </p:cNvGrpSpPr>
              <p:nvPr/>
            </p:nvGrpSpPr>
            <p:grpSpPr bwMode="auto">
              <a:xfrm>
                <a:off x="2085" y="2100"/>
                <a:ext cx="668" cy="151"/>
                <a:chOff x="1755" y="2781"/>
                <a:chExt cx="620" cy="403"/>
              </a:xfrm>
            </p:grpSpPr>
            <p:sp>
              <p:nvSpPr>
                <p:cNvPr id="269"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70"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74"/>
              <p:cNvGrpSpPr>
                <a:grpSpLocks/>
              </p:cNvGrpSpPr>
              <p:nvPr/>
            </p:nvGrpSpPr>
            <p:grpSpPr bwMode="auto">
              <a:xfrm>
                <a:off x="2753" y="2100"/>
                <a:ext cx="749" cy="151"/>
                <a:chOff x="2375" y="2781"/>
                <a:chExt cx="695" cy="403"/>
              </a:xfrm>
            </p:grpSpPr>
            <p:sp>
              <p:nvSpPr>
                <p:cNvPr id="267"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8"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77"/>
              <p:cNvGrpSpPr>
                <a:grpSpLocks/>
              </p:cNvGrpSpPr>
              <p:nvPr/>
            </p:nvGrpSpPr>
            <p:grpSpPr bwMode="auto">
              <a:xfrm>
                <a:off x="194" y="2251"/>
                <a:ext cx="326" cy="158"/>
                <a:chOff x="0" y="3184"/>
                <a:chExt cx="303" cy="422"/>
              </a:xfrm>
            </p:grpSpPr>
            <p:sp>
              <p:nvSpPr>
                <p:cNvPr id="265"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66"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80"/>
              <p:cNvGrpSpPr>
                <a:grpSpLocks/>
              </p:cNvGrpSpPr>
              <p:nvPr/>
            </p:nvGrpSpPr>
            <p:grpSpPr bwMode="auto">
              <a:xfrm>
                <a:off x="520" y="2251"/>
                <a:ext cx="1565" cy="158"/>
                <a:chOff x="303" y="3184"/>
                <a:chExt cx="1452" cy="422"/>
              </a:xfrm>
            </p:grpSpPr>
            <p:sp>
              <p:nvSpPr>
                <p:cNvPr id="263"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64"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83"/>
              <p:cNvGrpSpPr>
                <a:grpSpLocks/>
              </p:cNvGrpSpPr>
              <p:nvPr/>
            </p:nvGrpSpPr>
            <p:grpSpPr bwMode="auto">
              <a:xfrm>
                <a:off x="2085" y="2251"/>
                <a:ext cx="668" cy="158"/>
                <a:chOff x="1755" y="3184"/>
                <a:chExt cx="620" cy="422"/>
              </a:xfrm>
            </p:grpSpPr>
            <p:sp>
              <p:nvSpPr>
                <p:cNvPr id="261"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2"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86"/>
              <p:cNvGrpSpPr>
                <a:grpSpLocks/>
              </p:cNvGrpSpPr>
              <p:nvPr/>
            </p:nvGrpSpPr>
            <p:grpSpPr bwMode="auto">
              <a:xfrm>
                <a:off x="2753" y="2251"/>
                <a:ext cx="749" cy="158"/>
                <a:chOff x="2375" y="3184"/>
                <a:chExt cx="695" cy="422"/>
              </a:xfrm>
            </p:grpSpPr>
            <p:sp>
              <p:nvSpPr>
                <p:cNvPr id="259"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89"/>
              <p:cNvGrpSpPr>
                <a:grpSpLocks/>
              </p:cNvGrpSpPr>
              <p:nvPr/>
            </p:nvGrpSpPr>
            <p:grpSpPr bwMode="auto">
              <a:xfrm>
                <a:off x="194" y="2409"/>
                <a:ext cx="326" cy="159"/>
                <a:chOff x="0" y="3606"/>
                <a:chExt cx="303" cy="422"/>
              </a:xfrm>
            </p:grpSpPr>
            <p:sp>
              <p:nvSpPr>
                <p:cNvPr id="257"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58"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92"/>
              <p:cNvGrpSpPr>
                <a:grpSpLocks/>
              </p:cNvGrpSpPr>
              <p:nvPr/>
            </p:nvGrpSpPr>
            <p:grpSpPr bwMode="auto">
              <a:xfrm>
                <a:off x="520" y="2409"/>
                <a:ext cx="1565" cy="159"/>
                <a:chOff x="303" y="3606"/>
                <a:chExt cx="1452" cy="422"/>
              </a:xfrm>
            </p:grpSpPr>
            <p:sp>
              <p:nvSpPr>
                <p:cNvPr id="255"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56"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95"/>
              <p:cNvGrpSpPr>
                <a:grpSpLocks/>
              </p:cNvGrpSpPr>
              <p:nvPr/>
            </p:nvGrpSpPr>
            <p:grpSpPr bwMode="auto">
              <a:xfrm>
                <a:off x="2085" y="2409"/>
                <a:ext cx="668" cy="159"/>
                <a:chOff x="1755" y="3606"/>
                <a:chExt cx="620" cy="422"/>
              </a:xfrm>
            </p:grpSpPr>
            <p:sp>
              <p:nvSpPr>
                <p:cNvPr id="253"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4"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98"/>
              <p:cNvGrpSpPr>
                <a:grpSpLocks/>
              </p:cNvGrpSpPr>
              <p:nvPr/>
            </p:nvGrpSpPr>
            <p:grpSpPr bwMode="auto">
              <a:xfrm>
                <a:off x="2753" y="2409"/>
                <a:ext cx="749" cy="159"/>
                <a:chOff x="2375" y="3606"/>
                <a:chExt cx="695" cy="422"/>
              </a:xfrm>
            </p:grpSpPr>
            <p:sp>
              <p:nvSpPr>
                <p:cNvPr id="251"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2"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01"/>
              <p:cNvGrpSpPr>
                <a:grpSpLocks/>
              </p:cNvGrpSpPr>
              <p:nvPr/>
            </p:nvGrpSpPr>
            <p:grpSpPr bwMode="auto">
              <a:xfrm>
                <a:off x="194" y="2568"/>
                <a:ext cx="326" cy="158"/>
                <a:chOff x="0" y="4028"/>
                <a:chExt cx="303" cy="422"/>
              </a:xfrm>
            </p:grpSpPr>
            <p:sp>
              <p:nvSpPr>
                <p:cNvPr id="249"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50"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04"/>
              <p:cNvGrpSpPr>
                <a:grpSpLocks/>
              </p:cNvGrpSpPr>
              <p:nvPr/>
            </p:nvGrpSpPr>
            <p:grpSpPr bwMode="auto">
              <a:xfrm>
                <a:off x="520" y="2568"/>
                <a:ext cx="1565" cy="158"/>
                <a:chOff x="303" y="4028"/>
                <a:chExt cx="1452" cy="422"/>
              </a:xfrm>
            </p:grpSpPr>
            <p:sp>
              <p:nvSpPr>
                <p:cNvPr id="247"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48"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07"/>
              <p:cNvGrpSpPr>
                <a:grpSpLocks/>
              </p:cNvGrpSpPr>
              <p:nvPr/>
            </p:nvGrpSpPr>
            <p:grpSpPr bwMode="auto">
              <a:xfrm>
                <a:off x="2085" y="2568"/>
                <a:ext cx="668" cy="158"/>
                <a:chOff x="1755" y="4028"/>
                <a:chExt cx="620" cy="422"/>
              </a:xfrm>
            </p:grpSpPr>
            <p:sp>
              <p:nvSpPr>
                <p:cNvPr id="245"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6"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10"/>
              <p:cNvGrpSpPr>
                <a:grpSpLocks/>
              </p:cNvGrpSpPr>
              <p:nvPr/>
            </p:nvGrpSpPr>
            <p:grpSpPr bwMode="auto">
              <a:xfrm>
                <a:off x="2753" y="2568"/>
                <a:ext cx="749" cy="158"/>
                <a:chOff x="2375" y="4028"/>
                <a:chExt cx="695" cy="422"/>
              </a:xfrm>
            </p:grpSpPr>
            <p:sp>
              <p:nvSpPr>
                <p:cNvPr id="243"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4"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13"/>
              <p:cNvGrpSpPr>
                <a:grpSpLocks/>
              </p:cNvGrpSpPr>
              <p:nvPr/>
            </p:nvGrpSpPr>
            <p:grpSpPr bwMode="auto">
              <a:xfrm>
                <a:off x="194" y="2726"/>
                <a:ext cx="326" cy="158"/>
                <a:chOff x="0" y="4450"/>
                <a:chExt cx="303" cy="422"/>
              </a:xfrm>
            </p:grpSpPr>
            <p:sp>
              <p:nvSpPr>
                <p:cNvPr id="241"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2"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16"/>
              <p:cNvGrpSpPr>
                <a:grpSpLocks/>
              </p:cNvGrpSpPr>
              <p:nvPr/>
            </p:nvGrpSpPr>
            <p:grpSpPr bwMode="auto">
              <a:xfrm>
                <a:off x="520" y="2726"/>
                <a:ext cx="1565" cy="158"/>
                <a:chOff x="303" y="4450"/>
                <a:chExt cx="1452" cy="422"/>
              </a:xfrm>
            </p:grpSpPr>
            <p:sp>
              <p:nvSpPr>
                <p:cNvPr id="239"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40"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19"/>
              <p:cNvGrpSpPr>
                <a:grpSpLocks/>
              </p:cNvGrpSpPr>
              <p:nvPr/>
            </p:nvGrpSpPr>
            <p:grpSpPr bwMode="auto">
              <a:xfrm>
                <a:off x="2085" y="2726"/>
                <a:ext cx="668" cy="158"/>
                <a:chOff x="1755" y="4450"/>
                <a:chExt cx="620" cy="422"/>
              </a:xfrm>
            </p:grpSpPr>
            <p:sp>
              <p:nvSpPr>
                <p:cNvPr id="237"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38"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122"/>
              <p:cNvGrpSpPr>
                <a:grpSpLocks/>
              </p:cNvGrpSpPr>
              <p:nvPr/>
            </p:nvGrpSpPr>
            <p:grpSpPr bwMode="auto">
              <a:xfrm>
                <a:off x="2753" y="2726"/>
                <a:ext cx="749" cy="158"/>
                <a:chOff x="2375" y="4450"/>
                <a:chExt cx="695" cy="422"/>
              </a:xfrm>
            </p:grpSpPr>
            <p:sp>
              <p:nvSpPr>
                <p:cNvPr id="235"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6"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125"/>
              <p:cNvGrpSpPr>
                <a:grpSpLocks/>
              </p:cNvGrpSpPr>
              <p:nvPr/>
            </p:nvGrpSpPr>
            <p:grpSpPr bwMode="auto">
              <a:xfrm>
                <a:off x="194" y="2884"/>
                <a:ext cx="326" cy="158"/>
                <a:chOff x="0" y="4872"/>
                <a:chExt cx="303" cy="422"/>
              </a:xfrm>
            </p:grpSpPr>
            <p:sp>
              <p:nvSpPr>
                <p:cNvPr id="233"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34"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28"/>
              <p:cNvGrpSpPr>
                <a:grpSpLocks/>
              </p:cNvGrpSpPr>
              <p:nvPr/>
            </p:nvGrpSpPr>
            <p:grpSpPr bwMode="auto">
              <a:xfrm>
                <a:off x="520" y="2884"/>
                <a:ext cx="1565" cy="158"/>
                <a:chOff x="303" y="4872"/>
                <a:chExt cx="1452" cy="422"/>
              </a:xfrm>
            </p:grpSpPr>
            <p:sp>
              <p:nvSpPr>
                <p:cNvPr id="231"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32"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31"/>
              <p:cNvGrpSpPr>
                <a:grpSpLocks/>
              </p:cNvGrpSpPr>
              <p:nvPr/>
            </p:nvGrpSpPr>
            <p:grpSpPr bwMode="auto">
              <a:xfrm>
                <a:off x="2085" y="2884"/>
                <a:ext cx="668" cy="158"/>
                <a:chOff x="1755" y="4872"/>
                <a:chExt cx="620" cy="422"/>
              </a:xfrm>
            </p:grpSpPr>
            <p:sp>
              <p:nvSpPr>
                <p:cNvPr id="229"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0"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34"/>
              <p:cNvGrpSpPr>
                <a:grpSpLocks/>
              </p:cNvGrpSpPr>
              <p:nvPr/>
            </p:nvGrpSpPr>
            <p:grpSpPr bwMode="auto">
              <a:xfrm>
                <a:off x="2753" y="2884"/>
                <a:ext cx="749" cy="158"/>
                <a:chOff x="2375" y="4872"/>
                <a:chExt cx="695" cy="422"/>
              </a:xfrm>
            </p:grpSpPr>
            <p:sp>
              <p:nvSpPr>
                <p:cNvPr id="227"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28"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37"/>
              <p:cNvGrpSpPr>
                <a:grpSpLocks/>
              </p:cNvGrpSpPr>
              <p:nvPr/>
            </p:nvGrpSpPr>
            <p:grpSpPr bwMode="auto">
              <a:xfrm>
                <a:off x="194" y="3042"/>
                <a:ext cx="326" cy="159"/>
                <a:chOff x="0" y="5294"/>
                <a:chExt cx="303" cy="422"/>
              </a:xfrm>
            </p:grpSpPr>
            <p:sp>
              <p:nvSpPr>
                <p:cNvPr id="225"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26"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40"/>
              <p:cNvGrpSpPr>
                <a:grpSpLocks/>
              </p:cNvGrpSpPr>
              <p:nvPr/>
            </p:nvGrpSpPr>
            <p:grpSpPr bwMode="auto">
              <a:xfrm>
                <a:off x="520" y="3042"/>
                <a:ext cx="1565" cy="159"/>
                <a:chOff x="303" y="5294"/>
                <a:chExt cx="1452" cy="422"/>
              </a:xfrm>
            </p:grpSpPr>
            <p:sp>
              <p:nvSpPr>
                <p:cNvPr id="223"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24"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143"/>
              <p:cNvGrpSpPr>
                <a:grpSpLocks/>
              </p:cNvGrpSpPr>
              <p:nvPr/>
            </p:nvGrpSpPr>
            <p:grpSpPr bwMode="auto">
              <a:xfrm>
                <a:off x="2123" y="3042"/>
                <a:ext cx="1382" cy="159"/>
                <a:chOff x="1092" y="5294"/>
                <a:chExt cx="1284" cy="422"/>
              </a:xfrm>
            </p:grpSpPr>
            <p:sp>
              <p:nvSpPr>
                <p:cNvPr id="221"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22"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4" name="Group 146"/>
              <p:cNvGrpSpPr>
                <a:grpSpLocks/>
              </p:cNvGrpSpPr>
              <p:nvPr/>
            </p:nvGrpSpPr>
            <p:grpSpPr bwMode="auto">
              <a:xfrm>
                <a:off x="2753" y="3042"/>
                <a:ext cx="749" cy="159"/>
                <a:chOff x="2375" y="5294"/>
                <a:chExt cx="695" cy="422"/>
              </a:xfrm>
            </p:grpSpPr>
            <p:sp>
              <p:nvSpPr>
                <p:cNvPr id="219"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0"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5"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6"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7"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8"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64" name="Rectangle 310"/>
            <p:cNvSpPr>
              <a:spLocks noChangeArrowheads="1"/>
            </p:cNvSpPr>
            <p:nvPr/>
          </p:nvSpPr>
          <p:spPr bwMode="auto">
            <a:xfrm>
              <a:off x="7661276" y="5851007"/>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15"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6623050" y="2468563"/>
            <a:ext cx="2116138" cy="158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latin typeface="Arial Unicode MS" pitchFamily="34" charset="-128"/>
                <a:ea typeface="Arial Unicode MS" pitchFamily="34" charset="-128"/>
                <a:cs typeface="Arial Unicode MS" pitchFamily="34" charset="-128"/>
              </a:rPr>
              <a:t>In the real world, there is a statistical discrepancy. </a:t>
            </a:r>
          </a:p>
        </p:txBody>
      </p:sp>
      <p:sp>
        <p:nvSpPr>
          <p:cNvPr id="28677" name="Oval 5"/>
          <p:cNvSpPr>
            <a:spLocks noChangeArrowheads="1"/>
          </p:cNvSpPr>
          <p:nvPr/>
        </p:nvSpPr>
        <p:spPr bwMode="auto">
          <a:xfrm>
            <a:off x="3719513" y="5275263"/>
            <a:ext cx="1185862" cy="352425"/>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8678" name="Line 6"/>
          <p:cNvSpPr>
            <a:spLocks noChangeShapeType="1"/>
          </p:cNvSpPr>
          <p:nvPr/>
        </p:nvSpPr>
        <p:spPr bwMode="auto">
          <a:xfrm flipV="1">
            <a:off x="5008563" y="3557588"/>
            <a:ext cx="1595437" cy="1739900"/>
          </a:xfrm>
          <a:prstGeom prst="line">
            <a:avLst/>
          </a:prstGeom>
          <a:noFill/>
          <a:ln w="9525">
            <a:solidFill>
              <a:srgbClr val="FF3300"/>
            </a:solidFill>
            <a:round/>
            <a:headEnd type="arrow" w="med" len="me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28679" name="Rectangle 20"/>
          <p:cNvSpPr txBox="1">
            <a:spLocks noChangeArrowheads="1"/>
          </p:cNvSpPr>
          <p:nvPr/>
        </p:nvSpPr>
        <p:spPr bwMode="auto">
          <a:xfrm>
            <a:off x="4903721" y="6553200"/>
            <a:ext cx="3935479"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8680"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8A1026B5-C7A5-4233-898E-D380A8A5F090}" type="slidenum">
              <a:rPr lang="en-US" altLang="en-US" sz="900">
                <a:cs typeface="Arial" charset="0"/>
              </a:rPr>
              <a:pPr algn="r" eaLnBrk="1" hangingPunct="1"/>
              <a:t>16</a:t>
            </a:fld>
            <a:endParaRPr lang="en-US" altLang="en-US" sz="1000">
              <a:cs typeface="Arial" charset="0"/>
            </a:endParaRPr>
          </a:p>
        </p:txBody>
      </p:sp>
      <p:sp>
        <p:nvSpPr>
          <p:cNvPr id="164" name="Title 1"/>
          <p:cNvSpPr>
            <a:spLocks noGrp="1"/>
          </p:cNvSpPr>
          <p:nvPr>
            <p:ph type="title"/>
          </p:nvPr>
        </p:nvSpPr>
        <p:spPr>
          <a:xfrm>
            <a:off x="0" y="914400"/>
            <a:ext cx="9144000" cy="990600"/>
          </a:xfrm>
        </p:spPr>
        <p:txBody>
          <a:bodyPr rtlCol="0">
            <a:noAutofit/>
          </a:bodyPr>
          <a:lstStyle/>
          <a:p>
            <a:pPr eaLnBrk="1" fontAlgn="auto" hangingPunct="1">
              <a:spcAft>
                <a:spcPts val="0"/>
              </a:spcAft>
              <a:defRPr/>
            </a:pPr>
            <a:r>
              <a:rPr lang="en-US" altLang="en-US" sz="4000" dirty="0" smtClean="0"/>
              <a:t>Balance </a:t>
            </a:r>
            <a:r>
              <a:rPr lang="en-US" altLang="en-US" sz="4000" dirty="0"/>
              <a:t>of Payments </a:t>
            </a:r>
            <a:r>
              <a:rPr lang="en-US" altLang="en-US" sz="4000" dirty="0" smtClean="0"/>
              <a:t>Statistical Discrepancy</a:t>
            </a:r>
            <a:r>
              <a:rPr lang="en-US" altLang="en-US" sz="4000" dirty="0"/>
              <a:t/>
            </a:r>
            <a:br>
              <a:rPr lang="en-US" altLang="en-US" sz="4000" dirty="0"/>
            </a:br>
            <a:endParaRPr lang="en-US" altLang="en-US" sz="4000" dirty="0"/>
          </a:p>
        </p:txBody>
      </p:sp>
      <p:grpSp>
        <p:nvGrpSpPr>
          <p:cNvPr id="161" name="Group 160"/>
          <p:cNvGrpSpPr/>
          <p:nvPr/>
        </p:nvGrpSpPr>
        <p:grpSpPr>
          <a:xfrm>
            <a:off x="304800" y="1920875"/>
            <a:ext cx="5843587" cy="4221163"/>
            <a:chOff x="3109913" y="1920875"/>
            <a:chExt cx="5843587" cy="4221163"/>
          </a:xfrm>
        </p:grpSpPr>
        <p:grpSp>
          <p:nvGrpSpPr>
            <p:cNvPr id="162" name="Group 157"/>
            <p:cNvGrpSpPr>
              <a:grpSpLocks/>
            </p:cNvGrpSpPr>
            <p:nvPr/>
          </p:nvGrpSpPr>
          <p:grpSpPr bwMode="auto">
            <a:xfrm>
              <a:off x="3109913" y="1920875"/>
              <a:ext cx="5843587" cy="4221163"/>
              <a:chOff x="192" y="1056"/>
              <a:chExt cx="3313" cy="2304"/>
            </a:xfrm>
          </p:grpSpPr>
          <p:sp>
            <p:nvSpPr>
              <p:cNvPr id="165"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66" name="Group 5"/>
              <p:cNvGrpSpPr>
                <a:grpSpLocks/>
              </p:cNvGrpSpPr>
              <p:nvPr/>
            </p:nvGrpSpPr>
            <p:grpSpPr bwMode="auto">
              <a:xfrm>
                <a:off x="194" y="1057"/>
                <a:ext cx="1891" cy="158"/>
                <a:chOff x="0" y="0"/>
                <a:chExt cx="1755" cy="422"/>
              </a:xfrm>
            </p:grpSpPr>
            <p:sp>
              <p:nvSpPr>
                <p:cNvPr id="312"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3"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7" name="Group 8"/>
              <p:cNvGrpSpPr>
                <a:grpSpLocks/>
              </p:cNvGrpSpPr>
              <p:nvPr/>
            </p:nvGrpSpPr>
            <p:grpSpPr bwMode="auto">
              <a:xfrm>
                <a:off x="2085" y="1057"/>
                <a:ext cx="668" cy="158"/>
                <a:chOff x="1755" y="0"/>
                <a:chExt cx="620" cy="422"/>
              </a:xfrm>
            </p:grpSpPr>
            <p:sp>
              <p:nvSpPr>
                <p:cNvPr id="310"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1"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11"/>
              <p:cNvGrpSpPr>
                <a:grpSpLocks/>
              </p:cNvGrpSpPr>
              <p:nvPr/>
            </p:nvGrpSpPr>
            <p:grpSpPr bwMode="auto">
              <a:xfrm>
                <a:off x="2753" y="1057"/>
                <a:ext cx="749" cy="158"/>
                <a:chOff x="2375" y="0"/>
                <a:chExt cx="695" cy="422"/>
              </a:xfrm>
            </p:grpSpPr>
            <p:sp>
              <p:nvSpPr>
                <p:cNvPr id="308"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9"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14"/>
              <p:cNvGrpSpPr>
                <a:grpSpLocks/>
              </p:cNvGrpSpPr>
              <p:nvPr/>
            </p:nvGrpSpPr>
            <p:grpSpPr bwMode="auto">
              <a:xfrm>
                <a:off x="194" y="1215"/>
                <a:ext cx="1891" cy="151"/>
                <a:chOff x="0" y="422"/>
                <a:chExt cx="1755" cy="403"/>
              </a:xfrm>
            </p:grpSpPr>
            <p:sp>
              <p:nvSpPr>
                <p:cNvPr id="306"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7"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17"/>
              <p:cNvGrpSpPr>
                <a:grpSpLocks/>
              </p:cNvGrpSpPr>
              <p:nvPr/>
            </p:nvGrpSpPr>
            <p:grpSpPr bwMode="auto">
              <a:xfrm>
                <a:off x="2085" y="1215"/>
                <a:ext cx="668" cy="151"/>
                <a:chOff x="1755" y="422"/>
                <a:chExt cx="620" cy="403"/>
              </a:xfrm>
            </p:grpSpPr>
            <p:sp>
              <p:nvSpPr>
                <p:cNvPr id="304"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5"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20"/>
              <p:cNvGrpSpPr>
                <a:grpSpLocks/>
              </p:cNvGrpSpPr>
              <p:nvPr/>
            </p:nvGrpSpPr>
            <p:grpSpPr bwMode="auto">
              <a:xfrm>
                <a:off x="2753" y="1215"/>
                <a:ext cx="749" cy="151"/>
                <a:chOff x="2375" y="422"/>
                <a:chExt cx="695" cy="403"/>
              </a:xfrm>
            </p:grpSpPr>
            <p:sp>
              <p:nvSpPr>
                <p:cNvPr id="302"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3"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23"/>
              <p:cNvGrpSpPr>
                <a:grpSpLocks/>
              </p:cNvGrpSpPr>
              <p:nvPr/>
            </p:nvGrpSpPr>
            <p:grpSpPr bwMode="auto">
              <a:xfrm>
                <a:off x="194" y="1366"/>
                <a:ext cx="326" cy="209"/>
                <a:chOff x="0" y="825"/>
                <a:chExt cx="303" cy="556"/>
              </a:xfrm>
            </p:grpSpPr>
            <p:sp>
              <p:nvSpPr>
                <p:cNvPr id="300"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01"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26"/>
              <p:cNvGrpSpPr>
                <a:grpSpLocks/>
              </p:cNvGrpSpPr>
              <p:nvPr/>
            </p:nvGrpSpPr>
            <p:grpSpPr bwMode="auto">
              <a:xfrm>
                <a:off x="520" y="1366"/>
                <a:ext cx="1565" cy="209"/>
                <a:chOff x="303" y="825"/>
                <a:chExt cx="1452" cy="556"/>
              </a:xfrm>
            </p:grpSpPr>
            <p:sp>
              <p:nvSpPr>
                <p:cNvPr id="298"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99"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29"/>
              <p:cNvGrpSpPr>
                <a:grpSpLocks/>
              </p:cNvGrpSpPr>
              <p:nvPr/>
            </p:nvGrpSpPr>
            <p:grpSpPr bwMode="auto">
              <a:xfrm>
                <a:off x="2085" y="1366"/>
                <a:ext cx="668" cy="209"/>
                <a:chOff x="1755" y="825"/>
                <a:chExt cx="620" cy="556"/>
              </a:xfrm>
            </p:grpSpPr>
            <p:sp>
              <p:nvSpPr>
                <p:cNvPr id="296"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7"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32"/>
              <p:cNvGrpSpPr>
                <a:grpSpLocks/>
              </p:cNvGrpSpPr>
              <p:nvPr/>
            </p:nvGrpSpPr>
            <p:grpSpPr bwMode="auto">
              <a:xfrm>
                <a:off x="2753" y="1366"/>
                <a:ext cx="749" cy="209"/>
                <a:chOff x="2375" y="825"/>
                <a:chExt cx="695" cy="556"/>
              </a:xfrm>
            </p:grpSpPr>
            <p:sp>
              <p:nvSpPr>
                <p:cNvPr id="294"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5"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35"/>
              <p:cNvGrpSpPr>
                <a:grpSpLocks/>
              </p:cNvGrpSpPr>
              <p:nvPr/>
            </p:nvGrpSpPr>
            <p:grpSpPr bwMode="auto">
              <a:xfrm>
                <a:off x="194" y="1575"/>
                <a:ext cx="326" cy="208"/>
                <a:chOff x="0" y="1381"/>
                <a:chExt cx="303" cy="556"/>
              </a:xfrm>
            </p:grpSpPr>
            <p:sp>
              <p:nvSpPr>
                <p:cNvPr id="292"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93"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38"/>
              <p:cNvGrpSpPr>
                <a:grpSpLocks/>
              </p:cNvGrpSpPr>
              <p:nvPr/>
            </p:nvGrpSpPr>
            <p:grpSpPr bwMode="auto">
              <a:xfrm>
                <a:off x="520" y="1575"/>
                <a:ext cx="1565" cy="208"/>
                <a:chOff x="303" y="1381"/>
                <a:chExt cx="1452" cy="556"/>
              </a:xfrm>
            </p:grpSpPr>
            <p:sp>
              <p:nvSpPr>
                <p:cNvPr id="290"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91"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41"/>
              <p:cNvGrpSpPr>
                <a:grpSpLocks/>
              </p:cNvGrpSpPr>
              <p:nvPr/>
            </p:nvGrpSpPr>
            <p:grpSpPr bwMode="auto">
              <a:xfrm>
                <a:off x="2085" y="1575"/>
                <a:ext cx="668" cy="208"/>
                <a:chOff x="1755" y="1381"/>
                <a:chExt cx="620" cy="556"/>
              </a:xfrm>
            </p:grpSpPr>
            <p:sp>
              <p:nvSpPr>
                <p:cNvPr id="288"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9"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44"/>
              <p:cNvGrpSpPr>
                <a:grpSpLocks/>
              </p:cNvGrpSpPr>
              <p:nvPr/>
            </p:nvGrpSpPr>
            <p:grpSpPr bwMode="auto">
              <a:xfrm>
                <a:off x="2753" y="1575"/>
                <a:ext cx="749" cy="208"/>
                <a:chOff x="2375" y="1381"/>
                <a:chExt cx="695" cy="556"/>
              </a:xfrm>
            </p:grpSpPr>
            <p:sp>
              <p:nvSpPr>
                <p:cNvPr id="286"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7"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47"/>
              <p:cNvGrpSpPr>
                <a:grpSpLocks/>
              </p:cNvGrpSpPr>
              <p:nvPr/>
            </p:nvGrpSpPr>
            <p:grpSpPr bwMode="auto">
              <a:xfrm>
                <a:off x="194" y="1783"/>
                <a:ext cx="326" cy="159"/>
                <a:chOff x="0" y="1937"/>
                <a:chExt cx="303" cy="422"/>
              </a:xfrm>
            </p:grpSpPr>
            <p:sp>
              <p:nvSpPr>
                <p:cNvPr id="284"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85"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50"/>
              <p:cNvGrpSpPr>
                <a:grpSpLocks/>
              </p:cNvGrpSpPr>
              <p:nvPr/>
            </p:nvGrpSpPr>
            <p:grpSpPr bwMode="auto">
              <a:xfrm>
                <a:off x="520" y="1783"/>
                <a:ext cx="1565" cy="159"/>
                <a:chOff x="303" y="1937"/>
                <a:chExt cx="1452" cy="422"/>
              </a:xfrm>
            </p:grpSpPr>
            <p:sp>
              <p:nvSpPr>
                <p:cNvPr id="282"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83"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53"/>
              <p:cNvGrpSpPr>
                <a:grpSpLocks/>
              </p:cNvGrpSpPr>
              <p:nvPr/>
            </p:nvGrpSpPr>
            <p:grpSpPr bwMode="auto">
              <a:xfrm>
                <a:off x="2085" y="1783"/>
                <a:ext cx="668" cy="159"/>
                <a:chOff x="1755" y="1937"/>
                <a:chExt cx="620" cy="422"/>
              </a:xfrm>
            </p:grpSpPr>
            <p:sp>
              <p:nvSpPr>
                <p:cNvPr id="280"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1"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56"/>
              <p:cNvGrpSpPr>
                <a:grpSpLocks/>
              </p:cNvGrpSpPr>
              <p:nvPr/>
            </p:nvGrpSpPr>
            <p:grpSpPr bwMode="auto">
              <a:xfrm>
                <a:off x="2753" y="1783"/>
                <a:ext cx="749" cy="159"/>
                <a:chOff x="2375" y="1937"/>
                <a:chExt cx="695" cy="422"/>
              </a:xfrm>
            </p:grpSpPr>
            <p:sp>
              <p:nvSpPr>
                <p:cNvPr id="278"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9"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59"/>
              <p:cNvGrpSpPr>
                <a:grpSpLocks/>
              </p:cNvGrpSpPr>
              <p:nvPr/>
            </p:nvGrpSpPr>
            <p:grpSpPr bwMode="auto">
              <a:xfrm>
                <a:off x="194" y="1942"/>
                <a:ext cx="326" cy="158"/>
                <a:chOff x="0" y="2359"/>
                <a:chExt cx="303" cy="422"/>
              </a:xfrm>
            </p:grpSpPr>
            <p:sp>
              <p:nvSpPr>
                <p:cNvPr id="276"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77"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62"/>
              <p:cNvGrpSpPr>
                <a:grpSpLocks/>
              </p:cNvGrpSpPr>
              <p:nvPr/>
            </p:nvGrpSpPr>
            <p:grpSpPr bwMode="auto">
              <a:xfrm>
                <a:off x="520" y="1942"/>
                <a:ext cx="2233" cy="158"/>
                <a:chOff x="303" y="2359"/>
                <a:chExt cx="2072" cy="422"/>
              </a:xfrm>
            </p:grpSpPr>
            <p:sp>
              <p:nvSpPr>
                <p:cNvPr id="274"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75"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65"/>
              <p:cNvGrpSpPr>
                <a:grpSpLocks/>
              </p:cNvGrpSpPr>
              <p:nvPr/>
            </p:nvGrpSpPr>
            <p:grpSpPr bwMode="auto">
              <a:xfrm>
                <a:off x="2753" y="1942"/>
                <a:ext cx="749" cy="158"/>
                <a:chOff x="2375" y="2359"/>
                <a:chExt cx="695" cy="422"/>
              </a:xfrm>
            </p:grpSpPr>
            <p:sp>
              <p:nvSpPr>
                <p:cNvPr id="272"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3"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68"/>
              <p:cNvGrpSpPr>
                <a:grpSpLocks/>
              </p:cNvGrpSpPr>
              <p:nvPr/>
            </p:nvGrpSpPr>
            <p:grpSpPr bwMode="auto">
              <a:xfrm>
                <a:off x="194" y="2100"/>
                <a:ext cx="1891" cy="151"/>
                <a:chOff x="0" y="2781"/>
                <a:chExt cx="1755" cy="403"/>
              </a:xfrm>
            </p:grpSpPr>
            <p:sp>
              <p:nvSpPr>
                <p:cNvPr id="270"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71"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71"/>
              <p:cNvGrpSpPr>
                <a:grpSpLocks/>
              </p:cNvGrpSpPr>
              <p:nvPr/>
            </p:nvGrpSpPr>
            <p:grpSpPr bwMode="auto">
              <a:xfrm>
                <a:off x="2085" y="2100"/>
                <a:ext cx="668" cy="151"/>
                <a:chOff x="1755" y="2781"/>
                <a:chExt cx="620" cy="403"/>
              </a:xfrm>
            </p:grpSpPr>
            <p:sp>
              <p:nvSpPr>
                <p:cNvPr id="268"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9"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74"/>
              <p:cNvGrpSpPr>
                <a:grpSpLocks/>
              </p:cNvGrpSpPr>
              <p:nvPr/>
            </p:nvGrpSpPr>
            <p:grpSpPr bwMode="auto">
              <a:xfrm>
                <a:off x="2753" y="2100"/>
                <a:ext cx="749" cy="151"/>
                <a:chOff x="2375" y="2781"/>
                <a:chExt cx="695" cy="403"/>
              </a:xfrm>
            </p:grpSpPr>
            <p:sp>
              <p:nvSpPr>
                <p:cNvPr id="266"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7"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77"/>
              <p:cNvGrpSpPr>
                <a:grpSpLocks/>
              </p:cNvGrpSpPr>
              <p:nvPr/>
            </p:nvGrpSpPr>
            <p:grpSpPr bwMode="auto">
              <a:xfrm>
                <a:off x="194" y="2251"/>
                <a:ext cx="326" cy="158"/>
                <a:chOff x="0" y="3184"/>
                <a:chExt cx="303" cy="422"/>
              </a:xfrm>
            </p:grpSpPr>
            <p:sp>
              <p:nvSpPr>
                <p:cNvPr id="264"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65"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80"/>
              <p:cNvGrpSpPr>
                <a:grpSpLocks/>
              </p:cNvGrpSpPr>
              <p:nvPr/>
            </p:nvGrpSpPr>
            <p:grpSpPr bwMode="auto">
              <a:xfrm>
                <a:off x="520" y="2251"/>
                <a:ext cx="1565" cy="158"/>
                <a:chOff x="303" y="3184"/>
                <a:chExt cx="1452" cy="422"/>
              </a:xfrm>
            </p:grpSpPr>
            <p:sp>
              <p:nvSpPr>
                <p:cNvPr id="262"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63"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83"/>
              <p:cNvGrpSpPr>
                <a:grpSpLocks/>
              </p:cNvGrpSpPr>
              <p:nvPr/>
            </p:nvGrpSpPr>
            <p:grpSpPr bwMode="auto">
              <a:xfrm>
                <a:off x="2085" y="2251"/>
                <a:ext cx="668" cy="158"/>
                <a:chOff x="1755" y="3184"/>
                <a:chExt cx="620" cy="422"/>
              </a:xfrm>
            </p:grpSpPr>
            <p:sp>
              <p:nvSpPr>
                <p:cNvPr id="260"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1"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86"/>
              <p:cNvGrpSpPr>
                <a:grpSpLocks/>
              </p:cNvGrpSpPr>
              <p:nvPr/>
            </p:nvGrpSpPr>
            <p:grpSpPr bwMode="auto">
              <a:xfrm>
                <a:off x="2753" y="2251"/>
                <a:ext cx="749" cy="158"/>
                <a:chOff x="2375" y="3184"/>
                <a:chExt cx="695" cy="422"/>
              </a:xfrm>
            </p:grpSpPr>
            <p:sp>
              <p:nvSpPr>
                <p:cNvPr id="258"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9"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89"/>
              <p:cNvGrpSpPr>
                <a:grpSpLocks/>
              </p:cNvGrpSpPr>
              <p:nvPr/>
            </p:nvGrpSpPr>
            <p:grpSpPr bwMode="auto">
              <a:xfrm>
                <a:off x="194" y="2409"/>
                <a:ext cx="326" cy="159"/>
                <a:chOff x="0" y="3606"/>
                <a:chExt cx="303" cy="422"/>
              </a:xfrm>
            </p:grpSpPr>
            <p:sp>
              <p:nvSpPr>
                <p:cNvPr id="256"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57"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92"/>
              <p:cNvGrpSpPr>
                <a:grpSpLocks/>
              </p:cNvGrpSpPr>
              <p:nvPr/>
            </p:nvGrpSpPr>
            <p:grpSpPr bwMode="auto">
              <a:xfrm>
                <a:off x="520" y="2409"/>
                <a:ext cx="1565" cy="159"/>
                <a:chOff x="303" y="3606"/>
                <a:chExt cx="1452" cy="422"/>
              </a:xfrm>
            </p:grpSpPr>
            <p:sp>
              <p:nvSpPr>
                <p:cNvPr id="254"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55"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95"/>
              <p:cNvGrpSpPr>
                <a:grpSpLocks/>
              </p:cNvGrpSpPr>
              <p:nvPr/>
            </p:nvGrpSpPr>
            <p:grpSpPr bwMode="auto">
              <a:xfrm>
                <a:off x="2085" y="2409"/>
                <a:ext cx="668" cy="159"/>
                <a:chOff x="1755" y="3606"/>
                <a:chExt cx="620" cy="422"/>
              </a:xfrm>
            </p:grpSpPr>
            <p:sp>
              <p:nvSpPr>
                <p:cNvPr id="252"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3"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98"/>
              <p:cNvGrpSpPr>
                <a:grpSpLocks/>
              </p:cNvGrpSpPr>
              <p:nvPr/>
            </p:nvGrpSpPr>
            <p:grpSpPr bwMode="auto">
              <a:xfrm>
                <a:off x="2753" y="2409"/>
                <a:ext cx="749" cy="159"/>
                <a:chOff x="2375" y="3606"/>
                <a:chExt cx="695" cy="422"/>
              </a:xfrm>
            </p:grpSpPr>
            <p:sp>
              <p:nvSpPr>
                <p:cNvPr id="250"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1"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101"/>
              <p:cNvGrpSpPr>
                <a:grpSpLocks/>
              </p:cNvGrpSpPr>
              <p:nvPr/>
            </p:nvGrpSpPr>
            <p:grpSpPr bwMode="auto">
              <a:xfrm>
                <a:off x="194" y="2568"/>
                <a:ext cx="326" cy="158"/>
                <a:chOff x="0" y="4028"/>
                <a:chExt cx="303" cy="422"/>
              </a:xfrm>
            </p:grpSpPr>
            <p:sp>
              <p:nvSpPr>
                <p:cNvPr id="248"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49"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04"/>
              <p:cNvGrpSpPr>
                <a:grpSpLocks/>
              </p:cNvGrpSpPr>
              <p:nvPr/>
            </p:nvGrpSpPr>
            <p:grpSpPr bwMode="auto">
              <a:xfrm>
                <a:off x="520" y="2568"/>
                <a:ext cx="1565" cy="158"/>
                <a:chOff x="303" y="4028"/>
                <a:chExt cx="1452" cy="422"/>
              </a:xfrm>
            </p:grpSpPr>
            <p:sp>
              <p:nvSpPr>
                <p:cNvPr id="246"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47"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07"/>
              <p:cNvGrpSpPr>
                <a:grpSpLocks/>
              </p:cNvGrpSpPr>
              <p:nvPr/>
            </p:nvGrpSpPr>
            <p:grpSpPr bwMode="auto">
              <a:xfrm>
                <a:off x="2085" y="2568"/>
                <a:ext cx="668" cy="158"/>
                <a:chOff x="1755" y="4028"/>
                <a:chExt cx="620" cy="422"/>
              </a:xfrm>
            </p:grpSpPr>
            <p:sp>
              <p:nvSpPr>
                <p:cNvPr id="244"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5"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10"/>
              <p:cNvGrpSpPr>
                <a:grpSpLocks/>
              </p:cNvGrpSpPr>
              <p:nvPr/>
            </p:nvGrpSpPr>
            <p:grpSpPr bwMode="auto">
              <a:xfrm>
                <a:off x="2753" y="2568"/>
                <a:ext cx="749" cy="158"/>
                <a:chOff x="2375" y="4028"/>
                <a:chExt cx="695" cy="422"/>
              </a:xfrm>
            </p:grpSpPr>
            <p:sp>
              <p:nvSpPr>
                <p:cNvPr id="242"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3"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13"/>
              <p:cNvGrpSpPr>
                <a:grpSpLocks/>
              </p:cNvGrpSpPr>
              <p:nvPr/>
            </p:nvGrpSpPr>
            <p:grpSpPr bwMode="auto">
              <a:xfrm>
                <a:off x="194" y="2726"/>
                <a:ext cx="326" cy="158"/>
                <a:chOff x="0" y="4450"/>
                <a:chExt cx="303" cy="422"/>
              </a:xfrm>
            </p:grpSpPr>
            <p:sp>
              <p:nvSpPr>
                <p:cNvPr id="240"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1"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16"/>
              <p:cNvGrpSpPr>
                <a:grpSpLocks/>
              </p:cNvGrpSpPr>
              <p:nvPr/>
            </p:nvGrpSpPr>
            <p:grpSpPr bwMode="auto">
              <a:xfrm>
                <a:off x="520" y="2726"/>
                <a:ext cx="1565" cy="158"/>
                <a:chOff x="303" y="4450"/>
                <a:chExt cx="1452" cy="422"/>
              </a:xfrm>
            </p:grpSpPr>
            <p:sp>
              <p:nvSpPr>
                <p:cNvPr id="238"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39"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19"/>
              <p:cNvGrpSpPr>
                <a:grpSpLocks/>
              </p:cNvGrpSpPr>
              <p:nvPr/>
            </p:nvGrpSpPr>
            <p:grpSpPr bwMode="auto">
              <a:xfrm>
                <a:off x="2085" y="2726"/>
                <a:ext cx="668" cy="158"/>
                <a:chOff x="1755" y="4450"/>
                <a:chExt cx="620" cy="422"/>
              </a:xfrm>
            </p:grpSpPr>
            <p:sp>
              <p:nvSpPr>
                <p:cNvPr id="236"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37"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22"/>
              <p:cNvGrpSpPr>
                <a:grpSpLocks/>
              </p:cNvGrpSpPr>
              <p:nvPr/>
            </p:nvGrpSpPr>
            <p:grpSpPr bwMode="auto">
              <a:xfrm>
                <a:off x="2753" y="2726"/>
                <a:ext cx="749" cy="158"/>
                <a:chOff x="2375" y="4450"/>
                <a:chExt cx="695" cy="422"/>
              </a:xfrm>
            </p:grpSpPr>
            <p:sp>
              <p:nvSpPr>
                <p:cNvPr id="234"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5"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125"/>
              <p:cNvGrpSpPr>
                <a:grpSpLocks/>
              </p:cNvGrpSpPr>
              <p:nvPr/>
            </p:nvGrpSpPr>
            <p:grpSpPr bwMode="auto">
              <a:xfrm>
                <a:off x="194" y="2884"/>
                <a:ext cx="326" cy="158"/>
                <a:chOff x="0" y="4872"/>
                <a:chExt cx="303" cy="422"/>
              </a:xfrm>
            </p:grpSpPr>
            <p:sp>
              <p:nvSpPr>
                <p:cNvPr id="232"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33"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128"/>
              <p:cNvGrpSpPr>
                <a:grpSpLocks/>
              </p:cNvGrpSpPr>
              <p:nvPr/>
            </p:nvGrpSpPr>
            <p:grpSpPr bwMode="auto">
              <a:xfrm>
                <a:off x="520" y="2884"/>
                <a:ext cx="1565" cy="158"/>
                <a:chOff x="303" y="4872"/>
                <a:chExt cx="1452" cy="422"/>
              </a:xfrm>
            </p:grpSpPr>
            <p:sp>
              <p:nvSpPr>
                <p:cNvPr id="230"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31"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31"/>
              <p:cNvGrpSpPr>
                <a:grpSpLocks/>
              </p:cNvGrpSpPr>
              <p:nvPr/>
            </p:nvGrpSpPr>
            <p:grpSpPr bwMode="auto">
              <a:xfrm>
                <a:off x="2085" y="2884"/>
                <a:ext cx="668" cy="158"/>
                <a:chOff x="1755" y="4872"/>
                <a:chExt cx="620" cy="422"/>
              </a:xfrm>
            </p:grpSpPr>
            <p:sp>
              <p:nvSpPr>
                <p:cNvPr id="228"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9"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34"/>
              <p:cNvGrpSpPr>
                <a:grpSpLocks/>
              </p:cNvGrpSpPr>
              <p:nvPr/>
            </p:nvGrpSpPr>
            <p:grpSpPr bwMode="auto">
              <a:xfrm>
                <a:off x="2753" y="2884"/>
                <a:ext cx="749" cy="158"/>
                <a:chOff x="2375" y="4872"/>
                <a:chExt cx="695" cy="422"/>
              </a:xfrm>
            </p:grpSpPr>
            <p:sp>
              <p:nvSpPr>
                <p:cNvPr id="226"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27"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37"/>
              <p:cNvGrpSpPr>
                <a:grpSpLocks/>
              </p:cNvGrpSpPr>
              <p:nvPr/>
            </p:nvGrpSpPr>
            <p:grpSpPr bwMode="auto">
              <a:xfrm>
                <a:off x="194" y="3042"/>
                <a:ext cx="326" cy="159"/>
                <a:chOff x="0" y="5294"/>
                <a:chExt cx="303" cy="422"/>
              </a:xfrm>
            </p:grpSpPr>
            <p:sp>
              <p:nvSpPr>
                <p:cNvPr id="224"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25"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40"/>
              <p:cNvGrpSpPr>
                <a:grpSpLocks/>
              </p:cNvGrpSpPr>
              <p:nvPr/>
            </p:nvGrpSpPr>
            <p:grpSpPr bwMode="auto">
              <a:xfrm>
                <a:off x="520" y="3042"/>
                <a:ext cx="1565" cy="159"/>
                <a:chOff x="303" y="5294"/>
                <a:chExt cx="1452" cy="422"/>
              </a:xfrm>
            </p:grpSpPr>
            <p:sp>
              <p:nvSpPr>
                <p:cNvPr id="222"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23"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43"/>
              <p:cNvGrpSpPr>
                <a:grpSpLocks/>
              </p:cNvGrpSpPr>
              <p:nvPr/>
            </p:nvGrpSpPr>
            <p:grpSpPr bwMode="auto">
              <a:xfrm>
                <a:off x="2123" y="3042"/>
                <a:ext cx="1382" cy="159"/>
                <a:chOff x="1092" y="5294"/>
                <a:chExt cx="1284" cy="422"/>
              </a:xfrm>
            </p:grpSpPr>
            <p:sp>
              <p:nvSpPr>
                <p:cNvPr id="220"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21"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146"/>
              <p:cNvGrpSpPr>
                <a:grpSpLocks/>
              </p:cNvGrpSpPr>
              <p:nvPr/>
            </p:nvGrpSpPr>
            <p:grpSpPr bwMode="auto">
              <a:xfrm>
                <a:off x="2753" y="3042"/>
                <a:ext cx="749" cy="159"/>
                <a:chOff x="2375" y="5294"/>
                <a:chExt cx="695" cy="422"/>
              </a:xfrm>
            </p:grpSpPr>
            <p:sp>
              <p:nvSpPr>
                <p:cNvPr id="218"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9"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4"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6"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7"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63" name="Rectangle 310"/>
            <p:cNvSpPr>
              <a:spLocks noChangeArrowheads="1"/>
            </p:cNvSpPr>
            <p:nvPr/>
          </p:nvSpPr>
          <p:spPr bwMode="auto">
            <a:xfrm>
              <a:off x="7734462" y="5851007"/>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14"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Text Box 3"/>
          <p:cNvSpPr txBox="1">
            <a:spLocks noChangeArrowheads="1"/>
          </p:cNvSpPr>
          <p:nvPr/>
        </p:nvSpPr>
        <p:spPr bwMode="auto">
          <a:xfrm>
            <a:off x="6400800" y="2797175"/>
            <a:ext cx="2743200" cy="1951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dirty="0">
                <a:latin typeface="Arial Unicode MS" pitchFamily="34" charset="-128"/>
                <a:ea typeface="Arial Unicode MS" pitchFamily="34" charset="-128"/>
                <a:cs typeface="Arial Unicode MS" pitchFamily="34" charset="-128"/>
              </a:rPr>
              <a:t>Including that, the balance of payments identity should hold:</a:t>
            </a:r>
          </a:p>
          <a:p>
            <a:pPr>
              <a:spcBef>
                <a:spcPct val="50000"/>
              </a:spcBef>
            </a:pPr>
            <a:r>
              <a:rPr lang="en-US" altLang="en-US" sz="1600" dirty="0">
                <a:latin typeface="Arial Unicode MS" pitchFamily="34" charset="-128"/>
                <a:ea typeface="Arial Unicode MS" pitchFamily="34" charset="-128"/>
                <a:cs typeface="Arial Unicode MS" pitchFamily="34" charset="-128"/>
              </a:rPr>
              <a:t>BCA + BKA </a:t>
            </a:r>
            <a:r>
              <a:rPr lang="en-US" altLang="en-US" sz="1600" dirty="0" smtClean="0">
                <a:latin typeface="Arial Unicode MS" pitchFamily="34" charset="-128"/>
                <a:ea typeface="Arial Unicode MS" pitchFamily="34" charset="-128"/>
                <a:cs typeface="Arial Unicode MS" pitchFamily="34" charset="-128"/>
              </a:rPr>
              <a:t>+ SD = </a:t>
            </a:r>
            <a:r>
              <a:rPr lang="en-US" altLang="en-US" sz="1600" dirty="0">
                <a:latin typeface="Arial Unicode MS" pitchFamily="34" charset="-128"/>
                <a:ea typeface="Arial Unicode MS" pitchFamily="34" charset="-128"/>
                <a:cs typeface="Arial Unicode MS" pitchFamily="34" charset="-128"/>
              </a:rPr>
              <a:t>– BRA</a:t>
            </a:r>
          </a:p>
        </p:txBody>
      </p:sp>
      <p:sp>
        <p:nvSpPr>
          <p:cNvPr id="29699" name="Text Box 4"/>
          <p:cNvSpPr txBox="1">
            <a:spLocks noChangeArrowheads="1"/>
          </p:cNvSpPr>
          <p:nvPr/>
        </p:nvSpPr>
        <p:spPr bwMode="auto">
          <a:xfrm>
            <a:off x="6172200" y="4740275"/>
            <a:ext cx="2895600" cy="596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ts val="0"/>
              </a:spcBef>
            </a:pPr>
            <a:r>
              <a:rPr lang="en-US" altLang="en-US" sz="1600" dirty="0">
                <a:solidFill>
                  <a:srgbClr val="FF0000"/>
                </a:solidFill>
                <a:latin typeface="Arial Unicode MS" pitchFamily="34" charset="-128"/>
                <a:ea typeface="Arial Unicode MS" pitchFamily="34" charset="-128"/>
                <a:cs typeface="Arial Unicode MS" pitchFamily="34" charset="-128"/>
              </a:rPr>
              <a:t>($</a:t>
            </a:r>
            <a:r>
              <a:rPr lang="en-US" altLang="en-US" sz="1600" dirty="0" smtClean="0">
                <a:solidFill>
                  <a:srgbClr val="FF0000"/>
                </a:solidFill>
                <a:latin typeface="Arial Unicode MS" pitchFamily="34" charset="-128"/>
                <a:ea typeface="Arial Unicode MS" pitchFamily="34" charset="-128"/>
                <a:cs typeface="Arial Unicode MS" pitchFamily="34" charset="-128"/>
              </a:rPr>
              <a:t>463.0) </a:t>
            </a:r>
            <a:r>
              <a:rPr lang="en-US" altLang="en-US" sz="1600" dirty="0">
                <a:solidFill>
                  <a:srgbClr val="006600"/>
                </a:solidFill>
                <a:latin typeface="Arial Unicode MS" pitchFamily="34" charset="-128"/>
                <a:ea typeface="Arial Unicode MS" pitchFamily="34" charset="-128"/>
                <a:cs typeface="Arial Unicode MS" pitchFamily="34" charset="-128"/>
              </a:rPr>
              <a:t>+ </a:t>
            </a:r>
            <a:r>
              <a:rPr lang="en-US" altLang="en-US" sz="1600" dirty="0" smtClean="0">
                <a:solidFill>
                  <a:srgbClr val="006600"/>
                </a:solidFill>
                <a:latin typeface="Arial Unicode MS" pitchFamily="34" charset="-128"/>
                <a:ea typeface="Arial Unicode MS" pitchFamily="34" charset="-128"/>
                <a:cs typeface="Arial Unicode MS" pitchFamily="34" charset="-128"/>
              </a:rPr>
              <a:t>$188.9 + $267.8 </a:t>
            </a:r>
          </a:p>
          <a:p>
            <a:pPr algn="r">
              <a:spcBef>
                <a:spcPts val="0"/>
              </a:spcBef>
            </a:pPr>
            <a:r>
              <a:rPr lang="en-US" altLang="en-US" sz="1600" dirty="0" smtClean="0">
                <a:latin typeface="Arial Unicode MS" pitchFamily="34" charset="-128"/>
                <a:ea typeface="Arial Unicode MS" pitchFamily="34" charset="-128"/>
                <a:cs typeface="Arial Unicode MS" pitchFamily="34" charset="-128"/>
              </a:rPr>
              <a:t>= </a:t>
            </a:r>
            <a:r>
              <a:rPr lang="en-US" altLang="en-US" sz="1600" dirty="0" smtClean="0">
                <a:solidFill>
                  <a:srgbClr val="FF3300"/>
                </a:solidFill>
                <a:latin typeface="Arial Unicode MS" pitchFamily="34" charset="-128"/>
                <a:ea typeface="Arial Unicode MS" pitchFamily="34" charset="-128"/>
                <a:cs typeface="Arial Unicode MS" pitchFamily="34" charset="-128"/>
              </a:rPr>
              <a:t>($6.3)</a:t>
            </a:r>
            <a:endParaRPr lang="en-US" altLang="en-US" sz="1600" dirty="0">
              <a:solidFill>
                <a:srgbClr val="FF3300"/>
              </a:solidFill>
              <a:latin typeface="Arial Unicode MS" pitchFamily="34" charset="-128"/>
              <a:ea typeface="Arial Unicode MS" pitchFamily="34" charset="-128"/>
              <a:cs typeface="Arial Unicode MS" pitchFamily="34" charset="-128"/>
            </a:endParaRPr>
          </a:p>
        </p:txBody>
      </p:sp>
      <p:sp>
        <p:nvSpPr>
          <p:cNvPr id="29702" name="Rectangle 20"/>
          <p:cNvSpPr txBox="1">
            <a:spLocks noChangeArrowheads="1"/>
          </p:cNvSpPr>
          <p:nvPr/>
        </p:nvSpPr>
        <p:spPr bwMode="auto">
          <a:xfrm>
            <a:off x="4724543" y="6553200"/>
            <a:ext cx="4114657"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29703"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5D465EAE-5989-4222-A81C-D9650309FAC2}" type="slidenum">
              <a:rPr lang="en-US" altLang="en-US" sz="900">
                <a:cs typeface="Arial" charset="0"/>
              </a:rPr>
              <a:pPr algn="r" eaLnBrk="1" hangingPunct="1"/>
              <a:t>17</a:t>
            </a:fld>
            <a:endParaRPr lang="en-US" altLang="en-US" sz="1000">
              <a:cs typeface="Arial" charset="0"/>
            </a:endParaRPr>
          </a:p>
        </p:txBody>
      </p:sp>
      <p:sp>
        <p:nvSpPr>
          <p:cNvPr id="163" name="Title 1"/>
          <p:cNvSpPr>
            <a:spLocks noGrp="1"/>
          </p:cNvSpPr>
          <p:nvPr>
            <p:ph type="title"/>
          </p:nvPr>
        </p:nvSpPr>
        <p:spPr/>
        <p:txBody>
          <a:bodyPr rtlCol="0">
            <a:normAutofit fontScale="90000"/>
          </a:bodyPr>
          <a:lstStyle/>
          <a:p>
            <a:pPr eaLnBrk="1" fontAlgn="auto" hangingPunct="1">
              <a:spcAft>
                <a:spcPts val="0"/>
              </a:spcAft>
              <a:defRPr/>
            </a:pPr>
            <a:r>
              <a:rPr lang="en-US" altLang="en-US" dirty="0"/>
              <a:t>U.S. Balance of Payments </a:t>
            </a:r>
            <a:r>
              <a:rPr lang="en-US" altLang="en-US" dirty="0" smtClean="0"/>
              <a:t>Identity</a:t>
            </a:r>
            <a:endParaRPr lang="en-US" altLang="en-US" dirty="0"/>
          </a:p>
        </p:txBody>
      </p:sp>
      <p:grpSp>
        <p:nvGrpSpPr>
          <p:cNvPr id="2" name="Group 1"/>
          <p:cNvGrpSpPr/>
          <p:nvPr/>
        </p:nvGrpSpPr>
        <p:grpSpPr>
          <a:xfrm>
            <a:off x="304800" y="1920875"/>
            <a:ext cx="5843587" cy="4232031"/>
            <a:chOff x="304800" y="1920875"/>
            <a:chExt cx="5843587" cy="4232031"/>
          </a:xfrm>
        </p:grpSpPr>
        <p:grpSp>
          <p:nvGrpSpPr>
            <p:cNvPr id="160" name="Group 159"/>
            <p:cNvGrpSpPr/>
            <p:nvPr/>
          </p:nvGrpSpPr>
          <p:grpSpPr>
            <a:xfrm>
              <a:off x="304800" y="1920875"/>
              <a:ext cx="5843587" cy="4221163"/>
              <a:chOff x="3109913" y="1920875"/>
              <a:chExt cx="5843587" cy="4221163"/>
            </a:xfrm>
          </p:grpSpPr>
          <p:grpSp>
            <p:nvGrpSpPr>
              <p:cNvPr id="161" name="Group 157"/>
              <p:cNvGrpSpPr>
                <a:grpSpLocks/>
              </p:cNvGrpSpPr>
              <p:nvPr/>
            </p:nvGrpSpPr>
            <p:grpSpPr bwMode="auto">
              <a:xfrm>
                <a:off x="3109913" y="1920875"/>
                <a:ext cx="5843587" cy="4221163"/>
                <a:chOff x="192" y="1056"/>
                <a:chExt cx="3313" cy="2304"/>
              </a:xfrm>
            </p:grpSpPr>
            <p:sp>
              <p:nvSpPr>
                <p:cNvPr id="164"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65" name="Group 5"/>
                <p:cNvGrpSpPr>
                  <a:grpSpLocks/>
                </p:cNvGrpSpPr>
                <p:nvPr/>
              </p:nvGrpSpPr>
              <p:grpSpPr bwMode="auto">
                <a:xfrm>
                  <a:off x="194" y="1057"/>
                  <a:ext cx="1891" cy="158"/>
                  <a:chOff x="0" y="0"/>
                  <a:chExt cx="1755" cy="422"/>
                </a:xfrm>
              </p:grpSpPr>
              <p:sp>
                <p:nvSpPr>
                  <p:cNvPr id="311"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2"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6" name="Group 8"/>
                <p:cNvGrpSpPr>
                  <a:grpSpLocks/>
                </p:cNvGrpSpPr>
                <p:nvPr/>
              </p:nvGrpSpPr>
              <p:grpSpPr bwMode="auto">
                <a:xfrm>
                  <a:off x="2085" y="1057"/>
                  <a:ext cx="668" cy="158"/>
                  <a:chOff x="1755" y="0"/>
                  <a:chExt cx="620" cy="422"/>
                </a:xfrm>
              </p:grpSpPr>
              <p:sp>
                <p:nvSpPr>
                  <p:cNvPr id="309"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0"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7" name="Group 11"/>
                <p:cNvGrpSpPr>
                  <a:grpSpLocks/>
                </p:cNvGrpSpPr>
                <p:nvPr/>
              </p:nvGrpSpPr>
              <p:grpSpPr bwMode="auto">
                <a:xfrm>
                  <a:off x="2753" y="1057"/>
                  <a:ext cx="749" cy="158"/>
                  <a:chOff x="2375" y="0"/>
                  <a:chExt cx="695" cy="422"/>
                </a:xfrm>
              </p:grpSpPr>
              <p:sp>
                <p:nvSpPr>
                  <p:cNvPr id="307"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8"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8" name="Group 14"/>
                <p:cNvGrpSpPr>
                  <a:grpSpLocks/>
                </p:cNvGrpSpPr>
                <p:nvPr/>
              </p:nvGrpSpPr>
              <p:grpSpPr bwMode="auto">
                <a:xfrm>
                  <a:off x="194" y="1215"/>
                  <a:ext cx="1891" cy="151"/>
                  <a:chOff x="0" y="422"/>
                  <a:chExt cx="1755" cy="403"/>
                </a:xfrm>
              </p:grpSpPr>
              <p:sp>
                <p:nvSpPr>
                  <p:cNvPr id="305"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06"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69" name="Group 17"/>
                <p:cNvGrpSpPr>
                  <a:grpSpLocks/>
                </p:cNvGrpSpPr>
                <p:nvPr/>
              </p:nvGrpSpPr>
              <p:grpSpPr bwMode="auto">
                <a:xfrm>
                  <a:off x="2085" y="1215"/>
                  <a:ext cx="668" cy="151"/>
                  <a:chOff x="1755" y="422"/>
                  <a:chExt cx="620" cy="403"/>
                </a:xfrm>
              </p:grpSpPr>
              <p:sp>
                <p:nvSpPr>
                  <p:cNvPr id="303"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4"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0" name="Group 20"/>
                <p:cNvGrpSpPr>
                  <a:grpSpLocks/>
                </p:cNvGrpSpPr>
                <p:nvPr/>
              </p:nvGrpSpPr>
              <p:grpSpPr bwMode="auto">
                <a:xfrm>
                  <a:off x="2753" y="1215"/>
                  <a:ext cx="749" cy="151"/>
                  <a:chOff x="2375" y="422"/>
                  <a:chExt cx="695" cy="403"/>
                </a:xfrm>
              </p:grpSpPr>
              <p:sp>
                <p:nvSpPr>
                  <p:cNvPr id="301"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02"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1" name="Group 23"/>
                <p:cNvGrpSpPr>
                  <a:grpSpLocks/>
                </p:cNvGrpSpPr>
                <p:nvPr/>
              </p:nvGrpSpPr>
              <p:grpSpPr bwMode="auto">
                <a:xfrm>
                  <a:off x="194" y="1366"/>
                  <a:ext cx="326" cy="209"/>
                  <a:chOff x="0" y="825"/>
                  <a:chExt cx="303" cy="556"/>
                </a:xfrm>
              </p:grpSpPr>
              <p:sp>
                <p:nvSpPr>
                  <p:cNvPr id="299"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00"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2" name="Group 26"/>
                <p:cNvGrpSpPr>
                  <a:grpSpLocks/>
                </p:cNvGrpSpPr>
                <p:nvPr/>
              </p:nvGrpSpPr>
              <p:grpSpPr bwMode="auto">
                <a:xfrm>
                  <a:off x="520" y="1366"/>
                  <a:ext cx="1565" cy="209"/>
                  <a:chOff x="303" y="825"/>
                  <a:chExt cx="1452" cy="556"/>
                </a:xfrm>
              </p:grpSpPr>
              <p:sp>
                <p:nvSpPr>
                  <p:cNvPr id="297"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98"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3" name="Group 29"/>
                <p:cNvGrpSpPr>
                  <a:grpSpLocks/>
                </p:cNvGrpSpPr>
                <p:nvPr/>
              </p:nvGrpSpPr>
              <p:grpSpPr bwMode="auto">
                <a:xfrm>
                  <a:off x="2085" y="1366"/>
                  <a:ext cx="668" cy="209"/>
                  <a:chOff x="1755" y="825"/>
                  <a:chExt cx="620" cy="556"/>
                </a:xfrm>
              </p:grpSpPr>
              <p:sp>
                <p:nvSpPr>
                  <p:cNvPr id="295"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6"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4" name="Group 32"/>
                <p:cNvGrpSpPr>
                  <a:grpSpLocks/>
                </p:cNvGrpSpPr>
                <p:nvPr/>
              </p:nvGrpSpPr>
              <p:grpSpPr bwMode="auto">
                <a:xfrm>
                  <a:off x="2753" y="1366"/>
                  <a:ext cx="749" cy="209"/>
                  <a:chOff x="2375" y="825"/>
                  <a:chExt cx="695" cy="556"/>
                </a:xfrm>
              </p:grpSpPr>
              <p:sp>
                <p:nvSpPr>
                  <p:cNvPr id="293"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4"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5" name="Group 35"/>
                <p:cNvGrpSpPr>
                  <a:grpSpLocks/>
                </p:cNvGrpSpPr>
                <p:nvPr/>
              </p:nvGrpSpPr>
              <p:grpSpPr bwMode="auto">
                <a:xfrm>
                  <a:off x="194" y="1575"/>
                  <a:ext cx="326" cy="208"/>
                  <a:chOff x="0" y="1381"/>
                  <a:chExt cx="303" cy="556"/>
                </a:xfrm>
              </p:grpSpPr>
              <p:sp>
                <p:nvSpPr>
                  <p:cNvPr id="291"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92"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6" name="Group 38"/>
                <p:cNvGrpSpPr>
                  <a:grpSpLocks/>
                </p:cNvGrpSpPr>
                <p:nvPr/>
              </p:nvGrpSpPr>
              <p:grpSpPr bwMode="auto">
                <a:xfrm>
                  <a:off x="520" y="1575"/>
                  <a:ext cx="1565" cy="208"/>
                  <a:chOff x="303" y="1381"/>
                  <a:chExt cx="1452" cy="556"/>
                </a:xfrm>
              </p:grpSpPr>
              <p:sp>
                <p:nvSpPr>
                  <p:cNvPr id="289"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90"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41"/>
                <p:cNvGrpSpPr>
                  <a:grpSpLocks/>
                </p:cNvGrpSpPr>
                <p:nvPr/>
              </p:nvGrpSpPr>
              <p:grpSpPr bwMode="auto">
                <a:xfrm>
                  <a:off x="2085" y="1575"/>
                  <a:ext cx="668" cy="208"/>
                  <a:chOff x="1755" y="1381"/>
                  <a:chExt cx="620" cy="556"/>
                </a:xfrm>
              </p:grpSpPr>
              <p:sp>
                <p:nvSpPr>
                  <p:cNvPr id="287"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8"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44"/>
                <p:cNvGrpSpPr>
                  <a:grpSpLocks/>
                </p:cNvGrpSpPr>
                <p:nvPr/>
              </p:nvGrpSpPr>
              <p:grpSpPr bwMode="auto">
                <a:xfrm>
                  <a:off x="2753" y="1575"/>
                  <a:ext cx="749" cy="208"/>
                  <a:chOff x="2375" y="1381"/>
                  <a:chExt cx="695" cy="556"/>
                </a:xfrm>
              </p:grpSpPr>
              <p:sp>
                <p:nvSpPr>
                  <p:cNvPr id="285"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6"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47"/>
                <p:cNvGrpSpPr>
                  <a:grpSpLocks/>
                </p:cNvGrpSpPr>
                <p:nvPr/>
              </p:nvGrpSpPr>
              <p:grpSpPr bwMode="auto">
                <a:xfrm>
                  <a:off x="194" y="1783"/>
                  <a:ext cx="326" cy="159"/>
                  <a:chOff x="0" y="1937"/>
                  <a:chExt cx="303" cy="422"/>
                </a:xfrm>
              </p:grpSpPr>
              <p:sp>
                <p:nvSpPr>
                  <p:cNvPr id="283"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84"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50"/>
                <p:cNvGrpSpPr>
                  <a:grpSpLocks/>
                </p:cNvGrpSpPr>
                <p:nvPr/>
              </p:nvGrpSpPr>
              <p:grpSpPr bwMode="auto">
                <a:xfrm>
                  <a:off x="520" y="1783"/>
                  <a:ext cx="1565" cy="159"/>
                  <a:chOff x="303" y="1937"/>
                  <a:chExt cx="1452" cy="422"/>
                </a:xfrm>
              </p:grpSpPr>
              <p:sp>
                <p:nvSpPr>
                  <p:cNvPr id="281"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82"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53"/>
                <p:cNvGrpSpPr>
                  <a:grpSpLocks/>
                </p:cNvGrpSpPr>
                <p:nvPr/>
              </p:nvGrpSpPr>
              <p:grpSpPr bwMode="auto">
                <a:xfrm>
                  <a:off x="2085" y="1783"/>
                  <a:ext cx="668" cy="159"/>
                  <a:chOff x="1755" y="1937"/>
                  <a:chExt cx="620" cy="422"/>
                </a:xfrm>
              </p:grpSpPr>
              <p:sp>
                <p:nvSpPr>
                  <p:cNvPr id="279"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0"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56"/>
                <p:cNvGrpSpPr>
                  <a:grpSpLocks/>
                </p:cNvGrpSpPr>
                <p:nvPr/>
              </p:nvGrpSpPr>
              <p:grpSpPr bwMode="auto">
                <a:xfrm>
                  <a:off x="2753" y="1783"/>
                  <a:ext cx="749" cy="159"/>
                  <a:chOff x="2375" y="1937"/>
                  <a:chExt cx="695" cy="422"/>
                </a:xfrm>
              </p:grpSpPr>
              <p:sp>
                <p:nvSpPr>
                  <p:cNvPr id="277"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8"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59"/>
                <p:cNvGrpSpPr>
                  <a:grpSpLocks/>
                </p:cNvGrpSpPr>
                <p:nvPr/>
              </p:nvGrpSpPr>
              <p:grpSpPr bwMode="auto">
                <a:xfrm>
                  <a:off x="194" y="1942"/>
                  <a:ext cx="326" cy="158"/>
                  <a:chOff x="0" y="2359"/>
                  <a:chExt cx="303" cy="422"/>
                </a:xfrm>
              </p:grpSpPr>
              <p:sp>
                <p:nvSpPr>
                  <p:cNvPr id="275"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76"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62"/>
                <p:cNvGrpSpPr>
                  <a:grpSpLocks/>
                </p:cNvGrpSpPr>
                <p:nvPr/>
              </p:nvGrpSpPr>
              <p:grpSpPr bwMode="auto">
                <a:xfrm>
                  <a:off x="520" y="1942"/>
                  <a:ext cx="2233" cy="158"/>
                  <a:chOff x="303" y="2359"/>
                  <a:chExt cx="2072" cy="422"/>
                </a:xfrm>
              </p:grpSpPr>
              <p:sp>
                <p:nvSpPr>
                  <p:cNvPr id="273"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74"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65"/>
                <p:cNvGrpSpPr>
                  <a:grpSpLocks/>
                </p:cNvGrpSpPr>
                <p:nvPr/>
              </p:nvGrpSpPr>
              <p:grpSpPr bwMode="auto">
                <a:xfrm>
                  <a:off x="2753" y="1942"/>
                  <a:ext cx="749" cy="158"/>
                  <a:chOff x="2375" y="2359"/>
                  <a:chExt cx="695" cy="422"/>
                </a:xfrm>
              </p:grpSpPr>
              <p:sp>
                <p:nvSpPr>
                  <p:cNvPr id="271"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2"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68"/>
                <p:cNvGrpSpPr>
                  <a:grpSpLocks/>
                </p:cNvGrpSpPr>
                <p:nvPr/>
              </p:nvGrpSpPr>
              <p:grpSpPr bwMode="auto">
                <a:xfrm>
                  <a:off x="194" y="2100"/>
                  <a:ext cx="1891" cy="151"/>
                  <a:chOff x="0" y="2781"/>
                  <a:chExt cx="1755" cy="403"/>
                </a:xfrm>
              </p:grpSpPr>
              <p:sp>
                <p:nvSpPr>
                  <p:cNvPr id="269"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70"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71"/>
                <p:cNvGrpSpPr>
                  <a:grpSpLocks/>
                </p:cNvGrpSpPr>
                <p:nvPr/>
              </p:nvGrpSpPr>
              <p:grpSpPr bwMode="auto">
                <a:xfrm>
                  <a:off x="2085" y="2100"/>
                  <a:ext cx="668" cy="151"/>
                  <a:chOff x="1755" y="2781"/>
                  <a:chExt cx="620" cy="403"/>
                </a:xfrm>
              </p:grpSpPr>
              <p:sp>
                <p:nvSpPr>
                  <p:cNvPr id="267"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8"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74"/>
                <p:cNvGrpSpPr>
                  <a:grpSpLocks/>
                </p:cNvGrpSpPr>
                <p:nvPr/>
              </p:nvGrpSpPr>
              <p:grpSpPr bwMode="auto">
                <a:xfrm>
                  <a:off x="2753" y="2100"/>
                  <a:ext cx="749" cy="151"/>
                  <a:chOff x="2375" y="2781"/>
                  <a:chExt cx="695" cy="403"/>
                </a:xfrm>
              </p:grpSpPr>
              <p:sp>
                <p:nvSpPr>
                  <p:cNvPr id="265"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6"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77"/>
                <p:cNvGrpSpPr>
                  <a:grpSpLocks/>
                </p:cNvGrpSpPr>
                <p:nvPr/>
              </p:nvGrpSpPr>
              <p:grpSpPr bwMode="auto">
                <a:xfrm>
                  <a:off x="194" y="2251"/>
                  <a:ext cx="326" cy="158"/>
                  <a:chOff x="0" y="3184"/>
                  <a:chExt cx="303" cy="422"/>
                </a:xfrm>
              </p:grpSpPr>
              <p:sp>
                <p:nvSpPr>
                  <p:cNvPr id="263"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64"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80"/>
                <p:cNvGrpSpPr>
                  <a:grpSpLocks/>
                </p:cNvGrpSpPr>
                <p:nvPr/>
              </p:nvGrpSpPr>
              <p:grpSpPr bwMode="auto">
                <a:xfrm>
                  <a:off x="520" y="2251"/>
                  <a:ext cx="1565" cy="158"/>
                  <a:chOff x="303" y="3184"/>
                  <a:chExt cx="1452" cy="422"/>
                </a:xfrm>
              </p:grpSpPr>
              <p:sp>
                <p:nvSpPr>
                  <p:cNvPr id="261"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62"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83"/>
                <p:cNvGrpSpPr>
                  <a:grpSpLocks/>
                </p:cNvGrpSpPr>
                <p:nvPr/>
              </p:nvGrpSpPr>
              <p:grpSpPr bwMode="auto">
                <a:xfrm>
                  <a:off x="2085" y="2251"/>
                  <a:ext cx="668" cy="158"/>
                  <a:chOff x="1755" y="3184"/>
                  <a:chExt cx="620" cy="422"/>
                </a:xfrm>
              </p:grpSpPr>
              <p:sp>
                <p:nvSpPr>
                  <p:cNvPr id="259"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86"/>
                <p:cNvGrpSpPr>
                  <a:grpSpLocks/>
                </p:cNvGrpSpPr>
                <p:nvPr/>
              </p:nvGrpSpPr>
              <p:grpSpPr bwMode="auto">
                <a:xfrm>
                  <a:off x="2753" y="2251"/>
                  <a:ext cx="749" cy="158"/>
                  <a:chOff x="2375" y="3184"/>
                  <a:chExt cx="695" cy="422"/>
                </a:xfrm>
              </p:grpSpPr>
              <p:sp>
                <p:nvSpPr>
                  <p:cNvPr id="257"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8"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89"/>
                <p:cNvGrpSpPr>
                  <a:grpSpLocks/>
                </p:cNvGrpSpPr>
                <p:nvPr/>
              </p:nvGrpSpPr>
              <p:grpSpPr bwMode="auto">
                <a:xfrm>
                  <a:off x="194" y="2409"/>
                  <a:ext cx="326" cy="159"/>
                  <a:chOff x="0" y="3606"/>
                  <a:chExt cx="303" cy="422"/>
                </a:xfrm>
              </p:grpSpPr>
              <p:sp>
                <p:nvSpPr>
                  <p:cNvPr id="255"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56"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92"/>
                <p:cNvGrpSpPr>
                  <a:grpSpLocks/>
                </p:cNvGrpSpPr>
                <p:nvPr/>
              </p:nvGrpSpPr>
              <p:grpSpPr bwMode="auto">
                <a:xfrm>
                  <a:off x="520" y="2409"/>
                  <a:ext cx="1565" cy="159"/>
                  <a:chOff x="303" y="3606"/>
                  <a:chExt cx="1452" cy="422"/>
                </a:xfrm>
              </p:grpSpPr>
              <p:sp>
                <p:nvSpPr>
                  <p:cNvPr id="253"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54"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95"/>
                <p:cNvGrpSpPr>
                  <a:grpSpLocks/>
                </p:cNvGrpSpPr>
                <p:nvPr/>
              </p:nvGrpSpPr>
              <p:grpSpPr bwMode="auto">
                <a:xfrm>
                  <a:off x="2085" y="2409"/>
                  <a:ext cx="668" cy="159"/>
                  <a:chOff x="1755" y="3606"/>
                  <a:chExt cx="620" cy="422"/>
                </a:xfrm>
              </p:grpSpPr>
              <p:sp>
                <p:nvSpPr>
                  <p:cNvPr id="251"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2"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98"/>
                <p:cNvGrpSpPr>
                  <a:grpSpLocks/>
                </p:cNvGrpSpPr>
                <p:nvPr/>
              </p:nvGrpSpPr>
              <p:grpSpPr bwMode="auto">
                <a:xfrm>
                  <a:off x="2753" y="2409"/>
                  <a:ext cx="749" cy="159"/>
                  <a:chOff x="2375" y="3606"/>
                  <a:chExt cx="695" cy="422"/>
                </a:xfrm>
              </p:grpSpPr>
              <p:sp>
                <p:nvSpPr>
                  <p:cNvPr id="249"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0"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101"/>
                <p:cNvGrpSpPr>
                  <a:grpSpLocks/>
                </p:cNvGrpSpPr>
                <p:nvPr/>
              </p:nvGrpSpPr>
              <p:grpSpPr bwMode="auto">
                <a:xfrm>
                  <a:off x="194" y="2568"/>
                  <a:ext cx="326" cy="158"/>
                  <a:chOff x="0" y="4028"/>
                  <a:chExt cx="303" cy="422"/>
                </a:xfrm>
              </p:grpSpPr>
              <p:sp>
                <p:nvSpPr>
                  <p:cNvPr id="247"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48"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104"/>
                <p:cNvGrpSpPr>
                  <a:grpSpLocks/>
                </p:cNvGrpSpPr>
                <p:nvPr/>
              </p:nvGrpSpPr>
              <p:grpSpPr bwMode="auto">
                <a:xfrm>
                  <a:off x="520" y="2568"/>
                  <a:ext cx="1565" cy="158"/>
                  <a:chOff x="303" y="4028"/>
                  <a:chExt cx="1452" cy="422"/>
                </a:xfrm>
              </p:grpSpPr>
              <p:sp>
                <p:nvSpPr>
                  <p:cNvPr id="245"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46"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107"/>
                <p:cNvGrpSpPr>
                  <a:grpSpLocks/>
                </p:cNvGrpSpPr>
                <p:nvPr/>
              </p:nvGrpSpPr>
              <p:grpSpPr bwMode="auto">
                <a:xfrm>
                  <a:off x="2085" y="2568"/>
                  <a:ext cx="668" cy="158"/>
                  <a:chOff x="1755" y="4028"/>
                  <a:chExt cx="620" cy="422"/>
                </a:xfrm>
              </p:grpSpPr>
              <p:sp>
                <p:nvSpPr>
                  <p:cNvPr id="243"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4"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110"/>
                <p:cNvGrpSpPr>
                  <a:grpSpLocks/>
                </p:cNvGrpSpPr>
                <p:nvPr/>
              </p:nvGrpSpPr>
              <p:grpSpPr bwMode="auto">
                <a:xfrm>
                  <a:off x="2753" y="2568"/>
                  <a:ext cx="749" cy="158"/>
                  <a:chOff x="2375" y="4028"/>
                  <a:chExt cx="695" cy="422"/>
                </a:xfrm>
              </p:grpSpPr>
              <p:sp>
                <p:nvSpPr>
                  <p:cNvPr id="241"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2"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113"/>
                <p:cNvGrpSpPr>
                  <a:grpSpLocks/>
                </p:cNvGrpSpPr>
                <p:nvPr/>
              </p:nvGrpSpPr>
              <p:grpSpPr bwMode="auto">
                <a:xfrm>
                  <a:off x="194" y="2726"/>
                  <a:ext cx="326" cy="158"/>
                  <a:chOff x="0" y="4450"/>
                  <a:chExt cx="303" cy="422"/>
                </a:xfrm>
              </p:grpSpPr>
              <p:sp>
                <p:nvSpPr>
                  <p:cNvPr id="239"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0"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116"/>
                <p:cNvGrpSpPr>
                  <a:grpSpLocks/>
                </p:cNvGrpSpPr>
                <p:nvPr/>
              </p:nvGrpSpPr>
              <p:grpSpPr bwMode="auto">
                <a:xfrm>
                  <a:off x="520" y="2726"/>
                  <a:ext cx="1565" cy="158"/>
                  <a:chOff x="303" y="4450"/>
                  <a:chExt cx="1452" cy="422"/>
                </a:xfrm>
              </p:grpSpPr>
              <p:sp>
                <p:nvSpPr>
                  <p:cNvPr id="237"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38"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119"/>
                <p:cNvGrpSpPr>
                  <a:grpSpLocks/>
                </p:cNvGrpSpPr>
                <p:nvPr/>
              </p:nvGrpSpPr>
              <p:grpSpPr bwMode="auto">
                <a:xfrm>
                  <a:off x="2085" y="2726"/>
                  <a:ext cx="668" cy="158"/>
                  <a:chOff x="1755" y="4450"/>
                  <a:chExt cx="620" cy="422"/>
                </a:xfrm>
              </p:grpSpPr>
              <p:sp>
                <p:nvSpPr>
                  <p:cNvPr id="235"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36"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122"/>
                <p:cNvGrpSpPr>
                  <a:grpSpLocks/>
                </p:cNvGrpSpPr>
                <p:nvPr/>
              </p:nvGrpSpPr>
              <p:grpSpPr bwMode="auto">
                <a:xfrm>
                  <a:off x="2753" y="2726"/>
                  <a:ext cx="749" cy="158"/>
                  <a:chOff x="2375" y="4450"/>
                  <a:chExt cx="695" cy="422"/>
                </a:xfrm>
              </p:grpSpPr>
              <p:sp>
                <p:nvSpPr>
                  <p:cNvPr id="233"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4"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125"/>
                <p:cNvGrpSpPr>
                  <a:grpSpLocks/>
                </p:cNvGrpSpPr>
                <p:nvPr/>
              </p:nvGrpSpPr>
              <p:grpSpPr bwMode="auto">
                <a:xfrm>
                  <a:off x="194" y="2884"/>
                  <a:ext cx="326" cy="158"/>
                  <a:chOff x="0" y="4872"/>
                  <a:chExt cx="303" cy="422"/>
                </a:xfrm>
              </p:grpSpPr>
              <p:sp>
                <p:nvSpPr>
                  <p:cNvPr id="231"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32"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128"/>
                <p:cNvGrpSpPr>
                  <a:grpSpLocks/>
                </p:cNvGrpSpPr>
                <p:nvPr/>
              </p:nvGrpSpPr>
              <p:grpSpPr bwMode="auto">
                <a:xfrm>
                  <a:off x="520" y="2884"/>
                  <a:ext cx="1565" cy="158"/>
                  <a:chOff x="303" y="4872"/>
                  <a:chExt cx="1452" cy="422"/>
                </a:xfrm>
              </p:grpSpPr>
              <p:sp>
                <p:nvSpPr>
                  <p:cNvPr id="229"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30"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131"/>
                <p:cNvGrpSpPr>
                  <a:grpSpLocks/>
                </p:cNvGrpSpPr>
                <p:nvPr/>
              </p:nvGrpSpPr>
              <p:grpSpPr bwMode="auto">
                <a:xfrm>
                  <a:off x="2085" y="2884"/>
                  <a:ext cx="668" cy="158"/>
                  <a:chOff x="1755" y="4872"/>
                  <a:chExt cx="620" cy="422"/>
                </a:xfrm>
              </p:grpSpPr>
              <p:sp>
                <p:nvSpPr>
                  <p:cNvPr id="227"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8"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34"/>
                <p:cNvGrpSpPr>
                  <a:grpSpLocks/>
                </p:cNvGrpSpPr>
                <p:nvPr/>
              </p:nvGrpSpPr>
              <p:grpSpPr bwMode="auto">
                <a:xfrm>
                  <a:off x="2753" y="2884"/>
                  <a:ext cx="749" cy="158"/>
                  <a:chOff x="2375" y="4872"/>
                  <a:chExt cx="695" cy="422"/>
                </a:xfrm>
              </p:grpSpPr>
              <p:sp>
                <p:nvSpPr>
                  <p:cNvPr id="225"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26"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37"/>
                <p:cNvGrpSpPr>
                  <a:grpSpLocks/>
                </p:cNvGrpSpPr>
                <p:nvPr/>
              </p:nvGrpSpPr>
              <p:grpSpPr bwMode="auto">
                <a:xfrm>
                  <a:off x="194" y="3042"/>
                  <a:ext cx="326" cy="159"/>
                  <a:chOff x="0" y="5294"/>
                  <a:chExt cx="303" cy="422"/>
                </a:xfrm>
              </p:grpSpPr>
              <p:sp>
                <p:nvSpPr>
                  <p:cNvPr id="223"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24"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40"/>
                <p:cNvGrpSpPr>
                  <a:grpSpLocks/>
                </p:cNvGrpSpPr>
                <p:nvPr/>
              </p:nvGrpSpPr>
              <p:grpSpPr bwMode="auto">
                <a:xfrm>
                  <a:off x="520" y="3042"/>
                  <a:ext cx="1565" cy="159"/>
                  <a:chOff x="303" y="5294"/>
                  <a:chExt cx="1452" cy="422"/>
                </a:xfrm>
              </p:grpSpPr>
              <p:sp>
                <p:nvSpPr>
                  <p:cNvPr id="221"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22"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43"/>
                <p:cNvGrpSpPr>
                  <a:grpSpLocks/>
                </p:cNvGrpSpPr>
                <p:nvPr/>
              </p:nvGrpSpPr>
              <p:grpSpPr bwMode="auto">
                <a:xfrm>
                  <a:off x="2123" y="3042"/>
                  <a:ext cx="1382" cy="159"/>
                  <a:chOff x="1092" y="5294"/>
                  <a:chExt cx="1284" cy="422"/>
                </a:xfrm>
              </p:grpSpPr>
              <p:sp>
                <p:nvSpPr>
                  <p:cNvPr id="219"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20"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46"/>
                <p:cNvGrpSpPr>
                  <a:grpSpLocks/>
                </p:cNvGrpSpPr>
                <p:nvPr/>
              </p:nvGrpSpPr>
              <p:grpSpPr bwMode="auto">
                <a:xfrm>
                  <a:off x="2753" y="3042"/>
                  <a:ext cx="749" cy="159"/>
                  <a:chOff x="2375" y="5294"/>
                  <a:chExt cx="695" cy="422"/>
                </a:xfrm>
              </p:grpSpPr>
              <p:sp>
                <p:nvSpPr>
                  <p:cNvPr id="217"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8"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3"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4"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6"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62" name="Rectangle 310"/>
              <p:cNvSpPr>
                <a:spLocks noChangeArrowheads="1"/>
              </p:cNvSpPr>
              <p:nvPr/>
            </p:nvSpPr>
            <p:spPr bwMode="auto">
              <a:xfrm>
                <a:off x="7676800" y="5835348"/>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313"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descr="Parchment"/>
          <p:cNvSpPr>
            <a:spLocks noChangeArrowheads="1"/>
          </p:cNvSpPr>
          <p:nvPr/>
        </p:nvSpPr>
        <p:spPr bwMode="auto">
          <a:xfrm>
            <a:off x="6604000" y="2373313"/>
            <a:ext cx="2201863" cy="2989262"/>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0723" name="Rectangle 3"/>
          <p:cNvSpPr>
            <a:spLocks noGrp="1" noChangeArrowheads="1"/>
          </p:cNvSpPr>
          <p:nvPr>
            <p:ph type="title"/>
          </p:nvPr>
        </p:nvSpPr>
        <p:spPr/>
        <p:txBody>
          <a:bodyPr/>
          <a:lstStyle/>
          <a:p>
            <a:pPr eaLnBrk="1" hangingPunct="1"/>
            <a:r>
              <a:rPr lang="en-US" altLang="en-US" sz="3600" smtClean="0"/>
              <a:t>Balance of Payments and the Exchange Rate</a:t>
            </a:r>
          </a:p>
        </p:txBody>
      </p:sp>
      <p:sp>
        <p:nvSpPr>
          <p:cNvPr id="30724" name="Line 4"/>
          <p:cNvSpPr>
            <a:spLocks noChangeShapeType="1"/>
          </p:cNvSpPr>
          <p:nvPr/>
        </p:nvSpPr>
        <p:spPr bwMode="auto">
          <a:xfrm flipV="1">
            <a:off x="6604000" y="2286000"/>
            <a:ext cx="0" cy="30765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0725" name="Line 5"/>
          <p:cNvSpPr>
            <a:spLocks noChangeShapeType="1"/>
          </p:cNvSpPr>
          <p:nvPr/>
        </p:nvSpPr>
        <p:spPr bwMode="auto">
          <a:xfrm>
            <a:off x="6604000" y="5362575"/>
            <a:ext cx="22018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0726" name="Line 6"/>
          <p:cNvSpPr>
            <a:spLocks noChangeShapeType="1"/>
          </p:cNvSpPr>
          <p:nvPr/>
        </p:nvSpPr>
        <p:spPr bwMode="auto">
          <a:xfrm flipH="1">
            <a:off x="6604000" y="3868738"/>
            <a:ext cx="1016000" cy="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0727" name="Line 7"/>
          <p:cNvSpPr>
            <a:spLocks noChangeShapeType="1"/>
          </p:cNvSpPr>
          <p:nvPr/>
        </p:nvSpPr>
        <p:spPr bwMode="auto">
          <a:xfrm>
            <a:off x="7620000" y="3868738"/>
            <a:ext cx="0" cy="1493837"/>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0728" name="Text Box 8"/>
          <p:cNvSpPr txBox="1">
            <a:spLocks noChangeArrowheads="1"/>
          </p:cNvSpPr>
          <p:nvPr/>
        </p:nvSpPr>
        <p:spPr bwMode="auto">
          <a:xfrm>
            <a:off x="8382000" y="5362575"/>
            <a:ext cx="508000" cy="528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Q</a:t>
            </a:r>
          </a:p>
        </p:txBody>
      </p:sp>
      <p:sp>
        <p:nvSpPr>
          <p:cNvPr id="30729" name="Text Box 9"/>
          <p:cNvSpPr txBox="1">
            <a:spLocks noChangeArrowheads="1"/>
          </p:cNvSpPr>
          <p:nvPr/>
        </p:nvSpPr>
        <p:spPr bwMode="auto">
          <a:xfrm>
            <a:off x="6180138" y="2373313"/>
            <a:ext cx="423862"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P</a:t>
            </a:r>
          </a:p>
        </p:txBody>
      </p:sp>
      <p:sp>
        <p:nvSpPr>
          <p:cNvPr id="30730" name="Text Box 10"/>
          <p:cNvSpPr txBox="1">
            <a:spLocks noChangeArrowheads="1"/>
          </p:cNvSpPr>
          <p:nvPr/>
        </p:nvSpPr>
        <p:spPr bwMode="auto">
          <a:xfrm>
            <a:off x="6265863" y="1758950"/>
            <a:ext cx="25400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Arial Unicode MS" pitchFamily="34" charset="-128"/>
                <a:ea typeface="Arial Unicode MS" pitchFamily="34" charset="-128"/>
                <a:cs typeface="Arial Unicode MS" pitchFamily="34" charset="-128"/>
              </a:rPr>
              <a:t>Exchange rate $</a:t>
            </a:r>
          </a:p>
        </p:txBody>
      </p:sp>
      <p:sp>
        <p:nvSpPr>
          <p:cNvPr id="30731" name="Text Box 11"/>
          <p:cNvSpPr txBox="1">
            <a:spLocks noChangeArrowheads="1"/>
          </p:cNvSpPr>
          <p:nvPr/>
        </p:nvSpPr>
        <p:spPr bwMode="auto">
          <a:xfrm>
            <a:off x="8128000" y="2373313"/>
            <a:ext cx="423863"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CC0000"/>
                </a:solidFill>
                <a:latin typeface="Times New Roman" pitchFamily="18" charset="0"/>
              </a:rPr>
              <a:t>S</a:t>
            </a:r>
          </a:p>
        </p:txBody>
      </p:sp>
      <p:sp>
        <p:nvSpPr>
          <p:cNvPr id="30732" name="Text Box 12"/>
          <p:cNvSpPr txBox="1">
            <a:spLocks noChangeArrowheads="1"/>
          </p:cNvSpPr>
          <p:nvPr/>
        </p:nvSpPr>
        <p:spPr bwMode="auto">
          <a:xfrm>
            <a:off x="8297863" y="4572000"/>
            <a:ext cx="422275" cy="52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003399"/>
                </a:solidFill>
                <a:latin typeface="Times New Roman" pitchFamily="18" charset="0"/>
              </a:rPr>
              <a:t>D</a:t>
            </a:r>
          </a:p>
        </p:txBody>
      </p:sp>
      <p:sp>
        <p:nvSpPr>
          <p:cNvPr id="30733" name="Arc 13"/>
          <p:cNvSpPr>
            <a:spLocks/>
          </p:cNvSpPr>
          <p:nvPr/>
        </p:nvSpPr>
        <p:spPr bwMode="auto">
          <a:xfrm flipV="1">
            <a:off x="6773863" y="2373313"/>
            <a:ext cx="1412875" cy="1846262"/>
          </a:xfrm>
          <a:custGeom>
            <a:avLst/>
            <a:gdLst>
              <a:gd name="T0" fmla="*/ 0 w 21207"/>
              <a:gd name="T1" fmla="*/ 0 h 21600"/>
              <a:gd name="T2" fmla="*/ 2147483647 w 21207"/>
              <a:gd name="T3" fmla="*/ 2147483647 h 21600"/>
              <a:gd name="T4" fmla="*/ 0 w 21207"/>
              <a:gd name="T5" fmla="*/ 2147483647 h 21600"/>
              <a:gd name="T6" fmla="*/ 0 60000 65536"/>
              <a:gd name="T7" fmla="*/ 0 60000 65536"/>
              <a:gd name="T8" fmla="*/ 0 60000 65536"/>
              <a:gd name="T9" fmla="*/ 0 w 21207"/>
              <a:gd name="T10" fmla="*/ 0 h 21600"/>
              <a:gd name="T11" fmla="*/ 21207 w 21207"/>
              <a:gd name="T12" fmla="*/ 21600 h 21600"/>
            </a:gdLst>
            <a:ahLst/>
            <a:cxnLst>
              <a:cxn ang="T6">
                <a:pos x="T0" y="T1"/>
              </a:cxn>
              <a:cxn ang="T7">
                <a:pos x="T2" y="T3"/>
              </a:cxn>
              <a:cxn ang="T8">
                <a:pos x="T4" y="T5"/>
              </a:cxn>
            </a:cxnLst>
            <a:rect l="T9" t="T10" r="T11" b="T12"/>
            <a:pathLst>
              <a:path w="21207" h="21600" fill="none" extrusionOk="0">
                <a:moveTo>
                  <a:pt x="-1" y="0"/>
                </a:moveTo>
                <a:cubicBezTo>
                  <a:pt x="10348" y="0"/>
                  <a:pt x="19242" y="7339"/>
                  <a:pt x="21207" y="17498"/>
                </a:cubicBezTo>
              </a:path>
              <a:path w="21207" h="21600" stroke="0" extrusionOk="0">
                <a:moveTo>
                  <a:pt x="-1" y="0"/>
                </a:moveTo>
                <a:cubicBezTo>
                  <a:pt x="10348" y="0"/>
                  <a:pt x="19242" y="7339"/>
                  <a:pt x="21207" y="17498"/>
                </a:cubicBezTo>
                <a:lnTo>
                  <a:pt x="0" y="21600"/>
                </a:lnTo>
                <a:lnTo>
                  <a:pt x="-1" y="0"/>
                </a:lnTo>
                <a:close/>
              </a:path>
            </a:pathLst>
          </a:custGeom>
          <a:noFill/>
          <a:ln w="9525">
            <a:solidFill>
              <a:srgbClr val="CC0000"/>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0734" name="Arc 14"/>
          <p:cNvSpPr>
            <a:spLocks/>
          </p:cNvSpPr>
          <p:nvPr/>
        </p:nvSpPr>
        <p:spPr bwMode="auto">
          <a:xfrm flipV="1">
            <a:off x="7346950" y="2752725"/>
            <a:ext cx="1438275" cy="1878013"/>
          </a:xfrm>
          <a:custGeom>
            <a:avLst/>
            <a:gdLst>
              <a:gd name="T0" fmla="*/ 2147483647 w 21600"/>
              <a:gd name="T1" fmla="*/ 2147483647 h 21969"/>
              <a:gd name="T2" fmla="*/ 2147483647 w 21600"/>
              <a:gd name="T3" fmla="*/ 0 h 21969"/>
              <a:gd name="T4" fmla="*/ 2147483647 w 21600"/>
              <a:gd name="T5" fmla="*/ 2147483647 h 21969"/>
              <a:gd name="T6" fmla="*/ 0 60000 65536"/>
              <a:gd name="T7" fmla="*/ 0 60000 65536"/>
              <a:gd name="T8" fmla="*/ 0 60000 65536"/>
              <a:gd name="T9" fmla="*/ 0 w 21600"/>
              <a:gd name="T10" fmla="*/ 0 h 21969"/>
              <a:gd name="T11" fmla="*/ 21600 w 21600"/>
              <a:gd name="T12" fmla="*/ 21969 h 21969"/>
            </a:gdLst>
            <a:ahLst/>
            <a:cxnLst>
              <a:cxn ang="T6">
                <a:pos x="T0" y="T1"/>
              </a:cxn>
              <a:cxn ang="T7">
                <a:pos x="T2" y="T3"/>
              </a:cxn>
              <a:cxn ang="T8">
                <a:pos x="T4" y="T5"/>
              </a:cxn>
            </a:cxnLst>
            <a:rect l="T9" t="T10" r="T11" b="T12"/>
            <a:pathLst>
              <a:path w="21600" h="21969" fill="none" extrusionOk="0">
                <a:moveTo>
                  <a:pt x="12" y="21968"/>
                </a:moveTo>
                <a:cubicBezTo>
                  <a:pt x="4" y="21727"/>
                  <a:pt x="0" y="21486"/>
                  <a:pt x="0" y="21245"/>
                </a:cubicBezTo>
                <a:cubicBezTo>
                  <a:pt x="-1" y="10819"/>
                  <a:pt x="7446" y="1881"/>
                  <a:pt x="17700" y="-1"/>
                </a:cubicBezTo>
              </a:path>
              <a:path w="21600" h="21969" stroke="0" extrusionOk="0">
                <a:moveTo>
                  <a:pt x="12" y="21968"/>
                </a:moveTo>
                <a:cubicBezTo>
                  <a:pt x="4" y="21727"/>
                  <a:pt x="0" y="21486"/>
                  <a:pt x="0" y="21245"/>
                </a:cubicBezTo>
                <a:cubicBezTo>
                  <a:pt x="-1" y="10819"/>
                  <a:pt x="7446" y="1881"/>
                  <a:pt x="17700" y="-1"/>
                </a:cubicBezTo>
                <a:lnTo>
                  <a:pt x="21600" y="21245"/>
                </a:lnTo>
                <a:lnTo>
                  <a:pt x="12" y="21968"/>
                </a:lnTo>
                <a:close/>
              </a:path>
            </a:pathLst>
          </a:custGeom>
          <a:noFill/>
          <a:ln w="9525">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0737" name="Rectangle 20"/>
          <p:cNvSpPr txBox="1">
            <a:spLocks noChangeArrowheads="1"/>
          </p:cNvSpPr>
          <p:nvPr/>
        </p:nvSpPr>
        <p:spPr bwMode="auto">
          <a:xfrm>
            <a:off x="4709097" y="6553200"/>
            <a:ext cx="4130103"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30738" name="Rectangle 6"/>
          <p:cNvSpPr>
            <a:spLocks noChangeArrowheads="1"/>
          </p:cNvSpPr>
          <p:nvPr/>
        </p:nvSpPr>
        <p:spPr bwMode="auto">
          <a:xfrm>
            <a:off x="8636000" y="6553200"/>
            <a:ext cx="508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8C999834-59FB-478B-8C4E-6929DED6A5F5}" type="slidenum">
              <a:rPr lang="en-US" altLang="en-US" sz="900">
                <a:cs typeface="Arial" charset="0"/>
              </a:rPr>
              <a:pPr algn="r" eaLnBrk="1" hangingPunct="1"/>
              <a:t>18</a:t>
            </a:fld>
            <a:endParaRPr lang="en-US" altLang="en-US" sz="1000">
              <a:cs typeface="Arial" charset="0"/>
            </a:endParaRPr>
          </a:p>
        </p:txBody>
      </p:sp>
      <p:grpSp>
        <p:nvGrpSpPr>
          <p:cNvPr id="170" name="Group 169"/>
          <p:cNvGrpSpPr/>
          <p:nvPr/>
        </p:nvGrpSpPr>
        <p:grpSpPr>
          <a:xfrm>
            <a:off x="304800" y="1920875"/>
            <a:ext cx="5843587" cy="4232031"/>
            <a:chOff x="304800" y="1920875"/>
            <a:chExt cx="5843587" cy="4232031"/>
          </a:xfrm>
        </p:grpSpPr>
        <p:grpSp>
          <p:nvGrpSpPr>
            <p:cNvPr id="171" name="Group 170"/>
            <p:cNvGrpSpPr/>
            <p:nvPr/>
          </p:nvGrpSpPr>
          <p:grpSpPr>
            <a:xfrm>
              <a:off x="304800" y="1920875"/>
              <a:ext cx="5843587" cy="4221163"/>
              <a:chOff x="3109913" y="1920875"/>
              <a:chExt cx="5843587" cy="4221163"/>
            </a:xfrm>
          </p:grpSpPr>
          <p:grpSp>
            <p:nvGrpSpPr>
              <p:cNvPr id="173" name="Group 157"/>
              <p:cNvGrpSpPr>
                <a:grpSpLocks/>
              </p:cNvGrpSpPr>
              <p:nvPr/>
            </p:nvGrpSpPr>
            <p:grpSpPr bwMode="auto">
              <a:xfrm>
                <a:off x="3109913" y="1920875"/>
                <a:ext cx="5843587" cy="4221163"/>
                <a:chOff x="192" y="1056"/>
                <a:chExt cx="3313" cy="2304"/>
              </a:xfrm>
            </p:grpSpPr>
            <p:sp>
              <p:nvSpPr>
                <p:cNvPr id="175"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76" name="Group 5"/>
                <p:cNvGrpSpPr>
                  <a:grpSpLocks/>
                </p:cNvGrpSpPr>
                <p:nvPr/>
              </p:nvGrpSpPr>
              <p:grpSpPr bwMode="auto">
                <a:xfrm>
                  <a:off x="194" y="1057"/>
                  <a:ext cx="1891" cy="158"/>
                  <a:chOff x="0" y="0"/>
                  <a:chExt cx="1755" cy="422"/>
                </a:xfrm>
              </p:grpSpPr>
              <p:sp>
                <p:nvSpPr>
                  <p:cNvPr id="322"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3"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7" name="Group 8"/>
                <p:cNvGrpSpPr>
                  <a:grpSpLocks/>
                </p:cNvGrpSpPr>
                <p:nvPr/>
              </p:nvGrpSpPr>
              <p:grpSpPr bwMode="auto">
                <a:xfrm>
                  <a:off x="2085" y="1057"/>
                  <a:ext cx="668" cy="158"/>
                  <a:chOff x="1755" y="0"/>
                  <a:chExt cx="620" cy="422"/>
                </a:xfrm>
              </p:grpSpPr>
              <p:sp>
                <p:nvSpPr>
                  <p:cNvPr id="320"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1"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8" name="Group 11"/>
                <p:cNvGrpSpPr>
                  <a:grpSpLocks/>
                </p:cNvGrpSpPr>
                <p:nvPr/>
              </p:nvGrpSpPr>
              <p:grpSpPr bwMode="auto">
                <a:xfrm>
                  <a:off x="2753" y="1057"/>
                  <a:ext cx="749" cy="158"/>
                  <a:chOff x="2375" y="0"/>
                  <a:chExt cx="695" cy="422"/>
                </a:xfrm>
              </p:grpSpPr>
              <p:sp>
                <p:nvSpPr>
                  <p:cNvPr id="318"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9"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79" name="Group 14"/>
                <p:cNvGrpSpPr>
                  <a:grpSpLocks/>
                </p:cNvGrpSpPr>
                <p:nvPr/>
              </p:nvGrpSpPr>
              <p:grpSpPr bwMode="auto">
                <a:xfrm>
                  <a:off x="194" y="1215"/>
                  <a:ext cx="1891" cy="151"/>
                  <a:chOff x="0" y="422"/>
                  <a:chExt cx="1755" cy="403"/>
                </a:xfrm>
              </p:grpSpPr>
              <p:sp>
                <p:nvSpPr>
                  <p:cNvPr id="316"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17"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0" name="Group 17"/>
                <p:cNvGrpSpPr>
                  <a:grpSpLocks/>
                </p:cNvGrpSpPr>
                <p:nvPr/>
              </p:nvGrpSpPr>
              <p:grpSpPr bwMode="auto">
                <a:xfrm>
                  <a:off x="2085" y="1215"/>
                  <a:ext cx="668" cy="151"/>
                  <a:chOff x="1755" y="422"/>
                  <a:chExt cx="620" cy="403"/>
                </a:xfrm>
              </p:grpSpPr>
              <p:sp>
                <p:nvSpPr>
                  <p:cNvPr id="314"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5"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1" name="Group 20"/>
                <p:cNvGrpSpPr>
                  <a:grpSpLocks/>
                </p:cNvGrpSpPr>
                <p:nvPr/>
              </p:nvGrpSpPr>
              <p:grpSpPr bwMode="auto">
                <a:xfrm>
                  <a:off x="2753" y="1215"/>
                  <a:ext cx="749" cy="151"/>
                  <a:chOff x="2375" y="422"/>
                  <a:chExt cx="695" cy="403"/>
                </a:xfrm>
              </p:grpSpPr>
              <p:sp>
                <p:nvSpPr>
                  <p:cNvPr id="312"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3"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23"/>
                <p:cNvGrpSpPr>
                  <a:grpSpLocks/>
                </p:cNvGrpSpPr>
                <p:nvPr/>
              </p:nvGrpSpPr>
              <p:grpSpPr bwMode="auto">
                <a:xfrm>
                  <a:off x="194" y="1366"/>
                  <a:ext cx="326" cy="209"/>
                  <a:chOff x="0" y="825"/>
                  <a:chExt cx="303" cy="556"/>
                </a:xfrm>
              </p:grpSpPr>
              <p:sp>
                <p:nvSpPr>
                  <p:cNvPr id="310"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11"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26"/>
                <p:cNvGrpSpPr>
                  <a:grpSpLocks/>
                </p:cNvGrpSpPr>
                <p:nvPr/>
              </p:nvGrpSpPr>
              <p:grpSpPr bwMode="auto">
                <a:xfrm>
                  <a:off x="520" y="1366"/>
                  <a:ext cx="1565" cy="209"/>
                  <a:chOff x="303" y="825"/>
                  <a:chExt cx="1452" cy="556"/>
                </a:xfrm>
              </p:grpSpPr>
              <p:sp>
                <p:nvSpPr>
                  <p:cNvPr id="308"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309"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29"/>
                <p:cNvGrpSpPr>
                  <a:grpSpLocks/>
                </p:cNvGrpSpPr>
                <p:nvPr/>
              </p:nvGrpSpPr>
              <p:grpSpPr bwMode="auto">
                <a:xfrm>
                  <a:off x="2085" y="1366"/>
                  <a:ext cx="668" cy="209"/>
                  <a:chOff x="1755" y="825"/>
                  <a:chExt cx="620" cy="556"/>
                </a:xfrm>
              </p:grpSpPr>
              <p:sp>
                <p:nvSpPr>
                  <p:cNvPr id="306"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07"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32"/>
                <p:cNvGrpSpPr>
                  <a:grpSpLocks/>
                </p:cNvGrpSpPr>
                <p:nvPr/>
              </p:nvGrpSpPr>
              <p:grpSpPr bwMode="auto">
                <a:xfrm>
                  <a:off x="2753" y="1366"/>
                  <a:ext cx="749" cy="209"/>
                  <a:chOff x="2375" y="825"/>
                  <a:chExt cx="695" cy="556"/>
                </a:xfrm>
              </p:grpSpPr>
              <p:sp>
                <p:nvSpPr>
                  <p:cNvPr id="304"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05"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35"/>
                <p:cNvGrpSpPr>
                  <a:grpSpLocks/>
                </p:cNvGrpSpPr>
                <p:nvPr/>
              </p:nvGrpSpPr>
              <p:grpSpPr bwMode="auto">
                <a:xfrm>
                  <a:off x="194" y="1575"/>
                  <a:ext cx="326" cy="208"/>
                  <a:chOff x="0" y="1381"/>
                  <a:chExt cx="303" cy="556"/>
                </a:xfrm>
              </p:grpSpPr>
              <p:sp>
                <p:nvSpPr>
                  <p:cNvPr id="302"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303"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38"/>
                <p:cNvGrpSpPr>
                  <a:grpSpLocks/>
                </p:cNvGrpSpPr>
                <p:nvPr/>
              </p:nvGrpSpPr>
              <p:grpSpPr bwMode="auto">
                <a:xfrm>
                  <a:off x="520" y="1575"/>
                  <a:ext cx="1565" cy="208"/>
                  <a:chOff x="303" y="1381"/>
                  <a:chExt cx="1452" cy="556"/>
                </a:xfrm>
              </p:grpSpPr>
              <p:sp>
                <p:nvSpPr>
                  <p:cNvPr id="300"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301"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41"/>
                <p:cNvGrpSpPr>
                  <a:grpSpLocks/>
                </p:cNvGrpSpPr>
                <p:nvPr/>
              </p:nvGrpSpPr>
              <p:grpSpPr bwMode="auto">
                <a:xfrm>
                  <a:off x="2085" y="1575"/>
                  <a:ext cx="668" cy="208"/>
                  <a:chOff x="1755" y="1381"/>
                  <a:chExt cx="620" cy="556"/>
                </a:xfrm>
              </p:grpSpPr>
              <p:sp>
                <p:nvSpPr>
                  <p:cNvPr id="298"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99"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44"/>
                <p:cNvGrpSpPr>
                  <a:grpSpLocks/>
                </p:cNvGrpSpPr>
                <p:nvPr/>
              </p:nvGrpSpPr>
              <p:grpSpPr bwMode="auto">
                <a:xfrm>
                  <a:off x="2753" y="1575"/>
                  <a:ext cx="749" cy="208"/>
                  <a:chOff x="2375" y="1381"/>
                  <a:chExt cx="695" cy="556"/>
                </a:xfrm>
              </p:grpSpPr>
              <p:sp>
                <p:nvSpPr>
                  <p:cNvPr id="296"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7"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47"/>
                <p:cNvGrpSpPr>
                  <a:grpSpLocks/>
                </p:cNvGrpSpPr>
                <p:nvPr/>
              </p:nvGrpSpPr>
              <p:grpSpPr bwMode="auto">
                <a:xfrm>
                  <a:off x="194" y="1783"/>
                  <a:ext cx="326" cy="159"/>
                  <a:chOff x="0" y="1937"/>
                  <a:chExt cx="303" cy="422"/>
                </a:xfrm>
              </p:grpSpPr>
              <p:sp>
                <p:nvSpPr>
                  <p:cNvPr id="294"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95"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50"/>
                <p:cNvGrpSpPr>
                  <a:grpSpLocks/>
                </p:cNvGrpSpPr>
                <p:nvPr/>
              </p:nvGrpSpPr>
              <p:grpSpPr bwMode="auto">
                <a:xfrm>
                  <a:off x="520" y="1783"/>
                  <a:ext cx="1565" cy="159"/>
                  <a:chOff x="303" y="1937"/>
                  <a:chExt cx="1452" cy="422"/>
                </a:xfrm>
              </p:grpSpPr>
              <p:sp>
                <p:nvSpPr>
                  <p:cNvPr id="292"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93"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53"/>
                <p:cNvGrpSpPr>
                  <a:grpSpLocks/>
                </p:cNvGrpSpPr>
                <p:nvPr/>
              </p:nvGrpSpPr>
              <p:grpSpPr bwMode="auto">
                <a:xfrm>
                  <a:off x="2085" y="1783"/>
                  <a:ext cx="668" cy="159"/>
                  <a:chOff x="1755" y="1937"/>
                  <a:chExt cx="620" cy="422"/>
                </a:xfrm>
              </p:grpSpPr>
              <p:sp>
                <p:nvSpPr>
                  <p:cNvPr id="290"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1"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56"/>
                <p:cNvGrpSpPr>
                  <a:grpSpLocks/>
                </p:cNvGrpSpPr>
                <p:nvPr/>
              </p:nvGrpSpPr>
              <p:grpSpPr bwMode="auto">
                <a:xfrm>
                  <a:off x="2753" y="1783"/>
                  <a:ext cx="749" cy="159"/>
                  <a:chOff x="2375" y="1937"/>
                  <a:chExt cx="695" cy="422"/>
                </a:xfrm>
              </p:grpSpPr>
              <p:sp>
                <p:nvSpPr>
                  <p:cNvPr id="288"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9"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59"/>
                <p:cNvGrpSpPr>
                  <a:grpSpLocks/>
                </p:cNvGrpSpPr>
                <p:nvPr/>
              </p:nvGrpSpPr>
              <p:grpSpPr bwMode="auto">
                <a:xfrm>
                  <a:off x="194" y="1942"/>
                  <a:ext cx="326" cy="158"/>
                  <a:chOff x="0" y="2359"/>
                  <a:chExt cx="303" cy="422"/>
                </a:xfrm>
              </p:grpSpPr>
              <p:sp>
                <p:nvSpPr>
                  <p:cNvPr id="286"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87"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62"/>
                <p:cNvGrpSpPr>
                  <a:grpSpLocks/>
                </p:cNvGrpSpPr>
                <p:nvPr/>
              </p:nvGrpSpPr>
              <p:grpSpPr bwMode="auto">
                <a:xfrm>
                  <a:off x="520" y="1942"/>
                  <a:ext cx="2233" cy="158"/>
                  <a:chOff x="303" y="2359"/>
                  <a:chExt cx="2072" cy="422"/>
                </a:xfrm>
              </p:grpSpPr>
              <p:sp>
                <p:nvSpPr>
                  <p:cNvPr id="284"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85"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65"/>
                <p:cNvGrpSpPr>
                  <a:grpSpLocks/>
                </p:cNvGrpSpPr>
                <p:nvPr/>
              </p:nvGrpSpPr>
              <p:grpSpPr bwMode="auto">
                <a:xfrm>
                  <a:off x="2753" y="1942"/>
                  <a:ext cx="749" cy="158"/>
                  <a:chOff x="2375" y="2359"/>
                  <a:chExt cx="695" cy="422"/>
                </a:xfrm>
              </p:grpSpPr>
              <p:sp>
                <p:nvSpPr>
                  <p:cNvPr id="282"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3"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68"/>
                <p:cNvGrpSpPr>
                  <a:grpSpLocks/>
                </p:cNvGrpSpPr>
                <p:nvPr/>
              </p:nvGrpSpPr>
              <p:grpSpPr bwMode="auto">
                <a:xfrm>
                  <a:off x="194" y="2100"/>
                  <a:ext cx="1891" cy="151"/>
                  <a:chOff x="0" y="2781"/>
                  <a:chExt cx="1755" cy="403"/>
                </a:xfrm>
              </p:grpSpPr>
              <p:sp>
                <p:nvSpPr>
                  <p:cNvPr id="280"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81"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71"/>
                <p:cNvGrpSpPr>
                  <a:grpSpLocks/>
                </p:cNvGrpSpPr>
                <p:nvPr/>
              </p:nvGrpSpPr>
              <p:grpSpPr bwMode="auto">
                <a:xfrm>
                  <a:off x="2085" y="2100"/>
                  <a:ext cx="668" cy="151"/>
                  <a:chOff x="1755" y="2781"/>
                  <a:chExt cx="620" cy="403"/>
                </a:xfrm>
              </p:grpSpPr>
              <p:sp>
                <p:nvSpPr>
                  <p:cNvPr id="278"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79"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74"/>
                <p:cNvGrpSpPr>
                  <a:grpSpLocks/>
                </p:cNvGrpSpPr>
                <p:nvPr/>
              </p:nvGrpSpPr>
              <p:grpSpPr bwMode="auto">
                <a:xfrm>
                  <a:off x="2753" y="2100"/>
                  <a:ext cx="749" cy="151"/>
                  <a:chOff x="2375" y="2781"/>
                  <a:chExt cx="695" cy="403"/>
                </a:xfrm>
              </p:grpSpPr>
              <p:sp>
                <p:nvSpPr>
                  <p:cNvPr id="276"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77"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77"/>
                <p:cNvGrpSpPr>
                  <a:grpSpLocks/>
                </p:cNvGrpSpPr>
                <p:nvPr/>
              </p:nvGrpSpPr>
              <p:grpSpPr bwMode="auto">
                <a:xfrm>
                  <a:off x="194" y="2251"/>
                  <a:ext cx="326" cy="158"/>
                  <a:chOff x="0" y="3184"/>
                  <a:chExt cx="303" cy="422"/>
                </a:xfrm>
              </p:grpSpPr>
              <p:sp>
                <p:nvSpPr>
                  <p:cNvPr id="274"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75"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80"/>
                <p:cNvGrpSpPr>
                  <a:grpSpLocks/>
                </p:cNvGrpSpPr>
                <p:nvPr/>
              </p:nvGrpSpPr>
              <p:grpSpPr bwMode="auto">
                <a:xfrm>
                  <a:off x="520" y="2251"/>
                  <a:ext cx="1565" cy="158"/>
                  <a:chOff x="303" y="3184"/>
                  <a:chExt cx="1452" cy="422"/>
                </a:xfrm>
              </p:grpSpPr>
              <p:sp>
                <p:nvSpPr>
                  <p:cNvPr id="272"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73"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83"/>
                <p:cNvGrpSpPr>
                  <a:grpSpLocks/>
                </p:cNvGrpSpPr>
                <p:nvPr/>
              </p:nvGrpSpPr>
              <p:grpSpPr bwMode="auto">
                <a:xfrm>
                  <a:off x="2085" y="2251"/>
                  <a:ext cx="668" cy="158"/>
                  <a:chOff x="1755" y="3184"/>
                  <a:chExt cx="620" cy="422"/>
                </a:xfrm>
              </p:grpSpPr>
              <p:sp>
                <p:nvSpPr>
                  <p:cNvPr id="270"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1"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86"/>
                <p:cNvGrpSpPr>
                  <a:grpSpLocks/>
                </p:cNvGrpSpPr>
                <p:nvPr/>
              </p:nvGrpSpPr>
              <p:grpSpPr bwMode="auto">
                <a:xfrm>
                  <a:off x="2753" y="2251"/>
                  <a:ext cx="749" cy="158"/>
                  <a:chOff x="2375" y="3184"/>
                  <a:chExt cx="695" cy="422"/>
                </a:xfrm>
              </p:grpSpPr>
              <p:sp>
                <p:nvSpPr>
                  <p:cNvPr id="268"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9"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89"/>
                <p:cNvGrpSpPr>
                  <a:grpSpLocks/>
                </p:cNvGrpSpPr>
                <p:nvPr/>
              </p:nvGrpSpPr>
              <p:grpSpPr bwMode="auto">
                <a:xfrm>
                  <a:off x="194" y="2409"/>
                  <a:ext cx="326" cy="159"/>
                  <a:chOff x="0" y="3606"/>
                  <a:chExt cx="303" cy="422"/>
                </a:xfrm>
              </p:grpSpPr>
              <p:sp>
                <p:nvSpPr>
                  <p:cNvPr id="266"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67"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92"/>
                <p:cNvGrpSpPr>
                  <a:grpSpLocks/>
                </p:cNvGrpSpPr>
                <p:nvPr/>
              </p:nvGrpSpPr>
              <p:grpSpPr bwMode="auto">
                <a:xfrm>
                  <a:off x="520" y="2409"/>
                  <a:ext cx="1565" cy="159"/>
                  <a:chOff x="303" y="3606"/>
                  <a:chExt cx="1452" cy="422"/>
                </a:xfrm>
              </p:grpSpPr>
              <p:sp>
                <p:nvSpPr>
                  <p:cNvPr id="264"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65"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95"/>
                <p:cNvGrpSpPr>
                  <a:grpSpLocks/>
                </p:cNvGrpSpPr>
                <p:nvPr/>
              </p:nvGrpSpPr>
              <p:grpSpPr bwMode="auto">
                <a:xfrm>
                  <a:off x="2085" y="2409"/>
                  <a:ext cx="668" cy="159"/>
                  <a:chOff x="1755" y="3606"/>
                  <a:chExt cx="620" cy="422"/>
                </a:xfrm>
              </p:grpSpPr>
              <p:sp>
                <p:nvSpPr>
                  <p:cNvPr id="262"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3"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98"/>
                <p:cNvGrpSpPr>
                  <a:grpSpLocks/>
                </p:cNvGrpSpPr>
                <p:nvPr/>
              </p:nvGrpSpPr>
              <p:grpSpPr bwMode="auto">
                <a:xfrm>
                  <a:off x="2753" y="2409"/>
                  <a:ext cx="749" cy="159"/>
                  <a:chOff x="2375" y="3606"/>
                  <a:chExt cx="695" cy="422"/>
                </a:xfrm>
              </p:grpSpPr>
              <p:sp>
                <p:nvSpPr>
                  <p:cNvPr id="260"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1"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101"/>
                <p:cNvGrpSpPr>
                  <a:grpSpLocks/>
                </p:cNvGrpSpPr>
                <p:nvPr/>
              </p:nvGrpSpPr>
              <p:grpSpPr bwMode="auto">
                <a:xfrm>
                  <a:off x="194" y="2568"/>
                  <a:ext cx="326" cy="158"/>
                  <a:chOff x="0" y="4028"/>
                  <a:chExt cx="303" cy="422"/>
                </a:xfrm>
              </p:grpSpPr>
              <p:sp>
                <p:nvSpPr>
                  <p:cNvPr id="258"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59"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104"/>
                <p:cNvGrpSpPr>
                  <a:grpSpLocks/>
                </p:cNvGrpSpPr>
                <p:nvPr/>
              </p:nvGrpSpPr>
              <p:grpSpPr bwMode="auto">
                <a:xfrm>
                  <a:off x="520" y="2568"/>
                  <a:ext cx="1565" cy="158"/>
                  <a:chOff x="303" y="4028"/>
                  <a:chExt cx="1452" cy="422"/>
                </a:xfrm>
              </p:grpSpPr>
              <p:sp>
                <p:nvSpPr>
                  <p:cNvPr id="256"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57"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107"/>
                <p:cNvGrpSpPr>
                  <a:grpSpLocks/>
                </p:cNvGrpSpPr>
                <p:nvPr/>
              </p:nvGrpSpPr>
              <p:grpSpPr bwMode="auto">
                <a:xfrm>
                  <a:off x="2085" y="2568"/>
                  <a:ext cx="668" cy="158"/>
                  <a:chOff x="1755" y="4028"/>
                  <a:chExt cx="620" cy="422"/>
                </a:xfrm>
              </p:grpSpPr>
              <p:sp>
                <p:nvSpPr>
                  <p:cNvPr id="254"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5"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110"/>
                <p:cNvGrpSpPr>
                  <a:grpSpLocks/>
                </p:cNvGrpSpPr>
                <p:nvPr/>
              </p:nvGrpSpPr>
              <p:grpSpPr bwMode="auto">
                <a:xfrm>
                  <a:off x="2753" y="2568"/>
                  <a:ext cx="749" cy="158"/>
                  <a:chOff x="2375" y="4028"/>
                  <a:chExt cx="695" cy="422"/>
                </a:xfrm>
              </p:grpSpPr>
              <p:sp>
                <p:nvSpPr>
                  <p:cNvPr id="252"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3"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113"/>
                <p:cNvGrpSpPr>
                  <a:grpSpLocks/>
                </p:cNvGrpSpPr>
                <p:nvPr/>
              </p:nvGrpSpPr>
              <p:grpSpPr bwMode="auto">
                <a:xfrm>
                  <a:off x="194" y="2726"/>
                  <a:ext cx="326" cy="158"/>
                  <a:chOff x="0" y="4450"/>
                  <a:chExt cx="303" cy="422"/>
                </a:xfrm>
              </p:grpSpPr>
              <p:sp>
                <p:nvSpPr>
                  <p:cNvPr id="250"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1"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116"/>
                <p:cNvGrpSpPr>
                  <a:grpSpLocks/>
                </p:cNvGrpSpPr>
                <p:nvPr/>
              </p:nvGrpSpPr>
              <p:grpSpPr bwMode="auto">
                <a:xfrm>
                  <a:off x="520" y="2726"/>
                  <a:ext cx="1565" cy="158"/>
                  <a:chOff x="303" y="4450"/>
                  <a:chExt cx="1452" cy="422"/>
                </a:xfrm>
              </p:grpSpPr>
              <p:sp>
                <p:nvSpPr>
                  <p:cNvPr id="248"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49"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4" name="Group 119"/>
                <p:cNvGrpSpPr>
                  <a:grpSpLocks/>
                </p:cNvGrpSpPr>
                <p:nvPr/>
              </p:nvGrpSpPr>
              <p:grpSpPr bwMode="auto">
                <a:xfrm>
                  <a:off x="2085" y="2726"/>
                  <a:ext cx="668" cy="158"/>
                  <a:chOff x="1755" y="4450"/>
                  <a:chExt cx="620" cy="422"/>
                </a:xfrm>
              </p:grpSpPr>
              <p:sp>
                <p:nvSpPr>
                  <p:cNvPr id="246"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47"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 name="Group 122"/>
                <p:cNvGrpSpPr>
                  <a:grpSpLocks/>
                </p:cNvGrpSpPr>
                <p:nvPr/>
              </p:nvGrpSpPr>
              <p:grpSpPr bwMode="auto">
                <a:xfrm>
                  <a:off x="2753" y="2726"/>
                  <a:ext cx="749" cy="158"/>
                  <a:chOff x="2375" y="4450"/>
                  <a:chExt cx="695" cy="422"/>
                </a:xfrm>
              </p:grpSpPr>
              <p:sp>
                <p:nvSpPr>
                  <p:cNvPr id="244"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5"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6" name="Group 125"/>
                <p:cNvGrpSpPr>
                  <a:grpSpLocks/>
                </p:cNvGrpSpPr>
                <p:nvPr/>
              </p:nvGrpSpPr>
              <p:grpSpPr bwMode="auto">
                <a:xfrm>
                  <a:off x="194" y="2884"/>
                  <a:ext cx="326" cy="158"/>
                  <a:chOff x="0" y="4872"/>
                  <a:chExt cx="303" cy="422"/>
                </a:xfrm>
              </p:grpSpPr>
              <p:sp>
                <p:nvSpPr>
                  <p:cNvPr id="242"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43"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7" name="Group 128"/>
                <p:cNvGrpSpPr>
                  <a:grpSpLocks/>
                </p:cNvGrpSpPr>
                <p:nvPr/>
              </p:nvGrpSpPr>
              <p:grpSpPr bwMode="auto">
                <a:xfrm>
                  <a:off x="520" y="2884"/>
                  <a:ext cx="1565" cy="158"/>
                  <a:chOff x="303" y="4872"/>
                  <a:chExt cx="1452" cy="422"/>
                </a:xfrm>
              </p:grpSpPr>
              <p:sp>
                <p:nvSpPr>
                  <p:cNvPr id="240"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41"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8" name="Group 131"/>
                <p:cNvGrpSpPr>
                  <a:grpSpLocks/>
                </p:cNvGrpSpPr>
                <p:nvPr/>
              </p:nvGrpSpPr>
              <p:grpSpPr bwMode="auto">
                <a:xfrm>
                  <a:off x="2085" y="2884"/>
                  <a:ext cx="668" cy="158"/>
                  <a:chOff x="1755" y="4872"/>
                  <a:chExt cx="620" cy="422"/>
                </a:xfrm>
              </p:grpSpPr>
              <p:sp>
                <p:nvSpPr>
                  <p:cNvPr id="238"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9"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9" name="Group 134"/>
                <p:cNvGrpSpPr>
                  <a:grpSpLocks/>
                </p:cNvGrpSpPr>
                <p:nvPr/>
              </p:nvGrpSpPr>
              <p:grpSpPr bwMode="auto">
                <a:xfrm>
                  <a:off x="2753" y="2884"/>
                  <a:ext cx="749" cy="158"/>
                  <a:chOff x="2375" y="4872"/>
                  <a:chExt cx="695" cy="422"/>
                </a:xfrm>
              </p:grpSpPr>
              <p:sp>
                <p:nvSpPr>
                  <p:cNvPr id="236"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37"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0" name="Group 137"/>
                <p:cNvGrpSpPr>
                  <a:grpSpLocks/>
                </p:cNvGrpSpPr>
                <p:nvPr/>
              </p:nvGrpSpPr>
              <p:grpSpPr bwMode="auto">
                <a:xfrm>
                  <a:off x="194" y="3042"/>
                  <a:ext cx="326" cy="159"/>
                  <a:chOff x="0" y="5294"/>
                  <a:chExt cx="303" cy="422"/>
                </a:xfrm>
              </p:grpSpPr>
              <p:sp>
                <p:nvSpPr>
                  <p:cNvPr id="234"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35"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1" name="Group 140"/>
                <p:cNvGrpSpPr>
                  <a:grpSpLocks/>
                </p:cNvGrpSpPr>
                <p:nvPr/>
              </p:nvGrpSpPr>
              <p:grpSpPr bwMode="auto">
                <a:xfrm>
                  <a:off x="520" y="3042"/>
                  <a:ext cx="1565" cy="159"/>
                  <a:chOff x="303" y="5294"/>
                  <a:chExt cx="1452" cy="422"/>
                </a:xfrm>
              </p:grpSpPr>
              <p:sp>
                <p:nvSpPr>
                  <p:cNvPr id="232"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33"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2" name="Group 143"/>
                <p:cNvGrpSpPr>
                  <a:grpSpLocks/>
                </p:cNvGrpSpPr>
                <p:nvPr/>
              </p:nvGrpSpPr>
              <p:grpSpPr bwMode="auto">
                <a:xfrm>
                  <a:off x="2123" y="3042"/>
                  <a:ext cx="1382" cy="159"/>
                  <a:chOff x="1092" y="5294"/>
                  <a:chExt cx="1284" cy="422"/>
                </a:xfrm>
              </p:grpSpPr>
              <p:sp>
                <p:nvSpPr>
                  <p:cNvPr id="230"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31"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3" name="Group 146"/>
                <p:cNvGrpSpPr>
                  <a:grpSpLocks/>
                </p:cNvGrpSpPr>
                <p:nvPr/>
              </p:nvGrpSpPr>
              <p:grpSpPr bwMode="auto">
                <a:xfrm>
                  <a:off x="2753" y="3042"/>
                  <a:ext cx="749" cy="159"/>
                  <a:chOff x="2375" y="5294"/>
                  <a:chExt cx="695" cy="422"/>
                </a:xfrm>
              </p:grpSpPr>
              <p:sp>
                <p:nvSpPr>
                  <p:cNvPr id="228"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29"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24"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25"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26"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27"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74" name="Rectangle 310"/>
              <p:cNvSpPr>
                <a:spLocks noChangeArrowheads="1"/>
              </p:cNvSpPr>
              <p:nvPr/>
            </p:nvSpPr>
            <p:spPr bwMode="auto">
              <a:xfrm>
                <a:off x="7676800" y="5835348"/>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172"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descr="Parchment"/>
          <p:cNvSpPr>
            <a:spLocks noChangeArrowheads="1"/>
          </p:cNvSpPr>
          <p:nvPr/>
        </p:nvSpPr>
        <p:spPr bwMode="auto">
          <a:xfrm>
            <a:off x="6604000" y="2373313"/>
            <a:ext cx="2201863" cy="2989262"/>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1747" name="Rectangle 3"/>
          <p:cNvSpPr>
            <a:spLocks noGrp="1" noChangeArrowheads="1"/>
          </p:cNvSpPr>
          <p:nvPr>
            <p:ph type="title"/>
          </p:nvPr>
        </p:nvSpPr>
        <p:spPr/>
        <p:txBody>
          <a:bodyPr/>
          <a:lstStyle/>
          <a:p>
            <a:pPr eaLnBrk="1" hangingPunct="1"/>
            <a:r>
              <a:rPr lang="en-US" altLang="en-US" sz="3600" dirty="0" smtClean="0"/>
              <a:t>Balance of Payments and the Exchange Rate</a:t>
            </a:r>
          </a:p>
        </p:txBody>
      </p:sp>
      <p:sp>
        <p:nvSpPr>
          <p:cNvPr id="31748" name="Line 4"/>
          <p:cNvSpPr>
            <a:spLocks noChangeShapeType="1"/>
          </p:cNvSpPr>
          <p:nvPr/>
        </p:nvSpPr>
        <p:spPr bwMode="auto">
          <a:xfrm flipV="1">
            <a:off x="6604000" y="2286000"/>
            <a:ext cx="0" cy="30765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49" name="Line 5"/>
          <p:cNvSpPr>
            <a:spLocks noChangeShapeType="1"/>
          </p:cNvSpPr>
          <p:nvPr/>
        </p:nvSpPr>
        <p:spPr bwMode="auto">
          <a:xfrm>
            <a:off x="6604000" y="5362575"/>
            <a:ext cx="22018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50" name="Line 6"/>
          <p:cNvSpPr>
            <a:spLocks noChangeShapeType="1"/>
          </p:cNvSpPr>
          <p:nvPr/>
        </p:nvSpPr>
        <p:spPr bwMode="auto">
          <a:xfrm flipH="1">
            <a:off x="6604000" y="3868738"/>
            <a:ext cx="1016000" cy="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51" name="Line 7"/>
          <p:cNvSpPr>
            <a:spLocks noChangeShapeType="1"/>
          </p:cNvSpPr>
          <p:nvPr/>
        </p:nvSpPr>
        <p:spPr bwMode="auto">
          <a:xfrm>
            <a:off x="7620000" y="3868738"/>
            <a:ext cx="0" cy="1493837"/>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52" name="Text Box 8"/>
          <p:cNvSpPr txBox="1">
            <a:spLocks noChangeArrowheads="1"/>
          </p:cNvSpPr>
          <p:nvPr/>
        </p:nvSpPr>
        <p:spPr bwMode="auto">
          <a:xfrm>
            <a:off x="8382000" y="5362575"/>
            <a:ext cx="508000" cy="528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Q</a:t>
            </a:r>
          </a:p>
        </p:txBody>
      </p:sp>
      <p:sp>
        <p:nvSpPr>
          <p:cNvPr id="31753" name="Text Box 9"/>
          <p:cNvSpPr txBox="1">
            <a:spLocks noChangeArrowheads="1"/>
          </p:cNvSpPr>
          <p:nvPr/>
        </p:nvSpPr>
        <p:spPr bwMode="auto">
          <a:xfrm>
            <a:off x="6180138" y="2373313"/>
            <a:ext cx="423862"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P</a:t>
            </a:r>
          </a:p>
        </p:txBody>
      </p:sp>
      <p:sp>
        <p:nvSpPr>
          <p:cNvPr id="31754" name="Oval 10"/>
          <p:cNvSpPr>
            <a:spLocks noChangeArrowheads="1"/>
          </p:cNvSpPr>
          <p:nvPr/>
        </p:nvSpPr>
        <p:spPr bwMode="auto">
          <a:xfrm>
            <a:off x="4910138" y="2813050"/>
            <a:ext cx="1185862" cy="792163"/>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sz="2700">
              <a:solidFill>
                <a:srgbClr val="FF3300"/>
              </a:solidFill>
              <a:latin typeface="Times New Roman" pitchFamily="18" charset="0"/>
            </a:endParaRPr>
          </a:p>
        </p:txBody>
      </p:sp>
      <p:sp>
        <p:nvSpPr>
          <p:cNvPr id="31755" name="Line 11"/>
          <p:cNvSpPr>
            <a:spLocks noChangeShapeType="1"/>
          </p:cNvSpPr>
          <p:nvPr/>
        </p:nvSpPr>
        <p:spPr bwMode="auto">
          <a:xfrm>
            <a:off x="6096000" y="3252788"/>
            <a:ext cx="1778000" cy="0"/>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56" name="Oval 12"/>
          <p:cNvSpPr>
            <a:spLocks noChangeArrowheads="1"/>
          </p:cNvSpPr>
          <p:nvPr/>
        </p:nvSpPr>
        <p:spPr bwMode="auto">
          <a:xfrm>
            <a:off x="4995863" y="4044950"/>
            <a:ext cx="1184275" cy="1054100"/>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1757" name="Line 13"/>
          <p:cNvSpPr>
            <a:spLocks noChangeShapeType="1"/>
          </p:cNvSpPr>
          <p:nvPr/>
        </p:nvSpPr>
        <p:spPr bwMode="auto">
          <a:xfrm>
            <a:off x="6180138" y="4484688"/>
            <a:ext cx="1016000" cy="0"/>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1758" name="Text Box 14"/>
          <p:cNvSpPr txBox="1">
            <a:spLocks noChangeArrowheads="1"/>
          </p:cNvSpPr>
          <p:nvPr/>
        </p:nvSpPr>
        <p:spPr bwMode="auto">
          <a:xfrm>
            <a:off x="254000" y="6154738"/>
            <a:ext cx="8636000" cy="350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600">
                <a:latin typeface="Arial Unicode MS" pitchFamily="34" charset="-128"/>
                <a:ea typeface="Arial Unicode MS" pitchFamily="34" charset="-128"/>
                <a:cs typeface="Arial Unicode MS" pitchFamily="34" charset="-128"/>
              </a:rPr>
              <a:t>As U.S. citizens import, they supply dollars to the FOREX market.</a:t>
            </a:r>
          </a:p>
        </p:txBody>
      </p:sp>
      <p:sp>
        <p:nvSpPr>
          <p:cNvPr id="31759" name="Text Box 15"/>
          <p:cNvSpPr txBox="1">
            <a:spLocks noChangeArrowheads="1"/>
          </p:cNvSpPr>
          <p:nvPr/>
        </p:nvSpPr>
        <p:spPr bwMode="auto">
          <a:xfrm>
            <a:off x="6265863" y="1758950"/>
            <a:ext cx="25400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Arial Unicode MS" pitchFamily="34" charset="-128"/>
                <a:ea typeface="Arial Unicode MS" pitchFamily="34" charset="-128"/>
                <a:cs typeface="Arial Unicode MS" pitchFamily="34" charset="-128"/>
              </a:rPr>
              <a:t>Exchange rate $</a:t>
            </a:r>
          </a:p>
        </p:txBody>
      </p:sp>
      <p:sp>
        <p:nvSpPr>
          <p:cNvPr id="31760" name="Text Box 16"/>
          <p:cNvSpPr txBox="1">
            <a:spLocks noChangeArrowheads="1"/>
          </p:cNvSpPr>
          <p:nvPr/>
        </p:nvSpPr>
        <p:spPr bwMode="auto">
          <a:xfrm>
            <a:off x="8128000" y="2373313"/>
            <a:ext cx="423863"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CC0000"/>
                </a:solidFill>
                <a:latin typeface="Times New Roman" pitchFamily="18" charset="0"/>
              </a:rPr>
              <a:t>S</a:t>
            </a:r>
          </a:p>
        </p:txBody>
      </p:sp>
      <p:sp>
        <p:nvSpPr>
          <p:cNvPr id="31761" name="Text Box 17"/>
          <p:cNvSpPr txBox="1">
            <a:spLocks noChangeArrowheads="1"/>
          </p:cNvSpPr>
          <p:nvPr/>
        </p:nvSpPr>
        <p:spPr bwMode="auto">
          <a:xfrm>
            <a:off x="8297863" y="4572000"/>
            <a:ext cx="422275" cy="52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003399"/>
                </a:solidFill>
                <a:latin typeface="Times New Roman" pitchFamily="18" charset="0"/>
              </a:rPr>
              <a:t>D</a:t>
            </a:r>
          </a:p>
        </p:txBody>
      </p:sp>
      <p:sp>
        <p:nvSpPr>
          <p:cNvPr id="31762" name="Arc 18"/>
          <p:cNvSpPr>
            <a:spLocks/>
          </p:cNvSpPr>
          <p:nvPr/>
        </p:nvSpPr>
        <p:spPr bwMode="auto">
          <a:xfrm flipV="1">
            <a:off x="6773863" y="2373313"/>
            <a:ext cx="1412875" cy="1846262"/>
          </a:xfrm>
          <a:custGeom>
            <a:avLst/>
            <a:gdLst>
              <a:gd name="T0" fmla="*/ 0 w 21207"/>
              <a:gd name="T1" fmla="*/ 0 h 21600"/>
              <a:gd name="T2" fmla="*/ 2147483647 w 21207"/>
              <a:gd name="T3" fmla="*/ 2147483647 h 21600"/>
              <a:gd name="T4" fmla="*/ 0 w 21207"/>
              <a:gd name="T5" fmla="*/ 2147483647 h 21600"/>
              <a:gd name="T6" fmla="*/ 0 60000 65536"/>
              <a:gd name="T7" fmla="*/ 0 60000 65536"/>
              <a:gd name="T8" fmla="*/ 0 60000 65536"/>
              <a:gd name="T9" fmla="*/ 0 w 21207"/>
              <a:gd name="T10" fmla="*/ 0 h 21600"/>
              <a:gd name="T11" fmla="*/ 21207 w 21207"/>
              <a:gd name="T12" fmla="*/ 21600 h 21600"/>
            </a:gdLst>
            <a:ahLst/>
            <a:cxnLst>
              <a:cxn ang="T6">
                <a:pos x="T0" y="T1"/>
              </a:cxn>
              <a:cxn ang="T7">
                <a:pos x="T2" y="T3"/>
              </a:cxn>
              <a:cxn ang="T8">
                <a:pos x="T4" y="T5"/>
              </a:cxn>
            </a:cxnLst>
            <a:rect l="T9" t="T10" r="T11" b="T12"/>
            <a:pathLst>
              <a:path w="21207" h="21600" fill="none" extrusionOk="0">
                <a:moveTo>
                  <a:pt x="-1" y="0"/>
                </a:moveTo>
                <a:cubicBezTo>
                  <a:pt x="10348" y="0"/>
                  <a:pt x="19242" y="7339"/>
                  <a:pt x="21207" y="17498"/>
                </a:cubicBezTo>
              </a:path>
              <a:path w="21207" h="21600" stroke="0" extrusionOk="0">
                <a:moveTo>
                  <a:pt x="-1" y="0"/>
                </a:moveTo>
                <a:cubicBezTo>
                  <a:pt x="10348" y="0"/>
                  <a:pt x="19242" y="7339"/>
                  <a:pt x="21207" y="17498"/>
                </a:cubicBezTo>
                <a:lnTo>
                  <a:pt x="0" y="21600"/>
                </a:lnTo>
                <a:lnTo>
                  <a:pt x="-1" y="0"/>
                </a:lnTo>
                <a:close/>
              </a:path>
            </a:pathLst>
          </a:custGeom>
          <a:noFill/>
          <a:ln w="9525">
            <a:solidFill>
              <a:srgbClr val="CC0000"/>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1763" name="Arc 19"/>
          <p:cNvSpPr>
            <a:spLocks/>
          </p:cNvSpPr>
          <p:nvPr/>
        </p:nvSpPr>
        <p:spPr bwMode="auto">
          <a:xfrm flipV="1">
            <a:off x="7346950" y="2727325"/>
            <a:ext cx="1438275" cy="1903413"/>
          </a:xfrm>
          <a:custGeom>
            <a:avLst/>
            <a:gdLst>
              <a:gd name="T0" fmla="*/ 2147483647 w 21600"/>
              <a:gd name="T1" fmla="*/ 2147483647 h 22269"/>
              <a:gd name="T2" fmla="*/ 2147483647 w 21600"/>
              <a:gd name="T3" fmla="*/ 0 h 22269"/>
              <a:gd name="T4" fmla="*/ 2147483647 w 21600"/>
              <a:gd name="T5" fmla="*/ 2147483647 h 22269"/>
              <a:gd name="T6" fmla="*/ 0 60000 65536"/>
              <a:gd name="T7" fmla="*/ 0 60000 65536"/>
              <a:gd name="T8" fmla="*/ 0 60000 65536"/>
              <a:gd name="T9" fmla="*/ 0 w 21600"/>
              <a:gd name="T10" fmla="*/ 0 h 22269"/>
              <a:gd name="T11" fmla="*/ 21600 w 21600"/>
              <a:gd name="T12" fmla="*/ 22269 h 22269"/>
            </a:gdLst>
            <a:ahLst/>
            <a:cxnLst>
              <a:cxn ang="T6">
                <a:pos x="T0" y="T1"/>
              </a:cxn>
              <a:cxn ang="T7">
                <a:pos x="T2" y="T3"/>
              </a:cxn>
              <a:cxn ang="T8">
                <a:pos x="T4" y="T5"/>
              </a:cxn>
            </a:cxnLst>
            <a:rect l="T9" t="T10" r="T11" b="T12"/>
            <a:pathLst>
              <a:path w="21600" h="22269" fill="none" extrusionOk="0">
                <a:moveTo>
                  <a:pt x="24" y="22268"/>
                </a:moveTo>
                <a:cubicBezTo>
                  <a:pt x="8" y="21927"/>
                  <a:pt x="0" y="21586"/>
                  <a:pt x="0" y="21245"/>
                </a:cubicBezTo>
                <a:cubicBezTo>
                  <a:pt x="-1" y="10819"/>
                  <a:pt x="7446" y="1881"/>
                  <a:pt x="17700" y="-1"/>
                </a:cubicBezTo>
              </a:path>
              <a:path w="21600" h="22269" stroke="0" extrusionOk="0">
                <a:moveTo>
                  <a:pt x="24" y="22268"/>
                </a:moveTo>
                <a:cubicBezTo>
                  <a:pt x="8" y="21927"/>
                  <a:pt x="0" y="21586"/>
                  <a:pt x="0" y="21245"/>
                </a:cubicBezTo>
                <a:cubicBezTo>
                  <a:pt x="-1" y="10819"/>
                  <a:pt x="7446" y="1881"/>
                  <a:pt x="17700" y="-1"/>
                </a:cubicBezTo>
                <a:lnTo>
                  <a:pt x="21600" y="21245"/>
                </a:lnTo>
                <a:lnTo>
                  <a:pt x="24" y="22268"/>
                </a:lnTo>
                <a:close/>
              </a:path>
            </a:pathLst>
          </a:custGeom>
          <a:noFill/>
          <a:ln w="9525">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1766" name="Rectangle 20"/>
          <p:cNvSpPr txBox="1">
            <a:spLocks noChangeArrowheads="1"/>
          </p:cNvSpPr>
          <p:nvPr/>
        </p:nvSpPr>
        <p:spPr bwMode="auto">
          <a:xfrm>
            <a:off x="4724543" y="6553200"/>
            <a:ext cx="4114657"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31767" name="Rectangle 6"/>
          <p:cNvSpPr>
            <a:spLocks noChangeArrowheads="1"/>
          </p:cNvSpPr>
          <p:nvPr/>
        </p:nvSpPr>
        <p:spPr bwMode="auto">
          <a:xfrm>
            <a:off x="8720138" y="6553200"/>
            <a:ext cx="4238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F3669AB3-7798-4638-9764-37AAB5A0936E}" type="slidenum">
              <a:rPr lang="en-US" altLang="en-US" sz="900">
                <a:cs typeface="Arial" charset="0"/>
              </a:rPr>
              <a:pPr algn="r" eaLnBrk="1" hangingPunct="1"/>
              <a:t>19</a:t>
            </a:fld>
            <a:endParaRPr lang="en-US" altLang="en-US" sz="1000">
              <a:cs typeface="Arial" charset="0"/>
            </a:endParaRPr>
          </a:p>
        </p:txBody>
      </p:sp>
      <p:grpSp>
        <p:nvGrpSpPr>
          <p:cNvPr id="175" name="Group 174"/>
          <p:cNvGrpSpPr/>
          <p:nvPr/>
        </p:nvGrpSpPr>
        <p:grpSpPr>
          <a:xfrm>
            <a:off x="304800" y="1920875"/>
            <a:ext cx="5843587" cy="4232031"/>
            <a:chOff x="304800" y="1920875"/>
            <a:chExt cx="5843587" cy="4232031"/>
          </a:xfrm>
        </p:grpSpPr>
        <p:grpSp>
          <p:nvGrpSpPr>
            <p:cNvPr id="176" name="Group 175"/>
            <p:cNvGrpSpPr/>
            <p:nvPr/>
          </p:nvGrpSpPr>
          <p:grpSpPr>
            <a:xfrm>
              <a:off x="304800" y="1920875"/>
              <a:ext cx="5843587" cy="4230988"/>
              <a:chOff x="3109913" y="1920875"/>
              <a:chExt cx="5843587" cy="4230988"/>
            </a:xfrm>
          </p:grpSpPr>
          <p:grpSp>
            <p:nvGrpSpPr>
              <p:cNvPr id="178" name="Group 157"/>
              <p:cNvGrpSpPr>
                <a:grpSpLocks/>
              </p:cNvGrpSpPr>
              <p:nvPr/>
            </p:nvGrpSpPr>
            <p:grpSpPr bwMode="auto">
              <a:xfrm>
                <a:off x="3109913" y="1920875"/>
                <a:ext cx="5843587" cy="4221163"/>
                <a:chOff x="192" y="1056"/>
                <a:chExt cx="3313" cy="2304"/>
              </a:xfrm>
            </p:grpSpPr>
            <p:sp>
              <p:nvSpPr>
                <p:cNvPr id="180"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81" name="Group 5"/>
                <p:cNvGrpSpPr>
                  <a:grpSpLocks/>
                </p:cNvGrpSpPr>
                <p:nvPr/>
              </p:nvGrpSpPr>
              <p:grpSpPr bwMode="auto">
                <a:xfrm>
                  <a:off x="194" y="1057"/>
                  <a:ext cx="1891" cy="158"/>
                  <a:chOff x="0" y="0"/>
                  <a:chExt cx="1755" cy="422"/>
                </a:xfrm>
              </p:grpSpPr>
              <p:sp>
                <p:nvSpPr>
                  <p:cNvPr id="327"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8"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2" name="Group 8"/>
                <p:cNvGrpSpPr>
                  <a:grpSpLocks/>
                </p:cNvGrpSpPr>
                <p:nvPr/>
              </p:nvGrpSpPr>
              <p:grpSpPr bwMode="auto">
                <a:xfrm>
                  <a:off x="2085" y="1057"/>
                  <a:ext cx="668" cy="158"/>
                  <a:chOff x="1755" y="0"/>
                  <a:chExt cx="620" cy="422"/>
                </a:xfrm>
              </p:grpSpPr>
              <p:sp>
                <p:nvSpPr>
                  <p:cNvPr id="325"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6"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3" name="Group 11"/>
                <p:cNvGrpSpPr>
                  <a:grpSpLocks/>
                </p:cNvGrpSpPr>
                <p:nvPr/>
              </p:nvGrpSpPr>
              <p:grpSpPr bwMode="auto">
                <a:xfrm>
                  <a:off x="2753" y="1057"/>
                  <a:ext cx="749" cy="158"/>
                  <a:chOff x="2375" y="0"/>
                  <a:chExt cx="695" cy="422"/>
                </a:xfrm>
              </p:grpSpPr>
              <p:sp>
                <p:nvSpPr>
                  <p:cNvPr id="323"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4"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14"/>
                <p:cNvGrpSpPr>
                  <a:grpSpLocks/>
                </p:cNvGrpSpPr>
                <p:nvPr/>
              </p:nvGrpSpPr>
              <p:grpSpPr bwMode="auto">
                <a:xfrm>
                  <a:off x="194" y="1215"/>
                  <a:ext cx="1891" cy="151"/>
                  <a:chOff x="0" y="422"/>
                  <a:chExt cx="1755" cy="403"/>
                </a:xfrm>
              </p:grpSpPr>
              <p:sp>
                <p:nvSpPr>
                  <p:cNvPr id="321"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2"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17"/>
                <p:cNvGrpSpPr>
                  <a:grpSpLocks/>
                </p:cNvGrpSpPr>
                <p:nvPr/>
              </p:nvGrpSpPr>
              <p:grpSpPr bwMode="auto">
                <a:xfrm>
                  <a:off x="2085" y="1215"/>
                  <a:ext cx="668" cy="151"/>
                  <a:chOff x="1755" y="422"/>
                  <a:chExt cx="620" cy="403"/>
                </a:xfrm>
              </p:grpSpPr>
              <p:sp>
                <p:nvSpPr>
                  <p:cNvPr id="319"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0"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20"/>
                <p:cNvGrpSpPr>
                  <a:grpSpLocks/>
                </p:cNvGrpSpPr>
                <p:nvPr/>
              </p:nvGrpSpPr>
              <p:grpSpPr bwMode="auto">
                <a:xfrm>
                  <a:off x="2753" y="1215"/>
                  <a:ext cx="749" cy="151"/>
                  <a:chOff x="2375" y="422"/>
                  <a:chExt cx="695" cy="403"/>
                </a:xfrm>
              </p:grpSpPr>
              <p:sp>
                <p:nvSpPr>
                  <p:cNvPr id="317"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18"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23"/>
                <p:cNvGrpSpPr>
                  <a:grpSpLocks/>
                </p:cNvGrpSpPr>
                <p:nvPr/>
              </p:nvGrpSpPr>
              <p:grpSpPr bwMode="auto">
                <a:xfrm>
                  <a:off x="194" y="1366"/>
                  <a:ext cx="326" cy="209"/>
                  <a:chOff x="0" y="825"/>
                  <a:chExt cx="303" cy="556"/>
                </a:xfrm>
              </p:grpSpPr>
              <p:sp>
                <p:nvSpPr>
                  <p:cNvPr id="315"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16"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26"/>
                <p:cNvGrpSpPr>
                  <a:grpSpLocks/>
                </p:cNvGrpSpPr>
                <p:nvPr/>
              </p:nvGrpSpPr>
              <p:grpSpPr bwMode="auto">
                <a:xfrm>
                  <a:off x="520" y="1366"/>
                  <a:ext cx="1565" cy="209"/>
                  <a:chOff x="303" y="825"/>
                  <a:chExt cx="1452" cy="556"/>
                </a:xfrm>
              </p:grpSpPr>
              <p:sp>
                <p:nvSpPr>
                  <p:cNvPr id="313"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314"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29"/>
                <p:cNvGrpSpPr>
                  <a:grpSpLocks/>
                </p:cNvGrpSpPr>
                <p:nvPr/>
              </p:nvGrpSpPr>
              <p:grpSpPr bwMode="auto">
                <a:xfrm>
                  <a:off x="2085" y="1366"/>
                  <a:ext cx="668" cy="209"/>
                  <a:chOff x="1755" y="825"/>
                  <a:chExt cx="620" cy="556"/>
                </a:xfrm>
              </p:grpSpPr>
              <p:sp>
                <p:nvSpPr>
                  <p:cNvPr id="311"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12"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32"/>
                <p:cNvGrpSpPr>
                  <a:grpSpLocks/>
                </p:cNvGrpSpPr>
                <p:nvPr/>
              </p:nvGrpSpPr>
              <p:grpSpPr bwMode="auto">
                <a:xfrm>
                  <a:off x="2753" y="1366"/>
                  <a:ext cx="749" cy="209"/>
                  <a:chOff x="2375" y="825"/>
                  <a:chExt cx="695" cy="556"/>
                </a:xfrm>
              </p:grpSpPr>
              <p:sp>
                <p:nvSpPr>
                  <p:cNvPr id="309"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10"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35"/>
                <p:cNvGrpSpPr>
                  <a:grpSpLocks/>
                </p:cNvGrpSpPr>
                <p:nvPr/>
              </p:nvGrpSpPr>
              <p:grpSpPr bwMode="auto">
                <a:xfrm>
                  <a:off x="194" y="1575"/>
                  <a:ext cx="326" cy="208"/>
                  <a:chOff x="0" y="1381"/>
                  <a:chExt cx="303" cy="556"/>
                </a:xfrm>
              </p:grpSpPr>
              <p:sp>
                <p:nvSpPr>
                  <p:cNvPr id="307"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308"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38"/>
                <p:cNvGrpSpPr>
                  <a:grpSpLocks/>
                </p:cNvGrpSpPr>
                <p:nvPr/>
              </p:nvGrpSpPr>
              <p:grpSpPr bwMode="auto">
                <a:xfrm>
                  <a:off x="520" y="1575"/>
                  <a:ext cx="1565" cy="208"/>
                  <a:chOff x="303" y="1381"/>
                  <a:chExt cx="1452" cy="556"/>
                </a:xfrm>
              </p:grpSpPr>
              <p:sp>
                <p:nvSpPr>
                  <p:cNvPr id="305"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306"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41"/>
                <p:cNvGrpSpPr>
                  <a:grpSpLocks/>
                </p:cNvGrpSpPr>
                <p:nvPr/>
              </p:nvGrpSpPr>
              <p:grpSpPr bwMode="auto">
                <a:xfrm>
                  <a:off x="2085" y="1575"/>
                  <a:ext cx="668" cy="208"/>
                  <a:chOff x="1755" y="1381"/>
                  <a:chExt cx="620" cy="556"/>
                </a:xfrm>
              </p:grpSpPr>
              <p:sp>
                <p:nvSpPr>
                  <p:cNvPr id="303"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04"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44"/>
                <p:cNvGrpSpPr>
                  <a:grpSpLocks/>
                </p:cNvGrpSpPr>
                <p:nvPr/>
              </p:nvGrpSpPr>
              <p:grpSpPr bwMode="auto">
                <a:xfrm>
                  <a:off x="2753" y="1575"/>
                  <a:ext cx="749" cy="208"/>
                  <a:chOff x="2375" y="1381"/>
                  <a:chExt cx="695" cy="556"/>
                </a:xfrm>
              </p:grpSpPr>
              <p:sp>
                <p:nvSpPr>
                  <p:cNvPr id="301"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02"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47"/>
                <p:cNvGrpSpPr>
                  <a:grpSpLocks/>
                </p:cNvGrpSpPr>
                <p:nvPr/>
              </p:nvGrpSpPr>
              <p:grpSpPr bwMode="auto">
                <a:xfrm>
                  <a:off x="194" y="1783"/>
                  <a:ext cx="326" cy="159"/>
                  <a:chOff x="0" y="1937"/>
                  <a:chExt cx="303" cy="422"/>
                </a:xfrm>
              </p:grpSpPr>
              <p:sp>
                <p:nvSpPr>
                  <p:cNvPr id="299"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300"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50"/>
                <p:cNvGrpSpPr>
                  <a:grpSpLocks/>
                </p:cNvGrpSpPr>
                <p:nvPr/>
              </p:nvGrpSpPr>
              <p:grpSpPr bwMode="auto">
                <a:xfrm>
                  <a:off x="520" y="1783"/>
                  <a:ext cx="1565" cy="159"/>
                  <a:chOff x="303" y="1937"/>
                  <a:chExt cx="1452" cy="422"/>
                </a:xfrm>
              </p:grpSpPr>
              <p:sp>
                <p:nvSpPr>
                  <p:cNvPr id="297"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98"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53"/>
                <p:cNvGrpSpPr>
                  <a:grpSpLocks/>
                </p:cNvGrpSpPr>
                <p:nvPr/>
              </p:nvGrpSpPr>
              <p:grpSpPr bwMode="auto">
                <a:xfrm>
                  <a:off x="2085" y="1783"/>
                  <a:ext cx="668" cy="159"/>
                  <a:chOff x="1755" y="1937"/>
                  <a:chExt cx="620" cy="422"/>
                </a:xfrm>
              </p:grpSpPr>
              <p:sp>
                <p:nvSpPr>
                  <p:cNvPr id="295"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6"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56"/>
                <p:cNvGrpSpPr>
                  <a:grpSpLocks/>
                </p:cNvGrpSpPr>
                <p:nvPr/>
              </p:nvGrpSpPr>
              <p:grpSpPr bwMode="auto">
                <a:xfrm>
                  <a:off x="2753" y="1783"/>
                  <a:ext cx="749" cy="159"/>
                  <a:chOff x="2375" y="1937"/>
                  <a:chExt cx="695" cy="422"/>
                </a:xfrm>
              </p:grpSpPr>
              <p:sp>
                <p:nvSpPr>
                  <p:cNvPr id="293"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4"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59"/>
                <p:cNvGrpSpPr>
                  <a:grpSpLocks/>
                </p:cNvGrpSpPr>
                <p:nvPr/>
              </p:nvGrpSpPr>
              <p:grpSpPr bwMode="auto">
                <a:xfrm>
                  <a:off x="194" y="1942"/>
                  <a:ext cx="326" cy="158"/>
                  <a:chOff x="0" y="2359"/>
                  <a:chExt cx="303" cy="422"/>
                </a:xfrm>
              </p:grpSpPr>
              <p:sp>
                <p:nvSpPr>
                  <p:cNvPr id="291"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92"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62"/>
                <p:cNvGrpSpPr>
                  <a:grpSpLocks/>
                </p:cNvGrpSpPr>
                <p:nvPr/>
              </p:nvGrpSpPr>
              <p:grpSpPr bwMode="auto">
                <a:xfrm>
                  <a:off x="520" y="1942"/>
                  <a:ext cx="2233" cy="158"/>
                  <a:chOff x="303" y="2359"/>
                  <a:chExt cx="2072" cy="422"/>
                </a:xfrm>
              </p:grpSpPr>
              <p:sp>
                <p:nvSpPr>
                  <p:cNvPr id="289"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90"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65"/>
                <p:cNvGrpSpPr>
                  <a:grpSpLocks/>
                </p:cNvGrpSpPr>
                <p:nvPr/>
              </p:nvGrpSpPr>
              <p:grpSpPr bwMode="auto">
                <a:xfrm>
                  <a:off x="2753" y="1942"/>
                  <a:ext cx="749" cy="158"/>
                  <a:chOff x="2375" y="2359"/>
                  <a:chExt cx="695" cy="422"/>
                </a:xfrm>
              </p:grpSpPr>
              <p:sp>
                <p:nvSpPr>
                  <p:cNvPr id="287"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8"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68"/>
                <p:cNvGrpSpPr>
                  <a:grpSpLocks/>
                </p:cNvGrpSpPr>
                <p:nvPr/>
              </p:nvGrpSpPr>
              <p:grpSpPr bwMode="auto">
                <a:xfrm>
                  <a:off x="194" y="2100"/>
                  <a:ext cx="1891" cy="151"/>
                  <a:chOff x="0" y="2781"/>
                  <a:chExt cx="1755" cy="403"/>
                </a:xfrm>
              </p:grpSpPr>
              <p:sp>
                <p:nvSpPr>
                  <p:cNvPr id="285"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86"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71"/>
                <p:cNvGrpSpPr>
                  <a:grpSpLocks/>
                </p:cNvGrpSpPr>
                <p:nvPr/>
              </p:nvGrpSpPr>
              <p:grpSpPr bwMode="auto">
                <a:xfrm>
                  <a:off x="2085" y="2100"/>
                  <a:ext cx="668" cy="151"/>
                  <a:chOff x="1755" y="2781"/>
                  <a:chExt cx="620" cy="403"/>
                </a:xfrm>
              </p:grpSpPr>
              <p:sp>
                <p:nvSpPr>
                  <p:cNvPr id="283"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4"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74"/>
                <p:cNvGrpSpPr>
                  <a:grpSpLocks/>
                </p:cNvGrpSpPr>
                <p:nvPr/>
              </p:nvGrpSpPr>
              <p:grpSpPr bwMode="auto">
                <a:xfrm>
                  <a:off x="2753" y="2100"/>
                  <a:ext cx="749" cy="151"/>
                  <a:chOff x="2375" y="2781"/>
                  <a:chExt cx="695" cy="403"/>
                </a:xfrm>
              </p:grpSpPr>
              <p:sp>
                <p:nvSpPr>
                  <p:cNvPr id="281"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2"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77"/>
                <p:cNvGrpSpPr>
                  <a:grpSpLocks/>
                </p:cNvGrpSpPr>
                <p:nvPr/>
              </p:nvGrpSpPr>
              <p:grpSpPr bwMode="auto">
                <a:xfrm>
                  <a:off x="194" y="2251"/>
                  <a:ext cx="326" cy="158"/>
                  <a:chOff x="0" y="3184"/>
                  <a:chExt cx="303" cy="422"/>
                </a:xfrm>
              </p:grpSpPr>
              <p:sp>
                <p:nvSpPr>
                  <p:cNvPr id="279"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80"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80"/>
                <p:cNvGrpSpPr>
                  <a:grpSpLocks/>
                </p:cNvGrpSpPr>
                <p:nvPr/>
              </p:nvGrpSpPr>
              <p:grpSpPr bwMode="auto">
                <a:xfrm>
                  <a:off x="520" y="2251"/>
                  <a:ext cx="1565" cy="158"/>
                  <a:chOff x="303" y="3184"/>
                  <a:chExt cx="1452" cy="422"/>
                </a:xfrm>
              </p:grpSpPr>
              <p:sp>
                <p:nvSpPr>
                  <p:cNvPr id="277"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78"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83"/>
                <p:cNvGrpSpPr>
                  <a:grpSpLocks/>
                </p:cNvGrpSpPr>
                <p:nvPr/>
              </p:nvGrpSpPr>
              <p:grpSpPr bwMode="auto">
                <a:xfrm>
                  <a:off x="2085" y="2251"/>
                  <a:ext cx="668" cy="158"/>
                  <a:chOff x="1755" y="3184"/>
                  <a:chExt cx="620" cy="422"/>
                </a:xfrm>
              </p:grpSpPr>
              <p:sp>
                <p:nvSpPr>
                  <p:cNvPr id="275"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6"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86"/>
                <p:cNvGrpSpPr>
                  <a:grpSpLocks/>
                </p:cNvGrpSpPr>
                <p:nvPr/>
              </p:nvGrpSpPr>
              <p:grpSpPr bwMode="auto">
                <a:xfrm>
                  <a:off x="2753" y="2251"/>
                  <a:ext cx="749" cy="158"/>
                  <a:chOff x="2375" y="3184"/>
                  <a:chExt cx="695" cy="422"/>
                </a:xfrm>
              </p:grpSpPr>
              <p:sp>
                <p:nvSpPr>
                  <p:cNvPr id="273"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4"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89"/>
                <p:cNvGrpSpPr>
                  <a:grpSpLocks/>
                </p:cNvGrpSpPr>
                <p:nvPr/>
              </p:nvGrpSpPr>
              <p:grpSpPr bwMode="auto">
                <a:xfrm>
                  <a:off x="194" y="2409"/>
                  <a:ext cx="326" cy="159"/>
                  <a:chOff x="0" y="3606"/>
                  <a:chExt cx="303" cy="422"/>
                </a:xfrm>
              </p:grpSpPr>
              <p:sp>
                <p:nvSpPr>
                  <p:cNvPr id="271"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72"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92"/>
                <p:cNvGrpSpPr>
                  <a:grpSpLocks/>
                </p:cNvGrpSpPr>
                <p:nvPr/>
              </p:nvGrpSpPr>
              <p:grpSpPr bwMode="auto">
                <a:xfrm>
                  <a:off x="520" y="2409"/>
                  <a:ext cx="1565" cy="159"/>
                  <a:chOff x="303" y="3606"/>
                  <a:chExt cx="1452" cy="422"/>
                </a:xfrm>
              </p:grpSpPr>
              <p:sp>
                <p:nvSpPr>
                  <p:cNvPr id="269"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70"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95"/>
                <p:cNvGrpSpPr>
                  <a:grpSpLocks/>
                </p:cNvGrpSpPr>
                <p:nvPr/>
              </p:nvGrpSpPr>
              <p:grpSpPr bwMode="auto">
                <a:xfrm>
                  <a:off x="2085" y="2409"/>
                  <a:ext cx="668" cy="159"/>
                  <a:chOff x="1755" y="3606"/>
                  <a:chExt cx="620" cy="422"/>
                </a:xfrm>
              </p:grpSpPr>
              <p:sp>
                <p:nvSpPr>
                  <p:cNvPr id="267"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8"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98"/>
                <p:cNvGrpSpPr>
                  <a:grpSpLocks/>
                </p:cNvGrpSpPr>
                <p:nvPr/>
              </p:nvGrpSpPr>
              <p:grpSpPr bwMode="auto">
                <a:xfrm>
                  <a:off x="2753" y="2409"/>
                  <a:ext cx="749" cy="159"/>
                  <a:chOff x="2375" y="3606"/>
                  <a:chExt cx="695" cy="422"/>
                </a:xfrm>
              </p:grpSpPr>
              <p:sp>
                <p:nvSpPr>
                  <p:cNvPr id="265"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6"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101"/>
                <p:cNvGrpSpPr>
                  <a:grpSpLocks/>
                </p:cNvGrpSpPr>
                <p:nvPr/>
              </p:nvGrpSpPr>
              <p:grpSpPr bwMode="auto">
                <a:xfrm>
                  <a:off x="194" y="2568"/>
                  <a:ext cx="326" cy="158"/>
                  <a:chOff x="0" y="4028"/>
                  <a:chExt cx="303" cy="422"/>
                </a:xfrm>
              </p:grpSpPr>
              <p:sp>
                <p:nvSpPr>
                  <p:cNvPr id="263"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64"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4" name="Group 104"/>
                <p:cNvGrpSpPr>
                  <a:grpSpLocks/>
                </p:cNvGrpSpPr>
                <p:nvPr/>
              </p:nvGrpSpPr>
              <p:grpSpPr bwMode="auto">
                <a:xfrm>
                  <a:off x="520" y="2568"/>
                  <a:ext cx="1565" cy="158"/>
                  <a:chOff x="303" y="4028"/>
                  <a:chExt cx="1452" cy="422"/>
                </a:xfrm>
              </p:grpSpPr>
              <p:sp>
                <p:nvSpPr>
                  <p:cNvPr id="261"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62"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 name="Group 107"/>
                <p:cNvGrpSpPr>
                  <a:grpSpLocks/>
                </p:cNvGrpSpPr>
                <p:nvPr/>
              </p:nvGrpSpPr>
              <p:grpSpPr bwMode="auto">
                <a:xfrm>
                  <a:off x="2085" y="2568"/>
                  <a:ext cx="668" cy="158"/>
                  <a:chOff x="1755" y="4028"/>
                  <a:chExt cx="620" cy="422"/>
                </a:xfrm>
              </p:grpSpPr>
              <p:sp>
                <p:nvSpPr>
                  <p:cNvPr id="259"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6" name="Group 110"/>
                <p:cNvGrpSpPr>
                  <a:grpSpLocks/>
                </p:cNvGrpSpPr>
                <p:nvPr/>
              </p:nvGrpSpPr>
              <p:grpSpPr bwMode="auto">
                <a:xfrm>
                  <a:off x="2753" y="2568"/>
                  <a:ext cx="749" cy="158"/>
                  <a:chOff x="2375" y="4028"/>
                  <a:chExt cx="695" cy="422"/>
                </a:xfrm>
              </p:grpSpPr>
              <p:sp>
                <p:nvSpPr>
                  <p:cNvPr id="257"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58"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7" name="Group 113"/>
                <p:cNvGrpSpPr>
                  <a:grpSpLocks/>
                </p:cNvGrpSpPr>
                <p:nvPr/>
              </p:nvGrpSpPr>
              <p:grpSpPr bwMode="auto">
                <a:xfrm>
                  <a:off x="194" y="2726"/>
                  <a:ext cx="326" cy="158"/>
                  <a:chOff x="0" y="4450"/>
                  <a:chExt cx="303" cy="422"/>
                </a:xfrm>
              </p:grpSpPr>
              <p:sp>
                <p:nvSpPr>
                  <p:cNvPr id="255"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6"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8" name="Group 116"/>
                <p:cNvGrpSpPr>
                  <a:grpSpLocks/>
                </p:cNvGrpSpPr>
                <p:nvPr/>
              </p:nvGrpSpPr>
              <p:grpSpPr bwMode="auto">
                <a:xfrm>
                  <a:off x="520" y="2726"/>
                  <a:ext cx="1565" cy="158"/>
                  <a:chOff x="303" y="4450"/>
                  <a:chExt cx="1452" cy="422"/>
                </a:xfrm>
              </p:grpSpPr>
              <p:sp>
                <p:nvSpPr>
                  <p:cNvPr id="253"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54"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9" name="Group 119"/>
                <p:cNvGrpSpPr>
                  <a:grpSpLocks/>
                </p:cNvGrpSpPr>
                <p:nvPr/>
              </p:nvGrpSpPr>
              <p:grpSpPr bwMode="auto">
                <a:xfrm>
                  <a:off x="2085" y="2726"/>
                  <a:ext cx="668" cy="158"/>
                  <a:chOff x="1755" y="4450"/>
                  <a:chExt cx="620" cy="422"/>
                </a:xfrm>
              </p:grpSpPr>
              <p:sp>
                <p:nvSpPr>
                  <p:cNvPr id="251"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52"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0" name="Group 122"/>
                <p:cNvGrpSpPr>
                  <a:grpSpLocks/>
                </p:cNvGrpSpPr>
                <p:nvPr/>
              </p:nvGrpSpPr>
              <p:grpSpPr bwMode="auto">
                <a:xfrm>
                  <a:off x="2753" y="2726"/>
                  <a:ext cx="749" cy="158"/>
                  <a:chOff x="2375" y="4450"/>
                  <a:chExt cx="695" cy="422"/>
                </a:xfrm>
              </p:grpSpPr>
              <p:sp>
                <p:nvSpPr>
                  <p:cNvPr id="249"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0"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1" name="Group 125"/>
                <p:cNvGrpSpPr>
                  <a:grpSpLocks/>
                </p:cNvGrpSpPr>
                <p:nvPr/>
              </p:nvGrpSpPr>
              <p:grpSpPr bwMode="auto">
                <a:xfrm>
                  <a:off x="194" y="2884"/>
                  <a:ext cx="326" cy="158"/>
                  <a:chOff x="0" y="4872"/>
                  <a:chExt cx="303" cy="422"/>
                </a:xfrm>
              </p:grpSpPr>
              <p:sp>
                <p:nvSpPr>
                  <p:cNvPr id="247"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48"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2" name="Group 128"/>
                <p:cNvGrpSpPr>
                  <a:grpSpLocks/>
                </p:cNvGrpSpPr>
                <p:nvPr/>
              </p:nvGrpSpPr>
              <p:grpSpPr bwMode="auto">
                <a:xfrm>
                  <a:off x="520" y="2884"/>
                  <a:ext cx="1565" cy="158"/>
                  <a:chOff x="303" y="4872"/>
                  <a:chExt cx="1452" cy="422"/>
                </a:xfrm>
              </p:grpSpPr>
              <p:sp>
                <p:nvSpPr>
                  <p:cNvPr id="245"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46"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3" name="Group 131"/>
                <p:cNvGrpSpPr>
                  <a:grpSpLocks/>
                </p:cNvGrpSpPr>
                <p:nvPr/>
              </p:nvGrpSpPr>
              <p:grpSpPr bwMode="auto">
                <a:xfrm>
                  <a:off x="2085" y="2884"/>
                  <a:ext cx="668" cy="158"/>
                  <a:chOff x="1755" y="4872"/>
                  <a:chExt cx="620" cy="422"/>
                </a:xfrm>
              </p:grpSpPr>
              <p:sp>
                <p:nvSpPr>
                  <p:cNvPr id="243"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4"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4" name="Group 134"/>
                <p:cNvGrpSpPr>
                  <a:grpSpLocks/>
                </p:cNvGrpSpPr>
                <p:nvPr/>
              </p:nvGrpSpPr>
              <p:grpSpPr bwMode="auto">
                <a:xfrm>
                  <a:off x="2753" y="2884"/>
                  <a:ext cx="749" cy="158"/>
                  <a:chOff x="2375" y="4872"/>
                  <a:chExt cx="695" cy="422"/>
                </a:xfrm>
              </p:grpSpPr>
              <p:sp>
                <p:nvSpPr>
                  <p:cNvPr id="241"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42"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5" name="Group 137"/>
                <p:cNvGrpSpPr>
                  <a:grpSpLocks/>
                </p:cNvGrpSpPr>
                <p:nvPr/>
              </p:nvGrpSpPr>
              <p:grpSpPr bwMode="auto">
                <a:xfrm>
                  <a:off x="194" y="3042"/>
                  <a:ext cx="326" cy="159"/>
                  <a:chOff x="0" y="5294"/>
                  <a:chExt cx="303" cy="422"/>
                </a:xfrm>
              </p:grpSpPr>
              <p:sp>
                <p:nvSpPr>
                  <p:cNvPr id="239"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40"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6" name="Group 140"/>
                <p:cNvGrpSpPr>
                  <a:grpSpLocks/>
                </p:cNvGrpSpPr>
                <p:nvPr/>
              </p:nvGrpSpPr>
              <p:grpSpPr bwMode="auto">
                <a:xfrm>
                  <a:off x="520" y="3042"/>
                  <a:ext cx="1565" cy="159"/>
                  <a:chOff x="303" y="5294"/>
                  <a:chExt cx="1452" cy="422"/>
                </a:xfrm>
              </p:grpSpPr>
              <p:sp>
                <p:nvSpPr>
                  <p:cNvPr id="237"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38"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7" name="Group 143"/>
                <p:cNvGrpSpPr>
                  <a:grpSpLocks/>
                </p:cNvGrpSpPr>
                <p:nvPr/>
              </p:nvGrpSpPr>
              <p:grpSpPr bwMode="auto">
                <a:xfrm>
                  <a:off x="2123" y="3042"/>
                  <a:ext cx="1382" cy="159"/>
                  <a:chOff x="1092" y="5294"/>
                  <a:chExt cx="1284" cy="422"/>
                </a:xfrm>
              </p:grpSpPr>
              <p:sp>
                <p:nvSpPr>
                  <p:cNvPr id="235"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36"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8" name="Group 146"/>
                <p:cNvGrpSpPr>
                  <a:grpSpLocks/>
                </p:cNvGrpSpPr>
                <p:nvPr/>
              </p:nvGrpSpPr>
              <p:grpSpPr bwMode="auto">
                <a:xfrm>
                  <a:off x="2753" y="3042"/>
                  <a:ext cx="749" cy="159"/>
                  <a:chOff x="2375" y="5294"/>
                  <a:chExt cx="695" cy="422"/>
                </a:xfrm>
              </p:grpSpPr>
              <p:sp>
                <p:nvSpPr>
                  <p:cNvPr id="233"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4"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29"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0"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1"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2"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79" name="Rectangle 310"/>
              <p:cNvSpPr>
                <a:spLocks noChangeArrowheads="1"/>
              </p:cNvSpPr>
              <p:nvPr/>
            </p:nvSpPr>
            <p:spPr bwMode="auto">
              <a:xfrm>
                <a:off x="7750053" y="5862938"/>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177"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lIns="92071" tIns="46036" rIns="92071" bIns="46036"/>
          <a:lstStyle/>
          <a:p>
            <a:pPr eaLnBrk="1" hangingPunct="1"/>
            <a:r>
              <a:rPr lang="en-US" altLang="en-US" smtClean="0"/>
              <a:t>Chapter Outline</a:t>
            </a:r>
          </a:p>
        </p:txBody>
      </p:sp>
      <p:sp>
        <p:nvSpPr>
          <p:cNvPr id="15363"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marL="385763" indent="-385763" defTabSz="1031875" eaLnBrk="1" hangingPunct="1">
              <a:lnSpc>
                <a:spcPct val="90000"/>
              </a:lnSpc>
            </a:pPr>
            <a:r>
              <a:rPr lang="en-US" altLang="en-US" dirty="0" smtClean="0"/>
              <a:t>Balance of Payments Accounting</a:t>
            </a:r>
          </a:p>
          <a:p>
            <a:pPr marL="385763" indent="-385763" defTabSz="1031875" eaLnBrk="1" hangingPunct="1">
              <a:lnSpc>
                <a:spcPct val="90000"/>
              </a:lnSpc>
            </a:pPr>
            <a:r>
              <a:rPr lang="en-US" altLang="en-US" dirty="0" smtClean="0"/>
              <a:t>Balance of Payments Accounts</a:t>
            </a:r>
          </a:p>
          <a:p>
            <a:pPr marL="838200" lvl="1" indent="-322263" defTabSz="1031875" eaLnBrk="1" hangingPunct="1">
              <a:lnSpc>
                <a:spcPct val="90000"/>
              </a:lnSpc>
            </a:pPr>
            <a:r>
              <a:rPr lang="en-US" altLang="en-US" dirty="0" smtClean="0"/>
              <a:t>The Current Account</a:t>
            </a:r>
          </a:p>
          <a:p>
            <a:pPr marL="838200" lvl="1" indent="-322263" defTabSz="1031875" eaLnBrk="1" hangingPunct="1">
              <a:lnSpc>
                <a:spcPct val="90000"/>
              </a:lnSpc>
            </a:pPr>
            <a:r>
              <a:rPr lang="en-US" altLang="en-US" dirty="0" smtClean="0"/>
              <a:t>The Capital Account</a:t>
            </a:r>
          </a:p>
          <a:p>
            <a:pPr marL="838200" lvl="1" indent="-322263" defTabSz="1031875" eaLnBrk="1" hangingPunct="1">
              <a:lnSpc>
                <a:spcPct val="90000"/>
              </a:lnSpc>
            </a:pPr>
            <a:r>
              <a:rPr lang="en-US" altLang="en-US" dirty="0" smtClean="0"/>
              <a:t>Statistical Discrepancy</a:t>
            </a:r>
          </a:p>
          <a:p>
            <a:pPr marL="838200" lvl="1" indent="-322263" defTabSz="1031875" eaLnBrk="1" hangingPunct="1">
              <a:lnSpc>
                <a:spcPct val="90000"/>
              </a:lnSpc>
            </a:pPr>
            <a:r>
              <a:rPr lang="en-US" altLang="en-US" dirty="0" smtClean="0"/>
              <a:t>Official Reserves Account</a:t>
            </a:r>
          </a:p>
          <a:p>
            <a:pPr marL="385763" indent="-385763" defTabSz="1031875" eaLnBrk="1" hangingPunct="1">
              <a:lnSpc>
                <a:spcPct val="90000"/>
              </a:lnSpc>
            </a:pPr>
            <a:r>
              <a:rPr lang="en-US" altLang="en-US" dirty="0" smtClean="0"/>
              <a:t>The Balance of Payments Identity</a:t>
            </a:r>
          </a:p>
          <a:p>
            <a:pPr marL="385763" indent="-385763" defTabSz="1031875" eaLnBrk="1" hangingPunct="1">
              <a:lnSpc>
                <a:spcPct val="90000"/>
              </a:lnSpc>
            </a:pPr>
            <a:r>
              <a:rPr lang="en-US" altLang="en-US" dirty="0" smtClean="0"/>
              <a:t>Balance of Payments Trends in Major Countries</a:t>
            </a:r>
          </a:p>
        </p:txBody>
      </p:sp>
      <p:sp>
        <p:nvSpPr>
          <p:cNvPr id="1536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15365"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15F8E487-6F91-4AD5-94C4-07AD9DAEC809}" type="slidenum">
              <a:rPr lang="en-US" altLang="en-US" sz="900">
                <a:cs typeface="Arial" charset="0"/>
              </a:rPr>
              <a:pPr algn="r" eaLnBrk="1" hangingPunct="1"/>
              <a:t>2</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descr="Parchment"/>
          <p:cNvSpPr>
            <a:spLocks noChangeArrowheads="1"/>
          </p:cNvSpPr>
          <p:nvPr/>
        </p:nvSpPr>
        <p:spPr bwMode="auto">
          <a:xfrm>
            <a:off x="6604000" y="2373313"/>
            <a:ext cx="2201863" cy="2989262"/>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2771" name="Rectangle 3"/>
          <p:cNvSpPr>
            <a:spLocks noGrp="1" noChangeArrowheads="1"/>
          </p:cNvSpPr>
          <p:nvPr>
            <p:ph type="title"/>
          </p:nvPr>
        </p:nvSpPr>
        <p:spPr/>
        <p:txBody>
          <a:bodyPr>
            <a:noAutofit/>
          </a:bodyPr>
          <a:lstStyle/>
          <a:p>
            <a:pPr algn="l" eaLnBrk="1" hangingPunct="1"/>
            <a:r>
              <a:rPr lang="en-US" altLang="en-US" sz="3600" dirty="0" smtClean="0"/>
              <a:t>Balance of Payments and the Exchange Rate </a:t>
            </a:r>
            <a:r>
              <a:rPr lang="en-US" altLang="en-US" sz="3200" dirty="0" smtClean="0"/>
              <a:t>(continued)</a:t>
            </a:r>
          </a:p>
        </p:txBody>
      </p:sp>
      <p:sp>
        <p:nvSpPr>
          <p:cNvPr id="32772" name="Line 4"/>
          <p:cNvSpPr>
            <a:spLocks noChangeShapeType="1"/>
          </p:cNvSpPr>
          <p:nvPr/>
        </p:nvSpPr>
        <p:spPr bwMode="auto">
          <a:xfrm flipV="1">
            <a:off x="6604000" y="2286000"/>
            <a:ext cx="0" cy="30765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73" name="Line 5"/>
          <p:cNvSpPr>
            <a:spLocks noChangeShapeType="1"/>
          </p:cNvSpPr>
          <p:nvPr/>
        </p:nvSpPr>
        <p:spPr bwMode="auto">
          <a:xfrm>
            <a:off x="6604000" y="5362575"/>
            <a:ext cx="22018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74" name="Line 6"/>
          <p:cNvSpPr>
            <a:spLocks noChangeShapeType="1"/>
          </p:cNvSpPr>
          <p:nvPr/>
        </p:nvSpPr>
        <p:spPr bwMode="auto">
          <a:xfrm flipH="1">
            <a:off x="6604000" y="3868738"/>
            <a:ext cx="1016000" cy="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75" name="Line 7"/>
          <p:cNvSpPr>
            <a:spLocks noChangeShapeType="1"/>
          </p:cNvSpPr>
          <p:nvPr/>
        </p:nvSpPr>
        <p:spPr bwMode="auto">
          <a:xfrm>
            <a:off x="7620000" y="3868738"/>
            <a:ext cx="0" cy="1493837"/>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76" name="Text Box 8"/>
          <p:cNvSpPr txBox="1">
            <a:spLocks noChangeArrowheads="1"/>
          </p:cNvSpPr>
          <p:nvPr/>
        </p:nvSpPr>
        <p:spPr bwMode="auto">
          <a:xfrm>
            <a:off x="8382000" y="5362575"/>
            <a:ext cx="508000" cy="528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Q</a:t>
            </a:r>
          </a:p>
        </p:txBody>
      </p:sp>
      <p:sp>
        <p:nvSpPr>
          <p:cNvPr id="32777" name="Text Box 9"/>
          <p:cNvSpPr txBox="1">
            <a:spLocks noChangeArrowheads="1"/>
          </p:cNvSpPr>
          <p:nvPr/>
        </p:nvSpPr>
        <p:spPr bwMode="auto">
          <a:xfrm>
            <a:off x="6180138" y="2373313"/>
            <a:ext cx="423862"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P</a:t>
            </a:r>
          </a:p>
        </p:txBody>
      </p:sp>
      <p:sp>
        <p:nvSpPr>
          <p:cNvPr id="32778" name="Oval 10"/>
          <p:cNvSpPr>
            <a:spLocks noChangeArrowheads="1"/>
          </p:cNvSpPr>
          <p:nvPr/>
        </p:nvSpPr>
        <p:spPr bwMode="auto">
          <a:xfrm>
            <a:off x="3725863" y="2462213"/>
            <a:ext cx="1184275" cy="527050"/>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2779" name="Line 11"/>
          <p:cNvSpPr>
            <a:spLocks noChangeShapeType="1"/>
          </p:cNvSpPr>
          <p:nvPr/>
        </p:nvSpPr>
        <p:spPr bwMode="auto">
          <a:xfrm>
            <a:off x="4910138" y="2725738"/>
            <a:ext cx="1863725" cy="0"/>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80" name="Oval 12"/>
          <p:cNvSpPr>
            <a:spLocks noChangeArrowheads="1"/>
          </p:cNvSpPr>
          <p:nvPr/>
        </p:nvSpPr>
        <p:spPr bwMode="auto">
          <a:xfrm>
            <a:off x="3725863" y="3165475"/>
            <a:ext cx="1184275" cy="527050"/>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2781" name="Line 13"/>
          <p:cNvSpPr>
            <a:spLocks noChangeShapeType="1"/>
          </p:cNvSpPr>
          <p:nvPr/>
        </p:nvSpPr>
        <p:spPr bwMode="auto">
          <a:xfrm>
            <a:off x="4910138" y="3429000"/>
            <a:ext cx="2371725" cy="0"/>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82" name="Line 14"/>
          <p:cNvSpPr>
            <a:spLocks noChangeShapeType="1"/>
          </p:cNvSpPr>
          <p:nvPr/>
        </p:nvSpPr>
        <p:spPr bwMode="auto">
          <a:xfrm>
            <a:off x="4910138" y="4572000"/>
            <a:ext cx="3048000" cy="0"/>
          </a:xfrm>
          <a:prstGeom prst="line">
            <a:avLst/>
          </a:prstGeom>
          <a:noFill/>
          <a:ln w="9525">
            <a:solidFill>
              <a:srgbClr val="FF3300"/>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2783" name="Oval 15"/>
          <p:cNvSpPr>
            <a:spLocks noChangeArrowheads="1"/>
          </p:cNvSpPr>
          <p:nvPr/>
        </p:nvSpPr>
        <p:spPr bwMode="auto">
          <a:xfrm>
            <a:off x="3725863" y="3956050"/>
            <a:ext cx="1184275" cy="1143000"/>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2784" name="Text Box 16"/>
          <p:cNvSpPr txBox="1">
            <a:spLocks noChangeArrowheads="1"/>
          </p:cNvSpPr>
          <p:nvPr/>
        </p:nvSpPr>
        <p:spPr bwMode="auto">
          <a:xfrm>
            <a:off x="254000" y="6154738"/>
            <a:ext cx="8636000" cy="350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600">
                <a:latin typeface="Arial Unicode MS" pitchFamily="34" charset="-128"/>
                <a:ea typeface="Arial Unicode MS" pitchFamily="34" charset="-128"/>
                <a:cs typeface="Arial Unicode MS" pitchFamily="34" charset="-128"/>
              </a:rPr>
              <a:t>As U.S. citizens export, others demand dollars at the FOREX market.</a:t>
            </a:r>
          </a:p>
        </p:txBody>
      </p:sp>
      <p:sp>
        <p:nvSpPr>
          <p:cNvPr id="32785" name="Text Box 18"/>
          <p:cNvSpPr txBox="1">
            <a:spLocks noChangeArrowheads="1"/>
          </p:cNvSpPr>
          <p:nvPr/>
        </p:nvSpPr>
        <p:spPr bwMode="auto">
          <a:xfrm>
            <a:off x="8128000" y="2373313"/>
            <a:ext cx="423863"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CC0000"/>
                </a:solidFill>
                <a:latin typeface="Times New Roman" pitchFamily="18" charset="0"/>
              </a:rPr>
              <a:t>S</a:t>
            </a:r>
          </a:p>
        </p:txBody>
      </p:sp>
      <p:sp>
        <p:nvSpPr>
          <p:cNvPr id="32786" name="Text Box 19"/>
          <p:cNvSpPr txBox="1">
            <a:spLocks noChangeArrowheads="1"/>
          </p:cNvSpPr>
          <p:nvPr/>
        </p:nvSpPr>
        <p:spPr bwMode="auto">
          <a:xfrm>
            <a:off x="8297863" y="4572000"/>
            <a:ext cx="422275" cy="52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003399"/>
                </a:solidFill>
                <a:latin typeface="Times New Roman" pitchFamily="18" charset="0"/>
              </a:rPr>
              <a:t>D</a:t>
            </a:r>
          </a:p>
        </p:txBody>
      </p:sp>
      <p:sp>
        <p:nvSpPr>
          <p:cNvPr id="32787" name="Arc 20"/>
          <p:cNvSpPr>
            <a:spLocks/>
          </p:cNvSpPr>
          <p:nvPr/>
        </p:nvSpPr>
        <p:spPr bwMode="auto">
          <a:xfrm flipV="1">
            <a:off x="6773863" y="2373313"/>
            <a:ext cx="1412875" cy="1846262"/>
          </a:xfrm>
          <a:custGeom>
            <a:avLst/>
            <a:gdLst>
              <a:gd name="T0" fmla="*/ 0 w 21207"/>
              <a:gd name="T1" fmla="*/ 0 h 21600"/>
              <a:gd name="T2" fmla="*/ 2147483647 w 21207"/>
              <a:gd name="T3" fmla="*/ 2147483647 h 21600"/>
              <a:gd name="T4" fmla="*/ 0 w 21207"/>
              <a:gd name="T5" fmla="*/ 2147483647 h 21600"/>
              <a:gd name="T6" fmla="*/ 0 60000 65536"/>
              <a:gd name="T7" fmla="*/ 0 60000 65536"/>
              <a:gd name="T8" fmla="*/ 0 60000 65536"/>
              <a:gd name="T9" fmla="*/ 0 w 21207"/>
              <a:gd name="T10" fmla="*/ 0 h 21600"/>
              <a:gd name="T11" fmla="*/ 21207 w 21207"/>
              <a:gd name="T12" fmla="*/ 21600 h 21600"/>
            </a:gdLst>
            <a:ahLst/>
            <a:cxnLst>
              <a:cxn ang="T6">
                <a:pos x="T0" y="T1"/>
              </a:cxn>
              <a:cxn ang="T7">
                <a:pos x="T2" y="T3"/>
              </a:cxn>
              <a:cxn ang="T8">
                <a:pos x="T4" y="T5"/>
              </a:cxn>
            </a:cxnLst>
            <a:rect l="T9" t="T10" r="T11" b="T12"/>
            <a:pathLst>
              <a:path w="21207" h="21600" fill="none" extrusionOk="0">
                <a:moveTo>
                  <a:pt x="-1" y="0"/>
                </a:moveTo>
                <a:cubicBezTo>
                  <a:pt x="10348" y="0"/>
                  <a:pt x="19242" y="7339"/>
                  <a:pt x="21207" y="17498"/>
                </a:cubicBezTo>
              </a:path>
              <a:path w="21207" h="21600" stroke="0" extrusionOk="0">
                <a:moveTo>
                  <a:pt x="-1" y="0"/>
                </a:moveTo>
                <a:cubicBezTo>
                  <a:pt x="10348" y="0"/>
                  <a:pt x="19242" y="7339"/>
                  <a:pt x="21207" y="17498"/>
                </a:cubicBezTo>
                <a:lnTo>
                  <a:pt x="0" y="21600"/>
                </a:lnTo>
                <a:lnTo>
                  <a:pt x="-1" y="0"/>
                </a:lnTo>
                <a:close/>
              </a:path>
            </a:pathLst>
          </a:custGeom>
          <a:noFill/>
          <a:ln w="9525">
            <a:solidFill>
              <a:srgbClr val="CC0000"/>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2788" name="Arc 21"/>
          <p:cNvSpPr>
            <a:spLocks/>
          </p:cNvSpPr>
          <p:nvPr/>
        </p:nvSpPr>
        <p:spPr bwMode="auto">
          <a:xfrm flipV="1">
            <a:off x="7346950" y="2727325"/>
            <a:ext cx="1438275" cy="1905000"/>
          </a:xfrm>
          <a:custGeom>
            <a:avLst/>
            <a:gdLst>
              <a:gd name="T0" fmla="*/ 2147483647 w 21600"/>
              <a:gd name="T1" fmla="*/ 2147483647 h 22289"/>
              <a:gd name="T2" fmla="*/ 2147483647 w 21600"/>
              <a:gd name="T3" fmla="*/ 0 h 22289"/>
              <a:gd name="T4" fmla="*/ 2147483647 w 21600"/>
              <a:gd name="T5" fmla="*/ 2147483647 h 22289"/>
              <a:gd name="T6" fmla="*/ 0 60000 65536"/>
              <a:gd name="T7" fmla="*/ 0 60000 65536"/>
              <a:gd name="T8" fmla="*/ 0 60000 65536"/>
              <a:gd name="T9" fmla="*/ 0 w 21600"/>
              <a:gd name="T10" fmla="*/ 0 h 22289"/>
              <a:gd name="T11" fmla="*/ 21600 w 21600"/>
              <a:gd name="T12" fmla="*/ 22289 h 22289"/>
            </a:gdLst>
            <a:ahLst/>
            <a:cxnLst>
              <a:cxn ang="T6">
                <a:pos x="T0" y="T1"/>
              </a:cxn>
              <a:cxn ang="T7">
                <a:pos x="T2" y="T3"/>
              </a:cxn>
              <a:cxn ang="T8">
                <a:pos x="T4" y="T5"/>
              </a:cxn>
            </a:cxnLst>
            <a:rect l="T9" t="T10" r="T11" b="T12"/>
            <a:pathLst>
              <a:path w="21600" h="22289" fill="none" extrusionOk="0">
                <a:moveTo>
                  <a:pt x="25" y="22288"/>
                </a:moveTo>
                <a:cubicBezTo>
                  <a:pt x="8" y="21941"/>
                  <a:pt x="0" y="21593"/>
                  <a:pt x="0" y="21245"/>
                </a:cubicBezTo>
                <a:cubicBezTo>
                  <a:pt x="-1" y="10819"/>
                  <a:pt x="7446" y="1881"/>
                  <a:pt x="17700" y="-1"/>
                </a:cubicBezTo>
              </a:path>
              <a:path w="21600" h="22289" stroke="0" extrusionOk="0">
                <a:moveTo>
                  <a:pt x="25" y="22288"/>
                </a:moveTo>
                <a:cubicBezTo>
                  <a:pt x="8" y="21941"/>
                  <a:pt x="0" y="21593"/>
                  <a:pt x="0" y="21245"/>
                </a:cubicBezTo>
                <a:cubicBezTo>
                  <a:pt x="-1" y="10819"/>
                  <a:pt x="7446" y="1881"/>
                  <a:pt x="17700" y="-1"/>
                </a:cubicBezTo>
                <a:lnTo>
                  <a:pt x="21600" y="21245"/>
                </a:lnTo>
                <a:lnTo>
                  <a:pt x="25" y="22288"/>
                </a:lnTo>
                <a:close/>
              </a:path>
            </a:pathLst>
          </a:custGeom>
          <a:noFill/>
          <a:ln w="9525">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2791" name="Rectangle 20"/>
          <p:cNvSpPr txBox="1">
            <a:spLocks noChangeArrowheads="1"/>
          </p:cNvSpPr>
          <p:nvPr/>
        </p:nvSpPr>
        <p:spPr bwMode="auto">
          <a:xfrm>
            <a:off x="4871687" y="6553200"/>
            <a:ext cx="3967513"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32792" name="Rectangle 6"/>
          <p:cNvSpPr>
            <a:spLocks noChangeArrowheads="1"/>
          </p:cNvSpPr>
          <p:nvPr/>
        </p:nvSpPr>
        <p:spPr bwMode="auto">
          <a:xfrm>
            <a:off x="8720138" y="6553200"/>
            <a:ext cx="4238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252C4A4F-2B94-4C31-BACB-F2BE3D75FA22}" type="slidenum">
              <a:rPr lang="en-US" altLang="en-US" sz="900">
                <a:cs typeface="Arial" charset="0"/>
              </a:rPr>
              <a:pPr algn="r" eaLnBrk="1" hangingPunct="1"/>
              <a:t>20</a:t>
            </a:fld>
            <a:endParaRPr lang="en-US" altLang="en-US" sz="1000">
              <a:cs typeface="Arial" charset="0"/>
            </a:endParaRPr>
          </a:p>
        </p:txBody>
      </p:sp>
      <p:sp>
        <p:nvSpPr>
          <p:cNvPr id="32793" name="Text Box 15"/>
          <p:cNvSpPr txBox="1">
            <a:spLocks noChangeArrowheads="1"/>
          </p:cNvSpPr>
          <p:nvPr/>
        </p:nvSpPr>
        <p:spPr bwMode="auto">
          <a:xfrm>
            <a:off x="6265863" y="1758950"/>
            <a:ext cx="25400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Arial Unicode MS" pitchFamily="34" charset="-128"/>
                <a:ea typeface="Arial Unicode MS" pitchFamily="34" charset="-128"/>
                <a:cs typeface="Arial Unicode MS" pitchFamily="34" charset="-128"/>
              </a:rPr>
              <a:t>Exchange rate $</a:t>
            </a:r>
          </a:p>
        </p:txBody>
      </p:sp>
      <p:grpSp>
        <p:nvGrpSpPr>
          <p:cNvPr id="177" name="Group 176"/>
          <p:cNvGrpSpPr/>
          <p:nvPr/>
        </p:nvGrpSpPr>
        <p:grpSpPr>
          <a:xfrm>
            <a:off x="304800" y="1920875"/>
            <a:ext cx="5843587" cy="4232031"/>
            <a:chOff x="304800" y="1920875"/>
            <a:chExt cx="5843587" cy="4232031"/>
          </a:xfrm>
        </p:grpSpPr>
        <p:grpSp>
          <p:nvGrpSpPr>
            <p:cNvPr id="178" name="Group 177"/>
            <p:cNvGrpSpPr/>
            <p:nvPr/>
          </p:nvGrpSpPr>
          <p:grpSpPr>
            <a:xfrm>
              <a:off x="304800" y="1920875"/>
              <a:ext cx="5843587" cy="4221163"/>
              <a:chOff x="3109913" y="1920875"/>
              <a:chExt cx="5843587" cy="4221163"/>
            </a:xfrm>
          </p:grpSpPr>
          <p:grpSp>
            <p:nvGrpSpPr>
              <p:cNvPr id="180" name="Group 157"/>
              <p:cNvGrpSpPr>
                <a:grpSpLocks/>
              </p:cNvGrpSpPr>
              <p:nvPr/>
            </p:nvGrpSpPr>
            <p:grpSpPr bwMode="auto">
              <a:xfrm>
                <a:off x="3109913" y="1920875"/>
                <a:ext cx="5843587" cy="4221163"/>
                <a:chOff x="192" y="1056"/>
                <a:chExt cx="3313" cy="2304"/>
              </a:xfrm>
            </p:grpSpPr>
            <p:sp>
              <p:nvSpPr>
                <p:cNvPr id="182"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83" name="Group 5"/>
                <p:cNvGrpSpPr>
                  <a:grpSpLocks/>
                </p:cNvGrpSpPr>
                <p:nvPr/>
              </p:nvGrpSpPr>
              <p:grpSpPr bwMode="auto">
                <a:xfrm>
                  <a:off x="194" y="1057"/>
                  <a:ext cx="1891" cy="158"/>
                  <a:chOff x="0" y="0"/>
                  <a:chExt cx="1755" cy="422"/>
                </a:xfrm>
              </p:grpSpPr>
              <p:sp>
                <p:nvSpPr>
                  <p:cNvPr id="329"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30"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4" name="Group 8"/>
                <p:cNvGrpSpPr>
                  <a:grpSpLocks/>
                </p:cNvGrpSpPr>
                <p:nvPr/>
              </p:nvGrpSpPr>
              <p:grpSpPr bwMode="auto">
                <a:xfrm>
                  <a:off x="2085" y="1057"/>
                  <a:ext cx="668" cy="158"/>
                  <a:chOff x="1755" y="0"/>
                  <a:chExt cx="620" cy="422"/>
                </a:xfrm>
              </p:grpSpPr>
              <p:sp>
                <p:nvSpPr>
                  <p:cNvPr id="327"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8"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5" name="Group 11"/>
                <p:cNvGrpSpPr>
                  <a:grpSpLocks/>
                </p:cNvGrpSpPr>
                <p:nvPr/>
              </p:nvGrpSpPr>
              <p:grpSpPr bwMode="auto">
                <a:xfrm>
                  <a:off x="2753" y="1057"/>
                  <a:ext cx="749" cy="158"/>
                  <a:chOff x="2375" y="0"/>
                  <a:chExt cx="695" cy="422"/>
                </a:xfrm>
              </p:grpSpPr>
              <p:sp>
                <p:nvSpPr>
                  <p:cNvPr id="325"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6"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6" name="Group 14"/>
                <p:cNvGrpSpPr>
                  <a:grpSpLocks/>
                </p:cNvGrpSpPr>
                <p:nvPr/>
              </p:nvGrpSpPr>
              <p:grpSpPr bwMode="auto">
                <a:xfrm>
                  <a:off x="194" y="1215"/>
                  <a:ext cx="1891" cy="151"/>
                  <a:chOff x="0" y="422"/>
                  <a:chExt cx="1755" cy="403"/>
                </a:xfrm>
              </p:grpSpPr>
              <p:sp>
                <p:nvSpPr>
                  <p:cNvPr id="323"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4"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17"/>
                <p:cNvGrpSpPr>
                  <a:grpSpLocks/>
                </p:cNvGrpSpPr>
                <p:nvPr/>
              </p:nvGrpSpPr>
              <p:grpSpPr bwMode="auto">
                <a:xfrm>
                  <a:off x="2085" y="1215"/>
                  <a:ext cx="668" cy="151"/>
                  <a:chOff x="1755" y="422"/>
                  <a:chExt cx="620" cy="403"/>
                </a:xfrm>
              </p:grpSpPr>
              <p:sp>
                <p:nvSpPr>
                  <p:cNvPr id="321"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2"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20"/>
                <p:cNvGrpSpPr>
                  <a:grpSpLocks/>
                </p:cNvGrpSpPr>
                <p:nvPr/>
              </p:nvGrpSpPr>
              <p:grpSpPr bwMode="auto">
                <a:xfrm>
                  <a:off x="2753" y="1215"/>
                  <a:ext cx="749" cy="151"/>
                  <a:chOff x="2375" y="422"/>
                  <a:chExt cx="695" cy="403"/>
                </a:xfrm>
              </p:grpSpPr>
              <p:sp>
                <p:nvSpPr>
                  <p:cNvPr id="319"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0"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23"/>
                <p:cNvGrpSpPr>
                  <a:grpSpLocks/>
                </p:cNvGrpSpPr>
                <p:nvPr/>
              </p:nvGrpSpPr>
              <p:grpSpPr bwMode="auto">
                <a:xfrm>
                  <a:off x="194" y="1366"/>
                  <a:ext cx="326" cy="209"/>
                  <a:chOff x="0" y="825"/>
                  <a:chExt cx="303" cy="556"/>
                </a:xfrm>
              </p:grpSpPr>
              <p:sp>
                <p:nvSpPr>
                  <p:cNvPr id="317"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18"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26"/>
                <p:cNvGrpSpPr>
                  <a:grpSpLocks/>
                </p:cNvGrpSpPr>
                <p:nvPr/>
              </p:nvGrpSpPr>
              <p:grpSpPr bwMode="auto">
                <a:xfrm>
                  <a:off x="520" y="1366"/>
                  <a:ext cx="1565" cy="209"/>
                  <a:chOff x="303" y="825"/>
                  <a:chExt cx="1452" cy="556"/>
                </a:xfrm>
              </p:grpSpPr>
              <p:sp>
                <p:nvSpPr>
                  <p:cNvPr id="315"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316"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29"/>
                <p:cNvGrpSpPr>
                  <a:grpSpLocks/>
                </p:cNvGrpSpPr>
                <p:nvPr/>
              </p:nvGrpSpPr>
              <p:grpSpPr bwMode="auto">
                <a:xfrm>
                  <a:off x="2085" y="1366"/>
                  <a:ext cx="668" cy="209"/>
                  <a:chOff x="1755" y="825"/>
                  <a:chExt cx="620" cy="556"/>
                </a:xfrm>
              </p:grpSpPr>
              <p:sp>
                <p:nvSpPr>
                  <p:cNvPr id="313"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14"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32"/>
                <p:cNvGrpSpPr>
                  <a:grpSpLocks/>
                </p:cNvGrpSpPr>
                <p:nvPr/>
              </p:nvGrpSpPr>
              <p:grpSpPr bwMode="auto">
                <a:xfrm>
                  <a:off x="2753" y="1366"/>
                  <a:ext cx="749" cy="209"/>
                  <a:chOff x="2375" y="825"/>
                  <a:chExt cx="695" cy="556"/>
                </a:xfrm>
              </p:grpSpPr>
              <p:sp>
                <p:nvSpPr>
                  <p:cNvPr id="311"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12"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35"/>
                <p:cNvGrpSpPr>
                  <a:grpSpLocks/>
                </p:cNvGrpSpPr>
                <p:nvPr/>
              </p:nvGrpSpPr>
              <p:grpSpPr bwMode="auto">
                <a:xfrm>
                  <a:off x="194" y="1575"/>
                  <a:ext cx="326" cy="208"/>
                  <a:chOff x="0" y="1381"/>
                  <a:chExt cx="303" cy="556"/>
                </a:xfrm>
              </p:grpSpPr>
              <p:sp>
                <p:nvSpPr>
                  <p:cNvPr id="309"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310"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38"/>
                <p:cNvGrpSpPr>
                  <a:grpSpLocks/>
                </p:cNvGrpSpPr>
                <p:nvPr/>
              </p:nvGrpSpPr>
              <p:grpSpPr bwMode="auto">
                <a:xfrm>
                  <a:off x="520" y="1575"/>
                  <a:ext cx="1565" cy="208"/>
                  <a:chOff x="303" y="1381"/>
                  <a:chExt cx="1452" cy="556"/>
                </a:xfrm>
              </p:grpSpPr>
              <p:sp>
                <p:nvSpPr>
                  <p:cNvPr id="307"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308"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41"/>
                <p:cNvGrpSpPr>
                  <a:grpSpLocks/>
                </p:cNvGrpSpPr>
                <p:nvPr/>
              </p:nvGrpSpPr>
              <p:grpSpPr bwMode="auto">
                <a:xfrm>
                  <a:off x="2085" y="1575"/>
                  <a:ext cx="668" cy="208"/>
                  <a:chOff x="1755" y="1381"/>
                  <a:chExt cx="620" cy="556"/>
                </a:xfrm>
              </p:grpSpPr>
              <p:sp>
                <p:nvSpPr>
                  <p:cNvPr id="305"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06"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44"/>
                <p:cNvGrpSpPr>
                  <a:grpSpLocks/>
                </p:cNvGrpSpPr>
                <p:nvPr/>
              </p:nvGrpSpPr>
              <p:grpSpPr bwMode="auto">
                <a:xfrm>
                  <a:off x="2753" y="1575"/>
                  <a:ext cx="749" cy="208"/>
                  <a:chOff x="2375" y="1381"/>
                  <a:chExt cx="695" cy="556"/>
                </a:xfrm>
              </p:grpSpPr>
              <p:sp>
                <p:nvSpPr>
                  <p:cNvPr id="303"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04"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47"/>
                <p:cNvGrpSpPr>
                  <a:grpSpLocks/>
                </p:cNvGrpSpPr>
                <p:nvPr/>
              </p:nvGrpSpPr>
              <p:grpSpPr bwMode="auto">
                <a:xfrm>
                  <a:off x="194" y="1783"/>
                  <a:ext cx="326" cy="159"/>
                  <a:chOff x="0" y="1937"/>
                  <a:chExt cx="303" cy="422"/>
                </a:xfrm>
              </p:grpSpPr>
              <p:sp>
                <p:nvSpPr>
                  <p:cNvPr id="301"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302"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50"/>
                <p:cNvGrpSpPr>
                  <a:grpSpLocks/>
                </p:cNvGrpSpPr>
                <p:nvPr/>
              </p:nvGrpSpPr>
              <p:grpSpPr bwMode="auto">
                <a:xfrm>
                  <a:off x="520" y="1783"/>
                  <a:ext cx="1565" cy="159"/>
                  <a:chOff x="303" y="1937"/>
                  <a:chExt cx="1452" cy="422"/>
                </a:xfrm>
              </p:grpSpPr>
              <p:sp>
                <p:nvSpPr>
                  <p:cNvPr id="299"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300"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53"/>
                <p:cNvGrpSpPr>
                  <a:grpSpLocks/>
                </p:cNvGrpSpPr>
                <p:nvPr/>
              </p:nvGrpSpPr>
              <p:grpSpPr bwMode="auto">
                <a:xfrm>
                  <a:off x="2085" y="1783"/>
                  <a:ext cx="668" cy="159"/>
                  <a:chOff x="1755" y="1937"/>
                  <a:chExt cx="620" cy="422"/>
                </a:xfrm>
              </p:grpSpPr>
              <p:sp>
                <p:nvSpPr>
                  <p:cNvPr id="297"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8"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56"/>
                <p:cNvGrpSpPr>
                  <a:grpSpLocks/>
                </p:cNvGrpSpPr>
                <p:nvPr/>
              </p:nvGrpSpPr>
              <p:grpSpPr bwMode="auto">
                <a:xfrm>
                  <a:off x="2753" y="1783"/>
                  <a:ext cx="749" cy="159"/>
                  <a:chOff x="2375" y="1937"/>
                  <a:chExt cx="695" cy="422"/>
                </a:xfrm>
              </p:grpSpPr>
              <p:sp>
                <p:nvSpPr>
                  <p:cNvPr id="295"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6"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59"/>
                <p:cNvGrpSpPr>
                  <a:grpSpLocks/>
                </p:cNvGrpSpPr>
                <p:nvPr/>
              </p:nvGrpSpPr>
              <p:grpSpPr bwMode="auto">
                <a:xfrm>
                  <a:off x="194" y="1942"/>
                  <a:ext cx="326" cy="158"/>
                  <a:chOff x="0" y="2359"/>
                  <a:chExt cx="303" cy="422"/>
                </a:xfrm>
              </p:grpSpPr>
              <p:sp>
                <p:nvSpPr>
                  <p:cNvPr id="293"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94"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62"/>
                <p:cNvGrpSpPr>
                  <a:grpSpLocks/>
                </p:cNvGrpSpPr>
                <p:nvPr/>
              </p:nvGrpSpPr>
              <p:grpSpPr bwMode="auto">
                <a:xfrm>
                  <a:off x="520" y="1942"/>
                  <a:ext cx="2233" cy="158"/>
                  <a:chOff x="303" y="2359"/>
                  <a:chExt cx="2072" cy="422"/>
                </a:xfrm>
              </p:grpSpPr>
              <p:sp>
                <p:nvSpPr>
                  <p:cNvPr id="291"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92"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65"/>
                <p:cNvGrpSpPr>
                  <a:grpSpLocks/>
                </p:cNvGrpSpPr>
                <p:nvPr/>
              </p:nvGrpSpPr>
              <p:grpSpPr bwMode="auto">
                <a:xfrm>
                  <a:off x="2753" y="1942"/>
                  <a:ext cx="749" cy="158"/>
                  <a:chOff x="2375" y="2359"/>
                  <a:chExt cx="695" cy="422"/>
                </a:xfrm>
              </p:grpSpPr>
              <p:sp>
                <p:nvSpPr>
                  <p:cNvPr id="289"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0"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68"/>
                <p:cNvGrpSpPr>
                  <a:grpSpLocks/>
                </p:cNvGrpSpPr>
                <p:nvPr/>
              </p:nvGrpSpPr>
              <p:grpSpPr bwMode="auto">
                <a:xfrm>
                  <a:off x="194" y="2100"/>
                  <a:ext cx="1891" cy="151"/>
                  <a:chOff x="0" y="2781"/>
                  <a:chExt cx="1755" cy="403"/>
                </a:xfrm>
              </p:grpSpPr>
              <p:sp>
                <p:nvSpPr>
                  <p:cNvPr id="287"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88"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71"/>
                <p:cNvGrpSpPr>
                  <a:grpSpLocks/>
                </p:cNvGrpSpPr>
                <p:nvPr/>
              </p:nvGrpSpPr>
              <p:grpSpPr bwMode="auto">
                <a:xfrm>
                  <a:off x="2085" y="2100"/>
                  <a:ext cx="668" cy="151"/>
                  <a:chOff x="1755" y="2781"/>
                  <a:chExt cx="620" cy="403"/>
                </a:xfrm>
              </p:grpSpPr>
              <p:sp>
                <p:nvSpPr>
                  <p:cNvPr id="285"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6"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74"/>
                <p:cNvGrpSpPr>
                  <a:grpSpLocks/>
                </p:cNvGrpSpPr>
                <p:nvPr/>
              </p:nvGrpSpPr>
              <p:grpSpPr bwMode="auto">
                <a:xfrm>
                  <a:off x="2753" y="2100"/>
                  <a:ext cx="749" cy="151"/>
                  <a:chOff x="2375" y="2781"/>
                  <a:chExt cx="695" cy="403"/>
                </a:xfrm>
              </p:grpSpPr>
              <p:sp>
                <p:nvSpPr>
                  <p:cNvPr id="283"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4"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77"/>
                <p:cNvGrpSpPr>
                  <a:grpSpLocks/>
                </p:cNvGrpSpPr>
                <p:nvPr/>
              </p:nvGrpSpPr>
              <p:grpSpPr bwMode="auto">
                <a:xfrm>
                  <a:off x="194" y="2251"/>
                  <a:ext cx="326" cy="158"/>
                  <a:chOff x="0" y="3184"/>
                  <a:chExt cx="303" cy="422"/>
                </a:xfrm>
              </p:grpSpPr>
              <p:sp>
                <p:nvSpPr>
                  <p:cNvPr id="281"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82"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80"/>
                <p:cNvGrpSpPr>
                  <a:grpSpLocks/>
                </p:cNvGrpSpPr>
                <p:nvPr/>
              </p:nvGrpSpPr>
              <p:grpSpPr bwMode="auto">
                <a:xfrm>
                  <a:off x="520" y="2251"/>
                  <a:ext cx="1565" cy="158"/>
                  <a:chOff x="303" y="3184"/>
                  <a:chExt cx="1452" cy="422"/>
                </a:xfrm>
              </p:grpSpPr>
              <p:sp>
                <p:nvSpPr>
                  <p:cNvPr id="279"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80"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83"/>
                <p:cNvGrpSpPr>
                  <a:grpSpLocks/>
                </p:cNvGrpSpPr>
                <p:nvPr/>
              </p:nvGrpSpPr>
              <p:grpSpPr bwMode="auto">
                <a:xfrm>
                  <a:off x="2085" y="2251"/>
                  <a:ext cx="668" cy="158"/>
                  <a:chOff x="1755" y="3184"/>
                  <a:chExt cx="620" cy="422"/>
                </a:xfrm>
              </p:grpSpPr>
              <p:sp>
                <p:nvSpPr>
                  <p:cNvPr id="277"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8"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86"/>
                <p:cNvGrpSpPr>
                  <a:grpSpLocks/>
                </p:cNvGrpSpPr>
                <p:nvPr/>
              </p:nvGrpSpPr>
              <p:grpSpPr bwMode="auto">
                <a:xfrm>
                  <a:off x="2753" y="2251"/>
                  <a:ext cx="749" cy="158"/>
                  <a:chOff x="2375" y="3184"/>
                  <a:chExt cx="695" cy="422"/>
                </a:xfrm>
              </p:grpSpPr>
              <p:sp>
                <p:nvSpPr>
                  <p:cNvPr id="275"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6"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89"/>
                <p:cNvGrpSpPr>
                  <a:grpSpLocks/>
                </p:cNvGrpSpPr>
                <p:nvPr/>
              </p:nvGrpSpPr>
              <p:grpSpPr bwMode="auto">
                <a:xfrm>
                  <a:off x="194" y="2409"/>
                  <a:ext cx="326" cy="159"/>
                  <a:chOff x="0" y="3606"/>
                  <a:chExt cx="303" cy="422"/>
                </a:xfrm>
              </p:grpSpPr>
              <p:sp>
                <p:nvSpPr>
                  <p:cNvPr id="273"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74"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92"/>
                <p:cNvGrpSpPr>
                  <a:grpSpLocks/>
                </p:cNvGrpSpPr>
                <p:nvPr/>
              </p:nvGrpSpPr>
              <p:grpSpPr bwMode="auto">
                <a:xfrm>
                  <a:off x="520" y="2409"/>
                  <a:ext cx="1565" cy="159"/>
                  <a:chOff x="303" y="3606"/>
                  <a:chExt cx="1452" cy="422"/>
                </a:xfrm>
              </p:grpSpPr>
              <p:sp>
                <p:nvSpPr>
                  <p:cNvPr id="271"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72"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95"/>
                <p:cNvGrpSpPr>
                  <a:grpSpLocks/>
                </p:cNvGrpSpPr>
                <p:nvPr/>
              </p:nvGrpSpPr>
              <p:grpSpPr bwMode="auto">
                <a:xfrm>
                  <a:off x="2085" y="2409"/>
                  <a:ext cx="668" cy="159"/>
                  <a:chOff x="1755" y="3606"/>
                  <a:chExt cx="620" cy="422"/>
                </a:xfrm>
              </p:grpSpPr>
              <p:sp>
                <p:nvSpPr>
                  <p:cNvPr id="269"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0"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4" name="Group 98"/>
                <p:cNvGrpSpPr>
                  <a:grpSpLocks/>
                </p:cNvGrpSpPr>
                <p:nvPr/>
              </p:nvGrpSpPr>
              <p:grpSpPr bwMode="auto">
                <a:xfrm>
                  <a:off x="2753" y="2409"/>
                  <a:ext cx="749" cy="159"/>
                  <a:chOff x="2375" y="3606"/>
                  <a:chExt cx="695" cy="422"/>
                </a:xfrm>
              </p:grpSpPr>
              <p:sp>
                <p:nvSpPr>
                  <p:cNvPr id="267"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8"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 name="Group 101"/>
                <p:cNvGrpSpPr>
                  <a:grpSpLocks/>
                </p:cNvGrpSpPr>
                <p:nvPr/>
              </p:nvGrpSpPr>
              <p:grpSpPr bwMode="auto">
                <a:xfrm>
                  <a:off x="194" y="2568"/>
                  <a:ext cx="326" cy="158"/>
                  <a:chOff x="0" y="4028"/>
                  <a:chExt cx="303" cy="422"/>
                </a:xfrm>
              </p:grpSpPr>
              <p:sp>
                <p:nvSpPr>
                  <p:cNvPr id="265"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66"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6" name="Group 104"/>
                <p:cNvGrpSpPr>
                  <a:grpSpLocks/>
                </p:cNvGrpSpPr>
                <p:nvPr/>
              </p:nvGrpSpPr>
              <p:grpSpPr bwMode="auto">
                <a:xfrm>
                  <a:off x="520" y="2568"/>
                  <a:ext cx="1565" cy="158"/>
                  <a:chOff x="303" y="4028"/>
                  <a:chExt cx="1452" cy="422"/>
                </a:xfrm>
              </p:grpSpPr>
              <p:sp>
                <p:nvSpPr>
                  <p:cNvPr id="263"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64"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7" name="Group 107"/>
                <p:cNvGrpSpPr>
                  <a:grpSpLocks/>
                </p:cNvGrpSpPr>
                <p:nvPr/>
              </p:nvGrpSpPr>
              <p:grpSpPr bwMode="auto">
                <a:xfrm>
                  <a:off x="2085" y="2568"/>
                  <a:ext cx="668" cy="158"/>
                  <a:chOff x="1755" y="4028"/>
                  <a:chExt cx="620" cy="422"/>
                </a:xfrm>
              </p:grpSpPr>
              <p:sp>
                <p:nvSpPr>
                  <p:cNvPr id="261"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2"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8" name="Group 110"/>
                <p:cNvGrpSpPr>
                  <a:grpSpLocks/>
                </p:cNvGrpSpPr>
                <p:nvPr/>
              </p:nvGrpSpPr>
              <p:grpSpPr bwMode="auto">
                <a:xfrm>
                  <a:off x="2753" y="2568"/>
                  <a:ext cx="749" cy="158"/>
                  <a:chOff x="2375" y="4028"/>
                  <a:chExt cx="695" cy="422"/>
                </a:xfrm>
              </p:grpSpPr>
              <p:sp>
                <p:nvSpPr>
                  <p:cNvPr id="259"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0"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9" name="Group 113"/>
                <p:cNvGrpSpPr>
                  <a:grpSpLocks/>
                </p:cNvGrpSpPr>
                <p:nvPr/>
              </p:nvGrpSpPr>
              <p:grpSpPr bwMode="auto">
                <a:xfrm>
                  <a:off x="194" y="2726"/>
                  <a:ext cx="326" cy="158"/>
                  <a:chOff x="0" y="4450"/>
                  <a:chExt cx="303" cy="422"/>
                </a:xfrm>
              </p:grpSpPr>
              <p:sp>
                <p:nvSpPr>
                  <p:cNvPr id="257"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8"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0" name="Group 116"/>
                <p:cNvGrpSpPr>
                  <a:grpSpLocks/>
                </p:cNvGrpSpPr>
                <p:nvPr/>
              </p:nvGrpSpPr>
              <p:grpSpPr bwMode="auto">
                <a:xfrm>
                  <a:off x="520" y="2726"/>
                  <a:ext cx="1565" cy="158"/>
                  <a:chOff x="303" y="4450"/>
                  <a:chExt cx="1452" cy="422"/>
                </a:xfrm>
              </p:grpSpPr>
              <p:sp>
                <p:nvSpPr>
                  <p:cNvPr id="255"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56"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1" name="Group 119"/>
                <p:cNvGrpSpPr>
                  <a:grpSpLocks/>
                </p:cNvGrpSpPr>
                <p:nvPr/>
              </p:nvGrpSpPr>
              <p:grpSpPr bwMode="auto">
                <a:xfrm>
                  <a:off x="2085" y="2726"/>
                  <a:ext cx="668" cy="158"/>
                  <a:chOff x="1755" y="4450"/>
                  <a:chExt cx="620" cy="422"/>
                </a:xfrm>
              </p:grpSpPr>
              <p:sp>
                <p:nvSpPr>
                  <p:cNvPr id="253"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54"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2" name="Group 122"/>
                <p:cNvGrpSpPr>
                  <a:grpSpLocks/>
                </p:cNvGrpSpPr>
                <p:nvPr/>
              </p:nvGrpSpPr>
              <p:grpSpPr bwMode="auto">
                <a:xfrm>
                  <a:off x="2753" y="2726"/>
                  <a:ext cx="749" cy="158"/>
                  <a:chOff x="2375" y="4450"/>
                  <a:chExt cx="695" cy="422"/>
                </a:xfrm>
              </p:grpSpPr>
              <p:sp>
                <p:nvSpPr>
                  <p:cNvPr id="251"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2"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3" name="Group 125"/>
                <p:cNvGrpSpPr>
                  <a:grpSpLocks/>
                </p:cNvGrpSpPr>
                <p:nvPr/>
              </p:nvGrpSpPr>
              <p:grpSpPr bwMode="auto">
                <a:xfrm>
                  <a:off x="194" y="2884"/>
                  <a:ext cx="326" cy="158"/>
                  <a:chOff x="0" y="4872"/>
                  <a:chExt cx="303" cy="422"/>
                </a:xfrm>
              </p:grpSpPr>
              <p:sp>
                <p:nvSpPr>
                  <p:cNvPr id="249"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50"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4" name="Group 128"/>
                <p:cNvGrpSpPr>
                  <a:grpSpLocks/>
                </p:cNvGrpSpPr>
                <p:nvPr/>
              </p:nvGrpSpPr>
              <p:grpSpPr bwMode="auto">
                <a:xfrm>
                  <a:off x="520" y="2884"/>
                  <a:ext cx="1565" cy="158"/>
                  <a:chOff x="303" y="4872"/>
                  <a:chExt cx="1452" cy="422"/>
                </a:xfrm>
              </p:grpSpPr>
              <p:sp>
                <p:nvSpPr>
                  <p:cNvPr id="247"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48"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5" name="Group 131"/>
                <p:cNvGrpSpPr>
                  <a:grpSpLocks/>
                </p:cNvGrpSpPr>
                <p:nvPr/>
              </p:nvGrpSpPr>
              <p:grpSpPr bwMode="auto">
                <a:xfrm>
                  <a:off x="2085" y="2884"/>
                  <a:ext cx="668" cy="158"/>
                  <a:chOff x="1755" y="4872"/>
                  <a:chExt cx="620" cy="422"/>
                </a:xfrm>
              </p:grpSpPr>
              <p:sp>
                <p:nvSpPr>
                  <p:cNvPr id="245"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6"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6" name="Group 134"/>
                <p:cNvGrpSpPr>
                  <a:grpSpLocks/>
                </p:cNvGrpSpPr>
                <p:nvPr/>
              </p:nvGrpSpPr>
              <p:grpSpPr bwMode="auto">
                <a:xfrm>
                  <a:off x="2753" y="2884"/>
                  <a:ext cx="749" cy="158"/>
                  <a:chOff x="2375" y="4872"/>
                  <a:chExt cx="695" cy="422"/>
                </a:xfrm>
              </p:grpSpPr>
              <p:sp>
                <p:nvSpPr>
                  <p:cNvPr id="243"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44"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7" name="Group 137"/>
                <p:cNvGrpSpPr>
                  <a:grpSpLocks/>
                </p:cNvGrpSpPr>
                <p:nvPr/>
              </p:nvGrpSpPr>
              <p:grpSpPr bwMode="auto">
                <a:xfrm>
                  <a:off x="194" y="3042"/>
                  <a:ext cx="326" cy="159"/>
                  <a:chOff x="0" y="5294"/>
                  <a:chExt cx="303" cy="422"/>
                </a:xfrm>
              </p:grpSpPr>
              <p:sp>
                <p:nvSpPr>
                  <p:cNvPr id="241"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42"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8" name="Group 140"/>
                <p:cNvGrpSpPr>
                  <a:grpSpLocks/>
                </p:cNvGrpSpPr>
                <p:nvPr/>
              </p:nvGrpSpPr>
              <p:grpSpPr bwMode="auto">
                <a:xfrm>
                  <a:off x="520" y="3042"/>
                  <a:ext cx="1565" cy="159"/>
                  <a:chOff x="303" y="5294"/>
                  <a:chExt cx="1452" cy="422"/>
                </a:xfrm>
              </p:grpSpPr>
              <p:sp>
                <p:nvSpPr>
                  <p:cNvPr id="239"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40"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9" name="Group 143"/>
                <p:cNvGrpSpPr>
                  <a:grpSpLocks/>
                </p:cNvGrpSpPr>
                <p:nvPr/>
              </p:nvGrpSpPr>
              <p:grpSpPr bwMode="auto">
                <a:xfrm>
                  <a:off x="2123" y="3042"/>
                  <a:ext cx="1382" cy="159"/>
                  <a:chOff x="1092" y="5294"/>
                  <a:chExt cx="1284" cy="422"/>
                </a:xfrm>
              </p:grpSpPr>
              <p:sp>
                <p:nvSpPr>
                  <p:cNvPr id="237"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38"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30" name="Group 146"/>
                <p:cNvGrpSpPr>
                  <a:grpSpLocks/>
                </p:cNvGrpSpPr>
                <p:nvPr/>
              </p:nvGrpSpPr>
              <p:grpSpPr bwMode="auto">
                <a:xfrm>
                  <a:off x="2753" y="3042"/>
                  <a:ext cx="749" cy="159"/>
                  <a:chOff x="2375" y="5294"/>
                  <a:chExt cx="695" cy="422"/>
                </a:xfrm>
              </p:grpSpPr>
              <p:sp>
                <p:nvSpPr>
                  <p:cNvPr id="235"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6"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31"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2"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3"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4"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81" name="Rectangle 310"/>
              <p:cNvSpPr>
                <a:spLocks noChangeArrowheads="1"/>
              </p:cNvSpPr>
              <p:nvPr/>
            </p:nvSpPr>
            <p:spPr bwMode="auto">
              <a:xfrm>
                <a:off x="7676800" y="5835348"/>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179"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descr="Parchment"/>
          <p:cNvSpPr>
            <a:spLocks noChangeArrowheads="1"/>
          </p:cNvSpPr>
          <p:nvPr/>
        </p:nvSpPr>
        <p:spPr bwMode="auto">
          <a:xfrm>
            <a:off x="6604000" y="2373313"/>
            <a:ext cx="2201863" cy="2989262"/>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3795" name="Rectangle 3"/>
          <p:cNvSpPr>
            <a:spLocks noGrp="1" noChangeArrowheads="1"/>
          </p:cNvSpPr>
          <p:nvPr>
            <p:ph type="title"/>
          </p:nvPr>
        </p:nvSpPr>
        <p:spPr>
          <a:xfrm>
            <a:off x="0" y="914400"/>
            <a:ext cx="8686800" cy="990600"/>
          </a:xfrm>
        </p:spPr>
        <p:txBody>
          <a:bodyPr>
            <a:normAutofit fontScale="90000"/>
          </a:bodyPr>
          <a:lstStyle/>
          <a:p>
            <a:pPr algn="l" eaLnBrk="1" hangingPunct="1"/>
            <a:r>
              <a:rPr lang="en-US" altLang="en-US" sz="4000" dirty="0" smtClean="0"/>
              <a:t>Balance of Payments and the Exchange Rate</a:t>
            </a:r>
            <a:br>
              <a:rPr lang="en-US" altLang="en-US" sz="4000" dirty="0" smtClean="0"/>
            </a:br>
            <a:r>
              <a:rPr lang="en-US" altLang="en-US" sz="3600" dirty="0" smtClean="0"/>
              <a:t>(concluded)</a:t>
            </a:r>
          </a:p>
        </p:txBody>
      </p:sp>
      <p:sp>
        <p:nvSpPr>
          <p:cNvPr id="33796" name="Line 4"/>
          <p:cNvSpPr>
            <a:spLocks noChangeShapeType="1"/>
          </p:cNvSpPr>
          <p:nvPr/>
        </p:nvSpPr>
        <p:spPr bwMode="auto">
          <a:xfrm flipV="1">
            <a:off x="6604000" y="2286000"/>
            <a:ext cx="0" cy="3076575"/>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797" name="Line 5"/>
          <p:cNvSpPr>
            <a:spLocks noChangeShapeType="1"/>
          </p:cNvSpPr>
          <p:nvPr/>
        </p:nvSpPr>
        <p:spPr bwMode="auto">
          <a:xfrm>
            <a:off x="6604000" y="5362575"/>
            <a:ext cx="22018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798" name="Line 6"/>
          <p:cNvSpPr>
            <a:spLocks noChangeShapeType="1"/>
          </p:cNvSpPr>
          <p:nvPr/>
        </p:nvSpPr>
        <p:spPr bwMode="auto">
          <a:xfrm flipH="1">
            <a:off x="6604000" y="3868738"/>
            <a:ext cx="1016000" cy="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799" name="Line 7"/>
          <p:cNvSpPr>
            <a:spLocks noChangeShapeType="1"/>
          </p:cNvSpPr>
          <p:nvPr/>
        </p:nvSpPr>
        <p:spPr bwMode="auto">
          <a:xfrm>
            <a:off x="7620000" y="3868738"/>
            <a:ext cx="0" cy="1493837"/>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800" name="Text Box 8"/>
          <p:cNvSpPr txBox="1">
            <a:spLocks noChangeArrowheads="1"/>
          </p:cNvSpPr>
          <p:nvPr/>
        </p:nvSpPr>
        <p:spPr bwMode="auto">
          <a:xfrm>
            <a:off x="8382000" y="5362575"/>
            <a:ext cx="508000" cy="528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Q</a:t>
            </a:r>
          </a:p>
        </p:txBody>
      </p:sp>
      <p:sp>
        <p:nvSpPr>
          <p:cNvPr id="33801" name="Text Box 9"/>
          <p:cNvSpPr txBox="1">
            <a:spLocks noChangeArrowheads="1"/>
          </p:cNvSpPr>
          <p:nvPr/>
        </p:nvSpPr>
        <p:spPr bwMode="auto">
          <a:xfrm>
            <a:off x="6180138" y="2373313"/>
            <a:ext cx="423862"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latin typeface="Times New Roman" pitchFamily="18" charset="0"/>
              </a:rPr>
              <a:t>P</a:t>
            </a:r>
          </a:p>
        </p:txBody>
      </p:sp>
      <p:sp>
        <p:nvSpPr>
          <p:cNvPr id="33802" name="Text Box 10"/>
          <p:cNvSpPr txBox="1">
            <a:spLocks noChangeArrowheads="1"/>
          </p:cNvSpPr>
          <p:nvPr/>
        </p:nvSpPr>
        <p:spPr bwMode="auto">
          <a:xfrm>
            <a:off x="8128000" y="2373313"/>
            <a:ext cx="423863" cy="528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CC0000"/>
                </a:solidFill>
                <a:latin typeface="Times New Roman" pitchFamily="18" charset="0"/>
              </a:rPr>
              <a:t>S</a:t>
            </a:r>
          </a:p>
        </p:txBody>
      </p:sp>
      <p:sp>
        <p:nvSpPr>
          <p:cNvPr id="33803" name="Text Box 11"/>
          <p:cNvSpPr txBox="1">
            <a:spLocks noChangeArrowheads="1"/>
          </p:cNvSpPr>
          <p:nvPr/>
        </p:nvSpPr>
        <p:spPr bwMode="auto">
          <a:xfrm>
            <a:off x="8297863" y="4572000"/>
            <a:ext cx="422275" cy="52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003399"/>
                </a:solidFill>
                <a:latin typeface="Times New Roman" pitchFamily="18" charset="0"/>
              </a:rPr>
              <a:t>D</a:t>
            </a:r>
          </a:p>
        </p:txBody>
      </p:sp>
      <p:sp>
        <p:nvSpPr>
          <p:cNvPr id="33804" name="Text Box 12"/>
          <p:cNvSpPr txBox="1">
            <a:spLocks noChangeArrowheads="1"/>
          </p:cNvSpPr>
          <p:nvPr/>
        </p:nvSpPr>
        <p:spPr bwMode="auto">
          <a:xfrm>
            <a:off x="254000" y="6154738"/>
            <a:ext cx="8636000" cy="350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1600">
                <a:latin typeface="Arial Unicode MS" pitchFamily="34" charset="-128"/>
                <a:ea typeface="Arial Unicode MS" pitchFamily="34" charset="-128"/>
                <a:cs typeface="Arial Unicode MS" pitchFamily="34" charset="-128"/>
              </a:rPr>
              <a:t>As the U.S. government sells dollars, the supply of dollars increases.</a:t>
            </a:r>
          </a:p>
        </p:txBody>
      </p:sp>
      <p:sp>
        <p:nvSpPr>
          <p:cNvPr id="33805" name="Oval 13"/>
          <p:cNvSpPr>
            <a:spLocks noChangeArrowheads="1"/>
          </p:cNvSpPr>
          <p:nvPr/>
        </p:nvSpPr>
        <p:spPr bwMode="auto">
          <a:xfrm>
            <a:off x="5257800" y="5864225"/>
            <a:ext cx="838200" cy="377825"/>
          </a:xfrm>
          <a:prstGeom prst="ellipse">
            <a:avLst/>
          </a:prstGeom>
          <a:noFill/>
          <a:ln w="9525">
            <a:solidFill>
              <a:srgbClr val="FF3300"/>
            </a:solidFill>
            <a:round/>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sz="2700">
              <a:solidFill>
                <a:srgbClr val="FF3300"/>
              </a:solidFill>
              <a:latin typeface="Times New Roman" pitchFamily="18" charset="0"/>
            </a:endParaRPr>
          </a:p>
        </p:txBody>
      </p:sp>
      <p:sp>
        <p:nvSpPr>
          <p:cNvPr id="33806" name="Text Box 14"/>
          <p:cNvSpPr txBox="1">
            <a:spLocks noChangeArrowheads="1"/>
          </p:cNvSpPr>
          <p:nvPr/>
        </p:nvSpPr>
        <p:spPr bwMode="auto">
          <a:xfrm>
            <a:off x="8297863" y="2638425"/>
            <a:ext cx="508000" cy="52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700" i="1">
                <a:solidFill>
                  <a:srgbClr val="CC0000"/>
                </a:solidFill>
                <a:latin typeface="Times New Roman" pitchFamily="18" charset="0"/>
              </a:rPr>
              <a:t>S</a:t>
            </a:r>
            <a:r>
              <a:rPr lang="en-US" altLang="en-US" sz="2700" i="1" baseline="-25000">
                <a:solidFill>
                  <a:srgbClr val="CC0000"/>
                </a:solidFill>
                <a:latin typeface="Times New Roman" pitchFamily="18" charset="0"/>
              </a:rPr>
              <a:t>1</a:t>
            </a:r>
            <a:endParaRPr lang="en-US" altLang="en-US" sz="2700" i="1">
              <a:solidFill>
                <a:srgbClr val="CC0000"/>
              </a:solidFill>
              <a:latin typeface="Times New Roman" pitchFamily="18" charset="0"/>
            </a:endParaRPr>
          </a:p>
        </p:txBody>
      </p:sp>
      <p:sp>
        <p:nvSpPr>
          <p:cNvPr id="33807" name="Line 15"/>
          <p:cNvSpPr>
            <a:spLocks noChangeShapeType="1"/>
          </p:cNvSpPr>
          <p:nvPr/>
        </p:nvSpPr>
        <p:spPr bwMode="auto">
          <a:xfrm flipH="1">
            <a:off x="6604000" y="4132263"/>
            <a:ext cx="1185863" cy="0"/>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808" name="Line 16"/>
          <p:cNvSpPr>
            <a:spLocks noChangeShapeType="1"/>
          </p:cNvSpPr>
          <p:nvPr/>
        </p:nvSpPr>
        <p:spPr bwMode="auto">
          <a:xfrm>
            <a:off x="7789863" y="4132263"/>
            <a:ext cx="0" cy="1230312"/>
          </a:xfrm>
          <a:prstGeom prst="line">
            <a:avLst/>
          </a:prstGeom>
          <a:noFill/>
          <a:ln w="9525">
            <a:solidFill>
              <a:schemeClr val="tx1"/>
            </a:solidFill>
            <a:prstDash val="sysDot"/>
            <a:round/>
            <a:headEnd/>
            <a:tailEnd/>
          </a:ln>
          <a:extLst>
            <a:ext uri="{909E8E84-426E-40DD-AFC4-6F175D3DCCD1}">
              <a14:hiddenFill xmlns:a14="http://schemas.microsoft.com/office/drawing/2010/main" xmlns="">
                <a:noFill/>
              </a14:hiddenFill>
            </a:ext>
          </a:extLst>
        </p:spPr>
        <p:txBody>
          <a:bodyPr lIns="103236" tIns="51618" rIns="103236" bIns="51618"/>
          <a:lstStyle/>
          <a:p>
            <a:endParaRPr lang="en-US"/>
          </a:p>
        </p:txBody>
      </p:sp>
      <p:sp>
        <p:nvSpPr>
          <p:cNvPr id="33809" name="AutoShape 18"/>
          <p:cNvSpPr>
            <a:spLocks noChangeArrowheads="1"/>
          </p:cNvSpPr>
          <p:nvPr/>
        </p:nvSpPr>
        <p:spPr bwMode="auto">
          <a:xfrm>
            <a:off x="6350000" y="3781425"/>
            <a:ext cx="169863" cy="350838"/>
          </a:xfrm>
          <a:prstGeom prst="downArrow">
            <a:avLst>
              <a:gd name="adj1" fmla="val 50000"/>
              <a:gd name="adj2" fmla="val 49723"/>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3810" name="AutoShape 19"/>
          <p:cNvSpPr>
            <a:spLocks noChangeArrowheads="1"/>
          </p:cNvSpPr>
          <p:nvPr/>
        </p:nvSpPr>
        <p:spPr bwMode="auto">
          <a:xfrm rot="-5400000">
            <a:off x="7616826" y="5457825"/>
            <a:ext cx="176212" cy="338137"/>
          </a:xfrm>
          <a:prstGeom prst="downArrow">
            <a:avLst>
              <a:gd name="adj1" fmla="val 50000"/>
              <a:gd name="adj2" fmla="val 49821"/>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3811" name="Arc 20"/>
          <p:cNvSpPr>
            <a:spLocks/>
          </p:cNvSpPr>
          <p:nvPr/>
        </p:nvSpPr>
        <p:spPr bwMode="auto">
          <a:xfrm flipV="1">
            <a:off x="6773863" y="2373313"/>
            <a:ext cx="1412875" cy="1846262"/>
          </a:xfrm>
          <a:custGeom>
            <a:avLst/>
            <a:gdLst>
              <a:gd name="T0" fmla="*/ 0 w 21207"/>
              <a:gd name="T1" fmla="*/ 0 h 21600"/>
              <a:gd name="T2" fmla="*/ 2147483647 w 21207"/>
              <a:gd name="T3" fmla="*/ 2147483647 h 21600"/>
              <a:gd name="T4" fmla="*/ 0 w 21207"/>
              <a:gd name="T5" fmla="*/ 2147483647 h 21600"/>
              <a:gd name="T6" fmla="*/ 0 60000 65536"/>
              <a:gd name="T7" fmla="*/ 0 60000 65536"/>
              <a:gd name="T8" fmla="*/ 0 60000 65536"/>
              <a:gd name="T9" fmla="*/ 0 w 21207"/>
              <a:gd name="T10" fmla="*/ 0 h 21600"/>
              <a:gd name="T11" fmla="*/ 21207 w 21207"/>
              <a:gd name="T12" fmla="*/ 21600 h 21600"/>
            </a:gdLst>
            <a:ahLst/>
            <a:cxnLst>
              <a:cxn ang="T6">
                <a:pos x="T0" y="T1"/>
              </a:cxn>
              <a:cxn ang="T7">
                <a:pos x="T2" y="T3"/>
              </a:cxn>
              <a:cxn ang="T8">
                <a:pos x="T4" y="T5"/>
              </a:cxn>
            </a:cxnLst>
            <a:rect l="T9" t="T10" r="T11" b="T12"/>
            <a:pathLst>
              <a:path w="21207" h="21600" fill="none" extrusionOk="0">
                <a:moveTo>
                  <a:pt x="-1" y="0"/>
                </a:moveTo>
                <a:cubicBezTo>
                  <a:pt x="10348" y="0"/>
                  <a:pt x="19242" y="7339"/>
                  <a:pt x="21207" y="17498"/>
                </a:cubicBezTo>
              </a:path>
              <a:path w="21207" h="21600" stroke="0" extrusionOk="0">
                <a:moveTo>
                  <a:pt x="-1" y="0"/>
                </a:moveTo>
                <a:cubicBezTo>
                  <a:pt x="10348" y="0"/>
                  <a:pt x="19242" y="7339"/>
                  <a:pt x="21207" y="17498"/>
                </a:cubicBezTo>
                <a:lnTo>
                  <a:pt x="0" y="21600"/>
                </a:lnTo>
                <a:lnTo>
                  <a:pt x="-1" y="0"/>
                </a:lnTo>
                <a:close/>
              </a:path>
            </a:pathLst>
          </a:custGeom>
          <a:noFill/>
          <a:ln w="9525">
            <a:solidFill>
              <a:srgbClr val="CC0000"/>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3812" name="Arc 21"/>
          <p:cNvSpPr>
            <a:spLocks/>
          </p:cNvSpPr>
          <p:nvPr/>
        </p:nvSpPr>
        <p:spPr bwMode="auto">
          <a:xfrm flipV="1">
            <a:off x="6942138" y="2638425"/>
            <a:ext cx="1412875" cy="1846263"/>
          </a:xfrm>
          <a:custGeom>
            <a:avLst/>
            <a:gdLst>
              <a:gd name="T0" fmla="*/ 0 w 21207"/>
              <a:gd name="T1" fmla="*/ 0 h 21600"/>
              <a:gd name="T2" fmla="*/ 2147483647 w 21207"/>
              <a:gd name="T3" fmla="*/ 2147483647 h 21600"/>
              <a:gd name="T4" fmla="*/ 0 w 21207"/>
              <a:gd name="T5" fmla="*/ 2147483647 h 21600"/>
              <a:gd name="T6" fmla="*/ 0 60000 65536"/>
              <a:gd name="T7" fmla="*/ 0 60000 65536"/>
              <a:gd name="T8" fmla="*/ 0 60000 65536"/>
              <a:gd name="T9" fmla="*/ 0 w 21207"/>
              <a:gd name="T10" fmla="*/ 0 h 21600"/>
              <a:gd name="T11" fmla="*/ 21207 w 21207"/>
              <a:gd name="T12" fmla="*/ 21600 h 21600"/>
            </a:gdLst>
            <a:ahLst/>
            <a:cxnLst>
              <a:cxn ang="T6">
                <a:pos x="T0" y="T1"/>
              </a:cxn>
              <a:cxn ang="T7">
                <a:pos x="T2" y="T3"/>
              </a:cxn>
              <a:cxn ang="T8">
                <a:pos x="T4" y="T5"/>
              </a:cxn>
            </a:cxnLst>
            <a:rect l="T9" t="T10" r="T11" b="T12"/>
            <a:pathLst>
              <a:path w="21207" h="21600" fill="none" extrusionOk="0">
                <a:moveTo>
                  <a:pt x="-1" y="0"/>
                </a:moveTo>
                <a:cubicBezTo>
                  <a:pt x="10348" y="0"/>
                  <a:pt x="19242" y="7339"/>
                  <a:pt x="21207" y="17498"/>
                </a:cubicBezTo>
              </a:path>
              <a:path w="21207" h="21600" stroke="0" extrusionOk="0">
                <a:moveTo>
                  <a:pt x="-1" y="0"/>
                </a:moveTo>
                <a:cubicBezTo>
                  <a:pt x="10348" y="0"/>
                  <a:pt x="19242" y="7339"/>
                  <a:pt x="21207" y="17498"/>
                </a:cubicBezTo>
                <a:lnTo>
                  <a:pt x="0" y="21600"/>
                </a:lnTo>
                <a:lnTo>
                  <a:pt x="-1" y="0"/>
                </a:lnTo>
                <a:close/>
              </a:path>
            </a:pathLst>
          </a:custGeom>
          <a:noFill/>
          <a:ln w="9525">
            <a:solidFill>
              <a:srgbClr val="CC0000"/>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3813" name="Arc 22"/>
          <p:cNvSpPr>
            <a:spLocks/>
          </p:cNvSpPr>
          <p:nvPr/>
        </p:nvSpPr>
        <p:spPr bwMode="auto">
          <a:xfrm flipV="1">
            <a:off x="5672138" y="4395788"/>
            <a:ext cx="1236662" cy="2071687"/>
          </a:xfrm>
          <a:custGeom>
            <a:avLst/>
            <a:gdLst>
              <a:gd name="T0" fmla="*/ 2147483647 w 21498"/>
              <a:gd name="T1" fmla="*/ 2147483647 h 21600"/>
              <a:gd name="T2" fmla="*/ 0 w 21498"/>
              <a:gd name="T3" fmla="*/ 2147483647 h 21600"/>
              <a:gd name="T4" fmla="*/ 2147483647 w 21498"/>
              <a:gd name="T5" fmla="*/ 0 h 21600"/>
              <a:gd name="T6" fmla="*/ 0 60000 65536"/>
              <a:gd name="T7" fmla="*/ 0 60000 65536"/>
              <a:gd name="T8" fmla="*/ 0 60000 65536"/>
              <a:gd name="T9" fmla="*/ 0 w 21498"/>
              <a:gd name="T10" fmla="*/ 0 h 21600"/>
              <a:gd name="T11" fmla="*/ 21498 w 21498"/>
              <a:gd name="T12" fmla="*/ 21600 h 21600"/>
            </a:gdLst>
            <a:ahLst/>
            <a:cxnLst>
              <a:cxn ang="T6">
                <a:pos x="T0" y="T1"/>
              </a:cxn>
              <a:cxn ang="T7">
                <a:pos x="T2" y="T3"/>
              </a:cxn>
              <a:cxn ang="T8">
                <a:pos x="T4" y="T5"/>
              </a:cxn>
            </a:cxnLst>
            <a:rect l="T9" t="T10" r="T11" b="T12"/>
            <a:pathLst>
              <a:path w="21498" h="21600" fill="none" extrusionOk="0">
                <a:moveTo>
                  <a:pt x="21497" y="21585"/>
                </a:moveTo>
                <a:cubicBezTo>
                  <a:pt x="21238" y="21595"/>
                  <a:pt x="20978" y="21599"/>
                  <a:pt x="20718" y="21600"/>
                </a:cubicBezTo>
                <a:cubicBezTo>
                  <a:pt x="11142" y="21600"/>
                  <a:pt x="2709" y="15295"/>
                  <a:pt x="0" y="6110"/>
                </a:cubicBezTo>
              </a:path>
              <a:path w="21498" h="21600" stroke="0" extrusionOk="0">
                <a:moveTo>
                  <a:pt x="21497" y="21585"/>
                </a:moveTo>
                <a:cubicBezTo>
                  <a:pt x="21238" y="21595"/>
                  <a:pt x="20978" y="21599"/>
                  <a:pt x="20718" y="21600"/>
                </a:cubicBezTo>
                <a:cubicBezTo>
                  <a:pt x="11142" y="21600"/>
                  <a:pt x="2709" y="15295"/>
                  <a:pt x="0" y="6110"/>
                </a:cubicBezTo>
                <a:lnTo>
                  <a:pt x="20718" y="0"/>
                </a:lnTo>
                <a:lnTo>
                  <a:pt x="21497" y="21585"/>
                </a:lnTo>
                <a:close/>
              </a:path>
            </a:pathLst>
          </a:custGeom>
          <a:noFill/>
          <a:ln w="9525">
            <a:solidFill>
              <a:srgbClr val="FF3300"/>
            </a:solidFill>
            <a:round/>
            <a:headEnd type="arrow" w="med" len="me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3814" name="AutoShape 23"/>
          <p:cNvSpPr>
            <a:spLocks noChangeArrowheads="1"/>
          </p:cNvSpPr>
          <p:nvPr/>
        </p:nvSpPr>
        <p:spPr bwMode="auto">
          <a:xfrm rot="-1937183">
            <a:off x="7031038" y="4216400"/>
            <a:ext cx="139700" cy="263525"/>
          </a:xfrm>
          <a:prstGeom prst="downArrow">
            <a:avLst>
              <a:gd name="adj1" fmla="val 50000"/>
              <a:gd name="adj2" fmla="val 45412"/>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lIns="103236" tIns="51618" rIns="103236" bIns="51618"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3815" name="Arc 24"/>
          <p:cNvSpPr>
            <a:spLocks/>
          </p:cNvSpPr>
          <p:nvPr/>
        </p:nvSpPr>
        <p:spPr bwMode="auto">
          <a:xfrm flipV="1">
            <a:off x="7346950" y="2725738"/>
            <a:ext cx="1438275" cy="1905000"/>
          </a:xfrm>
          <a:custGeom>
            <a:avLst/>
            <a:gdLst>
              <a:gd name="T0" fmla="*/ 2147483647 w 21600"/>
              <a:gd name="T1" fmla="*/ 2147483647 h 22299"/>
              <a:gd name="T2" fmla="*/ 2147483647 w 21600"/>
              <a:gd name="T3" fmla="*/ 0 h 22299"/>
              <a:gd name="T4" fmla="*/ 2147483647 w 21600"/>
              <a:gd name="T5" fmla="*/ 2147483647 h 22299"/>
              <a:gd name="T6" fmla="*/ 0 60000 65536"/>
              <a:gd name="T7" fmla="*/ 0 60000 65536"/>
              <a:gd name="T8" fmla="*/ 0 60000 65536"/>
              <a:gd name="T9" fmla="*/ 0 w 21600"/>
              <a:gd name="T10" fmla="*/ 0 h 22299"/>
              <a:gd name="T11" fmla="*/ 21600 w 21600"/>
              <a:gd name="T12" fmla="*/ 22299 h 22299"/>
            </a:gdLst>
            <a:ahLst/>
            <a:cxnLst>
              <a:cxn ang="T6">
                <a:pos x="T0" y="T1"/>
              </a:cxn>
              <a:cxn ang="T7">
                <a:pos x="T2" y="T3"/>
              </a:cxn>
              <a:cxn ang="T8">
                <a:pos x="T4" y="T5"/>
              </a:cxn>
            </a:cxnLst>
            <a:rect l="T9" t="T10" r="T11" b="T12"/>
            <a:pathLst>
              <a:path w="21600" h="22299" fill="none" extrusionOk="0">
                <a:moveTo>
                  <a:pt x="25" y="22299"/>
                </a:moveTo>
                <a:cubicBezTo>
                  <a:pt x="8" y="21947"/>
                  <a:pt x="0" y="21596"/>
                  <a:pt x="0" y="21245"/>
                </a:cubicBezTo>
                <a:cubicBezTo>
                  <a:pt x="-1" y="10819"/>
                  <a:pt x="7446" y="1881"/>
                  <a:pt x="17700" y="-1"/>
                </a:cubicBezTo>
              </a:path>
              <a:path w="21600" h="22299" stroke="0" extrusionOk="0">
                <a:moveTo>
                  <a:pt x="25" y="22299"/>
                </a:moveTo>
                <a:cubicBezTo>
                  <a:pt x="8" y="21947"/>
                  <a:pt x="0" y="21596"/>
                  <a:pt x="0" y="21245"/>
                </a:cubicBezTo>
                <a:cubicBezTo>
                  <a:pt x="-1" y="10819"/>
                  <a:pt x="7446" y="1881"/>
                  <a:pt x="17700" y="-1"/>
                </a:cubicBezTo>
                <a:lnTo>
                  <a:pt x="21600" y="21245"/>
                </a:lnTo>
                <a:lnTo>
                  <a:pt x="25" y="22299"/>
                </a:lnTo>
                <a:close/>
              </a:path>
            </a:pathLst>
          </a:custGeom>
          <a:noFill/>
          <a:ln w="9525">
            <a:solidFill>
              <a:srgbClr val="003399"/>
            </a:solidFill>
            <a:round/>
            <a:headEnd/>
            <a:tailEnd/>
          </a:ln>
          <a:extLst>
            <a:ext uri="{909E8E84-426E-40DD-AFC4-6F175D3DCCD1}">
              <a14:hiddenFill xmlns:a14="http://schemas.microsoft.com/office/drawing/2010/main" xmlns="">
                <a:solidFill>
                  <a:srgbClr val="FFFFFF"/>
                </a:solidFill>
              </a14:hiddenFill>
            </a:ext>
          </a:extLst>
        </p:spPr>
        <p:txBody>
          <a:bodyPr rot="10800000" wrap="none" lIns="103236" tIns="51618" rIns="103236" bIns="51618" anchor="ctr"/>
          <a:lstStyle/>
          <a:p>
            <a:endParaRPr lang="en-US"/>
          </a:p>
        </p:txBody>
      </p:sp>
      <p:sp>
        <p:nvSpPr>
          <p:cNvPr id="33818" name="Rectangle 20"/>
          <p:cNvSpPr txBox="1">
            <a:spLocks noChangeArrowheads="1"/>
          </p:cNvSpPr>
          <p:nvPr/>
        </p:nvSpPr>
        <p:spPr bwMode="auto">
          <a:xfrm>
            <a:off x="4825161" y="6553200"/>
            <a:ext cx="4014039"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a:t>Copyright © </a:t>
            </a:r>
            <a:r>
              <a:rPr lang="en-US" altLang="en-US" sz="900" dirty="0" smtClean="0"/>
              <a:t>2018 </a:t>
            </a:r>
            <a:r>
              <a:rPr lang="en-US" altLang="en-US" sz="900" dirty="0"/>
              <a:t>by the McGraw-Hill Companies, Inc. All rights reserved.</a:t>
            </a:r>
          </a:p>
          <a:p>
            <a:pPr algn="r" eaLnBrk="1" hangingPunct="1"/>
            <a:endParaRPr lang="en-US" altLang="en-US" sz="900" dirty="0"/>
          </a:p>
        </p:txBody>
      </p:sp>
      <p:sp>
        <p:nvSpPr>
          <p:cNvPr id="33819" name="Rectangle 6"/>
          <p:cNvSpPr>
            <a:spLocks noChangeArrowheads="1"/>
          </p:cNvSpPr>
          <p:nvPr/>
        </p:nvSpPr>
        <p:spPr bwMode="auto">
          <a:xfrm>
            <a:off x="8720138" y="6553200"/>
            <a:ext cx="423862"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C4963C57-157C-4702-B775-032116291359}" type="slidenum">
              <a:rPr lang="en-US" altLang="en-US" sz="900">
                <a:cs typeface="Arial" charset="0"/>
              </a:rPr>
              <a:pPr algn="r" eaLnBrk="1" hangingPunct="1"/>
              <a:t>21</a:t>
            </a:fld>
            <a:endParaRPr lang="en-US" altLang="en-US" sz="1000">
              <a:cs typeface="Arial" charset="0"/>
            </a:endParaRPr>
          </a:p>
        </p:txBody>
      </p:sp>
      <p:sp>
        <p:nvSpPr>
          <p:cNvPr id="33820" name="Text Box 15"/>
          <p:cNvSpPr txBox="1">
            <a:spLocks noChangeArrowheads="1"/>
          </p:cNvSpPr>
          <p:nvPr/>
        </p:nvSpPr>
        <p:spPr bwMode="auto">
          <a:xfrm>
            <a:off x="6265863" y="1758950"/>
            <a:ext cx="2540000" cy="473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400">
                <a:latin typeface="Arial Unicode MS" pitchFamily="34" charset="-128"/>
                <a:ea typeface="Arial Unicode MS" pitchFamily="34" charset="-128"/>
                <a:cs typeface="Arial Unicode MS" pitchFamily="34" charset="-128"/>
              </a:rPr>
              <a:t>Exchange rate $</a:t>
            </a:r>
          </a:p>
        </p:txBody>
      </p:sp>
      <p:grpSp>
        <p:nvGrpSpPr>
          <p:cNvPr id="180" name="Group 179"/>
          <p:cNvGrpSpPr/>
          <p:nvPr/>
        </p:nvGrpSpPr>
        <p:grpSpPr>
          <a:xfrm>
            <a:off x="304800" y="1920875"/>
            <a:ext cx="5843587" cy="4232031"/>
            <a:chOff x="304800" y="1920875"/>
            <a:chExt cx="5843587" cy="4232031"/>
          </a:xfrm>
        </p:grpSpPr>
        <p:grpSp>
          <p:nvGrpSpPr>
            <p:cNvPr id="181" name="Group 180"/>
            <p:cNvGrpSpPr/>
            <p:nvPr/>
          </p:nvGrpSpPr>
          <p:grpSpPr>
            <a:xfrm>
              <a:off x="304800" y="1920875"/>
              <a:ext cx="5843587" cy="4221163"/>
              <a:chOff x="3109913" y="1920875"/>
              <a:chExt cx="5843587" cy="4221163"/>
            </a:xfrm>
          </p:grpSpPr>
          <p:grpSp>
            <p:nvGrpSpPr>
              <p:cNvPr id="183" name="Group 157"/>
              <p:cNvGrpSpPr>
                <a:grpSpLocks/>
              </p:cNvGrpSpPr>
              <p:nvPr/>
            </p:nvGrpSpPr>
            <p:grpSpPr bwMode="auto">
              <a:xfrm>
                <a:off x="3109913" y="1920875"/>
                <a:ext cx="5843587" cy="4221163"/>
                <a:chOff x="192" y="1056"/>
                <a:chExt cx="3313" cy="2304"/>
              </a:xfrm>
            </p:grpSpPr>
            <p:sp>
              <p:nvSpPr>
                <p:cNvPr id="185"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186" name="Group 5"/>
                <p:cNvGrpSpPr>
                  <a:grpSpLocks/>
                </p:cNvGrpSpPr>
                <p:nvPr/>
              </p:nvGrpSpPr>
              <p:grpSpPr bwMode="auto">
                <a:xfrm>
                  <a:off x="194" y="1057"/>
                  <a:ext cx="1891" cy="158"/>
                  <a:chOff x="0" y="0"/>
                  <a:chExt cx="1755" cy="422"/>
                </a:xfrm>
              </p:grpSpPr>
              <p:sp>
                <p:nvSpPr>
                  <p:cNvPr id="332"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33"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7" name="Group 8"/>
                <p:cNvGrpSpPr>
                  <a:grpSpLocks/>
                </p:cNvGrpSpPr>
                <p:nvPr/>
              </p:nvGrpSpPr>
              <p:grpSpPr bwMode="auto">
                <a:xfrm>
                  <a:off x="2085" y="1057"/>
                  <a:ext cx="668" cy="158"/>
                  <a:chOff x="1755" y="0"/>
                  <a:chExt cx="620" cy="422"/>
                </a:xfrm>
              </p:grpSpPr>
              <p:sp>
                <p:nvSpPr>
                  <p:cNvPr id="330"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31"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8" name="Group 11"/>
                <p:cNvGrpSpPr>
                  <a:grpSpLocks/>
                </p:cNvGrpSpPr>
                <p:nvPr/>
              </p:nvGrpSpPr>
              <p:grpSpPr bwMode="auto">
                <a:xfrm>
                  <a:off x="2753" y="1057"/>
                  <a:ext cx="749" cy="158"/>
                  <a:chOff x="2375" y="0"/>
                  <a:chExt cx="695" cy="422"/>
                </a:xfrm>
              </p:grpSpPr>
              <p:sp>
                <p:nvSpPr>
                  <p:cNvPr id="328"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9"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89" name="Group 14"/>
                <p:cNvGrpSpPr>
                  <a:grpSpLocks/>
                </p:cNvGrpSpPr>
                <p:nvPr/>
              </p:nvGrpSpPr>
              <p:grpSpPr bwMode="auto">
                <a:xfrm>
                  <a:off x="194" y="1215"/>
                  <a:ext cx="1891" cy="151"/>
                  <a:chOff x="0" y="422"/>
                  <a:chExt cx="1755" cy="403"/>
                </a:xfrm>
              </p:grpSpPr>
              <p:sp>
                <p:nvSpPr>
                  <p:cNvPr id="326"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327"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0" name="Group 17"/>
                <p:cNvGrpSpPr>
                  <a:grpSpLocks/>
                </p:cNvGrpSpPr>
                <p:nvPr/>
              </p:nvGrpSpPr>
              <p:grpSpPr bwMode="auto">
                <a:xfrm>
                  <a:off x="2085" y="1215"/>
                  <a:ext cx="668" cy="151"/>
                  <a:chOff x="1755" y="422"/>
                  <a:chExt cx="620" cy="403"/>
                </a:xfrm>
              </p:grpSpPr>
              <p:sp>
                <p:nvSpPr>
                  <p:cNvPr id="324"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5"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1" name="Group 20"/>
                <p:cNvGrpSpPr>
                  <a:grpSpLocks/>
                </p:cNvGrpSpPr>
                <p:nvPr/>
              </p:nvGrpSpPr>
              <p:grpSpPr bwMode="auto">
                <a:xfrm>
                  <a:off x="2753" y="1215"/>
                  <a:ext cx="749" cy="151"/>
                  <a:chOff x="2375" y="422"/>
                  <a:chExt cx="695" cy="403"/>
                </a:xfrm>
              </p:grpSpPr>
              <p:sp>
                <p:nvSpPr>
                  <p:cNvPr id="322"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323"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2" name="Group 23"/>
                <p:cNvGrpSpPr>
                  <a:grpSpLocks/>
                </p:cNvGrpSpPr>
                <p:nvPr/>
              </p:nvGrpSpPr>
              <p:grpSpPr bwMode="auto">
                <a:xfrm>
                  <a:off x="194" y="1366"/>
                  <a:ext cx="326" cy="209"/>
                  <a:chOff x="0" y="825"/>
                  <a:chExt cx="303" cy="556"/>
                </a:xfrm>
              </p:grpSpPr>
              <p:sp>
                <p:nvSpPr>
                  <p:cNvPr id="320"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321"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3" name="Group 26"/>
                <p:cNvGrpSpPr>
                  <a:grpSpLocks/>
                </p:cNvGrpSpPr>
                <p:nvPr/>
              </p:nvGrpSpPr>
              <p:grpSpPr bwMode="auto">
                <a:xfrm>
                  <a:off x="520" y="1366"/>
                  <a:ext cx="1565" cy="209"/>
                  <a:chOff x="303" y="825"/>
                  <a:chExt cx="1452" cy="556"/>
                </a:xfrm>
              </p:grpSpPr>
              <p:sp>
                <p:nvSpPr>
                  <p:cNvPr id="318"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319"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4" name="Group 29"/>
                <p:cNvGrpSpPr>
                  <a:grpSpLocks/>
                </p:cNvGrpSpPr>
                <p:nvPr/>
              </p:nvGrpSpPr>
              <p:grpSpPr bwMode="auto">
                <a:xfrm>
                  <a:off x="2085" y="1366"/>
                  <a:ext cx="668" cy="209"/>
                  <a:chOff x="1755" y="825"/>
                  <a:chExt cx="620" cy="556"/>
                </a:xfrm>
              </p:grpSpPr>
              <p:sp>
                <p:nvSpPr>
                  <p:cNvPr id="316"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17"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5" name="Group 32"/>
                <p:cNvGrpSpPr>
                  <a:grpSpLocks/>
                </p:cNvGrpSpPr>
                <p:nvPr/>
              </p:nvGrpSpPr>
              <p:grpSpPr bwMode="auto">
                <a:xfrm>
                  <a:off x="2753" y="1366"/>
                  <a:ext cx="749" cy="209"/>
                  <a:chOff x="2375" y="825"/>
                  <a:chExt cx="695" cy="556"/>
                </a:xfrm>
              </p:grpSpPr>
              <p:sp>
                <p:nvSpPr>
                  <p:cNvPr id="314"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15"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6" name="Group 35"/>
                <p:cNvGrpSpPr>
                  <a:grpSpLocks/>
                </p:cNvGrpSpPr>
                <p:nvPr/>
              </p:nvGrpSpPr>
              <p:grpSpPr bwMode="auto">
                <a:xfrm>
                  <a:off x="194" y="1575"/>
                  <a:ext cx="326" cy="208"/>
                  <a:chOff x="0" y="1381"/>
                  <a:chExt cx="303" cy="556"/>
                </a:xfrm>
              </p:grpSpPr>
              <p:sp>
                <p:nvSpPr>
                  <p:cNvPr id="312"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313"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7" name="Group 38"/>
                <p:cNvGrpSpPr>
                  <a:grpSpLocks/>
                </p:cNvGrpSpPr>
                <p:nvPr/>
              </p:nvGrpSpPr>
              <p:grpSpPr bwMode="auto">
                <a:xfrm>
                  <a:off x="520" y="1575"/>
                  <a:ext cx="1565" cy="208"/>
                  <a:chOff x="303" y="1381"/>
                  <a:chExt cx="1452" cy="556"/>
                </a:xfrm>
              </p:grpSpPr>
              <p:sp>
                <p:nvSpPr>
                  <p:cNvPr id="310"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311"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8" name="Group 41"/>
                <p:cNvGrpSpPr>
                  <a:grpSpLocks/>
                </p:cNvGrpSpPr>
                <p:nvPr/>
              </p:nvGrpSpPr>
              <p:grpSpPr bwMode="auto">
                <a:xfrm>
                  <a:off x="2085" y="1575"/>
                  <a:ext cx="668" cy="208"/>
                  <a:chOff x="1755" y="1381"/>
                  <a:chExt cx="620" cy="556"/>
                </a:xfrm>
              </p:grpSpPr>
              <p:sp>
                <p:nvSpPr>
                  <p:cNvPr id="308"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309"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199" name="Group 44"/>
                <p:cNvGrpSpPr>
                  <a:grpSpLocks/>
                </p:cNvGrpSpPr>
                <p:nvPr/>
              </p:nvGrpSpPr>
              <p:grpSpPr bwMode="auto">
                <a:xfrm>
                  <a:off x="2753" y="1575"/>
                  <a:ext cx="749" cy="208"/>
                  <a:chOff x="2375" y="1381"/>
                  <a:chExt cx="695" cy="556"/>
                </a:xfrm>
              </p:grpSpPr>
              <p:sp>
                <p:nvSpPr>
                  <p:cNvPr id="306"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07"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0" name="Group 47"/>
                <p:cNvGrpSpPr>
                  <a:grpSpLocks/>
                </p:cNvGrpSpPr>
                <p:nvPr/>
              </p:nvGrpSpPr>
              <p:grpSpPr bwMode="auto">
                <a:xfrm>
                  <a:off x="194" y="1783"/>
                  <a:ext cx="326" cy="159"/>
                  <a:chOff x="0" y="1937"/>
                  <a:chExt cx="303" cy="422"/>
                </a:xfrm>
              </p:grpSpPr>
              <p:sp>
                <p:nvSpPr>
                  <p:cNvPr id="304"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305"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1" name="Group 50"/>
                <p:cNvGrpSpPr>
                  <a:grpSpLocks/>
                </p:cNvGrpSpPr>
                <p:nvPr/>
              </p:nvGrpSpPr>
              <p:grpSpPr bwMode="auto">
                <a:xfrm>
                  <a:off x="520" y="1783"/>
                  <a:ext cx="1565" cy="159"/>
                  <a:chOff x="303" y="1937"/>
                  <a:chExt cx="1452" cy="422"/>
                </a:xfrm>
              </p:grpSpPr>
              <p:sp>
                <p:nvSpPr>
                  <p:cNvPr id="302"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303"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2" name="Group 53"/>
                <p:cNvGrpSpPr>
                  <a:grpSpLocks/>
                </p:cNvGrpSpPr>
                <p:nvPr/>
              </p:nvGrpSpPr>
              <p:grpSpPr bwMode="auto">
                <a:xfrm>
                  <a:off x="2085" y="1783"/>
                  <a:ext cx="668" cy="159"/>
                  <a:chOff x="1755" y="1937"/>
                  <a:chExt cx="620" cy="422"/>
                </a:xfrm>
              </p:grpSpPr>
              <p:sp>
                <p:nvSpPr>
                  <p:cNvPr id="300"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301"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3" name="Group 56"/>
                <p:cNvGrpSpPr>
                  <a:grpSpLocks/>
                </p:cNvGrpSpPr>
                <p:nvPr/>
              </p:nvGrpSpPr>
              <p:grpSpPr bwMode="auto">
                <a:xfrm>
                  <a:off x="2753" y="1783"/>
                  <a:ext cx="749" cy="159"/>
                  <a:chOff x="2375" y="1937"/>
                  <a:chExt cx="695" cy="422"/>
                </a:xfrm>
              </p:grpSpPr>
              <p:sp>
                <p:nvSpPr>
                  <p:cNvPr id="298"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9"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4" name="Group 59"/>
                <p:cNvGrpSpPr>
                  <a:grpSpLocks/>
                </p:cNvGrpSpPr>
                <p:nvPr/>
              </p:nvGrpSpPr>
              <p:grpSpPr bwMode="auto">
                <a:xfrm>
                  <a:off x="194" y="1942"/>
                  <a:ext cx="326" cy="158"/>
                  <a:chOff x="0" y="2359"/>
                  <a:chExt cx="303" cy="422"/>
                </a:xfrm>
              </p:grpSpPr>
              <p:sp>
                <p:nvSpPr>
                  <p:cNvPr id="296"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97"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5" name="Group 62"/>
                <p:cNvGrpSpPr>
                  <a:grpSpLocks/>
                </p:cNvGrpSpPr>
                <p:nvPr/>
              </p:nvGrpSpPr>
              <p:grpSpPr bwMode="auto">
                <a:xfrm>
                  <a:off x="520" y="1942"/>
                  <a:ext cx="2233" cy="158"/>
                  <a:chOff x="303" y="2359"/>
                  <a:chExt cx="2072" cy="422"/>
                </a:xfrm>
              </p:grpSpPr>
              <p:sp>
                <p:nvSpPr>
                  <p:cNvPr id="294"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95"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6" name="Group 65"/>
                <p:cNvGrpSpPr>
                  <a:grpSpLocks/>
                </p:cNvGrpSpPr>
                <p:nvPr/>
              </p:nvGrpSpPr>
              <p:grpSpPr bwMode="auto">
                <a:xfrm>
                  <a:off x="2753" y="1942"/>
                  <a:ext cx="749" cy="158"/>
                  <a:chOff x="2375" y="2359"/>
                  <a:chExt cx="695" cy="422"/>
                </a:xfrm>
              </p:grpSpPr>
              <p:sp>
                <p:nvSpPr>
                  <p:cNvPr id="292"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93"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7" name="Group 68"/>
                <p:cNvGrpSpPr>
                  <a:grpSpLocks/>
                </p:cNvGrpSpPr>
                <p:nvPr/>
              </p:nvGrpSpPr>
              <p:grpSpPr bwMode="auto">
                <a:xfrm>
                  <a:off x="194" y="2100"/>
                  <a:ext cx="1891" cy="151"/>
                  <a:chOff x="0" y="2781"/>
                  <a:chExt cx="1755" cy="403"/>
                </a:xfrm>
              </p:grpSpPr>
              <p:sp>
                <p:nvSpPr>
                  <p:cNvPr id="290"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91"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8" name="Group 71"/>
                <p:cNvGrpSpPr>
                  <a:grpSpLocks/>
                </p:cNvGrpSpPr>
                <p:nvPr/>
              </p:nvGrpSpPr>
              <p:grpSpPr bwMode="auto">
                <a:xfrm>
                  <a:off x="2085" y="2100"/>
                  <a:ext cx="668" cy="151"/>
                  <a:chOff x="1755" y="2781"/>
                  <a:chExt cx="620" cy="403"/>
                </a:xfrm>
              </p:grpSpPr>
              <p:sp>
                <p:nvSpPr>
                  <p:cNvPr id="288"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9"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09" name="Group 74"/>
                <p:cNvGrpSpPr>
                  <a:grpSpLocks/>
                </p:cNvGrpSpPr>
                <p:nvPr/>
              </p:nvGrpSpPr>
              <p:grpSpPr bwMode="auto">
                <a:xfrm>
                  <a:off x="2753" y="2100"/>
                  <a:ext cx="749" cy="151"/>
                  <a:chOff x="2375" y="2781"/>
                  <a:chExt cx="695" cy="403"/>
                </a:xfrm>
              </p:grpSpPr>
              <p:sp>
                <p:nvSpPr>
                  <p:cNvPr id="286"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87"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0" name="Group 77"/>
                <p:cNvGrpSpPr>
                  <a:grpSpLocks/>
                </p:cNvGrpSpPr>
                <p:nvPr/>
              </p:nvGrpSpPr>
              <p:grpSpPr bwMode="auto">
                <a:xfrm>
                  <a:off x="194" y="2251"/>
                  <a:ext cx="326" cy="158"/>
                  <a:chOff x="0" y="3184"/>
                  <a:chExt cx="303" cy="422"/>
                </a:xfrm>
              </p:grpSpPr>
              <p:sp>
                <p:nvSpPr>
                  <p:cNvPr id="284"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85"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1" name="Group 80"/>
                <p:cNvGrpSpPr>
                  <a:grpSpLocks/>
                </p:cNvGrpSpPr>
                <p:nvPr/>
              </p:nvGrpSpPr>
              <p:grpSpPr bwMode="auto">
                <a:xfrm>
                  <a:off x="520" y="2251"/>
                  <a:ext cx="1565" cy="158"/>
                  <a:chOff x="303" y="3184"/>
                  <a:chExt cx="1452" cy="422"/>
                </a:xfrm>
              </p:grpSpPr>
              <p:sp>
                <p:nvSpPr>
                  <p:cNvPr id="282"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83"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2" name="Group 83"/>
                <p:cNvGrpSpPr>
                  <a:grpSpLocks/>
                </p:cNvGrpSpPr>
                <p:nvPr/>
              </p:nvGrpSpPr>
              <p:grpSpPr bwMode="auto">
                <a:xfrm>
                  <a:off x="2085" y="2251"/>
                  <a:ext cx="668" cy="158"/>
                  <a:chOff x="1755" y="3184"/>
                  <a:chExt cx="620" cy="422"/>
                </a:xfrm>
              </p:grpSpPr>
              <p:sp>
                <p:nvSpPr>
                  <p:cNvPr id="280"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81"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3" name="Group 86"/>
                <p:cNvGrpSpPr>
                  <a:grpSpLocks/>
                </p:cNvGrpSpPr>
                <p:nvPr/>
              </p:nvGrpSpPr>
              <p:grpSpPr bwMode="auto">
                <a:xfrm>
                  <a:off x="2753" y="2251"/>
                  <a:ext cx="749" cy="158"/>
                  <a:chOff x="2375" y="3184"/>
                  <a:chExt cx="695" cy="422"/>
                </a:xfrm>
              </p:grpSpPr>
              <p:sp>
                <p:nvSpPr>
                  <p:cNvPr id="278"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9"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4" name="Group 89"/>
                <p:cNvGrpSpPr>
                  <a:grpSpLocks/>
                </p:cNvGrpSpPr>
                <p:nvPr/>
              </p:nvGrpSpPr>
              <p:grpSpPr bwMode="auto">
                <a:xfrm>
                  <a:off x="194" y="2409"/>
                  <a:ext cx="326" cy="159"/>
                  <a:chOff x="0" y="3606"/>
                  <a:chExt cx="303" cy="422"/>
                </a:xfrm>
              </p:grpSpPr>
              <p:sp>
                <p:nvSpPr>
                  <p:cNvPr id="276"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77"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 name="Group 92"/>
                <p:cNvGrpSpPr>
                  <a:grpSpLocks/>
                </p:cNvGrpSpPr>
                <p:nvPr/>
              </p:nvGrpSpPr>
              <p:grpSpPr bwMode="auto">
                <a:xfrm>
                  <a:off x="520" y="2409"/>
                  <a:ext cx="1565" cy="159"/>
                  <a:chOff x="303" y="3606"/>
                  <a:chExt cx="1452" cy="422"/>
                </a:xfrm>
              </p:grpSpPr>
              <p:sp>
                <p:nvSpPr>
                  <p:cNvPr id="274"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75"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6" name="Group 95"/>
                <p:cNvGrpSpPr>
                  <a:grpSpLocks/>
                </p:cNvGrpSpPr>
                <p:nvPr/>
              </p:nvGrpSpPr>
              <p:grpSpPr bwMode="auto">
                <a:xfrm>
                  <a:off x="2085" y="2409"/>
                  <a:ext cx="668" cy="159"/>
                  <a:chOff x="1755" y="3606"/>
                  <a:chExt cx="620" cy="422"/>
                </a:xfrm>
              </p:grpSpPr>
              <p:sp>
                <p:nvSpPr>
                  <p:cNvPr id="272"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3"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7" name="Group 98"/>
                <p:cNvGrpSpPr>
                  <a:grpSpLocks/>
                </p:cNvGrpSpPr>
                <p:nvPr/>
              </p:nvGrpSpPr>
              <p:grpSpPr bwMode="auto">
                <a:xfrm>
                  <a:off x="2753" y="2409"/>
                  <a:ext cx="749" cy="159"/>
                  <a:chOff x="2375" y="3606"/>
                  <a:chExt cx="695" cy="422"/>
                </a:xfrm>
              </p:grpSpPr>
              <p:sp>
                <p:nvSpPr>
                  <p:cNvPr id="270"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71"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8" name="Group 101"/>
                <p:cNvGrpSpPr>
                  <a:grpSpLocks/>
                </p:cNvGrpSpPr>
                <p:nvPr/>
              </p:nvGrpSpPr>
              <p:grpSpPr bwMode="auto">
                <a:xfrm>
                  <a:off x="194" y="2568"/>
                  <a:ext cx="326" cy="158"/>
                  <a:chOff x="0" y="4028"/>
                  <a:chExt cx="303" cy="422"/>
                </a:xfrm>
              </p:grpSpPr>
              <p:sp>
                <p:nvSpPr>
                  <p:cNvPr id="268"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69"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9" name="Group 104"/>
                <p:cNvGrpSpPr>
                  <a:grpSpLocks/>
                </p:cNvGrpSpPr>
                <p:nvPr/>
              </p:nvGrpSpPr>
              <p:grpSpPr bwMode="auto">
                <a:xfrm>
                  <a:off x="520" y="2568"/>
                  <a:ext cx="1565" cy="158"/>
                  <a:chOff x="303" y="4028"/>
                  <a:chExt cx="1452" cy="422"/>
                </a:xfrm>
              </p:grpSpPr>
              <p:sp>
                <p:nvSpPr>
                  <p:cNvPr id="266"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67"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0" name="Group 107"/>
                <p:cNvGrpSpPr>
                  <a:grpSpLocks/>
                </p:cNvGrpSpPr>
                <p:nvPr/>
              </p:nvGrpSpPr>
              <p:grpSpPr bwMode="auto">
                <a:xfrm>
                  <a:off x="2085" y="2568"/>
                  <a:ext cx="668" cy="158"/>
                  <a:chOff x="1755" y="4028"/>
                  <a:chExt cx="620" cy="422"/>
                </a:xfrm>
              </p:grpSpPr>
              <p:sp>
                <p:nvSpPr>
                  <p:cNvPr id="264"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5"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1" name="Group 110"/>
                <p:cNvGrpSpPr>
                  <a:grpSpLocks/>
                </p:cNvGrpSpPr>
                <p:nvPr/>
              </p:nvGrpSpPr>
              <p:grpSpPr bwMode="auto">
                <a:xfrm>
                  <a:off x="2753" y="2568"/>
                  <a:ext cx="749" cy="158"/>
                  <a:chOff x="2375" y="4028"/>
                  <a:chExt cx="695" cy="422"/>
                </a:xfrm>
              </p:grpSpPr>
              <p:sp>
                <p:nvSpPr>
                  <p:cNvPr id="262"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63"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2" name="Group 113"/>
                <p:cNvGrpSpPr>
                  <a:grpSpLocks/>
                </p:cNvGrpSpPr>
                <p:nvPr/>
              </p:nvGrpSpPr>
              <p:grpSpPr bwMode="auto">
                <a:xfrm>
                  <a:off x="194" y="2726"/>
                  <a:ext cx="326" cy="158"/>
                  <a:chOff x="0" y="4450"/>
                  <a:chExt cx="303" cy="422"/>
                </a:xfrm>
              </p:grpSpPr>
              <p:sp>
                <p:nvSpPr>
                  <p:cNvPr id="260"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61"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3" name="Group 116"/>
                <p:cNvGrpSpPr>
                  <a:grpSpLocks/>
                </p:cNvGrpSpPr>
                <p:nvPr/>
              </p:nvGrpSpPr>
              <p:grpSpPr bwMode="auto">
                <a:xfrm>
                  <a:off x="520" y="2726"/>
                  <a:ext cx="1565" cy="158"/>
                  <a:chOff x="303" y="4450"/>
                  <a:chExt cx="1452" cy="422"/>
                </a:xfrm>
              </p:grpSpPr>
              <p:sp>
                <p:nvSpPr>
                  <p:cNvPr id="258"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59"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4" name="Group 119"/>
                <p:cNvGrpSpPr>
                  <a:grpSpLocks/>
                </p:cNvGrpSpPr>
                <p:nvPr/>
              </p:nvGrpSpPr>
              <p:grpSpPr bwMode="auto">
                <a:xfrm>
                  <a:off x="2085" y="2726"/>
                  <a:ext cx="668" cy="158"/>
                  <a:chOff x="1755" y="4450"/>
                  <a:chExt cx="620" cy="422"/>
                </a:xfrm>
              </p:grpSpPr>
              <p:sp>
                <p:nvSpPr>
                  <p:cNvPr id="256"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57"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5" name="Group 122"/>
                <p:cNvGrpSpPr>
                  <a:grpSpLocks/>
                </p:cNvGrpSpPr>
                <p:nvPr/>
              </p:nvGrpSpPr>
              <p:grpSpPr bwMode="auto">
                <a:xfrm>
                  <a:off x="2753" y="2726"/>
                  <a:ext cx="749" cy="158"/>
                  <a:chOff x="2375" y="4450"/>
                  <a:chExt cx="695" cy="422"/>
                </a:xfrm>
              </p:grpSpPr>
              <p:sp>
                <p:nvSpPr>
                  <p:cNvPr id="254"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55"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6" name="Group 125"/>
                <p:cNvGrpSpPr>
                  <a:grpSpLocks/>
                </p:cNvGrpSpPr>
                <p:nvPr/>
              </p:nvGrpSpPr>
              <p:grpSpPr bwMode="auto">
                <a:xfrm>
                  <a:off x="194" y="2884"/>
                  <a:ext cx="326" cy="158"/>
                  <a:chOff x="0" y="4872"/>
                  <a:chExt cx="303" cy="422"/>
                </a:xfrm>
              </p:grpSpPr>
              <p:sp>
                <p:nvSpPr>
                  <p:cNvPr id="252"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53"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7" name="Group 128"/>
                <p:cNvGrpSpPr>
                  <a:grpSpLocks/>
                </p:cNvGrpSpPr>
                <p:nvPr/>
              </p:nvGrpSpPr>
              <p:grpSpPr bwMode="auto">
                <a:xfrm>
                  <a:off x="520" y="2884"/>
                  <a:ext cx="1565" cy="158"/>
                  <a:chOff x="303" y="4872"/>
                  <a:chExt cx="1452" cy="422"/>
                </a:xfrm>
              </p:grpSpPr>
              <p:sp>
                <p:nvSpPr>
                  <p:cNvPr id="250"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51"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8" name="Group 131"/>
                <p:cNvGrpSpPr>
                  <a:grpSpLocks/>
                </p:cNvGrpSpPr>
                <p:nvPr/>
              </p:nvGrpSpPr>
              <p:grpSpPr bwMode="auto">
                <a:xfrm>
                  <a:off x="2085" y="2884"/>
                  <a:ext cx="668" cy="158"/>
                  <a:chOff x="1755" y="4872"/>
                  <a:chExt cx="620" cy="422"/>
                </a:xfrm>
              </p:grpSpPr>
              <p:sp>
                <p:nvSpPr>
                  <p:cNvPr id="248"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49"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29" name="Group 134"/>
                <p:cNvGrpSpPr>
                  <a:grpSpLocks/>
                </p:cNvGrpSpPr>
                <p:nvPr/>
              </p:nvGrpSpPr>
              <p:grpSpPr bwMode="auto">
                <a:xfrm>
                  <a:off x="2753" y="2884"/>
                  <a:ext cx="749" cy="158"/>
                  <a:chOff x="2375" y="4872"/>
                  <a:chExt cx="695" cy="422"/>
                </a:xfrm>
              </p:grpSpPr>
              <p:sp>
                <p:nvSpPr>
                  <p:cNvPr id="246"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47"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30" name="Group 137"/>
                <p:cNvGrpSpPr>
                  <a:grpSpLocks/>
                </p:cNvGrpSpPr>
                <p:nvPr/>
              </p:nvGrpSpPr>
              <p:grpSpPr bwMode="auto">
                <a:xfrm>
                  <a:off x="194" y="3042"/>
                  <a:ext cx="326" cy="159"/>
                  <a:chOff x="0" y="5294"/>
                  <a:chExt cx="303" cy="422"/>
                </a:xfrm>
              </p:grpSpPr>
              <p:sp>
                <p:nvSpPr>
                  <p:cNvPr id="244"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45"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31" name="Group 140"/>
                <p:cNvGrpSpPr>
                  <a:grpSpLocks/>
                </p:cNvGrpSpPr>
                <p:nvPr/>
              </p:nvGrpSpPr>
              <p:grpSpPr bwMode="auto">
                <a:xfrm>
                  <a:off x="520" y="3042"/>
                  <a:ext cx="1565" cy="159"/>
                  <a:chOff x="303" y="5294"/>
                  <a:chExt cx="1452" cy="422"/>
                </a:xfrm>
              </p:grpSpPr>
              <p:sp>
                <p:nvSpPr>
                  <p:cNvPr id="242"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43"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32" name="Group 143"/>
                <p:cNvGrpSpPr>
                  <a:grpSpLocks/>
                </p:cNvGrpSpPr>
                <p:nvPr/>
              </p:nvGrpSpPr>
              <p:grpSpPr bwMode="auto">
                <a:xfrm>
                  <a:off x="2123" y="3042"/>
                  <a:ext cx="1382" cy="159"/>
                  <a:chOff x="1092" y="5294"/>
                  <a:chExt cx="1284" cy="422"/>
                </a:xfrm>
              </p:grpSpPr>
              <p:sp>
                <p:nvSpPr>
                  <p:cNvPr id="240"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41"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33" name="Group 146"/>
                <p:cNvGrpSpPr>
                  <a:grpSpLocks/>
                </p:cNvGrpSpPr>
                <p:nvPr/>
              </p:nvGrpSpPr>
              <p:grpSpPr bwMode="auto">
                <a:xfrm>
                  <a:off x="2753" y="3042"/>
                  <a:ext cx="749" cy="159"/>
                  <a:chOff x="2375" y="5294"/>
                  <a:chExt cx="695" cy="422"/>
                </a:xfrm>
              </p:grpSpPr>
              <p:sp>
                <p:nvSpPr>
                  <p:cNvPr id="238"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39"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34"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5"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6"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37"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184" name="Rectangle 310"/>
              <p:cNvSpPr>
                <a:spLocks noChangeArrowheads="1"/>
              </p:cNvSpPr>
              <p:nvPr/>
            </p:nvSpPr>
            <p:spPr bwMode="auto">
              <a:xfrm>
                <a:off x="7676800" y="5835348"/>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grpSp>
        <p:sp>
          <p:nvSpPr>
            <p:cNvPr id="182" name="Rectangle 150"/>
            <p:cNvSpPr>
              <a:spLocks noChangeArrowheads="1"/>
            </p:cNvSpPr>
            <p:nvPr/>
          </p:nvSpPr>
          <p:spPr bwMode="auto">
            <a:xfrm>
              <a:off x="466249"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dirty="0" smtClean="0"/>
              <a:t>Sovereign Wealth Funds</a:t>
            </a:r>
          </a:p>
        </p:txBody>
      </p:sp>
      <p:sp>
        <p:nvSpPr>
          <p:cNvPr id="34819"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dirty="0" smtClean="0"/>
              <a:t>Government-controlled investment funds are playing an increasingly visible role in international investments.</a:t>
            </a:r>
          </a:p>
          <a:p>
            <a:pPr eaLnBrk="1" hangingPunct="1"/>
            <a:r>
              <a:rPr lang="en-US" altLang="en-US" sz="2800" dirty="0" smtClean="0"/>
              <a:t>SWFs are mostly domiciled in Asian and Mid-East countries and usually are responsible for recycling foreign exchange reserves of these countries swelled by trade surpluses and oil revenues.</a:t>
            </a:r>
          </a:p>
        </p:txBody>
      </p:sp>
      <p:sp>
        <p:nvSpPr>
          <p:cNvPr id="34820" name="Rectangle 20"/>
          <p:cNvSpPr>
            <a:spLocks noGrp="1" noChangeArrowheads="1"/>
          </p:cNvSpPr>
          <p:nvPr>
            <p:ph type="ftr" sz="quarter" idx="10"/>
          </p:nvPr>
        </p:nvSpPr>
        <p:spPr bwMode="auto">
          <a:xfrm>
            <a:off x="4572000" y="657066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34821"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D86C3992-0544-427E-B1D9-3673E38C2082}" type="slidenum">
              <a:rPr lang="en-US" altLang="en-US" sz="900">
                <a:cs typeface="Arial" charset="0"/>
              </a:rPr>
              <a:pPr algn="r" eaLnBrk="1" hangingPunct="1"/>
              <a:t>22</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eaLnBrk="1" hangingPunct="1"/>
            <a:r>
              <a:rPr lang="en-US" altLang="en-US" dirty="0" smtClean="0"/>
              <a:t>Exhibit 3.2: The </a:t>
            </a:r>
            <a:r>
              <a:rPr lang="en-US" altLang="en-US" sz="4400" dirty="0" smtClean="0"/>
              <a:t>J</a:t>
            </a:r>
            <a:r>
              <a:rPr lang="en-US" altLang="en-US" dirty="0" smtClean="0"/>
              <a:t>-Curve Effect</a:t>
            </a:r>
          </a:p>
        </p:txBody>
      </p:sp>
      <p:sp>
        <p:nvSpPr>
          <p:cNvPr id="35843" name="Rectangle 20"/>
          <p:cNvSpPr>
            <a:spLocks noGrp="1" noChangeArrowheads="1"/>
          </p:cNvSpPr>
          <p:nvPr>
            <p:ph type="ftr" sz="quarter" idx="10"/>
          </p:nvPr>
        </p:nvSpPr>
        <p:spPr bwMode="auto">
          <a:xfrm>
            <a:off x="4724400" y="6526213"/>
            <a:ext cx="40386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grpSp>
        <p:nvGrpSpPr>
          <p:cNvPr id="35844" name="Group 10"/>
          <p:cNvGrpSpPr>
            <a:grpSpLocks/>
          </p:cNvGrpSpPr>
          <p:nvPr/>
        </p:nvGrpSpPr>
        <p:grpSpPr bwMode="auto">
          <a:xfrm>
            <a:off x="745061" y="1691598"/>
            <a:ext cx="4250802" cy="3670976"/>
            <a:chOff x="518" y="974"/>
            <a:chExt cx="2410" cy="2194"/>
          </a:xfrm>
        </p:grpSpPr>
        <p:sp>
          <p:nvSpPr>
            <p:cNvPr id="35849" name="Line 4"/>
            <p:cNvSpPr>
              <a:spLocks noChangeShapeType="1"/>
            </p:cNvSpPr>
            <p:nvPr/>
          </p:nvSpPr>
          <p:spPr bwMode="auto">
            <a:xfrm>
              <a:off x="768" y="1056"/>
              <a:ext cx="0" cy="2112"/>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5850" name="Line 5"/>
            <p:cNvSpPr>
              <a:spLocks noChangeShapeType="1"/>
            </p:cNvSpPr>
            <p:nvPr/>
          </p:nvSpPr>
          <p:spPr bwMode="auto">
            <a:xfrm rot="5400000">
              <a:off x="1824" y="1152"/>
              <a:ext cx="0" cy="2112"/>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5851" name="Text Box 6"/>
            <p:cNvSpPr txBox="1">
              <a:spLocks noChangeArrowheads="1"/>
            </p:cNvSpPr>
            <p:nvPr/>
          </p:nvSpPr>
          <p:spPr bwMode="auto">
            <a:xfrm rot="16200000">
              <a:off x="-308" y="1800"/>
              <a:ext cx="1862" cy="20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dirty="0">
                  <a:latin typeface="Times New Roman" pitchFamily="18" charset="0"/>
                </a:rPr>
                <a:t>Change in the Trade Balance</a:t>
              </a:r>
            </a:p>
          </p:txBody>
        </p:sp>
        <p:sp>
          <p:nvSpPr>
            <p:cNvPr id="35852" name="Text Box 7"/>
            <p:cNvSpPr txBox="1">
              <a:spLocks noChangeArrowheads="1"/>
            </p:cNvSpPr>
            <p:nvPr/>
          </p:nvSpPr>
          <p:spPr bwMode="auto">
            <a:xfrm>
              <a:off x="1575" y="2208"/>
              <a:ext cx="1353" cy="2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altLang="en-US">
                  <a:latin typeface="Times New Roman" pitchFamily="18" charset="0"/>
                </a:rPr>
                <a:t>Time</a:t>
              </a:r>
            </a:p>
          </p:txBody>
        </p:sp>
      </p:grpSp>
      <p:sp>
        <p:nvSpPr>
          <p:cNvPr id="570377" name="Freeform 9"/>
          <p:cNvSpPr>
            <a:spLocks/>
          </p:cNvSpPr>
          <p:nvPr/>
        </p:nvSpPr>
        <p:spPr bwMode="auto">
          <a:xfrm>
            <a:off x="1185863" y="1981200"/>
            <a:ext cx="3081337" cy="2825750"/>
          </a:xfrm>
          <a:custGeom>
            <a:avLst/>
            <a:gdLst>
              <a:gd name="T0" fmla="*/ 0 w 1296"/>
              <a:gd name="T1" fmla="*/ 2147483647 h 1712"/>
              <a:gd name="T2" fmla="*/ 2147483647 w 1296"/>
              <a:gd name="T3" fmla="*/ 2147483647 h 1712"/>
              <a:gd name="T4" fmla="*/ 2147483647 w 1296"/>
              <a:gd name="T5" fmla="*/ 0 h 1712"/>
              <a:gd name="T6" fmla="*/ 0 60000 65536"/>
              <a:gd name="T7" fmla="*/ 0 60000 65536"/>
              <a:gd name="T8" fmla="*/ 0 60000 65536"/>
              <a:gd name="T9" fmla="*/ 0 w 1296"/>
              <a:gd name="T10" fmla="*/ 0 h 1712"/>
              <a:gd name="T11" fmla="*/ 1296 w 1296"/>
              <a:gd name="T12" fmla="*/ 1712 h 1712"/>
            </a:gdLst>
            <a:ahLst/>
            <a:cxnLst>
              <a:cxn ang="T6">
                <a:pos x="T0" y="T1"/>
              </a:cxn>
              <a:cxn ang="T7">
                <a:pos x="T2" y="T3"/>
              </a:cxn>
              <a:cxn ang="T8">
                <a:pos x="T4" y="T5"/>
              </a:cxn>
            </a:cxnLst>
            <a:rect l="T9" t="T10" r="T11" b="T12"/>
            <a:pathLst>
              <a:path w="1296" h="1712">
                <a:moveTo>
                  <a:pt x="0" y="1056"/>
                </a:moveTo>
                <a:cubicBezTo>
                  <a:pt x="180" y="1384"/>
                  <a:pt x="360" y="1712"/>
                  <a:pt x="576" y="1536"/>
                </a:cubicBezTo>
                <a:cubicBezTo>
                  <a:pt x="792" y="1360"/>
                  <a:pt x="1044" y="680"/>
                  <a:pt x="1296" y="0"/>
                </a:cubicBezTo>
              </a:path>
            </a:pathLst>
          </a:custGeom>
          <a:noFill/>
          <a:ln w="28575" cmpd="sng">
            <a:solidFill>
              <a:srgbClr val="CC3300"/>
            </a:solidFill>
            <a:round/>
            <a:headEnd/>
            <a:tailEnd/>
          </a:ln>
          <a:extLst>
            <a:ext uri="{909E8E84-426E-40DD-AFC4-6F175D3DCCD1}">
              <a14:hiddenFill xmlns:a14="http://schemas.microsoft.com/office/drawing/2010/main" xmlns="">
                <a:solidFill>
                  <a:srgbClr val="FFFFFF"/>
                </a:solidFill>
              </a14:hiddenFill>
            </a:ext>
          </a:extLst>
        </p:spPr>
        <p:txBody>
          <a:bodyPr lIns="103236" tIns="51618" rIns="103236" bIns="51618"/>
          <a:lstStyle/>
          <a:p>
            <a:endParaRPr lang="en-US"/>
          </a:p>
        </p:txBody>
      </p:sp>
      <p:sp>
        <p:nvSpPr>
          <p:cNvPr id="570379" name="Text Box 11"/>
          <p:cNvSpPr txBox="1">
            <a:spLocks noChangeArrowheads="1"/>
          </p:cNvSpPr>
          <p:nvPr/>
        </p:nvSpPr>
        <p:spPr bwMode="auto">
          <a:xfrm>
            <a:off x="5334000" y="2592388"/>
            <a:ext cx="2895600" cy="2720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dirty="0">
                <a:latin typeface="Arial Unicode MS" pitchFamily="34" charset="-128"/>
                <a:ea typeface="Arial Unicode MS" pitchFamily="34" charset="-128"/>
                <a:cs typeface="Arial Unicode MS" pitchFamily="34" charset="-128"/>
              </a:rPr>
              <a:t>Following a currency depreciation, the trade balance may at first deteriorate before it improves.</a:t>
            </a:r>
          </a:p>
          <a:p>
            <a:pPr eaLnBrk="1" hangingPunct="1">
              <a:spcBef>
                <a:spcPct val="50000"/>
              </a:spcBef>
            </a:pPr>
            <a:r>
              <a:rPr lang="en-US" altLang="en-US" sz="2000" dirty="0">
                <a:latin typeface="Arial Unicode MS" pitchFamily="34" charset="-128"/>
                <a:ea typeface="Arial Unicode MS" pitchFamily="34" charset="-128"/>
                <a:cs typeface="Arial Unicode MS" pitchFamily="34" charset="-128"/>
              </a:rPr>
              <a:t>The shape depends on the elasticity of the imports and exports.</a:t>
            </a:r>
          </a:p>
        </p:txBody>
      </p:sp>
      <p:sp>
        <p:nvSpPr>
          <p:cNvPr id="570380" name="Text Box 12"/>
          <p:cNvSpPr txBox="1">
            <a:spLocks noChangeArrowheads="1"/>
          </p:cNvSpPr>
          <p:nvPr/>
        </p:nvSpPr>
        <p:spPr bwMode="auto">
          <a:xfrm>
            <a:off x="1144588" y="5208588"/>
            <a:ext cx="7770812" cy="1335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000" dirty="0" smtClean="0">
                <a:latin typeface="Arial Unicode MS" pitchFamily="34" charset="-128"/>
                <a:ea typeface="Arial Unicode MS" pitchFamily="34" charset="-128"/>
                <a:cs typeface="Arial Unicode MS" pitchFamily="34" charset="-128"/>
              </a:rPr>
              <a:t>As an example, consider an imported good for which there is no domestic producer. If </a:t>
            </a:r>
            <a:r>
              <a:rPr lang="en-US" altLang="en-US" sz="2000" dirty="0">
                <a:latin typeface="Arial Unicode MS" pitchFamily="34" charset="-128"/>
                <a:ea typeface="Arial Unicode MS" pitchFamily="34" charset="-128"/>
                <a:cs typeface="Arial Unicode MS" pitchFamily="34" charset="-128"/>
              </a:rPr>
              <a:t>demand is price inelastic, then following a depreciation the trade balance gets worse (until domestic production begins).</a:t>
            </a:r>
          </a:p>
        </p:txBody>
      </p:sp>
      <p:sp>
        <p:nvSpPr>
          <p:cNvPr id="35848"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548C7C66-88E4-4DD1-B934-7D01BCDBED3E}" type="slidenum">
              <a:rPr lang="en-US" altLang="en-US" sz="900">
                <a:cs typeface="Arial" charset="0"/>
              </a:rPr>
              <a:pPr algn="r" eaLnBrk="1" hangingPunct="1"/>
              <a:t>23</a:t>
            </a:fld>
            <a:endParaRPr lang="en-US" altLang="en-US" sz="100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0377"/>
                                        </p:tgtEl>
                                        <p:attrNameLst>
                                          <p:attrName>style.visibility</p:attrName>
                                        </p:attrNameLst>
                                      </p:cBhvr>
                                      <p:to>
                                        <p:strVal val="visible"/>
                                      </p:to>
                                    </p:set>
                                    <p:animEffect transition="in" filter="wipe(left)">
                                      <p:cBhvr>
                                        <p:cTn id="7" dur="1000"/>
                                        <p:tgtEl>
                                          <p:spTgt spid="5703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70379"/>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703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0377" grpId="0" animBg="1"/>
      <p:bldP spid="570379" grpId="0"/>
      <p:bldP spid="570380"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lIns="92071" tIns="46036" rIns="92071" bIns="46036"/>
          <a:lstStyle/>
          <a:p>
            <a:pPr eaLnBrk="1" hangingPunct="1"/>
            <a:r>
              <a:rPr lang="en-US" altLang="en-US" smtClean="0"/>
              <a:t>Balance of Payments Trends</a:t>
            </a:r>
          </a:p>
        </p:txBody>
      </p:sp>
      <p:sp>
        <p:nvSpPr>
          <p:cNvPr id="36867"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smtClean="0"/>
              <a:t>Since 1982 the U.S. has experienced continuous deficits on the current account and continuous surpluses on the capital account.</a:t>
            </a:r>
          </a:p>
          <a:p>
            <a:pPr eaLnBrk="1" hangingPunct="1"/>
            <a:r>
              <a:rPr lang="en-US" altLang="en-US" smtClean="0"/>
              <a:t>During the same period, Japan has experienced the opposite.</a:t>
            </a:r>
          </a:p>
        </p:txBody>
      </p:sp>
      <p:sp>
        <p:nvSpPr>
          <p:cNvPr id="36868" name="Rectangle 20"/>
          <p:cNvSpPr>
            <a:spLocks noGrp="1" noChangeArrowheads="1"/>
          </p:cNvSpPr>
          <p:nvPr>
            <p:ph type="ftr" sz="quarter" idx="10"/>
          </p:nvPr>
        </p:nvSpPr>
        <p:spPr bwMode="auto">
          <a:xfrm>
            <a:off x="4495800" y="6526213"/>
            <a:ext cx="42672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36869"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CB515150-CEAF-4D5E-A920-2EB71B1D0DE7}" type="slidenum">
              <a:rPr lang="en-US" altLang="en-US" sz="900">
                <a:cs typeface="Arial" charset="0"/>
              </a:rPr>
              <a:pPr algn="r" eaLnBrk="1" hangingPunct="1"/>
              <a:t>24</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914400"/>
            <a:ext cx="9144000" cy="990600"/>
          </a:xfrm>
        </p:spPr>
        <p:txBody>
          <a:bodyPr rtlCol="0">
            <a:normAutofit fontScale="90000"/>
          </a:bodyPr>
          <a:lstStyle/>
          <a:p>
            <a:pPr eaLnBrk="1" fontAlgn="auto" hangingPunct="1">
              <a:spcAft>
                <a:spcPts val="0"/>
              </a:spcAft>
              <a:defRPr/>
            </a:pPr>
            <a:r>
              <a:rPr lang="en-US" altLang="en-US" dirty="0" smtClean="0"/>
              <a:t>Exhibit 3.7: Balance-of-Payments Trends: 1982-2015</a:t>
            </a:r>
          </a:p>
        </p:txBody>
      </p:sp>
      <p:sp>
        <p:nvSpPr>
          <p:cNvPr id="37891"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37893"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57ABEFE7-40C0-418D-8219-A30DC633545F}" type="slidenum">
              <a:rPr lang="en-US" altLang="en-US" sz="900">
                <a:cs typeface="Arial" charset="0"/>
              </a:rPr>
              <a:pPr algn="r" eaLnBrk="1" hangingPunct="1"/>
              <a:t>25</a:t>
            </a:fld>
            <a:endParaRPr lang="en-US" altLang="en-US" sz="1000">
              <a:cs typeface="Arial"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2438400"/>
            <a:ext cx="4546600" cy="3810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800600" y="3405261"/>
            <a:ext cx="3940629" cy="168436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lIns="92071" tIns="46036" rIns="92071" bIns="46036"/>
          <a:lstStyle/>
          <a:p>
            <a:pPr eaLnBrk="1" hangingPunct="1"/>
            <a:r>
              <a:rPr lang="en-US" altLang="en-US" smtClean="0"/>
              <a:t>Balance of Payments Trends</a:t>
            </a:r>
          </a:p>
        </p:txBody>
      </p:sp>
      <p:sp>
        <p:nvSpPr>
          <p:cNvPr id="40963"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lnSpc>
                <a:spcPct val="90000"/>
              </a:lnSpc>
            </a:pPr>
            <a:r>
              <a:rPr lang="en-US" altLang="en-US" sz="2800" smtClean="0"/>
              <a:t>The U.S. and the U.K. tend to realize current account deficits, whereas China, Japan, and Germany tend to realize current account surpluses.</a:t>
            </a:r>
          </a:p>
          <a:p>
            <a:pPr eaLnBrk="1" hangingPunct="1">
              <a:lnSpc>
                <a:spcPct val="90000"/>
              </a:lnSpc>
            </a:pPr>
            <a:r>
              <a:rPr lang="en-US" altLang="en-US" sz="2800" smtClean="0"/>
              <a:t>This “global imbalance” implies that the U.S. and U.K. generally use up more outputs than they produce, while the opposite holds for China, Japan, and Germany.</a:t>
            </a:r>
          </a:p>
        </p:txBody>
      </p:sp>
      <p:sp>
        <p:nvSpPr>
          <p:cNvPr id="4096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0965"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4A3DA8DA-29A2-4BB6-9F24-19D050AA5355}" type="slidenum">
              <a:rPr lang="en-US" altLang="en-US" sz="900">
                <a:cs typeface="Arial" charset="0"/>
              </a:rPr>
              <a:pPr algn="r" eaLnBrk="1" hangingPunct="1"/>
              <a:t>26</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52400" y="914400"/>
            <a:ext cx="8801100" cy="990600"/>
          </a:xfrm>
        </p:spPr>
        <p:txBody>
          <a:bodyPr/>
          <a:lstStyle/>
          <a:p>
            <a:pPr eaLnBrk="1" hangingPunct="1"/>
            <a:r>
              <a:rPr lang="en-US" altLang="en-US" sz="4000" smtClean="0"/>
              <a:t>Mercantilism and the Balance of Payments</a:t>
            </a:r>
          </a:p>
        </p:txBody>
      </p:sp>
      <p:sp>
        <p:nvSpPr>
          <p:cNvPr id="41987" name="Rectangle 3"/>
          <p:cNvSpPr>
            <a:spLocks noGrp="1" noChangeArrowheads="1"/>
          </p:cNvSpPr>
          <p:nvPr>
            <p:ph idx="1"/>
          </p:nvPr>
        </p:nvSpPr>
        <p:spPr bwMode="auto">
          <a:xfrm>
            <a:off x="76200" y="1905000"/>
            <a:ext cx="8991600" cy="45259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400" dirty="0" smtClean="0"/>
              <a:t>Mercantilism holds that a country should avoid trade deficits at all costs, even to imposing various restrictions on imports. </a:t>
            </a:r>
          </a:p>
          <a:p>
            <a:pPr eaLnBrk="1" hangingPunct="1"/>
            <a:r>
              <a:rPr lang="en-US" altLang="en-US" sz="2400" dirty="0" smtClean="0"/>
              <a:t>Mercantilist ideas were criticized in the 18</a:t>
            </a:r>
            <a:r>
              <a:rPr lang="en-US" altLang="en-US" sz="2400" baseline="30000" dirty="0" smtClean="0"/>
              <a:t>th</a:t>
            </a:r>
            <a:r>
              <a:rPr lang="en-US" altLang="en-US" sz="2400" dirty="0" smtClean="0"/>
              <a:t> century by such British thinkers as Adam Smith, David Ricardo, and David Hume.</a:t>
            </a:r>
          </a:p>
          <a:p>
            <a:pPr eaLnBrk="1" hangingPunct="1"/>
            <a:r>
              <a:rPr lang="en-US" altLang="en-US" sz="2400" dirty="0" smtClean="0"/>
              <a:t>They argued that the main source of wealth in a country is its productive capacity not its trade surpluses. </a:t>
            </a:r>
          </a:p>
        </p:txBody>
      </p:sp>
      <p:sp>
        <p:nvSpPr>
          <p:cNvPr id="41988"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1989"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C61637DC-268F-4345-9B91-20B78953A90D}" type="slidenum">
              <a:rPr lang="en-US" altLang="en-US" sz="900">
                <a:cs typeface="Arial" charset="0"/>
              </a:rPr>
              <a:pPr algn="r" eaLnBrk="1" hangingPunct="1"/>
              <a:t>27</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0" y="914400"/>
            <a:ext cx="9296400" cy="990600"/>
          </a:xfrm>
        </p:spPr>
        <p:txBody>
          <a:bodyPr rtlCol="0">
            <a:noAutofit/>
          </a:bodyPr>
          <a:lstStyle/>
          <a:p>
            <a:pPr algn="l" eaLnBrk="1" fontAlgn="auto" hangingPunct="1">
              <a:spcAft>
                <a:spcPts val="0"/>
              </a:spcAft>
              <a:defRPr/>
            </a:pPr>
            <a:r>
              <a:rPr lang="en-US" altLang="en-US" sz="4000" dirty="0" smtClean="0"/>
              <a:t>Exhibit 3.8: Top U.S. Trading Partners 2015 </a:t>
            </a:r>
            <a:br>
              <a:rPr lang="en-US" altLang="en-US" sz="4000" dirty="0" smtClean="0"/>
            </a:br>
            <a:r>
              <a:rPr lang="en-US" altLang="en-US" sz="2800" dirty="0" smtClean="0"/>
              <a:t>(in billions of dollars)</a:t>
            </a:r>
            <a:endParaRPr lang="en-US" altLang="en-US" sz="4000" dirty="0" smtClean="0"/>
          </a:p>
        </p:txBody>
      </p:sp>
      <p:sp>
        <p:nvSpPr>
          <p:cNvPr id="43011"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3133"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AEC63CA2-0508-4D36-AAEF-F83E01F58DE3}" type="slidenum">
              <a:rPr lang="en-US" altLang="en-US" sz="900">
                <a:cs typeface="Arial" charset="0"/>
              </a:rPr>
              <a:pPr algn="r" eaLnBrk="1" hangingPunct="1"/>
              <a:t>28</a:t>
            </a:fld>
            <a:endParaRPr lang="en-US" altLang="en-US" sz="1000">
              <a:cs typeface="Arial"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676400" y="2209800"/>
            <a:ext cx="6145481" cy="3429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152400" y="1905000"/>
            <a:ext cx="8763000" cy="4525963"/>
          </a:xfrm>
        </p:spPr>
        <p:txBody>
          <a:bodyPr/>
          <a:lstStyle/>
          <a:p>
            <a:r>
              <a:rPr lang="en-US" altLang="en-US" sz="2800" dirty="0"/>
              <a:t>The balance of payments is the statistical record of a country’s international transactions over a certain period of time presented in the form of double-entry bookkeeping.</a:t>
            </a:r>
          </a:p>
          <a:p>
            <a:r>
              <a:rPr lang="en-US" sz="2800" dirty="0" smtClean="0"/>
              <a:t>Any transaction resulting in a receipt from foreigners is a credit, any transaction resulting in a payment to foreigners is a debit.</a:t>
            </a:r>
          </a:p>
          <a:p>
            <a:r>
              <a:rPr lang="en-US" sz="2800" dirty="0" smtClean="0"/>
              <a:t>A country’s international transactions can be grouped into three categories: the current account, the capital account and the official reserves account.</a:t>
            </a:r>
            <a:endParaRPr lang="en-US" sz="2800" dirty="0"/>
          </a:p>
        </p:txBody>
      </p:sp>
      <p:sp>
        <p:nvSpPr>
          <p:cNvPr id="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5"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3-</a:t>
            </a:r>
            <a:fld id="{84C41CC4-166C-4099-ACC9-9B4D4B2D89DD}" type="slidenum">
              <a:rPr lang="en-US" altLang="en-US" sz="900" smtClean="0">
                <a:cs typeface="Arial" charset="0"/>
              </a:rPr>
              <a:pPr algn="r" eaLnBrk="1" hangingPunct="1"/>
              <a:t>29</a:t>
            </a:fld>
            <a:endParaRPr lang="en-US" altLang="en-US" sz="1000" dirty="0">
              <a:cs typeface="Arial" charset="0"/>
            </a:endParaRPr>
          </a:p>
        </p:txBody>
      </p:sp>
    </p:spTree>
    <p:extLst>
      <p:ext uri="{BB962C8B-B14F-4D97-AF65-F5344CB8AC3E}">
        <p14:creationId xmlns:p14="http://schemas.microsoft.com/office/powerpoint/2010/main" xmlns="" val="2106793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lIns="92071" tIns="46036" rIns="92071" bIns="46036"/>
          <a:lstStyle/>
          <a:p>
            <a:pPr eaLnBrk="1" hangingPunct="1"/>
            <a:r>
              <a:rPr lang="en-US" altLang="en-US" smtClean="0"/>
              <a:t>Balance of Payments Accounting</a:t>
            </a:r>
          </a:p>
        </p:txBody>
      </p:sp>
      <p:sp>
        <p:nvSpPr>
          <p:cNvPr id="16387"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sz="2800" dirty="0" smtClean="0"/>
              <a:t>The balance of payments is the statistical record of a country’s international transactions over a certain period of time presented in the form of double-entry bookkeeping.</a:t>
            </a:r>
          </a:p>
          <a:p>
            <a:pPr eaLnBrk="1" hangingPunct="1">
              <a:buFont typeface="Wingdings" pitchFamily="2" charset="2"/>
              <a:buNone/>
            </a:pPr>
            <a:endParaRPr lang="en-US" altLang="en-US" sz="2800" i="1" dirty="0" smtClean="0"/>
          </a:p>
          <a:p>
            <a:pPr eaLnBrk="1" hangingPunct="1">
              <a:buFont typeface="Wingdings" pitchFamily="2" charset="2"/>
              <a:buNone/>
            </a:pPr>
            <a:r>
              <a:rPr lang="en-US" altLang="en-US" sz="2800" i="1" dirty="0" smtClean="0"/>
              <a:t>	Note: When we say “a country’s balance of payments” we are referring to the transactions of its citizens and government</a:t>
            </a:r>
            <a:r>
              <a:rPr lang="en-US" altLang="en-US" sz="2800" dirty="0" smtClean="0"/>
              <a:t>.</a:t>
            </a:r>
          </a:p>
        </p:txBody>
      </p:sp>
      <p:sp>
        <p:nvSpPr>
          <p:cNvPr id="16388" name="Rectangle 20"/>
          <p:cNvSpPr>
            <a:spLocks noGrp="1" noChangeArrowheads="1"/>
          </p:cNvSpPr>
          <p:nvPr>
            <p:ph type="ftr" sz="quarter" idx="10"/>
          </p:nvPr>
        </p:nvSpPr>
        <p:spPr bwMode="auto">
          <a:xfrm>
            <a:off x="4724400" y="6526213"/>
            <a:ext cx="40386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16389"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52A93F38-CBBD-4E82-8573-CEEC8974CB87}" type="slidenum">
              <a:rPr lang="en-US" altLang="en-US" sz="900">
                <a:cs typeface="Arial" charset="0"/>
              </a:rPr>
              <a:pPr algn="r" eaLnBrk="1" hangingPunct="1"/>
              <a:t>3</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(continued)</a:t>
            </a:r>
            <a:endParaRPr lang="en-US" dirty="0"/>
          </a:p>
        </p:txBody>
      </p:sp>
      <p:sp>
        <p:nvSpPr>
          <p:cNvPr id="3" name="Content Placeholder 2"/>
          <p:cNvSpPr>
            <a:spLocks noGrp="1"/>
          </p:cNvSpPr>
          <p:nvPr>
            <p:ph idx="1"/>
          </p:nvPr>
        </p:nvSpPr>
        <p:spPr/>
        <p:txBody>
          <a:bodyPr/>
          <a:lstStyle/>
          <a:p>
            <a:r>
              <a:rPr lang="en-US" sz="2800" dirty="0"/>
              <a:t>The current account is divided into four subcategories: merchandise trade, services, factor income, and unilateral transfers. </a:t>
            </a:r>
            <a:endParaRPr lang="en-US" sz="2800" dirty="0" smtClean="0"/>
          </a:p>
          <a:p>
            <a:r>
              <a:rPr lang="en-US" sz="2800" dirty="0" smtClean="0"/>
              <a:t>The </a:t>
            </a:r>
            <a:r>
              <a:rPr lang="en-US" sz="2800" dirty="0"/>
              <a:t>capital account is divided into three subcategories: direct investment, </a:t>
            </a:r>
            <a:r>
              <a:rPr lang="en-US" sz="2800" dirty="0" smtClean="0"/>
              <a:t>portfolio investment</a:t>
            </a:r>
            <a:r>
              <a:rPr lang="en-US" sz="2800" dirty="0"/>
              <a:t>, and other investment</a:t>
            </a:r>
            <a:r>
              <a:rPr lang="en-US" sz="2800" dirty="0" smtClean="0"/>
              <a:t>.</a:t>
            </a:r>
          </a:p>
          <a:p>
            <a:r>
              <a:rPr lang="en-US" sz="2800" dirty="0"/>
              <a:t>When we compute the cumulative balance of payments including the current </a:t>
            </a:r>
            <a:r>
              <a:rPr lang="en-US" sz="2800" dirty="0" smtClean="0"/>
              <a:t>account</a:t>
            </a:r>
            <a:r>
              <a:rPr lang="en-US" sz="2800" dirty="0"/>
              <a:t>, capital account, and the statistical discrepancies, we obtain the overall </a:t>
            </a:r>
            <a:r>
              <a:rPr lang="en-US" sz="2800" dirty="0" smtClean="0"/>
              <a:t>balance.</a:t>
            </a:r>
            <a:endParaRPr lang="en-US" sz="2800" dirty="0"/>
          </a:p>
          <a:p>
            <a:endParaRPr lang="en-US" sz="2800" dirty="0"/>
          </a:p>
        </p:txBody>
      </p:sp>
      <p:sp>
        <p:nvSpPr>
          <p:cNvPr id="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3-</a:t>
            </a:r>
            <a:fld id="{9E323C76-BC8C-4A66-B4D2-68EA7097AD67}" type="slidenum">
              <a:rPr lang="en-US" altLang="en-US" sz="900" smtClean="0">
                <a:cs typeface="Arial" charset="0"/>
              </a:rPr>
              <a:pPr algn="r" eaLnBrk="1" hangingPunct="1"/>
              <a:t>30</a:t>
            </a:fld>
            <a:endParaRPr lang="en-US" altLang="en-US" sz="1000" dirty="0">
              <a:cs typeface="Arial" charset="0"/>
            </a:endParaRPr>
          </a:p>
        </p:txBody>
      </p:sp>
    </p:spTree>
    <p:extLst>
      <p:ext uri="{BB962C8B-B14F-4D97-AF65-F5344CB8AC3E}">
        <p14:creationId xmlns:p14="http://schemas.microsoft.com/office/powerpoint/2010/main" xmlns="" val="1562745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(concluded)</a:t>
            </a:r>
            <a:endParaRPr lang="en-US" dirty="0"/>
          </a:p>
        </p:txBody>
      </p:sp>
      <p:sp>
        <p:nvSpPr>
          <p:cNvPr id="3" name="Content Placeholder 2"/>
          <p:cNvSpPr>
            <a:spLocks noGrp="1"/>
          </p:cNvSpPr>
          <p:nvPr>
            <p:ph idx="1"/>
          </p:nvPr>
        </p:nvSpPr>
        <p:spPr/>
        <p:txBody>
          <a:bodyPr/>
          <a:lstStyle/>
          <a:p>
            <a:r>
              <a:rPr lang="en-US" sz="2800" dirty="0"/>
              <a:t>A country can run a balance-of-payments surplus or deficit by increasing or </a:t>
            </a:r>
            <a:r>
              <a:rPr lang="en-US" sz="2800" dirty="0" smtClean="0"/>
              <a:t>decreasing </a:t>
            </a:r>
            <a:r>
              <a:rPr lang="en-US" sz="2800" dirty="0"/>
              <a:t>its official reserves. </a:t>
            </a:r>
            <a:endParaRPr lang="en-US" sz="2800" dirty="0" smtClean="0"/>
          </a:p>
          <a:p>
            <a:pPr lvl="1"/>
            <a:r>
              <a:rPr lang="en-US" sz="2400" dirty="0"/>
              <a:t>Under the fixed exchange rate regime, the combined balance </a:t>
            </a:r>
            <a:r>
              <a:rPr lang="en-US" sz="2400" dirty="0" smtClean="0"/>
              <a:t>on </a:t>
            </a:r>
            <a:r>
              <a:rPr lang="en-US" sz="2400" dirty="0"/>
              <a:t>the current and capital accounts will be equal in size, but opposite in sign, to the </a:t>
            </a:r>
            <a:r>
              <a:rPr lang="en-US" sz="2400" dirty="0" smtClean="0"/>
              <a:t>change </a:t>
            </a:r>
            <a:r>
              <a:rPr lang="en-US" sz="2400" dirty="0"/>
              <a:t>in the official reserves. </a:t>
            </a:r>
            <a:endParaRPr lang="en-US" sz="2400" dirty="0" smtClean="0"/>
          </a:p>
          <a:p>
            <a:pPr lvl="1"/>
            <a:r>
              <a:rPr lang="en-US" sz="2400" dirty="0" smtClean="0"/>
              <a:t>Under </a:t>
            </a:r>
            <a:r>
              <a:rPr lang="en-US" sz="2400" dirty="0"/>
              <a:t>the pure flexible exchange rate regime where </a:t>
            </a:r>
            <a:r>
              <a:rPr lang="en-US" sz="2400" dirty="0" smtClean="0"/>
              <a:t>the </a:t>
            </a:r>
            <a:r>
              <a:rPr lang="en-US" sz="2400" dirty="0"/>
              <a:t>central bank does not maintain </a:t>
            </a:r>
            <a:r>
              <a:rPr lang="en-US" sz="2400" dirty="0" smtClean="0"/>
              <a:t>any official </a:t>
            </a:r>
            <a:r>
              <a:rPr lang="en-US" sz="2400" dirty="0"/>
              <a:t>reserves, a current account surplus or </a:t>
            </a:r>
            <a:r>
              <a:rPr lang="en-US" sz="2400" dirty="0" smtClean="0"/>
              <a:t>deficit </a:t>
            </a:r>
            <a:r>
              <a:rPr lang="en-US" sz="2400" dirty="0"/>
              <a:t>must be matched by a capital account deficit or </a:t>
            </a:r>
            <a:r>
              <a:rPr lang="en-US" sz="2400" dirty="0" smtClean="0"/>
              <a:t>surplus</a:t>
            </a:r>
            <a:endParaRPr lang="en-US" sz="2400" dirty="0"/>
          </a:p>
          <a:p>
            <a:pPr lvl="1"/>
            <a:endParaRPr lang="en-US" sz="2400" dirty="0"/>
          </a:p>
        </p:txBody>
      </p:sp>
      <p:sp>
        <p:nvSpPr>
          <p:cNvPr id="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3-</a:t>
            </a:r>
            <a:fld id="{82D79C60-5DE5-4C01-91CB-02169257E258}" type="slidenum">
              <a:rPr lang="en-US" altLang="en-US" sz="900" smtClean="0">
                <a:cs typeface="Arial" charset="0"/>
              </a:rPr>
              <a:pPr algn="r" eaLnBrk="1" hangingPunct="1"/>
              <a:t>31</a:t>
            </a:fld>
            <a:endParaRPr lang="en-US" altLang="en-US" sz="1000" dirty="0">
              <a:cs typeface="Arial" charset="0"/>
            </a:endParaRPr>
          </a:p>
        </p:txBody>
      </p:sp>
    </p:spTree>
    <p:extLst>
      <p:ext uri="{BB962C8B-B14F-4D97-AF65-F5344CB8AC3E}">
        <p14:creationId xmlns:p14="http://schemas.microsoft.com/office/powerpoint/2010/main" xmlns="" val="5139438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ChangeArrowheads="1"/>
          </p:cNvSpPr>
          <p:nvPr/>
        </p:nvSpPr>
        <p:spPr bwMode="auto">
          <a:xfrm>
            <a:off x="533400" y="1752600"/>
            <a:ext cx="8001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4300" b="1" dirty="0" smtClean="0">
                <a:solidFill>
                  <a:srgbClr val="C00000"/>
                </a:solidFill>
                <a:latin typeface="Arial Narrow" panose="020B0606020202030204" pitchFamily="34" charset="0"/>
                <a:ea typeface="+mj-ea"/>
                <a:cs typeface="+mj-cs"/>
              </a:rPr>
              <a:t>The </a:t>
            </a:r>
            <a:r>
              <a:rPr lang="en-US" altLang="en-US" sz="4300" b="1" dirty="0">
                <a:solidFill>
                  <a:srgbClr val="C00000"/>
                </a:solidFill>
                <a:latin typeface="Arial Narrow" panose="020B0606020202030204" pitchFamily="34" charset="0"/>
                <a:ea typeface="+mj-ea"/>
                <a:cs typeface="+mj-cs"/>
              </a:rPr>
              <a:t>following</a:t>
            </a:r>
            <a:r>
              <a:rPr lang="en-US" altLang="en-US" sz="4300" b="1" dirty="0" smtClean="0">
                <a:solidFill>
                  <a:srgbClr val="C00000"/>
                </a:solidFill>
                <a:latin typeface="Arial Narrow" panose="020B0606020202030204" pitchFamily="34" charset="0"/>
                <a:ea typeface="+mj-ea"/>
                <a:cs typeface="+mj-cs"/>
              </a:rPr>
              <a:t> slides cover the Appendix to Chapter 3. </a:t>
            </a:r>
          </a:p>
        </p:txBody>
      </p:sp>
      <p:sp>
        <p:nvSpPr>
          <p:cNvPr id="2"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4036"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75DB12FF-9774-4F61-B0AE-BF2387B3F5BF}" type="slidenum">
              <a:rPr lang="en-US" altLang="en-US" sz="900">
                <a:cs typeface="Arial" charset="0"/>
              </a:rPr>
              <a:pPr algn="r" eaLnBrk="1" hangingPunct="1"/>
              <a:t>32</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z="3600" dirty="0" smtClean="0"/>
              <a:t>Relationship between Balance of Payments and National Income Accounting</a:t>
            </a:r>
          </a:p>
        </p:txBody>
      </p:sp>
      <p:sp>
        <p:nvSpPr>
          <p:cNvPr id="45059" name="Rectangle 3"/>
          <p:cNvSpPr>
            <a:spLocks noGrp="1" noChangeArrowheads="1"/>
          </p:cNvSpPr>
          <p:nvPr>
            <p:ph idx="1"/>
          </p:nvPr>
        </p:nvSpPr>
        <p:spPr bwMode="auto">
          <a:xfrm>
            <a:off x="457200" y="2057400"/>
            <a:ext cx="8229600" cy="43735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smtClean="0"/>
              <a:t>National income (Y), or gross domestic product (GDP), is equal to the sum of the nominal consumption of goods and services (C), private investment (I), government spending (G), and the difference between exports (X) and imports (M):</a:t>
            </a:r>
          </a:p>
          <a:p>
            <a:pPr algn="ctr" eaLnBrk="1" hangingPunct="1">
              <a:buFont typeface="Wingdings" pitchFamily="2" charset="2"/>
              <a:buNone/>
            </a:pPr>
            <a:r>
              <a:rPr lang="en-US" altLang="en-US" sz="2800" smtClean="0"/>
              <a:t>Y </a:t>
            </a:r>
            <a:r>
              <a:rPr lang="en-US" altLang="en-US" sz="2800" smtClean="0">
                <a:cs typeface="Times New Roman" pitchFamily="18" charset="0"/>
              </a:rPr>
              <a:t>≡ GDP ≡ C + I + G + (X – M)</a:t>
            </a:r>
          </a:p>
        </p:txBody>
      </p:sp>
      <p:sp>
        <p:nvSpPr>
          <p:cNvPr id="45060"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5061"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34EB88E4-DB8E-4BA6-9AB9-51F2CB6E66DF}" type="slidenum">
              <a:rPr lang="en-US" altLang="en-US" sz="900">
                <a:cs typeface="Arial" charset="0"/>
              </a:rPr>
              <a:pPr algn="r" eaLnBrk="1" hangingPunct="1"/>
              <a:t>33</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z="3600" smtClean="0"/>
              <a:t>Relationship between Balance of Payments and National Income Accounting</a:t>
            </a:r>
          </a:p>
        </p:txBody>
      </p:sp>
      <p:sp>
        <p:nvSpPr>
          <p:cNvPr id="46083" name="Rectangle 3"/>
          <p:cNvSpPr>
            <a:spLocks noGrp="1" noChangeArrowheads="1"/>
          </p:cNvSpPr>
          <p:nvPr>
            <p:ph idx="1"/>
          </p:nvPr>
        </p:nvSpPr>
        <p:spPr bwMode="auto">
          <a:xfrm>
            <a:off x="457200" y="2057400"/>
            <a:ext cx="8229600" cy="43735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2800" smtClean="0">
                <a:cs typeface="Times New Roman" pitchFamily="18" charset="0"/>
              </a:rPr>
              <a:t>Private savings is defined as the amount left from national income after consumption and taxes (T) are paid:</a:t>
            </a:r>
          </a:p>
          <a:p>
            <a:pPr algn="ctr" eaLnBrk="1" hangingPunct="1">
              <a:buFont typeface="Wingdings" pitchFamily="2" charset="2"/>
              <a:buNone/>
            </a:pPr>
            <a:r>
              <a:rPr lang="en-US" altLang="en-US" sz="2800" smtClean="0">
                <a:cs typeface="Times New Roman" pitchFamily="18" charset="0"/>
              </a:rPr>
              <a:t>S ≡ Y – C – T or </a:t>
            </a:r>
          </a:p>
          <a:p>
            <a:pPr algn="ctr" eaLnBrk="1" hangingPunct="1">
              <a:buFont typeface="Wingdings" pitchFamily="2" charset="2"/>
              <a:buNone/>
            </a:pPr>
            <a:r>
              <a:rPr lang="en-US" altLang="en-US" sz="2800" smtClean="0">
                <a:cs typeface="Times New Roman" pitchFamily="18" charset="0"/>
              </a:rPr>
              <a:t>S ≡ C + I + G + (X – M) – C – T </a:t>
            </a:r>
          </a:p>
          <a:p>
            <a:pPr eaLnBrk="1" hangingPunct="1"/>
            <a:r>
              <a:rPr lang="en-US" altLang="en-US" sz="2800" smtClean="0">
                <a:cs typeface="Times New Roman" pitchFamily="18" charset="0"/>
              </a:rPr>
              <a:t>Note that BCA ≡ X – M; we can rearrange the last equation as</a:t>
            </a:r>
          </a:p>
          <a:p>
            <a:pPr algn="ctr" eaLnBrk="1" hangingPunct="1">
              <a:buFont typeface="Wingdings" pitchFamily="2" charset="2"/>
              <a:buNone/>
            </a:pPr>
            <a:r>
              <a:rPr lang="en-US" altLang="en-US" sz="2800" smtClean="0">
                <a:cs typeface="Times New Roman" pitchFamily="18" charset="0"/>
              </a:rPr>
              <a:t>(S – I) + (T – G) ≡ X – M ≡ BCA</a:t>
            </a:r>
          </a:p>
        </p:txBody>
      </p:sp>
      <p:sp>
        <p:nvSpPr>
          <p:cNvPr id="46084" name="Rectangle 20"/>
          <p:cNvSpPr>
            <a:spLocks noGrp="1" noChangeArrowheads="1"/>
          </p:cNvSpPr>
          <p:nvPr>
            <p:ph type="ftr" sz="quarter" idx="10"/>
          </p:nvPr>
        </p:nvSpPr>
        <p:spPr bwMode="auto">
          <a:xfrm>
            <a:off x="4724400" y="6526213"/>
            <a:ext cx="40386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6085"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5A46ABF0-87E0-43CC-B9BD-B0660A224B01}" type="slidenum">
              <a:rPr lang="en-US" altLang="en-US" sz="900">
                <a:cs typeface="Arial" charset="0"/>
              </a:rPr>
              <a:pPr algn="r" eaLnBrk="1" hangingPunct="1"/>
              <a:t>34</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z="3600" smtClean="0"/>
              <a:t>Relationship between Balance of Payments and National Income Accounting</a:t>
            </a:r>
          </a:p>
        </p:txBody>
      </p:sp>
      <p:sp>
        <p:nvSpPr>
          <p:cNvPr id="47107" name="Rectangle 3"/>
          <p:cNvSpPr>
            <a:spLocks noGrp="1" noChangeArrowheads="1"/>
          </p:cNvSpPr>
          <p:nvPr>
            <p:ph idx="1"/>
          </p:nvPr>
        </p:nvSpPr>
        <p:spPr bwMode="auto">
          <a:xfrm>
            <a:off x="152400" y="2057400"/>
            <a:ext cx="8534400" cy="43735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lnSpc>
                <a:spcPct val="90000"/>
              </a:lnSpc>
              <a:buFont typeface="Wingdings" pitchFamily="2" charset="2"/>
              <a:buNone/>
            </a:pPr>
            <a:r>
              <a:rPr lang="en-US" altLang="en-US" sz="2800" dirty="0" smtClean="0">
                <a:cs typeface="Times New Roman" pitchFamily="18" charset="0"/>
              </a:rPr>
              <a:t>(</a:t>
            </a:r>
            <a:r>
              <a:rPr lang="en-US" altLang="en-US" sz="2400" dirty="0" smtClean="0">
                <a:cs typeface="Times New Roman" pitchFamily="18" charset="0"/>
              </a:rPr>
              <a:t>S – I) + (T – G) ≡ X – M ≡ BCA</a:t>
            </a:r>
          </a:p>
          <a:p>
            <a:pPr eaLnBrk="1" hangingPunct="1">
              <a:lnSpc>
                <a:spcPct val="90000"/>
              </a:lnSpc>
            </a:pPr>
            <a:r>
              <a:rPr lang="en-US" altLang="en-US" sz="2400" dirty="0" smtClean="0">
                <a:cs typeface="Times New Roman" pitchFamily="18" charset="0"/>
              </a:rPr>
              <a:t>This shows that there is an intimate relationship between a country’s BCA and how it finances its domestic investment and pays for government spending.</a:t>
            </a:r>
          </a:p>
          <a:p>
            <a:pPr eaLnBrk="1" hangingPunct="1">
              <a:lnSpc>
                <a:spcPct val="90000"/>
              </a:lnSpc>
            </a:pPr>
            <a:r>
              <a:rPr lang="en-US" altLang="en-US" sz="2400" dirty="0" smtClean="0">
                <a:cs typeface="Times New Roman" pitchFamily="18" charset="0"/>
              </a:rPr>
              <a:t>If (S – I) &lt; 0, then a country’s domestic savings is insufficient to finance domestic investment.</a:t>
            </a:r>
          </a:p>
          <a:p>
            <a:pPr eaLnBrk="1" hangingPunct="1">
              <a:lnSpc>
                <a:spcPct val="90000"/>
              </a:lnSpc>
            </a:pPr>
            <a:r>
              <a:rPr lang="en-US" altLang="en-US" sz="2400" dirty="0" smtClean="0">
                <a:cs typeface="Times New Roman" pitchFamily="18" charset="0"/>
              </a:rPr>
              <a:t>Similarly, if  (T – G) &lt; 0, then tax revenue is insufficient to cover government spending and a government budget deficit exists.</a:t>
            </a:r>
          </a:p>
        </p:txBody>
      </p:sp>
      <p:sp>
        <p:nvSpPr>
          <p:cNvPr id="47108"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7109" name="Rectangle 6"/>
          <p:cNvSpPr>
            <a:spLocks noChangeArrowheads="1"/>
          </p:cNvSpPr>
          <p:nvPr/>
        </p:nvSpPr>
        <p:spPr bwMode="auto">
          <a:xfrm>
            <a:off x="8686800" y="6553200"/>
            <a:ext cx="4572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A1E3A4F0-DA3D-4C2A-BBEA-00D16EF51AF6}" type="slidenum">
              <a:rPr lang="en-US" altLang="en-US" sz="900">
                <a:cs typeface="Arial" charset="0"/>
              </a:rPr>
              <a:pPr algn="r" eaLnBrk="1" hangingPunct="1"/>
              <a:t>35</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altLang="en-US" sz="3600" smtClean="0"/>
              <a:t>Relationship between Balance of Payments and National Income Accounting</a:t>
            </a:r>
          </a:p>
        </p:txBody>
      </p:sp>
      <p:sp>
        <p:nvSpPr>
          <p:cNvPr id="48131" name="Rectangle 3"/>
          <p:cNvSpPr>
            <a:spLocks noGrp="1" noChangeArrowheads="1"/>
          </p:cNvSpPr>
          <p:nvPr>
            <p:ph idx="1"/>
          </p:nvPr>
        </p:nvSpPr>
        <p:spPr bwMode="auto">
          <a:xfrm>
            <a:off x="0" y="2057400"/>
            <a:ext cx="8991600" cy="4373563"/>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buFont typeface="Wingdings" pitchFamily="2" charset="2"/>
              <a:buNone/>
            </a:pPr>
            <a:r>
              <a:rPr lang="en-US" altLang="en-US" sz="2400" dirty="0" smtClean="0">
                <a:cs typeface="Times New Roman" pitchFamily="18" charset="0"/>
              </a:rPr>
              <a:t>(S – I) + (T – G) ≡ X – M ≡ BCA</a:t>
            </a:r>
          </a:p>
          <a:p>
            <a:pPr eaLnBrk="1" hangingPunct="1"/>
            <a:r>
              <a:rPr lang="en-US" altLang="en-US" sz="2400" dirty="0" smtClean="0">
                <a:cs typeface="Times New Roman" pitchFamily="18" charset="0"/>
              </a:rPr>
              <a:t>When BCA &lt; 0, government budget deficits and/or part of domestic investment are being financed by foreign-controlled capital.</a:t>
            </a:r>
          </a:p>
          <a:p>
            <a:pPr eaLnBrk="1" hangingPunct="1"/>
            <a:r>
              <a:rPr lang="en-US" altLang="en-US" sz="2400" dirty="0" smtClean="0">
                <a:cs typeface="Times New Roman" pitchFamily="18" charset="0"/>
              </a:rPr>
              <a:t>To reduce a BCA deficit, one of the following must occur:</a:t>
            </a:r>
          </a:p>
          <a:p>
            <a:pPr lvl="1" eaLnBrk="1" hangingPunct="1"/>
            <a:r>
              <a:rPr lang="en-US" altLang="en-US" sz="2000" dirty="0" smtClean="0">
                <a:cs typeface="Times New Roman" pitchFamily="18" charset="0"/>
              </a:rPr>
              <a:t>For a given level of S and I, the government budget deficit (T – G) must be reduced.</a:t>
            </a:r>
          </a:p>
          <a:p>
            <a:pPr lvl="1" eaLnBrk="1" hangingPunct="1"/>
            <a:r>
              <a:rPr lang="en-US" altLang="en-US" sz="2000" dirty="0" smtClean="0">
                <a:cs typeface="Times New Roman" pitchFamily="18" charset="0"/>
              </a:rPr>
              <a:t>For a given level of I and (T – G), S must be increased.</a:t>
            </a:r>
          </a:p>
          <a:p>
            <a:pPr lvl="1" eaLnBrk="1" hangingPunct="1"/>
            <a:r>
              <a:rPr lang="en-US" altLang="en-US" sz="2000" dirty="0" smtClean="0">
                <a:cs typeface="Times New Roman" pitchFamily="18" charset="0"/>
              </a:rPr>
              <a:t>For a given level S and (T – G), I must fall.</a:t>
            </a:r>
          </a:p>
        </p:txBody>
      </p:sp>
      <p:sp>
        <p:nvSpPr>
          <p:cNvPr id="48132"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48133"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1CA62001-0706-4874-AA27-CAC2F076D6D9}" type="slidenum">
              <a:rPr lang="en-US" altLang="en-US" sz="900">
                <a:cs typeface="Arial" charset="0"/>
              </a:rPr>
              <a:pPr algn="r" eaLnBrk="1" hangingPunct="1"/>
              <a:t>36</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mtClean="0"/>
              <a:t>Balance of Payments Example</a:t>
            </a:r>
          </a:p>
        </p:txBody>
      </p:sp>
      <p:sp>
        <p:nvSpPr>
          <p:cNvPr id="17411"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pPr>
            <a:r>
              <a:rPr lang="en-US" altLang="en-US" sz="2800" dirty="0" smtClean="0"/>
              <a:t>Suppose that Maplewood Bicycle in Maplewood, Missouri, USA imports $100,000 worth of bicycle frames from Mercian Bicycles in Darby, England. </a:t>
            </a:r>
          </a:p>
          <a:p>
            <a:pPr eaLnBrk="1" hangingPunct="1">
              <a:lnSpc>
                <a:spcPct val="90000"/>
              </a:lnSpc>
            </a:pPr>
            <a:r>
              <a:rPr lang="en-US" altLang="en-US" sz="2800" dirty="0" smtClean="0"/>
              <a:t>There will exist a $100,000 credit recorded by Mercian that offsets a $100,000 debit at Maplewood’s bank account.</a:t>
            </a:r>
          </a:p>
          <a:p>
            <a:pPr eaLnBrk="1" hangingPunct="1">
              <a:lnSpc>
                <a:spcPct val="90000"/>
              </a:lnSpc>
            </a:pPr>
            <a:r>
              <a:rPr lang="en-US" altLang="en-US" sz="2800" dirty="0" smtClean="0"/>
              <a:t>This will lead to a rise in the supply of dollars and the demand for British pounds.</a:t>
            </a:r>
          </a:p>
        </p:txBody>
      </p:sp>
      <p:sp>
        <p:nvSpPr>
          <p:cNvPr id="17412" name="Rectangle 20"/>
          <p:cNvSpPr>
            <a:spLocks noGrp="1" noChangeArrowheads="1"/>
          </p:cNvSpPr>
          <p:nvPr>
            <p:ph type="ftr" sz="quarter" idx="10"/>
          </p:nvPr>
        </p:nvSpPr>
        <p:spPr bwMode="auto">
          <a:xfrm>
            <a:off x="4724400" y="6526213"/>
            <a:ext cx="40386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17413"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EEB04A0F-0621-40B1-8615-B43DC7D5AF3E}" type="slidenum">
              <a:rPr lang="en-US" altLang="en-US" sz="900">
                <a:cs typeface="Arial" charset="0"/>
              </a:rPr>
              <a:pPr algn="r" eaLnBrk="1" hangingPunct="1"/>
              <a:t>4</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3"/>
          <p:cNvSpPr>
            <a:spLocks noGrp="1" noChangeArrowheads="1"/>
          </p:cNvSpPr>
          <p:nvPr>
            <p:ph type="title"/>
          </p:nvPr>
        </p:nvSpPr>
        <p:spPr/>
        <p:txBody>
          <a:bodyPr lIns="91435" tIns="45718" rIns="91435" bIns="45718"/>
          <a:lstStyle/>
          <a:p>
            <a:pPr eaLnBrk="1" hangingPunct="1"/>
            <a:r>
              <a:rPr lang="en-US" altLang="en-US" smtClean="0"/>
              <a:t>Balance of Payments Accounts</a:t>
            </a:r>
          </a:p>
        </p:txBody>
      </p:sp>
      <p:sp>
        <p:nvSpPr>
          <p:cNvPr id="18435" name="Rectangle 2"/>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sz="2800" dirty="0" smtClean="0"/>
              <a:t>The balance of payments accounts are those that record all transactions between the residents of a country and residents of all foreign nations.</a:t>
            </a:r>
          </a:p>
          <a:p>
            <a:pPr eaLnBrk="1" hangingPunct="1"/>
            <a:r>
              <a:rPr lang="en-US" altLang="en-US" sz="2800" dirty="0" smtClean="0"/>
              <a:t>They are composed of the following:</a:t>
            </a:r>
          </a:p>
          <a:p>
            <a:pPr lvl="1" eaLnBrk="1" hangingPunct="1"/>
            <a:r>
              <a:rPr lang="en-US" altLang="en-US" sz="2400" dirty="0" smtClean="0"/>
              <a:t>The Current Account</a:t>
            </a:r>
          </a:p>
          <a:p>
            <a:pPr lvl="1" eaLnBrk="1" hangingPunct="1"/>
            <a:r>
              <a:rPr lang="en-US" altLang="en-US" sz="2400" dirty="0" smtClean="0"/>
              <a:t>The Capital Account</a:t>
            </a:r>
          </a:p>
          <a:p>
            <a:pPr lvl="1" eaLnBrk="1" hangingPunct="1"/>
            <a:r>
              <a:rPr lang="en-US" altLang="en-US" sz="2400" dirty="0" smtClean="0"/>
              <a:t>The Official Reserves Account</a:t>
            </a:r>
          </a:p>
          <a:p>
            <a:pPr lvl="1" eaLnBrk="1" hangingPunct="1"/>
            <a:r>
              <a:rPr lang="en-US" altLang="en-US" sz="2400" dirty="0" smtClean="0"/>
              <a:t>Statistical Discrepancy</a:t>
            </a:r>
          </a:p>
        </p:txBody>
      </p:sp>
      <p:sp>
        <p:nvSpPr>
          <p:cNvPr id="18436" name="Rectangle 20"/>
          <p:cNvSpPr>
            <a:spLocks noGrp="1" noChangeArrowheads="1"/>
          </p:cNvSpPr>
          <p:nvPr>
            <p:ph type="ftr" sz="quarter" idx="10"/>
          </p:nvPr>
        </p:nvSpPr>
        <p:spPr bwMode="auto">
          <a:xfrm>
            <a:off x="4800600" y="6526213"/>
            <a:ext cx="39624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18437"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88940B1F-D5FD-47AD-8CE7-E7A97DE3BBD6}" type="slidenum">
              <a:rPr lang="en-US" altLang="en-US" sz="900">
                <a:cs typeface="Arial" charset="0"/>
              </a:rPr>
              <a:pPr algn="r" eaLnBrk="1" hangingPunct="1"/>
              <a:t>5</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9144000" cy="990600"/>
          </a:xfrm>
        </p:spPr>
        <p:txBody>
          <a:bodyPr>
            <a:noAutofit/>
          </a:bodyPr>
          <a:lstStyle/>
          <a:p>
            <a:pPr algn="l"/>
            <a:r>
              <a:rPr lang="en-US" sz="3600" dirty="0"/>
              <a:t>EXHIBIT </a:t>
            </a:r>
            <a:r>
              <a:rPr lang="en-US" sz="3600" dirty="0" smtClean="0"/>
              <a:t>3.1 </a:t>
            </a:r>
            <a:r>
              <a:rPr lang="en-US" sz="3200" dirty="0" smtClean="0"/>
              <a:t>A </a:t>
            </a:r>
            <a:r>
              <a:rPr lang="en-US" sz="3200" dirty="0"/>
              <a:t>Summary of the U.S</a:t>
            </a:r>
            <a:r>
              <a:rPr lang="en-US" sz="3200" dirty="0" smtClean="0"/>
              <a:t>. Balance of Payments for 2015 (</a:t>
            </a:r>
            <a:r>
              <a:rPr lang="en-US" sz="3200" dirty="0"/>
              <a:t>in $ </a:t>
            </a:r>
            <a:r>
              <a:rPr lang="en-US" sz="3200" dirty="0" smtClean="0"/>
              <a:t>billion)</a:t>
            </a:r>
            <a:r>
              <a:rPr lang="en-US" sz="3600" dirty="0"/>
              <a:t/>
            </a:r>
            <a:br>
              <a:rPr lang="en-US" sz="3600" dirty="0"/>
            </a:br>
            <a:endParaRPr lang="en-US" sz="3600" dirty="0"/>
          </a:p>
        </p:txBody>
      </p:sp>
      <p:sp>
        <p:nvSpPr>
          <p:cNvPr id="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5" name="Rectangle 6"/>
          <p:cNvSpPr>
            <a:spLocks noChangeArrowheads="1"/>
          </p:cNvSpPr>
          <p:nvPr/>
        </p:nvSpPr>
        <p:spPr bwMode="auto">
          <a:xfrm>
            <a:off x="8610600" y="6553200"/>
            <a:ext cx="5334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dirty="0" smtClean="0">
                <a:cs typeface="Arial" charset="0"/>
              </a:rPr>
              <a:t>3-</a:t>
            </a:r>
            <a:fld id="{6EB8AF07-A34A-44DD-86BE-9FF1F3A42843}" type="slidenum">
              <a:rPr lang="en-US" altLang="en-US" sz="900" smtClean="0">
                <a:cs typeface="Arial" charset="0"/>
              </a:rPr>
              <a:pPr algn="r" eaLnBrk="1" hangingPunct="1"/>
              <a:t>6</a:t>
            </a:fld>
            <a:endParaRPr lang="en-US" altLang="en-US" sz="1000" dirty="0">
              <a:cs typeface="Arial"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28800" y="2046626"/>
            <a:ext cx="5314950" cy="4382747"/>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062644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lIns="92071" tIns="46036" rIns="92071" bIns="46036"/>
          <a:lstStyle/>
          <a:p>
            <a:pPr eaLnBrk="1" hangingPunct="1"/>
            <a:r>
              <a:rPr lang="en-US" altLang="en-US" smtClean="0"/>
              <a:t>The Current Account</a:t>
            </a:r>
          </a:p>
        </p:txBody>
      </p:sp>
      <p:sp>
        <p:nvSpPr>
          <p:cNvPr id="19459"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dirty="0" smtClean="0"/>
              <a:t>Includes all imports and exports of goods and services.</a:t>
            </a:r>
          </a:p>
          <a:p>
            <a:pPr eaLnBrk="1" hangingPunct="1"/>
            <a:r>
              <a:rPr lang="en-US" altLang="en-US" dirty="0" smtClean="0"/>
              <a:t>Includes unilateral transfers of foreign aid.</a:t>
            </a:r>
          </a:p>
          <a:p>
            <a:pPr eaLnBrk="1" hangingPunct="1"/>
            <a:r>
              <a:rPr lang="en-US" altLang="en-US" dirty="0" smtClean="0"/>
              <a:t>If the debits exceed the credits, then a country is running a </a:t>
            </a:r>
            <a:r>
              <a:rPr lang="en-US" altLang="en-US" i="1" dirty="0" smtClean="0"/>
              <a:t>trade deficit</a:t>
            </a:r>
            <a:r>
              <a:rPr lang="en-US" altLang="en-US" dirty="0" smtClean="0"/>
              <a:t>.</a:t>
            </a:r>
          </a:p>
          <a:p>
            <a:pPr eaLnBrk="1" hangingPunct="1"/>
            <a:r>
              <a:rPr lang="en-US" altLang="en-US" dirty="0" smtClean="0"/>
              <a:t>If the credits exceed the debits, then a country is running a </a:t>
            </a:r>
            <a:r>
              <a:rPr lang="en-US" altLang="en-US" i="1" dirty="0" smtClean="0"/>
              <a:t>trade surplus</a:t>
            </a:r>
            <a:r>
              <a:rPr lang="en-US" altLang="en-US" dirty="0" smtClean="0"/>
              <a:t>.</a:t>
            </a:r>
          </a:p>
        </p:txBody>
      </p:sp>
      <p:sp>
        <p:nvSpPr>
          <p:cNvPr id="19460"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19461"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06D89EB4-2F6B-4FF3-B663-2F30A83DEE37}" type="slidenum">
              <a:rPr lang="en-US" altLang="en-US" sz="900">
                <a:cs typeface="Arial" charset="0"/>
              </a:rPr>
              <a:pPr algn="r" eaLnBrk="1" hangingPunct="1"/>
              <a:t>7</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lIns="92071" tIns="46036" rIns="92071" bIns="46036"/>
          <a:lstStyle/>
          <a:p>
            <a:pPr eaLnBrk="1" hangingPunct="1"/>
            <a:r>
              <a:rPr lang="en-US" altLang="en-US" smtClean="0"/>
              <a:t>The Capital Account</a:t>
            </a:r>
          </a:p>
        </p:txBody>
      </p:sp>
      <p:sp>
        <p:nvSpPr>
          <p:cNvPr id="20483"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1" tIns="46036" rIns="92071" bIns="46036" numCol="1" anchor="t" anchorCtr="0" compatLnSpc="1">
            <a:prstTxWarp prst="textNoShape">
              <a:avLst/>
            </a:prstTxWarp>
          </a:bodyPr>
          <a:lstStyle/>
          <a:p>
            <a:pPr eaLnBrk="1" hangingPunct="1"/>
            <a:r>
              <a:rPr lang="en-US" altLang="en-US" sz="2800" dirty="0" smtClean="0"/>
              <a:t>The capital account measures the difference between U.S. sales of assets to foreigners and U.S. purchases of foreign assets.</a:t>
            </a:r>
          </a:p>
          <a:p>
            <a:pPr eaLnBrk="1" hangingPunct="1"/>
            <a:r>
              <a:rPr lang="en-US" altLang="en-US" sz="2800" dirty="0" smtClean="0"/>
              <a:t>In 2015, the U.S. enjoyed a $188.9 billion capital account surplus</a:t>
            </a:r>
            <a:r>
              <a:rPr lang="en-US" altLang="en-US" sz="2800" dirty="0" smtClean="0">
                <a:cs typeface="Times New Roman" pitchFamily="18" charset="0"/>
              </a:rPr>
              <a:t>—</a:t>
            </a:r>
            <a:r>
              <a:rPr lang="en-US" altLang="en-US" sz="2800" dirty="0" smtClean="0"/>
              <a:t>absent of U.S. borrowing from foreigners, this finances the U.S. trade deficit.</a:t>
            </a:r>
          </a:p>
          <a:p>
            <a:pPr eaLnBrk="1" hangingPunct="1"/>
            <a:r>
              <a:rPr lang="en-US" altLang="en-US" sz="2800" dirty="0" smtClean="0"/>
              <a:t>The capital account is composed of Foreign Direct Investment (FDI), portfolio investments, and other investments.</a:t>
            </a:r>
          </a:p>
        </p:txBody>
      </p:sp>
      <p:sp>
        <p:nvSpPr>
          <p:cNvPr id="20484"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sp>
        <p:nvSpPr>
          <p:cNvPr id="20485"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FE4E5E3E-0D27-4CFE-BD41-6C34920BC2B2}" type="slidenum">
              <a:rPr lang="en-US" altLang="en-US" sz="900">
                <a:cs typeface="Arial" charset="0"/>
              </a:rPr>
              <a:pPr algn="r" eaLnBrk="1" hangingPunct="1"/>
              <a:t>8</a:t>
            </a:fld>
            <a:endParaRPr lang="en-US" altLang="en-US" sz="100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smtClean="0"/>
              <a:t>Statistical Discrepancy</a:t>
            </a:r>
          </a:p>
        </p:txBody>
      </p:sp>
      <p:sp>
        <p:nvSpPr>
          <p:cNvPr id="21507" name="Rectangle 20"/>
          <p:cNvSpPr>
            <a:spLocks noGrp="1" noChangeArrowheads="1"/>
          </p:cNvSpPr>
          <p:nvPr>
            <p:ph type="ftr" sz="quarter" idx="10"/>
          </p:nvPr>
        </p:nvSpPr>
        <p:spPr bwMode="auto">
          <a:xfrm>
            <a:off x="4572000" y="6526213"/>
            <a:ext cx="4191000" cy="36353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smtClean="0"/>
              <a:t>Copyright © 2018 by the McGraw-Hill Companies, Inc. All rights reserved.</a:t>
            </a:r>
          </a:p>
          <a:p>
            <a:pPr eaLnBrk="1" hangingPunct="1"/>
            <a:endParaRPr lang="en-US" altLang="en-US" dirty="0" smtClean="0"/>
          </a:p>
        </p:txBody>
      </p:sp>
      <p:grpSp>
        <p:nvGrpSpPr>
          <p:cNvPr id="21508" name="Group 157"/>
          <p:cNvGrpSpPr>
            <a:grpSpLocks/>
          </p:cNvGrpSpPr>
          <p:nvPr/>
        </p:nvGrpSpPr>
        <p:grpSpPr bwMode="auto">
          <a:xfrm>
            <a:off x="3109913" y="1920875"/>
            <a:ext cx="5843587" cy="4221163"/>
            <a:chOff x="192" y="1056"/>
            <a:chExt cx="3313" cy="2304"/>
          </a:xfrm>
        </p:grpSpPr>
        <p:sp>
          <p:nvSpPr>
            <p:cNvPr id="21512" name="Rectangle 4"/>
            <p:cNvSpPr>
              <a:spLocks noChangeArrowheads="1"/>
            </p:cNvSpPr>
            <p:nvPr/>
          </p:nvSpPr>
          <p:spPr bwMode="auto">
            <a:xfrm>
              <a:off x="192" y="1056"/>
              <a:ext cx="3312" cy="230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nvGrpSpPr>
            <p:cNvPr id="21513" name="Group 5"/>
            <p:cNvGrpSpPr>
              <a:grpSpLocks/>
            </p:cNvGrpSpPr>
            <p:nvPr/>
          </p:nvGrpSpPr>
          <p:grpSpPr bwMode="auto">
            <a:xfrm>
              <a:off x="194" y="1057"/>
              <a:ext cx="1891" cy="158"/>
              <a:chOff x="0" y="0"/>
              <a:chExt cx="1755" cy="422"/>
            </a:xfrm>
          </p:grpSpPr>
          <p:sp>
            <p:nvSpPr>
              <p:cNvPr id="21661" name="Rectangle 6"/>
              <p:cNvSpPr>
                <a:spLocks noChangeArrowheads="1"/>
              </p:cNvSpPr>
              <p:nvPr/>
            </p:nvSpPr>
            <p:spPr bwMode="auto">
              <a:xfrm>
                <a:off x="43" y="0"/>
                <a:ext cx="166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662" name="Rectangle 7"/>
              <p:cNvSpPr>
                <a:spLocks noChangeArrowheads="1"/>
              </p:cNvSpPr>
              <p:nvPr/>
            </p:nvSpPr>
            <p:spPr bwMode="auto">
              <a:xfrm>
                <a:off x="0" y="0"/>
                <a:ext cx="175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4" name="Group 8"/>
            <p:cNvGrpSpPr>
              <a:grpSpLocks/>
            </p:cNvGrpSpPr>
            <p:nvPr/>
          </p:nvGrpSpPr>
          <p:grpSpPr bwMode="auto">
            <a:xfrm>
              <a:off x="2085" y="1057"/>
              <a:ext cx="668" cy="158"/>
              <a:chOff x="1755" y="0"/>
              <a:chExt cx="620" cy="422"/>
            </a:xfrm>
          </p:grpSpPr>
          <p:sp>
            <p:nvSpPr>
              <p:cNvPr id="21659" name="Rectangle 9"/>
              <p:cNvSpPr>
                <a:spLocks noChangeArrowheads="1"/>
              </p:cNvSpPr>
              <p:nvPr/>
            </p:nvSpPr>
            <p:spPr bwMode="auto">
              <a:xfrm>
                <a:off x="1798" y="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Credits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1660" name="Rectangle 10"/>
              <p:cNvSpPr>
                <a:spLocks noChangeArrowheads="1"/>
              </p:cNvSpPr>
              <p:nvPr/>
            </p:nvSpPr>
            <p:spPr bwMode="auto">
              <a:xfrm>
                <a:off x="1755" y="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5" name="Group 11"/>
            <p:cNvGrpSpPr>
              <a:grpSpLocks/>
            </p:cNvGrpSpPr>
            <p:nvPr/>
          </p:nvGrpSpPr>
          <p:grpSpPr bwMode="auto">
            <a:xfrm>
              <a:off x="2753" y="1057"/>
              <a:ext cx="749" cy="158"/>
              <a:chOff x="2375" y="0"/>
              <a:chExt cx="695" cy="422"/>
            </a:xfrm>
          </p:grpSpPr>
          <p:sp>
            <p:nvSpPr>
              <p:cNvPr id="21657" name="Rectangle 12"/>
              <p:cNvSpPr>
                <a:spLocks noChangeArrowheads="1"/>
              </p:cNvSpPr>
              <p:nvPr/>
            </p:nvSpPr>
            <p:spPr bwMode="auto">
              <a:xfrm>
                <a:off x="2418" y="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FF0000"/>
                    </a:solidFill>
                    <a:latin typeface="Arial Unicode MS" pitchFamily="34" charset="-128"/>
                    <a:ea typeface="Arial Unicode MS" pitchFamily="34" charset="-128"/>
                    <a:cs typeface="Arial Unicode MS" pitchFamily="34" charset="-128"/>
                  </a:rPr>
                  <a:t>Debits</a:t>
                </a:r>
                <a:endParaRPr lang="en-US" altLang="en-US" sz="1600">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1658" name="Rectangle 13"/>
              <p:cNvSpPr>
                <a:spLocks noChangeArrowheads="1"/>
              </p:cNvSpPr>
              <p:nvPr/>
            </p:nvSpPr>
            <p:spPr bwMode="auto">
              <a:xfrm>
                <a:off x="2375" y="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6" name="Group 14"/>
            <p:cNvGrpSpPr>
              <a:grpSpLocks/>
            </p:cNvGrpSpPr>
            <p:nvPr/>
          </p:nvGrpSpPr>
          <p:grpSpPr bwMode="auto">
            <a:xfrm>
              <a:off x="194" y="1215"/>
              <a:ext cx="1891" cy="151"/>
              <a:chOff x="0" y="422"/>
              <a:chExt cx="1755" cy="403"/>
            </a:xfrm>
          </p:grpSpPr>
          <p:sp>
            <p:nvSpPr>
              <p:cNvPr id="21655" name="Rectangle 15"/>
              <p:cNvSpPr>
                <a:spLocks noChangeArrowheads="1"/>
              </p:cNvSpPr>
              <p:nvPr/>
            </p:nvSpPr>
            <p:spPr bwMode="auto">
              <a:xfrm>
                <a:off x="43" y="422"/>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Current Account</a:t>
                </a:r>
                <a:endParaRPr lang="en-US" altLang="en-US" sz="1600" b="1">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1656" name="Rectangle 16"/>
              <p:cNvSpPr>
                <a:spLocks noChangeArrowheads="1"/>
              </p:cNvSpPr>
              <p:nvPr/>
            </p:nvSpPr>
            <p:spPr bwMode="auto">
              <a:xfrm>
                <a:off x="0" y="422"/>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7" name="Group 17"/>
            <p:cNvGrpSpPr>
              <a:grpSpLocks/>
            </p:cNvGrpSpPr>
            <p:nvPr/>
          </p:nvGrpSpPr>
          <p:grpSpPr bwMode="auto">
            <a:xfrm>
              <a:off x="2085" y="1215"/>
              <a:ext cx="668" cy="151"/>
              <a:chOff x="1755" y="422"/>
              <a:chExt cx="620" cy="403"/>
            </a:xfrm>
          </p:grpSpPr>
          <p:sp>
            <p:nvSpPr>
              <p:cNvPr id="21653" name="Rectangle 18"/>
              <p:cNvSpPr>
                <a:spLocks noChangeArrowheads="1"/>
              </p:cNvSpPr>
              <p:nvPr/>
            </p:nvSpPr>
            <p:spPr bwMode="auto">
              <a:xfrm>
                <a:off x="1798" y="422"/>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654" name="Rectangle 19"/>
              <p:cNvSpPr>
                <a:spLocks noChangeArrowheads="1"/>
              </p:cNvSpPr>
              <p:nvPr/>
            </p:nvSpPr>
            <p:spPr bwMode="auto">
              <a:xfrm>
                <a:off x="1755" y="422"/>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8" name="Group 20"/>
            <p:cNvGrpSpPr>
              <a:grpSpLocks/>
            </p:cNvGrpSpPr>
            <p:nvPr/>
          </p:nvGrpSpPr>
          <p:grpSpPr bwMode="auto">
            <a:xfrm>
              <a:off x="2753" y="1215"/>
              <a:ext cx="749" cy="151"/>
              <a:chOff x="2375" y="422"/>
              <a:chExt cx="695" cy="403"/>
            </a:xfrm>
          </p:grpSpPr>
          <p:sp>
            <p:nvSpPr>
              <p:cNvPr id="21651" name="Rectangle 21"/>
              <p:cNvSpPr>
                <a:spLocks noChangeArrowheads="1"/>
              </p:cNvSpPr>
              <p:nvPr/>
            </p:nvSpPr>
            <p:spPr bwMode="auto">
              <a:xfrm>
                <a:off x="2418" y="422"/>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652" name="Rectangle 22"/>
              <p:cNvSpPr>
                <a:spLocks noChangeArrowheads="1"/>
              </p:cNvSpPr>
              <p:nvPr/>
            </p:nvSpPr>
            <p:spPr bwMode="auto">
              <a:xfrm>
                <a:off x="2375" y="422"/>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19" name="Group 23"/>
            <p:cNvGrpSpPr>
              <a:grpSpLocks/>
            </p:cNvGrpSpPr>
            <p:nvPr/>
          </p:nvGrpSpPr>
          <p:grpSpPr bwMode="auto">
            <a:xfrm>
              <a:off x="194" y="1366"/>
              <a:ext cx="326" cy="209"/>
              <a:chOff x="0" y="825"/>
              <a:chExt cx="303" cy="556"/>
            </a:xfrm>
          </p:grpSpPr>
          <p:sp>
            <p:nvSpPr>
              <p:cNvPr id="21649" name="Rectangle 24"/>
              <p:cNvSpPr>
                <a:spLocks noChangeArrowheads="1"/>
              </p:cNvSpPr>
              <p:nvPr/>
            </p:nvSpPr>
            <p:spPr bwMode="auto">
              <a:xfrm>
                <a:off x="43" y="825"/>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1</a:t>
                </a:r>
              </a:p>
              <a:p>
                <a:pPr algn="r"/>
                <a:endParaRPr lang="en-US" altLang="en-US" sz="1600">
                  <a:latin typeface="Arial Unicode MS" pitchFamily="34" charset="-128"/>
                  <a:ea typeface="Arial Unicode MS" pitchFamily="34" charset="-128"/>
                  <a:cs typeface="Arial Unicode MS" pitchFamily="34" charset="-128"/>
                </a:endParaRPr>
              </a:p>
            </p:txBody>
          </p:sp>
          <p:sp>
            <p:nvSpPr>
              <p:cNvPr id="21650" name="Rectangle 25"/>
              <p:cNvSpPr>
                <a:spLocks noChangeArrowheads="1"/>
              </p:cNvSpPr>
              <p:nvPr/>
            </p:nvSpPr>
            <p:spPr bwMode="auto">
              <a:xfrm>
                <a:off x="0" y="825"/>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0" name="Group 26"/>
            <p:cNvGrpSpPr>
              <a:grpSpLocks/>
            </p:cNvGrpSpPr>
            <p:nvPr/>
          </p:nvGrpSpPr>
          <p:grpSpPr bwMode="auto">
            <a:xfrm>
              <a:off x="520" y="1366"/>
              <a:ext cx="1565" cy="209"/>
              <a:chOff x="303" y="825"/>
              <a:chExt cx="1452" cy="556"/>
            </a:xfrm>
          </p:grpSpPr>
          <p:sp>
            <p:nvSpPr>
              <p:cNvPr id="21647" name="Rectangle 27"/>
              <p:cNvSpPr>
                <a:spLocks noChangeArrowheads="1"/>
              </p:cNvSpPr>
              <p:nvPr/>
            </p:nvSpPr>
            <p:spPr bwMode="auto">
              <a:xfrm>
                <a:off x="346" y="825"/>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Exports</a:t>
                </a:r>
              </a:p>
              <a:p>
                <a:endParaRPr lang="en-US" altLang="en-US" sz="1600">
                  <a:latin typeface="Arial Unicode MS" pitchFamily="34" charset="-128"/>
                  <a:ea typeface="Arial Unicode MS" pitchFamily="34" charset="-128"/>
                  <a:cs typeface="Arial Unicode MS" pitchFamily="34" charset="-128"/>
                </a:endParaRPr>
              </a:p>
            </p:txBody>
          </p:sp>
          <p:sp>
            <p:nvSpPr>
              <p:cNvPr id="21648" name="Rectangle 28"/>
              <p:cNvSpPr>
                <a:spLocks noChangeArrowheads="1"/>
              </p:cNvSpPr>
              <p:nvPr/>
            </p:nvSpPr>
            <p:spPr bwMode="auto">
              <a:xfrm>
                <a:off x="303" y="825"/>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1" name="Group 29"/>
            <p:cNvGrpSpPr>
              <a:grpSpLocks/>
            </p:cNvGrpSpPr>
            <p:nvPr/>
          </p:nvGrpSpPr>
          <p:grpSpPr bwMode="auto">
            <a:xfrm>
              <a:off x="2085" y="1366"/>
              <a:ext cx="668" cy="209"/>
              <a:chOff x="1755" y="825"/>
              <a:chExt cx="620" cy="556"/>
            </a:xfrm>
          </p:grpSpPr>
          <p:sp>
            <p:nvSpPr>
              <p:cNvPr id="21645" name="Rectangle 30"/>
              <p:cNvSpPr>
                <a:spLocks noChangeArrowheads="1"/>
              </p:cNvSpPr>
              <p:nvPr/>
            </p:nvSpPr>
            <p:spPr bwMode="auto">
              <a:xfrm>
                <a:off x="1798" y="825"/>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$3,044.1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46" name="Rectangle 31"/>
              <p:cNvSpPr>
                <a:spLocks noChangeArrowheads="1"/>
              </p:cNvSpPr>
              <p:nvPr/>
            </p:nvSpPr>
            <p:spPr bwMode="auto">
              <a:xfrm>
                <a:off x="1755" y="825"/>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2" name="Group 32"/>
            <p:cNvGrpSpPr>
              <a:grpSpLocks/>
            </p:cNvGrpSpPr>
            <p:nvPr/>
          </p:nvGrpSpPr>
          <p:grpSpPr bwMode="auto">
            <a:xfrm>
              <a:off x="2753" y="1366"/>
              <a:ext cx="749" cy="209"/>
              <a:chOff x="2375" y="825"/>
              <a:chExt cx="695" cy="556"/>
            </a:xfrm>
          </p:grpSpPr>
          <p:sp>
            <p:nvSpPr>
              <p:cNvPr id="21643" name="Rectangle 33"/>
              <p:cNvSpPr>
                <a:spLocks noChangeArrowheads="1"/>
              </p:cNvSpPr>
              <p:nvPr/>
            </p:nvSpPr>
            <p:spPr bwMode="auto">
              <a:xfrm>
                <a:off x="2418" y="825"/>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644" name="Rectangle 34"/>
              <p:cNvSpPr>
                <a:spLocks noChangeArrowheads="1"/>
              </p:cNvSpPr>
              <p:nvPr/>
            </p:nvSpPr>
            <p:spPr bwMode="auto">
              <a:xfrm>
                <a:off x="2375" y="825"/>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3" name="Group 35"/>
            <p:cNvGrpSpPr>
              <a:grpSpLocks/>
            </p:cNvGrpSpPr>
            <p:nvPr/>
          </p:nvGrpSpPr>
          <p:grpSpPr bwMode="auto">
            <a:xfrm>
              <a:off x="194" y="1575"/>
              <a:ext cx="326" cy="208"/>
              <a:chOff x="0" y="1381"/>
              <a:chExt cx="303" cy="556"/>
            </a:xfrm>
          </p:grpSpPr>
          <p:sp>
            <p:nvSpPr>
              <p:cNvPr id="21641" name="Rectangle 36"/>
              <p:cNvSpPr>
                <a:spLocks noChangeArrowheads="1"/>
              </p:cNvSpPr>
              <p:nvPr/>
            </p:nvSpPr>
            <p:spPr bwMode="auto">
              <a:xfrm>
                <a:off x="43" y="1381"/>
                <a:ext cx="217"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2</a:t>
                </a:r>
              </a:p>
              <a:p>
                <a:pPr algn="r"/>
                <a:endParaRPr lang="en-US" altLang="en-US" sz="1600">
                  <a:latin typeface="Arial Unicode MS" pitchFamily="34" charset="-128"/>
                  <a:ea typeface="Arial Unicode MS" pitchFamily="34" charset="-128"/>
                  <a:cs typeface="Arial Unicode MS" pitchFamily="34" charset="-128"/>
                </a:endParaRPr>
              </a:p>
            </p:txBody>
          </p:sp>
          <p:sp>
            <p:nvSpPr>
              <p:cNvPr id="21642" name="Rectangle 37"/>
              <p:cNvSpPr>
                <a:spLocks noChangeArrowheads="1"/>
              </p:cNvSpPr>
              <p:nvPr/>
            </p:nvSpPr>
            <p:spPr bwMode="auto">
              <a:xfrm>
                <a:off x="0" y="1381"/>
                <a:ext cx="303"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4" name="Group 38"/>
            <p:cNvGrpSpPr>
              <a:grpSpLocks/>
            </p:cNvGrpSpPr>
            <p:nvPr/>
          </p:nvGrpSpPr>
          <p:grpSpPr bwMode="auto">
            <a:xfrm>
              <a:off x="520" y="1575"/>
              <a:ext cx="1565" cy="208"/>
              <a:chOff x="303" y="1381"/>
              <a:chExt cx="1452" cy="556"/>
            </a:xfrm>
          </p:grpSpPr>
          <p:sp>
            <p:nvSpPr>
              <p:cNvPr id="21639" name="Rectangle 39"/>
              <p:cNvSpPr>
                <a:spLocks noChangeArrowheads="1"/>
              </p:cNvSpPr>
              <p:nvPr/>
            </p:nvSpPr>
            <p:spPr bwMode="auto">
              <a:xfrm>
                <a:off x="346" y="1381"/>
                <a:ext cx="1366"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Imports</a:t>
                </a:r>
              </a:p>
              <a:p>
                <a:endParaRPr lang="en-US" altLang="en-US" sz="1600">
                  <a:latin typeface="Arial Unicode MS" pitchFamily="34" charset="-128"/>
                  <a:ea typeface="Arial Unicode MS" pitchFamily="34" charset="-128"/>
                  <a:cs typeface="Arial Unicode MS" pitchFamily="34" charset="-128"/>
                </a:endParaRPr>
              </a:p>
            </p:txBody>
          </p:sp>
          <p:sp>
            <p:nvSpPr>
              <p:cNvPr id="21640" name="Rectangle 40"/>
              <p:cNvSpPr>
                <a:spLocks noChangeArrowheads="1"/>
              </p:cNvSpPr>
              <p:nvPr/>
            </p:nvSpPr>
            <p:spPr bwMode="auto">
              <a:xfrm>
                <a:off x="303" y="1381"/>
                <a:ext cx="1452"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5" name="Group 41"/>
            <p:cNvGrpSpPr>
              <a:grpSpLocks/>
            </p:cNvGrpSpPr>
            <p:nvPr/>
          </p:nvGrpSpPr>
          <p:grpSpPr bwMode="auto">
            <a:xfrm>
              <a:off x="2085" y="1575"/>
              <a:ext cx="668" cy="208"/>
              <a:chOff x="1755" y="1381"/>
              <a:chExt cx="620" cy="556"/>
            </a:xfrm>
          </p:grpSpPr>
          <p:sp>
            <p:nvSpPr>
              <p:cNvPr id="21637" name="Rectangle 42"/>
              <p:cNvSpPr>
                <a:spLocks noChangeArrowheads="1"/>
              </p:cNvSpPr>
              <p:nvPr/>
            </p:nvSpPr>
            <p:spPr bwMode="auto">
              <a:xfrm>
                <a:off x="1798" y="1381"/>
                <a:ext cx="534"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638" name="Rectangle 43"/>
              <p:cNvSpPr>
                <a:spLocks noChangeArrowheads="1"/>
              </p:cNvSpPr>
              <p:nvPr/>
            </p:nvSpPr>
            <p:spPr bwMode="auto">
              <a:xfrm>
                <a:off x="1755" y="1381"/>
                <a:ext cx="620"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6" name="Group 44"/>
            <p:cNvGrpSpPr>
              <a:grpSpLocks/>
            </p:cNvGrpSpPr>
            <p:nvPr/>
          </p:nvGrpSpPr>
          <p:grpSpPr bwMode="auto">
            <a:xfrm>
              <a:off x="2753" y="1575"/>
              <a:ext cx="749" cy="208"/>
              <a:chOff x="2375" y="1381"/>
              <a:chExt cx="695" cy="556"/>
            </a:xfrm>
          </p:grpSpPr>
          <p:sp>
            <p:nvSpPr>
              <p:cNvPr id="21635" name="Rectangle 45"/>
              <p:cNvSpPr>
                <a:spLocks noChangeArrowheads="1"/>
              </p:cNvSpPr>
              <p:nvPr/>
            </p:nvSpPr>
            <p:spPr bwMode="auto">
              <a:xfrm>
                <a:off x="2418" y="1381"/>
                <a:ext cx="609" cy="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a:latin typeface="Arial Unicode MS" pitchFamily="34" charset="-128"/>
                    <a:ea typeface="Arial Unicode MS" pitchFamily="34" charset="-128"/>
                    <a:cs typeface="Arial Unicode MS" pitchFamily="34" charset="-128"/>
                  </a:rPr>
                  <a:t>($</a:t>
                </a:r>
                <a:r>
                  <a:rPr lang="en-US" altLang="en-US" sz="1600" dirty="0" smtClean="0">
                    <a:latin typeface="Arial Unicode MS" pitchFamily="34" charset="-128"/>
                    <a:ea typeface="Arial Unicode MS" pitchFamily="34" charset="-128"/>
                    <a:cs typeface="Arial Unicode MS" pitchFamily="34" charset="-128"/>
                  </a:rPr>
                  <a:t>3,362.1)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36" name="Rectangle 46"/>
              <p:cNvSpPr>
                <a:spLocks noChangeArrowheads="1"/>
              </p:cNvSpPr>
              <p:nvPr/>
            </p:nvSpPr>
            <p:spPr bwMode="auto">
              <a:xfrm>
                <a:off x="2375" y="1381"/>
                <a:ext cx="695" cy="556"/>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7" name="Group 47"/>
            <p:cNvGrpSpPr>
              <a:grpSpLocks/>
            </p:cNvGrpSpPr>
            <p:nvPr/>
          </p:nvGrpSpPr>
          <p:grpSpPr bwMode="auto">
            <a:xfrm>
              <a:off x="194" y="1783"/>
              <a:ext cx="326" cy="159"/>
              <a:chOff x="0" y="1937"/>
              <a:chExt cx="303" cy="422"/>
            </a:xfrm>
          </p:grpSpPr>
          <p:sp>
            <p:nvSpPr>
              <p:cNvPr id="21633" name="Rectangle 48"/>
              <p:cNvSpPr>
                <a:spLocks noChangeArrowheads="1"/>
              </p:cNvSpPr>
              <p:nvPr/>
            </p:nvSpPr>
            <p:spPr bwMode="auto">
              <a:xfrm>
                <a:off x="43" y="1937"/>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3</a:t>
                </a:r>
              </a:p>
              <a:p>
                <a:pPr algn="r"/>
                <a:endParaRPr lang="en-US" altLang="en-US" sz="1600">
                  <a:latin typeface="Arial Unicode MS" pitchFamily="34" charset="-128"/>
                  <a:ea typeface="Arial Unicode MS" pitchFamily="34" charset="-128"/>
                  <a:cs typeface="Arial Unicode MS" pitchFamily="34" charset="-128"/>
                </a:endParaRPr>
              </a:p>
            </p:txBody>
          </p:sp>
          <p:sp>
            <p:nvSpPr>
              <p:cNvPr id="21634" name="Rectangle 49"/>
              <p:cNvSpPr>
                <a:spLocks noChangeArrowheads="1"/>
              </p:cNvSpPr>
              <p:nvPr/>
            </p:nvSpPr>
            <p:spPr bwMode="auto">
              <a:xfrm>
                <a:off x="0" y="1937"/>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8" name="Group 50"/>
            <p:cNvGrpSpPr>
              <a:grpSpLocks/>
            </p:cNvGrpSpPr>
            <p:nvPr/>
          </p:nvGrpSpPr>
          <p:grpSpPr bwMode="auto">
            <a:xfrm>
              <a:off x="520" y="1783"/>
              <a:ext cx="1565" cy="159"/>
              <a:chOff x="303" y="1937"/>
              <a:chExt cx="1452" cy="422"/>
            </a:xfrm>
          </p:grpSpPr>
          <p:sp>
            <p:nvSpPr>
              <p:cNvPr id="21631" name="Rectangle 51"/>
              <p:cNvSpPr>
                <a:spLocks noChangeArrowheads="1"/>
              </p:cNvSpPr>
              <p:nvPr/>
            </p:nvSpPr>
            <p:spPr bwMode="auto">
              <a:xfrm>
                <a:off x="346" y="1937"/>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Unilateral Transfers</a:t>
                </a:r>
              </a:p>
              <a:p>
                <a:endParaRPr lang="en-US" altLang="en-US" sz="1600">
                  <a:latin typeface="Arial Unicode MS" pitchFamily="34" charset="-128"/>
                  <a:ea typeface="Arial Unicode MS" pitchFamily="34" charset="-128"/>
                  <a:cs typeface="Arial Unicode MS" pitchFamily="34" charset="-128"/>
                </a:endParaRPr>
              </a:p>
            </p:txBody>
          </p:sp>
          <p:sp>
            <p:nvSpPr>
              <p:cNvPr id="21632" name="Rectangle 52"/>
              <p:cNvSpPr>
                <a:spLocks noChangeArrowheads="1"/>
              </p:cNvSpPr>
              <p:nvPr/>
            </p:nvSpPr>
            <p:spPr bwMode="auto">
              <a:xfrm>
                <a:off x="303" y="1937"/>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29" name="Group 53"/>
            <p:cNvGrpSpPr>
              <a:grpSpLocks/>
            </p:cNvGrpSpPr>
            <p:nvPr/>
          </p:nvGrpSpPr>
          <p:grpSpPr bwMode="auto">
            <a:xfrm>
              <a:off x="2085" y="1783"/>
              <a:ext cx="668" cy="159"/>
              <a:chOff x="1755" y="1937"/>
              <a:chExt cx="620" cy="422"/>
            </a:xfrm>
          </p:grpSpPr>
          <p:sp>
            <p:nvSpPr>
              <p:cNvPr id="21629" name="Rectangle 54"/>
              <p:cNvSpPr>
                <a:spLocks noChangeArrowheads="1"/>
              </p:cNvSpPr>
              <p:nvPr/>
            </p:nvSpPr>
            <p:spPr bwMode="auto">
              <a:xfrm>
                <a:off x="1798" y="1937"/>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$128.6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30" name="Rectangle 55"/>
              <p:cNvSpPr>
                <a:spLocks noChangeArrowheads="1"/>
              </p:cNvSpPr>
              <p:nvPr/>
            </p:nvSpPr>
            <p:spPr bwMode="auto">
              <a:xfrm>
                <a:off x="1755" y="1937"/>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0" name="Group 56"/>
            <p:cNvGrpSpPr>
              <a:grpSpLocks/>
            </p:cNvGrpSpPr>
            <p:nvPr/>
          </p:nvGrpSpPr>
          <p:grpSpPr bwMode="auto">
            <a:xfrm>
              <a:off x="2753" y="1783"/>
              <a:ext cx="749" cy="159"/>
              <a:chOff x="2375" y="1937"/>
              <a:chExt cx="695" cy="422"/>
            </a:xfrm>
          </p:grpSpPr>
          <p:sp>
            <p:nvSpPr>
              <p:cNvPr id="21627" name="Rectangle 57"/>
              <p:cNvSpPr>
                <a:spLocks noChangeArrowheads="1"/>
              </p:cNvSpPr>
              <p:nvPr/>
            </p:nvSpPr>
            <p:spPr bwMode="auto">
              <a:xfrm>
                <a:off x="2418" y="1937"/>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($273.6)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28" name="Rectangle 58"/>
              <p:cNvSpPr>
                <a:spLocks noChangeArrowheads="1"/>
              </p:cNvSpPr>
              <p:nvPr/>
            </p:nvSpPr>
            <p:spPr bwMode="auto">
              <a:xfrm>
                <a:off x="2375" y="1937"/>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1" name="Group 59"/>
            <p:cNvGrpSpPr>
              <a:grpSpLocks/>
            </p:cNvGrpSpPr>
            <p:nvPr/>
          </p:nvGrpSpPr>
          <p:grpSpPr bwMode="auto">
            <a:xfrm>
              <a:off x="194" y="1942"/>
              <a:ext cx="326" cy="158"/>
              <a:chOff x="0" y="2359"/>
              <a:chExt cx="303" cy="422"/>
            </a:xfrm>
          </p:grpSpPr>
          <p:sp>
            <p:nvSpPr>
              <p:cNvPr id="21625" name="Rectangle 60"/>
              <p:cNvSpPr>
                <a:spLocks noChangeArrowheads="1"/>
              </p:cNvSpPr>
              <p:nvPr/>
            </p:nvSpPr>
            <p:spPr bwMode="auto">
              <a:xfrm>
                <a:off x="43" y="2359"/>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626" name="Rectangle 61"/>
              <p:cNvSpPr>
                <a:spLocks noChangeArrowheads="1"/>
              </p:cNvSpPr>
              <p:nvPr/>
            </p:nvSpPr>
            <p:spPr bwMode="auto">
              <a:xfrm>
                <a:off x="0" y="2359"/>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2" name="Group 62"/>
            <p:cNvGrpSpPr>
              <a:grpSpLocks/>
            </p:cNvGrpSpPr>
            <p:nvPr/>
          </p:nvGrpSpPr>
          <p:grpSpPr bwMode="auto">
            <a:xfrm>
              <a:off x="520" y="1942"/>
              <a:ext cx="2233" cy="158"/>
              <a:chOff x="303" y="2359"/>
              <a:chExt cx="2072" cy="422"/>
            </a:xfrm>
          </p:grpSpPr>
          <p:sp>
            <p:nvSpPr>
              <p:cNvPr id="21623" name="Rectangle 63"/>
              <p:cNvSpPr>
                <a:spLocks noChangeArrowheads="1"/>
              </p:cNvSpPr>
              <p:nvPr/>
            </p:nvSpPr>
            <p:spPr bwMode="auto">
              <a:xfrm>
                <a:off x="346" y="2359"/>
                <a:ext cx="198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Current Account</a:t>
                </a:r>
                <a:endParaRPr lang="en-US" altLang="en-US" sz="1600" b="1">
                  <a:solidFill>
                    <a:srgbClr val="339966"/>
                  </a:solidFill>
                  <a:latin typeface="Arial Unicode MS" pitchFamily="34" charset="-128"/>
                  <a:ea typeface="Arial Unicode MS" pitchFamily="34" charset="-128"/>
                  <a:cs typeface="Arial Unicode MS" pitchFamily="34" charset="-128"/>
                </a:endParaRPr>
              </a:p>
              <a:p>
                <a:endParaRPr lang="en-US" altLang="en-US" sz="1600">
                  <a:latin typeface="Arial Unicode MS" pitchFamily="34" charset="-128"/>
                  <a:ea typeface="Arial Unicode MS" pitchFamily="34" charset="-128"/>
                  <a:cs typeface="Arial Unicode MS" pitchFamily="34" charset="-128"/>
                </a:endParaRPr>
              </a:p>
            </p:txBody>
          </p:sp>
          <p:sp>
            <p:nvSpPr>
              <p:cNvPr id="21624" name="Rectangle 64"/>
              <p:cNvSpPr>
                <a:spLocks noChangeArrowheads="1"/>
              </p:cNvSpPr>
              <p:nvPr/>
            </p:nvSpPr>
            <p:spPr bwMode="auto">
              <a:xfrm>
                <a:off x="303" y="2359"/>
                <a:ext cx="207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3" name="Group 65"/>
            <p:cNvGrpSpPr>
              <a:grpSpLocks/>
            </p:cNvGrpSpPr>
            <p:nvPr/>
          </p:nvGrpSpPr>
          <p:grpSpPr bwMode="auto">
            <a:xfrm>
              <a:off x="2753" y="1942"/>
              <a:ext cx="749" cy="158"/>
              <a:chOff x="2375" y="2359"/>
              <a:chExt cx="695" cy="422"/>
            </a:xfrm>
          </p:grpSpPr>
          <p:sp>
            <p:nvSpPr>
              <p:cNvPr id="21621" name="Rectangle 66"/>
              <p:cNvSpPr>
                <a:spLocks noChangeArrowheads="1"/>
              </p:cNvSpPr>
              <p:nvPr/>
            </p:nvSpPr>
            <p:spPr bwMode="auto">
              <a:xfrm>
                <a:off x="2418" y="2359"/>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($463.0)</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22" name="Rectangle 67"/>
              <p:cNvSpPr>
                <a:spLocks noChangeArrowheads="1"/>
              </p:cNvSpPr>
              <p:nvPr/>
            </p:nvSpPr>
            <p:spPr bwMode="auto">
              <a:xfrm>
                <a:off x="2375" y="2359"/>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4" name="Group 68"/>
            <p:cNvGrpSpPr>
              <a:grpSpLocks/>
            </p:cNvGrpSpPr>
            <p:nvPr/>
          </p:nvGrpSpPr>
          <p:grpSpPr bwMode="auto">
            <a:xfrm>
              <a:off x="194" y="2100"/>
              <a:ext cx="1891" cy="151"/>
              <a:chOff x="0" y="2781"/>
              <a:chExt cx="1755" cy="403"/>
            </a:xfrm>
          </p:grpSpPr>
          <p:sp>
            <p:nvSpPr>
              <p:cNvPr id="21619" name="Rectangle 69"/>
              <p:cNvSpPr>
                <a:spLocks noChangeArrowheads="1"/>
              </p:cNvSpPr>
              <p:nvPr/>
            </p:nvSpPr>
            <p:spPr bwMode="auto">
              <a:xfrm>
                <a:off x="43" y="2781"/>
                <a:ext cx="166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00FF"/>
                    </a:solidFill>
                    <a:latin typeface="Arial Unicode MS" pitchFamily="34" charset="-128"/>
                    <a:ea typeface="Arial Unicode MS" pitchFamily="34" charset="-128"/>
                    <a:cs typeface="Arial Unicode MS" pitchFamily="34" charset="-128"/>
                  </a:rPr>
                  <a:t>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1620" name="Rectangle 70"/>
              <p:cNvSpPr>
                <a:spLocks noChangeArrowheads="1"/>
              </p:cNvSpPr>
              <p:nvPr/>
            </p:nvSpPr>
            <p:spPr bwMode="auto">
              <a:xfrm>
                <a:off x="0" y="2781"/>
                <a:ext cx="175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5" name="Group 71"/>
            <p:cNvGrpSpPr>
              <a:grpSpLocks/>
            </p:cNvGrpSpPr>
            <p:nvPr/>
          </p:nvGrpSpPr>
          <p:grpSpPr bwMode="auto">
            <a:xfrm>
              <a:off x="2085" y="2100"/>
              <a:ext cx="668" cy="151"/>
              <a:chOff x="1755" y="2781"/>
              <a:chExt cx="620" cy="403"/>
            </a:xfrm>
          </p:grpSpPr>
          <p:sp>
            <p:nvSpPr>
              <p:cNvPr id="21617" name="Rectangle 72"/>
              <p:cNvSpPr>
                <a:spLocks noChangeArrowheads="1"/>
              </p:cNvSpPr>
              <p:nvPr/>
            </p:nvSpPr>
            <p:spPr bwMode="auto">
              <a:xfrm>
                <a:off x="1798" y="2781"/>
                <a:ext cx="534"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618" name="Rectangle 73"/>
              <p:cNvSpPr>
                <a:spLocks noChangeArrowheads="1"/>
              </p:cNvSpPr>
              <p:nvPr/>
            </p:nvSpPr>
            <p:spPr bwMode="auto">
              <a:xfrm>
                <a:off x="1755" y="2781"/>
                <a:ext cx="620"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6" name="Group 74"/>
            <p:cNvGrpSpPr>
              <a:grpSpLocks/>
            </p:cNvGrpSpPr>
            <p:nvPr/>
          </p:nvGrpSpPr>
          <p:grpSpPr bwMode="auto">
            <a:xfrm>
              <a:off x="2753" y="2100"/>
              <a:ext cx="749" cy="151"/>
              <a:chOff x="2375" y="2781"/>
              <a:chExt cx="695" cy="403"/>
            </a:xfrm>
          </p:grpSpPr>
          <p:sp>
            <p:nvSpPr>
              <p:cNvPr id="21615" name="Rectangle 75"/>
              <p:cNvSpPr>
                <a:spLocks noChangeArrowheads="1"/>
              </p:cNvSpPr>
              <p:nvPr/>
            </p:nvSpPr>
            <p:spPr bwMode="auto">
              <a:xfrm>
                <a:off x="2418" y="2781"/>
                <a:ext cx="609" cy="4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616" name="Rectangle 76"/>
              <p:cNvSpPr>
                <a:spLocks noChangeArrowheads="1"/>
              </p:cNvSpPr>
              <p:nvPr/>
            </p:nvSpPr>
            <p:spPr bwMode="auto">
              <a:xfrm>
                <a:off x="2375" y="2781"/>
                <a:ext cx="695" cy="403"/>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7" name="Group 77"/>
            <p:cNvGrpSpPr>
              <a:grpSpLocks/>
            </p:cNvGrpSpPr>
            <p:nvPr/>
          </p:nvGrpSpPr>
          <p:grpSpPr bwMode="auto">
            <a:xfrm>
              <a:off x="194" y="2251"/>
              <a:ext cx="326" cy="158"/>
              <a:chOff x="0" y="3184"/>
              <a:chExt cx="303" cy="422"/>
            </a:xfrm>
          </p:grpSpPr>
          <p:sp>
            <p:nvSpPr>
              <p:cNvPr id="21613" name="Rectangle 78"/>
              <p:cNvSpPr>
                <a:spLocks noChangeArrowheads="1"/>
              </p:cNvSpPr>
              <p:nvPr/>
            </p:nvSpPr>
            <p:spPr bwMode="auto">
              <a:xfrm>
                <a:off x="43" y="318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4</a:t>
                </a:r>
              </a:p>
              <a:p>
                <a:pPr algn="r"/>
                <a:endParaRPr lang="en-US" altLang="en-US" sz="1600">
                  <a:latin typeface="Arial Unicode MS" pitchFamily="34" charset="-128"/>
                  <a:ea typeface="Arial Unicode MS" pitchFamily="34" charset="-128"/>
                  <a:cs typeface="Arial Unicode MS" pitchFamily="34" charset="-128"/>
                </a:endParaRPr>
              </a:p>
            </p:txBody>
          </p:sp>
          <p:sp>
            <p:nvSpPr>
              <p:cNvPr id="21614" name="Rectangle 79"/>
              <p:cNvSpPr>
                <a:spLocks noChangeArrowheads="1"/>
              </p:cNvSpPr>
              <p:nvPr/>
            </p:nvSpPr>
            <p:spPr bwMode="auto">
              <a:xfrm>
                <a:off x="0" y="318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8" name="Group 80"/>
            <p:cNvGrpSpPr>
              <a:grpSpLocks/>
            </p:cNvGrpSpPr>
            <p:nvPr/>
          </p:nvGrpSpPr>
          <p:grpSpPr bwMode="auto">
            <a:xfrm>
              <a:off x="520" y="2251"/>
              <a:ext cx="1565" cy="158"/>
              <a:chOff x="303" y="3184"/>
              <a:chExt cx="1452" cy="422"/>
            </a:xfrm>
          </p:grpSpPr>
          <p:sp>
            <p:nvSpPr>
              <p:cNvPr id="21611" name="Rectangle 81"/>
              <p:cNvSpPr>
                <a:spLocks noChangeArrowheads="1"/>
              </p:cNvSpPr>
              <p:nvPr/>
            </p:nvSpPr>
            <p:spPr bwMode="auto">
              <a:xfrm>
                <a:off x="346" y="318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Direct Investment</a:t>
                </a:r>
              </a:p>
              <a:p>
                <a:endParaRPr lang="en-US" altLang="en-US" sz="1600">
                  <a:latin typeface="Arial Unicode MS" pitchFamily="34" charset="-128"/>
                  <a:ea typeface="Arial Unicode MS" pitchFamily="34" charset="-128"/>
                  <a:cs typeface="Arial Unicode MS" pitchFamily="34" charset="-128"/>
                </a:endParaRPr>
              </a:p>
            </p:txBody>
          </p:sp>
          <p:sp>
            <p:nvSpPr>
              <p:cNvPr id="21612" name="Rectangle 82"/>
              <p:cNvSpPr>
                <a:spLocks noChangeArrowheads="1"/>
              </p:cNvSpPr>
              <p:nvPr/>
            </p:nvSpPr>
            <p:spPr bwMode="auto">
              <a:xfrm>
                <a:off x="303" y="318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39" name="Group 83"/>
            <p:cNvGrpSpPr>
              <a:grpSpLocks/>
            </p:cNvGrpSpPr>
            <p:nvPr/>
          </p:nvGrpSpPr>
          <p:grpSpPr bwMode="auto">
            <a:xfrm>
              <a:off x="2085" y="2251"/>
              <a:ext cx="668" cy="158"/>
              <a:chOff x="1755" y="3184"/>
              <a:chExt cx="620" cy="422"/>
            </a:xfrm>
          </p:grpSpPr>
          <p:sp>
            <p:nvSpPr>
              <p:cNvPr id="21609" name="Rectangle 84"/>
              <p:cNvSpPr>
                <a:spLocks noChangeArrowheads="1"/>
              </p:cNvSpPr>
              <p:nvPr/>
            </p:nvSpPr>
            <p:spPr bwMode="auto">
              <a:xfrm>
                <a:off x="1798" y="318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$379.4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10" name="Rectangle 85"/>
              <p:cNvSpPr>
                <a:spLocks noChangeArrowheads="1"/>
              </p:cNvSpPr>
              <p:nvPr/>
            </p:nvSpPr>
            <p:spPr bwMode="auto">
              <a:xfrm>
                <a:off x="1755" y="3184"/>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0" name="Group 86"/>
            <p:cNvGrpSpPr>
              <a:grpSpLocks/>
            </p:cNvGrpSpPr>
            <p:nvPr/>
          </p:nvGrpSpPr>
          <p:grpSpPr bwMode="auto">
            <a:xfrm>
              <a:off x="2753" y="2251"/>
              <a:ext cx="749" cy="158"/>
              <a:chOff x="2375" y="3184"/>
              <a:chExt cx="695" cy="422"/>
            </a:xfrm>
          </p:grpSpPr>
          <p:sp>
            <p:nvSpPr>
              <p:cNvPr id="21607" name="Rectangle 87"/>
              <p:cNvSpPr>
                <a:spLocks noChangeArrowheads="1"/>
              </p:cNvSpPr>
              <p:nvPr/>
            </p:nvSpPr>
            <p:spPr bwMode="auto">
              <a:xfrm>
                <a:off x="2418" y="318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($348.6)</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08" name="Rectangle 88"/>
              <p:cNvSpPr>
                <a:spLocks noChangeArrowheads="1"/>
              </p:cNvSpPr>
              <p:nvPr/>
            </p:nvSpPr>
            <p:spPr bwMode="auto">
              <a:xfrm>
                <a:off x="2375" y="318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1" name="Group 89"/>
            <p:cNvGrpSpPr>
              <a:grpSpLocks/>
            </p:cNvGrpSpPr>
            <p:nvPr/>
          </p:nvGrpSpPr>
          <p:grpSpPr bwMode="auto">
            <a:xfrm>
              <a:off x="194" y="2409"/>
              <a:ext cx="326" cy="159"/>
              <a:chOff x="0" y="3606"/>
              <a:chExt cx="303" cy="422"/>
            </a:xfrm>
          </p:grpSpPr>
          <p:sp>
            <p:nvSpPr>
              <p:cNvPr id="21605" name="Rectangle 90"/>
              <p:cNvSpPr>
                <a:spLocks noChangeArrowheads="1"/>
              </p:cNvSpPr>
              <p:nvPr/>
            </p:nvSpPr>
            <p:spPr bwMode="auto">
              <a:xfrm>
                <a:off x="43" y="3606"/>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5</a:t>
                </a:r>
              </a:p>
              <a:p>
                <a:pPr algn="r"/>
                <a:endParaRPr lang="en-US" altLang="en-US" sz="1600">
                  <a:latin typeface="Arial Unicode MS" pitchFamily="34" charset="-128"/>
                  <a:ea typeface="Arial Unicode MS" pitchFamily="34" charset="-128"/>
                  <a:cs typeface="Arial Unicode MS" pitchFamily="34" charset="-128"/>
                </a:endParaRPr>
              </a:p>
            </p:txBody>
          </p:sp>
          <p:sp>
            <p:nvSpPr>
              <p:cNvPr id="21606" name="Rectangle 91"/>
              <p:cNvSpPr>
                <a:spLocks noChangeArrowheads="1"/>
              </p:cNvSpPr>
              <p:nvPr/>
            </p:nvSpPr>
            <p:spPr bwMode="auto">
              <a:xfrm>
                <a:off x="0" y="3606"/>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2" name="Group 92"/>
            <p:cNvGrpSpPr>
              <a:grpSpLocks/>
            </p:cNvGrpSpPr>
            <p:nvPr/>
          </p:nvGrpSpPr>
          <p:grpSpPr bwMode="auto">
            <a:xfrm>
              <a:off x="520" y="2409"/>
              <a:ext cx="1565" cy="159"/>
              <a:chOff x="303" y="3606"/>
              <a:chExt cx="1452" cy="422"/>
            </a:xfrm>
          </p:grpSpPr>
          <p:sp>
            <p:nvSpPr>
              <p:cNvPr id="21603" name="Rectangle 93"/>
              <p:cNvSpPr>
                <a:spLocks noChangeArrowheads="1"/>
              </p:cNvSpPr>
              <p:nvPr/>
            </p:nvSpPr>
            <p:spPr bwMode="auto">
              <a:xfrm>
                <a:off x="346" y="3606"/>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Portfolio Investment</a:t>
                </a:r>
              </a:p>
              <a:p>
                <a:endParaRPr lang="en-US" altLang="en-US" sz="1600">
                  <a:latin typeface="Arial Unicode MS" pitchFamily="34" charset="-128"/>
                  <a:ea typeface="Arial Unicode MS" pitchFamily="34" charset="-128"/>
                  <a:cs typeface="Arial Unicode MS" pitchFamily="34" charset="-128"/>
                </a:endParaRPr>
              </a:p>
            </p:txBody>
          </p:sp>
          <p:sp>
            <p:nvSpPr>
              <p:cNvPr id="21604" name="Rectangle 94"/>
              <p:cNvSpPr>
                <a:spLocks noChangeArrowheads="1"/>
              </p:cNvSpPr>
              <p:nvPr/>
            </p:nvSpPr>
            <p:spPr bwMode="auto">
              <a:xfrm>
                <a:off x="303" y="3606"/>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3" name="Group 95"/>
            <p:cNvGrpSpPr>
              <a:grpSpLocks/>
            </p:cNvGrpSpPr>
            <p:nvPr/>
          </p:nvGrpSpPr>
          <p:grpSpPr bwMode="auto">
            <a:xfrm>
              <a:off x="2085" y="2409"/>
              <a:ext cx="668" cy="159"/>
              <a:chOff x="1755" y="3606"/>
              <a:chExt cx="620" cy="422"/>
            </a:xfrm>
          </p:grpSpPr>
          <p:sp>
            <p:nvSpPr>
              <p:cNvPr id="21601" name="Rectangle 96"/>
              <p:cNvSpPr>
                <a:spLocks noChangeArrowheads="1"/>
              </p:cNvSpPr>
              <p:nvPr/>
            </p:nvSpPr>
            <p:spPr bwMode="auto">
              <a:xfrm>
                <a:off x="1798" y="3606"/>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02" name="Rectangle 97"/>
              <p:cNvSpPr>
                <a:spLocks noChangeArrowheads="1"/>
              </p:cNvSpPr>
              <p:nvPr/>
            </p:nvSpPr>
            <p:spPr bwMode="auto">
              <a:xfrm>
                <a:off x="1755" y="3606"/>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4" name="Group 98"/>
            <p:cNvGrpSpPr>
              <a:grpSpLocks/>
            </p:cNvGrpSpPr>
            <p:nvPr/>
          </p:nvGrpSpPr>
          <p:grpSpPr bwMode="auto">
            <a:xfrm>
              <a:off x="2753" y="2409"/>
              <a:ext cx="749" cy="159"/>
              <a:chOff x="2375" y="3606"/>
              <a:chExt cx="695" cy="422"/>
            </a:xfrm>
          </p:grpSpPr>
          <p:sp>
            <p:nvSpPr>
              <p:cNvPr id="21599" name="Rectangle 99"/>
              <p:cNvSpPr>
                <a:spLocks noChangeArrowheads="1"/>
              </p:cNvSpPr>
              <p:nvPr/>
            </p:nvSpPr>
            <p:spPr bwMode="auto">
              <a:xfrm>
                <a:off x="2418" y="3606"/>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($154)</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600" name="Rectangle 100"/>
              <p:cNvSpPr>
                <a:spLocks noChangeArrowheads="1"/>
              </p:cNvSpPr>
              <p:nvPr/>
            </p:nvSpPr>
            <p:spPr bwMode="auto">
              <a:xfrm>
                <a:off x="2375" y="3606"/>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5" name="Group 101"/>
            <p:cNvGrpSpPr>
              <a:grpSpLocks/>
            </p:cNvGrpSpPr>
            <p:nvPr/>
          </p:nvGrpSpPr>
          <p:grpSpPr bwMode="auto">
            <a:xfrm>
              <a:off x="194" y="2568"/>
              <a:ext cx="326" cy="158"/>
              <a:chOff x="0" y="4028"/>
              <a:chExt cx="303" cy="422"/>
            </a:xfrm>
          </p:grpSpPr>
          <p:sp>
            <p:nvSpPr>
              <p:cNvPr id="21597" name="Rectangle 102"/>
              <p:cNvSpPr>
                <a:spLocks noChangeArrowheads="1"/>
              </p:cNvSpPr>
              <p:nvPr/>
            </p:nvSpPr>
            <p:spPr bwMode="auto">
              <a:xfrm>
                <a:off x="43" y="4028"/>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6</a:t>
                </a:r>
              </a:p>
              <a:p>
                <a:pPr algn="r"/>
                <a:endParaRPr lang="en-US" altLang="en-US" sz="1600">
                  <a:latin typeface="Arial Unicode MS" pitchFamily="34" charset="-128"/>
                  <a:ea typeface="Arial Unicode MS" pitchFamily="34" charset="-128"/>
                  <a:cs typeface="Arial Unicode MS" pitchFamily="34" charset="-128"/>
                </a:endParaRPr>
              </a:p>
            </p:txBody>
          </p:sp>
          <p:sp>
            <p:nvSpPr>
              <p:cNvPr id="21598" name="Rectangle 103"/>
              <p:cNvSpPr>
                <a:spLocks noChangeArrowheads="1"/>
              </p:cNvSpPr>
              <p:nvPr/>
            </p:nvSpPr>
            <p:spPr bwMode="auto">
              <a:xfrm>
                <a:off x="0" y="4028"/>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6" name="Group 104"/>
            <p:cNvGrpSpPr>
              <a:grpSpLocks/>
            </p:cNvGrpSpPr>
            <p:nvPr/>
          </p:nvGrpSpPr>
          <p:grpSpPr bwMode="auto">
            <a:xfrm>
              <a:off x="520" y="2568"/>
              <a:ext cx="1565" cy="158"/>
              <a:chOff x="303" y="4028"/>
              <a:chExt cx="1452" cy="422"/>
            </a:xfrm>
          </p:grpSpPr>
          <p:sp>
            <p:nvSpPr>
              <p:cNvPr id="21595" name="Rectangle 105"/>
              <p:cNvSpPr>
                <a:spLocks noChangeArrowheads="1"/>
              </p:cNvSpPr>
              <p:nvPr/>
            </p:nvSpPr>
            <p:spPr bwMode="auto">
              <a:xfrm>
                <a:off x="346" y="4028"/>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Other Investments</a:t>
                </a:r>
              </a:p>
              <a:p>
                <a:endParaRPr lang="en-US" altLang="en-US" sz="1600">
                  <a:latin typeface="Arial Unicode MS" pitchFamily="34" charset="-128"/>
                  <a:ea typeface="Arial Unicode MS" pitchFamily="34" charset="-128"/>
                  <a:cs typeface="Arial Unicode MS" pitchFamily="34" charset="-128"/>
                </a:endParaRPr>
              </a:p>
            </p:txBody>
          </p:sp>
          <p:sp>
            <p:nvSpPr>
              <p:cNvPr id="21596" name="Rectangle 106"/>
              <p:cNvSpPr>
                <a:spLocks noChangeArrowheads="1"/>
              </p:cNvSpPr>
              <p:nvPr/>
            </p:nvSpPr>
            <p:spPr bwMode="auto">
              <a:xfrm>
                <a:off x="303" y="4028"/>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7" name="Group 107"/>
            <p:cNvGrpSpPr>
              <a:grpSpLocks/>
            </p:cNvGrpSpPr>
            <p:nvPr/>
          </p:nvGrpSpPr>
          <p:grpSpPr bwMode="auto">
            <a:xfrm>
              <a:off x="2085" y="2568"/>
              <a:ext cx="668" cy="158"/>
              <a:chOff x="1755" y="4028"/>
              <a:chExt cx="620" cy="422"/>
            </a:xfrm>
          </p:grpSpPr>
          <p:sp>
            <p:nvSpPr>
              <p:cNvPr id="21593" name="Rectangle 108"/>
              <p:cNvSpPr>
                <a:spLocks noChangeArrowheads="1"/>
              </p:cNvSpPr>
              <p:nvPr/>
            </p:nvSpPr>
            <p:spPr bwMode="auto">
              <a:xfrm>
                <a:off x="1798" y="4028"/>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$270.9</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594" name="Rectangle 109"/>
              <p:cNvSpPr>
                <a:spLocks noChangeArrowheads="1"/>
              </p:cNvSpPr>
              <p:nvPr/>
            </p:nvSpPr>
            <p:spPr bwMode="auto">
              <a:xfrm>
                <a:off x="1755" y="4028"/>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8" name="Group 110"/>
            <p:cNvGrpSpPr>
              <a:grpSpLocks/>
            </p:cNvGrpSpPr>
            <p:nvPr/>
          </p:nvGrpSpPr>
          <p:grpSpPr bwMode="auto">
            <a:xfrm>
              <a:off x="2753" y="2568"/>
              <a:ext cx="749" cy="158"/>
              <a:chOff x="2375" y="4028"/>
              <a:chExt cx="695" cy="422"/>
            </a:xfrm>
          </p:grpSpPr>
          <p:sp>
            <p:nvSpPr>
              <p:cNvPr id="21591" name="Rectangle 111"/>
              <p:cNvSpPr>
                <a:spLocks noChangeArrowheads="1"/>
              </p:cNvSpPr>
              <p:nvPr/>
            </p:nvSpPr>
            <p:spPr bwMode="auto">
              <a:xfrm>
                <a:off x="2418" y="4028"/>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$235.1</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592" name="Rectangle 112"/>
              <p:cNvSpPr>
                <a:spLocks noChangeArrowheads="1"/>
              </p:cNvSpPr>
              <p:nvPr/>
            </p:nvSpPr>
            <p:spPr bwMode="auto">
              <a:xfrm>
                <a:off x="2375" y="4028"/>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49" name="Group 113"/>
            <p:cNvGrpSpPr>
              <a:grpSpLocks/>
            </p:cNvGrpSpPr>
            <p:nvPr/>
          </p:nvGrpSpPr>
          <p:grpSpPr bwMode="auto">
            <a:xfrm>
              <a:off x="194" y="2726"/>
              <a:ext cx="326" cy="158"/>
              <a:chOff x="0" y="4450"/>
              <a:chExt cx="303" cy="422"/>
            </a:xfrm>
          </p:grpSpPr>
          <p:sp>
            <p:nvSpPr>
              <p:cNvPr id="21589" name="Rectangle 114"/>
              <p:cNvSpPr>
                <a:spLocks noChangeArrowheads="1"/>
              </p:cNvSpPr>
              <p:nvPr/>
            </p:nvSpPr>
            <p:spPr bwMode="auto">
              <a:xfrm>
                <a:off x="43" y="4450"/>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590" name="Rectangle 115"/>
              <p:cNvSpPr>
                <a:spLocks noChangeArrowheads="1"/>
              </p:cNvSpPr>
              <p:nvPr/>
            </p:nvSpPr>
            <p:spPr bwMode="auto">
              <a:xfrm>
                <a:off x="0" y="4450"/>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0" name="Group 116"/>
            <p:cNvGrpSpPr>
              <a:grpSpLocks/>
            </p:cNvGrpSpPr>
            <p:nvPr/>
          </p:nvGrpSpPr>
          <p:grpSpPr bwMode="auto">
            <a:xfrm>
              <a:off x="520" y="2726"/>
              <a:ext cx="1565" cy="158"/>
              <a:chOff x="303" y="4450"/>
              <a:chExt cx="1452" cy="422"/>
            </a:xfrm>
          </p:grpSpPr>
          <p:sp>
            <p:nvSpPr>
              <p:cNvPr id="21587" name="Rectangle 117"/>
              <p:cNvSpPr>
                <a:spLocks noChangeArrowheads="1"/>
              </p:cNvSpPr>
              <p:nvPr/>
            </p:nvSpPr>
            <p:spPr bwMode="auto">
              <a:xfrm>
                <a:off x="346" y="4450"/>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Balance on Capital Account</a:t>
                </a:r>
              </a:p>
              <a:p>
                <a:endParaRPr lang="en-US" altLang="en-US" sz="1600">
                  <a:latin typeface="Arial Unicode MS" pitchFamily="34" charset="-128"/>
                  <a:ea typeface="Arial Unicode MS" pitchFamily="34" charset="-128"/>
                  <a:cs typeface="Arial Unicode MS" pitchFamily="34" charset="-128"/>
                </a:endParaRPr>
              </a:p>
            </p:txBody>
          </p:sp>
          <p:sp>
            <p:nvSpPr>
              <p:cNvPr id="21588" name="Rectangle 118"/>
              <p:cNvSpPr>
                <a:spLocks noChangeArrowheads="1"/>
              </p:cNvSpPr>
              <p:nvPr/>
            </p:nvSpPr>
            <p:spPr bwMode="auto">
              <a:xfrm>
                <a:off x="303" y="4450"/>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1" name="Group 119"/>
            <p:cNvGrpSpPr>
              <a:grpSpLocks/>
            </p:cNvGrpSpPr>
            <p:nvPr/>
          </p:nvGrpSpPr>
          <p:grpSpPr bwMode="auto">
            <a:xfrm>
              <a:off x="2085" y="2726"/>
              <a:ext cx="668" cy="158"/>
              <a:chOff x="1755" y="4450"/>
              <a:chExt cx="620" cy="422"/>
            </a:xfrm>
          </p:grpSpPr>
          <p:sp>
            <p:nvSpPr>
              <p:cNvPr id="21585" name="Rectangle 120"/>
              <p:cNvSpPr>
                <a:spLocks noChangeArrowheads="1"/>
              </p:cNvSpPr>
              <p:nvPr/>
            </p:nvSpPr>
            <p:spPr bwMode="auto">
              <a:xfrm>
                <a:off x="1798" y="4450"/>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$188.9</a:t>
                </a:r>
                <a:endParaRPr lang="en-US" altLang="en-US" sz="1600" dirty="0">
                  <a:latin typeface="Arial Unicode MS" pitchFamily="34" charset="-128"/>
                  <a:ea typeface="Arial Unicode MS" pitchFamily="34" charset="-128"/>
                  <a:cs typeface="Arial Unicode MS" pitchFamily="34" charset="-128"/>
                </a:endParaRPr>
              </a:p>
            </p:txBody>
          </p:sp>
          <p:sp>
            <p:nvSpPr>
              <p:cNvPr id="21586" name="Rectangle 121"/>
              <p:cNvSpPr>
                <a:spLocks noChangeArrowheads="1"/>
              </p:cNvSpPr>
              <p:nvPr/>
            </p:nvSpPr>
            <p:spPr bwMode="auto">
              <a:xfrm>
                <a:off x="1755" y="4450"/>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2" name="Group 122"/>
            <p:cNvGrpSpPr>
              <a:grpSpLocks/>
            </p:cNvGrpSpPr>
            <p:nvPr/>
          </p:nvGrpSpPr>
          <p:grpSpPr bwMode="auto">
            <a:xfrm>
              <a:off x="2753" y="2726"/>
              <a:ext cx="749" cy="158"/>
              <a:chOff x="2375" y="4450"/>
              <a:chExt cx="695" cy="422"/>
            </a:xfrm>
          </p:grpSpPr>
          <p:sp>
            <p:nvSpPr>
              <p:cNvPr id="21583" name="Rectangle 123"/>
              <p:cNvSpPr>
                <a:spLocks noChangeArrowheads="1"/>
              </p:cNvSpPr>
              <p:nvPr/>
            </p:nvSpPr>
            <p:spPr bwMode="auto">
              <a:xfrm>
                <a:off x="2418" y="4450"/>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584" name="Rectangle 124"/>
              <p:cNvSpPr>
                <a:spLocks noChangeArrowheads="1"/>
              </p:cNvSpPr>
              <p:nvPr/>
            </p:nvSpPr>
            <p:spPr bwMode="auto">
              <a:xfrm>
                <a:off x="2375" y="4450"/>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3" name="Group 125"/>
            <p:cNvGrpSpPr>
              <a:grpSpLocks/>
            </p:cNvGrpSpPr>
            <p:nvPr/>
          </p:nvGrpSpPr>
          <p:grpSpPr bwMode="auto">
            <a:xfrm>
              <a:off x="194" y="2884"/>
              <a:ext cx="326" cy="158"/>
              <a:chOff x="0" y="4872"/>
              <a:chExt cx="303" cy="422"/>
            </a:xfrm>
          </p:grpSpPr>
          <p:sp>
            <p:nvSpPr>
              <p:cNvPr id="21581" name="Rectangle 126"/>
              <p:cNvSpPr>
                <a:spLocks noChangeArrowheads="1"/>
              </p:cNvSpPr>
              <p:nvPr/>
            </p:nvSpPr>
            <p:spPr bwMode="auto">
              <a:xfrm>
                <a:off x="43" y="4872"/>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7</a:t>
                </a:r>
              </a:p>
              <a:p>
                <a:pPr algn="r"/>
                <a:endParaRPr lang="en-US" altLang="en-US" sz="1600">
                  <a:latin typeface="Arial Unicode MS" pitchFamily="34" charset="-128"/>
                  <a:ea typeface="Arial Unicode MS" pitchFamily="34" charset="-128"/>
                  <a:cs typeface="Arial Unicode MS" pitchFamily="34" charset="-128"/>
                </a:endParaRPr>
              </a:p>
            </p:txBody>
          </p:sp>
          <p:sp>
            <p:nvSpPr>
              <p:cNvPr id="21582" name="Rectangle 127"/>
              <p:cNvSpPr>
                <a:spLocks noChangeArrowheads="1"/>
              </p:cNvSpPr>
              <p:nvPr/>
            </p:nvSpPr>
            <p:spPr bwMode="auto">
              <a:xfrm>
                <a:off x="0" y="4872"/>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4" name="Group 128"/>
            <p:cNvGrpSpPr>
              <a:grpSpLocks/>
            </p:cNvGrpSpPr>
            <p:nvPr/>
          </p:nvGrpSpPr>
          <p:grpSpPr bwMode="auto">
            <a:xfrm>
              <a:off x="520" y="2884"/>
              <a:ext cx="1565" cy="158"/>
              <a:chOff x="303" y="4872"/>
              <a:chExt cx="1452" cy="422"/>
            </a:xfrm>
          </p:grpSpPr>
          <p:sp>
            <p:nvSpPr>
              <p:cNvPr id="21579" name="Rectangle 129"/>
              <p:cNvSpPr>
                <a:spLocks noChangeArrowheads="1"/>
              </p:cNvSpPr>
              <p:nvPr/>
            </p:nvSpPr>
            <p:spPr bwMode="auto">
              <a:xfrm>
                <a:off x="346" y="4872"/>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Statistical Discrepancies</a:t>
                </a:r>
              </a:p>
              <a:p>
                <a:endParaRPr lang="en-US" altLang="en-US" sz="1600">
                  <a:latin typeface="Arial Unicode MS" pitchFamily="34" charset="-128"/>
                  <a:ea typeface="Arial Unicode MS" pitchFamily="34" charset="-128"/>
                  <a:cs typeface="Arial Unicode MS" pitchFamily="34" charset="-128"/>
                </a:endParaRPr>
              </a:p>
            </p:txBody>
          </p:sp>
          <p:sp>
            <p:nvSpPr>
              <p:cNvPr id="21580" name="Rectangle 130"/>
              <p:cNvSpPr>
                <a:spLocks noChangeArrowheads="1"/>
              </p:cNvSpPr>
              <p:nvPr/>
            </p:nvSpPr>
            <p:spPr bwMode="auto">
              <a:xfrm>
                <a:off x="303" y="4872"/>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5" name="Group 131"/>
            <p:cNvGrpSpPr>
              <a:grpSpLocks/>
            </p:cNvGrpSpPr>
            <p:nvPr/>
          </p:nvGrpSpPr>
          <p:grpSpPr bwMode="auto">
            <a:xfrm>
              <a:off x="2085" y="2884"/>
              <a:ext cx="668" cy="158"/>
              <a:chOff x="1755" y="4872"/>
              <a:chExt cx="620" cy="422"/>
            </a:xfrm>
          </p:grpSpPr>
          <p:sp>
            <p:nvSpPr>
              <p:cNvPr id="21577" name="Rectangle 132"/>
              <p:cNvSpPr>
                <a:spLocks noChangeArrowheads="1"/>
              </p:cNvSpPr>
              <p:nvPr/>
            </p:nvSpPr>
            <p:spPr bwMode="auto">
              <a:xfrm>
                <a:off x="1799" y="4872"/>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578" name="Rectangle 133"/>
              <p:cNvSpPr>
                <a:spLocks noChangeArrowheads="1"/>
              </p:cNvSpPr>
              <p:nvPr/>
            </p:nvSpPr>
            <p:spPr bwMode="auto">
              <a:xfrm>
                <a:off x="1755" y="4872"/>
                <a:ext cx="620"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6" name="Group 134"/>
            <p:cNvGrpSpPr>
              <a:grpSpLocks/>
            </p:cNvGrpSpPr>
            <p:nvPr/>
          </p:nvGrpSpPr>
          <p:grpSpPr bwMode="auto">
            <a:xfrm>
              <a:off x="2753" y="2884"/>
              <a:ext cx="749" cy="158"/>
              <a:chOff x="2375" y="4872"/>
              <a:chExt cx="695" cy="422"/>
            </a:xfrm>
          </p:grpSpPr>
          <p:sp>
            <p:nvSpPr>
              <p:cNvPr id="21575" name="Rectangle 135"/>
              <p:cNvSpPr>
                <a:spLocks noChangeArrowheads="1"/>
              </p:cNvSpPr>
              <p:nvPr/>
            </p:nvSpPr>
            <p:spPr bwMode="auto">
              <a:xfrm>
                <a:off x="2418" y="4872"/>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endParaRPr lang="en-US" altLang="en-US" sz="1600">
                  <a:latin typeface="Arial Unicode MS" pitchFamily="34" charset="-128"/>
                  <a:ea typeface="Arial Unicode MS" pitchFamily="34" charset="-128"/>
                  <a:cs typeface="Arial Unicode MS" pitchFamily="34" charset="-128"/>
                </a:endParaRPr>
              </a:p>
            </p:txBody>
          </p:sp>
          <p:sp>
            <p:nvSpPr>
              <p:cNvPr id="21576" name="Rectangle 136"/>
              <p:cNvSpPr>
                <a:spLocks noChangeArrowheads="1"/>
              </p:cNvSpPr>
              <p:nvPr/>
            </p:nvSpPr>
            <p:spPr bwMode="auto">
              <a:xfrm>
                <a:off x="2375" y="4872"/>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7" name="Group 137"/>
            <p:cNvGrpSpPr>
              <a:grpSpLocks/>
            </p:cNvGrpSpPr>
            <p:nvPr/>
          </p:nvGrpSpPr>
          <p:grpSpPr bwMode="auto">
            <a:xfrm>
              <a:off x="194" y="3042"/>
              <a:ext cx="326" cy="159"/>
              <a:chOff x="0" y="5294"/>
              <a:chExt cx="303" cy="422"/>
            </a:xfrm>
          </p:grpSpPr>
          <p:sp>
            <p:nvSpPr>
              <p:cNvPr id="21573" name="Rectangle 138"/>
              <p:cNvSpPr>
                <a:spLocks noChangeArrowheads="1"/>
              </p:cNvSpPr>
              <p:nvPr/>
            </p:nvSpPr>
            <p:spPr bwMode="auto">
              <a:xfrm>
                <a:off x="43" y="5294"/>
                <a:ext cx="217"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a:latin typeface="Arial Unicode MS" pitchFamily="34" charset="-128"/>
                    <a:ea typeface="Arial Unicode MS" pitchFamily="34" charset="-128"/>
                    <a:cs typeface="Arial Unicode MS" pitchFamily="34" charset="-128"/>
                  </a:rPr>
                  <a:t> </a:t>
                </a:r>
              </a:p>
              <a:p>
                <a:endParaRPr lang="en-US" altLang="en-US" sz="1600">
                  <a:latin typeface="Arial Unicode MS" pitchFamily="34" charset="-128"/>
                  <a:ea typeface="Arial Unicode MS" pitchFamily="34" charset="-128"/>
                  <a:cs typeface="Arial Unicode MS" pitchFamily="34" charset="-128"/>
                </a:endParaRPr>
              </a:p>
            </p:txBody>
          </p:sp>
          <p:sp>
            <p:nvSpPr>
              <p:cNvPr id="21574" name="Rectangle 139"/>
              <p:cNvSpPr>
                <a:spLocks noChangeArrowheads="1"/>
              </p:cNvSpPr>
              <p:nvPr/>
            </p:nvSpPr>
            <p:spPr bwMode="auto">
              <a:xfrm>
                <a:off x="0" y="5294"/>
                <a:ext cx="303"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8" name="Group 140"/>
            <p:cNvGrpSpPr>
              <a:grpSpLocks/>
            </p:cNvGrpSpPr>
            <p:nvPr/>
          </p:nvGrpSpPr>
          <p:grpSpPr bwMode="auto">
            <a:xfrm>
              <a:off x="520" y="3042"/>
              <a:ext cx="1565" cy="159"/>
              <a:chOff x="303" y="5294"/>
              <a:chExt cx="1452" cy="422"/>
            </a:xfrm>
          </p:grpSpPr>
          <p:sp>
            <p:nvSpPr>
              <p:cNvPr id="21571" name="Rectangle 141"/>
              <p:cNvSpPr>
                <a:spLocks noChangeArrowheads="1"/>
              </p:cNvSpPr>
              <p:nvPr/>
            </p:nvSpPr>
            <p:spPr bwMode="auto">
              <a:xfrm>
                <a:off x="346" y="5294"/>
                <a:ext cx="1366"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a:solidFill>
                      <a:srgbClr val="006600"/>
                    </a:solidFill>
                    <a:latin typeface="Arial Unicode MS" pitchFamily="34" charset="-128"/>
                    <a:ea typeface="Arial Unicode MS" pitchFamily="34" charset="-128"/>
                    <a:cs typeface="Arial Unicode MS" pitchFamily="34" charset="-128"/>
                  </a:rPr>
                  <a:t>Overall Balance</a:t>
                </a:r>
              </a:p>
              <a:p>
                <a:endParaRPr lang="en-US" altLang="en-US" sz="1600">
                  <a:latin typeface="Arial Unicode MS" pitchFamily="34" charset="-128"/>
                  <a:ea typeface="Arial Unicode MS" pitchFamily="34" charset="-128"/>
                  <a:cs typeface="Arial Unicode MS" pitchFamily="34" charset="-128"/>
                </a:endParaRPr>
              </a:p>
            </p:txBody>
          </p:sp>
          <p:sp>
            <p:nvSpPr>
              <p:cNvPr id="21572" name="Rectangle 142"/>
              <p:cNvSpPr>
                <a:spLocks noChangeArrowheads="1"/>
              </p:cNvSpPr>
              <p:nvPr/>
            </p:nvSpPr>
            <p:spPr bwMode="auto">
              <a:xfrm>
                <a:off x="303" y="5294"/>
                <a:ext cx="1452"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59" name="Group 143"/>
            <p:cNvGrpSpPr>
              <a:grpSpLocks/>
            </p:cNvGrpSpPr>
            <p:nvPr/>
          </p:nvGrpSpPr>
          <p:grpSpPr bwMode="auto">
            <a:xfrm>
              <a:off x="2123" y="3042"/>
              <a:ext cx="1382" cy="159"/>
              <a:chOff x="1092" y="5294"/>
              <a:chExt cx="1284" cy="422"/>
            </a:xfrm>
          </p:grpSpPr>
          <p:sp>
            <p:nvSpPr>
              <p:cNvPr id="21569" name="Rectangle 144"/>
              <p:cNvSpPr>
                <a:spLocks noChangeArrowheads="1"/>
              </p:cNvSpPr>
              <p:nvPr/>
            </p:nvSpPr>
            <p:spPr bwMode="auto">
              <a:xfrm>
                <a:off x="1092" y="5294"/>
                <a:ext cx="534"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Arial Unicode MS" pitchFamily="34" charset="-128"/>
                    <a:ea typeface="Arial Unicode MS" pitchFamily="34" charset="-128"/>
                    <a:cs typeface="Arial Unicode MS" pitchFamily="34" charset="-128"/>
                  </a:rPr>
                  <a:t>$6.3</a:t>
                </a: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a:p>
                <a:pPr algn="r"/>
                <a:endParaRPr lang="en-US" altLang="en-US" sz="1600" dirty="0">
                  <a:latin typeface="Arial Unicode MS" pitchFamily="34" charset="-128"/>
                  <a:ea typeface="Arial Unicode MS" pitchFamily="34" charset="-128"/>
                  <a:cs typeface="Arial Unicode MS" pitchFamily="34" charset="-128"/>
                </a:endParaRPr>
              </a:p>
            </p:txBody>
          </p:sp>
          <p:sp>
            <p:nvSpPr>
              <p:cNvPr id="21570" name="Rectangle 145"/>
              <p:cNvSpPr>
                <a:spLocks noChangeArrowheads="1"/>
              </p:cNvSpPr>
              <p:nvPr/>
            </p:nvSpPr>
            <p:spPr bwMode="auto">
              <a:xfrm>
                <a:off x="1679" y="5294"/>
                <a:ext cx="697"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grpSp>
          <p:nvGrpSpPr>
            <p:cNvPr id="21560" name="Group 146"/>
            <p:cNvGrpSpPr>
              <a:grpSpLocks/>
            </p:cNvGrpSpPr>
            <p:nvPr/>
          </p:nvGrpSpPr>
          <p:grpSpPr bwMode="auto">
            <a:xfrm>
              <a:off x="2753" y="3042"/>
              <a:ext cx="749" cy="159"/>
              <a:chOff x="2375" y="5294"/>
              <a:chExt cx="695" cy="422"/>
            </a:xfrm>
          </p:grpSpPr>
          <p:sp>
            <p:nvSpPr>
              <p:cNvPr id="21567" name="Rectangle 147"/>
              <p:cNvSpPr>
                <a:spLocks noChangeArrowheads="1"/>
              </p:cNvSpPr>
              <p:nvPr/>
            </p:nvSpPr>
            <p:spPr bwMode="auto">
              <a:xfrm>
                <a:off x="2418" y="5294"/>
                <a:ext cx="609" cy="4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a:latin typeface="Arial Unicode MS" pitchFamily="34" charset="-128"/>
                    <a:ea typeface="Arial Unicode MS" pitchFamily="34" charset="-128"/>
                    <a:cs typeface="Arial Unicode MS" pitchFamily="34" charset="-128"/>
                  </a:rPr>
                  <a:t> </a:t>
                </a:r>
              </a:p>
              <a:p>
                <a:pPr algn="r"/>
                <a:endParaRPr lang="en-US" altLang="en-US" sz="1600">
                  <a:latin typeface="Arial Unicode MS" pitchFamily="34" charset="-128"/>
                  <a:ea typeface="Arial Unicode MS" pitchFamily="34" charset="-128"/>
                  <a:cs typeface="Arial Unicode MS" pitchFamily="34" charset="-128"/>
                </a:endParaRPr>
              </a:p>
            </p:txBody>
          </p:sp>
          <p:sp>
            <p:nvSpPr>
              <p:cNvPr id="21568" name="Rectangle 148"/>
              <p:cNvSpPr>
                <a:spLocks noChangeArrowheads="1"/>
              </p:cNvSpPr>
              <p:nvPr/>
            </p:nvSpPr>
            <p:spPr bwMode="auto">
              <a:xfrm>
                <a:off x="2375" y="5294"/>
                <a:ext cx="695" cy="422"/>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grpSp>
        <p:sp>
          <p:nvSpPr>
            <p:cNvPr id="21566" name="Rectangle 151"/>
            <p:cNvSpPr>
              <a:spLocks noChangeArrowheads="1"/>
            </p:cNvSpPr>
            <p:nvPr/>
          </p:nvSpPr>
          <p:spPr bwMode="auto">
            <a:xfrm>
              <a:off x="194" y="3201"/>
              <a:ext cx="255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62" name="Rectangle 154"/>
            <p:cNvSpPr>
              <a:spLocks noChangeArrowheads="1"/>
            </p:cNvSpPr>
            <p:nvPr/>
          </p:nvSpPr>
          <p:spPr bwMode="auto">
            <a:xfrm>
              <a:off x="2753" y="3201"/>
              <a:ext cx="749" cy="158"/>
            </a:xfrm>
            <a:prstGeom prst="rect">
              <a:avLst/>
            </a:prstGeom>
            <a:noFill/>
            <a:ln w="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63" name="Rectangle 155"/>
            <p:cNvSpPr>
              <a:spLocks noChangeArrowheads="1"/>
            </p:cNvSpPr>
            <p:nvPr/>
          </p:nvSpPr>
          <p:spPr bwMode="auto">
            <a:xfrm>
              <a:off x="192" y="1056"/>
              <a:ext cx="3312" cy="2304"/>
            </a:xfrm>
            <a:prstGeom prst="rect">
              <a:avLst/>
            </a:prstGeom>
            <a:noFill/>
            <a:ln w="7937">
              <a:solidFill>
                <a:srgbClr val="A0A0A0"/>
              </a:solidFill>
              <a:miter lim="800000"/>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latin typeface="Arial Unicode MS" pitchFamily="34" charset="-128"/>
                <a:ea typeface="Arial Unicode MS" pitchFamily="34" charset="-128"/>
                <a:cs typeface="Arial Unicode MS" pitchFamily="34" charset="-128"/>
              </a:endParaRPr>
            </a:p>
          </p:txBody>
        </p:sp>
        <p:sp>
          <p:nvSpPr>
            <p:cNvPr id="21564" name="Text Box 156"/>
            <p:cNvSpPr txBox="1">
              <a:spLocks noChangeArrowheads="1"/>
            </p:cNvSpPr>
            <p:nvPr/>
          </p:nvSpPr>
          <p:spPr bwMode="auto">
            <a:xfrm>
              <a:off x="2209" y="2880"/>
              <a:ext cx="480" cy="1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spcBef>
                  <a:spcPct val="50000"/>
                </a:spcBef>
              </a:pPr>
              <a:r>
                <a:rPr lang="en-US" altLang="en-US" sz="1600" dirty="0" smtClean="0">
                  <a:latin typeface="Arial Unicode MS" pitchFamily="34" charset="-128"/>
                  <a:ea typeface="Arial Unicode MS" pitchFamily="34" charset="-128"/>
                  <a:cs typeface="Arial Unicode MS" pitchFamily="34" charset="-128"/>
                </a:rPr>
                <a:t>$267.8</a:t>
              </a:r>
              <a:endParaRPr lang="en-US" altLang="en-US" sz="1600" dirty="0">
                <a:latin typeface="Arial Unicode MS" pitchFamily="34" charset="-128"/>
                <a:ea typeface="Arial Unicode MS" pitchFamily="34" charset="-128"/>
                <a:cs typeface="Arial Unicode MS" pitchFamily="34" charset="-128"/>
              </a:endParaRPr>
            </a:p>
          </p:txBody>
        </p:sp>
      </p:grpSp>
      <p:sp>
        <p:nvSpPr>
          <p:cNvPr id="21509" name="Rectangle 310"/>
          <p:cNvSpPr>
            <a:spLocks noChangeArrowheads="1"/>
          </p:cNvSpPr>
          <p:nvPr/>
        </p:nvSpPr>
        <p:spPr bwMode="auto">
          <a:xfrm>
            <a:off x="7729799" y="5836077"/>
            <a:ext cx="1157287" cy="28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03236" tIns="51618" rIns="103236" bIns="51618"/>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altLang="en-US" sz="1600" dirty="0" smtClean="0">
                <a:latin typeface="Times New Roman" pitchFamily="18" charset="0"/>
                <a:cs typeface="Times New Roman" pitchFamily="18" charset="0"/>
              </a:rPr>
              <a:t>($6.3)</a:t>
            </a:r>
            <a:endParaRPr lang="en-US" altLang="en-US" sz="1600" dirty="0">
              <a:latin typeface="Times New Roman" pitchFamily="18" charset="0"/>
              <a:cs typeface="Times New Roman" pitchFamily="18" charset="0"/>
            </a:endParaRPr>
          </a:p>
          <a:p>
            <a:pPr algn="r"/>
            <a:endParaRPr lang="en-US" altLang="en-US" sz="1600" dirty="0">
              <a:latin typeface="Times New Roman" pitchFamily="18" charset="0"/>
            </a:endParaRPr>
          </a:p>
        </p:txBody>
      </p:sp>
      <p:sp>
        <p:nvSpPr>
          <p:cNvPr id="21511" name="Rectangle 3"/>
          <p:cNvSpPr txBox="1">
            <a:spLocks noChangeArrowheads="1"/>
          </p:cNvSpPr>
          <p:nvPr/>
        </p:nvSpPr>
        <p:spPr bwMode="auto">
          <a:xfrm>
            <a:off x="152400" y="1935163"/>
            <a:ext cx="2895600" cy="419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1" tIns="46036" rIns="92071" bIns="46036"/>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28600" indent="-228600" eaLnBrk="1" hangingPunct="1">
              <a:lnSpc>
                <a:spcPct val="90000"/>
              </a:lnSpc>
              <a:spcBef>
                <a:spcPct val="20000"/>
              </a:spcBef>
              <a:buFont typeface="Arial" panose="020B0604020202020204" pitchFamily="34" charset="0"/>
              <a:buChar char="•"/>
              <a:defRPr/>
            </a:pPr>
            <a:r>
              <a:rPr lang="en-US" alt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rPr>
              <a:t>There are going to be some omissions and misrecorded transactions—so we use a “plug” figure to get things to balance.</a:t>
            </a:r>
          </a:p>
          <a:p>
            <a:pPr marL="0" indent="0" eaLnBrk="1" hangingPunct="1">
              <a:lnSpc>
                <a:spcPct val="90000"/>
              </a:lnSpc>
              <a:spcBef>
                <a:spcPct val="20000"/>
              </a:spcBef>
              <a:defRPr/>
            </a:pPr>
            <a:endParaRPr lang="en-US" alt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228600" indent="-228600" eaLnBrk="1" hangingPunct="1">
              <a:lnSpc>
                <a:spcPct val="90000"/>
              </a:lnSpc>
              <a:spcBef>
                <a:spcPct val="20000"/>
              </a:spcBef>
              <a:buFont typeface="Arial" panose="020B0604020202020204" pitchFamily="34" charset="0"/>
              <a:buChar char="•"/>
              <a:defRPr/>
            </a:pPr>
            <a:r>
              <a:rPr lang="en-US" altLang="en-US" sz="2000" dirty="0" smtClean="0">
                <a:latin typeface="Arial Unicode MS" panose="020B0604020202020204" pitchFamily="34" charset="-128"/>
                <a:ea typeface="Arial Unicode MS" panose="020B0604020202020204" pitchFamily="34" charset="-128"/>
                <a:cs typeface="Arial Unicode MS" panose="020B0604020202020204" pitchFamily="34" charset="-128"/>
              </a:rPr>
              <a:t>Exhibit 3.1 shows a discrepancy of $267.8 billion in 2015.</a:t>
            </a:r>
          </a:p>
        </p:txBody>
      </p:sp>
      <p:sp>
        <p:nvSpPr>
          <p:cNvPr id="2" name="Rectangle 6"/>
          <p:cNvSpPr>
            <a:spLocks noChangeArrowheads="1"/>
          </p:cNvSpPr>
          <p:nvPr/>
        </p:nvSpPr>
        <p:spPr bwMode="auto">
          <a:xfrm>
            <a:off x="8763000" y="6553200"/>
            <a:ext cx="3810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r>
              <a:rPr lang="en-US" altLang="en-US" sz="900">
                <a:cs typeface="Arial" charset="0"/>
              </a:rPr>
              <a:t>3-</a:t>
            </a:r>
            <a:fld id="{02678AA2-8D32-4BAC-ACFC-A705DB6B27A6}" type="slidenum">
              <a:rPr lang="en-US" altLang="en-US" sz="900">
                <a:cs typeface="Arial" charset="0"/>
              </a:rPr>
              <a:pPr algn="r" eaLnBrk="1" hangingPunct="1"/>
              <a:t>9</a:t>
            </a:fld>
            <a:endParaRPr lang="en-US" altLang="en-US" sz="1000">
              <a:cs typeface="Arial" charset="0"/>
            </a:endParaRPr>
          </a:p>
        </p:txBody>
      </p:sp>
      <p:sp>
        <p:nvSpPr>
          <p:cNvPr id="159" name="Rectangle 150"/>
          <p:cNvSpPr>
            <a:spLocks noChangeArrowheads="1"/>
          </p:cNvSpPr>
          <p:nvPr/>
        </p:nvSpPr>
        <p:spPr bwMode="auto">
          <a:xfrm>
            <a:off x="3193586" y="5863434"/>
            <a:ext cx="4350214" cy="289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1600" b="1" dirty="0">
                <a:solidFill>
                  <a:srgbClr val="0000FF"/>
                </a:solidFill>
                <a:latin typeface="Arial Unicode MS" pitchFamily="34" charset="-128"/>
                <a:ea typeface="Arial Unicode MS" pitchFamily="34" charset="-128"/>
                <a:cs typeface="Arial Unicode MS" pitchFamily="34" charset="-128"/>
              </a:rPr>
              <a:t>Official Reserve Account</a:t>
            </a:r>
            <a:endParaRPr lang="en-US" altLang="en-US" sz="1600" b="1" dirty="0">
              <a:latin typeface="Arial Unicode MS" pitchFamily="34" charset="-128"/>
              <a:ea typeface="Arial Unicode MS" pitchFamily="34" charset="-128"/>
              <a:cs typeface="Arial Unicode MS" pitchFamily="34" charset="-128"/>
            </a:endParaRPr>
          </a:p>
          <a:p>
            <a:endParaRPr lang="en-US" altLang="en-US" sz="1600" dirty="0">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11578</TotalTime>
  <Words>2969</Words>
  <Application>Microsoft Office PowerPoint</Application>
  <PresentationFormat>Ekran Gösterisi (4:3)</PresentationFormat>
  <Paragraphs>772</Paragraphs>
  <Slides>36</Slides>
  <Notes>3</Notes>
  <HiddenSlides>0</HiddenSlides>
  <MMClips>0</MMClips>
  <ScaleCrop>false</ScaleCrop>
  <HeadingPairs>
    <vt:vector size="4" baseType="variant">
      <vt:variant>
        <vt:lpstr>Tema</vt:lpstr>
      </vt:variant>
      <vt:variant>
        <vt:i4>1</vt:i4>
      </vt:variant>
      <vt:variant>
        <vt:lpstr>Slayt Başlıkları</vt:lpstr>
      </vt:variant>
      <vt:variant>
        <vt:i4>36</vt:i4>
      </vt:variant>
    </vt:vector>
  </HeadingPairs>
  <TitlesOfParts>
    <vt:vector size="37" baseType="lpstr">
      <vt:lpstr>template</vt:lpstr>
      <vt:lpstr>Balance of Payments</vt:lpstr>
      <vt:lpstr>Chapter Outline</vt:lpstr>
      <vt:lpstr>Balance of Payments Accounting</vt:lpstr>
      <vt:lpstr>Balance of Payments Example</vt:lpstr>
      <vt:lpstr>Balance of Payments Accounts</vt:lpstr>
      <vt:lpstr>EXHIBIT 3.1 A Summary of the U.S. Balance of Payments for 2015 (in $ billion) </vt:lpstr>
      <vt:lpstr>The Current Account</vt:lpstr>
      <vt:lpstr>The Capital Account</vt:lpstr>
      <vt:lpstr>Statistical Discrepancy</vt:lpstr>
      <vt:lpstr>The Official Reserves Account</vt:lpstr>
      <vt:lpstr>The Balance of Payments Identity</vt:lpstr>
      <vt:lpstr>U.S. Balance of Payments Data 2015</vt:lpstr>
      <vt:lpstr>Balance of Payments: Balance on Current Account</vt:lpstr>
      <vt:lpstr>Balance of Payments: Balance on Capital Account</vt:lpstr>
      <vt:lpstr>U.S. Balance of Payments “Balance” </vt:lpstr>
      <vt:lpstr>Balance of Payments Statistical Discrepancy </vt:lpstr>
      <vt:lpstr>U.S. Balance of Payments Identity</vt:lpstr>
      <vt:lpstr>Balance of Payments and the Exchange Rate</vt:lpstr>
      <vt:lpstr>Balance of Payments and the Exchange Rate</vt:lpstr>
      <vt:lpstr>Balance of Payments and the Exchange Rate (continued)</vt:lpstr>
      <vt:lpstr>Balance of Payments and the Exchange Rate (concluded)</vt:lpstr>
      <vt:lpstr>Sovereign Wealth Funds</vt:lpstr>
      <vt:lpstr>Exhibit 3.2: The J-Curve Effect</vt:lpstr>
      <vt:lpstr>Balance of Payments Trends</vt:lpstr>
      <vt:lpstr>Exhibit 3.7: Balance-of-Payments Trends: 1982-2015</vt:lpstr>
      <vt:lpstr>Balance of Payments Trends</vt:lpstr>
      <vt:lpstr>Mercantilism and the Balance of Payments</vt:lpstr>
      <vt:lpstr>Exhibit 3.8: Top U.S. Trading Partners 2015  (in billions of dollars)</vt:lpstr>
      <vt:lpstr>Summary</vt:lpstr>
      <vt:lpstr>Summary (continued)</vt:lpstr>
      <vt:lpstr>Summary (concluded)</vt:lpstr>
      <vt:lpstr>Slayt 32</vt:lpstr>
      <vt:lpstr>Relationship between Balance of Payments and National Income Accounting</vt:lpstr>
      <vt:lpstr>Relationship between Balance of Payments and National Income Accounting</vt:lpstr>
      <vt:lpstr>Relationship between Balance of Payments and National Income Accounting</vt:lpstr>
      <vt:lpstr>Relationship between Balance of Payments and National Income Accounting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tsonly</dc:creator>
  <cp:lastModifiedBy>USER</cp:lastModifiedBy>
  <cp:revision>95</cp:revision>
  <dcterms:created xsi:type="dcterms:W3CDTF">2010-12-17T11:54:02Z</dcterms:created>
  <dcterms:modified xsi:type="dcterms:W3CDTF">2020-04-28T18:21:13Z</dcterms:modified>
</cp:coreProperties>
</file>