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2" r:id="rId4"/>
    <p:sldId id="276" r:id="rId5"/>
    <p:sldId id="275" r:id="rId6"/>
    <p:sldId id="274" r:id="rId7"/>
    <p:sldId id="258" r:id="rId8"/>
    <p:sldId id="283" r:id="rId9"/>
    <p:sldId id="284" r:id="rId10"/>
    <p:sldId id="260" r:id="rId11"/>
    <p:sldId id="261" r:id="rId12"/>
    <p:sldId id="262" r:id="rId13"/>
    <p:sldId id="263" r:id="rId14"/>
    <p:sldId id="277" r:id="rId15"/>
    <p:sldId id="264" r:id="rId16"/>
    <p:sldId id="278" r:id="rId17"/>
    <p:sldId id="265" r:id="rId18"/>
    <p:sldId id="285" r:id="rId19"/>
    <p:sldId id="266" r:id="rId20"/>
    <p:sldId id="268" r:id="rId21"/>
    <p:sldId id="269" r:id="rId22"/>
    <p:sldId id="270" r:id="rId23"/>
    <p:sldId id="271" r:id="rId24"/>
    <p:sldId id="272" r:id="rId25"/>
    <p:sldId id="280"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8" autoAdjust="0"/>
    <p:restoredTop sz="94660"/>
  </p:normalViewPr>
  <p:slideViewPr>
    <p:cSldViewPr>
      <p:cViewPr varScale="1">
        <p:scale>
          <a:sx n="87" d="100"/>
          <a:sy n="87" d="100"/>
        </p:scale>
        <p:origin x="-147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A23720DD-5B6D-40BF-8493-A6B52D484E6B}" type="datetimeFigureOut">
              <a:rPr lang="tr-TR" smtClean="0"/>
              <a:t>23.01.2020</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23.01.2020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23.01.2020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23.01.2020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7" name="Başlık 6"/>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23.01.2020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23.01.2020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8" name="Başlık 7"/>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A23720DD-5B6D-40BF-8493-A6B52D484E6B}" type="datetimeFigureOut">
              <a:rPr lang="tr-TR" smtClean="0"/>
              <a:t>23.01.2020</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extLst/>
          </a:lstStyle>
          <a:p>
            <a:fld id="{A23720DD-5B6D-40BF-8493-A6B52D484E6B}" type="datetimeFigureOut">
              <a:rPr lang="tr-TR" smtClean="0"/>
              <a:t>23.01.2020</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6" name="Başlık 5"/>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extLst/>
          </a:lstStyle>
          <a:p>
            <a:fld id="{A23720DD-5B6D-40BF-8493-A6B52D484E6B}" type="datetimeFigureOut">
              <a:rPr lang="tr-TR" smtClean="0"/>
              <a:t>23.01.2020</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extLst/>
          </a:lstStyle>
          <a:p>
            <a:fld id="{A23720DD-5B6D-40BF-8493-A6B52D484E6B}" type="datetimeFigureOut">
              <a:rPr lang="tr-TR" smtClean="0"/>
              <a:t>23.01.2020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A23720DD-5B6D-40BF-8493-A6B52D484E6B}" type="datetimeFigureOut">
              <a:rPr lang="tr-TR" smtClean="0"/>
              <a:t>23.01.2020</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F302176B-0E47-46AC-8F43-DAB4B8A37D06}"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23720DD-5B6D-40BF-8493-A6B52D484E6B}" type="datetimeFigureOut">
              <a:rPr lang="tr-TR" smtClean="0"/>
              <a:t>23.01.2020</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51520" y="476673"/>
            <a:ext cx="8496944" cy="1152127"/>
          </a:xfrm>
        </p:spPr>
        <p:txBody>
          <a:bodyPr>
            <a:normAutofit fontScale="90000"/>
          </a:bodyPr>
          <a:lstStyle/>
          <a:p>
            <a:r>
              <a:rPr lang="tr-TR" dirty="0" smtClean="0">
                <a:solidFill>
                  <a:srgbClr val="FF0000"/>
                </a:solidFill>
                <a:latin typeface="Times New Roman" panose="02020603050405020304" pitchFamily="18" charset="0"/>
                <a:cs typeface="Times New Roman" panose="02020603050405020304" pitchFamily="18" charset="0"/>
              </a:rPr>
              <a:t>Bürolarda İş Yönetimi (İş Bölümü)</a:t>
            </a:r>
            <a:endParaRPr lang="tr-TR" dirty="0">
              <a:solidFill>
                <a:srgbClr val="FF0000"/>
              </a:solidFill>
              <a:latin typeface="Times New Roman" panose="02020603050405020304" pitchFamily="18" charset="0"/>
              <a:cs typeface="Times New Roman" panose="02020603050405020304" pitchFamily="18" charset="0"/>
            </a:endParaRPr>
          </a:p>
        </p:txBody>
      </p:sp>
      <p:pic>
        <p:nvPicPr>
          <p:cNvPr id="3" name="Picture 4" descr="http://www.kayradagitim.com.tr/images/ik-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772815"/>
            <a:ext cx="6336704" cy="302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6341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a:latin typeface="Times New Roman" panose="02020603050405020304" pitchFamily="18" charset="0"/>
                <a:cs typeface="Times New Roman" panose="02020603050405020304" pitchFamily="18" charset="0"/>
              </a:rPr>
              <a:t>Büro hizmetlerini ve iletişim faaliyetlerini etkili bir şekilde </a:t>
            </a:r>
            <a:r>
              <a:rPr lang="tr-TR" dirty="0" smtClean="0">
                <a:latin typeface="Times New Roman" panose="02020603050405020304" pitchFamily="18" charset="0"/>
                <a:cs typeface="Times New Roman" panose="02020603050405020304" pitchFamily="18" charset="0"/>
              </a:rPr>
              <a:t>sürdürme</a:t>
            </a:r>
          </a:p>
          <a:p>
            <a:r>
              <a:rPr lang="tr-TR" dirty="0">
                <a:latin typeface="Times New Roman" panose="02020603050405020304" pitchFamily="18" charset="0"/>
                <a:cs typeface="Times New Roman" panose="02020603050405020304" pitchFamily="18" charset="0"/>
              </a:rPr>
              <a:t>Y</a:t>
            </a:r>
            <a:r>
              <a:rPr lang="tr-TR" dirty="0" smtClean="0">
                <a:latin typeface="Times New Roman" panose="02020603050405020304" pitchFamily="18" charset="0"/>
                <a:cs typeface="Times New Roman" panose="02020603050405020304" pitchFamily="18" charset="0"/>
              </a:rPr>
              <a:t>azışmalar yapma,</a:t>
            </a:r>
          </a:p>
          <a:p>
            <a:r>
              <a:rPr lang="tr-TR" dirty="0" smtClean="0">
                <a:latin typeface="Times New Roman" panose="02020603050405020304" pitchFamily="18" charset="0"/>
                <a:cs typeface="Times New Roman" panose="02020603050405020304" pitchFamily="18" charset="0"/>
              </a:rPr>
              <a:t>Gelen </a:t>
            </a:r>
            <a:r>
              <a:rPr lang="tr-TR" dirty="0">
                <a:latin typeface="Times New Roman" panose="02020603050405020304" pitchFamily="18" charset="0"/>
                <a:cs typeface="Times New Roman" panose="02020603050405020304" pitchFamily="18" charset="0"/>
              </a:rPr>
              <a:t>ve giden postaları ve e-mailleri gözden </a:t>
            </a:r>
            <a:r>
              <a:rPr lang="tr-TR" dirty="0" smtClean="0">
                <a:latin typeface="Times New Roman" panose="02020603050405020304" pitchFamily="18" charset="0"/>
                <a:cs typeface="Times New Roman" panose="02020603050405020304" pitchFamily="18" charset="0"/>
              </a:rPr>
              <a:t>geçirme,</a:t>
            </a:r>
          </a:p>
          <a:p>
            <a:r>
              <a:rPr lang="tr-TR" dirty="0" smtClean="0">
                <a:latin typeface="Times New Roman" panose="02020603050405020304" pitchFamily="18" charset="0"/>
                <a:cs typeface="Times New Roman" panose="02020603050405020304" pitchFamily="18" charset="0"/>
              </a:rPr>
              <a:t>Kabul </a:t>
            </a:r>
            <a:r>
              <a:rPr lang="tr-TR" dirty="0">
                <a:latin typeface="Times New Roman" panose="02020603050405020304" pitchFamily="18" charset="0"/>
                <a:cs typeface="Times New Roman" panose="02020603050405020304" pitchFamily="18" charset="0"/>
              </a:rPr>
              <a:t>görüşmelerini yürütme ve mesajları </a:t>
            </a:r>
            <a:r>
              <a:rPr lang="tr-TR" dirty="0" smtClean="0">
                <a:latin typeface="Times New Roman" panose="02020603050405020304" pitchFamily="18" charset="0"/>
                <a:cs typeface="Times New Roman" panose="02020603050405020304" pitchFamily="18" charset="0"/>
              </a:rPr>
              <a:t>iletme,</a:t>
            </a:r>
          </a:p>
          <a:p>
            <a:r>
              <a:rPr lang="tr-TR" dirty="0" smtClean="0">
                <a:latin typeface="Times New Roman" panose="02020603050405020304" pitchFamily="18" charset="0"/>
                <a:cs typeface="Times New Roman" panose="02020603050405020304" pitchFamily="18" charset="0"/>
              </a:rPr>
              <a:t>Dosyaları </a:t>
            </a:r>
            <a:r>
              <a:rPr lang="tr-TR" dirty="0">
                <a:latin typeface="Times New Roman" panose="02020603050405020304" pitchFamily="18" charset="0"/>
                <a:cs typeface="Times New Roman" panose="02020603050405020304" pitchFamily="18" charset="0"/>
              </a:rPr>
              <a:t>kaydetme ve </a:t>
            </a:r>
            <a:r>
              <a:rPr lang="tr-TR" dirty="0" smtClean="0">
                <a:latin typeface="Times New Roman" panose="02020603050405020304" pitchFamily="18" charset="0"/>
                <a:cs typeface="Times New Roman" panose="02020603050405020304" pitchFamily="18" charset="0"/>
              </a:rPr>
              <a:t>raporlama,</a:t>
            </a:r>
          </a:p>
          <a:p>
            <a:r>
              <a:rPr lang="tr-TR" dirty="0" smtClean="0">
                <a:latin typeface="Times New Roman" panose="02020603050405020304" pitchFamily="18" charset="0"/>
                <a:cs typeface="Times New Roman" panose="02020603050405020304" pitchFamily="18" charset="0"/>
              </a:rPr>
              <a:t>Önemli </a:t>
            </a:r>
            <a:r>
              <a:rPr lang="tr-TR" dirty="0">
                <a:latin typeface="Times New Roman" panose="02020603050405020304" pitchFamily="18" charset="0"/>
                <a:cs typeface="Times New Roman" panose="02020603050405020304" pitchFamily="18" charset="0"/>
              </a:rPr>
              <a:t>belgeleri gerektiği şekilde saklama.</a:t>
            </a:r>
          </a:p>
        </p:txBody>
      </p:sp>
      <p:sp>
        <p:nvSpPr>
          <p:cNvPr id="2" name="Başlık 1"/>
          <p:cNvSpPr>
            <a:spLocks noGrp="1"/>
          </p:cNvSpPr>
          <p:nvPr>
            <p:ph type="title"/>
          </p:nvPr>
        </p:nvSpPr>
        <p:spPr/>
        <p:txBody>
          <a:bodyPr/>
          <a:lstStyle/>
          <a:p>
            <a:r>
              <a:rPr lang="tr-TR" dirty="0" smtClean="0">
                <a:solidFill>
                  <a:srgbClr val="FF0000"/>
                </a:solidFill>
                <a:latin typeface="Times New Roman" panose="02020603050405020304" pitchFamily="18" charset="0"/>
                <a:cs typeface="Times New Roman" panose="02020603050405020304" pitchFamily="18" charset="0"/>
              </a:rPr>
              <a:t>Bürolarda Yapılan İşler</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1634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a:latin typeface="Times New Roman" panose="02020603050405020304" pitchFamily="18" charset="0"/>
                <a:cs typeface="Times New Roman" panose="02020603050405020304" pitchFamily="18" charset="0"/>
              </a:rPr>
              <a:t>Büro otomasyonunun nasıl yapılacağına karar verme</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 Büro </a:t>
            </a:r>
            <a:r>
              <a:rPr lang="tr-TR" dirty="0">
                <a:latin typeface="Times New Roman" panose="02020603050405020304" pitchFamily="18" charset="0"/>
                <a:cs typeface="Times New Roman" panose="02020603050405020304" pitchFamily="18" charset="0"/>
              </a:rPr>
              <a:t>için en yararlı elektronik makineleri seçme,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Çalışanların </a:t>
            </a:r>
            <a:r>
              <a:rPr lang="tr-TR" dirty="0">
                <a:latin typeface="Times New Roman" panose="02020603050405020304" pitchFamily="18" charset="0"/>
                <a:cs typeface="Times New Roman" panose="02020603050405020304" pitchFamily="18" charset="0"/>
              </a:rPr>
              <a:t>değişiminde ve eğitiminde mekanik planlarla etkin bir denetim </a:t>
            </a:r>
            <a:r>
              <a:rPr lang="tr-TR" dirty="0" smtClean="0">
                <a:latin typeface="Times New Roman" panose="02020603050405020304" pitchFamily="18" charset="0"/>
                <a:cs typeface="Times New Roman" panose="02020603050405020304" pitchFamily="18" charset="0"/>
              </a:rPr>
              <a:t>sağlama,</a:t>
            </a:r>
          </a:p>
          <a:p>
            <a:r>
              <a:rPr lang="tr-TR" dirty="0" smtClean="0">
                <a:latin typeface="Times New Roman" panose="02020603050405020304" pitchFamily="18" charset="0"/>
                <a:cs typeface="Times New Roman" panose="02020603050405020304" pitchFamily="18" charset="0"/>
              </a:rPr>
              <a:t>Bilgi </a:t>
            </a:r>
            <a:r>
              <a:rPr lang="tr-TR" dirty="0">
                <a:latin typeface="Times New Roman" panose="02020603050405020304" pitchFamily="18" charset="0"/>
                <a:cs typeface="Times New Roman" panose="02020603050405020304" pitchFamily="18" charset="0"/>
              </a:rPr>
              <a:t>işlem entegrasyon servisi </a:t>
            </a:r>
            <a:r>
              <a:rPr lang="tr-TR" dirty="0" smtClean="0">
                <a:latin typeface="Times New Roman" panose="02020603050405020304" pitchFamily="18" charset="0"/>
                <a:cs typeface="Times New Roman" panose="02020603050405020304" pitchFamily="18" charset="0"/>
              </a:rPr>
              <a:t>kurma.</a:t>
            </a:r>
          </a:p>
        </p:txBody>
      </p:sp>
    </p:spTree>
    <p:extLst>
      <p:ext uri="{BB962C8B-B14F-4D97-AF65-F5344CB8AC3E}">
        <p14:creationId xmlns:p14="http://schemas.microsoft.com/office/powerpoint/2010/main" val="446843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a:latin typeface="Times New Roman" panose="02020603050405020304" pitchFamily="18" charset="0"/>
                <a:cs typeface="Times New Roman" panose="02020603050405020304" pitchFamily="18" charset="0"/>
              </a:rPr>
              <a:t>Büro işlerinin miktarını ve kalitesini ölçme ve değerlendirme.</a:t>
            </a:r>
          </a:p>
          <a:p>
            <a:r>
              <a:rPr lang="tr-TR" dirty="0">
                <a:latin typeface="Times New Roman" panose="02020603050405020304" pitchFamily="18" charset="0"/>
                <a:cs typeface="Times New Roman" panose="02020603050405020304" pitchFamily="18" charset="0"/>
              </a:rPr>
              <a:t>Büro çalışmalarındaki standartları belirleme,</a:t>
            </a:r>
          </a:p>
          <a:p>
            <a:r>
              <a:rPr lang="tr-TR" dirty="0">
                <a:latin typeface="Times New Roman" panose="02020603050405020304" pitchFamily="18" charset="0"/>
                <a:cs typeface="Times New Roman" panose="02020603050405020304" pitchFamily="18" charset="0"/>
              </a:rPr>
              <a:t>Büro çalışmasını programlama, zamanı yönetme,</a:t>
            </a:r>
          </a:p>
          <a:p>
            <a:r>
              <a:rPr lang="tr-TR" dirty="0">
                <a:latin typeface="Times New Roman" panose="02020603050405020304" pitchFamily="18" charset="0"/>
                <a:cs typeface="Times New Roman" panose="02020603050405020304" pitchFamily="18" charset="0"/>
              </a:rPr>
              <a:t>Büro maliyetlerini kontrol altında tutma ve bütçeyi hazırlama,</a:t>
            </a:r>
          </a:p>
          <a:p>
            <a:r>
              <a:rPr lang="tr-TR" dirty="0">
                <a:latin typeface="Times New Roman" panose="02020603050405020304" pitchFamily="18" charset="0"/>
                <a:cs typeface="Times New Roman" panose="02020603050405020304" pitchFamily="18" charset="0"/>
              </a:rPr>
              <a:t>Büroda elle yazılması gereken belgeleri elden geçirme,</a:t>
            </a:r>
          </a:p>
          <a:p>
            <a:endParaRPr lang="tr-TR" dirty="0"/>
          </a:p>
        </p:txBody>
      </p:sp>
    </p:spTree>
    <p:extLst>
      <p:ext uri="{BB962C8B-B14F-4D97-AF65-F5344CB8AC3E}">
        <p14:creationId xmlns:p14="http://schemas.microsoft.com/office/powerpoint/2010/main" val="2163623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smtClean="0">
                <a:latin typeface="Times New Roman" panose="02020603050405020304" pitchFamily="18" charset="0"/>
                <a:cs typeface="Times New Roman" panose="02020603050405020304" pitchFamily="18" charset="0"/>
              </a:rPr>
              <a:t> Başarılı </a:t>
            </a:r>
            <a:r>
              <a:rPr lang="tr-TR" dirty="0">
                <a:latin typeface="Times New Roman" panose="02020603050405020304" pitchFamily="18" charset="0"/>
                <a:cs typeface="Times New Roman" panose="02020603050405020304" pitchFamily="18" charset="0"/>
              </a:rPr>
              <a:t>bir ofis çalışması için atılacak adımları </a:t>
            </a:r>
            <a:r>
              <a:rPr lang="tr-TR" dirty="0" smtClean="0">
                <a:latin typeface="Times New Roman" panose="02020603050405020304" pitchFamily="18" charset="0"/>
                <a:cs typeface="Times New Roman" panose="02020603050405020304" pitchFamily="18" charset="0"/>
              </a:rPr>
              <a:t>belirleme.</a:t>
            </a:r>
          </a:p>
          <a:p>
            <a:r>
              <a:rPr lang="tr-TR" dirty="0" smtClean="0">
                <a:latin typeface="Times New Roman" panose="02020603050405020304" pitchFamily="18" charset="0"/>
                <a:cs typeface="Times New Roman" panose="02020603050405020304" pitchFamily="18" charset="0"/>
              </a:rPr>
              <a:t>Büro </a:t>
            </a:r>
            <a:r>
              <a:rPr lang="tr-TR" dirty="0">
                <a:latin typeface="Times New Roman" panose="02020603050405020304" pitchFamily="18" charset="0"/>
                <a:cs typeface="Times New Roman" panose="02020603050405020304" pitchFamily="18" charset="0"/>
              </a:rPr>
              <a:t>çalışmalarında performansın yükselmesi için en son teknolojilerden haberdar </a:t>
            </a:r>
            <a:r>
              <a:rPr lang="tr-TR" dirty="0" smtClean="0">
                <a:latin typeface="Times New Roman" panose="02020603050405020304" pitchFamily="18" charset="0"/>
                <a:cs typeface="Times New Roman" panose="02020603050405020304" pitchFamily="18" charset="0"/>
              </a:rPr>
              <a:t>olma,</a:t>
            </a:r>
          </a:p>
          <a:p>
            <a:r>
              <a:rPr lang="tr-TR" dirty="0" smtClean="0">
                <a:latin typeface="Times New Roman" panose="02020603050405020304" pitchFamily="18" charset="0"/>
                <a:cs typeface="Times New Roman" panose="02020603050405020304" pitchFamily="18" charset="0"/>
              </a:rPr>
              <a:t>Büro </a:t>
            </a:r>
            <a:r>
              <a:rPr lang="tr-TR" dirty="0">
                <a:latin typeface="Times New Roman" panose="02020603050405020304" pitchFamily="18" charset="0"/>
                <a:cs typeface="Times New Roman" panose="02020603050405020304" pitchFamily="18" charset="0"/>
              </a:rPr>
              <a:t>sistemlerini, prosedürlerini ve metotlarını </a:t>
            </a:r>
            <a:r>
              <a:rPr lang="tr-TR" dirty="0" smtClean="0">
                <a:latin typeface="Times New Roman" panose="02020603050405020304" pitchFamily="18" charset="0"/>
                <a:cs typeface="Times New Roman" panose="02020603050405020304" pitchFamily="18" charset="0"/>
              </a:rPr>
              <a:t>geliştirme,</a:t>
            </a:r>
          </a:p>
          <a:p>
            <a:r>
              <a:rPr lang="tr-TR" dirty="0" smtClean="0">
                <a:latin typeface="Times New Roman" panose="02020603050405020304" pitchFamily="18" charset="0"/>
                <a:cs typeface="Times New Roman" panose="02020603050405020304" pitchFamily="18" charset="0"/>
              </a:rPr>
              <a:t>Büro </a:t>
            </a:r>
            <a:r>
              <a:rPr lang="tr-TR" dirty="0">
                <a:latin typeface="Times New Roman" panose="02020603050405020304" pitchFamily="18" charset="0"/>
                <a:cs typeface="Times New Roman" panose="02020603050405020304" pitchFamily="18" charset="0"/>
              </a:rPr>
              <a:t>çalışmalarında iş basitleştirmeden </a:t>
            </a:r>
            <a:r>
              <a:rPr lang="tr-TR" dirty="0" smtClean="0">
                <a:latin typeface="Times New Roman" panose="02020603050405020304" pitchFamily="18" charset="0"/>
                <a:cs typeface="Times New Roman" panose="02020603050405020304" pitchFamily="18" charset="0"/>
              </a:rPr>
              <a:t>yararlanma</a:t>
            </a:r>
            <a:r>
              <a:rPr lang="tr-TR"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704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Büro dışında yapılan işlerle ofiste yapılan işleri koordine etme,</a:t>
            </a:r>
          </a:p>
          <a:p>
            <a:r>
              <a:rPr lang="tr-TR" dirty="0">
                <a:latin typeface="Times New Roman" panose="02020603050405020304" pitchFamily="18" charset="0"/>
                <a:cs typeface="Times New Roman" panose="02020603050405020304" pitchFamily="18" charset="0"/>
              </a:rPr>
              <a:t>Büroda kullanılacak makine, malzeme ve araç-gereci satın alma,</a:t>
            </a:r>
          </a:p>
          <a:p>
            <a:r>
              <a:rPr lang="tr-TR" dirty="0">
                <a:latin typeface="Times New Roman" panose="02020603050405020304" pitchFamily="18" charset="0"/>
                <a:cs typeface="Times New Roman" panose="02020603050405020304" pitchFamily="18" charset="0"/>
              </a:rPr>
              <a:t>Büro yerini seçme ofis yerleşimini düzenleme,</a:t>
            </a:r>
          </a:p>
          <a:p>
            <a:r>
              <a:rPr lang="tr-TR" dirty="0">
                <a:latin typeface="Times New Roman" panose="02020603050405020304" pitchFamily="18" charset="0"/>
                <a:cs typeface="Times New Roman" panose="02020603050405020304" pitchFamily="18" charset="0"/>
              </a:rPr>
              <a:t>Etkili bir çalışma ortamı yaratmak için ısı, ışık, gürültü gibi faktörleri uygun bir şekilde düzenlemek</a:t>
            </a:r>
          </a:p>
          <a:p>
            <a:endParaRPr lang="tr-TR" dirty="0"/>
          </a:p>
        </p:txBody>
      </p:sp>
    </p:spTree>
    <p:extLst>
      <p:ext uri="{BB962C8B-B14F-4D97-AF65-F5344CB8AC3E}">
        <p14:creationId xmlns:p14="http://schemas.microsoft.com/office/powerpoint/2010/main" val="1164140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Büroda etkili bir örgütlenmeyi </a:t>
            </a:r>
            <a:r>
              <a:rPr lang="tr-TR" dirty="0" smtClean="0">
                <a:latin typeface="Times New Roman" panose="02020603050405020304" pitchFamily="18" charset="0"/>
                <a:cs typeface="Times New Roman" panose="02020603050405020304" pitchFamily="18" charset="0"/>
              </a:rPr>
              <a:t>gerçekleştirme.</a:t>
            </a:r>
          </a:p>
          <a:p>
            <a:r>
              <a:rPr lang="tr-TR" dirty="0" smtClean="0">
                <a:latin typeface="Times New Roman" panose="02020603050405020304" pitchFamily="18" charset="0"/>
                <a:cs typeface="Times New Roman" panose="02020603050405020304" pitchFamily="18" charset="0"/>
              </a:rPr>
              <a:t>Örgüt </a:t>
            </a:r>
            <a:r>
              <a:rPr lang="tr-TR" dirty="0">
                <a:latin typeface="Times New Roman" panose="02020603050405020304" pitchFamily="18" charset="0"/>
                <a:cs typeface="Times New Roman" panose="02020603050405020304" pitchFamily="18" charset="0"/>
              </a:rPr>
              <a:t>birimleri arasında iş oranını düzenli bir şekilde </a:t>
            </a:r>
            <a:r>
              <a:rPr lang="tr-TR" dirty="0" smtClean="0">
                <a:latin typeface="Times New Roman" panose="02020603050405020304" pitchFamily="18" charset="0"/>
                <a:cs typeface="Times New Roman" panose="02020603050405020304" pitchFamily="18" charset="0"/>
              </a:rPr>
              <a:t>ayarlama,</a:t>
            </a:r>
          </a:p>
          <a:p>
            <a:r>
              <a:rPr lang="tr-TR" dirty="0" smtClean="0">
                <a:latin typeface="Times New Roman" panose="02020603050405020304" pitchFamily="18" charset="0"/>
                <a:cs typeface="Times New Roman" panose="02020603050405020304" pitchFamily="18" charset="0"/>
              </a:rPr>
              <a:t>Çeşitli </a:t>
            </a:r>
            <a:r>
              <a:rPr lang="tr-TR" dirty="0">
                <a:latin typeface="Times New Roman" panose="02020603050405020304" pitchFamily="18" charset="0"/>
                <a:cs typeface="Times New Roman" panose="02020603050405020304" pitchFamily="18" charset="0"/>
              </a:rPr>
              <a:t>ofis aktiviteleri arasındaki dengeyi </a:t>
            </a:r>
            <a:r>
              <a:rPr lang="tr-TR" dirty="0" smtClean="0">
                <a:latin typeface="Times New Roman" panose="02020603050405020304" pitchFamily="18" charset="0"/>
                <a:cs typeface="Times New Roman" panose="02020603050405020304" pitchFamily="18" charset="0"/>
              </a:rPr>
              <a:t>sağlama,</a:t>
            </a:r>
          </a:p>
          <a:p>
            <a:r>
              <a:rPr lang="tr-TR" dirty="0" smtClean="0">
                <a:latin typeface="Times New Roman" panose="02020603050405020304" pitchFamily="18" charset="0"/>
                <a:cs typeface="Times New Roman" panose="02020603050405020304" pitchFamily="18" charset="0"/>
              </a:rPr>
              <a:t>Örgüt </a:t>
            </a:r>
            <a:r>
              <a:rPr lang="tr-TR" dirty="0">
                <a:latin typeface="Times New Roman" panose="02020603050405020304" pitchFamily="18" charset="0"/>
                <a:cs typeface="Times New Roman" panose="02020603050405020304" pitchFamily="18" charset="0"/>
              </a:rPr>
              <a:t>birimleri arasındaki ilişkinin sınırlarını belirleme</a:t>
            </a:r>
            <a:r>
              <a:rPr lang="tr-TR"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7385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 Ofisteki bireysel işleri tanımlama, birimlerde çalışacak personeli tanıma,</a:t>
            </a:r>
          </a:p>
          <a:p>
            <a:r>
              <a:rPr lang="tr-TR" dirty="0">
                <a:latin typeface="Times New Roman" panose="02020603050405020304" pitchFamily="18" charset="0"/>
                <a:cs typeface="Times New Roman" panose="02020603050405020304" pitchFamily="18" charset="0"/>
              </a:rPr>
              <a:t>Otoritenin kaynağını belirleme</a:t>
            </a:r>
          </a:p>
          <a:p>
            <a:r>
              <a:rPr lang="tr-TR" dirty="0">
                <a:latin typeface="Times New Roman" panose="02020603050405020304" pitchFamily="18" charset="0"/>
                <a:cs typeface="Times New Roman" panose="02020603050405020304" pitchFamily="18" charset="0"/>
              </a:rPr>
              <a:t>Personel arasında sorumluluğu adaletli olarak düzenleme.</a:t>
            </a:r>
          </a:p>
          <a:p>
            <a:endParaRPr lang="tr-TR" dirty="0"/>
          </a:p>
        </p:txBody>
      </p:sp>
    </p:spTree>
    <p:extLst>
      <p:ext uri="{BB962C8B-B14F-4D97-AF65-F5344CB8AC3E}">
        <p14:creationId xmlns:p14="http://schemas.microsoft.com/office/powerpoint/2010/main" val="2416198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a:latin typeface="Times New Roman" panose="02020603050405020304" pitchFamily="18" charset="0"/>
                <a:cs typeface="Times New Roman" panose="02020603050405020304" pitchFamily="18" charset="0"/>
              </a:rPr>
              <a:t>Etkili bir personel yönetimi gerçekleştirme</a:t>
            </a:r>
          </a:p>
          <a:p>
            <a:r>
              <a:rPr lang="tr-TR" dirty="0">
                <a:latin typeface="Times New Roman" panose="02020603050405020304" pitchFamily="18" charset="0"/>
                <a:cs typeface="Times New Roman" panose="02020603050405020304" pitchFamily="18" charset="0"/>
              </a:rPr>
              <a:t>Büro çalışanlarını motive etme, gerekli yetkiyi verme. </a:t>
            </a:r>
          </a:p>
          <a:p>
            <a:r>
              <a:rPr lang="tr-TR" dirty="0">
                <a:latin typeface="Times New Roman" panose="02020603050405020304" pitchFamily="18" charset="0"/>
                <a:cs typeface="Times New Roman" panose="02020603050405020304" pitchFamily="18" charset="0"/>
              </a:rPr>
              <a:t>İşleri analiz etme ve değerlendirme,</a:t>
            </a:r>
          </a:p>
          <a:p>
            <a:r>
              <a:rPr lang="tr-TR" dirty="0">
                <a:latin typeface="Times New Roman" panose="02020603050405020304" pitchFamily="18" charset="0"/>
                <a:cs typeface="Times New Roman" panose="02020603050405020304" pitchFamily="18" charset="0"/>
              </a:rPr>
              <a:t>Ofis eğitim programları düzenleme,</a:t>
            </a:r>
          </a:p>
          <a:p>
            <a:r>
              <a:rPr lang="tr-TR" dirty="0">
                <a:latin typeface="Times New Roman" panose="02020603050405020304" pitchFamily="18" charset="0"/>
                <a:cs typeface="Times New Roman" panose="02020603050405020304" pitchFamily="18" charset="0"/>
              </a:rPr>
              <a:t>Ofis dışındaki ve ofisteki birimler ve çalışanlar arasında gerekli iletişimi sağlama.</a:t>
            </a:r>
          </a:p>
          <a:p>
            <a:endParaRPr lang="tr-TR" dirty="0"/>
          </a:p>
        </p:txBody>
      </p:sp>
    </p:spTree>
    <p:extLst>
      <p:ext uri="{BB962C8B-B14F-4D97-AF65-F5344CB8AC3E}">
        <p14:creationId xmlns:p14="http://schemas.microsoft.com/office/powerpoint/2010/main" val="3966690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5576" y="692696"/>
            <a:ext cx="7704855" cy="4896545"/>
          </a:xfrm>
        </p:spPr>
      </p:pic>
    </p:spTree>
    <p:extLst>
      <p:ext uri="{BB962C8B-B14F-4D97-AF65-F5344CB8AC3E}">
        <p14:creationId xmlns:p14="http://schemas.microsoft.com/office/powerpoint/2010/main" val="1852615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latin typeface="Times New Roman" panose="02020603050405020304" pitchFamily="18" charset="0"/>
                <a:cs typeface="Times New Roman" panose="02020603050405020304" pitchFamily="18" charset="0"/>
              </a:rPr>
              <a:t> Bölümlendirme </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Departmantasyon</a:t>
            </a:r>
            <a:r>
              <a:rPr lang="tr-TR" dirty="0">
                <a:latin typeface="Times New Roman" panose="02020603050405020304" pitchFamily="18" charset="0"/>
                <a:cs typeface="Times New Roman" panose="02020603050405020304" pitchFamily="18" charset="0"/>
              </a:rPr>
              <a:t>) örgütler amaçlarının ve yapacakları işlerin türüne, niteliğine göre bünyesinde bulunan elemanları çeşitli gruplara ayırırlar. Bu gruplama işlemine bölümlendirme denir. </a:t>
            </a:r>
          </a:p>
        </p:txBody>
      </p:sp>
      <p:sp>
        <p:nvSpPr>
          <p:cNvPr id="2" name="Başlık 1"/>
          <p:cNvSpPr>
            <a:spLocks noGrp="1"/>
          </p:cNvSpPr>
          <p:nvPr>
            <p:ph type="title"/>
          </p:nvPr>
        </p:nvSpPr>
        <p:spPr/>
        <p:txBody>
          <a:bodyPr>
            <a:normAutofit fontScale="90000"/>
          </a:bodyPr>
          <a:lstStyle/>
          <a:p>
            <a:r>
              <a:rPr lang="tr-TR" dirty="0" smtClean="0">
                <a:solidFill>
                  <a:srgbClr val="FF0000"/>
                </a:solidFill>
                <a:latin typeface="Times New Roman" panose="02020603050405020304" pitchFamily="18" charset="0"/>
                <a:cs typeface="Times New Roman" panose="02020603050405020304" pitchFamily="18" charset="0"/>
              </a:rPr>
              <a:t>Bürolarda İşlerin Bölümlendirilmesi</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9383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cs typeface="Times New Roman" panose="02020603050405020304" pitchFamily="18" charset="0"/>
              </a:rPr>
              <a:t>İş bölümü, örgütün temel niteliğinin bir örneğidir. Örgütler üstlendikleri görevleri başarabilmek için, onları rasyonel bir biçimde bölerek personel arasında iş bölümü oluştururlar. </a:t>
            </a:r>
            <a:endParaRPr lang="tr-TR" dirty="0" smtClean="0">
              <a:latin typeface="Times New Roman" panose="02020603050405020304" pitchFamily="18" charset="0"/>
              <a:cs typeface="Times New Roman" panose="02020603050405020304" pitchFamily="18" charset="0"/>
            </a:endParaRPr>
          </a:p>
        </p:txBody>
      </p:sp>
      <p:sp>
        <p:nvSpPr>
          <p:cNvPr id="2" name="Başlık 1"/>
          <p:cNvSpPr>
            <a:spLocks noGrp="1"/>
          </p:cNvSpPr>
          <p:nvPr>
            <p:ph type="title"/>
          </p:nvPr>
        </p:nvSpPr>
        <p:spPr/>
        <p:txBody>
          <a:bodyPr/>
          <a:lstStyle/>
          <a:p>
            <a:r>
              <a:rPr lang="tr-TR" dirty="0" smtClean="0">
                <a:solidFill>
                  <a:srgbClr val="FF0000"/>
                </a:solidFill>
                <a:latin typeface="Times New Roman" panose="02020603050405020304" pitchFamily="18" charset="0"/>
                <a:cs typeface="Times New Roman" panose="02020603050405020304" pitchFamily="18" charset="0"/>
              </a:rPr>
              <a:t>İş Bölümü</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4836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Örgütü </a:t>
            </a:r>
            <a:r>
              <a:rPr lang="tr-TR" dirty="0">
                <a:latin typeface="Times New Roman" panose="02020603050405020304" pitchFamily="18" charset="0"/>
                <a:cs typeface="Times New Roman" panose="02020603050405020304" pitchFamily="18" charset="0"/>
              </a:rPr>
              <a:t>oluşturan benzer veya aynı türden faaliyetlerin birlikte gruplandırılmasıdır. Bu gruplamaya göre işler veya görevler pazarlama, üretim, personel, ar-ge gibi temel işletme fonksiyonları </a:t>
            </a:r>
            <a:r>
              <a:rPr lang="tr-TR" dirty="0" smtClean="0">
                <a:latin typeface="Times New Roman" panose="02020603050405020304" pitchFamily="18" charset="0"/>
                <a:cs typeface="Times New Roman" panose="02020603050405020304" pitchFamily="18" charset="0"/>
              </a:rPr>
              <a:t>dayanır.</a:t>
            </a:r>
          </a:p>
          <a:p>
            <a:r>
              <a:rPr lang="tr-TR" dirty="0" smtClean="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pazarlama bürosu, personel bürosu gibi. </a:t>
            </a:r>
          </a:p>
        </p:txBody>
      </p:sp>
      <p:sp>
        <p:nvSpPr>
          <p:cNvPr id="2" name="Başlık 1"/>
          <p:cNvSpPr>
            <a:spLocks noGrp="1"/>
          </p:cNvSpPr>
          <p:nvPr>
            <p:ph type="title"/>
          </p:nvPr>
        </p:nvSpPr>
        <p:spPr>
          <a:xfrm>
            <a:off x="251520" y="274638"/>
            <a:ext cx="8496944" cy="1143000"/>
          </a:xfrm>
        </p:spPr>
        <p:txBody>
          <a:bodyPr>
            <a:normAutofit fontScale="90000"/>
          </a:bodyPr>
          <a:lstStyle/>
          <a:p>
            <a:r>
              <a:rPr lang="tr-TR" dirty="0" smtClean="0">
                <a:solidFill>
                  <a:srgbClr val="FF0000"/>
                </a:solidFill>
                <a:latin typeface="Times New Roman" panose="02020603050405020304" pitchFamily="18" charset="0"/>
                <a:cs typeface="Times New Roman" panose="02020603050405020304" pitchFamily="18" charset="0"/>
              </a:rPr>
              <a:t>1. Fonksiyonlarına Göre Bölümlendirme</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898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bölümlendirme büyük bir örgütü daha küçük ve esnek yönetsel birimlere böler. Ürün temeline göre bölümlendirilen her bir bölüm kendi içinde işlevsel olarak </a:t>
            </a:r>
            <a:r>
              <a:rPr lang="tr-TR" dirty="0" smtClean="0">
                <a:latin typeface="Times New Roman" panose="02020603050405020304" pitchFamily="18" charset="0"/>
                <a:cs typeface="Times New Roman" panose="02020603050405020304" pitchFamily="18" charset="0"/>
              </a:rPr>
              <a:t>bölümlendirilir.</a:t>
            </a:r>
          </a:p>
          <a:p>
            <a:r>
              <a:rPr lang="tr-TR" dirty="0" smtClean="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Reklam Bürosu; kurumsal reklam bürosu, ticari reklam bürosu </a:t>
            </a:r>
            <a:r>
              <a:rPr lang="tr-TR" dirty="0" smtClean="0">
                <a:latin typeface="Times New Roman" panose="02020603050405020304" pitchFamily="18" charset="0"/>
                <a:cs typeface="Times New Roman" panose="02020603050405020304" pitchFamily="18" charset="0"/>
              </a:rPr>
              <a:t>gibi.</a:t>
            </a:r>
          </a:p>
          <a:p>
            <a:r>
              <a:rPr lang="tr-TR" dirty="0" err="1" smtClean="0">
                <a:latin typeface="Times New Roman" panose="02020603050405020304" pitchFamily="18" charset="0"/>
                <a:cs typeface="Times New Roman" panose="02020603050405020304" pitchFamily="18" charset="0"/>
              </a:rPr>
              <a:t>Unilever</a:t>
            </a:r>
            <a:r>
              <a:rPr lang="tr-TR" dirty="0">
                <a:latin typeface="Times New Roman" panose="02020603050405020304" pitchFamily="18" charset="0"/>
                <a:cs typeface="Times New Roman" panose="02020603050405020304" pitchFamily="18" charset="0"/>
              </a:rPr>
              <a:t>: Gıda (Sana, </a:t>
            </a:r>
            <a:r>
              <a:rPr lang="tr-TR" dirty="0" err="1">
                <a:latin typeface="Times New Roman" panose="02020603050405020304" pitchFamily="18" charset="0"/>
                <a:cs typeface="Times New Roman" panose="02020603050405020304" pitchFamily="18" charset="0"/>
              </a:rPr>
              <a:t>lipton,algida</a:t>
            </a:r>
            <a:r>
              <a:rPr lang="tr-TR" dirty="0">
                <a:latin typeface="Times New Roman" panose="02020603050405020304" pitchFamily="18" charset="0"/>
                <a:cs typeface="Times New Roman" panose="02020603050405020304" pitchFamily="18" charset="0"/>
              </a:rPr>
              <a:t>), ev bakım (</a:t>
            </a:r>
            <a:r>
              <a:rPr lang="tr-TR" dirty="0" err="1">
                <a:latin typeface="Times New Roman" panose="02020603050405020304" pitchFamily="18" charset="0"/>
                <a:cs typeface="Times New Roman" panose="02020603050405020304" pitchFamily="18" charset="0"/>
              </a:rPr>
              <a:t>yumoş</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domestos,omo</a:t>
            </a:r>
            <a:r>
              <a:rPr lang="tr-TR" dirty="0">
                <a:latin typeface="Times New Roman" panose="02020603050405020304" pitchFamily="18" charset="0"/>
                <a:cs typeface="Times New Roman" panose="02020603050405020304" pitchFamily="18" charset="0"/>
              </a:rPr>
              <a:t>), kişisel bakım (</a:t>
            </a:r>
            <a:r>
              <a:rPr lang="tr-TR" dirty="0" err="1">
                <a:latin typeface="Times New Roman" panose="02020603050405020304" pitchFamily="18" charset="0"/>
                <a:cs typeface="Times New Roman" panose="02020603050405020304" pitchFamily="18" charset="0"/>
              </a:rPr>
              <a:t>vasaline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dove,elidor</a:t>
            </a:r>
            <a:r>
              <a:rPr lang="tr-TR" dirty="0">
                <a:latin typeface="Times New Roman" panose="02020603050405020304" pitchFamily="18" charset="0"/>
                <a:cs typeface="Times New Roman" panose="02020603050405020304" pitchFamily="18" charset="0"/>
              </a:rPr>
              <a:t>) </a:t>
            </a:r>
          </a:p>
        </p:txBody>
      </p:sp>
      <p:sp>
        <p:nvSpPr>
          <p:cNvPr id="2" name="Başlık 1"/>
          <p:cNvSpPr>
            <a:spLocks noGrp="1"/>
          </p:cNvSpPr>
          <p:nvPr>
            <p:ph type="title"/>
          </p:nvPr>
        </p:nvSpPr>
        <p:spPr/>
        <p:txBody>
          <a:bodyPr/>
          <a:lstStyle/>
          <a:p>
            <a:r>
              <a:rPr lang="tr-TR" dirty="0" smtClean="0">
                <a:solidFill>
                  <a:srgbClr val="FF0000"/>
                </a:solidFill>
                <a:latin typeface="Times New Roman" panose="02020603050405020304" pitchFamily="18" charset="0"/>
                <a:cs typeface="Times New Roman" panose="02020603050405020304" pitchFamily="18" charset="0"/>
              </a:rPr>
              <a:t>2. Ürüne Göre Bölümlendirme</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6230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cs typeface="Times New Roman" panose="02020603050405020304" pitchFamily="18" charset="0"/>
              </a:rPr>
              <a:t>Bir </a:t>
            </a:r>
            <a:r>
              <a:rPr lang="tr-TR" dirty="0">
                <a:latin typeface="Times New Roman" panose="02020603050405020304" pitchFamily="18" charset="0"/>
                <a:cs typeface="Times New Roman" panose="02020603050405020304" pitchFamily="18" charset="0"/>
              </a:rPr>
              <a:t>ülkenin sınırlarını aşarak uluslar arası faaliyetlerde bulunan işletmelerde daha çok görülür ve coğrafi dağılımı göz önünde bulundurur. Aynı ülke içinde de yapılabilir çünkü her bölgenin beklentileri, zevkleri vb. farklı olabilir. İç Anadolu Bölge Müdürlüğü </a:t>
            </a:r>
            <a:r>
              <a:rPr lang="tr-TR" dirty="0" smtClean="0">
                <a:latin typeface="Times New Roman" panose="02020603050405020304" pitchFamily="18" charset="0"/>
                <a:cs typeface="Times New Roman" panose="02020603050405020304" pitchFamily="18" charset="0"/>
              </a:rPr>
              <a:t>gibi.</a:t>
            </a:r>
          </a:p>
          <a:p>
            <a:r>
              <a:rPr lang="tr-TR" dirty="0" err="1" smtClean="0">
                <a:latin typeface="Times New Roman" panose="02020603050405020304" pitchFamily="18" charset="0"/>
                <a:cs typeface="Times New Roman" panose="02020603050405020304" pitchFamily="18" charset="0"/>
              </a:rPr>
              <a:t>Coca</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Cola? Doğu Anadolu ve Akdeniz Bölgesi kesinlikle ayrı</a:t>
            </a:r>
          </a:p>
        </p:txBody>
      </p:sp>
      <p:sp>
        <p:nvSpPr>
          <p:cNvPr id="2" name="Başlık 1"/>
          <p:cNvSpPr>
            <a:spLocks noGrp="1"/>
          </p:cNvSpPr>
          <p:nvPr>
            <p:ph type="title"/>
          </p:nvPr>
        </p:nvSpPr>
        <p:spPr/>
        <p:txBody>
          <a:bodyPr>
            <a:normAutofit fontScale="90000"/>
          </a:bodyPr>
          <a:lstStyle/>
          <a:p>
            <a:r>
              <a:rPr lang="tr-TR" dirty="0" smtClean="0">
                <a:solidFill>
                  <a:srgbClr val="FF0000"/>
                </a:solidFill>
                <a:latin typeface="Times New Roman" panose="02020603050405020304" pitchFamily="18" charset="0"/>
                <a:cs typeface="Times New Roman" panose="02020603050405020304" pitchFamily="18" charset="0"/>
              </a:rPr>
              <a:t>3. Bölge Esasına Göre Bölümlendirme</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3069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060848"/>
            <a:ext cx="8229600" cy="4065315"/>
          </a:xfrm>
        </p:spPr>
        <p:txBody>
          <a:bodyPr/>
          <a:lstStyle/>
          <a:p>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bölümlendirme de her birim belli kuruluş ve gruplara hizmet edecek bir yapıya </a:t>
            </a:r>
            <a:r>
              <a:rPr lang="tr-TR" dirty="0" smtClean="0">
                <a:latin typeface="Times New Roman" panose="02020603050405020304" pitchFamily="18" charset="0"/>
                <a:cs typeface="Times New Roman" panose="02020603050405020304" pitchFamily="18" charset="0"/>
              </a:rPr>
              <a:t>sahiptir.</a:t>
            </a:r>
          </a:p>
          <a:p>
            <a:r>
              <a:rPr lang="tr-TR" dirty="0" smtClean="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Emniyet Müdürlüğü Yabancılar </a:t>
            </a:r>
            <a:r>
              <a:rPr lang="tr-TR" dirty="0" smtClean="0">
                <a:latin typeface="Times New Roman" panose="02020603050405020304" pitchFamily="18" charset="0"/>
                <a:cs typeface="Times New Roman" panose="02020603050405020304" pitchFamily="18" charset="0"/>
              </a:rPr>
              <a:t>Bürosu</a:t>
            </a:r>
          </a:p>
          <a:p>
            <a:r>
              <a:rPr lang="tr-TR" dirty="0" smtClean="0">
                <a:latin typeface="Times New Roman" panose="02020603050405020304" pitchFamily="18" charset="0"/>
                <a:cs typeface="Times New Roman" panose="02020603050405020304" pitchFamily="18" charset="0"/>
              </a:rPr>
              <a:t>Giyim </a:t>
            </a:r>
            <a:r>
              <a:rPr lang="tr-TR" dirty="0">
                <a:latin typeface="Times New Roman" panose="02020603050405020304" pitchFamily="18" charset="0"/>
                <a:cs typeface="Times New Roman" panose="02020603050405020304" pitchFamily="18" charset="0"/>
              </a:rPr>
              <a:t>Sektörü : Çocuk, kadın, erkek bölümü</a:t>
            </a:r>
          </a:p>
        </p:txBody>
      </p:sp>
      <p:sp>
        <p:nvSpPr>
          <p:cNvPr id="2" name="Başlık 1"/>
          <p:cNvSpPr>
            <a:spLocks noGrp="1"/>
          </p:cNvSpPr>
          <p:nvPr>
            <p:ph type="title"/>
          </p:nvPr>
        </p:nvSpPr>
        <p:spPr>
          <a:xfrm>
            <a:off x="457200" y="274638"/>
            <a:ext cx="8363272" cy="1498178"/>
          </a:xfrm>
        </p:spPr>
        <p:txBody>
          <a:bodyPr>
            <a:normAutofit fontScale="90000"/>
          </a:bodyPr>
          <a:lstStyle/>
          <a:p>
            <a:r>
              <a:rPr lang="tr-TR" dirty="0" smtClean="0">
                <a:solidFill>
                  <a:srgbClr val="FF0000"/>
                </a:solidFill>
                <a:latin typeface="Times New Roman" panose="02020603050405020304" pitchFamily="18" charset="0"/>
                <a:cs typeface="Times New Roman" panose="02020603050405020304" pitchFamily="18" charset="0"/>
              </a:rPr>
              <a:t>4. Hizmet Edilen Kurumlar (Gruplar-Müşteriler) Esas Alınarak Yapılan Bölümlendirme</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9465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Aralıksız </a:t>
            </a:r>
            <a:r>
              <a:rPr lang="tr-TR" dirty="0">
                <a:latin typeface="Times New Roman" panose="02020603050405020304" pitchFamily="18" charset="0"/>
                <a:cs typeface="Times New Roman" panose="02020603050405020304" pitchFamily="18" charset="0"/>
              </a:rPr>
              <a:t>çalışan örgütlerde benzer faaliyetler değişik zamanlarda tekrarlanmaktadır. Buna vardiya usulü çalışma </a:t>
            </a:r>
            <a:r>
              <a:rPr lang="tr-TR" dirty="0" smtClean="0">
                <a:latin typeface="Times New Roman" panose="02020603050405020304" pitchFamily="18" charset="0"/>
                <a:cs typeface="Times New Roman" panose="02020603050405020304" pitchFamily="18" charset="0"/>
              </a:rPr>
              <a:t>denir.</a:t>
            </a:r>
          </a:p>
          <a:p>
            <a:r>
              <a:rPr lang="tr-TR" dirty="0" smtClean="0">
                <a:latin typeface="Times New Roman" panose="02020603050405020304" pitchFamily="18" charset="0"/>
                <a:cs typeface="Times New Roman" panose="02020603050405020304" pitchFamily="18" charset="0"/>
              </a:rPr>
              <a:t>Gün </a:t>
            </a:r>
            <a:r>
              <a:rPr lang="tr-TR" dirty="0">
                <a:latin typeface="Times New Roman" panose="02020603050405020304" pitchFamily="18" charset="0"/>
                <a:cs typeface="Times New Roman" panose="02020603050405020304" pitchFamily="18" charset="0"/>
              </a:rPr>
              <a:t>içinde 8’er saatlik vardiyalar belirlenir. 8 saatte bir çalışanlar değiştirilmesinde zaman temeline göre bölümlendirme söz konusu olabilir. </a:t>
            </a:r>
          </a:p>
        </p:txBody>
      </p:sp>
      <p:sp>
        <p:nvSpPr>
          <p:cNvPr id="2" name="Başlık 1"/>
          <p:cNvSpPr>
            <a:spLocks noGrp="1"/>
          </p:cNvSpPr>
          <p:nvPr>
            <p:ph type="title"/>
          </p:nvPr>
        </p:nvSpPr>
        <p:spPr/>
        <p:txBody>
          <a:bodyPr/>
          <a:lstStyle/>
          <a:p>
            <a:r>
              <a:rPr lang="tr-TR" dirty="0" smtClean="0">
                <a:solidFill>
                  <a:srgbClr val="FF0000"/>
                </a:solidFill>
                <a:latin typeface="Times New Roman" panose="02020603050405020304" pitchFamily="18" charset="0"/>
                <a:cs typeface="Times New Roman" panose="02020603050405020304" pitchFamily="18" charset="0"/>
              </a:rPr>
              <a:t>5. Zamana Göre Bölümlendirme</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45440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5616" y="1340768"/>
            <a:ext cx="7056783" cy="4464496"/>
          </a:xfrm>
        </p:spPr>
      </p:pic>
      <p:sp>
        <p:nvSpPr>
          <p:cNvPr id="2" name="Başlık 1"/>
          <p:cNvSpPr>
            <a:spLocks noGrp="1"/>
          </p:cNvSpPr>
          <p:nvPr>
            <p:ph type="title"/>
          </p:nvPr>
        </p:nvSpPr>
        <p:spPr>
          <a:xfrm>
            <a:off x="457200" y="274638"/>
            <a:ext cx="8229600" cy="994122"/>
          </a:xfrm>
        </p:spPr>
        <p:txBody>
          <a:bodyPr/>
          <a:lstStyle/>
          <a:p>
            <a:r>
              <a:rPr lang="tr-TR" dirty="0" smtClean="0">
                <a:solidFill>
                  <a:srgbClr val="FF0000"/>
                </a:solidFill>
                <a:latin typeface="Times New Roman" panose="02020603050405020304" pitchFamily="18" charset="0"/>
                <a:cs typeface="Times New Roman" panose="02020603050405020304" pitchFamily="18" charset="0"/>
              </a:rPr>
              <a:t>6. Karma Bölümlendirme </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8272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cs typeface="Times New Roman" panose="02020603050405020304" pitchFamily="18" charset="0"/>
              </a:rPr>
              <a:t>Emrindeki </a:t>
            </a:r>
            <a:r>
              <a:rPr lang="tr-TR" dirty="0">
                <a:latin typeface="Times New Roman" panose="02020603050405020304" pitchFamily="18" charset="0"/>
                <a:cs typeface="Times New Roman" panose="02020603050405020304" pitchFamily="18" charset="0"/>
              </a:rPr>
              <a:t>personelin nitelik ve yetenekleri ile uzmanlık alanlarını, öğrenim durumlarını, tecrübelerini, cinsiyetlerini, fizik yapılarını ve iş eğilimleri </a:t>
            </a:r>
            <a:r>
              <a:rPr lang="tr-TR" dirty="0" smtClean="0">
                <a:latin typeface="Times New Roman" panose="02020603050405020304" pitchFamily="18" charset="0"/>
                <a:cs typeface="Times New Roman" panose="02020603050405020304" pitchFamily="18" charset="0"/>
              </a:rPr>
              <a:t>ile</a:t>
            </a:r>
          </a:p>
          <a:p>
            <a:r>
              <a:rPr lang="tr-TR" dirty="0" smtClean="0">
                <a:latin typeface="Times New Roman" panose="02020603050405020304" pitchFamily="18" charset="0"/>
                <a:cs typeface="Times New Roman" panose="02020603050405020304" pitchFamily="18" charset="0"/>
              </a:rPr>
              <a:t>Yapılacak </a:t>
            </a:r>
            <a:r>
              <a:rPr lang="tr-TR" dirty="0">
                <a:latin typeface="Times New Roman" panose="02020603050405020304" pitchFamily="18" charset="0"/>
                <a:cs typeface="Times New Roman" panose="02020603050405020304" pitchFamily="18" charset="0"/>
              </a:rPr>
              <a:t>işlerin ya da üretilecek maddelerin türünü, özelliklerini, kalitesini, önem derecesini ve miktarlarını göz önüne alarak büro personeli arasında uygun bir iş bölümü yaparlar. </a:t>
            </a:r>
          </a:p>
        </p:txBody>
      </p:sp>
      <p:sp>
        <p:nvSpPr>
          <p:cNvPr id="2" name="Başlık 1"/>
          <p:cNvSpPr>
            <a:spLocks noGrp="1"/>
          </p:cNvSpPr>
          <p:nvPr>
            <p:ph type="title"/>
          </p:nvPr>
        </p:nvSpPr>
        <p:spPr/>
        <p:txBody>
          <a:bodyPr/>
          <a:lstStyle/>
          <a:p>
            <a:r>
              <a:rPr lang="tr-TR" dirty="0" smtClean="0">
                <a:solidFill>
                  <a:srgbClr val="FF0000"/>
                </a:solidFill>
                <a:latin typeface="Times New Roman" panose="02020603050405020304" pitchFamily="18" charset="0"/>
                <a:cs typeface="Times New Roman" panose="02020603050405020304" pitchFamily="18" charset="0"/>
              </a:rPr>
              <a:t>Bir </a:t>
            </a:r>
            <a:r>
              <a:rPr lang="tr-TR" dirty="0">
                <a:solidFill>
                  <a:srgbClr val="FF0000"/>
                </a:solidFill>
                <a:latin typeface="Times New Roman" panose="02020603050405020304" pitchFamily="18" charset="0"/>
                <a:cs typeface="Times New Roman" panose="02020603050405020304" pitchFamily="18" charset="0"/>
              </a:rPr>
              <a:t>B</a:t>
            </a:r>
            <a:r>
              <a:rPr lang="tr-TR" dirty="0" smtClean="0">
                <a:solidFill>
                  <a:srgbClr val="FF0000"/>
                </a:solidFill>
                <a:latin typeface="Times New Roman" panose="02020603050405020304" pitchFamily="18" charset="0"/>
                <a:cs typeface="Times New Roman" panose="02020603050405020304" pitchFamily="18" charset="0"/>
              </a:rPr>
              <a:t>üro Yöneticisi</a:t>
            </a: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481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İş bölümü yapılarak gruplara ayrılmış personel genellikle kendi işini başka grubun işinden daha öncelikli ve önemli olarak algılamaya başlar. Organizasyondaki bölümlere verilen işler ne kadar çok birbirinden farklılaştırılmışsa ve ne kadar uzun süre o bölümde kalmışsa bölümün personelinin dikkati o ölçüde sınırlanır ve kendi bölümlerindeki iş üzerinde toplanır.</a:t>
            </a:r>
            <a:endParaRPr lang="tr-TR" dirty="0"/>
          </a:p>
        </p:txBody>
      </p:sp>
    </p:spTree>
    <p:extLst>
      <p:ext uri="{BB962C8B-B14F-4D97-AF65-F5344CB8AC3E}">
        <p14:creationId xmlns:p14="http://schemas.microsoft.com/office/powerpoint/2010/main" val="3853684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Organizasyonlarda her kişiye mümkün olduğunca tek iş verilmelidir. Uzmanlaşma sayesinde, insan tek bir konu ve benzer konular kümesi hakkında harcayacağı çabayı, en ekonomik bir şekilde kullanabilir. Böylece konuya hakim olabilme, işin içine girebilme ve konuyu daha iyi kavrayabilme gücü artar.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493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İş bölümü gereksinimi, uzmanlığın da süratle gelişmesine neden olmuştur.</a:t>
            </a:r>
          </a:p>
          <a:p>
            <a:r>
              <a:rPr lang="tr-TR" dirty="0">
                <a:latin typeface="Times New Roman" panose="02020603050405020304" pitchFamily="18" charset="0"/>
                <a:cs typeface="Times New Roman" panose="02020603050405020304" pitchFamily="18" charset="0"/>
              </a:rPr>
              <a:t>İş alanları ve teknoloji süratle genişlemiş, aynı kişinin birçok konuda aynı anda bilgi ve tecrübe sahibi olmasına hemen hemen olanak kalmamıştır.</a:t>
            </a:r>
          </a:p>
          <a:p>
            <a:endParaRPr lang="tr-TR" dirty="0"/>
          </a:p>
        </p:txBody>
      </p:sp>
    </p:spTree>
    <p:extLst>
      <p:ext uri="{BB962C8B-B14F-4D97-AF65-F5344CB8AC3E}">
        <p14:creationId xmlns:p14="http://schemas.microsoft.com/office/powerpoint/2010/main" val="2687481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Bir büro yöneticisi, kuruluşun genel yapısını, kendisinden gerçekleştirilmesi istenen amaçlarla, plan ve programları, elinde beşeri, maddi, parasal ve yasal kaynakları göz önünde bulundurarak, bürosunu örgütlemeli ve personeli arasında iyi bir iş bölümü </a:t>
            </a:r>
            <a:r>
              <a:rPr lang="tr-TR" dirty="0" smtClean="0">
                <a:latin typeface="Times New Roman" panose="02020603050405020304" pitchFamily="18" charset="0"/>
                <a:cs typeface="Times New Roman" panose="02020603050405020304" pitchFamily="18" charset="0"/>
              </a:rPr>
              <a:t>yapmalıdır.</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06257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457200" indent="-457200" algn="just"/>
            <a:r>
              <a:rPr lang="tr-TR" sz="2800" dirty="0" smtClean="0">
                <a:latin typeface="Times New Roman" panose="02020603050405020304" pitchFamily="18" charset="0"/>
                <a:cs typeface="Times New Roman" panose="02020603050405020304" pitchFamily="18" charset="0"/>
              </a:rPr>
              <a:t>Verimi artırır.</a:t>
            </a:r>
          </a:p>
          <a:p>
            <a:pPr marL="457200" indent="-457200" algn="just"/>
            <a:r>
              <a:rPr lang="tr-TR" sz="2800" dirty="0" smtClean="0">
                <a:latin typeface="Times New Roman" panose="02020603050405020304" pitchFamily="18" charset="0"/>
                <a:cs typeface="Times New Roman" panose="02020603050405020304" pitchFamily="18" charset="0"/>
              </a:rPr>
              <a:t>İşler </a:t>
            </a:r>
            <a:r>
              <a:rPr lang="tr-TR" sz="2800" dirty="0">
                <a:latin typeface="Times New Roman" panose="02020603050405020304" pitchFamily="18" charset="0"/>
                <a:cs typeface="Times New Roman" panose="02020603050405020304" pitchFamily="18" charset="0"/>
              </a:rPr>
              <a:t>daha kısa zamanda </a:t>
            </a:r>
            <a:r>
              <a:rPr lang="tr-TR" sz="2800" dirty="0" smtClean="0">
                <a:latin typeface="Times New Roman" panose="02020603050405020304" pitchFamily="18" charset="0"/>
                <a:cs typeface="Times New Roman" panose="02020603050405020304" pitchFamily="18" charset="0"/>
              </a:rPr>
              <a:t>öğrenilir.</a:t>
            </a:r>
          </a:p>
          <a:p>
            <a:pPr marL="457200" indent="-457200" algn="just"/>
            <a:r>
              <a:rPr lang="tr-TR" sz="2800" dirty="0" smtClean="0">
                <a:latin typeface="Times New Roman" panose="02020603050405020304" pitchFamily="18" charset="0"/>
                <a:cs typeface="Times New Roman" panose="02020603050405020304" pitchFamily="18" charset="0"/>
              </a:rPr>
              <a:t>Personel </a:t>
            </a:r>
            <a:r>
              <a:rPr lang="tr-TR" sz="2800" dirty="0">
                <a:latin typeface="Times New Roman" panose="02020603050405020304" pitchFamily="18" charset="0"/>
                <a:cs typeface="Times New Roman" panose="02020603050405020304" pitchFamily="18" charset="0"/>
              </a:rPr>
              <a:t>dar bir alanda ustalaşacağından kendilerinden daha etkili bir şekilde </a:t>
            </a:r>
            <a:r>
              <a:rPr lang="tr-TR" sz="2800" dirty="0" smtClean="0">
                <a:latin typeface="Times New Roman" panose="02020603050405020304" pitchFamily="18" charset="0"/>
                <a:cs typeface="Times New Roman" panose="02020603050405020304" pitchFamily="18" charset="0"/>
              </a:rPr>
              <a:t>yararlanılır.</a:t>
            </a:r>
          </a:p>
          <a:p>
            <a:pPr marL="457200" indent="-457200" algn="just"/>
            <a:r>
              <a:rPr lang="tr-TR" sz="2800" dirty="0" smtClean="0">
                <a:latin typeface="Times New Roman" panose="02020603050405020304" pitchFamily="18" charset="0"/>
                <a:cs typeface="Times New Roman" panose="02020603050405020304" pitchFamily="18" charset="0"/>
              </a:rPr>
              <a:t>Nitelikli </a:t>
            </a:r>
            <a:r>
              <a:rPr lang="tr-TR" sz="2800" dirty="0">
                <a:latin typeface="Times New Roman" panose="02020603050405020304" pitchFamily="18" charset="0"/>
                <a:cs typeface="Times New Roman" panose="02020603050405020304" pitchFamily="18" charset="0"/>
              </a:rPr>
              <a:t>(kaliteli) ürün, hizmet elde </a:t>
            </a:r>
            <a:r>
              <a:rPr lang="tr-TR" sz="2800" dirty="0" smtClean="0">
                <a:latin typeface="Times New Roman" panose="02020603050405020304" pitchFamily="18" charset="0"/>
                <a:cs typeface="Times New Roman" panose="02020603050405020304" pitchFamily="18" charset="0"/>
              </a:rPr>
              <a:t>edilir.</a:t>
            </a:r>
          </a:p>
          <a:p>
            <a:pPr marL="457200" indent="-457200" algn="just"/>
            <a:r>
              <a:rPr lang="tr-TR" sz="2800" dirty="0" smtClean="0">
                <a:latin typeface="Times New Roman" panose="02020603050405020304" pitchFamily="18" charset="0"/>
                <a:cs typeface="Times New Roman" panose="02020603050405020304" pitchFamily="18" charset="0"/>
              </a:rPr>
              <a:t>Karmaşık </a:t>
            </a:r>
            <a:r>
              <a:rPr lang="tr-TR" sz="2800" dirty="0">
                <a:latin typeface="Times New Roman" panose="02020603050405020304" pitchFamily="18" charset="0"/>
                <a:cs typeface="Times New Roman" panose="02020603050405020304" pitchFamily="18" charset="0"/>
              </a:rPr>
              <a:t>amaçların başarılmasını daha kolaylaştırır.</a:t>
            </a:r>
          </a:p>
          <a:p>
            <a:endParaRPr lang="tr-TR" dirty="0"/>
          </a:p>
        </p:txBody>
      </p:sp>
      <p:sp>
        <p:nvSpPr>
          <p:cNvPr id="3" name="Başlık 2"/>
          <p:cNvSpPr>
            <a:spLocks noGrp="1"/>
          </p:cNvSpPr>
          <p:nvPr>
            <p:ph type="title"/>
          </p:nvPr>
        </p:nvSpPr>
        <p:spPr/>
        <p:txBody>
          <a:bodyPr/>
          <a:lstStyle/>
          <a:p>
            <a:r>
              <a:rPr lang="tr-TR" dirty="0" smtClean="0">
                <a:solidFill>
                  <a:srgbClr val="FF0000"/>
                </a:solidFill>
                <a:effectLst/>
                <a:latin typeface="Times New Roman" panose="02020603050405020304" pitchFamily="18" charset="0"/>
                <a:cs typeface="Times New Roman" panose="02020603050405020304" pitchFamily="18" charset="0"/>
              </a:rPr>
              <a:t>İş Bölümünün Yararları </a:t>
            </a:r>
            <a:endParaRPr lang="tr-TR"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5636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r>
              <a:rPr lang="tr-TR" sz="2800" dirty="0" smtClean="0">
                <a:latin typeface="Times New Roman" panose="02020603050405020304" pitchFamily="18" charset="0"/>
                <a:cs typeface="Times New Roman" panose="02020603050405020304" pitchFamily="18" charset="0"/>
              </a:rPr>
              <a:t>Bazı </a:t>
            </a:r>
            <a:r>
              <a:rPr lang="tr-TR" sz="2800" dirty="0">
                <a:latin typeface="Times New Roman" panose="02020603050405020304" pitchFamily="18" charset="0"/>
                <a:cs typeface="Times New Roman" panose="02020603050405020304" pitchFamily="18" charset="0"/>
              </a:rPr>
              <a:t>örgütlerde bazı işler çok basite indirgenmiş olur</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a:p>
            <a:pPr algn="just"/>
            <a:r>
              <a:rPr lang="tr-TR" sz="2800" dirty="0" smtClean="0">
                <a:latin typeface="Times New Roman" panose="02020603050405020304" pitchFamily="18" charset="0"/>
                <a:cs typeface="Times New Roman" panose="02020603050405020304" pitchFamily="18" charset="0"/>
              </a:rPr>
              <a:t>Memurlar </a:t>
            </a:r>
            <a:r>
              <a:rPr lang="tr-TR" sz="2800" dirty="0">
                <a:latin typeface="Times New Roman" panose="02020603050405020304" pitchFamily="18" charset="0"/>
                <a:cs typeface="Times New Roman" panose="02020603050405020304" pitchFamily="18" charset="0"/>
              </a:rPr>
              <a:t>arasında can sıkkınlığı ve yorgunluk doğurabilir.</a:t>
            </a:r>
          </a:p>
          <a:p>
            <a:pPr algn="just"/>
            <a:r>
              <a:rPr lang="tr-TR" sz="2800" dirty="0" smtClean="0">
                <a:latin typeface="Times New Roman" panose="02020603050405020304" pitchFamily="18" charset="0"/>
                <a:cs typeface="Times New Roman" panose="02020603050405020304" pitchFamily="18" charset="0"/>
              </a:rPr>
              <a:t>Personel </a:t>
            </a:r>
            <a:r>
              <a:rPr lang="tr-TR" sz="2800" dirty="0">
                <a:latin typeface="Times New Roman" panose="02020603050405020304" pitchFamily="18" charset="0"/>
                <a:cs typeface="Times New Roman" panose="02020603050405020304" pitchFamily="18" charset="0"/>
              </a:rPr>
              <a:t>başka bir çalışma bölümüne geçtiğinde işi yapamayabilir. </a:t>
            </a:r>
          </a:p>
          <a:p>
            <a:endParaRPr lang="tr-TR" dirty="0"/>
          </a:p>
        </p:txBody>
      </p:sp>
      <p:sp>
        <p:nvSpPr>
          <p:cNvPr id="3" name="Başlık 2"/>
          <p:cNvSpPr>
            <a:spLocks noGrp="1"/>
          </p:cNvSpPr>
          <p:nvPr>
            <p:ph type="title"/>
          </p:nvPr>
        </p:nvSpPr>
        <p:spPr/>
        <p:txBody>
          <a:bodyPr/>
          <a:lstStyle/>
          <a:p>
            <a:r>
              <a:rPr lang="tr-TR" dirty="0" smtClean="0">
                <a:solidFill>
                  <a:srgbClr val="FF0000"/>
                </a:solidFill>
                <a:effectLst/>
                <a:latin typeface="Times New Roman" panose="02020603050405020304" pitchFamily="18" charset="0"/>
                <a:cs typeface="Times New Roman" panose="02020603050405020304" pitchFamily="18" charset="0"/>
              </a:rPr>
              <a:t>İş Bölümünün Sakıncaları</a:t>
            </a:r>
            <a:endParaRPr lang="tr-TR"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27095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334</TotalTime>
  <Words>889</Words>
  <Application>Microsoft Office PowerPoint</Application>
  <PresentationFormat>Ekran Gösterisi (4:3)</PresentationFormat>
  <Paragraphs>77</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Kalabalık</vt:lpstr>
      <vt:lpstr>Bürolarda İş Yönetimi (İş Bölümü)</vt:lpstr>
      <vt:lpstr>İş Bölümü</vt:lpstr>
      <vt:lpstr>Bir Büro Yöneticisi</vt:lpstr>
      <vt:lpstr>PowerPoint Sunusu</vt:lpstr>
      <vt:lpstr>PowerPoint Sunusu</vt:lpstr>
      <vt:lpstr>PowerPoint Sunusu</vt:lpstr>
      <vt:lpstr>PowerPoint Sunusu</vt:lpstr>
      <vt:lpstr>İş Bölümünün Yararları </vt:lpstr>
      <vt:lpstr>İş Bölümünün Sakıncaları</vt:lpstr>
      <vt:lpstr>Bürolarda Yapılan İşler</vt:lpstr>
      <vt:lpstr>PowerPoint Sunusu</vt:lpstr>
      <vt:lpstr>PowerPoint Sunusu</vt:lpstr>
      <vt:lpstr>PowerPoint Sunusu</vt:lpstr>
      <vt:lpstr>PowerPoint Sunusu</vt:lpstr>
      <vt:lpstr>PowerPoint Sunusu</vt:lpstr>
      <vt:lpstr>PowerPoint Sunusu</vt:lpstr>
      <vt:lpstr>PowerPoint Sunusu</vt:lpstr>
      <vt:lpstr>PowerPoint Sunusu</vt:lpstr>
      <vt:lpstr>Bürolarda İşlerin Bölümlendirilmesi</vt:lpstr>
      <vt:lpstr>1. Fonksiyonlarına Göre Bölümlendirme</vt:lpstr>
      <vt:lpstr>2. Ürüne Göre Bölümlendirme</vt:lpstr>
      <vt:lpstr>3. Bölge Esasına Göre Bölümlendirme</vt:lpstr>
      <vt:lpstr>4. Hizmet Edilen Kurumlar (Gruplar-Müşteriler) Esas Alınarak Yapılan Bölümlendirme</vt:lpstr>
      <vt:lpstr>5. Zamana Göre Bölümlendirme</vt:lpstr>
      <vt:lpstr>6. Karma Bölümlendirme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Bürolarda İş Yönetimi (İş Bölümü)</dc:title>
  <dc:creator>Hilal EKIM</dc:creator>
  <cp:lastModifiedBy>Hilal EKIM</cp:lastModifiedBy>
  <cp:revision>18</cp:revision>
  <dcterms:created xsi:type="dcterms:W3CDTF">2020-01-22T11:39:00Z</dcterms:created>
  <dcterms:modified xsi:type="dcterms:W3CDTF">2020-01-23T11:28:59Z</dcterms:modified>
</cp:coreProperties>
</file>