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8" r:id="rId2"/>
    <p:sldMasterId id="2147483723" r:id="rId3"/>
    <p:sldMasterId id="2147483748" r:id="rId4"/>
    <p:sldMasterId id="2147483825" r:id="rId5"/>
    <p:sldMasterId id="2147483838" r:id="rId6"/>
    <p:sldMasterId id="2147483851" r:id="rId7"/>
    <p:sldMasterId id="2147483916" r:id="rId8"/>
    <p:sldMasterId id="2147483928" r:id="rId9"/>
    <p:sldMasterId id="2147483940" r:id="rId10"/>
    <p:sldMasterId id="2147483965" r:id="rId11"/>
    <p:sldMasterId id="2147484003" r:id="rId12"/>
    <p:sldMasterId id="2147484015" r:id="rId13"/>
  </p:sldMasterIdLst>
  <p:sldIdLst>
    <p:sldId id="256" r:id="rId14"/>
    <p:sldId id="257" r:id="rId15"/>
    <p:sldId id="258" r:id="rId16"/>
    <p:sldId id="259" r:id="rId17"/>
    <p:sldId id="260" r:id="rId18"/>
    <p:sldId id="262" r:id="rId19"/>
    <p:sldId id="264" r:id="rId20"/>
    <p:sldId id="266" r:id="rId21"/>
    <p:sldId id="268" r:id="rId22"/>
    <p:sldId id="270" r:id="rId23"/>
    <p:sldId id="272" r:id="rId24"/>
    <p:sldId id="274" r:id="rId25"/>
    <p:sldId id="276" r:id="rId26"/>
    <p:sldId id="278" r:id="rId27"/>
    <p:sldId id="280" r:id="rId28"/>
    <p:sldId id="282" r:id="rId29"/>
    <p:sldId id="284" r:id="rId30"/>
    <p:sldId id="286" r:id="rId31"/>
    <p:sldId id="288" r:id="rId32"/>
    <p:sldId id="290" r:id="rId33"/>
    <p:sldId id="292" r:id="rId34"/>
    <p:sldId id="294" r:id="rId35"/>
    <p:sldId id="296" r:id="rId36"/>
    <p:sldId id="298" r:id="rId37"/>
    <p:sldId id="300"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endParaRPr lang="tr-TR">
              <a:solidFill>
                <a:srgbClr val="FFFFFF"/>
              </a:solidFill>
            </a:endParaRPr>
          </a:p>
        </p:txBody>
      </p:sp>
      <p:sp>
        <p:nvSpPr>
          <p:cNvPr id="19" name="Footer Placeholder 18"/>
          <p:cNvSpPr>
            <a:spLocks noGrp="1"/>
          </p:cNvSpPr>
          <p:nvPr>
            <p:ph type="ftr" sz="quarter" idx="11"/>
          </p:nvPr>
        </p:nvSpPr>
        <p:spPr/>
        <p:txBody>
          <a:bodyPr/>
          <a:lstStyle/>
          <a:p>
            <a:pPr>
              <a:defRPr/>
            </a:pPr>
            <a:endParaRPr lang="tr-TR">
              <a:solidFill>
                <a:srgbClr val="FFFFFF"/>
              </a:solidFill>
            </a:endParaRPr>
          </a:p>
        </p:txBody>
      </p:sp>
      <p:sp>
        <p:nvSpPr>
          <p:cNvPr id="27" name="Slide Number Placeholder 26"/>
          <p:cNvSpPr>
            <a:spLocks noGrp="1"/>
          </p:cNvSpPr>
          <p:nvPr>
            <p:ph type="sldNum" sz="quarter" idx="12"/>
          </p:nvPr>
        </p:nvSpPr>
        <p:spPr/>
        <p:txBody>
          <a:bodyPr/>
          <a:lstStyle/>
          <a:p>
            <a:pPr>
              <a:defRPr/>
            </a:pPr>
            <a:fld id="{8A960270-DE52-438C-A16A-D56CC9E1945D}"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5FC52B8E-8ABC-4B32-A463-3137B0039EB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63A7D41-D0CF-4B33-BE47-073FEAD4EA46}" type="slidenum">
              <a:rPr lang="tr-TR" smtClean="0">
                <a:solidFill>
                  <a:srgbClr val="FFFFFF"/>
                </a:solidFill>
              </a:rPr>
              <a:pPr>
                <a:defRPr/>
              </a:pPr>
              <a:t>‹#›</a:t>
            </a:fld>
            <a:endParaRPr lang="tr-TR">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5FC52B8E-8ABC-4B32-A463-3137B0039EB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1BC5754B-7AD5-459E-8003-9D13588CE33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endParaRPr lang="tr-TR">
              <a:solidFill>
                <a:srgbClr val="FFFFFF"/>
              </a:solidFill>
            </a:endParaRPr>
          </a:p>
        </p:txBody>
      </p:sp>
      <p:sp>
        <p:nvSpPr>
          <p:cNvPr id="19" name="Footer Placeholder 18"/>
          <p:cNvSpPr>
            <a:spLocks noGrp="1"/>
          </p:cNvSpPr>
          <p:nvPr>
            <p:ph type="ftr" sz="quarter" idx="11"/>
          </p:nvPr>
        </p:nvSpPr>
        <p:spPr/>
        <p:txBody>
          <a:bodyPr/>
          <a:lstStyle/>
          <a:p>
            <a:pPr>
              <a:defRPr/>
            </a:pPr>
            <a:endParaRPr lang="tr-TR">
              <a:solidFill>
                <a:srgbClr val="FFFFFF"/>
              </a:solidFill>
            </a:endParaRPr>
          </a:p>
        </p:txBody>
      </p:sp>
      <p:sp>
        <p:nvSpPr>
          <p:cNvPr id="27" name="Slide Number Placeholder 26"/>
          <p:cNvSpPr>
            <a:spLocks noGrp="1"/>
          </p:cNvSpPr>
          <p:nvPr>
            <p:ph type="sldNum" sz="quarter" idx="12"/>
          </p:nvPr>
        </p:nvSpPr>
        <p:spPr/>
        <p:txBody>
          <a:bodyPr/>
          <a:lstStyle/>
          <a:p>
            <a:pPr>
              <a:defRPr/>
            </a:pPr>
            <a:fld id="{8A960270-DE52-438C-A16A-D56CC9E1945D}"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A1F8EEAD-3EAA-41BB-931E-4D85633D58AF}"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4CCAC3F3-1BA4-40B9-A1BC-F59E927943A7}"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FA18C064-2928-49FB-B408-B10DD5E90AA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a:defRPr/>
            </a:pPr>
            <a:endParaRPr lang="tr-TR">
              <a:solidFill>
                <a:srgbClr val="FFFFFF"/>
              </a:solidFill>
            </a:endParaRPr>
          </a:p>
        </p:txBody>
      </p:sp>
      <p:sp>
        <p:nvSpPr>
          <p:cNvPr id="8" name="Footer Placeholder 7"/>
          <p:cNvSpPr>
            <a:spLocks noGrp="1"/>
          </p:cNvSpPr>
          <p:nvPr>
            <p:ph type="ftr" sz="quarter" idx="11"/>
          </p:nvPr>
        </p:nvSpPr>
        <p:spPr/>
        <p:txBody>
          <a:bodyPr/>
          <a:lstStyle/>
          <a:p>
            <a:pPr>
              <a:defRPr/>
            </a:pPr>
            <a:endParaRPr lang="tr-TR">
              <a:solidFill>
                <a:srgbClr val="FFFFFF"/>
              </a:solidFill>
            </a:endParaRPr>
          </a:p>
        </p:txBody>
      </p:sp>
      <p:sp>
        <p:nvSpPr>
          <p:cNvPr id="9" name="Slide Number Placeholder 8"/>
          <p:cNvSpPr>
            <a:spLocks noGrp="1"/>
          </p:cNvSpPr>
          <p:nvPr>
            <p:ph type="sldNum" sz="quarter" idx="12"/>
          </p:nvPr>
        </p:nvSpPr>
        <p:spPr/>
        <p:txBody>
          <a:bodyPr/>
          <a:lstStyle/>
          <a:p>
            <a:pPr>
              <a:defRPr/>
            </a:pPr>
            <a:fld id="{AB8D337D-8C0C-4C30-B464-712DBBB108E3}"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a:defRPr/>
            </a:pPr>
            <a:endParaRPr lang="tr-TR">
              <a:solidFill>
                <a:srgbClr val="FFFFFF"/>
              </a:solidFill>
            </a:endParaRPr>
          </a:p>
        </p:txBody>
      </p:sp>
      <p:sp>
        <p:nvSpPr>
          <p:cNvPr id="4" name="Footer Placeholder 3"/>
          <p:cNvSpPr>
            <a:spLocks noGrp="1"/>
          </p:cNvSpPr>
          <p:nvPr>
            <p:ph type="ftr" sz="quarter" idx="11"/>
          </p:nvPr>
        </p:nvSpPr>
        <p:spPr/>
        <p:txBody>
          <a:bodyPr/>
          <a:lstStyle/>
          <a:p>
            <a:pPr>
              <a:defRPr/>
            </a:pPr>
            <a:endParaRPr lang="tr-TR">
              <a:solidFill>
                <a:srgbClr val="FFFFFF"/>
              </a:solidFill>
            </a:endParaRPr>
          </a:p>
        </p:txBody>
      </p:sp>
      <p:sp>
        <p:nvSpPr>
          <p:cNvPr id="5" name="Slide Number Placeholder 4"/>
          <p:cNvSpPr>
            <a:spLocks noGrp="1"/>
          </p:cNvSpPr>
          <p:nvPr>
            <p:ph type="sldNum" sz="quarter" idx="12"/>
          </p:nvPr>
        </p:nvSpPr>
        <p:spPr/>
        <p:txBody>
          <a:bodyPr/>
          <a:lstStyle/>
          <a:p>
            <a:pPr>
              <a:defRPr/>
            </a:pPr>
            <a:fld id="{2E78B6C4-FCF8-40FE-B550-BD44FF8A39CA}"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solidFill>
                <a:srgbClr val="FFFFFF"/>
              </a:solidFill>
            </a:endParaRPr>
          </a:p>
        </p:txBody>
      </p:sp>
      <p:sp>
        <p:nvSpPr>
          <p:cNvPr id="3" name="Footer Placeholder 2"/>
          <p:cNvSpPr>
            <a:spLocks noGrp="1"/>
          </p:cNvSpPr>
          <p:nvPr>
            <p:ph type="ftr" sz="quarter" idx="11"/>
          </p:nvPr>
        </p:nvSpPr>
        <p:spPr/>
        <p:txBody>
          <a:bodyPr/>
          <a:lstStyle/>
          <a:p>
            <a:pPr>
              <a:defRPr/>
            </a:pPr>
            <a:endParaRPr lang="tr-TR">
              <a:solidFill>
                <a:srgbClr val="FFFFFF"/>
              </a:solidFill>
            </a:endParaRPr>
          </a:p>
        </p:txBody>
      </p:sp>
      <p:sp>
        <p:nvSpPr>
          <p:cNvPr id="4" name="Slide Number Placeholder 3"/>
          <p:cNvSpPr>
            <a:spLocks noGrp="1"/>
          </p:cNvSpPr>
          <p:nvPr>
            <p:ph type="sldNum" sz="quarter" idx="12"/>
          </p:nvPr>
        </p:nvSpPr>
        <p:spPr/>
        <p:txBody>
          <a:bodyPr/>
          <a:lstStyle/>
          <a:p>
            <a:pPr>
              <a:defRPr/>
            </a:pPr>
            <a:fld id="{3B8EA7D5-29B6-452C-AEB8-1096FEC4B21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1BC5754B-7AD5-459E-8003-9D13588CE33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8A4A9030-23F8-49E8-8569-C423E9998B67}"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63A7D41-D0CF-4B33-BE47-073FEAD4EA46}" type="slidenum">
              <a:rPr lang="tr-TR" smtClean="0">
                <a:solidFill>
                  <a:srgbClr val="FFFFFF"/>
                </a:solidFill>
              </a:rPr>
              <a:pPr>
                <a:defRPr/>
              </a:pPr>
              <a:t>‹#›</a:t>
            </a:fld>
            <a:endParaRPr lang="tr-TR">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5FC52B8E-8ABC-4B32-A463-3137B0039EB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1BC5754B-7AD5-459E-8003-9D13588CE33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endParaRPr lang="tr-TR">
              <a:solidFill>
                <a:srgbClr val="FFFFFF"/>
              </a:solidFill>
            </a:endParaRPr>
          </a:p>
        </p:txBody>
      </p:sp>
      <p:sp>
        <p:nvSpPr>
          <p:cNvPr id="19" name="Footer Placeholder 18"/>
          <p:cNvSpPr>
            <a:spLocks noGrp="1"/>
          </p:cNvSpPr>
          <p:nvPr>
            <p:ph type="ftr" sz="quarter" idx="11"/>
          </p:nvPr>
        </p:nvSpPr>
        <p:spPr/>
        <p:txBody>
          <a:bodyPr/>
          <a:lstStyle/>
          <a:p>
            <a:pPr>
              <a:defRPr/>
            </a:pPr>
            <a:endParaRPr lang="tr-TR">
              <a:solidFill>
                <a:srgbClr val="FFFFFF"/>
              </a:solidFill>
            </a:endParaRPr>
          </a:p>
        </p:txBody>
      </p:sp>
      <p:sp>
        <p:nvSpPr>
          <p:cNvPr id="27" name="Slide Number Placeholder 26"/>
          <p:cNvSpPr>
            <a:spLocks noGrp="1"/>
          </p:cNvSpPr>
          <p:nvPr>
            <p:ph type="sldNum" sz="quarter" idx="12"/>
          </p:nvPr>
        </p:nvSpPr>
        <p:spPr/>
        <p:txBody>
          <a:bodyPr/>
          <a:lstStyle/>
          <a:p>
            <a:pPr>
              <a:defRPr/>
            </a:pPr>
            <a:fld id="{8A960270-DE52-438C-A16A-D56CC9E1945D}"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A1F8EEAD-3EAA-41BB-931E-4D85633D58AF}"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4CCAC3F3-1BA4-40B9-A1BC-F59E927943A7}"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FA18C064-2928-49FB-B408-B10DD5E90AA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a:defRPr/>
            </a:pPr>
            <a:endParaRPr lang="tr-TR">
              <a:solidFill>
                <a:srgbClr val="FFFFFF"/>
              </a:solidFill>
            </a:endParaRPr>
          </a:p>
        </p:txBody>
      </p:sp>
      <p:sp>
        <p:nvSpPr>
          <p:cNvPr id="8" name="Footer Placeholder 7"/>
          <p:cNvSpPr>
            <a:spLocks noGrp="1"/>
          </p:cNvSpPr>
          <p:nvPr>
            <p:ph type="ftr" sz="quarter" idx="11"/>
          </p:nvPr>
        </p:nvSpPr>
        <p:spPr/>
        <p:txBody>
          <a:bodyPr/>
          <a:lstStyle/>
          <a:p>
            <a:pPr>
              <a:defRPr/>
            </a:pPr>
            <a:endParaRPr lang="tr-TR">
              <a:solidFill>
                <a:srgbClr val="FFFFFF"/>
              </a:solidFill>
            </a:endParaRPr>
          </a:p>
        </p:txBody>
      </p:sp>
      <p:sp>
        <p:nvSpPr>
          <p:cNvPr id="9" name="Slide Number Placeholder 8"/>
          <p:cNvSpPr>
            <a:spLocks noGrp="1"/>
          </p:cNvSpPr>
          <p:nvPr>
            <p:ph type="sldNum" sz="quarter" idx="12"/>
          </p:nvPr>
        </p:nvSpPr>
        <p:spPr/>
        <p:txBody>
          <a:bodyPr/>
          <a:lstStyle/>
          <a:p>
            <a:pPr>
              <a:defRPr/>
            </a:pPr>
            <a:fld id="{AB8D337D-8C0C-4C30-B464-712DBBB108E3}"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a:defRPr/>
            </a:pPr>
            <a:endParaRPr lang="tr-TR">
              <a:solidFill>
                <a:srgbClr val="FFFFFF"/>
              </a:solidFill>
            </a:endParaRPr>
          </a:p>
        </p:txBody>
      </p:sp>
      <p:sp>
        <p:nvSpPr>
          <p:cNvPr id="4" name="Footer Placeholder 3"/>
          <p:cNvSpPr>
            <a:spLocks noGrp="1"/>
          </p:cNvSpPr>
          <p:nvPr>
            <p:ph type="ftr" sz="quarter" idx="11"/>
          </p:nvPr>
        </p:nvSpPr>
        <p:spPr/>
        <p:txBody>
          <a:bodyPr/>
          <a:lstStyle/>
          <a:p>
            <a:pPr>
              <a:defRPr/>
            </a:pPr>
            <a:endParaRPr lang="tr-TR">
              <a:solidFill>
                <a:srgbClr val="FFFFFF"/>
              </a:solidFill>
            </a:endParaRPr>
          </a:p>
        </p:txBody>
      </p:sp>
      <p:sp>
        <p:nvSpPr>
          <p:cNvPr id="5" name="Slide Number Placeholder 4"/>
          <p:cNvSpPr>
            <a:spLocks noGrp="1"/>
          </p:cNvSpPr>
          <p:nvPr>
            <p:ph type="sldNum" sz="quarter" idx="12"/>
          </p:nvPr>
        </p:nvSpPr>
        <p:spPr/>
        <p:txBody>
          <a:bodyPr/>
          <a:lstStyle/>
          <a:p>
            <a:pPr>
              <a:defRPr/>
            </a:pPr>
            <a:fld id="{2E78B6C4-FCF8-40FE-B550-BD44FF8A39CA}"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B82C0BF4-CA67-4B80-BDDE-C320C48DCBC1}" type="datetimeFigureOut">
              <a:rPr lang="tr-TR" smtClean="0"/>
              <a:t>23.12.2015</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56E3DA73-A785-4B29-B96A-044205BCDBC0}"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solidFill>
                <a:srgbClr val="FFFFFF"/>
              </a:solidFill>
            </a:endParaRPr>
          </a:p>
        </p:txBody>
      </p:sp>
      <p:sp>
        <p:nvSpPr>
          <p:cNvPr id="3" name="Footer Placeholder 2"/>
          <p:cNvSpPr>
            <a:spLocks noGrp="1"/>
          </p:cNvSpPr>
          <p:nvPr>
            <p:ph type="ftr" sz="quarter" idx="11"/>
          </p:nvPr>
        </p:nvSpPr>
        <p:spPr/>
        <p:txBody>
          <a:bodyPr/>
          <a:lstStyle/>
          <a:p>
            <a:pPr>
              <a:defRPr/>
            </a:pPr>
            <a:endParaRPr lang="tr-TR">
              <a:solidFill>
                <a:srgbClr val="FFFFFF"/>
              </a:solidFill>
            </a:endParaRPr>
          </a:p>
        </p:txBody>
      </p:sp>
      <p:sp>
        <p:nvSpPr>
          <p:cNvPr id="4" name="Slide Number Placeholder 3"/>
          <p:cNvSpPr>
            <a:spLocks noGrp="1"/>
          </p:cNvSpPr>
          <p:nvPr>
            <p:ph type="sldNum" sz="quarter" idx="12"/>
          </p:nvPr>
        </p:nvSpPr>
        <p:spPr/>
        <p:txBody>
          <a:bodyPr/>
          <a:lstStyle/>
          <a:p>
            <a:pPr>
              <a:defRPr/>
            </a:pPr>
            <a:fld id="{3B8EA7D5-29B6-452C-AEB8-1096FEC4B21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8A4A9030-23F8-49E8-8569-C423E9998B67}"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63A7D41-D0CF-4B33-BE47-073FEAD4EA46}" type="slidenum">
              <a:rPr lang="tr-TR" smtClean="0">
                <a:solidFill>
                  <a:srgbClr val="FFFFFF"/>
                </a:solidFill>
              </a:rPr>
              <a:pPr>
                <a:defRPr/>
              </a:pPr>
              <a:t>‹#›</a:t>
            </a:fld>
            <a:endParaRPr lang="tr-TR">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5FC52B8E-8ABC-4B32-A463-3137B0039EB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1BC5754B-7AD5-459E-8003-9D13588CE33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endParaRPr lang="tr-TR">
              <a:solidFill>
                <a:srgbClr val="FFFFFF"/>
              </a:solidFill>
            </a:endParaRPr>
          </a:p>
        </p:txBody>
      </p:sp>
      <p:sp>
        <p:nvSpPr>
          <p:cNvPr id="19" name="Footer Placeholder 18"/>
          <p:cNvSpPr>
            <a:spLocks noGrp="1"/>
          </p:cNvSpPr>
          <p:nvPr>
            <p:ph type="ftr" sz="quarter" idx="11"/>
          </p:nvPr>
        </p:nvSpPr>
        <p:spPr/>
        <p:txBody>
          <a:bodyPr/>
          <a:lstStyle/>
          <a:p>
            <a:pPr>
              <a:defRPr/>
            </a:pPr>
            <a:endParaRPr lang="tr-TR">
              <a:solidFill>
                <a:srgbClr val="FFFFFF"/>
              </a:solidFill>
            </a:endParaRPr>
          </a:p>
        </p:txBody>
      </p:sp>
      <p:sp>
        <p:nvSpPr>
          <p:cNvPr id="27" name="Slide Number Placeholder 26"/>
          <p:cNvSpPr>
            <a:spLocks noGrp="1"/>
          </p:cNvSpPr>
          <p:nvPr>
            <p:ph type="sldNum" sz="quarter" idx="12"/>
          </p:nvPr>
        </p:nvSpPr>
        <p:spPr/>
        <p:txBody>
          <a:bodyPr/>
          <a:lstStyle/>
          <a:p>
            <a:pPr>
              <a:defRPr/>
            </a:pPr>
            <a:fld id="{8A960270-DE52-438C-A16A-D56CC9E1945D}"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A1F8EEAD-3EAA-41BB-931E-4D85633D58AF}"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4CCAC3F3-1BA4-40B9-A1BC-F59E927943A7}"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FA18C064-2928-49FB-B408-B10DD5E90AA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a:defRPr/>
            </a:pPr>
            <a:endParaRPr lang="tr-TR">
              <a:solidFill>
                <a:srgbClr val="FFFFFF"/>
              </a:solidFill>
            </a:endParaRPr>
          </a:p>
        </p:txBody>
      </p:sp>
      <p:sp>
        <p:nvSpPr>
          <p:cNvPr id="8" name="Footer Placeholder 7"/>
          <p:cNvSpPr>
            <a:spLocks noGrp="1"/>
          </p:cNvSpPr>
          <p:nvPr>
            <p:ph type="ftr" sz="quarter" idx="11"/>
          </p:nvPr>
        </p:nvSpPr>
        <p:spPr/>
        <p:txBody>
          <a:bodyPr/>
          <a:lstStyle/>
          <a:p>
            <a:pPr>
              <a:defRPr/>
            </a:pPr>
            <a:endParaRPr lang="tr-TR">
              <a:solidFill>
                <a:srgbClr val="FFFFFF"/>
              </a:solidFill>
            </a:endParaRPr>
          </a:p>
        </p:txBody>
      </p:sp>
      <p:sp>
        <p:nvSpPr>
          <p:cNvPr id="9" name="Slide Number Placeholder 8"/>
          <p:cNvSpPr>
            <a:spLocks noGrp="1"/>
          </p:cNvSpPr>
          <p:nvPr>
            <p:ph type="sldNum" sz="quarter" idx="12"/>
          </p:nvPr>
        </p:nvSpPr>
        <p:spPr/>
        <p:txBody>
          <a:bodyPr/>
          <a:lstStyle/>
          <a:p>
            <a:pPr>
              <a:defRPr/>
            </a:pPr>
            <a:fld id="{AB8D337D-8C0C-4C30-B464-712DBBB108E3}"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B82C0BF4-CA67-4B80-BDDE-C320C48DCBC1}" type="datetimeFigureOut">
              <a:rPr lang="tr-TR" smtClean="0"/>
              <a:t>23.12.2015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E3DA73-A785-4B29-B96A-044205BCDBC0}" type="slidenum">
              <a:rPr lang="tr-TR" smtClean="0"/>
              <a:t>‹#›</a:t>
            </a:fld>
            <a:endParaRPr lang="tr-T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a:defRPr/>
            </a:pPr>
            <a:endParaRPr lang="tr-TR">
              <a:solidFill>
                <a:srgbClr val="FFFFFF"/>
              </a:solidFill>
            </a:endParaRPr>
          </a:p>
        </p:txBody>
      </p:sp>
      <p:sp>
        <p:nvSpPr>
          <p:cNvPr id="4" name="Footer Placeholder 3"/>
          <p:cNvSpPr>
            <a:spLocks noGrp="1"/>
          </p:cNvSpPr>
          <p:nvPr>
            <p:ph type="ftr" sz="quarter" idx="11"/>
          </p:nvPr>
        </p:nvSpPr>
        <p:spPr/>
        <p:txBody>
          <a:bodyPr/>
          <a:lstStyle/>
          <a:p>
            <a:pPr>
              <a:defRPr/>
            </a:pPr>
            <a:endParaRPr lang="tr-TR">
              <a:solidFill>
                <a:srgbClr val="FFFFFF"/>
              </a:solidFill>
            </a:endParaRPr>
          </a:p>
        </p:txBody>
      </p:sp>
      <p:sp>
        <p:nvSpPr>
          <p:cNvPr id="5" name="Slide Number Placeholder 4"/>
          <p:cNvSpPr>
            <a:spLocks noGrp="1"/>
          </p:cNvSpPr>
          <p:nvPr>
            <p:ph type="sldNum" sz="quarter" idx="12"/>
          </p:nvPr>
        </p:nvSpPr>
        <p:spPr/>
        <p:txBody>
          <a:bodyPr/>
          <a:lstStyle/>
          <a:p>
            <a:pPr>
              <a:defRPr/>
            </a:pPr>
            <a:fld id="{2E78B6C4-FCF8-40FE-B550-BD44FF8A39CA}"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solidFill>
                <a:srgbClr val="FFFFFF"/>
              </a:solidFill>
            </a:endParaRPr>
          </a:p>
        </p:txBody>
      </p:sp>
      <p:sp>
        <p:nvSpPr>
          <p:cNvPr id="3" name="Footer Placeholder 2"/>
          <p:cNvSpPr>
            <a:spLocks noGrp="1"/>
          </p:cNvSpPr>
          <p:nvPr>
            <p:ph type="ftr" sz="quarter" idx="11"/>
          </p:nvPr>
        </p:nvSpPr>
        <p:spPr/>
        <p:txBody>
          <a:bodyPr/>
          <a:lstStyle/>
          <a:p>
            <a:pPr>
              <a:defRPr/>
            </a:pPr>
            <a:endParaRPr lang="tr-TR">
              <a:solidFill>
                <a:srgbClr val="FFFFFF"/>
              </a:solidFill>
            </a:endParaRPr>
          </a:p>
        </p:txBody>
      </p:sp>
      <p:sp>
        <p:nvSpPr>
          <p:cNvPr id="4" name="Slide Number Placeholder 3"/>
          <p:cNvSpPr>
            <a:spLocks noGrp="1"/>
          </p:cNvSpPr>
          <p:nvPr>
            <p:ph type="sldNum" sz="quarter" idx="12"/>
          </p:nvPr>
        </p:nvSpPr>
        <p:spPr/>
        <p:txBody>
          <a:bodyPr/>
          <a:lstStyle/>
          <a:p>
            <a:pPr>
              <a:defRPr/>
            </a:pPr>
            <a:fld id="{3B8EA7D5-29B6-452C-AEB8-1096FEC4B21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8A4A9030-23F8-49E8-8569-C423E9998B67}"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63A7D41-D0CF-4B33-BE47-073FEAD4EA46}" type="slidenum">
              <a:rPr lang="tr-TR" smtClean="0">
                <a:solidFill>
                  <a:srgbClr val="FFFFFF"/>
                </a:solidFill>
              </a:rPr>
              <a:pPr>
                <a:defRPr/>
              </a:pPr>
              <a:t>‹#›</a:t>
            </a:fld>
            <a:endParaRPr lang="tr-TR">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5FC52B8E-8ABC-4B32-A463-3137B0039EB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1BC5754B-7AD5-459E-8003-9D13588CE33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endParaRPr lang="tr-TR">
              <a:solidFill>
                <a:srgbClr val="FFFFFF"/>
              </a:solidFill>
            </a:endParaRPr>
          </a:p>
        </p:txBody>
      </p:sp>
      <p:sp>
        <p:nvSpPr>
          <p:cNvPr id="19" name="Footer Placeholder 18"/>
          <p:cNvSpPr>
            <a:spLocks noGrp="1"/>
          </p:cNvSpPr>
          <p:nvPr>
            <p:ph type="ftr" sz="quarter" idx="11"/>
          </p:nvPr>
        </p:nvSpPr>
        <p:spPr/>
        <p:txBody>
          <a:bodyPr/>
          <a:lstStyle/>
          <a:p>
            <a:pPr>
              <a:defRPr/>
            </a:pPr>
            <a:endParaRPr lang="tr-TR">
              <a:solidFill>
                <a:srgbClr val="FFFFFF"/>
              </a:solidFill>
            </a:endParaRPr>
          </a:p>
        </p:txBody>
      </p:sp>
      <p:sp>
        <p:nvSpPr>
          <p:cNvPr id="27" name="Slide Number Placeholder 26"/>
          <p:cNvSpPr>
            <a:spLocks noGrp="1"/>
          </p:cNvSpPr>
          <p:nvPr>
            <p:ph type="sldNum" sz="quarter" idx="12"/>
          </p:nvPr>
        </p:nvSpPr>
        <p:spPr/>
        <p:txBody>
          <a:bodyPr/>
          <a:lstStyle/>
          <a:p>
            <a:pPr>
              <a:defRPr/>
            </a:pPr>
            <a:fld id="{8A960270-DE52-438C-A16A-D56CC9E1945D}"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A1F8EEAD-3EAA-41BB-931E-4D85633D58AF}"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4CCAC3F3-1BA4-40B9-A1BC-F59E927943A7}"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FA18C064-2928-49FB-B408-B10DD5E90AA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B82C0BF4-CA67-4B80-BDDE-C320C48DCBC1}" type="datetimeFigureOut">
              <a:rPr lang="tr-TR" smtClean="0"/>
              <a:t>23.12.2015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E3DA73-A785-4B29-B96A-044205BCDBC0}"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a:defRPr/>
            </a:pPr>
            <a:endParaRPr lang="tr-TR">
              <a:solidFill>
                <a:srgbClr val="FFFFFF"/>
              </a:solidFill>
            </a:endParaRPr>
          </a:p>
        </p:txBody>
      </p:sp>
      <p:sp>
        <p:nvSpPr>
          <p:cNvPr id="8" name="Footer Placeholder 7"/>
          <p:cNvSpPr>
            <a:spLocks noGrp="1"/>
          </p:cNvSpPr>
          <p:nvPr>
            <p:ph type="ftr" sz="quarter" idx="11"/>
          </p:nvPr>
        </p:nvSpPr>
        <p:spPr/>
        <p:txBody>
          <a:bodyPr/>
          <a:lstStyle/>
          <a:p>
            <a:pPr>
              <a:defRPr/>
            </a:pPr>
            <a:endParaRPr lang="tr-TR">
              <a:solidFill>
                <a:srgbClr val="FFFFFF"/>
              </a:solidFill>
            </a:endParaRPr>
          </a:p>
        </p:txBody>
      </p:sp>
      <p:sp>
        <p:nvSpPr>
          <p:cNvPr id="9" name="Slide Number Placeholder 8"/>
          <p:cNvSpPr>
            <a:spLocks noGrp="1"/>
          </p:cNvSpPr>
          <p:nvPr>
            <p:ph type="sldNum" sz="quarter" idx="12"/>
          </p:nvPr>
        </p:nvSpPr>
        <p:spPr/>
        <p:txBody>
          <a:bodyPr/>
          <a:lstStyle/>
          <a:p>
            <a:pPr>
              <a:defRPr/>
            </a:pPr>
            <a:fld id="{AB8D337D-8C0C-4C30-B464-712DBBB108E3}"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a:defRPr/>
            </a:pPr>
            <a:endParaRPr lang="tr-TR">
              <a:solidFill>
                <a:srgbClr val="FFFFFF"/>
              </a:solidFill>
            </a:endParaRPr>
          </a:p>
        </p:txBody>
      </p:sp>
      <p:sp>
        <p:nvSpPr>
          <p:cNvPr id="4" name="Footer Placeholder 3"/>
          <p:cNvSpPr>
            <a:spLocks noGrp="1"/>
          </p:cNvSpPr>
          <p:nvPr>
            <p:ph type="ftr" sz="quarter" idx="11"/>
          </p:nvPr>
        </p:nvSpPr>
        <p:spPr/>
        <p:txBody>
          <a:bodyPr/>
          <a:lstStyle/>
          <a:p>
            <a:pPr>
              <a:defRPr/>
            </a:pPr>
            <a:endParaRPr lang="tr-TR">
              <a:solidFill>
                <a:srgbClr val="FFFFFF"/>
              </a:solidFill>
            </a:endParaRPr>
          </a:p>
        </p:txBody>
      </p:sp>
      <p:sp>
        <p:nvSpPr>
          <p:cNvPr id="5" name="Slide Number Placeholder 4"/>
          <p:cNvSpPr>
            <a:spLocks noGrp="1"/>
          </p:cNvSpPr>
          <p:nvPr>
            <p:ph type="sldNum" sz="quarter" idx="12"/>
          </p:nvPr>
        </p:nvSpPr>
        <p:spPr/>
        <p:txBody>
          <a:bodyPr/>
          <a:lstStyle/>
          <a:p>
            <a:pPr>
              <a:defRPr/>
            </a:pPr>
            <a:fld id="{2E78B6C4-FCF8-40FE-B550-BD44FF8A39CA}"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solidFill>
                <a:srgbClr val="FFFFFF"/>
              </a:solidFill>
            </a:endParaRPr>
          </a:p>
        </p:txBody>
      </p:sp>
      <p:sp>
        <p:nvSpPr>
          <p:cNvPr id="3" name="Footer Placeholder 2"/>
          <p:cNvSpPr>
            <a:spLocks noGrp="1"/>
          </p:cNvSpPr>
          <p:nvPr>
            <p:ph type="ftr" sz="quarter" idx="11"/>
          </p:nvPr>
        </p:nvSpPr>
        <p:spPr/>
        <p:txBody>
          <a:bodyPr/>
          <a:lstStyle/>
          <a:p>
            <a:pPr>
              <a:defRPr/>
            </a:pPr>
            <a:endParaRPr lang="tr-TR">
              <a:solidFill>
                <a:srgbClr val="FFFFFF"/>
              </a:solidFill>
            </a:endParaRPr>
          </a:p>
        </p:txBody>
      </p:sp>
      <p:sp>
        <p:nvSpPr>
          <p:cNvPr id="4" name="Slide Number Placeholder 3"/>
          <p:cNvSpPr>
            <a:spLocks noGrp="1"/>
          </p:cNvSpPr>
          <p:nvPr>
            <p:ph type="sldNum" sz="quarter" idx="12"/>
          </p:nvPr>
        </p:nvSpPr>
        <p:spPr/>
        <p:txBody>
          <a:bodyPr/>
          <a:lstStyle/>
          <a:p>
            <a:pPr>
              <a:defRPr/>
            </a:pPr>
            <a:fld id="{3B8EA7D5-29B6-452C-AEB8-1096FEC4B21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8A4A9030-23F8-49E8-8569-C423E9998B67}"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63A7D41-D0CF-4B33-BE47-073FEAD4EA46}" type="slidenum">
              <a:rPr lang="tr-TR" smtClean="0">
                <a:solidFill>
                  <a:srgbClr val="FFFFFF"/>
                </a:solidFill>
              </a:rPr>
              <a:pPr>
                <a:defRPr/>
              </a:pPr>
              <a:t>‹#›</a:t>
            </a:fld>
            <a:endParaRPr lang="tr-TR">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5FC52B8E-8ABC-4B32-A463-3137B0039EB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1BC5754B-7AD5-459E-8003-9D13588CE33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B82C0BF4-CA67-4B80-BDDE-C320C48DCBC1}" type="datetimeFigureOut">
              <a:rPr lang="tr-TR" smtClean="0"/>
              <a:t>23.12.2015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6E3DA73-A785-4B29-B96A-044205BCDBC0}" type="slidenum">
              <a:rPr lang="tr-TR" smtClean="0"/>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B82C0BF4-CA67-4B80-BDDE-C320C48DCBC1}" type="datetimeFigureOut">
              <a:rPr lang="tr-TR" smtClean="0"/>
              <a:t>23.12.2015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6E3DA73-A785-4B29-B96A-044205BCDBC0}" type="slidenum">
              <a:rPr lang="tr-TR" smtClean="0"/>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B82C0BF4-CA67-4B80-BDDE-C320C48DCBC1}" type="datetimeFigureOut">
              <a:rPr lang="tr-TR" smtClean="0"/>
              <a:t>23.12.2015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6E3DA73-A785-4B29-B96A-044205BCDBC0}" type="slidenum">
              <a:rPr lang="tr-TR" smtClean="0"/>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C0BF4-CA67-4B80-BDDE-C320C48DCBC1}" type="datetimeFigureOut">
              <a:rPr lang="tr-TR" smtClean="0"/>
              <a:t>23.12.2015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6E3DA73-A785-4B29-B96A-044205BCDBC0}" type="slidenum">
              <a:rPr lang="tr-TR" smtClean="0"/>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B82C0BF4-CA67-4B80-BDDE-C320C48DCBC1}" type="datetimeFigureOut">
              <a:rPr lang="tr-TR" smtClean="0"/>
              <a:t>23.12.2015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6E3DA73-A785-4B29-B96A-044205BCDBC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A1F8EEAD-3EAA-41BB-931E-4D85633D58AF}"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B82C0BF4-CA67-4B80-BDDE-C320C48DCBC1}" type="datetimeFigureOut">
              <a:rPr lang="tr-TR" smtClean="0"/>
              <a:t>23.12.2015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56E3DA73-A785-4B29-B96A-044205BCDBC0}"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B82C0BF4-CA67-4B80-BDDE-C320C48DCBC1}" type="datetimeFigureOut">
              <a:rPr lang="tr-TR" smtClean="0"/>
              <a:t>23.12.2015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E3DA73-A785-4B29-B96A-044205BCDBC0}" type="slidenum">
              <a:rPr lang="tr-TR" smtClean="0"/>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B82C0BF4-CA67-4B80-BDDE-C320C48DCBC1}" type="datetimeFigureOut">
              <a:rPr lang="tr-TR" smtClean="0"/>
              <a:t>23.12.2015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E3DA73-A785-4B29-B96A-044205BCDBC0}" type="slidenum">
              <a:rPr lang="tr-TR" smtClean="0"/>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endParaRPr lang="tr-TR">
              <a:solidFill>
                <a:srgbClr val="FFFFFF"/>
              </a:solidFill>
            </a:endParaRPr>
          </a:p>
        </p:txBody>
      </p:sp>
      <p:sp>
        <p:nvSpPr>
          <p:cNvPr id="19" name="Footer Placeholder 18"/>
          <p:cNvSpPr>
            <a:spLocks noGrp="1"/>
          </p:cNvSpPr>
          <p:nvPr>
            <p:ph type="ftr" sz="quarter" idx="11"/>
          </p:nvPr>
        </p:nvSpPr>
        <p:spPr/>
        <p:txBody>
          <a:bodyPr/>
          <a:lstStyle/>
          <a:p>
            <a:pPr>
              <a:defRPr/>
            </a:pPr>
            <a:endParaRPr lang="tr-TR">
              <a:solidFill>
                <a:srgbClr val="FFFFFF"/>
              </a:solidFill>
            </a:endParaRPr>
          </a:p>
        </p:txBody>
      </p:sp>
      <p:sp>
        <p:nvSpPr>
          <p:cNvPr id="27" name="Slide Number Placeholder 26"/>
          <p:cNvSpPr>
            <a:spLocks noGrp="1"/>
          </p:cNvSpPr>
          <p:nvPr>
            <p:ph type="sldNum" sz="quarter" idx="12"/>
          </p:nvPr>
        </p:nvSpPr>
        <p:spPr/>
        <p:txBody>
          <a:bodyPr/>
          <a:lstStyle/>
          <a:p>
            <a:pPr>
              <a:defRPr/>
            </a:pPr>
            <a:fld id="{8A960270-DE52-438C-A16A-D56CC9E1945D}"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A1F8EEAD-3EAA-41BB-931E-4D85633D58AF}"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4CCAC3F3-1BA4-40B9-A1BC-F59E927943A7}"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FA18C064-2928-49FB-B408-B10DD5E90AA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a:defRPr/>
            </a:pPr>
            <a:endParaRPr lang="tr-TR">
              <a:solidFill>
                <a:srgbClr val="FFFFFF"/>
              </a:solidFill>
            </a:endParaRPr>
          </a:p>
        </p:txBody>
      </p:sp>
      <p:sp>
        <p:nvSpPr>
          <p:cNvPr id="8" name="Footer Placeholder 7"/>
          <p:cNvSpPr>
            <a:spLocks noGrp="1"/>
          </p:cNvSpPr>
          <p:nvPr>
            <p:ph type="ftr" sz="quarter" idx="11"/>
          </p:nvPr>
        </p:nvSpPr>
        <p:spPr/>
        <p:txBody>
          <a:bodyPr/>
          <a:lstStyle/>
          <a:p>
            <a:pPr>
              <a:defRPr/>
            </a:pPr>
            <a:endParaRPr lang="tr-TR">
              <a:solidFill>
                <a:srgbClr val="FFFFFF"/>
              </a:solidFill>
            </a:endParaRPr>
          </a:p>
        </p:txBody>
      </p:sp>
      <p:sp>
        <p:nvSpPr>
          <p:cNvPr id="9" name="Slide Number Placeholder 8"/>
          <p:cNvSpPr>
            <a:spLocks noGrp="1"/>
          </p:cNvSpPr>
          <p:nvPr>
            <p:ph type="sldNum" sz="quarter" idx="12"/>
          </p:nvPr>
        </p:nvSpPr>
        <p:spPr/>
        <p:txBody>
          <a:bodyPr/>
          <a:lstStyle/>
          <a:p>
            <a:pPr>
              <a:defRPr/>
            </a:pPr>
            <a:fld id="{AB8D337D-8C0C-4C30-B464-712DBBB108E3}"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a:defRPr/>
            </a:pPr>
            <a:endParaRPr lang="tr-TR">
              <a:solidFill>
                <a:srgbClr val="FFFFFF"/>
              </a:solidFill>
            </a:endParaRPr>
          </a:p>
        </p:txBody>
      </p:sp>
      <p:sp>
        <p:nvSpPr>
          <p:cNvPr id="4" name="Footer Placeholder 3"/>
          <p:cNvSpPr>
            <a:spLocks noGrp="1"/>
          </p:cNvSpPr>
          <p:nvPr>
            <p:ph type="ftr" sz="quarter" idx="11"/>
          </p:nvPr>
        </p:nvSpPr>
        <p:spPr/>
        <p:txBody>
          <a:bodyPr/>
          <a:lstStyle/>
          <a:p>
            <a:pPr>
              <a:defRPr/>
            </a:pPr>
            <a:endParaRPr lang="tr-TR">
              <a:solidFill>
                <a:srgbClr val="FFFFFF"/>
              </a:solidFill>
            </a:endParaRPr>
          </a:p>
        </p:txBody>
      </p:sp>
      <p:sp>
        <p:nvSpPr>
          <p:cNvPr id="5" name="Slide Number Placeholder 4"/>
          <p:cNvSpPr>
            <a:spLocks noGrp="1"/>
          </p:cNvSpPr>
          <p:nvPr>
            <p:ph type="sldNum" sz="quarter" idx="12"/>
          </p:nvPr>
        </p:nvSpPr>
        <p:spPr/>
        <p:txBody>
          <a:bodyPr/>
          <a:lstStyle/>
          <a:p>
            <a:pPr>
              <a:defRPr/>
            </a:pPr>
            <a:fld id="{2E78B6C4-FCF8-40FE-B550-BD44FF8A39CA}"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solidFill>
                <a:srgbClr val="FFFFFF"/>
              </a:solidFill>
            </a:endParaRPr>
          </a:p>
        </p:txBody>
      </p:sp>
      <p:sp>
        <p:nvSpPr>
          <p:cNvPr id="3" name="Footer Placeholder 2"/>
          <p:cNvSpPr>
            <a:spLocks noGrp="1"/>
          </p:cNvSpPr>
          <p:nvPr>
            <p:ph type="ftr" sz="quarter" idx="11"/>
          </p:nvPr>
        </p:nvSpPr>
        <p:spPr/>
        <p:txBody>
          <a:bodyPr/>
          <a:lstStyle/>
          <a:p>
            <a:pPr>
              <a:defRPr/>
            </a:pPr>
            <a:endParaRPr lang="tr-TR">
              <a:solidFill>
                <a:srgbClr val="FFFFFF"/>
              </a:solidFill>
            </a:endParaRPr>
          </a:p>
        </p:txBody>
      </p:sp>
      <p:sp>
        <p:nvSpPr>
          <p:cNvPr id="4" name="Slide Number Placeholder 3"/>
          <p:cNvSpPr>
            <a:spLocks noGrp="1"/>
          </p:cNvSpPr>
          <p:nvPr>
            <p:ph type="sldNum" sz="quarter" idx="12"/>
          </p:nvPr>
        </p:nvSpPr>
        <p:spPr/>
        <p:txBody>
          <a:bodyPr/>
          <a:lstStyle/>
          <a:p>
            <a:pPr>
              <a:defRPr/>
            </a:pPr>
            <a:fld id="{3B8EA7D5-29B6-452C-AEB8-1096FEC4B21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4CCAC3F3-1BA4-40B9-A1BC-F59E927943A7}"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8A4A9030-23F8-49E8-8569-C423E9998B67}"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63A7D41-D0CF-4B33-BE47-073FEAD4EA46}" type="slidenum">
              <a:rPr lang="tr-TR" smtClean="0">
                <a:solidFill>
                  <a:srgbClr val="FFFFFF"/>
                </a:solidFill>
              </a:rPr>
              <a:pPr>
                <a:defRPr/>
              </a:pPr>
              <a:t>‹#›</a:t>
            </a:fld>
            <a:endParaRPr lang="tr-TR">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5FC52B8E-8ABC-4B32-A463-3137B0039EB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1BC5754B-7AD5-459E-8003-9D13588CE33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endParaRPr lang="tr-TR">
              <a:solidFill>
                <a:srgbClr val="FFFFFF"/>
              </a:solidFill>
            </a:endParaRPr>
          </a:p>
        </p:txBody>
      </p:sp>
      <p:sp>
        <p:nvSpPr>
          <p:cNvPr id="19" name="Footer Placeholder 18"/>
          <p:cNvSpPr>
            <a:spLocks noGrp="1"/>
          </p:cNvSpPr>
          <p:nvPr>
            <p:ph type="ftr" sz="quarter" idx="11"/>
          </p:nvPr>
        </p:nvSpPr>
        <p:spPr/>
        <p:txBody>
          <a:bodyPr/>
          <a:lstStyle/>
          <a:p>
            <a:pPr>
              <a:defRPr/>
            </a:pPr>
            <a:endParaRPr lang="tr-TR">
              <a:solidFill>
                <a:srgbClr val="FFFFFF"/>
              </a:solidFill>
            </a:endParaRPr>
          </a:p>
        </p:txBody>
      </p:sp>
      <p:sp>
        <p:nvSpPr>
          <p:cNvPr id="27" name="Slide Number Placeholder 26"/>
          <p:cNvSpPr>
            <a:spLocks noGrp="1"/>
          </p:cNvSpPr>
          <p:nvPr>
            <p:ph type="sldNum" sz="quarter" idx="12"/>
          </p:nvPr>
        </p:nvSpPr>
        <p:spPr/>
        <p:txBody>
          <a:bodyPr/>
          <a:lstStyle/>
          <a:p>
            <a:pPr>
              <a:defRPr/>
            </a:pPr>
            <a:fld id="{8A960270-DE52-438C-A16A-D56CC9E1945D}"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A1F8EEAD-3EAA-41BB-931E-4D85633D58AF}"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4CCAC3F3-1BA4-40B9-A1BC-F59E927943A7}"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FA18C064-2928-49FB-B408-B10DD5E90AA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a:defRPr/>
            </a:pPr>
            <a:endParaRPr lang="tr-TR">
              <a:solidFill>
                <a:srgbClr val="FFFFFF"/>
              </a:solidFill>
            </a:endParaRPr>
          </a:p>
        </p:txBody>
      </p:sp>
      <p:sp>
        <p:nvSpPr>
          <p:cNvPr id="8" name="Footer Placeholder 7"/>
          <p:cNvSpPr>
            <a:spLocks noGrp="1"/>
          </p:cNvSpPr>
          <p:nvPr>
            <p:ph type="ftr" sz="quarter" idx="11"/>
          </p:nvPr>
        </p:nvSpPr>
        <p:spPr/>
        <p:txBody>
          <a:bodyPr/>
          <a:lstStyle/>
          <a:p>
            <a:pPr>
              <a:defRPr/>
            </a:pPr>
            <a:endParaRPr lang="tr-TR">
              <a:solidFill>
                <a:srgbClr val="FFFFFF"/>
              </a:solidFill>
            </a:endParaRPr>
          </a:p>
        </p:txBody>
      </p:sp>
      <p:sp>
        <p:nvSpPr>
          <p:cNvPr id="9" name="Slide Number Placeholder 8"/>
          <p:cNvSpPr>
            <a:spLocks noGrp="1"/>
          </p:cNvSpPr>
          <p:nvPr>
            <p:ph type="sldNum" sz="quarter" idx="12"/>
          </p:nvPr>
        </p:nvSpPr>
        <p:spPr/>
        <p:txBody>
          <a:bodyPr/>
          <a:lstStyle/>
          <a:p>
            <a:pPr>
              <a:defRPr/>
            </a:pPr>
            <a:fld id="{AB8D337D-8C0C-4C30-B464-712DBBB108E3}"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a:defRPr/>
            </a:pPr>
            <a:endParaRPr lang="tr-TR">
              <a:solidFill>
                <a:srgbClr val="FFFFFF"/>
              </a:solidFill>
            </a:endParaRPr>
          </a:p>
        </p:txBody>
      </p:sp>
      <p:sp>
        <p:nvSpPr>
          <p:cNvPr id="4" name="Footer Placeholder 3"/>
          <p:cNvSpPr>
            <a:spLocks noGrp="1"/>
          </p:cNvSpPr>
          <p:nvPr>
            <p:ph type="ftr" sz="quarter" idx="11"/>
          </p:nvPr>
        </p:nvSpPr>
        <p:spPr/>
        <p:txBody>
          <a:bodyPr/>
          <a:lstStyle/>
          <a:p>
            <a:pPr>
              <a:defRPr/>
            </a:pPr>
            <a:endParaRPr lang="tr-TR">
              <a:solidFill>
                <a:srgbClr val="FFFFFF"/>
              </a:solidFill>
            </a:endParaRPr>
          </a:p>
        </p:txBody>
      </p:sp>
      <p:sp>
        <p:nvSpPr>
          <p:cNvPr id="5" name="Slide Number Placeholder 4"/>
          <p:cNvSpPr>
            <a:spLocks noGrp="1"/>
          </p:cNvSpPr>
          <p:nvPr>
            <p:ph type="sldNum" sz="quarter" idx="12"/>
          </p:nvPr>
        </p:nvSpPr>
        <p:spPr/>
        <p:txBody>
          <a:bodyPr/>
          <a:lstStyle/>
          <a:p>
            <a:pPr>
              <a:defRPr/>
            </a:pPr>
            <a:fld id="{2E78B6C4-FCF8-40FE-B550-BD44FF8A39CA}"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FA18C064-2928-49FB-B408-B10DD5E90AA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solidFill>
                <a:srgbClr val="FFFFFF"/>
              </a:solidFill>
            </a:endParaRPr>
          </a:p>
        </p:txBody>
      </p:sp>
      <p:sp>
        <p:nvSpPr>
          <p:cNvPr id="3" name="Footer Placeholder 2"/>
          <p:cNvSpPr>
            <a:spLocks noGrp="1"/>
          </p:cNvSpPr>
          <p:nvPr>
            <p:ph type="ftr" sz="quarter" idx="11"/>
          </p:nvPr>
        </p:nvSpPr>
        <p:spPr/>
        <p:txBody>
          <a:bodyPr/>
          <a:lstStyle/>
          <a:p>
            <a:pPr>
              <a:defRPr/>
            </a:pPr>
            <a:endParaRPr lang="tr-TR">
              <a:solidFill>
                <a:srgbClr val="FFFFFF"/>
              </a:solidFill>
            </a:endParaRPr>
          </a:p>
        </p:txBody>
      </p:sp>
      <p:sp>
        <p:nvSpPr>
          <p:cNvPr id="4" name="Slide Number Placeholder 3"/>
          <p:cNvSpPr>
            <a:spLocks noGrp="1"/>
          </p:cNvSpPr>
          <p:nvPr>
            <p:ph type="sldNum" sz="quarter" idx="12"/>
          </p:nvPr>
        </p:nvSpPr>
        <p:spPr/>
        <p:txBody>
          <a:bodyPr/>
          <a:lstStyle/>
          <a:p>
            <a:pPr>
              <a:defRPr/>
            </a:pPr>
            <a:fld id="{3B8EA7D5-29B6-452C-AEB8-1096FEC4B21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8A4A9030-23F8-49E8-8569-C423E9998B67}"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63A7D41-D0CF-4B33-BE47-073FEAD4EA46}" type="slidenum">
              <a:rPr lang="tr-TR" smtClean="0">
                <a:solidFill>
                  <a:srgbClr val="FFFFFF"/>
                </a:solidFill>
              </a:rPr>
              <a:pPr>
                <a:defRPr/>
              </a:pPr>
              <a:t>‹#›</a:t>
            </a:fld>
            <a:endParaRPr lang="tr-TR">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5FC52B8E-8ABC-4B32-A463-3137B0039EB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1BC5754B-7AD5-459E-8003-9D13588CE33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sp>
        <p:nvSpPr>
          <p:cNvPr id="33794" name="Rectangle 2"/>
          <p:cNvSpPr>
            <a:spLocks noGrp="1" noChangeArrowheads="1"/>
          </p:cNvSpPr>
          <p:nvPr>
            <p:ph type="ctrTitle" sz="quarter"/>
          </p:nvPr>
        </p:nvSpPr>
        <p:spPr>
          <a:xfrm>
            <a:off x="685800" y="1676400"/>
            <a:ext cx="7772400" cy="1828800"/>
          </a:xfrm>
        </p:spPr>
        <p:txBody>
          <a:bodyPr/>
          <a:lstStyle>
            <a:lvl1pPr>
              <a:defRPr/>
            </a:lvl1pPr>
          </a:lstStyle>
          <a:p>
            <a:r>
              <a:rPr lang="tr-TR"/>
              <a:t>Asıl başlık stili için tıklatın</a:t>
            </a:r>
          </a:p>
        </p:txBody>
      </p:sp>
      <p:sp>
        <p:nvSpPr>
          <p:cNvPr id="337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4" name="Rectangle 4"/>
          <p:cNvSpPr>
            <a:spLocks noGrp="1" noChangeArrowheads="1"/>
          </p:cNvSpPr>
          <p:nvPr>
            <p:ph type="dt" sz="quarter" idx="10"/>
          </p:nvPr>
        </p:nvSpPr>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A960270-DE52-438C-A16A-D56CC9E1945D}"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011461399"/>
      </p:ext>
    </p:extLst>
  </p:cSld>
  <p:clrMapOvr>
    <a:masterClrMapping/>
  </p:clrMapOvr>
  <p:transition>
    <p:wedg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F8EEAD-3EAA-41BB-931E-4D85633D58AF}"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502711993"/>
      </p:ext>
    </p:extLst>
  </p:cSld>
  <p:clrMapOvr>
    <a:masterClrMapping/>
  </p:clrMapOvr>
  <p:transition>
    <p:wedg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CAC3F3-1BA4-40B9-A1BC-F59E927943A7}"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4190268715"/>
      </p:ext>
    </p:extLst>
  </p:cSld>
  <p:clrMapOvr>
    <a:masterClrMapping/>
  </p:clrMapOvr>
  <p:transition>
    <p:wedg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18C064-2928-49FB-B408-B10DD5E90AAB}"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4005278394"/>
      </p:ext>
    </p:extLst>
  </p:cSld>
  <p:clrMapOvr>
    <a:masterClrMapping/>
  </p:clrMapOvr>
  <p:transition>
    <p:wedg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8D337D-8C0C-4C30-B464-712DBBB108E3}"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554252680"/>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a:defRPr/>
            </a:pPr>
            <a:endParaRPr lang="tr-TR">
              <a:solidFill>
                <a:srgbClr val="FFFFFF"/>
              </a:solidFill>
            </a:endParaRPr>
          </a:p>
        </p:txBody>
      </p:sp>
      <p:sp>
        <p:nvSpPr>
          <p:cNvPr id="8" name="Footer Placeholder 7"/>
          <p:cNvSpPr>
            <a:spLocks noGrp="1"/>
          </p:cNvSpPr>
          <p:nvPr>
            <p:ph type="ftr" sz="quarter" idx="11"/>
          </p:nvPr>
        </p:nvSpPr>
        <p:spPr/>
        <p:txBody>
          <a:bodyPr/>
          <a:lstStyle/>
          <a:p>
            <a:pPr>
              <a:defRPr/>
            </a:pPr>
            <a:endParaRPr lang="tr-TR">
              <a:solidFill>
                <a:srgbClr val="FFFFFF"/>
              </a:solidFill>
            </a:endParaRPr>
          </a:p>
        </p:txBody>
      </p:sp>
      <p:sp>
        <p:nvSpPr>
          <p:cNvPr id="9" name="Slide Number Placeholder 8"/>
          <p:cNvSpPr>
            <a:spLocks noGrp="1"/>
          </p:cNvSpPr>
          <p:nvPr>
            <p:ph type="sldNum" sz="quarter" idx="12"/>
          </p:nvPr>
        </p:nvSpPr>
        <p:spPr/>
        <p:txBody>
          <a:bodyPr/>
          <a:lstStyle/>
          <a:p>
            <a:pPr>
              <a:defRPr/>
            </a:pPr>
            <a:fld id="{AB8D337D-8C0C-4C30-B464-712DBBB108E3}"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78B6C4-FCF8-40FE-B550-BD44FF8A39CA}"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106325749"/>
      </p:ext>
    </p:extLst>
  </p:cSld>
  <p:clrMapOvr>
    <a:masterClrMapping/>
  </p:clrMapOvr>
  <p:transition>
    <p:wedg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B8EA7D5-29B6-452C-AEB8-1096FEC4B21B}"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568945283"/>
      </p:ext>
    </p:extLst>
  </p:cSld>
  <p:clrMapOvr>
    <a:masterClrMapping/>
  </p:clrMapOvr>
  <p:transition>
    <p:wedg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4A9030-23F8-49E8-8569-C423E9998B67}"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947119438"/>
      </p:ext>
    </p:extLst>
  </p:cSld>
  <p:clrMapOvr>
    <a:masterClrMapping/>
  </p:clrMapOvr>
  <p:transition>
    <p:wedg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3A7D41-D0CF-4B33-BE47-073FEAD4EA46}"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656670518"/>
      </p:ext>
    </p:extLst>
  </p:cSld>
  <p:clrMapOvr>
    <a:masterClrMapping/>
  </p:clrMapOvr>
  <p:transition>
    <p:wedg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C52B8E-8ABC-4B32-A463-3137B0039EB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193118964"/>
      </p:ext>
    </p:extLst>
  </p:cSld>
  <p:clrMapOvr>
    <a:masterClrMapping/>
  </p:clrMapOvr>
  <p:transition>
    <p:wedg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381000"/>
            <a:ext cx="2057400" cy="57150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381000"/>
            <a:ext cx="6019800" cy="5715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C5754B-7AD5-459E-8003-9D13588CE33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026006540"/>
      </p:ext>
    </p:extLst>
  </p:cSld>
  <p:clrMapOvr>
    <a:masterClrMapping/>
  </p:clrMapOvr>
  <p:transition>
    <p:wedg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81000"/>
            <a:ext cx="8229600" cy="13716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812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9812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41148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FF1EE7C-A34A-499D-B2F4-E9F5CD1BA684}"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867234064"/>
      </p:ext>
    </p:extLst>
  </p:cSld>
  <p:clrMapOvr>
    <a:masterClrMapping/>
  </p:clrMapOvr>
  <p:transition>
    <p:wedg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sp>
        <p:nvSpPr>
          <p:cNvPr id="33794" name="Rectangle 2"/>
          <p:cNvSpPr>
            <a:spLocks noGrp="1" noChangeArrowheads="1"/>
          </p:cNvSpPr>
          <p:nvPr>
            <p:ph type="ctrTitle" sz="quarter"/>
          </p:nvPr>
        </p:nvSpPr>
        <p:spPr>
          <a:xfrm>
            <a:off x="685800" y="1676400"/>
            <a:ext cx="7772400" cy="1828800"/>
          </a:xfrm>
        </p:spPr>
        <p:txBody>
          <a:bodyPr/>
          <a:lstStyle>
            <a:lvl1pPr>
              <a:defRPr/>
            </a:lvl1pPr>
          </a:lstStyle>
          <a:p>
            <a:r>
              <a:rPr lang="tr-TR"/>
              <a:t>Asıl başlık stili için tıklatın</a:t>
            </a:r>
          </a:p>
        </p:txBody>
      </p:sp>
      <p:sp>
        <p:nvSpPr>
          <p:cNvPr id="337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4" name="Rectangle 4"/>
          <p:cNvSpPr>
            <a:spLocks noGrp="1" noChangeArrowheads="1"/>
          </p:cNvSpPr>
          <p:nvPr>
            <p:ph type="dt" sz="quarter" idx="10"/>
          </p:nvPr>
        </p:nvSpPr>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A960270-DE52-438C-A16A-D56CC9E1945D}"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4203127242"/>
      </p:ext>
    </p:extLst>
  </p:cSld>
  <p:clrMapOvr>
    <a:masterClrMapping/>
  </p:clrMapOvr>
  <p:transition>
    <p:wedg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F8EEAD-3EAA-41BB-931E-4D85633D58AF}"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48712625"/>
      </p:ext>
    </p:extLst>
  </p:cSld>
  <p:clrMapOvr>
    <a:masterClrMapping/>
  </p:clrMapOvr>
  <p:transition>
    <p:wedg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CAC3F3-1BA4-40B9-A1BC-F59E927943A7}"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442104229"/>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a:defRPr/>
            </a:pPr>
            <a:endParaRPr lang="tr-TR">
              <a:solidFill>
                <a:srgbClr val="FFFFFF"/>
              </a:solidFill>
            </a:endParaRPr>
          </a:p>
        </p:txBody>
      </p:sp>
      <p:sp>
        <p:nvSpPr>
          <p:cNvPr id="4" name="Footer Placeholder 3"/>
          <p:cNvSpPr>
            <a:spLocks noGrp="1"/>
          </p:cNvSpPr>
          <p:nvPr>
            <p:ph type="ftr" sz="quarter" idx="11"/>
          </p:nvPr>
        </p:nvSpPr>
        <p:spPr/>
        <p:txBody>
          <a:bodyPr/>
          <a:lstStyle/>
          <a:p>
            <a:pPr>
              <a:defRPr/>
            </a:pPr>
            <a:endParaRPr lang="tr-TR">
              <a:solidFill>
                <a:srgbClr val="FFFFFF"/>
              </a:solidFill>
            </a:endParaRPr>
          </a:p>
        </p:txBody>
      </p:sp>
      <p:sp>
        <p:nvSpPr>
          <p:cNvPr id="5" name="Slide Number Placeholder 4"/>
          <p:cNvSpPr>
            <a:spLocks noGrp="1"/>
          </p:cNvSpPr>
          <p:nvPr>
            <p:ph type="sldNum" sz="quarter" idx="12"/>
          </p:nvPr>
        </p:nvSpPr>
        <p:spPr/>
        <p:txBody>
          <a:bodyPr/>
          <a:lstStyle/>
          <a:p>
            <a:pPr>
              <a:defRPr/>
            </a:pPr>
            <a:fld id="{2E78B6C4-FCF8-40FE-B550-BD44FF8A39CA}"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18C064-2928-49FB-B408-B10DD5E90AAB}"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932273045"/>
      </p:ext>
    </p:extLst>
  </p:cSld>
  <p:clrMapOvr>
    <a:masterClrMapping/>
  </p:clrMapOvr>
  <p:transition>
    <p:wedg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8D337D-8C0C-4C30-B464-712DBBB108E3}"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931034706"/>
      </p:ext>
    </p:extLst>
  </p:cSld>
  <p:clrMapOvr>
    <a:masterClrMapping/>
  </p:clrMapOvr>
  <p:transition>
    <p:wedg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78B6C4-FCF8-40FE-B550-BD44FF8A39CA}"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410085939"/>
      </p:ext>
    </p:extLst>
  </p:cSld>
  <p:clrMapOvr>
    <a:masterClrMapping/>
  </p:clrMapOvr>
  <p:transition>
    <p:wedg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B8EA7D5-29B6-452C-AEB8-1096FEC4B21B}"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754845715"/>
      </p:ext>
    </p:extLst>
  </p:cSld>
  <p:clrMapOvr>
    <a:masterClrMapping/>
  </p:clrMapOvr>
  <p:transition>
    <p:wedg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4A9030-23F8-49E8-8569-C423E9998B67}"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470807147"/>
      </p:ext>
    </p:extLst>
  </p:cSld>
  <p:clrMapOvr>
    <a:masterClrMapping/>
  </p:clrMapOvr>
  <p:transition>
    <p:wedg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3A7D41-D0CF-4B33-BE47-073FEAD4EA46}"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719525913"/>
      </p:ext>
    </p:extLst>
  </p:cSld>
  <p:clrMapOvr>
    <a:masterClrMapping/>
  </p:clrMapOvr>
  <p:transition>
    <p:wedg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C52B8E-8ABC-4B32-A463-3137B0039EB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193514854"/>
      </p:ext>
    </p:extLst>
  </p:cSld>
  <p:clrMapOvr>
    <a:masterClrMapping/>
  </p:clrMapOvr>
  <p:transition>
    <p:wedg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381000"/>
            <a:ext cx="2057400" cy="57150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381000"/>
            <a:ext cx="6019800" cy="5715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C5754B-7AD5-459E-8003-9D13588CE33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66776753"/>
      </p:ext>
    </p:extLst>
  </p:cSld>
  <p:clrMapOvr>
    <a:masterClrMapping/>
  </p:clrMapOvr>
  <p:transition>
    <p:wedg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81000"/>
            <a:ext cx="8229600" cy="13716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812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9812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41148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FF1EE7C-A34A-499D-B2F4-E9F5CD1BA684}"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261728713"/>
      </p:ext>
    </p:extLst>
  </p:cSld>
  <p:clrMapOvr>
    <a:masterClrMapping/>
  </p:clrMapOvr>
  <p:transition>
    <p:wedg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sp>
        <p:nvSpPr>
          <p:cNvPr id="33794" name="Rectangle 2"/>
          <p:cNvSpPr>
            <a:spLocks noGrp="1" noChangeArrowheads="1"/>
          </p:cNvSpPr>
          <p:nvPr>
            <p:ph type="ctrTitle" sz="quarter"/>
          </p:nvPr>
        </p:nvSpPr>
        <p:spPr>
          <a:xfrm>
            <a:off x="685800" y="1676400"/>
            <a:ext cx="7772400" cy="1828800"/>
          </a:xfrm>
        </p:spPr>
        <p:txBody>
          <a:bodyPr/>
          <a:lstStyle>
            <a:lvl1pPr>
              <a:defRPr/>
            </a:lvl1pPr>
          </a:lstStyle>
          <a:p>
            <a:r>
              <a:rPr lang="tr-TR"/>
              <a:t>Asıl başlık stili için tıklatın</a:t>
            </a:r>
          </a:p>
        </p:txBody>
      </p:sp>
      <p:sp>
        <p:nvSpPr>
          <p:cNvPr id="337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4" name="Rectangle 4"/>
          <p:cNvSpPr>
            <a:spLocks noGrp="1" noChangeArrowheads="1"/>
          </p:cNvSpPr>
          <p:nvPr>
            <p:ph type="dt" sz="quarter" idx="10"/>
          </p:nvPr>
        </p:nvSpPr>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A960270-DE52-438C-A16A-D56CC9E1945D}"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315945719"/>
      </p:ext>
    </p:extLst>
  </p:cSld>
  <p:clrMapOvr>
    <a:masterClrMapping/>
  </p:clrMapOvr>
  <p:transition>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solidFill>
                <a:srgbClr val="FFFFFF"/>
              </a:solidFill>
            </a:endParaRPr>
          </a:p>
        </p:txBody>
      </p:sp>
      <p:sp>
        <p:nvSpPr>
          <p:cNvPr id="3" name="Footer Placeholder 2"/>
          <p:cNvSpPr>
            <a:spLocks noGrp="1"/>
          </p:cNvSpPr>
          <p:nvPr>
            <p:ph type="ftr" sz="quarter" idx="11"/>
          </p:nvPr>
        </p:nvSpPr>
        <p:spPr/>
        <p:txBody>
          <a:bodyPr/>
          <a:lstStyle/>
          <a:p>
            <a:pPr>
              <a:defRPr/>
            </a:pPr>
            <a:endParaRPr lang="tr-TR">
              <a:solidFill>
                <a:srgbClr val="FFFFFF"/>
              </a:solidFill>
            </a:endParaRPr>
          </a:p>
        </p:txBody>
      </p:sp>
      <p:sp>
        <p:nvSpPr>
          <p:cNvPr id="4" name="Slide Number Placeholder 3"/>
          <p:cNvSpPr>
            <a:spLocks noGrp="1"/>
          </p:cNvSpPr>
          <p:nvPr>
            <p:ph type="sldNum" sz="quarter" idx="12"/>
          </p:nvPr>
        </p:nvSpPr>
        <p:spPr/>
        <p:txBody>
          <a:bodyPr/>
          <a:lstStyle/>
          <a:p>
            <a:pPr>
              <a:defRPr/>
            </a:pPr>
            <a:fld id="{3B8EA7D5-29B6-452C-AEB8-1096FEC4B21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F8EEAD-3EAA-41BB-931E-4D85633D58AF}"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537739774"/>
      </p:ext>
    </p:extLst>
  </p:cSld>
  <p:clrMapOvr>
    <a:masterClrMapping/>
  </p:clrMapOvr>
  <p:transition>
    <p:wedg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CAC3F3-1BA4-40B9-A1BC-F59E927943A7}"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789072378"/>
      </p:ext>
    </p:extLst>
  </p:cSld>
  <p:clrMapOvr>
    <a:masterClrMapping/>
  </p:clrMapOvr>
  <p:transition>
    <p:wedg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18C064-2928-49FB-B408-B10DD5E90AAB}"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021344385"/>
      </p:ext>
    </p:extLst>
  </p:cSld>
  <p:clrMapOvr>
    <a:masterClrMapping/>
  </p:clrMapOvr>
  <p:transition>
    <p:wedg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8D337D-8C0C-4C30-B464-712DBBB108E3}"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205225864"/>
      </p:ext>
    </p:extLst>
  </p:cSld>
  <p:clrMapOvr>
    <a:masterClrMapping/>
  </p:clrMapOvr>
  <p:transition>
    <p:wedg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78B6C4-FCF8-40FE-B550-BD44FF8A39CA}"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771283159"/>
      </p:ext>
    </p:extLst>
  </p:cSld>
  <p:clrMapOvr>
    <a:masterClrMapping/>
  </p:clrMapOvr>
  <p:transition>
    <p:wedg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B8EA7D5-29B6-452C-AEB8-1096FEC4B21B}"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232697895"/>
      </p:ext>
    </p:extLst>
  </p:cSld>
  <p:clrMapOvr>
    <a:masterClrMapping/>
  </p:clrMapOvr>
  <p:transition>
    <p:wedg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4A9030-23F8-49E8-8569-C423E9998B67}"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50650188"/>
      </p:ext>
    </p:extLst>
  </p:cSld>
  <p:clrMapOvr>
    <a:masterClrMapping/>
  </p:clrMapOvr>
  <p:transition>
    <p:wedg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3A7D41-D0CF-4B33-BE47-073FEAD4EA46}"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855714951"/>
      </p:ext>
    </p:extLst>
  </p:cSld>
  <p:clrMapOvr>
    <a:masterClrMapping/>
  </p:clrMapOvr>
  <p:transition>
    <p:wedg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C52B8E-8ABC-4B32-A463-3137B0039EB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906991242"/>
      </p:ext>
    </p:extLst>
  </p:cSld>
  <p:clrMapOvr>
    <a:masterClrMapping/>
  </p:clrMapOvr>
  <p:transition>
    <p:wedg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381000"/>
            <a:ext cx="2057400" cy="57150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381000"/>
            <a:ext cx="6019800" cy="5715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C5754B-7AD5-459E-8003-9D13588CE33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011928256"/>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8A4A9030-23F8-49E8-8569-C423E9998B67}"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81000"/>
            <a:ext cx="8229600" cy="13716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812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9812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41148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FF1EE7C-A34A-499D-B2F4-E9F5CD1BA684}"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514120744"/>
      </p:ext>
    </p:extLst>
  </p:cSld>
  <p:clrMapOvr>
    <a:masterClrMapping/>
  </p:clrMapOvr>
  <p:transition>
    <p:wedg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endParaRPr lang="tr-TR">
              <a:solidFill>
                <a:srgbClr val="FFFFFF"/>
              </a:solidFill>
            </a:endParaRPr>
          </a:p>
        </p:txBody>
      </p:sp>
      <p:sp>
        <p:nvSpPr>
          <p:cNvPr id="19" name="Footer Placeholder 18"/>
          <p:cNvSpPr>
            <a:spLocks noGrp="1"/>
          </p:cNvSpPr>
          <p:nvPr>
            <p:ph type="ftr" sz="quarter" idx="11"/>
          </p:nvPr>
        </p:nvSpPr>
        <p:spPr/>
        <p:txBody>
          <a:bodyPr/>
          <a:lstStyle/>
          <a:p>
            <a:pPr>
              <a:defRPr/>
            </a:pPr>
            <a:endParaRPr lang="tr-TR">
              <a:solidFill>
                <a:srgbClr val="FFFFFF"/>
              </a:solidFill>
            </a:endParaRPr>
          </a:p>
        </p:txBody>
      </p:sp>
      <p:sp>
        <p:nvSpPr>
          <p:cNvPr id="27" name="Slide Number Placeholder 26"/>
          <p:cNvSpPr>
            <a:spLocks noGrp="1"/>
          </p:cNvSpPr>
          <p:nvPr>
            <p:ph type="sldNum" sz="quarter" idx="12"/>
          </p:nvPr>
        </p:nvSpPr>
        <p:spPr/>
        <p:txBody>
          <a:bodyPr/>
          <a:lstStyle/>
          <a:p>
            <a:pPr>
              <a:defRPr/>
            </a:pPr>
            <a:fld id="{8A960270-DE52-438C-A16A-D56CC9E1945D}"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A1F8EEAD-3EAA-41BB-931E-4D85633D58AF}"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4CCAC3F3-1BA4-40B9-A1BC-F59E927943A7}"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FA18C064-2928-49FB-B408-B10DD5E90AA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a:defRPr/>
            </a:pPr>
            <a:endParaRPr lang="tr-TR">
              <a:solidFill>
                <a:srgbClr val="FFFFFF"/>
              </a:solidFill>
            </a:endParaRPr>
          </a:p>
        </p:txBody>
      </p:sp>
      <p:sp>
        <p:nvSpPr>
          <p:cNvPr id="8" name="Footer Placeholder 7"/>
          <p:cNvSpPr>
            <a:spLocks noGrp="1"/>
          </p:cNvSpPr>
          <p:nvPr>
            <p:ph type="ftr" sz="quarter" idx="11"/>
          </p:nvPr>
        </p:nvSpPr>
        <p:spPr/>
        <p:txBody>
          <a:bodyPr/>
          <a:lstStyle/>
          <a:p>
            <a:pPr>
              <a:defRPr/>
            </a:pPr>
            <a:endParaRPr lang="tr-TR">
              <a:solidFill>
                <a:srgbClr val="FFFFFF"/>
              </a:solidFill>
            </a:endParaRPr>
          </a:p>
        </p:txBody>
      </p:sp>
      <p:sp>
        <p:nvSpPr>
          <p:cNvPr id="9" name="Slide Number Placeholder 8"/>
          <p:cNvSpPr>
            <a:spLocks noGrp="1"/>
          </p:cNvSpPr>
          <p:nvPr>
            <p:ph type="sldNum" sz="quarter" idx="12"/>
          </p:nvPr>
        </p:nvSpPr>
        <p:spPr/>
        <p:txBody>
          <a:bodyPr/>
          <a:lstStyle/>
          <a:p>
            <a:pPr>
              <a:defRPr/>
            </a:pPr>
            <a:fld id="{AB8D337D-8C0C-4C30-B464-712DBBB108E3}"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a:defRPr/>
            </a:pPr>
            <a:endParaRPr lang="tr-TR">
              <a:solidFill>
                <a:srgbClr val="FFFFFF"/>
              </a:solidFill>
            </a:endParaRPr>
          </a:p>
        </p:txBody>
      </p:sp>
      <p:sp>
        <p:nvSpPr>
          <p:cNvPr id="4" name="Footer Placeholder 3"/>
          <p:cNvSpPr>
            <a:spLocks noGrp="1"/>
          </p:cNvSpPr>
          <p:nvPr>
            <p:ph type="ftr" sz="quarter" idx="11"/>
          </p:nvPr>
        </p:nvSpPr>
        <p:spPr/>
        <p:txBody>
          <a:bodyPr/>
          <a:lstStyle/>
          <a:p>
            <a:pPr>
              <a:defRPr/>
            </a:pPr>
            <a:endParaRPr lang="tr-TR">
              <a:solidFill>
                <a:srgbClr val="FFFFFF"/>
              </a:solidFill>
            </a:endParaRPr>
          </a:p>
        </p:txBody>
      </p:sp>
      <p:sp>
        <p:nvSpPr>
          <p:cNvPr id="5" name="Slide Number Placeholder 4"/>
          <p:cNvSpPr>
            <a:spLocks noGrp="1"/>
          </p:cNvSpPr>
          <p:nvPr>
            <p:ph type="sldNum" sz="quarter" idx="12"/>
          </p:nvPr>
        </p:nvSpPr>
        <p:spPr/>
        <p:txBody>
          <a:bodyPr/>
          <a:lstStyle/>
          <a:p>
            <a:pPr>
              <a:defRPr/>
            </a:pPr>
            <a:fld id="{2E78B6C4-FCF8-40FE-B550-BD44FF8A39CA}"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solidFill>
                <a:srgbClr val="FFFFFF"/>
              </a:solidFill>
            </a:endParaRPr>
          </a:p>
        </p:txBody>
      </p:sp>
      <p:sp>
        <p:nvSpPr>
          <p:cNvPr id="3" name="Footer Placeholder 2"/>
          <p:cNvSpPr>
            <a:spLocks noGrp="1"/>
          </p:cNvSpPr>
          <p:nvPr>
            <p:ph type="ftr" sz="quarter" idx="11"/>
          </p:nvPr>
        </p:nvSpPr>
        <p:spPr/>
        <p:txBody>
          <a:bodyPr/>
          <a:lstStyle/>
          <a:p>
            <a:pPr>
              <a:defRPr/>
            </a:pPr>
            <a:endParaRPr lang="tr-TR">
              <a:solidFill>
                <a:srgbClr val="FFFFFF"/>
              </a:solidFill>
            </a:endParaRPr>
          </a:p>
        </p:txBody>
      </p:sp>
      <p:sp>
        <p:nvSpPr>
          <p:cNvPr id="4" name="Slide Number Placeholder 3"/>
          <p:cNvSpPr>
            <a:spLocks noGrp="1"/>
          </p:cNvSpPr>
          <p:nvPr>
            <p:ph type="sldNum" sz="quarter" idx="12"/>
          </p:nvPr>
        </p:nvSpPr>
        <p:spPr/>
        <p:txBody>
          <a:bodyPr/>
          <a:lstStyle/>
          <a:p>
            <a:pPr>
              <a:defRPr/>
            </a:pPr>
            <a:fld id="{3B8EA7D5-29B6-452C-AEB8-1096FEC4B21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8A4A9030-23F8-49E8-8569-C423E9998B67}"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63A7D41-D0CF-4B33-BE47-073FEAD4EA46}" type="slidenum">
              <a:rPr lang="tr-TR" smtClean="0">
                <a:solidFill>
                  <a:srgbClr val="FFFFFF"/>
                </a:solidFill>
              </a:rPr>
              <a:pPr>
                <a:defRPr/>
              </a:pPr>
              <a:t>‹#›</a:t>
            </a:fld>
            <a:endParaRPr lang="tr-TR">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63A7D41-D0CF-4B33-BE47-073FEAD4EA46}" type="slidenum">
              <a:rPr lang="tr-TR" smtClean="0">
                <a:solidFill>
                  <a:srgbClr val="FFFFFF"/>
                </a:solidFill>
              </a:rPr>
              <a:pPr>
                <a:defRPr/>
              </a:pPr>
              <a:t>‹#›</a:t>
            </a:fld>
            <a:endParaRPr lang="tr-TR">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5FC52B8E-8ABC-4B32-A463-3137B0039EB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1BC5754B-7AD5-459E-8003-9D13588CE33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endParaRPr lang="tr-TR">
              <a:solidFill>
                <a:srgbClr val="FFFFFF"/>
              </a:solidFill>
            </a:endParaRPr>
          </a:p>
        </p:txBody>
      </p:sp>
      <p:sp>
        <p:nvSpPr>
          <p:cNvPr id="19" name="Footer Placeholder 18"/>
          <p:cNvSpPr>
            <a:spLocks noGrp="1"/>
          </p:cNvSpPr>
          <p:nvPr>
            <p:ph type="ftr" sz="quarter" idx="11"/>
          </p:nvPr>
        </p:nvSpPr>
        <p:spPr/>
        <p:txBody>
          <a:bodyPr/>
          <a:lstStyle/>
          <a:p>
            <a:pPr>
              <a:defRPr/>
            </a:pPr>
            <a:endParaRPr lang="tr-TR">
              <a:solidFill>
                <a:srgbClr val="FFFFFF"/>
              </a:solidFill>
            </a:endParaRPr>
          </a:p>
        </p:txBody>
      </p:sp>
      <p:sp>
        <p:nvSpPr>
          <p:cNvPr id="27" name="Slide Number Placeholder 26"/>
          <p:cNvSpPr>
            <a:spLocks noGrp="1"/>
          </p:cNvSpPr>
          <p:nvPr>
            <p:ph type="sldNum" sz="quarter" idx="12"/>
          </p:nvPr>
        </p:nvSpPr>
        <p:spPr/>
        <p:txBody>
          <a:bodyPr/>
          <a:lstStyle/>
          <a:p>
            <a:pPr>
              <a:defRPr/>
            </a:pPr>
            <a:fld id="{8A960270-DE52-438C-A16A-D56CC9E1945D}"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A1F8EEAD-3EAA-41BB-931E-4D85633D58AF}"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4CCAC3F3-1BA4-40B9-A1BC-F59E927943A7}"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FA18C064-2928-49FB-B408-B10DD5E90AA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a:defRPr/>
            </a:pPr>
            <a:endParaRPr lang="tr-TR">
              <a:solidFill>
                <a:srgbClr val="FFFFFF"/>
              </a:solidFill>
            </a:endParaRPr>
          </a:p>
        </p:txBody>
      </p:sp>
      <p:sp>
        <p:nvSpPr>
          <p:cNvPr id="8" name="Footer Placeholder 7"/>
          <p:cNvSpPr>
            <a:spLocks noGrp="1"/>
          </p:cNvSpPr>
          <p:nvPr>
            <p:ph type="ftr" sz="quarter" idx="11"/>
          </p:nvPr>
        </p:nvSpPr>
        <p:spPr/>
        <p:txBody>
          <a:bodyPr/>
          <a:lstStyle/>
          <a:p>
            <a:pPr>
              <a:defRPr/>
            </a:pPr>
            <a:endParaRPr lang="tr-TR">
              <a:solidFill>
                <a:srgbClr val="FFFFFF"/>
              </a:solidFill>
            </a:endParaRPr>
          </a:p>
        </p:txBody>
      </p:sp>
      <p:sp>
        <p:nvSpPr>
          <p:cNvPr id="9" name="Slide Number Placeholder 8"/>
          <p:cNvSpPr>
            <a:spLocks noGrp="1"/>
          </p:cNvSpPr>
          <p:nvPr>
            <p:ph type="sldNum" sz="quarter" idx="12"/>
          </p:nvPr>
        </p:nvSpPr>
        <p:spPr/>
        <p:txBody>
          <a:bodyPr/>
          <a:lstStyle/>
          <a:p>
            <a:pPr>
              <a:defRPr/>
            </a:pPr>
            <a:fld id="{AB8D337D-8C0C-4C30-B464-712DBBB108E3}"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a:defRPr/>
            </a:pPr>
            <a:endParaRPr lang="tr-TR">
              <a:solidFill>
                <a:srgbClr val="FFFFFF"/>
              </a:solidFill>
            </a:endParaRPr>
          </a:p>
        </p:txBody>
      </p:sp>
      <p:sp>
        <p:nvSpPr>
          <p:cNvPr id="4" name="Footer Placeholder 3"/>
          <p:cNvSpPr>
            <a:spLocks noGrp="1"/>
          </p:cNvSpPr>
          <p:nvPr>
            <p:ph type="ftr" sz="quarter" idx="11"/>
          </p:nvPr>
        </p:nvSpPr>
        <p:spPr/>
        <p:txBody>
          <a:bodyPr/>
          <a:lstStyle/>
          <a:p>
            <a:pPr>
              <a:defRPr/>
            </a:pPr>
            <a:endParaRPr lang="tr-TR">
              <a:solidFill>
                <a:srgbClr val="FFFFFF"/>
              </a:solidFill>
            </a:endParaRPr>
          </a:p>
        </p:txBody>
      </p:sp>
      <p:sp>
        <p:nvSpPr>
          <p:cNvPr id="5" name="Slide Number Placeholder 4"/>
          <p:cNvSpPr>
            <a:spLocks noGrp="1"/>
          </p:cNvSpPr>
          <p:nvPr>
            <p:ph type="sldNum" sz="quarter" idx="12"/>
          </p:nvPr>
        </p:nvSpPr>
        <p:spPr/>
        <p:txBody>
          <a:bodyPr/>
          <a:lstStyle/>
          <a:p>
            <a:pPr>
              <a:defRPr/>
            </a:pPr>
            <a:fld id="{2E78B6C4-FCF8-40FE-B550-BD44FF8A39CA}"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solidFill>
                <a:srgbClr val="FFFFFF"/>
              </a:solidFill>
            </a:endParaRPr>
          </a:p>
        </p:txBody>
      </p:sp>
      <p:sp>
        <p:nvSpPr>
          <p:cNvPr id="3" name="Footer Placeholder 2"/>
          <p:cNvSpPr>
            <a:spLocks noGrp="1"/>
          </p:cNvSpPr>
          <p:nvPr>
            <p:ph type="ftr" sz="quarter" idx="11"/>
          </p:nvPr>
        </p:nvSpPr>
        <p:spPr/>
        <p:txBody>
          <a:bodyPr/>
          <a:lstStyle/>
          <a:p>
            <a:pPr>
              <a:defRPr/>
            </a:pPr>
            <a:endParaRPr lang="tr-TR">
              <a:solidFill>
                <a:srgbClr val="FFFFFF"/>
              </a:solidFill>
            </a:endParaRPr>
          </a:p>
        </p:txBody>
      </p:sp>
      <p:sp>
        <p:nvSpPr>
          <p:cNvPr id="4" name="Slide Number Placeholder 3"/>
          <p:cNvSpPr>
            <a:spLocks noGrp="1"/>
          </p:cNvSpPr>
          <p:nvPr>
            <p:ph type="sldNum" sz="quarter" idx="12"/>
          </p:nvPr>
        </p:nvSpPr>
        <p:spPr/>
        <p:txBody>
          <a:bodyPr/>
          <a:lstStyle/>
          <a:p>
            <a:pPr>
              <a:defRPr/>
            </a:pPr>
            <a:fld id="{3B8EA7D5-29B6-452C-AEB8-1096FEC4B21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8A4A9030-23F8-49E8-8569-C423E9998B67}"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2C0BF4-CA67-4B80-BDDE-C320C48DCBC1}" type="datetimeFigureOut">
              <a:rPr lang="tr-TR" smtClean="0"/>
              <a:t>23.12.2015</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DA73-A785-4B29-B96A-044205BCDBC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68" decel="100000"/>
                                        <p:tgtEl>
                                          <p:spTgt spid="9"/>
                                        </p:tgtEl>
                                      </p:cBhvr>
                                    </p:animEffect>
                                    <p:animScale>
                                      <p:cBhvr>
                                        <p:cTn id="8" dur="768" decel="100000"/>
                                        <p:tgtEl>
                                          <p:spTgt spid="9"/>
                                        </p:tgtEl>
                                      </p:cBhvr>
                                      <p:from x="10000" y="10000"/>
                                      <p:to x="200000" y="450000"/>
                                    </p:animScale>
                                    <p:animScale>
                                      <p:cBhvr>
                                        <p:cTn id="9" dur="1230" accel="100000" fill="hold">
                                          <p:stCondLst>
                                            <p:cond delay="768"/>
                                          </p:stCondLst>
                                        </p:cTn>
                                        <p:tgtEl>
                                          <p:spTgt spid="9"/>
                                        </p:tgtEl>
                                      </p:cBhvr>
                                      <p:from x="200000" y="450000"/>
                                      <p:to x="100000" y="100000"/>
                                    </p:animScale>
                                    <p:set>
                                      <p:cBhvr>
                                        <p:cTn id="10" dur="768" fill="hold"/>
                                        <p:tgtEl>
                                          <p:spTgt spid="9"/>
                                        </p:tgtEl>
                                        <p:attrNameLst>
                                          <p:attrName>ppt_x</p:attrName>
                                        </p:attrNameLst>
                                      </p:cBhvr>
                                      <p:to>
                                        <p:strVal val="(0.5)"/>
                                      </p:to>
                                    </p:set>
                                    <p:anim from="(0.5)" to="(#ppt_x)" calcmode="lin" valueType="num">
                                      <p:cBhvr>
                                        <p:cTn id="11" dur="1230" accel="100000" fill="hold">
                                          <p:stCondLst>
                                            <p:cond delay="768"/>
                                          </p:stCondLst>
                                        </p:cTn>
                                        <p:tgtEl>
                                          <p:spTgt spid="9"/>
                                        </p:tgtEl>
                                        <p:attrNameLst>
                                          <p:attrName>ppt_x</p:attrName>
                                        </p:attrNameLst>
                                      </p:cBhvr>
                                    </p:anim>
                                    <p:set>
                                      <p:cBhvr>
                                        <p:cTn id="12" dur="768" fill="hold"/>
                                        <p:tgtEl>
                                          <p:spTgt spid="9"/>
                                        </p:tgtEl>
                                        <p:attrNameLst>
                                          <p:attrName>ppt_y</p:attrName>
                                        </p:attrNameLst>
                                      </p:cBhvr>
                                      <p:to>
                                        <p:strVal val="(#ppt_y+0.4)"/>
                                      </p:to>
                                    </p:set>
                                    <p:anim from="(#ppt_y+0.4)" to="(#ppt_y)" calcmode="lin" valueType="num">
                                      <p:cBhvr>
                                        <p:cTn id="13" dur="1230" accel="100000" fill="hold">
                                          <p:stCondLst>
                                            <p:cond delay="768"/>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 calcmode="lin" valueType="num">
                                      <p:cBhvr>
                                        <p:cTn id="18"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 calcmode="lin" valueType="num">
                                      <p:cBhvr>
                                        <p:cTn id="23"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0">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 calcmode="lin" valueType="num">
                                      <p:cBhvr>
                                        <p:cTn id="28"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0">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 calcmode="lin" valueType="num">
                                      <p:cBhvr>
                                        <p:cTn id="33"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0">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0">
                                            <p:txEl>
                                              <p:pRg st="4" end="4"/>
                                            </p:txEl>
                                          </p:spTgt>
                                        </p:tgtEl>
                                        <p:attrNameLst>
                                          <p:attrName>style.visibility</p:attrName>
                                        </p:attrNameLst>
                                      </p:cBhvr>
                                      <p:to>
                                        <p:strVal val="visible"/>
                                      </p:to>
                                    </p:set>
                                    <p:anim calcmode="lin" valueType="num">
                                      <p:cBhvr>
                                        <p:cTn id="38"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2C0BF4-CA67-4B80-BDDE-C320C48DCBC1}" type="datetimeFigureOut">
              <a:rPr lang="tr-TR" smtClean="0"/>
              <a:t>23.12.2015</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DA73-A785-4B29-B96A-044205BCDBC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68" decel="100000"/>
                                        <p:tgtEl>
                                          <p:spTgt spid="9"/>
                                        </p:tgtEl>
                                      </p:cBhvr>
                                    </p:animEffect>
                                    <p:animScale>
                                      <p:cBhvr>
                                        <p:cTn id="8" dur="768" decel="100000"/>
                                        <p:tgtEl>
                                          <p:spTgt spid="9"/>
                                        </p:tgtEl>
                                      </p:cBhvr>
                                      <p:from x="10000" y="10000"/>
                                      <p:to x="200000" y="450000"/>
                                    </p:animScale>
                                    <p:animScale>
                                      <p:cBhvr>
                                        <p:cTn id="9" dur="1230" accel="100000" fill="hold">
                                          <p:stCondLst>
                                            <p:cond delay="768"/>
                                          </p:stCondLst>
                                        </p:cTn>
                                        <p:tgtEl>
                                          <p:spTgt spid="9"/>
                                        </p:tgtEl>
                                      </p:cBhvr>
                                      <p:from x="200000" y="450000"/>
                                      <p:to x="100000" y="100000"/>
                                    </p:animScale>
                                    <p:set>
                                      <p:cBhvr>
                                        <p:cTn id="10" dur="768" fill="hold"/>
                                        <p:tgtEl>
                                          <p:spTgt spid="9"/>
                                        </p:tgtEl>
                                        <p:attrNameLst>
                                          <p:attrName>ppt_x</p:attrName>
                                        </p:attrNameLst>
                                      </p:cBhvr>
                                      <p:to>
                                        <p:strVal val="(0.5)"/>
                                      </p:to>
                                    </p:set>
                                    <p:anim from="(0.5)" to="(#ppt_x)" calcmode="lin" valueType="num">
                                      <p:cBhvr>
                                        <p:cTn id="11" dur="1230" accel="100000" fill="hold">
                                          <p:stCondLst>
                                            <p:cond delay="768"/>
                                          </p:stCondLst>
                                        </p:cTn>
                                        <p:tgtEl>
                                          <p:spTgt spid="9"/>
                                        </p:tgtEl>
                                        <p:attrNameLst>
                                          <p:attrName>ppt_x</p:attrName>
                                        </p:attrNameLst>
                                      </p:cBhvr>
                                    </p:anim>
                                    <p:set>
                                      <p:cBhvr>
                                        <p:cTn id="12" dur="768" fill="hold"/>
                                        <p:tgtEl>
                                          <p:spTgt spid="9"/>
                                        </p:tgtEl>
                                        <p:attrNameLst>
                                          <p:attrName>ppt_y</p:attrName>
                                        </p:attrNameLst>
                                      </p:cBhvr>
                                      <p:to>
                                        <p:strVal val="(#ppt_y+0.4)"/>
                                      </p:to>
                                    </p:set>
                                    <p:anim from="(#ppt_y+0.4)" to="(#ppt_y)" calcmode="lin" valueType="num">
                                      <p:cBhvr>
                                        <p:cTn id="13" dur="1230" accel="100000" fill="hold">
                                          <p:stCondLst>
                                            <p:cond delay="768"/>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 calcmode="lin" valueType="num">
                                      <p:cBhvr>
                                        <p:cTn id="18"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 calcmode="lin" valueType="num">
                                      <p:cBhvr>
                                        <p:cTn id="23"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0">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 calcmode="lin" valueType="num">
                                      <p:cBhvr>
                                        <p:cTn id="28"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0">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 calcmode="lin" valueType="num">
                                      <p:cBhvr>
                                        <p:cTn id="33"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0">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0">
                                            <p:txEl>
                                              <p:pRg st="4" end="4"/>
                                            </p:txEl>
                                          </p:spTgt>
                                        </p:tgtEl>
                                        <p:attrNameLst>
                                          <p:attrName>style.visibility</p:attrName>
                                        </p:attrNameLst>
                                      </p:cBhvr>
                                      <p:to>
                                        <p:strVal val="visible"/>
                                      </p:to>
                                    </p:set>
                                    <p:anim calcmode="lin" valueType="num">
                                      <p:cBhvr>
                                        <p:cTn id="38"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2C0BF4-CA67-4B80-BDDE-C320C48DCBC1}" type="datetimeFigureOut">
              <a:rPr lang="tr-TR" smtClean="0"/>
              <a:t>23.12.2015</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DA73-A785-4B29-B96A-044205BCDBC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68" decel="100000"/>
                                        <p:tgtEl>
                                          <p:spTgt spid="9"/>
                                        </p:tgtEl>
                                      </p:cBhvr>
                                    </p:animEffect>
                                    <p:animScale>
                                      <p:cBhvr>
                                        <p:cTn id="8" dur="768" decel="100000"/>
                                        <p:tgtEl>
                                          <p:spTgt spid="9"/>
                                        </p:tgtEl>
                                      </p:cBhvr>
                                      <p:from x="10000" y="10000"/>
                                      <p:to x="200000" y="450000"/>
                                    </p:animScale>
                                    <p:animScale>
                                      <p:cBhvr>
                                        <p:cTn id="9" dur="1230" accel="100000" fill="hold">
                                          <p:stCondLst>
                                            <p:cond delay="768"/>
                                          </p:stCondLst>
                                        </p:cTn>
                                        <p:tgtEl>
                                          <p:spTgt spid="9"/>
                                        </p:tgtEl>
                                      </p:cBhvr>
                                      <p:from x="200000" y="450000"/>
                                      <p:to x="100000" y="100000"/>
                                    </p:animScale>
                                    <p:set>
                                      <p:cBhvr>
                                        <p:cTn id="10" dur="768" fill="hold"/>
                                        <p:tgtEl>
                                          <p:spTgt spid="9"/>
                                        </p:tgtEl>
                                        <p:attrNameLst>
                                          <p:attrName>ppt_x</p:attrName>
                                        </p:attrNameLst>
                                      </p:cBhvr>
                                      <p:to>
                                        <p:strVal val="(0.5)"/>
                                      </p:to>
                                    </p:set>
                                    <p:anim from="(0.5)" to="(#ppt_x)" calcmode="lin" valueType="num">
                                      <p:cBhvr>
                                        <p:cTn id="11" dur="1230" accel="100000" fill="hold">
                                          <p:stCondLst>
                                            <p:cond delay="768"/>
                                          </p:stCondLst>
                                        </p:cTn>
                                        <p:tgtEl>
                                          <p:spTgt spid="9"/>
                                        </p:tgtEl>
                                        <p:attrNameLst>
                                          <p:attrName>ppt_x</p:attrName>
                                        </p:attrNameLst>
                                      </p:cBhvr>
                                    </p:anim>
                                    <p:set>
                                      <p:cBhvr>
                                        <p:cTn id="12" dur="768" fill="hold"/>
                                        <p:tgtEl>
                                          <p:spTgt spid="9"/>
                                        </p:tgtEl>
                                        <p:attrNameLst>
                                          <p:attrName>ppt_y</p:attrName>
                                        </p:attrNameLst>
                                      </p:cBhvr>
                                      <p:to>
                                        <p:strVal val="(#ppt_y+0.4)"/>
                                      </p:to>
                                    </p:set>
                                    <p:anim from="(#ppt_y+0.4)" to="(#ppt_y)" calcmode="lin" valueType="num">
                                      <p:cBhvr>
                                        <p:cTn id="13" dur="1230" accel="100000" fill="hold">
                                          <p:stCondLst>
                                            <p:cond delay="768"/>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 calcmode="lin" valueType="num">
                                      <p:cBhvr>
                                        <p:cTn id="18"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 calcmode="lin" valueType="num">
                                      <p:cBhvr>
                                        <p:cTn id="23"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0">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 calcmode="lin" valueType="num">
                                      <p:cBhvr>
                                        <p:cTn id="28"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0">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 calcmode="lin" valueType="num">
                                      <p:cBhvr>
                                        <p:cTn id="33"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0">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0">
                                            <p:txEl>
                                              <p:pRg st="4" end="4"/>
                                            </p:txEl>
                                          </p:spTgt>
                                        </p:tgtEl>
                                        <p:attrNameLst>
                                          <p:attrName>style.visibility</p:attrName>
                                        </p:attrNameLst>
                                      </p:cBhvr>
                                      <p:to>
                                        <p:strVal val="visible"/>
                                      </p:to>
                                    </p:set>
                                    <p:anim calcmode="lin" valueType="num">
                                      <p:cBhvr>
                                        <p:cTn id="38"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2C0BF4-CA67-4B80-BDDE-C320C48DCBC1}" type="datetimeFigureOut">
              <a:rPr lang="tr-TR" smtClean="0"/>
              <a:t>23.12.2015</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DA73-A785-4B29-B96A-044205BCDBC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68" decel="100000"/>
                                        <p:tgtEl>
                                          <p:spTgt spid="9"/>
                                        </p:tgtEl>
                                      </p:cBhvr>
                                    </p:animEffect>
                                    <p:animScale>
                                      <p:cBhvr>
                                        <p:cTn id="8" dur="768" decel="100000"/>
                                        <p:tgtEl>
                                          <p:spTgt spid="9"/>
                                        </p:tgtEl>
                                      </p:cBhvr>
                                      <p:from x="10000" y="10000"/>
                                      <p:to x="200000" y="450000"/>
                                    </p:animScale>
                                    <p:animScale>
                                      <p:cBhvr>
                                        <p:cTn id="9" dur="1230" accel="100000" fill="hold">
                                          <p:stCondLst>
                                            <p:cond delay="768"/>
                                          </p:stCondLst>
                                        </p:cTn>
                                        <p:tgtEl>
                                          <p:spTgt spid="9"/>
                                        </p:tgtEl>
                                      </p:cBhvr>
                                      <p:from x="200000" y="450000"/>
                                      <p:to x="100000" y="100000"/>
                                    </p:animScale>
                                    <p:set>
                                      <p:cBhvr>
                                        <p:cTn id="10" dur="768" fill="hold"/>
                                        <p:tgtEl>
                                          <p:spTgt spid="9"/>
                                        </p:tgtEl>
                                        <p:attrNameLst>
                                          <p:attrName>ppt_x</p:attrName>
                                        </p:attrNameLst>
                                      </p:cBhvr>
                                      <p:to>
                                        <p:strVal val="(0.5)"/>
                                      </p:to>
                                    </p:set>
                                    <p:anim from="(0.5)" to="(#ppt_x)" calcmode="lin" valueType="num">
                                      <p:cBhvr>
                                        <p:cTn id="11" dur="1230" accel="100000" fill="hold">
                                          <p:stCondLst>
                                            <p:cond delay="768"/>
                                          </p:stCondLst>
                                        </p:cTn>
                                        <p:tgtEl>
                                          <p:spTgt spid="9"/>
                                        </p:tgtEl>
                                        <p:attrNameLst>
                                          <p:attrName>ppt_x</p:attrName>
                                        </p:attrNameLst>
                                      </p:cBhvr>
                                    </p:anim>
                                    <p:set>
                                      <p:cBhvr>
                                        <p:cTn id="12" dur="768" fill="hold"/>
                                        <p:tgtEl>
                                          <p:spTgt spid="9"/>
                                        </p:tgtEl>
                                        <p:attrNameLst>
                                          <p:attrName>ppt_y</p:attrName>
                                        </p:attrNameLst>
                                      </p:cBhvr>
                                      <p:to>
                                        <p:strVal val="(#ppt_y+0.4)"/>
                                      </p:to>
                                    </p:set>
                                    <p:anim from="(#ppt_y+0.4)" to="(#ppt_y)" calcmode="lin" valueType="num">
                                      <p:cBhvr>
                                        <p:cTn id="13" dur="1230" accel="100000" fill="hold">
                                          <p:stCondLst>
                                            <p:cond delay="768"/>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 calcmode="lin" valueType="num">
                                      <p:cBhvr>
                                        <p:cTn id="18"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 calcmode="lin" valueType="num">
                                      <p:cBhvr>
                                        <p:cTn id="23"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0">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 calcmode="lin" valueType="num">
                                      <p:cBhvr>
                                        <p:cTn id="28"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0">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 calcmode="lin" valueType="num">
                                      <p:cBhvr>
                                        <p:cTn id="33"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0">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0">
                                            <p:txEl>
                                              <p:pRg st="4" end="4"/>
                                            </p:txEl>
                                          </p:spTgt>
                                        </p:tgtEl>
                                        <p:attrNameLst>
                                          <p:attrName>style.visibility</p:attrName>
                                        </p:attrNameLst>
                                      </p:cBhvr>
                                      <p:to>
                                        <p:strVal val="visible"/>
                                      </p:to>
                                    </p:set>
                                    <p:anim calcmode="lin" valueType="num">
                                      <p:cBhvr>
                                        <p:cTn id="38"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2C0BF4-CA67-4B80-BDDE-C320C48DCBC1}" type="datetimeFigureOut">
              <a:rPr lang="tr-TR" smtClean="0"/>
              <a:t>23.12.2015</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DA73-A785-4B29-B96A-044205BCDBC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68" decel="100000"/>
                                        <p:tgtEl>
                                          <p:spTgt spid="9"/>
                                        </p:tgtEl>
                                      </p:cBhvr>
                                    </p:animEffect>
                                    <p:animScale>
                                      <p:cBhvr>
                                        <p:cTn id="8" dur="768" decel="100000"/>
                                        <p:tgtEl>
                                          <p:spTgt spid="9"/>
                                        </p:tgtEl>
                                      </p:cBhvr>
                                      <p:from x="10000" y="10000"/>
                                      <p:to x="200000" y="450000"/>
                                    </p:animScale>
                                    <p:animScale>
                                      <p:cBhvr>
                                        <p:cTn id="9" dur="1230" accel="100000" fill="hold">
                                          <p:stCondLst>
                                            <p:cond delay="768"/>
                                          </p:stCondLst>
                                        </p:cTn>
                                        <p:tgtEl>
                                          <p:spTgt spid="9"/>
                                        </p:tgtEl>
                                      </p:cBhvr>
                                      <p:from x="200000" y="450000"/>
                                      <p:to x="100000" y="100000"/>
                                    </p:animScale>
                                    <p:set>
                                      <p:cBhvr>
                                        <p:cTn id="10" dur="768" fill="hold"/>
                                        <p:tgtEl>
                                          <p:spTgt spid="9"/>
                                        </p:tgtEl>
                                        <p:attrNameLst>
                                          <p:attrName>ppt_x</p:attrName>
                                        </p:attrNameLst>
                                      </p:cBhvr>
                                      <p:to>
                                        <p:strVal val="(0.5)"/>
                                      </p:to>
                                    </p:set>
                                    <p:anim from="(0.5)" to="(#ppt_x)" calcmode="lin" valueType="num">
                                      <p:cBhvr>
                                        <p:cTn id="11" dur="1230" accel="100000" fill="hold">
                                          <p:stCondLst>
                                            <p:cond delay="768"/>
                                          </p:stCondLst>
                                        </p:cTn>
                                        <p:tgtEl>
                                          <p:spTgt spid="9"/>
                                        </p:tgtEl>
                                        <p:attrNameLst>
                                          <p:attrName>ppt_x</p:attrName>
                                        </p:attrNameLst>
                                      </p:cBhvr>
                                    </p:anim>
                                    <p:set>
                                      <p:cBhvr>
                                        <p:cTn id="12" dur="768" fill="hold"/>
                                        <p:tgtEl>
                                          <p:spTgt spid="9"/>
                                        </p:tgtEl>
                                        <p:attrNameLst>
                                          <p:attrName>ppt_y</p:attrName>
                                        </p:attrNameLst>
                                      </p:cBhvr>
                                      <p:to>
                                        <p:strVal val="(#ppt_y+0.4)"/>
                                      </p:to>
                                    </p:set>
                                    <p:anim from="(#ppt_y+0.4)" to="(#ppt_y)" calcmode="lin" valueType="num">
                                      <p:cBhvr>
                                        <p:cTn id="13" dur="1230" accel="100000" fill="hold">
                                          <p:stCondLst>
                                            <p:cond delay="768"/>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 calcmode="lin" valueType="num">
                                      <p:cBhvr>
                                        <p:cTn id="18"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 calcmode="lin" valueType="num">
                                      <p:cBhvr>
                                        <p:cTn id="23"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0">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 calcmode="lin" valueType="num">
                                      <p:cBhvr>
                                        <p:cTn id="28"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0">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 calcmode="lin" valueType="num">
                                      <p:cBhvr>
                                        <p:cTn id="33"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0">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0">
                                            <p:txEl>
                                              <p:pRg st="4" end="4"/>
                                            </p:txEl>
                                          </p:spTgt>
                                        </p:tgtEl>
                                        <p:attrNameLst>
                                          <p:attrName>style.visibility</p:attrName>
                                        </p:attrNameLst>
                                      </p:cBhvr>
                                      <p:to>
                                        <p:strVal val="visible"/>
                                      </p:to>
                                    </p:set>
                                    <p:anim calcmode="lin" valueType="num">
                                      <p:cBhvr>
                                        <p:cTn id="38"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2C0BF4-CA67-4B80-BDDE-C320C48DCBC1}" type="datetimeFigureOut">
              <a:rPr lang="tr-TR" smtClean="0"/>
              <a:t>23.12.2015</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DA73-A785-4B29-B96A-044205BCDBC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2C0BF4-CA67-4B80-BDDE-C320C48DCBC1}" type="datetimeFigureOut">
              <a:rPr lang="tr-TR" smtClean="0"/>
              <a:t>23.12.2015</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DA73-A785-4B29-B96A-044205BCDBC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68" decel="100000"/>
                                        <p:tgtEl>
                                          <p:spTgt spid="9"/>
                                        </p:tgtEl>
                                      </p:cBhvr>
                                    </p:animEffect>
                                    <p:animScale>
                                      <p:cBhvr>
                                        <p:cTn id="8" dur="768" decel="100000"/>
                                        <p:tgtEl>
                                          <p:spTgt spid="9"/>
                                        </p:tgtEl>
                                      </p:cBhvr>
                                      <p:from x="10000" y="10000"/>
                                      <p:to x="200000" y="450000"/>
                                    </p:animScale>
                                    <p:animScale>
                                      <p:cBhvr>
                                        <p:cTn id="9" dur="1230" accel="100000" fill="hold">
                                          <p:stCondLst>
                                            <p:cond delay="768"/>
                                          </p:stCondLst>
                                        </p:cTn>
                                        <p:tgtEl>
                                          <p:spTgt spid="9"/>
                                        </p:tgtEl>
                                      </p:cBhvr>
                                      <p:from x="200000" y="450000"/>
                                      <p:to x="100000" y="100000"/>
                                    </p:animScale>
                                    <p:set>
                                      <p:cBhvr>
                                        <p:cTn id="10" dur="768" fill="hold"/>
                                        <p:tgtEl>
                                          <p:spTgt spid="9"/>
                                        </p:tgtEl>
                                        <p:attrNameLst>
                                          <p:attrName>ppt_x</p:attrName>
                                        </p:attrNameLst>
                                      </p:cBhvr>
                                      <p:to>
                                        <p:strVal val="(0.5)"/>
                                      </p:to>
                                    </p:set>
                                    <p:anim from="(0.5)" to="(#ppt_x)" calcmode="lin" valueType="num">
                                      <p:cBhvr>
                                        <p:cTn id="11" dur="1230" accel="100000" fill="hold">
                                          <p:stCondLst>
                                            <p:cond delay="768"/>
                                          </p:stCondLst>
                                        </p:cTn>
                                        <p:tgtEl>
                                          <p:spTgt spid="9"/>
                                        </p:tgtEl>
                                        <p:attrNameLst>
                                          <p:attrName>ppt_x</p:attrName>
                                        </p:attrNameLst>
                                      </p:cBhvr>
                                    </p:anim>
                                    <p:set>
                                      <p:cBhvr>
                                        <p:cTn id="12" dur="768" fill="hold"/>
                                        <p:tgtEl>
                                          <p:spTgt spid="9"/>
                                        </p:tgtEl>
                                        <p:attrNameLst>
                                          <p:attrName>ppt_y</p:attrName>
                                        </p:attrNameLst>
                                      </p:cBhvr>
                                      <p:to>
                                        <p:strVal val="(#ppt_y+0.4)"/>
                                      </p:to>
                                    </p:set>
                                    <p:anim from="(#ppt_y+0.4)" to="(#ppt_y)" calcmode="lin" valueType="num">
                                      <p:cBhvr>
                                        <p:cTn id="13" dur="1230" accel="100000" fill="hold">
                                          <p:stCondLst>
                                            <p:cond delay="768"/>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 calcmode="lin" valueType="num">
                                      <p:cBhvr>
                                        <p:cTn id="18"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 calcmode="lin" valueType="num">
                                      <p:cBhvr>
                                        <p:cTn id="23"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0">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 calcmode="lin" valueType="num">
                                      <p:cBhvr>
                                        <p:cTn id="28"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0">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 calcmode="lin" valueType="num">
                                      <p:cBhvr>
                                        <p:cTn id="33"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0">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0">
                                            <p:txEl>
                                              <p:pRg st="4" end="4"/>
                                            </p:txEl>
                                          </p:spTgt>
                                        </p:tgtEl>
                                        <p:attrNameLst>
                                          <p:attrName>style.visibility</p:attrName>
                                        </p:attrNameLst>
                                      </p:cBhvr>
                                      <p:to>
                                        <p:strVal val="visible"/>
                                      </p:to>
                                    </p:set>
                                    <p:anim calcmode="lin" valueType="num">
                                      <p:cBhvr>
                                        <p:cTn id="38"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2C0BF4-CA67-4B80-BDDE-C320C48DCBC1}" type="datetimeFigureOut">
              <a:rPr lang="tr-TR" smtClean="0"/>
              <a:t>23.12.2015</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DA73-A785-4B29-B96A-044205BCDBC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68" decel="100000"/>
                                        <p:tgtEl>
                                          <p:spTgt spid="9"/>
                                        </p:tgtEl>
                                      </p:cBhvr>
                                    </p:animEffect>
                                    <p:animScale>
                                      <p:cBhvr>
                                        <p:cTn id="8" dur="768" decel="100000"/>
                                        <p:tgtEl>
                                          <p:spTgt spid="9"/>
                                        </p:tgtEl>
                                      </p:cBhvr>
                                      <p:from x="10000" y="10000"/>
                                      <p:to x="200000" y="450000"/>
                                    </p:animScale>
                                    <p:animScale>
                                      <p:cBhvr>
                                        <p:cTn id="9" dur="1230" accel="100000" fill="hold">
                                          <p:stCondLst>
                                            <p:cond delay="768"/>
                                          </p:stCondLst>
                                        </p:cTn>
                                        <p:tgtEl>
                                          <p:spTgt spid="9"/>
                                        </p:tgtEl>
                                      </p:cBhvr>
                                      <p:from x="200000" y="450000"/>
                                      <p:to x="100000" y="100000"/>
                                    </p:animScale>
                                    <p:set>
                                      <p:cBhvr>
                                        <p:cTn id="10" dur="768" fill="hold"/>
                                        <p:tgtEl>
                                          <p:spTgt spid="9"/>
                                        </p:tgtEl>
                                        <p:attrNameLst>
                                          <p:attrName>ppt_x</p:attrName>
                                        </p:attrNameLst>
                                      </p:cBhvr>
                                      <p:to>
                                        <p:strVal val="(0.5)"/>
                                      </p:to>
                                    </p:set>
                                    <p:anim from="(0.5)" to="(#ppt_x)" calcmode="lin" valueType="num">
                                      <p:cBhvr>
                                        <p:cTn id="11" dur="1230" accel="100000" fill="hold">
                                          <p:stCondLst>
                                            <p:cond delay="768"/>
                                          </p:stCondLst>
                                        </p:cTn>
                                        <p:tgtEl>
                                          <p:spTgt spid="9"/>
                                        </p:tgtEl>
                                        <p:attrNameLst>
                                          <p:attrName>ppt_x</p:attrName>
                                        </p:attrNameLst>
                                      </p:cBhvr>
                                    </p:anim>
                                    <p:set>
                                      <p:cBhvr>
                                        <p:cTn id="12" dur="768" fill="hold"/>
                                        <p:tgtEl>
                                          <p:spTgt spid="9"/>
                                        </p:tgtEl>
                                        <p:attrNameLst>
                                          <p:attrName>ppt_y</p:attrName>
                                        </p:attrNameLst>
                                      </p:cBhvr>
                                      <p:to>
                                        <p:strVal val="(#ppt_y+0.4)"/>
                                      </p:to>
                                    </p:set>
                                    <p:anim from="(#ppt_y+0.4)" to="(#ppt_y)" calcmode="lin" valueType="num">
                                      <p:cBhvr>
                                        <p:cTn id="13" dur="1230" accel="100000" fill="hold">
                                          <p:stCondLst>
                                            <p:cond delay="768"/>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 calcmode="lin" valueType="num">
                                      <p:cBhvr>
                                        <p:cTn id="18"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 calcmode="lin" valueType="num">
                                      <p:cBhvr>
                                        <p:cTn id="23"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0">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 calcmode="lin" valueType="num">
                                      <p:cBhvr>
                                        <p:cTn id="28"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0">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 calcmode="lin" valueType="num">
                                      <p:cBhvr>
                                        <p:cTn id="33"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0">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0">
                                            <p:txEl>
                                              <p:pRg st="4" end="4"/>
                                            </p:txEl>
                                          </p:spTgt>
                                        </p:tgtEl>
                                        <p:attrNameLst>
                                          <p:attrName>style.visibility</p:attrName>
                                        </p:attrNameLst>
                                      </p:cBhvr>
                                      <p:to>
                                        <p:strVal val="visible"/>
                                      </p:to>
                                    </p:set>
                                    <p:anim calcmode="lin" valueType="num">
                                      <p:cBhvr>
                                        <p:cTn id="38"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277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tr-TR">
              <a:solidFill>
                <a:srgbClr val="FFFFFF"/>
              </a:solidFill>
            </a:endParaRP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tr-TR">
              <a:solidFill>
                <a:srgbClr val="FFFFFF"/>
              </a:solidFill>
            </a:endParaRPr>
          </a:p>
        </p:txBody>
      </p:sp>
      <p:sp>
        <p:nvSpPr>
          <p:cNvPr id="32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defRPr/>
            </a:pPr>
            <a:fld id="{C9840F11-F30B-41B5-B93D-5F741D9B0EE3}" type="slidenum">
              <a:rPr lang="tr-TR">
                <a:solidFill>
                  <a:srgbClr val="FFFFFF"/>
                </a:solidFill>
              </a:rPr>
              <a:pPr fontAlgn="base">
                <a:spcBef>
                  <a:spcPct val="0"/>
                </a:spcBef>
                <a:spcAft>
                  <a:spcPct val="0"/>
                </a:spcAft>
                <a:defRPr/>
              </a:pPr>
              <a:t>‹#›</a:t>
            </a:fld>
            <a:endParaRPr lang="tr-TR">
              <a:solidFill>
                <a:srgbClr val="FFFFFF"/>
              </a:solidFill>
            </a:endParaRPr>
          </a:p>
        </p:txBody>
      </p:sp>
    </p:spTree>
    <p:extLst>
      <p:ext uri="{BB962C8B-B14F-4D97-AF65-F5344CB8AC3E}">
        <p14:creationId xmlns:p14="http://schemas.microsoft.com/office/powerpoint/2010/main" val="2069156892"/>
      </p:ext>
    </p:extLst>
  </p:cSld>
  <p:clrMap bg1="dk2" tx1="lt1" bg2="dk1"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768" decel="100000"/>
                                        <p:tgtEl>
                                          <p:spTgt spid="32770"/>
                                        </p:tgtEl>
                                      </p:cBhvr>
                                    </p:animEffect>
                                    <p:animScale>
                                      <p:cBhvr>
                                        <p:cTn id="8" dur="768" decel="100000"/>
                                        <p:tgtEl>
                                          <p:spTgt spid="32770"/>
                                        </p:tgtEl>
                                      </p:cBhvr>
                                      <p:from x="10000" y="10000"/>
                                      <p:to x="200000" y="450000"/>
                                    </p:animScale>
                                    <p:animScale>
                                      <p:cBhvr>
                                        <p:cTn id="9" dur="1230" accel="100000" fill="hold">
                                          <p:stCondLst>
                                            <p:cond delay="768"/>
                                          </p:stCondLst>
                                        </p:cTn>
                                        <p:tgtEl>
                                          <p:spTgt spid="32770"/>
                                        </p:tgtEl>
                                      </p:cBhvr>
                                      <p:from x="200000" y="450000"/>
                                      <p:to x="100000" y="100000"/>
                                    </p:animScale>
                                    <p:set>
                                      <p:cBhvr>
                                        <p:cTn id="10" dur="768" fill="hold"/>
                                        <p:tgtEl>
                                          <p:spTgt spid="32770"/>
                                        </p:tgtEl>
                                        <p:attrNameLst>
                                          <p:attrName>ppt_x</p:attrName>
                                        </p:attrNameLst>
                                      </p:cBhvr>
                                      <p:to>
                                        <p:strVal val="(0.5)"/>
                                      </p:to>
                                    </p:set>
                                    <p:anim from="(0.5)" to="(#ppt_x)" calcmode="lin" valueType="num">
                                      <p:cBhvr>
                                        <p:cTn id="11" dur="1230" accel="100000" fill="hold">
                                          <p:stCondLst>
                                            <p:cond delay="768"/>
                                          </p:stCondLst>
                                        </p:cTn>
                                        <p:tgtEl>
                                          <p:spTgt spid="32770"/>
                                        </p:tgtEl>
                                        <p:attrNameLst>
                                          <p:attrName>ppt_x</p:attrName>
                                        </p:attrNameLst>
                                      </p:cBhvr>
                                    </p:anim>
                                    <p:set>
                                      <p:cBhvr>
                                        <p:cTn id="12" dur="768" fill="hold"/>
                                        <p:tgtEl>
                                          <p:spTgt spid="32770"/>
                                        </p:tgtEl>
                                        <p:attrNameLst>
                                          <p:attrName>ppt_y</p:attrName>
                                        </p:attrNameLst>
                                      </p:cBhvr>
                                      <p:to>
                                        <p:strVal val="(#ppt_y+0.4)"/>
                                      </p:to>
                                    </p:set>
                                    <p:anim from="(#ppt_y+0.4)" to="(#ppt_y)" calcmode="lin" valueType="num">
                                      <p:cBhvr>
                                        <p:cTn id="13" dur="1230" accel="100000" fill="hold">
                                          <p:stCondLst>
                                            <p:cond delay="768"/>
                                          </p:stCondLst>
                                        </p:cTn>
                                        <p:tgtEl>
                                          <p:spTgt spid="3277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2771">
                                            <p:txEl>
                                              <p:pRg st="0" end="0"/>
                                            </p:txEl>
                                          </p:spTgt>
                                        </p:tgtEl>
                                        <p:attrNameLst>
                                          <p:attrName>style.visibility</p:attrName>
                                        </p:attrNameLst>
                                      </p:cBhvr>
                                      <p:to>
                                        <p:strVal val="visible"/>
                                      </p:to>
                                    </p:set>
                                    <p:anim calcmode="lin" valueType="num">
                                      <p:cBhvr>
                                        <p:cTn id="18"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277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2771">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2771">
                                            <p:txEl>
                                              <p:pRg st="1" end="1"/>
                                            </p:txEl>
                                          </p:spTgt>
                                        </p:tgtEl>
                                        <p:attrNameLst>
                                          <p:attrName>style.visibility</p:attrName>
                                        </p:attrNameLst>
                                      </p:cBhvr>
                                      <p:to>
                                        <p:strVal val="visible"/>
                                      </p:to>
                                    </p:set>
                                    <p:anim calcmode="lin" valueType="num">
                                      <p:cBhvr>
                                        <p:cTn id="23" dur="5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2771">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2771">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2771">
                                            <p:txEl>
                                              <p:pRg st="2" end="2"/>
                                            </p:txEl>
                                          </p:spTgt>
                                        </p:tgtEl>
                                        <p:attrNameLst>
                                          <p:attrName>style.visibility</p:attrName>
                                        </p:attrNameLst>
                                      </p:cBhvr>
                                      <p:to>
                                        <p:strVal val="visible"/>
                                      </p:to>
                                    </p:set>
                                    <p:anim calcmode="lin" valueType="num">
                                      <p:cBhvr>
                                        <p:cTn id="28" dur="5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277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2771">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2771">
                                            <p:txEl>
                                              <p:pRg st="3" end="3"/>
                                            </p:txEl>
                                          </p:spTgt>
                                        </p:tgtEl>
                                        <p:attrNameLst>
                                          <p:attrName>style.visibility</p:attrName>
                                        </p:attrNameLst>
                                      </p:cBhvr>
                                      <p:to>
                                        <p:strVal val="visible"/>
                                      </p:to>
                                    </p:set>
                                    <p:anim calcmode="lin" valueType="num">
                                      <p:cBhvr>
                                        <p:cTn id="33" dur="500" fill="hold"/>
                                        <p:tgtEl>
                                          <p:spTgt spid="3277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2771">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2771">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2771">
                                            <p:txEl>
                                              <p:pRg st="4" end="4"/>
                                            </p:txEl>
                                          </p:spTgt>
                                        </p:tgtEl>
                                        <p:attrNameLst>
                                          <p:attrName>style.visibility</p:attrName>
                                        </p:attrNameLst>
                                      </p:cBhvr>
                                      <p:to>
                                        <p:strVal val="visible"/>
                                      </p:to>
                                    </p:set>
                                    <p:anim calcmode="lin" valueType="num">
                                      <p:cBhvr>
                                        <p:cTn id="38" dur="500" fill="hold"/>
                                        <p:tgtEl>
                                          <p:spTgt spid="32771">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2771">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tmplLst>
          <p:tmpl lvl="1">
            <p:tnLst>
              <p:par>
                <p:cTn presetID="53" presetClass="entr" presetSubtype="0" fill="hold" nodeType="click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277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tr-TR">
              <a:solidFill>
                <a:srgbClr val="FFFFFF"/>
              </a:solidFill>
            </a:endParaRP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tr-TR">
              <a:solidFill>
                <a:srgbClr val="FFFFFF"/>
              </a:solidFill>
            </a:endParaRPr>
          </a:p>
        </p:txBody>
      </p:sp>
      <p:sp>
        <p:nvSpPr>
          <p:cNvPr id="32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defRPr/>
            </a:pPr>
            <a:fld id="{C9840F11-F30B-41B5-B93D-5F741D9B0EE3}" type="slidenum">
              <a:rPr lang="tr-TR">
                <a:solidFill>
                  <a:srgbClr val="FFFFFF"/>
                </a:solidFill>
              </a:rPr>
              <a:pPr fontAlgn="base">
                <a:spcBef>
                  <a:spcPct val="0"/>
                </a:spcBef>
                <a:spcAft>
                  <a:spcPct val="0"/>
                </a:spcAft>
                <a:defRPr/>
              </a:pPr>
              <a:t>‹#›</a:t>
            </a:fld>
            <a:endParaRPr lang="tr-TR">
              <a:solidFill>
                <a:srgbClr val="FFFFFF"/>
              </a:solidFill>
            </a:endParaRPr>
          </a:p>
        </p:txBody>
      </p:sp>
    </p:spTree>
    <p:extLst>
      <p:ext uri="{BB962C8B-B14F-4D97-AF65-F5344CB8AC3E}">
        <p14:creationId xmlns:p14="http://schemas.microsoft.com/office/powerpoint/2010/main" val="727009659"/>
      </p:ext>
    </p:extLst>
  </p:cSld>
  <p:clrMap bg1="dk2" tx1="lt1" bg2="dk1" tx2="lt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768" decel="100000"/>
                                        <p:tgtEl>
                                          <p:spTgt spid="32770"/>
                                        </p:tgtEl>
                                      </p:cBhvr>
                                    </p:animEffect>
                                    <p:animScale>
                                      <p:cBhvr>
                                        <p:cTn id="8" dur="768" decel="100000"/>
                                        <p:tgtEl>
                                          <p:spTgt spid="32770"/>
                                        </p:tgtEl>
                                      </p:cBhvr>
                                      <p:from x="10000" y="10000"/>
                                      <p:to x="200000" y="450000"/>
                                    </p:animScale>
                                    <p:animScale>
                                      <p:cBhvr>
                                        <p:cTn id="9" dur="1230" accel="100000" fill="hold">
                                          <p:stCondLst>
                                            <p:cond delay="768"/>
                                          </p:stCondLst>
                                        </p:cTn>
                                        <p:tgtEl>
                                          <p:spTgt spid="32770"/>
                                        </p:tgtEl>
                                      </p:cBhvr>
                                      <p:from x="200000" y="450000"/>
                                      <p:to x="100000" y="100000"/>
                                    </p:animScale>
                                    <p:set>
                                      <p:cBhvr>
                                        <p:cTn id="10" dur="768" fill="hold"/>
                                        <p:tgtEl>
                                          <p:spTgt spid="32770"/>
                                        </p:tgtEl>
                                        <p:attrNameLst>
                                          <p:attrName>ppt_x</p:attrName>
                                        </p:attrNameLst>
                                      </p:cBhvr>
                                      <p:to>
                                        <p:strVal val="(0.5)"/>
                                      </p:to>
                                    </p:set>
                                    <p:anim from="(0.5)" to="(#ppt_x)" calcmode="lin" valueType="num">
                                      <p:cBhvr>
                                        <p:cTn id="11" dur="1230" accel="100000" fill="hold">
                                          <p:stCondLst>
                                            <p:cond delay="768"/>
                                          </p:stCondLst>
                                        </p:cTn>
                                        <p:tgtEl>
                                          <p:spTgt spid="32770"/>
                                        </p:tgtEl>
                                        <p:attrNameLst>
                                          <p:attrName>ppt_x</p:attrName>
                                        </p:attrNameLst>
                                      </p:cBhvr>
                                    </p:anim>
                                    <p:set>
                                      <p:cBhvr>
                                        <p:cTn id="12" dur="768" fill="hold"/>
                                        <p:tgtEl>
                                          <p:spTgt spid="32770"/>
                                        </p:tgtEl>
                                        <p:attrNameLst>
                                          <p:attrName>ppt_y</p:attrName>
                                        </p:attrNameLst>
                                      </p:cBhvr>
                                      <p:to>
                                        <p:strVal val="(#ppt_y+0.4)"/>
                                      </p:to>
                                    </p:set>
                                    <p:anim from="(#ppt_y+0.4)" to="(#ppt_y)" calcmode="lin" valueType="num">
                                      <p:cBhvr>
                                        <p:cTn id="13" dur="1230" accel="100000" fill="hold">
                                          <p:stCondLst>
                                            <p:cond delay="768"/>
                                          </p:stCondLst>
                                        </p:cTn>
                                        <p:tgtEl>
                                          <p:spTgt spid="3277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2771">
                                            <p:txEl>
                                              <p:pRg st="0" end="0"/>
                                            </p:txEl>
                                          </p:spTgt>
                                        </p:tgtEl>
                                        <p:attrNameLst>
                                          <p:attrName>style.visibility</p:attrName>
                                        </p:attrNameLst>
                                      </p:cBhvr>
                                      <p:to>
                                        <p:strVal val="visible"/>
                                      </p:to>
                                    </p:set>
                                    <p:anim calcmode="lin" valueType="num">
                                      <p:cBhvr>
                                        <p:cTn id="18"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277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2771">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2771">
                                            <p:txEl>
                                              <p:pRg st="1" end="1"/>
                                            </p:txEl>
                                          </p:spTgt>
                                        </p:tgtEl>
                                        <p:attrNameLst>
                                          <p:attrName>style.visibility</p:attrName>
                                        </p:attrNameLst>
                                      </p:cBhvr>
                                      <p:to>
                                        <p:strVal val="visible"/>
                                      </p:to>
                                    </p:set>
                                    <p:anim calcmode="lin" valueType="num">
                                      <p:cBhvr>
                                        <p:cTn id="23" dur="5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2771">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2771">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2771">
                                            <p:txEl>
                                              <p:pRg st="2" end="2"/>
                                            </p:txEl>
                                          </p:spTgt>
                                        </p:tgtEl>
                                        <p:attrNameLst>
                                          <p:attrName>style.visibility</p:attrName>
                                        </p:attrNameLst>
                                      </p:cBhvr>
                                      <p:to>
                                        <p:strVal val="visible"/>
                                      </p:to>
                                    </p:set>
                                    <p:anim calcmode="lin" valueType="num">
                                      <p:cBhvr>
                                        <p:cTn id="28" dur="5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277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2771">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2771">
                                            <p:txEl>
                                              <p:pRg st="3" end="3"/>
                                            </p:txEl>
                                          </p:spTgt>
                                        </p:tgtEl>
                                        <p:attrNameLst>
                                          <p:attrName>style.visibility</p:attrName>
                                        </p:attrNameLst>
                                      </p:cBhvr>
                                      <p:to>
                                        <p:strVal val="visible"/>
                                      </p:to>
                                    </p:set>
                                    <p:anim calcmode="lin" valueType="num">
                                      <p:cBhvr>
                                        <p:cTn id="33" dur="500" fill="hold"/>
                                        <p:tgtEl>
                                          <p:spTgt spid="3277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2771">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2771">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2771">
                                            <p:txEl>
                                              <p:pRg st="4" end="4"/>
                                            </p:txEl>
                                          </p:spTgt>
                                        </p:tgtEl>
                                        <p:attrNameLst>
                                          <p:attrName>style.visibility</p:attrName>
                                        </p:attrNameLst>
                                      </p:cBhvr>
                                      <p:to>
                                        <p:strVal val="visible"/>
                                      </p:to>
                                    </p:set>
                                    <p:anim calcmode="lin" valueType="num">
                                      <p:cBhvr>
                                        <p:cTn id="38" dur="500" fill="hold"/>
                                        <p:tgtEl>
                                          <p:spTgt spid="32771">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2771">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tmplLst>
          <p:tmpl lvl="1">
            <p:tnLst>
              <p:par>
                <p:cTn presetID="53" presetClass="entr" presetSubtype="0" fill="hold" nodeType="click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277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tr-TR">
              <a:solidFill>
                <a:srgbClr val="FFFFFF"/>
              </a:solidFill>
            </a:endParaRP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tr-TR">
              <a:solidFill>
                <a:srgbClr val="FFFFFF"/>
              </a:solidFill>
            </a:endParaRPr>
          </a:p>
        </p:txBody>
      </p:sp>
      <p:sp>
        <p:nvSpPr>
          <p:cNvPr id="32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defRPr/>
            </a:pPr>
            <a:fld id="{C9840F11-F30B-41B5-B93D-5F741D9B0EE3}" type="slidenum">
              <a:rPr lang="tr-TR">
                <a:solidFill>
                  <a:srgbClr val="FFFFFF"/>
                </a:solidFill>
              </a:rPr>
              <a:pPr fontAlgn="base">
                <a:spcBef>
                  <a:spcPct val="0"/>
                </a:spcBef>
                <a:spcAft>
                  <a:spcPct val="0"/>
                </a:spcAft>
                <a:defRPr/>
              </a:pPr>
              <a:t>‹#›</a:t>
            </a:fld>
            <a:endParaRPr lang="tr-TR">
              <a:solidFill>
                <a:srgbClr val="FFFFFF"/>
              </a:solidFill>
            </a:endParaRPr>
          </a:p>
        </p:txBody>
      </p:sp>
    </p:spTree>
    <p:extLst>
      <p:ext uri="{BB962C8B-B14F-4D97-AF65-F5344CB8AC3E}">
        <p14:creationId xmlns:p14="http://schemas.microsoft.com/office/powerpoint/2010/main" val="2114321988"/>
      </p:ext>
    </p:extLst>
  </p:cSld>
  <p:clrMap bg1="dk2" tx1="lt1" bg2="dk1"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768" decel="100000"/>
                                        <p:tgtEl>
                                          <p:spTgt spid="32770"/>
                                        </p:tgtEl>
                                      </p:cBhvr>
                                    </p:animEffect>
                                    <p:animScale>
                                      <p:cBhvr>
                                        <p:cTn id="8" dur="768" decel="100000"/>
                                        <p:tgtEl>
                                          <p:spTgt spid="32770"/>
                                        </p:tgtEl>
                                      </p:cBhvr>
                                      <p:from x="10000" y="10000"/>
                                      <p:to x="200000" y="450000"/>
                                    </p:animScale>
                                    <p:animScale>
                                      <p:cBhvr>
                                        <p:cTn id="9" dur="1230" accel="100000" fill="hold">
                                          <p:stCondLst>
                                            <p:cond delay="768"/>
                                          </p:stCondLst>
                                        </p:cTn>
                                        <p:tgtEl>
                                          <p:spTgt spid="32770"/>
                                        </p:tgtEl>
                                      </p:cBhvr>
                                      <p:from x="200000" y="450000"/>
                                      <p:to x="100000" y="100000"/>
                                    </p:animScale>
                                    <p:set>
                                      <p:cBhvr>
                                        <p:cTn id="10" dur="768" fill="hold"/>
                                        <p:tgtEl>
                                          <p:spTgt spid="32770"/>
                                        </p:tgtEl>
                                        <p:attrNameLst>
                                          <p:attrName>ppt_x</p:attrName>
                                        </p:attrNameLst>
                                      </p:cBhvr>
                                      <p:to>
                                        <p:strVal val="(0.5)"/>
                                      </p:to>
                                    </p:set>
                                    <p:anim from="(0.5)" to="(#ppt_x)" calcmode="lin" valueType="num">
                                      <p:cBhvr>
                                        <p:cTn id="11" dur="1230" accel="100000" fill="hold">
                                          <p:stCondLst>
                                            <p:cond delay="768"/>
                                          </p:stCondLst>
                                        </p:cTn>
                                        <p:tgtEl>
                                          <p:spTgt spid="32770"/>
                                        </p:tgtEl>
                                        <p:attrNameLst>
                                          <p:attrName>ppt_x</p:attrName>
                                        </p:attrNameLst>
                                      </p:cBhvr>
                                    </p:anim>
                                    <p:set>
                                      <p:cBhvr>
                                        <p:cTn id="12" dur="768" fill="hold"/>
                                        <p:tgtEl>
                                          <p:spTgt spid="32770"/>
                                        </p:tgtEl>
                                        <p:attrNameLst>
                                          <p:attrName>ppt_y</p:attrName>
                                        </p:attrNameLst>
                                      </p:cBhvr>
                                      <p:to>
                                        <p:strVal val="(#ppt_y+0.4)"/>
                                      </p:to>
                                    </p:set>
                                    <p:anim from="(#ppt_y+0.4)" to="(#ppt_y)" calcmode="lin" valueType="num">
                                      <p:cBhvr>
                                        <p:cTn id="13" dur="1230" accel="100000" fill="hold">
                                          <p:stCondLst>
                                            <p:cond delay="768"/>
                                          </p:stCondLst>
                                        </p:cTn>
                                        <p:tgtEl>
                                          <p:spTgt spid="3277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2771">
                                            <p:txEl>
                                              <p:pRg st="0" end="0"/>
                                            </p:txEl>
                                          </p:spTgt>
                                        </p:tgtEl>
                                        <p:attrNameLst>
                                          <p:attrName>style.visibility</p:attrName>
                                        </p:attrNameLst>
                                      </p:cBhvr>
                                      <p:to>
                                        <p:strVal val="visible"/>
                                      </p:to>
                                    </p:set>
                                    <p:anim calcmode="lin" valueType="num">
                                      <p:cBhvr>
                                        <p:cTn id="18"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277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2771">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2771">
                                            <p:txEl>
                                              <p:pRg st="1" end="1"/>
                                            </p:txEl>
                                          </p:spTgt>
                                        </p:tgtEl>
                                        <p:attrNameLst>
                                          <p:attrName>style.visibility</p:attrName>
                                        </p:attrNameLst>
                                      </p:cBhvr>
                                      <p:to>
                                        <p:strVal val="visible"/>
                                      </p:to>
                                    </p:set>
                                    <p:anim calcmode="lin" valueType="num">
                                      <p:cBhvr>
                                        <p:cTn id="23" dur="5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2771">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2771">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2771">
                                            <p:txEl>
                                              <p:pRg st="2" end="2"/>
                                            </p:txEl>
                                          </p:spTgt>
                                        </p:tgtEl>
                                        <p:attrNameLst>
                                          <p:attrName>style.visibility</p:attrName>
                                        </p:attrNameLst>
                                      </p:cBhvr>
                                      <p:to>
                                        <p:strVal val="visible"/>
                                      </p:to>
                                    </p:set>
                                    <p:anim calcmode="lin" valueType="num">
                                      <p:cBhvr>
                                        <p:cTn id="28" dur="5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277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2771">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2771">
                                            <p:txEl>
                                              <p:pRg st="3" end="3"/>
                                            </p:txEl>
                                          </p:spTgt>
                                        </p:tgtEl>
                                        <p:attrNameLst>
                                          <p:attrName>style.visibility</p:attrName>
                                        </p:attrNameLst>
                                      </p:cBhvr>
                                      <p:to>
                                        <p:strVal val="visible"/>
                                      </p:to>
                                    </p:set>
                                    <p:anim calcmode="lin" valueType="num">
                                      <p:cBhvr>
                                        <p:cTn id="33" dur="500" fill="hold"/>
                                        <p:tgtEl>
                                          <p:spTgt spid="3277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2771">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2771">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2771">
                                            <p:txEl>
                                              <p:pRg st="4" end="4"/>
                                            </p:txEl>
                                          </p:spTgt>
                                        </p:tgtEl>
                                        <p:attrNameLst>
                                          <p:attrName>style.visibility</p:attrName>
                                        </p:attrNameLst>
                                      </p:cBhvr>
                                      <p:to>
                                        <p:strVal val="visible"/>
                                      </p:to>
                                    </p:set>
                                    <p:anim calcmode="lin" valueType="num">
                                      <p:cBhvr>
                                        <p:cTn id="38" dur="500" fill="hold"/>
                                        <p:tgtEl>
                                          <p:spTgt spid="32771">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2771">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tmplLst>
          <p:tmpl lvl="1">
            <p:tnLst>
              <p:par>
                <p:cTn presetID="53" presetClass="entr" presetSubtype="0" fill="hold" nodeType="click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2C0BF4-CA67-4B80-BDDE-C320C48DCBC1}" type="datetimeFigureOut">
              <a:rPr lang="tr-TR" smtClean="0"/>
              <a:t>23.12.2015</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DA73-A785-4B29-B96A-044205BCDBC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68" decel="100000"/>
                                        <p:tgtEl>
                                          <p:spTgt spid="9"/>
                                        </p:tgtEl>
                                      </p:cBhvr>
                                    </p:animEffect>
                                    <p:animScale>
                                      <p:cBhvr>
                                        <p:cTn id="8" dur="768" decel="100000"/>
                                        <p:tgtEl>
                                          <p:spTgt spid="9"/>
                                        </p:tgtEl>
                                      </p:cBhvr>
                                      <p:from x="10000" y="10000"/>
                                      <p:to x="200000" y="450000"/>
                                    </p:animScale>
                                    <p:animScale>
                                      <p:cBhvr>
                                        <p:cTn id="9" dur="1230" accel="100000" fill="hold">
                                          <p:stCondLst>
                                            <p:cond delay="768"/>
                                          </p:stCondLst>
                                        </p:cTn>
                                        <p:tgtEl>
                                          <p:spTgt spid="9"/>
                                        </p:tgtEl>
                                      </p:cBhvr>
                                      <p:from x="200000" y="450000"/>
                                      <p:to x="100000" y="100000"/>
                                    </p:animScale>
                                    <p:set>
                                      <p:cBhvr>
                                        <p:cTn id="10" dur="768" fill="hold"/>
                                        <p:tgtEl>
                                          <p:spTgt spid="9"/>
                                        </p:tgtEl>
                                        <p:attrNameLst>
                                          <p:attrName>ppt_x</p:attrName>
                                        </p:attrNameLst>
                                      </p:cBhvr>
                                      <p:to>
                                        <p:strVal val="(0.5)"/>
                                      </p:to>
                                    </p:set>
                                    <p:anim from="(0.5)" to="(#ppt_x)" calcmode="lin" valueType="num">
                                      <p:cBhvr>
                                        <p:cTn id="11" dur="1230" accel="100000" fill="hold">
                                          <p:stCondLst>
                                            <p:cond delay="768"/>
                                          </p:stCondLst>
                                        </p:cTn>
                                        <p:tgtEl>
                                          <p:spTgt spid="9"/>
                                        </p:tgtEl>
                                        <p:attrNameLst>
                                          <p:attrName>ppt_x</p:attrName>
                                        </p:attrNameLst>
                                      </p:cBhvr>
                                    </p:anim>
                                    <p:set>
                                      <p:cBhvr>
                                        <p:cTn id="12" dur="768" fill="hold"/>
                                        <p:tgtEl>
                                          <p:spTgt spid="9"/>
                                        </p:tgtEl>
                                        <p:attrNameLst>
                                          <p:attrName>ppt_y</p:attrName>
                                        </p:attrNameLst>
                                      </p:cBhvr>
                                      <p:to>
                                        <p:strVal val="(#ppt_y+0.4)"/>
                                      </p:to>
                                    </p:set>
                                    <p:anim from="(#ppt_y+0.4)" to="(#ppt_y)" calcmode="lin" valueType="num">
                                      <p:cBhvr>
                                        <p:cTn id="13" dur="1230" accel="100000" fill="hold">
                                          <p:stCondLst>
                                            <p:cond delay="768"/>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 calcmode="lin" valueType="num">
                                      <p:cBhvr>
                                        <p:cTn id="18"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 calcmode="lin" valueType="num">
                                      <p:cBhvr>
                                        <p:cTn id="23"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0">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 calcmode="lin" valueType="num">
                                      <p:cBhvr>
                                        <p:cTn id="28"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0">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 calcmode="lin" valueType="num">
                                      <p:cBhvr>
                                        <p:cTn id="33"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0">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0">
                                            <p:txEl>
                                              <p:pRg st="4" end="4"/>
                                            </p:txEl>
                                          </p:spTgt>
                                        </p:tgtEl>
                                        <p:attrNameLst>
                                          <p:attrName>style.visibility</p:attrName>
                                        </p:attrNameLst>
                                      </p:cBhvr>
                                      <p:to>
                                        <p:strVal val="visible"/>
                                      </p:to>
                                    </p:set>
                                    <p:anim calcmode="lin" valueType="num">
                                      <p:cBhvr>
                                        <p:cTn id="38"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2C0BF4-CA67-4B80-BDDE-C320C48DCBC1}" type="datetimeFigureOut">
              <a:rPr lang="tr-TR" smtClean="0"/>
              <a:t>23.12.2015</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DA73-A785-4B29-B96A-044205BCDBC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68" decel="100000"/>
                                        <p:tgtEl>
                                          <p:spTgt spid="9"/>
                                        </p:tgtEl>
                                      </p:cBhvr>
                                    </p:animEffect>
                                    <p:animScale>
                                      <p:cBhvr>
                                        <p:cTn id="8" dur="768" decel="100000"/>
                                        <p:tgtEl>
                                          <p:spTgt spid="9"/>
                                        </p:tgtEl>
                                      </p:cBhvr>
                                      <p:from x="10000" y="10000"/>
                                      <p:to x="200000" y="450000"/>
                                    </p:animScale>
                                    <p:animScale>
                                      <p:cBhvr>
                                        <p:cTn id="9" dur="1230" accel="100000" fill="hold">
                                          <p:stCondLst>
                                            <p:cond delay="768"/>
                                          </p:stCondLst>
                                        </p:cTn>
                                        <p:tgtEl>
                                          <p:spTgt spid="9"/>
                                        </p:tgtEl>
                                      </p:cBhvr>
                                      <p:from x="200000" y="450000"/>
                                      <p:to x="100000" y="100000"/>
                                    </p:animScale>
                                    <p:set>
                                      <p:cBhvr>
                                        <p:cTn id="10" dur="768" fill="hold"/>
                                        <p:tgtEl>
                                          <p:spTgt spid="9"/>
                                        </p:tgtEl>
                                        <p:attrNameLst>
                                          <p:attrName>ppt_x</p:attrName>
                                        </p:attrNameLst>
                                      </p:cBhvr>
                                      <p:to>
                                        <p:strVal val="(0.5)"/>
                                      </p:to>
                                    </p:set>
                                    <p:anim from="(0.5)" to="(#ppt_x)" calcmode="lin" valueType="num">
                                      <p:cBhvr>
                                        <p:cTn id="11" dur="1230" accel="100000" fill="hold">
                                          <p:stCondLst>
                                            <p:cond delay="768"/>
                                          </p:stCondLst>
                                        </p:cTn>
                                        <p:tgtEl>
                                          <p:spTgt spid="9"/>
                                        </p:tgtEl>
                                        <p:attrNameLst>
                                          <p:attrName>ppt_x</p:attrName>
                                        </p:attrNameLst>
                                      </p:cBhvr>
                                    </p:anim>
                                    <p:set>
                                      <p:cBhvr>
                                        <p:cTn id="12" dur="768" fill="hold"/>
                                        <p:tgtEl>
                                          <p:spTgt spid="9"/>
                                        </p:tgtEl>
                                        <p:attrNameLst>
                                          <p:attrName>ppt_y</p:attrName>
                                        </p:attrNameLst>
                                      </p:cBhvr>
                                      <p:to>
                                        <p:strVal val="(#ppt_y+0.4)"/>
                                      </p:to>
                                    </p:set>
                                    <p:anim from="(#ppt_y+0.4)" to="(#ppt_y)" calcmode="lin" valueType="num">
                                      <p:cBhvr>
                                        <p:cTn id="13" dur="1230" accel="100000" fill="hold">
                                          <p:stCondLst>
                                            <p:cond delay="768"/>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 calcmode="lin" valueType="num">
                                      <p:cBhvr>
                                        <p:cTn id="18"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 calcmode="lin" valueType="num">
                                      <p:cBhvr>
                                        <p:cTn id="23"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0">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 calcmode="lin" valueType="num">
                                      <p:cBhvr>
                                        <p:cTn id="28"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0">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 calcmode="lin" valueType="num">
                                      <p:cBhvr>
                                        <p:cTn id="33"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0">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0">
                                            <p:txEl>
                                              <p:pRg st="4" end="4"/>
                                            </p:txEl>
                                          </p:spTgt>
                                        </p:tgtEl>
                                        <p:attrNameLst>
                                          <p:attrName>style.visibility</p:attrName>
                                        </p:attrNameLst>
                                      </p:cBhvr>
                                      <p:to>
                                        <p:strVal val="visible"/>
                                      </p:to>
                                    </p:set>
                                    <p:anim calcmode="lin" valueType="num">
                                      <p:cBhvr>
                                        <p:cTn id="38"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4437112"/>
            <a:ext cx="7772400" cy="1470025"/>
          </a:xfrm>
        </p:spPr>
        <p:txBody>
          <a:bodyPr/>
          <a:lstStyle/>
          <a:p>
            <a:r>
              <a:rPr lang="tr-TR" dirty="0" smtClean="0"/>
              <a:t>DEDE KORKUT </a:t>
            </a:r>
            <a:endParaRPr lang="tr-TR" dirty="0"/>
          </a:p>
        </p:txBody>
      </p:sp>
      <p:sp>
        <p:nvSpPr>
          <p:cNvPr id="3" name="Alt Başlık 2"/>
          <p:cNvSpPr>
            <a:spLocks noGrp="1"/>
          </p:cNvSpPr>
          <p:nvPr>
            <p:ph type="subTitle" idx="1"/>
          </p:nvPr>
        </p:nvSpPr>
        <p:spPr>
          <a:xfrm>
            <a:off x="1547664" y="5727149"/>
            <a:ext cx="6400800" cy="476672"/>
          </a:xfrm>
        </p:spPr>
        <p:txBody>
          <a:bodyPr>
            <a:normAutofit lnSpcReduction="10000"/>
          </a:bodyPr>
          <a:lstStyle/>
          <a:p>
            <a:r>
              <a:rPr lang="tr-TR" dirty="0" smtClean="0"/>
              <a:t>DEDE KORKUT HİKAYELERİ</a:t>
            </a:r>
            <a:endParaRPr lang="tr-T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46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323528" y="6288456"/>
            <a:ext cx="5275092" cy="584775"/>
          </a:xfrm>
          <a:prstGeom prst="rect">
            <a:avLst/>
          </a:prstGeom>
        </p:spPr>
        <p:txBody>
          <a:bodyPr wrap="square">
            <a:spAutoFit/>
          </a:bodyPr>
          <a:lstStyle/>
          <a:p>
            <a:pPr lvl="0" algn="ctr">
              <a:spcBef>
                <a:spcPct val="20000"/>
              </a:spcBef>
            </a:pPr>
            <a:r>
              <a:rPr lang="tr-TR" sz="3200" dirty="0">
                <a:solidFill>
                  <a:prstClr val="black">
                    <a:tint val="75000"/>
                  </a:prstClr>
                </a:solidFill>
              </a:rPr>
              <a:t>Prof. Dr. Sevin Arslan </a:t>
            </a:r>
          </a:p>
        </p:txBody>
      </p:sp>
    </p:spTree>
    <p:extLst>
      <p:ext uri="{BB962C8B-B14F-4D97-AF65-F5344CB8AC3E}">
        <p14:creationId xmlns:p14="http://schemas.microsoft.com/office/powerpoint/2010/main" val="20851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idx="1"/>
          </p:nvPr>
        </p:nvSpPr>
        <p:spPr>
          <a:xfrm>
            <a:off x="0" y="0"/>
            <a:ext cx="9144000" cy="6858000"/>
          </a:xfrm>
        </p:spPr>
        <p:txBody>
          <a:bodyPr>
            <a:normAutofit fontScale="25000" lnSpcReduction="20000"/>
          </a:bodyPr>
          <a:lstStyle/>
          <a:p>
            <a:pPr eaLnBrk="1" hangingPunct="1">
              <a:lnSpc>
                <a:spcPct val="80000"/>
              </a:lnSpc>
              <a:buFont typeface="Wingdings" pitchFamily="2" charset="2"/>
              <a:buNone/>
              <a:defRPr/>
            </a:pPr>
            <a:r>
              <a:rPr lang="tr-TR" sz="800" dirty="0" smtClean="0"/>
              <a:t>	</a:t>
            </a:r>
          </a:p>
          <a:p>
            <a:pPr eaLnBrk="1" hangingPunct="1">
              <a:lnSpc>
                <a:spcPct val="170000"/>
              </a:lnSpc>
              <a:spcBef>
                <a:spcPts val="0"/>
              </a:spcBef>
              <a:buFont typeface="Wingdings" pitchFamily="2" charset="2"/>
              <a:buNone/>
              <a:defRPr/>
            </a:pPr>
            <a:r>
              <a:rPr lang="tr-TR" sz="900" dirty="0" smtClean="0">
                <a:latin typeface="Arial Black" pitchFamily="34" charset="0"/>
              </a:rPr>
              <a:t>	</a:t>
            </a:r>
            <a:r>
              <a:rPr lang="tr-TR" sz="5600" b="1" dirty="0" smtClean="0">
                <a:latin typeface="+mj-lt"/>
              </a:rPr>
              <a:t>Destanlarda yoğunlukla ideal Oğuz Alp'inin nasıl olması gerektiği anlatılıyorsa da Alplerin başına gelen olaylardan herkese pay düşüyor. Büyüklüğün ve güçlülüğün erdem ve hünere bağlı olduğu her fırsatta belirtilmiş. Düşmana karşı savaşmak da yiğitliğin, büyüklüğün göstergesidir. Verilen dersler bu kadarla da kalmıyor. Bunların bir kısmı doğrudan devlete ve yöneticilere bir kısmı da millete verilmek istenen derslerdir:</a:t>
            </a:r>
            <a:br>
              <a:rPr lang="tr-TR" sz="5600" b="1" dirty="0" smtClean="0">
                <a:latin typeface="+mj-lt"/>
              </a:rPr>
            </a:br>
            <a:r>
              <a:rPr lang="tr-TR" sz="5600" b="1" dirty="0" smtClean="0">
                <a:solidFill>
                  <a:schemeClr val="folHlink"/>
                </a:solidFill>
                <a:latin typeface="+mj-lt"/>
              </a:rPr>
              <a:t/>
            </a:r>
            <a:br>
              <a:rPr lang="tr-TR" sz="5600" b="1" dirty="0" smtClean="0">
                <a:solidFill>
                  <a:schemeClr val="folHlink"/>
                </a:solidFill>
                <a:latin typeface="+mj-lt"/>
              </a:rPr>
            </a:br>
            <a:r>
              <a:rPr lang="tr-TR" sz="5600" b="1" dirty="0" smtClean="0">
                <a:solidFill>
                  <a:schemeClr val="folHlink"/>
                </a:solidFill>
                <a:latin typeface="+mj-lt"/>
              </a:rPr>
              <a:t>1- Devlete Verilen Öğütler;</a:t>
            </a:r>
            <a:r>
              <a:rPr lang="tr-TR" sz="5600" b="1" dirty="0" smtClean="0">
                <a:latin typeface="+mj-lt"/>
              </a:rPr>
              <a:t> </a:t>
            </a:r>
            <a:br>
              <a:rPr lang="tr-TR" sz="5600" b="1" dirty="0" smtClean="0">
                <a:latin typeface="+mj-lt"/>
              </a:rPr>
            </a:br>
            <a:r>
              <a:rPr lang="tr-TR" sz="5600" b="1" dirty="0" smtClean="0">
                <a:latin typeface="+mj-lt"/>
              </a:rPr>
              <a:t>Destanlarda genel bir ilke şeklinde Oğuz birliğini devam ettirme fikri işlenmiştir. Bu birliği devam ettirebilmek için devlete ve devlet adamlarına; </a:t>
            </a:r>
            <a:br>
              <a:rPr lang="tr-TR" sz="5600" b="1" dirty="0" smtClean="0">
                <a:latin typeface="+mj-lt"/>
              </a:rPr>
            </a:br>
            <a:r>
              <a:rPr lang="tr-TR" sz="5600" b="1" dirty="0" smtClean="0">
                <a:latin typeface="+mj-lt"/>
              </a:rPr>
              <a:t>· Ekonomik güce sahip olma, </a:t>
            </a:r>
            <a:br>
              <a:rPr lang="tr-TR" sz="5600" b="1" dirty="0" smtClean="0">
                <a:latin typeface="+mj-lt"/>
              </a:rPr>
            </a:br>
            <a:r>
              <a:rPr lang="tr-TR" sz="5600" b="1" dirty="0" smtClean="0">
                <a:latin typeface="+mj-lt"/>
              </a:rPr>
              <a:t>· Hüner ve erdem sahibi olma, </a:t>
            </a:r>
            <a:br>
              <a:rPr lang="tr-TR" sz="5600" b="1" dirty="0" smtClean="0">
                <a:latin typeface="+mj-lt"/>
              </a:rPr>
            </a:br>
            <a:r>
              <a:rPr lang="tr-TR" sz="5600" b="1" dirty="0" smtClean="0">
                <a:latin typeface="+mj-lt"/>
              </a:rPr>
              <a:t>· Buyruk olmanın gereği anlatılmıştır. </a:t>
            </a:r>
            <a:br>
              <a:rPr lang="tr-TR" sz="5600" b="1" dirty="0" smtClean="0">
                <a:latin typeface="+mj-lt"/>
              </a:rPr>
            </a:br>
            <a:r>
              <a:rPr lang="tr-TR" sz="5600" b="1" dirty="0" smtClean="0">
                <a:solidFill>
                  <a:srgbClr val="FF9966"/>
                </a:solidFill>
                <a:latin typeface="+mj-lt"/>
              </a:rPr>
              <a:t>Destanlarda vurgulanan bu unsurlar sanırız dünya döndüğü sürece devam edecektir. </a:t>
            </a:r>
            <a:br>
              <a:rPr lang="tr-TR" sz="5600" b="1" dirty="0" smtClean="0">
                <a:solidFill>
                  <a:srgbClr val="FF9966"/>
                </a:solidFill>
                <a:latin typeface="+mj-lt"/>
              </a:rPr>
            </a:br>
            <a:r>
              <a:rPr lang="tr-TR" sz="5600" b="1" dirty="0" smtClean="0">
                <a:solidFill>
                  <a:srgbClr val="FF3300"/>
                </a:solidFill>
                <a:latin typeface="+mj-lt"/>
              </a:rPr>
              <a:t>Ayrıca Alplere de şöyle öğütler veriliyor;</a:t>
            </a:r>
            <a:r>
              <a:rPr lang="tr-TR" sz="5600" b="1" dirty="0" smtClean="0">
                <a:solidFill>
                  <a:srgbClr val="FF9966"/>
                </a:solidFill>
                <a:latin typeface="+mj-lt"/>
              </a:rPr>
              <a:t> </a:t>
            </a:r>
            <a:r>
              <a:rPr lang="tr-TR" sz="5600" b="1" dirty="0" smtClean="0">
                <a:latin typeface="+mj-lt"/>
              </a:rPr>
              <a:t/>
            </a:r>
            <a:br>
              <a:rPr lang="tr-TR" sz="5600" b="1" dirty="0" smtClean="0">
                <a:latin typeface="+mj-lt"/>
              </a:rPr>
            </a:br>
            <a:r>
              <a:rPr lang="tr-TR" sz="5600" b="1" dirty="0" smtClean="0">
                <a:latin typeface="+mj-lt"/>
              </a:rPr>
              <a:t>· Ok atmada ve yay çekmede hünerli olmak </a:t>
            </a:r>
            <a:br>
              <a:rPr lang="tr-TR" sz="5600" b="1" dirty="0" smtClean="0">
                <a:latin typeface="+mj-lt"/>
              </a:rPr>
            </a:br>
            <a:r>
              <a:rPr lang="tr-TR" sz="5600" b="1" dirty="0" smtClean="0">
                <a:latin typeface="+mj-lt"/>
              </a:rPr>
              <a:t>· Düşman ile savaşta üstün gelmek </a:t>
            </a:r>
            <a:br>
              <a:rPr lang="tr-TR" sz="5600" b="1" dirty="0" smtClean="0">
                <a:latin typeface="+mj-lt"/>
              </a:rPr>
            </a:br>
            <a:r>
              <a:rPr lang="tr-TR" sz="5600" b="1" dirty="0" smtClean="0">
                <a:latin typeface="+mj-lt"/>
              </a:rPr>
              <a:t>· Ülkesine sahip çıkmak </a:t>
            </a:r>
            <a:br>
              <a:rPr lang="tr-TR" sz="5600" b="1" dirty="0" smtClean="0">
                <a:latin typeface="+mj-lt"/>
              </a:rPr>
            </a:br>
            <a:r>
              <a:rPr lang="tr-TR" sz="5600" b="1" dirty="0" smtClean="0">
                <a:latin typeface="+mj-lt"/>
              </a:rPr>
              <a:t>· Zengin ve eli açık olmak ( ‘Aç doyurmak, yoksul donatmak‘ şeklinde geçen halka karşı merhametli ve cömert olmak ) </a:t>
            </a:r>
            <a:br>
              <a:rPr lang="tr-TR" sz="5600" b="1" dirty="0" smtClean="0">
                <a:latin typeface="+mj-lt"/>
              </a:rPr>
            </a:br>
            <a:r>
              <a:rPr lang="tr-TR" sz="5600" b="1" dirty="0" smtClean="0">
                <a:latin typeface="+mj-lt"/>
              </a:rPr>
              <a:t>· Soylu olmak ve soyunu küçük düşürmemek.</a:t>
            </a:r>
          </a:p>
          <a:p>
            <a:pPr eaLnBrk="1" hangingPunct="1">
              <a:lnSpc>
                <a:spcPct val="170000"/>
              </a:lnSpc>
              <a:spcBef>
                <a:spcPts val="0"/>
              </a:spcBef>
              <a:buFont typeface="Wingdings" pitchFamily="2" charset="2"/>
              <a:buNone/>
              <a:defRPr/>
            </a:pPr>
            <a:endParaRPr lang="tr-TR" sz="5600" b="1" dirty="0" smtClean="0">
              <a:latin typeface="+mj-lt"/>
            </a:endParaRPr>
          </a:p>
          <a:p>
            <a:pPr eaLnBrk="1" hangingPunct="1">
              <a:lnSpc>
                <a:spcPct val="80000"/>
              </a:lnSpc>
              <a:buFont typeface="Wingdings" pitchFamily="2" charset="2"/>
              <a:buNone/>
              <a:defRPr/>
            </a:pPr>
            <a:endParaRPr lang="tr-TR" sz="1000" dirty="0" smtClean="0">
              <a:latin typeface="Arial Black" pitchFamily="34" charset="0"/>
            </a:endParaRPr>
          </a:p>
          <a:p>
            <a:pPr eaLnBrk="1" hangingPunct="1">
              <a:lnSpc>
                <a:spcPct val="80000"/>
              </a:lnSpc>
              <a:buFont typeface="Wingdings" pitchFamily="2" charset="2"/>
              <a:buNone/>
              <a:defRPr/>
            </a:pPr>
            <a:endParaRPr lang="tr-TR" sz="1000" dirty="0" smtClean="0">
              <a:latin typeface="Arial Black" pitchFamily="34" charset="0"/>
            </a:endParaRPr>
          </a:p>
          <a:p>
            <a:pPr eaLnBrk="1" hangingPunct="1">
              <a:lnSpc>
                <a:spcPct val="80000"/>
              </a:lnSpc>
              <a:buFont typeface="Wingdings" pitchFamily="2" charset="2"/>
              <a:buNone/>
              <a:defRPr/>
            </a:pPr>
            <a:endParaRPr lang="tr-TR" sz="1000" dirty="0" smtClean="0">
              <a:latin typeface="Arial Black" pitchFamily="34" charset="0"/>
            </a:endParaRPr>
          </a:p>
          <a:p>
            <a:pPr eaLnBrk="1" hangingPunct="1">
              <a:lnSpc>
                <a:spcPct val="80000"/>
              </a:lnSpc>
              <a:buFont typeface="Wingdings" pitchFamily="2" charset="2"/>
              <a:buNone/>
              <a:defRPr/>
            </a:pPr>
            <a:endParaRPr lang="tr-TR" sz="1000" dirty="0" smtClean="0">
              <a:latin typeface="Arial Black" pitchFamily="34" charset="0"/>
            </a:endParaRPr>
          </a:p>
          <a:p>
            <a:pPr eaLnBrk="1" hangingPunct="1">
              <a:lnSpc>
                <a:spcPct val="80000"/>
              </a:lnSpc>
              <a:buFont typeface="Wingdings" pitchFamily="2" charset="2"/>
              <a:buNone/>
              <a:defRPr/>
            </a:pPr>
            <a:endParaRPr lang="tr-TR" sz="1000" dirty="0" smtClean="0">
              <a:latin typeface="Arial Black" pitchFamily="34" charset="0"/>
            </a:endParaRPr>
          </a:p>
          <a:p>
            <a:pPr eaLnBrk="1" hangingPunct="1">
              <a:lnSpc>
                <a:spcPct val="80000"/>
              </a:lnSpc>
              <a:buFont typeface="Wingdings" pitchFamily="2" charset="2"/>
              <a:buNone/>
              <a:defRPr/>
            </a:pPr>
            <a:endParaRPr lang="tr-TR" sz="1000" dirty="0" smtClean="0">
              <a:latin typeface="Arial Black" pitchFamily="34" charset="0"/>
            </a:endParaRPr>
          </a:p>
          <a:p>
            <a:pPr eaLnBrk="1" hangingPunct="1">
              <a:lnSpc>
                <a:spcPct val="80000"/>
              </a:lnSpc>
              <a:buFont typeface="Wingdings" pitchFamily="2" charset="2"/>
              <a:buNone/>
              <a:defRPr/>
            </a:pPr>
            <a:endParaRPr lang="tr-TR" sz="1000" dirty="0" smtClean="0">
              <a:latin typeface="Arial Black" pitchFamily="34" charset="0"/>
            </a:endParaRPr>
          </a:p>
          <a:p>
            <a:pPr eaLnBrk="1" hangingPunct="1">
              <a:lnSpc>
                <a:spcPct val="80000"/>
              </a:lnSpc>
              <a:buFont typeface="Wingdings" pitchFamily="2" charset="2"/>
              <a:buNone/>
              <a:defRPr/>
            </a:pPr>
            <a:endParaRPr lang="tr-TR" sz="1000" dirty="0" smtClean="0">
              <a:latin typeface="Arial Black" pitchFamily="34" charset="0"/>
            </a:endParaRPr>
          </a:p>
          <a:p>
            <a:pPr eaLnBrk="1" hangingPunct="1">
              <a:lnSpc>
                <a:spcPct val="80000"/>
              </a:lnSpc>
              <a:buFont typeface="Wingdings" pitchFamily="2" charset="2"/>
              <a:buNone/>
              <a:defRPr/>
            </a:pPr>
            <a:r>
              <a:rPr lang="tr-TR" sz="1000" dirty="0" smtClean="0">
                <a:latin typeface="Arial Black" pitchFamily="34" charset="0"/>
              </a:rPr>
              <a:t> </a:t>
            </a:r>
            <a:br>
              <a:rPr lang="tr-TR" sz="1000" dirty="0" smtClean="0">
                <a:latin typeface="Arial Black" pitchFamily="34" charset="0"/>
              </a:rPr>
            </a:br>
            <a:r>
              <a:rPr lang="tr-TR" sz="800" dirty="0" smtClean="0"/>
              <a:t/>
            </a:r>
            <a:br>
              <a:rPr lang="tr-TR" sz="800" dirty="0" smtClean="0"/>
            </a:br>
            <a:endParaRPr lang="tr-TR" sz="800" dirty="0" smtClean="0"/>
          </a:p>
        </p:txBody>
      </p:sp>
    </p:spTree>
    <p:extLst>
      <p:ext uri="{BB962C8B-B14F-4D97-AF65-F5344CB8AC3E}">
        <p14:creationId xmlns:p14="http://schemas.microsoft.com/office/powerpoint/2010/main" val="3964434841"/>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Grp="1" noChangeArrowheads="1"/>
          </p:cNvSpPr>
          <p:nvPr>
            <p:ph idx="1"/>
          </p:nvPr>
        </p:nvSpPr>
        <p:spPr>
          <a:xfrm>
            <a:off x="0" y="0"/>
            <a:ext cx="9144000" cy="6858000"/>
          </a:xfrm>
        </p:spPr>
        <p:txBody>
          <a:bodyPr>
            <a:normAutofit fontScale="40000" lnSpcReduction="20000"/>
          </a:bodyPr>
          <a:lstStyle/>
          <a:p>
            <a:pPr eaLnBrk="1" hangingPunct="1">
              <a:lnSpc>
                <a:spcPct val="170000"/>
              </a:lnSpc>
              <a:spcBef>
                <a:spcPts val="0"/>
              </a:spcBef>
              <a:buFont typeface="Wingdings" pitchFamily="2" charset="2"/>
              <a:buNone/>
              <a:defRPr/>
            </a:pPr>
            <a:r>
              <a:rPr lang="tr-TR" sz="2900" b="1" dirty="0" smtClean="0">
                <a:solidFill>
                  <a:srgbClr val="FF0000"/>
                </a:solidFill>
                <a:latin typeface="+mj-lt"/>
              </a:rPr>
              <a:t>	</a:t>
            </a:r>
          </a:p>
          <a:p>
            <a:pPr eaLnBrk="1" hangingPunct="1">
              <a:lnSpc>
                <a:spcPct val="170000"/>
              </a:lnSpc>
              <a:spcBef>
                <a:spcPts val="0"/>
              </a:spcBef>
              <a:buFont typeface="Wingdings" pitchFamily="2" charset="2"/>
              <a:buNone/>
              <a:defRPr/>
            </a:pPr>
            <a:r>
              <a:rPr lang="tr-TR" sz="2900" b="1" dirty="0" smtClean="0">
                <a:solidFill>
                  <a:srgbClr val="FF0000"/>
                </a:solidFill>
                <a:latin typeface="+mj-lt"/>
              </a:rPr>
              <a:t>	2- Halka Verilen Öğütler; </a:t>
            </a:r>
            <a:r>
              <a:rPr lang="tr-TR" sz="2900" b="1" dirty="0" smtClean="0">
                <a:latin typeface="+mj-lt"/>
              </a:rPr>
              <a:t/>
            </a:r>
            <a:br>
              <a:rPr lang="tr-TR" sz="2900" b="1" dirty="0" smtClean="0">
                <a:latin typeface="+mj-lt"/>
              </a:rPr>
            </a:br>
            <a:r>
              <a:rPr lang="tr-TR" sz="2900" b="1" dirty="0" smtClean="0">
                <a:latin typeface="+mj-lt"/>
              </a:rPr>
              <a:t/>
            </a:r>
            <a:br>
              <a:rPr lang="tr-TR" sz="2900" b="1" dirty="0" smtClean="0">
                <a:latin typeface="+mj-lt"/>
              </a:rPr>
            </a:br>
            <a:r>
              <a:rPr lang="tr-TR" sz="2900" b="1" dirty="0" smtClean="0">
                <a:latin typeface="+mj-lt"/>
              </a:rPr>
              <a:t>Destanlarda halka Alpler kadar yer verilmese </a:t>
            </a:r>
            <a:r>
              <a:rPr lang="tr-TR" sz="2900" b="1" dirty="0" smtClean="0">
                <a:latin typeface="+mj-lt"/>
              </a:rPr>
              <a:t>de, hem </a:t>
            </a:r>
            <a:r>
              <a:rPr lang="tr-TR" sz="2900" b="1" dirty="0" smtClean="0">
                <a:latin typeface="+mj-lt"/>
              </a:rPr>
              <a:t>çoban gibi kahramanlarla hem de örnek Alplerle halka da bir takım dersler verilmiş; </a:t>
            </a:r>
            <a:br>
              <a:rPr lang="tr-TR" sz="2900" b="1" dirty="0" smtClean="0">
                <a:latin typeface="+mj-lt"/>
              </a:rPr>
            </a:br>
            <a:r>
              <a:rPr lang="tr-TR" sz="2900" b="1" dirty="0" smtClean="0">
                <a:latin typeface="+mj-lt"/>
              </a:rPr>
              <a:t/>
            </a:r>
            <a:br>
              <a:rPr lang="tr-TR" sz="2900" b="1" dirty="0" smtClean="0">
                <a:latin typeface="+mj-lt"/>
              </a:rPr>
            </a:br>
            <a:r>
              <a:rPr lang="tr-TR" sz="2900" b="1" dirty="0" smtClean="0">
                <a:latin typeface="+mj-lt"/>
              </a:rPr>
              <a:t>· Devlete sadık olmak , </a:t>
            </a:r>
            <a:br>
              <a:rPr lang="tr-TR" sz="2900" b="1" dirty="0" smtClean="0">
                <a:latin typeface="+mj-lt"/>
              </a:rPr>
            </a:br>
            <a:r>
              <a:rPr lang="tr-TR" sz="2900" b="1" dirty="0" smtClean="0">
                <a:latin typeface="+mj-lt"/>
              </a:rPr>
              <a:t>· Misafirperver olmak , </a:t>
            </a:r>
            <a:br>
              <a:rPr lang="tr-TR" sz="2900" b="1" dirty="0" smtClean="0">
                <a:latin typeface="+mj-lt"/>
              </a:rPr>
            </a:br>
            <a:r>
              <a:rPr lang="tr-TR" sz="2900" b="1" dirty="0" smtClean="0">
                <a:latin typeface="+mj-lt"/>
              </a:rPr>
              <a:t>· Dedikodu yapmamak , </a:t>
            </a:r>
            <a:br>
              <a:rPr lang="tr-TR" sz="2900" b="1" dirty="0" smtClean="0">
                <a:latin typeface="+mj-lt"/>
              </a:rPr>
            </a:br>
            <a:r>
              <a:rPr lang="tr-TR" sz="2900" b="1" dirty="0" smtClean="0">
                <a:latin typeface="+mj-lt"/>
              </a:rPr>
              <a:t>· Gönlü zengin olmak , </a:t>
            </a:r>
            <a:br>
              <a:rPr lang="tr-TR" sz="2900" b="1" dirty="0" smtClean="0">
                <a:latin typeface="+mj-lt"/>
              </a:rPr>
            </a:br>
            <a:r>
              <a:rPr lang="tr-TR" sz="2900" b="1" dirty="0" smtClean="0">
                <a:latin typeface="+mj-lt"/>
              </a:rPr>
              <a:t>· Dürüst olmak , </a:t>
            </a:r>
            <a:br>
              <a:rPr lang="tr-TR" sz="2900" b="1" dirty="0" smtClean="0">
                <a:latin typeface="+mj-lt"/>
              </a:rPr>
            </a:br>
            <a:r>
              <a:rPr lang="tr-TR" sz="2900" b="1" dirty="0" smtClean="0">
                <a:latin typeface="+mj-lt"/>
              </a:rPr>
              <a:t>· Korkak olmamak , </a:t>
            </a:r>
            <a:br>
              <a:rPr lang="tr-TR" sz="2900" b="1" dirty="0" smtClean="0">
                <a:latin typeface="+mj-lt"/>
              </a:rPr>
            </a:br>
            <a:r>
              <a:rPr lang="tr-TR" sz="2900" b="1" dirty="0" smtClean="0">
                <a:latin typeface="+mj-lt"/>
              </a:rPr>
              <a:t>· Çocuğunu iyi yetiştirmek , </a:t>
            </a:r>
            <a:br>
              <a:rPr lang="tr-TR" sz="2900" b="1" dirty="0" smtClean="0">
                <a:latin typeface="+mj-lt"/>
              </a:rPr>
            </a:br>
            <a:r>
              <a:rPr lang="tr-TR" sz="2900" b="1" dirty="0" smtClean="0">
                <a:latin typeface="+mj-lt"/>
              </a:rPr>
              <a:t>· Üstüne düşen görevi yerine getirmek , </a:t>
            </a:r>
            <a:br>
              <a:rPr lang="tr-TR" sz="2900" b="1" dirty="0" smtClean="0">
                <a:latin typeface="+mj-lt"/>
              </a:rPr>
            </a:br>
            <a:r>
              <a:rPr lang="tr-TR" sz="2900" b="1" dirty="0" smtClean="0">
                <a:latin typeface="+mj-lt"/>
              </a:rPr>
              <a:t>· Eşine sadık olmak , </a:t>
            </a:r>
            <a:br>
              <a:rPr lang="tr-TR" sz="2900" b="1" dirty="0" smtClean="0">
                <a:latin typeface="+mj-lt"/>
              </a:rPr>
            </a:br>
            <a:r>
              <a:rPr lang="tr-TR" sz="2900" b="1" dirty="0" smtClean="0">
                <a:latin typeface="+mj-lt"/>
              </a:rPr>
              <a:t>· Ana babaya hürmet etmek ... </a:t>
            </a:r>
            <a:br>
              <a:rPr lang="tr-TR" sz="2900" b="1" dirty="0" smtClean="0">
                <a:latin typeface="+mj-lt"/>
              </a:rPr>
            </a:br>
            <a:r>
              <a:rPr lang="tr-TR" sz="2900" b="1" dirty="0" smtClean="0">
                <a:latin typeface="+mj-lt"/>
              </a:rPr>
              <a:t/>
            </a:r>
            <a:br>
              <a:rPr lang="tr-TR" sz="2900" b="1" dirty="0" smtClean="0">
                <a:latin typeface="+mj-lt"/>
              </a:rPr>
            </a:br>
            <a:r>
              <a:rPr lang="tr-TR" sz="2900" b="1" dirty="0" smtClean="0">
                <a:solidFill>
                  <a:srgbClr val="FF3300"/>
                </a:solidFill>
                <a:latin typeface="+mj-lt"/>
              </a:rPr>
              <a:t>Bazı öğütler de var ki, pek çoğu atasözleri gibi kalıplaşmıştır; </a:t>
            </a:r>
            <a:br>
              <a:rPr lang="tr-TR" sz="2900" b="1" dirty="0" smtClean="0">
                <a:solidFill>
                  <a:srgbClr val="FF3300"/>
                </a:solidFill>
                <a:latin typeface="+mj-lt"/>
              </a:rPr>
            </a:br>
            <a:r>
              <a:rPr lang="tr-TR" sz="2900" b="1" dirty="0" smtClean="0">
                <a:latin typeface="+mj-lt"/>
              </a:rPr>
              <a:t>· Ecel vakti ermeyince can çıkmaz. </a:t>
            </a:r>
            <a:br>
              <a:rPr lang="tr-TR" sz="2900" b="1" dirty="0" smtClean="0">
                <a:latin typeface="+mj-lt"/>
              </a:rPr>
            </a:br>
            <a:r>
              <a:rPr lang="tr-TR" sz="2900" b="1" dirty="0" smtClean="0">
                <a:latin typeface="+mj-lt"/>
              </a:rPr>
              <a:t>· Çıkan can geri gelmez. </a:t>
            </a:r>
            <a:br>
              <a:rPr lang="tr-TR" sz="2900" b="1" dirty="0" smtClean="0">
                <a:latin typeface="+mj-lt"/>
              </a:rPr>
            </a:br>
            <a:r>
              <a:rPr lang="tr-TR" sz="2900" b="1" dirty="0" smtClean="0">
                <a:latin typeface="+mj-lt"/>
              </a:rPr>
              <a:t>· Yığılı malın mülkün olsa da nasibinden fazlasını yiyemezsin. </a:t>
            </a:r>
            <a:br>
              <a:rPr lang="tr-TR" sz="2900" b="1" dirty="0" smtClean="0">
                <a:latin typeface="+mj-lt"/>
              </a:rPr>
            </a:br>
            <a:r>
              <a:rPr lang="tr-TR" sz="2900" b="1" dirty="0" smtClean="0">
                <a:latin typeface="+mj-lt"/>
              </a:rPr>
              <a:t>· Kara eşek başına gem vursan katır olmaz, hizmetçiye elbise giydirsen hanım olmaz. </a:t>
            </a:r>
            <a:br>
              <a:rPr lang="tr-TR" sz="2900" b="1" dirty="0" smtClean="0">
                <a:latin typeface="+mj-lt"/>
              </a:rPr>
            </a:br>
            <a:r>
              <a:rPr lang="tr-TR" sz="2900" b="1" dirty="0" smtClean="0">
                <a:latin typeface="+mj-lt"/>
              </a:rPr>
              <a:t/>
            </a:r>
            <a:br>
              <a:rPr lang="tr-TR" sz="2900" b="1" dirty="0" smtClean="0">
                <a:latin typeface="+mj-lt"/>
              </a:rPr>
            </a:br>
            <a:r>
              <a:rPr lang="tr-TR" sz="2900" b="1" dirty="0" smtClean="0">
                <a:solidFill>
                  <a:srgbClr val="FF9966"/>
                </a:solidFill>
                <a:latin typeface="+mj-lt"/>
              </a:rPr>
              <a:t>Ve bunlar gibi pek çoğu doğrudan olarak mukaddimede verilmiş. Bir o kadar da hikayelerin </a:t>
            </a:r>
            <a:r>
              <a:rPr lang="tr-TR" sz="2900" b="1" dirty="0" err="1" smtClean="0">
                <a:solidFill>
                  <a:srgbClr val="FF9966"/>
                </a:solidFill>
                <a:latin typeface="+mj-lt"/>
              </a:rPr>
              <a:t>mânzum</a:t>
            </a:r>
            <a:r>
              <a:rPr lang="tr-TR" sz="2900" b="1" dirty="0" smtClean="0">
                <a:solidFill>
                  <a:srgbClr val="FF9966"/>
                </a:solidFill>
                <a:latin typeface="+mj-lt"/>
              </a:rPr>
              <a:t> ve </a:t>
            </a:r>
            <a:r>
              <a:rPr lang="tr-TR" sz="2900" b="1" dirty="0" err="1" smtClean="0">
                <a:solidFill>
                  <a:srgbClr val="FF9966"/>
                </a:solidFill>
                <a:latin typeface="+mj-lt"/>
              </a:rPr>
              <a:t>secîli</a:t>
            </a:r>
            <a:r>
              <a:rPr lang="tr-TR" sz="2900" b="1" dirty="0" smtClean="0">
                <a:solidFill>
                  <a:srgbClr val="FF9966"/>
                </a:solidFill>
                <a:latin typeface="+mj-lt"/>
              </a:rPr>
              <a:t> kısımlarında mevcuttur. </a:t>
            </a:r>
            <a:r>
              <a:rPr lang="tr-TR" sz="1800" dirty="0" smtClean="0">
                <a:solidFill>
                  <a:srgbClr val="FF9966"/>
                </a:solidFill>
                <a:latin typeface="Arial Black" pitchFamily="34" charset="0"/>
              </a:rPr>
              <a:t/>
            </a:r>
            <a:br>
              <a:rPr lang="tr-TR" sz="1800" dirty="0" smtClean="0">
                <a:solidFill>
                  <a:srgbClr val="FF9966"/>
                </a:solidFill>
                <a:latin typeface="Arial Black" pitchFamily="34" charset="0"/>
              </a:rPr>
            </a:br>
            <a:endParaRPr lang="tr-TR" sz="1800" dirty="0" smtClean="0">
              <a:solidFill>
                <a:srgbClr val="FF9966"/>
              </a:solidFill>
              <a:latin typeface="Arial Black" pitchFamily="34" charset="0"/>
            </a:endParaRPr>
          </a:p>
          <a:p>
            <a:pPr eaLnBrk="1" hangingPunct="1">
              <a:lnSpc>
                <a:spcPct val="80000"/>
              </a:lnSpc>
              <a:defRPr/>
            </a:pPr>
            <a:endParaRPr lang="tr-TR" sz="1600" dirty="0" smtClean="0">
              <a:latin typeface="Arial Black" pitchFamily="34" charset="0"/>
            </a:endParaRPr>
          </a:p>
          <a:p>
            <a:pPr eaLnBrk="1" hangingPunct="1">
              <a:lnSpc>
                <a:spcPct val="80000"/>
              </a:lnSpc>
              <a:defRPr/>
            </a:pPr>
            <a:endParaRPr lang="tr-TR" sz="1600" dirty="0" smtClean="0">
              <a:latin typeface="Arial Black" pitchFamily="34" charset="0"/>
            </a:endParaRPr>
          </a:p>
          <a:p>
            <a:pPr eaLnBrk="1" hangingPunct="1">
              <a:lnSpc>
                <a:spcPct val="80000"/>
              </a:lnSpc>
              <a:defRPr/>
            </a:pPr>
            <a:endParaRPr lang="tr-TR" sz="1600" dirty="0" smtClean="0">
              <a:latin typeface="Arial Black" pitchFamily="34" charset="0"/>
            </a:endParaRPr>
          </a:p>
          <a:p>
            <a:pPr eaLnBrk="1" hangingPunct="1">
              <a:lnSpc>
                <a:spcPct val="80000"/>
              </a:lnSpc>
              <a:defRPr/>
            </a:pPr>
            <a:endParaRPr lang="tr-TR" sz="1600" dirty="0" smtClean="0">
              <a:latin typeface="Arial Black" pitchFamily="34" charset="0"/>
            </a:endParaRPr>
          </a:p>
          <a:p>
            <a:pPr eaLnBrk="1" hangingPunct="1">
              <a:lnSpc>
                <a:spcPct val="80000"/>
              </a:lnSpc>
              <a:defRPr/>
            </a:pPr>
            <a:endParaRPr lang="tr-TR" sz="1600" dirty="0" smtClean="0">
              <a:latin typeface="Arial Black" pitchFamily="34" charset="0"/>
            </a:endParaRPr>
          </a:p>
          <a:p>
            <a:pPr eaLnBrk="1" hangingPunct="1">
              <a:lnSpc>
                <a:spcPct val="80000"/>
              </a:lnSpc>
              <a:defRPr/>
            </a:pPr>
            <a:endParaRPr lang="tr-TR" sz="1600" dirty="0" smtClean="0">
              <a:latin typeface="Arial Black" pitchFamily="34" charset="0"/>
            </a:endParaRPr>
          </a:p>
          <a:p>
            <a:pPr eaLnBrk="1" hangingPunct="1">
              <a:lnSpc>
                <a:spcPct val="80000"/>
              </a:lnSpc>
              <a:defRPr/>
            </a:pPr>
            <a:endParaRPr lang="tr-TR" sz="1600" dirty="0" smtClean="0">
              <a:latin typeface="Arial Black" pitchFamily="34" charset="0"/>
            </a:endParaRPr>
          </a:p>
          <a:p>
            <a:pPr marL="0" indent="0" eaLnBrk="1" hangingPunct="1">
              <a:lnSpc>
                <a:spcPct val="80000"/>
              </a:lnSpc>
              <a:buNone/>
              <a:defRPr/>
            </a:pPr>
            <a:endParaRPr lang="tr-TR" sz="1600" dirty="0" smtClean="0">
              <a:latin typeface="Arial Black" pitchFamily="34" charset="0"/>
            </a:endParaRPr>
          </a:p>
        </p:txBody>
      </p:sp>
    </p:spTree>
    <p:extLst>
      <p:ext uri="{BB962C8B-B14F-4D97-AF65-F5344CB8AC3E}">
        <p14:creationId xmlns:p14="http://schemas.microsoft.com/office/powerpoint/2010/main" val="2967988304"/>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381000"/>
            <a:ext cx="8229600" cy="311150"/>
          </a:xfrm>
        </p:spPr>
        <p:txBody>
          <a:bodyPr>
            <a:normAutofit fontScale="90000"/>
          </a:bodyPr>
          <a:lstStyle/>
          <a:p>
            <a:pPr eaLnBrk="1" hangingPunct="1">
              <a:defRPr/>
            </a:pPr>
            <a:r>
              <a:rPr lang="tr-TR" sz="2400" b="1" smtClean="0">
                <a:latin typeface="Arial Black" pitchFamily="34" charset="0"/>
              </a:rPr>
              <a:t>Dede Korkut Kitabı’nın Dil Özellikleri</a:t>
            </a:r>
          </a:p>
        </p:txBody>
      </p:sp>
      <p:sp>
        <p:nvSpPr>
          <p:cNvPr id="63491" name="Rectangle 3"/>
          <p:cNvSpPr>
            <a:spLocks noGrp="1" noChangeArrowheads="1"/>
          </p:cNvSpPr>
          <p:nvPr>
            <p:ph idx="1"/>
          </p:nvPr>
        </p:nvSpPr>
        <p:spPr>
          <a:xfrm>
            <a:off x="0" y="765175"/>
            <a:ext cx="9144000" cy="6092825"/>
          </a:xfrm>
        </p:spPr>
        <p:txBody>
          <a:bodyPr>
            <a:normAutofit fontScale="85000" lnSpcReduction="10000"/>
          </a:bodyPr>
          <a:lstStyle/>
          <a:p>
            <a:pPr eaLnBrk="1" hangingPunct="1">
              <a:lnSpc>
                <a:spcPct val="150000"/>
              </a:lnSpc>
              <a:spcBef>
                <a:spcPts val="0"/>
              </a:spcBef>
              <a:defRPr/>
            </a:pPr>
            <a:r>
              <a:rPr lang="tr-TR" sz="1800" dirty="0" smtClean="0">
                <a:latin typeface="+mj-lt"/>
              </a:rPr>
              <a:t>Hikâyeler, düz yazı ile şiirlerin karışımından oluşur. Olaylar nesir olarak anlatılırken duyguların yoğun olarak anlatıldığı yerlerde şiire geçilir. Eserin en belirgin dil özelliği gerek düz yazıda, gerekse şiirlerde aynı sessiz harflerin tekrarına dayalı (</a:t>
            </a:r>
            <a:r>
              <a:rPr lang="tr-TR" sz="1800" dirty="0" err="1" smtClean="0">
                <a:latin typeface="+mj-lt"/>
              </a:rPr>
              <a:t>alliterasyonlarla</a:t>
            </a:r>
            <a:r>
              <a:rPr lang="tr-TR" sz="1800" dirty="0" smtClean="0">
                <a:latin typeface="+mj-lt"/>
              </a:rPr>
              <a:t>) iç ahengin sağlanmasıdır. “ </a:t>
            </a:r>
            <a:r>
              <a:rPr lang="tr-TR" sz="1800" i="1" dirty="0" err="1" smtClean="0">
                <a:latin typeface="+mj-lt"/>
              </a:rPr>
              <a:t>Oguz</a:t>
            </a:r>
            <a:r>
              <a:rPr lang="tr-TR" sz="1800" i="1" dirty="0" smtClean="0">
                <a:latin typeface="+mj-lt"/>
              </a:rPr>
              <a:t> </a:t>
            </a:r>
            <a:r>
              <a:rPr lang="tr-TR" sz="1800" b="1" i="1" dirty="0" smtClean="0">
                <a:latin typeface="+mj-lt"/>
              </a:rPr>
              <a:t>d</a:t>
            </a:r>
            <a:r>
              <a:rPr lang="tr-TR" sz="1800" i="1" dirty="0" smtClean="0">
                <a:latin typeface="+mj-lt"/>
              </a:rPr>
              <a:t>a </a:t>
            </a:r>
            <a:r>
              <a:rPr lang="tr-TR" sz="1800" b="1" i="1" dirty="0" err="1" smtClean="0">
                <a:solidFill>
                  <a:srgbClr val="FF9966"/>
                </a:solidFill>
                <a:latin typeface="+mj-lt"/>
              </a:rPr>
              <a:t>D</a:t>
            </a:r>
            <a:r>
              <a:rPr lang="tr-TR" sz="1800" i="1" dirty="0" err="1" smtClean="0">
                <a:latin typeface="+mj-lt"/>
              </a:rPr>
              <a:t>uha</a:t>
            </a:r>
            <a:r>
              <a:rPr lang="tr-TR" sz="1800" i="1" dirty="0" smtClean="0">
                <a:latin typeface="+mj-lt"/>
              </a:rPr>
              <a:t> Koca </a:t>
            </a:r>
            <a:r>
              <a:rPr lang="tr-TR" sz="1800" i="1" dirty="0" err="1" smtClean="0">
                <a:latin typeface="+mj-lt"/>
              </a:rPr>
              <a:t>Oglu</a:t>
            </a:r>
            <a:r>
              <a:rPr lang="tr-TR" sz="1800" i="1" dirty="0" smtClean="0">
                <a:latin typeface="+mj-lt"/>
              </a:rPr>
              <a:t> </a:t>
            </a:r>
            <a:r>
              <a:rPr lang="tr-TR" sz="1800" b="1" i="1" dirty="0" smtClean="0">
                <a:solidFill>
                  <a:srgbClr val="FF9966"/>
                </a:solidFill>
                <a:latin typeface="+mj-lt"/>
              </a:rPr>
              <a:t>D</a:t>
            </a:r>
            <a:r>
              <a:rPr lang="tr-TR" sz="1800" i="1" dirty="0" smtClean="0">
                <a:latin typeface="+mj-lt"/>
              </a:rPr>
              <a:t>eli </a:t>
            </a:r>
            <a:r>
              <a:rPr lang="tr-TR" sz="1800" b="1" i="1" dirty="0" smtClean="0">
                <a:solidFill>
                  <a:srgbClr val="FF9966"/>
                </a:solidFill>
                <a:latin typeface="+mj-lt"/>
              </a:rPr>
              <a:t>D</a:t>
            </a:r>
            <a:r>
              <a:rPr lang="tr-TR" sz="1800" i="1" dirty="0" smtClean="0">
                <a:latin typeface="+mj-lt"/>
              </a:rPr>
              <a:t>umrul </a:t>
            </a:r>
            <a:r>
              <a:rPr lang="tr-TR" sz="1800" b="1" i="1" dirty="0" smtClean="0">
                <a:solidFill>
                  <a:srgbClr val="FF9966"/>
                </a:solidFill>
                <a:latin typeface="+mj-lt"/>
              </a:rPr>
              <a:t>d</a:t>
            </a:r>
            <a:r>
              <a:rPr lang="tr-TR" sz="1800" i="1" dirty="0" smtClean="0">
                <a:latin typeface="+mj-lt"/>
              </a:rPr>
              <a:t>erler i</a:t>
            </a:r>
            <a:r>
              <a:rPr lang="tr-TR" sz="1800" b="1" i="1" dirty="0" smtClean="0">
                <a:solidFill>
                  <a:srgbClr val="FF9966"/>
                </a:solidFill>
                <a:latin typeface="+mj-lt"/>
              </a:rPr>
              <a:t>d</a:t>
            </a:r>
            <a:r>
              <a:rPr lang="tr-TR" sz="1800" i="1" dirty="0" smtClean="0">
                <a:latin typeface="+mj-lt"/>
              </a:rPr>
              <a:t>i bir er var i</a:t>
            </a:r>
            <a:r>
              <a:rPr lang="tr-TR" sz="1800" b="1" i="1" dirty="0" smtClean="0">
                <a:solidFill>
                  <a:srgbClr val="FF9966"/>
                </a:solidFill>
                <a:latin typeface="+mj-lt"/>
              </a:rPr>
              <a:t>d</a:t>
            </a:r>
            <a:r>
              <a:rPr lang="tr-TR" sz="1800" i="1" dirty="0" smtClean="0">
                <a:latin typeface="+mj-lt"/>
              </a:rPr>
              <a:t>i. </a:t>
            </a:r>
            <a:r>
              <a:rPr lang="tr-TR" sz="1800" dirty="0" smtClean="0">
                <a:latin typeface="+mj-lt"/>
              </a:rPr>
              <a:t>” Cümlede tekrar eden (d, r ) sesleri </a:t>
            </a:r>
            <a:r>
              <a:rPr lang="tr-TR" sz="1800" dirty="0" err="1" smtClean="0">
                <a:latin typeface="+mj-lt"/>
              </a:rPr>
              <a:t>alliterasyondur</a:t>
            </a:r>
            <a:r>
              <a:rPr lang="tr-TR" sz="1800" dirty="0" smtClean="0">
                <a:latin typeface="+mj-lt"/>
              </a:rPr>
              <a:t>. </a:t>
            </a:r>
          </a:p>
          <a:p>
            <a:pPr eaLnBrk="1" hangingPunct="1">
              <a:lnSpc>
                <a:spcPct val="150000"/>
              </a:lnSpc>
              <a:spcBef>
                <a:spcPts val="0"/>
              </a:spcBef>
              <a:defRPr/>
            </a:pPr>
            <a:endParaRPr lang="tr-TR" sz="1800" dirty="0" smtClean="0">
              <a:latin typeface="+mj-lt"/>
            </a:endParaRPr>
          </a:p>
          <a:p>
            <a:pPr eaLnBrk="1" hangingPunct="1">
              <a:lnSpc>
                <a:spcPct val="150000"/>
              </a:lnSpc>
              <a:spcBef>
                <a:spcPts val="0"/>
              </a:spcBef>
              <a:defRPr/>
            </a:pPr>
            <a:r>
              <a:rPr lang="tr-TR" sz="1800" dirty="0" smtClean="0">
                <a:latin typeface="+mj-lt"/>
              </a:rPr>
              <a:t>Yine nesir cümlelerindeki secilerde (cümle sonu ses tekrarlarında) kafiye ve rediflere başvurulur: “Gümbür </a:t>
            </a:r>
            <a:r>
              <a:rPr lang="tr-TR" sz="1800" dirty="0" err="1" smtClean="0">
                <a:latin typeface="+mj-lt"/>
              </a:rPr>
              <a:t>gümbür</a:t>
            </a:r>
            <a:r>
              <a:rPr lang="tr-TR" sz="1800" dirty="0" smtClean="0">
                <a:latin typeface="+mj-lt"/>
              </a:rPr>
              <a:t> </a:t>
            </a:r>
            <a:r>
              <a:rPr lang="tr-TR" sz="1800" dirty="0" err="1" smtClean="0">
                <a:latin typeface="+mj-lt"/>
              </a:rPr>
              <a:t>nakaralar</a:t>
            </a:r>
            <a:r>
              <a:rPr lang="tr-TR" sz="1800" dirty="0" smtClean="0">
                <a:latin typeface="+mj-lt"/>
              </a:rPr>
              <a:t> döğ </a:t>
            </a:r>
            <a:r>
              <a:rPr lang="tr-TR" sz="1800" b="1" dirty="0" err="1" smtClean="0">
                <a:solidFill>
                  <a:srgbClr val="FF9966"/>
                </a:solidFill>
                <a:latin typeface="+mj-lt"/>
              </a:rPr>
              <a:t>üldü</a:t>
            </a:r>
            <a:r>
              <a:rPr lang="tr-TR" sz="1800" b="1" dirty="0" smtClean="0">
                <a:latin typeface="+mj-lt"/>
              </a:rPr>
              <a:t> </a:t>
            </a:r>
            <a:r>
              <a:rPr lang="tr-TR" sz="1800" dirty="0" smtClean="0">
                <a:latin typeface="+mj-lt"/>
              </a:rPr>
              <a:t>, bir kıyamet sav </a:t>
            </a:r>
            <a:r>
              <a:rPr lang="tr-TR" sz="1800" b="1" dirty="0" smtClean="0">
                <a:solidFill>
                  <a:schemeClr val="folHlink"/>
                </a:solidFill>
                <a:latin typeface="+mj-lt"/>
              </a:rPr>
              <a:t>aş</a:t>
            </a:r>
            <a:r>
              <a:rPr lang="tr-TR" sz="1800" b="1" dirty="0" smtClean="0">
                <a:latin typeface="+mj-lt"/>
              </a:rPr>
              <a:t> </a:t>
            </a:r>
            <a:r>
              <a:rPr lang="tr-TR" sz="1800" b="1" dirty="0" smtClean="0">
                <a:solidFill>
                  <a:srgbClr val="FF9966"/>
                </a:solidFill>
                <a:latin typeface="+mj-lt"/>
              </a:rPr>
              <a:t>oldu</a:t>
            </a:r>
            <a:r>
              <a:rPr lang="tr-TR" sz="1800" b="1" dirty="0" smtClean="0">
                <a:latin typeface="+mj-lt"/>
              </a:rPr>
              <a:t> </a:t>
            </a:r>
            <a:r>
              <a:rPr lang="tr-TR" sz="1800" dirty="0" smtClean="0">
                <a:latin typeface="+mj-lt"/>
              </a:rPr>
              <a:t>, meydan dolu b </a:t>
            </a:r>
            <a:r>
              <a:rPr lang="tr-TR" sz="1800" b="1" dirty="0" smtClean="0">
                <a:solidFill>
                  <a:schemeClr val="folHlink"/>
                </a:solidFill>
                <a:latin typeface="+mj-lt"/>
              </a:rPr>
              <a:t>a </a:t>
            </a:r>
            <a:r>
              <a:rPr lang="tr-TR" sz="1800" dirty="0" smtClean="0">
                <a:solidFill>
                  <a:schemeClr val="folHlink"/>
                </a:solidFill>
                <a:latin typeface="+mj-lt"/>
              </a:rPr>
              <a:t>ş</a:t>
            </a:r>
            <a:r>
              <a:rPr lang="tr-TR" sz="1800" dirty="0" smtClean="0">
                <a:latin typeface="+mj-lt"/>
              </a:rPr>
              <a:t> </a:t>
            </a:r>
            <a:r>
              <a:rPr lang="tr-TR" sz="1800" b="1" dirty="0" smtClean="0">
                <a:solidFill>
                  <a:srgbClr val="FF9966"/>
                </a:solidFill>
                <a:latin typeface="+mj-lt"/>
              </a:rPr>
              <a:t>oldu</a:t>
            </a:r>
            <a:r>
              <a:rPr lang="tr-TR" sz="1800" b="1" dirty="0" smtClean="0">
                <a:latin typeface="+mj-lt"/>
              </a:rPr>
              <a:t> </a:t>
            </a:r>
            <a:r>
              <a:rPr lang="tr-TR" sz="1800" dirty="0" smtClean="0">
                <a:latin typeface="+mj-lt"/>
              </a:rPr>
              <a:t>.” (</a:t>
            </a:r>
            <a:r>
              <a:rPr lang="tr-TR" sz="1800" dirty="0" err="1" smtClean="0">
                <a:latin typeface="+mj-lt"/>
              </a:rPr>
              <a:t>Bamsı</a:t>
            </a:r>
            <a:r>
              <a:rPr lang="tr-TR" sz="1800" dirty="0" smtClean="0">
                <a:latin typeface="+mj-lt"/>
              </a:rPr>
              <a:t> </a:t>
            </a:r>
            <a:r>
              <a:rPr lang="tr-TR" sz="1800" dirty="0" err="1" smtClean="0">
                <a:latin typeface="+mj-lt"/>
              </a:rPr>
              <a:t>Beyrek</a:t>
            </a:r>
            <a:r>
              <a:rPr lang="tr-TR" sz="1800" dirty="0" smtClean="0">
                <a:latin typeface="+mj-lt"/>
              </a:rPr>
              <a:t> Hikâyesi) </a:t>
            </a:r>
          </a:p>
          <a:p>
            <a:pPr eaLnBrk="1" hangingPunct="1">
              <a:lnSpc>
                <a:spcPct val="150000"/>
              </a:lnSpc>
              <a:spcBef>
                <a:spcPts val="0"/>
              </a:spcBef>
              <a:buFont typeface="Wingdings" pitchFamily="2" charset="2"/>
              <a:buNone/>
              <a:defRPr/>
            </a:pPr>
            <a:endParaRPr lang="tr-TR" sz="1800" dirty="0" smtClean="0">
              <a:latin typeface="+mj-lt"/>
            </a:endParaRPr>
          </a:p>
          <a:p>
            <a:pPr eaLnBrk="1" hangingPunct="1">
              <a:lnSpc>
                <a:spcPct val="150000"/>
              </a:lnSpc>
              <a:spcBef>
                <a:spcPts val="0"/>
              </a:spcBef>
              <a:defRPr/>
            </a:pPr>
            <a:r>
              <a:rPr lang="tr-TR" sz="1800" dirty="0" smtClean="0">
                <a:latin typeface="+mj-lt"/>
              </a:rPr>
              <a:t>“an, en, </a:t>
            </a:r>
            <a:r>
              <a:rPr lang="tr-TR" sz="1800" dirty="0" err="1" smtClean="0">
                <a:latin typeface="+mj-lt"/>
              </a:rPr>
              <a:t>ın</a:t>
            </a:r>
            <a:r>
              <a:rPr lang="tr-TR" sz="1800" dirty="0" smtClean="0">
                <a:latin typeface="+mj-lt"/>
              </a:rPr>
              <a:t>, in” kafiyeleri eserin gerek nesir, gerekse nazım cümlelerinde sıklıkla başvurulan ahenk unsurlarındandır: “ </a:t>
            </a:r>
            <a:r>
              <a:rPr lang="tr-TR" sz="1800" i="1" dirty="0" smtClean="0">
                <a:latin typeface="+mj-lt"/>
              </a:rPr>
              <a:t>Babam at </a:t>
            </a:r>
            <a:r>
              <a:rPr lang="tr-TR" sz="1800" i="1" dirty="0" err="1" smtClean="0">
                <a:latin typeface="+mj-lt"/>
              </a:rPr>
              <a:t>segird</a:t>
            </a:r>
            <a:r>
              <a:rPr lang="tr-TR" sz="1800" i="1" dirty="0" err="1" smtClean="0">
                <a:solidFill>
                  <a:schemeClr val="folHlink"/>
                </a:solidFill>
                <a:latin typeface="+mj-lt"/>
              </a:rPr>
              <a:t>is</a:t>
            </a:r>
            <a:r>
              <a:rPr lang="tr-TR" sz="1800" b="1" i="1" dirty="0" err="1" smtClean="0">
                <a:solidFill>
                  <a:schemeClr val="folHlink"/>
                </a:solidFill>
                <a:latin typeface="+mj-lt"/>
              </a:rPr>
              <a:t>ime</a:t>
            </a:r>
            <a:r>
              <a:rPr lang="tr-TR" sz="1800" b="1" i="1" dirty="0" smtClean="0">
                <a:solidFill>
                  <a:schemeClr val="folHlink"/>
                </a:solidFill>
                <a:latin typeface="+mj-lt"/>
              </a:rPr>
              <a:t> baksın</a:t>
            </a:r>
            <a:r>
              <a:rPr lang="tr-TR" sz="1800" b="1" i="1" dirty="0" smtClean="0">
                <a:latin typeface="+mj-lt"/>
              </a:rPr>
              <a:t> </a:t>
            </a:r>
            <a:r>
              <a:rPr lang="tr-TR" sz="1800" i="1" dirty="0" smtClean="0">
                <a:latin typeface="+mj-lt"/>
              </a:rPr>
              <a:t>, kıv</a:t>
            </a:r>
            <a:r>
              <a:rPr lang="tr-TR" sz="1800" b="1" i="1" dirty="0" smtClean="0">
                <a:solidFill>
                  <a:srgbClr val="FF9966"/>
                </a:solidFill>
                <a:latin typeface="+mj-lt"/>
              </a:rPr>
              <a:t>ansın</a:t>
            </a:r>
            <a:r>
              <a:rPr lang="tr-TR" sz="1800" b="1" i="1" dirty="0" smtClean="0">
                <a:latin typeface="+mj-lt"/>
              </a:rPr>
              <a:t> </a:t>
            </a:r>
            <a:r>
              <a:rPr lang="tr-TR" sz="1800" i="1" dirty="0" smtClean="0">
                <a:latin typeface="+mj-lt"/>
              </a:rPr>
              <a:t>; ok </a:t>
            </a:r>
            <a:r>
              <a:rPr lang="tr-TR" sz="1800" i="1" dirty="0" err="1" smtClean="0">
                <a:solidFill>
                  <a:srgbClr val="FF9966"/>
                </a:solidFill>
                <a:latin typeface="+mj-lt"/>
              </a:rPr>
              <a:t>atıg</a:t>
            </a:r>
            <a:r>
              <a:rPr lang="tr-TR" sz="1800" b="1" i="1" dirty="0" err="1" smtClean="0">
                <a:solidFill>
                  <a:srgbClr val="FF9966"/>
                </a:solidFill>
                <a:latin typeface="+mj-lt"/>
              </a:rPr>
              <a:t>ıma</a:t>
            </a:r>
            <a:r>
              <a:rPr lang="tr-TR" sz="1800" b="1" i="1" dirty="0" smtClean="0">
                <a:solidFill>
                  <a:srgbClr val="FF9966"/>
                </a:solidFill>
                <a:latin typeface="+mj-lt"/>
              </a:rPr>
              <a:t> baksın</a:t>
            </a:r>
            <a:r>
              <a:rPr lang="tr-TR" sz="1800" b="1" i="1" dirty="0" smtClean="0">
                <a:latin typeface="+mj-lt"/>
              </a:rPr>
              <a:t> </a:t>
            </a:r>
            <a:r>
              <a:rPr lang="tr-TR" sz="1800" i="1" dirty="0" smtClean="0">
                <a:latin typeface="+mj-lt"/>
              </a:rPr>
              <a:t>, güv</a:t>
            </a:r>
            <a:r>
              <a:rPr lang="tr-TR" sz="1800" b="1" i="1" dirty="0" smtClean="0">
                <a:solidFill>
                  <a:srgbClr val="FF9966"/>
                </a:solidFill>
                <a:latin typeface="+mj-lt"/>
              </a:rPr>
              <a:t>ensin</a:t>
            </a:r>
            <a:r>
              <a:rPr lang="tr-TR" sz="1800" b="1" i="1" dirty="0" smtClean="0">
                <a:latin typeface="+mj-lt"/>
              </a:rPr>
              <a:t> </a:t>
            </a:r>
            <a:r>
              <a:rPr lang="tr-TR" sz="1800" i="1" dirty="0" smtClean="0">
                <a:latin typeface="+mj-lt"/>
              </a:rPr>
              <a:t>; kılıç </a:t>
            </a:r>
            <a:r>
              <a:rPr lang="tr-TR" sz="1800" i="1" dirty="0" err="1" smtClean="0">
                <a:latin typeface="+mj-lt"/>
              </a:rPr>
              <a:t>çalıg</a:t>
            </a:r>
            <a:r>
              <a:rPr lang="tr-TR" sz="1800" i="1" dirty="0" err="1" smtClean="0">
                <a:solidFill>
                  <a:srgbClr val="FF9966"/>
                </a:solidFill>
                <a:latin typeface="+mj-lt"/>
              </a:rPr>
              <a:t>ı</a:t>
            </a:r>
            <a:r>
              <a:rPr lang="tr-TR" sz="1800" b="1" i="1" dirty="0" err="1" smtClean="0">
                <a:solidFill>
                  <a:srgbClr val="FF9966"/>
                </a:solidFill>
                <a:latin typeface="+mj-lt"/>
              </a:rPr>
              <a:t>ma</a:t>
            </a:r>
            <a:r>
              <a:rPr lang="tr-TR" sz="1800" b="1" i="1" dirty="0" smtClean="0">
                <a:solidFill>
                  <a:srgbClr val="FF9966"/>
                </a:solidFill>
                <a:latin typeface="+mj-lt"/>
              </a:rPr>
              <a:t> baksın</a:t>
            </a:r>
            <a:r>
              <a:rPr lang="tr-TR" sz="1800" b="1" i="1" dirty="0" smtClean="0">
                <a:latin typeface="+mj-lt"/>
              </a:rPr>
              <a:t> </a:t>
            </a:r>
            <a:r>
              <a:rPr lang="tr-TR" sz="1800" i="1" dirty="0" smtClean="0">
                <a:latin typeface="+mj-lt"/>
              </a:rPr>
              <a:t>, sev</a:t>
            </a:r>
            <a:r>
              <a:rPr lang="tr-TR" sz="1800" b="1" i="1" dirty="0" smtClean="0">
                <a:solidFill>
                  <a:srgbClr val="FF9966"/>
                </a:solidFill>
                <a:latin typeface="+mj-lt"/>
              </a:rPr>
              <a:t>insin</a:t>
            </a:r>
            <a:r>
              <a:rPr lang="tr-TR" sz="1800" b="1" i="1" dirty="0" smtClean="0">
                <a:latin typeface="+mj-lt"/>
              </a:rPr>
              <a:t>, </a:t>
            </a:r>
            <a:r>
              <a:rPr lang="tr-TR" sz="1800" i="1" dirty="0" smtClean="0">
                <a:latin typeface="+mj-lt"/>
              </a:rPr>
              <a:t>der idi. </a:t>
            </a:r>
            <a:r>
              <a:rPr lang="tr-TR" sz="1800" dirty="0" smtClean="0">
                <a:latin typeface="+mj-lt"/>
              </a:rPr>
              <a:t>” (</a:t>
            </a:r>
            <a:r>
              <a:rPr lang="tr-TR" sz="1800" dirty="0" err="1" smtClean="0">
                <a:latin typeface="+mj-lt"/>
              </a:rPr>
              <a:t>Dirse</a:t>
            </a:r>
            <a:r>
              <a:rPr lang="tr-TR" sz="1800" dirty="0" smtClean="0">
                <a:latin typeface="+mj-lt"/>
              </a:rPr>
              <a:t> Han Oğlu </a:t>
            </a:r>
            <a:r>
              <a:rPr lang="tr-TR" sz="1800" dirty="0" err="1" smtClean="0">
                <a:latin typeface="+mj-lt"/>
              </a:rPr>
              <a:t>Boğaç</a:t>
            </a:r>
            <a:r>
              <a:rPr lang="tr-TR" sz="1800" dirty="0" smtClean="0">
                <a:latin typeface="+mj-lt"/>
              </a:rPr>
              <a:t> Han Hikâyesi) </a:t>
            </a:r>
          </a:p>
          <a:p>
            <a:pPr eaLnBrk="1" hangingPunct="1">
              <a:lnSpc>
                <a:spcPct val="150000"/>
              </a:lnSpc>
              <a:spcBef>
                <a:spcPts val="0"/>
              </a:spcBef>
              <a:buFont typeface="Wingdings" pitchFamily="2" charset="2"/>
              <a:buNone/>
              <a:defRPr/>
            </a:pPr>
            <a:endParaRPr lang="tr-TR" sz="1800" b="1" dirty="0" smtClean="0">
              <a:latin typeface="+mj-lt"/>
            </a:endParaRPr>
          </a:p>
          <a:p>
            <a:pPr eaLnBrk="1" hangingPunct="1">
              <a:lnSpc>
                <a:spcPct val="150000"/>
              </a:lnSpc>
              <a:spcBef>
                <a:spcPts val="0"/>
              </a:spcBef>
              <a:defRPr/>
            </a:pPr>
            <a:r>
              <a:rPr lang="tr-TR" sz="1800" b="1" dirty="0" smtClean="0">
                <a:latin typeface="+mj-lt"/>
              </a:rPr>
              <a:t>K </a:t>
            </a:r>
            <a:r>
              <a:rPr lang="tr-TR" sz="1800" dirty="0" smtClean="0">
                <a:latin typeface="+mj-lt"/>
              </a:rPr>
              <a:t>an Turalı Hikâyesinde yer alan şu mısralardaki “ </a:t>
            </a:r>
            <a:r>
              <a:rPr lang="tr-TR" sz="1800" b="1" dirty="0" smtClean="0">
                <a:latin typeface="+mj-lt"/>
              </a:rPr>
              <a:t>k </a:t>
            </a:r>
            <a:r>
              <a:rPr lang="tr-TR" sz="1800" dirty="0" smtClean="0">
                <a:latin typeface="+mj-lt"/>
              </a:rPr>
              <a:t>” sesinin tekrarına dikkat edelim: </a:t>
            </a:r>
            <a:endParaRPr lang="tr-TR" sz="1800" b="1" i="1" dirty="0" smtClean="0">
              <a:latin typeface="+mj-lt"/>
            </a:endParaRPr>
          </a:p>
          <a:p>
            <a:pPr eaLnBrk="1" hangingPunct="1">
              <a:lnSpc>
                <a:spcPct val="150000"/>
              </a:lnSpc>
              <a:spcBef>
                <a:spcPts val="0"/>
              </a:spcBef>
              <a:buFont typeface="Wingdings" pitchFamily="2" charset="2"/>
              <a:buNone/>
              <a:defRPr/>
            </a:pPr>
            <a:r>
              <a:rPr lang="tr-TR" sz="1800" b="1" i="1" dirty="0" smtClean="0">
                <a:latin typeface="+mj-lt"/>
              </a:rPr>
              <a:t>	</a:t>
            </a:r>
            <a:r>
              <a:rPr lang="tr-TR" sz="1800" b="1" i="1" dirty="0" smtClean="0">
                <a:solidFill>
                  <a:srgbClr val="FF9966"/>
                </a:solidFill>
                <a:latin typeface="+mj-lt"/>
              </a:rPr>
              <a:t>K</a:t>
            </a:r>
            <a:r>
              <a:rPr lang="tr-TR" sz="1800" b="1" i="1" dirty="0" smtClean="0">
                <a:latin typeface="+mj-lt"/>
              </a:rPr>
              <a:t> </a:t>
            </a:r>
            <a:r>
              <a:rPr lang="tr-TR" sz="1800" i="1" dirty="0" smtClean="0">
                <a:latin typeface="+mj-lt"/>
              </a:rPr>
              <a:t>ar üzerine </a:t>
            </a:r>
            <a:r>
              <a:rPr lang="tr-TR" sz="1800" b="1" i="1" dirty="0" smtClean="0">
                <a:solidFill>
                  <a:srgbClr val="FF9966"/>
                </a:solidFill>
                <a:latin typeface="+mj-lt"/>
              </a:rPr>
              <a:t>k</a:t>
            </a:r>
            <a:r>
              <a:rPr lang="tr-TR" sz="1800" b="1" i="1" dirty="0" smtClean="0">
                <a:latin typeface="+mj-lt"/>
              </a:rPr>
              <a:t> </a:t>
            </a:r>
            <a:r>
              <a:rPr lang="tr-TR" sz="1800" i="1" dirty="0" smtClean="0">
                <a:latin typeface="+mj-lt"/>
              </a:rPr>
              <a:t>an </a:t>
            </a:r>
            <a:r>
              <a:rPr lang="tr-TR" sz="1800" i="1" dirty="0" err="1" smtClean="0">
                <a:latin typeface="+mj-lt"/>
              </a:rPr>
              <a:t>damlamıs</a:t>
            </a:r>
            <a:r>
              <a:rPr lang="tr-TR" sz="1800" i="1" dirty="0" smtClean="0">
                <a:latin typeface="+mj-lt"/>
              </a:rPr>
              <a:t> gibi </a:t>
            </a:r>
            <a:r>
              <a:rPr lang="tr-TR" sz="1800" b="1" i="1" dirty="0" smtClean="0">
                <a:solidFill>
                  <a:srgbClr val="FF9966"/>
                </a:solidFill>
                <a:latin typeface="+mj-lt"/>
              </a:rPr>
              <a:t>k</a:t>
            </a:r>
            <a:r>
              <a:rPr lang="tr-TR" sz="1800" b="1" i="1" dirty="0" smtClean="0">
                <a:latin typeface="+mj-lt"/>
              </a:rPr>
              <a:t> </a:t>
            </a:r>
            <a:r>
              <a:rPr lang="tr-TR" sz="1800" i="1" dirty="0" err="1" smtClean="0">
                <a:latin typeface="+mj-lt"/>
              </a:rPr>
              <a:t>ızıl</a:t>
            </a:r>
            <a:r>
              <a:rPr lang="tr-TR" sz="1800" i="1" dirty="0" smtClean="0">
                <a:latin typeface="+mj-lt"/>
              </a:rPr>
              <a:t> yana </a:t>
            </a:r>
            <a:r>
              <a:rPr lang="tr-TR" sz="1800" b="1" i="1" dirty="0" smtClean="0">
                <a:solidFill>
                  <a:srgbClr val="FF9966"/>
                </a:solidFill>
                <a:latin typeface="+mj-lt"/>
              </a:rPr>
              <a:t>k</a:t>
            </a:r>
            <a:r>
              <a:rPr lang="tr-TR" sz="1800" b="1" i="1" dirty="0" smtClean="0">
                <a:latin typeface="+mj-lt"/>
              </a:rPr>
              <a:t> </a:t>
            </a:r>
            <a:r>
              <a:rPr lang="tr-TR" sz="1800" i="1" dirty="0" err="1" smtClean="0">
                <a:latin typeface="+mj-lt"/>
              </a:rPr>
              <a:t>lım</a:t>
            </a:r>
            <a:r>
              <a:rPr lang="tr-TR" sz="1800" i="1" dirty="0" smtClean="0">
                <a:latin typeface="+mj-lt"/>
              </a:rPr>
              <a:t/>
            </a:r>
            <a:br>
              <a:rPr lang="tr-TR" sz="1800" i="1" dirty="0" smtClean="0">
                <a:latin typeface="+mj-lt"/>
              </a:rPr>
            </a:br>
            <a:r>
              <a:rPr lang="tr-TR" sz="1800" b="1" i="1" dirty="0" smtClean="0">
                <a:solidFill>
                  <a:srgbClr val="FF9966"/>
                </a:solidFill>
                <a:latin typeface="+mj-lt"/>
              </a:rPr>
              <a:t>K</a:t>
            </a:r>
            <a:r>
              <a:rPr lang="tr-TR" sz="1800" b="1" i="1" dirty="0" smtClean="0">
                <a:latin typeface="+mj-lt"/>
              </a:rPr>
              <a:t> </a:t>
            </a:r>
            <a:r>
              <a:rPr lang="tr-TR" sz="1800" i="1" dirty="0" err="1" smtClean="0">
                <a:latin typeface="+mj-lt"/>
              </a:rPr>
              <a:t>osa</a:t>
            </a:r>
            <a:r>
              <a:rPr lang="tr-TR" sz="1800" i="1" dirty="0" smtClean="0">
                <a:latin typeface="+mj-lt"/>
              </a:rPr>
              <a:t> badem </a:t>
            </a:r>
            <a:r>
              <a:rPr lang="tr-TR" sz="1800" i="1" dirty="0" err="1" smtClean="0">
                <a:latin typeface="+mj-lt"/>
              </a:rPr>
              <a:t>sıgmayan</a:t>
            </a:r>
            <a:r>
              <a:rPr lang="tr-TR" sz="1800" i="1" dirty="0" smtClean="0">
                <a:latin typeface="+mj-lt"/>
              </a:rPr>
              <a:t> dar </a:t>
            </a:r>
            <a:r>
              <a:rPr lang="tr-TR" sz="1800" i="1" dirty="0" err="1" smtClean="0">
                <a:latin typeface="+mj-lt"/>
              </a:rPr>
              <a:t>agızlım</a:t>
            </a:r>
            <a:r>
              <a:rPr lang="tr-TR" sz="1800" i="1" dirty="0" smtClean="0">
                <a:latin typeface="+mj-lt"/>
              </a:rPr>
              <a:t/>
            </a:r>
            <a:br>
              <a:rPr lang="tr-TR" sz="1800" i="1" dirty="0" smtClean="0">
                <a:latin typeface="+mj-lt"/>
              </a:rPr>
            </a:br>
            <a:r>
              <a:rPr lang="tr-TR" sz="1800" b="1" i="1" dirty="0" smtClean="0">
                <a:solidFill>
                  <a:srgbClr val="FF9966"/>
                </a:solidFill>
                <a:latin typeface="+mj-lt"/>
              </a:rPr>
              <a:t>K</a:t>
            </a:r>
            <a:r>
              <a:rPr lang="tr-TR" sz="1800" b="1" i="1" dirty="0" smtClean="0">
                <a:latin typeface="+mj-lt"/>
              </a:rPr>
              <a:t> </a:t>
            </a:r>
            <a:r>
              <a:rPr lang="tr-TR" sz="1800" i="1" dirty="0" smtClean="0">
                <a:latin typeface="+mj-lt"/>
              </a:rPr>
              <a:t>alemciler </a:t>
            </a:r>
            <a:r>
              <a:rPr lang="tr-TR" sz="1800" i="1" dirty="0" err="1" smtClean="0">
                <a:latin typeface="+mj-lt"/>
              </a:rPr>
              <a:t>çaldıgı</a:t>
            </a:r>
            <a:r>
              <a:rPr lang="tr-TR" sz="1800" i="1" dirty="0" smtClean="0">
                <a:latin typeface="+mj-lt"/>
              </a:rPr>
              <a:t> </a:t>
            </a:r>
            <a:r>
              <a:rPr lang="tr-TR" sz="1800" b="1" i="1" dirty="0" smtClean="0">
                <a:solidFill>
                  <a:srgbClr val="FF9966"/>
                </a:solidFill>
                <a:latin typeface="+mj-lt"/>
              </a:rPr>
              <a:t>k</a:t>
            </a:r>
            <a:r>
              <a:rPr lang="tr-TR" sz="1800" b="1" i="1" dirty="0" smtClean="0">
                <a:latin typeface="+mj-lt"/>
              </a:rPr>
              <a:t> </a:t>
            </a:r>
            <a:r>
              <a:rPr lang="tr-TR" sz="1800" i="1" dirty="0" smtClean="0">
                <a:latin typeface="+mj-lt"/>
              </a:rPr>
              <a:t>ara </a:t>
            </a:r>
            <a:r>
              <a:rPr lang="tr-TR" sz="1800" b="1" i="1" dirty="0" smtClean="0">
                <a:solidFill>
                  <a:srgbClr val="FF9966"/>
                </a:solidFill>
                <a:latin typeface="+mj-lt"/>
              </a:rPr>
              <a:t>k</a:t>
            </a:r>
            <a:r>
              <a:rPr lang="tr-TR" sz="1800" b="1" i="1" dirty="0" smtClean="0">
                <a:latin typeface="+mj-lt"/>
              </a:rPr>
              <a:t> </a:t>
            </a:r>
            <a:r>
              <a:rPr lang="tr-TR" sz="1800" i="1" dirty="0" smtClean="0">
                <a:latin typeface="+mj-lt"/>
              </a:rPr>
              <a:t>aslım</a:t>
            </a:r>
            <a:br>
              <a:rPr lang="tr-TR" sz="1800" i="1" dirty="0" smtClean="0">
                <a:latin typeface="+mj-lt"/>
              </a:rPr>
            </a:br>
            <a:r>
              <a:rPr lang="tr-TR" sz="1800" b="1" i="1" dirty="0" smtClean="0">
                <a:solidFill>
                  <a:srgbClr val="FF9966"/>
                </a:solidFill>
                <a:latin typeface="+mj-lt"/>
              </a:rPr>
              <a:t>K</a:t>
            </a:r>
            <a:r>
              <a:rPr lang="tr-TR" sz="1800" b="1" i="1" dirty="0" smtClean="0">
                <a:latin typeface="+mj-lt"/>
              </a:rPr>
              <a:t> </a:t>
            </a:r>
            <a:r>
              <a:rPr lang="tr-TR" sz="1800" i="1" dirty="0" err="1" smtClean="0">
                <a:latin typeface="+mj-lt"/>
              </a:rPr>
              <a:t>urumsu</a:t>
            </a:r>
            <a:r>
              <a:rPr lang="tr-TR" sz="1800" i="1" dirty="0" smtClean="0">
                <a:latin typeface="+mj-lt"/>
              </a:rPr>
              <a:t> </a:t>
            </a:r>
            <a:r>
              <a:rPr lang="tr-TR" sz="1800" b="1" i="1" dirty="0" smtClean="0">
                <a:solidFill>
                  <a:srgbClr val="FF9966"/>
                </a:solidFill>
                <a:latin typeface="+mj-lt"/>
              </a:rPr>
              <a:t>k</a:t>
            </a:r>
            <a:r>
              <a:rPr lang="tr-TR" sz="1800" b="1" i="1" dirty="0" smtClean="0">
                <a:latin typeface="+mj-lt"/>
              </a:rPr>
              <a:t> </a:t>
            </a:r>
            <a:r>
              <a:rPr lang="tr-TR" sz="1800" i="1" dirty="0" smtClean="0">
                <a:latin typeface="+mj-lt"/>
              </a:rPr>
              <a:t>ırk tutam </a:t>
            </a:r>
            <a:r>
              <a:rPr lang="tr-TR" sz="1800" b="1" i="1" dirty="0" smtClean="0">
                <a:solidFill>
                  <a:srgbClr val="FF9966"/>
                </a:solidFill>
                <a:latin typeface="+mj-lt"/>
              </a:rPr>
              <a:t>k</a:t>
            </a:r>
            <a:r>
              <a:rPr lang="tr-TR" sz="1800" b="1" i="1" dirty="0" smtClean="0">
                <a:latin typeface="+mj-lt"/>
              </a:rPr>
              <a:t> </a:t>
            </a:r>
            <a:r>
              <a:rPr lang="tr-TR" sz="1800" i="1" dirty="0" smtClean="0">
                <a:latin typeface="+mj-lt"/>
              </a:rPr>
              <a:t>ara saçlım </a:t>
            </a:r>
            <a:endParaRPr lang="tr-TR" sz="1800" dirty="0" smtClean="0">
              <a:latin typeface="+mj-lt"/>
            </a:endParaRPr>
          </a:p>
        </p:txBody>
      </p:sp>
    </p:spTree>
    <p:extLst>
      <p:ext uri="{BB962C8B-B14F-4D97-AF65-F5344CB8AC3E}">
        <p14:creationId xmlns:p14="http://schemas.microsoft.com/office/powerpoint/2010/main" val="3860704452"/>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0" y="0"/>
            <a:ext cx="9144000" cy="6858000"/>
          </a:xfrm>
        </p:spPr>
        <p:txBody>
          <a:bodyPr>
            <a:normAutofit fontScale="85000" lnSpcReduction="10000"/>
          </a:bodyPr>
          <a:lstStyle/>
          <a:p>
            <a:pPr eaLnBrk="1" hangingPunct="1">
              <a:lnSpc>
                <a:spcPct val="150000"/>
              </a:lnSpc>
              <a:spcBef>
                <a:spcPts val="0"/>
              </a:spcBef>
              <a:defRPr/>
            </a:pPr>
            <a:endParaRPr lang="tr-TR" sz="1800" dirty="0" smtClean="0">
              <a:latin typeface="+mj-lt"/>
            </a:endParaRPr>
          </a:p>
          <a:p>
            <a:pPr eaLnBrk="1" hangingPunct="1">
              <a:lnSpc>
                <a:spcPct val="150000"/>
              </a:lnSpc>
              <a:spcBef>
                <a:spcPts val="0"/>
              </a:spcBef>
              <a:defRPr/>
            </a:pPr>
            <a:r>
              <a:rPr lang="tr-TR" sz="1800" dirty="0" smtClean="0">
                <a:latin typeface="+mj-lt"/>
              </a:rPr>
              <a:t>Türkçenin ilk verimlerinden itibaren şiirlerde görülen mısra başı kafiyeler de şiirlere ayrı bir ritim kazandırır: </a:t>
            </a:r>
            <a:endParaRPr lang="tr-TR" sz="1800" b="1" i="1" dirty="0" smtClean="0">
              <a:latin typeface="+mj-lt"/>
            </a:endParaRPr>
          </a:p>
          <a:p>
            <a:pPr eaLnBrk="1" hangingPunct="1">
              <a:lnSpc>
                <a:spcPct val="150000"/>
              </a:lnSpc>
              <a:spcBef>
                <a:spcPts val="0"/>
              </a:spcBef>
              <a:buFont typeface="Wingdings" pitchFamily="2" charset="2"/>
              <a:buNone/>
              <a:defRPr/>
            </a:pPr>
            <a:r>
              <a:rPr lang="tr-TR" sz="1800" b="1" i="1" dirty="0" smtClean="0">
                <a:latin typeface="+mj-lt"/>
              </a:rPr>
              <a:t>	</a:t>
            </a:r>
            <a:r>
              <a:rPr lang="tr-TR" sz="1800" b="1" i="1" dirty="0" smtClean="0">
                <a:solidFill>
                  <a:srgbClr val="FF9966"/>
                </a:solidFill>
                <a:latin typeface="+mj-lt"/>
              </a:rPr>
              <a:t>K </a:t>
            </a:r>
            <a:r>
              <a:rPr lang="tr-TR" sz="1800" i="1" dirty="0" smtClean="0">
                <a:latin typeface="+mj-lt"/>
              </a:rPr>
              <a:t>ara kara </a:t>
            </a:r>
            <a:r>
              <a:rPr lang="tr-TR" sz="1800" i="1" dirty="0" err="1" smtClean="0">
                <a:latin typeface="+mj-lt"/>
              </a:rPr>
              <a:t>daglardan</a:t>
            </a:r>
            <a:r>
              <a:rPr lang="tr-TR" sz="1800" i="1" dirty="0" smtClean="0">
                <a:latin typeface="+mj-lt"/>
              </a:rPr>
              <a:t> haber asa</a:t>
            </a:r>
            <a:br>
              <a:rPr lang="tr-TR" sz="1800" i="1" dirty="0" smtClean="0">
                <a:latin typeface="+mj-lt"/>
              </a:rPr>
            </a:br>
            <a:r>
              <a:rPr lang="tr-TR" sz="1800" b="1" i="1" dirty="0" smtClean="0">
                <a:solidFill>
                  <a:srgbClr val="FF9966"/>
                </a:solidFill>
                <a:latin typeface="+mj-lt"/>
              </a:rPr>
              <a:t>Kanlı </a:t>
            </a:r>
            <a:r>
              <a:rPr lang="tr-TR" sz="1800" i="1" dirty="0" err="1" smtClean="0">
                <a:latin typeface="+mj-lt"/>
              </a:rPr>
              <a:t>kanlı</a:t>
            </a:r>
            <a:r>
              <a:rPr lang="tr-TR" sz="1800" i="1" dirty="0" smtClean="0">
                <a:latin typeface="+mj-lt"/>
              </a:rPr>
              <a:t> sulardan haber geçe</a:t>
            </a:r>
            <a:br>
              <a:rPr lang="tr-TR" sz="1800" i="1" dirty="0" smtClean="0">
                <a:latin typeface="+mj-lt"/>
              </a:rPr>
            </a:br>
            <a:r>
              <a:rPr lang="tr-TR" sz="1800" b="1" i="1" dirty="0" smtClean="0">
                <a:solidFill>
                  <a:srgbClr val="FF9966"/>
                </a:solidFill>
                <a:latin typeface="+mj-lt"/>
              </a:rPr>
              <a:t>Kanlı </a:t>
            </a:r>
            <a:r>
              <a:rPr lang="tr-TR" sz="1800" i="1" dirty="0" err="1" smtClean="0">
                <a:latin typeface="+mj-lt"/>
              </a:rPr>
              <a:t>Oguz</a:t>
            </a:r>
            <a:r>
              <a:rPr lang="tr-TR" sz="1800" i="1" dirty="0" smtClean="0">
                <a:latin typeface="+mj-lt"/>
              </a:rPr>
              <a:t> iline haber vara</a:t>
            </a:r>
            <a:br>
              <a:rPr lang="tr-TR" sz="1800" i="1" dirty="0" smtClean="0">
                <a:latin typeface="+mj-lt"/>
              </a:rPr>
            </a:br>
            <a:r>
              <a:rPr lang="tr-TR" sz="1800" b="1" i="1" dirty="0" smtClean="0">
                <a:solidFill>
                  <a:srgbClr val="FF9966"/>
                </a:solidFill>
                <a:latin typeface="+mj-lt"/>
              </a:rPr>
              <a:t>Kanlı</a:t>
            </a:r>
            <a:r>
              <a:rPr lang="tr-TR" sz="1800" b="1" i="1" dirty="0" smtClean="0">
                <a:latin typeface="+mj-lt"/>
              </a:rPr>
              <a:t> </a:t>
            </a:r>
            <a:r>
              <a:rPr lang="tr-TR" sz="1800" i="1" dirty="0" smtClean="0">
                <a:latin typeface="+mj-lt"/>
              </a:rPr>
              <a:t>Koca </a:t>
            </a:r>
            <a:r>
              <a:rPr lang="tr-TR" sz="1800" i="1" dirty="0" err="1" smtClean="0">
                <a:latin typeface="+mj-lt"/>
              </a:rPr>
              <a:t>Oglu</a:t>
            </a:r>
            <a:r>
              <a:rPr lang="tr-TR" sz="1800" i="1" dirty="0" smtClean="0">
                <a:latin typeface="+mj-lt"/>
              </a:rPr>
              <a:t>.... </a:t>
            </a:r>
          </a:p>
          <a:p>
            <a:pPr eaLnBrk="1" hangingPunct="1">
              <a:lnSpc>
                <a:spcPct val="150000"/>
              </a:lnSpc>
              <a:spcBef>
                <a:spcPts val="0"/>
              </a:spcBef>
              <a:buFont typeface="Wingdings" pitchFamily="2" charset="2"/>
              <a:buNone/>
              <a:defRPr/>
            </a:pPr>
            <a:endParaRPr lang="tr-TR" sz="1800" dirty="0" smtClean="0">
              <a:latin typeface="+mj-lt"/>
            </a:endParaRPr>
          </a:p>
          <a:p>
            <a:pPr eaLnBrk="1" hangingPunct="1">
              <a:lnSpc>
                <a:spcPct val="150000"/>
              </a:lnSpc>
              <a:spcBef>
                <a:spcPts val="0"/>
              </a:spcBef>
              <a:defRPr/>
            </a:pPr>
            <a:r>
              <a:rPr lang="tr-TR" sz="1800" dirty="0" smtClean="0">
                <a:latin typeface="+mj-lt"/>
              </a:rPr>
              <a:t>Dil zevkini belirleyen ses tekrarları; özellikle iç ahenk unsuru olarak </a:t>
            </a:r>
            <a:r>
              <a:rPr lang="tr-TR" sz="1800" dirty="0" err="1" smtClean="0">
                <a:latin typeface="+mj-lt"/>
              </a:rPr>
              <a:t>alliterasyonlar</a:t>
            </a:r>
            <a:r>
              <a:rPr lang="tr-TR" sz="1800" dirty="0" smtClean="0">
                <a:latin typeface="+mj-lt"/>
              </a:rPr>
              <a:t>, dünya edebiyatının ortak kültür unsurlarındandır. Zevkle ve huşu içinde okunan ilahî kaynaklı kutsal kitaplar, bu anlatım özelliklerinin güzel örnekleri ile doludur. Kuran'daki Nas Suresi hem güzel bir </a:t>
            </a:r>
            <a:r>
              <a:rPr lang="tr-TR" sz="1800" dirty="0" err="1" smtClean="0">
                <a:latin typeface="+mj-lt"/>
              </a:rPr>
              <a:t>alliterasyon</a:t>
            </a:r>
            <a:r>
              <a:rPr lang="tr-TR" sz="1800" dirty="0" smtClean="0">
                <a:latin typeface="+mj-lt"/>
              </a:rPr>
              <a:t> örneği hem de sesin muhteva ile uyumuna örnek teşkil edebilecek en güzel metinlerden birisidir: </a:t>
            </a:r>
          </a:p>
          <a:p>
            <a:pPr eaLnBrk="1" hangingPunct="1">
              <a:lnSpc>
                <a:spcPct val="150000"/>
              </a:lnSpc>
              <a:spcBef>
                <a:spcPts val="0"/>
              </a:spcBef>
              <a:buFont typeface="Wingdings" pitchFamily="2" charset="2"/>
              <a:buNone/>
              <a:defRPr/>
            </a:pPr>
            <a:r>
              <a:rPr lang="tr-TR" sz="1800" dirty="0" smtClean="0">
                <a:latin typeface="+mj-lt"/>
              </a:rPr>
              <a:t>	“ </a:t>
            </a:r>
            <a:r>
              <a:rPr lang="tr-TR" sz="1800" i="1" dirty="0" smtClean="0">
                <a:latin typeface="+mj-lt"/>
              </a:rPr>
              <a:t>...</a:t>
            </a:r>
            <a:r>
              <a:rPr lang="tr-TR" sz="1800" i="1" dirty="0" err="1" smtClean="0">
                <a:latin typeface="+mj-lt"/>
              </a:rPr>
              <a:t>birabbi</a:t>
            </a:r>
            <a:r>
              <a:rPr lang="tr-TR" sz="1800" i="1" dirty="0" smtClean="0">
                <a:latin typeface="+mj-lt"/>
              </a:rPr>
              <a:t> </a:t>
            </a:r>
            <a:r>
              <a:rPr lang="tr-TR" sz="1800" b="1" i="1" dirty="0" err="1" smtClean="0">
                <a:solidFill>
                  <a:srgbClr val="FF9966"/>
                </a:solidFill>
                <a:latin typeface="+mj-lt"/>
              </a:rPr>
              <a:t>nnas</a:t>
            </a:r>
            <a:r>
              <a:rPr lang="tr-TR" sz="1800" b="1" i="1" dirty="0" smtClean="0">
                <a:latin typeface="+mj-lt"/>
              </a:rPr>
              <a:t>, </a:t>
            </a:r>
            <a:r>
              <a:rPr lang="tr-TR" sz="1800" i="1" dirty="0" smtClean="0">
                <a:latin typeface="+mj-lt"/>
              </a:rPr>
              <a:t>meliki </a:t>
            </a:r>
            <a:r>
              <a:rPr lang="tr-TR" sz="1800" b="1" i="1" dirty="0" err="1" smtClean="0">
                <a:solidFill>
                  <a:srgbClr val="FF9966"/>
                </a:solidFill>
                <a:latin typeface="+mj-lt"/>
              </a:rPr>
              <a:t>nnas</a:t>
            </a:r>
            <a:r>
              <a:rPr lang="tr-TR" sz="1800" b="1" i="1" dirty="0" smtClean="0">
                <a:latin typeface="+mj-lt"/>
              </a:rPr>
              <a:t>, </a:t>
            </a:r>
            <a:r>
              <a:rPr lang="tr-TR" sz="1800" i="1" dirty="0" smtClean="0">
                <a:latin typeface="+mj-lt"/>
              </a:rPr>
              <a:t>ilahi </a:t>
            </a:r>
            <a:r>
              <a:rPr lang="tr-TR" sz="1800" b="1" i="1" dirty="0" err="1" smtClean="0">
                <a:solidFill>
                  <a:srgbClr val="FF9966"/>
                </a:solidFill>
                <a:latin typeface="+mj-lt"/>
              </a:rPr>
              <a:t>nnas</a:t>
            </a:r>
            <a:r>
              <a:rPr lang="tr-TR" sz="1800" b="1" i="1" dirty="0" smtClean="0">
                <a:latin typeface="+mj-lt"/>
              </a:rPr>
              <a:t>, </a:t>
            </a:r>
            <a:r>
              <a:rPr lang="tr-TR" sz="1800" i="1" dirty="0" err="1" smtClean="0">
                <a:latin typeface="+mj-lt"/>
              </a:rPr>
              <a:t>minserril</a:t>
            </a:r>
            <a:r>
              <a:rPr lang="tr-TR" sz="1800" i="1" dirty="0" smtClean="0">
                <a:latin typeface="+mj-lt"/>
              </a:rPr>
              <a:t> ve </a:t>
            </a:r>
            <a:r>
              <a:rPr lang="tr-TR" sz="1800" b="1" i="1" dirty="0" smtClean="0">
                <a:solidFill>
                  <a:srgbClr val="FF9966"/>
                </a:solidFill>
                <a:latin typeface="+mj-lt"/>
              </a:rPr>
              <a:t>s</a:t>
            </a:r>
            <a:r>
              <a:rPr lang="tr-TR" sz="1800" b="1" i="1" dirty="0" smtClean="0">
                <a:latin typeface="+mj-lt"/>
              </a:rPr>
              <a:t> </a:t>
            </a:r>
            <a:r>
              <a:rPr lang="tr-TR" sz="1800" i="1" dirty="0" err="1" smtClean="0">
                <a:latin typeface="+mj-lt"/>
              </a:rPr>
              <a:t>va</a:t>
            </a:r>
            <a:r>
              <a:rPr lang="tr-TR" sz="1800" i="1" dirty="0" smtClean="0">
                <a:latin typeface="+mj-lt"/>
              </a:rPr>
              <a:t> </a:t>
            </a:r>
            <a:r>
              <a:rPr lang="tr-TR" sz="1800" b="1" i="1" dirty="0" smtClean="0">
                <a:solidFill>
                  <a:srgbClr val="FF9966"/>
                </a:solidFill>
                <a:latin typeface="+mj-lt"/>
              </a:rPr>
              <a:t>s </a:t>
            </a:r>
            <a:r>
              <a:rPr lang="tr-TR" sz="1800" i="1" dirty="0" smtClean="0">
                <a:latin typeface="+mj-lt"/>
              </a:rPr>
              <a:t>il ha </a:t>
            </a:r>
            <a:r>
              <a:rPr lang="tr-TR" sz="1800" b="1" i="1" dirty="0" err="1" smtClean="0">
                <a:solidFill>
                  <a:srgbClr val="FF9966"/>
                </a:solidFill>
                <a:latin typeface="+mj-lt"/>
              </a:rPr>
              <a:t>nnas</a:t>
            </a:r>
            <a:r>
              <a:rPr lang="tr-TR" sz="1800" b="1" i="1" dirty="0" smtClean="0">
                <a:latin typeface="+mj-lt"/>
              </a:rPr>
              <a:t> </a:t>
            </a:r>
            <a:r>
              <a:rPr lang="tr-TR" sz="1800" i="1" dirty="0" smtClean="0">
                <a:latin typeface="+mj-lt"/>
              </a:rPr>
              <a:t>.. </a:t>
            </a:r>
            <a:r>
              <a:rPr lang="tr-TR" sz="1800" dirty="0" smtClean="0">
                <a:latin typeface="+mj-lt"/>
              </a:rPr>
              <a:t>” </a:t>
            </a:r>
          </a:p>
          <a:p>
            <a:pPr eaLnBrk="1" hangingPunct="1">
              <a:lnSpc>
                <a:spcPct val="150000"/>
              </a:lnSpc>
              <a:spcBef>
                <a:spcPts val="0"/>
              </a:spcBef>
              <a:buFont typeface="Wingdings" pitchFamily="2" charset="2"/>
              <a:buNone/>
              <a:defRPr/>
            </a:pPr>
            <a:endParaRPr lang="tr-TR" sz="1800" dirty="0" smtClean="0">
              <a:latin typeface="+mj-lt"/>
            </a:endParaRPr>
          </a:p>
          <a:p>
            <a:pPr eaLnBrk="1" hangingPunct="1">
              <a:lnSpc>
                <a:spcPct val="150000"/>
              </a:lnSpc>
              <a:spcBef>
                <a:spcPts val="0"/>
              </a:spcBef>
              <a:defRPr/>
            </a:pPr>
            <a:r>
              <a:rPr lang="tr-TR" sz="1800" dirty="0" smtClean="0">
                <a:latin typeface="+mj-lt"/>
              </a:rPr>
              <a:t>Divan şiirimizde yine sessiz tekrarıyla sağlanan iç ahenge sıkça başvurulur. </a:t>
            </a:r>
            <a:r>
              <a:rPr lang="tr-TR" sz="1800" dirty="0" err="1" smtClean="0">
                <a:latin typeface="+mj-lt"/>
              </a:rPr>
              <a:t>Fuzulî'nin</a:t>
            </a:r>
            <a:r>
              <a:rPr lang="tr-TR" sz="1800" dirty="0" smtClean="0">
                <a:latin typeface="+mj-lt"/>
              </a:rPr>
              <a:t> şu </a:t>
            </a:r>
            <a:r>
              <a:rPr lang="tr-TR" sz="1800" dirty="0" err="1" smtClean="0">
                <a:latin typeface="+mj-lt"/>
              </a:rPr>
              <a:t>beyiti</a:t>
            </a:r>
            <a:r>
              <a:rPr lang="tr-TR" sz="1800" dirty="0" smtClean="0">
                <a:latin typeface="+mj-lt"/>
              </a:rPr>
              <a:t> en güzel örneklerden biridir: </a:t>
            </a:r>
            <a:endParaRPr lang="tr-TR" sz="1800" i="1" dirty="0" smtClean="0">
              <a:latin typeface="+mj-lt"/>
            </a:endParaRPr>
          </a:p>
          <a:p>
            <a:pPr eaLnBrk="1" hangingPunct="1">
              <a:lnSpc>
                <a:spcPct val="150000"/>
              </a:lnSpc>
              <a:spcBef>
                <a:spcPts val="0"/>
              </a:spcBef>
              <a:buFont typeface="Wingdings" pitchFamily="2" charset="2"/>
              <a:buNone/>
              <a:defRPr/>
            </a:pPr>
            <a:r>
              <a:rPr lang="tr-TR" sz="1800" i="1" dirty="0" smtClean="0">
                <a:latin typeface="+mj-lt"/>
              </a:rPr>
              <a:t>	De </a:t>
            </a:r>
            <a:r>
              <a:rPr lang="tr-TR" sz="1800" b="1" i="1" dirty="0" smtClean="0">
                <a:solidFill>
                  <a:srgbClr val="FF9966"/>
                </a:solidFill>
                <a:latin typeface="+mj-lt"/>
              </a:rPr>
              <a:t>s</a:t>
            </a:r>
            <a:r>
              <a:rPr lang="tr-TR" sz="1800" b="1" i="1" dirty="0" smtClean="0">
                <a:latin typeface="+mj-lt"/>
              </a:rPr>
              <a:t> </a:t>
            </a:r>
            <a:r>
              <a:rPr lang="tr-TR" sz="1800" i="1" dirty="0" smtClean="0">
                <a:latin typeface="+mj-lt"/>
              </a:rPr>
              <a:t>t-</a:t>
            </a:r>
            <a:r>
              <a:rPr lang="tr-TR" sz="1800" i="1" dirty="0" err="1" smtClean="0">
                <a:latin typeface="+mj-lt"/>
              </a:rPr>
              <a:t>bû</a:t>
            </a:r>
            <a:r>
              <a:rPr lang="tr-TR" sz="1800" i="1" dirty="0" smtClean="0">
                <a:latin typeface="+mj-lt"/>
              </a:rPr>
              <a:t> </a:t>
            </a:r>
            <a:r>
              <a:rPr lang="tr-TR" sz="1800" b="1" i="1" dirty="0" smtClean="0">
                <a:solidFill>
                  <a:srgbClr val="FF9966"/>
                </a:solidFill>
                <a:latin typeface="+mj-lt"/>
              </a:rPr>
              <a:t>s</a:t>
            </a:r>
            <a:r>
              <a:rPr lang="tr-TR" sz="1800" b="1" i="1" dirty="0" smtClean="0">
                <a:latin typeface="+mj-lt"/>
              </a:rPr>
              <a:t> </a:t>
            </a:r>
            <a:r>
              <a:rPr lang="tr-TR" sz="1800" i="1" dirty="0" smtClean="0">
                <a:latin typeface="+mj-lt"/>
              </a:rPr>
              <a:t>ı </a:t>
            </a:r>
            <a:r>
              <a:rPr lang="tr-TR" sz="1800" i="1" dirty="0" err="1" smtClean="0">
                <a:latin typeface="+mj-lt"/>
              </a:rPr>
              <a:t>arzû</a:t>
            </a:r>
            <a:r>
              <a:rPr lang="tr-TR" sz="1800" i="1" dirty="0" smtClean="0">
                <a:latin typeface="+mj-lt"/>
              </a:rPr>
              <a:t> </a:t>
            </a:r>
            <a:r>
              <a:rPr lang="tr-TR" sz="1800" b="1" i="1" dirty="0" smtClean="0">
                <a:solidFill>
                  <a:srgbClr val="FF9966"/>
                </a:solidFill>
                <a:latin typeface="+mj-lt"/>
              </a:rPr>
              <a:t>s</a:t>
            </a:r>
            <a:r>
              <a:rPr lang="tr-TR" sz="1800" b="1" i="1" dirty="0" smtClean="0">
                <a:latin typeface="+mj-lt"/>
              </a:rPr>
              <a:t> </a:t>
            </a:r>
            <a:r>
              <a:rPr lang="tr-TR" sz="1800" i="1" dirty="0" err="1" smtClean="0">
                <a:latin typeface="+mj-lt"/>
              </a:rPr>
              <a:t>iyle</a:t>
            </a:r>
            <a:r>
              <a:rPr lang="tr-TR" sz="1800" i="1" dirty="0" smtClean="0">
                <a:latin typeface="+mj-lt"/>
              </a:rPr>
              <a:t> ger öl </a:t>
            </a:r>
            <a:r>
              <a:rPr lang="tr-TR" sz="1800" b="1" i="1" dirty="0" smtClean="0">
                <a:solidFill>
                  <a:srgbClr val="FF9966"/>
                </a:solidFill>
                <a:latin typeface="+mj-lt"/>
              </a:rPr>
              <a:t>s</a:t>
            </a:r>
            <a:r>
              <a:rPr lang="tr-TR" sz="1800" b="1" i="1" dirty="0" smtClean="0">
                <a:latin typeface="+mj-lt"/>
              </a:rPr>
              <a:t> </a:t>
            </a:r>
            <a:r>
              <a:rPr lang="tr-TR" sz="1800" i="1" dirty="0" smtClean="0">
                <a:latin typeface="+mj-lt"/>
              </a:rPr>
              <a:t>em do </a:t>
            </a:r>
            <a:r>
              <a:rPr lang="tr-TR" sz="1800" b="1" i="1" dirty="0" smtClean="0">
                <a:solidFill>
                  <a:srgbClr val="FF9966"/>
                </a:solidFill>
                <a:latin typeface="+mj-lt"/>
              </a:rPr>
              <a:t>s </a:t>
            </a:r>
            <a:r>
              <a:rPr lang="tr-TR" sz="1800" i="1" dirty="0" err="1" smtClean="0">
                <a:latin typeface="+mj-lt"/>
              </a:rPr>
              <a:t>tlar</a:t>
            </a:r>
            <a:r>
              <a:rPr lang="tr-TR" sz="1800" i="1" dirty="0" smtClean="0">
                <a:latin typeface="+mj-lt"/>
              </a:rPr>
              <a:t/>
            </a:r>
            <a:br>
              <a:rPr lang="tr-TR" sz="1800" i="1" dirty="0" smtClean="0">
                <a:latin typeface="+mj-lt"/>
              </a:rPr>
            </a:br>
            <a:r>
              <a:rPr lang="tr-TR" sz="1800" i="1" dirty="0" err="1" smtClean="0">
                <a:latin typeface="+mj-lt"/>
              </a:rPr>
              <a:t>Kûze</a:t>
            </a:r>
            <a:r>
              <a:rPr lang="tr-TR" sz="1800" i="1" dirty="0" smtClean="0">
                <a:latin typeface="+mj-lt"/>
              </a:rPr>
              <a:t> eylen </a:t>
            </a:r>
            <a:r>
              <a:rPr lang="tr-TR" sz="1800" i="1" dirty="0" err="1" smtClean="0">
                <a:latin typeface="+mj-lt"/>
              </a:rPr>
              <a:t>topragım</a:t>
            </a:r>
            <a:r>
              <a:rPr lang="tr-TR" sz="1800" i="1" dirty="0" smtClean="0">
                <a:latin typeface="+mj-lt"/>
              </a:rPr>
              <a:t> </a:t>
            </a:r>
            <a:r>
              <a:rPr lang="tr-TR" sz="1800" b="1" i="1" dirty="0" smtClean="0">
                <a:solidFill>
                  <a:srgbClr val="FF9966"/>
                </a:solidFill>
                <a:latin typeface="+mj-lt"/>
              </a:rPr>
              <a:t>s </a:t>
            </a:r>
            <a:r>
              <a:rPr lang="tr-TR" sz="1800" i="1" dirty="0" smtClean="0">
                <a:latin typeface="+mj-lt"/>
              </a:rPr>
              <a:t>unun anınla yâre </a:t>
            </a:r>
            <a:r>
              <a:rPr lang="tr-TR" sz="1800" b="1" i="1" dirty="0" smtClean="0">
                <a:solidFill>
                  <a:srgbClr val="FF9966"/>
                </a:solidFill>
                <a:latin typeface="+mj-lt"/>
              </a:rPr>
              <a:t>s</a:t>
            </a:r>
            <a:r>
              <a:rPr lang="tr-TR" sz="1800" b="1" i="1" dirty="0" smtClean="0">
                <a:latin typeface="+mj-lt"/>
              </a:rPr>
              <a:t> </a:t>
            </a:r>
            <a:r>
              <a:rPr lang="tr-TR" sz="1800" i="1" dirty="0" smtClean="0">
                <a:latin typeface="+mj-lt"/>
              </a:rPr>
              <a:t>u </a:t>
            </a:r>
          </a:p>
          <a:p>
            <a:pPr eaLnBrk="1" hangingPunct="1">
              <a:lnSpc>
                <a:spcPct val="150000"/>
              </a:lnSpc>
              <a:spcBef>
                <a:spcPts val="0"/>
              </a:spcBef>
              <a:buFont typeface="Wingdings" pitchFamily="2" charset="2"/>
              <a:buNone/>
              <a:defRPr/>
            </a:pPr>
            <a:endParaRPr lang="tr-TR" sz="1800" dirty="0" smtClean="0">
              <a:latin typeface="+mj-lt"/>
            </a:endParaRPr>
          </a:p>
          <a:p>
            <a:pPr eaLnBrk="1" hangingPunct="1">
              <a:lnSpc>
                <a:spcPct val="150000"/>
              </a:lnSpc>
              <a:spcBef>
                <a:spcPts val="0"/>
              </a:spcBef>
              <a:defRPr/>
            </a:pPr>
            <a:r>
              <a:rPr lang="tr-TR" sz="1800" dirty="0" smtClean="0">
                <a:latin typeface="+mj-lt"/>
              </a:rPr>
              <a:t>Dede Korkut hikâyelerindeki tekrarlara dayalı zarif dil zevkini alabilmek için hikâyeleri, aslına fazlaca müdahale edilmemiş, başka bir ifadeyle sadeleştirilmemiş metinlerden okumak isabetli bir seçim olacaktır. </a:t>
            </a:r>
          </a:p>
          <a:p>
            <a:pPr eaLnBrk="1" hangingPunct="1">
              <a:lnSpc>
                <a:spcPct val="80000"/>
              </a:lnSpc>
              <a:defRPr/>
            </a:pPr>
            <a:endParaRPr lang="tr-TR" sz="1800" dirty="0" smtClean="0"/>
          </a:p>
        </p:txBody>
      </p:sp>
    </p:spTree>
    <p:extLst>
      <p:ext uri="{BB962C8B-B14F-4D97-AF65-F5344CB8AC3E}">
        <p14:creationId xmlns:p14="http://schemas.microsoft.com/office/powerpoint/2010/main" val="1239898317"/>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188913"/>
            <a:ext cx="9144000" cy="287337"/>
          </a:xfrm>
        </p:spPr>
        <p:txBody>
          <a:bodyPr>
            <a:normAutofit fontScale="90000"/>
          </a:bodyPr>
          <a:lstStyle/>
          <a:p>
            <a:pPr eaLnBrk="1" hangingPunct="1">
              <a:defRPr/>
            </a:pPr>
            <a:r>
              <a:rPr lang="tr-TR" sz="1800" dirty="0" smtClean="0">
                <a:latin typeface="Arial Black" pitchFamily="34" charset="0"/>
              </a:rPr>
              <a:t/>
            </a:r>
            <a:br>
              <a:rPr lang="tr-TR" sz="1800" dirty="0" smtClean="0">
                <a:latin typeface="Arial Black" pitchFamily="34" charset="0"/>
              </a:rPr>
            </a:br>
            <a:r>
              <a:rPr lang="tr-TR" sz="4000" dirty="0" smtClean="0"/>
              <a:t/>
            </a:r>
            <a:br>
              <a:rPr lang="tr-TR" sz="4000" dirty="0" smtClean="0"/>
            </a:br>
            <a:endParaRPr lang="tr-TR" sz="4000" dirty="0" smtClean="0"/>
          </a:p>
        </p:txBody>
      </p:sp>
      <p:sp>
        <p:nvSpPr>
          <p:cNvPr id="53251" name="Rectangle 3"/>
          <p:cNvSpPr>
            <a:spLocks noGrp="1" noChangeArrowheads="1"/>
          </p:cNvSpPr>
          <p:nvPr>
            <p:ph idx="1"/>
          </p:nvPr>
        </p:nvSpPr>
        <p:spPr>
          <a:xfrm>
            <a:off x="0" y="1"/>
            <a:ext cx="9144000" cy="6858000"/>
          </a:xfrm>
        </p:spPr>
        <p:txBody>
          <a:bodyPr>
            <a:noAutofit/>
          </a:bodyPr>
          <a:lstStyle/>
          <a:p>
            <a:pPr>
              <a:lnSpc>
                <a:spcPct val="80000"/>
              </a:lnSpc>
              <a:buNone/>
              <a:defRPr/>
            </a:pPr>
            <a:r>
              <a:rPr lang="tr-TR" sz="1600" dirty="0">
                <a:latin typeface="Arial Black" pitchFamily="34" charset="0"/>
              </a:rPr>
              <a:t>DEDE KORKUT DESTANLARI'NDA YER ALAN ESKİ TÜRK GELENEKLERİ</a:t>
            </a:r>
            <a:r>
              <a:rPr lang="tr-TR" sz="3600" dirty="0"/>
              <a:t> </a:t>
            </a:r>
            <a:endParaRPr lang="tr-TR" sz="1600" dirty="0" smtClean="0">
              <a:latin typeface="+mj-lt"/>
            </a:endParaRPr>
          </a:p>
          <a:p>
            <a:pPr eaLnBrk="1" hangingPunct="1">
              <a:lnSpc>
                <a:spcPct val="150000"/>
              </a:lnSpc>
              <a:spcBef>
                <a:spcPts val="0"/>
              </a:spcBef>
              <a:defRPr/>
            </a:pPr>
            <a:r>
              <a:rPr lang="tr-TR" sz="1600" dirty="0" smtClean="0">
                <a:solidFill>
                  <a:srgbClr val="FF9966"/>
                </a:solidFill>
                <a:latin typeface="+mj-lt"/>
              </a:rPr>
              <a:t>Ad Koyma :</a:t>
            </a:r>
            <a:r>
              <a:rPr lang="tr-TR" sz="1600" dirty="0" smtClean="0">
                <a:latin typeface="+mj-lt"/>
              </a:rPr>
              <a:t> Oğuz Türklerinde bir gencin ad alabilmesi için bir yiğitlik göstermesi gerekiyordu. Bu yiğitliği gösterdikten sonra Dede Korkut'u çağırırlardı. Dede Korkut da dua edip gence yiğitliğiyle alakalı bir isim verirdi; "... Bunun adı boz </a:t>
            </a:r>
            <a:r>
              <a:rPr lang="tr-TR" sz="1600" dirty="0" err="1" smtClean="0">
                <a:latin typeface="+mj-lt"/>
              </a:rPr>
              <a:t>aygırlı</a:t>
            </a:r>
            <a:r>
              <a:rPr lang="tr-TR" sz="1600" dirty="0" smtClean="0">
                <a:latin typeface="+mj-lt"/>
              </a:rPr>
              <a:t> </a:t>
            </a:r>
            <a:r>
              <a:rPr lang="tr-TR" sz="1600" dirty="0" err="1" smtClean="0">
                <a:latin typeface="+mj-lt"/>
              </a:rPr>
              <a:t>Bamsı</a:t>
            </a:r>
            <a:r>
              <a:rPr lang="tr-TR" sz="1600" dirty="0" smtClean="0">
                <a:latin typeface="+mj-lt"/>
              </a:rPr>
              <a:t> </a:t>
            </a:r>
            <a:r>
              <a:rPr lang="tr-TR" sz="1600" dirty="0" err="1" smtClean="0">
                <a:latin typeface="+mj-lt"/>
              </a:rPr>
              <a:t>Beyrek</a:t>
            </a:r>
            <a:r>
              <a:rPr lang="tr-TR" sz="1600" dirty="0" smtClean="0">
                <a:latin typeface="+mj-lt"/>
              </a:rPr>
              <a:t> olsun, adını ben verdim yaşını Allah versin." </a:t>
            </a:r>
          </a:p>
          <a:p>
            <a:pPr eaLnBrk="1" hangingPunct="1">
              <a:lnSpc>
                <a:spcPct val="150000"/>
              </a:lnSpc>
              <a:spcBef>
                <a:spcPts val="0"/>
              </a:spcBef>
              <a:defRPr/>
            </a:pPr>
            <a:r>
              <a:rPr lang="tr-TR" sz="1600" dirty="0" smtClean="0">
                <a:solidFill>
                  <a:srgbClr val="FF9966"/>
                </a:solidFill>
                <a:latin typeface="+mj-lt"/>
              </a:rPr>
              <a:t>Toy etme ( Toplantı yapıp karar verme) :</a:t>
            </a:r>
            <a:r>
              <a:rPr lang="tr-TR" sz="1600" dirty="0" smtClean="0">
                <a:latin typeface="+mj-lt"/>
              </a:rPr>
              <a:t> Oğuzlar mühim konularda karar vermek için toplantı yaparlardı; " Kudretli Oğuz beylerini hep çağırdılar evlerine getirdiler. Ağır misafirlik eylediler. </a:t>
            </a:r>
          </a:p>
          <a:p>
            <a:pPr eaLnBrk="1" hangingPunct="1">
              <a:lnSpc>
                <a:spcPct val="150000"/>
              </a:lnSpc>
              <a:spcBef>
                <a:spcPts val="0"/>
              </a:spcBef>
              <a:defRPr/>
            </a:pPr>
            <a:r>
              <a:rPr lang="tr-TR" sz="1600" dirty="0" smtClean="0">
                <a:solidFill>
                  <a:srgbClr val="FF9966"/>
                </a:solidFill>
                <a:latin typeface="+mj-lt"/>
              </a:rPr>
              <a:t>Düğün :</a:t>
            </a:r>
            <a:r>
              <a:rPr lang="tr-TR" sz="1600" dirty="0" smtClean="0">
                <a:latin typeface="+mj-lt"/>
              </a:rPr>
              <a:t> Halen devam eden bir geleneğimiz olan düğünlerde ziyafet verilir şenlik yapılırdı. </a:t>
            </a:r>
          </a:p>
          <a:p>
            <a:pPr eaLnBrk="1" hangingPunct="1">
              <a:lnSpc>
                <a:spcPct val="150000"/>
              </a:lnSpc>
              <a:spcBef>
                <a:spcPts val="0"/>
              </a:spcBef>
              <a:defRPr/>
            </a:pPr>
            <a:r>
              <a:rPr lang="tr-TR" sz="1600" dirty="0" smtClean="0">
                <a:solidFill>
                  <a:srgbClr val="FF9966"/>
                </a:solidFill>
                <a:latin typeface="+mj-lt"/>
              </a:rPr>
              <a:t>Kız İsteme :</a:t>
            </a:r>
            <a:r>
              <a:rPr lang="tr-TR" sz="1600" dirty="0" smtClean="0">
                <a:latin typeface="+mj-lt"/>
              </a:rPr>
              <a:t> Kız babasından veya abisinden istenirdi. Kız istemeğe büyük ve saygın kişiler giderdi. Dede Korkut Deli </a:t>
            </a:r>
            <a:r>
              <a:rPr lang="tr-TR" sz="1600" dirty="0" err="1" smtClean="0">
                <a:latin typeface="+mj-lt"/>
              </a:rPr>
              <a:t>Karçar'dan</a:t>
            </a:r>
            <a:r>
              <a:rPr lang="tr-TR" sz="1600" dirty="0" smtClean="0">
                <a:latin typeface="+mj-lt"/>
              </a:rPr>
              <a:t> kız kardeşini </a:t>
            </a:r>
            <a:r>
              <a:rPr lang="tr-TR" sz="1600" dirty="0" err="1" smtClean="0">
                <a:latin typeface="+mj-lt"/>
              </a:rPr>
              <a:t>Bamsı</a:t>
            </a:r>
            <a:r>
              <a:rPr lang="tr-TR" sz="1600" dirty="0" smtClean="0">
                <a:latin typeface="+mj-lt"/>
              </a:rPr>
              <a:t> </a:t>
            </a:r>
            <a:r>
              <a:rPr lang="tr-TR" sz="1600" dirty="0" err="1" smtClean="0">
                <a:latin typeface="+mj-lt"/>
              </a:rPr>
              <a:t>Beyrek'e</a:t>
            </a:r>
            <a:r>
              <a:rPr lang="tr-TR" sz="1600" dirty="0" smtClean="0">
                <a:latin typeface="+mj-lt"/>
              </a:rPr>
              <a:t> şöyle istemiştir; "Tanrını buyruğu ile peygamberin kavli ile aydan arı, güneşten güzel kız kardeşin Banu Çiçek'i </a:t>
            </a:r>
            <a:r>
              <a:rPr lang="tr-TR" sz="1600" dirty="0" err="1" smtClean="0">
                <a:latin typeface="+mj-lt"/>
              </a:rPr>
              <a:t>Bamsı</a:t>
            </a:r>
            <a:r>
              <a:rPr lang="tr-TR" sz="1600" dirty="0" smtClean="0">
                <a:latin typeface="+mj-lt"/>
              </a:rPr>
              <a:t> </a:t>
            </a:r>
            <a:r>
              <a:rPr lang="tr-TR" sz="1600" dirty="0" err="1" smtClean="0">
                <a:latin typeface="+mj-lt"/>
              </a:rPr>
              <a:t>Beyrek'e</a:t>
            </a:r>
            <a:r>
              <a:rPr lang="tr-TR" sz="1600" dirty="0" smtClean="0">
                <a:latin typeface="+mj-lt"/>
              </a:rPr>
              <a:t> </a:t>
            </a:r>
            <a:r>
              <a:rPr lang="tr-TR" sz="1600" dirty="0" err="1" smtClean="0">
                <a:latin typeface="+mj-lt"/>
              </a:rPr>
              <a:t>istmeğe</a:t>
            </a:r>
            <a:r>
              <a:rPr lang="tr-TR" sz="1600" dirty="0" smtClean="0">
                <a:latin typeface="+mj-lt"/>
              </a:rPr>
              <a:t> gelmişim." </a:t>
            </a:r>
          </a:p>
          <a:p>
            <a:pPr eaLnBrk="1" hangingPunct="1">
              <a:lnSpc>
                <a:spcPct val="150000"/>
              </a:lnSpc>
              <a:spcBef>
                <a:spcPts val="0"/>
              </a:spcBef>
              <a:defRPr/>
            </a:pPr>
            <a:r>
              <a:rPr lang="tr-TR" sz="1600" dirty="0" smtClean="0">
                <a:solidFill>
                  <a:srgbClr val="FF9966"/>
                </a:solidFill>
                <a:latin typeface="+mj-lt"/>
              </a:rPr>
              <a:t>Başlık Alma :</a:t>
            </a:r>
            <a:r>
              <a:rPr lang="tr-TR" sz="1600" dirty="0" smtClean="0">
                <a:latin typeface="+mj-lt"/>
              </a:rPr>
              <a:t> Kız vermeye karşılık kızın ailesi başlık isterlerdi. Kitapta kız kardeşini vermek istemediği için aşırı miktarda başlık isteyen Deli </a:t>
            </a:r>
            <a:r>
              <a:rPr lang="tr-TR" sz="1600" dirty="0" err="1" smtClean="0">
                <a:latin typeface="+mj-lt"/>
              </a:rPr>
              <a:t>Karçar</a:t>
            </a:r>
            <a:r>
              <a:rPr lang="tr-TR" sz="1600" dirty="0" smtClean="0">
                <a:latin typeface="+mj-lt"/>
              </a:rPr>
              <a:t> anlatılmıştır. </a:t>
            </a:r>
            <a:br>
              <a:rPr lang="tr-TR" sz="1600" dirty="0" smtClean="0">
                <a:latin typeface="+mj-lt"/>
              </a:rPr>
            </a:br>
            <a:r>
              <a:rPr lang="tr-TR" sz="1600" dirty="0" smtClean="0">
                <a:latin typeface="+mj-lt"/>
              </a:rPr>
              <a:t>" Deli </a:t>
            </a:r>
            <a:r>
              <a:rPr lang="tr-TR" sz="1600" dirty="0" err="1" smtClean="0">
                <a:latin typeface="+mj-lt"/>
              </a:rPr>
              <a:t>Karçar</a:t>
            </a:r>
            <a:r>
              <a:rPr lang="tr-TR" sz="1600" dirty="0" smtClean="0">
                <a:latin typeface="+mj-lt"/>
              </a:rPr>
              <a:t> der : Dede, kız kardeşim yoluna ben ne istersem verir misin? Dede der : Verelim dedi, görelim ne istersin? Deli </a:t>
            </a:r>
            <a:r>
              <a:rPr lang="tr-TR" sz="1600" dirty="0" err="1" smtClean="0">
                <a:latin typeface="+mj-lt"/>
              </a:rPr>
              <a:t>Karçar</a:t>
            </a:r>
            <a:r>
              <a:rPr lang="tr-TR" sz="1600" dirty="0" smtClean="0">
                <a:latin typeface="+mj-lt"/>
              </a:rPr>
              <a:t> der : Bin erkek deve getirin dişi deve görmemiş olsun, bin de aygır getirin ki hiç kısrakla çiftleşmemiş olsun, bin de koyun görmemiş koç getirin, bin de pire getirin bana dedi. Eğer bu dediğim şeyleri getirirseniz pek ala veririm" </a:t>
            </a:r>
          </a:p>
          <a:p>
            <a:pPr eaLnBrk="1" hangingPunct="1">
              <a:lnSpc>
                <a:spcPct val="150000"/>
              </a:lnSpc>
              <a:spcBef>
                <a:spcPts val="0"/>
              </a:spcBef>
              <a:defRPr/>
            </a:pPr>
            <a:r>
              <a:rPr lang="tr-TR" sz="1600" dirty="0" smtClean="0">
                <a:solidFill>
                  <a:srgbClr val="FF9966"/>
                </a:solidFill>
                <a:latin typeface="+mj-lt"/>
              </a:rPr>
              <a:t>Sövüş Etme :</a:t>
            </a:r>
            <a:r>
              <a:rPr lang="tr-TR" sz="1600" dirty="0" smtClean="0">
                <a:latin typeface="+mj-lt"/>
              </a:rPr>
              <a:t> Misafir İçin Hayvan Kesme. Oğuzlar bir misafir geldiği zaman onun için bir hayvan kesip ikram ederlerdi. </a:t>
            </a:r>
          </a:p>
          <a:p>
            <a:pPr eaLnBrk="1" hangingPunct="1">
              <a:lnSpc>
                <a:spcPct val="150000"/>
              </a:lnSpc>
              <a:spcBef>
                <a:spcPts val="0"/>
              </a:spcBef>
              <a:defRPr/>
            </a:pPr>
            <a:r>
              <a:rPr lang="tr-TR" sz="1600" dirty="0" smtClean="0">
                <a:solidFill>
                  <a:srgbClr val="FF9966"/>
                </a:solidFill>
                <a:latin typeface="+mj-lt"/>
              </a:rPr>
              <a:t>Düş Yorma :</a:t>
            </a:r>
            <a:r>
              <a:rPr lang="tr-TR" sz="1600" dirty="0" smtClean="0">
                <a:latin typeface="+mj-lt"/>
              </a:rPr>
              <a:t> Rüyalarında gördükleri garip durumları Dede Korkut'a yorumlatıp mana çıkarırlardı.</a:t>
            </a:r>
          </a:p>
        </p:txBody>
      </p:sp>
    </p:spTree>
    <p:extLst>
      <p:ext uri="{BB962C8B-B14F-4D97-AF65-F5344CB8AC3E}">
        <p14:creationId xmlns:p14="http://schemas.microsoft.com/office/powerpoint/2010/main" val="4278648414"/>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16632"/>
            <a:ext cx="8229600" cy="648073"/>
          </a:xfrm>
        </p:spPr>
        <p:txBody>
          <a:bodyPr>
            <a:normAutofit fontScale="90000"/>
          </a:bodyPr>
          <a:lstStyle/>
          <a:p>
            <a:pPr eaLnBrk="1" hangingPunct="1">
              <a:defRPr/>
            </a:pPr>
            <a:r>
              <a:rPr lang="tr-TR" sz="2400" dirty="0" smtClean="0">
                <a:solidFill>
                  <a:srgbClr val="FF9966"/>
                </a:solidFill>
                <a:latin typeface="Arial Black" pitchFamily="34" charset="0"/>
              </a:rPr>
              <a:t>DUHA KOCA OĞLU DELİ DUMRUL DESTANINI BEYAN EDER HANIM HEY</a:t>
            </a:r>
          </a:p>
        </p:txBody>
      </p:sp>
      <p:sp>
        <p:nvSpPr>
          <p:cNvPr id="54275" name="Rectangle 3"/>
          <p:cNvSpPr>
            <a:spLocks noGrp="1" noChangeArrowheads="1"/>
          </p:cNvSpPr>
          <p:nvPr>
            <p:ph idx="1"/>
          </p:nvPr>
        </p:nvSpPr>
        <p:spPr>
          <a:xfrm>
            <a:off x="0" y="764704"/>
            <a:ext cx="9144000" cy="5976664"/>
          </a:xfrm>
        </p:spPr>
        <p:txBody>
          <a:bodyPr>
            <a:normAutofit fontScale="25000" lnSpcReduction="20000"/>
          </a:bodyPr>
          <a:lstStyle/>
          <a:p>
            <a:pPr eaLnBrk="1" hangingPunct="1">
              <a:lnSpc>
                <a:spcPct val="170000"/>
              </a:lnSpc>
              <a:spcBef>
                <a:spcPts val="0"/>
              </a:spcBef>
              <a:buFont typeface="Wingdings" pitchFamily="2" charset="2"/>
              <a:buNone/>
              <a:defRPr/>
            </a:pPr>
            <a:r>
              <a:rPr lang="tr-TR" sz="5600" dirty="0">
                <a:latin typeface="+mj-lt"/>
              </a:rPr>
              <a:t>	</a:t>
            </a:r>
            <a:r>
              <a:rPr lang="tr-TR" sz="5600" dirty="0" smtClean="0">
                <a:latin typeface="+mj-lt"/>
              </a:rPr>
              <a:t>Meğer </a:t>
            </a:r>
            <a:r>
              <a:rPr lang="tr-TR" sz="5600" dirty="0" smtClean="0">
                <a:latin typeface="+mj-lt"/>
              </a:rPr>
              <a:t>hanım, Oğuz'da </a:t>
            </a:r>
            <a:r>
              <a:rPr lang="tr-TR" sz="5600" dirty="0" err="1" smtClean="0">
                <a:latin typeface="+mj-lt"/>
              </a:rPr>
              <a:t>Duha</a:t>
            </a:r>
            <a:r>
              <a:rPr lang="tr-TR" sz="5600" dirty="0" smtClean="0">
                <a:latin typeface="+mj-lt"/>
              </a:rPr>
              <a:t> Koca oğlu Deli Dumrul derlerdi </a:t>
            </a:r>
            <a:r>
              <a:rPr lang="tr-TR" sz="5600" dirty="0" smtClean="0">
                <a:latin typeface="+mj-lt"/>
              </a:rPr>
              <a:t> bir </a:t>
            </a:r>
            <a:r>
              <a:rPr lang="tr-TR" sz="5600" dirty="0" smtClean="0">
                <a:latin typeface="+mj-lt"/>
              </a:rPr>
              <a:t>er var idi. Bir kuru çayın üzerine bir köprü yaptırmıştı. Geçeninden otuz üç </a:t>
            </a:r>
            <a:r>
              <a:rPr lang="tr-TR" sz="5600" dirty="0" smtClean="0">
                <a:latin typeface="+mj-lt"/>
              </a:rPr>
              <a:t>akçe </a:t>
            </a:r>
            <a:r>
              <a:rPr lang="tr-TR" sz="5600" dirty="0" smtClean="0">
                <a:latin typeface="+mj-lt"/>
              </a:rPr>
              <a:t>alırdı, geçmeyeninden döve döve kırk akçe alırdı. Bunu niçin böyle ederdi? Onun için ki benden deli, benden güçlü er var mıdır ki çıksın benimle savaşsın der iki, benim erliğim, bahadırlığım, kahramanlığım, yiğitliğim </a:t>
            </a:r>
            <a:r>
              <a:rPr lang="tr-TR" sz="5600" dirty="0" err="1" smtClean="0">
                <a:latin typeface="+mj-lt"/>
              </a:rPr>
              <a:t>Ruma</a:t>
            </a:r>
            <a:r>
              <a:rPr lang="tr-TR" sz="5600" dirty="0" smtClean="0">
                <a:latin typeface="+mj-lt"/>
              </a:rPr>
              <a:t>, Şama gitsin, ün salsın der idi. </a:t>
            </a:r>
            <a:r>
              <a:rPr lang="tr-TR" sz="5600" dirty="0" smtClean="0">
                <a:latin typeface="+mj-lt"/>
              </a:rPr>
              <a:t>Meğer </a:t>
            </a:r>
            <a:r>
              <a:rPr lang="tr-TR" sz="5600" dirty="0" smtClean="0">
                <a:latin typeface="+mj-lt"/>
              </a:rPr>
              <a:t>bir gün köprüsünün yanında bir bölük oba konmuştu. O obada bir iyi güzel yiğit hasta düşmüştü. Allah'ın emriyle o yiğit öldü. Kimi oğul diye, kimi kardeş diye ağladı. O yiğit üzerine dehşetli kara feryat koptu. </a:t>
            </a:r>
            <a:br>
              <a:rPr lang="tr-TR" sz="5600" dirty="0" smtClean="0">
                <a:latin typeface="+mj-lt"/>
              </a:rPr>
            </a:br>
            <a:r>
              <a:rPr lang="tr-TR" sz="5600" dirty="0" smtClean="0">
                <a:latin typeface="+mj-lt"/>
              </a:rPr>
              <a:t>Ansızın Deli Dumrul dört nala yetişti. Der: Bre kavatlar, ne ağlıyorsunuz, </a:t>
            </a:r>
            <a:r>
              <a:rPr lang="tr-TR" sz="5600" smtClean="0">
                <a:latin typeface="+mj-lt"/>
              </a:rPr>
              <a:t>benim </a:t>
            </a:r>
            <a:r>
              <a:rPr lang="tr-TR" sz="5600" smtClean="0">
                <a:latin typeface="+mj-lt"/>
              </a:rPr>
              <a:t>köprümün </a:t>
            </a:r>
            <a:r>
              <a:rPr lang="tr-TR" sz="5600" dirty="0" smtClean="0">
                <a:latin typeface="+mj-lt"/>
              </a:rPr>
              <a:t>yanında bu gürültü nedir, niye feryat ediyorsunuz dedi. Dediler: Hanım, bir güzel yiğidimiz öldü, ona ağlıyoruz dediler. Deli Dumrul der: Bre yiğidinizi kim öldürdü? Dediler: </a:t>
            </a:r>
            <a:r>
              <a:rPr lang="tr-TR" sz="5600" dirty="0" err="1" smtClean="0">
                <a:latin typeface="+mj-lt"/>
              </a:rPr>
              <a:t>Vallah</a:t>
            </a:r>
            <a:r>
              <a:rPr lang="tr-TR" sz="5600" dirty="0" smtClean="0">
                <a:latin typeface="+mj-lt"/>
              </a:rPr>
              <a:t> bey yiğit, Allah </a:t>
            </a:r>
            <a:r>
              <a:rPr lang="tr-TR" sz="5600" dirty="0" err="1" smtClean="0">
                <a:latin typeface="+mj-lt"/>
              </a:rPr>
              <a:t>Taala'dan</a:t>
            </a:r>
            <a:r>
              <a:rPr lang="tr-TR" sz="5600" dirty="0" smtClean="0">
                <a:latin typeface="+mj-lt"/>
              </a:rPr>
              <a:t> buyruk oldu, al kanatlı Azrail o yiğidin canını aldı. Deli Dumrul der: Bre, Azrail dediğiniz ne kişidir ki adamın canını alıyor, ya kadir Allah, birliğin varlığın hakkı için Azrail'i </a:t>
            </a:r>
            <a:br>
              <a:rPr lang="tr-TR" sz="5600" dirty="0" smtClean="0">
                <a:latin typeface="+mj-lt"/>
              </a:rPr>
            </a:br>
            <a:r>
              <a:rPr lang="tr-TR" sz="5600" dirty="0" smtClean="0">
                <a:latin typeface="+mj-lt"/>
              </a:rPr>
              <a:t>benim gözüme göster, savaşayım, çekişeyim, mücadele edeyim, güzel yiğidin canını kurtarayım, bir daha güzel yiğidin canını almasın dedi. Çekildi döndü Deli Dumrul evine geldi. </a:t>
            </a:r>
            <a:br>
              <a:rPr lang="tr-TR" sz="5600" dirty="0" smtClean="0">
                <a:latin typeface="+mj-lt"/>
              </a:rPr>
            </a:br>
            <a:endParaRPr lang="tr-TR" sz="5600" dirty="0" smtClean="0">
              <a:latin typeface="+mj-lt"/>
            </a:endParaRPr>
          </a:p>
          <a:p>
            <a:pPr eaLnBrk="1" hangingPunct="1">
              <a:lnSpc>
                <a:spcPct val="170000"/>
              </a:lnSpc>
              <a:spcBef>
                <a:spcPts val="0"/>
              </a:spcBef>
              <a:buFont typeface="Wingdings" pitchFamily="2" charset="2"/>
              <a:buNone/>
              <a:defRPr/>
            </a:pPr>
            <a:r>
              <a:rPr lang="tr-TR" sz="5600" dirty="0" smtClean="0">
                <a:latin typeface="+mj-lt"/>
              </a:rPr>
              <a:t>	Hak </a:t>
            </a:r>
            <a:r>
              <a:rPr lang="tr-TR" sz="5600" dirty="0" err="1" smtClean="0">
                <a:latin typeface="+mj-lt"/>
              </a:rPr>
              <a:t>Taslo'ya</a:t>
            </a:r>
            <a:r>
              <a:rPr lang="tr-TR" sz="5600" dirty="0" smtClean="0">
                <a:latin typeface="+mj-lt"/>
              </a:rPr>
              <a:t> Dumrul'un sözü hoş gelmedi. Bak bak, bre deli kavat benim birliğimi tanımıyor, birliğime şükür kılmıyor, benim ulu dergahımda38 gezsin benlik eylesin dedi. Azrail’e buyruk eyledi kim ya Azrail, var ve o deli kavatın </a:t>
            </a:r>
            <a:br>
              <a:rPr lang="tr-TR" sz="5600" dirty="0" smtClean="0">
                <a:latin typeface="+mj-lt"/>
              </a:rPr>
            </a:br>
            <a:r>
              <a:rPr lang="tr-TR" sz="5600" dirty="0" smtClean="0">
                <a:latin typeface="+mj-lt"/>
              </a:rPr>
              <a:t>gözüne görün, benzini sarart, dedi, canını hırıldat al dedi. </a:t>
            </a:r>
          </a:p>
          <a:p>
            <a:pPr eaLnBrk="1" hangingPunct="1">
              <a:lnSpc>
                <a:spcPct val="80000"/>
              </a:lnSpc>
              <a:buFont typeface="Wingdings" pitchFamily="2" charset="2"/>
              <a:buNone/>
              <a:defRPr/>
            </a:pPr>
            <a:r>
              <a:rPr lang="tr-TR" sz="5600" dirty="0" smtClean="0">
                <a:latin typeface="+mj-lt"/>
              </a:rPr>
              <a:t>	…….</a:t>
            </a:r>
            <a:r>
              <a:rPr lang="tr-TR" sz="1400" dirty="0" smtClean="0">
                <a:latin typeface="Arial Black" pitchFamily="34" charset="0"/>
              </a:rPr>
              <a:t/>
            </a:r>
            <a:br>
              <a:rPr lang="tr-TR" sz="1400" dirty="0" smtClean="0">
                <a:latin typeface="Arial Black" pitchFamily="34" charset="0"/>
              </a:rPr>
            </a:br>
            <a:endParaRPr lang="tr-TR" sz="1400" dirty="0" smtClean="0">
              <a:latin typeface="Arial Black" pitchFamily="34" charset="0"/>
            </a:endParaRPr>
          </a:p>
          <a:p>
            <a:pPr eaLnBrk="1" hangingPunct="1">
              <a:lnSpc>
                <a:spcPct val="80000"/>
              </a:lnSpc>
              <a:buFont typeface="Wingdings" pitchFamily="2" charset="2"/>
              <a:buNone/>
              <a:defRPr/>
            </a:pPr>
            <a:endParaRPr lang="tr-TR" sz="1400" dirty="0" smtClean="0">
              <a:latin typeface="Arial Black" pitchFamily="34" charset="0"/>
            </a:endParaRPr>
          </a:p>
          <a:p>
            <a:pPr eaLnBrk="1" hangingPunct="1">
              <a:lnSpc>
                <a:spcPct val="80000"/>
              </a:lnSpc>
              <a:buFont typeface="Wingdings" pitchFamily="2" charset="2"/>
              <a:buNone/>
              <a:defRPr/>
            </a:pPr>
            <a:endParaRPr lang="tr-TR" sz="1200" dirty="0" smtClean="0">
              <a:latin typeface="Arial Black" pitchFamily="34" charset="0"/>
            </a:endParaRPr>
          </a:p>
          <a:p>
            <a:pPr eaLnBrk="1" hangingPunct="1">
              <a:lnSpc>
                <a:spcPct val="80000"/>
              </a:lnSpc>
              <a:buFont typeface="Wingdings" pitchFamily="2" charset="2"/>
              <a:buNone/>
              <a:defRPr/>
            </a:pPr>
            <a:endParaRPr lang="tr-TR" sz="1200" dirty="0" smtClean="0">
              <a:latin typeface="Arial Black" pitchFamily="34" charset="0"/>
            </a:endParaRPr>
          </a:p>
          <a:p>
            <a:pPr eaLnBrk="1" hangingPunct="1">
              <a:lnSpc>
                <a:spcPct val="80000"/>
              </a:lnSpc>
              <a:buFont typeface="Wingdings" pitchFamily="2" charset="2"/>
              <a:buNone/>
              <a:defRPr/>
            </a:pPr>
            <a:endParaRPr lang="tr-TR" sz="1200" dirty="0" smtClean="0">
              <a:latin typeface="Arial Black" pitchFamily="34" charset="0"/>
            </a:endParaRPr>
          </a:p>
          <a:p>
            <a:pPr eaLnBrk="1" hangingPunct="1">
              <a:lnSpc>
                <a:spcPct val="80000"/>
              </a:lnSpc>
              <a:buFont typeface="Wingdings" pitchFamily="2" charset="2"/>
              <a:buNone/>
              <a:defRPr/>
            </a:pPr>
            <a:endParaRPr lang="tr-TR" sz="1200" dirty="0" smtClean="0">
              <a:latin typeface="Arial Black" pitchFamily="34" charset="0"/>
            </a:endParaRPr>
          </a:p>
          <a:p>
            <a:pPr eaLnBrk="1" hangingPunct="1">
              <a:lnSpc>
                <a:spcPct val="80000"/>
              </a:lnSpc>
              <a:buFont typeface="Wingdings" pitchFamily="2" charset="2"/>
              <a:buNone/>
              <a:defRPr/>
            </a:pPr>
            <a:endParaRPr lang="tr-TR" sz="1200" dirty="0" smtClean="0">
              <a:latin typeface="Arial Black" pitchFamily="34" charset="0"/>
            </a:endParaRPr>
          </a:p>
          <a:p>
            <a:pPr eaLnBrk="1" hangingPunct="1">
              <a:lnSpc>
                <a:spcPct val="80000"/>
              </a:lnSpc>
              <a:buFont typeface="Wingdings" pitchFamily="2" charset="2"/>
              <a:buNone/>
              <a:defRPr/>
            </a:pPr>
            <a:endParaRPr lang="tr-TR" sz="1200" dirty="0" smtClean="0">
              <a:latin typeface="Arial Black" pitchFamily="34" charset="0"/>
            </a:endParaRPr>
          </a:p>
          <a:p>
            <a:pPr eaLnBrk="1" hangingPunct="1">
              <a:lnSpc>
                <a:spcPct val="80000"/>
              </a:lnSpc>
              <a:buFont typeface="Wingdings" pitchFamily="2" charset="2"/>
              <a:buNone/>
              <a:defRPr/>
            </a:pPr>
            <a:endParaRPr lang="tr-TR" sz="900" dirty="0" smtClean="0">
              <a:latin typeface="Arial Black" pitchFamily="34" charset="0"/>
            </a:endParaRPr>
          </a:p>
          <a:p>
            <a:pPr eaLnBrk="1" hangingPunct="1">
              <a:lnSpc>
                <a:spcPct val="80000"/>
              </a:lnSpc>
              <a:buFont typeface="Wingdings" pitchFamily="2" charset="2"/>
              <a:buNone/>
              <a:defRPr/>
            </a:pPr>
            <a:endParaRPr lang="tr-TR" sz="900" dirty="0" smtClean="0">
              <a:latin typeface="Arial Black" pitchFamily="34" charset="0"/>
            </a:endParaRPr>
          </a:p>
          <a:p>
            <a:pPr eaLnBrk="1" hangingPunct="1">
              <a:lnSpc>
                <a:spcPct val="80000"/>
              </a:lnSpc>
              <a:buFont typeface="Wingdings" pitchFamily="2" charset="2"/>
              <a:buNone/>
              <a:defRPr/>
            </a:pPr>
            <a:endParaRPr lang="tr-TR" sz="800" dirty="0" smtClean="0"/>
          </a:p>
          <a:p>
            <a:pPr eaLnBrk="1" hangingPunct="1">
              <a:lnSpc>
                <a:spcPct val="80000"/>
              </a:lnSpc>
              <a:buFont typeface="Wingdings" pitchFamily="2" charset="2"/>
              <a:buNone/>
              <a:defRPr/>
            </a:pPr>
            <a:endParaRPr lang="tr-TR" sz="800" dirty="0" smtClean="0"/>
          </a:p>
          <a:p>
            <a:pPr eaLnBrk="1" hangingPunct="1">
              <a:lnSpc>
                <a:spcPct val="80000"/>
              </a:lnSpc>
              <a:buFont typeface="Wingdings" pitchFamily="2" charset="2"/>
              <a:buNone/>
              <a:defRPr/>
            </a:pPr>
            <a:endParaRPr lang="tr-TR" sz="800" dirty="0" smtClean="0"/>
          </a:p>
          <a:p>
            <a:pPr eaLnBrk="1" hangingPunct="1">
              <a:lnSpc>
                <a:spcPct val="80000"/>
              </a:lnSpc>
              <a:buFont typeface="Wingdings" pitchFamily="2" charset="2"/>
              <a:buNone/>
              <a:defRPr/>
            </a:pPr>
            <a:endParaRPr lang="tr-TR" sz="800" dirty="0" smtClean="0"/>
          </a:p>
          <a:p>
            <a:pPr eaLnBrk="1" hangingPunct="1">
              <a:lnSpc>
                <a:spcPct val="80000"/>
              </a:lnSpc>
              <a:buFont typeface="Wingdings" pitchFamily="2" charset="2"/>
              <a:buNone/>
              <a:defRPr/>
            </a:pPr>
            <a:r>
              <a:rPr lang="tr-TR" sz="800" dirty="0" smtClean="0"/>
              <a:t/>
            </a:r>
            <a:br>
              <a:rPr lang="tr-TR" sz="800" dirty="0" smtClean="0"/>
            </a:br>
            <a:r>
              <a:rPr lang="tr-TR" sz="800" dirty="0" smtClean="0"/>
              <a:t/>
            </a:r>
            <a:br>
              <a:rPr lang="tr-TR" sz="800" dirty="0" smtClean="0"/>
            </a:br>
            <a:endParaRPr lang="tr-TR" sz="800" dirty="0" smtClean="0"/>
          </a:p>
        </p:txBody>
      </p:sp>
    </p:spTree>
    <p:extLst>
      <p:ext uri="{BB962C8B-B14F-4D97-AF65-F5344CB8AC3E}">
        <p14:creationId xmlns:p14="http://schemas.microsoft.com/office/powerpoint/2010/main" val="1824453317"/>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381000"/>
            <a:ext cx="8229600" cy="671513"/>
          </a:xfrm>
        </p:spPr>
        <p:txBody>
          <a:bodyPr/>
          <a:lstStyle/>
          <a:p>
            <a:pPr eaLnBrk="1" hangingPunct="1">
              <a:defRPr/>
            </a:pPr>
            <a:r>
              <a:rPr lang="tr-TR" sz="2000" b="1" smtClean="0">
                <a:solidFill>
                  <a:srgbClr val="FF9966"/>
                </a:solidFill>
                <a:latin typeface="Arial Black" pitchFamily="34" charset="0"/>
              </a:rPr>
              <a:t>SALUR KAZAN ESİR OLUP OĞLU URUZUN ÇIKARDIĞI DESTANI BEYAN EDER HANIM HEY</a:t>
            </a:r>
            <a:r>
              <a:rPr lang="tr-TR" sz="4000" smtClean="0"/>
              <a:t> </a:t>
            </a:r>
          </a:p>
        </p:txBody>
      </p:sp>
      <p:sp>
        <p:nvSpPr>
          <p:cNvPr id="55299" name="Rectangle 3"/>
          <p:cNvSpPr>
            <a:spLocks noGrp="1" noChangeArrowheads="1"/>
          </p:cNvSpPr>
          <p:nvPr>
            <p:ph type="body" idx="1"/>
          </p:nvPr>
        </p:nvSpPr>
        <p:spPr>
          <a:xfrm>
            <a:off x="0" y="1341438"/>
            <a:ext cx="9144000" cy="5516562"/>
          </a:xfrm>
        </p:spPr>
        <p:txBody>
          <a:bodyPr/>
          <a:lstStyle/>
          <a:p>
            <a:pPr eaLnBrk="1" hangingPunct="1">
              <a:lnSpc>
                <a:spcPct val="80000"/>
              </a:lnSpc>
              <a:buFont typeface="Wingdings" pitchFamily="2" charset="2"/>
              <a:buNone/>
              <a:defRPr/>
            </a:pPr>
            <a:r>
              <a:rPr lang="tr-TR" sz="1600" smtClean="0"/>
              <a:t>	</a:t>
            </a:r>
            <a:r>
              <a:rPr lang="tr-TR" sz="1600" smtClean="0">
                <a:latin typeface="Arial Black" pitchFamily="34" charset="0"/>
              </a:rPr>
              <a:t>…</a:t>
            </a:r>
          </a:p>
          <a:p>
            <a:pPr eaLnBrk="1" hangingPunct="1">
              <a:lnSpc>
                <a:spcPct val="80000"/>
              </a:lnSpc>
              <a:buFont typeface="Wingdings" pitchFamily="2" charset="2"/>
              <a:buNone/>
              <a:defRPr/>
            </a:pPr>
            <a:r>
              <a:rPr lang="tr-TR" sz="1600" smtClean="0">
                <a:latin typeface="Arial Black" pitchFamily="34" charset="0"/>
              </a:rPr>
              <a:t>	At ayağı çabuk, ozan dili çevik olur. Kazan'ın ölüsünü dirisini kimse bilmedi. </a:t>
            </a:r>
            <a:br>
              <a:rPr lang="tr-TR" sz="1600" smtClean="0">
                <a:latin typeface="Arial Black" pitchFamily="34" charset="0"/>
              </a:rPr>
            </a:br>
            <a:r>
              <a:rPr lang="tr-TR" sz="1600" smtClean="0">
                <a:latin typeface="Arial Black" pitchFamily="34" charset="0"/>
              </a:rPr>
              <a:t>Meğer hanım Kazan’ ın bir oğlancığı var idi. Büyüdü yiğitcik oldu. Bir gün ata </a:t>
            </a:r>
            <a:br>
              <a:rPr lang="tr-TR" sz="1600" smtClean="0">
                <a:latin typeface="Arial Black" pitchFamily="34" charset="0"/>
              </a:rPr>
            </a:br>
            <a:r>
              <a:rPr lang="tr-TR" sz="1600" smtClean="0">
                <a:latin typeface="Arial Black" pitchFamily="34" charset="0"/>
              </a:rPr>
              <a:t>binip divana gelirken bir kişi der: Sen Han Kazan'ın oğlu değil misin dedi. Uruz kızdı, der: Bre kavat benim babam Bayındır Han değil midir? Dedi. Yok, o ananın babasıdır, senin dedendir. Uruz, bre ya benim babam ölü müdür diri midir dedi. Dedi: Diridir, Toman'ın Kalesinde esirdir dedi. Böyle deyince oğlan ağladı, melül oldu. Atını çevirdi geri döndü. Anasına geldi. Burada anasına söylemiş, görelim hanım ne söylemiş: </a:t>
            </a:r>
            <a:br>
              <a:rPr lang="tr-TR" sz="1600" smtClean="0">
                <a:latin typeface="Arial Black" pitchFamily="34" charset="0"/>
              </a:rPr>
            </a:br>
            <a:r>
              <a:rPr lang="tr-TR" sz="1600" smtClean="0">
                <a:latin typeface="Arial Black" pitchFamily="34" charset="0"/>
              </a:rPr>
              <a:t/>
            </a:r>
            <a:br>
              <a:rPr lang="tr-TR" sz="1600" smtClean="0">
                <a:latin typeface="Arial Black" pitchFamily="34" charset="0"/>
              </a:rPr>
            </a:br>
            <a:r>
              <a:rPr lang="tr-TR" sz="1600" smtClean="0">
                <a:latin typeface="Arial Black" pitchFamily="34" charset="0"/>
              </a:rPr>
              <a:t>Der: </a:t>
            </a:r>
            <a:br>
              <a:rPr lang="tr-TR" sz="1600" smtClean="0">
                <a:latin typeface="Arial Black" pitchFamily="34" charset="0"/>
              </a:rPr>
            </a:br>
            <a:r>
              <a:rPr lang="tr-TR" sz="1600" smtClean="0">
                <a:latin typeface="Arial Black" pitchFamily="34" charset="0"/>
              </a:rPr>
              <a:t/>
            </a:r>
            <a:br>
              <a:rPr lang="tr-TR" sz="1600" smtClean="0">
                <a:latin typeface="Arial Black" pitchFamily="34" charset="0"/>
              </a:rPr>
            </a:br>
            <a:r>
              <a:rPr lang="tr-TR" sz="1600" smtClean="0">
                <a:latin typeface="Arial Black" pitchFamily="34" charset="0"/>
              </a:rPr>
              <a:t>Bre ana ben Han oğlu değilmişim </a:t>
            </a:r>
            <a:br>
              <a:rPr lang="tr-TR" sz="1600" smtClean="0">
                <a:latin typeface="Arial Black" pitchFamily="34" charset="0"/>
              </a:rPr>
            </a:br>
            <a:r>
              <a:rPr lang="tr-TR" sz="1600" smtClean="0">
                <a:latin typeface="Arial Black" pitchFamily="34" charset="0"/>
              </a:rPr>
              <a:t>Han Kazan oğlu imişim </a:t>
            </a:r>
            <a:br>
              <a:rPr lang="tr-TR" sz="1600" smtClean="0">
                <a:latin typeface="Arial Black" pitchFamily="34" charset="0"/>
              </a:rPr>
            </a:br>
            <a:r>
              <a:rPr lang="tr-TR" sz="1600" smtClean="0">
                <a:latin typeface="Arial Black" pitchFamily="34" charset="0"/>
              </a:rPr>
              <a:t>Bre kavat kızı bunu bana niçin söylemiyordun </a:t>
            </a:r>
            <a:br>
              <a:rPr lang="tr-TR" sz="1600" smtClean="0">
                <a:latin typeface="Arial Black" pitchFamily="34" charset="0"/>
              </a:rPr>
            </a:br>
            <a:r>
              <a:rPr lang="tr-TR" sz="1600" smtClean="0">
                <a:latin typeface="Arial Black" pitchFamily="34" charset="0"/>
              </a:rPr>
              <a:t>Ana hakkı Tanrı hakkı olmamış olsaydı</a:t>
            </a:r>
            <a:br>
              <a:rPr lang="tr-TR" sz="1600" smtClean="0">
                <a:latin typeface="Arial Black" pitchFamily="34" charset="0"/>
              </a:rPr>
            </a:br>
            <a:r>
              <a:rPr lang="tr-TR" sz="1600" smtClean="0">
                <a:latin typeface="Arial Black" pitchFamily="34" charset="0"/>
              </a:rPr>
              <a:t>Kara, çelik öz kılıcımı çekeydim </a:t>
            </a:r>
            <a:br>
              <a:rPr lang="tr-TR" sz="1600" smtClean="0">
                <a:latin typeface="Arial Black" pitchFamily="34" charset="0"/>
              </a:rPr>
            </a:br>
            <a:r>
              <a:rPr lang="tr-TR" sz="1600" smtClean="0">
                <a:latin typeface="Arial Black" pitchFamily="34" charset="0"/>
              </a:rPr>
              <a:t>Birdenbire güzel başını keseydim </a:t>
            </a:r>
            <a:br>
              <a:rPr lang="tr-TR" sz="1600" smtClean="0">
                <a:latin typeface="Arial Black" pitchFamily="34" charset="0"/>
              </a:rPr>
            </a:br>
            <a:r>
              <a:rPr lang="tr-TR" sz="1600" smtClean="0">
                <a:latin typeface="Arial Black" pitchFamily="34" charset="0"/>
              </a:rPr>
              <a:t>Alca kanını yer yüzüne dökeydim </a:t>
            </a:r>
            <a:br>
              <a:rPr lang="tr-TR" sz="1600" smtClean="0">
                <a:latin typeface="Arial Black" pitchFamily="34" charset="0"/>
              </a:rPr>
            </a:br>
            <a:r>
              <a:rPr lang="tr-TR" sz="1600" smtClean="0">
                <a:latin typeface="Arial Black" pitchFamily="34" charset="0"/>
              </a:rPr>
              <a:t/>
            </a:r>
            <a:br>
              <a:rPr lang="tr-TR" sz="1600" smtClean="0">
                <a:latin typeface="Arial Black" pitchFamily="34" charset="0"/>
              </a:rPr>
            </a:br>
            <a:r>
              <a:rPr lang="tr-TR" sz="1600" smtClean="0">
                <a:latin typeface="Arial Black" pitchFamily="34" charset="0"/>
              </a:rPr>
              <a:t>dedi. Anası ağladı. Der: Oğul baban sağdır, amma söylemeğe korkardım, kafire varırsın, kendini vurursun helak olursun, onun için sana söylemiyordum canım oğul dedi. Amma amcana adam gönder, gelsin, görelim ne der dedi</a:t>
            </a:r>
            <a:r>
              <a:rPr lang="tr-TR" sz="1200" smtClean="0"/>
              <a:t>. </a:t>
            </a:r>
            <a:br>
              <a:rPr lang="tr-TR" sz="1200" smtClean="0"/>
            </a:br>
            <a:endParaRPr lang="tr-TR" sz="1200" smtClean="0"/>
          </a:p>
          <a:p>
            <a:pPr eaLnBrk="1" hangingPunct="1">
              <a:lnSpc>
                <a:spcPct val="80000"/>
              </a:lnSpc>
              <a:buFont typeface="Wingdings" pitchFamily="2" charset="2"/>
              <a:buNone/>
              <a:defRPr/>
            </a:pPr>
            <a:r>
              <a:rPr lang="tr-TR" sz="1600" b="1" smtClean="0"/>
              <a:t>	…</a:t>
            </a:r>
          </a:p>
          <a:p>
            <a:pPr eaLnBrk="1" hangingPunct="1">
              <a:lnSpc>
                <a:spcPct val="80000"/>
              </a:lnSpc>
              <a:buFont typeface="Wingdings" pitchFamily="2" charset="2"/>
              <a:buNone/>
              <a:defRPr/>
            </a:pPr>
            <a:endParaRPr lang="tr-TR" sz="1600" b="1" smtClean="0"/>
          </a:p>
          <a:p>
            <a:pPr eaLnBrk="1" hangingPunct="1">
              <a:lnSpc>
                <a:spcPct val="80000"/>
              </a:lnSpc>
              <a:buFont typeface="Wingdings" pitchFamily="2" charset="2"/>
              <a:buNone/>
              <a:defRPr/>
            </a:pPr>
            <a:endParaRPr lang="tr-TR" sz="1600" b="1" smtClean="0"/>
          </a:p>
          <a:p>
            <a:pPr eaLnBrk="1" hangingPunct="1">
              <a:lnSpc>
                <a:spcPct val="80000"/>
              </a:lnSpc>
              <a:buFont typeface="Wingdings" pitchFamily="2" charset="2"/>
              <a:buNone/>
              <a:defRPr/>
            </a:pPr>
            <a:endParaRPr lang="tr-TR" sz="1200" smtClean="0"/>
          </a:p>
          <a:p>
            <a:pPr eaLnBrk="1" hangingPunct="1">
              <a:lnSpc>
                <a:spcPct val="80000"/>
              </a:lnSpc>
              <a:buFont typeface="Wingdings" pitchFamily="2" charset="2"/>
              <a:buNone/>
              <a:defRPr/>
            </a:pPr>
            <a:endParaRPr lang="tr-TR" sz="1200" smtClean="0"/>
          </a:p>
          <a:p>
            <a:pPr eaLnBrk="1" hangingPunct="1">
              <a:lnSpc>
                <a:spcPct val="80000"/>
              </a:lnSpc>
              <a:buFont typeface="Wingdings" pitchFamily="2" charset="2"/>
              <a:buNone/>
              <a:defRPr/>
            </a:pPr>
            <a:endParaRPr lang="tr-TR" sz="1200" smtClean="0"/>
          </a:p>
          <a:p>
            <a:pPr eaLnBrk="1" hangingPunct="1">
              <a:lnSpc>
                <a:spcPct val="80000"/>
              </a:lnSpc>
              <a:buFont typeface="Wingdings" pitchFamily="2" charset="2"/>
              <a:buNone/>
              <a:defRPr/>
            </a:pPr>
            <a:r>
              <a:rPr lang="tr-TR" sz="800" smtClean="0"/>
              <a:t>	…</a:t>
            </a:r>
          </a:p>
        </p:txBody>
      </p:sp>
    </p:spTree>
    <p:extLst>
      <p:ext uri="{BB962C8B-B14F-4D97-AF65-F5344CB8AC3E}">
        <p14:creationId xmlns:p14="http://schemas.microsoft.com/office/powerpoint/2010/main" val="4223230972"/>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81000"/>
            <a:ext cx="8291513" cy="600075"/>
          </a:xfrm>
        </p:spPr>
        <p:txBody>
          <a:bodyPr/>
          <a:lstStyle/>
          <a:p>
            <a:pPr eaLnBrk="1" hangingPunct="1">
              <a:defRPr/>
            </a:pPr>
            <a:r>
              <a:rPr lang="tr-TR" sz="1400" b="1" smtClean="0">
                <a:solidFill>
                  <a:srgbClr val="FF9966"/>
                </a:solidFill>
                <a:latin typeface="Arial Black" pitchFamily="34" charset="0"/>
              </a:rPr>
              <a:t>KAM PÜRENİN OĞLU BAMSI BEYREK DESTANINI BEYAN EDER HANIM HEY</a:t>
            </a:r>
            <a:r>
              <a:rPr lang="tr-TR" sz="4000" smtClean="0"/>
              <a:t> </a:t>
            </a:r>
          </a:p>
        </p:txBody>
      </p:sp>
      <p:sp>
        <p:nvSpPr>
          <p:cNvPr id="65539" name="Rectangle 3"/>
          <p:cNvSpPr>
            <a:spLocks noGrp="1" noChangeArrowheads="1"/>
          </p:cNvSpPr>
          <p:nvPr>
            <p:ph type="body" idx="1"/>
          </p:nvPr>
        </p:nvSpPr>
        <p:spPr>
          <a:xfrm>
            <a:off x="179388" y="1196975"/>
            <a:ext cx="8964612" cy="5661025"/>
          </a:xfrm>
        </p:spPr>
        <p:txBody>
          <a:bodyPr/>
          <a:lstStyle/>
          <a:p>
            <a:pPr eaLnBrk="1" hangingPunct="1">
              <a:lnSpc>
                <a:spcPct val="80000"/>
              </a:lnSpc>
              <a:defRPr/>
            </a:pPr>
            <a:endParaRPr lang="tr-TR" sz="1200" smtClean="0">
              <a:latin typeface="Arial Black" pitchFamily="34" charset="0"/>
            </a:endParaRPr>
          </a:p>
          <a:p>
            <a:pPr eaLnBrk="1" hangingPunct="1">
              <a:lnSpc>
                <a:spcPct val="80000"/>
              </a:lnSpc>
              <a:buFont typeface="Wingdings" pitchFamily="2" charset="2"/>
              <a:buNone/>
              <a:defRPr/>
            </a:pPr>
            <a:r>
              <a:rPr lang="tr-TR" sz="1200" smtClean="0">
                <a:latin typeface="Arial Black" pitchFamily="34" charset="0"/>
              </a:rPr>
              <a:t>	</a:t>
            </a:r>
            <a:r>
              <a:rPr lang="tr-TR" sz="1400" smtClean="0">
                <a:latin typeface="Arial Black" pitchFamily="34" charset="0"/>
              </a:rPr>
              <a:t>…</a:t>
            </a:r>
          </a:p>
          <a:p>
            <a:pPr eaLnBrk="1" hangingPunct="1">
              <a:lnSpc>
                <a:spcPct val="80000"/>
              </a:lnSpc>
              <a:buFont typeface="Wingdings" pitchFamily="2" charset="2"/>
              <a:buNone/>
              <a:defRPr/>
            </a:pPr>
            <a:endParaRPr lang="tr-TR" sz="1400" smtClean="0">
              <a:latin typeface="Arial Black" pitchFamily="34" charset="0"/>
            </a:endParaRPr>
          </a:p>
          <a:p>
            <a:pPr eaLnBrk="1" hangingPunct="1">
              <a:lnSpc>
                <a:spcPct val="80000"/>
              </a:lnSpc>
              <a:buFont typeface="Wingdings" pitchFamily="2" charset="2"/>
              <a:buNone/>
              <a:defRPr/>
            </a:pPr>
            <a:r>
              <a:rPr lang="tr-TR" sz="1400" smtClean="0">
                <a:latin typeface="Arial Black" pitchFamily="34" charset="0"/>
              </a:rPr>
              <a:t>	Meğer Beyrek buna bir gömlek bağışlamışta giymezdi, saklardı. Vardı, gömleği </a:t>
            </a:r>
            <a:br>
              <a:rPr lang="tr-TR" sz="1400" smtClean="0">
                <a:latin typeface="Arial Black" pitchFamily="34" charset="0"/>
              </a:rPr>
            </a:br>
            <a:r>
              <a:rPr lang="tr-TR" sz="1400" smtClean="0">
                <a:latin typeface="Arial Black" pitchFamily="34" charset="0"/>
              </a:rPr>
              <a:t>kana mana batırdı, Bayındır Han'ın önüne getirip bıraktı. Bayındır Han der; Bre </a:t>
            </a:r>
            <a:br>
              <a:rPr lang="tr-TR" sz="1400" smtClean="0">
                <a:latin typeface="Arial Black" pitchFamily="34" charset="0"/>
              </a:rPr>
            </a:br>
            <a:r>
              <a:rPr lang="tr-TR" sz="1400" smtClean="0">
                <a:latin typeface="Arial Black" pitchFamily="34" charset="0"/>
              </a:rPr>
              <a:t>bu ne gömlektir? Beyreği Kara Derbentte öldürmüşler, işte delili sultanım dedi. </a:t>
            </a:r>
            <a:br>
              <a:rPr lang="tr-TR" sz="1400" smtClean="0">
                <a:latin typeface="Arial Black" pitchFamily="34" charset="0"/>
              </a:rPr>
            </a:br>
            <a:r>
              <a:rPr lang="tr-TR" sz="1400" smtClean="0">
                <a:latin typeface="Arial Black" pitchFamily="34" charset="0"/>
              </a:rPr>
              <a:t>Gömleği görünce beyler hüngür hüngür ağlaştılar, feryat figana girdiler. </a:t>
            </a:r>
            <a:br>
              <a:rPr lang="tr-TR" sz="1400" smtClean="0">
                <a:latin typeface="Arial Black" pitchFamily="34" charset="0"/>
              </a:rPr>
            </a:br>
            <a:r>
              <a:rPr lang="tr-TR" sz="1400" smtClean="0">
                <a:latin typeface="Arial Black" pitchFamily="34" charset="0"/>
              </a:rPr>
              <a:t>Bayındır Han der: Bre niye ağlıyorsunuz, biz bunu tanımayız, adaklısına götürün </a:t>
            </a:r>
            <a:br>
              <a:rPr lang="tr-TR" sz="1400" smtClean="0">
                <a:latin typeface="Arial Black" pitchFamily="34" charset="0"/>
              </a:rPr>
            </a:br>
            <a:r>
              <a:rPr lang="tr-TR" sz="1400" smtClean="0">
                <a:latin typeface="Arial Black" pitchFamily="34" charset="0"/>
              </a:rPr>
              <a:t>görsün, o iyi bilir, zira o dikmiştir, yine o tanır dedi. </a:t>
            </a:r>
            <a:br>
              <a:rPr lang="tr-TR" sz="1400" smtClean="0">
                <a:latin typeface="Arial Black" pitchFamily="34" charset="0"/>
              </a:rPr>
            </a:br>
            <a:r>
              <a:rPr lang="tr-TR" sz="1400" smtClean="0">
                <a:latin typeface="Arial Black" pitchFamily="34" charset="0"/>
              </a:rPr>
              <a:t/>
            </a:r>
            <a:br>
              <a:rPr lang="tr-TR" sz="1400" smtClean="0">
                <a:latin typeface="Arial Black" pitchFamily="34" charset="0"/>
              </a:rPr>
            </a:br>
            <a:r>
              <a:rPr lang="tr-TR" sz="1400" smtClean="0">
                <a:latin typeface="Arial Black" pitchFamily="34" charset="0"/>
              </a:rPr>
              <a:t>Vardılar, gömleği Banu Çiçeğe ilettiler. Gördü tanıdı, odur dedi, çekti yakasını </a:t>
            </a:r>
            <a:br>
              <a:rPr lang="tr-TR" sz="1400" smtClean="0">
                <a:latin typeface="Arial Black" pitchFamily="34" charset="0"/>
              </a:rPr>
            </a:br>
            <a:r>
              <a:rPr lang="tr-TR" sz="1400" smtClean="0">
                <a:latin typeface="Arial Black" pitchFamily="34" charset="0"/>
              </a:rPr>
              <a:t>yırtı, acı tırnak ak yüzüne aldı çaldı, güz elması gibi al yanağını yırttı, </a:t>
            </a:r>
            <a:br>
              <a:rPr lang="tr-TR" sz="1400" smtClean="0">
                <a:latin typeface="Arial Black" pitchFamily="34" charset="0"/>
              </a:rPr>
            </a:br>
            <a:r>
              <a:rPr lang="tr-TR" sz="1400" smtClean="0">
                <a:latin typeface="Arial Black" pitchFamily="34" charset="0"/>
              </a:rPr>
              <a:t/>
            </a:r>
            <a:br>
              <a:rPr lang="tr-TR" sz="1400" smtClean="0">
                <a:latin typeface="Arial Black" pitchFamily="34" charset="0"/>
              </a:rPr>
            </a:br>
            <a:r>
              <a:rPr lang="tr-TR" sz="1400" smtClean="0">
                <a:latin typeface="Arial Black" pitchFamily="34" charset="0"/>
              </a:rPr>
              <a:t>Vay göz açıp gördüğüm </a:t>
            </a:r>
            <a:br>
              <a:rPr lang="tr-TR" sz="1400" smtClean="0">
                <a:latin typeface="Arial Black" pitchFamily="34" charset="0"/>
              </a:rPr>
            </a:br>
            <a:r>
              <a:rPr lang="tr-TR" sz="1400" smtClean="0">
                <a:latin typeface="Arial Black" pitchFamily="34" charset="0"/>
              </a:rPr>
              <a:t>Gönül verip sevdiğim </a:t>
            </a:r>
            <a:br>
              <a:rPr lang="tr-TR" sz="1400" smtClean="0">
                <a:latin typeface="Arial Black" pitchFamily="34" charset="0"/>
              </a:rPr>
            </a:br>
            <a:r>
              <a:rPr lang="tr-TR" sz="1400" smtClean="0">
                <a:latin typeface="Arial Black" pitchFamily="34" charset="0"/>
              </a:rPr>
              <a:t>Vay al duvağımın sahibi </a:t>
            </a:r>
            <a:br>
              <a:rPr lang="tr-TR" sz="1400" smtClean="0">
                <a:latin typeface="Arial Black" pitchFamily="34" charset="0"/>
              </a:rPr>
            </a:br>
            <a:r>
              <a:rPr lang="tr-TR" sz="1400" smtClean="0">
                <a:latin typeface="Arial Black" pitchFamily="34" charset="0"/>
              </a:rPr>
              <a:t>Vay alnımın başımın umudu </a:t>
            </a:r>
            <a:br>
              <a:rPr lang="tr-TR" sz="1400" smtClean="0">
                <a:latin typeface="Arial Black" pitchFamily="34" charset="0"/>
              </a:rPr>
            </a:br>
            <a:r>
              <a:rPr lang="tr-TR" sz="1400" smtClean="0">
                <a:latin typeface="Arial Black" pitchFamily="34" charset="0"/>
              </a:rPr>
              <a:t>Han Beyrek </a:t>
            </a:r>
            <a:br>
              <a:rPr lang="tr-TR" sz="1400" smtClean="0">
                <a:latin typeface="Arial Black" pitchFamily="34" charset="0"/>
              </a:rPr>
            </a:br>
            <a:r>
              <a:rPr lang="tr-TR" sz="1400" smtClean="0">
                <a:latin typeface="Arial Black" pitchFamily="34" charset="0"/>
              </a:rPr>
              <a:t/>
            </a:r>
            <a:br>
              <a:rPr lang="tr-TR" sz="1400" smtClean="0">
                <a:latin typeface="Arial Black" pitchFamily="34" charset="0"/>
              </a:rPr>
            </a:br>
            <a:r>
              <a:rPr lang="tr-TR" sz="1400" smtClean="0">
                <a:latin typeface="Arial Black" pitchFamily="34" charset="0"/>
              </a:rPr>
              <a:t>diye ağladı. Babasına anasına haber oldu, apalaca yurduna feryat figan girdi, ak </a:t>
            </a:r>
            <a:br>
              <a:rPr lang="tr-TR" sz="1400" smtClean="0">
                <a:latin typeface="Arial Black" pitchFamily="34" charset="0"/>
              </a:rPr>
            </a:br>
            <a:r>
              <a:rPr lang="tr-TR" sz="1400" smtClean="0">
                <a:latin typeface="Arial Black" pitchFamily="34" charset="0"/>
              </a:rPr>
              <a:t>çıkardılar, kara giydiler. Kudretli Oğuz Beyleri Beyrek'ten ümit kestiler. </a:t>
            </a:r>
            <a:br>
              <a:rPr lang="tr-TR" sz="1400" smtClean="0">
                <a:latin typeface="Arial Black" pitchFamily="34" charset="0"/>
              </a:rPr>
            </a:br>
            <a:r>
              <a:rPr lang="tr-TR" sz="1200" smtClean="0">
                <a:latin typeface="Arial Black" pitchFamily="34" charset="0"/>
              </a:rPr>
              <a:t/>
            </a:r>
            <a:br>
              <a:rPr lang="tr-TR" sz="1200" smtClean="0">
                <a:latin typeface="Arial Black" pitchFamily="34" charset="0"/>
              </a:rPr>
            </a:br>
            <a:r>
              <a:rPr lang="tr-TR" sz="1200" smtClean="0">
                <a:latin typeface="Arial Black" pitchFamily="34" charset="0"/>
              </a:rPr>
              <a:t>…</a:t>
            </a:r>
          </a:p>
          <a:p>
            <a:pPr eaLnBrk="1" hangingPunct="1">
              <a:lnSpc>
                <a:spcPct val="80000"/>
              </a:lnSpc>
              <a:buFont typeface="Wingdings" pitchFamily="2" charset="2"/>
              <a:buNone/>
              <a:defRPr/>
            </a:pPr>
            <a:endParaRPr lang="tr-TR" sz="1200" smtClean="0">
              <a:latin typeface="Arial Black" pitchFamily="34" charset="0"/>
            </a:endParaRPr>
          </a:p>
          <a:p>
            <a:pPr eaLnBrk="1" hangingPunct="1">
              <a:lnSpc>
                <a:spcPct val="80000"/>
              </a:lnSpc>
              <a:buFont typeface="Wingdings" pitchFamily="2" charset="2"/>
              <a:buNone/>
              <a:defRPr/>
            </a:pPr>
            <a:endParaRPr lang="tr-TR" sz="1200" smtClean="0">
              <a:latin typeface="Arial Black" pitchFamily="34" charset="0"/>
            </a:endParaRPr>
          </a:p>
          <a:p>
            <a:pPr eaLnBrk="1" hangingPunct="1">
              <a:lnSpc>
                <a:spcPct val="80000"/>
              </a:lnSpc>
              <a:buFont typeface="Wingdings" pitchFamily="2" charset="2"/>
              <a:buNone/>
              <a:defRPr/>
            </a:pPr>
            <a:endParaRPr lang="tr-TR" sz="1000" smtClean="0"/>
          </a:p>
          <a:p>
            <a:pPr eaLnBrk="1" hangingPunct="1">
              <a:lnSpc>
                <a:spcPct val="80000"/>
              </a:lnSpc>
              <a:buFont typeface="Wingdings" pitchFamily="2" charset="2"/>
              <a:buNone/>
              <a:defRPr/>
            </a:pPr>
            <a:endParaRPr lang="tr-TR" sz="1000" smtClean="0"/>
          </a:p>
          <a:p>
            <a:pPr eaLnBrk="1" hangingPunct="1">
              <a:lnSpc>
                <a:spcPct val="80000"/>
              </a:lnSpc>
              <a:buFont typeface="Wingdings" pitchFamily="2" charset="2"/>
              <a:buNone/>
              <a:defRPr/>
            </a:pPr>
            <a:endParaRPr lang="tr-TR" sz="1000" smtClean="0"/>
          </a:p>
          <a:p>
            <a:pPr eaLnBrk="1" hangingPunct="1">
              <a:lnSpc>
                <a:spcPct val="80000"/>
              </a:lnSpc>
              <a:buFont typeface="Wingdings" pitchFamily="2" charset="2"/>
              <a:buNone/>
              <a:defRPr/>
            </a:pPr>
            <a:endParaRPr lang="tr-TR" sz="1000" smtClean="0"/>
          </a:p>
          <a:p>
            <a:pPr eaLnBrk="1" hangingPunct="1">
              <a:lnSpc>
                <a:spcPct val="80000"/>
              </a:lnSpc>
              <a:buFont typeface="Wingdings" pitchFamily="2" charset="2"/>
              <a:buNone/>
              <a:defRPr/>
            </a:pPr>
            <a:endParaRPr lang="tr-TR" sz="1000" smtClean="0"/>
          </a:p>
          <a:p>
            <a:pPr eaLnBrk="1" hangingPunct="1">
              <a:lnSpc>
                <a:spcPct val="80000"/>
              </a:lnSpc>
              <a:buFont typeface="Wingdings" pitchFamily="2" charset="2"/>
              <a:buNone/>
              <a:defRPr/>
            </a:pPr>
            <a:endParaRPr lang="tr-TR" sz="1000" smtClean="0"/>
          </a:p>
          <a:p>
            <a:pPr eaLnBrk="1" hangingPunct="1">
              <a:lnSpc>
                <a:spcPct val="80000"/>
              </a:lnSpc>
              <a:buFont typeface="Wingdings" pitchFamily="2" charset="2"/>
              <a:buNone/>
              <a:defRPr/>
            </a:pPr>
            <a:endParaRPr lang="tr-TR" sz="1000" smtClean="0"/>
          </a:p>
        </p:txBody>
      </p:sp>
    </p:spTree>
    <p:extLst>
      <p:ext uri="{BB962C8B-B14F-4D97-AF65-F5344CB8AC3E}">
        <p14:creationId xmlns:p14="http://schemas.microsoft.com/office/powerpoint/2010/main" val="1871221835"/>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381000"/>
            <a:ext cx="8229600" cy="600075"/>
          </a:xfrm>
        </p:spPr>
        <p:txBody>
          <a:bodyPr/>
          <a:lstStyle/>
          <a:p>
            <a:pPr eaLnBrk="1" hangingPunct="1">
              <a:defRPr/>
            </a:pPr>
            <a:r>
              <a:rPr lang="tr-TR" sz="2400" smtClean="0">
                <a:solidFill>
                  <a:srgbClr val="FF9966"/>
                </a:solidFill>
                <a:latin typeface="Arial Black" pitchFamily="34" charset="0"/>
              </a:rPr>
              <a:t>DEDE KORKUT HİKÂYELERİN ÖZELLİKLERİ</a:t>
            </a:r>
            <a:r>
              <a:rPr lang="tr-TR" sz="2400" smtClean="0">
                <a:latin typeface="Arial Black" pitchFamily="34" charset="0"/>
              </a:rPr>
              <a:t/>
            </a:r>
            <a:br>
              <a:rPr lang="tr-TR" sz="2400" smtClean="0">
                <a:latin typeface="Arial Black" pitchFamily="34" charset="0"/>
              </a:rPr>
            </a:br>
            <a:endParaRPr lang="tr-TR" sz="2400" smtClean="0">
              <a:latin typeface="Arial Black" pitchFamily="34" charset="0"/>
            </a:endParaRPr>
          </a:p>
        </p:txBody>
      </p:sp>
      <p:sp>
        <p:nvSpPr>
          <p:cNvPr id="57347" name="Rectangle 3"/>
          <p:cNvSpPr>
            <a:spLocks noGrp="1" noChangeArrowheads="1"/>
          </p:cNvSpPr>
          <p:nvPr>
            <p:ph type="body" idx="1"/>
          </p:nvPr>
        </p:nvSpPr>
        <p:spPr>
          <a:xfrm>
            <a:off x="457200" y="836613"/>
            <a:ext cx="8229600" cy="5259387"/>
          </a:xfrm>
        </p:spPr>
        <p:txBody>
          <a:bodyPr/>
          <a:lstStyle/>
          <a:p>
            <a:pPr eaLnBrk="1" hangingPunct="1">
              <a:lnSpc>
                <a:spcPct val="80000"/>
              </a:lnSpc>
              <a:buFont typeface="Wingdings" pitchFamily="2" charset="2"/>
              <a:buNone/>
              <a:defRPr/>
            </a:pPr>
            <a:r>
              <a:rPr lang="tr-TR" sz="2400" smtClean="0"/>
              <a:t>	1-)Anonimdirler.</a:t>
            </a:r>
          </a:p>
          <a:p>
            <a:pPr eaLnBrk="1" hangingPunct="1">
              <a:lnSpc>
                <a:spcPct val="80000"/>
              </a:lnSpc>
              <a:buFont typeface="Wingdings" pitchFamily="2" charset="2"/>
              <a:buNone/>
              <a:defRPr/>
            </a:pPr>
            <a:r>
              <a:rPr lang="tr-TR" sz="2400" smtClean="0"/>
              <a:t>	2-)İçeriği millet hayatıdır.</a:t>
            </a:r>
            <a:br>
              <a:rPr lang="tr-TR" sz="2400" smtClean="0"/>
            </a:br>
            <a:r>
              <a:rPr lang="tr-TR" sz="2400" smtClean="0"/>
              <a:t>3-)Kahramanlık duygusu hâkimdir.</a:t>
            </a:r>
            <a:br>
              <a:rPr lang="tr-TR" sz="2400" smtClean="0"/>
            </a:br>
            <a:r>
              <a:rPr lang="tr-TR" sz="2400" smtClean="0"/>
              <a:t>4-)Akıcı ve hızlı bir hayat akışı söz konusudur.</a:t>
            </a:r>
            <a:br>
              <a:rPr lang="tr-TR" sz="2400" smtClean="0"/>
            </a:br>
            <a:r>
              <a:rPr lang="tr-TR" sz="2400" smtClean="0"/>
              <a:t>5-)Coşkun bir ifade vardır.</a:t>
            </a:r>
            <a:br>
              <a:rPr lang="tr-TR" sz="2400" smtClean="0"/>
            </a:br>
            <a:r>
              <a:rPr lang="tr-TR" sz="2400" smtClean="0"/>
              <a:t>6-)Tabiata yer verilir.</a:t>
            </a:r>
            <a:br>
              <a:rPr lang="tr-TR" sz="2400" smtClean="0"/>
            </a:br>
            <a:r>
              <a:rPr lang="tr-TR" sz="2400" smtClean="0"/>
              <a:t>7)-Hayvanlara tabiat ve insanla birlikte değinilmiştir.</a:t>
            </a:r>
            <a:br>
              <a:rPr lang="tr-TR" sz="2400" smtClean="0"/>
            </a:br>
            <a:r>
              <a:rPr lang="tr-TR" sz="2400" smtClean="0"/>
              <a:t>8-)Tarihle ilgilidirler. (Oğuz’ların orta Asya Azerbaycan ve doğu Anadolu’daki tarihleri)</a:t>
            </a:r>
            <a:br>
              <a:rPr lang="tr-TR" sz="2400" smtClean="0"/>
            </a:br>
            <a:r>
              <a:rPr lang="tr-TR" sz="2400" smtClean="0"/>
              <a:t>9-)Bir coğrafya dayanırlar. (Coğrafya Azerbaycan ve doğu Anadolu’dur)</a:t>
            </a:r>
            <a:br>
              <a:rPr lang="tr-TR" sz="2400" smtClean="0"/>
            </a:br>
            <a:r>
              <a:rPr lang="tr-TR" sz="2400" smtClean="0"/>
              <a:t>10-)Yarı manzum, yarı mensur bir özellik taşırlar.</a:t>
            </a:r>
            <a:br>
              <a:rPr lang="tr-TR" sz="2400" smtClean="0"/>
            </a:br>
            <a:r>
              <a:rPr lang="tr-TR" sz="2400" smtClean="0"/>
              <a:t>11-)Hikâyeler belli bir kahraman etrafında döner.</a:t>
            </a:r>
            <a:br>
              <a:rPr lang="tr-TR" sz="2400" smtClean="0"/>
            </a:br>
            <a:r>
              <a:rPr lang="tr-TR" sz="2400" smtClean="0"/>
              <a:t>12-)Dilleri sade fakat ihtişamlıdır.</a:t>
            </a:r>
            <a:br>
              <a:rPr lang="tr-TR" sz="2400" smtClean="0"/>
            </a:br>
            <a:r>
              <a:rPr lang="tr-TR" sz="2400" smtClean="0"/>
              <a:t/>
            </a:r>
            <a:br>
              <a:rPr lang="tr-TR" sz="2400" smtClean="0"/>
            </a:br>
            <a:endParaRPr lang="tr-TR" sz="2400" smtClean="0"/>
          </a:p>
        </p:txBody>
      </p:sp>
    </p:spTree>
    <p:extLst>
      <p:ext uri="{BB962C8B-B14F-4D97-AF65-F5344CB8AC3E}">
        <p14:creationId xmlns:p14="http://schemas.microsoft.com/office/powerpoint/2010/main" val="3677249716"/>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381000"/>
            <a:ext cx="8229600" cy="527050"/>
          </a:xfrm>
        </p:spPr>
        <p:txBody>
          <a:bodyPr/>
          <a:lstStyle/>
          <a:p>
            <a:pPr eaLnBrk="1" hangingPunct="1">
              <a:defRPr/>
            </a:pPr>
            <a:r>
              <a:rPr lang="tr-TR" sz="2800" smtClean="0">
                <a:solidFill>
                  <a:schemeClr val="hlink"/>
                </a:solidFill>
                <a:latin typeface="Arial Black" pitchFamily="34" charset="0"/>
              </a:rPr>
              <a:t>Deli Dumrul ile İlgili Sorular</a:t>
            </a:r>
          </a:p>
        </p:txBody>
      </p:sp>
      <p:sp>
        <p:nvSpPr>
          <p:cNvPr id="59395" name="Rectangle 3"/>
          <p:cNvSpPr>
            <a:spLocks noGrp="1" noChangeArrowheads="1"/>
          </p:cNvSpPr>
          <p:nvPr>
            <p:ph idx="1"/>
          </p:nvPr>
        </p:nvSpPr>
        <p:spPr>
          <a:xfrm>
            <a:off x="0" y="981075"/>
            <a:ext cx="9144000" cy="5876925"/>
          </a:xfrm>
        </p:spPr>
        <p:txBody>
          <a:bodyPr/>
          <a:lstStyle/>
          <a:p>
            <a:pPr eaLnBrk="1" hangingPunct="1">
              <a:buFont typeface="Wingdings" pitchFamily="2" charset="2"/>
              <a:buNone/>
              <a:defRPr/>
            </a:pPr>
            <a:r>
              <a:rPr lang="tr-TR" sz="1400" smtClean="0">
                <a:solidFill>
                  <a:srgbClr val="FF9966"/>
                </a:solidFill>
                <a:latin typeface="Arial Black" pitchFamily="34" charset="0"/>
              </a:rPr>
              <a:t>	</a:t>
            </a:r>
            <a:r>
              <a:rPr lang="tr-TR" sz="1500" smtClean="0">
                <a:solidFill>
                  <a:srgbClr val="FF9966"/>
                </a:solidFill>
                <a:latin typeface="Arial Black" pitchFamily="34" charset="0"/>
              </a:rPr>
              <a:t>1-Deli Dumrul Hikayesinin yazıya geçirildiği dönemin sosyal özellikleriyle Metnin temasını karşılaştırınız?</a:t>
            </a:r>
          </a:p>
          <a:p>
            <a:pPr eaLnBrk="1" hangingPunct="1">
              <a:buFont typeface="Wingdings" pitchFamily="2" charset="2"/>
              <a:buNone/>
              <a:defRPr/>
            </a:pPr>
            <a:r>
              <a:rPr lang="tr-TR" sz="1500" smtClean="0">
                <a:latin typeface="Arial Black" pitchFamily="34" charset="0"/>
              </a:rPr>
              <a:t>	-Deli Dumrul Hikayesi’nin yazıya geçirildiği dönemin sosyal özellikleriyle metnin teması tam anlamıyla örtüşmemektedir. Bunun sebebi hikayenin oluşumu ile yazıya geçirilişi arasındaki zaman diliminin uzun olmasıdır. Çünkü deli Dumrul Hikayesi 10.yy.da oluşmuş; 15.yy.da Akkoyunlu Devleti zamanında yazıya geçirilmiştir.</a:t>
            </a:r>
          </a:p>
          <a:p>
            <a:pPr eaLnBrk="1" hangingPunct="1">
              <a:buFont typeface="Wingdings" pitchFamily="2" charset="2"/>
              <a:buNone/>
              <a:defRPr/>
            </a:pPr>
            <a:endParaRPr lang="tr-TR" sz="1500" smtClean="0">
              <a:latin typeface="Arial Black" pitchFamily="34" charset="0"/>
            </a:endParaRPr>
          </a:p>
          <a:p>
            <a:pPr eaLnBrk="1" hangingPunct="1">
              <a:buFont typeface="Wingdings" pitchFamily="2" charset="2"/>
              <a:buNone/>
              <a:defRPr/>
            </a:pPr>
            <a:r>
              <a:rPr lang="tr-TR" sz="1500" smtClean="0">
                <a:latin typeface="Arial Black" pitchFamily="34" charset="0"/>
              </a:rPr>
              <a:t>	</a:t>
            </a:r>
            <a:r>
              <a:rPr lang="tr-TR" sz="1500" smtClean="0">
                <a:solidFill>
                  <a:srgbClr val="FF9966"/>
                </a:solidFill>
                <a:latin typeface="Arial Black" pitchFamily="34" charset="0"/>
              </a:rPr>
              <a:t>2-Deli Dumrul Hikayesi’ndaki temanın evrenselliğiyle ilgili çıkarımlarda bulunun?</a:t>
            </a:r>
          </a:p>
          <a:p>
            <a:pPr eaLnBrk="1" hangingPunct="1">
              <a:buFontTx/>
              <a:buNone/>
              <a:defRPr/>
            </a:pPr>
            <a:r>
              <a:rPr lang="tr-TR" sz="1500" smtClean="0">
                <a:latin typeface="Arial Black" pitchFamily="34" charset="0"/>
              </a:rPr>
              <a:t>	Deli Dumrul il-Deli Dumrul Hikayesinin teması, tüm toplumlarca kabul edilen bir yargıdır. “İnsanlar yaptıklarından ders almalı ya da kötülük edenler cezalarını mutlaka bulurlar.” </a:t>
            </a:r>
          </a:p>
          <a:p>
            <a:pPr eaLnBrk="1" hangingPunct="1">
              <a:buFontTx/>
              <a:buChar char="-"/>
              <a:defRPr/>
            </a:pPr>
            <a:endParaRPr lang="tr-TR" sz="1500" smtClean="0">
              <a:latin typeface="Arial Black" pitchFamily="34" charset="0"/>
            </a:endParaRPr>
          </a:p>
          <a:p>
            <a:pPr eaLnBrk="1" hangingPunct="1">
              <a:buFontTx/>
              <a:buNone/>
              <a:defRPr/>
            </a:pPr>
            <a:r>
              <a:rPr lang="tr-TR" sz="1500" smtClean="0">
                <a:latin typeface="Arial Black" pitchFamily="34" charset="0"/>
              </a:rPr>
              <a:t>	</a:t>
            </a:r>
            <a:r>
              <a:rPr lang="tr-TR" sz="1500" smtClean="0">
                <a:solidFill>
                  <a:srgbClr val="FF9966"/>
                </a:solidFill>
                <a:latin typeface="Arial Black" pitchFamily="34" charset="0"/>
              </a:rPr>
              <a:t>3-Deli Dumrul’un karekterindeki değişimi ve bu değişimin sebeplerini açıklayınız.</a:t>
            </a:r>
          </a:p>
          <a:p>
            <a:pPr eaLnBrk="1" hangingPunct="1">
              <a:buFontTx/>
              <a:buNone/>
              <a:defRPr/>
            </a:pPr>
            <a:r>
              <a:rPr lang="tr-TR" sz="1500" smtClean="0">
                <a:latin typeface="Arial Black" pitchFamily="34" charset="0"/>
              </a:rPr>
              <a:t>	-Deli Dumrul’un karekterinde kötüden iyiye doğru bir dğişim söz konusudur. Bu değişimdeki etken, Deli Dumrul’un bilinçsizliği dolayısıyla Azrail’e kafa tutup, Tanrı’nın hoşuna gitmeyen sözler sarf etmesi olmuştur. Azrail’le girdiği mücadele onun kişiliği için bir dönüm noktası olmuştur.</a:t>
            </a:r>
          </a:p>
          <a:p>
            <a:pPr eaLnBrk="1" hangingPunct="1">
              <a:buFontTx/>
              <a:buChar char="-"/>
              <a:defRPr/>
            </a:pPr>
            <a:endParaRPr lang="tr-TR" sz="1500" smtClean="0">
              <a:latin typeface="Arial Black" pitchFamily="34" charset="0"/>
            </a:endParaRPr>
          </a:p>
          <a:p>
            <a:pPr eaLnBrk="1" hangingPunct="1">
              <a:buFontTx/>
              <a:buNone/>
              <a:defRPr/>
            </a:pPr>
            <a:r>
              <a:rPr lang="tr-TR" sz="1500" smtClean="0">
                <a:latin typeface="Arial Black" pitchFamily="34" charset="0"/>
              </a:rPr>
              <a:t>	</a:t>
            </a:r>
            <a:r>
              <a:rPr lang="tr-TR" sz="1500" smtClean="0">
                <a:solidFill>
                  <a:srgbClr val="FF9966"/>
                </a:solidFill>
                <a:latin typeface="Arial Black" pitchFamily="34" charset="0"/>
              </a:rPr>
              <a:t>4-Deli Dumrul ile karşılaşsaydınız ona nasıl bir öğüt verirdiniz?</a:t>
            </a:r>
          </a:p>
          <a:p>
            <a:pPr eaLnBrk="1" hangingPunct="1">
              <a:buFontTx/>
              <a:buNone/>
              <a:defRPr/>
            </a:pPr>
            <a:r>
              <a:rPr lang="tr-TR" sz="1500" smtClean="0">
                <a:latin typeface="Arial Black" pitchFamily="34" charset="0"/>
              </a:rPr>
              <a:t>	-Onu verilecek en uygun öğüt, yaptıklarının yanlış olduğu, insanlara davranışlarıyla kötülük ettiği, yaptıklarının karşılıksız kalmayacağı, o yüzden kendisine bir an önce çeki düzen vermesi gerektiği, olurdu.</a:t>
            </a:r>
          </a:p>
          <a:p>
            <a:pPr eaLnBrk="1" hangingPunct="1">
              <a:buFontTx/>
              <a:buNone/>
              <a:defRPr/>
            </a:pPr>
            <a:endParaRPr lang="tr-TR" sz="1500" smtClean="0">
              <a:latin typeface="Arial Black" pitchFamily="34" charset="0"/>
            </a:endParaRPr>
          </a:p>
          <a:p>
            <a:pPr eaLnBrk="1" hangingPunct="1">
              <a:buFontTx/>
              <a:buNone/>
              <a:defRPr/>
            </a:pPr>
            <a:endParaRPr lang="tr-TR" sz="1400" smtClean="0">
              <a:latin typeface="Arial Black" pitchFamily="34" charset="0"/>
            </a:endParaRPr>
          </a:p>
          <a:p>
            <a:pPr eaLnBrk="1" hangingPunct="1">
              <a:buFontTx/>
              <a:buNone/>
              <a:defRPr/>
            </a:pPr>
            <a:endParaRPr lang="tr-TR" sz="1400" smtClean="0">
              <a:latin typeface="Arial Black" pitchFamily="34" charset="0"/>
            </a:endParaRPr>
          </a:p>
          <a:p>
            <a:pPr eaLnBrk="1" hangingPunct="1">
              <a:buFontTx/>
              <a:buNone/>
              <a:defRPr/>
            </a:pPr>
            <a:endParaRPr lang="tr-TR" sz="1400" smtClean="0">
              <a:latin typeface="Arial Black" pitchFamily="34" charset="0"/>
            </a:endParaRPr>
          </a:p>
        </p:txBody>
      </p:sp>
    </p:spTree>
    <p:extLst>
      <p:ext uri="{BB962C8B-B14F-4D97-AF65-F5344CB8AC3E}">
        <p14:creationId xmlns:p14="http://schemas.microsoft.com/office/powerpoint/2010/main" val="1787199507"/>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normAutofit fontScale="90000"/>
          </a:bodyPr>
          <a:lstStyle/>
          <a:p>
            <a:r>
              <a:rPr lang="tr-TR" dirty="0" smtClean="0"/>
              <a:t>DEDE KORKUT KİMDİR?</a:t>
            </a:r>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04248" y="1484784"/>
            <a:ext cx="205529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95536" y="1397675"/>
            <a:ext cx="6336704" cy="6370975"/>
          </a:xfrm>
          <a:prstGeom prst="rect">
            <a:avLst/>
          </a:prstGeom>
        </p:spPr>
        <p:txBody>
          <a:bodyPr wrap="square">
            <a:spAutoFit/>
          </a:bodyPr>
          <a:lstStyle/>
          <a:p>
            <a:pPr algn="just">
              <a:lnSpc>
                <a:spcPct val="150000"/>
              </a:lnSpc>
            </a:pPr>
            <a:r>
              <a:rPr lang="tr-TR" sz="1400" dirty="0" smtClean="0">
                <a:latin typeface="Times New Roman" panose="02020603050405020304" pitchFamily="18" charset="0"/>
                <a:cs typeface="Times New Roman" panose="02020603050405020304" pitchFamily="18" charset="0"/>
              </a:rPr>
              <a:t>	Dede Korkut'un gerçek ismi, hayatı, yaşadığı çağ ve coğrafyayı kesin olarak aydınlatmak eldeki kaynaklar ve rivayet ile mümkün değildir. Destanlarda çıkarılabildiği kadarıyla ise Dede Korkut'un kişiliği iki şekildedir; </a:t>
            </a:r>
          </a:p>
          <a:p>
            <a:pPr algn="just">
              <a:lnSpc>
                <a:spcPct val="150000"/>
              </a:lnSpc>
            </a:pPr>
            <a:endParaRPr lang="tr-TR" sz="1400" dirty="0" smtClean="0">
              <a:latin typeface="Times New Roman" panose="02020603050405020304" pitchFamily="18" charset="0"/>
              <a:cs typeface="Times New Roman" panose="02020603050405020304" pitchFamily="18" charset="0"/>
            </a:endParaRPr>
          </a:p>
          <a:p>
            <a:pPr algn="just">
              <a:lnSpc>
                <a:spcPct val="150000"/>
              </a:lnSpc>
            </a:pPr>
            <a:r>
              <a:rPr lang="tr-TR" sz="1400" dirty="0" smtClean="0">
                <a:latin typeface="Times New Roman" panose="02020603050405020304" pitchFamily="18" charset="0"/>
                <a:cs typeface="Times New Roman" panose="02020603050405020304" pitchFamily="18" charset="0"/>
              </a:rPr>
              <a:t>1- Kutsal Kişiliği ,   2- Bilge Kişiliği. </a:t>
            </a:r>
          </a:p>
          <a:p>
            <a:pPr lvl="0" algn="just" fontAlgn="base">
              <a:lnSpc>
                <a:spcPct val="150000"/>
              </a:lnSpc>
              <a:buClr>
                <a:srgbClr val="00CCFF"/>
              </a:buClr>
              <a:buSzPct val="65000"/>
              <a:defRPr/>
            </a:pPr>
            <a:r>
              <a:rPr lang="tr-TR" sz="1400" dirty="0">
                <a:latin typeface="Times New Roman" panose="02020603050405020304" pitchFamily="18" charset="0"/>
                <a:cs typeface="Times New Roman" panose="02020603050405020304" pitchFamily="18" charset="0"/>
              </a:rPr>
              <a:t>	</a:t>
            </a:r>
            <a:r>
              <a:rPr lang="tr-TR" sz="1400" kern="0" dirty="0" smtClean="0">
                <a:latin typeface="Times New Roman" panose="02020603050405020304" pitchFamily="18" charset="0"/>
                <a:cs typeface="Times New Roman" panose="02020603050405020304" pitchFamily="18" charset="0"/>
              </a:rPr>
              <a:t>Dede Korkut’un destanların ilk anlatıcısı olduğu tahmin edilmektedir. Hikayelerde veli bir kişi olarak ortaya çıkar. Oğuzlar önemli meseleleri ona danışırlar. Keramet sahibi olduğuna inanılır. Gelecekten haberler verdiği söylenir. Ozan ve kamdır. Kopuz çalıp, hikmetli sözler söyler. Kopuzuna da kendine duyulduğu gibi saygı duyulur. </a:t>
            </a:r>
            <a:r>
              <a:rPr lang="tr-TR" sz="1400" kern="0" dirty="0" err="1" smtClean="0">
                <a:latin typeface="Times New Roman" panose="02020603050405020304" pitchFamily="18" charset="0"/>
                <a:cs typeface="Times New Roman" panose="02020603050405020304" pitchFamily="18" charset="0"/>
              </a:rPr>
              <a:t>Oğuzname’de</a:t>
            </a:r>
            <a:r>
              <a:rPr lang="tr-TR" sz="1400" kern="0" dirty="0" smtClean="0">
                <a:latin typeface="Times New Roman" panose="02020603050405020304" pitchFamily="18" charset="0"/>
                <a:cs typeface="Times New Roman" panose="02020603050405020304" pitchFamily="18" charset="0"/>
              </a:rPr>
              <a:t>, Dede Korkut’un 295 yıl yaşadığı ve Hz. Muhammed’e elçi olarak gönderildiği anlatılmaktadır. Oğuz Han’a vezirlik yapmış olduğu da düşünülmektedir. </a:t>
            </a:r>
            <a:endParaRPr lang="tr-TR" sz="1400" dirty="0" smtClean="0">
              <a:latin typeface="Times New Roman" panose="02020603050405020304" pitchFamily="18" charset="0"/>
              <a:cs typeface="Times New Roman" panose="02020603050405020304" pitchFamily="18" charset="0"/>
            </a:endParaRPr>
          </a:p>
          <a:p>
            <a:pPr algn="just">
              <a:lnSpc>
                <a:spcPct val="150000"/>
              </a:lnSpc>
            </a:pPr>
            <a:r>
              <a:rPr lang="tr-TR" sz="1400" dirty="0" smtClean="0">
                <a:latin typeface="Times New Roman" panose="02020603050405020304" pitchFamily="18" charset="0"/>
                <a:cs typeface="Times New Roman" panose="02020603050405020304" pitchFamily="18" charset="0"/>
              </a:rPr>
              <a:t>Başka kaynaklarda devlet adamı kişiliğinin de bulunduğu belirtilmektedir. Dede Korkut çok kişilikli olarak karşımıza çıkması farklı zaman, hatta farklı mekanda yaşamış benzer şahsiyetlerin destanlarda tek isim altında toplanmış olabileceğini düşündürüyor. Fakat bu kişiliklerin halkın eklentisi olma ihtimali de vardır</a:t>
            </a:r>
          </a:p>
          <a:p>
            <a:pPr algn="just"/>
            <a:r>
              <a:rPr lang="tr-TR" dirty="0" smtClean="0"/>
              <a:t/>
            </a:r>
            <a:br>
              <a:rPr lang="tr-TR" dirty="0" smtClean="0"/>
            </a:br>
            <a:endParaRPr lang="tr-TR" dirty="0" smtClean="0"/>
          </a:p>
          <a:p>
            <a:pPr algn="just"/>
            <a:r>
              <a:rPr lang="tr-TR" dirty="0" smtClean="0"/>
              <a:t/>
            </a:r>
            <a:br>
              <a:rPr lang="tr-TR" dirty="0" smtClean="0"/>
            </a:br>
            <a:endParaRPr lang="tr-TR" dirty="0"/>
          </a:p>
        </p:txBody>
      </p:sp>
    </p:spTree>
    <p:extLst>
      <p:ext uri="{BB962C8B-B14F-4D97-AF65-F5344CB8AC3E}">
        <p14:creationId xmlns:p14="http://schemas.microsoft.com/office/powerpoint/2010/main" val="4231071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0" y="0"/>
            <a:ext cx="9144000" cy="6858000"/>
          </a:xfrm>
        </p:spPr>
        <p:txBody>
          <a:bodyPr/>
          <a:lstStyle/>
          <a:p>
            <a:pPr eaLnBrk="1" hangingPunct="1">
              <a:buFont typeface="Wingdings" pitchFamily="2" charset="2"/>
              <a:buNone/>
              <a:defRPr/>
            </a:pPr>
            <a:endParaRPr lang="tr-TR" sz="1600" smtClean="0">
              <a:latin typeface="Arial Black" pitchFamily="34" charset="0"/>
            </a:endParaRPr>
          </a:p>
          <a:p>
            <a:pPr eaLnBrk="1" hangingPunct="1">
              <a:buFont typeface="Wingdings" pitchFamily="2" charset="2"/>
              <a:buNone/>
              <a:defRPr/>
            </a:pPr>
            <a:r>
              <a:rPr lang="tr-TR" sz="1600" smtClean="0">
                <a:latin typeface="Arial Black" pitchFamily="34" charset="0"/>
              </a:rPr>
              <a:t>	</a:t>
            </a:r>
            <a:r>
              <a:rPr lang="tr-TR" sz="1600" smtClean="0">
                <a:solidFill>
                  <a:srgbClr val="FF9966"/>
                </a:solidFill>
                <a:latin typeface="Arial Black" pitchFamily="34" charset="0"/>
              </a:rPr>
              <a:t>5- Deli Dumrul’un yaşadığı dönemde yönetici olsaydınız, onun olumsuz davranışları karşısında ne yapardınız?</a:t>
            </a:r>
          </a:p>
          <a:p>
            <a:pPr eaLnBrk="1" hangingPunct="1">
              <a:buFont typeface="Wingdings" pitchFamily="2" charset="2"/>
              <a:buNone/>
              <a:defRPr/>
            </a:pPr>
            <a:r>
              <a:rPr lang="tr-TR" sz="1600" smtClean="0">
                <a:latin typeface="Arial Black" pitchFamily="34" charset="0"/>
              </a:rPr>
              <a:t>	-Ceza verirdim. Verilebilecek cezalar:Sürgüne göndermek, oba oba gezdirilerek onun gibi davrananların sonunun ne olduğunu göstermek…</a:t>
            </a:r>
          </a:p>
          <a:p>
            <a:pPr eaLnBrk="1" hangingPunct="1">
              <a:buFont typeface="Wingdings" pitchFamily="2" charset="2"/>
              <a:buNone/>
              <a:defRPr/>
            </a:pPr>
            <a:endParaRPr lang="tr-TR" sz="1600" smtClean="0">
              <a:latin typeface="Arial Black" pitchFamily="34" charset="0"/>
            </a:endParaRPr>
          </a:p>
          <a:p>
            <a:pPr eaLnBrk="1" hangingPunct="1">
              <a:buFont typeface="Wingdings" pitchFamily="2" charset="2"/>
              <a:buNone/>
              <a:defRPr/>
            </a:pPr>
            <a:r>
              <a:rPr lang="tr-TR" sz="1600" smtClean="0">
                <a:latin typeface="Arial Black" pitchFamily="34" charset="0"/>
              </a:rPr>
              <a:t>	</a:t>
            </a:r>
            <a:r>
              <a:rPr lang="tr-TR" sz="1600" smtClean="0">
                <a:solidFill>
                  <a:srgbClr val="FF9966"/>
                </a:solidFill>
                <a:latin typeface="Arial Black" pitchFamily="34" charset="0"/>
              </a:rPr>
              <a:t>6-Metnin anlatıcısı kimdir?</a:t>
            </a:r>
          </a:p>
          <a:p>
            <a:pPr eaLnBrk="1" hangingPunct="1">
              <a:buFont typeface="Wingdings" pitchFamily="2" charset="2"/>
              <a:buNone/>
              <a:defRPr/>
            </a:pPr>
            <a:r>
              <a:rPr lang="tr-TR" sz="1600" smtClean="0">
                <a:latin typeface="Arial Black" pitchFamily="34" charset="0"/>
              </a:rPr>
              <a:t>	-Hikayelerdeki her şeyi başından sonuna kadar bilen bir anlatıcı.</a:t>
            </a:r>
          </a:p>
          <a:p>
            <a:pPr eaLnBrk="1" hangingPunct="1">
              <a:buFont typeface="Wingdings" pitchFamily="2" charset="2"/>
              <a:buNone/>
              <a:defRPr/>
            </a:pPr>
            <a:endParaRPr lang="tr-TR" sz="1600" smtClean="0">
              <a:latin typeface="Arial Black" pitchFamily="34" charset="0"/>
            </a:endParaRPr>
          </a:p>
          <a:p>
            <a:pPr eaLnBrk="1" hangingPunct="1">
              <a:buFont typeface="Wingdings" pitchFamily="2" charset="2"/>
              <a:buNone/>
              <a:defRPr/>
            </a:pPr>
            <a:r>
              <a:rPr lang="tr-TR" sz="1600" smtClean="0">
                <a:solidFill>
                  <a:srgbClr val="FF9966"/>
                </a:solidFill>
                <a:latin typeface="Arial Black" pitchFamily="34" charset="0"/>
              </a:rPr>
              <a:t>	7-Anlatıcının bakış açısı nedir?</a:t>
            </a:r>
          </a:p>
          <a:p>
            <a:pPr eaLnBrk="1" hangingPunct="1">
              <a:buFont typeface="Wingdings" pitchFamily="2" charset="2"/>
              <a:buNone/>
              <a:defRPr/>
            </a:pPr>
            <a:r>
              <a:rPr lang="tr-TR" sz="1600" smtClean="0">
                <a:latin typeface="Arial Black" pitchFamily="34" charset="0"/>
              </a:rPr>
              <a:t>	-İlahi bakış açısı.</a:t>
            </a:r>
          </a:p>
          <a:p>
            <a:pPr eaLnBrk="1" hangingPunct="1">
              <a:buFont typeface="Wingdings" pitchFamily="2" charset="2"/>
              <a:buNone/>
              <a:defRPr/>
            </a:pPr>
            <a:endParaRPr lang="tr-TR" sz="1600" smtClean="0">
              <a:latin typeface="Arial Black" pitchFamily="34" charset="0"/>
            </a:endParaRPr>
          </a:p>
          <a:p>
            <a:pPr eaLnBrk="1" hangingPunct="1">
              <a:buFont typeface="Wingdings" pitchFamily="2" charset="2"/>
              <a:buNone/>
              <a:defRPr/>
            </a:pPr>
            <a:r>
              <a:rPr lang="tr-TR" sz="1600" smtClean="0">
                <a:latin typeface="Arial Black" pitchFamily="34" charset="0"/>
              </a:rPr>
              <a:t>	</a:t>
            </a:r>
            <a:r>
              <a:rPr lang="tr-TR" sz="1600" smtClean="0">
                <a:solidFill>
                  <a:srgbClr val="FF9966"/>
                </a:solidFill>
                <a:latin typeface="Arial Black" pitchFamily="34" charset="0"/>
              </a:rPr>
              <a:t>8-Metnin anlatıcısı siz olsaydınız nasıl sonuçlandırırdınız?</a:t>
            </a:r>
          </a:p>
          <a:p>
            <a:pPr eaLnBrk="1" hangingPunct="1">
              <a:buFont typeface="Wingdings" pitchFamily="2" charset="2"/>
              <a:buNone/>
              <a:defRPr/>
            </a:pPr>
            <a:r>
              <a:rPr lang="tr-TR" sz="1600" smtClean="0">
                <a:latin typeface="Arial Black" pitchFamily="34" charset="0"/>
              </a:rPr>
              <a:t>	-Metni şu şekilde bitirirdim:Deli Dumrul’un anne ve babasından canlarını istediği zaman onların da canlarını vermekten tereddüt etmedikleri, Tanrı’nın hoşuna giden bu durumun, Deli Dumrul’a, eşine, anne ve babasına yüzkırk yıl ömür bahşederdim.</a:t>
            </a:r>
          </a:p>
          <a:p>
            <a:pPr eaLnBrk="1" hangingPunct="1">
              <a:buFont typeface="Wingdings" pitchFamily="2" charset="2"/>
              <a:buNone/>
              <a:defRPr/>
            </a:pPr>
            <a:endParaRPr lang="tr-TR" sz="1600" smtClean="0">
              <a:latin typeface="Arial Black" pitchFamily="34" charset="0"/>
            </a:endParaRPr>
          </a:p>
          <a:p>
            <a:pPr eaLnBrk="1" hangingPunct="1">
              <a:buFont typeface="Wingdings" pitchFamily="2" charset="2"/>
              <a:buNone/>
              <a:defRPr/>
            </a:pPr>
            <a:endParaRPr lang="tr-TR" sz="1600" smtClean="0">
              <a:latin typeface="Arial Black" pitchFamily="34" charset="0"/>
            </a:endParaRPr>
          </a:p>
          <a:p>
            <a:pPr eaLnBrk="1" hangingPunct="1">
              <a:buFont typeface="Wingdings" pitchFamily="2" charset="2"/>
              <a:buNone/>
              <a:defRPr/>
            </a:pPr>
            <a:endParaRPr lang="tr-TR" sz="1600" smtClean="0">
              <a:latin typeface="Arial Black" pitchFamily="34" charset="0"/>
            </a:endParaRPr>
          </a:p>
          <a:p>
            <a:pPr eaLnBrk="1" hangingPunct="1">
              <a:buFont typeface="Wingdings" pitchFamily="2" charset="2"/>
              <a:buNone/>
              <a:defRPr/>
            </a:pPr>
            <a:endParaRPr lang="tr-TR" sz="1600" smtClean="0">
              <a:latin typeface="Arial Black" pitchFamily="34" charset="0"/>
            </a:endParaRPr>
          </a:p>
        </p:txBody>
      </p:sp>
    </p:spTree>
    <p:extLst>
      <p:ext uri="{BB962C8B-B14F-4D97-AF65-F5344CB8AC3E}">
        <p14:creationId xmlns:p14="http://schemas.microsoft.com/office/powerpoint/2010/main" val="774256789"/>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381000"/>
            <a:ext cx="8229600" cy="455613"/>
          </a:xfrm>
        </p:spPr>
        <p:txBody>
          <a:bodyPr/>
          <a:lstStyle/>
          <a:p>
            <a:pPr eaLnBrk="1" hangingPunct="1">
              <a:defRPr/>
            </a:pPr>
            <a:r>
              <a:rPr lang="tr-TR" sz="2000" smtClean="0">
                <a:solidFill>
                  <a:srgbClr val="FF9966"/>
                </a:solidFill>
                <a:latin typeface="Arial Black" pitchFamily="34" charset="0"/>
              </a:rPr>
              <a:t>DEDE KORKUT KAYNAKÇASI</a:t>
            </a:r>
          </a:p>
        </p:txBody>
      </p:sp>
      <p:sp>
        <p:nvSpPr>
          <p:cNvPr id="56323" name="Rectangle 3"/>
          <p:cNvSpPr>
            <a:spLocks noGrp="1" noChangeArrowheads="1"/>
          </p:cNvSpPr>
          <p:nvPr>
            <p:ph idx="1"/>
          </p:nvPr>
        </p:nvSpPr>
        <p:spPr>
          <a:xfrm>
            <a:off x="457200" y="981075"/>
            <a:ext cx="8229600" cy="5616575"/>
          </a:xfrm>
        </p:spPr>
        <p:txBody>
          <a:bodyPr/>
          <a:lstStyle/>
          <a:p>
            <a:pPr eaLnBrk="1" hangingPunct="1">
              <a:lnSpc>
                <a:spcPct val="80000"/>
              </a:lnSpc>
              <a:defRPr/>
            </a:pPr>
            <a:r>
              <a:rPr lang="tr-TR" sz="1400" smtClean="0">
                <a:latin typeface="Arial Black" pitchFamily="34" charset="0"/>
              </a:rPr>
              <a:t>Ergin, Muharrem, Dede Korkut Kitabı I, Ankara 1958; II, Ankara 1963.</a:t>
            </a:r>
            <a:br>
              <a:rPr lang="tr-TR" sz="1400" smtClean="0">
                <a:latin typeface="Arial Black" pitchFamily="34" charset="0"/>
              </a:rPr>
            </a:br>
            <a:endParaRPr lang="tr-TR" sz="1400" smtClean="0">
              <a:latin typeface="Arial Black" pitchFamily="34" charset="0"/>
            </a:endParaRPr>
          </a:p>
          <a:p>
            <a:pPr eaLnBrk="1" hangingPunct="1">
              <a:lnSpc>
                <a:spcPct val="80000"/>
              </a:lnSpc>
              <a:defRPr/>
            </a:pPr>
            <a:r>
              <a:rPr lang="tr-TR" sz="1400" smtClean="0">
                <a:latin typeface="Arial Black" pitchFamily="34" charset="0"/>
              </a:rPr>
              <a:t>Ergin, Muharrem, Türklerin Soy Kütüğü, İstanbul 1972 (?).</a:t>
            </a:r>
            <a:br>
              <a:rPr lang="tr-TR" sz="1400" smtClean="0">
                <a:latin typeface="Arial Black" pitchFamily="34" charset="0"/>
              </a:rPr>
            </a:br>
            <a:endParaRPr lang="tr-TR" sz="1400" smtClean="0">
              <a:latin typeface="Arial Black" pitchFamily="34" charset="0"/>
            </a:endParaRPr>
          </a:p>
          <a:p>
            <a:pPr eaLnBrk="1" hangingPunct="1">
              <a:lnSpc>
                <a:spcPct val="80000"/>
              </a:lnSpc>
              <a:defRPr/>
            </a:pPr>
            <a:r>
              <a:rPr lang="tr-TR" sz="1400" smtClean="0">
                <a:latin typeface="Arial Black" pitchFamily="34" charset="0"/>
              </a:rPr>
              <a:t>Ergun, Metin, Alıp Manaş, Konya 1997.</a:t>
            </a:r>
            <a:br>
              <a:rPr lang="tr-TR" sz="1400" smtClean="0">
                <a:latin typeface="Arial Black" pitchFamily="34" charset="0"/>
              </a:rPr>
            </a:br>
            <a:endParaRPr lang="tr-TR" sz="1400" smtClean="0">
              <a:latin typeface="Arial Black" pitchFamily="34" charset="0"/>
            </a:endParaRPr>
          </a:p>
          <a:p>
            <a:pPr eaLnBrk="1" hangingPunct="1">
              <a:lnSpc>
                <a:spcPct val="80000"/>
              </a:lnSpc>
              <a:defRPr/>
            </a:pPr>
            <a:r>
              <a:rPr lang="tr-TR" sz="1400" smtClean="0">
                <a:latin typeface="Arial Black" pitchFamily="34" charset="0"/>
              </a:rPr>
              <a:t>Gökyay, Orhan Şaik, Dedem Korkudun Kitabı, İstanbul 1973.</a:t>
            </a:r>
            <a:br>
              <a:rPr lang="tr-TR" sz="1400" smtClean="0">
                <a:latin typeface="Arial Black" pitchFamily="34" charset="0"/>
              </a:rPr>
            </a:br>
            <a:endParaRPr lang="tr-TR" sz="1400" smtClean="0">
              <a:latin typeface="Arial Black" pitchFamily="34" charset="0"/>
            </a:endParaRPr>
          </a:p>
          <a:p>
            <a:pPr eaLnBrk="1" hangingPunct="1">
              <a:lnSpc>
                <a:spcPct val="80000"/>
              </a:lnSpc>
              <a:defRPr/>
            </a:pPr>
            <a:r>
              <a:rPr lang="tr-TR" sz="1400" smtClean="0">
                <a:latin typeface="Arial Black" pitchFamily="34" charset="0"/>
              </a:rPr>
              <a:t>Jirmunskiy, V.M., Tyurkskiy geroiçeskiy epos, Leningrad 1974.</a:t>
            </a:r>
            <a:br>
              <a:rPr lang="tr-TR" sz="1400" smtClean="0">
                <a:latin typeface="Arial Black" pitchFamily="34" charset="0"/>
              </a:rPr>
            </a:br>
            <a:endParaRPr lang="tr-TR" sz="1400" smtClean="0">
              <a:latin typeface="Arial Black" pitchFamily="34" charset="0"/>
            </a:endParaRPr>
          </a:p>
          <a:p>
            <a:pPr eaLnBrk="1" hangingPunct="1">
              <a:lnSpc>
                <a:spcPct val="80000"/>
              </a:lnSpc>
              <a:defRPr/>
            </a:pPr>
            <a:r>
              <a:rPr lang="tr-TR" sz="1400" smtClean="0">
                <a:latin typeface="Arial Black" pitchFamily="34" charset="0"/>
              </a:rPr>
              <a:t>Koroğlı, Halıg, Oguzskiy geroiçeskiy epos, Moskova 1976.</a:t>
            </a:r>
            <a:br>
              <a:rPr lang="tr-TR" sz="1400" smtClean="0">
                <a:latin typeface="Arial Black" pitchFamily="34" charset="0"/>
              </a:rPr>
            </a:br>
            <a:endParaRPr lang="tr-TR" sz="1400" smtClean="0">
              <a:latin typeface="Arial Black" pitchFamily="34" charset="0"/>
            </a:endParaRPr>
          </a:p>
          <a:p>
            <a:pPr eaLnBrk="1" hangingPunct="1">
              <a:lnSpc>
                <a:spcPct val="80000"/>
              </a:lnSpc>
              <a:defRPr/>
            </a:pPr>
            <a:r>
              <a:rPr lang="tr-TR" sz="1400" smtClean="0">
                <a:latin typeface="Arial Black" pitchFamily="34" charset="0"/>
              </a:rPr>
              <a:t>Ögel, Bahaeddin, Büyük Hun İmparatorluğu Tarihi I, Ankara 1981.</a:t>
            </a:r>
            <a:br>
              <a:rPr lang="tr-TR" sz="1400" smtClean="0">
                <a:latin typeface="Arial Black" pitchFamily="34" charset="0"/>
              </a:rPr>
            </a:br>
            <a:endParaRPr lang="tr-TR" sz="1400" smtClean="0">
              <a:latin typeface="Arial Black" pitchFamily="34" charset="0"/>
            </a:endParaRPr>
          </a:p>
          <a:p>
            <a:pPr eaLnBrk="1" hangingPunct="1">
              <a:lnSpc>
                <a:spcPct val="80000"/>
              </a:lnSpc>
              <a:defRPr/>
            </a:pPr>
            <a:r>
              <a:rPr lang="tr-TR" sz="1400" smtClean="0">
                <a:latin typeface="Arial Black" pitchFamily="34" charset="0"/>
              </a:rPr>
              <a:t>Sakaoğlu, Saim, Dede Korkut Kitabı I-II, Konya 1998.</a:t>
            </a:r>
            <a:br>
              <a:rPr lang="tr-TR" sz="1400" smtClean="0">
                <a:latin typeface="Arial Black" pitchFamily="34" charset="0"/>
              </a:rPr>
            </a:br>
            <a:endParaRPr lang="tr-TR" sz="1400" smtClean="0">
              <a:latin typeface="Arial Black" pitchFamily="34" charset="0"/>
            </a:endParaRPr>
          </a:p>
          <a:p>
            <a:pPr eaLnBrk="1" hangingPunct="1">
              <a:lnSpc>
                <a:spcPct val="80000"/>
              </a:lnSpc>
              <a:defRPr/>
            </a:pPr>
            <a:r>
              <a:rPr lang="tr-TR" sz="1400" smtClean="0">
                <a:latin typeface="Arial Black" pitchFamily="34" charset="0"/>
              </a:rPr>
              <a:t>Salar Baba I, Aşgabat 1996.</a:t>
            </a:r>
            <a:br>
              <a:rPr lang="tr-TR" sz="1400" smtClean="0">
                <a:latin typeface="Arial Black" pitchFamily="34" charset="0"/>
              </a:rPr>
            </a:br>
            <a:endParaRPr lang="tr-TR" sz="1400" smtClean="0">
              <a:latin typeface="Arial Black" pitchFamily="34" charset="0"/>
            </a:endParaRPr>
          </a:p>
          <a:p>
            <a:pPr eaLnBrk="1" hangingPunct="1">
              <a:lnSpc>
                <a:spcPct val="80000"/>
              </a:lnSpc>
              <a:defRPr/>
            </a:pPr>
            <a:r>
              <a:rPr lang="tr-TR" sz="1400" smtClean="0">
                <a:latin typeface="Arial Black" pitchFamily="34" charset="0"/>
              </a:rPr>
              <a:t>Sümer, Faruk, Oğuzlar, İstanbul 1999.</a:t>
            </a:r>
            <a:br>
              <a:rPr lang="tr-TR" sz="1400" smtClean="0">
                <a:latin typeface="Arial Black" pitchFamily="34" charset="0"/>
              </a:rPr>
            </a:br>
            <a:endParaRPr lang="tr-TR" sz="1400" smtClean="0">
              <a:latin typeface="Arial Black" pitchFamily="34" charset="0"/>
            </a:endParaRPr>
          </a:p>
          <a:p>
            <a:pPr eaLnBrk="1" hangingPunct="1">
              <a:lnSpc>
                <a:spcPct val="80000"/>
              </a:lnSpc>
              <a:defRPr/>
            </a:pPr>
            <a:r>
              <a:rPr lang="tr-TR" sz="1400" smtClean="0">
                <a:latin typeface="Arial Black" pitchFamily="34" charset="0"/>
              </a:rPr>
              <a:t>Tural, Sadık-Nurmemet, Annaguli (hazırlayanlar), Gorkut Ata-Türkmen Halk Nüshası, Ankara 1999.</a:t>
            </a:r>
            <a:br>
              <a:rPr lang="tr-TR" sz="1400" smtClean="0">
                <a:latin typeface="Arial Black" pitchFamily="34" charset="0"/>
              </a:rPr>
            </a:br>
            <a:endParaRPr lang="tr-TR" sz="1400" smtClean="0">
              <a:latin typeface="Arial Black" pitchFamily="34" charset="0"/>
            </a:endParaRPr>
          </a:p>
          <a:p>
            <a:pPr eaLnBrk="1" hangingPunct="1">
              <a:lnSpc>
                <a:spcPct val="80000"/>
              </a:lnSpc>
              <a:defRPr/>
            </a:pPr>
            <a:r>
              <a:rPr lang="tr-TR" sz="1400" smtClean="0">
                <a:latin typeface="Arial Black" pitchFamily="34" charset="0"/>
              </a:rPr>
              <a:t>Togan, A. Zeki Velidî, Oğuz Destanı, İstanbul 1972.</a:t>
            </a:r>
            <a:br>
              <a:rPr lang="tr-TR" sz="1400" smtClean="0">
                <a:latin typeface="Arial Black" pitchFamily="34" charset="0"/>
              </a:rPr>
            </a:br>
            <a:endParaRPr lang="tr-TR" sz="1400" smtClean="0">
              <a:latin typeface="Arial Black" pitchFamily="34" charset="0"/>
            </a:endParaRPr>
          </a:p>
          <a:p>
            <a:pPr eaLnBrk="1" hangingPunct="1">
              <a:lnSpc>
                <a:spcPct val="80000"/>
              </a:lnSpc>
              <a:defRPr/>
            </a:pPr>
            <a:r>
              <a:rPr lang="tr-TR" sz="1400" smtClean="0">
                <a:latin typeface="Arial Black" pitchFamily="34" charset="0"/>
              </a:rPr>
              <a:t>Zeynalov, Ferhad - Elizade Samet, Kitabi-Dede Gorgud, Bakı 1988. </a:t>
            </a:r>
            <a:br>
              <a:rPr lang="tr-TR" sz="1400" smtClean="0">
                <a:latin typeface="Arial Black" pitchFamily="34" charset="0"/>
              </a:rPr>
            </a:br>
            <a:endParaRPr lang="tr-TR" sz="1400" smtClean="0">
              <a:latin typeface="Arial Black" pitchFamily="34" charset="0"/>
            </a:endParaRPr>
          </a:p>
          <a:p>
            <a:pPr eaLnBrk="1" hangingPunct="1">
              <a:lnSpc>
                <a:spcPct val="80000"/>
              </a:lnSpc>
              <a:defRPr/>
            </a:pPr>
            <a:endParaRPr lang="tr-TR" sz="1200" smtClean="0">
              <a:latin typeface="Arial Black" pitchFamily="34" charset="0"/>
            </a:endParaRPr>
          </a:p>
          <a:p>
            <a:pPr eaLnBrk="1" hangingPunct="1">
              <a:lnSpc>
                <a:spcPct val="80000"/>
              </a:lnSpc>
              <a:defRPr/>
            </a:pPr>
            <a:endParaRPr lang="tr-TR" sz="1200" smtClean="0">
              <a:latin typeface="Arial Black" pitchFamily="34" charset="0"/>
            </a:endParaRPr>
          </a:p>
          <a:p>
            <a:pPr eaLnBrk="1" hangingPunct="1">
              <a:lnSpc>
                <a:spcPct val="80000"/>
              </a:lnSpc>
              <a:buFont typeface="Wingdings" pitchFamily="2" charset="2"/>
              <a:buNone/>
              <a:defRPr/>
            </a:pPr>
            <a:endParaRPr lang="tr-TR" sz="1200" smtClean="0">
              <a:latin typeface="Arial Black" pitchFamily="34" charset="0"/>
            </a:endParaRPr>
          </a:p>
        </p:txBody>
      </p:sp>
    </p:spTree>
    <p:extLst>
      <p:ext uri="{BB962C8B-B14F-4D97-AF65-F5344CB8AC3E}">
        <p14:creationId xmlns:p14="http://schemas.microsoft.com/office/powerpoint/2010/main" val="3684579850"/>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idx="1"/>
          </p:nvPr>
        </p:nvSpPr>
        <p:spPr>
          <a:xfrm>
            <a:off x="0" y="765175"/>
            <a:ext cx="9144000" cy="6092825"/>
          </a:xfrm>
        </p:spPr>
        <p:txBody>
          <a:bodyPr/>
          <a:lstStyle/>
          <a:p>
            <a:pPr eaLnBrk="1" hangingPunct="1">
              <a:lnSpc>
                <a:spcPct val="80000"/>
              </a:lnSpc>
              <a:buFont typeface="Wingdings" pitchFamily="2" charset="2"/>
              <a:buNone/>
              <a:defRPr/>
            </a:pPr>
            <a:r>
              <a:rPr lang="tr-TR" sz="1800" smtClean="0"/>
              <a:t>	</a:t>
            </a:r>
          </a:p>
          <a:p>
            <a:pPr eaLnBrk="1" hangingPunct="1">
              <a:lnSpc>
                <a:spcPct val="80000"/>
              </a:lnSpc>
              <a:defRPr/>
            </a:pPr>
            <a:r>
              <a:rPr lang="tr-TR" sz="1800" b="1" smtClean="0">
                <a:solidFill>
                  <a:srgbClr val="FF9900"/>
                </a:solidFill>
                <a:latin typeface="Arial Black" pitchFamily="34" charset="0"/>
              </a:rPr>
              <a:t>1. Aşağıdakilerden hangisi Dede Korkut Hikayeleri’ne  ait bir özellik </a:t>
            </a:r>
            <a:r>
              <a:rPr lang="tr-TR" sz="1800" b="1" u="sng" smtClean="0">
                <a:solidFill>
                  <a:srgbClr val="FF9900"/>
                </a:solidFill>
                <a:latin typeface="Arial Black" pitchFamily="34" charset="0"/>
              </a:rPr>
              <a:t>değildir?</a:t>
            </a:r>
          </a:p>
          <a:p>
            <a:pPr eaLnBrk="1" hangingPunct="1">
              <a:lnSpc>
                <a:spcPct val="80000"/>
              </a:lnSpc>
              <a:buFont typeface="Wingdings" pitchFamily="2" charset="2"/>
              <a:buNone/>
              <a:defRPr/>
            </a:pPr>
            <a:endParaRPr lang="tr-TR" sz="1800" smtClean="0">
              <a:solidFill>
                <a:srgbClr val="FF9900"/>
              </a:solidFill>
              <a:latin typeface="Arial Black" pitchFamily="34" charset="0"/>
            </a:endParaRPr>
          </a:p>
          <a:p>
            <a:pPr eaLnBrk="1" hangingPunct="1">
              <a:lnSpc>
                <a:spcPct val="80000"/>
              </a:lnSpc>
              <a:buFont typeface="Wingdings" pitchFamily="2" charset="2"/>
              <a:buNone/>
              <a:defRPr/>
            </a:pPr>
            <a:r>
              <a:rPr lang="tr-TR" sz="1800" smtClean="0">
                <a:latin typeface="Arial Black" pitchFamily="34" charset="0"/>
              </a:rPr>
              <a:t>A)  Hikayeler, yarı destanımsı bir özellik taşır.</a:t>
            </a:r>
          </a:p>
          <a:p>
            <a:pPr eaLnBrk="1" hangingPunct="1">
              <a:lnSpc>
                <a:spcPct val="80000"/>
              </a:lnSpc>
              <a:buFont typeface="Wingdings" pitchFamily="2" charset="2"/>
              <a:buNone/>
              <a:defRPr/>
            </a:pPr>
            <a:r>
              <a:rPr lang="tr-TR" sz="1800" smtClean="0">
                <a:latin typeface="Arial Black" pitchFamily="34" charset="0"/>
              </a:rPr>
              <a:t>B)  On iki hikayeden oluşur.</a:t>
            </a:r>
          </a:p>
          <a:p>
            <a:pPr eaLnBrk="1" hangingPunct="1">
              <a:lnSpc>
                <a:spcPct val="80000"/>
              </a:lnSpc>
              <a:buFont typeface="Wingdings" pitchFamily="2" charset="2"/>
              <a:buNone/>
              <a:defRPr/>
            </a:pPr>
            <a:r>
              <a:rPr lang="tr-TR" sz="1800" smtClean="0">
                <a:latin typeface="Arial Black" pitchFamily="34" charset="0"/>
              </a:rPr>
              <a:t>C)  Olağanüstü kişilere ve olaylara yer verilir.</a:t>
            </a:r>
          </a:p>
          <a:p>
            <a:pPr eaLnBrk="1" hangingPunct="1">
              <a:lnSpc>
                <a:spcPct val="80000"/>
              </a:lnSpc>
              <a:buFont typeface="Wingdings" pitchFamily="2" charset="2"/>
              <a:buNone/>
              <a:defRPr/>
            </a:pPr>
            <a:r>
              <a:rPr lang="tr-TR" sz="1800" smtClean="0">
                <a:latin typeface="Arial Black" pitchFamily="34" charset="0"/>
              </a:rPr>
              <a:t>D)  Genelde Oğuz Türkmenlerinin iç ve dış savaşlarını anlatır.</a:t>
            </a:r>
          </a:p>
          <a:p>
            <a:pPr eaLnBrk="1" hangingPunct="1">
              <a:lnSpc>
                <a:spcPct val="80000"/>
              </a:lnSpc>
              <a:buFont typeface="Wingdings" pitchFamily="2" charset="2"/>
              <a:buNone/>
              <a:defRPr/>
            </a:pPr>
            <a:r>
              <a:rPr lang="tr-TR" sz="1800" smtClean="0">
                <a:latin typeface="Arial Black" pitchFamily="34" charset="0"/>
              </a:rPr>
              <a:t>E)  Bu Hikayelerin tamamı nazımla yazılmıştır.</a:t>
            </a:r>
          </a:p>
          <a:p>
            <a:pPr eaLnBrk="1" hangingPunct="1">
              <a:lnSpc>
                <a:spcPct val="80000"/>
              </a:lnSpc>
              <a:buFont typeface="Wingdings" pitchFamily="2" charset="2"/>
              <a:buNone/>
              <a:defRPr/>
            </a:pPr>
            <a:r>
              <a:rPr lang="tr-TR" sz="1800" smtClean="0">
                <a:latin typeface="Arial Black" pitchFamily="34" charset="0"/>
              </a:rPr>
              <a:t> </a:t>
            </a:r>
          </a:p>
          <a:p>
            <a:pPr eaLnBrk="1" hangingPunct="1">
              <a:lnSpc>
                <a:spcPct val="80000"/>
              </a:lnSpc>
              <a:defRPr/>
            </a:pPr>
            <a:r>
              <a:rPr lang="tr-TR" sz="1800" smtClean="0">
                <a:latin typeface="Arial Black" pitchFamily="34" charset="0"/>
              </a:rPr>
              <a:t>Cevap:E</a:t>
            </a:r>
          </a:p>
          <a:p>
            <a:pPr eaLnBrk="1" hangingPunct="1">
              <a:lnSpc>
                <a:spcPct val="80000"/>
              </a:lnSpc>
              <a:buFont typeface="Wingdings" pitchFamily="2" charset="2"/>
              <a:buNone/>
              <a:defRPr/>
            </a:pPr>
            <a:endParaRPr lang="tr-TR" sz="1800" smtClean="0">
              <a:latin typeface="Arial Black" pitchFamily="34" charset="0"/>
            </a:endParaRPr>
          </a:p>
          <a:p>
            <a:pPr eaLnBrk="1" hangingPunct="1">
              <a:lnSpc>
                <a:spcPct val="80000"/>
              </a:lnSpc>
              <a:defRPr/>
            </a:pPr>
            <a:r>
              <a:rPr lang="tr-TR" sz="1800" b="1" smtClean="0">
                <a:solidFill>
                  <a:srgbClr val="FF9900"/>
                </a:solidFill>
                <a:latin typeface="Arial Black" pitchFamily="34" charset="0"/>
              </a:rPr>
              <a:t>2.Aşağıdakilerden hangisi “</a:t>
            </a:r>
            <a:r>
              <a:rPr lang="tr-TR" sz="1800" i="1" smtClean="0">
                <a:solidFill>
                  <a:srgbClr val="FF9900"/>
                </a:solidFill>
                <a:latin typeface="Arial Black" pitchFamily="34" charset="0"/>
              </a:rPr>
              <a:t>Dede korkut Hikâyelerinin</a:t>
            </a:r>
            <a:r>
              <a:rPr lang="tr-TR" sz="1800" b="1" smtClean="0">
                <a:solidFill>
                  <a:srgbClr val="FF9900"/>
                </a:solidFill>
                <a:latin typeface="Arial Black" pitchFamily="34" charset="0"/>
              </a:rPr>
              <a:t>” bir özelliği </a:t>
            </a:r>
            <a:r>
              <a:rPr lang="tr-TR" sz="1800" b="1" u="sng" smtClean="0">
                <a:solidFill>
                  <a:srgbClr val="FF9900"/>
                </a:solidFill>
                <a:latin typeface="Arial Black" pitchFamily="34" charset="0"/>
              </a:rPr>
              <a:t>değildir</a:t>
            </a:r>
            <a:r>
              <a:rPr lang="tr-TR" sz="1800" b="1" smtClean="0">
                <a:solidFill>
                  <a:srgbClr val="FF9900"/>
                </a:solidFill>
                <a:latin typeface="Arial Black" pitchFamily="34" charset="0"/>
              </a:rPr>
              <a:t>?</a:t>
            </a:r>
          </a:p>
          <a:p>
            <a:pPr eaLnBrk="1" hangingPunct="1">
              <a:lnSpc>
                <a:spcPct val="80000"/>
              </a:lnSpc>
              <a:buFont typeface="Wingdings" pitchFamily="2" charset="2"/>
              <a:buNone/>
              <a:defRPr/>
            </a:pPr>
            <a:r>
              <a:rPr lang="tr-TR" sz="1800" b="1" smtClean="0">
                <a:latin typeface="Arial Black" pitchFamily="34" charset="0"/>
              </a:rPr>
              <a:t>	A) </a:t>
            </a:r>
            <a:r>
              <a:rPr lang="tr-TR" sz="1800" smtClean="0">
                <a:latin typeface="Arial Black" pitchFamily="34" charset="0"/>
              </a:rPr>
              <a:t>Bir ön söz  ve 14 hikâyeden oluşur.	           </a:t>
            </a:r>
            <a:endParaRPr lang="tr-TR" sz="1800" b="1" smtClean="0">
              <a:latin typeface="Arial Black" pitchFamily="34" charset="0"/>
            </a:endParaRPr>
          </a:p>
          <a:p>
            <a:pPr eaLnBrk="1" hangingPunct="1">
              <a:lnSpc>
                <a:spcPct val="80000"/>
              </a:lnSpc>
              <a:buFont typeface="Wingdings" pitchFamily="2" charset="2"/>
              <a:buNone/>
              <a:defRPr/>
            </a:pPr>
            <a:r>
              <a:rPr lang="tr-TR" sz="1800" smtClean="0">
                <a:latin typeface="Arial Black" pitchFamily="34" charset="0"/>
              </a:rPr>
              <a:t>	B) Nazım ve nesir birlikte kullanılmıştır</a:t>
            </a:r>
            <a:endParaRPr lang="tr-TR" sz="1800" b="1" smtClean="0">
              <a:latin typeface="Arial Black" pitchFamily="34" charset="0"/>
            </a:endParaRPr>
          </a:p>
          <a:p>
            <a:pPr eaLnBrk="1" hangingPunct="1">
              <a:lnSpc>
                <a:spcPct val="80000"/>
              </a:lnSpc>
              <a:buFont typeface="Wingdings" pitchFamily="2" charset="2"/>
              <a:buNone/>
              <a:defRPr/>
            </a:pPr>
            <a:r>
              <a:rPr lang="tr-TR" sz="1800" b="1" smtClean="0">
                <a:latin typeface="Arial Black" pitchFamily="34" charset="0"/>
              </a:rPr>
              <a:t>	C)</a:t>
            </a:r>
            <a:r>
              <a:rPr lang="tr-TR" sz="1800" smtClean="0">
                <a:latin typeface="Arial Black" pitchFamily="34" charset="0"/>
              </a:rPr>
              <a:t> Olağanüstü kişilere ve olaylara yer verilir     </a:t>
            </a:r>
            <a:endParaRPr lang="tr-TR" sz="1800" b="1" smtClean="0">
              <a:latin typeface="Arial Black" pitchFamily="34" charset="0"/>
            </a:endParaRPr>
          </a:p>
          <a:p>
            <a:pPr eaLnBrk="1" hangingPunct="1">
              <a:lnSpc>
                <a:spcPct val="80000"/>
              </a:lnSpc>
              <a:buFont typeface="Wingdings" pitchFamily="2" charset="2"/>
              <a:buNone/>
              <a:defRPr/>
            </a:pPr>
            <a:r>
              <a:rPr lang="tr-TR" sz="1800" b="1" smtClean="0">
                <a:latin typeface="Arial Black" pitchFamily="34" charset="0"/>
              </a:rPr>
              <a:t>	D) </a:t>
            </a:r>
            <a:r>
              <a:rPr lang="tr-TR" sz="1800" smtClean="0">
                <a:latin typeface="Arial Black" pitchFamily="34" charset="0"/>
              </a:rPr>
              <a:t> 15.yy sonlarında yazıya geçirilmiştir</a:t>
            </a:r>
            <a:endParaRPr lang="tr-TR" sz="1800" b="1" smtClean="0">
              <a:latin typeface="Arial Black" pitchFamily="34" charset="0"/>
            </a:endParaRPr>
          </a:p>
          <a:p>
            <a:pPr eaLnBrk="1" hangingPunct="1">
              <a:lnSpc>
                <a:spcPct val="80000"/>
              </a:lnSpc>
              <a:buFont typeface="Wingdings" pitchFamily="2" charset="2"/>
              <a:buNone/>
              <a:defRPr/>
            </a:pPr>
            <a:r>
              <a:rPr lang="tr-TR" sz="1800" b="1" smtClean="0">
                <a:latin typeface="Arial Black" pitchFamily="34" charset="0"/>
              </a:rPr>
              <a:t>	E) </a:t>
            </a:r>
            <a:r>
              <a:rPr lang="tr-TR" sz="1800" smtClean="0">
                <a:latin typeface="Arial Black" pitchFamily="34" charset="0"/>
              </a:rPr>
              <a:t>Dede Korkut  tüm hikayelerde yer almıştır</a:t>
            </a:r>
          </a:p>
          <a:p>
            <a:pPr eaLnBrk="1" hangingPunct="1">
              <a:lnSpc>
                <a:spcPct val="80000"/>
              </a:lnSpc>
              <a:buFont typeface="Wingdings" pitchFamily="2" charset="2"/>
              <a:buNone/>
              <a:defRPr/>
            </a:pPr>
            <a:endParaRPr lang="tr-TR" sz="1800" smtClean="0">
              <a:latin typeface="Arial Black" pitchFamily="34" charset="0"/>
            </a:endParaRPr>
          </a:p>
          <a:p>
            <a:pPr eaLnBrk="1" hangingPunct="1">
              <a:lnSpc>
                <a:spcPct val="80000"/>
              </a:lnSpc>
              <a:defRPr/>
            </a:pPr>
            <a:r>
              <a:rPr lang="tr-TR" sz="1800" smtClean="0">
                <a:latin typeface="Arial Black" pitchFamily="34" charset="0"/>
              </a:rPr>
              <a:t>Cevap:A</a:t>
            </a:r>
          </a:p>
          <a:p>
            <a:pPr eaLnBrk="1" hangingPunct="1">
              <a:lnSpc>
                <a:spcPct val="80000"/>
              </a:lnSpc>
              <a:buFont typeface="Wingdings" pitchFamily="2" charset="2"/>
              <a:buNone/>
              <a:defRPr/>
            </a:pPr>
            <a:endParaRPr lang="tr-TR" sz="1800" smtClean="0">
              <a:latin typeface="Arial Black" pitchFamily="34" charset="0"/>
            </a:endParaRPr>
          </a:p>
          <a:p>
            <a:pPr eaLnBrk="1" hangingPunct="1">
              <a:lnSpc>
                <a:spcPct val="80000"/>
              </a:lnSpc>
              <a:buFont typeface="Wingdings" pitchFamily="2" charset="2"/>
              <a:buNone/>
              <a:defRPr/>
            </a:pPr>
            <a:endParaRPr lang="tr-TR" sz="1800" smtClean="0">
              <a:latin typeface="Arial Black" pitchFamily="34" charset="0"/>
            </a:endParaRPr>
          </a:p>
        </p:txBody>
      </p:sp>
      <p:sp>
        <p:nvSpPr>
          <p:cNvPr id="23555" name="Oval 4"/>
          <p:cNvSpPr>
            <a:spLocks noChangeArrowheads="1"/>
          </p:cNvSpPr>
          <p:nvPr/>
        </p:nvSpPr>
        <p:spPr bwMode="auto">
          <a:xfrm>
            <a:off x="827088" y="188913"/>
            <a:ext cx="6913562" cy="47625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fontAlgn="base" hangingPunct="1">
              <a:spcBef>
                <a:spcPct val="0"/>
              </a:spcBef>
              <a:spcAft>
                <a:spcPct val="0"/>
              </a:spcAft>
              <a:buClrTx/>
              <a:buSzTx/>
              <a:buFontTx/>
              <a:buNone/>
            </a:pPr>
            <a:r>
              <a:rPr lang="tr-TR" altLang="tr-TR" sz="1800" smtClean="0">
                <a:solidFill>
                  <a:srgbClr val="FFFFFF"/>
                </a:solidFill>
                <a:latin typeface="Arial Black" pitchFamily="34" charset="0"/>
              </a:rPr>
              <a:t>SORULARLA DEDE KORKUT</a:t>
            </a:r>
          </a:p>
        </p:txBody>
      </p:sp>
    </p:spTree>
    <p:extLst>
      <p:ext uri="{BB962C8B-B14F-4D97-AF65-F5344CB8AC3E}">
        <p14:creationId xmlns:p14="http://schemas.microsoft.com/office/powerpoint/2010/main" val="3317633877"/>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sp>
        <p:nvSpPr>
          <p:cNvPr id="3" name="İçerik Yer Tutucusu 2"/>
          <p:cNvSpPr>
            <a:spLocks noGrp="1"/>
          </p:cNvSpPr>
          <p:nvPr>
            <p:ph idx="1"/>
          </p:nvPr>
        </p:nvSpPr>
        <p:spPr/>
        <p:txBody>
          <a:bodyPr/>
          <a:lstStyle/>
          <a:p>
            <a:pPr>
              <a:defRPr/>
            </a:pPr>
            <a:endParaRPr lang="tr-T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0" y="2505075"/>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917015"/>
      </p:ext>
    </p:extLst>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tr-TR" sz="2800" smtClean="0">
                <a:solidFill>
                  <a:schemeClr val="folHlink"/>
                </a:solidFill>
                <a:latin typeface="Impact" pitchFamily="34" charset="0"/>
              </a:rPr>
              <a:t> </a:t>
            </a:r>
            <a:endParaRPr lang="tr-TR" sz="2800" smtClean="0">
              <a:solidFill>
                <a:schemeClr val="folHlink"/>
              </a:solidFill>
              <a:latin typeface="Arial Black" pitchFamily="34" charset="0"/>
            </a:endParaRPr>
          </a:p>
        </p:txBody>
      </p:sp>
      <p:pic>
        <p:nvPicPr>
          <p:cNvPr id="4099" name="Picture 4" descr="tara0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388" y="620713"/>
            <a:ext cx="5491162" cy="596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p:cNvSpPr>
            <a:spLocks noChangeArrowheads="1"/>
          </p:cNvSpPr>
          <p:nvPr/>
        </p:nvSpPr>
        <p:spPr bwMode="auto">
          <a:xfrm>
            <a:off x="2484438" y="188913"/>
            <a:ext cx="5472112" cy="549275"/>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fontAlgn="base" hangingPunct="1">
              <a:spcBef>
                <a:spcPct val="0"/>
              </a:spcBef>
              <a:spcAft>
                <a:spcPct val="0"/>
              </a:spcAft>
              <a:buClrTx/>
              <a:buSzTx/>
              <a:buFontTx/>
              <a:buNone/>
            </a:pPr>
            <a:r>
              <a:rPr lang="tr-TR" altLang="tr-TR" sz="1600" b="1" smtClean="0">
                <a:solidFill>
                  <a:srgbClr val="FFFFFF"/>
                </a:solidFill>
                <a:latin typeface="Arial Black" pitchFamily="34" charset="0"/>
              </a:rPr>
              <a:t>Dede Korkut Kitabı’nın </a:t>
            </a:r>
          </a:p>
          <a:p>
            <a:pPr algn="ctr" eaLnBrk="1" fontAlgn="base" hangingPunct="1">
              <a:spcBef>
                <a:spcPct val="0"/>
              </a:spcBef>
              <a:spcAft>
                <a:spcPct val="0"/>
              </a:spcAft>
              <a:buClrTx/>
              <a:buSzTx/>
              <a:buFontTx/>
              <a:buNone/>
            </a:pPr>
            <a:r>
              <a:rPr lang="tr-TR" altLang="tr-TR" sz="1600" b="1" smtClean="0">
                <a:solidFill>
                  <a:srgbClr val="FFFFFF"/>
                </a:solidFill>
                <a:latin typeface="Arial Black" pitchFamily="34" charset="0"/>
              </a:rPr>
              <a:t>Vatikan Nüshasının İlk Sayfası</a:t>
            </a: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0"/>
            <a:ext cx="20542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456779"/>
      </p:ext>
    </p:extLst>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tara0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05063" y="315913"/>
            <a:ext cx="4333875"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tara0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05063" y="315913"/>
            <a:ext cx="4333875"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tara0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05063" y="315913"/>
            <a:ext cx="4333875"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tara0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05063" y="315913"/>
            <a:ext cx="4333875"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descr="tara0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05063" y="315913"/>
            <a:ext cx="4333875"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9" descr="tara0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871538"/>
            <a:ext cx="8280400" cy="598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Oval 10"/>
          <p:cNvSpPr>
            <a:spLocks noChangeArrowheads="1"/>
          </p:cNvSpPr>
          <p:nvPr/>
        </p:nvSpPr>
        <p:spPr bwMode="auto">
          <a:xfrm>
            <a:off x="2051050" y="188913"/>
            <a:ext cx="5761038" cy="76517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fontAlgn="base" hangingPunct="1">
              <a:spcBef>
                <a:spcPct val="0"/>
              </a:spcBef>
              <a:spcAft>
                <a:spcPct val="0"/>
              </a:spcAft>
              <a:buClrTx/>
              <a:buSzTx/>
              <a:buFontTx/>
              <a:buNone/>
            </a:pPr>
            <a:endParaRPr lang="tr-TR" altLang="tr-TR" sz="1800" b="1" smtClean="0">
              <a:solidFill>
                <a:srgbClr val="FFFFFF"/>
              </a:solidFill>
            </a:endParaRPr>
          </a:p>
          <a:p>
            <a:pPr algn="ctr" eaLnBrk="1" fontAlgn="base" hangingPunct="1">
              <a:spcBef>
                <a:spcPct val="0"/>
              </a:spcBef>
              <a:spcAft>
                <a:spcPct val="0"/>
              </a:spcAft>
              <a:buClrTx/>
              <a:buSzTx/>
              <a:buFontTx/>
              <a:buNone/>
            </a:pPr>
            <a:r>
              <a:rPr lang="tr-TR" altLang="tr-TR" sz="1800" b="1" smtClean="0">
                <a:solidFill>
                  <a:srgbClr val="FFFFFF"/>
                </a:solidFill>
              </a:rPr>
              <a:t>Dede Korkut Kitabı’nın </a:t>
            </a:r>
          </a:p>
          <a:p>
            <a:pPr algn="ctr" eaLnBrk="1" fontAlgn="base" hangingPunct="1">
              <a:spcBef>
                <a:spcPct val="0"/>
              </a:spcBef>
              <a:spcAft>
                <a:spcPct val="0"/>
              </a:spcAft>
              <a:buClrTx/>
              <a:buSzTx/>
              <a:buFontTx/>
              <a:buNone/>
            </a:pPr>
            <a:r>
              <a:rPr lang="tr-TR" altLang="tr-TR" sz="1800" b="1" smtClean="0">
                <a:solidFill>
                  <a:srgbClr val="FFFFFF"/>
                </a:solidFill>
              </a:rPr>
              <a:t>Dresten Nüshasının 3. Sayfası</a:t>
            </a:r>
          </a:p>
          <a:p>
            <a:pPr algn="ctr" eaLnBrk="1" fontAlgn="base" hangingPunct="1">
              <a:spcBef>
                <a:spcPct val="0"/>
              </a:spcBef>
              <a:spcAft>
                <a:spcPct val="0"/>
              </a:spcAft>
              <a:buClrTx/>
              <a:buSzTx/>
              <a:buFontTx/>
              <a:buNone/>
            </a:pPr>
            <a:endParaRPr lang="tr-TR" altLang="tr-TR" sz="1800" smtClean="0">
              <a:solidFill>
                <a:srgbClr val="FFFFFF"/>
              </a:solidFill>
            </a:endParaRPr>
          </a:p>
        </p:txBody>
      </p:sp>
    </p:spTree>
    <p:extLst>
      <p:ext uri="{BB962C8B-B14F-4D97-AF65-F5344CB8AC3E}">
        <p14:creationId xmlns:p14="http://schemas.microsoft.com/office/powerpoint/2010/main" val="1487832011"/>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036496" cy="6858000"/>
          </a:xfrm>
        </p:spPr>
        <p:txBody>
          <a:bodyPr>
            <a:normAutofit fontScale="25000" lnSpcReduction="20000"/>
          </a:bodyPr>
          <a:lstStyle/>
          <a:p>
            <a:pPr marL="0" lvl="0" indent="0" algn="just">
              <a:lnSpc>
                <a:spcPct val="170000"/>
              </a:lnSpc>
              <a:spcBef>
                <a:spcPts val="0"/>
              </a:spcBef>
              <a:buNone/>
            </a:pPr>
            <a:r>
              <a:rPr lang="tr-TR" sz="6400" dirty="0">
                <a:solidFill>
                  <a:prstClr val="black"/>
                </a:solidFill>
                <a:latin typeface="Times New Roman" panose="02020603050405020304" pitchFamily="18" charset="0"/>
                <a:cs typeface="Times New Roman" panose="02020603050405020304" pitchFamily="18" charset="0"/>
              </a:rPr>
              <a:t>Destanlarda Dede Korkut keramet sahibi biridir. Doğa üstü bir manevi güce sahiptir. Destanlarda şu gibi kerametleri görülmüştür; </a:t>
            </a:r>
          </a:p>
          <a:p>
            <a:pPr marL="0" indent="0" algn="just">
              <a:lnSpc>
                <a:spcPct val="170000"/>
              </a:lnSpc>
              <a:spcBef>
                <a:spcPts val="0"/>
              </a:spcBef>
              <a:buNone/>
            </a:pPr>
            <a:r>
              <a:rPr lang="tr-TR" sz="6400" b="1" dirty="0" smtClean="0">
                <a:latin typeface="Times New Roman" panose="02020603050405020304" pitchFamily="18" charset="0"/>
                <a:cs typeface="Times New Roman" panose="02020603050405020304" pitchFamily="18" charset="0"/>
              </a:rPr>
              <a:t>1- Gelecekten Haber Verme:</a:t>
            </a:r>
            <a:r>
              <a:rPr lang="tr-TR" sz="6400" dirty="0" smtClean="0">
                <a:latin typeface="Times New Roman" panose="02020603050405020304" pitchFamily="18" charset="0"/>
                <a:cs typeface="Times New Roman" panose="02020603050405020304" pitchFamily="18" charset="0"/>
              </a:rPr>
              <a:t> " Korkut Ata söyledi: Ahir zamanda hanlık tekrar Kayı'ya geçecek. Kimse ellerinden alamayacak, ahir zaman olup kıyamet kopuncaya kadar. "(Mukaddime)</a:t>
            </a:r>
            <a:br>
              <a:rPr lang="tr-TR" sz="6400" dirty="0" smtClean="0">
                <a:latin typeface="Times New Roman" panose="02020603050405020304" pitchFamily="18" charset="0"/>
                <a:cs typeface="Times New Roman" panose="02020603050405020304" pitchFamily="18" charset="0"/>
              </a:rPr>
            </a:br>
            <a:r>
              <a:rPr lang="tr-TR" sz="6400" dirty="0" smtClean="0">
                <a:latin typeface="Times New Roman" panose="02020603050405020304" pitchFamily="18" charset="0"/>
                <a:cs typeface="Times New Roman" panose="02020603050405020304" pitchFamily="18" charset="0"/>
              </a:rPr>
              <a:t>Destanda geçen örnekte de belirtildiği gibi Dede Korkut gelecekten haberler verirdi. Bu haberleri geçmişte yaşadığı deneyimlere dayanarak söylerdi. </a:t>
            </a:r>
          </a:p>
          <a:p>
            <a:pPr marL="0" indent="0" algn="just">
              <a:lnSpc>
                <a:spcPct val="170000"/>
              </a:lnSpc>
              <a:spcBef>
                <a:spcPts val="0"/>
              </a:spcBef>
              <a:buNone/>
            </a:pPr>
            <a:r>
              <a:rPr lang="tr-TR" sz="6400" b="1" dirty="0" smtClean="0">
                <a:latin typeface="Times New Roman" panose="02020603050405020304" pitchFamily="18" charset="0"/>
                <a:cs typeface="Times New Roman" panose="02020603050405020304" pitchFamily="18" charset="0"/>
              </a:rPr>
              <a:t>2- Halkın Onun Sözünü Tutması:</a:t>
            </a:r>
            <a:r>
              <a:rPr lang="tr-TR" sz="6400" dirty="0" smtClean="0">
                <a:latin typeface="Times New Roman" panose="02020603050405020304" pitchFamily="18" charset="0"/>
                <a:cs typeface="Times New Roman" panose="02020603050405020304" pitchFamily="18" charset="0"/>
              </a:rPr>
              <a:t> " Korkut Ata Oğuz kavminin </a:t>
            </a:r>
            <a:r>
              <a:rPr lang="tr-TR" sz="6400" dirty="0" err="1" smtClean="0">
                <a:latin typeface="Times New Roman" panose="02020603050405020304" pitchFamily="18" charset="0"/>
                <a:cs typeface="Times New Roman" panose="02020603050405020304" pitchFamily="18" charset="0"/>
              </a:rPr>
              <a:t>müşgülün</a:t>
            </a:r>
            <a:r>
              <a:rPr lang="tr-TR" sz="6400" dirty="0" smtClean="0">
                <a:latin typeface="Times New Roman" panose="02020603050405020304" pitchFamily="18" charset="0"/>
                <a:cs typeface="Times New Roman" panose="02020603050405020304" pitchFamily="18" charset="0"/>
              </a:rPr>
              <a:t> hallederdi. Her ne iş olsa Korkut Ata'ya danışmadan yapmazlardı. Her ne  ki buyursa </a:t>
            </a:r>
            <a:r>
              <a:rPr lang="tr-TR" sz="6400" dirty="0" err="1" smtClean="0">
                <a:latin typeface="Times New Roman" panose="02020603050405020304" pitchFamily="18" charset="0"/>
                <a:cs typeface="Times New Roman" panose="02020603050405020304" pitchFamily="18" charset="0"/>
              </a:rPr>
              <a:t>kabül</a:t>
            </a:r>
            <a:r>
              <a:rPr lang="tr-TR" sz="6400" dirty="0" smtClean="0">
                <a:latin typeface="Times New Roman" panose="02020603050405020304" pitchFamily="18" charset="0"/>
                <a:cs typeface="Times New Roman" panose="02020603050405020304" pitchFamily="18" charset="0"/>
              </a:rPr>
              <a:t> ederlerdi. Sözünü tutup tamam ederlerdi. " (Mukaddime) Hanlardan çobana kadar herkes onun  sözüne güvenirdi, ona danışırlardı. </a:t>
            </a:r>
            <a:endParaRPr lang="tr-TR" sz="64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tr-TR" sz="6400" b="1" dirty="0" smtClean="0">
                <a:latin typeface="Times New Roman" panose="02020603050405020304" pitchFamily="18" charset="0"/>
                <a:cs typeface="Times New Roman" panose="02020603050405020304" pitchFamily="18" charset="0"/>
              </a:rPr>
              <a:t>3- Duasının Allah Katında Kabul Olması:</a:t>
            </a:r>
            <a:r>
              <a:rPr lang="tr-TR" sz="6400" dirty="0" smtClean="0">
                <a:latin typeface="Times New Roman" panose="02020603050405020304" pitchFamily="18" charset="0"/>
                <a:cs typeface="Times New Roman" panose="02020603050405020304" pitchFamily="18" charset="0"/>
              </a:rPr>
              <a:t> ". Ne derse olurdu. Gaipten haber söylerdi. Hak </a:t>
            </a:r>
            <a:r>
              <a:rPr lang="tr-TR" sz="6400" dirty="0" err="1" smtClean="0">
                <a:latin typeface="Times New Roman" panose="02020603050405020304" pitchFamily="18" charset="0"/>
                <a:cs typeface="Times New Roman" panose="02020603050405020304" pitchFamily="18" charset="0"/>
              </a:rPr>
              <a:t>Taala</a:t>
            </a:r>
            <a:r>
              <a:rPr lang="tr-TR" sz="6400" dirty="0" smtClean="0">
                <a:latin typeface="Times New Roman" panose="02020603050405020304" pitchFamily="18" charset="0"/>
                <a:cs typeface="Times New Roman" panose="02020603050405020304" pitchFamily="18" charset="0"/>
              </a:rPr>
              <a:t> onun gönlüne ilham ederdi. " (Mukaddime) , </a:t>
            </a:r>
            <a:endParaRPr lang="tr-TR" sz="64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tr-TR" sz="6400" dirty="0" smtClean="0">
                <a:latin typeface="Times New Roman" panose="02020603050405020304" pitchFamily="18" charset="0"/>
                <a:cs typeface="Times New Roman" panose="02020603050405020304" pitchFamily="18" charset="0"/>
              </a:rPr>
              <a:t>". Dede Korkut dedi: (Kılıç) Çalarsan elin kurusun dedi. Hak </a:t>
            </a:r>
            <a:r>
              <a:rPr lang="tr-TR" sz="6400" dirty="0" err="1" smtClean="0">
                <a:latin typeface="Times New Roman" panose="02020603050405020304" pitchFamily="18" charset="0"/>
                <a:cs typeface="Times New Roman" panose="02020603050405020304" pitchFamily="18" charset="0"/>
              </a:rPr>
              <a:t>Taala'nın</a:t>
            </a:r>
            <a:r>
              <a:rPr lang="tr-TR" sz="6400" dirty="0" smtClean="0">
                <a:latin typeface="Times New Roman" panose="02020603050405020304" pitchFamily="18" charset="0"/>
                <a:cs typeface="Times New Roman" panose="02020603050405020304" pitchFamily="18" charset="0"/>
              </a:rPr>
              <a:t> emri ile Deli </a:t>
            </a:r>
            <a:r>
              <a:rPr lang="tr-TR" sz="6400" dirty="0" err="1" smtClean="0">
                <a:latin typeface="Times New Roman" panose="02020603050405020304" pitchFamily="18" charset="0"/>
                <a:cs typeface="Times New Roman" panose="02020603050405020304" pitchFamily="18" charset="0"/>
              </a:rPr>
              <a:t>Karçar'ın</a:t>
            </a:r>
            <a:r>
              <a:rPr lang="tr-TR" sz="6400" dirty="0" smtClean="0">
                <a:latin typeface="Times New Roman" panose="02020603050405020304" pitchFamily="18" charset="0"/>
                <a:cs typeface="Times New Roman" panose="02020603050405020304" pitchFamily="18" charset="0"/>
              </a:rPr>
              <a:t> eli yukarıda asılı kaldı. Zira Dede Korkut keramet sahibi idi, dileği kabul olundu. " (Kam </a:t>
            </a:r>
            <a:r>
              <a:rPr lang="tr-TR" sz="6400" dirty="0" err="1" smtClean="0">
                <a:latin typeface="Times New Roman" panose="02020603050405020304" pitchFamily="18" charset="0"/>
                <a:cs typeface="Times New Roman" panose="02020603050405020304" pitchFamily="18" charset="0"/>
              </a:rPr>
              <a:t>Püre'nin</a:t>
            </a:r>
            <a:r>
              <a:rPr lang="tr-TR" sz="6400" dirty="0" smtClean="0">
                <a:latin typeface="Times New Roman" panose="02020603050405020304" pitchFamily="18" charset="0"/>
                <a:cs typeface="Times New Roman" panose="02020603050405020304" pitchFamily="18" charset="0"/>
              </a:rPr>
              <a:t> Oğlu </a:t>
            </a:r>
            <a:r>
              <a:rPr lang="tr-TR" sz="6400" dirty="0" err="1" smtClean="0">
                <a:latin typeface="Times New Roman" panose="02020603050405020304" pitchFamily="18" charset="0"/>
                <a:cs typeface="Times New Roman" panose="02020603050405020304" pitchFamily="18" charset="0"/>
              </a:rPr>
              <a:t>Bamsı</a:t>
            </a:r>
            <a:r>
              <a:rPr lang="tr-TR" sz="6400" dirty="0" smtClean="0">
                <a:latin typeface="Times New Roman" panose="02020603050405020304" pitchFamily="18" charset="0"/>
                <a:cs typeface="Times New Roman" panose="02020603050405020304" pitchFamily="18" charset="0"/>
              </a:rPr>
              <a:t> </a:t>
            </a:r>
            <a:r>
              <a:rPr lang="tr-TR" sz="6400" dirty="0" err="1" smtClean="0">
                <a:latin typeface="Times New Roman" panose="02020603050405020304" pitchFamily="18" charset="0"/>
                <a:cs typeface="Times New Roman" panose="02020603050405020304" pitchFamily="18" charset="0"/>
              </a:rPr>
              <a:t>Beyrek</a:t>
            </a:r>
            <a:r>
              <a:rPr lang="tr-TR" sz="6400" dirty="0" smtClean="0">
                <a:latin typeface="Times New Roman" panose="02020603050405020304" pitchFamily="18" charset="0"/>
                <a:cs typeface="Times New Roman" panose="02020603050405020304" pitchFamily="18" charset="0"/>
              </a:rPr>
              <a:t> Destanı) </a:t>
            </a:r>
            <a:endParaRPr lang="tr-TR" sz="64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tr-TR" sz="6400" dirty="0" smtClean="0">
                <a:latin typeface="Times New Roman" panose="02020603050405020304" pitchFamily="18" charset="0"/>
                <a:cs typeface="Times New Roman" panose="02020603050405020304" pitchFamily="18" charset="0"/>
              </a:rPr>
              <a:t>Birinci örnekte geçen "Ne derse olurdu." Cümlesi hem halkın onun sözünü dinlediği hem de duasının kabul edildiği anlamındadır. İkinci örnekte de duasının kabul olduğu belirtilmiştir.</a:t>
            </a:r>
          </a:p>
          <a:p>
            <a:pPr marL="0" indent="0" algn="just">
              <a:lnSpc>
                <a:spcPct val="170000"/>
              </a:lnSpc>
              <a:spcBef>
                <a:spcPts val="0"/>
              </a:spcBef>
              <a:buNone/>
            </a:pPr>
            <a:r>
              <a:rPr lang="tr-TR" sz="6400" dirty="0" smtClean="0">
                <a:latin typeface="Times New Roman" panose="02020603050405020304" pitchFamily="18" charset="0"/>
                <a:cs typeface="Times New Roman" panose="02020603050405020304" pitchFamily="18" charset="0"/>
              </a:rPr>
              <a:t>Dede Korkut'taki bu kerametlerin iki kaynaktan gelmiş olabileceği düşünülmektedir; </a:t>
            </a:r>
          </a:p>
          <a:p>
            <a:pPr marL="0" indent="0" algn="just">
              <a:lnSpc>
                <a:spcPct val="170000"/>
              </a:lnSpc>
              <a:spcBef>
                <a:spcPts val="0"/>
              </a:spcBef>
              <a:buNone/>
            </a:pPr>
            <a:r>
              <a:rPr lang="tr-TR" sz="6400" dirty="0" smtClean="0">
                <a:latin typeface="Times New Roman" panose="02020603050405020304" pitchFamily="18" charset="0"/>
                <a:cs typeface="Times New Roman" panose="02020603050405020304" pitchFamily="18" charset="0"/>
              </a:rPr>
              <a:t>	1- İslam Tasavvufu     2- Şamanist İnanç </a:t>
            </a:r>
          </a:p>
          <a:p>
            <a:endParaRPr lang="tr-TR" dirty="0"/>
          </a:p>
        </p:txBody>
      </p:sp>
    </p:spTree>
    <p:extLst>
      <p:ext uri="{BB962C8B-B14F-4D97-AF65-F5344CB8AC3E}">
        <p14:creationId xmlns:p14="http://schemas.microsoft.com/office/powerpoint/2010/main" val="56879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9036496" cy="6741368"/>
          </a:xfrm>
        </p:spPr>
        <p:txBody>
          <a:bodyPr>
            <a:normAutofit fontScale="62500" lnSpcReduction="20000"/>
          </a:bodyPr>
          <a:lstStyle/>
          <a:p>
            <a:pPr algn="just">
              <a:lnSpc>
                <a:spcPct val="170000"/>
              </a:lnSpc>
              <a:spcBef>
                <a:spcPts val="0"/>
              </a:spcBef>
            </a:pPr>
            <a:r>
              <a:rPr lang="tr-TR" sz="2900" dirty="0" smtClean="0">
                <a:latin typeface="Times New Roman" panose="02020603050405020304" pitchFamily="18" charset="0"/>
                <a:cs typeface="Times New Roman" panose="02020603050405020304" pitchFamily="18" charset="0"/>
              </a:rPr>
              <a:t>Dede Korkut'un destanlarda İslam tasavvufuna uymayan davranışları bu ihtimali zayıflatıyor. Mutasavvıflardaki kamil insan olma hedefi, çile çekme, dergah. gibi unsurlar Dede Korkut'ta görülmüyor. Ermişlerinkine benzeyen olağan üstü olaylar yaşaması da yazıya geçirilene kadar uğramış olduğu değişiklikler olabilir. Çünkü </a:t>
            </a:r>
            <a:r>
              <a:rPr lang="tr-TR" sz="2900" dirty="0" err="1" smtClean="0">
                <a:latin typeface="Times New Roman" panose="02020603050405020304" pitchFamily="18" charset="0"/>
                <a:cs typeface="Times New Roman" panose="02020603050405020304" pitchFamily="18" charset="0"/>
              </a:rPr>
              <a:t>Türkler'in</a:t>
            </a:r>
            <a:r>
              <a:rPr lang="tr-TR" sz="2900" dirty="0" smtClean="0">
                <a:latin typeface="Times New Roman" panose="02020603050405020304" pitchFamily="18" charset="0"/>
                <a:cs typeface="Times New Roman" panose="02020603050405020304" pitchFamily="18" charset="0"/>
              </a:rPr>
              <a:t> İslam'ı henüz kabul ettiği ve değişim içerisinde olduğu 15-16. yy</a:t>
            </a:r>
            <a:r>
              <a:rPr lang="tr-TR" sz="2900" dirty="0" smtClean="0">
                <a:latin typeface="Times New Roman" panose="02020603050405020304" pitchFamily="18" charset="0"/>
                <a:cs typeface="Times New Roman" panose="02020603050405020304" pitchFamily="18" charset="0"/>
              </a:rPr>
              <a:t>.’</a:t>
            </a:r>
            <a:r>
              <a:rPr lang="tr-TR" sz="2900" dirty="0" err="1" smtClean="0">
                <a:latin typeface="Times New Roman" panose="02020603050405020304" pitchFamily="18" charset="0"/>
                <a:cs typeface="Times New Roman" panose="02020603050405020304" pitchFamily="18" charset="0"/>
              </a:rPr>
              <a:t>larda</a:t>
            </a:r>
            <a:r>
              <a:rPr lang="tr-TR" sz="2900" dirty="0" smtClean="0">
                <a:latin typeface="Times New Roman" panose="02020603050405020304" pitchFamily="18" charset="0"/>
                <a:cs typeface="Times New Roman" panose="02020603050405020304" pitchFamily="18" charset="0"/>
              </a:rPr>
              <a:t> </a:t>
            </a:r>
            <a:r>
              <a:rPr lang="tr-TR" sz="2900" dirty="0" smtClean="0">
                <a:latin typeface="Times New Roman" panose="02020603050405020304" pitchFamily="18" charset="0"/>
                <a:cs typeface="Times New Roman" panose="02020603050405020304" pitchFamily="18" charset="0"/>
              </a:rPr>
              <a:t>yazıya geçirilmiştir. </a:t>
            </a:r>
          </a:p>
          <a:p>
            <a:pPr algn="just">
              <a:lnSpc>
                <a:spcPct val="170000"/>
              </a:lnSpc>
              <a:spcBef>
                <a:spcPts val="0"/>
              </a:spcBef>
            </a:pPr>
            <a:r>
              <a:rPr lang="tr-TR" sz="2900" dirty="0" smtClean="0">
                <a:latin typeface="Times New Roman" panose="02020603050405020304" pitchFamily="18" charset="0"/>
                <a:cs typeface="Times New Roman" panose="02020603050405020304" pitchFamily="18" charset="0"/>
              </a:rPr>
              <a:t>Dede Korkut'un kutsal kişiliğinin Şamanist yaşantıdan gelmiş olabileceğini kabul edebiliriz. Ozan oluşu Şamanistlerin özelliğini hatırlatmaktadır. Ayrıca kerametlerini gizlememesi de kutsal kişiliğinin şaman inancından geldiğini güçlendirmektedir. </a:t>
            </a:r>
          </a:p>
          <a:p>
            <a:pPr marL="0" indent="0" algn="just">
              <a:lnSpc>
                <a:spcPct val="170000"/>
              </a:lnSpc>
              <a:spcBef>
                <a:spcPts val="0"/>
              </a:spcBef>
              <a:buNone/>
            </a:pPr>
            <a:endParaRPr lang="tr-TR" sz="2900" dirty="0" smtClean="0">
              <a:latin typeface="Times New Roman" panose="02020603050405020304" pitchFamily="18" charset="0"/>
              <a:cs typeface="Times New Roman" panose="02020603050405020304" pitchFamily="18" charset="0"/>
            </a:endParaRPr>
          </a:p>
          <a:p>
            <a:pPr algn="just">
              <a:lnSpc>
                <a:spcPct val="170000"/>
              </a:lnSpc>
              <a:spcBef>
                <a:spcPts val="0"/>
              </a:spcBef>
            </a:pPr>
            <a:r>
              <a:rPr lang="tr-TR" sz="2900" kern="0" dirty="0" smtClean="0">
                <a:latin typeface="Times New Roman" panose="02020603050405020304" pitchFamily="18" charset="0"/>
                <a:cs typeface="Times New Roman" panose="02020603050405020304" pitchFamily="18" charset="0"/>
              </a:rPr>
              <a:t>Korkut </a:t>
            </a:r>
            <a:r>
              <a:rPr lang="tr-TR" sz="2900" kern="0" dirty="0">
                <a:latin typeface="Times New Roman" panose="02020603050405020304" pitchFamily="18" charset="0"/>
                <a:cs typeface="Times New Roman" panose="02020603050405020304" pitchFamily="18" charset="0"/>
              </a:rPr>
              <a:t>kelimesinin “kork-” fiil kökünden türemiş olma ihtimalinin yanı sıra Arapça kökenli olup elçi manasına gelmesi de mümkündür. Her iki ihtimalde de ‘Korkut’ kelimesinin bir lakap, bir unvan olduğu görülmektedir. “Dede” kelimesinin ise ecdat manasında kullanıldığı tahmin edilmektedir. Fakat destanlarda daha çok halk arasında büyük hürmet ve kutsallık kazanmış halk bilgini anlamında kullanılmıştır. </a:t>
            </a:r>
          </a:p>
          <a:p>
            <a:endParaRPr lang="tr-TR" dirty="0"/>
          </a:p>
        </p:txBody>
      </p:sp>
    </p:spTree>
    <p:extLst>
      <p:ext uri="{BB962C8B-B14F-4D97-AF65-F5344CB8AC3E}">
        <p14:creationId xmlns:p14="http://schemas.microsoft.com/office/powerpoint/2010/main" val="159663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DEDE  KORKUT'UN  SOYU</a:t>
            </a:r>
            <a:r>
              <a:rPr lang="tr-TR" dirty="0" smtClean="0"/>
              <a:t/>
            </a:r>
            <a:br>
              <a:rPr lang="tr-TR" dirty="0" smtClean="0"/>
            </a:br>
            <a:endParaRPr lang="tr-TR" dirty="0"/>
          </a:p>
        </p:txBody>
      </p:sp>
      <p:sp>
        <p:nvSpPr>
          <p:cNvPr id="3" name="İçerik Yer Tutucusu 2"/>
          <p:cNvSpPr>
            <a:spLocks noGrp="1"/>
          </p:cNvSpPr>
          <p:nvPr>
            <p:ph idx="1"/>
          </p:nvPr>
        </p:nvSpPr>
        <p:spPr/>
        <p:txBody>
          <a:bodyPr>
            <a:normAutofit/>
          </a:bodyPr>
          <a:lstStyle/>
          <a:p>
            <a:pPr lvl="0" algn="just" fontAlgn="base">
              <a:lnSpc>
                <a:spcPct val="150000"/>
              </a:lnSpc>
              <a:spcBef>
                <a:spcPts val="0"/>
              </a:spcBef>
              <a:spcAft>
                <a:spcPct val="0"/>
              </a:spcAft>
              <a:buClr>
                <a:srgbClr val="00CCFF"/>
              </a:buClr>
              <a:buSzPct val="65000"/>
              <a:buFont typeface="Wingdings" pitchFamily="2" charset="2"/>
              <a:buChar char="n"/>
              <a:defRPr/>
            </a:pPr>
            <a:r>
              <a:rPr lang="tr-TR" sz="2000" kern="0" dirty="0">
                <a:latin typeface="Times New Roman" panose="02020603050405020304" pitchFamily="18" charset="0"/>
                <a:cs typeface="Times New Roman" panose="02020603050405020304" pitchFamily="18" charset="0"/>
              </a:rPr>
              <a:t>Dede Korkut’un soyu hakkında kesin bir bilgi elde edilememekle birlikte, mukaddimede Bayat </a:t>
            </a:r>
            <a:r>
              <a:rPr lang="tr-TR" sz="2000" kern="0" dirty="0" err="1">
                <a:latin typeface="Times New Roman" panose="02020603050405020304" pitchFamily="18" charset="0"/>
                <a:cs typeface="Times New Roman" panose="02020603050405020304" pitchFamily="18" charset="0"/>
              </a:rPr>
              <a:t>Boyu’ndan</a:t>
            </a:r>
            <a:r>
              <a:rPr lang="tr-TR" sz="2000" kern="0" dirty="0">
                <a:latin typeface="Times New Roman" panose="02020603050405020304" pitchFamily="18" charset="0"/>
                <a:cs typeface="Times New Roman" panose="02020603050405020304" pitchFamily="18" charset="0"/>
              </a:rPr>
              <a:t> olduğu geçiyor. Ayrıca bazı kaynaklar Kara Hoca’nın oğlu olduğunu söylemektedir</a:t>
            </a:r>
            <a:r>
              <a:rPr lang="tr-TR" sz="2000" kern="0" dirty="0" smtClean="0">
                <a:latin typeface="Times New Roman" panose="02020603050405020304" pitchFamily="18" charset="0"/>
                <a:cs typeface="Times New Roman" panose="02020603050405020304" pitchFamily="18" charset="0"/>
              </a:rPr>
              <a:t>. </a:t>
            </a:r>
            <a:r>
              <a:rPr lang="tr-TR" sz="2000" kern="0" dirty="0" err="1" smtClean="0">
                <a:latin typeface="Times New Roman" panose="02020603050405020304" pitchFamily="18" charset="0"/>
                <a:cs typeface="Times New Roman" panose="02020603050405020304" pitchFamily="18" charset="0"/>
              </a:rPr>
              <a:t>Ebulgazi</a:t>
            </a:r>
            <a:r>
              <a:rPr lang="tr-TR" sz="2000" kern="0" dirty="0" smtClean="0">
                <a:latin typeface="Times New Roman" panose="02020603050405020304" pitchFamily="18" charset="0"/>
                <a:cs typeface="Times New Roman" panose="02020603050405020304" pitchFamily="18" charset="0"/>
              </a:rPr>
              <a:t> </a:t>
            </a:r>
            <a:r>
              <a:rPr lang="tr-TR" sz="2000" kern="0" dirty="0">
                <a:latin typeface="Times New Roman" panose="02020603050405020304" pitchFamily="18" charset="0"/>
                <a:cs typeface="Times New Roman" panose="02020603050405020304" pitchFamily="18" charset="0"/>
              </a:rPr>
              <a:t>de Kayı boyundan olduğunu yazmıştır. Karmış Han’ın oğlu demiştir. Bazı rivayetler İshak Peygamberin soyundan olduğunu söyler. Bir başka rivayete göre de Hıristiyan Aziz </a:t>
            </a:r>
            <a:r>
              <a:rPr lang="tr-TR" sz="2000" kern="0" dirty="0" err="1">
                <a:latin typeface="Times New Roman" panose="02020603050405020304" pitchFamily="18" charset="0"/>
                <a:cs typeface="Times New Roman" panose="02020603050405020304" pitchFamily="18" charset="0"/>
              </a:rPr>
              <a:t>Kirkor’dur</a:t>
            </a:r>
            <a:r>
              <a:rPr lang="tr-TR" sz="2000" kern="0" dirty="0">
                <a:latin typeface="Times New Roman" panose="02020603050405020304" pitchFamily="18" charset="0"/>
                <a:cs typeface="Times New Roman" panose="02020603050405020304" pitchFamily="18" charset="0"/>
              </a:rPr>
              <a:t>. </a:t>
            </a:r>
          </a:p>
          <a:p>
            <a:pPr algn="just"/>
            <a:r>
              <a:rPr lang="tr-TR" dirty="0" smtClean="0"/>
              <a:t/>
            </a:r>
            <a:br>
              <a:rPr lang="tr-TR" dirty="0" smtClean="0"/>
            </a:br>
            <a:endParaRPr lang="tr-TR" dirty="0" smtClean="0"/>
          </a:p>
          <a:p>
            <a:endParaRPr lang="tr-TR" dirty="0"/>
          </a:p>
        </p:txBody>
      </p:sp>
    </p:spTree>
    <p:extLst>
      <p:ext uri="{BB962C8B-B14F-4D97-AF65-F5344CB8AC3E}">
        <p14:creationId xmlns:p14="http://schemas.microsoft.com/office/powerpoint/2010/main" val="13249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8313" y="260350"/>
            <a:ext cx="8229600" cy="455613"/>
          </a:xfrm>
        </p:spPr>
        <p:txBody>
          <a:bodyPr/>
          <a:lstStyle/>
          <a:p>
            <a:pPr eaLnBrk="1" hangingPunct="1">
              <a:defRPr/>
            </a:pPr>
            <a:r>
              <a:rPr lang="tr-TR" sz="2000" smtClean="0">
                <a:latin typeface="Arial Black" pitchFamily="34" charset="0"/>
              </a:rPr>
              <a:t>DEDE KORKUT KİTABI HAKKINDA ÖN BİLGİ</a:t>
            </a:r>
          </a:p>
        </p:txBody>
      </p:sp>
      <p:sp>
        <p:nvSpPr>
          <p:cNvPr id="48132" name="Oval 4"/>
          <p:cNvSpPr>
            <a:spLocks noChangeArrowheads="1"/>
          </p:cNvSpPr>
          <p:nvPr/>
        </p:nvSpPr>
        <p:spPr bwMode="auto">
          <a:xfrm>
            <a:off x="0" y="692150"/>
            <a:ext cx="9144000" cy="6165850"/>
          </a:xfrm>
          <a:prstGeom prst="ellipse">
            <a:avLst/>
          </a:prstGeom>
          <a:solidFill>
            <a:schemeClr val="accent1"/>
          </a:solidFill>
          <a:ln w="9525">
            <a:solidFill>
              <a:schemeClr val="tx1"/>
            </a:solidFill>
            <a:round/>
            <a:headEnd/>
            <a:tailEnd/>
          </a:ln>
          <a:effectLst/>
        </p:spPr>
        <p:txBody>
          <a:bodyPr wrap="none" anchor="ctr"/>
          <a:lstStyle/>
          <a:p>
            <a:pPr algn="ctr" fontAlgn="base">
              <a:lnSpc>
                <a:spcPct val="80000"/>
              </a:lnSpc>
              <a:spcBef>
                <a:spcPct val="20000"/>
              </a:spcBef>
              <a:spcAft>
                <a:spcPct val="0"/>
              </a:spcAft>
              <a:buClr>
                <a:srgbClr val="00CCFF"/>
              </a:buClr>
              <a:buSzPct val="65000"/>
              <a:buFont typeface="Wingdings" pitchFamily="2" charset="2"/>
              <a:buChar char="n"/>
              <a:defRPr/>
            </a:pPr>
            <a:endParaRPr lang="tr-TR" sz="1400" dirty="0">
              <a:solidFill>
                <a:srgbClr val="FFFFFF"/>
              </a:solidFill>
              <a:latin typeface="+mj-lt"/>
            </a:endParaRPr>
          </a:p>
          <a:p>
            <a:pPr algn="ctr" fontAlgn="base">
              <a:lnSpc>
                <a:spcPct val="80000"/>
              </a:lnSpc>
              <a:spcBef>
                <a:spcPct val="20000"/>
              </a:spcBef>
              <a:spcAft>
                <a:spcPct val="0"/>
              </a:spcAft>
              <a:buClr>
                <a:srgbClr val="00CCFF"/>
              </a:buClr>
              <a:buSzPct val="65000"/>
              <a:buFont typeface="Wingdings" pitchFamily="2" charset="2"/>
              <a:buChar char="n"/>
              <a:defRPr/>
            </a:pPr>
            <a:endParaRPr lang="tr-TR" sz="1400" dirty="0">
              <a:solidFill>
                <a:srgbClr val="FFFFFF"/>
              </a:solidFill>
              <a:latin typeface="+mj-lt"/>
            </a:endParaRP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Kitabın asıl adı "</a:t>
            </a:r>
            <a:r>
              <a:rPr lang="tr-TR" dirty="0" err="1">
                <a:solidFill>
                  <a:srgbClr val="FFFFFF"/>
                </a:solidFill>
                <a:latin typeface="+mj-lt"/>
              </a:rPr>
              <a:t>Kitab</a:t>
            </a:r>
            <a:r>
              <a:rPr lang="tr-TR" dirty="0">
                <a:solidFill>
                  <a:srgbClr val="FFFFFF"/>
                </a:solidFill>
                <a:latin typeface="+mj-lt"/>
              </a:rPr>
              <a:t>-ı Dede Korkut Ala Lisan-ı Taife-i </a:t>
            </a:r>
            <a:r>
              <a:rPr lang="tr-TR" dirty="0" err="1">
                <a:solidFill>
                  <a:srgbClr val="FFFFFF"/>
                </a:solidFill>
                <a:latin typeface="+mj-lt"/>
              </a:rPr>
              <a:t>Oğuzan</a:t>
            </a:r>
            <a:r>
              <a:rPr lang="tr-TR" dirty="0">
                <a:solidFill>
                  <a:srgbClr val="FFFFFF"/>
                </a:solidFill>
                <a:latin typeface="+mj-lt"/>
              </a:rPr>
              <a:t>" </a:t>
            </a:r>
            <a:r>
              <a:rPr lang="tr-TR" dirty="0" err="1">
                <a:solidFill>
                  <a:srgbClr val="FFFFFF"/>
                </a:solidFill>
                <a:latin typeface="+mj-lt"/>
              </a:rPr>
              <a:t>dır</a:t>
            </a:r>
            <a:r>
              <a:rPr lang="tr-TR" dirty="0">
                <a:solidFill>
                  <a:srgbClr val="FFFFFF"/>
                </a:solidFill>
                <a:latin typeface="+mj-lt"/>
              </a:rPr>
              <a:t>. </a:t>
            </a: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Anlamı Oğuzların Diliyle Dede Korkut Kitabı’dır. </a:t>
            </a: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Kitap on iki destansı hikaye ve bir mukaddimeden oluşmuştur. </a:t>
            </a: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Hikayeler Kuzeydoğu Anadolu dolaylarındaki Müslüman Oğuzların hayatını anlatır. </a:t>
            </a: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Fakat destanlar İslamiyet öncesi dönemden de izler taşımaktadır. </a:t>
            </a: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Bu yüzden destanların oluşmasının daha erken evrelerde olduğu tahmin edilmektedir. </a:t>
            </a: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Kitapta, Salur Kazan ve Bayındır Han gibi kahramanların, mekanın ve zamanın ortak</a:t>
            </a:r>
          </a:p>
          <a:p>
            <a:pPr algn="ctr" fontAlgn="base">
              <a:lnSpc>
                <a:spcPct val="80000"/>
              </a:lnSpc>
              <a:spcBef>
                <a:spcPct val="20000"/>
              </a:spcBef>
              <a:spcAft>
                <a:spcPct val="0"/>
              </a:spcAft>
              <a:buClr>
                <a:srgbClr val="00CCFF"/>
              </a:buClr>
              <a:buSzPct val="65000"/>
              <a:buFont typeface="Wingdings" pitchFamily="2" charset="2"/>
              <a:buNone/>
              <a:defRPr/>
            </a:pPr>
            <a:r>
              <a:rPr lang="tr-TR" dirty="0">
                <a:solidFill>
                  <a:srgbClr val="FFFFFF"/>
                </a:solidFill>
                <a:latin typeface="+mj-lt"/>
              </a:rPr>
              <a:t>oluşuyla ve her hikayede Dede </a:t>
            </a:r>
            <a:r>
              <a:rPr lang="tr-TR" dirty="0" err="1">
                <a:solidFill>
                  <a:srgbClr val="FFFFFF"/>
                </a:solidFill>
                <a:latin typeface="+mj-lt"/>
              </a:rPr>
              <a:t>Kokut’un</a:t>
            </a:r>
            <a:r>
              <a:rPr lang="tr-TR" dirty="0">
                <a:solidFill>
                  <a:srgbClr val="FFFFFF"/>
                </a:solidFill>
                <a:latin typeface="+mj-lt"/>
              </a:rPr>
              <a:t> ortaya çıkışıyla on iki hikaye birbirine bağlanır. </a:t>
            </a: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Bugün elimizdeki iki nüshanın Akkoyunlu Devleti’nin çökmeye başladığı </a:t>
            </a:r>
          </a:p>
          <a:p>
            <a:pPr algn="ctr" fontAlgn="base">
              <a:lnSpc>
                <a:spcPct val="80000"/>
              </a:lnSpc>
              <a:spcBef>
                <a:spcPct val="20000"/>
              </a:spcBef>
              <a:spcAft>
                <a:spcPct val="0"/>
              </a:spcAft>
              <a:buClr>
                <a:srgbClr val="00CCFF"/>
              </a:buClr>
              <a:buSzPct val="65000"/>
              <a:buFont typeface="Wingdings" pitchFamily="2" charset="2"/>
              <a:buNone/>
              <a:defRPr/>
            </a:pPr>
            <a:r>
              <a:rPr lang="tr-TR" dirty="0">
                <a:solidFill>
                  <a:srgbClr val="FFFFFF"/>
                </a:solidFill>
                <a:latin typeface="+mj-lt"/>
              </a:rPr>
              <a:t>dönemlerde yazıya geçirildiği tahmin edilmektedir. </a:t>
            </a: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Nüshalardan biri tamdır ve Almanya </a:t>
            </a:r>
            <a:r>
              <a:rPr lang="tr-TR" dirty="0" err="1">
                <a:solidFill>
                  <a:srgbClr val="FFFFFF"/>
                </a:solidFill>
                <a:latin typeface="+mj-lt"/>
              </a:rPr>
              <a:t>Dresten</a:t>
            </a:r>
            <a:r>
              <a:rPr lang="tr-TR" dirty="0">
                <a:solidFill>
                  <a:srgbClr val="FFFFFF"/>
                </a:solidFill>
                <a:latin typeface="+mj-lt"/>
              </a:rPr>
              <a:t> Kitaplığı’nda bulunmaktadır.</a:t>
            </a: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 Altı hikayenin bulunduğu eksik bir nüsha ise Vatikan’dadır. </a:t>
            </a: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Nüshalar üzerine ilk incelemeyi Alman </a:t>
            </a:r>
            <a:r>
              <a:rPr lang="tr-TR" dirty="0" err="1">
                <a:solidFill>
                  <a:srgbClr val="FFFFFF"/>
                </a:solidFill>
                <a:latin typeface="+mj-lt"/>
              </a:rPr>
              <a:t>Türkiyatçı</a:t>
            </a:r>
            <a:r>
              <a:rPr lang="tr-TR" dirty="0">
                <a:solidFill>
                  <a:srgbClr val="FFFFFF"/>
                </a:solidFill>
                <a:latin typeface="+mj-lt"/>
              </a:rPr>
              <a:t> Fr. </a:t>
            </a:r>
            <a:r>
              <a:rPr lang="tr-TR" dirty="0" err="1">
                <a:solidFill>
                  <a:srgbClr val="FFFFFF"/>
                </a:solidFill>
                <a:latin typeface="+mj-lt"/>
              </a:rPr>
              <a:t>Von</a:t>
            </a:r>
            <a:r>
              <a:rPr lang="tr-TR" dirty="0">
                <a:solidFill>
                  <a:srgbClr val="FFFFFF"/>
                </a:solidFill>
                <a:latin typeface="+mj-lt"/>
              </a:rPr>
              <a:t> </a:t>
            </a:r>
            <a:r>
              <a:rPr lang="tr-TR" dirty="0" err="1">
                <a:solidFill>
                  <a:srgbClr val="FFFFFF"/>
                </a:solidFill>
                <a:latin typeface="+mj-lt"/>
              </a:rPr>
              <a:t>diez</a:t>
            </a:r>
            <a:r>
              <a:rPr lang="tr-TR" dirty="0">
                <a:solidFill>
                  <a:srgbClr val="FFFFFF"/>
                </a:solidFill>
                <a:latin typeface="+mj-lt"/>
              </a:rPr>
              <a:t> Tepegöz Destanı’nı </a:t>
            </a:r>
          </a:p>
          <a:p>
            <a:pPr algn="ctr" fontAlgn="base">
              <a:lnSpc>
                <a:spcPct val="80000"/>
              </a:lnSpc>
              <a:spcBef>
                <a:spcPct val="20000"/>
              </a:spcBef>
              <a:spcAft>
                <a:spcPct val="0"/>
              </a:spcAft>
              <a:buClr>
                <a:srgbClr val="00CCFF"/>
              </a:buClr>
              <a:buSzPct val="65000"/>
              <a:buFont typeface="Wingdings" pitchFamily="2" charset="2"/>
              <a:buNone/>
              <a:defRPr/>
            </a:pPr>
            <a:r>
              <a:rPr lang="tr-TR" dirty="0" err="1">
                <a:solidFill>
                  <a:srgbClr val="FFFFFF"/>
                </a:solidFill>
                <a:latin typeface="+mj-lt"/>
              </a:rPr>
              <a:t>Almanca’ya</a:t>
            </a:r>
            <a:r>
              <a:rPr lang="tr-TR" dirty="0">
                <a:solidFill>
                  <a:srgbClr val="FFFFFF"/>
                </a:solidFill>
                <a:latin typeface="+mj-lt"/>
              </a:rPr>
              <a:t> çevirerek yapmıştır. </a:t>
            </a:r>
          </a:p>
          <a:p>
            <a:pPr algn="ctr" fontAlgn="base">
              <a:lnSpc>
                <a:spcPct val="80000"/>
              </a:lnSpc>
              <a:spcBef>
                <a:spcPct val="20000"/>
              </a:spcBef>
              <a:spcAft>
                <a:spcPct val="0"/>
              </a:spcAft>
              <a:buClr>
                <a:srgbClr val="00CCFF"/>
              </a:buClr>
              <a:buSzPct val="65000"/>
              <a:buFont typeface="Wingdings" pitchFamily="2" charset="2"/>
              <a:buNone/>
              <a:defRPr/>
            </a:pPr>
            <a:r>
              <a:rPr lang="tr-TR" dirty="0">
                <a:solidFill>
                  <a:srgbClr val="FFFFFF"/>
                </a:solidFill>
                <a:latin typeface="+mj-lt"/>
              </a:rPr>
              <a:t>Kilisli Rıfat (1916, eski yazı ile), Orhan </a:t>
            </a:r>
            <a:r>
              <a:rPr lang="tr-TR" dirty="0" err="1">
                <a:solidFill>
                  <a:srgbClr val="FFFFFF"/>
                </a:solidFill>
                <a:latin typeface="+mj-lt"/>
              </a:rPr>
              <a:t>Şaik</a:t>
            </a:r>
            <a:r>
              <a:rPr lang="tr-TR" dirty="0">
                <a:solidFill>
                  <a:srgbClr val="FFFFFF"/>
                </a:solidFill>
                <a:latin typeface="+mj-lt"/>
              </a:rPr>
              <a:t> Gökyay (1938) ve </a:t>
            </a:r>
          </a:p>
          <a:p>
            <a:pPr algn="ctr" fontAlgn="base">
              <a:lnSpc>
                <a:spcPct val="80000"/>
              </a:lnSpc>
              <a:spcBef>
                <a:spcPct val="20000"/>
              </a:spcBef>
              <a:spcAft>
                <a:spcPct val="0"/>
              </a:spcAft>
              <a:buClr>
                <a:srgbClr val="00CCFF"/>
              </a:buClr>
              <a:buSzPct val="65000"/>
              <a:buFont typeface="Wingdings" pitchFamily="2" charset="2"/>
              <a:buNone/>
              <a:defRPr/>
            </a:pPr>
            <a:r>
              <a:rPr lang="tr-TR" dirty="0">
                <a:solidFill>
                  <a:srgbClr val="FFFFFF"/>
                </a:solidFill>
                <a:latin typeface="+mj-lt"/>
              </a:rPr>
              <a:t>Muharrem Ergin (1958) de kitabı yurdumuzda yayınlamışlardır.</a:t>
            </a:r>
          </a:p>
          <a:p>
            <a:pPr algn="ctr" fontAlgn="base">
              <a:spcBef>
                <a:spcPct val="0"/>
              </a:spcBef>
              <a:spcAft>
                <a:spcPct val="0"/>
              </a:spcAft>
              <a:defRPr/>
            </a:pPr>
            <a:endParaRPr lang="tr-TR" dirty="0">
              <a:solidFill>
                <a:srgbClr val="FFFFFF"/>
              </a:solidFill>
              <a:latin typeface="Arial Black" pitchFamily="34" charset="0"/>
            </a:endParaRPr>
          </a:p>
        </p:txBody>
      </p:sp>
    </p:spTree>
    <p:extLst>
      <p:ext uri="{BB962C8B-B14F-4D97-AF65-F5344CB8AC3E}">
        <p14:creationId xmlns:p14="http://schemas.microsoft.com/office/powerpoint/2010/main" val="3975102460"/>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81000"/>
            <a:ext cx="8229600" cy="455613"/>
          </a:xfrm>
        </p:spPr>
        <p:txBody>
          <a:bodyPr>
            <a:normAutofit fontScale="90000"/>
          </a:bodyPr>
          <a:lstStyle/>
          <a:p>
            <a:pPr eaLnBrk="1" hangingPunct="1">
              <a:defRPr/>
            </a:pPr>
            <a:r>
              <a:rPr lang="tr-TR" sz="2400" smtClean="0">
                <a:latin typeface="Arial Black" pitchFamily="34" charset="0"/>
              </a:rPr>
              <a:t>DEDE KORKUT DESTANLARI</a:t>
            </a:r>
            <a:r>
              <a:rPr lang="tr-TR" sz="4000" smtClean="0"/>
              <a:t> </a:t>
            </a:r>
          </a:p>
        </p:txBody>
      </p:sp>
      <p:sp>
        <p:nvSpPr>
          <p:cNvPr id="9219" name="AutoShape 4"/>
          <p:cNvSpPr>
            <a:spLocks noChangeArrowheads="1"/>
          </p:cNvSpPr>
          <p:nvPr/>
        </p:nvSpPr>
        <p:spPr bwMode="auto">
          <a:xfrm>
            <a:off x="0" y="333375"/>
            <a:ext cx="9144000" cy="6524625"/>
          </a:xfrm>
          <a:prstGeom prst="horizontalScroll">
            <a:avLst>
              <a:gd name="adj" fmla="val 12500"/>
            </a:avLst>
          </a:prstGeom>
          <a:solidFill>
            <a:schemeClr val="accent1"/>
          </a:solidFill>
          <a:ln w="9525">
            <a:solidFill>
              <a:schemeClr val="tx1"/>
            </a:solidFill>
            <a:round/>
            <a:headEnd/>
            <a:tailEnd/>
          </a:ln>
        </p:spPr>
        <p:txBody>
          <a:bodyPr wrap="none" anchor="ctr"/>
          <a:lstStyle>
            <a:lvl1pPr marL="342900" indent="-342900"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just" eaLnBrk="1" fontAlgn="base" hangingPunct="1">
              <a:spcBef>
                <a:spcPct val="0"/>
              </a:spcBef>
              <a:spcAft>
                <a:spcPct val="0"/>
              </a:spcAft>
              <a:buClrTx/>
              <a:buSzTx/>
              <a:buFontTx/>
              <a:buAutoNum type="arabicPeriod"/>
            </a:pPr>
            <a:r>
              <a:rPr lang="tr-TR" altLang="tr-TR" sz="2000" b="1" dirty="0" smtClean="0">
                <a:solidFill>
                  <a:srgbClr val="FFFFFF"/>
                </a:solidFill>
                <a:latin typeface="+mj-lt"/>
              </a:rPr>
              <a:t>Kitapta daha önce de belirttiğimiz gibi on iki tane destan vardır. </a:t>
            </a:r>
          </a:p>
          <a:p>
            <a:pPr algn="just" eaLnBrk="1" fontAlgn="base" hangingPunct="1">
              <a:spcBef>
                <a:spcPct val="0"/>
              </a:spcBef>
              <a:spcAft>
                <a:spcPct val="0"/>
              </a:spcAft>
              <a:buClrTx/>
              <a:buSzTx/>
              <a:buFontTx/>
              <a:buAutoNum type="arabicPeriod"/>
            </a:pPr>
            <a:r>
              <a:rPr lang="tr-TR" altLang="tr-TR" sz="2000" b="1" dirty="0" smtClean="0">
                <a:solidFill>
                  <a:srgbClr val="FFFFFF"/>
                </a:solidFill>
                <a:latin typeface="+mj-lt"/>
              </a:rPr>
              <a:t>Bu destanların her biri bir boy için söylenilmiştir. </a:t>
            </a:r>
          </a:p>
          <a:p>
            <a:pPr algn="just" eaLnBrk="1" fontAlgn="base" hangingPunct="1">
              <a:spcBef>
                <a:spcPct val="0"/>
              </a:spcBef>
              <a:spcAft>
                <a:spcPct val="0"/>
              </a:spcAft>
              <a:buClrTx/>
              <a:buSzTx/>
              <a:buFontTx/>
              <a:buAutoNum type="arabicPeriod"/>
            </a:pPr>
            <a:r>
              <a:rPr lang="tr-TR" altLang="tr-TR" sz="2000" b="1" dirty="0" smtClean="0">
                <a:solidFill>
                  <a:srgbClr val="FFFFFF"/>
                </a:solidFill>
                <a:latin typeface="+mj-lt"/>
              </a:rPr>
              <a:t>Bu destanlarda boyların hanlarının başından geçen olaylar, </a:t>
            </a:r>
          </a:p>
          <a:p>
            <a:pPr algn="just" eaLnBrk="1" fontAlgn="base" hangingPunct="1">
              <a:spcBef>
                <a:spcPct val="0"/>
              </a:spcBef>
              <a:spcAft>
                <a:spcPct val="0"/>
              </a:spcAft>
              <a:buClrTx/>
              <a:buSzTx/>
              <a:buFontTx/>
              <a:buNone/>
            </a:pPr>
            <a:r>
              <a:rPr lang="tr-TR" altLang="tr-TR" sz="2000" b="1" dirty="0" smtClean="0">
                <a:solidFill>
                  <a:srgbClr val="FFFFFF"/>
                </a:solidFill>
                <a:latin typeface="+mj-lt"/>
              </a:rPr>
              <a:t>	ad koyma, canavarlarla savaşma gibi bölümler yer almaktadır. </a:t>
            </a:r>
          </a:p>
          <a:p>
            <a:pPr algn="just" eaLnBrk="1" fontAlgn="base" hangingPunct="1">
              <a:spcBef>
                <a:spcPct val="0"/>
              </a:spcBef>
              <a:spcAft>
                <a:spcPct val="0"/>
              </a:spcAft>
              <a:buClrTx/>
              <a:buSzTx/>
              <a:buFontTx/>
              <a:buNone/>
            </a:pPr>
            <a:r>
              <a:rPr lang="tr-TR" altLang="tr-TR" sz="2000" b="1" dirty="0" smtClean="0">
                <a:solidFill>
                  <a:srgbClr val="FFFFFF"/>
                </a:solidFill>
                <a:latin typeface="+mj-lt"/>
              </a:rPr>
              <a:t>4.	Hikayelerin dili oldukça sadedir. </a:t>
            </a:r>
          </a:p>
          <a:p>
            <a:pPr algn="just" eaLnBrk="1" fontAlgn="base" hangingPunct="1">
              <a:spcBef>
                <a:spcPct val="0"/>
              </a:spcBef>
              <a:spcAft>
                <a:spcPct val="0"/>
              </a:spcAft>
              <a:buClrTx/>
              <a:buSzTx/>
              <a:buFontTx/>
              <a:buNone/>
            </a:pPr>
            <a:r>
              <a:rPr lang="tr-TR" altLang="tr-TR" sz="2000" b="1" dirty="0" smtClean="0">
                <a:solidFill>
                  <a:srgbClr val="FFFFFF"/>
                </a:solidFill>
                <a:latin typeface="+mj-lt"/>
              </a:rPr>
              <a:t>5.	15.-16. </a:t>
            </a:r>
            <a:r>
              <a:rPr lang="tr-TR" altLang="tr-TR" sz="2000" b="1" dirty="0" err="1" smtClean="0">
                <a:solidFill>
                  <a:srgbClr val="FFFFFF"/>
                </a:solidFill>
                <a:latin typeface="+mj-lt"/>
              </a:rPr>
              <a:t>yy.da</a:t>
            </a:r>
            <a:r>
              <a:rPr lang="tr-TR" altLang="tr-TR" sz="2000" b="1" dirty="0" smtClean="0">
                <a:solidFill>
                  <a:srgbClr val="FFFFFF"/>
                </a:solidFill>
                <a:latin typeface="+mj-lt"/>
              </a:rPr>
              <a:t> yazıya geçirildiği halde arı bir </a:t>
            </a:r>
            <a:r>
              <a:rPr lang="tr-TR" altLang="tr-TR" sz="2000" b="1" dirty="0" err="1" smtClean="0">
                <a:solidFill>
                  <a:srgbClr val="FFFFFF"/>
                </a:solidFill>
                <a:latin typeface="+mj-lt"/>
              </a:rPr>
              <a:t>Türkçe’ye</a:t>
            </a:r>
            <a:r>
              <a:rPr lang="tr-TR" altLang="tr-TR" sz="2000" b="1" dirty="0" smtClean="0">
                <a:solidFill>
                  <a:srgbClr val="FFFFFF"/>
                </a:solidFill>
                <a:latin typeface="+mj-lt"/>
              </a:rPr>
              <a:t> sahiptir. </a:t>
            </a:r>
          </a:p>
          <a:p>
            <a:pPr algn="just" eaLnBrk="1" fontAlgn="base" hangingPunct="1">
              <a:spcBef>
                <a:spcPct val="0"/>
              </a:spcBef>
              <a:spcAft>
                <a:spcPct val="0"/>
              </a:spcAft>
              <a:buClrTx/>
              <a:buSzTx/>
              <a:buFontTx/>
              <a:buNone/>
            </a:pPr>
            <a:r>
              <a:rPr lang="tr-TR" altLang="tr-TR" sz="2000" b="1" dirty="0" smtClean="0">
                <a:solidFill>
                  <a:srgbClr val="FFFFFF"/>
                </a:solidFill>
                <a:latin typeface="+mj-lt"/>
              </a:rPr>
              <a:t>5.	Az miktarda Arapça kökenli kelime de vardır. </a:t>
            </a:r>
          </a:p>
          <a:p>
            <a:pPr algn="just" eaLnBrk="1" fontAlgn="base" hangingPunct="1">
              <a:spcBef>
                <a:spcPct val="0"/>
              </a:spcBef>
              <a:spcAft>
                <a:spcPct val="0"/>
              </a:spcAft>
              <a:buClrTx/>
              <a:buSzTx/>
              <a:buFontTx/>
              <a:buNone/>
            </a:pPr>
            <a:r>
              <a:rPr lang="tr-TR" altLang="tr-TR" sz="2000" b="1" dirty="0" smtClean="0">
                <a:solidFill>
                  <a:srgbClr val="FFFFFF"/>
                </a:solidFill>
                <a:latin typeface="+mj-lt"/>
              </a:rPr>
              <a:t>6.	Orhan </a:t>
            </a:r>
            <a:r>
              <a:rPr lang="tr-TR" altLang="tr-TR" sz="2000" b="1" dirty="0" err="1" smtClean="0">
                <a:solidFill>
                  <a:srgbClr val="FFFFFF"/>
                </a:solidFill>
                <a:latin typeface="+mj-lt"/>
              </a:rPr>
              <a:t>Şaik</a:t>
            </a:r>
            <a:r>
              <a:rPr lang="tr-TR" altLang="tr-TR" sz="2000" b="1" dirty="0" smtClean="0">
                <a:solidFill>
                  <a:srgbClr val="FFFFFF"/>
                </a:solidFill>
                <a:latin typeface="+mj-lt"/>
              </a:rPr>
              <a:t> Gökyay ve Muharrem Ergin’in Latin harfleri ile </a:t>
            </a:r>
          </a:p>
          <a:p>
            <a:pPr algn="just" eaLnBrk="1" fontAlgn="base" hangingPunct="1">
              <a:spcBef>
                <a:spcPct val="0"/>
              </a:spcBef>
              <a:spcAft>
                <a:spcPct val="0"/>
              </a:spcAft>
              <a:buClrTx/>
              <a:buSzTx/>
              <a:buFontTx/>
              <a:buNone/>
            </a:pPr>
            <a:r>
              <a:rPr lang="tr-TR" altLang="tr-TR" sz="2000" b="1" dirty="0" smtClean="0">
                <a:solidFill>
                  <a:srgbClr val="FFFFFF"/>
                </a:solidFill>
                <a:latin typeface="+mj-lt"/>
              </a:rPr>
              <a:t>yayınladıkları kitaplar ilköğretim öğrencilerinin anlayabileceği </a:t>
            </a:r>
          </a:p>
          <a:p>
            <a:pPr algn="just" eaLnBrk="1" fontAlgn="base" hangingPunct="1">
              <a:spcBef>
                <a:spcPct val="0"/>
              </a:spcBef>
              <a:spcAft>
                <a:spcPct val="0"/>
              </a:spcAft>
              <a:buClrTx/>
              <a:buSzTx/>
              <a:buFontTx/>
              <a:buNone/>
            </a:pPr>
            <a:r>
              <a:rPr lang="tr-TR" altLang="tr-TR" sz="2000" b="1" dirty="0" smtClean="0">
                <a:solidFill>
                  <a:srgbClr val="FFFFFF"/>
                </a:solidFill>
                <a:latin typeface="+mj-lt"/>
              </a:rPr>
              <a:t>kadar sade ve basit cümle yapısına sahiptir.</a:t>
            </a:r>
          </a:p>
          <a:p>
            <a:pPr algn="just" eaLnBrk="1" fontAlgn="base" hangingPunct="1">
              <a:spcBef>
                <a:spcPct val="0"/>
              </a:spcBef>
              <a:spcAft>
                <a:spcPct val="0"/>
              </a:spcAft>
              <a:buClrTx/>
              <a:buSzTx/>
              <a:buFontTx/>
              <a:buNone/>
            </a:pPr>
            <a:r>
              <a:rPr lang="tr-TR" altLang="tr-TR" sz="2000" b="1" dirty="0" smtClean="0">
                <a:solidFill>
                  <a:srgbClr val="FFFFFF"/>
                </a:solidFill>
                <a:latin typeface="+mj-lt"/>
              </a:rPr>
              <a:t>7.	Hikayeler çoğunlukla manzum ve ahenkli bir şekilde anlatılır.</a:t>
            </a:r>
          </a:p>
          <a:p>
            <a:pPr algn="just" eaLnBrk="1" fontAlgn="base" hangingPunct="1">
              <a:spcBef>
                <a:spcPct val="0"/>
              </a:spcBef>
              <a:spcAft>
                <a:spcPct val="0"/>
              </a:spcAft>
              <a:buClrTx/>
              <a:buSzTx/>
              <a:buFontTx/>
              <a:buNone/>
            </a:pPr>
            <a:r>
              <a:rPr lang="tr-TR" altLang="tr-TR" sz="2000" b="1" dirty="0" smtClean="0">
                <a:solidFill>
                  <a:srgbClr val="FFFFFF"/>
                </a:solidFill>
                <a:latin typeface="+mj-lt"/>
              </a:rPr>
              <a:t>8.	Manzumların bir kısmı kafiyeli olmasa da kulağa hoş </a:t>
            </a:r>
          </a:p>
          <a:p>
            <a:pPr algn="just" eaLnBrk="1" fontAlgn="base" hangingPunct="1">
              <a:spcBef>
                <a:spcPct val="0"/>
              </a:spcBef>
              <a:spcAft>
                <a:spcPct val="0"/>
              </a:spcAft>
              <a:buClrTx/>
              <a:buSzTx/>
              <a:buFontTx/>
              <a:buNone/>
            </a:pPr>
            <a:r>
              <a:rPr lang="tr-TR" altLang="tr-TR" sz="2000" b="1" dirty="0" smtClean="0">
                <a:solidFill>
                  <a:srgbClr val="FFFFFF"/>
                </a:solidFill>
                <a:latin typeface="+mj-lt"/>
              </a:rPr>
              <a:t>gelen bir söyleyiş tarzı vardır. </a:t>
            </a:r>
          </a:p>
          <a:p>
            <a:pPr algn="just" eaLnBrk="1" fontAlgn="base" hangingPunct="1">
              <a:spcBef>
                <a:spcPct val="0"/>
              </a:spcBef>
              <a:spcAft>
                <a:spcPct val="0"/>
              </a:spcAft>
              <a:buClrTx/>
              <a:buSzTx/>
              <a:buFontTx/>
              <a:buAutoNum type="arabicPeriod" startAt="9"/>
            </a:pPr>
            <a:r>
              <a:rPr lang="tr-TR" altLang="tr-TR" sz="2000" b="1" dirty="0" smtClean="0">
                <a:solidFill>
                  <a:srgbClr val="FFFFFF"/>
                </a:solidFill>
                <a:latin typeface="+mj-lt"/>
              </a:rPr>
              <a:t>Kitapta </a:t>
            </a:r>
            <a:r>
              <a:rPr lang="tr-TR" altLang="tr-TR" sz="2000" b="1" dirty="0" smtClean="0">
                <a:solidFill>
                  <a:srgbClr val="FFFFFF"/>
                </a:solidFill>
                <a:latin typeface="+mj-lt"/>
              </a:rPr>
              <a:t>yaklaşık 8.000 </a:t>
            </a:r>
            <a:r>
              <a:rPr lang="tr-TR" altLang="tr-TR" sz="2000" b="1" dirty="0" smtClean="0">
                <a:solidFill>
                  <a:srgbClr val="FFFFFF"/>
                </a:solidFill>
                <a:latin typeface="+mj-lt"/>
              </a:rPr>
              <a:t>tane farklı sözcük ve deyim geçer. </a:t>
            </a:r>
          </a:p>
          <a:p>
            <a:pPr algn="just" eaLnBrk="1" fontAlgn="base" hangingPunct="1">
              <a:spcBef>
                <a:spcPct val="0"/>
              </a:spcBef>
              <a:spcAft>
                <a:spcPct val="0"/>
              </a:spcAft>
              <a:buClrTx/>
              <a:buSzTx/>
              <a:buFontTx/>
              <a:buAutoNum type="arabicPeriod" startAt="9"/>
            </a:pPr>
            <a:r>
              <a:rPr lang="tr-TR" altLang="tr-TR" sz="2000" b="1" dirty="0" smtClean="0">
                <a:solidFill>
                  <a:srgbClr val="FFFFFF"/>
                </a:solidFill>
                <a:latin typeface="+mj-lt"/>
              </a:rPr>
              <a:t>Cümleler kısa ve yalındır. </a:t>
            </a:r>
          </a:p>
        </p:txBody>
      </p:sp>
    </p:spTree>
    <p:extLst>
      <p:ext uri="{BB962C8B-B14F-4D97-AF65-F5344CB8AC3E}">
        <p14:creationId xmlns:p14="http://schemas.microsoft.com/office/powerpoint/2010/main" val="113071399"/>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60350"/>
            <a:ext cx="8229600" cy="431800"/>
          </a:xfrm>
        </p:spPr>
        <p:txBody>
          <a:bodyPr/>
          <a:lstStyle/>
          <a:p>
            <a:pPr eaLnBrk="1" hangingPunct="1">
              <a:defRPr/>
            </a:pPr>
            <a:r>
              <a:rPr lang="tr-TR" sz="2000" smtClean="0">
                <a:latin typeface="Arial Black" pitchFamily="34" charset="0"/>
              </a:rPr>
              <a:t>DEDE KORKUT DESTANLARININ GENEL İÇ YAPISI</a:t>
            </a:r>
          </a:p>
        </p:txBody>
      </p:sp>
      <p:sp>
        <p:nvSpPr>
          <p:cNvPr id="50179" name="Rectangle 3"/>
          <p:cNvSpPr>
            <a:spLocks noGrp="1" noChangeArrowheads="1"/>
          </p:cNvSpPr>
          <p:nvPr>
            <p:ph idx="1"/>
          </p:nvPr>
        </p:nvSpPr>
        <p:spPr>
          <a:xfrm>
            <a:off x="0" y="692150"/>
            <a:ext cx="9144000" cy="6165850"/>
          </a:xfrm>
        </p:spPr>
        <p:txBody>
          <a:bodyPr/>
          <a:lstStyle/>
          <a:p>
            <a:pPr eaLnBrk="1" hangingPunct="1">
              <a:lnSpc>
                <a:spcPct val="80000"/>
              </a:lnSpc>
              <a:buFont typeface="Wingdings" pitchFamily="2" charset="2"/>
              <a:buNone/>
              <a:defRPr/>
            </a:pPr>
            <a:r>
              <a:rPr lang="tr-TR" sz="2000" dirty="0" smtClean="0">
                <a:latin typeface="+mj-lt"/>
              </a:rPr>
              <a:t>	Destanlar olağan üstü olayların yoğunluğundan sıyrılmış ve günlük, sade olaylar da konu olmuştur. Destan niteliğine tüm </a:t>
            </a:r>
            <a:r>
              <a:rPr lang="tr-TR" sz="2000" dirty="0" err="1" smtClean="0">
                <a:latin typeface="+mj-lt"/>
              </a:rPr>
              <a:t>Oğuzlar'ı</a:t>
            </a:r>
            <a:r>
              <a:rPr lang="tr-TR" sz="2000" dirty="0" smtClean="0">
                <a:latin typeface="+mj-lt"/>
              </a:rPr>
              <a:t> etkilemesiyle ulaşmıştır. Hikayeler basit görünen olaylarla başlamış ama tüm </a:t>
            </a:r>
            <a:r>
              <a:rPr lang="tr-TR" sz="2000" dirty="0" err="1" smtClean="0">
                <a:latin typeface="+mj-lt"/>
              </a:rPr>
              <a:t>Oğuzlar'ın</a:t>
            </a:r>
            <a:r>
              <a:rPr lang="tr-TR" sz="2000" dirty="0" smtClean="0">
                <a:latin typeface="+mj-lt"/>
              </a:rPr>
              <a:t> etkilenmesiyle sonuçlanmıştır. </a:t>
            </a:r>
            <a:br>
              <a:rPr lang="tr-TR" sz="2000" dirty="0" smtClean="0">
                <a:latin typeface="+mj-lt"/>
              </a:rPr>
            </a:br>
            <a:r>
              <a:rPr lang="tr-TR" sz="2000" dirty="0" smtClean="0">
                <a:latin typeface="+mj-lt"/>
              </a:rPr>
              <a:t/>
            </a:r>
            <a:br>
              <a:rPr lang="tr-TR" sz="2000" dirty="0" smtClean="0">
                <a:latin typeface="+mj-lt"/>
              </a:rPr>
            </a:br>
            <a:r>
              <a:rPr lang="tr-TR" sz="2000" dirty="0" smtClean="0">
                <a:latin typeface="+mj-lt"/>
              </a:rPr>
              <a:t>Hikayelerde dersler verilmiş, halk bilgilendirilmek istenmiştir. Destanlaşmış tarih olayları anlatılmıştır. Oğuzların dini inançları belirtilmiştir, örneğin Alpler kafirlerle savaşa gitmeden evvel arı sudan abdest alıp, iki rekat namaz kıldıkları belirtilmiştir. Halkın iktisadi durumu da anlatılmıştır. Oğuzların daha çok hayvancılıkla geçindiği neredeyse her hikayede görülmektedir. Yalnız, </a:t>
            </a:r>
            <a:r>
              <a:rPr lang="tr-TR" sz="2000" dirty="0" err="1" smtClean="0">
                <a:latin typeface="+mj-lt"/>
              </a:rPr>
              <a:t>Oğuzlar’da</a:t>
            </a:r>
            <a:r>
              <a:rPr lang="tr-TR" sz="2000" dirty="0" smtClean="0">
                <a:latin typeface="+mj-lt"/>
              </a:rPr>
              <a:t> üstünlük zenginlikle, mal mülkle olmaz. </a:t>
            </a:r>
            <a:r>
              <a:rPr lang="tr-TR" sz="2000" dirty="0" err="1" smtClean="0">
                <a:latin typeface="+mj-lt"/>
              </a:rPr>
              <a:t>Oğuzlar’da</a:t>
            </a:r>
            <a:r>
              <a:rPr lang="tr-TR" sz="2000" dirty="0" smtClean="0">
                <a:latin typeface="+mj-lt"/>
              </a:rPr>
              <a:t> </a:t>
            </a:r>
            <a:r>
              <a:rPr lang="tr-TR" sz="2000" dirty="0" err="1" smtClean="0">
                <a:latin typeface="+mj-lt"/>
              </a:rPr>
              <a:t>üstülük</a:t>
            </a:r>
            <a:r>
              <a:rPr lang="tr-TR" sz="2000" dirty="0" smtClean="0">
                <a:latin typeface="+mj-lt"/>
              </a:rPr>
              <a:t> yiğitlikle olur. Erkek gençlerin isim alabilmesi için bir yiğitlik göstermesi gerekir. Yiğitlik gösteren delikanlıya Dede Korkut isim verir. Verdiği isimler genellikle delikanlının gösterdiği yiğitlikle alakalıdır. </a:t>
            </a:r>
            <a:r>
              <a:rPr lang="tr-TR" sz="2000" dirty="0" err="1" smtClean="0">
                <a:latin typeface="+mj-lt"/>
              </a:rPr>
              <a:t>Mesala</a:t>
            </a:r>
            <a:r>
              <a:rPr lang="tr-TR" sz="2000" dirty="0" smtClean="0">
                <a:latin typeface="+mj-lt"/>
              </a:rPr>
              <a:t> </a:t>
            </a:r>
            <a:r>
              <a:rPr lang="tr-TR" sz="2000" dirty="0" err="1" smtClean="0">
                <a:latin typeface="+mj-lt"/>
              </a:rPr>
              <a:t>Boğaç</a:t>
            </a:r>
            <a:r>
              <a:rPr lang="tr-TR" sz="2000" dirty="0" smtClean="0">
                <a:latin typeface="+mj-lt"/>
              </a:rPr>
              <a:t> Han’a ‘</a:t>
            </a:r>
            <a:r>
              <a:rPr lang="tr-TR" sz="2000" dirty="0" err="1" smtClean="0">
                <a:latin typeface="+mj-lt"/>
              </a:rPr>
              <a:t>Boğaç</a:t>
            </a:r>
            <a:r>
              <a:rPr lang="tr-TR" sz="2000" dirty="0" smtClean="0">
                <a:latin typeface="+mj-lt"/>
              </a:rPr>
              <a:t>’ ismi boğayı boğduğu için verilmiştir. Oğuzlar işlerini kendileri yapamazsa küçük düşerler. Üstünlüklerini kaybetmemek için yardım kabul etmezler. Kazan Han’ın hikayesinde de böyle olmuş, Kazan Han çobanı, yardımını engellemek için, ağaca bağlamıştır. </a:t>
            </a:r>
            <a:br>
              <a:rPr lang="tr-TR" sz="2000" dirty="0" smtClean="0">
                <a:latin typeface="+mj-lt"/>
              </a:rPr>
            </a:br>
            <a:r>
              <a:rPr lang="tr-TR" sz="2000" dirty="0" smtClean="0">
                <a:latin typeface="+mj-lt"/>
              </a:rPr>
              <a:t/>
            </a:r>
            <a:br>
              <a:rPr lang="tr-TR" sz="2000" dirty="0" smtClean="0">
                <a:latin typeface="+mj-lt"/>
              </a:rPr>
            </a:br>
            <a:r>
              <a:rPr lang="tr-TR" sz="2000" dirty="0" smtClean="0">
                <a:latin typeface="+mj-lt"/>
              </a:rPr>
              <a:t>Hikayelerde kadın da söz sahibidir. Kadın da hanlık edebilir. Kadın evlenirken güçlü, yiğit birini arar. Gerektiğinde kadın da savaşır fakat kadının savaşması erkeği küçük düşürür. </a:t>
            </a:r>
            <a:br>
              <a:rPr lang="tr-TR" sz="2000" dirty="0" smtClean="0">
                <a:latin typeface="+mj-lt"/>
              </a:rPr>
            </a:br>
            <a:r>
              <a:rPr lang="tr-TR" sz="1800" dirty="0" smtClean="0"/>
              <a:t/>
            </a:r>
            <a:br>
              <a:rPr lang="tr-TR" sz="1800" dirty="0" smtClean="0"/>
            </a:br>
            <a:endParaRPr lang="tr-TR" sz="1800" dirty="0" smtClean="0"/>
          </a:p>
        </p:txBody>
      </p:sp>
    </p:spTree>
    <p:extLst>
      <p:ext uri="{BB962C8B-B14F-4D97-AF65-F5344CB8AC3E}">
        <p14:creationId xmlns:p14="http://schemas.microsoft.com/office/powerpoint/2010/main" val="297874275"/>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60350"/>
            <a:ext cx="8229600" cy="431800"/>
          </a:xfrm>
        </p:spPr>
        <p:txBody>
          <a:bodyPr/>
          <a:lstStyle/>
          <a:p>
            <a:pPr eaLnBrk="1" hangingPunct="1">
              <a:defRPr/>
            </a:pPr>
            <a:r>
              <a:rPr lang="tr-TR" sz="2000" smtClean="0">
                <a:latin typeface="Arial Black" pitchFamily="34" charset="0"/>
              </a:rPr>
              <a:t>DEDE KORKUT DESTANLARININ GENEL İÇ YAPISI</a:t>
            </a:r>
          </a:p>
        </p:txBody>
      </p:sp>
      <p:sp>
        <p:nvSpPr>
          <p:cNvPr id="50179" name="Rectangle 3"/>
          <p:cNvSpPr>
            <a:spLocks noGrp="1" noChangeArrowheads="1"/>
          </p:cNvSpPr>
          <p:nvPr>
            <p:ph idx="1"/>
          </p:nvPr>
        </p:nvSpPr>
        <p:spPr>
          <a:xfrm>
            <a:off x="0" y="692150"/>
            <a:ext cx="9144000" cy="6165850"/>
          </a:xfrm>
        </p:spPr>
        <p:txBody>
          <a:bodyPr/>
          <a:lstStyle/>
          <a:p>
            <a:pPr eaLnBrk="1" hangingPunct="1">
              <a:lnSpc>
                <a:spcPct val="80000"/>
              </a:lnSpc>
              <a:buFont typeface="Wingdings" pitchFamily="2" charset="2"/>
              <a:buNone/>
              <a:defRPr/>
            </a:pPr>
            <a:r>
              <a:rPr lang="tr-TR" sz="1800" smtClean="0">
                <a:latin typeface="Arial Black" pitchFamily="34" charset="0"/>
              </a:rPr>
              <a:t>	Destanlar olağan üstü olayların yoğunluğundan sıyrılmış ve günlük, sade olaylar da konu olmuştur. Destan niteliğine tüm Oğuzlar'ı etkilemesiyle ulaşmıştır. Hikayeler basit görünen olaylarla başlamış ama tüm Oğuzlar'ın etkilenmesiyle sonuçlanmıştır. </a:t>
            </a:r>
            <a:br>
              <a:rPr lang="tr-TR" sz="1800" smtClean="0">
                <a:latin typeface="Arial Black" pitchFamily="34" charset="0"/>
              </a:rPr>
            </a:br>
            <a:r>
              <a:rPr lang="tr-TR" sz="1800" smtClean="0">
                <a:latin typeface="Arial Black" pitchFamily="34" charset="0"/>
              </a:rPr>
              <a:t/>
            </a:r>
            <a:br>
              <a:rPr lang="tr-TR" sz="1800" smtClean="0">
                <a:latin typeface="Arial Black" pitchFamily="34" charset="0"/>
              </a:rPr>
            </a:br>
            <a:r>
              <a:rPr lang="tr-TR" sz="1800" smtClean="0">
                <a:latin typeface="Arial Black" pitchFamily="34" charset="0"/>
              </a:rPr>
              <a:t>Hikayelerde dersler verilmiş, halk bilgilendirilmek istenmiştir. Destanlaşmış tarih olayları anlatılmıştır. Oğuzların dini inançları belirtilmiştir, örneğin Alpler kafirlerle savaşa gitmeden evvel arı sudan abdest alıp, iki rekat namaz kıldıkları belirtilmiştir. Halkın iktisadi durumu da anlatılmıştır. Oğuzların daha çok hayvancılıkla geçindiği neredeyse her hikayede görülmektedir. Yalnız, Oğuzlar’da üstünlük zenginlikle, mal mülkle olmaz. Oğuzlar’da üstülük yiğitlikle olur. Erkek gençlerin isim alabilmesi için bir yiğitlik göstermesi gerekir. Yiğitlik gösteren delikanlıya Dede Korkut isim verir. Verdiği isimler genellikle delikanlının gösterdiği yiğitlikle alakalıdır. Mesala Boğaç Han’a ‘Boğaç’ ismi boğayı boğduğu için verilmiştir. Oğuzlar işlerini kendileri yapamazsa küçük düşerler. Üstünlüklerini kaybetmemek için yardım kabul etmezler. Kazan Han’ın hikayesinde de böyle olmuş, Kazan Han çobanı, yardımını engellemek için, ağaca bağlamıştır. </a:t>
            </a:r>
            <a:br>
              <a:rPr lang="tr-TR" sz="1800" smtClean="0">
                <a:latin typeface="Arial Black" pitchFamily="34" charset="0"/>
              </a:rPr>
            </a:br>
            <a:r>
              <a:rPr lang="tr-TR" sz="1800" smtClean="0">
                <a:latin typeface="Arial Black" pitchFamily="34" charset="0"/>
              </a:rPr>
              <a:t/>
            </a:r>
            <a:br>
              <a:rPr lang="tr-TR" sz="1800" smtClean="0">
                <a:latin typeface="Arial Black" pitchFamily="34" charset="0"/>
              </a:rPr>
            </a:br>
            <a:r>
              <a:rPr lang="tr-TR" sz="1800" smtClean="0">
                <a:latin typeface="Arial Black" pitchFamily="34" charset="0"/>
              </a:rPr>
              <a:t>Hikayelerde kadın da söz sahibidir. Kadın da hanlık edebilir. Kadın evlenirken güçlü, yiğit birini arar. Gerektiğinde kadın da savaşır fakat kadının savaşması erkeği küçük düşürür. </a:t>
            </a:r>
            <a:br>
              <a:rPr lang="tr-TR" sz="1800" smtClean="0">
                <a:latin typeface="Arial Black" pitchFamily="34" charset="0"/>
              </a:rPr>
            </a:br>
            <a:r>
              <a:rPr lang="tr-TR" sz="1800" smtClean="0"/>
              <a:t/>
            </a:r>
            <a:br>
              <a:rPr lang="tr-TR" sz="1800" smtClean="0"/>
            </a:br>
            <a:endParaRPr lang="tr-TR" sz="1800" smtClean="0"/>
          </a:p>
        </p:txBody>
      </p:sp>
    </p:spTree>
    <p:extLst>
      <p:ext uri="{BB962C8B-B14F-4D97-AF65-F5344CB8AC3E}">
        <p14:creationId xmlns:p14="http://schemas.microsoft.com/office/powerpoint/2010/main" val="1901113253"/>
      </p:ext>
    </p:extLst>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6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7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8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9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5_Doku">
  <a:themeElements>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Doku">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ku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Doku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Doku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oku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Doku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Doku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Doku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oku">
  <a:themeElements>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Doku">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ku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Doku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Doku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oku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Doku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Doku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Doku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oku">
  <a:themeElements>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Doku">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ku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Doku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Doku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oku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Doku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Doku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Doku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5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948</Words>
  <Application>Microsoft Office PowerPoint</Application>
  <PresentationFormat>Ekran Gösterisi (4:3)</PresentationFormat>
  <Paragraphs>226</Paragraphs>
  <Slides>25</Slides>
  <Notes>0</Notes>
  <HiddenSlides>0</HiddenSlides>
  <MMClips>0</MMClips>
  <ScaleCrop>false</ScaleCrop>
  <HeadingPairs>
    <vt:vector size="4" baseType="variant">
      <vt:variant>
        <vt:lpstr>Tema</vt:lpstr>
      </vt:variant>
      <vt:variant>
        <vt:i4>13</vt:i4>
      </vt:variant>
      <vt:variant>
        <vt:lpstr>Slayt Başlıkları</vt:lpstr>
      </vt:variant>
      <vt:variant>
        <vt:i4>25</vt:i4>
      </vt:variant>
    </vt:vector>
  </HeadingPairs>
  <TitlesOfParts>
    <vt:vector size="38" baseType="lpstr">
      <vt:lpstr>Akış</vt:lpstr>
      <vt:lpstr>1_Akış</vt:lpstr>
      <vt:lpstr>2_Akış</vt:lpstr>
      <vt:lpstr>3_Akış</vt:lpstr>
      <vt:lpstr>5_Doku</vt:lpstr>
      <vt:lpstr>6_Doku</vt:lpstr>
      <vt:lpstr>7_Doku</vt:lpstr>
      <vt:lpstr>4_Akış</vt:lpstr>
      <vt:lpstr>5_Akış</vt:lpstr>
      <vt:lpstr>6_Akış</vt:lpstr>
      <vt:lpstr>7_Akış</vt:lpstr>
      <vt:lpstr>8_Akış</vt:lpstr>
      <vt:lpstr>9_Akış</vt:lpstr>
      <vt:lpstr>DEDE KORKUT </vt:lpstr>
      <vt:lpstr>DEDE KORKUT KİMDİR?</vt:lpstr>
      <vt:lpstr>PowerPoint Sunusu</vt:lpstr>
      <vt:lpstr>PowerPoint Sunusu</vt:lpstr>
      <vt:lpstr>DEDE  KORKUT'UN  SOYU </vt:lpstr>
      <vt:lpstr>DEDE KORKUT KİTABI HAKKINDA ÖN BİLGİ</vt:lpstr>
      <vt:lpstr>DEDE KORKUT DESTANLARI </vt:lpstr>
      <vt:lpstr>DEDE KORKUT DESTANLARININ GENEL İÇ YAPISI</vt:lpstr>
      <vt:lpstr>DEDE KORKUT DESTANLARININ GENEL İÇ YAPISI</vt:lpstr>
      <vt:lpstr>PowerPoint Sunusu</vt:lpstr>
      <vt:lpstr>PowerPoint Sunusu</vt:lpstr>
      <vt:lpstr>Dede Korkut Kitabı’nın Dil Özellikleri</vt:lpstr>
      <vt:lpstr>PowerPoint Sunusu</vt:lpstr>
      <vt:lpstr>  </vt:lpstr>
      <vt:lpstr>DUHA KOCA OĞLU DELİ DUMRUL DESTANINI BEYAN EDER HANIM HEY</vt:lpstr>
      <vt:lpstr>SALUR KAZAN ESİR OLUP OĞLU URUZUN ÇIKARDIĞI DESTANI BEYAN EDER HANIM HEY </vt:lpstr>
      <vt:lpstr>KAM PÜRENİN OĞLU BAMSI BEYREK DESTANINI BEYAN EDER HANIM HEY </vt:lpstr>
      <vt:lpstr>DEDE KORKUT HİKÂYELERİN ÖZELLİKLERİ </vt:lpstr>
      <vt:lpstr>Deli Dumrul ile İlgili Sorular</vt:lpstr>
      <vt:lpstr>PowerPoint Sunusu</vt:lpstr>
      <vt:lpstr>DEDE KORKUT KAYNAKÇASI</vt:lpstr>
      <vt:lpstr>PowerPoint Sunusu</vt:lpstr>
      <vt:lpstr>PowerPoint Sunusu</vt:lpstr>
      <vt:lpstr> </vt:lpstr>
      <vt:lpstr>PowerPoint Sunusu</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DEDE KORKUT</dc:title>
  <dc:creator>Sevin ALİL</dc:creator>
  <cp:lastModifiedBy>Sevin ALİL</cp:lastModifiedBy>
  <cp:revision>10</cp:revision>
  <dcterms:created xsi:type="dcterms:W3CDTF">2015-12-16T12:16:34Z</dcterms:created>
  <dcterms:modified xsi:type="dcterms:W3CDTF">2015-12-23T14:35:09Z</dcterms:modified>
</cp:coreProperties>
</file>