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61" r:id="rId6"/>
    <p:sldId id="312" r:id="rId7"/>
    <p:sldId id="264" r:id="rId8"/>
    <p:sldId id="283" r:id="rId9"/>
    <p:sldId id="266" r:id="rId10"/>
    <p:sldId id="268" r:id="rId11"/>
    <p:sldId id="265" r:id="rId12"/>
    <p:sldId id="269" r:id="rId13"/>
    <p:sldId id="270" r:id="rId14"/>
    <p:sldId id="273" r:id="rId15"/>
    <p:sldId id="271" r:id="rId16"/>
    <p:sldId id="272" r:id="rId17"/>
    <p:sldId id="274" r:id="rId18"/>
    <p:sldId id="275" r:id="rId19"/>
    <p:sldId id="276" r:id="rId20"/>
    <p:sldId id="277" r:id="rId21"/>
    <p:sldId id="278" r:id="rId22"/>
    <p:sldId id="279" r:id="rId23"/>
    <p:sldId id="313" r:id="rId24"/>
    <p:sldId id="281" r:id="rId25"/>
    <p:sldId id="288" r:id="rId26"/>
    <p:sldId id="289" r:id="rId27"/>
    <p:sldId id="290" r:id="rId28"/>
    <p:sldId id="291" r:id="rId29"/>
    <p:sldId id="292" r:id="rId30"/>
    <p:sldId id="293" r:id="rId31"/>
    <p:sldId id="29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64088" autoAdjust="0"/>
  </p:normalViewPr>
  <p:slideViewPr>
    <p:cSldViewPr>
      <p:cViewPr varScale="1">
        <p:scale>
          <a:sx n="46" d="100"/>
          <a:sy n="46" d="100"/>
        </p:scale>
        <p:origin x="1824" y="54"/>
      </p:cViewPr>
      <p:guideLst>
        <p:guide orient="horz" pos="2160"/>
        <p:guide pos="2880"/>
      </p:guideLst>
    </p:cSldViewPr>
  </p:slideViewPr>
  <p:outlineViewPr>
    <p:cViewPr>
      <p:scale>
        <a:sx n="33" d="100"/>
        <a:sy n="33" d="100"/>
      </p:scale>
      <p:origin x="0" y="-25080"/>
    </p:cViewPr>
  </p:outlineViewPr>
  <p:notesTextViewPr>
    <p:cViewPr>
      <p:scale>
        <a:sx n="1" d="1"/>
        <a:sy n="1" d="1"/>
      </p:scale>
      <p:origin x="0" y="0"/>
    </p:cViewPr>
  </p:notesTextViewPr>
  <p:notesViewPr>
    <p:cSldViewPr>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40DC6B-A9E0-4FF7-B00C-BC4A3759D446}" type="datetimeFigureOut">
              <a:rPr lang="en-US" smtClean="0"/>
              <a:t>3/2/2020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AD8720-C106-477C-AFB7-756ABBD8B408}" type="slidenum">
              <a:rPr lang="en-US" smtClean="0"/>
              <a:t>‹#›</a:t>
            </a:fld>
            <a:endParaRPr lang="en-US"/>
          </a:p>
        </p:txBody>
      </p:sp>
    </p:spTree>
    <p:extLst>
      <p:ext uri="{BB962C8B-B14F-4D97-AF65-F5344CB8AC3E}">
        <p14:creationId xmlns:p14="http://schemas.microsoft.com/office/powerpoint/2010/main" val="3476021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7EC224-E802-48F7-B3B3-BD63684435FC}" type="datetimeFigureOut">
              <a:rPr lang="en-US" smtClean="0"/>
              <a:t>3/2/2020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88537-0084-4575-A325-5F23F3F1A791}" type="slidenum">
              <a:rPr lang="en-US" smtClean="0"/>
              <a:t>‹#›</a:t>
            </a:fld>
            <a:endParaRPr lang="en-US"/>
          </a:p>
        </p:txBody>
      </p:sp>
    </p:spTree>
    <p:extLst>
      <p:ext uri="{BB962C8B-B14F-4D97-AF65-F5344CB8AC3E}">
        <p14:creationId xmlns:p14="http://schemas.microsoft.com/office/powerpoint/2010/main" val="140219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chapter explains the use of secondary data sources to develop and formulate research questions.</a:t>
            </a:r>
          </a:p>
        </p:txBody>
      </p:sp>
      <p:sp>
        <p:nvSpPr>
          <p:cNvPr id="4" name="Slide Number Placeholder 3"/>
          <p:cNvSpPr>
            <a:spLocks noGrp="1"/>
          </p:cNvSpPr>
          <p:nvPr>
            <p:ph type="sldNum" sz="quarter" idx="10"/>
          </p:nvPr>
        </p:nvSpPr>
        <p:spPr/>
        <p:txBody>
          <a:bodyPr/>
          <a:lstStyle/>
          <a:p>
            <a:fld id="{F5888537-0084-4575-A325-5F23F3F1A791}" type="slidenum">
              <a:rPr lang="en-US" smtClean="0"/>
              <a:t>1</a:t>
            </a:fld>
            <a:endParaRPr lang="en-US"/>
          </a:p>
        </p:txBody>
      </p:sp>
    </p:spTree>
    <p:extLst>
      <p:ext uri="{BB962C8B-B14F-4D97-AF65-F5344CB8AC3E}">
        <p14:creationId xmlns:p14="http://schemas.microsoft.com/office/powerpoint/2010/main" val="960273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a:t>
            </a:r>
          </a:p>
          <a:p>
            <a:r>
              <a:rPr lang="en-US" dirty="0"/>
              <a:t>Shutterstock / Andrey_Popov.</a:t>
            </a:r>
          </a:p>
          <a:p>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13</a:t>
            </a:fld>
            <a:endParaRPr lang="en-US"/>
          </a:p>
        </p:txBody>
      </p:sp>
    </p:spTree>
    <p:extLst>
      <p:ext uri="{BB962C8B-B14F-4D97-AF65-F5344CB8AC3E}">
        <p14:creationId xmlns:p14="http://schemas.microsoft.com/office/powerpoint/2010/main" val="367384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Exhibit 3-6 </a:t>
            </a:r>
            <a:r>
              <a:rPr lang="en-US" dirty="0"/>
              <a:t>reveals the various</a:t>
            </a:r>
            <a:r>
              <a:rPr lang="en-US" baseline="0" dirty="0"/>
              <a:t> aspects of the </a:t>
            </a:r>
            <a:r>
              <a:rPr lang="en-US" b="1" baseline="0" dirty="0"/>
              <a:t>exploration strategy</a:t>
            </a:r>
            <a:r>
              <a:rPr lang="en-US" baseline="0" dirty="0"/>
              <a:t>.</a:t>
            </a:r>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15</a:t>
            </a:fld>
            <a:endParaRPr lang="en-US"/>
          </a:p>
        </p:txBody>
      </p:sp>
    </p:spTree>
    <p:extLst>
      <p:ext uri="{BB962C8B-B14F-4D97-AF65-F5344CB8AC3E}">
        <p14:creationId xmlns:p14="http://schemas.microsoft.com/office/powerpoint/2010/main" val="3599147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People in these four groups often bring</a:t>
            </a:r>
            <a:r>
              <a:rPr lang="en-US" baseline="0" dirty="0"/>
              <a:t> unique perspectives to the management dilemma and possible solutions.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Photo credit</a:t>
            </a:r>
          </a:p>
          <a:p>
            <a:r>
              <a:rPr lang="en-US" dirty="0"/>
              <a:t>Shutterstock / nd3000.</a:t>
            </a:r>
          </a:p>
          <a:p>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16</a:t>
            </a:fld>
            <a:endParaRPr lang="en-US"/>
          </a:p>
        </p:txBody>
      </p:sp>
    </p:spTree>
    <p:extLst>
      <p:ext uri="{BB962C8B-B14F-4D97-AF65-F5344CB8AC3E}">
        <p14:creationId xmlns:p14="http://schemas.microsoft.com/office/powerpoint/2010/main" val="1889760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Broad questions guide the discussion when we use people as</a:t>
            </a:r>
            <a:r>
              <a:rPr lang="en-US" baseline="0" dirty="0"/>
              <a:t> sources during exploration</a:t>
            </a:r>
            <a:r>
              <a:rPr lang="en-US" dirty="0"/>
              <a:t>. Several questions that could be used are listed in the slide. Some examples of groups who might be identified for an experience survey include potential car buyers, dealer sales representatives, advertising columnists, and automotive industry analysts.</a:t>
            </a:r>
          </a:p>
        </p:txBody>
      </p:sp>
      <p:sp>
        <p:nvSpPr>
          <p:cNvPr id="4" name="Slide Number Placeholder 3"/>
          <p:cNvSpPr>
            <a:spLocks noGrp="1"/>
          </p:cNvSpPr>
          <p:nvPr>
            <p:ph type="sldNum" sz="quarter" idx="10"/>
          </p:nvPr>
        </p:nvSpPr>
        <p:spPr/>
        <p:txBody>
          <a:bodyPr/>
          <a:lstStyle/>
          <a:p>
            <a:fld id="{F5888537-0084-4575-A325-5F23F3F1A791}" type="slidenum">
              <a:rPr lang="en-US" smtClean="0"/>
              <a:t>17</a:t>
            </a:fld>
            <a:endParaRPr lang="en-US"/>
          </a:p>
        </p:txBody>
      </p:sp>
    </p:spTree>
    <p:extLst>
      <p:ext uri="{BB962C8B-B14F-4D97-AF65-F5344CB8AC3E}">
        <p14:creationId xmlns:p14="http://schemas.microsoft.com/office/powerpoint/2010/main" val="4170689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Exhibit 3-7 </a:t>
            </a:r>
            <a:r>
              <a:rPr lang="en-US" dirty="0"/>
              <a:t>reveals the primary exploration strategy sources.</a:t>
            </a:r>
          </a:p>
        </p:txBody>
      </p:sp>
      <p:sp>
        <p:nvSpPr>
          <p:cNvPr id="4" name="Slide Number Placeholder 3"/>
          <p:cNvSpPr>
            <a:spLocks noGrp="1"/>
          </p:cNvSpPr>
          <p:nvPr>
            <p:ph type="sldNum" sz="quarter" idx="10"/>
          </p:nvPr>
        </p:nvSpPr>
        <p:spPr/>
        <p:txBody>
          <a:bodyPr/>
          <a:lstStyle/>
          <a:p>
            <a:fld id="{F5888537-0084-4575-A325-5F23F3F1A791}" type="slidenum">
              <a:rPr lang="en-US" smtClean="0"/>
              <a:t>18</a:t>
            </a:fld>
            <a:endParaRPr lang="en-US"/>
          </a:p>
        </p:txBody>
      </p:sp>
    </p:spTree>
    <p:extLst>
      <p:ext uri="{BB962C8B-B14F-4D97-AF65-F5344CB8AC3E}">
        <p14:creationId xmlns:p14="http://schemas.microsoft.com/office/powerpoint/2010/main" val="4194305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Information sources are categorized into three levels. </a:t>
            </a:r>
          </a:p>
          <a:p>
            <a:pPr eaLnBrk="1" hangingPunct="1"/>
            <a:r>
              <a:rPr lang="en-US" b="1" dirty="0"/>
              <a:t>Primary sources</a:t>
            </a:r>
            <a:r>
              <a:rPr lang="en-US" dirty="0"/>
              <a:t> are original works of research or raw data without interpretation or pronouncements that represent an official opinion or position.</a:t>
            </a:r>
          </a:p>
          <a:p>
            <a:pPr eaLnBrk="1" hangingPunct="1"/>
            <a:r>
              <a:rPr lang="en-US" b="1" dirty="0"/>
              <a:t>Secondary sources</a:t>
            </a:r>
            <a:r>
              <a:rPr lang="en-US" dirty="0"/>
              <a:t> are interpretations of primary data. A firm searching for secondary sources can search either internally or externally, as depicted in </a:t>
            </a:r>
            <a:r>
              <a:rPr lang="en-US" b="1" dirty="0"/>
              <a:t>Exhibit 3-7 </a:t>
            </a:r>
            <a:r>
              <a:rPr lang="en-US" b="0" dirty="0">
                <a:solidFill>
                  <a:srgbClr val="FF0000"/>
                </a:solidFill>
              </a:rPr>
              <a:t>(</a:t>
            </a:r>
            <a:r>
              <a:rPr lang="en-US" b="0" u="sng" dirty="0">
                <a:solidFill>
                  <a:srgbClr val="FF0000"/>
                </a:solidFill>
              </a:rPr>
              <a:t>slide 18</a:t>
            </a:r>
            <a:r>
              <a:rPr lang="en-US" b="0" dirty="0">
                <a:solidFill>
                  <a:srgbClr val="FF0000"/>
                </a:solidFill>
              </a:rPr>
              <a:t>). </a:t>
            </a:r>
            <a:endParaRPr lang="en-US" dirty="0"/>
          </a:p>
          <a:p>
            <a:pPr eaLnBrk="1" hangingPunct="1"/>
            <a:r>
              <a:rPr lang="en-US" b="1" dirty="0"/>
              <a:t>Tertiary sources</a:t>
            </a:r>
            <a:r>
              <a:rPr lang="en-US" dirty="0"/>
              <a:t> are aids to discover primary or secondary sources or an interpretation of a secondary source.</a:t>
            </a:r>
          </a:p>
          <a:p>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19</a:t>
            </a:fld>
            <a:endParaRPr lang="en-US"/>
          </a:p>
        </p:txBody>
      </p:sp>
    </p:spTree>
    <p:extLst>
      <p:ext uri="{BB962C8B-B14F-4D97-AF65-F5344CB8AC3E}">
        <p14:creationId xmlns:p14="http://schemas.microsoft.com/office/powerpoint/2010/main" val="22406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Numerous companies build large consumer purchase behavior databases by collecting transaction data made via store-owned credit programs or frequent purchase loyalty identification programs not linked directly with payment plans. Studying such data can reveal the likely success of a new product introduction or the sales lift effect of a price incentive.</a:t>
            </a:r>
          </a:p>
          <a:p>
            <a:endParaRPr lang="en-US" dirty="0"/>
          </a:p>
          <a:p>
            <a:r>
              <a:rPr lang="en-US" dirty="0"/>
              <a:t>PHOTO CREDIT</a:t>
            </a:r>
          </a:p>
          <a:p>
            <a:r>
              <a:rPr lang="en-US" dirty="0"/>
              <a:t>stocknshares/Getty Images.</a:t>
            </a:r>
          </a:p>
        </p:txBody>
      </p:sp>
      <p:sp>
        <p:nvSpPr>
          <p:cNvPr id="4" name="Slide Number Placeholder 3"/>
          <p:cNvSpPr>
            <a:spLocks noGrp="1"/>
          </p:cNvSpPr>
          <p:nvPr>
            <p:ph type="sldNum" sz="quarter" idx="10"/>
          </p:nvPr>
        </p:nvSpPr>
        <p:spPr/>
        <p:txBody>
          <a:bodyPr/>
          <a:lstStyle/>
          <a:p>
            <a:fld id="{F5888537-0084-4575-A325-5F23F3F1A791}" type="slidenum">
              <a:rPr lang="en-US" smtClean="0"/>
              <a:t>20</a:t>
            </a:fld>
            <a:endParaRPr lang="en-US"/>
          </a:p>
        </p:txBody>
      </p:sp>
    </p:spTree>
    <p:extLst>
      <p:ext uri="{BB962C8B-B14F-4D97-AF65-F5344CB8AC3E}">
        <p14:creationId xmlns:p14="http://schemas.microsoft.com/office/powerpoint/2010/main" val="2557686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Generally, the exploration phase will begin with a literature search. A </a:t>
            </a:r>
            <a:r>
              <a:rPr lang="en-US" b="1" dirty="0"/>
              <a:t>literature search </a:t>
            </a:r>
            <a:r>
              <a:rPr lang="en-US" dirty="0"/>
              <a:t>is a review of books, journal articles, and professional literature that relate to the management dilemma. This may also include Web-published material. This slide details the five steps of a literature search.</a:t>
            </a:r>
          </a:p>
          <a:p>
            <a:pPr eaLnBrk="1" hangingPunct="1"/>
            <a:endParaRPr lang="en-US" dirty="0"/>
          </a:p>
          <a:p>
            <a:pPr eaLnBrk="1" hangingPunct="1"/>
            <a:r>
              <a:rPr lang="en-US" dirty="0"/>
              <a:t>The result of a literature search could be a solution to the management dilemma. If so, no further research is necessary. Otherwise, a research proposal is generated.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Photo credit</a:t>
            </a:r>
          </a:p>
          <a:p>
            <a:pPr eaLnBrk="1" hangingPunct="1"/>
            <a:r>
              <a:rPr lang="en-US" dirty="0"/>
              <a:t>Shutterstock / Rawpixel.com</a:t>
            </a:r>
          </a:p>
        </p:txBody>
      </p:sp>
      <p:sp>
        <p:nvSpPr>
          <p:cNvPr id="4" name="Slide Number Placeholder 3"/>
          <p:cNvSpPr>
            <a:spLocks noGrp="1"/>
          </p:cNvSpPr>
          <p:nvPr>
            <p:ph type="sldNum" sz="quarter" idx="10"/>
          </p:nvPr>
        </p:nvSpPr>
        <p:spPr/>
        <p:txBody>
          <a:bodyPr/>
          <a:lstStyle/>
          <a:p>
            <a:fld id="{F5888537-0084-4575-A325-5F23F3F1A791}" type="slidenum">
              <a:rPr lang="en-US" smtClean="0"/>
              <a:t>21</a:t>
            </a:fld>
            <a:endParaRPr lang="en-US"/>
          </a:p>
        </p:txBody>
      </p:sp>
    </p:spTree>
    <p:extLst>
      <p:ext uri="{BB962C8B-B14F-4D97-AF65-F5344CB8AC3E}">
        <p14:creationId xmlns:p14="http://schemas.microsoft.com/office/powerpoint/2010/main" val="263919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These are the five types of information sources used most by researchers at this phase of a project. </a:t>
            </a:r>
          </a:p>
          <a:p>
            <a:pPr eaLnBrk="1" hangingPunct="1"/>
            <a:r>
              <a:rPr lang="en-US" dirty="0"/>
              <a:t>Indexes and bibliographies help one to identify books and journal articles. </a:t>
            </a:r>
          </a:p>
          <a:p>
            <a:pPr eaLnBrk="1" hangingPunct="1">
              <a:buFontTx/>
              <a:buChar char="•"/>
            </a:pPr>
            <a:r>
              <a:rPr lang="en-US" dirty="0"/>
              <a:t>An </a:t>
            </a:r>
            <a:r>
              <a:rPr lang="en-US" b="1" dirty="0"/>
              <a:t>index</a:t>
            </a:r>
            <a:r>
              <a:rPr lang="en-US" dirty="0"/>
              <a:t> is a secondary data source that helps to identify and locate a single book, journal article, author, etc. from a larger set. </a:t>
            </a:r>
          </a:p>
          <a:p>
            <a:pPr eaLnBrk="1" hangingPunct="1">
              <a:buFontTx/>
              <a:buChar char="•"/>
            </a:pPr>
            <a:r>
              <a:rPr lang="en-US" dirty="0"/>
              <a:t>A </a:t>
            </a:r>
            <a:r>
              <a:rPr lang="en-US" b="1" dirty="0"/>
              <a:t>bibliography</a:t>
            </a:r>
            <a:r>
              <a:rPr lang="en-US" dirty="0"/>
              <a:t> is an information source that helps locate a single book, article, photograph, etc.</a:t>
            </a:r>
          </a:p>
          <a:p>
            <a:pPr eaLnBrk="1" hangingPunct="1">
              <a:buFontTx/>
              <a:buChar char="•"/>
            </a:pPr>
            <a:r>
              <a:rPr lang="en-US" b="1" dirty="0"/>
              <a:t>Dictionaries</a:t>
            </a:r>
            <a:r>
              <a:rPr lang="en-US" dirty="0"/>
              <a:t> are secondary sources that define words, terms, and jargon.</a:t>
            </a:r>
          </a:p>
          <a:p>
            <a:pPr eaLnBrk="1" hangingPunct="1">
              <a:buFontTx/>
              <a:buChar char="•"/>
            </a:pPr>
            <a:r>
              <a:rPr lang="en-US" b="1" dirty="0"/>
              <a:t>Encyclopedias</a:t>
            </a:r>
            <a:r>
              <a:rPr lang="en-US" dirty="0"/>
              <a:t> are secondary sources that provide background or historical information about a topic.</a:t>
            </a:r>
          </a:p>
          <a:p>
            <a:pPr eaLnBrk="1" hangingPunct="1">
              <a:buFontTx/>
              <a:buChar char="•"/>
            </a:pPr>
            <a:r>
              <a:rPr lang="en-US" dirty="0"/>
              <a:t>A </a:t>
            </a:r>
            <a:r>
              <a:rPr lang="en-US" b="1" dirty="0"/>
              <a:t>handbook</a:t>
            </a:r>
            <a:r>
              <a:rPr lang="en-US" dirty="0"/>
              <a:t> is a secondary source used to identify key terms, people, or events relevant to the management dilemma or management question.</a:t>
            </a:r>
          </a:p>
          <a:p>
            <a:pPr eaLnBrk="1" hangingPunct="1">
              <a:buFontTx/>
              <a:buChar char="•"/>
            </a:pPr>
            <a:r>
              <a:rPr lang="en-US" b="1" dirty="0"/>
              <a:t>Directories</a:t>
            </a:r>
            <a:r>
              <a:rPr lang="en-US" dirty="0"/>
              <a:t> are reference sources used to identify contact information.</a:t>
            </a:r>
          </a:p>
        </p:txBody>
      </p:sp>
      <p:sp>
        <p:nvSpPr>
          <p:cNvPr id="4" name="Slide Number Placeholder 3"/>
          <p:cNvSpPr>
            <a:spLocks noGrp="1"/>
          </p:cNvSpPr>
          <p:nvPr>
            <p:ph type="sldNum" sz="quarter" idx="10"/>
          </p:nvPr>
        </p:nvSpPr>
        <p:spPr/>
        <p:txBody>
          <a:bodyPr/>
          <a:lstStyle/>
          <a:p>
            <a:fld id="{F5888537-0084-4575-A325-5F23F3F1A791}" type="slidenum">
              <a:rPr lang="en-US" smtClean="0"/>
              <a:t>22</a:t>
            </a:fld>
            <a:endParaRPr lang="en-US"/>
          </a:p>
        </p:txBody>
      </p:sp>
    </p:spTree>
    <p:extLst>
      <p:ext uri="{BB962C8B-B14F-4D97-AF65-F5344CB8AC3E}">
        <p14:creationId xmlns:p14="http://schemas.microsoft.com/office/powerpoint/2010/main" val="3447390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 researcher using secondary sources will want to conduct a source evaluation</a:t>
            </a:r>
            <a:r>
              <a:rPr lang="en-US" baseline="0" dirty="0"/>
              <a:t> </a:t>
            </a:r>
            <a:r>
              <a:rPr lang="en-US" dirty="0"/>
              <a:t>on five factors; </a:t>
            </a:r>
            <a:r>
              <a:rPr lang="en-US" b="1" dirty="0"/>
              <a:t>Exhibit 3-8 </a:t>
            </a:r>
            <a:r>
              <a:rPr lang="en-US" dirty="0"/>
              <a:t>examines these in detail.  If you prefer, you can use the next two slides (hidden) which</a:t>
            </a:r>
            <a:r>
              <a:rPr lang="en-US" baseline="0" dirty="0"/>
              <a:t> show the actual table from the text.</a:t>
            </a:r>
            <a:endParaRPr lang="en-US" dirty="0"/>
          </a:p>
          <a:p>
            <a:pPr lvl="1" eaLnBrk="1" hangingPunct="1">
              <a:buFontTx/>
              <a:buChar char="•"/>
            </a:pPr>
            <a:r>
              <a:rPr lang="en-US" b="1" dirty="0"/>
              <a:t>Purpose</a:t>
            </a:r>
            <a:r>
              <a:rPr lang="en-US" dirty="0"/>
              <a:t> is the explicit or hidden agenda of the information source.</a:t>
            </a:r>
          </a:p>
          <a:p>
            <a:pPr lvl="1" eaLnBrk="1" hangingPunct="1">
              <a:buFontTx/>
              <a:buChar char="•"/>
            </a:pPr>
            <a:r>
              <a:rPr lang="en-US" b="1" dirty="0"/>
              <a:t>Scope</a:t>
            </a:r>
            <a:r>
              <a:rPr lang="en-US" dirty="0"/>
              <a:t> is the breadth or depth of topic coverage, including time period, geographic limitations, and the criteria for information inclusion.</a:t>
            </a:r>
          </a:p>
          <a:p>
            <a:pPr lvl="1" eaLnBrk="1" hangingPunct="1">
              <a:buFontTx/>
              <a:buChar char="•"/>
            </a:pPr>
            <a:r>
              <a:rPr lang="en-US" b="1" dirty="0"/>
              <a:t>Authority</a:t>
            </a:r>
            <a:r>
              <a:rPr lang="en-US" dirty="0"/>
              <a:t> is the level of the data (primary, secondary, tertiary) and the credentials of the source author.</a:t>
            </a:r>
          </a:p>
          <a:p>
            <a:pPr lvl="1" eaLnBrk="1" hangingPunct="1">
              <a:buFontTx/>
              <a:buChar char="•"/>
            </a:pPr>
            <a:r>
              <a:rPr lang="en-US" b="1" dirty="0"/>
              <a:t>Audience</a:t>
            </a:r>
            <a:r>
              <a:rPr lang="en-US" dirty="0"/>
              <a:t> refers to the characteristics and background of the people or groups for whom the source was created.</a:t>
            </a:r>
          </a:p>
          <a:p>
            <a:pPr lvl="1" eaLnBrk="1" hangingPunct="1">
              <a:buFontTx/>
              <a:buChar char="•"/>
            </a:pPr>
            <a:r>
              <a:rPr lang="en-US" b="1" dirty="0"/>
              <a:t>Format</a:t>
            </a:r>
            <a:r>
              <a:rPr lang="en-US" dirty="0"/>
              <a:t> refers to how the information is presented and the degree of ease in locating specific information within the source.</a:t>
            </a:r>
          </a:p>
          <a:p>
            <a:pPr eaLnBrk="1" hangingPunct="1"/>
            <a:endParaRPr lang="en-US" dirty="0"/>
          </a:p>
          <a:p>
            <a:pPr eaLnBrk="1" hangingPunct="1"/>
            <a:r>
              <a:rPr lang="en-US" dirty="0"/>
              <a:t>Students often accept web-delivered information as of the same quality as electronic databases. One exercise is to have them view a web-site and present an analysis of it using the five factors.  Students are often active participants in blogging, so having them use such a site for analysis might open their eyes. </a:t>
            </a:r>
          </a:p>
          <a:p>
            <a:pPr eaLnBrk="1" hangingPunct="1">
              <a:buFontTx/>
              <a:buChar char="•"/>
            </a:pPr>
            <a:r>
              <a:rPr lang="en-US" b="1" dirty="0"/>
              <a:t>Exhibit 3-8</a:t>
            </a:r>
            <a:r>
              <a:rPr lang="en-US" dirty="0"/>
              <a:t> offers several questions to answer when evaluating web sites on the five factors.</a:t>
            </a:r>
          </a:p>
          <a:p>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24</a:t>
            </a:fld>
            <a:endParaRPr lang="en-US"/>
          </a:p>
        </p:txBody>
      </p:sp>
    </p:spTree>
    <p:extLst>
      <p:ext uri="{BB962C8B-B14F-4D97-AF65-F5344CB8AC3E}">
        <p14:creationId xmlns:p14="http://schemas.microsoft.com/office/powerpoint/2010/main" val="428519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Exhibit 3-1 </a:t>
            </a:r>
            <a:r>
              <a:rPr lang="en-US" dirty="0"/>
              <a:t>has four </a:t>
            </a:r>
            <a:r>
              <a:rPr lang="en-US" baseline="0" dirty="0"/>
              <a:t>primary tasks that lead to a clarified research question.</a:t>
            </a:r>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4</a:t>
            </a:fld>
            <a:endParaRPr lang="en-US"/>
          </a:p>
        </p:txBody>
      </p:sp>
    </p:spTree>
    <p:extLst>
      <p:ext uri="{BB962C8B-B14F-4D97-AF65-F5344CB8AC3E}">
        <p14:creationId xmlns:p14="http://schemas.microsoft.com/office/powerpoint/2010/main" val="228424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a:t>The quality and appropriateness of internal sources should not be assumed.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Compatibility</a:t>
            </a:r>
            <a:r>
              <a:rPr lang="en-US" dirty="0"/>
              <a:t> with the current management dilemma, problem, and research question (the more compatible the data, the more valuable the data).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Timelessness</a:t>
            </a:r>
            <a:r>
              <a:rPr lang="en-US" dirty="0"/>
              <a:t> (the more the data hasn’t been affected by time, the more valuable the data).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Recentness </a:t>
            </a:r>
            <a:r>
              <a:rPr lang="en-US" dirty="0"/>
              <a:t>(the more current the data, the more valuable the data.)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Quality</a:t>
            </a:r>
            <a:r>
              <a:rPr lang="en-US" dirty="0"/>
              <a:t> of original research process (the more that standards of good research were applied in collecting the original data, the more valuable the data).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Author(s) experience </a:t>
            </a:r>
            <a:r>
              <a:rPr lang="en-US" dirty="0"/>
              <a:t>of the individual(s) compiling the source (the more experienced the individuals, the more valuable the data).</a:t>
            </a:r>
          </a:p>
        </p:txBody>
      </p:sp>
      <p:sp>
        <p:nvSpPr>
          <p:cNvPr id="4" name="Slide Number Placeholder 3"/>
          <p:cNvSpPr>
            <a:spLocks noGrp="1"/>
          </p:cNvSpPr>
          <p:nvPr>
            <p:ph type="sldNum" sz="quarter" idx="10"/>
          </p:nvPr>
        </p:nvSpPr>
        <p:spPr/>
        <p:txBody>
          <a:bodyPr/>
          <a:lstStyle/>
          <a:p>
            <a:fld id="{F5888537-0084-4575-A325-5F23F3F1A791}" type="slidenum">
              <a:rPr lang="en-US" smtClean="0"/>
              <a:t>25</a:t>
            </a:fld>
            <a:endParaRPr lang="en-US"/>
          </a:p>
        </p:txBody>
      </p:sp>
    </p:spTree>
    <p:extLst>
      <p:ext uri="{BB962C8B-B14F-4D97-AF65-F5344CB8AC3E}">
        <p14:creationId xmlns:p14="http://schemas.microsoft.com/office/powerpoint/2010/main" val="1126123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dirty="0"/>
              <a:t>A research question best states the objective of the marketing research study. Incorrectly defining the research question is the fundamental weakness in the marketing research process.</a:t>
            </a:r>
          </a:p>
          <a:p>
            <a:pPr marL="228600" indent="-228600" eaLnBrk="1" hangingPunct="1"/>
            <a:r>
              <a:rPr lang="en-US" dirty="0"/>
              <a:t>After the exploration process is complete, the researcher must fine-tune the research question. At this point, the research question will have evolved in some fashion. It will have better focus.</a:t>
            </a:r>
          </a:p>
          <a:p>
            <a:pPr marL="228600" indent="-228600" eaLnBrk="1" hangingPunct="1"/>
            <a:r>
              <a:rPr lang="en-US" dirty="0"/>
              <a:t>In addition to fine-tuning the original question, other research question-related activities should be addressed in this phase to enhance the direction of the project. </a:t>
            </a:r>
          </a:p>
          <a:p>
            <a:pPr marL="685800" lvl="1" indent="-228600" eaLnBrk="1" hangingPunct="1">
              <a:buFontTx/>
              <a:buAutoNum type="arabicPeriod"/>
            </a:pPr>
            <a:r>
              <a:rPr lang="en-US" dirty="0"/>
              <a:t>Examine variables to be studied and assess whether they are operationally defined.</a:t>
            </a:r>
          </a:p>
          <a:p>
            <a:pPr marL="685800" lvl="1" indent="-228600" eaLnBrk="1" hangingPunct="1">
              <a:buFontTx/>
              <a:buAutoNum type="arabicPeriod"/>
            </a:pPr>
            <a:r>
              <a:rPr lang="en-US" dirty="0"/>
              <a:t>Review the research questions to break them down into second and third-level questions.</a:t>
            </a:r>
          </a:p>
          <a:p>
            <a:pPr marL="685800" lvl="1" indent="-228600" eaLnBrk="1" hangingPunct="1">
              <a:buFontTx/>
              <a:buAutoNum type="arabicPeriod"/>
            </a:pPr>
            <a:r>
              <a:rPr lang="en-US" dirty="0"/>
              <a:t>Evaluate hypotheses to be sure they meet the criteria for strong hypotheses.</a:t>
            </a:r>
          </a:p>
          <a:p>
            <a:pPr marL="685800" lvl="1" indent="-228600" eaLnBrk="1" hangingPunct="1">
              <a:buFontTx/>
              <a:buAutoNum type="arabicPeriod"/>
            </a:pPr>
            <a:r>
              <a:rPr lang="en-US" dirty="0"/>
              <a:t>Determine what evidence must be collected to answer the various questions and hypotheses.</a:t>
            </a:r>
          </a:p>
          <a:p>
            <a:pPr marL="685800" lvl="1" indent="-228600" eaLnBrk="1" hangingPunct="1">
              <a:buFontTx/>
              <a:buAutoNum type="arabicPeriod"/>
            </a:pPr>
            <a:r>
              <a:rPr lang="en-US" dirty="0"/>
              <a:t>Set the scope of the study by stating what is not a part of the research question.</a:t>
            </a:r>
          </a:p>
        </p:txBody>
      </p:sp>
      <p:sp>
        <p:nvSpPr>
          <p:cNvPr id="4" name="Slide Number Placeholder 3"/>
          <p:cNvSpPr>
            <a:spLocks noGrp="1"/>
          </p:cNvSpPr>
          <p:nvPr>
            <p:ph type="sldNum" sz="quarter" idx="10"/>
          </p:nvPr>
        </p:nvSpPr>
        <p:spPr/>
        <p:txBody>
          <a:bodyPr/>
          <a:lstStyle/>
          <a:p>
            <a:fld id="{F5888537-0084-4575-A325-5F23F3F1A791}" type="slidenum">
              <a:rPr lang="en-US" smtClean="0"/>
              <a:t>26</a:t>
            </a:fld>
            <a:endParaRPr lang="en-US"/>
          </a:p>
        </p:txBody>
      </p:sp>
    </p:spTree>
    <p:extLst>
      <p:ext uri="{BB962C8B-B14F-4D97-AF65-F5344CB8AC3E}">
        <p14:creationId xmlns:p14="http://schemas.microsoft.com/office/powerpoint/2010/main" val="952939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90000"/>
              </a:lnSpc>
              <a:spcBef>
                <a:spcPct val="30000"/>
              </a:spcBef>
              <a:spcAft>
                <a:spcPct val="0"/>
              </a:spcAft>
              <a:buClrTx/>
              <a:buSzTx/>
              <a:buFontTx/>
              <a:buNone/>
              <a:tabLst/>
              <a:defRPr/>
            </a:pPr>
            <a:r>
              <a:rPr lang="en-US" dirty="0"/>
              <a:t>Photo credit</a:t>
            </a:r>
          </a:p>
          <a:p>
            <a:pPr marL="228600" marR="0" indent="-228600" algn="l" defTabSz="914400" rtl="0" eaLnBrk="1" fontAlgn="base" latinLnBrk="0" hangingPunct="1">
              <a:lnSpc>
                <a:spcPct val="90000"/>
              </a:lnSpc>
              <a:spcBef>
                <a:spcPct val="30000"/>
              </a:spcBef>
              <a:spcAft>
                <a:spcPct val="0"/>
              </a:spcAft>
              <a:buClrTx/>
              <a:buSzTx/>
              <a:buFontTx/>
              <a:buNone/>
              <a:tabLst/>
              <a:defRPr/>
            </a:pPr>
            <a:r>
              <a:rPr lang="en-US" dirty="0"/>
              <a:t>©Ariel </a:t>
            </a:r>
            <a:r>
              <a:rPr lang="en-US" dirty="0" err="1"/>
              <a:t>Skelley</a:t>
            </a:r>
            <a:r>
              <a:rPr lang="en-US" dirty="0"/>
              <a:t>/Blend Images</a:t>
            </a:r>
          </a:p>
        </p:txBody>
      </p:sp>
      <p:sp>
        <p:nvSpPr>
          <p:cNvPr id="4" name="Slide Number Placeholder 3"/>
          <p:cNvSpPr>
            <a:spLocks noGrp="1"/>
          </p:cNvSpPr>
          <p:nvPr>
            <p:ph type="sldNum" sz="quarter" idx="10"/>
          </p:nvPr>
        </p:nvSpPr>
        <p:spPr/>
        <p:txBody>
          <a:bodyPr/>
          <a:lstStyle/>
          <a:p>
            <a:fld id="{F5888537-0084-4575-A325-5F23F3F1A791}" type="slidenum">
              <a:rPr lang="en-US" smtClean="0"/>
              <a:t>27</a:t>
            </a:fld>
            <a:endParaRPr lang="en-US"/>
          </a:p>
        </p:txBody>
      </p:sp>
    </p:spTree>
    <p:extLst>
      <p:ext uri="{BB962C8B-B14F-4D97-AF65-F5344CB8AC3E}">
        <p14:creationId xmlns:p14="http://schemas.microsoft.com/office/powerpoint/2010/main" val="4202826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Exhibit 3-9 </a:t>
            </a:r>
            <a:r>
              <a:rPr lang="en-US" dirty="0"/>
              <a:t>summarizes the process for valuing research.</a:t>
            </a:r>
          </a:p>
        </p:txBody>
      </p:sp>
      <p:sp>
        <p:nvSpPr>
          <p:cNvPr id="4" name="Slide Number Placeholder 3"/>
          <p:cNvSpPr>
            <a:spLocks noGrp="1"/>
          </p:cNvSpPr>
          <p:nvPr>
            <p:ph type="sldNum" sz="quarter" idx="10"/>
          </p:nvPr>
        </p:nvSpPr>
        <p:spPr/>
        <p:txBody>
          <a:bodyPr/>
          <a:lstStyle/>
          <a:p>
            <a:fld id="{F5888537-0084-4575-A325-5F23F3F1A791}" type="slidenum">
              <a:rPr lang="en-US" smtClean="0"/>
              <a:t>28</a:t>
            </a:fld>
            <a:endParaRPr lang="en-US"/>
          </a:p>
        </p:txBody>
      </p:sp>
    </p:spTree>
    <p:extLst>
      <p:ext uri="{BB962C8B-B14F-4D97-AF65-F5344CB8AC3E}">
        <p14:creationId xmlns:p14="http://schemas.microsoft.com/office/powerpoint/2010/main" val="2574563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90000"/>
              </a:lnSpc>
            </a:pPr>
            <a:r>
              <a:rPr lang="en-US" dirty="0"/>
              <a:t>Managers are increasingly asked to prove that research meets ROI objectives. Conceptually, the value of research is not difficult to determine. It may be judged in terms of the difference between the result of decisions made with the information and the result that would be made without it. This application cannot be measured, though. </a:t>
            </a:r>
          </a:p>
          <a:p>
            <a:pPr marL="228600" indent="-228600" eaLnBrk="1" hangingPunct="1">
              <a:lnSpc>
                <a:spcPct val="90000"/>
              </a:lnSpc>
              <a:buFontTx/>
              <a:buChar char="•"/>
            </a:pPr>
            <a:r>
              <a:rPr lang="en-US" b="1" dirty="0"/>
              <a:t>Option analysis</a:t>
            </a:r>
            <a:r>
              <a:rPr lang="en-US" dirty="0"/>
              <a:t>: Managers conduct formal analysis of each alternative research project judged in terms of estimated costs and associated benefits and with managerial judgment playing a major role.</a:t>
            </a:r>
          </a:p>
          <a:p>
            <a:pPr marL="228600" indent="-228600" eaLnBrk="1" hangingPunct="1">
              <a:lnSpc>
                <a:spcPct val="90000"/>
              </a:lnSpc>
              <a:buFontTx/>
              <a:buChar char="•"/>
            </a:pPr>
            <a:r>
              <a:rPr lang="en-US" b="1" dirty="0"/>
              <a:t>Decision theory</a:t>
            </a:r>
            <a:r>
              <a:rPr lang="en-US" dirty="0"/>
              <a:t>: The focus is on trying to assess the outcomes of each action. The manager chooses the action that affords the best outcome – the action criteria that meets or exceeds whatever criteria are established. Each criterion is a combination of a decision rule and a decision variable. The decision rule is a criterion for judging the attractiveness of two or more alternatives when using a decision variable. </a:t>
            </a:r>
            <a:r>
              <a:rPr lang="en-US" b="0" dirty="0"/>
              <a:t>The decision variable </a:t>
            </a:r>
            <a:r>
              <a:rPr lang="en-US" dirty="0"/>
              <a:t>is a quantifiable characteristic, attribute, or outcome on which a choice decision will be made. The evaluation of alternatives requires that </a:t>
            </a:r>
          </a:p>
          <a:p>
            <a:pPr marL="1143000" lvl="2" indent="-228600" eaLnBrk="1" hangingPunct="1">
              <a:lnSpc>
                <a:spcPct val="90000"/>
              </a:lnSpc>
              <a:buFontTx/>
              <a:buAutoNum type="arabicParenR"/>
            </a:pPr>
            <a:r>
              <a:rPr lang="en-US" dirty="0"/>
              <a:t> each alternative is explicitly stated, </a:t>
            </a:r>
          </a:p>
          <a:p>
            <a:pPr marL="1143000" lvl="2" indent="-228600" eaLnBrk="1" hangingPunct="1">
              <a:lnSpc>
                <a:spcPct val="90000"/>
              </a:lnSpc>
              <a:buFontTx/>
              <a:buAutoNum type="arabicParenR"/>
            </a:pPr>
            <a:r>
              <a:rPr lang="en-US" dirty="0"/>
              <a:t> a </a:t>
            </a:r>
            <a:r>
              <a:rPr lang="en-US" b="1" dirty="0"/>
              <a:t>decision variable </a:t>
            </a:r>
            <a:r>
              <a:rPr lang="en-US" dirty="0"/>
              <a:t>is defined by an outcome that may be measured, and </a:t>
            </a:r>
          </a:p>
          <a:p>
            <a:pPr marL="1143000" lvl="2" indent="-228600" eaLnBrk="1" hangingPunct="1">
              <a:lnSpc>
                <a:spcPct val="90000"/>
              </a:lnSpc>
              <a:buFontTx/>
              <a:buAutoNum type="arabicParenR"/>
            </a:pPr>
            <a:r>
              <a:rPr lang="en-US" dirty="0"/>
              <a:t> a </a:t>
            </a:r>
            <a:r>
              <a:rPr lang="en-US" b="1" dirty="0"/>
              <a:t>decision rule </a:t>
            </a:r>
            <a:r>
              <a:rPr lang="en-US" dirty="0"/>
              <a:t>is determined by which outcomes may be compared.</a:t>
            </a:r>
          </a:p>
          <a:p>
            <a:pPr marL="228600" indent="-228600" eaLnBrk="1" hangingPunct="1">
              <a:lnSpc>
                <a:spcPct val="90000"/>
              </a:lnSpc>
              <a:buFontTx/>
              <a:buChar char="•"/>
            </a:pPr>
            <a:endParaRPr lang="en-US" b="0" dirty="0"/>
          </a:p>
          <a:p>
            <a:pPr marL="228600" indent="-228600" eaLnBrk="1" hangingPunct="1">
              <a:lnSpc>
                <a:spcPct val="90000"/>
              </a:lnSpc>
              <a:buFontTx/>
              <a:buChar char="•"/>
            </a:pPr>
            <a:r>
              <a:rPr lang="en-US" b="0" dirty="0"/>
              <a:t>Most research is valued after it is conducted (by determining how much money was</a:t>
            </a:r>
            <a:r>
              <a:rPr lang="en-US" b="0" baseline="0" dirty="0"/>
              <a:t> saved or gained, how many employees were retained </a:t>
            </a:r>
            <a:r>
              <a:rPr lang="en-US" b="0" baseline="0" dirty="0" err="1"/>
              <a:t>vs</a:t>
            </a:r>
            <a:r>
              <a:rPr lang="en-US" b="0" baseline="0" dirty="0"/>
              <a:t> lost, etc.)</a:t>
            </a:r>
            <a:r>
              <a:rPr lang="en-US" b="0" dirty="0"/>
              <a:t>.  But over time,</a:t>
            </a:r>
            <a:r>
              <a:rPr lang="en-US" b="0" baseline="0" dirty="0"/>
              <a:t> a savvy manager can estimate value of research based on prior experience.</a:t>
            </a:r>
          </a:p>
          <a:p>
            <a:pPr marL="228600" indent="-228600" eaLnBrk="1" hangingPunct="1">
              <a:lnSpc>
                <a:spcPct val="90000"/>
              </a:lnSpc>
              <a:buFontTx/>
              <a:buChar char="•"/>
            </a:pPr>
            <a:endParaRPr lang="en-US" b="0" baseline="0" dirty="0"/>
          </a:p>
          <a:p>
            <a:pPr marL="0" indent="0" eaLnBrk="1" hangingPunct="1">
              <a:lnSpc>
                <a:spcPct val="90000"/>
              </a:lnSpc>
              <a:buFontTx/>
              <a:buNone/>
            </a:pPr>
            <a:r>
              <a:rPr lang="en-US" b="0" baseline="0" dirty="0"/>
              <a:t>Photo Credit</a:t>
            </a:r>
          </a:p>
          <a:p>
            <a:pPr marL="0" indent="0" eaLnBrk="1" hangingPunct="1">
              <a:lnSpc>
                <a:spcPct val="90000"/>
              </a:lnSpc>
              <a:buFontTx/>
              <a:buNone/>
            </a:pPr>
            <a:r>
              <a:rPr lang="en-US" dirty="0" err="1"/>
              <a:t>Purestock</a:t>
            </a:r>
            <a:r>
              <a:rPr lang="en-US" dirty="0"/>
              <a:t>/</a:t>
            </a:r>
            <a:r>
              <a:rPr lang="en-US" dirty="0" err="1"/>
              <a:t>Superstock</a:t>
            </a:r>
            <a:r>
              <a:rPr lang="en-US" dirty="0"/>
              <a:t>.</a:t>
            </a:r>
          </a:p>
        </p:txBody>
      </p:sp>
      <p:sp>
        <p:nvSpPr>
          <p:cNvPr id="4" name="Slide Number Placeholder 3"/>
          <p:cNvSpPr>
            <a:spLocks noGrp="1"/>
          </p:cNvSpPr>
          <p:nvPr>
            <p:ph type="sldNum" sz="quarter" idx="10"/>
          </p:nvPr>
        </p:nvSpPr>
        <p:spPr/>
        <p:txBody>
          <a:bodyPr/>
          <a:lstStyle/>
          <a:p>
            <a:fld id="{F5888537-0084-4575-A325-5F23F3F1A791}" type="slidenum">
              <a:rPr lang="en-US" smtClean="0"/>
              <a:t>29</a:t>
            </a:fld>
            <a:endParaRPr lang="en-US"/>
          </a:p>
        </p:txBody>
      </p:sp>
    </p:spTree>
    <p:extLst>
      <p:ext uri="{BB962C8B-B14F-4D97-AF65-F5344CB8AC3E}">
        <p14:creationId xmlns:p14="http://schemas.microsoft.com/office/powerpoint/2010/main" val="3387913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lnSpc>
                <a:spcPct val="90000"/>
              </a:lnSpc>
            </a:pPr>
            <a:r>
              <a:rPr lang="en-US" i="1" dirty="0"/>
              <a:t>Task budget.</a:t>
            </a:r>
            <a:r>
              <a:rPr lang="en-US" dirty="0"/>
              <a:t> Dollars are drawn from the discretionary reserves of an organization or the budget of an in-house research operation to fund a research project. A discretionary reserve might be based on a fixed percentage of projected or prior year’s sales</a:t>
            </a:r>
            <a:r>
              <a:rPr lang="en-US" i="1" dirty="0"/>
              <a:t>. </a:t>
            </a:r>
            <a:endParaRPr lang="en-US" dirty="0"/>
          </a:p>
          <a:p>
            <a:pPr marL="228600" indent="-228600" eaLnBrk="1" hangingPunct="1">
              <a:lnSpc>
                <a:spcPct val="90000"/>
              </a:lnSpc>
            </a:pPr>
            <a:endParaRPr lang="en-US" i="1" dirty="0"/>
          </a:p>
          <a:p>
            <a:pPr marL="228600" indent="-228600" eaLnBrk="1" hangingPunct="1">
              <a:lnSpc>
                <a:spcPct val="90000"/>
              </a:lnSpc>
            </a:pPr>
            <a:r>
              <a:rPr lang="en-US" i="1" dirty="0"/>
              <a:t>Functional area budget.</a:t>
            </a:r>
            <a:r>
              <a:rPr lang="en-US" dirty="0"/>
              <a:t> Dollars drawn from a portion of the manager’s business unit’s operational funds and allocated to research activities. The manager has the authority to spend budget dollars as he or she desires. This process is also competitive because, internally, the manager has numerous goals and priorities. Government agencies, not-for-profits, and businesses alike frequently manage research budgeting this way.</a:t>
            </a:r>
          </a:p>
        </p:txBody>
      </p:sp>
      <p:sp>
        <p:nvSpPr>
          <p:cNvPr id="4" name="Slide Number Placeholder 3"/>
          <p:cNvSpPr>
            <a:spLocks noGrp="1"/>
          </p:cNvSpPr>
          <p:nvPr>
            <p:ph type="sldNum" sz="quarter" idx="10"/>
          </p:nvPr>
        </p:nvSpPr>
        <p:spPr/>
        <p:txBody>
          <a:bodyPr/>
          <a:lstStyle/>
          <a:p>
            <a:fld id="{F5888537-0084-4575-A325-5F23F3F1A791}" type="slidenum">
              <a:rPr lang="en-US" smtClean="0"/>
              <a:t>30</a:t>
            </a:fld>
            <a:endParaRPr lang="en-US"/>
          </a:p>
        </p:txBody>
      </p:sp>
    </p:spTree>
    <p:extLst>
      <p:ext uri="{BB962C8B-B14F-4D97-AF65-F5344CB8AC3E}">
        <p14:creationId xmlns:p14="http://schemas.microsoft.com/office/powerpoint/2010/main" val="206618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31</a:t>
            </a:fld>
            <a:endParaRPr lang="en-US"/>
          </a:p>
        </p:txBody>
      </p:sp>
    </p:spTree>
    <p:extLst>
      <p:ext uri="{BB962C8B-B14F-4D97-AF65-F5344CB8AC3E}">
        <p14:creationId xmlns:p14="http://schemas.microsoft.com/office/powerpoint/2010/main" val="367270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Exhibit 3-2</a:t>
            </a:r>
          </a:p>
          <a:p>
            <a:pPr eaLnBrk="1" hangingPunct="1"/>
            <a:r>
              <a:rPr lang="en-US" dirty="0"/>
              <a:t>Exhibit 3-2  illustrates a first task within stage 1 of the research process: Clarify the Research</a:t>
            </a:r>
            <a:r>
              <a:rPr lang="en-US" baseline="0" dirty="0"/>
              <a:t> Question</a:t>
            </a:r>
            <a:r>
              <a:rPr lang="en-US" dirty="0"/>
              <a:t>. </a:t>
            </a:r>
          </a:p>
          <a:p>
            <a:pPr eaLnBrk="1" hangingPunct="1"/>
            <a:endParaRPr lang="en-US" dirty="0"/>
          </a:p>
          <a:p>
            <a:pPr eaLnBrk="1" hangingPunct="1"/>
            <a:r>
              <a:rPr lang="en-US" dirty="0"/>
              <a:t>A useful way to approach the research process is to state the basic dilemma that prompts the research and then try to develop other questions by progressively breaking down the original question into more specific ones. This process can be thought of as the </a:t>
            </a:r>
            <a:r>
              <a:rPr lang="en-US" b="1" dirty="0"/>
              <a:t>management-research question hierarchy</a:t>
            </a:r>
            <a:r>
              <a:rPr lang="en-US" dirty="0"/>
              <a:t>. </a:t>
            </a:r>
          </a:p>
          <a:p>
            <a:pPr eaLnBrk="1" hangingPunct="1"/>
            <a:r>
              <a:rPr lang="en-US" dirty="0"/>
              <a:t>The process begins at the most general level with the </a:t>
            </a:r>
            <a:r>
              <a:rPr lang="en-US" b="1" dirty="0"/>
              <a:t>management dilemma, </a:t>
            </a:r>
            <a:r>
              <a:rPr lang="en-US" dirty="0"/>
              <a:t>a symptom of an actual problem, such as rising costs, declining sales, or a large number of defects,</a:t>
            </a:r>
            <a:r>
              <a:rPr lang="en-US" baseline="0" dirty="0"/>
              <a:t> or emerging behaviors, attitudes, etc. that signal an opportunity</a:t>
            </a:r>
            <a:r>
              <a:rPr lang="en-US" dirty="0"/>
              <a:t>. </a:t>
            </a:r>
          </a:p>
          <a:p>
            <a:pPr eaLnBrk="1" hangingPunct="1">
              <a:buFontTx/>
              <a:buChar char="•"/>
            </a:pPr>
            <a:r>
              <a:rPr lang="en-US" dirty="0"/>
              <a:t>A </a:t>
            </a:r>
            <a:r>
              <a:rPr lang="en-US" b="1" dirty="0"/>
              <a:t>management question </a:t>
            </a:r>
            <a:r>
              <a:rPr lang="en-US" dirty="0"/>
              <a:t>is a restatement of the manager’s dilemma in question form.</a:t>
            </a:r>
          </a:p>
          <a:p>
            <a:pPr eaLnBrk="1" hangingPunct="1">
              <a:buFontTx/>
              <a:buChar char="•"/>
            </a:pPr>
            <a:r>
              <a:rPr lang="en-US" dirty="0"/>
              <a:t>A </a:t>
            </a:r>
            <a:r>
              <a:rPr lang="en-US" b="1" dirty="0"/>
              <a:t>research question </a:t>
            </a:r>
            <a:r>
              <a:rPr lang="en-US" dirty="0"/>
              <a:t>is the hypothesis that best states the objective of the research; the question that focuses the researcher’s attention.</a:t>
            </a:r>
          </a:p>
          <a:p>
            <a:pPr eaLnBrk="1" hangingPunct="1">
              <a:buFontTx/>
              <a:buChar char="•"/>
            </a:pPr>
            <a:r>
              <a:rPr lang="en-US" dirty="0"/>
              <a:t>An </a:t>
            </a:r>
            <a:r>
              <a:rPr lang="en-US" b="1" dirty="0"/>
              <a:t>investigative question </a:t>
            </a:r>
            <a:r>
              <a:rPr lang="en-US" dirty="0"/>
              <a:t>is the question the researcher  must answer to satisfactorily answer the research question.</a:t>
            </a:r>
          </a:p>
          <a:p>
            <a:pPr eaLnBrk="1" hangingPunct="1">
              <a:buFontTx/>
              <a:buChar char="•"/>
            </a:pPr>
            <a:r>
              <a:rPr lang="en-US" dirty="0"/>
              <a:t>A </a:t>
            </a:r>
            <a:r>
              <a:rPr lang="en-US" b="1" dirty="0"/>
              <a:t>measurement question </a:t>
            </a:r>
            <a:r>
              <a:rPr lang="en-US" dirty="0"/>
              <a:t>is the question asked of the participant or the observations that must be recorded.</a:t>
            </a:r>
          </a:p>
          <a:p>
            <a:endParaRPr lang="en-US" b="1" dirty="0"/>
          </a:p>
          <a:p>
            <a:r>
              <a:rPr lang="en-US" b="0" dirty="0"/>
              <a:t>This is a good time to discuss the </a:t>
            </a:r>
            <a:r>
              <a:rPr lang="en-US" b="1" dirty="0"/>
              <a:t>Snapshot: The Art of Asking the Right Question</a:t>
            </a:r>
          </a:p>
        </p:txBody>
      </p:sp>
      <p:sp>
        <p:nvSpPr>
          <p:cNvPr id="4" name="Slide Number Placeholder 3"/>
          <p:cNvSpPr>
            <a:spLocks noGrp="1"/>
          </p:cNvSpPr>
          <p:nvPr>
            <p:ph type="sldNum" sz="quarter" idx="10"/>
          </p:nvPr>
        </p:nvSpPr>
        <p:spPr/>
        <p:txBody>
          <a:bodyPr/>
          <a:lstStyle/>
          <a:p>
            <a:fld id="{F5888537-0084-4575-A325-5F23F3F1A791}" type="slidenum">
              <a:rPr lang="en-US" smtClean="0"/>
              <a:t>5</a:t>
            </a:fld>
            <a:endParaRPr lang="en-US"/>
          </a:p>
        </p:txBody>
      </p:sp>
    </p:spTree>
    <p:extLst>
      <p:ext uri="{BB962C8B-B14F-4D97-AF65-F5344CB8AC3E}">
        <p14:creationId xmlns:p14="http://schemas.microsoft.com/office/powerpoint/2010/main" val="45750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categories represented in </a:t>
            </a:r>
            <a:r>
              <a:rPr lang="en-US" b="1" dirty="0"/>
              <a:t>Exhibit 3-5.</a:t>
            </a:r>
            <a:r>
              <a:rPr lang="en-US" b="1" baseline="0" dirty="0"/>
              <a:t> </a:t>
            </a:r>
            <a:r>
              <a:rPr lang="en-US" b="0" baseline="0" dirty="0"/>
              <a:t>Use this slide to ask students to give you a description and an example. Then use the next slide to review each type and correct any errors.</a:t>
            </a:r>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7</a:t>
            </a:fld>
            <a:endParaRPr lang="en-US"/>
          </a:p>
        </p:txBody>
      </p:sp>
    </p:spTree>
    <p:extLst>
      <p:ext uri="{BB962C8B-B14F-4D97-AF65-F5344CB8AC3E}">
        <p14:creationId xmlns:p14="http://schemas.microsoft.com/office/powerpoint/2010/main" val="410735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b="1" dirty="0"/>
              <a:t>Exhibit 3-5 </a:t>
            </a:r>
            <a:r>
              <a:rPr lang="en-US" dirty="0"/>
              <a:t>shows examples of management questions that might flow from management dilemmas.</a:t>
            </a:r>
          </a:p>
        </p:txBody>
      </p:sp>
      <p:sp>
        <p:nvSpPr>
          <p:cNvPr id="4" name="Slide Number Placeholder 3"/>
          <p:cNvSpPr>
            <a:spLocks noGrp="1"/>
          </p:cNvSpPr>
          <p:nvPr>
            <p:ph type="sldNum" sz="quarter" idx="10"/>
          </p:nvPr>
        </p:nvSpPr>
        <p:spPr/>
        <p:txBody>
          <a:bodyPr/>
          <a:lstStyle/>
          <a:p>
            <a:fld id="{F5888537-0084-4575-A325-5F23F3F1A791}" type="slidenum">
              <a:rPr lang="en-US" smtClean="0"/>
              <a:t>8</a:t>
            </a:fld>
            <a:endParaRPr lang="en-US"/>
          </a:p>
        </p:txBody>
      </p:sp>
    </p:spTree>
    <p:extLst>
      <p:ext uri="{BB962C8B-B14F-4D97-AF65-F5344CB8AC3E}">
        <p14:creationId xmlns:p14="http://schemas.microsoft.com/office/powerpoint/2010/main" val="427542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Exhibit 3-4</a:t>
            </a:r>
          </a:p>
          <a:p>
            <a:pPr eaLnBrk="1" hangingPunct="1"/>
            <a:r>
              <a:rPr lang="en-US" dirty="0"/>
              <a:t>This slide depicts how exploration leads back into the formulation of management questions and research questions.</a:t>
            </a:r>
          </a:p>
        </p:txBody>
      </p:sp>
      <p:sp>
        <p:nvSpPr>
          <p:cNvPr id="4" name="Slide Number Placeholder 3"/>
          <p:cNvSpPr>
            <a:spLocks noGrp="1"/>
          </p:cNvSpPr>
          <p:nvPr>
            <p:ph type="sldNum" sz="quarter" idx="10"/>
          </p:nvPr>
        </p:nvSpPr>
        <p:spPr/>
        <p:txBody>
          <a:bodyPr/>
          <a:lstStyle/>
          <a:p>
            <a:fld id="{F5888537-0084-4575-A325-5F23F3F1A791}" type="slidenum">
              <a:rPr lang="en-US" smtClean="0"/>
              <a:t>9</a:t>
            </a:fld>
            <a:endParaRPr lang="en-US"/>
          </a:p>
        </p:txBody>
      </p:sp>
    </p:spTree>
    <p:extLst>
      <p:ext uri="{BB962C8B-B14F-4D97-AF65-F5344CB8AC3E}">
        <p14:creationId xmlns:p14="http://schemas.microsoft.com/office/powerpoint/2010/main" val="2042176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This slide details five of the ten tasks of exploration. The remainder are</a:t>
            </a:r>
            <a:r>
              <a:rPr lang="en-US" baseline="0" dirty="0"/>
              <a:t> on the next slide.</a:t>
            </a:r>
            <a:endParaRPr lang="en-US" dirty="0"/>
          </a:p>
          <a:p>
            <a:pPr eaLnBrk="1" hangingPunct="1"/>
            <a:endParaRPr lang="en-US" dirty="0"/>
          </a:p>
          <a:p>
            <a:pPr eaLnBrk="1" hangingPunct="1"/>
            <a:endParaRPr lang="en-US" dirty="0"/>
          </a:p>
          <a:p>
            <a:pPr eaLnBrk="1" hangingPunct="1"/>
            <a:r>
              <a:rPr lang="en-US" dirty="0"/>
              <a:t>Photo Credit</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Image Source/Getty Images.</a:t>
            </a:r>
          </a:p>
        </p:txBody>
      </p:sp>
      <p:sp>
        <p:nvSpPr>
          <p:cNvPr id="4" name="Slide Number Placeholder 3"/>
          <p:cNvSpPr>
            <a:spLocks noGrp="1"/>
          </p:cNvSpPr>
          <p:nvPr>
            <p:ph type="sldNum" sz="quarter" idx="10"/>
          </p:nvPr>
        </p:nvSpPr>
        <p:spPr/>
        <p:txBody>
          <a:bodyPr/>
          <a:lstStyle/>
          <a:p>
            <a:fld id="{F5888537-0084-4575-A325-5F23F3F1A791}" type="slidenum">
              <a:rPr lang="en-US" smtClean="0"/>
              <a:t>10</a:t>
            </a:fld>
            <a:endParaRPr lang="en-US"/>
          </a:p>
        </p:txBody>
      </p:sp>
    </p:spTree>
    <p:extLst>
      <p:ext uri="{BB962C8B-B14F-4D97-AF65-F5344CB8AC3E}">
        <p14:creationId xmlns:p14="http://schemas.microsoft.com/office/powerpoint/2010/main" val="275735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Photo credit</a:t>
            </a:r>
          </a:p>
          <a:p>
            <a:pPr eaLnBrk="1" hangingPunct="1"/>
            <a:r>
              <a:rPr lang="en-US" dirty="0"/>
              <a:t>© Image Source, all rights reserved.</a:t>
            </a:r>
          </a:p>
        </p:txBody>
      </p:sp>
      <p:sp>
        <p:nvSpPr>
          <p:cNvPr id="4" name="Slide Number Placeholder 3"/>
          <p:cNvSpPr>
            <a:spLocks noGrp="1"/>
          </p:cNvSpPr>
          <p:nvPr>
            <p:ph type="sldNum" sz="quarter" idx="10"/>
          </p:nvPr>
        </p:nvSpPr>
        <p:spPr/>
        <p:txBody>
          <a:bodyPr/>
          <a:lstStyle/>
          <a:p>
            <a:fld id="{F5888537-0084-4575-A325-5F23F3F1A791}" type="slidenum">
              <a:rPr lang="en-US" smtClean="0"/>
              <a:t>11</a:t>
            </a:fld>
            <a:endParaRPr lang="en-US"/>
          </a:p>
        </p:txBody>
      </p:sp>
    </p:spTree>
    <p:extLst>
      <p:ext uri="{BB962C8B-B14F-4D97-AF65-F5344CB8AC3E}">
        <p14:creationId xmlns:p14="http://schemas.microsoft.com/office/powerpoint/2010/main" val="37406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An exploratory study is finished when the researchers have achieved the objectives listed in this and the next slide.</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Photo credit</a:t>
            </a:r>
          </a:p>
          <a:p>
            <a:pPr eaLnBrk="1" hangingPunct="1"/>
            <a:r>
              <a:rPr lang="en-US" dirty="0"/>
              <a:t>© Tony Tallec / Alamy Stock Photo</a:t>
            </a:r>
          </a:p>
          <a:p>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12</a:t>
            </a:fld>
            <a:endParaRPr lang="en-US"/>
          </a:p>
        </p:txBody>
      </p:sp>
    </p:spTree>
    <p:extLst>
      <p:ext uri="{BB962C8B-B14F-4D97-AF65-F5344CB8AC3E}">
        <p14:creationId xmlns:p14="http://schemas.microsoft.com/office/powerpoint/2010/main" val="691846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ctrTitle"/>
          </p:nvPr>
        </p:nvSpPr>
        <p:spPr>
          <a:xfrm>
            <a:off x="228600" y="275575"/>
            <a:ext cx="8549640" cy="1214896"/>
          </a:xfrm>
        </p:spPr>
        <p:txBody>
          <a:bodyPr>
            <a:normAutofit/>
          </a:bodyPr>
          <a:lstStyle>
            <a:lvl1pPr>
              <a:defRPr sz="4000">
                <a:latin typeface="Georgia headings"/>
              </a:defRPr>
            </a:lvl1pPr>
          </a:lstStyle>
          <a:p>
            <a:r>
              <a:rPr lang="en-US" dirty="0"/>
              <a:t>Click to edit Master title style</a:t>
            </a:r>
          </a:p>
        </p:txBody>
      </p:sp>
      <p:sp>
        <p:nvSpPr>
          <p:cNvPr id="14" name="Content Placeholder 13"/>
          <p:cNvSpPr>
            <a:spLocks noGrp="1"/>
          </p:cNvSpPr>
          <p:nvPr>
            <p:ph sz="quarter" idx="10"/>
          </p:nvPr>
        </p:nvSpPr>
        <p:spPr>
          <a:xfrm>
            <a:off x="533400" y="2209800"/>
            <a:ext cx="7848600" cy="609600"/>
          </a:xfrm>
        </p:spPr>
        <p:txBody>
          <a:bodyPr>
            <a:noAutofit/>
          </a:bodyPr>
          <a:lstStyle>
            <a:lvl1pPr algn="ctr">
              <a:defRPr sz="2400">
                <a:latin typeface="Georgia body"/>
              </a:defRPr>
            </a:lvl1pPr>
            <a:lvl2pPr algn="ctr">
              <a:defRPr sz="2000">
                <a:latin typeface="Georgia body"/>
              </a:defRPr>
            </a:lvl2pPr>
            <a:lvl3pPr algn="ctr">
              <a:defRPr sz="1800">
                <a:latin typeface="Georgia body"/>
              </a:defRPr>
            </a:lvl3pPr>
            <a:lvl4pPr algn="ctr">
              <a:defRPr sz="1600">
                <a:latin typeface="Georgia body"/>
              </a:defRPr>
            </a:lvl4pPr>
            <a:lvl5pPr algn="ctr">
              <a:defRPr sz="1600">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1"/>
          </p:nvPr>
        </p:nvSpPr>
        <p:spPr>
          <a:xfrm>
            <a:off x="914400" y="1600200"/>
            <a:ext cx="7467600" cy="4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traight Connector 6"/>
          <p:cNvSpPr>
            <a:spLocks noChangeShapeType="1"/>
          </p:cNvSpPr>
          <p:nvPr userDrawn="1"/>
        </p:nvSpPr>
        <p:spPr bwMode="auto">
          <a:xfrm>
            <a:off x="152400" y="28956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3-</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549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0"/>
            <a:ext cx="2743200" cy="1828800"/>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txBox="1">
            <a:spLocks/>
          </p:cNvSpPr>
          <p:nvPr userDrawn="1"/>
        </p:nvSpPr>
        <p:spPr>
          <a:xfrm>
            <a:off x="812800" y="649231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0"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3-</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4575752" y="1749425"/>
            <a:ext cx="24384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609600" y="3962400"/>
            <a:ext cx="24384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2"/>
          </p:nvPr>
        </p:nvSpPr>
        <p:spPr>
          <a:xfrm>
            <a:off x="4178300" y="3810000"/>
            <a:ext cx="4432300" cy="160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37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1"/>
            <a:ext cx="2819400" cy="1066800"/>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4568825" y="1828800"/>
            <a:ext cx="3279775" cy="990600"/>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990600" y="4343400"/>
            <a:ext cx="3048000" cy="1371600"/>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5562600" y="4343400"/>
            <a:ext cx="2286000" cy="1219200"/>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txBox="1">
            <a:spLocks/>
          </p:cNvSpPr>
          <p:nvPr userDrawn="1"/>
        </p:nvSpPr>
        <p:spPr>
          <a:xfrm>
            <a:off x="889000" y="648766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3"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3-</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383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4" name="Content Placeholder 13"/>
          <p:cNvSpPr>
            <a:spLocks noGrp="1"/>
          </p:cNvSpPr>
          <p:nvPr>
            <p:ph sz="quarter" idx="10"/>
          </p:nvPr>
        </p:nvSpPr>
        <p:spPr>
          <a:xfrm>
            <a:off x="609600" y="1295400"/>
            <a:ext cx="7848600" cy="416365"/>
          </a:xfrm>
        </p:spPr>
        <p:txBody>
          <a:bodyPr>
            <a:noAutofit/>
          </a:bodyPr>
          <a:lstStyle>
            <a:lvl1pPr algn="ctr">
              <a:defRPr sz="2400">
                <a:latin typeface="Georgia body"/>
              </a:defRPr>
            </a:lvl1pPr>
            <a:lvl2pPr algn="ctr">
              <a:defRPr sz="2000">
                <a:latin typeface="Georgia body"/>
              </a:defRPr>
            </a:lvl2pPr>
            <a:lvl3pPr algn="ctr">
              <a:defRPr sz="1800">
                <a:latin typeface="Georgia body"/>
              </a:defRPr>
            </a:lvl3pPr>
            <a:lvl4pPr algn="ctr">
              <a:defRPr sz="1600">
                <a:latin typeface="Georgia body"/>
              </a:defRPr>
            </a:lvl4pPr>
            <a:lvl5pPr algn="ctr">
              <a:defRPr sz="1600">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1"/>
          </p:nvPr>
        </p:nvSpPr>
        <p:spPr>
          <a:xfrm>
            <a:off x="835025" y="685800"/>
            <a:ext cx="7467600" cy="4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traight Connector 6"/>
          <p:cNvSpPr>
            <a:spLocks noChangeShapeType="1"/>
          </p:cNvSpPr>
          <p:nvPr userDrawn="1"/>
        </p:nvSpPr>
        <p:spPr bwMode="auto">
          <a:xfrm>
            <a:off x="152400" y="18288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3-</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8" name="Text Placeholder 3"/>
          <p:cNvSpPr txBox="1">
            <a:spLocks/>
          </p:cNvSpPr>
          <p:nvPr userDrawn="1"/>
        </p:nvSpPr>
        <p:spPr>
          <a:xfrm>
            <a:off x="1193800" y="648766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Tree>
    <p:extLst>
      <p:ext uri="{BB962C8B-B14F-4D97-AF65-F5344CB8AC3E}">
        <p14:creationId xmlns:p14="http://schemas.microsoft.com/office/powerpoint/2010/main" val="152922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ctrTitle"/>
          </p:nvPr>
        </p:nvSpPr>
        <p:spPr>
          <a:xfrm>
            <a:off x="228600" y="304800"/>
            <a:ext cx="8549640" cy="829790"/>
          </a:xfrm>
        </p:spPr>
        <p:txBody>
          <a:bodyPr>
            <a:normAutofit/>
          </a:bodyPr>
          <a:lstStyle>
            <a:lvl1pPr>
              <a:defRPr sz="4000">
                <a:latin typeface="Georgia headings"/>
              </a:defRPr>
            </a:lvl1pPr>
          </a:lstStyle>
          <a:p>
            <a:r>
              <a:rPr lang="en-US" dirty="0"/>
              <a:t>Click to edit Master title style</a:t>
            </a:r>
          </a:p>
        </p:txBody>
      </p:sp>
      <p:sp>
        <p:nvSpPr>
          <p:cNvPr id="14" name="Content Placeholder 13"/>
          <p:cNvSpPr>
            <a:spLocks noGrp="1"/>
          </p:cNvSpPr>
          <p:nvPr>
            <p:ph sz="quarter" idx="10"/>
          </p:nvPr>
        </p:nvSpPr>
        <p:spPr>
          <a:xfrm>
            <a:off x="533400" y="1869635"/>
            <a:ext cx="7848600" cy="416365"/>
          </a:xfrm>
        </p:spPr>
        <p:txBody>
          <a:bodyPr>
            <a:noAutofit/>
          </a:bodyPr>
          <a:lstStyle>
            <a:lvl1pPr algn="ctr">
              <a:defRPr sz="2400">
                <a:latin typeface="Georgia body"/>
              </a:defRPr>
            </a:lvl1pPr>
            <a:lvl2pPr algn="ctr">
              <a:defRPr sz="2400">
                <a:latin typeface="Georgia body"/>
              </a:defRPr>
            </a:lvl2pPr>
            <a:lvl3pPr algn="ctr">
              <a:defRPr sz="2400">
                <a:latin typeface="Georgia body"/>
              </a:defRPr>
            </a:lvl3pPr>
            <a:lvl4pPr algn="ctr">
              <a:defRPr sz="2400">
                <a:latin typeface="Georgia body"/>
              </a:defRPr>
            </a:lvl4pPr>
            <a:lvl5pPr algn="ctr">
              <a:defRPr sz="2400">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1"/>
          </p:nvPr>
        </p:nvSpPr>
        <p:spPr>
          <a:xfrm>
            <a:off x="914400" y="1295400"/>
            <a:ext cx="7467600" cy="457200"/>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traight Connector 6"/>
          <p:cNvSpPr>
            <a:spLocks noChangeShapeType="1"/>
          </p:cNvSpPr>
          <p:nvPr userDrawn="1"/>
        </p:nvSpPr>
        <p:spPr bwMode="auto">
          <a:xfrm>
            <a:off x="158750" y="23622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3-</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1551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a:xfrm>
            <a:off x="533400" y="2854325"/>
            <a:ext cx="8229600" cy="1143000"/>
          </a:xfrm>
        </p:spPr>
        <p:txBody>
          <a:bodyPr>
            <a:normAutofit/>
          </a:bodyPr>
          <a:lstStyle>
            <a:lvl1pPr>
              <a:defRPr sz="3600">
                <a:latin typeface="Georgia headings"/>
              </a:defRPr>
            </a:lvl1pPr>
          </a:lstStyle>
          <a:p>
            <a:r>
              <a:rPr lang="en-US" dirty="0"/>
              <a:t>Click to edit Master title style</a:t>
            </a:r>
          </a:p>
        </p:txBody>
      </p:sp>
      <p:sp>
        <p:nvSpPr>
          <p:cNvPr id="12" name="Text Placeholder 3"/>
          <p:cNvSpPr txBox="1">
            <a:spLocks/>
          </p:cNvSpPr>
          <p:nvPr userDrawn="1"/>
        </p:nvSpPr>
        <p:spPr>
          <a:xfrm>
            <a:off x="889000" y="648766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3"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3-</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8923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13C8B-C805-4E97-A6CC-A5114484CE4C}" type="datetimeFigureOut">
              <a:rPr lang="en-US" smtClean="0"/>
              <a:t>3/2/2020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5225A-B34D-4F05-B1C4-A4F773DDA995}" type="slidenum">
              <a:rPr lang="en-US" smtClean="0"/>
              <a:t>‹#›</a:t>
            </a:fld>
            <a:endParaRPr lang="en-US"/>
          </a:p>
        </p:txBody>
      </p:sp>
    </p:spTree>
    <p:extLst>
      <p:ext uri="{BB962C8B-B14F-4D97-AF65-F5344CB8AC3E}">
        <p14:creationId xmlns:p14="http://schemas.microsoft.com/office/powerpoint/2010/main" val="640694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28600" y="228600"/>
            <a:ext cx="8686800" cy="1447800"/>
          </a:xfrm>
        </p:spPr>
        <p:txBody>
          <a:bodyPr anchor="t">
            <a:noAutofit/>
          </a:bodyPr>
          <a:lstStyle/>
          <a:p>
            <a:pPr algn="l"/>
            <a:r>
              <a:rPr lang="en-US" sz="3200" dirty="0"/>
              <a:t>Business Research Methods</a:t>
            </a:r>
            <a:br>
              <a:rPr lang="en-US" sz="3200" dirty="0"/>
            </a:br>
            <a:r>
              <a:rPr lang="en-US" sz="3200" dirty="0"/>
              <a:t>Thirteenth Edition</a:t>
            </a:r>
            <a:br>
              <a:rPr lang="en-US" sz="3200" dirty="0"/>
            </a:br>
            <a:r>
              <a:rPr lang="en-US" sz="3200" dirty="0"/>
              <a:t>Pamela S. Schindler</a:t>
            </a:r>
          </a:p>
        </p:txBody>
      </p:sp>
      <p:sp>
        <p:nvSpPr>
          <p:cNvPr id="10" name="Subtitle 2"/>
          <p:cNvSpPr>
            <a:spLocks noGrp="1"/>
          </p:cNvSpPr>
          <p:nvPr>
            <p:ph sz="quarter" idx="11"/>
          </p:nvPr>
        </p:nvSpPr>
        <p:spPr>
          <a:xfrm>
            <a:off x="304800" y="1783080"/>
            <a:ext cx="8534400" cy="502920"/>
          </a:xfrm>
        </p:spPr>
        <p:txBody>
          <a:bodyPr>
            <a:noAutofit/>
          </a:bodyPr>
          <a:lstStyle/>
          <a:p>
            <a:pPr marL="0" indent="0" algn="ctr">
              <a:buNone/>
            </a:pPr>
            <a:r>
              <a:rPr lang="en-US" sz="3000" b="1" dirty="0">
                <a:latin typeface="Georgia body"/>
              </a:rPr>
              <a:t>Chapter 3</a:t>
            </a:r>
          </a:p>
        </p:txBody>
      </p:sp>
      <p:sp>
        <p:nvSpPr>
          <p:cNvPr id="8" name="Subtitle 1"/>
          <p:cNvSpPr>
            <a:spLocks noGrp="1"/>
          </p:cNvSpPr>
          <p:nvPr>
            <p:ph sz="quarter" idx="10"/>
          </p:nvPr>
        </p:nvSpPr>
        <p:spPr>
          <a:xfrm>
            <a:off x="685800" y="2362200"/>
            <a:ext cx="7848600" cy="416365"/>
          </a:xfrm>
        </p:spPr>
        <p:txBody>
          <a:bodyPr/>
          <a:lstStyle/>
          <a:p>
            <a:pPr marL="0" indent="0">
              <a:buNone/>
            </a:pPr>
            <a:r>
              <a:rPr lang="en-US" sz="2600" dirty="0"/>
              <a:t>STAGE 1: CLARIFY THE RESEARCH QUESTION </a:t>
            </a:r>
          </a:p>
        </p:txBody>
      </p:sp>
      <p:pic>
        <p:nvPicPr>
          <p:cNvPr id="2050" name="Picture 2" descr="Book cover reads title, edition number, and name of the author as follows: &quot;Business Research Methods” “Thirteenth Edition,” and “Pamela S. Schindler.” A photo on the cover page shows the android application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567" y="3070513"/>
            <a:ext cx="2282851"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15"/>
          <p:cNvSpPr>
            <a:spLocks noGrp="1"/>
          </p:cNvSpPr>
          <p:nvPr/>
        </p:nvSpPr>
        <p:spPr>
          <a:xfrm>
            <a:off x="304800" y="6172200"/>
            <a:ext cx="80772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1"/>
              </a:buClr>
              <a:buFont typeface="Arial" panose="020B0604020202020204" pitchFamily="34" charset="0"/>
              <a:buChar char="•"/>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tx1"/>
              </a:buClr>
              <a:buFont typeface="Arial" panose="020B0604020202020204" pitchFamily="34" charset="0"/>
              <a:buChar char="–"/>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tx1"/>
              </a:buClr>
              <a:buFont typeface="Arial" panose="020B0604020202020204" pitchFamily="34" charset="0"/>
              <a:buChar char="•"/>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tx1"/>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tx1"/>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Tx/>
              <a:buNone/>
              <a:defRPr/>
            </a:pPr>
            <a:r>
              <a:rPr lang="en-US" sz="1200" dirty="0">
                <a:latin typeface="Book Antiqua" pitchFamily="18" charset="0"/>
                <a:cs typeface="Arial" pitchFamily="34" charset="0"/>
              </a:rPr>
              <a:t>©2019 McGraw-Hill Education. All rights reserved. Authorized only for instructor use in the classroom. No reproduction or further distribution permitted without the prior written consent of McGraw-Hill Education.</a:t>
            </a:r>
          </a:p>
        </p:txBody>
      </p:sp>
      <p:sp>
        <p:nvSpPr>
          <p:cNvPr id="2" name="Dikdörtgen 1">
            <a:extLst>
              <a:ext uri="{FF2B5EF4-FFF2-40B4-BE49-F238E27FC236}">
                <a16:creationId xmlns:a16="http://schemas.microsoft.com/office/drawing/2014/main" id="{3839A305-2341-41E7-9738-BB4C1AF0FACE}"/>
              </a:ext>
            </a:extLst>
          </p:cNvPr>
          <p:cNvSpPr/>
          <p:nvPr/>
        </p:nvSpPr>
        <p:spPr>
          <a:xfrm>
            <a:off x="304800" y="5281682"/>
            <a:ext cx="5181600" cy="646331"/>
          </a:xfrm>
          <a:prstGeom prst="rect">
            <a:avLst/>
          </a:prstGeom>
        </p:spPr>
        <p:txBody>
          <a:bodyPr wrap="square">
            <a:spAutoFit/>
          </a:bodyPr>
          <a:lstStyle/>
          <a:p>
            <a:r>
              <a:rPr lang="en-US" dirty="0"/>
              <a:t>explains the </a:t>
            </a:r>
            <a:r>
              <a:rPr lang="en-US" b="1" i="1" dirty="0"/>
              <a:t>use of secondary data sources to develop and formulate research questions</a:t>
            </a:r>
          </a:p>
        </p:txBody>
      </p:sp>
    </p:spTree>
    <p:extLst>
      <p:ext uri="{BB962C8B-B14F-4D97-AF65-F5344CB8AC3E}">
        <p14:creationId xmlns:p14="http://schemas.microsoft.com/office/powerpoint/2010/main" val="322263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Tasks of Exploration (1 of 2)</a:t>
            </a:r>
          </a:p>
        </p:txBody>
      </p:sp>
      <p:sp>
        <p:nvSpPr>
          <p:cNvPr id="6" name="Content Placeholder 5"/>
          <p:cNvSpPr>
            <a:spLocks noGrp="1"/>
          </p:cNvSpPr>
          <p:nvPr>
            <p:ph idx="1"/>
          </p:nvPr>
        </p:nvSpPr>
        <p:spPr>
          <a:xfrm>
            <a:off x="381000" y="1752600"/>
            <a:ext cx="4876800" cy="4495800"/>
          </a:xfrm>
        </p:spPr>
        <p:txBody>
          <a:bodyPr>
            <a:normAutofit fontScale="62500" lnSpcReduction="20000"/>
          </a:bodyPr>
          <a:lstStyle/>
          <a:p>
            <a:pPr marL="347663" indent="-347663">
              <a:lnSpc>
                <a:spcPct val="120000"/>
              </a:lnSpc>
            </a:pPr>
            <a:r>
              <a:rPr lang="en-US" dirty="0">
                <a:latin typeface="Arial" pitchFamily="34" charset="0"/>
                <a:cs typeface="Arial" pitchFamily="34" charset="0"/>
              </a:rPr>
              <a:t>Understand management dilemma, management problem and research question. </a:t>
            </a:r>
          </a:p>
          <a:p>
            <a:pPr>
              <a:lnSpc>
                <a:spcPct val="120000"/>
              </a:lnSpc>
            </a:pPr>
            <a:r>
              <a:rPr lang="en-US" dirty="0">
                <a:latin typeface="Arial" pitchFamily="34" charset="0"/>
                <a:cs typeface="Arial" pitchFamily="34" charset="0"/>
              </a:rPr>
              <a:t>Discover how others have addressed or solved similar problems.</a:t>
            </a:r>
          </a:p>
          <a:p>
            <a:pPr>
              <a:lnSpc>
                <a:spcPct val="120000"/>
              </a:lnSpc>
            </a:pPr>
            <a:r>
              <a:rPr lang="en-US" dirty="0">
                <a:latin typeface="Arial" pitchFamily="34" charset="0"/>
                <a:cs typeface="Arial" pitchFamily="34" charset="0"/>
              </a:rPr>
              <a:t>Establish priorities for addressing management dilemmas or management problems.</a:t>
            </a:r>
          </a:p>
          <a:p>
            <a:pPr>
              <a:lnSpc>
                <a:spcPct val="120000"/>
              </a:lnSpc>
            </a:pPr>
            <a:r>
              <a:rPr lang="en-US" dirty="0">
                <a:latin typeface="Arial" pitchFamily="34" charset="0"/>
                <a:cs typeface="Arial" pitchFamily="34" charset="0"/>
              </a:rPr>
              <a:t>Identify action options and develop hypotheses.</a:t>
            </a:r>
          </a:p>
          <a:p>
            <a:pPr>
              <a:lnSpc>
                <a:spcPct val="120000"/>
              </a:lnSpc>
            </a:pPr>
            <a:r>
              <a:rPr lang="en-US" dirty="0">
                <a:latin typeface="Arial" pitchFamily="34" charset="0"/>
                <a:cs typeface="Arial" pitchFamily="34" charset="0"/>
              </a:rPr>
              <a:t>Gather background information to refine research question.</a:t>
            </a:r>
          </a:p>
        </p:txBody>
      </p:sp>
      <p:pic>
        <p:nvPicPr>
          <p:cNvPr id="4" name="Picture 2" descr="A photo of a man and woman sitting at a desk looking intently at paperwork."/>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81809" y="1600200"/>
            <a:ext cx="3028825" cy="4543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65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 of Exploration (2 of 2)</a:t>
            </a:r>
          </a:p>
        </p:txBody>
      </p:sp>
      <p:sp>
        <p:nvSpPr>
          <p:cNvPr id="3" name="Content Placeholder 2"/>
          <p:cNvSpPr>
            <a:spLocks noGrp="1"/>
          </p:cNvSpPr>
          <p:nvPr>
            <p:ph idx="1"/>
          </p:nvPr>
        </p:nvSpPr>
        <p:spPr>
          <a:xfrm>
            <a:off x="304800" y="1828800"/>
            <a:ext cx="4724400" cy="4343400"/>
          </a:xfrm>
        </p:spPr>
        <p:txBody>
          <a:bodyPr>
            <a:noAutofit/>
          </a:bodyPr>
          <a:lstStyle/>
          <a:p>
            <a:pPr>
              <a:lnSpc>
                <a:spcPct val="120000"/>
              </a:lnSpc>
            </a:pPr>
            <a:r>
              <a:rPr lang="en-US" sz="2000" dirty="0">
                <a:latin typeface="Arial" pitchFamily="34" charset="0"/>
                <a:cs typeface="Arial" pitchFamily="34" charset="0"/>
              </a:rPr>
              <a:t>Identify information to formulate investigative questions.</a:t>
            </a:r>
          </a:p>
          <a:p>
            <a:pPr>
              <a:lnSpc>
                <a:spcPct val="120000"/>
              </a:lnSpc>
            </a:pPr>
            <a:r>
              <a:rPr lang="en-US" sz="2000" dirty="0">
                <a:latin typeface="Arial" pitchFamily="34" charset="0"/>
                <a:cs typeface="Arial" pitchFamily="34" charset="0"/>
              </a:rPr>
              <a:t>Develop operational definitions for concepts, constructs, variables.</a:t>
            </a:r>
          </a:p>
          <a:p>
            <a:pPr>
              <a:lnSpc>
                <a:spcPct val="120000"/>
              </a:lnSpc>
            </a:pPr>
            <a:r>
              <a:rPr lang="en-US" sz="2000" dirty="0">
                <a:latin typeface="Arial" pitchFamily="34" charset="0"/>
                <a:cs typeface="Arial" pitchFamily="34" charset="0"/>
              </a:rPr>
              <a:t>Provide evidence for justifying and budgeting research.</a:t>
            </a:r>
          </a:p>
          <a:p>
            <a:pPr>
              <a:lnSpc>
                <a:spcPct val="120000"/>
              </a:lnSpc>
            </a:pPr>
            <a:r>
              <a:rPr lang="en-US" sz="2000" dirty="0">
                <a:latin typeface="Arial" pitchFamily="34" charset="0"/>
                <a:cs typeface="Arial" pitchFamily="34" charset="0"/>
              </a:rPr>
              <a:t>Set foundation for final research design.</a:t>
            </a:r>
          </a:p>
          <a:p>
            <a:pPr>
              <a:lnSpc>
                <a:spcPct val="120000"/>
              </a:lnSpc>
            </a:pPr>
            <a:r>
              <a:rPr lang="en-US" sz="2000" dirty="0">
                <a:latin typeface="Arial" pitchFamily="34" charset="0"/>
                <a:cs typeface="Arial" pitchFamily="34" charset="0"/>
              </a:rPr>
              <a:t>Identify sources for sample frames &amp; measurement questions.</a:t>
            </a:r>
            <a:r>
              <a:rPr lang="en-US" sz="2000" dirty="0">
                <a:solidFill>
                  <a:schemeClr val="bg1"/>
                </a:solidFill>
                <a:latin typeface="Arial" pitchFamily="34" charset="0"/>
                <a:cs typeface="Arial" pitchFamily="34" charset="0"/>
              </a:rPr>
              <a:t>.</a:t>
            </a:r>
            <a:endParaRPr lang="en-US" sz="2000" dirty="0">
              <a:latin typeface="Arial" pitchFamily="34" charset="0"/>
              <a:cs typeface="Arial" pitchFamily="34" charset="0"/>
            </a:endParaRPr>
          </a:p>
        </p:txBody>
      </p:sp>
      <p:pic>
        <p:nvPicPr>
          <p:cNvPr id="5" name="Picture 2" descr="Photo shows a pair of hands opening a bookle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629"/>
          <a:stretch/>
        </p:blipFill>
        <p:spPr bwMode="auto">
          <a:xfrm>
            <a:off x="5223778" y="1828800"/>
            <a:ext cx="3463022" cy="2528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73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Desired Outcomes of Exploration (1 of 2)</a:t>
            </a:r>
          </a:p>
        </p:txBody>
      </p:sp>
      <p:pic>
        <p:nvPicPr>
          <p:cNvPr id="8" name="Picture 7" descr="Photo shows a smiling man sitting at a desk in a library type setting with an open book in front of him."/>
          <p:cNvPicPr>
            <a:picLocks noChangeAspect="1"/>
          </p:cNvPicPr>
          <p:nvPr/>
        </p:nvPicPr>
        <p:blipFill rotWithShape="1">
          <a:blip r:embed="rId3" cstate="print">
            <a:extLst>
              <a:ext uri="{28A0092B-C50C-407E-A947-70E740481C1C}">
                <a14:useLocalDpi xmlns:a14="http://schemas.microsoft.com/office/drawing/2010/main" val="0"/>
              </a:ext>
            </a:extLst>
          </a:blip>
          <a:srcRect l="15439"/>
          <a:stretch/>
        </p:blipFill>
        <p:spPr>
          <a:xfrm>
            <a:off x="4935188" y="1872343"/>
            <a:ext cx="3827812" cy="3017520"/>
          </a:xfrm>
          <a:prstGeom prst="flowChartDelay">
            <a:avLst/>
          </a:prstGeom>
        </p:spPr>
      </p:pic>
      <p:sp>
        <p:nvSpPr>
          <p:cNvPr id="6" name="Content Placeholder 5"/>
          <p:cNvSpPr>
            <a:spLocks noGrp="1"/>
          </p:cNvSpPr>
          <p:nvPr>
            <p:ph idx="1"/>
          </p:nvPr>
        </p:nvSpPr>
        <p:spPr>
          <a:xfrm>
            <a:off x="457200" y="1828800"/>
            <a:ext cx="4191000" cy="4495800"/>
          </a:xfrm>
        </p:spPr>
        <p:txBody>
          <a:bodyPr>
            <a:normAutofit/>
          </a:bodyPr>
          <a:lstStyle/>
          <a:p>
            <a:r>
              <a:rPr lang="en-US" sz="2400" dirty="0">
                <a:latin typeface="Arial" pitchFamily="34" charset="0"/>
                <a:cs typeface="Arial" pitchFamily="34" charset="0"/>
              </a:rPr>
              <a:t>Establish range and scope of possible management decisions.</a:t>
            </a:r>
          </a:p>
          <a:p>
            <a:r>
              <a:rPr lang="en-US" sz="2400" dirty="0">
                <a:latin typeface="Arial" pitchFamily="34" charset="0"/>
                <a:cs typeface="Arial" pitchFamily="34" charset="0"/>
              </a:rPr>
              <a:t>Establish major dimensions of research task.</a:t>
            </a:r>
          </a:p>
          <a:p>
            <a:r>
              <a:rPr lang="en-US" sz="2400" dirty="0">
                <a:latin typeface="Arial" pitchFamily="34" charset="0"/>
                <a:cs typeface="Arial" pitchFamily="34" charset="0"/>
              </a:rPr>
              <a:t>Define a set of subsidiary questions that can guide research design.</a:t>
            </a:r>
          </a:p>
        </p:txBody>
      </p:sp>
    </p:spTree>
    <p:extLst>
      <p:ext uri="{BB962C8B-B14F-4D97-AF65-F5344CB8AC3E}">
        <p14:creationId xmlns:p14="http://schemas.microsoft.com/office/powerpoint/2010/main" val="43902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Desired Outcomes of Exploration (2 of 2)</a:t>
            </a:r>
          </a:p>
        </p:txBody>
      </p:sp>
      <p:pic>
        <p:nvPicPr>
          <p:cNvPr id="9" name="Picture 8" descr="Photo shows a woman sitting at a desk appearing to be taking part in a video conference meet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444" y="1845045"/>
            <a:ext cx="3743356" cy="2498355"/>
          </a:xfrm>
          <a:prstGeom prst="flowChartDelay">
            <a:avLst/>
          </a:prstGeom>
        </p:spPr>
      </p:pic>
      <p:sp>
        <p:nvSpPr>
          <p:cNvPr id="5" name="Content Placeholder 4"/>
          <p:cNvSpPr>
            <a:spLocks noGrp="1"/>
          </p:cNvSpPr>
          <p:nvPr>
            <p:ph idx="1"/>
          </p:nvPr>
        </p:nvSpPr>
        <p:spPr>
          <a:xfrm>
            <a:off x="381000" y="1752600"/>
            <a:ext cx="4114800" cy="4572000"/>
          </a:xfrm>
        </p:spPr>
        <p:txBody>
          <a:bodyPr>
            <a:normAutofit/>
          </a:bodyPr>
          <a:lstStyle/>
          <a:p>
            <a:r>
              <a:rPr lang="en-US" sz="2200" dirty="0">
                <a:latin typeface="Arial" pitchFamily="34" charset="0"/>
                <a:cs typeface="Arial" pitchFamily="34" charset="0"/>
              </a:rPr>
              <a:t>Develop hypotheses about possible causes of management dilemma.</a:t>
            </a:r>
          </a:p>
          <a:p>
            <a:r>
              <a:rPr lang="en-US" sz="2200" dirty="0">
                <a:latin typeface="Arial" pitchFamily="34" charset="0"/>
                <a:cs typeface="Arial" pitchFamily="34" charset="0"/>
              </a:rPr>
              <a:t>Learn which hypotheses can be safely ignored.</a:t>
            </a:r>
          </a:p>
          <a:p>
            <a:r>
              <a:rPr lang="en-US" sz="2200" dirty="0">
                <a:latin typeface="Arial" pitchFamily="34" charset="0"/>
                <a:cs typeface="Arial" pitchFamily="34" charset="0"/>
              </a:rPr>
              <a:t>Conclude additional research is not needed or not feasible.</a:t>
            </a:r>
          </a:p>
        </p:txBody>
      </p:sp>
    </p:spTree>
    <p:extLst>
      <p:ext uri="{BB962C8B-B14F-4D97-AF65-F5344CB8AC3E}">
        <p14:creationId xmlns:p14="http://schemas.microsoft.com/office/powerpoint/2010/main" val="280323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Exploration Strategy</a:t>
            </a:r>
          </a:p>
        </p:txBody>
      </p:sp>
      <p:sp>
        <p:nvSpPr>
          <p:cNvPr id="10" name="Content Placeholder 9"/>
          <p:cNvSpPr>
            <a:spLocks noGrp="1"/>
          </p:cNvSpPr>
          <p:nvPr>
            <p:ph idx="1"/>
          </p:nvPr>
        </p:nvSpPr>
        <p:spPr>
          <a:xfrm>
            <a:off x="1219200" y="2438400"/>
            <a:ext cx="2819400" cy="2743200"/>
          </a:xfrm>
        </p:spPr>
        <p:txBody>
          <a:bodyPr>
            <a:normAutofit/>
          </a:bodyPr>
          <a:lstStyle/>
          <a:p>
            <a:pPr marL="0" indent="0" algn="ctr">
              <a:buNone/>
            </a:pPr>
            <a:r>
              <a:rPr lang="en-US" i="1" dirty="0">
                <a:latin typeface="Arial" pitchFamily="34" charset="0"/>
                <a:cs typeface="Arial" pitchFamily="34" charset="0"/>
              </a:rPr>
              <a:t>What information sources should be used? </a:t>
            </a:r>
          </a:p>
        </p:txBody>
      </p:sp>
      <p:sp>
        <p:nvSpPr>
          <p:cNvPr id="11" name="Content Placeholder 10"/>
          <p:cNvSpPr>
            <a:spLocks noGrp="1"/>
          </p:cNvSpPr>
          <p:nvPr>
            <p:ph sz="quarter" idx="10"/>
          </p:nvPr>
        </p:nvSpPr>
        <p:spPr>
          <a:xfrm>
            <a:off x="4114800" y="3505200"/>
            <a:ext cx="688207" cy="533400"/>
          </a:xfrm>
        </p:spPr>
        <p:txBody>
          <a:bodyPr>
            <a:normAutofit fontScale="92500" lnSpcReduction="10000"/>
          </a:bodyPr>
          <a:lstStyle/>
          <a:p>
            <a:pPr marL="0" indent="0" algn="ctr">
              <a:buNone/>
            </a:pPr>
            <a:r>
              <a:rPr lang="en-US" dirty="0">
                <a:latin typeface="Arial" pitchFamily="34" charset="0"/>
                <a:cs typeface="Arial" pitchFamily="34" charset="0"/>
              </a:rPr>
              <a:t>+</a:t>
            </a:r>
          </a:p>
        </p:txBody>
      </p:sp>
      <p:sp>
        <p:nvSpPr>
          <p:cNvPr id="12" name="Content Placeholder 11"/>
          <p:cNvSpPr>
            <a:spLocks noGrp="1"/>
          </p:cNvSpPr>
          <p:nvPr>
            <p:ph sz="quarter" idx="11"/>
          </p:nvPr>
        </p:nvSpPr>
        <p:spPr>
          <a:xfrm>
            <a:off x="4953000" y="2514600"/>
            <a:ext cx="2743200" cy="2667000"/>
          </a:xfrm>
        </p:spPr>
        <p:txBody>
          <a:bodyPr>
            <a:normAutofit fontScale="92500" lnSpcReduction="10000"/>
          </a:bodyPr>
          <a:lstStyle/>
          <a:p>
            <a:pPr marL="0" indent="0" algn="ctr">
              <a:buNone/>
            </a:pPr>
            <a:r>
              <a:rPr lang="en-US" i="1" dirty="0">
                <a:latin typeface="Arial" pitchFamily="34" charset="0"/>
                <a:cs typeface="Arial" pitchFamily="34" charset="0"/>
              </a:rPr>
              <a:t>What methods will be used to extract information from these sources? </a:t>
            </a:r>
          </a:p>
        </p:txBody>
      </p:sp>
    </p:spTree>
    <p:extLst>
      <p:ext uri="{BB962C8B-B14F-4D97-AF65-F5344CB8AC3E}">
        <p14:creationId xmlns:p14="http://schemas.microsoft.com/office/powerpoint/2010/main" val="118317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4000" dirty="0"/>
              <a:t>Exploration Strategy Methods</a:t>
            </a:r>
          </a:p>
        </p:txBody>
      </p:sp>
      <p:pic>
        <p:nvPicPr>
          <p:cNvPr id="21" name="Picture 20" descr="A 3-circle Venn Diagram with the following categories: Examination of Published Sources, Examination of Digital Services, Interviews (Individual or Group). The three intersect to form the Exploration Strate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3551" y="1676400"/>
            <a:ext cx="4764449" cy="4491117"/>
          </a:xfrm>
          <a:prstGeom prst="rect">
            <a:avLst/>
          </a:prstGeom>
        </p:spPr>
      </p:pic>
    </p:spTree>
    <p:extLst>
      <p:ext uri="{BB962C8B-B14F-4D97-AF65-F5344CB8AC3E}">
        <p14:creationId xmlns:p14="http://schemas.microsoft.com/office/powerpoint/2010/main" val="2769815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Four Groups of People Sources</a:t>
            </a:r>
          </a:p>
        </p:txBody>
      </p:sp>
      <p:sp>
        <p:nvSpPr>
          <p:cNvPr id="12" name="Content Placeholder 11"/>
          <p:cNvSpPr>
            <a:spLocks noGrp="1"/>
          </p:cNvSpPr>
          <p:nvPr>
            <p:ph idx="1"/>
          </p:nvPr>
        </p:nvSpPr>
        <p:spPr>
          <a:xfrm>
            <a:off x="304800" y="1905000"/>
            <a:ext cx="4708286" cy="4267200"/>
          </a:xfrm>
        </p:spPr>
        <p:txBody>
          <a:bodyPr>
            <a:noAutofit/>
          </a:bodyPr>
          <a:lstStyle/>
          <a:p>
            <a:pPr>
              <a:lnSpc>
                <a:spcPct val="120000"/>
              </a:lnSpc>
            </a:pPr>
            <a:r>
              <a:rPr lang="en-US" sz="2400" dirty="0">
                <a:latin typeface="Arial" pitchFamily="34" charset="0"/>
                <a:cs typeface="Arial" pitchFamily="34" charset="0"/>
              </a:rPr>
              <a:t>Institutional memory guardians or company historians.</a:t>
            </a:r>
          </a:p>
          <a:p>
            <a:pPr>
              <a:lnSpc>
                <a:spcPct val="120000"/>
              </a:lnSpc>
            </a:pPr>
            <a:r>
              <a:rPr lang="en-US" sz="2400" dirty="0">
                <a:latin typeface="Arial" pitchFamily="34" charset="0"/>
                <a:cs typeface="Arial" pitchFamily="34" charset="0"/>
              </a:rPr>
              <a:t>Industry or problem experts.</a:t>
            </a:r>
          </a:p>
          <a:p>
            <a:pPr>
              <a:lnSpc>
                <a:spcPct val="120000"/>
              </a:lnSpc>
            </a:pPr>
            <a:r>
              <a:rPr lang="en-US" sz="2400" dirty="0">
                <a:latin typeface="Arial" pitchFamily="34" charset="0"/>
                <a:cs typeface="Arial" pitchFamily="34" charset="0"/>
              </a:rPr>
              <a:t>Company employees involved directly in the problem.</a:t>
            </a:r>
          </a:p>
          <a:p>
            <a:pPr>
              <a:lnSpc>
                <a:spcPct val="120000"/>
              </a:lnSpc>
            </a:pPr>
            <a:r>
              <a:rPr lang="en-US" sz="2400" dirty="0">
                <a:latin typeface="Arial" pitchFamily="34" charset="0"/>
                <a:cs typeface="Arial" pitchFamily="34" charset="0"/>
              </a:rPr>
              <a:t>Company employees likely to be affected by any considered solution.</a:t>
            </a:r>
          </a:p>
        </p:txBody>
      </p:sp>
      <p:pic>
        <p:nvPicPr>
          <p:cNvPr id="14" name="Picture 2" descr="Photo shows two women looking on as a man is pointing to something on his comput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89286" y="2133600"/>
            <a:ext cx="3673714" cy="2449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a:extLst>
              <a:ext uri="{FF2B5EF4-FFF2-40B4-BE49-F238E27FC236}">
                <a16:creationId xmlns:a16="http://schemas.microsoft.com/office/drawing/2014/main" id="{F980CEF9-7527-44C0-8D76-A603F986704E}"/>
              </a:ext>
            </a:extLst>
          </p:cNvPr>
          <p:cNvSpPr/>
          <p:nvPr/>
        </p:nvSpPr>
        <p:spPr>
          <a:xfrm>
            <a:off x="3733800" y="5248870"/>
            <a:ext cx="4572000" cy="923330"/>
          </a:xfrm>
          <a:prstGeom prst="rect">
            <a:avLst/>
          </a:prstGeom>
        </p:spPr>
        <p:txBody>
          <a:bodyPr>
            <a:spAutoFit/>
          </a:bodyPr>
          <a:lstStyle/>
          <a:p>
            <a:pPr eaLnBrk="0" fontAlgn="base" hangingPunct="0">
              <a:spcBef>
                <a:spcPct val="30000"/>
              </a:spcBef>
              <a:spcAft>
                <a:spcPct val="0"/>
              </a:spcAft>
              <a:defRPr/>
            </a:pPr>
            <a:r>
              <a:rPr lang="en-US" dirty="0"/>
              <a:t>People in these four groups often</a:t>
            </a:r>
            <a:r>
              <a:rPr lang="en-US" b="1" dirty="0"/>
              <a:t> bring unique perspectives to the management dilemma and possible solutions.</a:t>
            </a:r>
          </a:p>
        </p:txBody>
      </p:sp>
    </p:spTree>
    <p:extLst>
      <p:ext uri="{BB962C8B-B14F-4D97-AF65-F5344CB8AC3E}">
        <p14:creationId xmlns:p14="http://schemas.microsoft.com/office/powerpoint/2010/main" val="683573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to Ask of People Sources</a:t>
            </a:r>
          </a:p>
        </p:txBody>
      </p:sp>
      <p:sp>
        <p:nvSpPr>
          <p:cNvPr id="3" name="Content Placeholder 2"/>
          <p:cNvSpPr>
            <a:spLocks noGrp="1"/>
          </p:cNvSpPr>
          <p:nvPr>
            <p:ph idx="1"/>
          </p:nvPr>
        </p:nvSpPr>
        <p:spPr>
          <a:xfrm>
            <a:off x="457200" y="1828800"/>
            <a:ext cx="8229600" cy="4419600"/>
          </a:xfrm>
        </p:spPr>
        <p:txBody>
          <a:bodyPr>
            <a:normAutofit/>
          </a:bodyPr>
          <a:lstStyle/>
          <a:p>
            <a:pPr marL="0" indent="0">
              <a:lnSpc>
                <a:spcPct val="110000"/>
              </a:lnSpc>
              <a:buNone/>
            </a:pPr>
            <a:r>
              <a:rPr lang="en-US" sz="2800" dirty="0"/>
              <a:t>What is being done?</a:t>
            </a:r>
          </a:p>
          <a:p>
            <a:pPr marL="0" indent="0">
              <a:lnSpc>
                <a:spcPct val="110000"/>
              </a:lnSpc>
              <a:buNone/>
            </a:pPr>
            <a:r>
              <a:rPr lang="en-US" sz="2800" dirty="0"/>
              <a:t>What has been tried in the past with or without success?</a:t>
            </a:r>
          </a:p>
          <a:p>
            <a:pPr marL="0" indent="0">
              <a:lnSpc>
                <a:spcPct val="110000"/>
              </a:lnSpc>
              <a:buNone/>
            </a:pPr>
            <a:r>
              <a:rPr lang="en-US" sz="2800" dirty="0"/>
              <a:t>How have things changed?</a:t>
            </a:r>
          </a:p>
          <a:p>
            <a:pPr marL="0" indent="0">
              <a:lnSpc>
                <a:spcPct val="110000"/>
              </a:lnSpc>
              <a:buNone/>
            </a:pPr>
            <a:r>
              <a:rPr lang="en-US" sz="2800" dirty="0"/>
              <a:t>Who is involved in the decisions?</a:t>
            </a:r>
          </a:p>
          <a:p>
            <a:pPr marL="0" indent="0">
              <a:lnSpc>
                <a:spcPct val="110000"/>
              </a:lnSpc>
              <a:buNone/>
            </a:pPr>
            <a:r>
              <a:rPr lang="en-US" sz="2800" dirty="0"/>
              <a:t>What problem areas can be seen?</a:t>
            </a:r>
          </a:p>
          <a:p>
            <a:pPr marL="0" indent="0">
              <a:lnSpc>
                <a:spcPct val="110000"/>
              </a:lnSpc>
              <a:buNone/>
            </a:pPr>
            <a:r>
              <a:rPr lang="en-US" sz="2800" dirty="0"/>
              <a:t>Whom can we count on to assist or participate in research on this issue/topic?</a:t>
            </a:r>
          </a:p>
        </p:txBody>
      </p:sp>
    </p:spTree>
    <p:extLst>
      <p:ext uri="{BB962C8B-B14F-4D97-AF65-F5344CB8AC3E}">
        <p14:creationId xmlns:p14="http://schemas.microsoft.com/office/powerpoint/2010/main" val="314798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Exploration Strategy Sources</a:t>
            </a:r>
          </a:p>
        </p:txBody>
      </p:sp>
      <p:pic>
        <p:nvPicPr>
          <p:cNvPr id="10" name="Picture 9" descr="Flowchart entitled Exploration Strategy Sour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2050" y="1795153"/>
            <a:ext cx="4193635" cy="4300847"/>
          </a:xfrm>
          <a:prstGeom prst="rect">
            <a:avLst/>
          </a:prstGeom>
        </p:spPr>
      </p:pic>
      <p:sp>
        <p:nvSpPr>
          <p:cNvPr id="11" name="Content Placeholder 10"/>
          <p:cNvSpPr>
            <a:spLocks noGrp="1"/>
          </p:cNvSpPr>
          <p:nvPr>
            <p:ph idx="1"/>
          </p:nvPr>
        </p:nvSpPr>
        <p:spPr>
          <a:xfrm>
            <a:off x="228600" y="6096000"/>
            <a:ext cx="8610600" cy="304800"/>
          </a:xfrm>
        </p:spPr>
        <p:txBody>
          <a:bodyPr>
            <a:noAutofit/>
          </a:bodyPr>
          <a:lstStyle/>
          <a:p>
            <a:pPr marL="0" indent="0" algn="ctr">
              <a:buNone/>
            </a:pPr>
            <a:r>
              <a:rPr lang="en-US" sz="1800" dirty="0">
                <a:hlinkClick r:id="" action="ppaction://noaction"/>
              </a:rPr>
              <a:t>Jump to long description</a:t>
            </a:r>
            <a:endParaRPr lang="en-US" sz="1800" dirty="0"/>
          </a:p>
        </p:txBody>
      </p:sp>
    </p:spTree>
    <p:extLst>
      <p:ext uri="{BB962C8B-B14F-4D97-AF65-F5344CB8AC3E}">
        <p14:creationId xmlns:p14="http://schemas.microsoft.com/office/powerpoint/2010/main" val="336127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Levels of Published &amp; Digital Sources</a:t>
            </a:r>
          </a:p>
        </p:txBody>
      </p:sp>
      <p:sp>
        <p:nvSpPr>
          <p:cNvPr id="8" name="Content Placeholder 7"/>
          <p:cNvSpPr>
            <a:spLocks noGrp="1"/>
          </p:cNvSpPr>
          <p:nvPr>
            <p:ph idx="1"/>
          </p:nvPr>
        </p:nvSpPr>
        <p:spPr>
          <a:xfrm>
            <a:off x="568036" y="1524000"/>
            <a:ext cx="2667000" cy="2895600"/>
          </a:xfrm>
        </p:spPr>
        <p:txBody>
          <a:bodyPr>
            <a:normAutofit fontScale="92500" lnSpcReduction="10000"/>
          </a:bodyPr>
          <a:lstStyle/>
          <a:p>
            <a:pPr marL="0" indent="0" algn="ctr">
              <a:buNone/>
            </a:pPr>
            <a:r>
              <a:rPr lang="en-US" sz="2800" b="1" dirty="0">
                <a:latin typeface="Arial" pitchFamily="34" charset="0"/>
                <a:cs typeface="Arial" pitchFamily="34" charset="0"/>
              </a:rPr>
              <a:t>Primary Sources:</a:t>
            </a:r>
          </a:p>
          <a:p>
            <a:pPr marL="0" indent="0" algn="ctr">
              <a:buNone/>
            </a:pPr>
            <a:r>
              <a:rPr lang="en-US" sz="2800" dirty="0">
                <a:latin typeface="Arial" pitchFamily="34" charset="0"/>
                <a:cs typeface="Arial" pitchFamily="34" charset="0"/>
              </a:rPr>
              <a:t>Memos </a:t>
            </a:r>
            <a:br>
              <a:rPr lang="en-US" sz="2800" dirty="0">
                <a:latin typeface="Arial" pitchFamily="34" charset="0"/>
                <a:cs typeface="Arial" pitchFamily="34" charset="0"/>
              </a:rPr>
            </a:br>
            <a:r>
              <a:rPr lang="en-US" sz="2800" dirty="0">
                <a:latin typeface="Arial" pitchFamily="34" charset="0"/>
                <a:cs typeface="Arial" pitchFamily="34" charset="0"/>
              </a:rPr>
              <a:t>Letters Interviews Speeches Laws </a:t>
            </a:r>
          </a:p>
          <a:p>
            <a:pPr marL="0" indent="0" algn="ctr">
              <a:buNone/>
            </a:pPr>
            <a:r>
              <a:rPr lang="en-US" sz="2800" dirty="0">
                <a:latin typeface="Arial" pitchFamily="34" charset="0"/>
                <a:cs typeface="Arial" pitchFamily="34" charset="0"/>
              </a:rPr>
              <a:t>Internal records</a:t>
            </a:r>
          </a:p>
        </p:txBody>
      </p:sp>
      <p:sp>
        <p:nvSpPr>
          <p:cNvPr id="2" name="Content Placeholder 1"/>
          <p:cNvSpPr>
            <a:spLocks noGrp="1"/>
          </p:cNvSpPr>
          <p:nvPr>
            <p:ph sz="quarter" idx="10"/>
          </p:nvPr>
        </p:nvSpPr>
        <p:spPr>
          <a:xfrm>
            <a:off x="3543300" y="1524000"/>
            <a:ext cx="2590800" cy="3581400"/>
          </a:xfrm>
        </p:spPr>
        <p:txBody>
          <a:bodyPr>
            <a:noAutofit/>
          </a:bodyPr>
          <a:lstStyle/>
          <a:p>
            <a:pPr marL="0" indent="0" algn="ctr">
              <a:buNone/>
            </a:pPr>
            <a:r>
              <a:rPr lang="en-US" sz="2800" b="1" dirty="0">
                <a:latin typeface="Arial" pitchFamily="34" charset="0"/>
                <a:cs typeface="Arial" pitchFamily="34" charset="0"/>
              </a:rPr>
              <a:t>Secondary Sources:</a:t>
            </a:r>
          </a:p>
          <a:p>
            <a:pPr marL="0" indent="0" algn="ctr">
              <a:buNone/>
            </a:pPr>
            <a:r>
              <a:rPr lang="en-US" sz="2800" dirty="0">
                <a:latin typeface="Arial" pitchFamily="34" charset="0"/>
                <a:cs typeface="Arial" pitchFamily="34" charset="0"/>
              </a:rPr>
              <a:t>Encyclopedias Textbooks Handbooks Magazines Newspapers Newscasts</a:t>
            </a:r>
          </a:p>
        </p:txBody>
      </p:sp>
      <p:sp>
        <p:nvSpPr>
          <p:cNvPr id="3" name="Content Placeholder 2"/>
          <p:cNvSpPr>
            <a:spLocks noGrp="1"/>
          </p:cNvSpPr>
          <p:nvPr>
            <p:ph sz="quarter" idx="11"/>
          </p:nvPr>
        </p:nvSpPr>
        <p:spPr>
          <a:xfrm>
            <a:off x="6477000" y="1524000"/>
            <a:ext cx="2438400" cy="3810000"/>
          </a:xfrm>
        </p:spPr>
        <p:txBody>
          <a:bodyPr>
            <a:normAutofit/>
          </a:bodyPr>
          <a:lstStyle/>
          <a:p>
            <a:pPr marL="0" indent="0" algn="ctr">
              <a:buNone/>
            </a:pPr>
            <a:r>
              <a:rPr lang="en-US" sz="2800" b="1" dirty="0">
                <a:latin typeface="Arial" pitchFamily="34" charset="0"/>
                <a:cs typeface="Arial" pitchFamily="34" charset="0"/>
              </a:rPr>
              <a:t>Tertiary Sources:</a:t>
            </a:r>
          </a:p>
          <a:p>
            <a:pPr marL="0" indent="0" algn="ctr">
              <a:buNone/>
            </a:pPr>
            <a:r>
              <a:rPr lang="en-US" sz="2800" dirty="0">
                <a:latin typeface="Arial" pitchFamily="34" charset="0"/>
                <a:cs typeface="Arial" pitchFamily="34" charset="0"/>
              </a:rPr>
              <a:t>Indexes Bibliographies Internet search engines</a:t>
            </a:r>
          </a:p>
        </p:txBody>
      </p:sp>
      <p:sp>
        <p:nvSpPr>
          <p:cNvPr id="4" name="Dikdörtgen 3">
            <a:extLst>
              <a:ext uri="{FF2B5EF4-FFF2-40B4-BE49-F238E27FC236}">
                <a16:creationId xmlns:a16="http://schemas.microsoft.com/office/drawing/2014/main" id="{27D6B41B-5BAB-4561-8F23-2484B6F0A921}"/>
              </a:ext>
            </a:extLst>
          </p:cNvPr>
          <p:cNvSpPr/>
          <p:nvPr/>
        </p:nvSpPr>
        <p:spPr>
          <a:xfrm>
            <a:off x="457200" y="5211762"/>
            <a:ext cx="8229600" cy="1200329"/>
          </a:xfrm>
          <a:prstGeom prst="rect">
            <a:avLst/>
          </a:prstGeom>
        </p:spPr>
        <p:txBody>
          <a:bodyPr wrap="square">
            <a:spAutoFit/>
          </a:bodyPr>
          <a:lstStyle/>
          <a:p>
            <a:r>
              <a:rPr lang="en-US" b="1" dirty="0"/>
              <a:t>Primary sources</a:t>
            </a:r>
            <a:r>
              <a:rPr lang="en-US" dirty="0"/>
              <a:t> are original works of research or raw data without interpretation or pronouncements that represent an official opinion or position.</a:t>
            </a:r>
          </a:p>
          <a:p>
            <a:r>
              <a:rPr lang="en-US" b="1" dirty="0"/>
              <a:t>Tertiary sources</a:t>
            </a:r>
            <a:r>
              <a:rPr lang="en-US" dirty="0"/>
              <a:t> are aids to discover primary or secondary sources or an interpretation of a secondary source.</a:t>
            </a:r>
          </a:p>
        </p:txBody>
      </p:sp>
    </p:spTree>
    <p:extLst>
      <p:ext uri="{BB962C8B-B14F-4D97-AF65-F5344CB8AC3E}">
        <p14:creationId xmlns:p14="http://schemas.microsoft.com/office/powerpoint/2010/main" val="158480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Thought Leader</a:t>
            </a:r>
          </a:p>
        </p:txBody>
      </p:sp>
      <p:sp>
        <p:nvSpPr>
          <p:cNvPr id="3" name="Content Placeholder 2"/>
          <p:cNvSpPr>
            <a:spLocks noGrp="1"/>
          </p:cNvSpPr>
          <p:nvPr>
            <p:ph idx="1"/>
          </p:nvPr>
        </p:nvSpPr>
        <p:spPr>
          <a:xfrm>
            <a:off x="457200" y="1828800"/>
            <a:ext cx="8229600" cy="4419600"/>
          </a:xfrm>
        </p:spPr>
        <p:txBody>
          <a:bodyPr>
            <a:normAutofit/>
          </a:bodyPr>
          <a:lstStyle/>
          <a:p>
            <a:pPr marL="0" indent="0">
              <a:spcAft>
                <a:spcPts val="1200"/>
              </a:spcAft>
              <a:buNone/>
            </a:pPr>
            <a:r>
              <a:rPr lang="en-US" dirty="0">
                <a:latin typeface="Arial" pitchFamily="34" charset="0"/>
                <a:cs typeface="Arial" pitchFamily="34" charset="0"/>
              </a:rPr>
              <a:t>“A beautiful question is an ambitious yet actionable question that can begin to shift the way we perceive or think about something—and that might serve as a catalyst to bring about change.”</a:t>
            </a:r>
            <a:endParaRPr lang="en-US" sz="2800" b="1" i="1" dirty="0">
              <a:solidFill>
                <a:srgbClr val="009900"/>
              </a:solidFill>
              <a:latin typeface="Arial" pitchFamily="34" charset="0"/>
              <a:cs typeface="Arial" pitchFamily="34" charset="0"/>
            </a:endParaRPr>
          </a:p>
          <a:p>
            <a:pPr marL="0" indent="0" algn="r">
              <a:spcAft>
                <a:spcPts val="1200"/>
              </a:spcAft>
              <a:buNone/>
              <a:tabLst>
                <a:tab pos="865188" algn="l"/>
                <a:tab pos="4572000" algn="l"/>
                <a:tab pos="4738688" algn="l"/>
                <a:tab pos="7315200" algn="l"/>
              </a:tabLst>
            </a:pPr>
            <a:r>
              <a:rPr lang="en-US" sz="2800" b="1" i="1" dirty="0">
                <a:latin typeface="Arial" pitchFamily="34" charset="0"/>
                <a:cs typeface="Arial" pitchFamily="34" charset="0"/>
              </a:rPr>
              <a:t>Warren Berger,</a:t>
            </a:r>
            <a:br>
              <a:rPr lang="en-US" sz="2800" b="1" i="1" dirty="0">
                <a:latin typeface="Arial" pitchFamily="34" charset="0"/>
                <a:cs typeface="Arial" pitchFamily="34" charset="0"/>
              </a:rPr>
            </a:br>
            <a:r>
              <a:rPr lang="en-US" sz="2800" i="1" dirty="0">
                <a:latin typeface="Arial" pitchFamily="34" charset="0"/>
                <a:cs typeface="Arial" pitchFamily="34" charset="0"/>
              </a:rPr>
              <a:t>consultant and author, </a:t>
            </a:r>
            <a:br>
              <a:rPr lang="en-US" sz="2800" i="1" dirty="0">
                <a:latin typeface="Arial" pitchFamily="34" charset="0"/>
                <a:cs typeface="Arial" pitchFamily="34" charset="0"/>
              </a:rPr>
            </a:br>
            <a:r>
              <a:rPr lang="en-US" sz="2800" i="1" dirty="0">
                <a:latin typeface="Arial" pitchFamily="34" charset="0"/>
                <a:cs typeface="Arial" pitchFamily="34" charset="0"/>
              </a:rPr>
              <a:t>A More Beautiful Question</a:t>
            </a:r>
          </a:p>
        </p:txBody>
      </p:sp>
    </p:spTree>
    <p:extLst>
      <p:ext uri="{BB962C8B-B14F-4D97-AF65-F5344CB8AC3E}">
        <p14:creationId xmlns:p14="http://schemas.microsoft.com/office/powerpoint/2010/main" val="2729959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Primary Internal Sources</a:t>
            </a:r>
          </a:p>
        </p:txBody>
      </p:sp>
      <p:sp>
        <p:nvSpPr>
          <p:cNvPr id="8" name="Content Placeholder 7"/>
          <p:cNvSpPr>
            <a:spLocks noGrp="1"/>
          </p:cNvSpPr>
          <p:nvPr>
            <p:ph idx="1"/>
          </p:nvPr>
        </p:nvSpPr>
        <p:spPr>
          <a:xfrm>
            <a:off x="457200" y="1905000"/>
            <a:ext cx="3657600" cy="4343400"/>
          </a:xfrm>
        </p:spPr>
        <p:txBody>
          <a:bodyPr>
            <a:normAutofit/>
          </a:bodyPr>
          <a:lstStyle/>
          <a:p>
            <a:pPr marL="0" indent="0">
              <a:lnSpc>
                <a:spcPct val="120000"/>
              </a:lnSpc>
              <a:buClr>
                <a:schemeClr val="tx1"/>
              </a:buClr>
              <a:buSzPct val="150000"/>
              <a:buNone/>
            </a:pPr>
            <a:r>
              <a:rPr lang="en-US" sz="2400" dirty="0">
                <a:latin typeface="Arial" pitchFamily="34" charset="0"/>
                <a:cs typeface="Arial" pitchFamily="34" charset="0"/>
              </a:rPr>
              <a:t>Many company reward programs collect transaction data made via store-owned credit programs. </a:t>
            </a:r>
          </a:p>
          <a:p>
            <a:pPr marL="0" indent="0">
              <a:lnSpc>
                <a:spcPct val="120000"/>
              </a:lnSpc>
              <a:buClr>
                <a:schemeClr val="tx1"/>
              </a:buClr>
              <a:buSzPct val="150000"/>
              <a:buNone/>
            </a:pPr>
            <a:r>
              <a:rPr lang="en-US" sz="2400" dirty="0">
                <a:latin typeface="Arial" pitchFamily="34" charset="0"/>
                <a:cs typeface="Arial" pitchFamily="34" charset="0"/>
              </a:rPr>
              <a:t>Data can reveal the likely success of a promotion or the sales lift effect of a price incentive.</a:t>
            </a:r>
          </a:p>
        </p:txBody>
      </p:sp>
      <p:pic>
        <p:nvPicPr>
          <p:cNvPr id="1026" name="Picture 2" descr="A photo of a generic loyalty reward card and a recei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625" y="1887682"/>
            <a:ext cx="3872975" cy="26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9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Conduct a Literature Search</a:t>
            </a:r>
          </a:p>
        </p:txBody>
      </p:sp>
      <p:sp>
        <p:nvSpPr>
          <p:cNvPr id="8" name="Content Placeholder 7"/>
          <p:cNvSpPr>
            <a:spLocks noGrp="1"/>
          </p:cNvSpPr>
          <p:nvPr>
            <p:ph idx="1"/>
          </p:nvPr>
        </p:nvSpPr>
        <p:spPr>
          <a:xfrm>
            <a:off x="457200" y="1905001"/>
            <a:ext cx="4114800" cy="4343399"/>
          </a:xfrm>
        </p:spPr>
        <p:txBody>
          <a:bodyPr>
            <a:normAutofit/>
          </a:bodyPr>
          <a:lstStyle/>
          <a:p>
            <a:r>
              <a:rPr lang="en-US" sz="2400" dirty="0">
                <a:latin typeface="Arial" pitchFamily="34" charset="0"/>
                <a:cs typeface="Arial" pitchFamily="34" charset="0"/>
              </a:rPr>
              <a:t>Define management dilemma.</a:t>
            </a:r>
          </a:p>
          <a:p>
            <a:r>
              <a:rPr lang="en-US" sz="2400" dirty="0">
                <a:latin typeface="Arial" pitchFamily="34" charset="0"/>
                <a:cs typeface="Arial" pitchFamily="34" charset="0"/>
              </a:rPr>
              <a:t>Consult books for relevant terms.</a:t>
            </a:r>
          </a:p>
          <a:p>
            <a:r>
              <a:rPr lang="en-US" sz="2400" dirty="0">
                <a:latin typeface="Arial" pitchFamily="34" charset="0"/>
                <a:cs typeface="Arial" pitchFamily="34" charset="0"/>
              </a:rPr>
              <a:t>Use terms to search.</a:t>
            </a:r>
          </a:p>
          <a:p>
            <a:r>
              <a:rPr lang="en-US" sz="2400" dirty="0">
                <a:latin typeface="Arial" pitchFamily="34" charset="0"/>
                <a:cs typeface="Arial" pitchFamily="34" charset="0"/>
              </a:rPr>
              <a:t>Locate/review secondary sources.</a:t>
            </a:r>
          </a:p>
          <a:p>
            <a:r>
              <a:rPr lang="en-US" sz="2400" dirty="0">
                <a:latin typeface="Arial" pitchFamily="34" charset="0"/>
                <a:cs typeface="Arial" pitchFamily="34" charset="0"/>
              </a:rPr>
              <a:t>Evaluate value of each source and content.</a:t>
            </a:r>
          </a:p>
        </p:txBody>
      </p:sp>
      <p:pic>
        <p:nvPicPr>
          <p:cNvPr id="12" name="Picture 2" descr="A photo of a man and woman in a library setting looking at a comput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57800" y="1600200"/>
            <a:ext cx="3385924" cy="2259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A photo of a man in a library setting looking at a handheld computer tab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042498"/>
            <a:ext cx="3549507" cy="2363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a:extLst>
              <a:ext uri="{FF2B5EF4-FFF2-40B4-BE49-F238E27FC236}">
                <a16:creationId xmlns:a16="http://schemas.microsoft.com/office/drawing/2014/main" id="{6A163605-093F-48B6-AF41-309D398F9A22}"/>
              </a:ext>
            </a:extLst>
          </p:cNvPr>
          <p:cNvSpPr/>
          <p:nvPr/>
        </p:nvSpPr>
        <p:spPr>
          <a:xfrm>
            <a:off x="0" y="5626064"/>
            <a:ext cx="5122718" cy="1200329"/>
          </a:xfrm>
          <a:prstGeom prst="rect">
            <a:avLst/>
          </a:prstGeom>
        </p:spPr>
        <p:txBody>
          <a:bodyPr wrap="square">
            <a:spAutoFit/>
          </a:bodyPr>
          <a:lstStyle/>
          <a:p>
            <a:r>
              <a:rPr lang="en-US" dirty="0"/>
              <a:t>The result of a literature search could be a solution to the management dilemma. If so, no further research is necessary. Otherwise, a research proposal is generated.</a:t>
            </a:r>
          </a:p>
        </p:txBody>
      </p:sp>
    </p:spTree>
    <p:extLst>
      <p:ext uri="{BB962C8B-B14F-4D97-AF65-F5344CB8AC3E}">
        <p14:creationId xmlns:p14="http://schemas.microsoft.com/office/powerpoint/2010/main" val="1903127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Types of Secondary Sources</a:t>
            </a:r>
          </a:p>
        </p:txBody>
      </p:sp>
      <p:sp>
        <p:nvSpPr>
          <p:cNvPr id="11" name="Content Placeholder 10"/>
          <p:cNvSpPr>
            <a:spLocks noGrp="1"/>
          </p:cNvSpPr>
          <p:nvPr>
            <p:ph idx="1"/>
          </p:nvPr>
        </p:nvSpPr>
        <p:spPr>
          <a:xfrm>
            <a:off x="457200" y="1752600"/>
            <a:ext cx="8305800" cy="4495800"/>
          </a:xfrm>
        </p:spPr>
        <p:txBody>
          <a:bodyPr>
            <a:normAutofit fontScale="70000" lnSpcReduction="20000"/>
          </a:bodyPr>
          <a:lstStyle/>
          <a:p>
            <a:pPr marL="0" indent="0">
              <a:buNone/>
            </a:pPr>
            <a:r>
              <a:rPr lang="en-US" b="1" dirty="0">
                <a:latin typeface="Arial" pitchFamily="34" charset="0"/>
                <a:cs typeface="Arial" pitchFamily="34" charset="0"/>
              </a:rPr>
              <a:t>TYPES</a:t>
            </a:r>
          </a:p>
          <a:p>
            <a:pPr>
              <a:buFontTx/>
              <a:buChar char="•"/>
            </a:pPr>
            <a:r>
              <a:rPr lang="en-US" dirty="0"/>
              <a:t>An </a:t>
            </a:r>
            <a:r>
              <a:rPr lang="en-US" b="1" dirty="0"/>
              <a:t>index</a:t>
            </a:r>
            <a:r>
              <a:rPr lang="en-US" dirty="0"/>
              <a:t> is a secondary data source that helps to identify and locate a single book, journal article, author, etc. from a larger set. </a:t>
            </a:r>
          </a:p>
          <a:p>
            <a:pPr>
              <a:buFontTx/>
              <a:buChar char="•"/>
            </a:pPr>
            <a:r>
              <a:rPr lang="en-US" dirty="0"/>
              <a:t>A </a:t>
            </a:r>
            <a:r>
              <a:rPr lang="en-US" b="1" dirty="0"/>
              <a:t>bibliography</a:t>
            </a:r>
            <a:r>
              <a:rPr lang="en-US" dirty="0"/>
              <a:t> is an information source that helps locate a single book, article, photograph, etc.</a:t>
            </a:r>
          </a:p>
          <a:p>
            <a:pPr>
              <a:buFontTx/>
              <a:buChar char="•"/>
            </a:pPr>
            <a:r>
              <a:rPr lang="en-US" b="1" dirty="0"/>
              <a:t>Dictionaries</a:t>
            </a:r>
            <a:r>
              <a:rPr lang="en-US" dirty="0"/>
              <a:t> are secondary sources that define words, terms, and jargon.</a:t>
            </a:r>
          </a:p>
          <a:p>
            <a:pPr>
              <a:buFontTx/>
              <a:buChar char="•"/>
            </a:pPr>
            <a:r>
              <a:rPr lang="en-US" b="1" dirty="0"/>
              <a:t>Encyclopedias</a:t>
            </a:r>
            <a:r>
              <a:rPr lang="en-US" dirty="0"/>
              <a:t> are secondary sources that provide background or historical information about a topic.</a:t>
            </a:r>
          </a:p>
          <a:p>
            <a:pPr>
              <a:buFontTx/>
              <a:buChar char="•"/>
            </a:pPr>
            <a:r>
              <a:rPr lang="en-US" dirty="0"/>
              <a:t>A </a:t>
            </a:r>
            <a:r>
              <a:rPr lang="en-US" b="1" dirty="0"/>
              <a:t>handbook</a:t>
            </a:r>
            <a:r>
              <a:rPr lang="en-US" dirty="0"/>
              <a:t> is a secondary source used to identify key terms, people, or events relevant to the management dilemma or management question.</a:t>
            </a:r>
          </a:p>
          <a:p>
            <a:pPr>
              <a:buFontTx/>
              <a:buChar char="•"/>
            </a:pPr>
            <a:r>
              <a:rPr lang="en-US" b="1" dirty="0"/>
              <a:t>Directories</a:t>
            </a:r>
            <a:r>
              <a:rPr lang="en-US" dirty="0"/>
              <a:t> are reference sources used to identify contact information</a:t>
            </a:r>
            <a:endParaRPr lang="en-US" dirty="0">
              <a:latin typeface="Arial" pitchFamily="34" charset="0"/>
              <a:cs typeface="Arial" pitchFamily="34" charset="0"/>
            </a:endParaRPr>
          </a:p>
        </p:txBody>
      </p:sp>
    </p:spTree>
    <p:extLst>
      <p:ext uri="{BB962C8B-B14F-4D97-AF65-F5344CB8AC3E}">
        <p14:creationId xmlns:p14="http://schemas.microsoft.com/office/powerpoint/2010/main" val="30941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60B397-934F-494F-A61B-67CA43BA640F}"/>
              </a:ext>
            </a:extLst>
          </p:cNvPr>
          <p:cNvSpPr>
            <a:spLocks noGrp="1"/>
          </p:cNvSpPr>
          <p:nvPr>
            <p:ph type="title"/>
          </p:nvPr>
        </p:nvSpPr>
        <p:spPr/>
        <p:txBody>
          <a:bodyPr/>
          <a:lstStyle/>
          <a:p>
            <a:r>
              <a:rPr lang="tr-TR" dirty="0"/>
              <a:t>A </a:t>
            </a:r>
            <a:r>
              <a:rPr lang="tr-TR" dirty="0" err="1"/>
              <a:t>dictionary</a:t>
            </a:r>
            <a:r>
              <a:rPr lang="tr-TR" dirty="0"/>
              <a:t>…</a:t>
            </a:r>
            <a:endParaRPr lang="en-US" dirty="0"/>
          </a:p>
        </p:txBody>
      </p:sp>
      <p:sp>
        <p:nvSpPr>
          <p:cNvPr id="3" name="İçerik Yer Tutucusu 2">
            <a:extLst>
              <a:ext uri="{FF2B5EF4-FFF2-40B4-BE49-F238E27FC236}">
                <a16:creationId xmlns:a16="http://schemas.microsoft.com/office/drawing/2014/main" id="{C4132EFD-7E5B-4EEA-B5CB-C224BEC1E4A1}"/>
              </a:ext>
            </a:extLst>
          </p:cNvPr>
          <p:cNvSpPr>
            <a:spLocks noGrp="1"/>
          </p:cNvSpPr>
          <p:nvPr>
            <p:ph idx="1"/>
          </p:nvPr>
        </p:nvSpPr>
        <p:spPr/>
        <p:txBody>
          <a:bodyPr/>
          <a:lstStyle/>
          <a:p>
            <a:endParaRPr lang="en-US"/>
          </a:p>
        </p:txBody>
      </p:sp>
      <p:sp>
        <p:nvSpPr>
          <p:cNvPr id="4" name="İçerik Yer Tutucusu 3">
            <a:extLst>
              <a:ext uri="{FF2B5EF4-FFF2-40B4-BE49-F238E27FC236}">
                <a16:creationId xmlns:a16="http://schemas.microsoft.com/office/drawing/2014/main" id="{42DC4112-9649-45B0-B230-007EFF475A4F}"/>
              </a:ext>
            </a:extLst>
          </p:cNvPr>
          <p:cNvSpPr>
            <a:spLocks noGrp="1"/>
          </p:cNvSpPr>
          <p:nvPr>
            <p:ph sz="quarter" idx="10"/>
          </p:nvPr>
        </p:nvSpPr>
        <p:spPr/>
        <p:txBody>
          <a:bodyPr/>
          <a:lstStyle/>
          <a:p>
            <a:endParaRPr lang="en-US"/>
          </a:p>
        </p:txBody>
      </p:sp>
      <p:sp>
        <p:nvSpPr>
          <p:cNvPr id="5" name="İçerik Yer Tutucusu 4">
            <a:extLst>
              <a:ext uri="{FF2B5EF4-FFF2-40B4-BE49-F238E27FC236}">
                <a16:creationId xmlns:a16="http://schemas.microsoft.com/office/drawing/2014/main" id="{403159A3-C5E6-45A7-BD66-F946CC7D2317}"/>
              </a:ext>
            </a:extLst>
          </p:cNvPr>
          <p:cNvSpPr>
            <a:spLocks noGrp="1"/>
          </p:cNvSpPr>
          <p:nvPr>
            <p:ph sz="quarter" idx="11"/>
          </p:nvPr>
        </p:nvSpPr>
        <p:spPr/>
        <p:txBody>
          <a:bodyPr/>
          <a:lstStyle/>
          <a:p>
            <a:endParaRPr lang="en-US"/>
          </a:p>
        </p:txBody>
      </p:sp>
      <p:sp>
        <p:nvSpPr>
          <p:cNvPr id="6" name="İçerik Yer Tutucusu 5">
            <a:extLst>
              <a:ext uri="{FF2B5EF4-FFF2-40B4-BE49-F238E27FC236}">
                <a16:creationId xmlns:a16="http://schemas.microsoft.com/office/drawing/2014/main" id="{3DED32E8-EDFE-44AF-805F-4508FE333F56}"/>
              </a:ext>
            </a:extLst>
          </p:cNvPr>
          <p:cNvSpPr>
            <a:spLocks noGrp="1"/>
          </p:cNvSpPr>
          <p:nvPr>
            <p:ph sz="quarter" idx="12"/>
          </p:nvPr>
        </p:nvSpPr>
        <p:spPr/>
        <p:txBody>
          <a:bodyPr/>
          <a:lstStyle/>
          <a:p>
            <a:endParaRPr lang="en-US"/>
          </a:p>
        </p:txBody>
      </p:sp>
      <p:pic>
        <p:nvPicPr>
          <p:cNvPr id="7" name="Resim 6">
            <a:extLst>
              <a:ext uri="{FF2B5EF4-FFF2-40B4-BE49-F238E27FC236}">
                <a16:creationId xmlns:a16="http://schemas.microsoft.com/office/drawing/2014/main" id="{121B5599-18B6-44F1-97BE-5FA594181ED4}"/>
              </a:ext>
            </a:extLst>
          </p:cNvPr>
          <p:cNvPicPr>
            <a:picLocks noChangeAspect="1"/>
          </p:cNvPicPr>
          <p:nvPr/>
        </p:nvPicPr>
        <p:blipFill>
          <a:blip r:embed="rId2"/>
          <a:stretch>
            <a:fillRect/>
          </a:stretch>
        </p:blipFill>
        <p:spPr>
          <a:xfrm>
            <a:off x="779204" y="1973262"/>
            <a:ext cx="7578090" cy="3886200"/>
          </a:xfrm>
          <a:prstGeom prst="rect">
            <a:avLst/>
          </a:prstGeom>
        </p:spPr>
      </p:pic>
    </p:spTree>
    <p:extLst>
      <p:ext uri="{BB962C8B-B14F-4D97-AF65-F5344CB8AC3E}">
        <p14:creationId xmlns:p14="http://schemas.microsoft.com/office/powerpoint/2010/main" val="95950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Evaluate Published &amp; Digital Sources</a:t>
            </a:r>
          </a:p>
        </p:txBody>
      </p:sp>
      <p:sp>
        <p:nvSpPr>
          <p:cNvPr id="3" name="Content Placeholder 2"/>
          <p:cNvSpPr>
            <a:spLocks noGrp="1"/>
          </p:cNvSpPr>
          <p:nvPr>
            <p:ph idx="1"/>
          </p:nvPr>
        </p:nvSpPr>
        <p:spPr>
          <a:xfrm>
            <a:off x="457200" y="1905000"/>
            <a:ext cx="8153400" cy="4419600"/>
          </a:xfrm>
        </p:spPr>
        <p:txBody>
          <a:bodyPr>
            <a:normAutofit fontScale="85000" lnSpcReduction="20000"/>
          </a:bodyPr>
          <a:lstStyle/>
          <a:p>
            <a:pPr marL="0" indent="0">
              <a:buNone/>
            </a:pPr>
            <a:r>
              <a:rPr lang="en-US" sz="2800" dirty="0">
                <a:latin typeface="Arial" pitchFamily="34" charset="0"/>
                <a:cs typeface="Arial" pitchFamily="34" charset="0"/>
              </a:rPr>
              <a:t>Evaluation Factors</a:t>
            </a:r>
          </a:p>
          <a:p>
            <a:pPr lvl="1">
              <a:buFontTx/>
              <a:buChar char="•"/>
            </a:pPr>
            <a:r>
              <a:rPr lang="en-US" b="1" dirty="0"/>
              <a:t>Purpose</a:t>
            </a:r>
            <a:r>
              <a:rPr lang="en-US" dirty="0"/>
              <a:t> is the explicit or hidden agenda of the information source.</a:t>
            </a:r>
          </a:p>
          <a:p>
            <a:pPr lvl="1">
              <a:buFontTx/>
              <a:buChar char="•"/>
            </a:pPr>
            <a:r>
              <a:rPr lang="en-US" b="1" dirty="0"/>
              <a:t>Scope</a:t>
            </a:r>
            <a:r>
              <a:rPr lang="en-US" dirty="0"/>
              <a:t> is the breadth or depth of topic coverage, including time period, geographic limitations, and the criteria for information inclusion.</a:t>
            </a:r>
          </a:p>
          <a:p>
            <a:pPr lvl="1">
              <a:buFontTx/>
              <a:buChar char="•"/>
            </a:pPr>
            <a:r>
              <a:rPr lang="en-US" b="1" dirty="0"/>
              <a:t>Authority</a:t>
            </a:r>
            <a:r>
              <a:rPr lang="en-US" dirty="0"/>
              <a:t> is the level of the data (primary, secondary, tertiary) and the credentials of the source author.</a:t>
            </a:r>
          </a:p>
          <a:p>
            <a:pPr lvl="1">
              <a:buFontTx/>
              <a:buChar char="•"/>
            </a:pPr>
            <a:r>
              <a:rPr lang="en-US" b="1" dirty="0"/>
              <a:t>Audience</a:t>
            </a:r>
            <a:r>
              <a:rPr lang="en-US" dirty="0"/>
              <a:t> refers to the characteristics and background of the people or groups for whom the source was created.</a:t>
            </a:r>
          </a:p>
          <a:p>
            <a:pPr lvl="1">
              <a:buFontTx/>
              <a:buChar char="•"/>
            </a:pPr>
            <a:r>
              <a:rPr lang="en-US" b="1" dirty="0"/>
              <a:t>Format</a:t>
            </a:r>
            <a:r>
              <a:rPr lang="en-US" dirty="0"/>
              <a:t> refers to how the information is presented and the degree of ease in locating specific information within the source.</a:t>
            </a:r>
          </a:p>
          <a:p>
            <a:endParaRPr lang="en-US" dirty="0"/>
          </a:p>
        </p:txBody>
      </p:sp>
    </p:spTree>
    <p:extLst>
      <p:ext uri="{BB962C8B-B14F-4D97-AF65-F5344CB8AC3E}">
        <p14:creationId xmlns:p14="http://schemas.microsoft.com/office/powerpoint/2010/main" val="121184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Evaluating Internal Sources</a:t>
            </a:r>
          </a:p>
        </p:txBody>
      </p:sp>
      <p:sp>
        <p:nvSpPr>
          <p:cNvPr id="11" name="Content Placeholder 10"/>
          <p:cNvSpPr>
            <a:spLocks noGrp="1"/>
          </p:cNvSpPr>
          <p:nvPr>
            <p:ph idx="1"/>
          </p:nvPr>
        </p:nvSpPr>
        <p:spPr>
          <a:xfrm>
            <a:off x="457200" y="1752600"/>
            <a:ext cx="8229600" cy="4495800"/>
          </a:xfrm>
        </p:spPr>
        <p:txBody>
          <a:bodyPr>
            <a:normAutofit fontScale="77500" lnSpcReduction="20000"/>
          </a:bodyPr>
          <a:lstStyle/>
          <a:p>
            <a:pPr marL="0" indent="0" eaLnBrk="0" fontAlgn="base" hangingPunct="0">
              <a:spcBef>
                <a:spcPct val="30000"/>
              </a:spcBef>
              <a:spcAft>
                <a:spcPct val="0"/>
              </a:spcAft>
              <a:buNone/>
              <a:defRPr/>
            </a:pPr>
            <a:r>
              <a:rPr lang="en-US" sz="2800" dirty="0"/>
              <a:t>The quality and appropriateness of internal sources should not be assumed.</a:t>
            </a:r>
          </a:p>
          <a:p>
            <a:pPr marL="0" indent="0" eaLnBrk="0" fontAlgn="base" hangingPunct="0">
              <a:spcBef>
                <a:spcPct val="30000"/>
              </a:spcBef>
              <a:spcAft>
                <a:spcPct val="0"/>
              </a:spcAft>
              <a:buNone/>
              <a:defRPr/>
            </a:pPr>
            <a:endParaRPr lang="en-US" sz="2800" i="1" dirty="0"/>
          </a:p>
          <a:p>
            <a:pPr marL="0" indent="0" eaLnBrk="0" fontAlgn="base" hangingPunct="0">
              <a:spcBef>
                <a:spcPct val="30000"/>
              </a:spcBef>
              <a:spcAft>
                <a:spcPct val="0"/>
              </a:spcAft>
              <a:buNone/>
              <a:defRPr/>
            </a:pPr>
            <a:r>
              <a:rPr lang="en-US" sz="2800" b="1" i="1" dirty="0"/>
              <a:t>Compatibility</a:t>
            </a:r>
            <a:r>
              <a:rPr lang="en-US" sz="2800" dirty="0"/>
              <a:t> with the current management dilemma, problem, and research question (the more compatible the data, the more valuable the data). </a:t>
            </a:r>
          </a:p>
          <a:p>
            <a:pPr marL="0" indent="0" eaLnBrk="0" fontAlgn="base" hangingPunct="0">
              <a:spcBef>
                <a:spcPct val="30000"/>
              </a:spcBef>
              <a:spcAft>
                <a:spcPct val="0"/>
              </a:spcAft>
              <a:buNone/>
              <a:defRPr/>
            </a:pPr>
            <a:r>
              <a:rPr lang="en-US" sz="2800" b="1" i="1" dirty="0"/>
              <a:t>Timelessness</a:t>
            </a:r>
            <a:r>
              <a:rPr lang="en-US" sz="2800" dirty="0"/>
              <a:t> (the more the data hasn’t been affected by time, the more valuable the data). </a:t>
            </a:r>
          </a:p>
          <a:p>
            <a:pPr marL="0" indent="0" eaLnBrk="0" fontAlgn="base" hangingPunct="0">
              <a:spcBef>
                <a:spcPct val="30000"/>
              </a:spcBef>
              <a:spcAft>
                <a:spcPct val="0"/>
              </a:spcAft>
              <a:buNone/>
              <a:defRPr/>
            </a:pPr>
            <a:r>
              <a:rPr lang="en-US" sz="2800" i="1" dirty="0"/>
              <a:t>Recentness </a:t>
            </a:r>
            <a:r>
              <a:rPr lang="en-US" sz="2800" dirty="0"/>
              <a:t>(the more current the data, the more valuable the data.) </a:t>
            </a:r>
          </a:p>
          <a:p>
            <a:pPr marL="0" indent="0" eaLnBrk="0" fontAlgn="base" hangingPunct="0">
              <a:spcBef>
                <a:spcPct val="30000"/>
              </a:spcBef>
              <a:spcAft>
                <a:spcPct val="0"/>
              </a:spcAft>
              <a:buNone/>
              <a:defRPr/>
            </a:pPr>
            <a:r>
              <a:rPr lang="en-US" sz="2800" b="1" i="1" dirty="0"/>
              <a:t>Quality</a:t>
            </a:r>
            <a:r>
              <a:rPr lang="en-US" sz="2800" dirty="0"/>
              <a:t> </a:t>
            </a:r>
            <a:r>
              <a:rPr lang="en-US" sz="2800" b="1" dirty="0"/>
              <a:t>of original research process </a:t>
            </a:r>
            <a:r>
              <a:rPr lang="en-US" sz="2800" dirty="0"/>
              <a:t>(the more that standards of good research were applied in collecting the original data, the more valuable the data). </a:t>
            </a:r>
          </a:p>
          <a:p>
            <a:pPr marL="0" indent="0" eaLnBrk="0" fontAlgn="base" hangingPunct="0">
              <a:spcBef>
                <a:spcPct val="30000"/>
              </a:spcBef>
              <a:spcAft>
                <a:spcPct val="0"/>
              </a:spcAft>
              <a:buNone/>
              <a:defRPr/>
            </a:pPr>
            <a:r>
              <a:rPr lang="en-US" sz="2800" b="1" i="1" dirty="0"/>
              <a:t>Author(s) experience </a:t>
            </a:r>
            <a:r>
              <a:rPr lang="en-US" sz="2800" dirty="0"/>
              <a:t>of the individual(s) compiling the source (the more experienced the individuals, the more valuable the data).</a:t>
            </a:r>
          </a:p>
          <a:p>
            <a:endParaRPr lang="en-US" sz="2800" dirty="0">
              <a:latin typeface="Arial" pitchFamily="34" charset="0"/>
              <a:cs typeface="Arial" pitchFamily="34" charset="0"/>
            </a:endParaRPr>
          </a:p>
        </p:txBody>
      </p:sp>
    </p:spTree>
    <p:extLst>
      <p:ext uri="{BB962C8B-B14F-4D97-AF65-F5344CB8AC3E}">
        <p14:creationId xmlns:p14="http://schemas.microsoft.com/office/powerpoint/2010/main" val="3908054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Fine-Tuning the Research Question</a:t>
            </a:r>
          </a:p>
        </p:txBody>
      </p:sp>
      <p:sp>
        <p:nvSpPr>
          <p:cNvPr id="8" name="Content Placeholder 7"/>
          <p:cNvSpPr>
            <a:spLocks noGrp="1"/>
          </p:cNvSpPr>
          <p:nvPr>
            <p:ph idx="1"/>
          </p:nvPr>
        </p:nvSpPr>
        <p:spPr>
          <a:xfrm>
            <a:off x="457200" y="2514600"/>
            <a:ext cx="7696200" cy="3657600"/>
          </a:xfrm>
        </p:spPr>
        <p:txBody>
          <a:bodyPr>
            <a:normAutofit fontScale="62500" lnSpcReduction="20000"/>
          </a:bodyPr>
          <a:lstStyle/>
          <a:p>
            <a:pPr marL="228600" indent="-228600"/>
            <a:r>
              <a:rPr lang="en-US" dirty="0"/>
              <a:t>In addition to fine-tuning the original question, other research question-related activities should be addressed in this phase to </a:t>
            </a:r>
            <a:r>
              <a:rPr lang="en-US" b="1" u="sng" dirty="0"/>
              <a:t>enhance the direction of the project</a:t>
            </a:r>
            <a:r>
              <a:rPr lang="en-US" dirty="0"/>
              <a:t>. </a:t>
            </a:r>
          </a:p>
          <a:p>
            <a:pPr marL="685800" lvl="1" indent="-228600">
              <a:buFontTx/>
              <a:buAutoNum type="arabicPeriod"/>
            </a:pPr>
            <a:r>
              <a:rPr lang="en-US" dirty="0"/>
              <a:t>Examine variables to be studied and assess whether they are operationally defined.</a:t>
            </a:r>
          </a:p>
          <a:p>
            <a:pPr marL="685800" lvl="1" indent="-228600">
              <a:buFontTx/>
              <a:buAutoNum type="arabicPeriod"/>
            </a:pPr>
            <a:r>
              <a:rPr lang="en-US" dirty="0"/>
              <a:t>Review the research questions to break them down into second and third-level questions.</a:t>
            </a:r>
          </a:p>
          <a:p>
            <a:pPr marL="685800" lvl="1" indent="-228600">
              <a:buFontTx/>
              <a:buAutoNum type="arabicPeriod"/>
            </a:pPr>
            <a:r>
              <a:rPr lang="en-US" dirty="0"/>
              <a:t>Evaluate hypotheses to be sure they meet the criteria for strong hypotheses.</a:t>
            </a:r>
          </a:p>
          <a:p>
            <a:pPr marL="685800" lvl="1" indent="-228600">
              <a:buFontTx/>
              <a:buAutoNum type="arabicPeriod"/>
            </a:pPr>
            <a:r>
              <a:rPr lang="en-US" dirty="0"/>
              <a:t>Determine what evidence must be collected to answer the various questions and hypotheses.</a:t>
            </a:r>
          </a:p>
          <a:p>
            <a:pPr marL="685800" lvl="1" indent="-228600">
              <a:buFontTx/>
              <a:buAutoNum type="arabicPeriod"/>
            </a:pPr>
            <a:r>
              <a:rPr lang="en-US" dirty="0"/>
              <a:t>Set the scope of the study by stating what is not a part of the research question.</a:t>
            </a:r>
          </a:p>
          <a:p>
            <a:r>
              <a:rPr lang="en-US" sz="2800" dirty="0">
                <a:latin typeface="Arial" pitchFamily="34" charset="0"/>
                <a:cs typeface="Arial" pitchFamily="34" charset="0"/>
              </a:rPr>
              <a:t>.</a:t>
            </a:r>
          </a:p>
        </p:txBody>
      </p:sp>
    </p:spTree>
    <p:extLst>
      <p:ext uri="{BB962C8B-B14F-4D97-AF65-F5344CB8AC3E}">
        <p14:creationId xmlns:p14="http://schemas.microsoft.com/office/powerpoint/2010/main" val="1907943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Value the Research (1 of 3)</a:t>
            </a:r>
          </a:p>
        </p:txBody>
      </p:sp>
      <p:sp>
        <p:nvSpPr>
          <p:cNvPr id="8" name="Content Placeholder 7"/>
          <p:cNvSpPr>
            <a:spLocks noGrp="1"/>
          </p:cNvSpPr>
          <p:nvPr>
            <p:ph idx="1"/>
          </p:nvPr>
        </p:nvSpPr>
        <p:spPr>
          <a:xfrm>
            <a:off x="457201" y="1828800"/>
            <a:ext cx="3962399" cy="4343400"/>
          </a:xfrm>
        </p:spPr>
        <p:txBody>
          <a:bodyPr>
            <a:normAutofit/>
          </a:bodyPr>
          <a:lstStyle/>
          <a:p>
            <a:pPr marL="0" indent="0">
              <a:buNone/>
            </a:pPr>
            <a:r>
              <a:rPr lang="en-US" sz="2600" dirty="0">
                <a:latin typeface="Arial" pitchFamily="34" charset="0"/>
                <a:cs typeface="Arial" pitchFamily="34" charset="0"/>
              </a:rPr>
              <a:t>Research value is the “</a:t>
            </a:r>
            <a:r>
              <a:rPr lang="en-US" sz="2600" b="1" i="1" dirty="0">
                <a:latin typeface="Arial" pitchFamily="34" charset="0"/>
                <a:cs typeface="Arial" pitchFamily="34" charset="0"/>
              </a:rPr>
              <a:t>difference between the result of decisions made with [new] information and the result that would be made without it</a:t>
            </a:r>
            <a:r>
              <a:rPr lang="en-US" sz="2600" dirty="0">
                <a:latin typeface="Arial" pitchFamily="34" charset="0"/>
                <a:cs typeface="Arial" pitchFamily="34" charset="0"/>
              </a:rPr>
              <a:t>.”</a:t>
            </a:r>
          </a:p>
        </p:txBody>
      </p:sp>
      <p:pic>
        <p:nvPicPr>
          <p:cNvPr id="12" name="Picture 2" descr="A photo of a smiling employee helping a woman with a piece of tile in a home improvement sto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737"/>
          <a:stretch/>
        </p:blipFill>
        <p:spPr bwMode="auto">
          <a:xfrm>
            <a:off x="4719093" y="1828800"/>
            <a:ext cx="3967707" cy="299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480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Value the Research (2 of 3)</a:t>
            </a:r>
          </a:p>
        </p:txBody>
      </p:sp>
      <p:pic>
        <p:nvPicPr>
          <p:cNvPr id="17" name="Picture 16" descr="A flowchart entitled &quot;Value the Research.&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0500" y="1628228"/>
            <a:ext cx="4128220" cy="4467772"/>
          </a:xfrm>
          <a:prstGeom prst="rect">
            <a:avLst/>
          </a:prstGeom>
        </p:spPr>
      </p:pic>
    </p:spTree>
    <p:extLst>
      <p:ext uri="{BB962C8B-B14F-4D97-AF65-F5344CB8AC3E}">
        <p14:creationId xmlns:p14="http://schemas.microsoft.com/office/powerpoint/2010/main" val="3268175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Value the Research (3 of 3)</a:t>
            </a:r>
          </a:p>
        </p:txBody>
      </p:sp>
      <p:pic>
        <p:nvPicPr>
          <p:cNvPr id="12" name="Picture 2" descr="Photo shows a group of people at a conference table watching a man speaking on a televisio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13300" y="1904999"/>
            <a:ext cx="3776924" cy="251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idx="1"/>
          </p:nvPr>
        </p:nvSpPr>
        <p:spPr>
          <a:xfrm>
            <a:off x="533400" y="1905000"/>
            <a:ext cx="4038600" cy="4419600"/>
          </a:xfrm>
        </p:spPr>
        <p:txBody>
          <a:bodyPr>
            <a:normAutofit fontScale="40000" lnSpcReduction="20000"/>
          </a:bodyPr>
          <a:lstStyle/>
          <a:p>
            <a:pPr marL="228600" indent="-228600">
              <a:lnSpc>
                <a:spcPct val="90000"/>
              </a:lnSpc>
              <a:buFontTx/>
              <a:buChar char="•"/>
            </a:pPr>
            <a:r>
              <a:rPr lang="en-US" b="1" dirty="0"/>
              <a:t>Option analysis</a:t>
            </a:r>
            <a:r>
              <a:rPr lang="en-US" dirty="0"/>
              <a:t>: Managers conduct formal analysis of each alternative research project judged in terms of estimated costs and associated benefits and with managerial judgment playing a major role.</a:t>
            </a:r>
          </a:p>
          <a:p>
            <a:pPr marL="228600" indent="-228600">
              <a:lnSpc>
                <a:spcPct val="90000"/>
              </a:lnSpc>
              <a:buFontTx/>
              <a:buChar char="•"/>
            </a:pPr>
            <a:r>
              <a:rPr lang="en-US" b="1" dirty="0"/>
              <a:t>Decision theory</a:t>
            </a:r>
            <a:r>
              <a:rPr lang="en-US" dirty="0"/>
              <a:t>: The focus is on trying to assess the outcomes of each action. The manager chooses the action that affords the best outcome – the action criteria that meets or exceeds whatever criteria are established. Each criterion is a combination of a decision rule and a decision variable. The decision rule is a criterion for judging the attractiveness of two or more alternatives when using a decision variable. The decision variable is a quantifiable characteristic, attribute, or outcome on which a choice decision will be made. The evaluation of alternatives requires that </a:t>
            </a:r>
          </a:p>
          <a:p>
            <a:pPr lvl="2">
              <a:lnSpc>
                <a:spcPct val="90000"/>
              </a:lnSpc>
              <a:buFontTx/>
              <a:buAutoNum type="arabicParenR"/>
            </a:pPr>
            <a:r>
              <a:rPr lang="en-US" dirty="0"/>
              <a:t> each alternative is explicitly stated, </a:t>
            </a:r>
          </a:p>
          <a:p>
            <a:pPr lvl="2">
              <a:lnSpc>
                <a:spcPct val="90000"/>
              </a:lnSpc>
              <a:buFontTx/>
              <a:buAutoNum type="arabicParenR"/>
            </a:pPr>
            <a:r>
              <a:rPr lang="en-US" dirty="0"/>
              <a:t> a </a:t>
            </a:r>
            <a:r>
              <a:rPr lang="en-US" b="1" dirty="0"/>
              <a:t>decision variable </a:t>
            </a:r>
            <a:r>
              <a:rPr lang="en-US" dirty="0"/>
              <a:t>is defined by an outcome that may be measured, and </a:t>
            </a:r>
          </a:p>
          <a:p>
            <a:pPr lvl="2">
              <a:lnSpc>
                <a:spcPct val="90000"/>
              </a:lnSpc>
              <a:buFontTx/>
              <a:buAutoNum type="arabicParenR"/>
            </a:pPr>
            <a:r>
              <a:rPr lang="en-US" dirty="0"/>
              <a:t> a </a:t>
            </a:r>
            <a:r>
              <a:rPr lang="en-US" b="1" dirty="0"/>
              <a:t>decision rule </a:t>
            </a:r>
            <a:r>
              <a:rPr lang="en-US" dirty="0"/>
              <a:t>is determined by which outcomes may be compared.</a:t>
            </a:r>
          </a:p>
          <a:p>
            <a:pPr marL="228600" indent="-228600">
              <a:lnSpc>
                <a:spcPct val="90000"/>
              </a:lnSpc>
              <a:buFontTx/>
              <a:buChar char="•"/>
            </a:pPr>
            <a:endParaRPr lang="en-US" dirty="0"/>
          </a:p>
          <a:p>
            <a:pPr marL="228600" indent="-228600">
              <a:lnSpc>
                <a:spcPct val="90000"/>
              </a:lnSpc>
              <a:buFontTx/>
              <a:buChar char="•"/>
            </a:pPr>
            <a:r>
              <a:rPr lang="en-US" dirty="0"/>
              <a:t>Most research is valued after it is conducted (by determining how much money was saved or gained, how many employees were retained vs lost, etc.).  But over time, a savvy manager can estimate value of research based on prior experience.</a:t>
            </a:r>
          </a:p>
        </p:txBody>
      </p:sp>
    </p:spTree>
    <p:extLst>
      <p:ext uri="{BB962C8B-B14F-4D97-AF65-F5344CB8AC3E}">
        <p14:creationId xmlns:p14="http://schemas.microsoft.com/office/powerpoint/2010/main" val="190057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Learning Objectives</a:t>
            </a:r>
          </a:p>
        </p:txBody>
      </p:sp>
      <p:sp>
        <p:nvSpPr>
          <p:cNvPr id="10" name="Content Placeholder 9"/>
          <p:cNvSpPr>
            <a:spLocks noGrp="1"/>
          </p:cNvSpPr>
          <p:nvPr>
            <p:ph idx="1"/>
          </p:nvPr>
        </p:nvSpPr>
        <p:spPr>
          <a:xfrm>
            <a:off x="457200" y="1752600"/>
            <a:ext cx="8229600" cy="4495800"/>
          </a:xfrm>
        </p:spPr>
        <p:txBody>
          <a:bodyPr>
            <a:normAutofit lnSpcReduction="10000"/>
          </a:bodyPr>
          <a:lstStyle/>
          <a:p>
            <a:pPr marL="0" indent="0">
              <a:buNone/>
            </a:pPr>
            <a:r>
              <a:rPr lang="en-US" b="1" i="1" dirty="0"/>
              <a:t>Understand . . .</a:t>
            </a:r>
          </a:p>
          <a:p>
            <a:pPr marL="0" indent="0">
              <a:buNone/>
            </a:pPr>
            <a:r>
              <a:rPr lang="en-US" dirty="0"/>
              <a:t>The question hierarchy. </a:t>
            </a:r>
            <a:endParaRPr lang="en-US" b="1" dirty="0"/>
          </a:p>
          <a:p>
            <a:pPr marL="0" indent="0">
              <a:buNone/>
            </a:pPr>
            <a:r>
              <a:rPr lang="en-US" dirty="0"/>
              <a:t>The purposes and process of exploration. </a:t>
            </a:r>
            <a:endParaRPr lang="en-US" b="1" dirty="0"/>
          </a:p>
          <a:p>
            <a:pPr marL="0" indent="0">
              <a:buNone/>
            </a:pPr>
            <a:r>
              <a:rPr lang="en-US" dirty="0"/>
              <a:t>How internal and external exploration differ.</a:t>
            </a:r>
          </a:p>
          <a:p>
            <a:pPr marL="0" indent="0">
              <a:buNone/>
            </a:pPr>
            <a:r>
              <a:rPr lang="en-US" dirty="0"/>
              <a:t>The process and goal of research valuation.</a:t>
            </a:r>
          </a:p>
          <a:p>
            <a:pPr marL="0" indent="0">
              <a:buNone/>
            </a:pPr>
            <a:r>
              <a:rPr lang="en-US" dirty="0"/>
              <a:t>The process and justification needed to budget for research. </a:t>
            </a:r>
          </a:p>
          <a:p>
            <a:pPr marL="0" indent="0">
              <a:buNone/>
            </a:pPr>
            <a:r>
              <a:rPr lang="en-US" dirty="0"/>
              <a:t>Ethical issues at this stage of the process.</a:t>
            </a:r>
          </a:p>
        </p:txBody>
      </p:sp>
    </p:spTree>
    <p:extLst>
      <p:ext uri="{BB962C8B-B14F-4D97-AF65-F5344CB8AC3E}">
        <p14:creationId xmlns:p14="http://schemas.microsoft.com/office/powerpoint/2010/main" val="1338797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the Research</a:t>
            </a:r>
          </a:p>
        </p:txBody>
      </p:sp>
      <p:sp>
        <p:nvSpPr>
          <p:cNvPr id="3" name="Content Placeholder 2"/>
          <p:cNvSpPr>
            <a:spLocks noGrp="1"/>
          </p:cNvSpPr>
          <p:nvPr>
            <p:ph idx="1"/>
          </p:nvPr>
        </p:nvSpPr>
        <p:spPr>
          <a:xfrm>
            <a:off x="457200" y="1752601"/>
            <a:ext cx="8229600" cy="4572000"/>
          </a:xfrm>
        </p:spPr>
        <p:txBody>
          <a:bodyPr>
            <a:normAutofit fontScale="85000" lnSpcReduction="20000"/>
          </a:bodyPr>
          <a:lstStyle/>
          <a:p>
            <a:pPr marL="228600" indent="-228600">
              <a:lnSpc>
                <a:spcPct val="90000"/>
              </a:lnSpc>
            </a:pPr>
            <a:r>
              <a:rPr lang="en-US" i="1" dirty="0"/>
              <a:t>Task budget.</a:t>
            </a:r>
            <a:r>
              <a:rPr lang="en-US" dirty="0"/>
              <a:t> Dollars are drawn from the discretionary reserves of an organization or the budget of an in-house research operation to fund a research project</a:t>
            </a:r>
            <a:r>
              <a:rPr lang="en-US" b="1" dirty="0"/>
              <a:t>. A discretionary</a:t>
            </a:r>
            <a:r>
              <a:rPr lang="tr-TR" b="1" dirty="0"/>
              <a:t> </a:t>
            </a:r>
            <a:r>
              <a:rPr lang="en-US" b="1" dirty="0"/>
              <a:t>reserve might be based on a fixed percentage of projected or prior year’s sales</a:t>
            </a:r>
            <a:r>
              <a:rPr lang="en-US" b="1" i="1" dirty="0"/>
              <a:t>. </a:t>
            </a:r>
            <a:endParaRPr lang="en-US" b="1" dirty="0"/>
          </a:p>
          <a:p>
            <a:pPr marL="228600" indent="-228600">
              <a:lnSpc>
                <a:spcPct val="90000"/>
              </a:lnSpc>
            </a:pPr>
            <a:endParaRPr lang="en-US" i="1" dirty="0"/>
          </a:p>
          <a:p>
            <a:pPr marL="228600" indent="-228600">
              <a:lnSpc>
                <a:spcPct val="90000"/>
              </a:lnSpc>
            </a:pPr>
            <a:r>
              <a:rPr lang="en-US" i="1" dirty="0"/>
              <a:t>Functional area budget.</a:t>
            </a:r>
            <a:r>
              <a:rPr lang="en-US" dirty="0"/>
              <a:t> Dollars drawn from a portion of the manager’s business unit’s operational funds and allocated to research activities. </a:t>
            </a:r>
            <a:r>
              <a:rPr lang="en-US" b="1" i="1" dirty="0"/>
              <a:t>The manager has the authority to spend budget dollars as he or she desires. This process is also competitive because, internally, the manager has numerous goals and priorities</a:t>
            </a:r>
            <a:r>
              <a:rPr lang="en-US" dirty="0"/>
              <a:t>. Government agencies, not-for-profits, and businesses alike frequently manage research budgeting this way.</a:t>
            </a:r>
          </a:p>
        </p:txBody>
      </p:sp>
    </p:spTree>
    <p:extLst>
      <p:ext uri="{BB962C8B-B14F-4D97-AF65-F5344CB8AC3E}">
        <p14:creationId xmlns:p14="http://schemas.microsoft.com/office/powerpoint/2010/main" val="2263955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tabLst>
                <a:tab pos="2178050" algn="l"/>
              </a:tabLst>
            </a:pPr>
            <a:r>
              <a:rPr lang="en-US" dirty="0"/>
              <a:t>Key Terms</a:t>
            </a:r>
          </a:p>
        </p:txBody>
      </p:sp>
      <p:sp>
        <p:nvSpPr>
          <p:cNvPr id="8" name="Content Placeholder 7"/>
          <p:cNvSpPr>
            <a:spLocks noGrp="1"/>
          </p:cNvSpPr>
          <p:nvPr>
            <p:ph idx="1"/>
          </p:nvPr>
        </p:nvSpPr>
        <p:spPr>
          <a:xfrm>
            <a:off x="533400" y="1676400"/>
            <a:ext cx="3505200" cy="4648200"/>
          </a:xfrm>
        </p:spPr>
        <p:txBody>
          <a:bodyPr>
            <a:noAutofit/>
          </a:bodyPr>
          <a:lstStyle/>
          <a:p>
            <a:pPr marL="106362" indent="0" fontAlgn="auto">
              <a:lnSpc>
                <a:spcPct val="90000"/>
              </a:lnSpc>
              <a:spcAft>
                <a:spcPts val="0"/>
              </a:spcAft>
              <a:buNone/>
              <a:defRPr/>
            </a:pPr>
            <a:r>
              <a:rPr lang="en-US" sz="1800" dirty="0"/>
              <a:t>Bibliography</a:t>
            </a:r>
          </a:p>
          <a:p>
            <a:pPr marL="106362" indent="0" fontAlgn="auto">
              <a:lnSpc>
                <a:spcPct val="90000"/>
              </a:lnSpc>
              <a:spcAft>
                <a:spcPts val="0"/>
              </a:spcAft>
              <a:buNone/>
              <a:defRPr/>
            </a:pPr>
            <a:r>
              <a:rPr lang="en-US" sz="1800" dirty="0"/>
              <a:t>Data warehouse</a:t>
            </a:r>
          </a:p>
          <a:p>
            <a:pPr marL="106362" indent="0" fontAlgn="auto">
              <a:lnSpc>
                <a:spcPct val="90000"/>
              </a:lnSpc>
              <a:spcAft>
                <a:spcPts val="0"/>
              </a:spcAft>
              <a:buNone/>
              <a:defRPr/>
            </a:pPr>
            <a:r>
              <a:rPr lang="en-US" sz="1800" dirty="0"/>
              <a:t>Decision rule</a:t>
            </a:r>
          </a:p>
          <a:p>
            <a:pPr marL="106362" indent="0" fontAlgn="auto">
              <a:lnSpc>
                <a:spcPct val="90000"/>
              </a:lnSpc>
              <a:spcAft>
                <a:spcPts val="0"/>
              </a:spcAft>
              <a:buNone/>
              <a:defRPr/>
            </a:pPr>
            <a:r>
              <a:rPr lang="en-US" sz="1800" dirty="0"/>
              <a:t>Decision variable</a:t>
            </a:r>
          </a:p>
          <a:p>
            <a:pPr marL="106362" indent="0" fontAlgn="auto">
              <a:lnSpc>
                <a:spcPct val="90000"/>
              </a:lnSpc>
              <a:spcAft>
                <a:spcPts val="0"/>
              </a:spcAft>
              <a:buNone/>
              <a:defRPr/>
            </a:pPr>
            <a:r>
              <a:rPr lang="en-US" sz="1800" dirty="0"/>
              <a:t>Dictionary</a:t>
            </a:r>
          </a:p>
          <a:p>
            <a:pPr marL="106362" indent="0" fontAlgn="auto">
              <a:lnSpc>
                <a:spcPct val="90000"/>
              </a:lnSpc>
              <a:spcAft>
                <a:spcPts val="0"/>
              </a:spcAft>
              <a:buNone/>
              <a:defRPr/>
            </a:pPr>
            <a:r>
              <a:rPr lang="en-US" sz="1800" dirty="0"/>
              <a:t>Directory</a:t>
            </a:r>
          </a:p>
          <a:p>
            <a:pPr marL="106362" indent="0" fontAlgn="auto">
              <a:lnSpc>
                <a:spcPct val="90000"/>
              </a:lnSpc>
              <a:spcAft>
                <a:spcPts val="0"/>
              </a:spcAft>
              <a:buNone/>
              <a:defRPr/>
            </a:pPr>
            <a:r>
              <a:rPr lang="en-US" sz="1800" dirty="0"/>
              <a:t>Encyclopedia</a:t>
            </a:r>
          </a:p>
          <a:p>
            <a:pPr marL="106362" indent="0" fontAlgn="auto">
              <a:lnSpc>
                <a:spcPct val="90000"/>
              </a:lnSpc>
              <a:spcAft>
                <a:spcPts val="0"/>
              </a:spcAft>
              <a:buNone/>
              <a:defRPr/>
            </a:pPr>
            <a:r>
              <a:rPr lang="en-US" sz="1800" dirty="0"/>
              <a:t>Expert interview</a:t>
            </a:r>
          </a:p>
          <a:p>
            <a:pPr marL="106362" indent="0" fontAlgn="auto">
              <a:lnSpc>
                <a:spcPct val="90000"/>
              </a:lnSpc>
              <a:spcAft>
                <a:spcPts val="0"/>
              </a:spcAft>
              <a:buNone/>
              <a:defRPr/>
            </a:pPr>
            <a:r>
              <a:rPr lang="en-US" sz="1800" dirty="0"/>
              <a:t>Exploration</a:t>
            </a:r>
          </a:p>
          <a:p>
            <a:pPr marL="106362" indent="0" fontAlgn="auto">
              <a:lnSpc>
                <a:spcPct val="90000"/>
              </a:lnSpc>
              <a:spcAft>
                <a:spcPts val="0"/>
              </a:spcAft>
              <a:buNone/>
              <a:defRPr/>
            </a:pPr>
            <a:r>
              <a:rPr lang="en-US" sz="1800" dirty="0"/>
              <a:t>Exploration Strategy</a:t>
            </a:r>
          </a:p>
          <a:p>
            <a:pPr marL="106362" indent="0" fontAlgn="auto">
              <a:lnSpc>
                <a:spcPct val="90000"/>
              </a:lnSpc>
              <a:spcAft>
                <a:spcPts val="0"/>
              </a:spcAft>
              <a:buNone/>
              <a:defRPr/>
            </a:pPr>
            <a:r>
              <a:rPr lang="en-US" sz="1800" dirty="0"/>
              <a:t>Handbook</a:t>
            </a:r>
          </a:p>
          <a:p>
            <a:pPr marL="106362" indent="0" fontAlgn="auto">
              <a:lnSpc>
                <a:spcPct val="90000"/>
              </a:lnSpc>
              <a:spcAft>
                <a:spcPts val="0"/>
              </a:spcAft>
              <a:buNone/>
              <a:defRPr/>
            </a:pPr>
            <a:r>
              <a:rPr lang="en-US" sz="1800" dirty="0"/>
              <a:t>Index</a:t>
            </a:r>
          </a:p>
          <a:p>
            <a:pPr marL="106362" indent="0" fontAlgn="auto">
              <a:lnSpc>
                <a:spcPct val="90000"/>
              </a:lnSpc>
              <a:spcAft>
                <a:spcPts val="0"/>
              </a:spcAft>
              <a:buNone/>
              <a:defRPr/>
            </a:pPr>
            <a:r>
              <a:rPr lang="en-US" sz="1800" dirty="0"/>
              <a:t>Investigative questions</a:t>
            </a:r>
          </a:p>
          <a:p>
            <a:pPr marL="106362" indent="0" fontAlgn="auto">
              <a:lnSpc>
                <a:spcPct val="90000"/>
              </a:lnSpc>
              <a:spcAft>
                <a:spcPts val="0"/>
              </a:spcAft>
              <a:buNone/>
              <a:defRPr/>
            </a:pPr>
            <a:r>
              <a:rPr lang="en-US" sz="1800" dirty="0"/>
              <a:t>Literature search</a:t>
            </a:r>
          </a:p>
          <a:p>
            <a:pPr marL="106362" indent="0" fontAlgn="auto">
              <a:lnSpc>
                <a:spcPct val="90000"/>
              </a:lnSpc>
              <a:spcAft>
                <a:spcPts val="0"/>
              </a:spcAft>
              <a:buNone/>
              <a:defRPr/>
            </a:pPr>
            <a:r>
              <a:rPr lang="en-US" sz="1800" dirty="0"/>
              <a:t>Management dilemma</a:t>
            </a:r>
          </a:p>
        </p:txBody>
      </p:sp>
      <p:sp>
        <p:nvSpPr>
          <p:cNvPr id="9" name="Content Placeholder 8"/>
          <p:cNvSpPr>
            <a:spLocks noGrp="1"/>
          </p:cNvSpPr>
          <p:nvPr>
            <p:ph sz="quarter" idx="10"/>
          </p:nvPr>
        </p:nvSpPr>
        <p:spPr>
          <a:xfrm>
            <a:off x="4651952" y="1676400"/>
            <a:ext cx="4111048" cy="4651376"/>
          </a:xfrm>
        </p:spPr>
        <p:txBody>
          <a:bodyPr>
            <a:noAutofit/>
          </a:bodyPr>
          <a:lstStyle/>
          <a:p>
            <a:pPr marL="0" indent="0" fontAlgn="auto">
              <a:lnSpc>
                <a:spcPct val="90000"/>
              </a:lnSpc>
              <a:spcAft>
                <a:spcPts val="0"/>
              </a:spcAft>
              <a:buNone/>
              <a:defRPr/>
            </a:pPr>
            <a:r>
              <a:rPr lang="en-US" sz="1800" dirty="0">
                <a:latin typeface="Georgia body"/>
              </a:rPr>
              <a:t>Management question</a:t>
            </a:r>
          </a:p>
          <a:p>
            <a:pPr marL="0" indent="0" fontAlgn="auto">
              <a:lnSpc>
                <a:spcPct val="90000"/>
              </a:lnSpc>
              <a:spcAft>
                <a:spcPts val="0"/>
              </a:spcAft>
              <a:buNone/>
              <a:defRPr/>
            </a:pPr>
            <a:r>
              <a:rPr lang="en-US" sz="1800" dirty="0">
                <a:latin typeface="Georgia body"/>
              </a:rPr>
              <a:t>Management-research question hierarchy</a:t>
            </a:r>
          </a:p>
          <a:p>
            <a:pPr marL="0" indent="0" fontAlgn="auto">
              <a:lnSpc>
                <a:spcPct val="90000"/>
              </a:lnSpc>
              <a:spcAft>
                <a:spcPts val="0"/>
              </a:spcAft>
              <a:buNone/>
              <a:defRPr/>
            </a:pPr>
            <a:r>
              <a:rPr lang="en-US" sz="1800" dirty="0">
                <a:latin typeface="Georgia body"/>
              </a:rPr>
              <a:t>Measurement questions</a:t>
            </a:r>
          </a:p>
          <a:p>
            <a:pPr marL="0" indent="0" fontAlgn="auto">
              <a:lnSpc>
                <a:spcPct val="90000"/>
              </a:lnSpc>
              <a:spcAft>
                <a:spcPts val="0"/>
              </a:spcAft>
              <a:buNone/>
              <a:defRPr/>
            </a:pPr>
            <a:r>
              <a:rPr lang="en-US" sz="1800" dirty="0">
                <a:latin typeface="Georgia body"/>
              </a:rPr>
              <a:t>Option Analysis</a:t>
            </a:r>
          </a:p>
          <a:p>
            <a:pPr marL="0" indent="0" fontAlgn="auto">
              <a:lnSpc>
                <a:spcPct val="90000"/>
              </a:lnSpc>
              <a:spcAft>
                <a:spcPts val="0"/>
              </a:spcAft>
              <a:buNone/>
              <a:defRPr/>
            </a:pPr>
            <a:r>
              <a:rPr lang="en-US" sz="1800" dirty="0">
                <a:latin typeface="Georgia body"/>
              </a:rPr>
              <a:t>Primary sources</a:t>
            </a:r>
          </a:p>
          <a:p>
            <a:pPr marL="0" indent="0" fontAlgn="auto">
              <a:lnSpc>
                <a:spcPct val="90000"/>
              </a:lnSpc>
              <a:spcAft>
                <a:spcPts val="0"/>
              </a:spcAft>
              <a:buNone/>
              <a:defRPr/>
            </a:pPr>
            <a:r>
              <a:rPr lang="en-US" sz="1800" dirty="0">
                <a:latin typeface="Georgia body"/>
              </a:rPr>
              <a:t>Research questions</a:t>
            </a:r>
          </a:p>
          <a:p>
            <a:pPr marL="0" indent="0" fontAlgn="auto">
              <a:lnSpc>
                <a:spcPct val="90000"/>
              </a:lnSpc>
              <a:spcAft>
                <a:spcPts val="0"/>
              </a:spcAft>
              <a:buNone/>
              <a:defRPr/>
            </a:pPr>
            <a:r>
              <a:rPr lang="en-US" sz="1800" dirty="0">
                <a:latin typeface="Georgia body"/>
              </a:rPr>
              <a:t>Secondary sources</a:t>
            </a:r>
          </a:p>
          <a:p>
            <a:pPr marL="0" indent="0" fontAlgn="auto">
              <a:lnSpc>
                <a:spcPct val="90000"/>
              </a:lnSpc>
              <a:spcAft>
                <a:spcPts val="0"/>
              </a:spcAft>
              <a:buNone/>
              <a:defRPr/>
            </a:pPr>
            <a:r>
              <a:rPr lang="en-US" sz="1800" dirty="0">
                <a:latin typeface="Georgia body"/>
              </a:rPr>
              <a:t>Source evaluation</a:t>
            </a:r>
          </a:p>
          <a:p>
            <a:pPr>
              <a:lnSpc>
                <a:spcPct val="90000"/>
              </a:lnSpc>
              <a:defRPr/>
            </a:pPr>
            <a:r>
              <a:rPr lang="en-US" sz="1800" dirty="0">
                <a:latin typeface="Georgia body"/>
              </a:rPr>
              <a:t>Purpose</a:t>
            </a:r>
          </a:p>
          <a:p>
            <a:pPr>
              <a:lnSpc>
                <a:spcPct val="90000"/>
              </a:lnSpc>
              <a:defRPr/>
            </a:pPr>
            <a:r>
              <a:rPr lang="en-US" sz="1800" dirty="0">
                <a:latin typeface="Georgia body"/>
              </a:rPr>
              <a:t>Scope</a:t>
            </a:r>
          </a:p>
          <a:p>
            <a:pPr>
              <a:lnSpc>
                <a:spcPct val="90000"/>
              </a:lnSpc>
              <a:defRPr/>
            </a:pPr>
            <a:r>
              <a:rPr lang="en-US" sz="1800" dirty="0">
                <a:latin typeface="Georgia body"/>
              </a:rPr>
              <a:t>Authority</a:t>
            </a:r>
          </a:p>
          <a:p>
            <a:pPr>
              <a:lnSpc>
                <a:spcPct val="90000"/>
              </a:lnSpc>
              <a:defRPr/>
            </a:pPr>
            <a:r>
              <a:rPr lang="en-US" sz="1800" dirty="0">
                <a:latin typeface="Georgia body"/>
              </a:rPr>
              <a:t>Audience</a:t>
            </a:r>
          </a:p>
          <a:p>
            <a:pPr>
              <a:lnSpc>
                <a:spcPct val="90000"/>
              </a:lnSpc>
              <a:defRPr/>
            </a:pPr>
            <a:r>
              <a:rPr lang="en-US" sz="1800" dirty="0">
                <a:latin typeface="Georgia body"/>
              </a:rPr>
              <a:t>Format</a:t>
            </a:r>
          </a:p>
          <a:p>
            <a:pPr marL="0" indent="0" fontAlgn="auto">
              <a:lnSpc>
                <a:spcPct val="90000"/>
              </a:lnSpc>
              <a:spcAft>
                <a:spcPts val="0"/>
              </a:spcAft>
              <a:buNone/>
              <a:defRPr/>
            </a:pPr>
            <a:r>
              <a:rPr lang="en-US" sz="1800" dirty="0">
                <a:latin typeface="Georgia body"/>
              </a:rPr>
              <a:t>Tertiary sources</a:t>
            </a:r>
          </a:p>
        </p:txBody>
      </p:sp>
    </p:spTree>
    <p:extLst>
      <p:ext uri="{BB962C8B-B14F-4D97-AF65-F5344CB8AC3E}">
        <p14:creationId xmlns:p14="http://schemas.microsoft.com/office/powerpoint/2010/main" val="226731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Tasks Associated with Stage 1</a:t>
            </a:r>
          </a:p>
        </p:txBody>
      </p:sp>
      <p:pic>
        <p:nvPicPr>
          <p:cNvPr id="14" name="Picture 13" descr="A graphic showing Tasks Associated with Stage 1 of Research Proces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07" y="2329936"/>
            <a:ext cx="7404127" cy="3223871"/>
          </a:xfrm>
          <a:prstGeom prst="rect">
            <a:avLst/>
          </a:prstGeom>
        </p:spPr>
      </p:pic>
      <p:sp>
        <p:nvSpPr>
          <p:cNvPr id="2" name="Dikdörtgen 1">
            <a:extLst>
              <a:ext uri="{FF2B5EF4-FFF2-40B4-BE49-F238E27FC236}">
                <a16:creationId xmlns:a16="http://schemas.microsoft.com/office/drawing/2014/main" id="{38CA9884-034F-4FE1-A6AC-9B69BBD43E97}"/>
              </a:ext>
            </a:extLst>
          </p:cNvPr>
          <p:cNvSpPr/>
          <p:nvPr/>
        </p:nvSpPr>
        <p:spPr>
          <a:xfrm>
            <a:off x="457200" y="5450639"/>
            <a:ext cx="4572000" cy="646331"/>
          </a:xfrm>
          <a:prstGeom prst="rect">
            <a:avLst/>
          </a:prstGeom>
        </p:spPr>
        <p:txBody>
          <a:bodyPr>
            <a:spAutoFit/>
          </a:bodyPr>
          <a:lstStyle/>
          <a:p>
            <a:r>
              <a:rPr lang="en-US" dirty="0"/>
              <a:t>has four primary tasks that lead to a clarified research question.</a:t>
            </a:r>
          </a:p>
        </p:txBody>
      </p:sp>
    </p:spTree>
    <p:extLst>
      <p:ext uri="{BB962C8B-B14F-4D97-AF65-F5344CB8AC3E}">
        <p14:creationId xmlns:p14="http://schemas.microsoft.com/office/powerpoint/2010/main" val="8184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The Management-Research Question Hierarchy</a:t>
            </a:r>
          </a:p>
        </p:txBody>
      </p:sp>
      <p:pic>
        <p:nvPicPr>
          <p:cNvPr id="12" name="Picture 11" descr="A stairstep graphic showing the Management-Research Question Hierarch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474" y="1995150"/>
            <a:ext cx="7073726" cy="3976814"/>
          </a:xfrm>
          <a:prstGeom prst="rect">
            <a:avLst/>
          </a:prstGeom>
        </p:spPr>
      </p:pic>
      <p:sp>
        <p:nvSpPr>
          <p:cNvPr id="8" name="Content Placeholder 7"/>
          <p:cNvSpPr>
            <a:spLocks noGrp="1"/>
          </p:cNvSpPr>
          <p:nvPr>
            <p:ph idx="1"/>
          </p:nvPr>
        </p:nvSpPr>
        <p:spPr>
          <a:xfrm>
            <a:off x="548330" y="6096000"/>
            <a:ext cx="8077200" cy="304800"/>
          </a:xfrm>
        </p:spPr>
        <p:txBody>
          <a:bodyPr>
            <a:noAutofit/>
          </a:bodyPr>
          <a:lstStyle/>
          <a:p>
            <a:pPr marL="0" indent="0" algn="ctr">
              <a:buNone/>
            </a:pPr>
            <a:r>
              <a:rPr lang="en-US" sz="1800" dirty="0">
                <a:hlinkClick r:id="" action="ppaction://noaction"/>
              </a:rPr>
              <a:t>Jump to long description</a:t>
            </a:r>
            <a:endParaRPr lang="en-US" sz="1800" dirty="0"/>
          </a:p>
        </p:txBody>
      </p:sp>
    </p:spTree>
    <p:extLst>
      <p:ext uri="{BB962C8B-B14F-4D97-AF65-F5344CB8AC3E}">
        <p14:creationId xmlns:p14="http://schemas.microsoft.com/office/powerpoint/2010/main" val="76023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0ACC4DE5-53EE-4F06-ACF5-8B627EAAA5EF}"/>
              </a:ext>
            </a:extLst>
          </p:cNvPr>
          <p:cNvSpPr/>
          <p:nvPr/>
        </p:nvSpPr>
        <p:spPr>
          <a:xfrm>
            <a:off x="457200" y="1447800"/>
            <a:ext cx="8229600" cy="4524315"/>
          </a:xfrm>
          <a:prstGeom prst="rect">
            <a:avLst/>
          </a:prstGeom>
        </p:spPr>
        <p:txBody>
          <a:bodyPr wrap="square">
            <a:spAutoFit/>
          </a:bodyPr>
          <a:lstStyle/>
          <a:p>
            <a:r>
              <a:rPr lang="en-US" dirty="0"/>
              <a:t>A useful way to approach the research process is to state the basic dilemma that prompts the research and then try to develop other questions by progressively breaking down the original question into more specific ones. This process can be thought of as the </a:t>
            </a:r>
            <a:r>
              <a:rPr lang="en-US" b="1" dirty="0"/>
              <a:t>management-research question hierarchy</a:t>
            </a:r>
            <a:r>
              <a:rPr lang="en-US" dirty="0"/>
              <a:t>. </a:t>
            </a:r>
          </a:p>
          <a:p>
            <a:r>
              <a:rPr lang="en-US" dirty="0"/>
              <a:t>The process begins at the most general level with the </a:t>
            </a:r>
            <a:r>
              <a:rPr lang="en-US" b="1" dirty="0"/>
              <a:t>management dilemma, </a:t>
            </a:r>
            <a:r>
              <a:rPr lang="en-US" dirty="0"/>
              <a:t>a symptom of an actual problem, such as rising costs, declining sales, or a large number of defects, or emerging behaviors, attitudes, etc. that signal an opportunity. </a:t>
            </a:r>
          </a:p>
          <a:p>
            <a:pPr>
              <a:buFontTx/>
              <a:buChar char="•"/>
            </a:pPr>
            <a:r>
              <a:rPr lang="en-US" dirty="0"/>
              <a:t>A </a:t>
            </a:r>
            <a:r>
              <a:rPr lang="en-US" b="1" dirty="0"/>
              <a:t>management question </a:t>
            </a:r>
            <a:r>
              <a:rPr lang="en-US" dirty="0"/>
              <a:t>is a restatement of the manager’s dilemma in question form.</a:t>
            </a:r>
          </a:p>
          <a:p>
            <a:pPr>
              <a:buFontTx/>
              <a:buChar char="•"/>
            </a:pPr>
            <a:r>
              <a:rPr lang="en-US" dirty="0"/>
              <a:t>A </a:t>
            </a:r>
            <a:r>
              <a:rPr lang="en-US" b="1" dirty="0"/>
              <a:t>research question </a:t>
            </a:r>
            <a:r>
              <a:rPr lang="en-US" dirty="0"/>
              <a:t>is the hypothesis that best states the objective of the research; the question that focuses the researcher’s attention.</a:t>
            </a:r>
          </a:p>
          <a:p>
            <a:pPr>
              <a:buFontTx/>
              <a:buChar char="•"/>
            </a:pPr>
            <a:r>
              <a:rPr lang="en-US" dirty="0"/>
              <a:t>An </a:t>
            </a:r>
            <a:r>
              <a:rPr lang="en-US" b="1" dirty="0"/>
              <a:t>investigative question </a:t>
            </a:r>
            <a:r>
              <a:rPr lang="en-US" dirty="0"/>
              <a:t>is the question the researcher  must answer to satisfactorily answer the research question.</a:t>
            </a:r>
          </a:p>
          <a:p>
            <a:pPr>
              <a:buFontTx/>
              <a:buChar char="•"/>
            </a:pPr>
            <a:r>
              <a:rPr lang="en-US" dirty="0"/>
              <a:t>A </a:t>
            </a:r>
            <a:r>
              <a:rPr lang="en-US" b="1" dirty="0"/>
              <a:t>measurement question </a:t>
            </a:r>
            <a:r>
              <a:rPr lang="en-US" dirty="0"/>
              <a:t>is the question asked of the participant or the observations that must be recorded.</a:t>
            </a:r>
          </a:p>
          <a:p>
            <a:endParaRPr lang="en-US" b="1" dirty="0"/>
          </a:p>
        </p:txBody>
      </p:sp>
    </p:spTree>
    <p:extLst>
      <p:ext uri="{BB962C8B-B14F-4D97-AF65-F5344CB8AC3E}">
        <p14:creationId xmlns:p14="http://schemas.microsoft.com/office/powerpoint/2010/main" val="301119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Management Questions</a:t>
            </a:r>
          </a:p>
        </p:txBody>
      </p:sp>
      <p:sp>
        <p:nvSpPr>
          <p:cNvPr id="8" name="Content Placeholder 7"/>
          <p:cNvSpPr>
            <a:spLocks noGrp="1"/>
          </p:cNvSpPr>
          <p:nvPr>
            <p:ph idx="1"/>
          </p:nvPr>
        </p:nvSpPr>
        <p:spPr>
          <a:xfrm>
            <a:off x="457200" y="1752600"/>
            <a:ext cx="8229600" cy="4495800"/>
          </a:xfrm>
        </p:spPr>
        <p:txBody>
          <a:bodyPr>
            <a:normAutofit/>
          </a:bodyPr>
          <a:lstStyle/>
          <a:p>
            <a:pPr marL="0" indent="0">
              <a:buNone/>
            </a:pPr>
            <a:r>
              <a:rPr lang="en-US" dirty="0">
                <a:latin typeface="Arial" pitchFamily="34" charset="0"/>
                <a:cs typeface="Arial" pitchFamily="34" charset="0"/>
              </a:rPr>
              <a:t>Types</a:t>
            </a:r>
          </a:p>
          <a:p>
            <a:r>
              <a:rPr lang="en-US" dirty="0">
                <a:latin typeface="Arial" pitchFamily="34" charset="0"/>
                <a:cs typeface="Arial" pitchFamily="34" charset="0"/>
              </a:rPr>
              <a:t>Evaluation of Solutions</a:t>
            </a:r>
          </a:p>
          <a:p>
            <a:r>
              <a:rPr lang="en-US" dirty="0">
                <a:latin typeface="Arial" pitchFamily="34" charset="0"/>
                <a:cs typeface="Arial" pitchFamily="34" charset="0"/>
              </a:rPr>
              <a:t>Control</a:t>
            </a:r>
          </a:p>
          <a:p>
            <a:r>
              <a:rPr lang="en-US" dirty="0">
                <a:latin typeface="Arial" pitchFamily="34" charset="0"/>
                <a:cs typeface="Arial" pitchFamily="34" charset="0"/>
              </a:rPr>
              <a:t>Choice of purpose or objectives</a:t>
            </a:r>
          </a:p>
          <a:p>
            <a:r>
              <a:rPr lang="en-US" dirty="0">
                <a:latin typeface="Arial" pitchFamily="34" charset="0"/>
                <a:cs typeface="Arial" pitchFamily="34" charset="0"/>
              </a:rPr>
              <a:t>Troubleshooting </a:t>
            </a:r>
          </a:p>
        </p:txBody>
      </p:sp>
    </p:spTree>
    <p:extLst>
      <p:ext uri="{BB962C8B-B14F-4D97-AF65-F5344CB8AC3E}">
        <p14:creationId xmlns:p14="http://schemas.microsoft.com/office/powerpoint/2010/main" val="2547287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Types of Management Questions</a:t>
            </a:r>
          </a:p>
        </p:txBody>
      </p:sp>
      <p:graphicFrame>
        <p:nvGraphicFramePr>
          <p:cNvPr id="17" name="Table 16"/>
          <p:cNvGraphicFramePr>
            <a:graphicFrameLocks noGrp="1"/>
          </p:cNvGraphicFramePr>
          <p:nvPr>
            <p:extLst>
              <p:ext uri="{D42A27DB-BD31-4B8C-83A1-F6EECF244321}">
                <p14:modId xmlns:p14="http://schemas.microsoft.com/office/powerpoint/2010/main" val="3572272644"/>
              </p:ext>
            </p:extLst>
          </p:nvPr>
        </p:nvGraphicFramePr>
        <p:xfrm>
          <a:off x="533400" y="1676400"/>
          <a:ext cx="8077200" cy="4522216"/>
        </p:xfrm>
        <a:graphic>
          <a:graphicData uri="http://schemas.openxmlformats.org/drawingml/2006/table">
            <a:tbl>
              <a:tblPr firstRow="1" bandRow="1">
                <a:tableStyleId>{5940675A-B579-460E-94D1-54222C63F5DA}</a:tableStyleId>
              </a:tblPr>
              <a:tblGrid>
                <a:gridCol w="29718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304800">
                <a:tc>
                  <a:txBody>
                    <a:bodyPr/>
                    <a:lstStyle/>
                    <a:p>
                      <a:pPr algn="l"/>
                      <a:r>
                        <a:rPr lang="en-US" sz="1200" b="1" dirty="0">
                          <a:latin typeface="Georgia body"/>
                        </a:rPr>
                        <a:t>Categories</a:t>
                      </a:r>
                    </a:p>
                  </a:txBody>
                  <a:tcPr anchor="ctr"/>
                </a:tc>
                <a:tc>
                  <a:txBody>
                    <a:bodyPr/>
                    <a:lstStyle/>
                    <a:p>
                      <a:pPr algn="l"/>
                      <a:r>
                        <a:rPr lang="en-US" sz="1200" b="1" dirty="0">
                          <a:latin typeface="Georgia body"/>
                        </a:rPr>
                        <a:t>General Question</a:t>
                      </a:r>
                    </a:p>
                  </a:txBody>
                  <a:tcPr anchor="ctr"/>
                </a:tc>
                <a:tc>
                  <a:txBody>
                    <a:bodyPr/>
                    <a:lstStyle/>
                    <a:p>
                      <a:pPr algn="l"/>
                      <a:r>
                        <a:rPr lang="en-US" sz="1200" b="1" dirty="0">
                          <a:latin typeface="Georgia body"/>
                        </a:rPr>
                        <a:t>Sample Management</a:t>
                      </a:r>
                      <a:r>
                        <a:rPr lang="en-US" sz="1200" b="1" baseline="0" dirty="0">
                          <a:latin typeface="Georgia body"/>
                        </a:rPr>
                        <a:t> Questions</a:t>
                      </a:r>
                      <a:endParaRPr lang="en-US" sz="1200" b="1" dirty="0">
                        <a:latin typeface="Georgia body"/>
                      </a:endParaRPr>
                    </a:p>
                  </a:txBody>
                  <a:tcPr anchor="ctr"/>
                </a:tc>
                <a:extLst>
                  <a:ext uri="{0D108BD9-81ED-4DB2-BD59-A6C34878D82A}">
                    <a16:rowId xmlns:a16="http://schemas.microsoft.com/office/drawing/2014/main" val="10000"/>
                  </a:ext>
                </a:extLst>
              </a:tr>
              <a:tr h="990600">
                <a:tc>
                  <a:txBody>
                    <a:bodyPr/>
                    <a:lstStyle/>
                    <a:p>
                      <a:r>
                        <a:rPr lang="en-US" sz="1200" b="1" dirty="0">
                          <a:latin typeface="Georgia body"/>
                        </a:rPr>
                        <a:t>Evaluation</a:t>
                      </a:r>
                      <a:r>
                        <a:rPr lang="en-US" sz="1200" b="1" baseline="0" dirty="0">
                          <a:latin typeface="Georgia body"/>
                        </a:rPr>
                        <a:t> of solutions</a:t>
                      </a:r>
                    </a:p>
                    <a:p>
                      <a:r>
                        <a:rPr lang="en-US" sz="1200" baseline="0" dirty="0">
                          <a:latin typeface="Georgia body"/>
                        </a:rPr>
                        <a:t>(choices between concrete actions to solve problems or take advantage of opportunities) </a:t>
                      </a:r>
                      <a:endParaRPr lang="en-US" sz="1200" dirty="0">
                        <a:latin typeface="Georgia body"/>
                      </a:endParaRPr>
                    </a:p>
                  </a:txBody>
                  <a:tcPr anchor="ctr"/>
                </a:tc>
                <a:tc>
                  <a:txBody>
                    <a:bodyPr/>
                    <a:lstStyle/>
                    <a:p>
                      <a:pPr marL="285750" indent="-285750">
                        <a:buFont typeface="Arial" pitchFamily="34" charset="0"/>
                        <a:buChar char="•"/>
                      </a:pPr>
                      <a:r>
                        <a:rPr lang="en-US" sz="1200" dirty="0">
                          <a:latin typeface="Georgia body"/>
                        </a:rPr>
                        <a:t>How can we achieve</a:t>
                      </a:r>
                      <a:r>
                        <a:rPr lang="en-US" sz="1200" baseline="0" dirty="0">
                          <a:latin typeface="Georgia body"/>
                        </a:rPr>
                        <a:t> the objectives we have set?</a:t>
                      </a:r>
                      <a:endParaRPr lang="en-US" sz="1200" dirty="0">
                        <a:latin typeface="Georgia body"/>
                      </a:endParaRPr>
                    </a:p>
                  </a:txBody>
                  <a:tcPr anchor="ctr"/>
                </a:tc>
                <a:tc>
                  <a:txBody>
                    <a:bodyPr/>
                    <a:lstStyle/>
                    <a:p>
                      <a:pPr marL="285750" indent="-285750">
                        <a:buFont typeface="Arial" pitchFamily="34" charset="0"/>
                        <a:buChar char="•"/>
                      </a:pPr>
                      <a:r>
                        <a:rPr lang="en-US" sz="1200" dirty="0">
                          <a:latin typeface="Georgia body"/>
                        </a:rPr>
                        <a:t>Should</a:t>
                      </a:r>
                      <a:r>
                        <a:rPr lang="en-US" sz="1200" baseline="0" dirty="0">
                          <a:latin typeface="Georgia body"/>
                        </a:rPr>
                        <a:t> we reposition brand X as a therapeutic product from its current cosmetic positioning?</a:t>
                      </a:r>
                    </a:p>
                    <a:p>
                      <a:pPr marL="285750" indent="-285750">
                        <a:buFont typeface="Arial" pitchFamily="34" charset="0"/>
                        <a:buChar char="•"/>
                      </a:pPr>
                      <a:r>
                        <a:rPr lang="en-US" sz="1200" baseline="0" dirty="0">
                          <a:latin typeface="Georgia body"/>
                        </a:rPr>
                        <a:t>How can we improve our program for product repairs and servicing?</a:t>
                      </a:r>
                      <a:endParaRPr lang="en-US" sz="1200" dirty="0">
                        <a:latin typeface="Georgia body"/>
                      </a:endParaRPr>
                    </a:p>
                  </a:txBody>
                  <a:tcPr anchor="ctr"/>
                </a:tc>
                <a:extLst>
                  <a:ext uri="{0D108BD9-81ED-4DB2-BD59-A6C34878D82A}">
                    <a16:rowId xmlns:a16="http://schemas.microsoft.com/office/drawing/2014/main" val="10001"/>
                  </a:ext>
                </a:extLst>
              </a:tr>
              <a:tr h="1356360">
                <a:tc>
                  <a:txBody>
                    <a:bodyPr/>
                    <a:lstStyle/>
                    <a:p>
                      <a:r>
                        <a:rPr lang="en-US" sz="1200" b="1" dirty="0">
                          <a:latin typeface="Georgia body"/>
                        </a:rPr>
                        <a:t>Choice of purpose </a:t>
                      </a:r>
                    </a:p>
                    <a:p>
                      <a:r>
                        <a:rPr lang="en-US" sz="1200" dirty="0">
                          <a:latin typeface="Georgia body"/>
                        </a:rPr>
                        <a:t>(choice of objectives)</a:t>
                      </a:r>
                    </a:p>
                  </a:txBody>
                  <a:tcPr anchor="ctr"/>
                </a:tc>
                <a:tc>
                  <a:txBody>
                    <a:bodyPr/>
                    <a:lstStyle/>
                    <a:p>
                      <a:pPr marL="285750" indent="-285750">
                        <a:buFont typeface="Arial" pitchFamily="34" charset="0"/>
                        <a:buChar char="•"/>
                      </a:pPr>
                      <a:r>
                        <a:rPr lang="en-US" sz="1200" dirty="0">
                          <a:latin typeface="Georgia body"/>
                        </a:rPr>
                        <a:t>What do we want to achieve? </a:t>
                      </a:r>
                    </a:p>
                  </a:txBody>
                  <a:tcPr anchor="ctr"/>
                </a:tc>
                <a:tc>
                  <a:txBody>
                    <a:bodyPr/>
                    <a:lstStyle/>
                    <a:p>
                      <a:pPr marL="285750" indent="-285750">
                        <a:buFont typeface="Arial" pitchFamily="34" charset="0"/>
                        <a:buChar char="•"/>
                      </a:pPr>
                      <a:r>
                        <a:rPr lang="en-US" sz="1200" dirty="0">
                          <a:latin typeface="Georgia body"/>
                        </a:rPr>
                        <a:t>What</a:t>
                      </a:r>
                      <a:r>
                        <a:rPr lang="en-US" sz="1200" baseline="0" dirty="0">
                          <a:latin typeface="Georgia body"/>
                        </a:rPr>
                        <a:t> goals should XYZ try to achieve in its next round of union negotiations? </a:t>
                      </a:r>
                    </a:p>
                    <a:p>
                      <a:pPr marL="285750" indent="-285750">
                        <a:buFont typeface="Arial" pitchFamily="34" charset="0"/>
                        <a:buChar char="•"/>
                      </a:pPr>
                      <a:r>
                        <a:rPr lang="en-US" sz="1200" baseline="0" dirty="0">
                          <a:latin typeface="Georgia body"/>
                        </a:rPr>
                        <a:t>What goals should we set for sales and profits in the next 5 years?</a:t>
                      </a:r>
                    </a:p>
                    <a:p>
                      <a:pPr marL="285750" indent="-285750">
                        <a:buFont typeface="Arial" pitchFamily="34" charset="0"/>
                        <a:buChar char="•"/>
                      </a:pPr>
                      <a:r>
                        <a:rPr lang="en-US" sz="1200" baseline="0" dirty="0">
                          <a:latin typeface="Georgia body"/>
                        </a:rPr>
                        <a:t>What goals should XYZ set for its return on its investment portfolio?</a:t>
                      </a:r>
                    </a:p>
                    <a:p>
                      <a:pPr marL="285750" indent="-285750">
                        <a:buFont typeface="Arial" pitchFamily="34" charset="0"/>
                        <a:buChar char="•"/>
                      </a:pPr>
                      <a:endParaRPr lang="en-US" sz="1200" dirty="0">
                        <a:latin typeface="Georgia body"/>
                      </a:endParaRPr>
                    </a:p>
                  </a:txBody>
                  <a:tcPr anchor="ctr"/>
                </a:tc>
                <a:extLst>
                  <a:ext uri="{0D108BD9-81ED-4DB2-BD59-A6C34878D82A}">
                    <a16:rowId xmlns:a16="http://schemas.microsoft.com/office/drawing/2014/main" val="10002"/>
                  </a:ext>
                </a:extLst>
              </a:tr>
              <a:tr h="834136">
                <a:tc>
                  <a:txBody>
                    <a:bodyPr/>
                    <a:lstStyle/>
                    <a:p>
                      <a:r>
                        <a:rPr lang="en-US" sz="1200" b="1" dirty="0">
                          <a:latin typeface="Georgia body"/>
                        </a:rPr>
                        <a:t>Troubleshooting </a:t>
                      </a:r>
                    </a:p>
                    <a:p>
                      <a:r>
                        <a:rPr lang="en-US" sz="1200" dirty="0">
                          <a:latin typeface="Georgia body"/>
                        </a:rPr>
                        <a:t>(diagnosing ways an organization is failing</a:t>
                      </a:r>
                      <a:r>
                        <a:rPr lang="en-US" sz="1200" baseline="0" dirty="0">
                          <a:latin typeface="Georgia body"/>
                        </a:rPr>
                        <a:t> to meet its goals)</a:t>
                      </a:r>
                      <a:endParaRPr lang="en-US" sz="1200" dirty="0">
                        <a:latin typeface="Georgia body"/>
                      </a:endParaRPr>
                    </a:p>
                  </a:txBody>
                  <a:tcPr anchor="ctr"/>
                </a:tc>
                <a:tc>
                  <a:txBody>
                    <a:bodyPr/>
                    <a:lstStyle/>
                    <a:p>
                      <a:pPr marL="171450" indent="-171450">
                        <a:buFont typeface="Arial" pitchFamily="34" charset="0"/>
                        <a:buChar char="•"/>
                      </a:pPr>
                      <a:r>
                        <a:rPr lang="en-US" sz="1200" dirty="0">
                          <a:latin typeface="Georgia body"/>
                        </a:rPr>
                        <a:t>Why is our (blank) program not meeting its</a:t>
                      </a:r>
                      <a:r>
                        <a:rPr lang="en-US" sz="1200" baseline="0" dirty="0">
                          <a:latin typeface="Georgia body"/>
                        </a:rPr>
                        <a:t> goals?</a:t>
                      </a:r>
                      <a:endParaRPr lang="en-US" sz="1200" dirty="0">
                        <a:latin typeface="Georgia body"/>
                      </a:endParaRPr>
                    </a:p>
                  </a:txBody>
                  <a:tcPr anchor="ctr"/>
                </a:tc>
                <a:tc>
                  <a:txBody>
                    <a:bodyPr/>
                    <a:lstStyle/>
                    <a:p>
                      <a:pPr marL="171450" indent="-171450">
                        <a:buFont typeface="Arial" pitchFamily="34" charset="0"/>
                        <a:buChar char="•"/>
                      </a:pPr>
                      <a:r>
                        <a:rPr lang="en-US" sz="1200" dirty="0">
                          <a:latin typeface="Georgia body"/>
                        </a:rPr>
                        <a:t>Why does our</a:t>
                      </a:r>
                      <a:r>
                        <a:rPr lang="en-US" sz="1200" baseline="0" dirty="0">
                          <a:latin typeface="Georgia body"/>
                        </a:rPr>
                        <a:t> department  have the lowest sales-to-web page visit ratio?</a:t>
                      </a:r>
                    </a:p>
                    <a:p>
                      <a:pPr marL="171450" indent="-171450">
                        <a:buFont typeface="Arial" pitchFamily="34" charset="0"/>
                        <a:buChar char="•"/>
                      </a:pPr>
                      <a:r>
                        <a:rPr lang="en-US" sz="1200" dirty="0">
                          <a:latin typeface="Georgia body"/>
                        </a:rPr>
                        <a:t>Why does</a:t>
                      </a:r>
                      <a:r>
                        <a:rPr lang="en-US" sz="1200" baseline="0" dirty="0">
                          <a:latin typeface="Georgia body"/>
                        </a:rPr>
                        <a:t> our recruiting program generate the lowest hire-to-offer ratio in the industry?</a:t>
                      </a:r>
                      <a:endParaRPr lang="en-US" sz="1200" dirty="0">
                        <a:latin typeface="Georgia body"/>
                      </a:endParaRPr>
                    </a:p>
                  </a:txBody>
                  <a:tcPr anchor="ctr"/>
                </a:tc>
                <a:extLst>
                  <a:ext uri="{0D108BD9-81ED-4DB2-BD59-A6C34878D82A}">
                    <a16:rowId xmlns:a16="http://schemas.microsoft.com/office/drawing/2014/main" val="10003"/>
                  </a:ext>
                </a:extLst>
              </a:tr>
              <a:tr h="834136">
                <a:tc>
                  <a:txBody>
                    <a:bodyPr/>
                    <a:lstStyle/>
                    <a:p>
                      <a:r>
                        <a:rPr lang="en-US" sz="1200" b="1" dirty="0">
                          <a:latin typeface="Georgia body"/>
                        </a:rPr>
                        <a:t>Control</a:t>
                      </a:r>
                    </a:p>
                    <a:p>
                      <a:r>
                        <a:rPr lang="en-US" sz="1200" b="0" dirty="0">
                          <a:latin typeface="Georgia body"/>
                        </a:rPr>
                        <a:t>(monitoring</a:t>
                      </a:r>
                      <a:r>
                        <a:rPr lang="en-US" sz="1200" b="0" baseline="0" dirty="0">
                          <a:latin typeface="Georgia body"/>
                        </a:rPr>
                        <a:t> or diagnosing ways an organization is failing to meet its goals)</a:t>
                      </a:r>
                      <a:endParaRPr lang="en-US" sz="1200" b="0" dirty="0">
                        <a:latin typeface="Georgia body"/>
                      </a:endParaRPr>
                    </a:p>
                  </a:txBody>
                  <a:tcPr anchor="ctr"/>
                </a:tc>
                <a:tc>
                  <a:txBody>
                    <a:bodyPr/>
                    <a:lstStyle/>
                    <a:p>
                      <a:pPr marL="171450" indent="-171450">
                        <a:buFont typeface="Arial" pitchFamily="34" charset="0"/>
                        <a:buChar char="•"/>
                      </a:pPr>
                      <a:r>
                        <a:rPr lang="en-US" sz="1200" dirty="0">
                          <a:latin typeface="Georgia body"/>
                        </a:rPr>
                        <a:t>How well</a:t>
                      </a:r>
                      <a:r>
                        <a:rPr lang="en-US" sz="1200" baseline="0" dirty="0">
                          <a:latin typeface="Georgia body"/>
                        </a:rPr>
                        <a:t> is our (blank) program meeting its goals?</a:t>
                      </a:r>
                      <a:endParaRPr lang="en-US" sz="1200" dirty="0">
                        <a:latin typeface="Georgia body"/>
                      </a:endParaRPr>
                    </a:p>
                  </a:txBody>
                  <a:tcPr anchor="ctr"/>
                </a:tc>
                <a:tc>
                  <a:txBody>
                    <a:bodyPr/>
                    <a:lstStyle/>
                    <a:p>
                      <a:pPr marL="171450" indent="-171450">
                        <a:buFont typeface="Arial" pitchFamily="34" charset="0"/>
                        <a:buChar char="•"/>
                      </a:pPr>
                      <a:r>
                        <a:rPr lang="en-US" sz="1200" dirty="0">
                          <a:latin typeface="Georgia body"/>
                        </a:rPr>
                        <a:t>What is our product line’s sales-to-promotion cost ratio?</a:t>
                      </a:r>
                      <a:r>
                        <a:rPr lang="en-US" sz="1200" baseline="0" dirty="0">
                          <a:latin typeface="Georgia body"/>
                        </a:rPr>
                        <a:t> </a:t>
                      </a:r>
                      <a:endParaRPr lang="en-US" sz="1200" dirty="0">
                        <a:latin typeface="Georgia body"/>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246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Formulating the Research Question</a:t>
            </a:r>
          </a:p>
        </p:txBody>
      </p:sp>
      <p:pic>
        <p:nvPicPr>
          <p:cNvPr id="9" name="Picture 8" descr="A flowchart showing the following: Formulating the Research Question, the Proce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678958"/>
            <a:ext cx="4267167" cy="4493242"/>
          </a:xfrm>
          <a:prstGeom prst="rect">
            <a:avLst/>
          </a:prstGeom>
        </p:spPr>
      </p:pic>
    </p:spTree>
    <p:extLst>
      <p:ext uri="{BB962C8B-B14F-4D97-AF65-F5344CB8AC3E}">
        <p14:creationId xmlns:p14="http://schemas.microsoft.com/office/powerpoint/2010/main" val="2644637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3746</Words>
  <Application>Microsoft Office PowerPoint</Application>
  <PresentationFormat>Ekran Gösterisi (4:3)</PresentationFormat>
  <Paragraphs>320</Paragraphs>
  <Slides>31</Slides>
  <Notes>26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Arial</vt:lpstr>
      <vt:lpstr>Book Antiqua</vt:lpstr>
      <vt:lpstr>Calibri</vt:lpstr>
      <vt:lpstr>Georgia body</vt:lpstr>
      <vt:lpstr>Georgia headings</vt:lpstr>
      <vt:lpstr>Office Theme</vt:lpstr>
      <vt:lpstr>Business Research Methods Thirteenth Edition Pamela S. Schindler</vt:lpstr>
      <vt:lpstr>Research Thought Leader</vt:lpstr>
      <vt:lpstr>Learning Objectives</vt:lpstr>
      <vt:lpstr>Tasks Associated with Stage 1</vt:lpstr>
      <vt:lpstr>The Management-Research Question Hierarchy</vt:lpstr>
      <vt:lpstr>PowerPoint Sunusu</vt:lpstr>
      <vt:lpstr>Management Questions</vt:lpstr>
      <vt:lpstr>Types of Management Questions</vt:lpstr>
      <vt:lpstr>Formulating the Research Question</vt:lpstr>
      <vt:lpstr>Tasks of Exploration (1 of 2)</vt:lpstr>
      <vt:lpstr>Tasks of Exploration (2 of 2)</vt:lpstr>
      <vt:lpstr>Desired Outcomes of Exploration (1 of 2)</vt:lpstr>
      <vt:lpstr>Desired Outcomes of Exploration (2 of 2)</vt:lpstr>
      <vt:lpstr>Exploration Strategy</vt:lpstr>
      <vt:lpstr>Exploration Strategy Methods</vt:lpstr>
      <vt:lpstr>Four Groups of People Sources</vt:lpstr>
      <vt:lpstr>Questions to Ask of People Sources</vt:lpstr>
      <vt:lpstr>Exploration Strategy Sources</vt:lpstr>
      <vt:lpstr>Levels of Published &amp; Digital Sources</vt:lpstr>
      <vt:lpstr>Primary Internal Sources</vt:lpstr>
      <vt:lpstr>Conduct a Literature Search</vt:lpstr>
      <vt:lpstr>Types of Secondary Sources</vt:lpstr>
      <vt:lpstr>A dictionary…</vt:lpstr>
      <vt:lpstr>Evaluate Published &amp; Digital Sources</vt:lpstr>
      <vt:lpstr>Evaluating Internal Sources</vt:lpstr>
      <vt:lpstr>Fine-Tuning the Research Question</vt:lpstr>
      <vt:lpstr>Value the Research (1 of 3)</vt:lpstr>
      <vt:lpstr>Value the Research (2 of 3)</vt:lpstr>
      <vt:lpstr>Value the Research (3 of 3)</vt:lpstr>
      <vt:lpstr>Budget the Research</vt:lpstr>
      <vt:lpstr>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Stage 1: Clarify The Research Question</dc:title>
  <dc:creator>Schindler</dc:creator>
  <cp:lastModifiedBy>Windows Kullanıcısı</cp:lastModifiedBy>
  <cp:revision>202</cp:revision>
  <dcterms:created xsi:type="dcterms:W3CDTF">2018-05-08T06:02:32Z</dcterms:created>
  <dcterms:modified xsi:type="dcterms:W3CDTF">2020-03-02T05:10:51Z</dcterms:modified>
</cp:coreProperties>
</file>