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70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1"/>
  <c:style val="2"/>
  <c:chart>
    <c:title>
      <c:tx>
        <c:rich>
          <a:bodyPr/>
          <a:lstStyle/>
          <a:p>
            <a:pPr>
              <a:defRPr sz="1800" b="0" i="0" u="none" strike="noStrike">
                <a:solidFill>
                  <a:srgbClr val="000000"/>
                </a:solidFill>
                <a:latin typeface="Arial"/>
              </a:defRPr>
            </a:pPr>
            <a:r>
              <a:rPr lang="tr-TR" sz="1800" b="0" i="0" u="none" strike="noStrike">
                <a:solidFill>
                  <a:srgbClr val="000000"/>
                </a:solidFill>
                <a:latin typeface="Arial"/>
              </a:rPr>
              <a:t>Sektörlere Göre İş Kazası Dağılımı (%)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İş Kazaları (SGK, 2022)</c:v>
                </c:pt>
              </c:strCache>
            </c:strRef>
          </c:tx>
          <c:spPr>
            <a:solidFill>
              <a:srgbClr val="E05C4B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15E-41E5-A5EF-1B3A5195CB23}"/>
              </c:ext>
            </c:extLst>
          </c:dPt>
          <c:dPt>
            <c:idx val="1"/>
            <c:invertIfNegative val="0"/>
            <c:bubble3D val="0"/>
            <c:spPr>
              <a:solidFill>
                <a:srgbClr val="4A90D9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015E-41E5-A5EF-1B3A5195CB23}"/>
              </c:ext>
            </c:extLst>
          </c:dPt>
          <c:dPt>
            <c:idx val="2"/>
            <c:invertIfNegative val="0"/>
            <c:bubble3D val="0"/>
            <c:spPr>
              <a:solidFill>
                <a:srgbClr val="F5A62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015E-41E5-A5EF-1B3A5195CB23}"/>
              </c:ext>
            </c:extLst>
          </c:dPt>
          <c:dPt>
            <c:idx val="3"/>
            <c:invertIfNegative val="0"/>
            <c:bubble3D val="0"/>
            <c:spPr>
              <a:solidFill>
                <a:srgbClr val="1A6B4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015E-41E5-A5EF-1B3A5195CB23}"/>
              </c:ext>
            </c:extLst>
          </c:dPt>
          <c:dPt>
            <c:idx val="4"/>
            <c:invertIfNegative val="0"/>
            <c:bubble3D val="0"/>
            <c:spPr>
              <a:solidFill>
                <a:srgbClr val="02809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015E-41E5-A5EF-1B3A5195CB23}"/>
              </c:ext>
            </c:extLst>
          </c:dPt>
          <c:dPt>
            <c:idx val="5"/>
            <c:invertIfNegative val="0"/>
            <c:bubble3D val="0"/>
            <c:spPr>
              <a:solidFill>
                <a:srgbClr val="8B4A9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015E-41E5-A5EF-1B3A5195CB23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2D4A3E"/>
                    </a:solidFill>
                    <a:latin typeface="Arial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İnşaat</c:v>
                </c:pt>
                <c:pt idx="1">
                  <c:v>Madencilik</c:v>
                </c:pt>
                <c:pt idx="2">
                  <c:v>Tarım</c:v>
                </c:pt>
                <c:pt idx="3">
                  <c:v>İmalat</c:v>
                </c:pt>
                <c:pt idx="4">
                  <c:v>Sağlık</c:v>
                </c:pt>
                <c:pt idx="5">
                  <c:v>Ulaşım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22</c:v>
                </c:pt>
                <c:pt idx="1">
                  <c:v>18</c:v>
                </c:pt>
                <c:pt idx="2">
                  <c:v>14</c:v>
                </c:pt>
                <c:pt idx="3">
                  <c:v>28</c:v>
                </c:pt>
                <c:pt idx="4">
                  <c:v>8</c:v>
                </c:pt>
                <c:pt idx="5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15E-41E5-A5EF-1B3A5195CB2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B807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B807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8415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3B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00C49A"/>
          </a:solidFill>
          <a:ln w="12700">
            <a:solidFill>
              <a:srgbClr val="00C49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6217920" y="-731520"/>
            <a:ext cx="4114800" cy="4114800"/>
          </a:xfrm>
          <a:prstGeom prst="ellipse">
            <a:avLst/>
          </a:prstGeom>
          <a:solidFill>
            <a:srgbClr val="1A6B4A">
              <a:alpha val="30000"/>
            </a:srgbClr>
          </a:solidFill>
          <a:ln w="12700">
            <a:solidFill>
              <a:srgbClr val="1A6B4A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Shape 2"/>
          <p:cNvSpPr/>
          <p:nvPr/>
        </p:nvSpPr>
        <p:spPr>
          <a:xfrm>
            <a:off x="6858000" y="-274320"/>
            <a:ext cx="2926080" cy="2926080"/>
          </a:xfrm>
          <a:prstGeom prst="ellipse">
            <a:avLst/>
          </a:prstGeom>
          <a:solidFill>
            <a:srgbClr val="00C49A">
              <a:alpha val="20000"/>
            </a:srgbClr>
          </a:solidFill>
          <a:ln w="12700">
            <a:solidFill>
              <a:srgbClr val="00C49A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457200" y="548640"/>
            <a:ext cx="3474720" cy="347472"/>
          </a:xfrm>
          <a:prstGeom prst="roundRect">
            <a:avLst>
              <a:gd name="adj" fmla="val 26316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457200" y="54864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HALK SAĞLIĞI DERSİ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188720"/>
            <a:ext cx="7772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Çevre Sağlığı</a:t>
            </a:r>
            <a:endParaRPr lang="en-US" sz="4400" dirty="0"/>
          </a:p>
        </p:txBody>
      </p:sp>
      <p:sp>
        <p:nvSpPr>
          <p:cNvPr id="8" name="Text 6"/>
          <p:cNvSpPr/>
          <p:nvPr/>
        </p:nvSpPr>
        <p:spPr>
          <a:xfrm>
            <a:off x="457200" y="1920240"/>
            <a:ext cx="7772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00C4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 İş Sağlığı</a:t>
            </a:r>
            <a:endParaRPr lang="en-US" sz="4400" dirty="0"/>
          </a:p>
        </p:txBody>
      </p:sp>
      <p:sp>
        <p:nvSpPr>
          <p:cNvPr id="10" name="Shape 8"/>
          <p:cNvSpPr/>
          <p:nvPr/>
        </p:nvSpPr>
        <p:spPr>
          <a:xfrm>
            <a:off x="0" y="4480560"/>
            <a:ext cx="9144000" cy="662940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365760" y="4480560"/>
            <a:ext cx="8412480" cy="6629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C49A"/>
                </a:solidFill>
              </a:rPr>
              <a:t>Halk Sağlığı Bağlamında</a:t>
            </a:r>
            <a:r>
              <a:rPr lang="en-US" sz="1100" dirty="0">
                <a:solidFill>
                  <a:srgbClr val="FFFFFF"/>
                </a:solidFill>
              </a:rPr>
              <a:t>  |  Çevre ve Çalışma Ortamının Sağlığa Etkisi  |  Mesleki Riskler ve Korunma Yolları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3B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457200" y="3200400"/>
            <a:ext cx="3657600" cy="3657600"/>
          </a:xfrm>
          <a:prstGeom prst="ellipse">
            <a:avLst/>
          </a:prstGeom>
          <a:solidFill>
            <a:srgbClr val="1A6B4A">
              <a:alpha val="20000"/>
            </a:srgbClr>
          </a:solidFill>
          <a:ln w="12700">
            <a:solidFill>
              <a:srgbClr val="1A6B4A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6858000" y="-457200"/>
            <a:ext cx="2743200" cy="2743200"/>
          </a:xfrm>
          <a:prstGeom prst="ellips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028090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kern="0" spc="200" dirty="0">
                <a:solidFill>
                  <a:srgbClr val="00C49A"/>
                </a:solidFill>
              </a:rPr>
              <a:t>ÖZET VE ALINMASI GEREKEN MESAJLAR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365760" y="868680"/>
            <a:ext cx="8412480" cy="749808"/>
          </a:xfrm>
          <a:prstGeom prst="rect">
            <a:avLst/>
          </a:prstGeom>
          <a:solidFill>
            <a:srgbClr val="1A6B4A">
              <a:alpha val="25000"/>
            </a:srgbClr>
          </a:solidFill>
          <a:ln w="12700">
            <a:solidFill>
              <a:srgbClr val="00C49A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502920" y="868680"/>
            <a:ext cx="502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🌿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78992" y="868680"/>
            <a:ext cx="74980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</a:rPr>
              <a:t>Çevre sağlığı ve iş sağlığı, halk sağlığının ayrılmaz bir parçasıdır.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691640"/>
            <a:ext cx="8412480" cy="749808"/>
          </a:xfrm>
          <a:prstGeom prst="rect">
            <a:avLst/>
          </a:prstGeom>
          <a:solidFill>
            <a:srgbClr val="1A6B4A">
              <a:alpha val="25000"/>
            </a:srgbClr>
          </a:solidFill>
          <a:ln w="12700">
            <a:solidFill>
              <a:srgbClr val="00C49A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502920" y="1691640"/>
            <a:ext cx="502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📋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078992" y="1691640"/>
            <a:ext cx="74980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</a:rPr>
              <a:t>Tıbbi sekreterler; doğru kayıt, belgeleme ve koordinasyonla iş sağlığı sisteminin temel taşlarından biridir.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65760" y="2514600"/>
            <a:ext cx="8412480" cy="749808"/>
          </a:xfrm>
          <a:prstGeom prst="rect">
            <a:avLst/>
          </a:prstGeom>
          <a:solidFill>
            <a:srgbClr val="1A6B4A">
              <a:alpha val="25000"/>
            </a:srgbClr>
          </a:solidFill>
          <a:ln w="12700">
            <a:solidFill>
              <a:srgbClr val="00C49A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502920" y="2514600"/>
            <a:ext cx="502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⚖️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078992" y="2514600"/>
            <a:ext cx="74980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</a:rPr>
              <a:t>Yasal mevzuata uyum, hem çalışanı hem kurumu korur; 6331 sayılı Kanun temel referanstır.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65760" y="3337560"/>
            <a:ext cx="8412480" cy="749808"/>
          </a:xfrm>
          <a:prstGeom prst="rect">
            <a:avLst/>
          </a:prstGeom>
          <a:solidFill>
            <a:srgbClr val="1A6B4A">
              <a:alpha val="25000"/>
            </a:srgbClr>
          </a:solidFill>
          <a:ln w="12700">
            <a:solidFill>
              <a:srgbClr val="00C49A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502920" y="3337560"/>
            <a:ext cx="502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🛡️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078992" y="3337560"/>
            <a:ext cx="74980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</a:rPr>
              <a:t>Üç basamaklı koruma anlayışı: önce hastalık oluşmasın, oluşursa erken yakalan, oluştuysa rehabilite et.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365760" y="4160520"/>
            <a:ext cx="8412480" cy="749808"/>
          </a:xfrm>
          <a:prstGeom prst="rect">
            <a:avLst/>
          </a:prstGeom>
          <a:solidFill>
            <a:srgbClr val="1A6B4A">
              <a:alpha val="25000"/>
            </a:srgbClr>
          </a:solidFill>
          <a:ln w="12700">
            <a:solidFill>
              <a:srgbClr val="00C49A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502920" y="4160520"/>
            <a:ext cx="502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📊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078992" y="4160520"/>
            <a:ext cx="74980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</a:rPr>
              <a:t>Türkiye'de iş kazaları ve mesleki hastalıklar hâlâ ciddi bir halk sağlığı sorunudur; kayıt ve bildirim kritiktir.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274320" y="4754880"/>
            <a:ext cx="859536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</a:rPr>
              <a:t>Halk Sağlığı Dersi — Tıbbi Dokümantasyon ve Sekreterlik Programı  |  Çevre Sağlığı ve İş Sağlığı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3B2E"/>
          </a:solidFill>
          <a:ln w="12700">
            <a:solidFill>
              <a:srgbClr val="0D3B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kern="0" spc="300" dirty="0">
                <a:solidFill>
                  <a:srgbClr val="FFFFFF"/>
                </a:solidFill>
              </a:rPr>
              <a:t>KONU BAŞLIKLARI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09728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502920" cy="10058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365760" y="109728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960120" y="1170432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4A3E"/>
                </a:solidFill>
              </a:rPr>
              <a:t>Temel Kavramlar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60120" y="1572768"/>
            <a:ext cx="34290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B8070"/>
                </a:solidFill>
              </a:rPr>
              <a:t>Çevre sağlığı, iş sağlığı tanımları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65760" y="233172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365760" y="2331720"/>
            <a:ext cx="502920" cy="10058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365760" y="233172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960120" y="2404872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4A3E"/>
                </a:solidFill>
              </a:rPr>
              <a:t>Çevre Sağlığı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60120" y="2807208"/>
            <a:ext cx="34290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B8070"/>
                </a:solidFill>
              </a:rPr>
              <a:t>Hava, su, toprak, gürültü kirliliği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65760" y="356616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5" name="Shape 13"/>
          <p:cNvSpPr/>
          <p:nvPr/>
        </p:nvSpPr>
        <p:spPr>
          <a:xfrm>
            <a:off x="365760" y="3566160"/>
            <a:ext cx="502920" cy="10058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365760" y="356616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960120" y="3639312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4A3E"/>
                </a:solidFill>
              </a:rPr>
              <a:t>İş Sağlığı ve İş Güvenliği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960120" y="4041648"/>
            <a:ext cx="34290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B8070"/>
                </a:solidFill>
              </a:rPr>
              <a:t>Mesleki tehlikeler, önlemler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846320" y="109728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0" name="Shape 18"/>
          <p:cNvSpPr/>
          <p:nvPr/>
        </p:nvSpPr>
        <p:spPr>
          <a:xfrm>
            <a:off x="4846320" y="1097280"/>
            <a:ext cx="502920" cy="10058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4846320" y="109728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4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5440680" y="1170432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4A3E"/>
                </a:solidFill>
              </a:rPr>
              <a:t>Tıbbi Sekreterlik ve İş Sağlığı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440680" y="1572768"/>
            <a:ext cx="34290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B8070"/>
                </a:solidFill>
              </a:rPr>
              <a:t>Mesleki roller ve sorumluluklar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846320" y="233172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5" name="Shape 23"/>
          <p:cNvSpPr/>
          <p:nvPr/>
        </p:nvSpPr>
        <p:spPr>
          <a:xfrm>
            <a:off x="4846320" y="2331720"/>
            <a:ext cx="502920" cy="10058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6" name="Text 24"/>
          <p:cNvSpPr/>
          <p:nvPr/>
        </p:nvSpPr>
        <p:spPr>
          <a:xfrm>
            <a:off x="4846320" y="233172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5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5440680" y="2404872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4A3E"/>
                </a:solidFill>
              </a:rPr>
              <a:t>Yasal Mevzuat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440680" y="2807208"/>
            <a:ext cx="34290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B8070"/>
                </a:solidFill>
              </a:rPr>
              <a:t>Türkiye'de ilgili yasa ve yönetmelikler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846320" y="356616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0" name="Shape 28"/>
          <p:cNvSpPr/>
          <p:nvPr/>
        </p:nvSpPr>
        <p:spPr>
          <a:xfrm>
            <a:off x="4846320" y="3566160"/>
            <a:ext cx="502920" cy="10058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1" name="Text 29"/>
          <p:cNvSpPr/>
          <p:nvPr/>
        </p:nvSpPr>
        <p:spPr>
          <a:xfrm>
            <a:off x="4846320" y="356616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6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5440680" y="3639312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4A3E"/>
                </a:solidFill>
              </a:rPr>
              <a:t>Korunma ve Önleme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440680" y="4041648"/>
            <a:ext cx="34290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B8070"/>
                </a:solidFill>
              </a:rPr>
              <a:t>Birincil, ikincil, üçüncül koruma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3B2E"/>
          </a:solidFill>
          <a:ln w="12700">
            <a:solidFill>
              <a:srgbClr val="0D3B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kern="0" spc="300" dirty="0">
                <a:solidFill>
                  <a:srgbClr val="FFFFFF"/>
                </a:solidFill>
              </a:rPr>
              <a:t>TEMEL KAVRAMLAR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397764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365760" y="1051560"/>
            <a:ext cx="3977640" cy="47548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365760" y="1051560"/>
            <a:ext cx="3977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🌿  ÇEVRE SAĞLIĞI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164592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B8070"/>
                </a:solidFill>
              </a:rPr>
              <a:t>Dünya Sağlık Örgütü (WHO) tanımına göre: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48640" y="1938528"/>
            <a:ext cx="35661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2D4A3E"/>
                </a:solidFill>
              </a:rPr>
              <a:t>'İnsan sagligini etkileyen ya da etkileyebilecek tum cevresel faktorlerin kontrol altina alinmasi.'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2788920"/>
            <a:ext cx="3566160" cy="1600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b="1" dirty="0">
                <a:solidFill>
                  <a:srgbClr val="028090"/>
                </a:solidFill>
              </a:rPr>
              <a:t>• </a:t>
            </a:r>
            <a:r>
              <a:rPr lang="en-US" sz="1100" dirty="0">
                <a:solidFill>
                  <a:srgbClr val="2D4A3E"/>
                </a:solidFill>
              </a:rPr>
              <a:t>Hava kalitesi
</a:t>
            </a:r>
            <a:r>
              <a:rPr lang="en-US" sz="1100" b="1" dirty="0">
                <a:solidFill>
                  <a:srgbClr val="028090"/>
                </a:solidFill>
              </a:rPr>
              <a:t>• </a:t>
            </a:r>
            <a:r>
              <a:rPr lang="en-US" sz="1100" dirty="0">
                <a:solidFill>
                  <a:srgbClr val="2D4A3E"/>
                </a:solidFill>
              </a:rPr>
              <a:t>İçme suyu güvenliği
</a:t>
            </a:r>
            <a:r>
              <a:rPr lang="en-US" sz="1100" b="1" dirty="0">
                <a:solidFill>
                  <a:srgbClr val="028090"/>
                </a:solidFill>
              </a:rPr>
              <a:t>• </a:t>
            </a:r>
            <a:r>
              <a:rPr lang="en-US" sz="1100" dirty="0">
                <a:solidFill>
                  <a:srgbClr val="2D4A3E"/>
                </a:solidFill>
              </a:rPr>
              <a:t>Gıda güvenliği
</a:t>
            </a:r>
            <a:r>
              <a:rPr lang="en-US" sz="1100" b="1" dirty="0">
                <a:solidFill>
                  <a:srgbClr val="028090"/>
                </a:solidFill>
              </a:rPr>
              <a:t>• </a:t>
            </a:r>
            <a:r>
              <a:rPr lang="en-US" sz="1100" dirty="0">
                <a:solidFill>
                  <a:srgbClr val="2D4A3E"/>
                </a:solidFill>
              </a:rPr>
              <a:t>Atık yönetimi
</a:t>
            </a:r>
            <a:r>
              <a:rPr lang="en-US" sz="1100" b="1" dirty="0">
                <a:solidFill>
                  <a:srgbClr val="028090"/>
                </a:solidFill>
              </a:rPr>
              <a:t>• </a:t>
            </a:r>
            <a:r>
              <a:rPr lang="en-US" sz="1100" dirty="0">
                <a:solidFill>
                  <a:srgbClr val="2D4A3E"/>
                </a:solidFill>
              </a:rPr>
              <a:t>Kimyasal/radyasyon kontrolü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800600" y="1051560"/>
            <a:ext cx="397764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4800600" y="1051560"/>
            <a:ext cx="3977640" cy="475488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4800600" y="1051560"/>
            <a:ext cx="3977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⚙️  İŞ SAĞLIĞI VE GÜVENLİĞİ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983480" y="164592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B8070"/>
                </a:solidFill>
              </a:rPr>
              <a:t>ILO (Uluslararası Çalışma Örgütü) tanımı: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983480" y="1938528"/>
            <a:ext cx="35661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2D4A3E"/>
                </a:solidFill>
              </a:rPr>
              <a:t>'Çalisanlarin bedensel, ruhsal ve sosyal yonden tam iyilik halinin saglanmasi ve korunmasi.'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983480" y="2788920"/>
            <a:ext cx="3566160" cy="1600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b="1" dirty="0">
                <a:solidFill>
                  <a:srgbClr val="1A6B4A"/>
                </a:solidFill>
              </a:rPr>
              <a:t>• </a:t>
            </a:r>
            <a:r>
              <a:rPr lang="en-US" sz="1100" dirty="0">
                <a:solidFill>
                  <a:srgbClr val="2D4A3E"/>
                </a:solidFill>
              </a:rPr>
              <a:t>Mesleki hastalıkların önlenmesi
</a:t>
            </a:r>
            <a:r>
              <a:rPr lang="en-US" sz="1100" b="1" dirty="0">
                <a:solidFill>
                  <a:srgbClr val="1A6B4A"/>
                </a:solidFill>
              </a:rPr>
              <a:t>• </a:t>
            </a:r>
            <a:r>
              <a:rPr lang="en-US" sz="1100" dirty="0">
                <a:solidFill>
                  <a:srgbClr val="2D4A3E"/>
                </a:solidFill>
              </a:rPr>
              <a:t>İş kazalarının önlenmesi
</a:t>
            </a:r>
            <a:r>
              <a:rPr lang="en-US" sz="1100" b="1" dirty="0">
                <a:solidFill>
                  <a:srgbClr val="1A6B4A"/>
                </a:solidFill>
              </a:rPr>
              <a:t>• </a:t>
            </a:r>
            <a:r>
              <a:rPr lang="en-US" sz="1100" dirty="0">
                <a:solidFill>
                  <a:srgbClr val="2D4A3E"/>
                </a:solidFill>
              </a:rPr>
              <a:t>Ergonomik çalışma ortamı
</a:t>
            </a:r>
            <a:r>
              <a:rPr lang="en-US" sz="1100" b="1" dirty="0">
                <a:solidFill>
                  <a:srgbClr val="1A6B4A"/>
                </a:solidFill>
              </a:rPr>
              <a:t>• </a:t>
            </a:r>
            <a:r>
              <a:rPr lang="en-US" sz="1100" dirty="0">
                <a:solidFill>
                  <a:srgbClr val="2D4A3E"/>
                </a:solidFill>
              </a:rPr>
              <a:t>Psikolojik sağlığın korunması
</a:t>
            </a:r>
            <a:r>
              <a:rPr lang="en-US" sz="1100" b="1" dirty="0">
                <a:solidFill>
                  <a:srgbClr val="1A6B4A"/>
                </a:solidFill>
              </a:rPr>
              <a:t>• </a:t>
            </a:r>
            <a:r>
              <a:rPr lang="en-US" sz="1100" dirty="0">
                <a:solidFill>
                  <a:srgbClr val="2D4A3E"/>
                </a:solidFill>
              </a:rPr>
              <a:t>Risk değerlendirmesi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kern="0" spc="100" dirty="0">
                <a:solidFill>
                  <a:srgbClr val="FFFFFF"/>
                </a:solidFill>
              </a:rPr>
              <a:t>ÇEVRE SAĞLIĞI — KİRLİLİK TÜRLERİ VE SAĞLIK ETKİLERİ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74320" y="1051560"/>
            <a:ext cx="283464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274320" y="1051560"/>
            <a:ext cx="2834640" cy="41148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274320" y="1051560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💨  Hava Kirliliği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384048" y="1508760"/>
            <a:ext cx="261518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B8070"/>
                </a:solidFill>
              </a:rPr>
              <a:t>Sağlık Etkileri: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84048" y="1709928"/>
            <a:ext cx="26151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4A3E"/>
                </a:solidFill>
              </a:rPr>
              <a:t>Astım, KOAH, akciğer kanseri, kardiyovasküler hastalıklar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384048" y="2240280"/>
            <a:ext cx="26151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B8070"/>
                </a:solidFill>
              </a:rPr>
              <a:t>Kaynaklar: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84048" y="2423160"/>
            <a:ext cx="261518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B8070"/>
                </a:solidFill>
              </a:rPr>
              <a:t>Araç egzozu, fabrika dumanı, ısınma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218688" y="1051560"/>
            <a:ext cx="283464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3218688" y="1051560"/>
            <a:ext cx="2834640" cy="411480"/>
          </a:xfrm>
          <a:prstGeom prst="rect">
            <a:avLst/>
          </a:prstGeom>
          <a:solidFill>
            <a:srgbClr val="2196A6"/>
          </a:solidFill>
          <a:ln w="12700">
            <a:solidFill>
              <a:srgbClr val="2196A6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3218688" y="1051560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💧  Su Kirliliği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3328416" y="1508760"/>
            <a:ext cx="261518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B8070"/>
                </a:solidFill>
              </a:rPr>
              <a:t>Sağlık Etkileri: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328416" y="1709928"/>
            <a:ext cx="26151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4A3E"/>
                </a:solidFill>
              </a:rPr>
              <a:t>Kolera, tifo, gastroenterit, hepatit A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3328416" y="2240280"/>
            <a:ext cx="26151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B8070"/>
                </a:solidFill>
              </a:rPr>
              <a:t>Kaynaklar: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328416" y="2423160"/>
            <a:ext cx="261518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B8070"/>
                </a:solidFill>
              </a:rPr>
              <a:t>Sanayi atıkları, tarımsal ilaçlar, kanalizasyon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163056" y="1051560"/>
            <a:ext cx="283464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9" name="Shape 17"/>
          <p:cNvSpPr/>
          <p:nvPr/>
        </p:nvSpPr>
        <p:spPr>
          <a:xfrm>
            <a:off x="6163056" y="1051560"/>
            <a:ext cx="2834640" cy="411480"/>
          </a:xfrm>
          <a:prstGeom prst="rect">
            <a:avLst/>
          </a:prstGeom>
          <a:solidFill>
            <a:srgbClr val="7B6D4A"/>
          </a:solidFill>
          <a:ln w="12700">
            <a:solidFill>
              <a:srgbClr val="7B6D4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6163056" y="1051560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🏭  Toprak Kirliliği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6272784" y="1508760"/>
            <a:ext cx="261518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B8070"/>
                </a:solidFill>
              </a:rPr>
              <a:t>Sağlık Etkileri: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272784" y="1709928"/>
            <a:ext cx="26151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4A3E"/>
                </a:solidFill>
              </a:rPr>
              <a:t>Sindirim sistemi bozuklukları, nörolojik etkiler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6272784" y="2240280"/>
            <a:ext cx="26151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B8070"/>
                </a:solidFill>
              </a:rPr>
              <a:t>Kaynaklar: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6272784" y="2423160"/>
            <a:ext cx="261518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B8070"/>
                </a:solidFill>
              </a:rPr>
              <a:t>Pestisitler, ağır metaller, atık depolama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274320" y="2971800"/>
            <a:ext cx="283464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6" name="Shape 24"/>
          <p:cNvSpPr/>
          <p:nvPr/>
        </p:nvSpPr>
        <p:spPr>
          <a:xfrm>
            <a:off x="274320" y="2971800"/>
            <a:ext cx="2834640" cy="411480"/>
          </a:xfrm>
          <a:prstGeom prst="rect">
            <a:avLst/>
          </a:prstGeom>
          <a:solidFill>
            <a:srgbClr val="8B4A9C"/>
          </a:solidFill>
          <a:ln w="12700">
            <a:solidFill>
              <a:srgbClr val="8B4A9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274320" y="2971800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🔊  Gürültü Kirliliği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384048" y="3429000"/>
            <a:ext cx="261518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B8070"/>
                </a:solidFill>
              </a:rPr>
              <a:t>Sağlık Etkileri: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384048" y="3630168"/>
            <a:ext cx="26151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4A3E"/>
                </a:solidFill>
              </a:rPr>
              <a:t>İşitme kaybı, uyku bozukluğu, hipertansiyon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384048" y="4160520"/>
            <a:ext cx="26151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B8070"/>
                </a:solidFill>
              </a:rPr>
              <a:t>Kaynaklar: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384048" y="4343400"/>
            <a:ext cx="261518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B8070"/>
                </a:solidFill>
              </a:rPr>
              <a:t>Trafik, inşaat, fabrikalar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3218688" y="2971800"/>
            <a:ext cx="283464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3" name="Shape 31"/>
          <p:cNvSpPr/>
          <p:nvPr/>
        </p:nvSpPr>
        <p:spPr>
          <a:xfrm>
            <a:off x="3218688" y="2971800"/>
            <a:ext cx="2834640" cy="411480"/>
          </a:xfrm>
          <a:prstGeom prst="rect">
            <a:avLst/>
          </a:prstGeom>
          <a:solidFill>
            <a:srgbClr val="C44B3A"/>
          </a:solidFill>
          <a:ln w="12700">
            <a:solidFill>
              <a:srgbClr val="C44B3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4" name="Text 32"/>
          <p:cNvSpPr/>
          <p:nvPr/>
        </p:nvSpPr>
        <p:spPr>
          <a:xfrm>
            <a:off x="3218688" y="2971800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☢️  Radyasyon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3328416" y="3429000"/>
            <a:ext cx="261518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B8070"/>
                </a:solidFill>
              </a:rPr>
              <a:t>Sağlık Etkileri: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3328416" y="3630168"/>
            <a:ext cx="26151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4A3E"/>
                </a:solidFill>
              </a:rPr>
              <a:t>Kanser, genetik mutasyonlar, bağışıklık zayıflaması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3328416" y="4160520"/>
            <a:ext cx="26151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B8070"/>
                </a:solidFill>
              </a:rPr>
              <a:t>Kaynaklar: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3328416" y="4343400"/>
            <a:ext cx="261518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B8070"/>
                </a:solidFill>
              </a:rPr>
              <a:t>Nükleer tesisler, X-ray, radon gazı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6163056" y="2971800"/>
            <a:ext cx="283464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40" name="Shape 38"/>
          <p:cNvSpPr/>
          <p:nvPr/>
        </p:nvSpPr>
        <p:spPr>
          <a:xfrm>
            <a:off x="6163056" y="2971800"/>
            <a:ext cx="2834640" cy="411480"/>
          </a:xfrm>
          <a:prstGeom prst="rect">
            <a:avLst/>
          </a:prstGeom>
          <a:solidFill>
            <a:srgbClr val="2E7D52"/>
          </a:solidFill>
          <a:ln w="12700">
            <a:solidFill>
              <a:srgbClr val="2E7D5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1" name="Text 39"/>
          <p:cNvSpPr/>
          <p:nvPr/>
        </p:nvSpPr>
        <p:spPr>
          <a:xfrm>
            <a:off x="6163056" y="2971800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🧪  Kimyasal Kirleticiler</a:t>
            </a:r>
            <a:endParaRPr lang="en-US" sz="1150" dirty="0"/>
          </a:p>
        </p:txBody>
      </p:sp>
      <p:sp>
        <p:nvSpPr>
          <p:cNvPr id="42" name="Text 40"/>
          <p:cNvSpPr/>
          <p:nvPr/>
        </p:nvSpPr>
        <p:spPr>
          <a:xfrm>
            <a:off x="6272784" y="3429000"/>
            <a:ext cx="261518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B8070"/>
                </a:solidFill>
              </a:rPr>
              <a:t>Sağlık Etkileri: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6272784" y="3630168"/>
            <a:ext cx="26151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4A3E"/>
                </a:solidFill>
              </a:rPr>
              <a:t>Organ hasarı, kanser, hormonal bozukluklar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6272784" y="4160520"/>
            <a:ext cx="26151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B8070"/>
                </a:solidFill>
              </a:rPr>
              <a:t>Kaynaklar: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6272784" y="4343400"/>
            <a:ext cx="261518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B8070"/>
                </a:solidFill>
              </a:rPr>
              <a:t>Endüstriyel kimyasallar, tarım ilaçları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İŞ SAĞLIĞI — MESLEKİ TEHLİKELER VE HASTALIKLAR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420624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274320" y="1005840"/>
            <a:ext cx="4206240" cy="411480"/>
          </a:xfrm>
          <a:prstGeom prst="rect">
            <a:avLst/>
          </a:prstGeom>
          <a:solidFill>
            <a:srgbClr val="0D3B2E"/>
          </a:solidFill>
          <a:ln w="12700">
            <a:solidFill>
              <a:srgbClr val="0D3B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274320" y="1005840"/>
            <a:ext cx="4206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MESLEKİ TEHLİKE TÜRLERİ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1536192"/>
            <a:ext cx="1463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4A3E"/>
                </a:solidFill>
              </a:rPr>
              <a:t>🧪 Kimyasal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920240" y="1536192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B8070"/>
                </a:solidFill>
              </a:rPr>
              <a:t>Solventin, ağır metaller, boyalar, asbestoz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57200" y="1920240"/>
            <a:ext cx="3749040" cy="0"/>
          </a:xfrm>
          <a:prstGeom prst="line">
            <a:avLst/>
          </a:prstGeom>
          <a:noFill/>
          <a:ln w="6350">
            <a:solidFill>
              <a:srgbClr val="B2D8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457200" y="2157984"/>
            <a:ext cx="1463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4A3E"/>
                </a:solidFill>
              </a:rPr>
              <a:t>🦠 Biyolojik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920240" y="2157984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B8070"/>
                </a:solidFill>
              </a:rPr>
              <a:t>Bakteriler, virüsler, küf mantarları, parazitler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57200" y="2542032"/>
            <a:ext cx="3749040" cy="0"/>
          </a:xfrm>
          <a:prstGeom prst="line">
            <a:avLst/>
          </a:prstGeom>
          <a:noFill/>
          <a:ln w="6350">
            <a:solidFill>
              <a:srgbClr val="B2D8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457200" y="2779776"/>
            <a:ext cx="1463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4A3E"/>
                </a:solidFill>
              </a:rPr>
              <a:t>⚡ Fiziksel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920240" y="2779776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B8070"/>
                </a:solidFill>
              </a:rPr>
              <a:t>Gürültü, titreşim, radyasyon, aşırı sıcak/soğuk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457200" y="3163824"/>
            <a:ext cx="3749040" cy="0"/>
          </a:xfrm>
          <a:prstGeom prst="line">
            <a:avLst/>
          </a:prstGeom>
          <a:noFill/>
          <a:ln w="6350">
            <a:solidFill>
              <a:srgbClr val="B2D8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457200" y="3401568"/>
            <a:ext cx="1463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4A3E"/>
                </a:solidFill>
              </a:rPr>
              <a:t>🏋️ Ergonomik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920240" y="3401568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B8070"/>
                </a:solidFill>
              </a:rPr>
              <a:t>Ağır kaldırma, tekrarlayan hareketler, kötü postür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57200" y="3785616"/>
            <a:ext cx="3749040" cy="0"/>
          </a:xfrm>
          <a:prstGeom prst="line">
            <a:avLst/>
          </a:prstGeom>
          <a:noFill/>
          <a:ln w="6350">
            <a:solidFill>
              <a:srgbClr val="B2D8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457200" y="4023360"/>
            <a:ext cx="1463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4A3E"/>
                </a:solidFill>
              </a:rPr>
              <a:t>😰 Psikososyal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920240" y="4023360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B8070"/>
                </a:solidFill>
              </a:rPr>
              <a:t>İş stresi, tükenmişlik, mobbing, uzun çalışma saatleri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663440" y="1005840"/>
            <a:ext cx="420624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2" name="Shape 20"/>
          <p:cNvSpPr/>
          <p:nvPr/>
        </p:nvSpPr>
        <p:spPr>
          <a:xfrm>
            <a:off x="4663440" y="1005840"/>
            <a:ext cx="4206240" cy="411480"/>
          </a:xfrm>
          <a:prstGeom prst="rect">
            <a:avLst/>
          </a:prstGeom>
          <a:solidFill>
            <a:srgbClr val="E05C4B"/>
          </a:solidFill>
          <a:ln w="12700">
            <a:solidFill>
              <a:srgbClr val="E05C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4663440" y="1005840"/>
            <a:ext cx="4206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SIKÇA GÖRÜLEN MESLEKİ HASTALIKLAR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800600" y="1572768"/>
            <a:ext cx="164592" cy="164592"/>
          </a:xfrm>
          <a:prstGeom prst="ellipse">
            <a:avLst/>
          </a:prstGeom>
          <a:solidFill>
            <a:srgbClr val="E05C4B"/>
          </a:solidFill>
          <a:ln w="12700">
            <a:solidFill>
              <a:srgbClr val="E05C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5074920" y="153619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4A3E"/>
                </a:solidFill>
              </a:rPr>
              <a:t>Pnömokonyoz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074920" y="1792224"/>
            <a:ext cx="3566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B8070"/>
                </a:solidFill>
              </a:rPr>
              <a:t>Toz inhale eden maden, inşaat işçileri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800600" y="1920240"/>
            <a:ext cx="3886200" cy="0"/>
          </a:xfrm>
          <a:prstGeom prst="line">
            <a:avLst/>
          </a:prstGeom>
          <a:noFill/>
          <a:ln w="6350">
            <a:solidFill>
              <a:srgbClr val="B2D8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Shape 26"/>
          <p:cNvSpPr/>
          <p:nvPr/>
        </p:nvSpPr>
        <p:spPr>
          <a:xfrm>
            <a:off x="4800600" y="2194560"/>
            <a:ext cx="164592" cy="164592"/>
          </a:xfrm>
          <a:prstGeom prst="ellipse">
            <a:avLst/>
          </a:prstGeom>
          <a:solidFill>
            <a:srgbClr val="E05C4B"/>
          </a:solidFill>
          <a:ln w="12700">
            <a:solidFill>
              <a:srgbClr val="E05C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5074920" y="2157984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4A3E"/>
                </a:solidFill>
              </a:rPr>
              <a:t>Asbestoz / Mezotelyoma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074920" y="2414016"/>
            <a:ext cx="3566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B8070"/>
                </a:solidFill>
              </a:rPr>
              <a:t>Asbest maruziyeti (inşaat, sanayi)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4800600" y="2542032"/>
            <a:ext cx="3886200" cy="0"/>
          </a:xfrm>
          <a:prstGeom prst="line">
            <a:avLst/>
          </a:prstGeom>
          <a:noFill/>
          <a:ln w="6350">
            <a:solidFill>
              <a:srgbClr val="B2D8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Shape 30"/>
          <p:cNvSpPr/>
          <p:nvPr/>
        </p:nvSpPr>
        <p:spPr>
          <a:xfrm>
            <a:off x="4800600" y="2816352"/>
            <a:ext cx="164592" cy="164592"/>
          </a:xfrm>
          <a:prstGeom prst="ellipse">
            <a:avLst/>
          </a:prstGeom>
          <a:solidFill>
            <a:srgbClr val="E05C4B"/>
          </a:solidFill>
          <a:ln w="12700">
            <a:solidFill>
              <a:srgbClr val="E05C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3" name="Text 31"/>
          <p:cNvSpPr/>
          <p:nvPr/>
        </p:nvSpPr>
        <p:spPr>
          <a:xfrm>
            <a:off x="5074920" y="27797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4A3E"/>
                </a:solidFill>
              </a:rPr>
              <a:t>İş kaynaklı astım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074920" y="3035808"/>
            <a:ext cx="3566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B8070"/>
                </a:solidFill>
              </a:rPr>
              <a:t>Kimyasal/allerjen maruziyeti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800600" y="3163824"/>
            <a:ext cx="3886200" cy="0"/>
          </a:xfrm>
          <a:prstGeom prst="line">
            <a:avLst/>
          </a:prstGeom>
          <a:noFill/>
          <a:ln w="6350">
            <a:solidFill>
              <a:srgbClr val="B2D8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6" name="Shape 34"/>
          <p:cNvSpPr/>
          <p:nvPr/>
        </p:nvSpPr>
        <p:spPr>
          <a:xfrm>
            <a:off x="4800600" y="3438144"/>
            <a:ext cx="164592" cy="164592"/>
          </a:xfrm>
          <a:prstGeom prst="ellipse">
            <a:avLst/>
          </a:prstGeom>
          <a:solidFill>
            <a:srgbClr val="E05C4B"/>
          </a:solidFill>
          <a:ln w="12700">
            <a:solidFill>
              <a:srgbClr val="E05C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7" name="Text 35"/>
          <p:cNvSpPr/>
          <p:nvPr/>
        </p:nvSpPr>
        <p:spPr>
          <a:xfrm>
            <a:off x="5074920" y="34015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4A3E"/>
                </a:solidFill>
              </a:rPr>
              <a:t>Kas-iskelet hastalıkları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5074920" y="3657600"/>
            <a:ext cx="3566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B8070"/>
                </a:solidFill>
              </a:rPr>
              <a:t>Ergonomik uyumsuzluk, ağır iş</a:t>
            </a:r>
            <a:endParaRPr lang="en-US" sz="950" dirty="0"/>
          </a:p>
        </p:txBody>
      </p:sp>
      <p:sp>
        <p:nvSpPr>
          <p:cNvPr id="39" name="Shape 37"/>
          <p:cNvSpPr/>
          <p:nvPr/>
        </p:nvSpPr>
        <p:spPr>
          <a:xfrm>
            <a:off x="4800600" y="3785616"/>
            <a:ext cx="3886200" cy="0"/>
          </a:xfrm>
          <a:prstGeom prst="line">
            <a:avLst/>
          </a:prstGeom>
          <a:noFill/>
          <a:ln w="6350">
            <a:solidFill>
              <a:srgbClr val="B2D8C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0" name="Shape 38"/>
          <p:cNvSpPr/>
          <p:nvPr/>
        </p:nvSpPr>
        <p:spPr>
          <a:xfrm>
            <a:off x="4800600" y="4059936"/>
            <a:ext cx="164592" cy="164592"/>
          </a:xfrm>
          <a:prstGeom prst="ellipse">
            <a:avLst/>
          </a:prstGeom>
          <a:solidFill>
            <a:srgbClr val="E05C4B"/>
          </a:solidFill>
          <a:ln w="12700">
            <a:solidFill>
              <a:srgbClr val="E05C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1" name="Text 39"/>
          <p:cNvSpPr/>
          <p:nvPr/>
        </p:nvSpPr>
        <p:spPr>
          <a:xfrm>
            <a:off x="5074920" y="402336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4A3E"/>
                </a:solidFill>
              </a:rPr>
              <a:t>Mesleki deri hastalıkları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5074920" y="4279392"/>
            <a:ext cx="3566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B8070"/>
                </a:solidFill>
              </a:rPr>
              <a:t>Kimyasal, nem, sürtünme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3B2E"/>
          </a:solidFill>
          <a:ln w="12700">
            <a:solidFill>
              <a:srgbClr val="0D3B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kern="0" spc="200" dirty="0">
                <a:solidFill>
                  <a:srgbClr val="00C49A"/>
                </a:solidFill>
              </a:rPr>
              <a:t>TIBBİ SEKRETERLİK VE İŞ SAĞLIĞI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8595360" cy="548640"/>
          </a:xfrm>
          <a:prstGeom prst="rect">
            <a:avLst/>
          </a:prstGeom>
          <a:solidFill>
            <a:srgbClr val="028090">
              <a:alpha val="15000"/>
            </a:srgbClr>
          </a:solidFill>
          <a:ln w="12700">
            <a:solidFill>
              <a:srgbClr val="028090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i="1" dirty="0">
                <a:solidFill>
                  <a:srgbClr val="2D4A3E"/>
                </a:solidFill>
              </a:rPr>
              <a:t>Tıbbi Sekreterler; iş sağlığı ve güvenliği süreçlerinde kritik bir köprü görevi üstlenir.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74320" y="1737360"/>
            <a:ext cx="416052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274320" y="1737360"/>
            <a:ext cx="4160520" cy="384048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274320" y="1737360"/>
            <a:ext cx="4160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📋  Kayıt ve Belgeleme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11480" y="2176272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49A"/>
                </a:solidFill>
              </a:rPr>
              <a:t>› </a:t>
            </a:r>
            <a:r>
              <a:rPr lang="en-US" sz="950" dirty="0">
                <a:solidFill>
                  <a:srgbClr val="2D4A3E"/>
                </a:solidFill>
              </a:rPr>
              <a:t>İş kazası kayıtlarının tutulması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411480" y="2450592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49A"/>
                </a:solidFill>
              </a:rPr>
              <a:t>› </a:t>
            </a:r>
            <a:r>
              <a:rPr lang="en-US" sz="950" dirty="0">
                <a:solidFill>
                  <a:srgbClr val="2D4A3E"/>
                </a:solidFill>
              </a:rPr>
              <a:t>Mesleki maruziyet formlarının düzenlenmesi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411480" y="2724912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49A"/>
                </a:solidFill>
              </a:rPr>
              <a:t>› </a:t>
            </a:r>
            <a:r>
              <a:rPr lang="en-US" sz="950" dirty="0">
                <a:solidFill>
                  <a:srgbClr val="2D4A3E"/>
                </a:solidFill>
              </a:rPr>
              <a:t>Sağlık gözetim kayıtları (periyodik muayeneler)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411480" y="2999232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49A"/>
                </a:solidFill>
              </a:rPr>
              <a:t>› </a:t>
            </a:r>
            <a:r>
              <a:rPr lang="en-US" sz="950" dirty="0">
                <a:solidFill>
                  <a:srgbClr val="2D4A3E"/>
                </a:solidFill>
              </a:rPr>
              <a:t>Ramak kala olaylarının raporlanması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4709160" y="1737360"/>
            <a:ext cx="416052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4709160" y="1737360"/>
            <a:ext cx="4160520" cy="384048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4709160" y="1737360"/>
            <a:ext cx="4160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🗂️  Hasta/Çalışan Dosya Yönetimi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846320" y="2176272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49A"/>
                </a:solidFill>
              </a:rPr>
              <a:t>› </a:t>
            </a:r>
            <a:r>
              <a:rPr lang="en-US" sz="950" dirty="0">
                <a:solidFill>
                  <a:srgbClr val="2D4A3E"/>
                </a:solidFill>
              </a:rPr>
              <a:t>İş sağlığı birim arşivinin düzenlenmesi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4846320" y="2450592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49A"/>
                </a:solidFill>
              </a:rPr>
              <a:t>› </a:t>
            </a:r>
            <a:r>
              <a:rPr lang="en-US" sz="950" dirty="0">
                <a:solidFill>
                  <a:srgbClr val="2D4A3E"/>
                </a:solidFill>
              </a:rPr>
              <a:t>Gizlilik ilkelerine uygun dosyalama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4846320" y="2724912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49A"/>
                </a:solidFill>
              </a:rPr>
              <a:t>› </a:t>
            </a:r>
            <a:r>
              <a:rPr lang="en-US" sz="950" dirty="0">
                <a:solidFill>
                  <a:srgbClr val="2D4A3E"/>
                </a:solidFill>
              </a:rPr>
              <a:t>Dijital sağlık kayıt sistemleri (HBYS)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4846320" y="2999232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49A"/>
                </a:solidFill>
              </a:rPr>
              <a:t>› </a:t>
            </a:r>
            <a:r>
              <a:rPr lang="en-US" sz="950" dirty="0">
                <a:solidFill>
                  <a:srgbClr val="2D4A3E"/>
                </a:solidFill>
              </a:rPr>
              <a:t>Sigorta ve SGK yazışmalarının takibi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274320" y="3429000"/>
            <a:ext cx="416052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1" name="Shape 19"/>
          <p:cNvSpPr/>
          <p:nvPr/>
        </p:nvSpPr>
        <p:spPr>
          <a:xfrm>
            <a:off x="274320" y="3429000"/>
            <a:ext cx="4160520" cy="384048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274320" y="3429000"/>
            <a:ext cx="4160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📞  İletişim ve Koordinasyon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11480" y="3867912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49A"/>
                </a:solidFill>
              </a:rPr>
              <a:t>› </a:t>
            </a:r>
            <a:r>
              <a:rPr lang="en-US" sz="950" dirty="0">
                <a:solidFill>
                  <a:srgbClr val="2D4A3E"/>
                </a:solidFill>
              </a:rPr>
              <a:t>İşyeri hekimi ile koordinasyon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411480" y="4142232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49A"/>
                </a:solidFill>
              </a:rPr>
              <a:t>› </a:t>
            </a:r>
            <a:r>
              <a:rPr lang="en-US" sz="950" dirty="0">
                <a:solidFill>
                  <a:srgbClr val="2D4A3E"/>
                </a:solidFill>
              </a:rPr>
              <a:t>İSG uzmanlarıyla yazışma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411480" y="4416552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49A"/>
                </a:solidFill>
              </a:rPr>
              <a:t>› </a:t>
            </a:r>
            <a:r>
              <a:rPr lang="en-US" sz="950" dirty="0">
                <a:solidFill>
                  <a:srgbClr val="2D4A3E"/>
                </a:solidFill>
              </a:rPr>
              <a:t>Çalışanların randevu ve sevk yönetimi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411480" y="4690872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49A"/>
                </a:solidFill>
              </a:rPr>
              <a:t>› </a:t>
            </a:r>
            <a:r>
              <a:rPr lang="en-US" sz="950" dirty="0">
                <a:solidFill>
                  <a:srgbClr val="2D4A3E"/>
                </a:solidFill>
              </a:rPr>
              <a:t>Acil durumlarda yönlendirme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709160" y="3429000"/>
            <a:ext cx="416052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8" name="Shape 26"/>
          <p:cNvSpPr/>
          <p:nvPr/>
        </p:nvSpPr>
        <p:spPr>
          <a:xfrm>
            <a:off x="4709160" y="3429000"/>
            <a:ext cx="4160520" cy="384048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4709160" y="3429000"/>
            <a:ext cx="4160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⚖️  Yasal Uyumluluk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846320" y="3867912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49A"/>
                </a:solidFill>
              </a:rPr>
              <a:t>› </a:t>
            </a:r>
            <a:r>
              <a:rPr lang="en-US" sz="950" dirty="0">
                <a:solidFill>
                  <a:srgbClr val="2D4A3E"/>
                </a:solidFill>
              </a:rPr>
              <a:t>Zorunlu bildirimlerin zamanında yapılması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4846320" y="4142232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49A"/>
                </a:solidFill>
              </a:rPr>
              <a:t>› </a:t>
            </a:r>
            <a:r>
              <a:rPr lang="en-US" sz="950" dirty="0">
                <a:solidFill>
                  <a:srgbClr val="2D4A3E"/>
                </a:solidFill>
              </a:rPr>
              <a:t>Periyodik muayene takip listeleri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4846320" y="4416552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49A"/>
                </a:solidFill>
              </a:rPr>
              <a:t>› </a:t>
            </a:r>
            <a:r>
              <a:rPr lang="en-US" sz="950" dirty="0">
                <a:solidFill>
                  <a:srgbClr val="2D4A3E"/>
                </a:solidFill>
              </a:rPr>
              <a:t>Meslek hastalığı bildirim formları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4846320" y="4690872"/>
            <a:ext cx="3886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C49A"/>
                </a:solidFill>
              </a:rPr>
              <a:t>› </a:t>
            </a:r>
            <a:r>
              <a:rPr lang="en-US" sz="950" dirty="0">
                <a:solidFill>
                  <a:srgbClr val="2D4A3E"/>
                </a:solidFill>
              </a:rPr>
              <a:t>6331 sayılı Kanun gerekliliklerine uyum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D3B2E"/>
                </a:solidFill>
              </a:rPr>
              <a:t>⚖️  YASAL MEVZUAT — TÜRKİYE'DE TEMEL DÜZENLEMELER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859536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274320" y="1005840"/>
            <a:ext cx="1051560" cy="914400"/>
          </a:xfrm>
          <a:prstGeom prst="rect">
            <a:avLst/>
          </a:prstGeom>
          <a:solidFill>
            <a:srgbClr val="E05C4B"/>
          </a:solidFill>
          <a:ln w="12700">
            <a:solidFill>
              <a:srgbClr val="E05C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274320" y="1024128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6331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274320" y="1481328"/>
            <a:ext cx="1051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800" dirty="0">
                <a:solidFill>
                  <a:srgbClr val="FFFFFF"/>
                </a:solidFill>
              </a:rPr>
              <a:t>Sayılı Kanun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463040" y="1060704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D4A3E"/>
                </a:solidFill>
              </a:rPr>
              <a:t>İş Sağlığı ve Güvenliği Kanunu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5623560" y="1060704"/>
            <a:ext cx="1097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B8070"/>
                </a:solidFill>
              </a:rPr>
              <a:t>(2012)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463040" y="1408176"/>
            <a:ext cx="7269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B8070"/>
                </a:solidFill>
              </a:rPr>
              <a:t>İşverene risk değerlendirmesi, iş güvenliği uzmanı ve işyeri hekimi çalıştırma zorunluluğu getirir. Çalışanların eğitim hakkı ve iş bırakma hakkını düzenler.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274320" y="2011680"/>
            <a:ext cx="859536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274320" y="2011680"/>
            <a:ext cx="1051560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274320" y="2029968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2872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274320" y="2487168"/>
            <a:ext cx="1051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800" dirty="0">
                <a:solidFill>
                  <a:srgbClr val="FFFFFF"/>
                </a:solidFill>
              </a:rPr>
              <a:t>Sayılı Kanun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1463040" y="2066544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D4A3E"/>
                </a:solidFill>
              </a:rPr>
              <a:t>Çevre Kanunu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5623560" y="2066544"/>
            <a:ext cx="1097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B8070"/>
                </a:solidFill>
              </a:rPr>
              <a:t>(1983 / 2006 rev.)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463040" y="2414016"/>
            <a:ext cx="7269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B8070"/>
                </a:solidFill>
              </a:rPr>
              <a:t>Çevrenin korunması, kirletenlerin sorumluluğu, çevre izinleri ve denetim mekanizmalarını düzenler.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274320" y="3017520"/>
            <a:ext cx="859536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9" name="Shape 17"/>
          <p:cNvSpPr/>
          <p:nvPr/>
        </p:nvSpPr>
        <p:spPr>
          <a:xfrm>
            <a:off x="274320" y="3017520"/>
            <a:ext cx="1051560" cy="914400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274320" y="3035808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5510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274320" y="3493008"/>
            <a:ext cx="1051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800" dirty="0">
                <a:solidFill>
                  <a:srgbClr val="FFFFFF"/>
                </a:solidFill>
              </a:rPr>
              <a:t>Sayılı Kanun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1463040" y="3072384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D4A3E"/>
                </a:solidFill>
              </a:rPr>
              <a:t>SGK Sosyal Sigortalar Kanunu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5623560" y="3072384"/>
            <a:ext cx="1097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B8070"/>
                </a:solidFill>
              </a:rPr>
              <a:t>(2006)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463040" y="3419856"/>
            <a:ext cx="7269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B8070"/>
                </a:solidFill>
              </a:rPr>
              <a:t>İş kazası ve meslek hastalığı bildirim yükümlülüklerini, iş göremezlik tazminatını kapsar.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274320" y="4023360"/>
            <a:ext cx="859536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6" name="Shape 24"/>
          <p:cNvSpPr/>
          <p:nvPr/>
        </p:nvSpPr>
        <p:spPr>
          <a:xfrm>
            <a:off x="274320" y="4023360"/>
            <a:ext cx="1051560" cy="914400"/>
          </a:xfrm>
          <a:prstGeom prst="rect">
            <a:avLst/>
          </a:prstGeom>
          <a:solidFill>
            <a:srgbClr val="8B4A9C"/>
          </a:solidFill>
          <a:ln w="12700">
            <a:solidFill>
              <a:srgbClr val="8B4A9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274320" y="4041648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3153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74320" y="4498848"/>
            <a:ext cx="1051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800" dirty="0">
                <a:solidFill>
                  <a:srgbClr val="FFFFFF"/>
                </a:solidFill>
              </a:rPr>
              <a:t>Sayılı Kanun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1463040" y="4078224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D4A3E"/>
                </a:solidFill>
              </a:rPr>
              <a:t>Radyoloji Tüzüğü</a:t>
            </a:r>
            <a:endParaRPr lang="en-US" sz="1250" dirty="0"/>
          </a:p>
        </p:txBody>
      </p:sp>
      <p:sp>
        <p:nvSpPr>
          <p:cNvPr id="30" name="Text 28"/>
          <p:cNvSpPr/>
          <p:nvPr/>
        </p:nvSpPr>
        <p:spPr>
          <a:xfrm>
            <a:off x="5623560" y="4078224"/>
            <a:ext cx="1097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B8070"/>
                </a:solidFill>
              </a:rPr>
              <a:t>(1985)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1463040" y="4425696"/>
            <a:ext cx="7269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B8070"/>
                </a:solidFill>
              </a:rPr>
              <a:t>Sağlık kurumlarındaki radyasyon güvenliğini, çalışanların maruziyetini ve korunma tedbirlerini düzenler.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3B2E"/>
          </a:solidFill>
          <a:ln w="12700">
            <a:solidFill>
              <a:srgbClr val="0D3B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kern="0" spc="100" dirty="0">
                <a:solidFill>
                  <a:srgbClr val="FFFFFF"/>
                </a:solidFill>
              </a:rPr>
              <a:t>KORUNMA VE ÖNLEME — 3 BASAMAKLI YAKLAŞIM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56032" y="1005840"/>
            <a:ext cx="278892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256032" y="1005840"/>
            <a:ext cx="2788920" cy="749808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256032" y="1024128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🛡️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256032" y="1389888"/>
            <a:ext cx="2788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BİRİNCİL KORUMA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56032" y="1627632"/>
            <a:ext cx="2788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FFFFFF"/>
                </a:solidFill>
              </a:rPr>
              <a:t>Hastalık Oluşmadan Önce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65760" y="1901952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6B4A"/>
                </a:solidFill>
              </a:rPr>
              <a:t>✓ </a:t>
            </a:r>
            <a:r>
              <a:rPr lang="en-US" sz="950" dirty="0">
                <a:solidFill>
                  <a:srgbClr val="2D4A3E"/>
                </a:solidFill>
              </a:rPr>
              <a:t>Tehlikeli madde kullanımından kaçınmak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65760" y="2368296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6B4A"/>
                </a:solidFill>
              </a:rPr>
              <a:t>✓ </a:t>
            </a:r>
            <a:r>
              <a:rPr lang="en-US" sz="950" dirty="0">
                <a:solidFill>
                  <a:srgbClr val="2D4A3E"/>
                </a:solidFill>
              </a:rPr>
              <a:t>Kişisel koruyucu donanım (KKD) kullanımı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365760" y="283464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6B4A"/>
                </a:solidFill>
              </a:rPr>
              <a:t>✓ </a:t>
            </a:r>
            <a:r>
              <a:rPr lang="en-US" sz="950" dirty="0">
                <a:solidFill>
                  <a:srgbClr val="2D4A3E"/>
                </a:solidFill>
              </a:rPr>
              <a:t>Ergonomik iş ortamı tasarımı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365760" y="3300984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6B4A"/>
                </a:solidFill>
              </a:rPr>
              <a:t>✓ </a:t>
            </a:r>
            <a:r>
              <a:rPr lang="en-US" sz="950" dirty="0">
                <a:solidFill>
                  <a:srgbClr val="2D4A3E"/>
                </a:solidFill>
              </a:rPr>
              <a:t>Hava/su kalitesi izleme sistemleri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365760" y="3767328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6B4A"/>
                </a:solidFill>
              </a:rPr>
              <a:t>✓ </a:t>
            </a:r>
            <a:r>
              <a:rPr lang="en-US" sz="950" dirty="0">
                <a:solidFill>
                  <a:srgbClr val="2D4A3E"/>
                </a:solidFill>
              </a:rPr>
              <a:t>Sağlık eğitimleri ve bilinçlendirme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365760" y="4233672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6B4A"/>
                </a:solidFill>
              </a:rPr>
              <a:t>✓ </a:t>
            </a:r>
            <a:r>
              <a:rPr lang="en-US" sz="950" dirty="0">
                <a:solidFill>
                  <a:srgbClr val="2D4A3E"/>
                </a:solidFill>
              </a:rPr>
              <a:t>Aşı uygulamaları (biyolojik riskler)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163824" y="1005840"/>
            <a:ext cx="278892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6" name="Shape 14"/>
          <p:cNvSpPr/>
          <p:nvPr/>
        </p:nvSpPr>
        <p:spPr>
          <a:xfrm>
            <a:off x="3163824" y="1005840"/>
            <a:ext cx="2788920" cy="74980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3163824" y="1024128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🔍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3163824" y="1389888"/>
            <a:ext cx="2788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İKİNCİL KORUMA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163824" y="1627632"/>
            <a:ext cx="2788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FFFFFF"/>
                </a:solidFill>
              </a:rPr>
              <a:t>Erken Tanı ve Tedavi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273552" y="1901952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28090"/>
                </a:solidFill>
              </a:rPr>
              <a:t>✓ </a:t>
            </a:r>
            <a:r>
              <a:rPr lang="en-US" sz="950" dirty="0">
                <a:solidFill>
                  <a:srgbClr val="2D4A3E"/>
                </a:solidFill>
              </a:rPr>
              <a:t>Periyodik sağlık muayeneleri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3273552" y="2368296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28090"/>
                </a:solidFill>
              </a:rPr>
              <a:t>✓ </a:t>
            </a:r>
            <a:r>
              <a:rPr lang="en-US" sz="950" dirty="0">
                <a:solidFill>
                  <a:srgbClr val="2D4A3E"/>
                </a:solidFill>
              </a:rPr>
              <a:t>Mesleki tarama programları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3273552" y="283464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28090"/>
                </a:solidFill>
              </a:rPr>
              <a:t>✓ </a:t>
            </a:r>
            <a:r>
              <a:rPr lang="en-US" sz="950" dirty="0">
                <a:solidFill>
                  <a:srgbClr val="2D4A3E"/>
                </a:solidFill>
              </a:rPr>
              <a:t>Çalışan sağlığı gözetimi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3273552" y="3300984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28090"/>
                </a:solidFill>
              </a:rPr>
              <a:t>✓ </a:t>
            </a:r>
            <a:r>
              <a:rPr lang="en-US" sz="950" dirty="0">
                <a:solidFill>
                  <a:srgbClr val="2D4A3E"/>
                </a:solidFill>
              </a:rPr>
              <a:t>Biyolojik izlem (maruziyet takibi)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3273552" y="3767328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28090"/>
                </a:solidFill>
              </a:rPr>
              <a:t>✓ </a:t>
            </a:r>
            <a:r>
              <a:rPr lang="en-US" sz="950" dirty="0">
                <a:solidFill>
                  <a:srgbClr val="2D4A3E"/>
                </a:solidFill>
              </a:rPr>
              <a:t>Erken tanı testleri ve analizler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3273552" y="4233672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28090"/>
                </a:solidFill>
              </a:rPr>
              <a:t>✓ </a:t>
            </a:r>
            <a:r>
              <a:rPr lang="en-US" sz="950" dirty="0">
                <a:solidFill>
                  <a:srgbClr val="2D4A3E"/>
                </a:solidFill>
              </a:rPr>
              <a:t>Meslek hastalığı bildirim sistemi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6071616" y="1005840"/>
            <a:ext cx="278892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7" name="Shape 25"/>
          <p:cNvSpPr/>
          <p:nvPr/>
        </p:nvSpPr>
        <p:spPr>
          <a:xfrm>
            <a:off x="6071616" y="1005840"/>
            <a:ext cx="2788920" cy="749808"/>
          </a:xfrm>
          <a:prstGeom prst="rect">
            <a:avLst/>
          </a:prstGeom>
          <a:solidFill>
            <a:srgbClr val="E05C4B"/>
          </a:solidFill>
          <a:ln w="12700">
            <a:solidFill>
              <a:srgbClr val="E05C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Text 26"/>
          <p:cNvSpPr/>
          <p:nvPr/>
        </p:nvSpPr>
        <p:spPr>
          <a:xfrm>
            <a:off x="6071616" y="1024128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❤️‍🩹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6071616" y="1389888"/>
            <a:ext cx="2788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ÜÇÜNCÜL KORUMA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071616" y="1627632"/>
            <a:ext cx="2788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FFFFFF"/>
                </a:solidFill>
              </a:rPr>
              <a:t>Rehabilitasyon ve Uyum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181344" y="1901952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5C4B"/>
                </a:solidFill>
              </a:rPr>
              <a:t>✓ </a:t>
            </a:r>
            <a:r>
              <a:rPr lang="en-US" sz="950" dirty="0">
                <a:solidFill>
                  <a:srgbClr val="2D4A3E"/>
                </a:solidFill>
              </a:rPr>
              <a:t>Rehabilitasyon programları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6181344" y="2368296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5C4B"/>
                </a:solidFill>
              </a:rPr>
              <a:t>✓ </a:t>
            </a:r>
            <a:r>
              <a:rPr lang="en-US" sz="950" dirty="0">
                <a:solidFill>
                  <a:srgbClr val="2D4A3E"/>
                </a:solidFill>
              </a:rPr>
              <a:t>İş uyumu ve iş kolaylaştırma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6181344" y="283464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5C4B"/>
                </a:solidFill>
              </a:rPr>
              <a:t>✓ </a:t>
            </a:r>
            <a:r>
              <a:rPr lang="en-US" sz="950" dirty="0">
                <a:solidFill>
                  <a:srgbClr val="2D4A3E"/>
                </a:solidFill>
              </a:rPr>
              <a:t>Maluliyet değerlendirmesi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6181344" y="3300984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5C4B"/>
                </a:solidFill>
              </a:rPr>
              <a:t>✓ </a:t>
            </a:r>
            <a:r>
              <a:rPr lang="en-US" sz="950" dirty="0">
                <a:solidFill>
                  <a:srgbClr val="2D4A3E"/>
                </a:solidFill>
              </a:rPr>
              <a:t>Mesleki yeniden eğitim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6181344" y="3767328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5C4B"/>
                </a:solidFill>
              </a:rPr>
              <a:t>✓ </a:t>
            </a:r>
            <a:r>
              <a:rPr lang="en-US" sz="950" dirty="0">
                <a:solidFill>
                  <a:srgbClr val="2D4A3E"/>
                </a:solidFill>
              </a:rPr>
              <a:t>Psikolojik destek ve danışmanlık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181344" y="4233672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E05C4B"/>
                </a:solidFill>
              </a:rPr>
              <a:t>✓ </a:t>
            </a:r>
            <a:r>
              <a:rPr lang="en-US" sz="950" dirty="0">
                <a:solidFill>
                  <a:srgbClr val="2D4A3E"/>
                </a:solidFill>
              </a:rPr>
              <a:t>Sosyal güvenlik haklarının kullanımı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2926080" y="2834640"/>
            <a:ext cx="2011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5B8070"/>
                </a:solidFill>
              </a:rPr>
              <a:t>→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5833872" y="2834640"/>
            <a:ext cx="2011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5B8070"/>
                </a:solidFill>
              </a:rPr>
              <a:t>→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📊  TÜRKİYE'DE İŞ SAĞLIĞI VE ÇEVRE — VERİLER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1005840"/>
            <a:ext cx="19659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5" name="Shape 3"/>
          <p:cNvSpPr/>
          <p:nvPr/>
        </p:nvSpPr>
        <p:spPr>
          <a:xfrm>
            <a:off x="320040" y="1005840"/>
            <a:ext cx="1965960" cy="164592"/>
          </a:xfrm>
          <a:prstGeom prst="rect">
            <a:avLst/>
          </a:prstGeom>
          <a:solidFill>
            <a:srgbClr val="E05C4B"/>
          </a:solidFill>
          <a:ln w="12700">
            <a:solidFill>
              <a:srgbClr val="E05C4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320040" y="1170432"/>
            <a:ext cx="1965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E05C4B"/>
                </a:solidFill>
              </a:rPr>
              <a:t>1.3M+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320040" y="1920240"/>
            <a:ext cx="1965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B8070"/>
                </a:solidFill>
              </a:rPr>
              <a:t>Yıllık İş Kazası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5B8070"/>
                </a:solidFill>
              </a:rPr>
              <a:t>(Kayıt Dışı Dahil)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468880" y="1005840"/>
            <a:ext cx="19659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2468880" y="1005840"/>
            <a:ext cx="1965960" cy="164592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2468880" y="1170432"/>
            <a:ext cx="1965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4A90D9"/>
                </a:solidFill>
              </a:rPr>
              <a:t>%20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2468880" y="1920240"/>
            <a:ext cx="1965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B8070"/>
                </a:solidFill>
              </a:rPr>
              <a:t>Hava Kirliliğinden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5B8070"/>
                </a:solidFill>
              </a:rPr>
              <a:t>Kaynaklanan Ölüm Oranı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617720" y="1005840"/>
            <a:ext cx="19659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4617720" y="1005840"/>
            <a:ext cx="1965960" cy="16459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4617720" y="1170432"/>
            <a:ext cx="1965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5A623"/>
                </a:solidFill>
              </a:rPr>
              <a:t>25K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4617720" y="1920240"/>
            <a:ext cx="1965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B8070"/>
                </a:solidFill>
              </a:rPr>
              <a:t>Yıllık Meslek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5B8070"/>
                </a:solidFill>
              </a:rPr>
              <a:t>Hastalığı Vakası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766560" y="1005840"/>
            <a:ext cx="19659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6766560" y="1005840"/>
            <a:ext cx="1965960" cy="164592"/>
          </a:xfrm>
          <a:prstGeom prst="rect">
            <a:avLst/>
          </a:prstGeom>
          <a:solidFill>
            <a:srgbClr val="1A6B4A"/>
          </a:solidFill>
          <a:ln w="12700">
            <a:solidFill>
              <a:srgbClr val="1A6B4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6"/>
          <p:cNvSpPr/>
          <p:nvPr/>
        </p:nvSpPr>
        <p:spPr>
          <a:xfrm>
            <a:off x="6766560" y="1170432"/>
            <a:ext cx="1965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A6B4A"/>
                </a:solidFill>
              </a:rPr>
              <a:t>%68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6766560" y="1920240"/>
            <a:ext cx="1965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B8070"/>
                </a:solidFill>
              </a:rPr>
              <a:t>İşçi KKD Kullanım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5B8070"/>
                </a:solidFill>
              </a:rPr>
              <a:t>Eksikliği</a:t>
            </a:r>
            <a:endParaRPr lang="en-US" sz="900" dirty="0"/>
          </a:p>
        </p:txBody>
      </p:sp>
      <p:graphicFrame>
        <p:nvGraphicFramePr>
          <p:cNvPr id="20" name="Chart 0"/>
          <p:cNvGraphicFramePr/>
          <p:nvPr/>
        </p:nvGraphicFramePr>
        <p:xfrm>
          <a:off x="320040" y="2651760"/>
          <a:ext cx="530352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Shape 18"/>
          <p:cNvSpPr/>
          <p:nvPr/>
        </p:nvSpPr>
        <p:spPr>
          <a:xfrm>
            <a:off x="5852160" y="2651760"/>
            <a:ext cx="29718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2" name="Shape 19"/>
          <p:cNvSpPr/>
          <p:nvPr/>
        </p:nvSpPr>
        <p:spPr>
          <a:xfrm>
            <a:off x="5852160" y="2651760"/>
            <a:ext cx="2971800" cy="384048"/>
          </a:xfrm>
          <a:prstGeom prst="rect">
            <a:avLst/>
          </a:prstGeom>
          <a:solidFill>
            <a:srgbClr val="0D3B2E"/>
          </a:solidFill>
          <a:ln w="12700">
            <a:solidFill>
              <a:srgbClr val="0D3B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0"/>
          <p:cNvSpPr/>
          <p:nvPr/>
        </p:nvSpPr>
        <p:spPr>
          <a:xfrm>
            <a:off x="5852160" y="2651760"/>
            <a:ext cx="2971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C49A"/>
                </a:solidFill>
              </a:rPr>
              <a:t>ÖNEMLİ BULGULAR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5989320" y="3127248"/>
            <a:ext cx="2697480" cy="17190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E05C4B"/>
                </a:solidFill>
              </a:rPr>
              <a:t>• </a:t>
            </a:r>
            <a:r>
              <a:rPr lang="en-US" sz="950" dirty="0">
                <a:solidFill>
                  <a:srgbClr val="2D4A3E"/>
                </a:solidFill>
              </a:rPr>
              <a:t>Türkiye, AB ortalamasının 3 katı iş kazası oranına sahiptir
</a:t>
            </a:r>
            <a:r>
              <a:rPr lang="en-US" sz="950" b="1" dirty="0">
                <a:solidFill>
                  <a:srgbClr val="E05C4B"/>
                </a:solidFill>
              </a:rPr>
              <a:t>• </a:t>
            </a:r>
            <a:r>
              <a:rPr lang="en-US" sz="950" dirty="0">
                <a:solidFill>
                  <a:srgbClr val="2D4A3E"/>
                </a:solidFill>
              </a:rPr>
              <a:t>Her 10 dakikada 1 iş kazası gerçekleşmektedir
</a:t>
            </a:r>
            <a:r>
              <a:rPr lang="en-US" sz="950" b="1" dirty="0">
                <a:solidFill>
                  <a:srgbClr val="E05C4B"/>
                </a:solidFill>
              </a:rPr>
              <a:t>• </a:t>
            </a:r>
            <a:r>
              <a:rPr lang="en-US" sz="950" dirty="0">
                <a:solidFill>
                  <a:srgbClr val="2D4A3E"/>
                </a:solidFill>
              </a:rPr>
              <a:t>İmalat ve inşaat sektörü en riskli alandır
</a:t>
            </a:r>
            <a:r>
              <a:rPr lang="en-US" sz="950" b="1" dirty="0">
                <a:solidFill>
                  <a:srgbClr val="E05C4B"/>
                </a:solidFill>
              </a:rPr>
              <a:t>• </a:t>
            </a:r>
            <a:r>
              <a:rPr lang="en-US" sz="950" dirty="0">
                <a:solidFill>
                  <a:srgbClr val="2D4A3E"/>
                </a:solidFill>
              </a:rPr>
              <a:t>Meslek hastalıklarının büyük çoğunluğu kayıt dışı kalmaktadır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977</Words>
  <Application>Microsoft Office PowerPoint</Application>
  <PresentationFormat>Ekran Gösterisi (16:9)</PresentationFormat>
  <Paragraphs>197</Paragraphs>
  <Slides>10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Çevre Sağlığı ve İş Sağlığı</dc:title>
  <dc:subject>PptxGenJS Presentation</dc:subject>
  <dc:creator>PptxGenJS</dc:creator>
  <cp:lastModifiedBy>Gönül Parçam Bilgin</cp:lastModifiedBy>
  <cp:revision>2</cp:revision>
  <dcterms:created xsi:type="dcterms:W3CDTF">2026-05-17T09:43:50Z</dcterms:created>
  <dcterms:modified xsi:type="dcterms:W3CDTF">2026-05-17T09:47:12Z</dcterms:modified>
</cp:coreProperties>
</file>