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58" r:id="rId4"/>
    <p:sldId id="261" r:id="rId5"/>
    <p:sldId id="263" r:id="rId6"/>
    <p:sldId id="264" r:id="rId7"/>
    <p:sldId id="266" r:id="rId8"/>
    <p:sldId id="267" r:id="rId9"/>
    <p:sldId id="268" r:id="rId10"/>
    <p:sldId id="27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842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58BB-44EE-4210-AF00-CA6974D5F756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DF5-FDAC-4216-A6E3-2030741D5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386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58BB-44EE-4210-AF00-CA6974D5F756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DF5-FDAC-4216-A6E3-2030741D5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87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58BB-44EE-4210-AF00-CA6974D5F756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DF5-FDAC-4216-A6E3-2030741D5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46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58BB-44EE-4210-AF00-CA6974D5F756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DF5-FDAC-4216-A6E3-2030741D5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233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58BB-44EE-4210-AF00-CA6974D5F756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DF5-FDAC-4216-A6E3-2030741D5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793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58BB-44EE-4210-AF00-CA6974D5F756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DF5-FDAC-4216-A6E3-2030741D5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65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58BB-44EE-4210-AF00-CA6974D5F756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DF5-FDAC-4216-A6E3-2030741D5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768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58BB-44EE-4210-AF00-CA6974D5F756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DF5-FDAC-4216-A6E3-2030741D5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955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58BB-44EE-4210-AF00-CA6974D5F756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DF5-FDAC-4216-A6E3-2030741D5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246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58BB-44EE-4210-AF00-CA6974D5F756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DF5-FDAC-4216-A6E3-2030741D5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131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58BB-44EE-4210-AF00-CA6974D5F756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DF5-FDAC-4216-A6E3-2030741D5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169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F58BB-44EE-4210-AF00-CA6974D5F756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41DF5-FDAC-4216-A6E3-2030741D5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480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Making</a:t>
            </a:r>
            <a:r>
              <a:rPr lang="tr-TR" dirty="0"/>
              <a:t> </a:t>
            </a:r>
            <a:r>
              <a:rPr lang="tr-TR" dirty="0" err="1"/>
              <a:t>direct</a:t>
            </a:r>
            <a:r>
              <a:rPr lang="tr-TR" dirty="0"/>
              <a:t> </a:t>
            </a:r>
            <a:r>
              <a:rPr lang="tr-TR" dirty="0" err="1"/>
              <a:t>claims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hold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 in </a:t>
            </a:r>
            <a:r>
              <a:rPr lang="tr-TR" dirty="0" err="1"/>
              <a:t>group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“This is it” (offering direct claims)</a:t>
            </a:r>
          </a:p>
          <a:p>
            <a:pPr marL="0" indent="0">
              <a:buNone/>
            </a:pPr>
            <a:r>
              <a:rPr lang="en-US" dirty="0"/>
              <a:t> “ </a:t>
            </a:r>
            <a:r>
              <a:rPr lang="tr-TR" dirty="0"/>
              <a:t>P</a:t>
            </a:r>
            <a:r>
              <a:rPr lang="en-US" dirty="0" err="1"/>
              <a:t>eople</a:t>
            </a:r>
            <a:r>
              <a:rPr lang="en-US" dirty="0"/>
              <a:t> won’t,” </a:t>
            </a:r>
          </a:p>
          <a:p>
            <a:pPr marL="0" indent="0">
              <a:buNone/>
            </a:pPr>
            <a:r>
              <a:rPr lang="en-US" dirty="0"/>
              <a:t>People “need to” /have to/must</a:t>
            </a:r>
          </a:p>
          <a:p>
            <a:pPr marL="0" indent="0">
              <a:buNone/>
            </a:pPr>
            <a:r>
              <a:rPr lang="en-US" dirty="0"/>
              <a:t>Instead of making suggestions about what «people could or should do»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Note</a:t>
            </a:r>
            <a:r>
              <a:rPr lang="tr-TR" dirty="0"/>
              <a:t>: </a:t>
            </a:r>
            <a:r>
              <a:rPr lang="tr-TR" dirty="0" err="1"/>
              <a:t>uses</a:t>
            </a:r>
            <a:r>
              <a:rPr lang="tr-TR" dirty="0"/>
              <a:t> of </a:t>
            </a:r>
            <a:r>
              <a:rPr lang="tr-TR" b="1" i="1" dirty="0" err="1"/>
              <a:t>we</a:t>
            </a:r>
            <a:r>
              <a:rPr lang="tr-TR" b="1" dirty="0"/>
              <a:t> </a:t>
            </a:r>
            <a:r>
              <a:rPr lang="tr-TR" dirty="0" err="1"/>
              <a:t>refers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in-</a:t>
            </a:r>
            <a:r>
              <a:rPr lang="tr-TR" dirty="0" err="1"/>
              <a:t>group</a:t>
            </a:r>
            <a:r>
              <a:rPr lang="tr-TR" dirty="0"/>
              <a:t> jargon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4540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Style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Repeated sets of </a:t>
            </a:r>
            <a:r>
              <a:rPr lang="en-US" dirty="0" err="1"/>
              <a:t>stancetaking</a:t>
            </a:r>
            <a:r>
              <a:rPr lang="en-US" dirty="0"/>
              <a:t> can become repertoires, or styles, associated with situations or social identities. </a:t>
            </a:r>
            <a:endParaRPr lang="tr-TR" dirty="0"/>
          </a:p>
          <a:p>
            <a:r>
              <a:rPr lang="en-US" dirty="0"/>
              <a:t>Style</a:t>
            </a:r>
            <a:r>
              <a:rPr lang="tr-TR" dirty="0"/>
              <a:t> (tenor) </a:t>
            </a:r>
            <a:r>
              <a:rPr lang="en-US" dirty="0"/>
              <a:t>is used to refer to the relations among the participants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Halliday</a:t>
            </a:r>
            <a:r>
              <a:rPr lang="tr-TR" dirty="0"/>
              <a:t> et al, 1964).</a:t>
            </a:r>
          </a:p>
          <a:p>
            <a:pPr marL="0" indent="0">
              <a:buNone/>
            </a:pPr>
            <a:r>
              <a:rPr lang="tr-TR" dirty="0"/>
              <a:t>             </a:t>
            </a:r>
            <a:r>
              <a:rPr lang="tr-TR" dirty="0" err="1"/>
              <a:t>Eg</a:t>
            </a:r>
            <a:r>
              <a:rPr lang="tr-TR" dirty="0"/>
              <a:t>: </a:t>
            </a:r>
            <a:r>
              <a:rPr lang="en-US" dirty="0"/>
              <a:t>use of formal/informal language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7782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dirty="0" err="1"/>
              <a:t>Indexicality</a:t>
            </a:r>
            <a:r>
              <a:rPr lang="tr-TR" b="1" dirty="0"/>
              <a:t> (</a:t>
            </a:r>
            <a:r>
              <a:rPr lang="tr-TR" b="1" dirty="0" err="1"/>
              <a:t>indices</a:t>
            </a:r>
            <a:r>
              <a:rPr lang="tr-TR" b="1" dirty="0"/>
              <a:t>)</a:t>
            </a:r>
          </a:p>
          <a:p>
            <a:r>
              <a:rPr lang="en-US" sz="2800" dirty="0"/>
              <a:t>An indexical</a:t>
            </a:r>
            <a:r>
              <a:rPr lang="tr-TR" sz="2800" dirty="0"/>
              <a:t> </a:t>
            </a:r>
            <a:r>
              <a:rPr lang="en-US" sz="2800" dirty="0"/>
              <a:t>form is a linguistic form which</a:t>
            </a:r>
            <a:r>
              <a:rPr lang="tr-TR" sz="2800" dirty="0"/>
              <a:t> </a:t>
            </a:r>
            <a:r>
              <a:rPr lang="en-US" sz="2800" dirty="0"/>
              <a:t>points to establish “social” meaning. </a:t>
            </a:r>
            <a:endParaRPr lang="tr-TR" sz="2800" dirty="0"/>
          </a:p>
          <a:p>
            <a:endParaRPr lang="tr-TR" sz="2800" dirty="0"/>
          </a:p>
          <a:p>
            <a:r>
              <a:rPr lang="en-US" sz="2800" dirty="0"/>
              <a:t>Indexical forms can point to pre-existing</a:t>
            </a:r>
          </a:p>
          <a:p>
            <a:pPr marL="0" indent="0">
              <a:buNone/>
            </a:pPr>
            <a:r>
              <a:rPr lang="en-US" sz="2800" dirty="0"/>
              <a:t>social meaning, but the use of an indexical can also create social meaning.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973256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example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556792"/>
            <a:ext cx="8507288" cy="4569371"/>
          </a:xfrm>
        </p:spPr>
        <p:txBody>
          <a:bodyPr>
            <a:normAutofit/>
          </a:bodyPr>
          <a:lstStyle/>
          <a:p>
            <a:r>
              <a:rPr lang="en-US" sz="2400" dirty="0"/>
              <a:t>Engaging in joint discourse activity or research project or engaging in casual chat,</a:t>
            </a:r>
            <a:endParaRPr lang="tr-TR" sz="2400" dirty="0"/>
          </a:p>
          <a:p>
            <a:r>
              <a:rPr lang="en-US" sz="2400" dirty="0"/>
              <a:t>whether or not these</a:t>
            </a:r>
            <a:r>
              <a:rPr lang="tr-TR" sz="2400" dirty="0"/>
              <a:t> </a:t>
            </a:r>
            <a:r>
              <a:rPr lang="en-US" sz="2400" dirty="0"/>
              <a:t>activities are conducted face to face, by people who know each other</a:t>
            </a:r>
            <a:r>
              <a:rPr lang="tr-TR" sz="2400" dirty="0"/>
              <a:t> </a:t>
            </a:r>
            <a:r>
              <a:rPr lang="en-US" sz="2400" dirty="0"/>
              <a:t>can index - create and/or affirm shared membership in a “community of practice” (Wenger, 1998). </a:t>
            </a:r>
          </a:p>
        </p:txBody>
      </p:sp>
    </p:spTree>
    <p:extLst>
      <p:ext uri="{BB962C8B-B14F-4D97-AF65-F5344CB8AC3E}">
        <p14:creationId xmlns:p14="http://schemas.microsoft.com/office/powerpoint/2010/main" val="1064038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Stance</a:t>
            </a:r>
            <a:r>
              <a:rPr lang="tr-TR" dirty="0"/>
              <a:t> (</a:t>
            </a:r>
            <a:r>
              <a:rPr lang="tr-TR" i="1" dirty="0" err="1"/>
              <a:t>stancetaking</a:t>
            </a:r>
            <a:r>
              <a:rPr lang="tr-TR" i="1" dirty="0"/>
              <a:t>)</a:t>
            </a:r>
            <a:br>
              <a:rPr lang="tr-TR" i="1" dirty="0"/>
            </a:b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800" dirty="0"/>
              <a:t>-</a:t>
            </a:r>
            <a:r>
              <a:rPr lang="en-US" sz="2800" dirty="0"/>
              <a:t>The way in which how speakers position themselves in communication.</a:t>
            </a:r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/>
              <a:t>-</a:t>
            </a:r>
            <a:r>
              <a:rPr lang="en-US" sz="2800" dirty="0"/>
              <a:t>The stance that you take will greatly determine the tone of your message and the words that you choose.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3215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</a:t>
            </a:r>
            <a:r>
              <a:rPr lang="en-US" dirty="0" err="1"/>
              <a:t>xamining</a:t>
            </a:r>
            <a:r>
              <a:rPr lang="en-US" dirty="0"/>
              <a:t> textual features that can signal the source</a:t>
            </a:r>
            <a:r>
              <a:rPr lang="tr-TR" dirty="0"/>
              <a:t> </a:t>
            </a:r>
            <a:r>
              <a:rPr lang="en-US" dirty="0"/>
              <a:t>of speakers’ </a:t>
            </a:r>
            <a:r>
              <a:rPr lang="en-US" b="1" u="sng" dirty="0"/>
              <a:t>knowledge</a:t>
            </a:r>
            <a:r>
              <a:rPr lang="en-US" dirty="0"/>
              <a:t> and their degree of certainty (</a:t>
            </a:r>
            <a:r>
              <a:rPr lang="en-US" dirty="0" err="1"/>
              <a:t>evidentiality</a:t>
            </a:r>
            <a:r>
              <a:rPr lang="en-US" dirty="0"/>
              <a:t>)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en-US" dirty="0"/>
              <a:t>Examining textual features that can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en-US" dirty="0"/>
              <a:t>signal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en-US" b="1" u="sng" dirty="0"/>
              <a:t>attitudes</a:t>
            </a:r>
            <a:r>
              <a:rPr lang="en-US" dirty="0"/>
              <a:t> about the propositions they utter (affect).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0635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“Evaluation”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T</a:t>
            </a:r>
            <a:r>
              <a:rPr lang="en-US" sz="2800" dirty="0"/>
              <a:t>he expression of the speaker</a:t>
            </a:r>
            <a:r>
              <a:rPr lang="tr-TR" sz="2800" dirty="0"/>
              <a:t>/</a:t>
            </a:r>
            <a:r>
              <a:rPr lang="en-US" sz="2800" dirty="0"/>
              <a:t>writer’s attitude or stance towards,</a:t>
            </a:r>
            <a:r>
              <a:rPr lang="tr-TR" sz="2800" dirty="0"/>
              <a:t> </a:t>
            </a:r>
            <a:r>
              <a:rPr lang="en-US" sz="2800" dirty="0"/>
              <a:t>viewpoint on, or feelings about the entities or propositions that he or she is</a:t>
            </a:r>
            <a:r>
              <a:rPr lang="tr-TR" sz="2800" dirty="0"/>
              <a:t> </a:t>
            </a:r>
            <a:r>
              <a:rPr lang="en-US" sz="2800" dirty="0"/>
              <a:t>talking about.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42257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en-US" sz="2800" dirty="0"/>
              <a:t>Because evaluating a</a:t>
            </a:r>
            <a:r>
              <a:rPr lang="tr-TR" sz="2800" dirty="0"/>
              <a:t> </a:t>
            </a:r>
            <a:r>
              <a:rPr lang="en-US" sz="2800" dirty="0"/>
              <a:t>proposition often involves comparing it against a norm</a:t>
            </a:r>
            <a:r>
              <a:rPr lang="tr-TR" sz="2800" dirty="0"/>
              <a:t> </a:t>
            </a:r>
            <a:r>
              <a:rPr lang="tr-TR" sz="2800" dirty="0" err="1"/>
              <a:t>with</a:t>
            </a:r>
            <a:r>
              <a:rPr lang="tr-TR" sz="2800" dirty="0"/>
              <a:t>:</a:t>
            </a:r>
          </a:p>
          <a:p>
            <a:pPr lvl="5">
              <a:buFont typeface="Wingdings" pitchFamily="2" charset="2"/>
              <a:buChar char="ü"/>
            </a:pPr>
            <a:r>
              <a:rPr lang="en-US" dirty="0"/>
              <a:t>comparative adjectives,</a:t>
            </a:r>
            <a:endParaRPr lang="tr-TR" dirty="0"/>
          </a:p>
          <a:p>
            <a:pPr lvl="5">
              <a:buFont typeface="Wingdings" pitchFamily="2" charset="2"/>
              <a:buChar char="ü"/>
            </a:pPr>
            <a:r>
              <a:rPr lang="en-US" dirty="0"/>
              <a:t> negation, </a:t>
            </a:r>
            <a:endParaRPr lang="tr-TR" dirty="0"/>
          </a:p>
          <a:p>
            <a:pPr lvl="5">
              <a:buFont typeface="Wingdings" pitchFamily="2" charset="2"/>
              <a:buChar char="ü"/>
            </a:pPr>
            <a:r>
              <a:rPr lang="en-US" dirty="0"/>
              <a:t>adverbs of degree</a:t>
            </a:r>
            <a:r>
              <a:rPr lang="tr-TR" dirty="0"/>
              <a:t>,</a:t>
            </a:r>
          </a:p>
          <a:p>
            <a:pPr lvl="5">
              <a:buFont typeface="Wingdings" pitchFamily="2" charset="2"/>
              <a:buChar char="ü"/>
            </a:pPr>
            <a:r>
              <a:rPr lang="en-US" dirty="0"/>
              <a:t>the perspective of the speaker, such as</a:t>
            </a:r>
            <a:r>
              <a:rPr lang="tr-TR" dirty="0"/>
              <a:t>:</a:t>
            </a:r>
          </a:p>
          <a:p>
            <a:pPr marL="2286000" lvl="5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sz="2800" dirty="0"/>
              <a:t>*</a:t>
            </a:r>
            <a:r>
              <a:rPr lang="en-US" sz="2800" dirty="0"/>
              <a:t>modals including </a:t>
            </a:r>
            <a:r>
              <a:rPr lang="en-US" sz="2800" b="1" i="1" dirty="0"/>
              <a:t>might</a:t>
            </a:r>
            <a:r>
              <a:rPr lang="en-US" sz="2800" dirty="0"/>
              <a:t> or </a:t>
            </a:r>
            <a:r>
              <a:rPr lang="en-US" sz="2800" b="1" i="1" dirty="0"/>
              <a:t>could</a:t>
            </a:r>
            <a:r>
              <a:rPr lang="en-US" sz="2800" dirty="0"/>
              <a:t>, sentence adverbs such as </a:t>
            </a:r>
            <a:r>
              <a:rPr lang="en-US" sz="2800" b="1" dirty="0"/>
              <a:t>apparently</a:t>
            </a:r>
            <a:r>
              <a:rPr lang="en-US" sz="2800" dirty="0"/>
              <a:t> or </a:t>
            </a:r>
            <a:r>
              <a:rPr lang="en-US" sz="2800" b="1" dirty="0"/>
              <a:t>in</a:t>
            </a:r>
            <a:r>
              <a:rPr lang="tr-TR" sz="2800" b="1" dirty="0"/>
              <a:t> </a:t>
            </a:r>
            <a:r>
              <a:rPr lang="en-US" sz="2800" b="1" dirty="0"/>
              <a:t>my opinion</a:t>
            </a:r>
            <a:r>
              <a:rPr lang="en-US" sz="2800" dirty="0"/>
              <a:t>, </a:t>
            </a:r>
            <a:endParaRPr lang="tr-TR" sz="2800" dirty="0"/>
          </a:p>
          <a:p>
            <a:pPr marL="0" indent="0">
              <a:buNone/>
            </a:pPr>
            <a:r>
              <a:rPr lang="tr-TR" sz="2800" dirty="0"/>
              <a:t>     *</a:t>
            </a:r>
            <a:r>
              <a:rPr lang="en-US" sz="2800" dirty="0"/>
              <a:t> conjunctions and structures that report and attribute speech</a:t>
            </a:r>
            <a:r>
              <a:rPr lang="tr-TR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09642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</a:t>
            </a:r>
            <a:r>
              <a:rPr lang="en-US" sz="2800" dirty="0" err="1"/>
              <a:t>aking</a:t>
            </a:r>
            <a:r>
              <a:rPr lang="en-US" sz="2800" dirty="0"/>
              <a:t> a particular attitude toward propositions such as uncertainty</a:t>
            </a:r>
            <a:r>
              <a:rPr lang="tr-TR" sz="2800" dirty="0"/>
              <a:t> </a:t>
            </a:r>
            <a:r>
              <a:rPr lang="en-US" sz="2800" dirty="0"/>
              <a:t>may index a particular social relationship or attribute - such as </a:t>
            </a:r>
            <a:r>
              <a:rPr lang="en-US" sz="2800" u="sng" dirty="0"/>
              <a:t>powerlessness</a:t>
            </a:r>
            <a:r>
              <a:rPr lang="tr-TR" sz="2800" dirty="0"/>
              <a:t>.</a:t>
            </a:r>
          </a:p>
          <a:p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r>
              <a:rPr lang="tr-TR" sz="2800" dirty="0"/>
              <a:t>S</a:t>
            </a:r>
            <a:r>
              <a:rPr lang="en-US" sz="2800" dirty="0" err="1"/>
              <a:t>ame</a:t>
            </a:r>
            <a:r>
              <a:rPr lang="en-US" sz="2800" dirty="0"/>
              <a:t> features that index </a:t>
            </a:r>
            <a:r>
              <a:rPr lang="en-US" sz="2800" u="sng" dirty="0"/>
              <a:t>knowledge states </a:t>
            </a:r>
            <a:r>
              <a:rPr lang="en-US" sz="2800" dirty="0"/>
              <a:t>and interactional roles can also</a:t>
            </a:r>
            <a:r>
              <a:rPr lang="tr-TR" sz="2800" dirty="0"/>
              <a:t> </a:t>
            </a:r>
            <a:r>
              <a:rPr lang="en-US" sz="2800" dirty="0"/>
              <a:t>index </a:t>
            </a:r>
            <a:r>
              <a:rPr lang="en-US" sz="2800" u="sng" dirty="0"/>
              <a:t>social identities.</a:t>
            </a:r>
            <a:endParaRPr lang="tr-TR" sz="2800" u="sng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150955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124744"/>
            <a:ext cx="8579296" cy="5001419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For example, the use of tag questions - questions  can index uncertainty.</a:t>
            </a:r>
          </a:p>
          <a:p>
            <a:endParaRPr lang="tr-TR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 </a:t>
            </a:r>
            <a:r>
              <a:rPr lang="en-US" dirty="0"/>
              <a:t>“It’s a nice day, </a:t>
            </a:r>
            <a:r>
              <a:rPr lang="en-US" b="1" dirty="0"/>
              <a:t>isn’t it</a:t>
            </a:r>
            <a:r>
              <a:rPr lang="en-US" dirty="0"/>
              <a:t>?” 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 “They don’t really mean that, </a:t>
            </a:r>
            <a:r>
              <a:rPr lang="en-US" b="1" dirty="0"/>
              <a:t>do they</a:t>
            </a:r>
            <a:r>
              <a:rPr lang="en-US" dirty="0"/>
              <a:t>?”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08957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440</Words>
  <Application>Microsoft Office PowerPoint</Application>
  <PresentationFormat>Ekran Gösterisi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Making direct claims to hold power in group</vt:lpstr>
      <vt:lpstr>PowerPoint Sunusu</vt:lpstr>
      <vt:lpstr>For example</vt:lpstr>
      <vt:lpstr>Stance (stancetaking) </vt:lpstr>
      <vt:lpstr>PowerPoint Sunusu</vt:lpstr>
      <vt:lpstr>“Evaluation”</vt:lpstr>
      <vt:lpstr>PowerPoint Sunusu</vt:lpstr>
      <vt:lpstr>PowerPoint Sunusu</vt:lpstr>
      <vt:lpstr>PowerPoint Sunusu</vt:lpstr>
      <vt:lpstr>Style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Indexicality</dc:title>
  <dc:creator>DELL</dc:creator>
  <cp:lastModifiedBy>Betul ALTAS</cp:lastModifiedBy>
  <cp:revision>83</cp:revision>
  <dcterms:created xsi:type="dcterms:W3CDTF">2020-11-09T05:52:44Z</dcterms:created>
  <dcterms:modified xsi:type="dcterms:W3CDTF">2024-11-05T06:24:49Z</dcterms:modified>
</cp:coreProperties>
</file>