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7" r:id="rId8"/>
    <p:sldId id="268" r:id="rId9"/>
    <p:sldId id="278" r:id="rId10"/>
    <p:sldId id="269" r:id="rId11"/>
    <p:sldId id="270" r:id="rId12"/>
    <p:sldId id="271" r:id="rId13"/>
    <p:sldId id="273" r:id="rId14"/>
    <p:sldId id="279" r:id="rId15"/>
    <p:sldId id="275" r:id="rId16"/>
    <p:sldId id="276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57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7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32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76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67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69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02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39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45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36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DB0BA-8BFC-438D-B73E-63EB15BF9DC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530B0-3A81-4CB2-AFE7-E5585F219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6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Participants</a:t>
            </a:r>
            <a:r>
              <a:rPr lang="tr-TR" dirty="0" smtClean="0"/>
              <a:t> in </a:t>
            </a:r>
            <a:r>
              <a:rPr lang="tr-TR" dirty="0" err="1" smtClean="0"/>
              <a:t>Discourse</a:t>
            </a:r>
            <a:r>
              <a:rPr lang="tr-TR" dirty="0" smtClean="0"/>
              <a:t>: </a:t>
            </a:r>
            <a:r>
              <a:rPr lang="tr-TR" dirty="0" err="1" smtClean="0"/>
              <a:t>Relationships</a:t>
            </a:r>
            <a:r>
              <a:rPr lang="tr-TR" dirty="0" smtClean="0"/>
              <a:t>, </a:t>
            </a:r>
            <a:r>
              <a:rPr lang="tr-TR" dirty="0" err="1" smtClean="0"/>
              <a:t>Roles</a:t>
            </a:r>
            <a:r>
              <a:rPr lang="tr-TR" dirty="0" smtClean="0"/>
              <a:t>,</a:t>
            </a:r>
            <a:br>
              <a:rPr lang="tr-TR" dirty="0" smtClean="0"/>
            </a:br>
            <a:r>
              <a:rPr lang="tr-TR" dirty="0" err="1" smtClean="0"/>
              <a:t>Identities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Coursebook</a:t>
            </a:r>
            <a:r>
              <a:rPr lang="tr-TR" dirty="0" smtClean="0"/>
              <a:t>(1) Chap.4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7333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b="1" dirty="0" err="1" smtClean="0"/>
              <a:t>Solidarity</a:t>
            </a:r>
            <a:r>
              <a:rPr lang="tr-TR" dirty="0" smtClean="0"/>
              <a:t> 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425355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counterpart of power in </a:t>
            </a:r>
            <a:r>
              <a:rPr lang="en-US" sz="2400" dirty="0" smtClean="0"/>
              <a:t>human</a:t>
            </a:r>
            <a:r>
              <a:rPr lang="tr-TR" sz="2400" dirty="0" smtClean="0"/>
              <a:t> </a:t>
            </a:r>
            <a:r>
              <a:rPr lang="en-US" sz="2400" dirty="0" smtClean="0"/>
              <a:t>relations: </a:t>
            </a:r>
            <a:endParaRPr lang="tr-TR" sz="2400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only </a:t>
            </a:r>
            <a:r>
              <a:rPr lang="en-US" dirty="0"/>
              <a:t>in the context of </a:t>
            </a:r>
            <a:r>
              <a:rPr lang="en-US" b="1" dirty="0"/>
              <a:t>mutual orientation</a:t>
            </a:r>
            <a:r>
              <a:rPr lang="en-US" dirty="0"/>
              <a:t> to </a:t>
            </a:r>
            <a:r>
              <a:rPr lang="tr-TR" dirty="0" smtClean="0"/>
              <a:t>         </a:t>
            </a:r>
            <a:r>
              <a:rPr lang="en-US" u="sng" dirty="0" smtClean="0"/>
              <a:t>shared knowledge</a:t>
            </a:r>
            <a:endParaRPr lang="tr-TR" u="sng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membership </a:t>
            </a:r>
            <a:r>
              <a:rPr lang="en-US" dirty="0"/>
              <a:t>in common predefined social groupings, or </a:t>
            </a:r>
            <a:r>
              <a:rPr lang="en-US" b="1" dirty="0"/>
              <a:t>joint </a:t>
            </a:r>
            <a:r>
              <a:rPr lang="en-US" b="1" dirty="0" smtClean="0"/>
              <a:t>activity</a:t>
            </a:r>
            <a:r>
              <a:rPr lang="en-US" dirty="0" smtClean="0"/>
              <a:t> </a:t>
            </a:r>
            <a:endParaRPr lang="tr-TR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do</a:t>
            </a:r>
            <a:r>
              <a:rPr lang="tr-TR" dirty="0" smtClean="0"/>
              <a:t> </a:t>
            </a:r>
            <a:r>
              <a:rPr lang="en-US" b="1" dirty="0" smtClean="0"/>
              <a:t>negotiations</a:t>
            </a:r>
            <a:r>
              <a:rPr lang="tr-TR" b="1" dirty="0" smtClean="0"/>
              <a:t>              </a:t>
            </a:r>
            <a:r>
              <a:rPr lang="en-US" dirty="0" smtClean="0"/>
              <a:t> </a:t>
            </a:r>
            <a:r>
              <a:rPr lang="en-US" u="sng" dirty="0"/>
              <a:t>about control arise</a:t>
            </a:r>
            <a:r>
              <a:rPr lang="en-US" dirty="0"/>
              <a:t>. 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7164288" y="24208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3851920" y="407707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118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Human life is </a:t>
            </a:r>
            <a:r>
              <a:rPr lang="tr-TR" b="1" dirty="0" err="1" smtClean="0"/>
              <a:t>social</a:t>
            </a:r>
            <a:r>
              <a:rPr lang="tr-TR" dirty="0" smtClean="0"/>
              <a:t>!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</a:t>
            </a:r>
            <a:r>
              <a:rPr lang="en-US" sz="2800" dirty="0" smtClean="0"/>
              <a:t>t </a:t>
            </a:r>
            <a:r>
              <a:rPr lang="en-US" sz="2800" dirty="0"/>
              <a:t>takes place </a:t>
            </a:r>
            <a:r>
              <a:rPr lang="en-US" sz="2800" dirty="0" smtClean="0"/>
              <a:t>in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contexts of groups of various sizes. </a:t>
            </a:r>
            <a:endParaRPr lang="tr-TR" sz="2800" dirty="0" smtClean="0"/>
          </a:p>
          <a:p>
            <a:r>
              <a:rPr lang="en-US" sz="2800" dirty="0" err="1" smtClean="0"/>
              <a:t>Th</a:t>
            </a:r>
            <a:r>
              <a:rPr lang="tr-TR" sz="2800" dirty="0" err="1" smtClean="0"/>
              <a:t>erefore</a:t>
            </a:r>
            <a:r>
              <a:rPr lang="tr-TR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/>
              <a:t>humans need ways to </a:t>
            </a:r>
            <a:r>
              <a:rPr lang="en-US" sz="2800" dirty="0" smtClean="0"/>
              <a:t>claim</a:t>
            </a:r>
            <a:r>
              <a:rPr lang="tr-TR" sz="2800" dirty="0" smtClean="0"/>
              <a:t> </a:t>
            </a:r>
            <a:r>
              <a:rPr lang="en-US" sz="2800" b="1" dirty="0" smtClean="0"/>
              <a:t>membership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smtClean="0"/>
              <a:t>groups</a:t>
            </a:r>
            <a:r>
              <a:rPr lang="tr-TR" sz="2800" dirty="0" smtClean="0"/>
              <a:t> (</a:t>
            </a:r>
            <a:r>
              <a:rPr lang="tr-TR" sz="2800" dirty="0" err="1"/>
              <a:t>Johnstone</a:t>
            </a:r>
            <a:r>
              <a:rPr lang="tr-TR" sz="2800" dirty="0"/>
              <a:t>, 2008).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45699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</a:t>
            </a:r>
            <a:r>
              <a:rPr lang="tr-TR" dirty="0" err="1" smtClean="0"/>
              <a:t>embers</a:t>
            </a:r>
            <a:r>
              <a:rPr lang="tr-TR" dirty="0" smtClean="0"/>
              <a:t> of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Social groups are often divided into subgroups such as: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tr-TR" dirty="0" smtClean="0"/>
              <a:t>-</a:t>
            </a:r>
            <a:r>
              <a:rPr lang="en-US" dirty="0" smtClean="0"/>
              <a:t>social </a:t>
            </a:r>
            <a:r>
              <a:rPr lang="en-US" dirty="0"/>
              <a:t>classes,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tr-TR" dirty="0" smtClean="0"/>
              <a:t>-</a:t>
            </a:r>
            <a:r>
              <a:rPr lang="en-US" dirty="0" smtClean="0"/>
              <a:t>castes</a:t>
            </a:r>
            <a:r>
              <a:rPr lang="en-US" dirty="0"/>
              <a:t>, or “cliques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5228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2. </a:t>
            </a:r>
            <a:r>
              <a:rPr lang="en-US" sz="3600" dirty="0" smtClean="0"/>
              <a:t>What </a:t>
            </a:r>
            <a:r>
              <a:rPr lang="en-US" sz="3600" dirty="0"/>
              <a:t>is the driving force to  divide these social groups into sub-groups?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5880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is: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Differing status </a:t>
            </a:r>
            <a:r>
              <a:rPr lang="en-US" sz="2800" dirty="0" smtClean="0"/>
              <a:t>and access </a:t>
            </a:r>
            <a:r>
              <a:rPr lang="en-US" sz="2800" dirty="0"/>
              <a:t>to:</a:t>
            </a:r>
          </a:p>
          <a:p>
            <a:pPr lvl="8"/>
            <a:r>
              <a:rPr lang="en-US" sz="2400" dirty="0" smtClean="0"/>
              <a:t>economic</a:t>
            </a:r>
            <a:endParaRPr lang="en-US" sz="2400" dirty="0"/>
          </a:p>
          <a:p>
            <a:pPr lvl="8"/>
            <a:r>
              <a:rPr lang="en-US" sz="2400" dirty="0"/>
              <a:t> cultural</a:t>
            </a:r>
          </a:p>
          <a:p>
            <a:pPr lvl="8"/>
            <a:r>
              <a:rPr lang="en-US" sz="2400" dirty="0"/>
              <a:t> political power (</a:t>
            </a:r>
            <a:r>
              <a:rPr lang="en-US" sz="2400" dirty="0" err="1"/>
              <a:t>Johnstone</a:t>
            </a:r>
            <a:r>
              <a:rPr lang="en-US" sz="2400" dirty="0"/>
              <a:t>, 2008).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3115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en-US" sz="3600" dirty="0"/>
              <a:t>Examples of power that comes with social  </a:t>
            </a:r>
            <a:r>
              <a:rPr lang="en-US" sz="3600" dirty="0" smtClean="0"/>
              <a:t>status</a:t>
            </a:r>
            <a:r>
              <a:rPr lang="en-US" sz="3600" dirty="0"/>
              <a:t>: </a:t>
            </a:r>
            <a:br>
              <a:rPr lang="en-US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sz="2600" dirty="0" err="1" smtClean="0"/>
              <a:t>Ex</a:t>
            </a:r>
            <a:r>
              <a:rPr lang="tr-TR" sz="2600" dirty="0" smtClean="0"/>
              <a:t> 1: </a:t>
            </a:r>
            <a:r>
              <a:rPr lang="en-US" sz="2600" dirty="0" smtClean="0"/>
              <a:t>A person</a:t>
            </a:r>
            <a:r>
              <a:rPr lang="tr-TR" sz="2600" dirty="0" smtClean="0"/>
              <a:t>, as </a:t>
            </a:r>
            <a:r>
              <a:rPr lang="en-US" sz="2600" dirty="0" smtClean="0"/>
              <a:t>President </a:t>
            </a:r>
            <a:r>
              <a:rPr lang="en-US" sz="2600" dirty="0"/>
              <a:t>of the </a:t>
            </a:r>
            <a:r>
              <a:rPr lang="en-US" sz="2600" dirty="0" smtClean="0"/>
              <a:t>US</a:t>
            </a:r>
            <a:r>
              <a:rPr lang="tr-TR" sz="2600" dirty="0" smtClean="0"/>
              <a:t>,</a:t>
            </a:r>
            <a:r>
              <a:rPr lang="en-US" sz="2600" dirty="0" smtClean="0"/>
              <a:t> </a:t>
            </a:r>
            <a:r>
              <a:rPr lang="en-US" sz="2600" dirty="0"/>
              <a:t>acquires the power to declare war.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tr-TR" sz="2600" dirty="0" err="1" smtClean="0"/>
              <a:t>Ex</a:t>
            </a:r>
            <a:r>
              <a:rPr lang="tr-TR" sz="2600" dirty="0" smtClean="0"/>
              <a:t> 2:</a:t>
            </a:r>
            <a:r>
              <a:rPr lang="en-US" sz="2600" dirty="0" smtClean="0"/>
              <a:t> </a:t>
            </a:r>
            <a:r>
              <a:rPr lang="en-US" sz="2600" dirty="0"/>
              <a:t>The chairperson of a committee that follows traditional rules of order has the power to adjourn the committee’s meetings. 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tr-TR" sz="2600" dirty="0" err="1" smtClean="0"/>
              <a:t>Ex</a:t>
            </a:r>
            <a:r>
              <a:rPr lang="tr-TR" sz="2600" dirty="0" smtClean="0"/>
              <a:t> 3: </a:t>
            </a:r>
            <a:r>
              <a:rPr lang="en-US" sz="2600" dirty="0" smtClean="0"/>
              <a:t>Some </a:t>
            </a:r>
            <a:r>
              <a:rPr lang="en-US" sz="2600" dirty="0"/>
              <a:t>religious traditions have laws about who makes which decisions in a marriage.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836344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tr-TR" dirty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3600" dirty="0" err="1" smtClean="0"/>
              <a:t>Power</a:t>
            </a:r>
            <a:r>
              <a:rPr lang="tr-TR" sz="3600" dirty="0" smtClean="0"/>
              <a:t> </a:t>
            </a:r>
            <a:r>
              <a:rPr lang="tr-TR" sz="3600" dirty="0"/>
              <a:t>is </a:t>
            </a:r>
            <a:r>
              <a:rPr lang="tr-TR" sz="3600" dirty="0" err="1"/>
              <a:t>also</a:t>
            </a:r>
            <a:r>
              <a:rPr lang="tr-TR" sz="3600" dirty="0"/>
              <a:t> </a:t>
            </a:r>
            <a:r>
              <a:rPr lang="tr-TR" sz="3600" dirty="0" err="1" smtClean="0"/>
              <a:t>negotiable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en-US" sz="3600" dirty="0" smtClean="0"/>
              <a:t> circulating </a:t>
            </a:r>
            <a:r>
              <a:rPr lang="en-US" sz="3600" dirty="0"/>
              <a:t>in</a:t>
            </a:r>
            <a:br>
              <a:rPr lang="en-US" sz="3600" dirty="0"/>
            </a:br>
            <a:r>
              <a:rPr lang="en-US" sz="3600" dirty="0"/>
              <a:t>any situation </a:t>
            </a:r>
            <a:br>
              <a:rPr lang="en-US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en-US" sz="2800" dirty="0" smtClean="0"/>
              <a:t>In </a:t>
            </a:r>
            <a:r>
              <a:rPr lang="en-US" sz="2800" dirty="0"/>
              <a:t>US politics, the legislature </a:t>
            </a:r>
            <a:r>
              <a:rPr lang="en-US" sz="2800" dirty="0" smtClean="0"/>
              <a:t>can</a:t>
            </a:r>
            <a:r>
              <a:rPr lang="tr-TR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does try to limit the President’s power to declare </a:t>
            </a:r>
            <a:r>
              <a:rPr lang="en-US" sz="2800" dirty="0" smtClean="0"/>
              <a:t>war</a:t>
            </a:r>
            <a:r>
              <a:rPr lang="tr-TR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/>
              <a:t>Johnstone</a:t>
            </a:r>
            <a:r>
              <a:rPr lang="en-US" sz="2800" dirty="0"/>
              <a:t>, 2008).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4790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2276872"/>
            <a:ext cx="8856984" cy="3849291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             1. </a:t>
            </a:r>
            <a:r>
              <a:rPr lang="en-US" sz="2400" dirty="0" smtClean="0"/>
              <a:t>Choices about what to say or write, </a:t>
            </a:r>
          </a:p>
          <a:p>
            <a:pPr marL="0" indent="0">
              <a:buNone/>
            </a:pPr>
            <a:r>
              <a:rPr lang="tr-TR" sz="2400" dirty="0" smtClean="0"/>
              <a:t>              2. </a:t>
            </a:r>
            <a:r>
              <a:rPr lang="en-US" sz="2400" dirty="0" smtClean="0"/>
              <a:t>facts about how conversations emerge</a:t>
            </a:r>
            <a:r>
              <a:rPr lang="tr-TR" sz="2400" dirty="0" smtClean="0"/>
              <a:t> , </a:t>
            </a:r>
            <a:endParaRPr lang="en-US" sz="2400" dirty="0" smtClean="0"/>
          </a:p>
          <a:p>
            <a:pPr marL="0" indent="0">
              <a:buNone/>
            </a:pPr>
            <a:r>
              <a:rPr lang="tr-TR" sz="2400" dirty="0" smtClean="0"/>
              <a:t>              3. </a:t>
            </a:r>
            <a:r>
              <a:rPr lang="en-US" sz="2400" dirty="0" smtClean="0"/>
              <a:t>conventions as to how discourse is to be interpreted</a:t>
            </a:r>
            <a:endParaRPr lang="tr-TR" sz="2400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tr-TR" sz="2400" dirty="0" smtClean="0"/>
              <a:t>          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influenced </a:t>
            </a:r>
            <a:r>
              <a:rPr lang="en-US" sz="2400" dirty="0"/>
              <a:t>by </a:t>
            </a:r>
            <a:r>
              <a:rPr lang="en-US" sz="2400" b="1" u="sng" dirty="0"/>
              <a:t>who is involved in </a:t>
            </a:r>
            <a:r>
              <a:rPr lang="en-US" sz="2400" i="1" dirty="0"/>
              <a:t>producing</a:t>
            </a:r>
            <a:r>
              <a:rPr lang="en-US" sz="2400" dirty="0"/>
              <a:t> and </a:t>
            </a:r>
            <a:r>
              <a:rPr lang="tr-TR" sz="2400" dirty="0" smtClean="0"/>
              <a:t>    </a:t>
            </a:r>
            <a:r>
              <a:rPr lang="en-US" sz="2400" i="1" dirty="0" smtClean="0"/>
              <a:t>receiving</a:t>
            </a:r>
            <a:r>
              <a:rPr lang="en-US" sz="2400" dirty="0" smtClean="0"/>
              <a:t> </a:t>
            </a:r>
            <a:r>
              <a:rPr lang="en-US" sz="2400" dirty="0"/>
              <a:t>it.</a:t>
            </a:r>
          </a:p>
          <a:p>
            <a:endParaRPr lang="tr-TR" dirty="0" smtClean="0"/>
          </a:p>
        </p:txBody>
      </p:sp>
      <p:sp>
        <p:nvSpPr>
          <p:cNvPr id="5" name="Sağ Ayraç 4"/>
          <p:cNvSpPr/>
          <p:nvPr/>
        </p:nvSpPr>
        <p:spPr>
          <a:xfrm rot="5400000">
            <a:off x="3995074" y="1125607"/>
            <a:ext cx="937828" cy="69847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66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aim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chapter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tr-TR" sz="2800" dirty="0" err="1" smtClean="0"/>
              <a:t>to</a:t>
            </a:r>
            <a:r>
              <a:rPr lang="en-US" sz="2800" dirty="0" smtClean="0"/>
              <a:t> examine </a:t>
            </a:r>
            <a:r>
              <a:rPr lang="en-US" sz="2800" dirty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role </a:t>
            </a:r>
            <a:r>
              <a:rPr lang="en-US" sz="2800" dirty="0" smtClean="0"/>
              <a:t>of participants</a:t>
            </a:r>
            <a:r>
              <a:rPr lang="tr-TR" sz="2800" dirty="0" smtClean="0"/>
              <a:t> in </a:t>
            </a:r>
            <a:r>
              <a:rPr lang="tr-TR" sz="2800" dirty="0" err="1" smtClean="0"/>
              <a:t>discourse</a:t>
            </a:r>
            <a:r>
              <a:rPr lang="tr-TR" sz="2800" dirty="0" smtClean="0"/>
              <a:t>: </a:t>
            </a:r>
          </a:p>
          <a:p>
            <a:pPr lvl="2"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relationships</a:t>
            </a:r>
            <a:r>
              <a:rPr lang="tr-TR" dirty="0" smtClean="0"/>
              <a:t> </a:t>
            </a:r>
            <a:r>
              <a:rPr lang="en-US" dirty="0" smtClean="0"/>
              <a:t>among </a:t>
            </a:r>
            <a:r>
              <a:rPr lang="en-US" dirty="0"/>
              <a:t>the participants </a:t>
            </a:r>
            <a:endParaRPr lang="tr-TR" dirty="0" smtClean="0"/>
          </a:p>
          <a:p>
            <a:pPr lvl="2"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 err="1" smtClean="0"/>
              <a:t>roles</a:t>
            </a:r>
            <a:r>
              <a:rPr lang="tr-TR" dirty="0" smtClean="0"/>
              <a:t> </a:t>
            </a:r>
          </a:p>
          <a:p>
            <a:pPr lvl="2"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tr-TR" dirty="0" err="1" smtClean="0"/>
              <a:t>identities</a:t>
            </a:r>
            <a:r>
              <a:rPr lang="tr-TR" dirty="0"/>
              <a:t> </a:t>
            </a:r>
            <a:r>
              <a:rPr lang="en-US" dirty="0" smtClean="0"/>
              <a:t>of </a:t>
            </a:r>
            <a:r>
              <a:rPr lang="en-US" dirty="0"/>
              <a:t>participants in a communicative event</a:t>
            </a:r>
          </a:p>
          <a:p>
            <a:pPr lvl="2">
              <a:buFont typeface="Wingdings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180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traditional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of </a:t>
            </a:r>
            <a:r>
              <a:rPr lang="tr-TR" dirty="0" err="1" smtClean="0"/>
              <a:t>thinking</a:t>
            </a:r>
            <a:r>
              <a:rPr lang="tr-TR" dirty="0" smtClean="0"/>
              <a:t>, </a:t>
            </a:r>
            <a:r>
              <a:rPr lang="tr-TR" dirty="0" err="1"/>
              <a:t>a</a:t>
            </a:r>
            <a:r>
              <a:rPr lang="tr-TR" dirty="0" err="1" smtClean="0"/>
              <a:t>uthor</a:t>
            </a:r>
            <a:r>
              <a:rPr lang="tr-TR" dirty="0" smtClean="0"/>
              <a:t> of a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considered</a:t>
            </a:r>
            <a:r>
              <a:rPr lang="tr-TR" sz="2800" dirty="0" smtClean="0"/>
              <a:t> as </a:t>
            </a:r>
            <a:r>
              <a:rPr lang="en-US" sz="2800" dirty="0" smtClean="0"/>
              <a:t>the </a:t>
            </a:r>
            <a:r>
              <a:rPr lang="en-US" sz="2800" dirty="0"/>
              <a:t>one who </a:t>
            </a:r>
            <a:r>
              <a:rPr lang="en-US" sz="2800" dirty="0" smtClean="0"/>
              <a:t>decides</a:t>
            </a:r>
            <a:r>
              <a:rPr lang="tr-TR" sz="2800" dirty="0" smtClean="0"/>
              <a:t> </a:t>
            </a:r>
            <a:r>
              <a:rPr lang="en-US" sz="2800" u="sng" dirty="0" smtClean="0"/>
              <a:t>what </a:t>
            </a:r>
            <a:r>
              <a:rPr lang="en-US" sz="2800" u="sng" dirty="0"/>
              <a:t>to say</a:t>
            </a:r>
            <a:r>
              <a:rPr lang="en-US" sz="2800" dirty="0"/>
              <a:t>, </a:t>
            </a:r>
            <a:r>
              <a:rPr lang="en-US" sz="2800" u="sng" dirty="0"/>
              <a:t>how to say it</a:t>
            </a:r>
            <a:r>
              <a:rPr lang="en-US" sz="2800" dirty="0"/>
              <a:t>, and </a:t>
            </a:r>
            <a:r>
              <a:rPr lang="en-US" sz="2800" u="sng" dirty="0" smtClean="0"/>
              <a:t>what </a:t>
            </a:r>
            <a:r>
              <a:rPr lang="en-US" sz="2800" u="sng" dirty="0"/>
              <a:t>others should take it to mean</a:t>
            </a:r>
            <a:r>
              <a:rPr lang="en-US" sz="2800" dirty="0"/>
              <a:t>.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en-US" sz="2800" dirty="0" smtClean="0"/>
              <a:t>Other</a:t>
            </a:r>
            <a:r>
              <a:rPr lang="tr-TR" sz="2800" dirty="0" smtClean="0"/>
              <a:t> </a:t>
            </a:r>
            <a:r>
              <a:rPr lang="en-US" sz="2800" dirty="0" smtClean="0"/>
              <a:t>participants </a:t>
            </a:r>
            <a:r>
              <a:rPr lang="en-US" sz="2800" dirty="0"/>
              <a:t>are </a:t>
            </a:r>
            <a:r>
              <a:rPr lang="tr-TR" sz="2800" dirty="0" err="1" smtClean="0"/>
              <a:t>perceived</a:t>
            </a:r>
            <a:r>
              <a:rPr lang="tr-TR" sz="2800" dirty="0" smtClean="0"/>
              <a:t> </a:t>
            </a:r>
            <a:r>
              <a:rPr lang="en-US" sz="2800" dirty="0" smtClean="0"/>
              <a:t>as </a:t>
            </a:r>
            <a:r>
              <a:rPr lang="en-US" sz="2800" dirty="0"/>
              <a:t>passive decoders of the </a:t>
            </a:r>
            <a:r>
              <a:rPr lang="en-US" sz="2800" dirty="0" smtClean="0"/>
              <a:t>message</a:t>
            </a:r>
            <a:r>
              <a:rPr lang="tr-TR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/>
              <a:t>Johnstone</a:t>
            </a:r>
            <a:r>
              <a:rPr lang="en-US" sz="2800" dirty="0"/>
              <a:t>, 2008).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1833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view</a:t>
            </a:r>
            <a:r>
              <a:rPr lang="en-US" dirty="0"/>
              <a:t>, if the decoding participants do not accurately reconstruct the speaker’s intended meaning, then they have </a:t>
            </a:r>
            <a:r>
              <a:rPr lang="en-US" dirty="0" smtClean="0"/>
              <a:t>misunderstood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Johnstone</a:t>
            </a:r>
            <a:r>
              <a:rPr lang="en-US" dirty="0"/>
              <a:t>, 2008).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30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cultural</a:t>
            </a:r>
            <a:r>
              <a:rPr lang="tr-TR" dirty="0"/>
              <a:t> </a:t>
            </a:r>
            <a:r>
              <a:rPr lang="tr-TR" dirty="0" err="1" smtClean="0"/>
              <a:t>traditions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speakers</a:t>
            </a:r>
            <a:r>
              <a:rPr lang="tr-TR" sz="2800" dirty="0" smtClean="0"/>
              <a:t>/</a:t>
            </a:r>
            <a:r>
              <a:rPr lang="en-US" sz="2800" dirty="0" smtClean="0"/>
              <a:t>writers </a:t>
            </a:r>
            <a:r>
              <a:rPr lang="en-US" sz="2800" dirty="0"/>
              <a:t>are thought to be </a:t>
            </a:r>
            <a:r>
              <a:rPr lang="en-US" sz="2800" dirty="0" smtClean="0"/>
              <a:t>responsible</a:t>
            </a:r>
            <a:r>
              <a:rPr lang="tr-TR" sz="2800" dirty="0" smtClean="0"/>
              <a:t> </a:t>
            </a:r>
            <a:r>
              <a:rPr lang="en-US" sz="2800" dirty="0" smtClean="0"/>
              <a:t>for </a:t>
            </a:r>
            <a:r>
              <a:rPr lang="en-US" sz="2800" dirty="0"/>
              <a:t>determining the “true” meaning of their words, people </a:t>
            </a:r>
            <a:r>
              <a:rPr lang="en-US" sz="2800" dirty="0" smtClean="0"/>
              <a:t>look </a:t>
            </a:r>
            <a:r>
              <a:rPr lang="en-US" sz="2800" dirty="0"/>
              <a:t>for the real meaning of a text in its author’s </a:t>
            </a:r>
            <a:r>
              <a:rPr lang="en-US" sz="2800" dirty="0" smtClean="0"/>
              <a:t>intentions</a:t>
            </a:r>
            <a:r>
              <a:rPr lang="tr-TR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/>
              <a:t>Johnstone</a:t>
            </a:r>
            <a:r>
              <a:rPr lang="en-US" sz="2800" dirty="0"/>
              <a:t>, 2008</a:t>
            </a:r>
            <a:r>
              <a:rPr lang="en-US" sz="2800" dirty="0" smtClean="0"/>
              <a:t>).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err="1" smtClean="0"/>
              <a:t>However</a:t>
            </a:r>
            <a:r>
              <a:rPr lang="tr-TR" sz="2800" dirty="0" smtClean="0"/>
              <a:t>, </a:t>
            </a:r>
            <a:r>
              <a:rPr lang="tr-TR" sz="2800" b="1" dirty="0" err="1" smtClean="0"/>
              <a:t>other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participants</a:t>
            </a:r>
            <a:r>
              <a:rPr lang="tr-TR" sz="2800" dirty="0" smtClean="0"/>
              <a:t> </a:t>
            </a:r>
            <a:r>
              <a:rPr lang="tr-TR" sz="2800" dirty="0" err="1" smtClean="0"/>
              <a:t>play</a:t>
            </a:r>
            <a:r>
              <a:rPr lang="tr-TR" sz="2800" dirty="0" smtClean="0"/>
              <a:t> an </a:t>
            </a:r>
            <a:r>
              <a:rPr lang="tr-TR" sz="2800" dirty="0" err="1" smtClean="0"/>
              <a:t>important</a:t>
            </a:r>
            <a:r>
              <a:rPr lang="tr-TR" sz="2800" dirty="0" smtClean="0"/>
              <a:t> role in </a:t>
            </a:r>
            <a:r>
              <a:rPr lang="tr-TR" sz="2800" b="1" dirty="0" err="1" smtClean="0"/>
              <a:t>shaping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discourse</a:t>
            </a:r>
            <a:r>
              <a:rPr lang="tr-TR" sz="2800" dirty="0" smtClean="0"/>
              <a:t>.</a:t>
            </a:r>
            <a:endParaRPr lang="en-US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057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Community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important aspects of social </a:t>
            </a:r>
            <a:r>
              <a:rPr lang="en-US" dirty="0" smtClean="0"/>
              <a:t>relatedness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created</a:t>
            </a:r>
            <a:r>
              <a:rPr lang="tr-TR" dirty="0" smtClean="0"/>
              <a:t> in </a:t>
            </a:r>
            <a:r>
              <a:rPr lang="tr-TR" dirty="0" err="1" smtClean="0"/>
              <a:t>discourse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                                                              *  </a:t>
            </a:r>
            <a:r>
              <a:rPr lang="tr-TR" b="1" dirty="0" err="1"/>
              <a:t>power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                                                               * </a:t>
            </a:r>
            <a:r>
              <a:rPr lang="en-US" b="1" dirty="0" smtClean="0"/>
              <a:t>solidarity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84586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Power </a:t>
            </a:r>
            <a:r>
              <a:rPr lang="en-US" dirty="0"/>
              <a:t>has to do with the </a:t>
            </a:r>
            <a:r>
              <a:rPr lang="en-US" dirty="0" smtClean="0"/>
              <a:t>respects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which relationships are </a:t>
            </a:r>
            <a:r>
              <a:rPr lang="en-US" b="1" dirty="0" smtClean="0"/>
              <a:t>asymmetrical</a:t>
            </a:r>
            <a:r>
              <a:rPr lang="tr-TR" b="1" dirty="0" smtClean="0"/>
              <a:t>.</a:t>
            </a:r>
          </a:p>
          <a:p>
            <a:endParaRPr lang="tr-TR" u="sng" dirty="0"/>
          </a:p>
          <a:p>
            <a:r>
              <a:rPr lang="en-US" b="1" dirty="0"/>
              <a:t>Solidarity</a:t>
            </a:r>
            <a:r>
              <a:rPr lang="en-US" dirty="0"/>
              <a:t> has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do </a:t>
            </a:r>
            <a:r>
              <a:rPr lang="en-US" dirty="0"/>
              <a:t>with the relatively </a:t>
            </a:r>
            <a:r>
              <a:rPr lang="en-US" b="1" dirty="0"/>
              <a:t>symmetrical </a:t>
            </a:r>
            <a:r>
              <a:rPr lang="en-US" dirty="0"/>
              <a:t>aspects of human </a:t>
            </a:r>
            <a:r>
              <a:rPr lang="en-US" dirty="0" smtClean="0"/>
              <a:t>relationships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Johnstone</a:t>
            </a:r>
            <a:r>
              <a:rPr lang="en-US" dirty="0"/>
              <a:t>, 2008).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74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dirty="0" smtClean="0"/>
              <a:t>1. </a:t>
            </a:r>
            <a:r>
              <a:rPr lang="tr-TR" sz="3600" dirty="0" err="1" smtClean="0"/>
              <a:t>What</a:t>
            </a:r>
            <a:r>
              <a:rPr lang="tr-TR" sz="3600" dirty="0" smtClean="0"/>
              <a:t> is </a:t>
            </a:r>
            <a:r>
              <a:rPr lang="tr-TR" sz="3600" dirty="0"/>
              <a:t>t</a:t>
            </a:r>
            <a:r>
              <a:rPr lang="en-US" sz="3600" dirty="0" smtClean="0"/>
              <a:t>he </a:t>
            </a:r>
            <a:r>
              <a:rPr lang="en-US" sz="3600" dirty="0"/>
              <a:t>counterpart of power in human </a:t>
            </a:r>
            <a:r>
              <a:rPr lang="en-US" sz="3600" dirty="0" smtClean="0"/>
              <a:t>relations</a:t>
            </a:r>
            <a:r>
              <a:rPr lang="tr-TR" sz="3600" dirty="0" smtClean="0"/>
              <a:t>?</a:t>
            </a:r>
            <a:endParaRPr lang="en-US" sz="3600" dirty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964153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507</Words>
  <Application>Microsoft Office PowerPoint</Application>
  <PresentationFormat>Ekran Gösterisi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Participants in Discourse: Relationships, Roles, Identities</vt:lpstr>
      <vt:lpstr>PowerPoint Sunusu</vt:lpstr>
      <vt:lpstr>The aim of this chapter </vt:lpstr>
      <vt:lpstr>In traditional way of thinking, author of a text </vt:lpstr>
      <vt:lpstr>PowerPoint Sunusu</vt:lpstr>
      <vt:lpstr>In some cultural traditions</vt:lpstr>
      <vt:lpstr>Power and Community</vt:lpstr>
      <vt:lpstr>PowerPoint Sunusu</vt:lpstr>
      <vt:lpstr>PowerPoint Sunusu</vt:lpstr>
      <vt:lpstr>That is Solidarity !</vt:lpstr>
      <vt:lpstr>Human life is social! </vt:lpstr>
      <vt:lpstr>Members of human social groups</vt:lpstr>
      <vt:lpstr>PowerPoint Sunusu</vt:lpstr>
      <vt:lpstr>The Answer is:</vt:lpstr>
      <vt:lpstr>Examples of power that comes with social  status:  </vt:lpstr>
      <vt:lpstr>   Power is also negotiable and circulating in any situation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in Discourse: Relationships, Roles, Identities</dc:title>
  <dc:creator>DELL</dc:creator>
  <cp:lastModifiedBy>Betul ALTAS</cp:lastModifiedBy>
  <cp:revision>106</cp:revision>
  <dcterms:created xsi:type="dcterms:W3CDTF">2020-11-01T18:06:08Z</dcterms:created>
  <dcterms:modified xsi:type="dcterms:W3CDTF">2024-10-22T06:21:04Z</dcterms:modified>
</cp:coreProperties>
</file>