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95" r:id="rId13"/>
    <p:sldId id="294" r:id="rId14"/>
    <p:sldId id="312" r:id="rId15"/>
    <p:sldId id="313" r:id="rId16"/>
    <p:sldId id="314" r:id="rId17"/>
    <p:sldId id="315" r:id="rId18"/>
    <p:sldId id="316" r:id="rId19"/>
    <p:sldId id="317" r:id="rId20"/>
    <p:sldId id="318" r:id="rId21"/>
    <p:sldId id="319" r:id="rId22"/>
    <p:sldId id="320" r:id="rId23"/>
    <p:sldId id="324" r:id="rId24"/>
    <p:sldId id="325" r:id="rId25"/>
    <p:sldId id="32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E8CCB-592F-C54D-B32F-394DE9D11D04}" type="datetimeFigureOut">
              <a:rPr lang="tr-TR" smtClean="0"/>
              <a:t>23.10.2023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AB224-B5F4-1A4C-817B-B4614A8A6429}" type="slidenum">
              <a:rPr lang="tr-TR" smtClean="0"/>
              <a:t>‹#›</a:t>
            </a:fld>
            <a:endParaRPr lang="tr-TR"/>
          </a:p>
        </p:txBody>
      </p:sp>
    </p:spTree>
    <p:extLst>
      <p:ext uri="{BB962C8B-B14F-4D97-AF65-F5344CB8AC3E}">
        <p14:creationId xmlns:p14="http://schemas.microsoft.com/office/powerpoint/2010/main" val="7711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i="1" dirty="0">
                <a:effectLst/>
                <a:latin typeface="Cambria" panose="02040503050406030204" pitchFamily="18" charset="0"/>
              </a:rPr>
              <a:t>Birlikte istihdamın </a:t>
            </a:r>
            <a:r>
              <a:rPr lang="tr-TR" sz="1400" i="1" dirty="0" err="1">
                <a:effectLst/>
                <a:latin typeface="Cambria" panose="02040503050406030204" pitchFamily="18" charset="0"/>
              </a:rPr>
              <a:t>varlığı</a:t>
            </a:r>
            <a:r>
              <a:rPr lang="tr-TR" sz="1400" i="1" dirty="0">
                <a:effectLst/>
                <a:latin typeface="Cambria" panose="02040503050406030204" pitchFamily="18" charset="0"/>
              </a:rPr>
              <a:t> </a:t>
            </a:r>
            <a:r>
              <a:rPr lang="tr-TR" sz="1400" i="1" dirty="0" err="1">
                <a:effectLst/>
                <a:latin typeface="Cambria" panose="02040503050406030204" pitchFamily="18" charset="0"/>
              </a:rPr>
              <a:t>hâlinde</a:t>
            </a:r>
            <a:r>
              <a:rPr lang="tr-TR" sz="1400" i="1" dirty="0">
                <a:effectLst/>
                <a:latin typeface="Cambria" panose="02040503050406030204" pitchFamily="18" charset="0"/>
              </a:rPr>
              <a:t> </a:t>
            </a:r>
            <a:r>
              <a:rPr lang="tr-TR" sz="1400" i="1" dirty="0" err="1">
                <a:effectLst/>
                <a:latin typeface="Cambria" panose="02040503050406030204" pitchFamily="18" charset="0"/>
              </a:rPr>
              <a:t>işverenlerin</a:t>
            </a:r>
            <a:r>
              <a:rPr lang="tr-TR" sz="1400" i="1" dirty="0">
                <a:effectLst/>
                <a:latin typeface="Cambria" panose="02040503050406030204" pitchFamily="18" charset="0"/>
              </a:rPr>
              <a:t> her biri, </a:t>
            </a:r>
            <a:r>
              <a:rPr lang="tr-TR" sz="1400" i="1" dirty="0" err="1">
                <a:effectLst/>
                <a:latin typeface="Cambria" panose="02040503050406030204" pitchFamily="18" charset="0"/>
              </a:rPr>
              <a:t>işveren</a:t>
            </a:r>
            <a:r>
              <a:rPr lang="tr-TR" sz="1400" i="1" dirty="0">
                <a:effectLst/>
                <a:latin typeface="Cambria" panose="02040503050406030204" pitchFamily="18" charset="0"/>
              </a:rPr>
              <a:t> hak ve yetkilerine sahip olmakla birlikte </a:t>
            </a:r>
            <a:r>
              <a:rPr lang="tr-TR" sz="1400" i="1" dirty="0" err="1">
                <a:effectLst/>
                <a:latin typeface="Cambria" panose="02040503050406030204" pitchFamily="18" charset="0"/>
              </a:rPr>
              <a:t>işverenin</a:t>
            </a:r>
            <a:r>
              <a:rPr lang="tr-TR" sz="1400" i="1" dirty="0">
                <a:effectLst/>
                <a:latin typeface="Cambria" panose="02040503050406030204" pitchFamily="18" charset="0"/>
              </a:rPr>
              <a:t> </a:t>
            </a:r>
            <a:r>
              <a:rPr lang="tr-TR" sz="1400" i="1" dirty="0" err="1">
                <a:effectLst/>
                <a:latin typeface="Cambria" panose="02040503050406030204" pitchFamily="18" charset="0"/>
              </a:rPr>
              <a:t>borc</a:t>
            </a:r>
            <a:r>
              <a:rPr lang="tr-TR" sz="1400" i="1" dirty="0">
                <a:effectLst/>
                <a:latin typeface="Cambria" panose="02040503050406030204" pitchFamily="18" charset="0"/>
              </a:rPr>
              <a:t>̧ ve sorumluluklarına da ayrı ayrı sahiptirler. Bir </a:t>
            </a:r>
            <a:r>
              <a:rPr lang="tr-TR" sz="1400" i="1" dirty="0" err="1">
                <a:effectLst/>
                <a:latin typeface="Cambria" panose="02040503050406030204" pitchFamily="18" charset="0"/>
              </a:rPr>
              <a:t>diğer</a:t>
            </a:r>
            <a:r>
              <a:rPr lang="tr-TR" sz="1400" i="1" dirty="0">
                <a:effectLst/>
                <a:latin typeface="Cambria" panose="02040503050406030204" pitchFamily="18" charset="0"/>
              </a:rPr>
              <a:t> </a:t>
            </a:r>
            <a:r>
              <a:rPr lang="tr-TR" sz="1400" b="1" i="1" dirty="0">
                <a:effectLst/>
                <a:latin typeface="Cambria" panose="02040503050406030204" pitchFamily="18" charset="0"/>
              </a:rPr>
              <a:t>anlatımla </a:t>
            </a:r>
            <a:r>
              <a:rPr lang="tr-TR" sz="1400" b="1" i="1" dirty="0" err="1">
                <a:effectLst/>
                <a:latin typeface="Cambria" panose="02040503050406030204" pitchFamily="18" charset="0"/>
              </a:rPr>
              <a:t>işçiye</a:t>
            </a:r>
            <a:r>
              <a:rPr lang="tr-TR" sz="1400" b="1" i="1" dirty="0">
                <a:effectLst/>
                <a:latin typeface="Cambria" panose="02040503050406030204" pitchFamily="18" charset="0"/>
              </a:rPr>
              <a:t> </a:t>
            </a:r>
            <a:r>
              <a:rPr lang="tr-TR" sz="1400" b="1" i="1" dirty="0" err="1">
                <a:effectLst/>
                <a:latin typeface="Cambria" panose="02040503050406030204" pitchFamily="18" charset="0"/>
              </a:rPr>
              <a:t>karşı</a:t>
            </a:r>
            <a:r>
              <a:rPr lang="tr-TR" sz="1400" b="1" i="1" dirty="0">
                <a:effectLst/>
                <a:latin typeface="Cambria" panose="02040503050406030204" pitchFamily="18" charset="0"/>
              </a:rPr>
              <a:t> </a:t>
            </a:r>
            <a:r>
              <a:rPr lang="tr-TR" sz="1400" b="1" i="1" dirty="0" err="1">
                <a:effectLst/>
                <a:latin typeface="Cambria" panose="02040503050406030204" pitchFamily="18" charset="0"/>
              </a:rPr>
              <a:t>işverenler</a:t>
            </a:r>
            <a:r>
              <a:rPr lang="tr-TR" sz="1400" b="1" i="1" dirty="0">
                <a:effectLst/>
                <a:latin typeface="Cambria" panose="02040503050406030204" pitchFamily="18" charset="0"/>
              </a:rPr>
              <a:t> mü- </a:t>
            </a:r>
            <a:r>
              <a:rPr lang="tr-TR" sz="1400" b="1" i="1" dirty="0" err="1">
                <a:effectLst/>
                <a:latin typeface="Cambria" panose="02040503050406030204" pitchFamily="18" charset="0"/>
              </a:rPr>
              <a:t>teselsil</a:t>
            </a:r>
            <a:r>
              <a:rPr lang="tr-TR" sz="1400" b="1" i="1" dirty="0">
                <a:effectLst/>
                <a:latin typeface="Cambria" panose="02040503050406030204" pitchFamily="18" charset="0"/>
              </a:rPr>
              <a:t> sorumlu olup, </a:t>
            </a:r>
            <a:r>
              <a:rPr lang="tr-TR" sz="1400" b="1" i="1" dirty="0" err="1">
                <a:effectLst/>
                <a:latin typeface="Cambria" panose="02040503050406030204" pitchFamily="18" charset="0"/>
              </a:rPr>
              <a:t>işçi</a:t>
            </a:r>
            <a:r>
              <a:rPr lang="tr-TR" sz="1400" b="1" i="1" dirty="0">
                <a:effectLst/>
                <a:latin typeface="Cambria" panose="02040503050406030204" pitchFamily="18" charset="0"/>
              </a:rPr>
              <a:t> de </a:t>
            </a:r>
            <a:r>
              <a:rPr lang="tr-TR" sz="1400" b="1" i="1" dirty="0" err="1">
                <a:effectLst/>
                <a:latin typeface="Cambria" panose="02040503050406030204" pitchFamily="18" charset="0"/>
              </a:rPr>
              <a:t>ücret</a:t>
            </a:r>
            <a:r>
              <a:rPr lang="tr-TR" sz="1400" b="1" i="1" dirty="0">
                <a:effectLst/>
                <a:latin typeface="Cambria" panose="02040503050406030204" pitchFamily="18" charset="0"/>
              </a:rPr>
              <a:t> ve </a:t>
            </a:r>
            <a:r>
              <a:rPr lang="tr-TR" sz="1400" b="1" i="1" dirty="0" err="1">
                <a:effectLst/>
                <a:latin typeface="Cambria" panose="02040503050406030204" pitchFamily="18" charset="0"/>
              </a:rPr>
              <a:t>diğer</a:t>
            </a:r>
            <a:r>
              <a:rPr lang="tr-TR" sz="1400" b="1" i="1" dirty="0">
                <a:effectLst/>
                <a:latin typeface="Cambria" panose="02040503050406030204" pitchFamily="18" charset="0"/>
              </a:rPr>
              <a:t> haklarının </a:t>
            </a:r>
            <a:r>
              <a:rPr lang="tr-TR" sz="1400" b="1" i="1" dirty="0" err="1">
                <a:effectLst/>
                <a:latin typeface="Cambria" panose="02040503050406030204" pitchFamily="18" charset="0"/>
              </a:rPr>
              <a:t>tümünu</a:t>
            </a:r>
            <a:r>
              <a:rPr lang="tr-TR" sz="1400" b="1" i="1" dirty="0">
                <a:effectLst/>
                <a:latin typeface="Cambria" panose="02040503050406030204" pitchFamily="18" charset="0"/>
              </a:rPr>
              <a:t>̈ her bir </a:t>
            </a:r>
            <a:r>
              <a:rPr lang="tr-TR" sz="1400" b="1" i="1" dirty="0" err="1">
                <a:effectLst/>
                <a:latin typeface="Cambria" panose="02040503050406030204" pitchFamily="18" charset="0"/>
              </a:rPr>
              <a:t>işverenden</a:t>
            </a:r>
            <a:r>
              <a:rPr lang="tr-TR" sz="1400" b="1" i="1" dirty="0">
                <a:effectLst/>
                <a:latin typeface="Cambria" panose="02040503050406030204" pitchFamily="18" charset="0"/>
              </a:rPr>
              <a:t> talep etme hakkına sahiptir</a:t>
            </a:r>
            <a:r>
              <a:rPr lang="tr-TR" sz="1400" i="1" dirty="0">
                <a:effectLst/>
                <a:latin typeface="Cambria" panose="02040503050406030204" pitchFamily="18" charset="0"/>
              </a:rPr>
              <a:t>. </a:t>
            </a:r>
            <a:endParaRPr lang="tr-TR" sz="1400" dirty="0">
              <a:effectLst/>
            </a:endParaRPr>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15</a:t>
            </a:fld>
            <a:endParaRPr lang="tr-TR"/>
          </a:p>
        </p:txBody>
      </p:sp>
    </p:spTree>
    <p:extLst>
      <p:ext uri="{BB962C8B-B14F-4D97-AF65-F5344CB8AC3E}">
        <p14:creationId xmlns:p14="http://schemas.microsoft.com/office/powerpoint/2010/main" val="137836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Bu unsur </a:t>
            </a:r>
            <a:r>
              <a:rPr lang="tr-TR" sz="1800" dirty="0" err="1">
                <a:effectLst/>
                <a:latin typeface="Cambria" panose="02040503050406030204" pitchFamily="18" charset="0"/>
              </a:rPr>
              <a:t>açısından</a:t>
            </a:r>
            <a:r>
              <a:rPr lang="tr-TR" sz="1800" dirty="0">
                <a:effectLst/>
                <a:latin typeface="Cambria" panose="02040503050406030204" pitchFamily="18" charset="0"/>
              </a:rPr>
              <a:t> </a:t>
            </a:r>
            <a:r>
              <a:rPr lang="tr-TR" sz="1800" dirty="0" err="1">
                <a:effectLst/>
                <a:latin typeface="Cambria" panose="02040503050406030204" pitchFamily="18" charset="0"/>
              </a:rPr>
              <a:t>işyeri</a:t>
            </a:r>
            <a:r>
              <a:rPr lang="tr-TR" sz="1800" dirty="0">
                <a:effectLst/>
                <a:latin typeface="Cambria" panose="02040503050406030204" pitchFamily="18" charset="0"/>
              </a:rPr>
              <a:t> kavramı dar yorumlanmamalıdır. Daha </a:t>
            </a:r>
            <a:r>
              <a:rPr lang="tr-TR" sz="1800" dirty="0" err="1">
                <a:effectLst/>
                <a:latin typeface="Cambria" panose="02040503050406030204" pitchFamily="18" charset="0"/>
              </a:rPr>
              <a:t>açık</a:t>
            </a:r>
            <a:r>
              <a:rPr lang="tr-TR" sz="1800" dirty="0">
                <a:effectLst/>
                <a:latin typeface="Cambria" panose="02040503050406030204" pitchFamily="18" charset="0"/>
              </a:rPr>
              <a:t> ifade ile </a:t>
            </a:r>
            <a:r>
              <a:rPr lang="tr-TR" sz="1800" dirty="0" err="1">
                <a:effectLst/>
                <a:latin typeface="Cambria" panose="02040503050406030204" pitchFamily="18" charset="0"/>
              </a:rPr>
              <a:t>işin</a:t>
            </a:r>
            <a:r>
              <a:rPr lang="tr-TR" sz="1800" dirty="0">
                <a:effectLst/>
                <a:latin typeface="Cambria" panose="02040503050406030204" pitchFamily="18" charset="0"/>
              </a:rPr>
              <a:t> mutlaka asıl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işyerinin</a:t>
            </a:r>
            <a:r>
              <a:rPr lang="tr-TR" sz="1800" dirty="0">
                <a:effectLst/>
                <a:latin typeface="Cambria" panose="02040503050406030204" pitchFamily="18" charset="0"/>
              </a:rPr>
              <a:t> </a:t>
            </a:r>
            <a:r>
              <a:rPr lang="tr-TR" sz="1800" dirty="0" err="1">
                <a:effectLst/>
                <a:latin typeface="Cambria" panose="02040503050406030204" pitchFamily="18" charset="0"/>
              </a:rPr>
              <a:t>coğrafi</a:t>
            </a:r>
            <a:r>
              <a:rPr lang="tr-TR" sz="1800" dirty="0">
                <a:effectLst/>
                <a:latin typeface="Cambria" panose="02040503050406030204" pitchFamily="18" charset="0"/>
              </a:rPr>
              <a:t> sınırları </a:t>
            </a:r>
            <a:r>
              <a:rPr lang="tr-TR" sz="1800" dirty="0" err="1">
                <a:effectLst/>
                <a:latin typeface="Cambria" panose="02040503050406030204" pitchFamily="18" charset="0"/>
              </a:rPr>
              <a:t>içerisinde</a:t>
            </a:r>
            <a:r>
              <a:rPr lang="tr-TR" sz="1800" dirty="0">
                <a:effectLst/>
                <a:latin typeface="Cambria" panose="02040503050406030204" pitchFamily="18" charset="0"/>
              </a:rPr>
              <a:t> yerine getirilmesi gerekli </a:t>
            </a:r>
            <a:r>
              <a:rPr lang="tr-TR" sz="1800" dirty="0" err="1">
                <a:effectLst/>
                <a:latin typeface="Cambria" panose="02040503050406030204" pitchFamily="18" charset="0"/>
              </a:rPr>
              <a:t>değildir</a:t>
            </a:r>
            <a:r>
              <a:rPr lang="tr-TR" sz="1800" dirty="0">
                <a:effectLst/>
                <a:latin typeface="Cambria" panose="02040503050406030204" pitchFamily="18" charset="0"/>
              </a:rPr>
              <a:t>. Zira bazı </a:t>
            </a:r>
            <a:r>
              <a:rPr lang="tr-TR" sz="1800" dirty="0" err="1">
                <a:effectLst/>
                <a:latin typeface="Cambria" panose="02040503050406030204" pitchFamily="18" charset="0"/>
              </a:rPr>
              <a:t>işler</a:t>
            </a:r>
            <a:r>
              <a:rPr lang="tr-TR" sz="1800" dirty="0">
                <a:effectLst/>
                <a:latin typeface="Cambria" panose="02040503050406030204" pitchFamily="18" charset="0"/>
              </a:rPr>
              <a:t> </a:t>
            </a:r>
            <a:r>
              <a:rPr lang="tr-TR" sz="1800" dirty="0" err="1">
                <a:effectLst/>
                <a:latin typeface="Cambria" panose="02040503050406030204" pitchFamily="18" charset="0"/>
              </a:rPr>
              <a:t>niteliği</a:t>
            </a:r>
            <a:r>
              <a:rPr lang="tr-TR" sz="1800" dirty="0">
                <a:effectLst/>
                <a:latin typeface="Cambria" panose="02040503050406030204" pitchFamily="18" charset="0"/>
              </a:rPr>
              <a:t> </a:t>
            </a:r>
            <a:r>
              <a:rPr lang="tr-TR" sz="1800" dirty="0" err="1">
                <a:effectLst/>
                <a:latin typeface="Cambria" panose="02040503050406030204" pitchFamily="18" charset="0"/>
              </a:rPr>
              <a:t>gereği</a:t>
            </a:r>
            <a:r>
              <a:rPr lang="tr-TR" sz="1800" dirty="0">
                <a:effectLst/>
                <a:latin typeface="Cambria" panose="02040503050406030204" pitchFamily="18" charset="0"/>
              </a:rPr>
              <a:t> asıl </a:t>
            </a:r>
            <a:r>
              <a:rPr lang="tr-TR" sz="1800" dirty="0" err="1">
                <a:effectLst/>
                <a:latin typeface="Cambria" panose="02040503050406030204" pitchFamily="18" charset="0"/>
              </a:rPr>
              <a:t>işverene</a:t>
            </a:r>
            <a:r>
              <a:rPr lang="tr-TR" sz="1800" dirty="0">
                <a:effectLst/>
                <a:latin typeface="Cambria" panose="02040503050406030204" pitchFamily="18" charset="0"/>
              </a:rPr>
              <a:t> ait </a:t>
            </a:r>
            <a:r>
              <a:rPr lang="tr-TR" sz="1800" dirty="0" err="1">
                <a:effectLst/>
                <a:latin typeface="Cambria" panose="02040503050406030204" pitchFamily="18" charset="0"/>
              </a:rPr>
              <a:t>işyerinde</a:t>
            </a:r>
            <a:r>
              <a:rPr lang="tr-TR" sz="1800" dirty="0">
                <a:effectLst/>
                <a:latin typeface="Cambria" panose="02040503050406030204" pitchFamily="18" charset="0"/>
              </a:rPr>
              <a:t> yapılamaz.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17</a:t>
            </a:fld>
            <a:endParaRPr lang="tr-TR"/>
          </a:p>
        </p:txBody>
      </p:sp>
    </p:spTree>
    <p:extLst>
      <p:ext uri="{BB962C8B-B14F-4D97-AF65-F5344CB8AC3E}">
        <p14:creationId xmlns:p14="http://schemas.microsoft.com/office/powerpoint/2010/main" val="46549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effectLst/>
                <a:latin typeface="Cambria" panose="02040503050406030204" pitchFamily="18" charset="0"/>
              </a:rPr>
              <a:t>Asıl </a:t>
            </a:r>
            <a:r>
              <a:rPr lang="tr-TR" sz="1200" dirty="0" err="1">
                <a:effectLst/>
                <a:latin typeface="Cambria" panose="02040503050406030204" pitchFamily="18" charset="0"/>
              </a:rPr>
              <a:t>işveren-alt</a:t>
            </a:r>
            <a:r>
              <a:rPr lang="tr-TR" sz="1200" dirty="0">
                <a:effectLst/>
                <a:latin typeface="Cambria" panose="02040503050406030204" pitchFamily="18" charset="0"/>
              </a:rPr>
              <a:t> </a:t>
            </a:r>
            <a:r>
              <a:rPr lang="tr-TR" sz="1200" dirty="0" err="1">
                <a:effectLst/>
                <a:latin typeface="Cambria" panose="02040503050406030204" pitchFamily="18" charset="0"/>
              </a:rPr>
              <a:t>işveren</a:t>
            </a:r>
            <a:r>
              <a:rPr lang="tr-TR" sz="1200" dirty="0">
                <a:effectLst/>
                <a:latin typeface="Cambria" panose="02040503050406030204" pitchFamily="18" charset="0"/>
              </a:rPr>
              <a:t> </a:t>
            </a:r>
            <a:r>
              <a:rPr lang="tr-TR" sz="1200" dirty="0" err="1">
                <a:effectLst/>
                <a:latin typeface="Cambria" panose="02040503050406030204" pitchFamily="18" charset="0"/>
              </a:rPr>
              <a:t>ilişkisinde</a:t>
            </a:r>
            <a:r>
              <a:rPr lang="tr-TR" sz="1200" dirty="0">
                <a:effectLst/>
                <a:latin typeface="Cambria" panose="02040503050406030204" pitchFamily="18" charset="0"/>
              </a:rPr>
              <a:t>, alt </a:t>
            </a:r>
            <a:r>
              <a:rPr lang="tr-TR" sz="1200" dirty="0" err="1">
                <a:effectLst/>
                <a:latin typeface="Cambria" panose="02040503050406030204" pitchFamily="18" charset="0"/>
              </a:rPr>
              <a:t>işveren</a:t>
            </a:r>
            <a:r>
              <a:rPr lang="tr-TR" sz="1200" dirty="0">
                <a:effectLst/>
                <a:latin typeface="Cambria" panose="02040503050406030204" pitchFamily="18" charset="0"/>
              </a:rPr>
              <a:t> </a:t>
            </a:r>
            <a:r>
              <a:rPr lang="tr-TR" sz="1200" dirty="0" err="1">
                <a:effectLst/>
                <a:latin typeface="Cambria" panose="02040503050406030204" pitchFamily="18" charset="0"/>
              </a:rPr>
              <a:t>için</a:t>
            </a:r>
            <a:r>
              <a:rPr lang="tr-TR" sz="1200" dirty="0">
                <a:effectLst/>
                <a:latin typeface="Cambria" panose="02040503050406030204" pitchFamily="18" charset="0"/>
              </a:rPr>
              <a:t> </a:t>
            </a:r>
            <a:r>
              <a:rPr lang="tr-TR" sz="1200" dirty="0" err="1">
                <a:effectLst/>
                <a:latin typeface="Cambria" panose="02040503050406030204" pitchFamily="18" charset="0"/>
              </a:rPr>
              <a:t>sözleşmeden</a:t>
            </a:r>
            <a:r>
              <a:rPr lang="tr-TR" sz="1200" dirty="0">
                <a:effectLst/>
                <a:latin typeface="Cambria" panose="02040503050406030204" pitchFamily="18" charset="0"/>
              </a:rPr>
              <a:t> </a:t>
            </a:r>
            <a:r>
              <a:rPr lang="tr-TR" sz="1200" dirty="0" err="1">
                <a:effectLst/>
                <a:latin typeface="Cambria" panose="02040503050406030204" pitchFamily="18" charset="0"/>
              </a:rPr>
              <a:t>doğan</a:t>
            </a:r>
            <a:r>
              <a:rPr lang="tr-TR" sz="1200" dirty="0">
                <a:effectLst/>
                <a:latin typeface="Cambria" panose="02040503050406030204" pitchFamily="18" charset="0"/>
              </a:rPr>
              <a:t> sorumluluk </a:t>
            </a:r>
            <a:r>
              <a:rPr lang="tr-TR" sz="1200" dirty="0" err="1">
                <a:effectLst/>
                <a:latin typeface="Cambria" panose="02040503050406030204" pitchFamily="18" charset="0"/>
              </a:rPr>
              <a:t>söz</a:t>
            </a:r>
            <a:r>
              <a:rPr lang="tr-TR" sz="1200" dirty="0">
                <a:effectLst/>
                <a:latin typeface="Cambria" panose="02040503050406030204" pitchFamily="18" charset="0"/>
              </a:rPr>
              <a:t> konusu iken, asıl </a:t>
            </a:r>
            <a:r>
              <a:rPr lang="tr-TR" sz="1200" dirty="0" err="1">
                <a:effectLst/>
                <a:latin typeface="Cambria" panose="02040503050406030204" pitchFamily="18" charset="0"/>
              </a:rPr>
              <a:t>işveren</a:t>
            </a:r>
            <a:r>
              <a:rPr lang="tr-TR" sz="1200" dirty="0">
                <a:effectLst/>
                <a:latin typeface="Cambria" panose="02040503050406030204" pitchFamily="18" charset="0"/>
              </a:rPr>
              <a:t> </a:t>
            </a:r>
            <a:r>
              <a:rPr lang="tr-TR" sz="1200" dirty="0" err="1">
                <a:effectLst/>
                <a:latin typeface="Cambria" panose="02040503050406030204" pitchFamily="18" charset="0"/>
              </a:rPr>
              <a:t>için</a:t>
            </a:r>
            <a:r>
              <a:rPr lang="tr-TR" sz="1200" dirty="0">
                <a:effectLst/>
                <a:latin typeface="Cambria" panose="02040503050406030204" pitchFamily="18" charset="0"/>
              </a:rPr>
              <a:t> kanundan </a:t>
            </a:r>
            <a:r>
              <a:rPr lang="tr-TR" sz="1200" dirty="0" err="1">
                <a:effectLst/>
                <a:latin typeface="Cambria" panose="02040503050406030204" pitchFamily="18" charset="0"/>
              </a:rPr>
              <a:t>doğan</a:t>
            </a:r>
            <a:r>
              <a:rPr lang="tr-TR" sz="1200" dirty="0">
                <a:effectLst/>
                <a:latin typeface="Cambria" panose="02040503050406030204" pitchFamily="18" charset="0"/>
              </a:rPr>
              <a:t> bir sorumluluk </a:t>
            </a:r>
            <a:r>
              <a:rPr lang="tr-TR" sz="1200" dirty="0" err="1">
                <a:effectLst/>
                <a:latin typeface="Cambria" panose="02040503050406030204" pitchFamily="18" charset="0"/>
              </a:rPr>
              <a:t>söz</a:t>
            </a:r>
            <a:r>
              <a:rPr lang="tr-TR" sz="1200" dirty="0">
                <a:effectLst/>
                <a:latin typeface="Cambria" panose="02040503050406030204" pitchFamily="18" charset="0"/>
              </a:rPr>
              <a:t> konusudur. Zira asıl </a:t>
            </a:r>
            <a:r>
              <a:rPr lang="tr-TR" sz="1200" dirty="0" err="1">
                <a:effectLst/>
                <a:latin typeface="Cambria" panose="02040503050406030204" pitchFamily="18" charset="0"/>
              </a:rPr>
              <a:t>işveren</a:t>
            </a:r>
            <a:r>
              <a:rPr lang="tr-TR" sz="1200" dirty="0">
                <a:effectLst/>
                <a:latin typeface="Cambria" panose="02040503050406030204" pitchFamily="18" charset="0"/>
              </a:rPr>
              <a:t> ile alt </a:t>
            </a:r>
            <a:r>
              <a:rPr lang="tr-TR" sz="1200" dirty="0" err="1">
                <a:effectLst/>
                <a:latin typeface="Cambria" panose="02040503050406030204" pitchFamily="18" charset="0"/>
              </a:rPr>
              <a:t>işverenin</a:t>
            </a:r>
            <a:r>
              <a:rPr lang="tr-TR" sz="1200" dirty="0">
                <a:effectLst/>
                <a:latin typeface="Cambria" panose="02040503050406030204" pitchFamily="18" charset="0"/>
              </a:rPr>
              <a:t> </a:t>
            </a:r>
            <a:r>
              <a:rPr lang="tr-TR" sz="1200" dirty="0" err="1">
                <a:effectLst/>
                <a:latin typeface="Cambria" panose="02040503050406030204" pitchFamily="18" charset="0"/>
              </a:rPr>
              <a:t>işçisi</a:t>
            </a:r>
            <a:r>
              <a:rPr lang="tr-TR" sz="1200" dirty="0">
                <a:effectLst/>
                <a:latin typeface="Cambria" panose="02040503050406030204" pitchFamily="18" charset="0"/>
              </a:rPr>
              <a:t> arasında </a:t>
            </a:r>
            <a:r>
              <a:rPr lang="tr-TR" sz="1200" dirty="0" err="1">
                <a:effectLst/>
                <a:latin typeface="Cambria" panose="02040503050406030204" pitchFamily="18" charset="0"/>
              </a:rPr>
              <a:t>kurulmus</a:t>
            </a:r>
            <a:r>
              <a:rPr lang="tr-TR" sz="1200" dirty="0">
                <a:effectLst/>
                <a:latin typeface="Cambria" panose="02040503050406030204" pitchFamily="18" charset="0"/>
              </a:rPr>
              <a:t>̧ bir iş </a:t>
            </a:r>
            <a:r>
              <a:rPr lang="tr-TR" sz="1200" dirty="0" err="1">
                <a:effectLst/>
                <a:latin typeface="Cambria" panose="02040503050406030204" pitchFamily="18" charset="0"/>
              </a:rPr>
              <a:t>sözleşmesi</a:t>
            </a:r>
            <a:r>
              <a:rPr lang="tr-TR" sz="1200" dirty="0">
                <a:effectLst/>
                <a:latin typeface="Cambria" panose="02040503050406030204" pitchFamily="18" charset="0"/>
              </a:rPr>
              <a:t> </a:t>
            </a:r>
            <a:r>
              <a:rPr lang="tr-TR" sz="1200" dirty="0" err="1">
                <a:effectLst/>
                <a:latin typeface="Cambria" panose="02040503050406030204" pitchFamily="18" charset="0"/>
              </a:rPr>
              <a:t>bulunmadığı</a:t>
            </a:r>
            <a:r>
              <a:rPr lang="tr-TR" sz="1200" dirty="0">
                <a:effectLst/>
                <a:latin typeface="Cambria" panose="02040503050406030204" pitchFamily="18" charset="0"/>
              </a:rPr>
              <a:t> halde, </a:t>
            </a:r>
            <a:r>
              <a:rPr lang="tr-TR" sz="1200" dirty="0" err="1">
                <a:effectLst/>
                <a:latin typeface="Cambria" panose="02040503050406030204" pitchFamily="18" charset="0"/>
              </a:rPr>
              <a:t>İs</a:t>
            </a:r>
            <a:r>
              <a:rPr lang="tr-TR" sz="1200" dirty="0">
                <a:effectLst/>
                <a:latin typeface="Cambria" panose="02040503050406030204" pitchFamily="18" charset="0"/>
              </a:rPr>
              <a:t>̧ Kanunu’nun 2. maddesinde yer verilen emredici </a:t>
            </a:r>
            <a:r>
              <a:rPr lang="tr-TR" sz="1200" dirty="0" err="1">
                <a:effectLst/>
                <a:latin typeface="Cambria" panose="02040503050406030204" pitchFamily="18" charset="0"/>
              </a:rPr>
              <a:t>hüküm</a:t>
            </a:r>
            <a:r>
              <a:rPr lang="tr-TR" sz="1200" dirty="0">
                <a:effectLst/>
                <a:latin typeface="Cambria" panose="02040503050406030204" pitchFamily="18" charset="0"/>
              </a:rPr>
              <a:t> dolayısı ile asıl </a:t>
            </a:r>
            <a:r>
              <a:rPr lang="tr-TR" sz="1200" dirty="0" err="1">
                <a:effectLst/>
                <a:latin typeface="Cambria" panose="02040503050406030204" pitchFamily="18" charset="0"/>
              </a:rPr>
              <a:t>işverenin</a:t>
            </a:r>
            <a:r>
              <a:rPr lang="tr-TR" sz="1200" dirty="0">
                <a:effectLst/>
                <a:latin typeface="Cambria" panose="02040503050406030204" pitchFamily="18" charset="0"/>
              </a:rPr>
              <a:t> alt </a:t>
            </a:r>
            <a:r>
              <a:rPr lang="tr-TR" sz="1200" dirty="0" err="1">
                <a:effectLst/>
                <a:latin typeface="Cambria" panose="02040503050406030204" pitchFamily="18" charset="0"/>
              </a:rPr>
              <a:t>işverenin</a:t>
            </a:r>
            <a:r>
              <a:rPr lang="tr-TR" sz="1200" dirty="0">
                <a:effectLst/>
                <a:latin typeface="Cambria" panose="02040503050406030204" pitchFamily="18" charset="0"/>
              </a:rPr>
              <a:t> </a:t>
            </a:r>
            <a:r>
              <a:rPr lang="tr-TR" sz="1200" dirty="0" err="1">
                <a:effectLst/>
                <a:latin typeface="Cambria" panose="02040503050406030204" pitchFamily="18" charset="0"/>
              </a:rPr>
              <a:t>işçilerine</a:t>
            </a:r>
            <a:r>
              <a:rPr lang="tr-TR" sz="1200" dirty="0">
                <a:effectLst/>
                <a:latin typeface="Cambria" panose="02040503050406030204" pitchFamily="18" charset="0"/>
              </a:rPr>
              <a:t> </a:t>
            </a:r>
            <a:r>
              <a:rPr lang="tr-TR" sz="1200" dirty="0" err="1">
                <a:effectLst/>
                <a:latin typeface="Cambria" panose="02040503050406030204" pitchFamily="18" charset="0"/>
              </a:rPr>
              <a:t>karşı</a:t>
            </a:r>
            <a:r>
              <a:rPr lang="tr-TR" sz="1200" dirty="0">
                <a:effectLst/>
                <a:latin typeface="Cambria" panose="02040503050406030204" pitchFamily="18" charset="0"/>
              </a:rPr>
              <a:t> </a:t>
            </a:r>
            <a:r>
              <a:rPr lang="tr-TR" sz="1200" dirty="0" err="1">
                <a:effectLst/>
                <a:latin typeface="Cambria" panose="02040503050406030204" pitchFamily="18" charset="0"/>
              </a:rPr>
              <a:t>müteselsil</a:t>
            </a:r>
            <a:r>
              <a:rPr lang="tr-TR" sz="1200" dirty="0">
                <a:effectLst/>
                <a:latin typeface="Cambria" panose="02040503050406030204" pitchFamily="18" charset="0"/>
              </a:rPr>
              <a:t> </a:t>
            </a:r>
            <a:r>
              <a:rPr lang="tr-TR" sz="1200" dirty="0" err="1">
                <a:effectLst/>
                <a:latin typeface="Cambria" panose="02040503050406030204" pitchFamily="18" charset="0"/>
              </a:rPr>
              <a:t>sorumluluğu</a:t>
            </a:r>
            <a:r>
              <a:rPr lang="tr-TR" sz="1200" dirty="0">
                <a:effectLst/>
                <a:latin typeface="Cambria" panose="02040503050406030204" pitchFamily="18" charset="0"/>
              </a:rPr>
              <a:t> bulunmaktadır. </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18</a:t>
            </a:fld>
            <a:endParaRPr lang="tr-TR"/>
          </a:p>
        </p:txBody>
      </p:sp>
    </p:spTree>
    <p:extLst>
      <p:ext uri="{BB962C8B-B14F-4D97-AF65-F5344CB8AC3E}">
        <p14:creationId xmlns:p14="http://schemas.microsoft.com/office/powerpoint/2010/main" val="44861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Bu </a:t>
            </a:r>
            <a:r>
              <a:rPr lang="tr-TR" sz="1800" dirty="0" err="1">
                <a:effectLst/>
                <a:latin typeface="Cambria" panose="02040503050406030204" pitchFamily="18" charset="0"/>
              </a:rPr>
              <a:t>düzenlemeye</a:t>
            </a:r>
            <a:r>
              <a:rPr lang="tr-TR" sz="1800" dirty="0">
                <a:effectLst/>
                <a:latin typeface="Cambria" panose="02040503050406030204" pitchFamily="18" charset="0"/>
              </a:rPr>
              <a:t> aykırılık haline ayrıca idari para cezası da </a:t>
            </a:r>
            <a:r>
              <a:rPr lang="tr-TR" sz="1800" dirty="0" err="1">
                <a:effectLst/>
                <a:latin typeface="Cambria" panose="02040503050406030204" pitchFamily="18" charset="0"/>
              </a:rPr>
              <a:t>bağlanmıştır</a:t>
            </a:r>
            <a:r>
              <a:rPr lang="tr-TR" sz="1800" dirty="0">
                <a:effectLst/>
                <a:latin typeface="Cambria" panose="02040503050406030204" pitchFamily="18" charset="0"/>
              </a:rPr>
              <a:t> (İK m. 98). Belirtelim ki, muvazaanın idari denetimle tespiti </a:t>
            </a:r>
            <a:r>
              <a:rPr lang="tr-TR" sz="1800" dirty="0" err="1">
                <a:effectLst/>
                <a:latin typeface="Cambria" panose="02040503050406030204" pitchFamily="18" charset="0"/>
              </a:rPr>
              <a:t>şart</a:t>
            </a:r>
            <a:r>
              <a:rPr lang="tr-TR" sz="1800" dirty="0">
                <a:effectLst/>
                <a:latin typeface="Cambria" panose="02040503050406030204" pitchFamily="18" charset="0"/>
              </a:rPr>
              <a:t> olmayıp, </a:t>
            </a:r>
            <a:r>
              <a:rPr lang="tr-TR" sz="1800" dirty="0" err="1">
                <a:effectLst/>
                <a:latin typeface="Cambria" panose="02040503050406030204" pitchFamily="18" charset="0"/>
              </a:rPr>
              <a:t>işçinin</a:t>
            </a:r>
            <a:r>
              <a:rPr lang="tr-TR" sz="1800" dirty="0">
                <a:effectLst/>
                <a:latin typeface="Cambria" panose="02040503050406030204" pitchFamily="18" charset="0"/>
              </a:rPr>
              <a:t> bireysel olarak yargı denetimine </a:t>
            </a:r>
            <a:r>
              <a:rPr lang="tr-TR" sz="1800" dirty="0" err="1">
                <a:effectLst/>
                <a:latin typeface="Cambria" panose="02040503050406030204" pitchFamily="18" charset="0"/>
              </a:rPr>
              <a:t>başvurması</a:t>
            </a:r>
            <a:r>
              <a:rPr lang="tr-TR" sz="1800" dirty="0">
                <a:effectLst/>
                <a:latin typeface="Cambria" panose="02040503050406030204" pitchFamily="18" charset="0"/>
              </a:rPr>
              <a:t> </a:t>
            </a:r>
            <a:r>
              <a:rPr lang="tr-TR" sz="1800" dirty="0" err="1">
                <a:effectLst/>
                <a:latin typeface="Cambria" panose="02040503050406030204" pitchFamily="18" charset="0"/>
              </a:rPr>
              <a:t>mümkündür</a:t>
            </a:r>
            <a:r>
              <a:rPr lang="tr-TR" sz="1800" dirty="0">
                <a:effectLst/>
                <a:latin typeface="Cambria" panose="02040503050406030204" pitchFamily="18" charset="0"/>
              </a:rPr>
              <a:t>. </a:t>
            </a:r>
            <a:endParaRPr lang="tr-TR" dirty="0"/>
          </a:p>
          <a:p>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19</a:t>
            </a:fld>
            <a:endParaRPr lang="tr-TR"/>
          </a:p>
        </p:txBody>
      </p:sp>
    </p:spTree>
    <p:extLst>
      <p:ext uri="{BB962C8B-B14F-4D97-AF65-F5344CB8AC3E}">
        <p14:creationId xmlns:p14="http://schemas.microsoft.com/office/powerpoint/2010/main" val="2373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Bu tanım </a:t>
            </a:r>
            <a:r>
              <a:rPr lang="tr-TR" sz="1800" dirty="0" err="1">
                <a:effectLst/>
                <a:latin typeface="Cambria" panose="02040503050406030204" pitchFamily="18" charset="0"/>
              </a:rPr>
              <a:t>çerçevesinde</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vekili sayılmanın iki </a:t>
            </a:r>
            <a:r>
              <a:rPr lang="tr-TR" sz="1800" dirty="0" err="1">
                <a:effectLst/>
                <a:latin typeface="Cambria" panose="02040503050406030204" pitchFamily="18" charset="0"/>
              </a:rPr>
              <a:t>koşulu</a:t>
            </a:r>
            <a:r>
              <a:rPr lang="tr-TR" sz="1800" dirty="0">
                <a:effectLst/>
                <a:latin typeface="Cambria" panose="02040503050406030204" pitchFamily="18" charset="0"/>
              </a:rPr>
              <a:t> bulunmaktadır. Bunlar; </a:t>
            </a:r>
            <a:r>
              <a:rPr lang="tr-TR" sz="1800" b="1" dirty="0" err="1">
                <a:effectLst/>
                <a:latin typeface="Cambria" panose="02040503050406030204" pitchFamily="18" charset="0"/>
              </a:rPr>
              <a:t>işveren</a:t>
            </a:r>
            <a:r>
              <a:rPr lang="tr-TR" sz="1800" b="1" dirty="0">
                <a:effectLst/>
                <a:latin typeface="Cambria" panose="02040503050406030204" pitchFamily="18" charset="0"/>
              </a:rPr>
              <a:t> adına hareket etmek </a:t>
            </a:r>
            <a:r>
              <a:rPr lang="tr-TR" sz="1800" dirty="0">
                <a:effectLst/>
                <a:latin typeface="Cambria" panose="02040503050406030204" pitchFamily="18" charset="0"/>
              </a:rPr>
              <a:t>ve </a:t>
            </a:r>
            <a:r>
              <a:rPr lang="tr-TR" sz="1800" b="1" dirty="0" err="1">
                <a:effectLst/>
                <a:latin typeface="Cambria" panose="02040503050406030204" pitchFamily="18" charset="0"/>
              </a:rPr>
              <a:t>işin</a:t>
            </a:r>
            <a:r>
              <a:rPr lang="tr-TR" sz="1800" b="1" dirty="0">
                <a:effectLst/>
                <a:latin typeface="Cambria" panose="02040503050406030204" pitchFamily="18" charset="0"/>
              </a:rPr>
              <a:t> </a:t>
            </a:r>
            <a:r>
              <a:rPr lang="tr-TR" sz="1800" b="1" dirty="0" err="1">
                <a:effectLst/>
                <a:latin typeface="Cambria" panose="02040503050406030204" pitchFamily="18" charset="0"/>
              </a:rPr>
              <a:t>işyerinin</a:t>
            </a:r>
            <a:r>
              <a:rPr lang="tr-TR" sz="1800" b="1" dirty="0">
                <a:effectLst/>
                <a:latin typeface="Cambria" panose="02040503050406030204" pitchFamily="18" charset="0"/>
              </a:rPr>
              <a:t> </a:t>
            </a:r>
            <a:r>
              <a:rPr lang="tr-TR" sz="1800" b="1" dirty="0" err="1">
                <a:effectLst/>
                <a:latin typeface="Cambria" panose="02040503050406030204" pitchFamily="18" charset="0"/>
              </a:rPr>
              <a:t>işletmenin</a:t>
            </a:r>
            <a:r>
              <a:rPr lang="tr-TR" sz="1800" b="1" dirty="0">
                <a:effectLst/>
                <a:latin typeface="Cambria" panose="02040503050406030204" pitchFamily="18" charset="0"/>
              </a:rPr>
              <a:t> </a:t>
            </a:r>
            <a:r>
              <a:rPr lang="tr-TR" sz="1800" b="1" dirty="0" err="1">
                <a:effectLst/>
                <a:latin typeface="Cambria" panose="02040503050406030204" pitchFamily="18" charset="0"/>
              </a:rPr>
              <a:t>yönetiminde</a:t>
            </a:r>
            <a:r>
              <a:rPr lang="tr-TR" sz="1800" b="1" dirty="0">
                <a:effectLst/>
                <a:latin typeface="Cambria" panose="02040503050406030204" pitchFamily="18" charset="0"/>
              </a:rPr>
              <a:t> yer almak</a:t>
            </a:r>
            <a:r>
              <a:rPr lang="tr-TR" sz="1800" dirty="0">
                <a:effectLst/>
                <a:latin typeface="Cambria" panose="02040503050406030204" pitchFamily="18" charset="0"/>
              </a:rPr>
              <a:t>tır. Belirtelim ki, </a:t>
            </a:r>
            <a:r>
              <a:rPr lang="tr-TR" sz="1800" dirty="0" err="1">
                <a:effectLst/>
                <a:latin typeface="Cambria" panose="02040503050406030204" pitchFamily="18" charset="0"/>
              </a:rPr>
              <a:t>yönetim</a:t>
            </a:r>
            <a:r>
              <a:rPr lang="tr-TR" sz="1800" dirty="0">
                <a:effectLst/>
                <a:latin typeface="Cambria" panose="02040503050406030204" pitchFamily="18" charset="0"/>
              </a:rPr>
              <a:t> yetkisi kendisine verilen </a:t>
            </a:r>
            <a:r>
              <a:rPr lang="tr-TR" sz="1800" dirty="0" err="1">
                <a:effectLst/>
                <a:latin typeface="Cambria" panose="02040503050406030204" pitchFamily="18" charset="0"/>
              </a:rPr>
              <a:t>görev</a:t>
            </a:r>
            <a:r>
              <a:rPr lang="tr-TR" sz="1800" dirty="0">
                <a:effectLst/>
                <a:latin typeface="Cambria" panose="02040503050406030204" pitchFamily="18" charset="0"/>
              </a:rPr>
              <a:t> ve yetki alanı ile sınırlıdır. </a:t>
            </a:r>
            <a:r>
              <a:rPr lang="tr-TR" sz="1800" b="1" dirty="0" err="1">
                <a:effectLst/>
                <a:latin typeface="Cambria" panose="02040503050406030204" pitchFamily="18" charset="0"/>
              </a:rPr>
              <a:t>işveren</a:t>
            </a:r>
            <a:r>
              <a:rPr lang="tr-TR" sz="1800" b="1" dirty="0">
                <a:effectLst/>
                <a:latin typeface="Cambria" panose="02040503050406030204" pitchFamily="18" charset="0"/>
              </a:rPr>
              <a:t> </a:t>
            </a:r>
            <a:r>
              <a:rPr lang="tr-TR" sz="1800" b="1" dirty="0" err="1">
                <a:effectLst/>
                <a:latin typeface="Cambria" panose="02040503050406030204" pitchFamily="18" charset="0"/>
              </a:rPr>
              <a:t>vekilliği</a:t>
            </a:r>
            <a:r>
              <a:rPr lang="tr-TR" sz="1800" b="1" dirty="0">
                <a:effectLst/>
                <a:latin typeface="Cambria" panose="02040503050406030204" pitchFamily="18" charset="0"/>
              </a:rPr>
              <a:t> sıfatı, </a:t>
            </a:r>
            <a:r>
              <a:rPr lang="tr-TR" sz="1800" b="1" dirty="0" err="1">
                <a:effectLst/>
                <a:latin typeface="Cambria" panose="02040503050406030204" pitchFamily="18" charset="0"/>
              </a:rPr>
              <a:t>işçilere</a:t>
            </a:r>
            <a:r>
              <a:rPr lang="tr-TR" sz="1800" b="1" dirty="0">
                <a:effectLst/>
                <a:latin typeface="Cambria" panose="02040503050406030204" pitchFamily="18" charset="0"/>
              </a:rPr>
              <a:t> tanınan hak ve </a:t>
            </a:r>
            <a:r>
              <a:rPr lang="tr-TR" sz="1800" b="1" dirty="0" err="1">
                <a:effectLst/>
                <a:latin typeface="Cambria" panose="02040503050406030204" pitchFamily="18" charset="0"/>
              </a:rPr>
              <a:t>yükümlülükleri</a:t>
            </a:r>
            <a:r>
              <a:rPr lang="tr-TR" sz="1800" b="1" dirty="0">
                <a:effectLst/>
                <a:latin typeface="Cambria" panose="02040503050406030204" pitchFamily="18" charset="0"/>
              </a:rPr>
              <a:t> ortadan kaldırmaz .</a:t>
            </a:r>
            <a:endParaRPr lang="tr-TR" dirty="0"/>
          </a:p>
          <a:p>
            <a:r>
              <a:rPr lang="tr-TR" dirty="0"/>
              <a:t>İşletmenin bütününü sevk ve idare eden işveren vekili ve yardımcıları ile işçiyi işe alma ve işten çıkarmaya yetkili işveren vekilleri hakkında iş güvencesi hükümleri uygulanmaz.</a:t>
            </a:r>
          </a:p>
        </p:txBody>
      </p:sp>
      <p:sp>
        <p:nvSpPr>
          <p:cNvPr id="4" name="Slayt Numarası Yer Tutucusu 3"/>
          <p:cNvSpPr>
            <a:spLocks noGrp="1"/>
          </p:cNvSpPr>
          <p:nvPr>
            <p:ph type="sldNum" sz="quarter" idx="5"/>
          </p:nvPr>
        </p:nvSpPr>
        <p:spPr/>
        <p:txBody>
          <a:bodyPr/>
          <a:lstStyle/>
          <a:p>
            <a:fld id="{6A53E19E-DC7B-EA48-AF8F-81865C65E989}" type="slidenum">
              <a:rPr lang="tr-TR" smtClean="0"/>
              <a:t>20</a:t>
            </a:fld>
            <a:endParaRPr lang="tr-TR"/>
          </a:p>
        </p:txBody>
      </p:sp>
    </p:spTree>
    <p:extLst>
      <p:ext uri="{BB962C8B-B14F-4D97-AF65-F5344CB8AC3E}">
        <p14:creationId xmlns:p14="http://schemas.microsoft.com/office/powerpoint/2010/main" val="272373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dirty="0" err="1">
                <a:effectLst/>
                <a:latin typeface="Cambria" panose="02040503050406030204" pitchFamily="18" charset="0"/>
              </a:rPr>
              <a:t>İşyerini</a:t>
            </a:r>
            <a:r>
              <a:rPr lang="tr-TR" sz="1800" b="1" i="1" dirty="0">
                <a:effectLst/>
                <a:latin typeface="Cambria" panose="02040503050406030204" pitchFamily="18" charset="0"/>
              </a:rPr>
              <a:t> </a:t>
            </a:r>
            <a:r>
              <a:rPr lang="tr-TR" sz="1800" b="1" i="1" dirty="0" err="1">
                <a:effectLst/>
                <a:latin typeface="Cambria" panose="02040503050406030204" pitchFamily="18" charset="0"/>
              </a:rPr>
              <a:t>oluşturan</a:t>
            </a:r>
            <a:r>
              <a:rPr lang="tr-TR" sz="1800" b="1" i="1" dirty="0">
                <a:effectLst/>
                <a:latin typeface="Cambria" panose="02040503050406030204" pitchFamily="18" charset="0"/>
              </a:rPr>
              <a:t> eklentiler ve </a:t>
            </a:r>
            <a:r>
              <a:rPr lang="tr-TR" sz="1800" b="1" i="1" dirty="0" err="1">
                <a:effectLst/>
                <a:latin typeface="Cambria" panose="02040503050406030204" pitchFamily="18" charset="0"/>
              </a:rPr>
              <a:t>araçların</a:t>
            </a:r>
            <a:r>
              <a:rPr lang="tr-TR" sz="1800" b="1" i="1" dirty="0">
                <a:effectLst/>
                <a:latin typeface="Cambria" panose="02040503050406030204" pitchFamily="18" charset="0"/>
              </a:rPr>
              <a:t> tespiti kolay ise de “</a:t>
            </a:r>
            <a:r>
              <a:rPr lang="tr-TR" sz="1800" b="1" i="1" dirty="0" err="1">
                <a:effectLst/>
                <a:latin typeface="Cambria" panose="02040503050406030204" pitchFamily="18" charset="0"/>
              </a:rPr>
              <a:t>işyerine</a:t>
            </a:r>
            <a:r>
              <a:rPr lang="tr-TR" sz="1800" b="1" i="1" dirty="0">
                <a:effectLst/>
                <a:latin typeface="Cambria" panose="02040503050406030204" pitchFamily="18" charset="0"/>
              </a:rPr>
              <a:t> </a:t>
            </a:r>
            <a:r>
              <a:rPr lang="tr-TR" sz="1800" b="1" i="1" dirty="0" err="1">
                <a:effectLst/>
                <a:latin typeface="Cambria" panose="02040503050406030204" pitchFamily="18" charset="0"/>
              </a:rPr>
              <a:t>bağlı</a:t>
            </a:r>
            <a:r>
              <a:rPr lang="tr-TR" sz="1800" b="1" i="1" dirty="0">
                <a:effectLst/>
                <a:latin typeface="Cambria" panose="02040503050406030204" pitchFamily="18" charset="0"/>
              </a:rPr>
              <a:t> </a:t>
            </a:r>
            <a:r>
              <a:rPr lang="tr-TR" sz="1800" b="1" i="1" dirty="0" err="1">
                <a:effectLst/>
                <a:latin typeface="Cambria" panose="02040503050406030204" pitchFamily="18" charset="0"/>
              </a:rPr>
              <a:t>yer’in</a:t>
            </a:r>
            <a:r>
              <a:rPr lang="tr-TR" sz="1800" b="1" i="1" dirty="0">
                <a:effectLst/>
                <a:latin typeface="Cambria" panose="02040503050406030204" pitchFamily="18" charset="0"/>
              </a:rPr>
              <a:t> </a:t>
            </a:r>
            <a:r>
              <a:rPr lang="tr-TR" sz="1800" b="1" i="1" dirty="0" err="1">
                <a:effectLst/>
                <a:latin typeface="Cambria" panose="02040503050406030204" pitchFamily="18" charset="0"/>
              </a:rPr>
              <a:t>işyerinden</a:t>
            </a:r>
            <a:r>
              <a:rPr lang="tr-TR" sz="1800" b="1" i="1" dirty="0">
                <a:effectLst/>
                <a:latin typeface="Cambria" panose="02040503050406030204" pitchFamily="18" charset="0"/>
              </a:rPr>
              <a:t> sayılması tek </a:t>
            </a:r>
            <a:r>
              <a:rPr lang="tr-TR" sz="1800" b="1" i="1" dirty="0" err="1">
                <a:effectLst/>
                <a:latin typeface="Cambria" panose="02040503050406030204" pitchFamily="18" charset="0"/>
              </a:rPr>
              <a:t>başına</a:t>
            </a:r>
            <a:r>
              <a:rPr lang="tr-TR" sz="1800" b="1" i="1" dirty="0">
                <a:effectLst/>
                <a:latin typeface="Cambria" panose="02040503050406030204" pitchFamily="18" charset="0"/>
              </a:rPr>
              <a:t> yeterli bir kriter </a:t>
            </a:r>
            <a:r>
              <a:rPr lang="tr-TR" sz="1800" b="1" i="1" dirty="0" err="1">
                <a:effectLst/>
                <a:latin typeface="Cambria" panose="02040503050406030204" pitchFamily="18" charset="0"/>
              </a:rPr>
              <a:t>değildir</a:t>
            </a:r>
            <a:r>
              <a:rPr lang="tr-TR" sz="1800" b="1" i="1" dirty="0">
                <a:effectLst/>
                <a:latin typeface="Cambria" panose="02040503050406030204" pitchFamily="18" charset="0"/>
              </a:rPr>
              <a:t>. Aynı zamanda bu </a:t>
            </a:r>
            <a:r>
              <a:rPr lang="tr-TR" sz="1800" b="1" i="1" dirty="0" err="1">
                <a:effectLst/>
                <a:latin typeface="Cambria" panose="02040503050406030204" pitchFamily="18" charset="0"/>
              </a:rPr>
              <a:t>bağlı</a:t>
            </a:r>
            <a:r>
              <a:rPr lang="tr-TR" sz="1800" b="1" i="1" dirty="0">
                <a:effectLst/>
                <a:latin typeface="Cambria" panose="02040503050406030204" pitchFamily="18" charset="0"/>
              </a:rPr>
              <a:t> yerin de </a:t>
            </a:r>
            <a:r>
              <a:rPr lang="tr-TR" sz="1800" b="1" i="1" dirty="0" err="1">
                <a:effectLst/>
                <a:latin typeface="Cambria" panose="02040503050406030204" pitchFamily="18" charset="0"/>
              </a:rPr>
              <a:t>niteliği</a:t>
            </a:r>
            <a:r>
              <a:rPr lang="tr-TR" sz="1800" b="1" i="1" dirty="0">
                <a:effectLst/>
                <a:latin typeface="Cambria" panose="02040503050406030204" pitchFamily="18" charset="0"/>
              </a:rPr>
              <a:t> </a:t>
            </a:r>
            <a:r>
              <a:rPr lang="tr-TR" sz="1800" b="1" i="1" dirty="0" err="1">
                <a:effectLst/>
                <a:latin typeface="Cambria" panose="02040503050406030204" pitchFamily="18" charset="0"/>
              </a:rPr>
              <a:t>yönünden</a:t>
            </a:r>
            <a:r>
              <a:rPr lang="tr-TR" sz="1800" b="1" i="1" dirty="0">
                <a:effectLst/>
                <a:latin typeface="Cambria" panose="02040503050406030204" pitchFamily="18" charset="0"/>
              </a:rPr>
              <a:t> </a:t>
            </a:r>
            <a:r>
              <a:rPr lang="tr-TR" sz="1800" b="1" i="1" dirty="0" err="1">
                <a:effectLst/>
                <a:latin typeface="Cambria" panose="02040503050406030204" pitchFamily="18" charset="0"/>
              </a:rPr>
              <a:t>işyerine</a:t>
            </a:r>
            <a:r>
              <a:rPr lang="tr-TR" sz="1800" b="1" i="1" dirty="0">
                <a:effectLst/>
                <a:latin typeface="Cambria" panose="02040503050406030204" pitchFamily="18" charset="0"/>
              </a:rPr>
              <a:t> </a:t>
            </a:r>
            <a:r>
              <a:rPr lang="tr-TR" sz="1800" b="1" i="1" dirty="0" err="1">
                <a:effectLst/>
                <a:latin typeface="Cambria" panose="02040503050406030204" pitchFamily="18" charset="0"/>
              </a:rPr>
              <a:t>bağılılığı</a:t>
            </a:r>
            <a:r>
              <a:rPr lang="tr-TR" sz="1800" b="1" i="1" dirty="0">
                <a:effectLst/>
                <a:latin typeface="Cambria" panose="02040503050406030204" pitchFamily="18" charset="0"/>
              </a:rPr>
              <a:t> bulunmalı ve aynı </a:t>
            </a:r>
            <a:r>
              <a:rPr lang="tr-TR" sz="1800" b="1" i="1" dirty="0" err="1">
                <a:effectLst/>
                <a:latin typeface="Cambria" panose="02040503050406030204" pitchFamily="18" charset="0"/>
              </a:rPr>
              <a:t>yönetim</a:t>
            </a:r>
            <a:r>
              <a:rPr lang="tr-TR" sz="1800" b="1" i="1" dirty="0">
                <a:effectLst/>
                <a:latin typeface="Cambria" panose="02040503050406030204" pitchFamily="18" charset="0"/>
              </a:rPr>
              <a:t> </a:t>
            </a:r>
            <a:r>
              <a:rPr lang="tr-TR" sz="1800" b="1" i="1" dirty="0" err="1">
                <a:effectLst/>
                <a:latin typeface="Cambria" panose="02040503050406030204" pitchFamily="18" charset="0"/>
              </a:rPr>
              <a:t>birliği</a:t>
            </a:r>
            <a:r>
              <a:rPr lang="tr-TR" sz="1800" b="1" i="1" dirty="0">
                <a:effectLst/>
                <a:latin typeface="Cambria" panose="02040503050406030204" pitchFamily="18" charset="0"/>
              </a:rPr>
              <a:t> altında </a:t>
            </a:r>
            <a:r>
              <a:rPr lang="tr-TR" sz="1800" b="1" i="1" dirty="0" err="1">
                <a:effectLst/>
                <a:latin typeface="Cambria" panose="02040503050406030204" pitchFamily="18" charset="0"/>
              </a:rPr>
              <a:t>örgütlenmis</a:t>
            </a:r>
            <a:r>
              <a:rPr lang="tr-TR" sz="1800" b="1" i="1" dirty="0">
                <a:effectLst/>
                <a:latin typeface="Cambria" panose="02040503050406030204" pitchFamily="18" charset="0"/>
              </a:rPr>
              <a:t>̧ olması gereklidir. Bundan </a:t>
            </a:r>
            <a:r>
              <a:rPr lang="tr-TR" sz="1800" b="1" i="1" dirty="0" err="1">
                <a:effectLst/>
                <a:latin typeface="Cambria" panose="02040503050406030204" pitchFamily="18" charset="0"/>
              </a:rPr>
              <a:t>anlaşılması</a:t>
            </a:r>
            <a:r>
              <a:rPr lang="tr-TR" sz="1800" b="1" i="1" dirty="0">
                <a:effectLst/>
                <a:latin typeface="Cambria" panose="02040503050406030204" pitchFamily="18" charset="0"/>
              </a:rPr>
              <a:t> gereken </a:t>
            </a:r>
            <a:r>
              <a:rPr lang="tr-TR" sz="1800" b="1" i="1" dirty="0" err="1">
                <a:effectLst/>
                <a:latin typeface="Cambria" panose="02040503050406030204" pitchFamily="18" charset="0"/>
              </a:rPr>
              <a:t>işin</a:t>
            </a:r>
            <a:r>
              <a:rPr lang="tr-TR" sz="1800" b="1" i="1" dirty="0">
                <a:effectLst/>
                <a:latin typeface="Cambria" panose="02040503050406030204" pitchFamily="18" charset="0"/>
              </a:rPr>
              <a:t> </a:t>
            </a:r>
            <a:r>
              <a:rPr lang="tr-TR" sz="1800" b="1" i="1" dirty="0" err="1">
                <a:effectLst/>
                <a:latin typeface="Cambria" panose="02040503050406030204" pitchFamily="18" charset="0"/>
              </a:rPr>
              <a:t>niteliği</a:t>
            </a:r>
            <a:r>
              <a:rPr lang="tr-TR" sz="1800" b="1" i="1" dirty="0">
                <a:effectLst/>
                <a:latin typeface="Cambria" panose="02040503050406030204" pitchFamily="18" charset="0"/>
              </a:rPr>
              <a:t> ve </a:t>
            </a:r>
            <a:r>
              <a:rPr lang="tr-TR" sz="1800" b="1" i="1" dirty="0" err="1">
                <a:effectLst/>
                <a:latin typeface="Cambria" panose="02040503050406030204" pitchFamily="18" charset="0"/>
              </a:rPr>
              <a:t>yürütümu</a:t>
            </a:r>
            <a:r>
              <a:rPr lang="tr-TR" sz="1800" b="1" i="1" dirty="0">
                <a:effectLst/>
                <a:latin typeface="Cambria" panose="02040503050406030204" pitchFamily="18" charset="0"/>
              </a:rPr>
              <a:t>̈ </a:t>
            </a:r>
            <a:r>
              <a:rPr lang="tr-TR" sz="1800" b="1" i="1" dirty="0" err="1">
                <a:effectLst/>
                <a:latin typeface="Cambria" panose="02040503050406030204" pitchFamily="18" charset="0"/>
              </a:rPr>
              <a:t>gereği</a:t>
            </a:r>
            <a:r>
              <a:rPr lang="tr-TR" sz="1800" b="1" i="1" dirty="0">
                <a:effectLst/>
                <a:latin typeface="Cambria" panose="02040503050406030204" pitchFamily="18" charset="0"/>
              </a:rPr>
              <a:t> yapılan </a:t>
            </a:r>
            <a:r>
              <a:rPr lang="tr-TR" sz="1800" b="1" i="1" dirty="0" err="1">
                <a:effectLst/>
                <a:latin typeface="Cambria" panose="02040503050406030204" pitchFamily="18" charset="0"/>
              </a:rPr>
              <a:t>işlerin</a:t>
            </a:r>
            <a:r>
              <a:rPr lang="tr-TR" sz="1800" b="1" i="1" dirty="0">
                <a:effectLst/>
                <a:latin typeface="Cambria" panose="02040503050406030204" pitchFamily="18" charset="0"/>
              </a:rPr>
              <a:t> aynı </a:t>
            </a:r>
            <a:r>
              <a:rPr lang="tr-TR" sz="1800" b="1" i="1" dirty="0" err="1">
                <a:effectLst/>
                <a:latin typeface="Cambria" panose="02040503050406030204" pitchFamily="18" charset="0"/>
              </a:rPr>
              <a:t>yönetim</a:t>
            </a:r>
            <a:r>
              <a:rPr lang="tr-TR" sz="1800" b="1" i="1" dirty="0">
                <a:effectLst/>
                <a:latin typeface="Cambria" panose="02040503050406030204" pitchFamily="18" charset="0"/>
              </a:rPr>
              <a:t> altında </a:t>
            </a:r>
            <a:r>
              <a:rPr lang="tr-TR" sz="1800" b="1" i="1" dirty="0" err="1">
                <a:effectLst/>
                <a:latin typeface="Cambria" panose="02040503050406030204" pitchFamily="18" charset="0"/>
              </a:rPr>
              <a:t>örgütlenmis</a:t>
            </a:r>
            <a:r>
              <a:rPr lang="tr-TR" sz="1800" b="1" i="1" dirty="0">
                <a:effectLst/>
                <a:latin typeface="Cambria" panose="02040503050406030204" pitchFamily="18" charset="0"/>
              </a:rPr>
              <a:t>̧ bulunmasıdır. </a:t>
            </a:r>
            <a:r>
              <a:rPr lang="tr-TR" sz="1800" b="1" i="1" dirty="0" err="1">
                <a:effectLst/>
                <a:latin typeface="Cambria" panose="02040503050406030204" pitchFamily="18" charset="0"/>
              </a:rPr>
              <a:t>Eğer</a:t>
            </a:r>
            <a:r>
              <a:rPr lang="tr-TR" sz="1800" b="1" i="1" dirty="0">
                <a:effectLst/>
                <a:latin typeface="Cambria" panose="02040503050406030204" pitchFamily="18" charset="0"/>
              </a:rPr>
              <a:t> </a:t>
            </a:r>
            <a:r>
              <a:rPr lang="tr-TR" sz="1800" b="1" i="1" dirty="0" err="1">
                <a:effectLst/>
                <a:latin typeface="Cambria" panose="02040503050406030204" pitchFamily="18" charset="0"/>
              </a:rPr>
              <a:t>yönetim</a:t>
            </a:r>
            <a:r>
              <a:rPr lang="tr-TR" sz="1800" b="1" i="1" dirty="0">
                <a:effectLst/>
                <a:latin typeface="Cambria" panose="02040503050406030204" pitchFamily="18" charset="0"/>
              </a:rPr>
              <a:t> </a:t>
            </a:r>
            <a:r>
              <a:rPr lang="tr-TR" sz="1800" b="1" i="1" dirty="0" err="1">
                <a:effectLst/>
                <a:latin typeface="Cambria" panose="02040503050406030204" pitchFamily="18" charset="0"/>
              </a:rPr>
              <a:t>birliği</a:t>
            </a:r>
            <a:r>
              <a:rPr lang="tr-TR" sz="1800" b="1" i="1" dirty="0">
                <a:effectLst/>
                <a:latin typeface="Cambria" panose="02040503050406030204" pitchFamily="18" charset="0"/>
              </a:rPr>
              <a:t> altında </a:t>
            </a:r>
            <a:r>
              <a:rPr lang="tr-TR" sz="1800" b="1" i="1" dirty="0" err="1">
                <a:effectLst/>
                <a:latin typeface="Cambria" panose="02040503050406030204" pitchFamily="18" charset="0"/>
              </a:rPr>
              <a:t>örgütlenme</a:t>
            </a:r>
            <a:r>
              <a:rPr lang="tr-TR" sz="1800" b="1" i="1" dirty="0">
                <a:effectLst/>
                <a:latin typeface="Cambria" panose="02040503050406030204" pitchFamily="18" charset="0"/>
              </a:rPr>
              <a:t> </a:t>
            </a:r>
            <a:r>
              <a:rPr lang="tr-TR" sz="1800" b="1" i="1" dirty="0" err="1">
                <a:effectLst/>
                <a:latin typeface="Cambria" panose="02040503050406030204" pitchFamily="18" charset="0"/>
              </a:rPr>
              <a:t>sağlanamamıs</a:t>
            </a:r>
            <a:r>
              <a:rPr lang="tr-TR" sz="1800" b="1" i="1" dirty="0">
                <a:effectLst/>
                <a:latin typeface="Cambria" panose="02040503050406030204" pitchFamily="18" charset="0"/>
              </a:rPr>
              <a:t>̧ ya da farklı ve birbirinden </a:t>
            </a:r>
            <a:r>
              <a:rPr lang="tr-TR" sz="1800" b="1" i="1" dirty="0" err="1">
                <a:effectLst/>
                <a:latin typeface="Cambria" panose="02040503050406030204" pitchFamily="18" charset="0"/>
              </a:rPr>
              <a:t>bağımsız</a:t>
            </a:r>
            <a:r>
              <a:rPr lang="tr-TR" sz="1800" b="1" i="1" dirty="0">
                <a:effectLst/>
                <a:latin typeface="Cambria" panose="02040503050406030204" pitchFamily="18" charset="0"/>
              </a:rPr>
              <a:t> iki ayrı </a:t>
            </a:r>
            <a:r>
              <a:rPr lang="tr-TR" sz="1800" b="1" i="1" dirty="0" err="1">
                <a:effectLst/>
                <a:latin typeface="Cambria" panose="02040503050406030204" pitchFamily="18" charset="0"/>
              </a:rPr>
              <a:t>yönetim</a:t>
            </a:r>
            <a:r>
              <a:rPr lang="tr-TR" sz="1800" b="1" i="1" dirty="0">
                <a:effectLst/>
                <a:latin typeface="Cambria" panose="02040503050406030204" pitchFamily="18" charset="0"/>
              </a:rPr>
              <a:t> </a:t>
            </a:r>
            <a:r>
              <a:rPr lang="tr-TR" sz="1800" b="1" i="1" dirty="0" err="1">
                <a:effectLst/>
                <a:latin typeface="Cambria" panose="02040503050406030204" pitchFamily="18" charset="0"/>
              </a:rPr>
              <a:t>oluşmuşsa</a:t>
            </a:r>
            <a:r>
              <a:rPr lang="tr-TR" sz="1800" b="1" i="1" dirty="0">
                <a:effectLst/>
                <a:latin typeface="Cambria" panose="02040503050406030204" pitchFamily="18" charset="0"/>
              </a:rPr>
              <a:t> artık tek bir </a:t>
            </a:r>
            <a:r>
              <a:rPr lang="tr-TR" sz="1800" b="1" i="1" dirty="0" err="1">
                <a:effectLst/>
                <a:latin typeface="Cambria" panose="02040503050406030204" pitchFamily="18" charset="0"/>
              </a:rPr>
              <a:t>işyerinden</a:t>
            </a:r>
            <a:r>
              <a:rPr lang="tr-TR" sz="1800" b="1" i="1" dirty="0">
                <a:effectLst/>
                <a:latin typeface="Cambria" panose="02040503050406030204" pitchFamily="18" charset="0"/>
              </a:rPr>
              <a:t> </a:t>
            </a:r>
            <a:r>
              <a:rPr lang="tr-TR" sz="1800" b="1" i="1" dirty="0" err="1">
                <a:effectLst/>
                <a:latin typeface="Cambria" panose="02040503050406030204" pitchFamily="18" charset="0"/>
              </a:rPr>
              <a:t>değil</a:t>
            </a:r>
            <a:r>
              <a:rPr lang="tr-TR" sz="1800" b="1" i="1" dirty="0">
                <a:effectLst/>
                <a:latin typeface="Cambria" panose="02040503050406030204" pitchFamily="18" charset="0"/>
              </a:rPr>
              <a:t> </a:t>
            </a:r>
            <a:r>
              <a:rPr lang="tr-TR" sz="1800" b="1" i="1" dirty="0" err="1">
                <a:effectLst/>
                <a:latin typeface="Cambria" panose="02040503050406030204" pitchFamily="18" charset="0"/>
              </a:rPr>
              <a:t>bağımsız</a:t>
            </a:r>
            <a:r>
              <a:rPr lang="tr-TR" sz="1800" b="1" i="1" dirty="0">
                <a:effectLst/>
                <a:latin typeface="Cambria" panose="02040503050406030204" pitchFamily="18" charset="0"/>
              </a:rPr>
              <a:t> olan </a:t>
            </a:r>
            <a:r>
              <a:rPr lang="tr-TR" sz="1800" b="1" i="1" dirty="0" err="1">
                <a:effectLst/>
                <a:latin typeface="Cambria" panose="02040503050406030204" pitchFamily="18" charset="0"/>
              </a:rPr>
              <a:t>yönetim</a:t>
            </a:r>
            <a:r>
              <a:rPr lang="tr-TR" sz="1800" b="1" i="1" dirty="0">
                <a:effectLst/>
                <a:latin typeface="Cambria" panose="02040503050406030204" pitchFamily="18" charset="0"/>
              </a:rPr>
              <a:t> sayısınca </a:t>
            </a:r>
            <a:r>
              <a:rPr lang="tr-TR" sz="1800" b="1" i="1" dirty="0" err="1">
                <a:effectLst/>
                <a:latin typeface="Cambria" panose="02040503050406030204" pitchFamily="18" charset="0"/>
              </a:rPr>
              <a:t>işyerinden</a:t>
            </a:r>
            <a:r>
              <a:rPr lang="tr-TR" sz="1800" b="1" i="1" dirty="0">
                <a:effectLst/>
                <a:latin typeface="Cambria" panose="02040503050406030204" pitchFamily="18" charset="0"/>
              </a:rPr>
              <a:t> bahsedilecektir. Bu </a:t>
            </a:r>
            <a:r>
              <a:rPr lang="tr-TR" sz="1800" b="1" i="1" dirty="0" err="1">
                <a:effectLst/>
                <a:latin typeface="Cambria" panose="02040503050406030204" pitchFamily="18" charset="0"/>
              </a:rPr>
              <a:t>bağlamda</a:t>
            </a:r>
            <a:r>
              <a:rPr lang="tr-TR" sz="1800" b="1" i="1" dirty="0">
                <a:effectLst/>
                <a:latin typeface="Cambria" panose="02040503050406030204" pitchFamily="18" charset="0"/>
              </a:rPr>
              <a:t> birbirinden tamamen </a:t>
            </a:r>
            <a:r>
              <a:rPr lang="tr-TR" sz="1800" b="1" i="1" dirty="0" err="1">
                <a:effectLst/>
                <a:latin typeface="Cambria" panose="02040503050406030204" pitchFamily="18" charset="0"/>
              </a:rPr>
              <a:t>bağımsız</a:t>
            </a:r>
            <a:r>
              <a:rPr lang="tr-TR" sz="1800" b="1" i="1" dirty="0">
                <a:effectLst/>
                <a:latin typeface="Cambria" panose="02040503050406030204" pitchFamily="18" charset="0"/>
              </a:rPr>
              <a:t> bir organizasyon yapılanması </a:t>
            </a:r>
            <a:r>
              <a:rPr lang="tr-TR" sz="1800" b="1" i="1" dirty="0" err="1">
                <a:effectLst/>
                <a:latin typeface="Cambria" panose="02040503050406030204" pitchFamily="18" charset="0"/>
              </a:rPr>
              <a:t>söz</a:t>
            </a:r>
            <a:r>
              <a:rPr lang="tr-TR" sz="1800" b="1" i="1" dirty="0">
                <a:effectLst/>
                <a:latin typeface="Cambria" panose="02040503050406030204" pitchFamily="18" charset="0"/>
              </a:rPr>
              <a:t> konusu ise ayrı </a:t>
            </a:r>
            <a:r>
              <a:rPr lang="tr-TR" sz="1800" b="1" i="1" dirty="0" err="1">
                <a:effectLst/>
                <a:latin typeface="Cambria" panose="02040503050406030204" pitchFamily="18" charset="0"/>
              </a:rPr>
              <a:t>işyerlerin</a:t>
            </a:r>
            <a:r>
              <a:rPr lang="tr-TR" sz="1800" b="1" i="1" dirty="0">
                <a:effectLst/>
                <a:latin typeface="Cambria" panose="02040503050406030204" pitchFamily="18" charset="0"/>
              </a:rPr>
              <a:t>- den, buna mukabil tek bir </a:t>
            </a:r>
            <a:r>
              <a:rPr lang="tr-TR" sz="1800" b="1" i="1" dirty="0" err="1">
                <a:effectLst/>
                <a:latin typeface="Cambria" panose="02040503050406030204" pitchFamily="18" charset="0"/>
              </a:rPr>
              <a:t>yönetim</a:t>
            </a:r>
            <a:r>
              <a:rPr lang="tr-TR" sz="1800" b="1" i="1" dirty="0">
                <a:effectLst/>
                <a:latin typeface="Cambria" panose="02040503050406030204" pitchFamily="18" charset="0"/>
              </a:rPr>
              <a:t> </a:t>
            </a:r>
            <a:r>
              <a:rPr lang="tr-TR" sz="1800" b="1" i="1" dirty="0" err="1">
                <a:effectLst/>
                <a:latin typeface="Cambria" panose="02040503050406030204" pitchFamily="18" charset="0"/>
              </a:rPr>
              <a:t>birliği</a:t>
            </a:r>
            <a:r>
              <a:rPr lang="tr-TR" sz="1800" b="1" i="1" dirty="0">
                <a:effectLst/>
                <a:latin typeface="Cambria" panose="02040503050406030204" pitchFamily="18" charset="0"/>
              </a:rPr>
              <a:t> altında yapılanma </a:t>
            </a:r>
            <a:r>
              <a:rPr lang="tr-TR" sz="1800" b="1" i="1" dirty="0" err="1">
                <a:effectLst/>
                <a:latin typeface="Cambria" panose="02040503050406030204" pitchFamily="18" charset="0"/>
              </a:rPr>
              <a:t>söz</a:t>
            </a:r>
            <a:r>
              <a:rPr lang="tr-TR" sz="1800" b="1" i="1" dirty="0">
                <a:effectLst/>
                <a:latin typeface="Cambria" panose="02040503050406030204" pitchFamily="18" charset="0"/>
              </a:rPr>
              <a:t> konusu ise </a:t>
            </a:r>
            <a:r>
              <a:rPr lang="tr-TR" sz="1800" b="1" i="1" dirty="0" err="1">
                <a:effectLst/>
                <a:latin typeface="Cambria" panose="02040503050406030204" pitchFamily="18" charset="0"/>
              </a:rPr>
              <a:t>işyerine</a:t>
            </a:r>
            <a:r>
              <a:rPr lang="tr-TR" sz="1800" b="1" i="1" dirty="0">
                <a:effectLst/>
                <a:latin typeface="Cambria" panose="02040503050406030204" pitchFamily="18" charset="0"/>
              </a:rPr>
              <a:t> </a:t>
            </a:r>
            <a:r>
              <a:rPr lang="tr-TR" sz="1800" b="1" i="1" dirty="0" err="1">
                <a:effectLst/>
                <a:latin typeface="Cambria" panose="02040503050406030204" pitchFamily="18" charset="0"/>
              </a:rPr>
              <a:t>bağlı</a:t>
            </a:r>
            <a:r>
              <a:rPr lang="tr-TR" sz="1800" b="1" i="1" dirty="0">
                <a:effectLst/>
                <a:latin typeface="Cambria" panose="02040503050406030204" pitchFamily="18" charset="0"/>
              </a:rPr>
              <a:t> yer </a:t>
            </a:r>
            <a:r>
              <a:rPr lang="tr-TR" sz="1800" b="1" i="1" dirty="0" err="1">
                <a:effectLst/>
                <a:latin typeface="Cambria" panose="02040503050406030204" pitchFamily="18" charset="0"/>
              </a:rPr>
              <a:t>kabulu</a:t>
            </a:r>
            <a:r>
              <a:rPr lang="tr-TR" sz="1800" b="1" i="1" dirty="0">
                <a:effectLst/>
                <a:latin typeface="Cambria" panose="02040503050406030204" pitchFamily="18" charset="0"/>
              </a:rPr>
              <a:t>̈ ile tek </a:t>
            </a:r>
            <a:r>
              <a:rPr lang="tr-TR" sz="1800" b="1" i="1" dirty="0" err="1">
                <a:effectLst/>
                <a:latin typeface="Cambria" panose="02040503050406030204" pitchFamily="18" charset="0"/>
              </a:rPr>
              <a:t>işyeri</a:t>
            </a:r>
            <a:r>
              <a:rPr lang="tr-TR" sz="1800" b="1" i="1" dirty="0">
                <a:effectLst/>
                <a:latin typeface="Cambria" panose="02040503050406030204" pitchFamily="18" charset="0"/>
              </a:rPr>
              <a:t> </a:t>
            </a:r>
            <a:r>
              <a:rPr lang="tr-TR" sz="1800" b="1" i="1" dirty="0" err="1">
                <a:effectLst/>
                <a:latin typeface="Cambria" panose="02040503050406030204" pitchFamily="18" charset="0"/>
              </a:rPr>
              <a:t>bulunduğu</a:t>
            </a:r>
            <a:r>
              <a:rPr lang="tr-TR" sz="1800" b="1" i="1" dirty="0">
                <a:effectLst/>
                <a:latin typeface="Cambria" panose="02040503050406030204" pitchFamily="18" charset="0"/>
              </a:rPr>
              <a:t> kabul edilmelidir</a:t>
            </a:r>
            <a:r>
              <a:rPr lang="tr-TR" sz="1800" i="1" dirty="0">
                <a:effectLst/>
                <a:latin typeface="Cambria" panose="02040503050406030204" pitchFamily="18" charset="0"/>
              </a:rPr>
              <a:t>”</a:t>
            </a:r>
            <a:r>
              <a:rPr lang="tr-TR" sz="1800" dirty="0">
                <a:effectLst/>
                <a:latin typeface="Cambria" panose="02040503050406030204" pitchFamily="18" charset="0"/>
              </a:rPr>
              <a:t>. </a:t>
            </a:r>
            <a:r>
              <a:rPr lang="tr-TR" sz="1800" dirty="0" err="1">
                <a:effectLst/>
                <a:latin typeface="Cambria" panose="02040503050406030204" pitchFamily="18" charset="0"/>
              </a:rPr>
              <a:t>Yarg</a:t>
            </a:r>
            <a:r>
              <a:rPr lang="tr-TR" sz="1800" dirty="0">
                <a:effectLst/>
                <a:latin typeface="Cambria" panose="02040503050406030204" pitchFamily="18" charset="0"/>
              </a:rPr>
              <a:t>. 9. HD., E. 2021/2712, K. 2021/10078, T. 10.6.2021 </a:t>
            </a:r>
            <a:endParaRPr lang="tr-TR" dirty="0">
              <a:effectLst/>
            </a:endParaRPr>
          </a:p>
        </p:txBody>
      </p:sp>
      <p:sp>
        <p:nvSpPr>
          <p:cNvPr id="4" name="Slayt Numarası Yer Tutucusu 3"/>
          <p:cNvSpPr>
            <a:spLocks noGrp="1"/>
          </p:cNvSpPr>
          <p:nvPr>
            <p:ph type="sldNum" sz="quarter" idx="5"/>
          </p:nvPr>
        </p:nvSpPr>
        <p:spPr/>
        <p:txBody>
          <a:bodyPr/>
          <a:lstStyle/>
          <a:p>
            <a:fld id="{6A53E19E-DC7B-EA48-AF8F-81865C65E989}" type="slidenum">
              <a:rPr lang="tr-TR" smtClean="0"/>
              <a:t>21</a:t>
            </a:fld>
            <a:endParaRPr lang="tr-TR"/>
          </a:p>
        </p:txBody>
      </p:sp>
    </p:spTree>
    <p:extLst>
      <p:ext uri="{BB962C8B-B14F-4D97-AF65-F5344CB8AC3E}">
        <p14:creationId xmlns:p14="http://schemas.microsoft.com/office/powerpoint/2010/main" val="198148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Cambria" panose="02040503050406030204" pitchFamily="18" charset="0"/>
              </a:rPr>
              <a:t>Özel</a:t>
            </a:r>
            <a:r>
              <a:rPr lang="tr-TR" sz="1800" dirty="0">
                <a:effectLst/>
                <a:latin typeface="Cambria" panose="02040503050406030204" pitchFamily="18" charset="0"/>
              </a:rPr>
              <a:t> istihdam </a:t>
            </a:r>
            <a:r>
              <a:rPr lang="tr-TR" sz="1800" dirty="0" err="1">
                <a:effectLst/>
                <a:latin typeface="Cambria" panose="02040503050406030204" pitchFamily="18" charset="0"/>
              </a:rPr>
              <a:t>bürosu</a:t>
            </a:r>
            <a:r>
              <a:rPr lang="tr-TR" sz="1800" dirty="0">
                <a:effectLst/>
                <a:latin typeface="Cambria" panose="02040503050406030204" pitchFamily="18" charset="0"/>
              </a:rPr>
              <a:t> </a:t>
            </a:r>
            <a:r>
              <a:rPr lang="tr-TR" sz="1800" dirty="0" err="1">
                <a:effectLst/>
                <a:latin typeface="Cambria" panose="02040503050406030204" pitchFamily="18" charset="0"/>
              </a:rPr>
              <a:t>aracılığıyla</a:t>
            </a:r>
            <a:r>
              <a:rPr lang="tr-TR" sz="1800" dirty="0">
                <a:effectLst/>
                <a:latin typeface="Cambria" panose="02040503050406030204" pitchFamily="18" charset="0"/>
              </a:rPr>
              <a:t> kurulan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“mesleki </a:t>
            </a:r>
            <a:r>
              <a:rPr lang="tr-TR" sz="1800" dirty="0" err="1">
                <a:effectLst/>
                <a:latin typeface="Cambria" panose="02040503050406030204" pitchFamily="18" charset="0"/>
              </a:rPr>
              <a:t>amaçlı</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olarak anılmaktadır.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13md. Ebeveyn izni kapsamında kısmi süreyle çalışma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74. md analık izni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İş sözleşmesinin askıda kaldığı diğer haller: sağlık nedenleri ile askıya alma (ihbar süresi+6 hafta), gözaltı ve tutukluluk nedeniyle (bu süre boyunca) askıya alma.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mbria" panose="02040503050406030204" pitchFamily="18" charset="0"/>
              </a:rPr>
              <a:t>Geçici işçi çalıştıran işveren özel istihdam bürosunun işçiye yaptığı ödemeleri kontrol etmekle </a:t>
            </a:r>
            <a:r>
              <a:rPr lang="tr-TR" sz="1800" dirty="0" err="1">
                <a:effectLst/>
                <a:latin typeface="Cambria" panose="02040503050406030204" pitchFamily="18" charset="0"/>
              </a:rPr>
              <a:t>yükümlüdür.Özel</a:t>
            </a:r>
            <a:r>
              <a:rPr lang="tr-TR" sz="1800" dirty="0">
                <a:effectLst/>
                <a:latin typeface="Cambria" panose="02040503050406030204" pitchFamily="18" charset="0"/>
              </a:rPr>
              <a:t> istihdam bürosu ödeme yapmıyorsa ücreti işçinin banka hesabına doğrudan yatırmalıdır.</a:t>
            </a:r>
            <a:endParaRPr lang="tr-TR" dirty="0"/>
          </a:p>
        </p:txBody>
      </p:sp>
      <p:sp>
        <p:nvSpPr>
          <p:cNvPr id="4" name="Slayt Numarası Yer Tutucusu 3"/>
          <p:cNvSpPr>
            <a:spLocks noGrp="1"/>
          </p:cNvSpPr>
          <p:nvPr>
            <p:ph type="sldNum" sz="quarter" idx="5"/>
          </p:nvPr>
        </p:nvSpPr>
        <p:spPr/>
        <p:txBody>
          <a:bodyPr/>
          <a:lstStyle/>
          <a:p>
            <a:fld id="{6A53E19E-DC7B-EA48-AF8F-81865C65E989}" type="slidenum">
              <a:rPr lang="tr-TR" smtClean="0"/>
              <a:t>23</a:t>
            </a:fld>
            <a:endParaRPr lang="tr-TR"/>
          </a:p>
        </p:txBody>
      </p:sp>
    </p:spTree>
    <p:extLst>
      <p:ext uri="{BB962C8B-B14F-4D97-AF65-F5344CB8AC3E}">
        <p14:creationId xmlns:p14="http://schemas.microsoft.com/office/powerpoint/2010/main" val="142444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Sendikalar ve toplu iş sözleşmesi kanunu md.65 niteliği bakımından sürekli olmasında teknik zorunluluk bulunan hallerde faaliyetin devamlılığını sağlamayı öngörür.</a:t>
            </a:r>
          </a:p>
        </p:txBody>
      </p:sp>
      <p:sp>
        <p:nvSpPr>
          <p:cNvPr id="4" name="Slayt Numarası Yer Tutucusu 3"/>
          <p:cNvSpPr>
            <a:spLocks noGrp="1"/>
          </p:cNvSpPr>
          <p:nvPr>
            <p:ph type="sldNum" sz="quarter" idx="5"/>
          </p:nvPr>
        </p:nvSpPr>
        <p:spPr/>
        <p:txBody>
          <a:bodyPr/>
          <a:lstStyle/>
          <a:p>
            <a:fld id="{6A53E19E-DC7B-EA48-AF8F-81865C65E989}" type="slidenum">
              <a:rPr lang="tr-TR" smtClean="0"/>
              <a:t>24</a:t>
            </a:fld>
            <a:endParaRPr lang="tr-TR"/>
          </a:p>
        </p:txBody>
      </p:sp>
    </p:spTree>
    <p:extLst>
      <p:ext uri="{BB962C8B-B14F-4D97-AF65-F5344CB8AC3E}">
        <p14:creationId xmlns:p14="http://schemas.microsoft.com/office/powerpoint/2010/main" val="352856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6CDD0-69A6-B4B7-7DAD-AA3B27AB8DC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6378CBB-2330-CCFC-5A9A-FFC90E2A9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EB911B8-ACA4-70A0-4785-7BBC535D22B8}"/>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5" name="Alt Bilgi Yer Tutucusu 4">
            <a:extLst>
              <a:ext uri="{FF2B5EF4-FFF2-40B4-BE49-F238E27FC236}">
                <a16:creationId xmlns:a16="http://schemas.microsoft.com/office/drawing/2014/main" id="{40573493-7B15-E0C2-8C8E-8B526F09080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0497FD-BE9C-80D9-E2A1-DC8D8FF0F821}"/>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344772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59576A-EE3C-B7AF-E71E-DB325D32371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4CBE239-8F64-529E-1E91-408C879386A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837C89-1897-6CBA-1028-554B5E77CB1E}"/>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5" name="Alt Bilgi Yer Tutucusu 4">
            <a:extLst>
              <a:ext uri="{FF2B5EF4-FFF2-40B4-BE49-F238E27FC236}">
                <a16:creationId xmlns:a16="http://schemas.microsoft.com/office/drawing/2014/main" id="{EAE335F8-25A3-0EC9-FBD7-8565731E82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9BA9EA6-D23F-204B-FA18-FED9CFA89114}"/>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42258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B8B796D-F76F-18E9-53CA-C7DF3C8F056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C11BD5B-E1A1-7DA5-B5A7-CA4F7C64169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F2C51A-8FCE-A384-1B4D-E255E8AF0550}"/>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5" name="Alt Bilgi Yer Tutucusu 4">
            <a:extLst>
              <a:ext uri="{FF2B5EF4-FFF2-40B4-BE49-F238E27FC236}">
                <a16:creationId xmlns:a16="http://schemas.microsoft.com/office/drawing/2014/main" id="{8E2E29AC-8EB4-6002-087D-606AC5CD2B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CF2F615-85EE-881C-0B99-32245A958A69}"/>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314948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0E56D-72F8-1AC4-66BC-4168A391D8A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45C7028-4F68-A413-824D-08CAC9BBBFD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05F3D7F-8F1F-62EF-9730-6CCF654FE9D4}"/>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5" name="Alt Bilgi Yer Tutucusu 4">
            <a:extLst>
              <a:ext uri="{FF2B5EF4-FFF2-40B4-BE49-F238E27FC236}">
                <a16:creationId xmlns:a16="http://schemas.microsoft.com/office/drawing/2014/main" id="{7C6EA4BE-183A-5B62-C5D8-51BDD088E9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89C7BF-C34F-766A-B1D3-F247F57709B7}"/>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100519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EB3E3D-CBA7-16D9-2853-A4806ADB5A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C6D29EE-59C9-AEF7-C9FC-5F4E174E4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332DEAB-A79D-4CA3-CC94-D8E6F0FF02CE}"/>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5" name="Alt Bilgi Yer Tutucusu 4">
            <a:extLst>
              <a:ext uri="{FF2B5EF4-FFF2-40B4-BE49-F238E27FC236}">
                <a16:creationId xmlns:a16="http://schemas.microsoft.com/office/drawing/2014/main" id="{1883D1FC-96C0-7EE5-2BE7-236876C1CC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829915-BA3E-1B60-9BAD-D2B294DABF9A}"/>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107512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AD326D-69D9-A2C8-6326-C9A8CC4124D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F9695AE-A9C3-A06F-12DE-EABE77F3562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9721AC6-F9ED-B0B0-2912-4C3D9FDC5CD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F8892AC-36F3-EA42-D4B3-66E39C870493}"/>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6" name="Alt Bilgi Yer Tutucusu 5">
            <a:extLst>
              <a:ext uri="{FF2B5EF4-FFF2-40B4-BE49-F238E27FC236}">
                <a16:creationId xmlns:a16="http://schemas.microsoft.com/office/drawing/2014/main" id="{C8257989-E999-DA63-1A37-38B0699145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6A66135-3B79-A1BD-5BB2-DB5CB98037AD}"/>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396118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011F60-776C-BE68-46CD-54EDB831CDD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1C830E-AC9D-1B39-18C5-82C5ACE8E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0ED7ED1-9198-C307-5109-E25AF731F3C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1919E6E-FA83-1AC8-1997-5648C06F3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73A02F7-1FDD-FADC-9F5B-83A144B88B9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019208C-DCB4-E27E-0F6A-AE27D2732603}"/>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8" name="Alt Bilgi Yer Tutucusu 7">
            <a:extLst>
              <a:ext uri="{FF2B5EF4-FFF2-40B4-BE49-F238E27FC236}">
                <a16:creationId xmlns:a16="http://schemas.microsoft.com/office/drawing/2014/main" id="{E48BF0C6-3587-D6DD-4083-DC1EECEED68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13CD35C-563C-A73A-8811-1AFB7EF5F58A}"/>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305948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86E52E-5F58-ED6C-F617-9483A43AFF8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1577C57-1A26-FF47-82F8-ED6F6BE78F31}"/>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4" name="Alt Bilgi Yer Tutucusu 3">
            <a:extLst>
              <a:ext uri="{FF2B5EF4-FFF2-40B4-BE49-F238E27FC236}">
                <a16:creationId xmlns:a16="http://schemas.microsoft.com/office/drawing/2014/main" id="{60C35C59-97B0-0532-61A4-593334FF1B4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593E4C3-EEED-02DA-89C5-8DC6C0D790B9}"/>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90737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2BF9211-A41A-9923-8E67-C26DADED4677}"/>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3" name="Alt Bilgi Yer Tutucusu 2">
            <a:extLst>
              <a:ext uri="{FF2B5EF4-FFF2-40B4-BE49-F238E27FC236}">
                <a16:creationId xmlns:a16="http://schemas.microsoft.com/office/drawing/2014/main" id="{73729185-35B7-B5AB-A3E1-785897BE6B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C98878B-C7C9-38FE-88BD-C797230C4F4B}"/>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325810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3C1271-EF02-5F3F-1CCF-F5CDE4DA403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204EF7B-36EF-011C-B9B4-760DA1709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AF914C6-0308-5A60-AEAD-F72C751E4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3AACEB3-EBA0-FD1C-D3A1-6697B05A2C00}"/>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6" name="Alt Bilgi Yer Tutucusu 5">
            <a:extLst>
              <a:ext uri="{FF2B5EF4-FFF2-40B4-BE49-F238E27FC236}">
                <a16:creationId xmlns:a16="http://schemas.microsoft.com/office/drawing/2014/main" id="{1AF69BE2-484E-C731-2525-74779D65BA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3644B7-A04D-D4AC-D43E-0D9D5792E5A9}"/>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52359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3A4885-1504-7E1F-9A51-8FE4FD3BC97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5819EB3-F623-0529-B47F-C6F32C2C9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18863FE-61DD-B7EB-FFFC-67D8B05FF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8896A57-2E92-6424-257E-7A2D9C5D6D17}"/>
              </a:ext>
            </a:extLst>
          </p:cNvPr>
          <p:cNvSpPr>
            <a:spLocks noGrp="1"/>
          </p:cNvSpPr>
          <p:nvPr>
            <p:ph type="dt" sz="half" idx="10"/>
          </p:nvPr>
        </p:nvSpPr>
        <p:spPr/>
        <p:txBody>
          <a:bodyPr/>
          <a:lstStyle/>
          <a:p>
            <a:fld id="{4CA8A150-6F05-4B4A-95F4-CB82DEF93B6C}" type="datetimeFigureOut">
              <a:rPr lang="tr-TR" smtClean="0"/>
              <a:t>23.10.2023</a:t>
            </a:fld>
            <a:endParaRPr lang="tr-TR"/>
          </a:p>
        </p:txBody>
      </p:sp>
      <p:sp>
        <p:nvSpPr>
          <p:cNvPr id="6" name="Alt Bilgi Yer Tutucusu 5">
            <a:extLst>
              <a:ext uri="{FF2B5EF4-FFF2-40B4-BE49-F238E27FC236}">
                <a16:creationId xmlns:a16="http://schemas.microsoft.com/office/drawing/2014/main" id="{D8F91998-E6DA-FA3D-A93A-8892F26FE1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3BDA22-14BD-B3B0-1AB6-EAA1C462DFDB}"/>
              </a:ext>
            </a:extLst>
          </p:cNvPr>
          <p:cNvSpPr>
            <a:spLocks noGrp="1"/>
          </p:cNvSpPr>
          <p:nvPr>
            <p:ph type="sldNum" sz="quarter" idx="12"/>
          </p:nvPr>
        </p:nvSpPr>
        <p:spPr/>
        <p:txBody>
          <a:bodyPr/>
          <a:lstStyle/>
          <a:p>
            <a:fld id="{CBB7C780-BE7B-884F-BC8C-EE325C309338}" type="slidenum">
              <a:rPr lang="tr-TR" smtClean="0"/>
              <a:t>‹#›</a:t>
            </a:fld>
            <a:endParaRPr lang="tr-TR"/>
          </a:p>
        </p:txBody>
      </p:sp>
    </p:spTree>
    <p:extLst>
      <p:ext uri="{BB962C8B-B14F-4D97-AF65-F5344CB8AC3E}">
        <p14:creationId xmlns:p14="http://schemas.microsoft.com/office/powerpoint/2010/main" val="188171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5CDE6B6-C618-20B6-62A6-ED56AACB1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4EF6635-6ABF-6F2A-1066-1CF51672E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F8CC2E-11BD-BB1F-F47B-54819FB10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A150-6F05-4B4A-95F4-CB82DEF93B6C}" type="datetimeFigureOut">
              <a:rPr lang="tr-TR" smtClean="0"/>
              <a:t>23.10.2023</a:t>
            </a:fld>
            <a:endParaRPr lang="tr-TR"/>
          </a:p>
        </p:txBody>
      </p:sp>
      <p:sp>
        <p:nvSpPr>
          <p:cNvPr id="5" name="Alt Bilgi Yer Tutucusu 4">
            <a:extLst>
              <a:ext uri="{FF2B5EF4-FFF2-40B4-BE49-F238E27FC236}">
                <a16:creationId xmlns:a16="http://schemas.microsoft.com/office/drawing/2014/main" id="{A4D629F4-40C2-7AA2-31BA-F64FF4B65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7F53F09-9DFB-5241-D515-61E16779A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7C780-BE7B-884F-BC8C-EE325C309338}" type="slidenum">
              <a:rPr lang="tr-TR" smtClean="0"/>
              <a:t>‹#›</a:t>
            </a:fld>
            <a:endParaRPr lang="tr-TR"/>
          </a:p>
        </p:txBody>
      </p:sp>
    </p:spTree>
    <p:extLst>
      <p:ext uri="{BB962C8B-B14F-4D97-AF65-F5344CB8AC3E}">
        <p14:creationId xmlns:p14="http://schemas.microsoft.com/office/powerpoint/2010/main" val="152267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17FC7D-EC49-9325-D8C8-9EBBA3B3F552}"/>
              </a:ext>
            </a:extLst>
          </p:cNvPr>
          <p:cNvSpPr>
            <a:spLocks noGrp="1"/>
          </p:cNvSpPr>
          <p:nvPr>
            <p:ph type="ctrTitle"/>
          </p:nvPr>
        </p:nvSpPr>
        <p:spPr/>
        <p:txBody>
          <a:bodyPr/>
          <a:lstStyle/>
          <a:p>
            <a:r>
              <a:rPr lang="tr-TR" dirty="0"/>
              <a:t>İŞ SAĞLIĞI VE GÜVENLİĞİ MEVZUATI</a:t>
            </a:r>
          </a:p>
        </p:txBody>
      </p:sp>
      <p:sp>
        <p:nvSpPr>
          <p:cNvPr id="3" name="Alt Başlık 2">
            <a:extLst>
              <a:ext uri="{FF2B5EF4-FFF2-40B4-BE49-F238E27FC236}">
                <a16:creationId xmlns:a16="http://schemas.microsoft.com/office/drawing/2014/main" id="{120DF70F-871C-C85F-39D7-64E2D64A3AF8}"/>
              </a:ext>
            </a:extLst>
          </p:cNvPr>
          <p:cNvSpPr>
            <a:spLocks noGrp="1"/>
          </p:cNvSpPr>
          <p:nvPr>
            <p:ph type="subTitle" idx="1"/>
          </p:nvPr>
        </p:nvSpPr>
        <p:spPr/>
        <p:txBody>
          <a:bodyPr/>
          <a:lstStyle/>
          <a:p>
            <a:endParaRPr lang="tr-TR" dirty="0"/>
          </a:p>
          <a:p>
            <a:r>
              <a:rPr lang="tr-TR" dirty="0"/>
              <a:t>2.HAFTA</a:t>
            </a:r>
          </a:p>
        </p:txBody>
      </p:sp>
    </p:spTree>
    <p:extLst>
      <p:ext uri="{BB962C8B-B14F-4D97-AF65-F5344CB8AC3E}">
        <p14:creationId xmlns:p14="http://schemas.microsoft.com/office/powerpoint/2010/main" val="134702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CF0C2B-2629-C5C5-6BF8-8D8FB25B2096}"/>
              </a:ext>
            </a:extLst>
          </p:cNvPr>
          <p:cNvSpPr>
            <a:spLocks noGrp="1"/>
          </p:cNvSpPr>
          <p:nvPr>
            <p:ph type="title"/>
          </p:nvPr>
        </p:nvSpPr>
        <p:spPr/>
        <p:txBody>
          <a:bodyPr/>
          <a:lstStyle/>
          <a:p>
            <a:r>
              <a:rPr lang="tr-TR" dirty="0"/>
              <a:t>Özel Kaynaklar</a:t>
            </a:r>
          </a:p>
        </p:txBody>
      </p:sp>
      <p:sp>
        <p:nvSpPr>
          <p:cNvPr id="3" name="İçerik Yer Tutucusu 2">
            <a:extLst>
              <a:ext uri="{FF2B5EF4-FFF2-40B4-BE49-F238E27FC236}">
                <a16:creationId xmlns:a16="http://schemas.microsoft.com/office/drawing/2014/main" id="{01CF77ED-C05B-C742-EFEE-91BB11A51534}"/>
              </a:ext>
            </a:extLst>
          </p:cNvPr>
          <p:cNvSpPr>
            <a:spLocks noGrp="1"/>
          </p:cNvSpPr>
          <p:nvPr>
            <p:ph idx="1"/>
          </p:nvPr>
        </p:nvSpPr>
        <p:spPr/>
        <p:txBody>
          <a:bodyPr/>
          <a:lstStyle/>
          <a:p>
            <a:r>
              <a:rPr lang="tr-TR" dirty="0"/>
              <a:t>İş sözleşmeleri</a:t>
            </a:r>
          </a:p>
          <a:p>
            <a:r>
              <a:rPr lang="tr-TR" dirty="0"/>
              <a:t>Toplu İş Sözleşmeleri</a:t>
            </a:r>
          </a:p>
          <a:p>
            <a:r>
              <a:rPr lang="tr-TR" dirty="0"/>
              <a:t>İşyeri İç Yönetmelikleri</a:t>
            </a:r>
          </a:p>
        </p:txBody>
      </p:sp>
    </p:spTree>
    <p:extLst>
      <p:ext uri="{BB962C8B-B14F-4D97-AF65-F5344CB8AC3E}">
        <p14:creationId xmlns:p14="http://schemas.microsoft.com/office/powerpoint/2010/main" val="332113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5F5904-CCEC-D991-12DA-3C3A0CDD1E63}"/>
              </a:ext>
            </a:extLst>
          </p:cNvPr>
          <p:cNvSpPr>
            <a:spLocks noGrp="1"/>
          </p:cNvSpPr>
          <p:nvPr>
            <p:ph type="title"/>
          </p:nvPr>
        </p:nvSpPr>
        <p:spPr/>
        <p:txBody>
          <a:bodyPr/>
          <a:lstStyle/>
          <a:p>
            <a:r>
              <a:rPr lang="tr-TR" dirty="0"/>
              <a:t>İş Sağlığı ve Güvenliği Hukukunun Temel </a:t>
            </a:r>
            <a:r>
              <a:rPr lang="tr-TR" dirty="0" err="1"/>
              <a:t>Çavramları</a:t>
            </a:r>
            <a:endParaRPr lang="tr-TR" dirty="0"/>
          </a:p>
        </p:txBody>
      </p:sp>
      <p:sp>
        <p:nvSpPr>
          <p:cNvPr id="3" name="İçerik Yer Tutucusu 2">
            <a:extLst>
              <a:ext uri="{FF2B5EF4-FFF2-40B4-BE49-F238E27FC236}">
                <a16:creationId xmlns:a16="http://schemas.microsoft.com/office/drawing/2014/main" id="{134241CF-5B03-A47A-F44B-AEC29B7FD8BE}"/>
              </a:ext>
            </a:extLst>
          </p:cNvPr>
          <p:cNvSpPr>
            <a:spLocks noGrp="1"/>
          </p:cNvSpPr>
          <p:nvPr>
            <p:ph idx="1"/>
          </p:nvPr>
        </p:nvSpPr>
        <p:spPr/>
        <p:txBody>
          <a:bodyPr/>
          <a:lstStyle/>
          <a:p>
            <a:r>
              <a:rPr lang="tr-TR" b="1" dirty="0"/>
              <a:t>ÇALIŞAN</a:t>
            </a:r>
          </a:p>
          <a:p>
            <a:r>
              <a:rPr lang="tr-TR" dirty="0"/>
              <a:t>İşçi</a:t>
            </a:r>
          </a:p>
          <a:p>
            <a:r>
              <a:rPr lang="tr-TR" dirty="0"/>
              <a:t>Kamu Görevlileri</a:t>
            </a:r>
          </a:p>
          <a:p>
            <a:r>
              <a:rPr lang="tr-TR" dirty="0"/>
              <a:t>Çırak ve Stajyerler</a:t>
            </a:r>
          </a:p>
        </p:txBody>
      </p:sp>
    </p:spTree>
    <p:extLst>
      <p:ext uri="{BB962C8B-B14F-4D97-AF65-F5344CB8AC3E}">
        <p14:creationId xmlns:p14="http://schemas.microsoft.com/office/powerpoint/2010/main" val="341581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Fabrikada vinç kancalarını ayarlayan çelik çalışanları">
            <a:extLst>
              <a:ext uri="{FF2B5EF4-FFF2-40B4-BE49-F238E27FC236}">
                <a16:creationId xmlns:a16="http://schemas.microsoft.com/office/drawing/2014/main" id="{506E4EE3-08D9-411C-5DF2-8297F25D4F88}"/>
              </a:ext>
            </a:extLst>
          </p:cNvPr>
          <p:cNvPicPr>
            <a:picLocks noChangeAspect="1"/>
          </p:cNvPicPr>
          <p:nvPr/>
        </p:nvPicPr>
        <p:blipFill rotWithShape="1">
          <a:blip r:embed="rId2"/>
          <a:srcRect t="15707" r="1" b="1"/>
          <a:stretch/>
        </p:blipFill>
        <p:spPr>
          <a:xfrm>
            <a:off x="-1" y="10"/>
            <a:ext cx="12188652" cy="6857990"/>
          </a:xfrm>
          <a:prstGeom prst="rect">
            <a:avLst/>
          </a:prstGeom>
        </p:spPr>
      </p:pic>
      <p:sp>
        <p:nvSpPr>
          <p:cNvPr id="2" name="Başlık 1">
            <a:extLst>
              <a:ext uri="{FF2B5EF4-FFF2-40B4-BE49-F238E27FC236}">
                <a16:creationId xmlns:a16="http://schemas.microsoft.com/office/drawing/2014/main" id="{A3049475-B266-7811-AA8D-7322050B5032}"/>
              </a:ext>
            </a:extLst>
          </p:cNvPr>
          <p:cNvSpPr>
            <a:spLocks noGrp="1"/>
          </p:cNvSpPr>
          <p:nvPr>
            <p:ph type="title"/>
          </p:nvPr>
        </p:nvSpPr>
        <p:spPr>
          <a:xfrm>
            <a:off x="1371600" y="685800"/>
            <a:ext cx="9601200" cy="1485900"/>
          </a:xfrm>
        </p:spPr>
        <p:txBody>
          <a:bodyPr>
            <a:normAutofit/>
          </a:bodyPr>
          <a:lstStyle/>
          <a:p>
            <a:pPr algn="ctr"/>
            <a:r>
              <a:rPr lang="tr-TR" sz="2400" b="1" dirty="0">
                <a:effectLst/>
                <a:latin typeface="Graphik"/>
              </a:rPr>
              <a:t>2. BÖLÜM</a:t>
            </a:r>
            <a:br>
              <a:rPr lang="tr-TR" sz="2400" b="1" dirty="0">
                <a:effectLst/>
                <a:latin typeface="Graphik"/>
              </a:rPr>
            </a:br>
            <a:r>
              <a:rPr lang="tr-TR" sz="2400" b="1" dirty="0">
                <a:effectLst/>
                <a:latin typeface="Graphik"/>
              </a:rPr>
              <a:t>İŞ HUKUKUNUN TEMEL KAVRAMLARI </a:t>
            </a:r>
            <a:br>
              <a:rPr lang="tr-TR" sz="2400" b="1" dirty="0">
                <a:effectLst/>
                <a:latin typeface="Graphik"/>
              </a:rPr>
            </a:br>
            <a:r>
              <a:rPr lang="tr-TR" sz="2400" b="1" dirty="0">
                <a:effectLst/>
                <a:latin typeface="Graphik"/>
              </a:rPr>
              <a:t>İŞÇİ</a:t>
            </a:r>
            <a:br>
              <a:rPr lang="tr-TR" sz="2400" dirty="0"/>
            </a:br>
            <a:endParaRPr lang="tr-TR" sz="2400" dirty="0"/>
          </a:p>
        </p:txBody>
      </p:sp>
      <p:sp>
        <p:nvSpPr>
          <p:cNvPr id="9" name="Content Placeholder 8">
            <a:extLst>
              <a:ext uri="{FF2B5EF4-FFF2-40B4-BE49-F238E27FC236}">
                <a16:creationId xmlns:a16="http://schemas.microsoft.com/office/drawing/2014/main" id="{45C49C4D-6A69-BDDD-45FD-813A99A2A400}"/>
              </a:ext>
            </a:extLst>
          </p:cNvPr>
          <p:cNvSpPr>
            <a:spLocks noGrp="1"/>
          </p:cNvSpPr>
          <p:nvPr>
            <p:ph idx="1"/>
          </p:nvPr>
        </p:nvSpPr>
        <p:spPr>
          <a:xfrm>
            <a:off x="1371600" y="2286000"/>
            <a:ext cx="9601200" cy="3581400"/>
          </a:xfrm>
        </p:spPr>
        <p:txBody>
          <a:bodyPr>
            <a:normAutofit fontScale="77500" lnSpcReduction="20000"/>
          </a:bodyPr>
          <a:lstStyle/>
          <a:p>
            <a:r>
              <a:rPr lang="tr-TR" sz="1800" dirty="0" err="1">
                <a:effectLst/>
                <a:latin typeface="Cambria" panose="02040503050406030204" pitchFamily="18" charset="0"/>
              </a:rPr>
              <a:t>İ</a:t>
            </a:r>
            <a:r>
              <a:rPr lang="tr-TR" dirty="0" err="1">
                <a:effectLst/>
                <a:latin typeface="Cambria" panose="02040503050406030204" pitchFamily="18" charset="0"/>
              </a:rPr>
              <a:t>s</a:t>
            </a:r>
            <a:r>
              <a:rPr lang="tr-TR" dirty="0">
                <a:effectLst/>
                <a:latin typeface="Cambria" panose="02040503050406030204" pitchFamily="18" charset="0"/>
              </a:rPr>
              <a:t>̧ Kanunu’na </a:t>
            </a:r>
            <a:r>
              <a:rPr lang="tr-TR" dirty="0" err="1">
                <a:effectLst/>
                <a:latin typeface="Cambria" panose="02040503050406030204" pitchFamily="18" charset="0"/>
              </a:rPr>
              <a:t>göre</a:t>
            </a:r>
            <a:r>
              <a:rPr lang="tr-TR" dirty="0">
                <a:effectLst/>
                <a:latin typeface="Cambria" panose="02040503050406030204" pitchFamily="18" charset="0"/>
              </a:rPr>
              <a:t>, </a:t>
            </a:r>
            <a:r>
              <a:rPr lang="tr-TR" b="1" dirty="0">
                <a:effectLst/>
                <a:latin typeface="Cambria" panose="02040503050406030204" pitchFamily="18" charset="0"/>
              </a:rPr>
              <a:t>bir iş </a:t>
            </a:r>
            <a:r>
              <a:rPr lang="tr-TR" b="1" dirty="0" err="1">
                <a:effectLst/>
                <a:latin typeface="Cambria" panose="02040503050406030204" pitchFamily="18" charset="0"/>
              </a:rPr>
              <a:t>sözleşmesine</a:t>
            </a:r>
            <a:r>
              <a:rPr lang="tr-TR" b="1" dirty="0">
                <a:effectLst/>
                <a:latin typeface="Cambria" panose="02040503050406030204" pitchFamily="18" charset="0"/>
              </a:rPr>
              <a:t> dayanarak </a:t>
            </a:r>
            <a:r>
              <a:rPr lang="tr-TR" b="1" dirty="0" err="1">
                <a:effectLst/>
                <a:latin typeface="Cambria" panose="02040503050406030204" pitchFamily="18" charset="0"/>
              </a:rPr>
              <a:t>çalışan</a:t>
            </a:r>
            <a:r>
              <a:rPr lang="tr-TR" b="1" dirty="0">
                <a:effectLst/>
                <a:latin typeface="Cambria" panose="02040503050406030204" pitchFamily="18" charset="0"/>
              </a:rPr>
              <a:t> </a:t>
            </a:r>
            <a:r>
              <a:rPr lang="tr-TR" dirty="0" err="1">
                <a:effectLst/>
                <a:latin typeface="Cambria" panose="02040503050406030204" pitchFamily="18" charset="0"/>
              </a:rPr>
              <a:t>gerçek</a:t>
            </a:r>
            <a:r>
              <a:rPr lang="tr-TR" dirty="0">
                <a:effectLst/>
                <a:latin typeface="Cambria" panose="02040503050406030204" pitchFamily="18" charset="0"/>
              </a:rPr>
              <a:t> </a:t>
            </a:r>
            <a:r>
              <a:rPr lang="tr-TR" dirty="0" err="1">
                <a:effectLst/>
                <a:latin typeface="Cambria" panose="02040503050406030204" pitchFamily="18" charset="0"/>
              </a:rPr>
              <a:t>kişiye</a:t>
            </a:r>
            <a:r>
              <a:rPr lang="tr-TR" dirty="0">
                <a:effectLst/>
                <a:latin typeface="Cambria" panose="02040503050406030204" pitchFamily="18" charset="0"/>
              </a:rPr>
              <a:t> </a:t>
            </a:r>
            <a:r>
              <a:rPr lang="tr-TR" dirty="0" err="1">
                <a:effectLst/>
                <a:latin typeface="Cambria" panose="02040503050406030204" pitchFamily="18" charset="0"/>
              </a:rPr>
              <a:t>işçi</a:t>
            </a:r>
            <a:r>
              <a:rPr lang="tr-TR" dirty="0">
                <a:effectLst/>
                <a:latin typeface="Cambria" panose="02040503050406030204" pitchFamily="18" charset="0"/>
              </a:rPr>
              <a:t> denir (m. 2/I). </a:t>
            </a:r>
            <a:r>
              <a:rPr lang="tr-TR" dirty="0" err="1">
                <a:effectLst/>
                <a:latin typeface="Cambria" panose="02040503050406030204" pitchFamily="18" charset="0"/>
              </a:rPr>
              <a:t>Kişinin</a:t>
            </a:r>
            <a:r>
              <a:rPr lang="tr-TR" dirty="0">
                <a:effectLst/>
                <a:latin typeface="Cambria" panose="02040503050406030204" pitchFamily="18" charset="0"/>
              </a:rPr>
              <a:t> bu Kanun kapsamında </a:t>
            </a:r>
            <a:r>
              <a:rPr lang="tr-TR" dirty="0" err="1">
                <a:effectLst/>
                <a:latin typeface="Cambria" panose="02040503050406030204" pitchFamily="18" charset="0"/>
              </a:rPr>
              <a:t>işçi</a:t>
            </a:r>
            <a:r>
              <a:rPr lang="tr-TR" dirty="0">
                <a:effectLst/>
                <a:latin typeface="Cambria" panose="02040503050406030204" pitchFamily="18" charset="0"/>
              </a:rPr>
              <a:t> sayılabilmesi </a:t>
            </a:r>
            <a:r>
              <a:rPr lang="tr-TR" dirty="0" err="1">
                <a:effectLst/>
                <a:latin typeface="Cambria" panose="02040503050406030204" pitchFamily="18" charset="0"/>
              </a:rPr>
              <a:t>için</a:t>
            </a:r>
            <a:r>
              <a:rPr lang="tr-TR" dirty="0">
                <a:effectLst/>
                <a:latin typeface="Cambria" panose="02040503050406030204" pitchFamily="18" charset="0"/>
              </a:rPr>
              <a:t> bedenen veya fikren </a:t>
            </a:r>
            <a:r>
              <a:rPr lang="tr-TR" dirty="0" err="1">
                <a:effectLst/>
                <a:latin typeface="Cambria" panose="02040503050406030204" pitchFamily="18" charset="0"/>
              </a:rPr>
              <a:t>çalışması</a:t>
            </a:r>
            <a:r>
              <a:rPr lang="tr-TR" dirty="0">
                <a:effectLst/>
                <a:latin typeface="Cambria" panose="02040503050406030204" pitchFamily="18" charset="0"/>
              </a:rPr>
              <a:t> ya da hem bedenen hem de fikren </a:t>
            </a:r>
            <a:r>
              <a:rPr lang="tr-TR" dirty="0" err="1">
                <a:effectLst/>
                <a:latin typeface="Cambria" panose="02040503050406030204" pitchFamily="18" charset="0"/>
              </a:rPr>
              <a:t>çalışması</a:t>
            </a:r>
            <a:r>
              <a:rPr lang="tr-TR" dirty="0">
                <a:effectLst/>
                <a:latin typeface="Cambria" panose="02040503050406030204" pitchFamily="18" charset="0"/>
              </a:rPr>
              <a:t>, </a:t>
            </a:r>
            <a:r>
              <a:rPr lang="tr-TR" dirty="0" err="1">
                <a:effectLst/>
                <a:latin typeface="Cambria" panose="02040503050406030204" pitchFamily="18" charset="0"/>
              </a:rPr>
              <a:t>mesleği</a:t>
            </a:r>
            <a:r>
              <a:rPr lang="tr-TR" dirty="0">
                <a:effectLst/>
                <a:latin typeface="Cambria" panose="02040503050406030204" pitchFamily="18" charset="0"/>
              </a:rPr>
              <a:t>, </a:t>
            </a:r>
            <a:r>
              <a:rPr lang="tr-TR" dirty="0" err="1">
                <a:effectLst/>
                <a:latin typeface="Cambria" panose="02040503050406030204" pitchFamily="18" charset="0"/>
              </a:rPr>
              <a:t>işinin</a:t>
            </a:r>
            <a:r>
              <a:rPr lang="tr-TR" dirty="0">
                <a:effectLst/>
                <a:latin typeface="Cambria" panose="02040503050406030204" pitchFamily="18" charset="0"/>
              </a:rPr>
              <a:t> </a:t>
            </a:r>
            <a:r>
              <a:rPr lang="tr-TR" dirty="0" err="1">
                <a:effectLst/>
                <a:latin typeface="Cambria" panose="02040503050406030204" pitchFamily="18" charset="0"/>
              </a:rPr>
              <a:t>niteliği</a:t>
            </a:r>
            <a:r>
              <a:rPr lang="tr-TR" dirty="0">
                <a:effectLst/>
                <a:latin typeface="Cambria" panose="02040503050406030204" pitchFamily="18" charset="0"/>
              </a:rPr>
              <a:t>, </a:t>
            </a:r>
            <a:r>
              <a:rPr lang="tr-TR" dirty="0" err="1">
                <a:effectLst/>
                <a:latin typeface="Cambria" panose="02040503050406030204" pitchFamily="18" charset="0"/>
              </a:rPr>
              <a:t>işini</a:t>
            </a:r>
            <a:r>
              <a:rPr lang="tr-TR" dirty="0">
                <a:effectLst/>
                <a:latin typeface="Cambria" panose="02040503050406030204" pitchFamily="18" charset="0"/>
              </a:rPr>
              <a:t> yaparken birtakım aletlerden veya hayvan </a:t>
            </a:r>
            <a:r>
              <a:rPr lang="tr-TR" dirty="0" err="1">
                <a:effectLst/>
                <a:latin typeface="Cambria" panose="02040503050406030204" pitchFamily="18" charset="0"/>
              </a:rPr>
              <a:t>gücünden</a:t>
            </a:r>
            <a:r>
              <a:rPr lang="tr-TR" dirty="0">
                <a:effectLst/>
                <a:latin typeface="Cambria" panose="02040503050406030204" pitchFamily="18" charset="0"/>
              </a:rPr>
              <a:t> yararlanması, </a:t>
            </a:r>
            <a:r>
              <a:rPr lang="tr-TR" dirty="0" err="1">
                <a:effectLst/>
                <a:latin typeface="Cambria" panose="02040503050406030204" pitchFamily="18" charset="0"/>
              </a:rPr>
              <a:t>sorumluluğunun</a:t>
            </a:r>
            <a:r>
              <a:rPr lang="tr-TR" dirty="0">
                <a:effectLst/>
                <a:latin typeface="Cambria" panose="02040503050406030204" pitchFamily="18" charset="0"/>
              </a:rPr>
              <a:t> az ya da </a:t>
            </a:r>
            <a:r>
              <a:rPr lang="tr-TR" dirty="0" err="1">
                <a:effectLst/>
                <a:latin typeface="Cambria" panose="02040503050406030204" pitchFamily="18" charset="0"/>
              </a:rPr>
              <a:t>çok</a:t>
            </a:r>
            <a:r>
              <a:rPr lang="tr-TR" dirty="0">
                <a:effectLst/>
                <a:latin typeface="Cambria" panose="02040503050406030204" pitchFamily="18" charset="0"/>
              </a:rPr>
              <a:t> olması, </a:t>
            </a:r>
            <a:r>
              <a:rPr lang="tr-TR" dirty="0" err="1">
                <a:effectLst/>
                <a:latin typeface="Cambria" panose="02040503050406030204" pitchFamily="18" charset="0"/>
              </a:rPr>
              <a:t>işverenin</a:t>
            </a:r>
            <a:r>
              <a:rPr lang="tr-TR" dirty="0">
                <a:effectLst/>
                <a:latin typeface="Cambria" panose="02040503050406030204" pitchFamily="18" charset="0"/>
              </a:rPr>
              <a:t> </a:t>
            </a:r>
            <a:r>
              <a:rPr lang="tr-TR" dirty="0" err="1">
                <a:effectLst/>
                <a:latin typeface="Cambria" panose="02040503050406030204" pitchFamily="18" charset="0"/>
              </a:rPr>
              <a:t>özel</a:t>
            </a:r>
            <a:r>
              <a:rPr lang="tr-TR" dirty="0">
                <a:effectLst/>
                <a:latin typeface="Cambria" panose="02040503050406030204" pitchFamily="18" charset="0"/>
              </a:rPr>
              <a:t> </a:t>
            </a:r>
            <a:r>
              <a:rPr lang="tr-TR" dirty="0" err="1">
                <a:effectLst/>
                <a:latin typeface="Cambria" panose="02040503050406030204" pitchFamily="18" charset="0"/>
              </a:rPr>
              <a:t>sektör</a:t>
            </a:r>
            <a:r>
              <a:rPr lang="tr-TR" dirty="0">
                <a:effectLst/>
                <a:latin typeface="Cambria" panose="02040503050406030204" pitchFamily="18" charset="0"/>
              </a:rPr>
              <a:t> veya kamu </a:t>
            </a:r>
            <a:r>
              <a:rPr lang="tr-TR" dirty="0" err="1">
                <a:effectLst/>
                <a:latin typeface="Cambria" panose="02040503050406030204" pitchFamily="18" charset="0"/>
              </a:rPr>
              <a:t>sektöru</a:t>
            </a:r>
            <a:r>
              <a:rPr lang="tr-TR" dirty="0">
                <a:effectLst/>
                <a:latin typeface="Cambria" panose="02040503050406030204" pitchFamily="18" charset="0"/>
              </a:rPr>
              <a:t>̈ </a:t>
            </a:r>
            <a:r>
              <a:rPr lang="tr-TR" dirty="0" err="1">
                <a:effectLst/>
                <a:latin typeface="Cambria" panose="02040503050406030204" pitchFamily="18" charset="0"/>
              </a:rPr>
              <a:t>işvereni</a:t>
            </a:r>
            <a:r>
              <a:rPr lang="tr-TR" dirty="0">
                <a:effectLst/>
                <a:latin typeface="Cambria" panose="02040503050406030204" pitchFamily="18" charset="0"/>
              </a:rPr>
              <a:t> olması, </a:t>
            </a:r>
            <a:r>
              <a:rPr lang="tr-TR" dirty="0" err="1">
                <a:effectLst/>
                <a:latin typeface="Cambria" panose="02040503050406030204" pitchFamily="18" charset="0"/>
              </a:rPr>
              <a:t>çalışanın</a:t>
            </a:r>
            <a:r>
              <a:rPr lang="tr-TR" dirty="0">
                <a:effectLst/>
                <a:latin typeface="Cambria" panose="02040503050406030204" pitchFamily="18" charset="0"/>
              </a:rPr>
              <a:t> vasıflı ya da vasıfsız olması, </a:t>
            </a:r>
            <a:r>
              <a:rPr lang="tr-TR" dirty="0" err="1">
                <a:effectLst/>
                <a:latin typeface="Cambria" panose="02040503050406030204" pitchFamily="18" charset="0"/>
              </a:rPr>
              <a:t>işyerinde</a:t>
            </a:r>
            <a:r>
              <a:rPr lang="tr-TR" dirty="0">
                <a:effectLst/>
                <a:latin typeface="Cambria" panose="02040503050406030204" pitchFamily="18" charset="0"/>
              </a:rPr>
              <a:t> </a:t>
            </a:r>
            <a:r>
              <a:rPr lang="tr-TR" dirty="0" err="1">
                <a:effectLst/>
                <a:latin typeface="Cambria" panose="02040503050406030204" pitchFamily="18" charset="0"/>
              </a:rPr>
              <a:t>çalışan</a:t>
            </a:r>
            <a:r>
              <a:rPr lang="tr-TR" dirty="0">
                <a:effectLst/>
                <a:latin typeface="Cambria" panose="02040503050406030204" pitchFamily="18" charset="0"/>
              </a:rPr>
              <a:t> sayısı belirleyici rol oynamaz. </a:t>
            </a:r>
            <a:r>
              <a:rPr lang="tr-TR" dirty="0" err="1">
                <a:effectLst/>
                <a:latin typeface="Cambria" panose="02040503050406030204" pitchFamily="18" charset="0"/>
              </a:rPr>
              <a:t>Önemli</a:t>
            </a:r>
            <a:r>
              <a:rPr lang="tr-TR" dirty="0">
                <a:effectLst/>
                <a:latin typeface="Cambria" panose="02040503050406030204" pitchFamily="18" charset="0"/>
              </a:rPr>
              <a:t> olan </a:t>
            </a:r>
            <a:r>
              <a:rPr lang="tr-TR" dirty="0" err="1">
                <a:effectLst/>
                <a:latin typeface="Cambria" panose="02040503050406030204" pitchFamily="18" charset="0"/>
              </a:rPr>
              <a:t>çalışmanın</a:t>
            </a:r>
            <a:r>
              <a:rPr lang="tr-TR" dirty="0">
                <a:effectLst/>
                <a:latin typeface="Cambria" panose="02040503050406030204" pitchFamily="18" charset="0"/>
              </a:rPr>
              <a:t> iş </a:t>
            </a:r>
            <a:r>
              <a:rPr lang="tr-TR" dirty="0" err="1">
                <a:effectLst/>
                <a:latin typeface="Cambria" panose="02040503050406030204" pitchFamily="18" charset="0"/>
              </a:rPr>
              <a:t>sözleşmesi</a:t>
            </a:r>
            <a:r>
              <a:rPr lang="tr-TR" dirty="0">
                <a:effectLst/>
                <a:latin typeface="Cambria" panose="02040503050406030204" pitchFamily="18" charset="0"/>
              </a:rPr>
              <a:t> ile </a:t>
            </a:r>
            <a:r>
              <a:rPr lang="tr-TR" dirty="0" err="1">
                <a:effectLst/>
                <a:latin typeface="Cambria" panose="02040503050406030204" pitchFamily="18" charset="0"/>
              </a:rPr>
              <a:t>gerçekleşmesidir</a:t>
            </a:r>
            <a:r>
              <a:rPr lang="tr-TR" dirty="0">
                <a:effectLst/>
                <a:latin typeface="Cambria" panose="02040503050406030204" pitchFamily="18" charset="0"/>
              </a:rPr>
              <a:t>. </a:t>
            </a:r>
            <a:endParaRPr lang="tr-TR" dirty="0"/>
          </a:p>
          <a:p>
            <a:r>
              <a:rPr lang="tr-TR" dirty="0" err="1">
                <a:effectLst/>
                <a:latin typeface="Cambria" panose="02040503050406030204" pitchFamily="18" charset="0"/>
              </a:rPr>
              <a:t>Kişinin</a:t>
            </a:r>
            <a:r>
              <a:rPr lang="tr-TR" dirty="0">
                <a:effectLst/>
                <a:latin typeface="Cambria" panose="02040503050406030204" pitchFamily="18" charset="0"/>
              </a:rPr>
              <a:t> bir iş </a:t>
            </a:r>
            <a:r>
              <a:rPr lang="tr-TR" dirty="0" err="1">
                <a:effectLst/>
                <a:latin typeface="Cambria" panose="02040503050406030204" pitchFamily="18" charset="0"/>
              </a:rPr>
              <a:t>sözleşmesine</a:t>
            </a:r>
            <a:r>
              <a:rPr lang="tr-TR" dirty="0">
                <a:effectLst/>
                <a:latin typeface="Cambria" panose="02040503050406030204" pitchFamily="18" charset="0"/>
              </a:rPr>
              <a:t> dayalı olarak </a:t>
            </a:r>
            <a:r>
              <a:rPr lang="tr-TR" dirty="0" err="1">
                <a:effectLst/>
                <a:latin typeface="Cambria" panose="02040503050406030204" pitchFamily="18" charset="0"/>
              </a:rPr>
              <a:t>çalışması</a:t>
            </a:r>
            <a:r>
              <a:rPr lang="tr-TR" dirty="0">
                <a:effectLst/>
                <a:latin typeface="Cambria" panose="02040503050406030204" pitchFamily="18" charset="0"/>
              </a:rPr>
              <a:t>, </a:t>
            </a:r>
            <a:r>
              <a:rPr lang="tr-TR" dirty="0" err="1">
                <a:effectLst/>
                <a:latin typeface="Cambria" panose="02040503050406030204" pitchFamily="18" charset="0"/>
              </a:rPr>
              <a:t>İs</a:t>
            </a:r>
            <a:r>
              <a:rPr lang="tr-TR" dirty="0">
                <a:effectLst/>
                <a:latin typeface="Cambria" panose="02040503050406030204" pitchFamily="18" charset="0"/>
              </a:rPr>
              <a:t>̧ Kanunu’nun kapsamında olması </a:t>
            </a:r>
            <a:r>
              <a:rPr lang="tr-TR" dirty="0" err="1">
                <a:effectLst/>
                <a:latin typeface="Cambria" panose="02040503050406030204" pitchFamily="18" charset="0"/>
              </a:rPr>
              <a:t>için</a:t>
            </a:r>
            <a:r>
              <a:rPr lang="tr-TR" dirty="0">
                <a:effectLst/>
                <a:latin typeface="Cambria" panose="02040503050406030204" pitchFamily="18" charset="0"/>
              </a:rPr>
              <a:t> kural olarak gerekli ve yeterlidir. Ancak iş </a:t>
            </a:r>
            <a:r>
              <a:rPr lang="tr-TR" dirty="0" err="1">
                <a:effectLst/>
                <a:latin typeface="Cambria" panose="02040503050406030204" pitchFamily="18" charset="0"/>
              </a:rPr>
              <a:t>sözleşmesiyle</a:t>
            </a:r>
            <a:r>
              <a:rPr lang="tr-TR" dirty="0">
                <a:effectLst/>
                <a:latin typeface="Cambria" panose="02040503050406030204" pitchFamily="18" charset="0"/>
              </a:rPr>
              <a:t> </a:t>
            </a:r>
            <a:r>
              <a:rPr lang="tr-TR" dirty="0" err="1">
                <a:effectLst/>
                <a:latin typeface="Cambria" panose="02040503050406030204" pitchFamily="18" charset="0"/>
              </a:rPr>
              <a:t>çalışmakla</a:t>
            </a:r>
            <a:r>
              <a:rPr lang="tr-TR" dirty="0">
                <a:effectLst/>
                <a:latin typeface="Cambria" panose="02040503050406030204" pitchFamily="18" charset="0"/>
              </a:rPr>
              <a:t> birlikte </a:t>
            </a:r>
            <a:r>
              <a:rPr lang="tr-TR" dirty="0" err="1">
                <a:effectLst/>
                <a:latin typeface="Cambria" panose="02040503050406030204" pitchFamily="18" charset="0"/>
              </a:rPr>
              <a:t>diğer</a:t>
            </a:r>
            <a:r>
              <a:rPr lang="tr-TR" dirty="0">
                <a:effectLst/>
                <a:latin typeface="Cambria" panose="02040503050406030204" pitchFamily="18" charset="0"/>
              </a:rPr>
              <a:t> iş kanunlarına tabi olanlar da vardır. Deniz </a:t>
            </a:r>
            <a:r>
              <a:rPr lang="tr-TR" dirty="0" err="1">
                <a:effectLst/>
                <a:latin typeface="Cambria" panose="02040503050406030204" pitchFamily="18" charset="0"/>
              </a:rPr>
              <a:t>İs</a:t>
            </a:r>
            <a:r>
              <a:rPr lang="tr-TR" dirty="0">
                <a:effectLst/>
                <a:latin typeface="Cambria" panose="02040503050406030204" pitchFamily="18" charset="0"/>
              </a:rPr>
              <a:t>̧ Kanunu, Basın </a:t>
            </a:r>
            <a:r>
              <a:rPr lang="tr-TR" dirty="0" err="1">
                <a:effectLst/>
                <a:latin typeface="Cambria" panose="02040503050406030204" pitchFamily="18" charset="0"/>
              </a:rPr>
              <a:t>İs</a:t>
            </a:r>
            <a:r>
              <a:rPr lang="tr-TR" dirty="0">
                <a:effectLst/>
                <a:latin typeface="Cambria" panose="02040503050406030204" pitchFamily="18" charset="0"/>
              </a:rPr>
              <a:t>̧ Kanunu veya </a:t>
            </a:r>
            <a:r>
              <a:rPr lang="tr-TR" dirty="0" err="1">
                <a:effectLst/>
                <a:latin typeface="Cambria" panose="02040503050406030204" pitchFamily="18" charset="0"/>
              </a:rPr>
              <a:t>Türk</a:t>
            </a:r>
            <a:r>
              <a:rPr lang="tr-TR" dirty="0">
                <a:effectLst/>
                <a:latin typeface="Cambria" panose="02040503050406030204" pitchFamily="18" charset="0"/>
              </a:rPr>
              <a:t> </a:t>
            </a:r>
            <a:r>
              <a:rPr lang="tr-TR" dirty="0" err="1">
                <a:effectLst/>
                <a:latin typeface="Cambria" panose="02040503050406030204" pitchFamily="18" charset="0"/>
              </a:rPr>
              <a:t>Borçlar</a:t>
            </a:r>
            <a:r>
              <a:rPr lang="tr-TR" dirty="0">
                <a:effectLst/>
                <a:latin typeface="Cambria" panose="02040503050406030204" pitchFamily="18" charset="0"/>
              </a:rPr>
              <a:t> Kanunu kapsamında iş </a:t>
            </a:r>
            <a:r>
              <a:rPr lang="tr-TR" dirty="0" err="1">
                <a:effectLst/>
                <a:latin typeface="Cambria" panose="02040503050406030204" pitchFamily="18" charset="0"/>
              </a:rPr>
              <a:t>sözleşmesi</a:t>
            </a:r>
            <a:r>
              <a:rPr lang="tr-TR" dirty="0">
                <a:effectLst/>
                <a:latin typeface="Cambria" panose="02040503050406030204" pitchFamily="18" charset="0"/>
              </a:rPr>
              <a:t> ile </a:t>
            </a:r>
            <a:r>
              <a:rPr lang="tr-TR" dirty="0" err="1">
                <a:effectLst/>
                <a:latin typeface="Cambria" panose="02040503050406030204" pitchFamily="18" charset="0"/>
              </a:rPr>
              <a:t>çalışanlar</a:t>
            </a:r>
            <a:r>
              <a:rPr lang="tr-TR" dirty="0">
                <a:effectLst/>
                <a:latin typeface="Cambria" panose="02040503050406030204" pitchFamily="18" charset="0"/>
              </a:rPr>
              <a:t> da </a:t>
            </a:r>
            <a:r>
              <a:rPr lang="tr-TR" dirty="0" err="1">
                <a:effectLst/>
                <a:latin typeface="Cambria" panose="02040503050406030204" pitchFamily="18" charset="0"/>
              </a:rPr>
              <a:t>işçi</a:t>
            </a:r>
            <a:r>
              <a:rPr lang="tr-TR" dirty="0">
                <a:effectLst/>
                <a:latin typeface="Cambria" panose="02040503050406030204" pitchFamily="18" charset="0"/>
              </a:rPr>
              <a:t> olarak nitelendirilmektedir. </a:t>
            </a:r>
            <a:endParaRPr lang="tr-TR" dirty="0"/>
          </a:p>
          <a:p>
            <a:endParaRPr lang="en-US" dirty="0"/>
          </a:p>
        </p:txBody>
      </p:sp>
    </p:spTree>
    <p:extLst>
      <p:ext uri="{BB962C8B-B14F-4D97-AF65-F5344CB8AC3E}">
        <p14:creationId xmlns:p14="http://schemas.microsoft.com/office/powerpoint/2010/main" val="312542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2A5992-5EC5-F42A-2FC7-F93CE82F5EFA}"/>
              </a:ext>
            </a:extLst>
          </p:cNvPr>
          <p:cNvSpPr>
            <a:spLocks noGrp="1"/>
          </p:cNvSpPr>
          <p:nvPr>
            <p:ph type="title"/>
          </p:nvPr>
        </p:nvSpPr>
        <p:spPr/>
        <p:txBody>
          <a:bodyPr/>
          <a:lstStyle/>
          <a:p>
            <a:pPr algn="ctr"/>
            <a:r>
              <a:rPr lang="tr-TR" sz="2400" b="1" dirty="0">
                <a:effectLst/>
                <a:latin typeface="Graphik"/>
              </a:rPr>
              <a:t>İŞÇİ BENZERLERİ </a:t>
            </a:r>
            <a:br>
              <a:rPr lang="tr-TR" sz="2400" b="1" dirty="0">
                <a:effectLst/>
                <a:latin typeface="Graphik"/>
              </a:rPr>
            </a:br>
            <a:br>
              <a:rPr lang="tr-TR" dirty="0"/>
            </a:br>
            <a:r>
              <a:rPr lang="tr-TR" sz="2000" dirty="0"/>
              <a:t>ÇIRAK VE STAJYER</a:t>
            </a:r>
          </a:p>
        </p:txBody>
      </p:sp>
      <p:sp>
        <p:nvSpPr>
          <p:cNvPr id="3" name="İçerik Yer Tutucusu 2">
            <a:extLst>
              <a:ext uri="{FF2B5EF4-FFF2-40B4-BE49-F238E27FC236}">
                <a16:creationId xmlns:a16="http://schemas.microsoft.com/office/drawing/2014/main" id="{07D1A73F-4326-CC68-62C8-84A86CE2DEAF}"/>
              </a:ext>
            </a:extLst>
          </p:cNvPr>
          <p:cNvSpPr>
            <a:spLocks noGrp="1"/>
          </p:cNvSpPr>
          <p:nvPr>
            <p:ph idx="1"/>
          </p:nvPr>
        </p:nvSpPr>
        <p:spPr/>
        <p:txBody>
          <a:bodyPr>
            <a:normAutofit/>
          </a:bodyPr>
          <a:lstStyle/>
          <a:p>
            <a:r>
              <a:rPr lang="tr-TR" sz="1800" b="1" u="sng" dirty="0">
                <a:effectLst/>
                <a:latin typeface="Cambria" panose="02040503050406030204" pitchFamily="18" charset="0"/>
              </a:rPr>
              <a:t>ÇIRAK: </a:t>
            </a:r>
            <a:r>
              <a:rPr lang="tr-TR" sz="1800" dirty="0">
                <a:effectLst/>
                <a:latin typeface="Cambria" panose="02040503050406030204" pitchFamily="18" charset="0"/>
              </a:rPr>
              <a:t>Vasıflı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yetiştirilebilmesi</a:t>
            </a:r>
            <a:r>
              <a:rPr lang="tr-TR" sz="1800" dirty="0">
                <a:effectLst/>
                <a:latin typeface="Cambria" panose="02040503050406030204" pitchFamily="18" charset="0"/>
              </a:rPr>
              <a:t> amacıyla kurulan </a:t>
            </a:r>
            <a:r>
              <a:rPr lang="tr-TR" sz="1800" dirty="0" err="1">
                <a:effectLst/>
                <a:latin typeface="Cambria" panose="02040503050406030204" pitchFamily="18" charset="0"/>
              </a:rPr>
              <a:t>çıraklık</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iş </a:t>
            </a:r>
            <a:r>
              <a:rPr lang="tr-TR" sz="1800" dirty="0" err="1">
                <a:effectLst/>
                <a:latin typeface="Cambria" panose="02040503050406030204" pitchFamily="18" charset="0"/>
              </a:rPr>
              <a:t>sözleşmesinden</a:t>
            </a:r>
            <a:r>
              <a:rPr lang="tr-TR" sz="1800" dirty="0">
                <a:effectLst/>
                <a:latin typeface="Cambria" panose="02040503050406030204" pitchFamily="18" charset="0"/>
              </a:rPr>
              <a:t> farklı niteliklere sahip olup, </a:t>
            </a:r>
            <a:r>
              <a:rPr lang="tr-TR" sz="1800" b="1" dirty="0" err="1">
                <a:effectLst/>
                <a:latin typeface="Cambria" panose="02040503050406030204" pitchFamily="18" charset="0"/>
              </a:rPr>
              <a:t>çırakların</a:t>
            </a:r>
            <a:r>
              <a:rPr lang="tr-TR" sz="1800" b="1" dirty="0">
                <a:effectLst/>
                <a:latin typeface="Cambria" panose="02040503050406030204" pitchFamily="18" charset="0"/>
              </a:rPr>
              <a:t> </a:t>
            </a:r>
            <a:r>
              <a:rPr lang="tr-TR" sz="1800" b="1" dirty="0" err="1">
                <a:effectLst/>
                <a:latin typeface="Cambria" panose="02040503050406030204" pitchFamily="18" charset="0"/>
              </a:rPr>
              <a:t>işçi</a:t>
            </a:r>
            <a:r>
              <a:rPr lang="tr-TR" sz="1800" b="1" dirty="0">
                <a:effectLst/>
                <a:latin typeface="Cambria" panose="02040503050406030204" pitchFamily="18" charset="0"/>
              </a:rPr>
              <a:t> olarak nitelendirilmesi </a:t>
            </a:r>
            <a:r>
              <a:rPr lang="tr-TR" sz="1800" b="1" dirty="0" err="1">
                <a:effectLst/>
                <a:latin typeface="Cambria" panose="02040503050406030204" pitchFamily="18" charset="0"/>
              </a:rPr>
              <a:t>mümkün</a:t>
            </a:r>
            <a:r>
              <a:rPr lang="tr-TR" sz="1800" b="1" dirty="0">
                <a:effectLst/>
                <a:latin typeface="Cambria" panose="02040503050406030204" pitchFamily="18" charset="0"/>
              </a:rPr>
              <a:t> </a:t>
            </a:r>
            <a:r>
              <a:rPr lang="tr-TR" sz="1800" b="1" dirty="0" err="1">
                <a:effectLst/>
                <a:latin typeface="Cambria" panose="02040503050406030204" pitchFamily="18" charset="0"/>
              </a:rPr>
              <a:t>değildir</a:t>
            </a:r>
            <a:r>
              <a:rPr lang="tr-TR" sz="1800" b="1" dirty="0">
                <a:effectLst/>
                <a:latin typeface="Cambria" panose="02040503050406030204" pitchFamily="18" charset="0"/>
              </a:rPr>
              <a:t>. </a:t>
            </a:r>
            <a:r>
              <a:rPr lang="tr-TR" sz="1800" dirty="0">
                <a:effectLst/>
                <a:latin typeface="Cambria" panose="02040503050406030204" pitchFamily="18" charset="0"/>
              </a:rPr>
              <a:t>3308 sayılı Mesleki </a:t>
            </a:r>
            <a:r>
              <a:rPr lang="tr-TR" sz="1800" dirty="0" err="1">
                <a:effectLst/>
                <a:latin typeface="Cambria" panose="02040503050406030204" pitchFamily="18" charset="0"/>
              </a:rPr>
              <a:t>Eğitim</a:t>
            </a:r>
            <a:r>
              <a:rPr lang="tr-TR" sz="1800" dirty="0">
                <a:effectLst/>
                <a:latin typeface="Cambria" panose="02040503050406030204" pitchFamily="18" charset="0"/>
              </a:rPr>
              <a:t> Kanunu’nun 3. maddesinde yer alan tanıma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err="1">
                <a:effectLst/>
                <a:latin typeface="Cambria" panose="02040503050406030204" pitchFamily="18" charset="0"/>
              </a:rPr>
              <a:t>çırak</a:t>
            </a:r>
            <a:r>
              <a:rPr lang="tr-TR" sz="1800" b="1"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çıraklık</a:t>
            </a:r>
            <a:r>
              <a:rPr lang="tr-TR" sz="1800" i="1" dirty="0">
                <a:effectLst/>
                <a:latin typeface="Cambria" panose="02040503050406030204" pitchFamily="18" charset="0"/>
              </a:rPr>
              <a:t> </a:t>
            </a:r>
            <a:r>
              <a:rPr lang="tr-TR" sz="1800" i="1" dirty="0" err="1">
                <a:effectLst/>
                <a:latin typeface="Cambria" panose="02040503050406030204" pitchFamily="18" charset="0"/>
              </a:rPr>
              <a:t>sözleşmesi</a:t>
            </a:r>
            <a:r>
              <a:rPr lang="tr-TR" sz="1800" i="1" dirty="0">
                <a:effectLst/>
                <a:latin typeface="Cambria" panose="02040503050406030204" pitchFamily="18" charset="0"/>
              </a:rPr>
              <a:t> esaslarına </a:t>
            </a:r>
            <a:r>
              <a:rPr lang="tr-TR" sz="1800" i="1" dirty="0" err="1">
                <a:effectLst/>
                <a:latin typeface="Cambria" panose="02040503050406030204" pitchFamily="18" charset="0"/>
              </a:rPr>
              <a:t>göre</a:t>
            </a:r>
            <a:r>
              <a:rPr lang="tr-TR" sz="1800" i="1" dirty="0">
                <a:effectLst/>
                <a:latin typeface="Cambria" panose="02040503050406030204" pitchFamily="18" charset="0"/>
              </a:rPr>
              <a:t> bir meslek alanında </a:t>
            </a:r>
            <a:r>
              <a:rPr lang="tr-TR" sz="1800" i="1" dirty="0" err="1">
                <a:effectLst/>
                <a:latin typeface="Cambria" panose="02040503050406030204" pitchFamily="18" charset="0"/>
              </a:rPr>
              <a:t>mesleğin</a:t>
            </a:r>
            <a:r>
              <a:rPr lang="tr-TR" sz="1800" i="1" dirty="0">
                <a:effectLst/>
                <a:latin typeface="Cambria" panose="02040503050406030204" pitchFamily="18" charset="0"/>
              </a:rPr>
              <a:t> </a:t>
            </a:r>
            <a:r>
              <a:rPr lang="tr-TR" sz="1800" i="1" dirty="0" err="1">
                <a:effectLst/>
                <a:latin typeface="Cambria" panose="02040503050406030204" pitchFamily="18" charset="0"/>
              </a:rPr>
              <a:t>gerektirdiği</a:t>
            </a:r>
            <a:r>
              <a:rPr lang="tr-TR" sz="1800" i="1" dirty="0">
                <a:effectLst/>
                <a:latin typeface="Cambria" panose="02040503050406030204" pitchFamily="18" charset="0"/>
              </a:rPr>
              <a:t> bilgi, beceri ve iş </a:t>
            </a:r>
            <a:r>
              <a:rPr lang="tr-TR" sz="1800" i="1" dirty="0" err="1">
                <a:effectLst/>
                <a:latin typeface="Cambria" panose="02040503050406030204" pitchFamily="18" charset="0"/>
              </a:rPr>
              <a:t>alışkan</a:t>
            </a:r>
            <a:r>
              <a:rPr lang="tr-TR" sz="1800" i="1" dirty="0">
                <a:effectLst/>
                <a:latin typeface="Cambria" panose="02040503050406030204" pitchFamily="18" charset="0"/>
              </a:rPr>
              <a:t>- </a:t>
            </a:r>
            <a:r>
              <a:rPr lang="tr-TR" sz="1800" i="1" dirty="0" err="1">
                <a:effectLst/>
                <a:latin typeface="Cambria" panose="02040503050406030204" pitchFamily="18" charset="0"/>
              </a:rPr>
              <a:t>lıklarını</a:t>
            </a:r>
            <a:r>
              <a:rPr lang="tr-TR" sz="1800" i="1" dirty="0">
                <a:effectLst/>
                <a:latin typeface="Cambria" panose="02040503050406030204" pitchFamily="18" charset="0"/>
              </a:rPr>
              <a:t> iş </a:t>
            </a:r>
            <a:r>
              <a:rPr lang="tr-TR" sz="1800" i="1" dirty="0" err="1">
                <a:effectLst/>
                <a:latin typeface="Cambria" panose="02040503050406030204" pitchFamily="18" charset="0"/>
              </a:rPr>
              <a:t>içerisinde</a:t>
            </a:r>
            <a:r>
              <a:rPr lang="tr-TR" sz="1800" i="1" dirty="0">
                <a:effectLst/>
                <a:latin typeface="Cambria" panose="02040503050406030204" pitchFamily="18" charset="0"/>
              </a:rPr>
              <a:t> </a:t>
            </a:r>
            <a:r>
              <a:rPr lang="tr-TR" sz="1800" i="1" dirty="0" err="1">
                <a:effectLst/>
                <a:latin typeface="Cambria" panose="02040503050406030204" pitchFamily="18" charset="0"/>
              </a:rPr>
              <a:t>geliştirilen</a:t>
            </a:r>
            <a:r>
              <a:rPr lang="tr-TR" sz="1800" i="1" dirty="0">
                <a:effectLst/>
                <a:latin typeface="Cambria" panose="02040503050406030204" pitchFamily="18" charset="0"/>
              </a:rPr>
              <a:t> </a:t>
            </a:r>
            <a:r>
              <a:rPr lang="tr-TR" sz="1800" i="1" dirty="0" err="1">
                <a:effectLst/>
                <a:latin typeface="Cambria" panose="02040503050406030204" pitchFamily="18" charset="0"/>
              </a:rPr>
              <a:t>kişiyi</a:t>
            </a:r>
            <a:r>
              <a:rPr lang="tr-TR" sz="1800" i="1" dirty="0">
                <a:effectLst/>
                <a:latin typeface="Cambria" panose="02040503050406030204" pitchFamily="18" charset="0"/>
              </a:rPr>
              <a:t>” </a:t>
            </a:r>
            <a:r>
              <a:rPr lang="tr-TR" sz="1800" dirty="0">
                <a:effectLst/>
                <a:latin typeface="Cambria" panose="02040503050406030204" pitchFamily="18" charset="0"/>
              </a:rPr>
              <a:t>ifade etmektedir (m. 3/I-c). </a:t>
            </a:r>
            <a:r>
              <a:rPr lang="tr-TR" sz="1800" dirty="0" err="1">
                <a:effectLst/>
                <a:latin typeface="Cambria" panose="02040503050406030204" pitchFamily="18" charset="0"/>
              </a:rPr>
              <a:t>Çıraklık</a:t>
            </a:r>
            <a:r>
              <a:rPr lang="tr-TR" sz="1800" dirty="0">
                <a:effectLst/>
                <a:latin typeface="Cambria" panose="02040503050406030204" pitchFamily="18" charset="0"/>
              </a:rPr>
              <a:t> </a:t>
            </a:r>
            <a:r>
              <a:rPr lang="tr-TR" sz="1800" dirty="0" err="1">
                <a:effectLst/>
                <a:latin typeface="Cambria" panose="02040503050406030204" pitchFamily="18" charset="0"/>
              </a:rPr>
              <a:t>sözleşmesinde</a:t>
            </a:r>
            <a:r>
              <a:rPr lang="tr-TR" sz="1800" dirty="0">
                <a:effectLst/>
                <a:latin typeface="Cambria" panose="02040503050406030204" pitchFamily="18" charset="0"/>
              </a:rPr>
              <a:t> iş sahibi </a:t>
            </a:r>
            <a:r>
              <a:rPr lang="tr-TR" sz="1800" dirty="0" err="1">
                <a:effectLst/>
                <a:latin typeface="Cambria" panose="02040503050406030204" pitchFamily="18" charset="0"/>
              </a:rPr>
              <a:t>çırağa</a:t>
            </a:r>
            <a:r>
              <a:rPr lang="tr-TR" sz="1800" dirty="0">
                <a:effectLst/>
                <a:latin typeface="Cambria" panose="02040503050406030204" pitchFamily="18" charset="0"/>
              </a:rPr>
              <a:t> </a:t>
            </a:r>
            <a:r>
              <a:rPr lang="tr-TR" sz="1800" dirty="0" err="1">
                <a:effectLst/>
                <a:latin typeface="Cambria" panose="02040503050406030204" pitchFamily="18" charset="0"/>
              </a:rPr>
              <a:t>karşı</a:t>
            </a:r>
            <a:r>
              <a:rPr lang="tr-TR" sz="1800" dirty="0">
                <a:effectLst/>
                <a:latin typeface="Cambria" panose="02040503050406030204" pitchFamily="18" charset="0"/>
              </a:rPr>
              <a:t> belirli bir sanatı </a:t>
            </a:r>
            <a:r>
              <a:rPr lang="tr-TR" sz="1800" dirty="0" err="1">
                <a:effectLst/>
                <a:latin typeface="Cambria" panose="02040503050406030204" pitchFamily="18" charset="0"/>
              </a:rPr>
              <a:t>öğretme</a:t>
            </a:r>
            <a:r>
              <a:rPr lang="tr-TR" sz="1800" dirty="0">
                <a:effectLst/>
                <a:latin typeface="Cambria" panose="02040503050406030204" pitchFamily="18" charset="0"/>
              </a:rPr>
              <a:t> ve mesleki </a:t>
            </a:r>
            <a:r>
              <a:rPr lang="tr-TR" sz="1800" dirty="0" err="1">
                <a:effectLst/>
                <a:latin typeface="Cambria" panose="02040503050406030204" pitchFamily="18" charset="0"/>
              </a:rPr>
              <a:t>gelişimine</a:t>
            </a:r>
            <a:r>
              <a:rPr lang="tr-TR" sz="1800" dirty="0">
                <a:effectLst/>
                <a:latin typeface="Cambria" panose="02040503050406030204" pitchFamily="18" charset="0"/>
              </a:rPr>
              <a:t> katkı </a:t>
            </a:r>
            <a:r>
              <a:rPr lang="tr-TR" sz="1800" dirty="0" err="1">
                <a:effectLst/>
                <a:latin typeface="Cambria" panose="02040503050406030204" pitchFamily="18" charset="0"/>
              </a:rPr>
              <a:t>sağlamayı</a:t>
            </a:r>
            <a:r>
              <a:rPr lang="tr-TR" sz="1800" dirty="0">
                <a:effectLst/>
                <a:latin typeface="Cambria" panose="02040503050406030204" pitchFamily="18" charset="0"/>
              </a:rPr>
              <a:t>, </a:t>
            </a:r>
            <a:r>
              <a:rPr lang="tr-TR" sz="1800" dirty="0" err="1">
                <a:effectLst/>
                <a:latin typeface="Cambria" panose="02040503050406030204" pitchFamily="18" charset="0"/>
              </a:rPr>
              <a:t>çırak</a:t>
            </a:r>
            <a:r>
              <a:rPr lang="tr-TR" sz="1800" dirty="0">
                <a:effectLst/>
                <a:latin typeface="Cambria" panose="02040503050406030204" pitchFamily="18" charset="0"/>
              </a:rPr>
              <a:t> ise iş </a:t>
            </a:r>
            <a:r>
              <a:rPr lang="tr-TR" sz="1800" dirty="0" err="1">
                <a:effectLst/>
                <a:latin typeface="Cambria" panose="02040503050406030204" pitchFamily="18" charset="0"/>
              </a:rPr>
              <a:t>görmeyi</a:t>
            </a:r>
            <a:r>
              <a:rPr lang="tr-TR" sz="1800" dirty="0">
                <a:effectLst/>
                <a:latin typeface="Cambria" panose="02040503050406030204" pitchFamily="18" charset="0"/>
              </a:rPr>
              <a:t> </a:t>
            </a:r>
            <a:r>
              <a:rPr lang="tr-TR" sz="1800" dirty="0" err="1">
                <a:effectLst/>
                <a:latin typeface="Cambria" panose="02040503050406030204" pitchFamily="18" charset="0"/>
              </a:rPr>
              <a:t>üstlenmektedir</a:t>
            </a:r>
            <a:r>
              <a:rPr lang="tr-TR" sz="1800" dirty="0">
                <a:effectLst/>
                <a:latin typeface="Cambria" panose="02040503050406030204" pitchFamily="18" charset="0"/>
              </a:rPr>
              <a:t> </a:t>
            </a:r>
          </a:p>
          <a:p>
            <a:r>
              <a:rPr lang="tr-TR" sz="1800" b="1" u="sng" dirty="0">
                <a:effectLst/>
                <a:latin typeface="Graphik"/>
              </a:rPr>
              <a:t>STAJYER :</a:t>
            </a:r>
            <a:r>
              <a:rPr lang="tr-TR" sz="1800" dirty="0" err="1">
                <a:effectLst/>
                <a:latin typeface="Cambria" panose="02040503050406030204" pitchFamily="18" charset="0"/>
              </a:rPr>
              <a:t>Çıraktan</a:t>
            </a:r>
            <a:r>
              <a:rPr lang="tr-TR" sz="1800" dirty="0">
                <a:effectLst/>
                <a:latin typeface="Cambria" panose="02040503050406030204" pitchFamily="18" charset="0"/>
              </a:rPr>
              <a:t> farklı olarak </a:t>
            </a:r>
            <a:r>
              <a:rPr lang="tr-TR" sz="1800" b="1" dirty="0">
                <a:effectLst/>
                <a:latin typeface="Cambria" panose="02040503050406030204" pitchFamily="18" charset="0"/>
              </a:rPr>
              <a:t>stajyer mevcut teorik bilgisini uygulamayı izleyerek </a:t>
            </a:r>
            <a:r>
              <a:rPr lang="tr-TR" sz="1800" b="1" dirty="0" err="1">
                <a:effectLst/>
                <a:latin typeface="Cambria" panose="02040503050406030204" pitchFamily="18" charset="0"/>
              </a:rPr>
              <a:t>işyerinde</a:t>
            </a:r>
            <a:r>
              <a:rPr lang="tr-TR" sz="1800" b="1" dirty="0">
                <a:effectLst/>
                <a:latin typeface="Cambria" panose="02040503050406030204" pitchFamily="18" charset="0"/>
              </a:rPr>
              <a:t> </a:t>
            </a:r>
            <a:r>
              <a:rPr lang="tr-TR" sz="1800" b="1" dirty="0" err="1">
                <a:effectLst/>
                <a:latin typeface="Cambria" panose="02040503050406030204" pitchFamily="18" charset="0"/>
              </a:rPr>
              <a:t>geliştiren</a:t>
            </a:r>
            <a:r>
              <a:rPr lang="tr-TR" sz="1800" b="1" dirty="0">
                <a:effectLst/>
                <a:latin typeface="Cambria" panose="02040503050406030204" pitchFamily="18" charset="0"/>
              </a:rPr>
              <a:t> kimsedir</a:t>
            </a:r>
            <a:r>
              <a:rPr lang="tr-TR" sz="1800" dirty="0">
                <a:effectLst/>
                <a:latin typeface="Cambria" panose="02040503050406030204" pitchFamily="18" charset="0"/>
              </a:rPr>
              <a:t>. 3308 sayılı Kanun’a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b="1" dirty="0">
                <a:effectLst/>
                <a:latin typeface="Cambria" panose="02040503050406030204" pitchFamily="18" charset="0"/>
              </a:rPr>
              <a:t>“staj”</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Yükseköğretim</a:t>
            </a:r>
            <a:r>
              <a:rPr lang="tr-TR" sz="1800" i="1" dirty="0">
                <a:effectLst/>
                <a:latin typeface="Cambria" panose="02040503050406030204" pitchFamily="18" charset="0"/>
              </a:rPr>
              <a:t> Kurulunca, </a:t>
            </a:r>
            <a:r>
              <a:rPr lang="tr-TR" sz="1800" i="1" dirty="0" err="1">
                <a:effectLst/>
                <a:latin typeface="Cambria" panose="02040503050406030204" pitchFamily="18" charset="0"/>
              </a:rPr>
              <a:t>yükseköğretim</a:t>
            </a:r>
            <a:r>
              <a:rPr lang="tr-TR" sz="1800" i="1" dirty="0">
                <a:effectLst/>
                <a:latin typeface="Cambria" panose="02040503050406030204" pitchFamily="18" charset="0"/>
              </a:rPr>
              <a:t> kurumlarında verilmekte olan her </a:t>
            </a:r>
            <a:r>
              <a:rPr lang="tr-TR" sz="1800" i="1" dirty="0" err="1">
                <a:effectLst/>
                <a:latin typeface="Cambria" panose="02040503050406030204" pitchFamily="18" charset="0"/>
              </a:rPr>
              <a:t>düzeydeki</a:t>
            </a:r>
            <a:r>
              <a:rPr lang="tr-TR" sz="1800" i="1" dirty="0">
                <a:effectLst/>
                <a:latin typeface="Cambria" panose="02040503050406030204" pitchFamily="18" charset="0"/>
              </a:rPr>
              <a:t> alana </a:t>
            </a:r>
            <a:r>
              <a:rPr lang="tr-TR" sz="1800" i="1" dirty="0" err="1">
                <a:effectLst/>
                <a:latin typeface="Cambria" panose="02040503050406030204" pitchFamily="18" charset="0"/>
              </a:rPr>
              <a:t>özgu</a:t>
            </a:r>
            <a:r>
              <a:rPr lang="tr-TR" sz="1800" i="1" dirty="0">
                <a:effectLst/>
                <a:latin typeface="Cambria" panose="02040503050406030204" pitchFamily="18" charset="0"/>
              </a:rPr>
              <a:t>̈ olarak belirlenen teorik ve uygulamalı dersler </a:t>
            </a:r>
            <a:r>
              <a:rPr lang="tr-TR" sz="1800" i="1" dirty="0" err="1">
                <a:effectLst/>
                <a:latin typeface="Cambria" panose="02040503050406030204" pitchFamily="18" charset="0"/>
              </a:rPr>
              <a:t>dışında</a:t>
            </a:r>
            <a:r>
              <a:rPr lang="tr-TR" sz="1800" i="1" dirty="0">
                <a:effectLst/>
                <a:latin typeface="Cambria" panose="02040503050406030204" pitchFamily="18" charset="0"/>
              </a:rPr>
              <a:t>, </a:t>
            </a:r>
            <a:r>
              <a:rPr lang="tr-TR" sz="1800" i="1" dirty="0" err="1">
                <a:effectLst/>
                <a:latin typeface="Cambria" panose="02040503050406030204" pitchFamily="18" charset="0"/>
              </a:rPr>
              <a:t>öğrencilerin</a:t>
            </a:r>
            <a:r>
              <a:rPr lang="tr-TR" sz="1800" i="1" dirty="0">
                <a:effectLst/>
                <a:latin typeface="Cambria" panose="02040503050406030204" pitchFamily="18" charset="0"/>
              </a:rPr>
              <a:t> </a:t>
            </a:r>
            <a:r>
              <a:rPr lang="tr-TR" sz="1800" i="1" dirty="0" err="1">
                <a:effectLst/>
                <a:latin typeface="Cambria" panose="02040503050406030204" pitchFamily="18" charset="0"/>
              </a:rPr>
              <a:t>öğretim</a:t>
            </a:r>
            <a:r>
              <a:rPr lang="tr-TR" sz="1800" i="1" dirty="0">
                <a:effectLst/>
                <a:latin typeface="Cambria" panose="02040503050406030204" pitchFamily="18" charset="0"/>
              </a:rPr>
              <a:t> programlarıyla kazandırılması </a:t>
            </a:r>
            <a:r>
              <a:rPr lang="tr-TR" sz="1800" i="1" dirty="0" err="1">
                <a:effectLst/>
                <a:latin typeface="Cambria" panose="02040503050406030204" pitchFamily="18" charset="0"/>
              </a:rPr>
              <a:t>öngörülen</a:t>
            </a:r>
            <a:r>
              <a:rPr lang="tr-TR" sz="1800" i="1" dirty="0">
                <a:effectLst/>
                <a:latin typeface="Cambria" panose="02040503050406030204" pitchFamily="18" charset="0"/>
              </a:rPr>
              <a:t> mesleki bilgi, beceri, tutum ve </a:t>
            </a:r>
            <a:r>
              <a:rPr lang="tr-TR" sz="1800" i="1" dirty="0" err="1">
                <a:effectLst/>
                <a:latin typeface="Cambria" panose="02040503050406030204" pitchFamily="18" charset="0"/>
              </a:rPr>
              <a:t>davranışlarını</a:t>
            </a:r>
            <a:r>
              <a:rPr lang="tr-TR" sz="1800" i="1" dirty="0">
                <a:effectLst/>
                <a:latin typeface="Cambria" panose="02040503050406030204" pitchFamily="18" charset="0"/>
              </a:rPr>
              <a:t> </a:t>
            </a:r>
            <a:r>
              <a:rPr lang="tr-TR" sz="1800" i="1" dirty="0" err="1">
                <a:effectLst/>
                <a:latin typeface="Cambria" panose="02040503050406030204" pitchFamily="18" charset="0"/>
              </a:rPr>
              <a:t>geliştirmeleri</a:t>
            </a:r>
            <a:r>
              <a:rPr lang="tr-TR" sz="1800" i="1" dirty="0">
                <a:effectLst/>
                <a:latin typeface="Cambria" panose="02040503050406030204" pitchFamily="18" charset="0"/>
              </a:rPr>
              <a:t>, </a:t>
            </a:r>
            <a:r>
              <a:rPr lang="tr-TR" sz="1800" i="1" dirty="0" err="1">
                <a:effectLst/>
                <a:latin typeface="Cambria" panose="02040503050406030204" pitchFamily="18" charset="0"/>
              </a:rPr>
              <a:t>sektöru</a:t>
            </a:r>
            <a:r>
              <a:rPr lang="tr-TR" sz="1800" i="1" dirty="0">
                <a:effectLst/>
                <a:latin typeface="Cambria" panose="02040503050406030204" pitchFamily="18" charset="0"/>
              </a:rPr>
              <a:t>̈ tanımaları, iş hayatına uyumları, </a:t>
            </a:r>
            <a:r>
              <a:rPr lang="tr-TR" sz="1800" i="1" dirty="0" err="1">
                <a:effectLst/>
                <a:latin typeface="Cambria" panose="02040503050406030204" pitchFamily="18" charset="0"/>
              </a:rPr>
              <a:t>gerçek</a:t>
            </a:r>
            <a:r>
              <a:rPr lang="tr-TR" sz="1800" i="1" dirty="0">
                <a:effectLst/>
                <a:latin typeface="Cambria" panose="02040503050406030204" pitchFamily="18" charset="0"/>
              </a:rPr>
              <a:t> </a:t>
            </a:r>
            <a:r>
              <a:rPr lang="tr-TR" sz="1800" i="1" dirty="0" err="1">
                <a:effectLst/>
                <a:latin typeface="Cambria" panose="02040503050406030204" pitchFamily="18" charset="0"/>
              </a:rPr>
              <a:t>üretim</a:t>
            </a:r>
            <a:r>
              <a:rPr lang="tr-TR" sz="1800" i="1" dirty="0">
                <a:effectLst/>
                <a:latin typeface="Cambria" panose="02040503050406030204" pitchFamily="18" charset="0"/>
              </a:rPr>
              <a:t> ve hizmet ortamında </a:t>
            </a:r>
            <a:r>
              <a:rPr lang="tr-TR" sz="1800" i="1" dirty="0" err="1">
                <a:effectLst/>
                <a:latin typeface="Cambria" panose="02040503050406030204" pitchFamily="18" charset="0"/>
              </a:rPr>
              <a:t>yetişmeleri</a:t>
            </a:r>
            <a:r>
              <a:rPr lang="tr-TR" sz="1800" i="1" dirty="0">
                <a:effectLst/>
                <a:latin typeface="Cambria" panose="02040503050406030204" pitchFamily="18" charset="0"/>
              </a:rPr>
              <a:t> amacıyla </a:t>
            </a:r>
            <a:r>
              <a:rPr lang="tr-TR" sz="1800" i="1" dirty="0" err="1">
                <a:effectLst/>
                <a:latin typeface="Cambria" panose="02040503050406030204" pitchFamily="18" charset="0"/>
              </a:rPr>
              <a:t>işletmede</a:t>
            </a:r>
            <a:r>
              <a:rPr lang="tr-TR" sz="1800" i="1" dirty="0">
                <a:effectLst/>
                <a:latin typeface="Cambria" panose="02040503050406030204" pitchFamily="18" charset="0"/>
              </a:rPr>
              <a:t> yaptıkları mesleki </a:t>
            </a:r>
            <a:r>
              <a:rPr lang="tr-TR" sz="1800" i="1" dirty="0" err="1">
                <a:effectLst/>
                <a:latin typeface="Cambria" panose="02040503050406030204" pitchFamily="18" charset="0"/>
              </a:rPr>
              <a:t>çalışmayı</a:t>
            </a:r>
            <a:r>
              <a:rPr lang="tr-TR" sz="1800" i="1" dirty="0">
                <a:effectLst/>
                <a:latin typeface="Cambria" panose="02040503050406030204" pitchFamily="18" charset="0"/>
              </a:rPr>
              <a:t>” </a:t>
            </a:r>
            <a:r>
              <a:rPr lang="tr-TR" sz="1800" dirty="0">
                <a:effectLst/>
                <a:latin typeface="Cambria" panose="02040503050406030204" pitchFamily="18" charset="0"/>
              </a:rPr>
              <a:t>ifade etmektedir. </a:t>
            </a:r>
            <a:endParaRPr lang="tr-TR" dirty="0"/>
          </a:p>
          <a:p>
            <a:endParaRPr lang="tr-TR" dirty="0"/>
          </a:p>
        </p:txBody>
      </p:sp>
    </p:spTree>
    <p:extLst>
      <p:ext uri="{BB962C8B-B14F-4D97-AF65-F5344CB8AC3E}">
        <p14:creationId xmlns:p14="http://schemas.microsoft.com/office/powerpoint/2010/main" val="376530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arışık yarışan çalışanlar">
            <a:extLst>
              <a:ext uri="{FF2B5EF4-FFF2-40B4-BE49-F238E27FC236}">
                <a16:creationId xmlns:a16="http://schemas.microsoft.com/office/drawing/2014/main" id="{1EFADB01-25BF-8900-09B1-7DC3353494E1}"/>
              </a:ext>
            </a:extLst>
          </p:cNvPr>
          <p:cNvPicPr>
            <a:picLocks noChangeAspect="1"/>
          </p:cNvPicPr>
          <p:nvPr/>
        </p:nvPicPr>
        <p:blipFill rotWithShape="1">
          <a:blip r:embed="rId2"/>
          <a:srcRect r="1" b="15708"/>
          <a:stretch/>
        </p:blipFill>
        <p:spPr>
          <a:xfrm>
            <a:off x="-1" y="10"/>
            <a:ext cx="12188652" cy="6857990"/>
          </a:xfrm>
          <a:prstGeom prst="rect">
            <a:avLst/>
          </a:prstGeom>
        </p:spPr>
      </p:pic>
      <p:sp>
        <p:nvSpPr>
          <p:cNvPr id="2" name="Başlık 1">
            <a:extLst>
              <a:ext uri="{FF2B5EF4-FFF2-40B4-BE49-F238E27FC236}">
                <a16:creationId xmlns:a16="http://schemas.microsoft.com/office/drawing/2014/main" id="{633A31F3-7543-251F-B4CF-24745005C3DC}"/>
              </a:ext>
            </a:extLst>
          </p:cNvPr>
          <p:cNvSpPr>
            <a:spLocks noGrp="1"/>
          </p:cNvSpPr>
          <p:nvPr>
            <p:ph type="title"/>
          </p:nvPr>
        </p:nvSpPr>
        <p:spPr>
          <a:xfrm>
            <a:off x="1371600" y="685800"/>
            <a:ext cx="9601200" cy="1485900"/>
          </a:xfrm>
        </p:spPr>
        <p:txBody>
          <a:bodyPr>
            <a:normAutofit/>
          </a:bodyPr>
          <a:lstStyle/>
          <a:p>
            <a:pPr algn="ctr"/>
            <a:r>
              <a:rPr lang="tr-TR" b="1" dirty="0">
                <a:effectLst/>
                <a:latin typeface="Graphik"/>
              </a:rPr>
              <a:t>İŞVEREN </a:t>
            </a:r>
            <a:br>
              <a:rPr lang="tr-TR" dirty="0"/>
            </a:br>
            <a:endParaRPr lang="tr-TR" dirty="0"/>
          </a:p>
        </p:txBody>
      </p:sp>
      <p:sp>
        <p:nvSpPr>
          <p:cNvPr id="3" name="İçerik Yer Tutucusu 2">
            <a:extLst>
              <a:ext uri="{FF2B5EF4-FFF2-40B4-BE49-F238E27FC236}">
                <a16:creationId xmlns:a16="http://schemas.microsoft.com/office/drawing/2014/main" id="{4E6CFA65-0A80-C48C-2297-D712395DBCC3}"/>
              </a:ext>
            </a:extLst>
          </p:cNvPr>
          <p:cNvSpPr>
            <a:spLocks noGrp="1"/>
          </p:cNvSpPr>
          <p:nvPr>
            <p:ph idx="1"/>
          </p:nvPr>
        </p:nvSpPr>
        <p:spPr>
          <a:xfrm>
            <a:off x="1371600" y="2286000"/>
            <a:ext cx="9601200" cy="3581400"/>
          </a:xfrm>
        </p:spPr>
        <p:txBody>
          <a:bodyPr>
            <a:normAutofit/>
          </a:bodyPr>
          <a:lstStyle/>
          <a:p>
            <a:r>
              <a:rPr lang="tr-TR" sz="1900" err="1">
                <a:effectLst/>
                <a:latin typeface="Cambria" panose="02040503050406030204" pitchFamily="18" charset="0"/>
              </a:rPr>
              <a:t>İs</a:t>
            </a:r>
            <a:r>
              <a:rPr lang="tr-TR" sz="1900">
                <a:effectLst/>
                <a:latin typeface="Cambria" panose="02040503050406030204" pitchFamily="18" charset="0"/>
              </a:rPr>
              <a:t>̧ Kanunu’na </a:t>
            </a:r>
            <a:r>
              <a:rPr lang="tr-TR" sz="1900" err="1">
                <a:effectLst/>
                <a:latin typeface="Cambria" panose="02040503050406030204" pitchFamily="18" charset="0"/>
              </a:rPr>
              <a:t>göre</a:t>
            </a:r>
            <a:r>
              <a:rPr lang="tr-TR" sz="1900">
                <a:effectLst/>
                <a:latin typeface="Cambria" panose="02040503050406030204" pitchFamily="18" charset="0"/>
              </a:rPr>
              <a:t>, </a:t>
            </a:r>
            <a:r>
              <a:rPr lang="tr-TR" sz="1900" b="1" err="1">
                <a:effectLst/>
                <a:latin typeface="Cambria" panose="02040503050406030204" pitchFamily="18" charset="0"/>
              </a:rPr>
              <a:t>işçi</a:t>
            </a:r>
            <a:r>
              <a:rPr lang="tr-TR" sz="1900" b="1">
                <a:effectLst/>
                <a:latin typeface="Cambria" panose="02040503050406030204" pitchFamily="18" charset="0"/>
              </a:rPr>
              <a:t> </a:t>
            </a:r>
            <a:r>
              <a:rPr lang="tr-TR" sz="1900" b="1" err="1">
                <a:effectLst/>
                <a:latin typeface="Cambria" panose="02040503050406030204" pitchFamily="18" charset="0"/>
              </a:rPr>
              <a:t>çalıştıran</a:t>
            </a:r>
            <a:r>
              <a:rPr lang="tr-TR" sz="1900" b="1">
                <a:effectLst/>
                <a:latin typeface="Cambria" panose="02040503050406030204" pitchFamily="18" charset="0"/>
              </a:rPr>
              <a:t> </a:t>
            </a:r>
            <a:r>
              <a:rPr lang="tr-TR" sz="1900" b="1" err="1">
                <a:effectLst/>
                <a:latin typeface="Cambria" panose="02040503050406030204" pitchFamily="18" charset="0"/>
              </a:rPr>
              <a:t>gerçek</a:t>
            </a:r>
            <a:r>
              <a:rPr lang="tr-TR" sz="1900" b="1">
                <a:effectLst/>
                <a:latin typeface="Cambria" panose="02040503050406030204" pitchFamily="18" charset="0"/>
              </a:rPr>
              <a:t> veya </a:t>
            </a:r>
            <a:r>
              <a:rPr lang="tr-TR" sz="1900" b="1" err="1">
                <a:effectLst/>
                <a:latin typeface="Cambria" panose="02040503050406030204" pitchFamily="18" charset="0"/>
              </a:rPr>
              <a:t>tüzel</a:t>
            </a:r>
            <a:r>
              <a:rPr lang="tr-TR" sz="1900" b="1">
                <a:effectLst/>
                <a:latin typeface="Cambria" panose="02040503050406030204" pitchFamily="18" charset="0"/>
              </a:rPr>
              <a:t> </a:t>
            </a:r>
            <a:r>
              <a:rPr lang="tr-TR" sz="1900" b="1" err="1">
                <a:effectLst/>
                <a:latin typeface="Cambria" panose="02040503050406030204" pitchFamily="18" charset="0"/>
              </a:rPr>
              <a:t>kişiye</a:t>
            </a:r>
            <a:r>
              <a:rPr lang="tr-TR" sz="1900" b="1">
                <a:effectLst/>
                <a:latin typeface="Cambria" panose="02040503050406030204" pitchFamily="18" charset="0"/>
              </a:rPr>
              <a:t> yahut </a:t>
            </a:r>
            <a:r>
              <a:rPr lang="tr-TR" sz="1900" b="1" err="1">
                <a:effectLst/>
                <a:latin typeface="Cambria" panose="02040503050406030204" pitchFamily="18" charset="0"/>
              </a:rPr>
              <a:t>tüzel</a:t>
            </a:r>
            <a:r>
              <a:rPr lang="tr-TR" sz="1900" b="1">
                <a:effectLst/>
                <a:latin typeface="Cambria" panose="02040503050406030204" pitchFamily="18" charset="0"/>
              </a:rPr>
              <a:t> </a:t>
            </a:r>
            <a:r>
              <a:rPr lang="tr-TR" sz="1900" b="1" err="1">
                <a:effectLst/>
                <a:latin typeface="Cambria" panose="02040503050406030204" pitchFamily="18" charset="0"/>
              </a:rPr>
              <a:t>kişiliği</a:t>
            </a:r>
            <a:r>
              <a:rPr lang="tr-TR" sz="1900" b="1">
                <a:effectLst/>
                <a:latin typeface="Cambria" panose="02040503050406030204" pitchFamily="18" charset="0"/>
              </a:rPr>
              <a:t> olmayan kurum ve </a:t>
            </a:r>
            <a:r>
              <a:rPr lang="tr-TR" sz="1900" b="1" err="1">
                <a:effectLst/>
                <a:latin typeface="Cambria" panose="02040503050406030204" pitchFamily="18" charset="0"/>
              </a:rPr>
              <a:t>kuruluşlara</a:t>
            </a:r>
            <a:r>
              <a:rPr lang="tr-TR" sz="1900" b="1">
                <a:effectLst/>
                <a:latin typeface="Cambria" panose="02040503050406030204" pitchFamily="18" charset="0"/>
              </a:rPr>
              <a:t> </a:t>
            </a:r>
            <a:r>
              <a:rPr lang="tr-TR" sz="1900" err="1">
                <a:effectLst/>
                <a:latin typeface="Cambria" panose="02040503050406030204" pitchFamily="18" charset="0"/>
              </a:rPr>
              <a:t>işveren</a:t>
            </a:r>
            <a:r>
              <a:rPr lang="tr-TR" sz="1900">
                <a:effectLst/>
                <a:latin typeface="Cambria" panose="02040503050406030204" pitchFamily="18" charset="0"/>
              </a:rPr>
              <a:t> denir (m. 2/I). </a:t>
            </a:r>
            <a:r>
              <a:rPr lang="tr-TR" sz="1900" err="1">
                <a:effectLst/>
                <a:latin typeface="Cambria" panose="02040503050406030204" pitchFamily="18" charset="0"/>
              </a:rPr>
              <a:t>Böylece</a:t>
            </a:r>
            <a:r>
              <a:rPr lang="tr-TR" sz="1900">
                <a:effectLst/>
                <a:latin typeface="Cambria" panose="02040503050406030204" pitchFamily="18" charset="0"/>
              </a:rPr>
              <a:t>, </a:t>
            </a:r>
            <a:r>
              <a:rPr lang="tr-TR" sz="1900" err="1">
                <a:effectLst/>
                <a:latin typeface="Cambria" panose="02040503050406030204" pitchFamily="18" charset="0"/>
              </a:rPr>
              <a:t>işveren</a:t>
            </a:r>
            <a:r>
              <a:rPr lang="tr-TR" sz="1900">
                <a:effectLst/>
                <a:latin typeface="Cambria" panose="02040503050406030204" pitchFamily="18" charset="0"/>
              </a:rPr>
              <a:t> tanımı </a:t>
            </a:r>
            <a:r>
              <a:rPr lang="tr-TR" sz="1900" err="1">
                <a:effectLst/>
                <a:latin typeface="Cambria" panose="02040503050406030204" pitchFamily="18" charset="0"/>
              </a:rPr>
              <a:t>işçi</a:t>
            </a:r>
            <a:r>
              <a:rPr lang="tr-TR" sz="1900">
                <a:effectLst/>
                <a:latin typeface="Cambria" panose="02040503050406030204" pitchFamily="18" charset="0"/>
              </a:rPr>
              <a:t> kavramına </a:t>
            </a:r>
            <a:r>
              <a:rPr lang="tr-TR" sz="1900" err="1">
                <a:effectLst/>
                <a:latin typeface="Cambria" panose="02040503050406030204" pitchFamily="18" charset="0"/>
              </a:rPr>
              <a:t>bağlı</a:t>
            </a:r>
            <a:r>
              <a:rPr lang="tr-TR" sz="1900">
                <a:effectLst/>
                <a:latin typeface="Cambria" panose="02040503050406030204" pitchFamily="18" charset="0"/>
              </a:rPr>
              <a:t> olarak </a:t>
            </a:r>
            <a:r>
              <a:rPr lang="tr-TR" sz="1900" err="1">
                <a:effectLst/>
                <a:latin typeface="Cambria" panose="02040503050406030204" pitchFamily="18" charset="0"/>
              </a:rPr>
              <a:t>yapılmıştır</a:t>
            </a:r>
            <a:r>
              <a:rPr lang="tr-TR" sz="1900">
                <a:effectLst/>
                <a:latin typeface="Cambria" panose="02040503050406030204" pitchFamily="18" charset="0"/>
              </a:rPr>
              <a:t>. Dolayısıyla, </a:t>
            </a:r>
            <a:r>
              <a:rPr lang="tr-TR" sz="1900" err="1">
                <a:effectLst/>
                <a:latin typeface="Cambria" panose="02040503050406030204" pitchFamily="18" charset="0"/>
              </a:rPr>
              <a:t>işçi</a:t>
            </a:r>
            <a:r>
              <a:rPr lang="tr-TR" sz="1900">
                <a:effectLst/>
                <a:latin typeface="Cambria" panose="02040503050406030204" pitchFamily="18" charset="0"/>
              </a:rPr>
              <a:t> </a:t>
            </a:r>
            <a:r>
              <a:rPr lang="tr-TR" sz="1900" err="1">
                <a:effectLst/>
                <a:latin typeface="Cambria" panose="02040503050406030204" pitchFamily="18" charset="0"/>
              </a:rPr>
              <a:t>çalıştırmayan</a:t>
            </a:r>
            <a:r>
              <a:rPr lang="tr-TR" sz="1900">
                <a:effectLst/>
                <a:latin typeface="Cambria" panose="02040503050406030204" pitchFamily="18" charset="0"/>
              </a:rPr>
              <a:t> bir </a:t>
            </a:r>
            <a:r>
              <a:rPr lang="tr-TR" sz="1900" err="1">
                <a:effectLst/>
                <a:latin typeface="Cambria" panose="02040503050406030204" pitchFamily="18" charset="0"/>
              </a:rPr>
              <a:t>kişinin</a:t>
            </a:r>
            <a:r>
              <a:rPr lang="tr-TR" sz="1900">
                <a:effectLst/>
                <a:latin typeface="Cambria" panose="02040503050406030204" pitchFamily="18" charset="0"/>
              </a:rPr>
              <a:t> </a:t>
            </a:r>
            <a:r>
              <a:rPr lang="tr-TR" sz="1900" err="1">
                <a:effectLst/>
                <a:latin typeface="Cambria" panose="02040503050406030204" pitchFamily="18" charset="0"/>
              </a:rPr>
              <a:t>işveren</a:t>
            </a:r>
            <a:r>
              <a:rPr lang="tr-TR" sz="1900">
                <a:effectLst/>
                <a:latin typeface="Cambria" panose="02040503050406030204" pitchFamily="18" charset="0"/>
              </a:rPr>
              <a:t> sayılması </a:t>
            </a:r>
            <a:r>
              <a:rPr lang="tr-TR" sz="1900" err="1">
                <a:effectLst/>
                <a:latin typeface="Cambria" panose="02040503050406030204" pitchFamily="18" charset="0"/>
              </a:rPr>
              <a:t>mümkün</a:t>
            </a:r>
            <a:r>
              <a:rPr lang="tr-TR" sz="1900">
                <a:effectLst/>
                <a:latin typeface="Cambria" panose="02040503050406030204" pitchFamily="18" charset="0"/>
              </a:rPr>
              <a:t> </a:t>
            </a:r>
            <a:r>
              <a:rPr lang="tr-TR" sz="1900" err="1">
                <a:effectLst/>
                <a:latin typeface="Cambria" panose="02040503050406030204" pitchFamily="18" charset="0"/>
              </a:rPr>
              <a:t>değildir</a:t>
            </a:r>
            <a:r>
              <a:rPr lang="tr-TR" sz="1900">
                <a:effectLst/>
                <a:latin typeface="Cambria" panose="02040503050406030204" pitchFamily="18" charset="0"/>
              </a:rPr>
              <a:t>. Buna </a:t>
            </a:r>
            <a:r>
              <a:rPr lang="tr-TR" sz="1900" err="1">
                <a:effectLst/>
                <a:latin typeface="Cambria" panose="02040503050406030204" pitchFamily="18" charset="0"/>
              </a:rPr>
              <a:t>karşılık</a:t>
            </a:r>
            <a:r>
              <a:rPr lang="tr-TR" sz="1900">
                <a:effectLst/>
                <a:latin typeface="Cambria" panose="02040503050406030204" pitchFamily="18" charset="0"/>
              </a:rPr>
              <a:t>, bir </a:t>
            </a:r>
            <a:r>
              <a:rPr lang="tr-TR" sz="1900" err="1">
                <a:effectLst/>
                <a:latin typeface="Cambria" panose="02040503050406030204" pitchFamily="18" charset="0"/>
              </a:rPr>
              <a:t>kişinin</a:t>
            </a:r>
            <a:r>
              <a:rPr lang="tr-TR" sz="1900">
                <a:effectLst/>
                <a:latin typeface="Cambria" panose="02040503050406030204" pitchFamily="18" charset="0"/>
              </a:rPr>
              <a:t> </a:t>
            </a:r>
            <a:r>
              <a:rPr lang="tr-TR" sz="1900" err="1">
                <a:effectLst/>
                <a:latin typeface="Cambria" panose="02040503050406030204" pitchFamily="18" charset="0"/>
              </a:rPr>
              <a:t>işveren</a:t>
            </a:r>
            <a:r>
              <a:rPr lang="tr-TR" sz="1900">
                <a:effectLst/>
                <a:latin typeface="Cambria" panose="02040503050406030204" pitchFamily="18" charset="0"/>
              </a:rPr>
              <a:t> olarak kabul edilmesi </a:t>
            </a:r>
            <a:r>
              <a:rPr lang="tr-TR" sz="1900" err="1">
                <a:effectLst/>
                <a:latin typeface="Cambria" panose="02040503050406030204" pitchFamily="18" charset="0"/>
              </a:rPr>
              <a:t>için</a:t>
            </a:r>
            <a:r>
              <a:rPr lang="tr-TR" sz="1900">
                <a:effectLst/>
                <a:latin typeface="Cambria" panose="02040503050406030204" pitchFamily="18" charset="0"/>
              </a:rPr>
              <a:t> </a:t>
            </a:r>
            <a:r>
              <a:rPr lang="tr-TR" sz="1900" err="1">
                <a:effectLst/>
                <a:latin typeface="Cambria" panose="02040503050406030204" pitchFamily="18" charset="0"/>
              </a:rPr>
              <a:t>işyerinin</a:t>
            </a:r>
            <a:r>
              <a:rPr lang="tr-TR" sz="1900">
                <a:effectLst/>
                <a:latin typeface="Cambria" panose="02040503050406030204" pitchFamily="18" charset="0"/>
              </a:rPr>
              <a:t> veya </a:t>
            </a:r>
            <a:r>
              <a:rPr lang="tr-TR" sz="1900" err="1">
                <a:effectLst/>
                <a:latin typeface="Cambria" panose="02040503050406030204" pitchFamily="18" charset="0"/>
              </a:rPr>
              <a:t>üretim</a:t>
            </a:r>
            <a:r>
              <a:rPr lang="tr-TR" sz="1900">
                <a:effectLst/>
                <a:latin typeface="Cambria" panose="02040503050406030204" pitchFamily="18" charset="0"/>
              </a:rPr>
              <a:t> </a:t>
            </a:r>
            <a:r>
              <a:rPr lang="tr-TR" sz="1900" err="1">
                <a:effectLst/>
                <a:latin typeface="Cambria" panose="02040503050406030204" pitchFamily="18" charset="0"/>
              </a:rPr>
              <a:t>araçlarının</a:t>
            </a:r>
            <a:r>
              <a:rPr lang="tr-TR" sz="1900">
                <a:effectLst/>
                <a:latin typeface="Cambria" panose="02040503050406030204" pitchFamily="18" charset="0"/>
              </a:rPr>
              <a:t> </a:t>
            </a:r>
            <a:r>
              <a:rPr lang="tr-TR" sz="1900" err="1">
                <a:effectLst/>
                <a:latin typeface="Cambria" panose="02040503050406030204" pitchFamily="18" charset="0"/>
              </a:rPr>
              <a:t>mülkiyetine</a:t>
            </a:r>
            <a:r>
              <a:rPr lang="tr-TR" sz="1900">
                <a:effectLst/>
                <a:latin typeface="Cambria" panose="02040503050406030204" pitchFamily="18" charset="0"/>
              </a:rPr>
              <a:t> sahip olması gerekmez. </a:t>
            </a:r>
          </a:p>
          <a:p>
            <a:r>
              <a:rPr lang="tr-TR" sz="1900">
                <a:effectLst/>
                <a:latin typeface="Cambria" panose="02040503050406030204" pitchFamily="18" charset="0"/>
              </a:rPr>
              <a:t>Kural olarak, </a:t>
            </a:r>
            <a:r>
              <a:rPr lang="tr-TR" sz="1900" err="1">
                <a:effectLst/>
                <a:latin typeface="Cambria" panose="02040503050406030204" pitchFamily="18" charset="0"/>
              </a:rPr>
              <a:t>işveren</a:t>
            </a:r>
            <a:r>
              <a:rPr lang="tr-TR" sz="1900">
                <a:effectLst/>
                <a:latin typeface="Cambria" panose="02040503050406030204" pitchFamily="18" charset="0"/>
              </a:rPr>
              <a:t>, iş </a:t>
            </a:r>
            <a:r>
              <a:rPr lang="tr-TR" sz="1900" err="1">
                <a:effectLst/>
                <a:latin typeface="Cambria" panose="02040503050406030204" pitchFamily="18" charset="0"/>
              </a:rPr>
              <a:t>görme</a:t>
            </a:r>
            <a:r>
              <a:rPr lang="tr-TR" sz="1900">
                <a:effectLst/>
                <a:latin typeface="Cambria" panose="02040503050406030204" pitchFamily="18" charset="0"/>
              </a:rPr>
              <a:t> ediminin alacaklısı ve </a:t>
            </a:r>
            <a:r>
              <a:rPr lang="tr-TR" sz="1900" err="1">
                <a:effectLst/>
                <a:latin typeface="Cambria" panose="02040503050406030204" pitchFamily="18" charset="0"/>
              </a:rPr>
              <a:t>işçiye</a:t>
            </a:r>
            <a:r>
              <a:rPr lang="tr-TR" sz="1900">
                <a:effectLst/>
                <a:latin typeface="Cambria" panose="02040503050406030204" pitchFamily="18" charset="0"/>
              </a:rPr>
              <a:t> en </a:t>
            </a:r>
            <a:r>
              <a:rPr lang="tr-TR" sz="1900" err="1">
                <a:effectLst/>
                <a:latin typeface="Cambria" panose="02040503050406030204" pitchFamily="18" charset="0"/>
              </a:rPr>
              <a:t>üst</a:t>
            </a:r>
            <a:r>
              <a:rPr lang="tr-TR" sz="1900">
                <a:effectLst/>
                <a:latin typeface="Cambria" panose="02040503050406030204" pitchFamily="18" charset="0"/>
              </a:rPr>
              <a:t> </a:t>
            </a:r>
            <a:r>
              <a:rPr lang="tr-TR" sz="1900" err="1">
                <a:effectLst/>
                <a:latin typeface="Cambria" panose="02040503050406030204" pitchFamily="18" charset="0"/>
              </a:rPr>
              <a:t>düzeyde</a:t>
            </a:r>
            <a:r>
              <a:rPr lang="tr-TR" sz="1900">
                <a:effectLst/>
                <a:latin typeface="Cambria" panose="02040503050406030204" pitchFamily="18" charset="0"/>
              </a:rPr>
              <a:t> emir ve talimat verme hakkına sahip </a:t>
            </a:r>
            <a:r>
              <a:rPr lang="tr-TR" sz="1900" err="1">
                <a:effectLst/>
                <a:latin typeface="Cambria" panose="02040503050406030204" pitchFamily="18" charset="0"/>
              </a:rPr>
              <a:t>kişidir</a:t>
            </a:r>
            <a:r>
              <a:rPr lang="tr-TR" sz="1900">
                <a:effectLst/>
                <a:latin typeface="Cambria" panose="02040503050406030204" pitchFamily="18" charset="0"/>
              </a:rPr>
              <a:t>. Bazı hallerde ise </a:t>
            </a:r>
            <a:r>
              <a:rPr lang="tr-TR" sz="1900" err="1">
                <a:effectLst/>
                <a:latin typeface="Cambria" panose="02040503050406030204" pitchFamily="18" charset="0"/>
              </a:rPr>
              <a:t>işin</a:t>
            </a:r>
            <a:r>
              <a:rPr lang="tr-TR" sz="1900">
                <a:effectLst/>
                <a:latin typeface="Cambria" panose="02040503050406030204" pitchFamily="18" charset="0"/>
              </a:rPr>
              <a:t> </a:t>
            </a:r>
            <a:r>
              <a:rPr lang="tr-TR" sz="1900" err="1">
                <a:effectLst/>
                <a:latin typeface="Cambria" panose="02040503050406030204" pitchFamily="18" charset="0"/>
              </a:rPr>
              <a:t>görülmesini</a:t>
            </a:r>
            <a:r>
              <a:rPr lang="tr-TR" sz="1900">
                <a:effectLst/>
                <a:latin typeface="Cambria" panose="02040503050406030204" pitchFamily="18" charset="0"/>
              </a:rPr>
              <a:t> isteme hakkı ile emir ve talimat verme hakkının farklı kimselerde toplanması </a:t>
            </a:r>
            <a:r>
              <a:rPr lang="tr-TR" sz="1900" err="1">
                <a:effectLst/>
                <a:latin typeface="Cambria" panose="02040503050406030204" pitchFamily="18" charset="0"/>
              </a:rPr>
              <a:t>söz</a:t>
            </a:r>
            <a:r>
              <a:rPr lang="tr-TR" sz="1900">
                <a:effectLst/>
                <a:latin typeface="Cambria" panose="02040503050406030204" pitchFamily="18" charset="0"/>
              </a:rPr>
              <a:t> konusu olur. Bu halde </a:t>
            </a:r>
            <a:r>
              <a:rPr lang="tr-TR" sz="1900" err="1">
                <a:effectLst/>
                <a:latin typeface="Cambria" panose="02040503050406030204" pitchFamily="18" charset="0"/>
              </a:rPr>
              <a:t>işin</a:t>
            </a:r>
            <a:r>
              <a:rPr lang="tr-TR" sz="1900">
                <a:effectLst/>
                <a:latin typeface="Cambria" panose="02040503050406030204" pitchFamily="18" charset="0"/>
              </a:rPr>
              <a:t> </a:t>
            </a:r>
            <a:r>
              <a:rPr lang="tr-TR" sz="1900" err="1">
                <a:effectLst/>
                <a:latin typeface="Cambria" panose="02040503050406030204" pitchFamily="18" charset="0"/>
              </a:rPr>
              <a:t>görülmesini</a:t>
            </a:r>
            <a:r>
              <a:rPr lang="tr-TR" sz="1900">
                <a:effectLst/>
                <a:latin typeface="Cambria" panose="02040503050406030204" pitchFamily="18" charset="0"/>
              </a:rPr>
              <a:t> istemeye yetkili </a:t>
            </a:r>
            <a:r>
              <a:rPr lang="tr-TR" sz="1900" err="1">
                <a:effectLst/>
                <a:latin typeface="Cambria" panose="02040503050406030204" pitchFamily="18" charset="0"/>
              </a:rPr>
              <a:t>kişi</a:t>
            </a:r>
            <a:r>
              <a:rPr lang="tr-TR" sz="1900">
                <a:effectLst/>
                <a:latin typeface="Cambria" panose="02040503050406030204" pitchFamily="18" charset="0"/>
              </a:rPr>
              <a:t> </a:t>
            </a:r>
            <a:r>
              <a:rPr lang="tr-TR" sz="1900" b="1">
                <a:effectLst/>
                <a:latin typeface="Cambria" panose="02040503050406030204" pitchFamily="18" charset="0"/>
              </a:rPr>
              <a:t>“soyut </a:t>
            </a:r>
            <a:r>
              <a:rPr lang="tr-TR" sz="1900" b="1" err="1">
                <a:effectLst/>
                <a:latin typeface="Cambria" panose="02040503050406030204" pitchFamily="18" charset="0"/>
              </a:rPr>
              <a:t>işveren</a:t>
            </a:r>
            <a:r>
              <a:rPr lang="tr-TR" sz="1900" b="1">
                <a:effectLst/>
                <a:latin typeface="Cambria" panose="02040503050406030204" pitchFamily="18" charset="0"/>
              </a:rPr>
              <a:t>”, </a:t>
            </a:r>
            <a:r>
              <a:rPr lang="tr-TR" sz="1900">
                <a:effectLst/>
                <a:latin typeface="Cambria" panose="02040503050406030204" pitchFamily="18" charset="0"/>
              </a:rPr>
              <a:t>emir ve talimat vermeye yetkili </a:t>
            </a:r>
            <a:r>
              <a:rPr lang="tr-TR" sz="1900" err="1">
                <a:effectLst/>
                <a:latin typeface="Cambria" panose="02040503050406030204" pitchFamily="18" charset="0"/>
              </a:rPr>
              <a:t>kişi</a:t>
            </a:r>
            <a:r>
              <a:rPr lang="tr-TR" sz="1900">
                <a:effectLst/>
                <a:latin typeface="Cambria" panose="02040503050406030204" pitchFamily="18" charset="0"/>
              </a:rPr>
              <a:t> ise </a:t>
            </a:r>
            <a:r>
              <a:rPr lang="tr-TR" sz="1900" b="1">
                <a:effectLst/>
                <a:latin typeface="Cambria" panose="02040503050406030204" pitchFamily="18" charset="0"/>
              </a:rPr>
              <a:t>“somut </a:t>
            </a:r>
            <a:r>
              <a:rPr lang="tr-TR" sz="1900" b="1" err="1">
                <a:effectLst/>
                <a:latin typeface="Cambria" panose="02040503050406030204" pitchFamily="18" charset="0"/>
              </a:rPr>
              <a:t>işveren</a:t>
            </a:r>
            <a:r>
              <a:rPr lang="tr-TR" sz="1900" b="1">
                <a:effectLst/>
                <a:latin typeface="Cambria" panose="02040503050406030204" pitchFamily="18" charset="0"/>
              </a:rPr>
              <a:t>” </a:t>
            </a:r>
            <a:r>
              <a:rPr lang="tr-TR" sz="1900">
                <a:effectLst/>
                <a:latin typeface="Cambria" panose="02040503050406030204" pitchFamily="18" charset="0"/>
              </a:rPr>
              <a:t>olarak anılmaktadır. </a:t>
            </a:r>
            <a:r>
              <a:rPr lang="tr-TR" sz="1900" err="1">
                <a:effectLst/>
                <a:latin typeface="Cambria" panose="02040503050406030204" pitchFamily="18" charset="0"/>
              </a:rPr>
              <a:t>İşverenin</a:t>
            </a:r>
            <a:r>
              <a:rPr lang="tr-TR" sz="1900">
                <a:effectLst/>
                <a:latin typeface="Cambria" panose="02040503050406030204" pitchFamily="18" charset="0"/>
              </a:rPr>
              <a:t> hukuki </a:t>
            </a:r>
            <a:r>
              <a:rPr lang="tr-TR" sz="1900" err="1">
                <a:effectLst/>
                <a:latin typeface="Cambria" panose="02040503050406030204" pitchFamily="18" charset="0"/>
              </a:rPr>
              <a:t>sorumluluğunun</a:t>
            </a:r>
            <a:r>
              <a:rPr lang="tr-TR" sz="1900">
                <a:effectLst/>
                <a:latin typeface="Cambria" panose="02040503050406030204" pitchFamily="18" charset="0"/>
              </a:rPr>
              <a:t> </a:t>
            </a:r>
            <a:r>
              <a:rPr lang="tr-TR" sz="1900" err="1">
                <a:effectLst/>
                <a:latin typeface="Cambria" panose="02040503050406030204" pitchFamily="18" charset="0"/>
              </a:rPr>
              <a:t>söz</a:t>
            </a:r>
            <a:r>
              <a:rPr lang="tr-TR" sz="1900">
                <a:effectLst/>
                <a:latin typeface="Cambria" panose="02040503050406030204" pitchFamily="18" charset="0"/>
              </a:rPr>
              <a:t> konusu </a:t>
            </a:r>
            <a:r>
              <a:rPr lang="tr-TR" sz="1900" err="1">
                <a:effectLst/>
                <a:latin typeface="Cambria" panose="02040503050406030204" pitchFamily="18" charset="0"/>
              </a:rPr>
              <a:t>olduğu</a:t>
            </a:r>
            <a:r>
              <a:rPr lang="tr-TR" sz="1900">
                <a:effectLst/>
                <a:latin typeface="Cambria" panose="02040503050406030204" pitchFamily="18" charset="0"/>
              </a:rPr>
              <a:t> hallerde hukuki sorumluluk soyut </a:t>
            </a:r>
            <a:r>
              <a:rPr lang="tr-TR" sz="1900" err="1">
                <a:effectLst/>
                <a:latin typeface="Cambria" panose="02040503050406030204" pitchFamily="18" charset="0"/>
              </a:rPr>
              <a:t>işverene</a:t>
            </a:r>
            <a:r>
              <a:rPr lang="tr-TR" sz="1900">
                <a:effectLst/>
                <a:latin typeface="Cambria" panose="02040503050406030204" pitchFamily="18" charset="0"/>
              </a:rPr>
              <a:t> aittir. </a:t>
            </a:r>
            <a:endParaRPr lang="tr-TR" sz="1900"/>
          </a:p>
          <a:p>
            <a:endParaRPr lang="tr-TR" sz="1900"/>
          </a:p>
        </p:txBody>
      </p:sp>
    </p:spTree>
    <p:extLst>
      <p:ext uri="{BB962C8B-B14F-4D97-AF65-F5344CB8AC3E}">
        <p14:creationId xmlns:p14="http://schemas.microsoft.com/office/powerpoint/2010/main" val="395204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E3C11-0BF0-45AC-3C47-40C839AAD01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FE54D4D-95BD-F571-A779-F8564A1B7FF0}"/>
              </a:ext>
            </a:extLst>
          </p:cNvPr>
          <p:cNvSpPr>
            <a:spLocks noGrp="1"/>
          </p:cNvSpPr>
          <p:nvPr>
            <p:ph idx="1"/>
          </p:nvPr>
        </p:nvSpPr>
        <p:spPr/>
        <p:txBody>
          <a:bodyPr>
            <a:normAutofit fontScale="85000" lnSpcReduction="20000"/>
          </a:bodyPr>
          <a:lstStyle/>
          <a:p>
            <a:r>
              <a:rPr lang="tr-TR" dirty="0" err="1">
                <a:effectLst/>
                <a:latin typeface="Cambria" panose="02040503050406030204" pitchFamily="18" charset="0"/>
              </a:rPr>
              <a:t>İşverenin</a:t>
            </a:r>
            <a:r>
              <a:rPr lang="tr-TR" dirty="0">
                <a:effectLst/>
                <a:latin typeface="Cambria" panose="02040503050406030204" pitchFamily="18" charset="0"/>
              </a:rPr>
              <a:t> </a:t>
            </a:r>
            <a:r>
              <a:rPr lang="tr-TR" dirty="0" err="1">
                <a:effectLst/>
                <a:latin typeface="Cambria" panose="02040503050406030204" pitchFamily="18" charset="0"/>
              </a:rPr>
              <a:t>gerçek</a:t>
            </a:r>
            <a:r>
              <a:rPr lang="tr-TR" dirty="0">
                <a:effectLst/>
                <a:latin typeface="Cambria" panose="02040503050406030204" pitchFamily="18" charset="0"/>
              </a:rPr>
              <a:t> </a:t>
            </a:r>
            <a:r>
              <a:rPr lang="tr-TR" dirty="0" err="1">
                <a:effectLst/>
                <a:latin typeface="Cambria" panose="02040503050406030204" pitchFamily="18" charset="0"/>
              </a:rPr>
              <a:t>kişi</a:t>
            </a:r>
            <a:r>
              <a:rPr lang="tr-TR" dirty="0">
                <a:effectLst/>
                <a:latin typeface="Cambria" panose="02040503050406030204" pitchFamily="18" charset="0"/>
              </a:rPr>
              <a:t> </a:t>
            </a:r>
            <a:r>
              <a:rPr lang="tr-TR" dirty="0" err="1">
                <a:effectLst/>
                <a:latin typeface="Cambria" panose="02040503050406030204" pitchFamily="18" charset="0"/>
              </a:rPr>
              <a:t>olduğu</a:t>
            </a:r>
            <a:r>
              <a:rPr lang="tr-TR" dirty="0">
                <a:effectLst/>
                <a:latin typeface="Cambria" panose="02040503050406030204" pitchFamily="18" charset="0"/>
              </a:rPr>
              <a:t> hallerde cezai yaptırımlar da kural olarak bu </a:t>
            </a:r>
            <a:r>
              <a:rPr lang="tr-TR" dirty="0" err="1">
                <a:effectLst/>
                <a:latin typeface="Cambria" panose="02040503050406030204" pitchFamily="18" charset="0"/>
              </a:rPr>
              <a:t>işverene</a:t>
            </a:r>
            <a:r>
              <a:rPr lang="tr-TR" dirty="0">
                <a:effectLst/>
                <a:latin typeface="Cambria" panose="02040503050406030204" pitchFamily="18" charset="0"/>
              </a:rPr>
              <a:t> uygulanır. Ancak </a:t>
            </a:r>
            <a:r>
              <a:rPr lang="tr-TR" dirty="0" err="1">
                <a:effectLst/>
                <a:latin typeface="Cambria" panose="02040503050406030204" pitchFamily="18" charset="0"/>
              </a:rPr>
              <a:t>yönetim</a:t>
            </a:r>
            <a:r>
              <a:rPr lang="tr-TR" dirty="0">
                <a:effectLst/>
                <a:latin typeface="Cambria" panose="02040503050406030204" pitchFamily="18" charset="0"/>
              </a:rPr>
              <a:t> ve talimat verme hakkını kullanamayan (</a:t>
            </a:r>
            <a:r>
              <a:rPr lang="tr-TR" dirty="0" err="1">
                <a:effectLst/>
                <a:latin typeface="Cambria" panose="02040503050406030204" pitchFamily="18" charset="0"/>
              </a:rPr>
              <a:t>örn</a:t>
            </a:r>
            <a:r>
              <a:rPr lang="tr-TR" dirty="0">
                <a:effectLst/>
                <a:latin typeface="Cambria" panose="02040503050406030204" pitchFamily="18" charset="0"/>
              </a:rPr>
              <a:t>. yaş </a:t>
            </a:r>
            <a:r>
              <a:rPr lang="tr-TR" dirty="0" err="1">
                <a:effectLst/>
                <a:latin typeface="Cambria" panose="02040503050406030204" pitchFamily="18" charset="0"/>
              </a:rPr>
              <a:t>küçüklüğu</a:t>
            </a:r>
            <a:r>
              <a:rPr lang="tr-TR" dirty="0">
                <a:effectLst/>
                <a:latin typeface="Cambria" panose="02040503050406030204" pitchFamily="18" charset="0"/>
              </a:rPr>
              <a:t>̈ nedeniyle) soyut </a:t>
            </a:r>
            <a:r>
              <a:rPr lang="tr-TR" dirty="0" err="1">
                <a:effectLst/>
                <a:latin typeface="Cambria" panose="02040503050406030204" pitchFamily="18" charset="0"/>
              </a:rPr>
              <a:t>işverenin</a:t>
            </a:r>
            <a:r>
              <a:rPr lang="tr-TR" dirty="0">
                <a:effectLst/>
                <a:latin typeface="Cambria" panose="02040503050406030204" pitchFamily="18" charset="0"/>
              </a:rPr>
              <a:t> cezai </a:t>
            </a:r>
            <a:r>
              <a:rPr lang="tr-TR" dirty="0" err="1">
                <a:effectLst/>
                <a:latin typeface="Cambria" panose="02040503050406030204" pitchFamily="18" charset="0"/>
              </a:rPr>
              <a:t>sorumluluğuna</a:t>
            </a:r>
            <a:r>
              <a:rPr lang="tr-TR" dirty="0">
                <a:effectLst/>
                <a:latin typeface="Cambria" panose="02040503050406030204" pitchFamily="18" charset="0"/>
              </a:rPr>
              <a:t> gidilemez. Bu durumda </a:t>
            </a:r>
            <a:r>
              <a:rPr lang="tr-TR" dirty="0" err="1">
                <a:effectLst/>
                <a:latin typeface="Cambria" panose="02040503050406030204" pitchFamily="18" charset="0"/>
              </a:rPr>
              <a:t>yönetim</a:t>
            </a:r>
            <a:r>
              <a:rPr lang="tr-TR" dirty="0">
                <a:effectLst/>
                <a:latin typeface="Cambria" panose="02040503050406030204" pitchFamily="18" charset="0"/>
              </a:rPr>
              <a:t> ve talimat verme yetkisini kullanan somut </a:t>
            </a:r>
            <a:r>
              <a:rPr lang="tr-TR" dirty="0" err="1">
                <a:effectLst/>
                <a:latin typeface="Cambria" panose="02040503050406030204" pitchFamily="18" charset="0"/>
              </a:rPr>
              <a:t>işveren</a:t>
            </a:r>
            <a:r>
              <a:rPr lang="tr-TR" dirty="0">
                <a:effectLst/>
                <a:latin typeface="Cambria" panose="02040503050406030204" pitchFamily="18" charset="0"/>
              </a:rPr>
              <a:t> sorumlu olur. Birden fazla </a:t>
            </a:r>
            <a:r>
              <a:rPr lang="tr-TR" dirty="0" err="1">
                <a:effectLst/>
                <a:latin typeface="Cambria" panose="02040503050406030204" pitchFamily="18" charset="0"/>
              </a:rPr>
              <a:t>gerçek</a:t>
            </a:r>
            <a:r>
              <a:rPr lang="tr-TR" dirty="0">
                <a:effectLst/>
                <a:latin typeface="Cambria" panose="02040503050406030204" pitchFamily="18" charset="0"/>
              </a:rPr>
              <a:t> </a:t>
            </a:r>
            <a:r>
              <a:rPr lang="tr-TR" dirty="0" err="1">
                <a:effectLst/>
                <a:latin typeface="Cambria" panose="02040503050406030204" pitchFamily="18" charset="0"/>
              </a:rPr>
              <a:t>kişi</a:t>
            </a:r>
            <a:r>
              <a:rPr lang="tr-TR" dirty="0">
                <a:effectLst/>
                <a:latin typeface="Cambria" panose="02040503050406030204" pitchFamily="18" charset="0"/>
              </a:rPr>
              <a:t> </a:t>
            </a:r>
            <a:r>
              <a:rPr lang="tr-TR" dirty="0" err="1">
                <a:effectLst/>
                <a:latin typeface="Cambria" panose="02040503050406030204" pitchFamily="18" charset="0"/>
              </a:rPr>
              <a:t>işveren</a:t>
            </a:r>
            <a:r>
              <a:rPr lang="tr-TR" dirty="0">
                <a:effectLst/>
                <a:latin typeface="Cambria" panose="02040503050406030204" pitchFamily="18" charset="0"/>
              </a:rPr>
              <a:t> varsa </a:t>
            </a:r>
            <a:r>
              <a:rPr lang="tr-TR" dirty="0" err="1">
                <a:effectLst/>
                <a:latin typeface="Cambria" panose="02040503050406030204" pitchFamily="18" charset="0"/>
              </a:rPr>
              <a:t>görevli</a:t>
            </a:r>
            <a:r>
              <a:rPr lang="tr-TR" dirty="0">
                <a:effectLst/>
                <a:latin typeface="Cambria" panose="02040503050406030204" pitchFamily="18" charset="0"/>
              </a:rPr>
              <a:t> ve yetkili ortak/ortakların cezai </a:t>
            </a:r>
            <a:r>
              <a:rPr lang="tr-TR" dirty="0" err="1">
                <a:effectLst/>
                <a:latin typeface="Cambria" panose="02040503050406030204" pitchFamily="18" charset="0"/>
              </a:rPr>
              <a:t>sorumluluğu</a:t>
            </a:r>
            <a:r>
              <a:rPr lang="tr-TR" dirty="0">
                <a:effectLst/>
                <a:latin typeface="Cambria" panose="02040503050406030204" pitchFamily="18" charset="0"/>
              </a:rPr>
              <a:t> </a:t>
            </a:r>
            <a:r>
              <a:rPr lang="tr-TR" dirty="0" err="1">
                <a:effectLst/>
                <a:latin typeface="Cambria" panose="02040503050406030204" pitchFamily="18" charset="0"/>
              </a:rPr>
              <a:t>söz</a:t>
            </a:r>
            <a:r>
              <a:rPr lang="tr-TR" dirty="0">
                <a:effectLst/>
                <a:latin typeface="Cambria" panose="02040503050406030204" pitchFamily="18" charset="0"/>
              </a:rPr>
              <a:t> konusu olur. </a:t>
            </a:r>
            <a:r>
              <a:rPr lang="tr-TR" dirty="0" err="1">
                <a:effectLst/>
                <a:latin typeface="Cambria" panose="02040503050406030204" pitchFamily="18" charset="0"/>
              </a:rPr>
              <a:t>Tüzel</a:t>
            </a:r>
            <a:r>
              <a:rPr lang="tr-TR" dirty="0">
                <a:effectLst/>
                <a:latin typeface="Cambria" panose="02040503050406030204" pitchFamily="18" charset="0"/>
              </a:rPr>
              <a:t> </a:t>
            </a:r>
            <a:r>
              <a:rPr lang="tr-TR" dirty="0" err="1">
                <a:effectLst/>
                <a:latin typeface="Cambria" panose="02040503050406030204" pitchFamily="18" charset="0"/>
              </a:rPr>
              <a:t>kişilerin</a:t>
            </a:r>
            <a:r>
              <a:rPr lang="tr-TR" dirty="0">
                <a:effectLst/>
                <a:latin typeface="Cambria" panose="02040503050406030204" pitchFamily="18" charset="0"/>
              </a:rPr>
              <a:t> cezai </a:t>
            </a:r>
            <a:r>
              <a:rPr lang="tr-TR" dirty="0" err="1">
                <a:effectLst/>
                <a:latin typeface="Cambria" panose="02040503050406030204" pitchFamily="18" charset="0"/>
              </a:rPr>
              <a:t>sorumluluğuna</a:t>
            </a:r>
            <a:r>
              <a:rPr lang="tr-TR" dirty="0">
                <a:effectLst/>
                <a:latin typeface="Cambria" panose="02040503050406030204" pitchFamily="18" charset="0"/>
              </a:rPr>
              <a:t> </a:t>
            </a:r>
            <a:r>
              <a:rPr lang="tr-TR" dirty="0" err="1">
                <a:effectLst/>
                <a:latin typeface="Cambria" panose="02040503050406030204" pitchFamily="18" charset="0"/>
              </a:rPr>
              <a:t>başvurulamadığından</a:t>
            </a:r>
            <a:r>
              <a:rPr lang="tr-TR" dirty="0">
                <a:effectLst/>
                <a:latin typeface="Cambria" panose="02040503050406030204" pitchFamily="18" charset="0"/>
              </a:rPr>
              <a:t> (TCK m. 20/II), organda </a:t>
            </a:r>
            <a:r>
              <a:rPr lang="tr-TR" dirty="0" err="1">
                <a:effectLst/>
                <a:latin typeface="Cambria" panose="02040503050406030204" pitchFamily="18" charset="0"/>
              </a:rPr>
              <a:t>görev</a:t>
            </a:r>
            <a:r>
              <a:rPr lang="tr-TR" dirty="0">
                <a:effectLst/>
                <a:latin typeface="Cambria" panose="02040503050406030204" pitchFamily="18" charset="0"/>
              </a:rPr>
              <a:t> alan kusurlu </a:t>
            </a:r>
            <a:r>
              <a:rPr lang="tr-TR" dirty="0" err="1">
                <a:effectLst/>
                <a:latin typeface="Cambria" panose="02040503050406030204" pitchFamily="18" charset="0"/>
              </a:rPr>
              <a:t>gerçek</a:t>
            </a:r>
            <a:r>
              <a:rPr lang="tr-TR" dirty="0">
                <a:effectLst/>
                <a:latin typeface="Cambria" panose="02040503050406030204" pitchFamily="18" charset="0"/>
              </a:rPr>
              <a:t> </a:t>
            </a:r>
            <a:r>
              <a:rPr lang="tr-TR" dirty="0" err="1">
                <a:effectLst/>
                <a:latin typeface="Cambria" panose="02040503050406030204" pitchFamily="18" charset="0"/>
              </a:rPr>
              <a:t>kişi</a:t>
            </a:r>
            <a:r>
              <a:rPr lang="tr-TR" dirty="0">
                <a:effectLst/>
                <a:latin typeface="Cambria" panose="02040503050406030204" pitchFamily="18" charset="0"/>
              </a:rPr>
              <a:t> veya </a:t>
            </a:r>
            <a:r>
              <a:rPr lang="tr-TR" dirty="0" err="1">
                <a:effectLst/>
                <a:latin typeface="Cambria" panose="02040503050406030204" pitchFamily="18" charset="0"/>
              </a:rPr>
              <a:t>işveren</a:t>
            </a:r>
            <a:r>
              <a:rPr lang="tr-TR" dirty="0">
                <a:effectLst/>
                <a:latin typeface="Cambria" panose="02040503050406030204" pitchFamily="18" charset="0"/>
              </a:rPr>
              <a:t> vekilinin cezai </a:t>
            </a:r>
            <a:r>
              <a:rPr lang="tr-TR" dirty="0" err="1">
                <a:effectLst/>
                <a:latin typeface="Cambria" panose="02040503050406030204" pitchFamily="18" charset="0"/>
              </a:rPr>
              <a:t>sorumluluğu</a:t>
            </a:r>
            <a:r>
              <a:rPr lang="tr-TR" dirty="0">
                <a:effectLst/>
                <a:latin typeface="Cambria" panose="02040503050406030204" pitchFamily="18" charset="0"/>
              </a:rPr>
              <a:t> </a:t>
            </a:r>
            <a:r>
              <a:rPr lang="tr-TR" dirty="0" err="1">
                <a:effectLst/>
                <a:latin typeface="Cambria" panose="02040503050406030204" pitchFamily="18" charset="0"/>
              </a:rPr>
              <a:t>gündeme</a:t>
            </a:r>
            <a:r>
              <a:rPr lang="tr-TR" dirty="0">
                <a:effectLst/>
                <a:latin typeface="Cambria" panose="02040503050406030204" pitchFamily="18" charset="0"/>
              </a:rPr>
              <a:t> gelecektir.</a:t>
            </a:r>
          </a:p>
          <a:p>
            <a:r>
              <a:rPr lang="tr-TR" dirty="0">
                <a:effectLst/>
                <a:latin typeface="Cambria" panose="02040503050406030204" pitchFamily="18" charset="0"/>
              </a:rPr>
              <a:t>Bazı hallerde aynı </a:t>
            </a:r>
            <a:r>
              <a:rPr lang="tr-TR" dirty="0" err="1">
                <a:effectLst/>
                <a:latin typeface="Cambria" panose="02040503050406030204" pitchFamily="18" charset="0"/>
              </a:rPr>
              <a:t>şirketler</a:t>
            </a:r>
            <a:r>
              <a:rPr lang="tr-TR" dirty="0">
                <a:effectLst/>
                <a:latin typeface="Cambria" panose="02040503050406030204" pitchFamily="18" charset="0"/>
              </a:rPr>
              <a:t> grubu </a:t>
            </a:r>
            <a:r>
              <a:rPr lang="tr-TR" dirty="0" err="1">
                <a:effectLst/>
                <a:latin typeface="Cambria" panose="02040503050406030204" pitchFamily="18" charset="0"/>
              </a:rPr>
              <a:t>içerisinden</a:t>
            </a:r>
            <a:r>
              <a:rPr lang="tr-TR" dirty="0">
                <a:effectLst/>
                <a:latin typeface="Cambria" panose="02040503050406030204" pitchFamily="18" charset="0"/>
              </a:rPr>
              <a:t> veya </a:t>
            </a:r>
            <a:r>
              <a:rPr lang="tr-TR" dirty="0" err="1">
                <a:effectLst/>
                <a:latin typeface="Cambria" panose="02040503050406030204" pitchFamily="18" charset="0"/>
              </a:rPr>
              <a:t>dışından</a:t>
            </a:r>
            <a:r>
              <a:rPr lang="tr-TR" dirty="0">
                <a:effectLst/>
                <a:latin typeface="Cambria" panose="02040503050406030204" pitchFamily="18" charset="0"/>
              </a:rPr>
              <a:t> iki ya da daha fazla </a:t>
            </a:r>
            <a:r>
              <a:rPr lang="tr-TR" dirty="0" err="1">
                <a:effectLst/>
                <a:latin typeface="Cambria" panose="02040503050406030204" pitchFamily="18" charset="0"/>
              </a:rPr>
              <a:t>işverenin</a:t>
            </a:r>
            <a:r>
              <a:rPr lang="tr-TR" dirty="0">
                <a:effectLst/>
                <a:latin typeface="Cambria" panose="02040503050406030204" pitchFamily="18" charset="0"/>
              </a:rPr>
              <a:t>, aynı </a:t>
            </a:r>
            <a:r>
              <a:rPr lang="tr-TR" dirty="0" err="1">
                <a:effectLst/>
                <a:latin typeface="Cambria" panose="02040503050406030204" pitchFamily="18" charset="0"/>
              </a:rPr>
              <a:t>işçi</a:t>
            </a:r>
            <a:r>
              <a:rPr lang="tr-TR" dirty="0">
                <a:effectLst/>
                <a:latin typeface="Cambria" panose="02040503050406030204" pitchFamily="18" charset="0"/>
              </a:rPr>
              <a:t> ile tek bir iş </a:t>
            </a:r>
            <a:r>
              <a:rPr lang="tr-TR" dirty="0" err="1">
                <a:effectLst/>
                <a:latin typeface="Cambria" panose="02040503050406030204" pitchFamily="18" charset="0"/>
              </a:rPr>
              <a:t>sözleşmesi</a:t>
            </a:r>
            <a:r>
              <a:rPr lang="tr-TR" dirty="0">
                <a:effectLst/>
                <a:latin typeface="Cambria" panose="02040503050406030204" pitchFamily="18" charset="0"/>
              </a:rPr>
              <a:t> kurması </a:t>
            </a:r>
            <a:r>
              <a:rPr lang="tr-TR" dirty="0" err="1">
                <a:effectLst/>
                <a:latin typeface="Cambria" panose="02040503050406030204" pitchFamily="18" charset="0"/>
              </a:rPr>
              <a:t>söz</a:t>
            </a:r>
            <a:r>
              <a:rPr lang="tr-TR" dirty="0">
                <a:effectLst/>
                <a:latin typeface="Cambria" panose="02040503050406030204" pitchFamily="18" charset="0"/>
              </a:rPr>
              <a:t> konusu olabilmektedir. Bu durumda </a:t>
            </a:r>
            <a:r>
              <a:rPr lang="tr-TR" dirty="0" err="1">
                <a:effectLst/>
                <a:latin typeface="Cambria" panose="02040503050406030204" pitchFamily="18" charset="0"/>
              </a:rPr>
              <a:t>eğer</a:t>
            </a:r>
            <a:r>
              <a:rPr lang="tr-TR" dirty="0">
                <a:effectLst/>
                <a:latin typeface="Cambria" panose="02040503050406030204" pitchFamily="18" charset="0"/>
              </a:rPr>
              <a:t> </a:t>
            </a:r>
            <a:r>
              <a:rPr lang="tr-TR" dirty="0" err="1">
                <a:effectLst/>
                <a:latin typeface="Cambria" panose="02040503050406030204" pitchFamily="18" charset="0"/>
              </a:rPr>
              <a:t>işçi</a:t>
            </a:r>
            <a:r>
              <a:rPr lang="tr-TR" dirty="0">
                <a:effectLst/>
                <a:latin typeface="Cambria" panose="02040503050406030204" pitchFamily="18" charset="0"/>
              </a:rPr>
              <a:t> tarafından yerine getirilen </a:t>
            </a:r>
            <a:r>
              <a:rPr lang="tr-TR" dirty="0" err="1">
                <a:effectLst/>
                <a:latin typeface="Cambria" panose="02040503050406030204" pitchFamily="18" charset="0"/>
              </a:rPr>
              <a:t>işin</a:t>
            </a:r>
            <a:r>
              <a:rPr lang="tr-TR" dirty="0">
                <a:effectLst/>
                <a:latin typeface="Cambria" panose="02040503050406030204" pitchFamily="18" charset="0"/>
              </a:rPr>
              <a:t> ayrı ayrı kısmi </a:t>
            </a:r>
            <a:r>
              <a:rPr lang="tr-TR" dirty="0" err="1">
                <a:effectLst/>
                <a:latin typeface="Cambria" panose="02040503050406030204" pitchFamily="18" charset="0"/>
              </a:rPr>
              <a:t>süreli</a:t>
            </a:r>
            <a:r>
              <a:rPr lang="tr-TR" dirty="0">
                <a:effectLst/>
                <a:latin typeface="Cambria" panose="02040503050406030204" pitchFamily="18" charset="0"/>
              </a:rPr>
              <a:t> iş </a:t>
            </a:r>
            <a:r>
              <a:rPr lang="tr-TR" dirty="0" err="1">
                <a:effectLst/>
                <a:latin typeface="Cambria" panose="02040503050406030204" pitchFamily="18" charset="0"/>
              </a:rPr>
              <a:t>sözleşmelerine</a:t>
            </a:r>
            <a:r>
              <a:rPr lang="tr-TR" dirty="0">
                <a:effectLst/>
                <a:latin typeface="Cambria" panose="02040503050406030204" pitchFamily="18" charset="0"/>
              </a:rPr>
              <a:t> </a:t>
            </a:r>
            <a:r>
              <a:rPr lang="tr-TR" dirty="0" err="1">
                <a:effectLst/>
                <a:latin typeface="Cambria" panose="02040503050406030204" pitchFamily="18" charset="0"/>
              </a:rPr>
              <a:t>ayrıştırılması</a:t>
            </a:r>
            <a:r>
              <a:rPr lang="tr-TR" dirty="0">
                <a:effectLst/>
                <a:latin typeface="Cambria" panose="02040503050406030204" pitchFamily="18" charset="0"/>
              </a:rPr>
              <a:t> </a:t>
            </a:r>
            <a:r>
              <a:rPr lang="tr-TR" dirty="0" err="1">
                <a:effectLst/>
                <a:latin typeface="Cambria" panose="02040503050406030204" pitchFamily="18" charset="0"/>
              </a:rPr>
              <a:t>mümkünse</a:t>
            </a:r>
            <a:r>
              <a:rPr lang="tr-TR" dirty="0">
                <a:effectLst/>
                <a:latin typeface="Cambria" panose="02040503050406030204" pitchFamily="18" charset="0"/>
              </a:rPr>
              <a:t> </a:t>
            </a:r>
            <a:r>
              <a:rPr lang="tr-TR" dirty="0" err="1">
                <a:effectLst/>
                <a:latin typeface="Cambria" panose="02040503050406030204" pitchFamily="18" charset="0"/>
              </a:rPr>
              <a:t>ayrıştırma</a:t>
            </a:r>
            <a:r>
              <a:rPr lang="tr-TR" dirty="0">
                <a:effectLst/>
                <a:latin typeface="Cambria" panose="02040503050406030204" pitchFamily="18" charset="0"/>
              </a:rPr>
              <a:t> yoluna gidilir. Ancak bu </a:t>
            </a:r>
            <a:r>
              <a:rPr lang="tr-TR" dirty="0" err="1">
                <a:effectLst/>
                <a:latin typeface="Cambria" panose="02040503050406030204" pitchFamily="18" charset="0"/>
              </a:rPr>
              <a:t>şekilde</a:t>
            </a:r>
            <a:r>
              <a:rPr lang="tr-TR" dirty="0">
                <a:effectLst/>
                <a:latin typeface="Cambria" panose="02040503050406030204" pitchFamily="18" charset="0"/>
              </a:rPr>
              <a:t> ayrılabilmesi </a:t>
            </a:r>
            <a:r>
              <a:rPr lang="tr-TR" dirty="0" err="1">
                <a:effectLst/>
                <a:latin typeface="Cambria" panose="02040503050406030204" pitchFamily="18" charset="0"/>
              </a:rPr>
              <a:t>mümkün</a:t>
            </a:r>
            <a:r>
              <a:rPr lang="tr-TR" dirty="0">
                <a:effectLst/>
                <a:latin typeface="Cambria" panose="02040503050406030204" pitchFamily="18" charset="0"/>
              </a:rPr>
              <a:t> </a:t>
            </a:r>
            <a:r>
              <a:rPr lang="tr-TR" dirty="0" err="1">
                <a:effectLst/>
                <a:latin typeface="Cambria" panose="02040503050406030204" pitchFamily="18" charset="0"/>
              </a:rPr>
              <a:t>değilse</a:t>
            </a:r>
            <a:r>
              <a:rPr lang="tr-TR" dirty="0">
                <a:effectLst/>
                <a:latin typeface="Cambria" panose="02040503050406030204" pitchFamily="18" charset="0"/>
              </a:rPr>
              <a:t> </a:t>
            </a:r>
            <a:r>
              <a:rPr lang="tr-TR" b="1" dirty="0">
                <a:effectLst/>
                <a:latin typeface="Cambria" panose="02040503050406030204" pitchFamily="18" charset="0"/>
              </a:rPr>
              <a:t>“birlikte istihdam” </a:t>
            </a:r>
            <a:r>
              <a:rPr lang="tr-TR" dirty="0">
                <a:effectLst/>
                <a:latin typeface="Cambria" panose="02040503050406030204" pitchFamily="18" charset="0"/>
              </a:rPr>
              <a:t>olarak anılan </a:t>
            </a:r>
            <a:r>
              <a:rPr lang="tr-TR" dirty="0" err="1">
                <a:effectLst/>
                <a:latin typeface="Cambria" panose="02040503050406030204" pitchFamily="18" charset="0"/>
              </a:rPr>
              <a:t>çalışma</a:t>
            </a:r>
            <a:r>
              <a:rPr lang="tr-TR" dirty="0">
                <a:effectLst/>
                <a:latin typeface="Cambria" panose="02040503050406030204" pitchFamily="18" charset="0"/>
              </a:rPr>
              <a:t> </a:t>
            </a:r>
            <a:r>
              <a:rPr lang="tr-TR" dirty="0" err="1">
                <a:effectLst/>
                <a:latin typeface="Cambria" panose="02040503050406030204" pitchFamily="18" charset="0"/>
              </a:rPr>
              <a:t>biçimi</a:t>
            </a:r>
            <a:r>
              <a:rPr lang="tr-TR" dirty="0">
                <a:effectLst/>
                <a:latin typeface="Cambria" panose="02040503050406030204" pitchFamily="18" charset="0"/>
              </a:rPr>
              <a:t> </a:t>
            </a:r>
            <a:r>
              <a:rPr lang="tr-TR" dirty="0" err="1">
                <a:effectLst/>
                <a:latin typeface="Cambria" panose="02040503050406030204" pitchFamily="18" charset="0"/>
              </a:rPr>
              <a:t>gündeme</a:t>
            </a:r>
            <a:r>
              <a:rPr lang="tr-TR" dirty="0">
                <a:effectLst/>
                <a:latin typeface="Cambria" panose="02040503050406030204" pitchFamily="18" charset="0"/>
              </a:rPr>
              <a:t> gelmektedir. </a:t>
            </a:r>
            <a:endParaRPr lang="tr-TR" dirty="0"/>
          </a:p>
          <a:p>
            <a:endParaRPr lang="tr-TR" dirty="0"/>
          </a:p>
          <a:p>
            <a:endParaRPr lang="tr-TR" dirty="0"/>
          </a:p>
        </p:txBody>
      </p:sp>
    </p:spTree>
    <p:extLst>
      <p:ext uri="{BB962C8B-B14F-4D97-AF65-F5344CB8AC3E}">
        <p14:creationId xmlns:p14="http://schemas.microsoft.com/office/powerpoint/2010/main" val="249197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A9BC7A-39E6-C828-60CE-6B368F884713}"/>
              </a:ext>
            </a:extLst>
          </p:cNvPr>
          <p:cNvSpPr>
            <a:spLocks noGrp="1"/>
          </p:cNvSpPr>
          <p:nvPr>
            <p:ph type="title"/>
          </p:nvPr>
        </p:nvSpPr>
        <p:spPr/>
        <p:txBody>
          <a:bodyPr/>
          <a:lstStyle/>
          <a:p>
            <a:pPr algn="ctr"/>
            <a:r>
              <a:rPr lang="tr-TR" sz="2800" b="1" dirty="0">
                <a:effectLst/>
                <a:latin typeface="Graphik"/>
              </a:rPr>
              <a:t>ALT İŞVEREN </a:t>
            </a:r>
            <a:br>
              <a:rPr lang="tr-TR" dirty="0"/>
            </a:br>
            <a:endParaRPr lang="tr-TR" dirty="0"/>
          </a:p>
        </p:txBody>
      </p:sp>
      <p:sp>
        <p:nvSpPr>
          <p:cNvPr id="3" name="İçerik Yer Tutucusu 2">
            <a:extLst>
              <a:ext uri="{FF2B5EF4-FFF2-40B4-BE49-F238E27FC236}">
                <a16:creationId xmlns:a16="http://schemas.microsoft.com/office/drawing/2014/main" id="{501A0ACA-299A-8E5C-B341-985D5E295BA0}"/>
              </a:ext>
            </a:extLst>
          </p:cNvPr>
          <p:cNvSpPr>
            <a:spLocks noGrp="1"/>
          </p:cNvSpPr>
          <p:nvPr>
            <p:ph idx="1"/>
          </p:nvPr>
        </p:nvSpPr>
        <p:spPr/>
        <p:txBody>
          <a:bodyPr/>
          <a:lstStyle/>
          <a:p>
            <a:r>
              <a:rPr lang="tr-TR" dirty="0">
                <a:effectLst/>
                <a:latin typeface="Cambria" panose="02040503050406030204" pitchFamily="18" charset="0"/>
              </a:rPr>
              <a:t>Asıl </a:t>
            </a:r>
            <a:r>
              <a:rPr lang="tr-TR" dirty="0" err="1">
                <a:effectLst/>
                <a:latin typeface="Cambria" panose="02040503050406030204" pitchFamily="18" charset="0"/>
              </a:rPr>
              <a:t>işveren-alt</a:t>
            </a:r>
            <a:r>
              <a:rPr lang="tr-TR" dirty="0">
                <a:effectLst/>
                <a:latin typeface="Cambria" panose="02040503050406030204" pitchFamily="18" charset="0"/>
              </a:rPr>
              <a:t> </a:t>
            </a:r>
            <a:r>
              <a:rPr lang="tr-TR" dirty="0" err="1">
                <a:effectLst/>
                <a:latin typeface="Cambria" panose="02040503050406030204" pitchFamily="18" charset="0"/>
              </a:rPr>
              <a:t>işveren</a:t>
            </a:r>
            <a:r>
              <a:rPr lang="tr-TR" dirty="0">
                <a:effectLst/>
                <a:latin typeface="Cambria" panose="02040503050406030204" pitchFamily="18" charset="0"/>
              </a:rPr>
              <a:t> </a:t>
            </a:r>
            <a:r>
              <a:rPr lang="tr-TR" dirty="0" err="1">
                <a:effectLst/>
                <a:latin typeface="Cambria" panose="02040503050406030204" pitchFamily="18" charset="0"/>
              </a:rPr>
              <a:t>ilişkisi</a:t>
            </a:r>
            <a:r>
              <a:rPr lang="tr-TR" dirty="0">
                <a:effectLst/>
                <a:latin typeface="Cambria" panose="02040503050406030204" pitchFamily="18" charset="0"/>
              </a:rPr>
              <a:t> </a:t>
            </a:r>
            <a:r>
              <a:rPr lang="tr-TR" i="1" dirty="0">
                <a:effectLst/>
                <a:latin typeface="Cambria" panose="02040503050406030204" pitchFamily="18" charset="0"/>
              </a:rPr>
              <a:t>“bir </a:t>
            </a:r>
            <a:r>
              <a:rPr lang="tr-TR" i="1" dirty="0" err="1">
                <a:effectLst/>
                <a:latin typeface="Cambria" panose="02040503050406030204" pitchFamily="18" charset="0"/>
              </a:rPr>
              <a:t>işverenden</a:t>
            </a:r>
            <a:r>
              <a:rPr lang="tr-TR" i="1" dirty="0">
                <a:effectLst/>
                <a:latin typeface="Cambria" panose="02040503050406030204" pitchFamily="18" charset="0"/>
              </a:rPr>
              <a:t>, </a:t>
            </a:r>
            <a:r>
              <a:rPr lang="tr-TR" i="1" dirty="0" err="1">
                <a:effectLst/>
                <a:latin typeface="Cambria" panose="02040503050406030204" pitchFamily="18" charset="0"/>
              </a:rPr>
              <a:t>işyerinde</a:t>
            </a:r>
            <a:r>
              <a:rPr lang="tr-TR" i="1" dirty="0">
                <a:effectLst/>
                <a:latin typeface="Cambria" panose="02040503050406030204" pitchFamily="18" charset="0"/>
              </a:rPr>
              <a:t> </a:t>
            </a:r>
            <a:r>
              <a:rPr lang="tr-TR" i="1" dirty="0" err="1">
                <a:effectLst/>
                <a:latin typeface="Cambria" panose="02040503050406030204" pitchFamily="18" charset="0"/>
              </a:rPr>
              <a:t>yürüttüğu</a:t>
            </a:r>
            <a:r>
              <a:rPr lang="tr-TR" i="1" dirty="0">
                <a:effectLst/>
                <a:latin typeface="Cambria" panose="02040503050406030204" pitchFamily="18" charset="0"/>
              </a:rPr>
              <a:t>̈ mal veya hizmet </a:t>
            </a:r>
            <a:r>
              <a:rPr lang="tr-TR" i="1" dirty="0" err="1">
                <a:effectLst/>
                <a:latin typeface="Cambria" panose="02040503050406030204" pitchFamily="18" charset="0"/>
              </a:rPr>
              <a:t>üretimine</a:t>
            </a:r>
            <a:r>
              <a:rPr lang="tr-TR" i="1" dirty="0">
                <a:effectLst/>
                <a:latin typeface="Cambria" panose="02040503050406030204" pitchFamily="18" charset="0"/>
              </a:rPr>
              <a:t> </a:t>
            </a:r>
            <a:r>
              <a:rPr lang="tr-TR" i="1" dirty="0" err="1">
                <a:effectLst/>
                <a:latin typeface="Cambria" panose="02040503050406030204" pitchFamily="18" charset="0"/>
              </a:rPr>
              <a:t>ilişkin</a:t>
            </a:r>
            <a:r>
              <a:rPr lang="tr-TR" i="1" dirty="0">
                <a:effectLst/>
                <a:latin typeface="Cambria" panose="02040503050406030204" pitchFamily="18" charset="0"/>
              </a:rPr>
              <a:t> yardımcı </a:t>
            </a:r>
            <a:r>
              <a:rPr lang="tr-TR" i="1" dirty="0" err="1">
                <a:effectLst/>
                <a:latin typeface="Cambria" panose="02040503050406030204" pitchFamily="18" charset="0"/>
              </a:rPr>
              <a:t>işlerinde</a:t>
            </a:r>
            <a:r>
              <a:rPr lang="tr-TR" i="1" dirty="0">
                <a:effectLst/>
                <a:latin typeface="Cambria" panose="02040503050406030204" pitchFamily="18" charset="0"/>
              </a:rPr>
              <a:t> veya asıl </a:t>
            </a:r>
            <a:r>
              <a:rPr lang="tr-TR" i="1" dirty="0" err="1">
                <a:effectLst/>
                <a:latin typeface="Cambria" panose="02040503050406030204" pitchFamily="18" charset="0"/>
              </a:rPr>
              <a:t>işin</a:t>
            </a:r>
            <a:r>
              <a:rPr lang="tr-TR" i="1" dirty="0">
                <a:effectLst/>
                <a:latin typeface="Cambria" panose="02040503050406030204" pitchFamily="18" charset="0"/>
              </a:rPr>
              <a:t> bir </a:t>
            </a:r>
            <a:r>
              <a:rPr lang="tr-TR" i="1" dirty="0" err="1">
                <a:effectLst/>
                <a:latin typeface="Cambria" panose="02040503050406030204" pitchFamily="18" charset="0"/>
              </a:rPr>
              <a:t>bölümünde</a:t>
            </a:r>
            <a:r>
              <a:rPr lang="tr-TR" i="1" dirty="0">
                <a:effectLst/>
                <a:latin typeface="Cambria" panose="02040503050406030204" pitchFamily="18" charset="0"/>
              </a:rPr>
              <a:t> </a:t>
            </a:r>
            <a:r>
              <a:rPr lang="tr-TR" i="1" dirty="0" err="1">
                <a:effectLst/>
                <a:latin typeface="Cambria" panose="02040503050406030204" pitchFamily="18" charset="0"/>
              </a:rPr>
              <a:t>işletmenin</a:t>
            </a:r>
            <a:r>
              <a:rPr lang="tr-TR" i="1" dirty="0">
                <a:effectLst/>
                <a:latin typeface="Cambria" panose="02040503050406030204" pitchFamily="18" charset="0"/>
              </a:rPr>
              <a:t> ve </a:t>
            </a:r>
            <a:r>
              <a:rPr lang="tr-TR" i="1" dirty="0" err="1">
                <a:effectLst/>
                <a:latin typeface="Cambria" panose="02040503050406030204" pitchFamily="18" charset="0"/>
              </a:rPr>
              <a:t>işin</a:t>
            </a:r>
            <a:r>
              <a:rPr lang="tr-TR" i="1" dirty="0">
                <a:effectLst/>
                <a:latin typeface="Cambria" panose="02040503050406030204" pitchFamily="18" charset="0"/>
              </a:rPr>
              <a:t> </a:t>
            </a:r>
            <a:r>
              <a:rPr lang="tr-TR" i="1" dirty="0" err="1">
                <a:effectLst/>
                <a:latin typeface="Cambria" panose="02040503050406030204" pitchFamily="18" charset="0"/>
              </a:rPr>
              <a:t>gereği</a:t>
            </a:r>
            <a:r>
              <a:rPr lang="tr-TR" i="1" dirty="0">
                <a:effectLst/>
                <a:latin typeface="Cambria" panose="02040503050406030204" pitchFamily="18" charset="0"/>
              </a:rPr>
              <a:t> ile teknolojik nedenlerle uzmanlık gerektiren </a:t>
            </a:r>
            <a:r>
              <a:rPr lang="tr-TR" i="1" dirty="0" err="1">
                <a:effectLst/>
                <a:latin typeface="Cambria" panose="02040503050406030204" pitchFamily="18" charset="0"/>
              </a:rPr>
              <a:t>işlerde</a:t>
            </a:r>
            <a:r>
              <a:rPr lang="tr-TR" i="1" dirty="0">
                <a:effectLst/>
                <a:latin typeface="Cambria" panose="02040503050406030204" pitchFamily="18" charset="0"/>
              </a:rPr>
              <a:t> iş alan ve bu iş </a:t>
            </a:r>
            <a:r>
              <a:rPr lang="tr-TR" i="1" dirty="0" err="1">
                <a:effectLst/>
                <a:latin typeface="Cambria" panose="02040503050406030204" pitchFamily="18" charset="0"/>
              </a:rPr>
              <a:t>için</a:t>
            </a:r>
            <a:r>
              <a:rPr lang="tr-TR" i="1" dirty="0">
                <a:effectLst/>
                <a:latin typeface="Cambria" panose="02040503050406030204" pitchFamily="18" charset="0"/>
              </a:rPr>
              <a:t> </a:t>
            </a:r>
            <a:r>
              <a:rPr lang="tr-TR" i="1" dirty="0" err="1">
                <a:effectLst/>
                <a:latin typeface="Cambria" panose="02040503050406030204" pitchFamily="18" charset="0"/>
              </a:rPr>
              <a:t>görevlendirdiği</a:t>
            </a:r>
            <a:r>
              <a:rPr lang="tr-TR" i="1" dirty="0">
                <a:effectLst/>
                <a:latin typeface="Cambria" panose="02040503050406030204" pitchFamily="18" charset="0"/>
              </a:rPr>
              <a:t> </a:t>
            </a:r>
            <a:r>
              <a:rPr lang="tr-TR" i="1" dirty="0" err="1">
                <a:effectLst/>
                <a:latin typeface="Cambria" panose="02040503050406030204" pitchFamily="18" charset="0"/>
              </a:rPr>
              <a:t>işçilerini</a:t>
            </a:r>
            <a:r>
              <a:rPr lang="tr-TR" i="1" dirty="0">
                <a:effectLst/>
                <a:latin typeface="Cambria" panose="02040503050406030204" pitchFamily="18" charset="0"/>
              </a:rPr>
              <a:t> sadece bu </a:t>
            </a:r>
            <a:r>
              <a:rPr lang="tr-TR" i="1" dirty="0" err="1">
                <a:effectLst/>
                <a:latin typeface="Cambria" panose="02040503050406030204" pitchFamily="18" charset="0"/>
              </a:rPr>
              <a:t>işyerinde</a:t>
            </a:r>
            <a:r>
              <a:rPr lang="tr-TR" i="1" dirty="0">
                <a:effectLst/>
                <a:latin typeface="Cambria" panose="02040503050406030204" pitchFamily="18" charset="0"/>
              </a:rPr>
              <a:t> </a:t>
            </a:r>
            <a:r>
              <a:rPr lang="tr-TR" i="1" dirty="0" err="1">
                <a:effectLst/>
                <a:latin typeface="Cambria" panose="02040503050406030204" pitchFamily="18" charset="0"/>
              </a:rPr>
              <a:t>aldığı</a:t>
            </a:r>
            <a:r>
              <a:rPr lang="tr-TR" i="1" dirty="0">
                <a:effectLst/>
                <a:latin typeface="Cambria" panose="02040503050406030204" pitchFamily="18" charset="0"/>
              </a:rPr>
              <a:t> </a:t>
            </a:r>
            <a:r>
              <a:rPr lang="tr-TR" i="1" dirty="0" err="1">
                <a:effectLst/>
                <a:latin typeface="Cambria" panose="02040503050406030204" pitchFamily="18" charset="0"/>
              </a:rPr>
              <a:t>işte</a:t>
            </a:r>
            <a:r>
              <a:rPr lang="tr-TR" i="1" dirty="0">
                <a:effectLst/>
                <a:latin typeface="Cambria" panose="02040503050406030204" pitchFamily="18" charset="0"/>
              </a:rPr>
              <a:t> </a:t>
            </a:r>
            <a:r>
              <a:rPr lang="tr-TR" i="1" dirty="0" err="1">
                <a:effectLst/>
                <a:latin typeface="Cambria" panose="02040503050406030204" pitchFamily="18" charset="0"/>
              </a:rPr>
              <a:t>çalıştıran</a:t>
            </a:r>
            <a:r>
              <a:rPr lang="tr-TR" i="1" dirty="0">
                <a:effectLst/>
                <a:latin typeface="Cambria" panose="02040503050406030204" pitchFamily="18" charset="0"/>
              </a:rPr>
              <a:t> </a:t>
            </a:r>
            <a:r>
              <a:rPr lang="tr-TR" i="1" dirty="0" err="1">
                <a:effectLst/>
                <a:latin typeface="Cambria" panose="02040503050406030204" pitchFamily="18" charset="0"/>
              </a:rPr>
              <a:t>diğer</a:t>
            </a:r>
            <a:r>
              <a:rPr lang="tr-TR" i="1" dirty="0">
                <a:effectLst/>
                <a:latin typeface="Cambria" panose="02040503050406030204" pitchFamily="18" charset="0"/>
              </a:rPr>
              <a:t> </a:t>
            </a:r>
            <a:r>
              <a:rPr lang="tr-TR" i="1" dirty="0" err="1">
                <a:effectLst/>
                <a:latin typeface="Cambria" panose="02040503050406030204" pitchFamily="18" charset="0"/>
              </a:rPr>
              <a:t>işveren</a:t>
            </a:r>
            <a:r>
              <a:rPr lang="tr-TR" i="1" dirty="0">
                <a:effectLst/>
                <a:latin typeface="Cambria" panose="02040503050406030204" pitchFamily="18" charset="0"/>
              </a:rPr>
              <a:t> ile iş </a:t>
            </a:r>
            <a:r>
              <a:rPr lang="tr-TR" i="1" dirty="0" err="1">
                <a:effectLst/>
                <a:latin typeface="Cambria" panose="02040503050406030204" pitchFamily="18" charset="0"/>
              </a:rPr>
              <a:t>aldığı</a:t>
            </a:r>
            <a:r>
              <a:rPr lang="tr-TR" i="1" dirty="0">
                <a:effectLst/>
                <a:latin typeface="Cambria" panose="02040503050406030204" pitchFamily="18" charset="0"/>
              </a:rPr>
              <a:t> </a:t>
            </a:r>
            <a:r>
              <a:rPr lang="tr-TR" i="1" dirty="0" err="1">
                <a:effectLst/>
                <a:latin typeface="Cambria" panose="02040503050406030204" pitchFamily="18" charset="0"/>
              </a:rPr>
              <a:t>işveren</a:t>
            </a:r>
            <a:r>
              <a:rPr lang="tr-TR" i="1" dirty="0">
                <a:effectLst/>
                <a:latin typeface="Cambria" panose="02040503050406030204" pitchFamily="18" charset="0"/>
              </a:rPr>
              <a:t> arasında kurulan </a:t>
            </a:r>
            <a:r>
              <a:rPr lang="tr-TR" i="1" dirty="0" err="1">
                <a:effectLst/>
                <a:latin typeface="Cambria" panose="02040503050406030204" pitchFamily="18" charset="0"/>
              </a:rPr>
              <a:t>ilişki</a:t>
            </a:r>
            <a:r>
              <a:rPr lang="tr-TR" i="1" dirty="0">
                <a:effectLst/>
                <a:latin typeface="Cambria" panose="02040503050406030204" pitchFamily="18" charset="0"/>
              </a:rPr>
              <a:t>” </a:t>
            </a:r>
            <a:r>
              <a:rPr lang="tr-TR" dirty="0" err="1">
                <a:effectLst/>
                <a:latin typeface="Cambria" panose="02040503050406030204" pitchFamily="18" charset="0"/>
              </a:rPr>
              <a:t>şeklinde</a:t>
            </a:r>
            <a:r>
              <a:rPr lang="tr-TR" dirty="0">
                <a:effectLst/>
                <a:latin typeface="Cambria" panose="02040503050406030204" pitchFamily="18" charset="0"/>
              </a:rPr>
              <a:t> </a:t>
            </a:r>
            <a:r>
              <a:rPr lang="tr-TR" dirty="0" err="1">
                <a:effectLst/>
                <a:latin typeface="Cambria" panose="02040503050406030204" pitchFamily="18" charset="0"/>
              </a:rPr>
              <a:t>tanımlanmıştır</a:t>
            </a:r>
            <a:r>
              <a:rPr lang="tr-TR" dirty="0">
                <a:effectLst/>
                <a:latin typeface="Cambria" panose="02040503050406030204" pitchFamily="18" charset="0"/>
              </a:rPr>
              <a:t> (m. 2/VI). Asıl </a:t>
            </a:r>
            <a:r>
              <a:rPr lang="tr-TR" dirty="0" err="1">
                <a:effectLst/>
                <a:latin typeface="Cambria" panose="02040503050406030204" pitchFamily="18" charset="0"/>
              </a:rPr>
              <a:t>işveren-alt</a:t>
            </a:r>
            <a:r>
              <a:rPr lang="tr-TR" dirty="0">
                <a:effectLst/>
                <a:latin typeface="Cambria" panose="02040503050406030204" pitchFamily="18" charset="0"/>
              </a:rPr>
              <a:t> </a:t>
            </a:r>
            <a:r>
              <a:rPr lang="tr-TR" dirty="0" err="1">
                <a:effectLst/>
                <a:latin typeface="Cambria" panose="02040503050406030204" pitchFamily="18" charset="0"/>
              </a:rPr>
              <a:t>işveren</a:t>
            </a:r>
            <a:r>
              <a:rPr lang="tr-TR" dirty="0">
                <a:effectLst/>
                <a:latin typeface="Cambria" panose="02040503050406030204" pitchFamily="18" charset="0"/>
              </a:rPr>
              <a:t> </a:t>
            </a:r>
            <a:r>
              <a:rPr lang="tr-TR" dirty="0" err="1">
                <a:effectLst/>
                <a:latin typeface="Cambria" panose="02040503050406030204" pitchFamily="18" charset="0"/>
              </a:rPr>
              <a:t>ilişkisinde</a:t>
            </a:r>
            <a:r>
              <a:rPr lang="tr-TR" dirty="0">
                <a:effectLst/>
                <a:latin typeface="Cambria" panose="02040503050406030204" pitchFamily="18" charset="0"/>
              </a:rPr>
              <a:t>, alt </a:t>
            </a:r>
            <a:r>
              <a:rPr lang="tr-TR" dirty="0" err="1">
                <a:effectLst/>
                <a:latin typeface="Cambria" panose="02040503050406030204" pitchFamily="18" charset="0"/>
              </a:rPr>
              <a:t>işveren</a:t>
            </a:r>
            <a:r>
              <a:rPr lang="tr-TR" dirty="0">
                <a:effectLst/>
                <a:latin typeface="Cambria" panose="02040503050406030204" pitchFamily="18" charset="0"/>
              </a:rPr>
              <a:t> kendisine iş </a:t>
            </a:r>
            <a:r>
              <a:rPr lang="tr-TR" dirty="0" err="1">
                <a:effectLst/>
                <a:latin typeface="Cambria" panose="02040503050406030204" pitchFamily="18" charset="0"/>
              </a:rPr>
              <a:t>sözleşmesi</a:t>
            </a:r>
            <a:r>
              <a:rPr lang="tr-TR" dirty="0">
                <a:effectLst/>
                <a:latin typeface="Cambria" panose="02040503050406030204" pitchFamily="18" charset="0"/>
              </a:rPr>
              <a:t> ile </a:t>
            </a:r>
            <a:r>
              <a:rPr lang="tr-TR" dirty="0" err="1">
                <a:effectLst/>
                <a:latin typeface="Cambria" panose="02040503050406030204" pitchFamily="18" charset="0"/>
              </a:rPr>
              <a:t>bağlı</a:t>
            </a:r>
            <a:r>
              <a:rPr lang="tr-TR" dirty="0">
                <a:effectLst/>
                <a:latin typeface="Cambria" panose="02040503050406030204" pitchFamily="18" charset="0"/>
              </a:rPr>
              <a:t> </a:t>
            </a:r>
            <a:r>
              <a:rPr lang="tr-TR" dirty="0" err="1">
                <a:effectLst/>
                <a:latin typeface="Cambria" panose="02040503050406030204" pitchFamily="18" charset="0"/>
              </a:rPr>
              <a:t>işçileri</a:t>
            </a:r>
            <a:r>
              <a:rPr lang="tr-TR" dirty="0">
                <a:effectLst/>
                <a:latin typeface="Cambria" panose="02040503050406030204" pitchFamily="18" charset="0"/>
              </a:rPr>
              <a:t>, asıl </a:t>
            </a:r>
            <a:r>
              <a:rPr lang="tr-TR" dirty="0" err="1">
                <a:effectLst/>
                <a:latin typeface="Cambria" panose="02040503050406030204" pitchFamily="18" charset="0"/>
              </a:rPr>
              <a:t>işverene</a:t>
            </a:r>
            <a:r>
              <a:rPr lang="tr-TR" dirty="0">
                <a:effectLst/>
                <a:latin typeface="Cambria" panose="02040503050406030204" pitchFamily="18" charset="0"/>
              </a:rPr>
              <a:t> ait </a:t>
            </a:r>
            <a:r>
              <a:rPr lang="tr-TR" dirty="0" err="1">
                <a:effectLst/>
                <a:latin typeface="Cambria" panose="02040503050406030204" pitchFamily="18" charset="0"/>
              </a:rPr>
              <a:t>işyerinde</a:t>
            </a:r>
            <a:r>
              <a:rPr lang="tr-TR" dirty="0">
                <a:effectLst/>
                <a:latin typeface="Cambria" panose="02040503050406030204" pitchFamily="18" charset="0"/>
              </a:rPr>
              <a:t> </a:t>
            </a:r>
            <a:r>
              <a:rPr lang="tr-TR" dirty="0" err="1">
                <a:effectLst/>
                <a:latin typeface="Cambria" panose="02040503050406030204" pitchFamily="18" charset="0"/>
              </a:rPr>
              <a:t>çalıştırmaktadır</a:t>
            </a:r>
            <a:r>
              <a:rPr lang="tr-TR" dirty="0">
                <a:effectLst/>
                <a:latin typeface="Cambria" panose="02040503050406030204" pitchFamily="18" charset="0"/>
              </a:rPr>
              <a:t>. Alt </a:t>
            </a:r>
            <a:r>
              <a:rPr lang="tr-TR" dirty="0" err="1">
                <a:effectLst/>
                <a:latin typeface="Cambria" panose="02040503050406030204" pitchFamily="18" charset="0"/>
              </a:rPr>
              <a:t>işverenin</a:t>
            </a:r>
            <a:r>
              <a:rPr lang="tr-TR" dirty="0">
                <a:effectLst/>
                <a:latin typeface="Cambria" panose="02040503050406030204" pitchFamily="18" charset="0"/>
              </a:rPr>
              <a:t> </a:t>
            </a:r>
            <a:r>
              <a:rPr lang="tr-TR" dirty="0" err="1">
                <a:effectLst/>
                <a:latin typeface="Cambria" panose="02040503050406030204" pitchFamily="18" charset="0"/>
              </a:rPr>
              <a:t>işçilerini</a:t>
            </a:r>
            <a:r>
              <a:rPr lang="tr-TR" dirty="0">
                <a:effectLst/>
                <a:latin typeface="Cambria" panose="02040503050406030204" pitchFamily="18" charset="0"/>
              </a:rPr>
              <a:t> </a:t>
            </a:r>
            <a:r>
              <a:rPr lang="tr-TR" dirty="0" err="1">
                <a:effectLst/>
                <a:latin typeface="Cambria" panose="02040503050406030204" pitchFamily="18" charset="0"/>
              </a:rPr>
              <a:t>çalıştırdığı</a:t>
            </a:r>
            <a:r>
              <a:rPr lang="tr-TR" dirty="0">
                <a:effectLst/>
                <a:latin typeface="Cambria" panose="02040503050406030204" pitchFamily="18" charset="0"/>
              </a:rPr>
              <a:t> </a:t>
            </a:r>
            <a:r>
              <a:rPr lang="tr-TR" dirty="0" err="1">
                <a:effectLst/>
                <a:latin typeface="Cambria" panose="02040503050406030204" pitchFamily="18" charset="0"/>
              </a:rPr>
              <a:t>işyeri</a:t>
            </a:r>
            <a:r>
              <a:rPr lang="tr-TR" dirty="0">
                <a:effectLst/>
                <a:latin typeface="Cambria" panose="02040503050406030204" pitchFamily="18" charset="0"/>
              </a:rPr>
              <a:t> </a:t>
            </a:r>
            <a:r>
              <a:rPr lang="tr-TR" dirty="0" err="1">
                <a:effectLst/>
                <a:latin typeface="Cambria" panose="02040503050406030204" pitchFamily="18" charset="0"/>
              </a:rPr>
              <a:t>bölümu</a:t>
            </a:r>
            <a:r>
              <a:rPr lang="tr-TR" dirty="0">
                <a:effectLst/>
                <a:latin typeface="Cambria" panose="02040503050406030204" pitchFamily="18" charset="0"/>
              </a:rPr>
              <a:t>̈ de ayrı bir </a:t>
            </a:r>
            <a:r>
              <a:rPr lang="tr-TR" dirty="0" err="1">
                <a:effectLst/>
                <a:latin typeface="Cambria" panose="02040503050406030204" pitchFamily="18" charset="0"/>
              </a:rPr>
              <a:t>işyeri</a:t>
            </a:r>
            <a:r>
              <a:rPr lang="tr-TR" dirty="0">
                <a:effectLst/>
                <a:latin typeface="Cambria" panose="02040503050406030204" pitchFamily="18" charset="0"/>
              </a:rPr>
              <a:t> </a:t>
            </a:r>
            <a:r>
              <a:rPr lang="tr-TR" dirty="0" err="1">
                <a:effectLst/>
                <a:latin typeface="Cambria" panose="02040503050406030204" pitchFamily="18" charset="0"/>
              </a:rPr>
              <a:t>niteliği</a:t>
            </a:r>
            <a:r>
              <a:rPr lang="tr-TR" dirty="0">
                <a:effectLst/>
                <a:latin typeface="Cambria" panose="02040503050406030204" pitchFamily="18" charset="0"/>
              </a:rPr>
              <a:t> </a:t>
            </a:r>
            <a:r>
              <a:rPr lang="tr-TR" dirty="0" err="1">
                <a:effectLst/>
                <a:latin typeface="Cambria" panose="02040503050406030204" pitchFamily="18" charset="0"/>
              </a:rPr>
              <a:t>taşımaktadır</a:t>
            </a:r>
            <a:r>
              <a:rPr lang="tr-TR" dirty="0">
                <a:effectLst/>
                <a:latin typeface="Cambria" panose="02040503050406030204" pitchFamily="18" charset="0"/>
              </a:rPr>
              <a:t>. Alt </a:t>
            </a:r>
            <a:r>
              <a:rPr lang="tr-TR" dirty="0" err="1">
                <a:effectLst/>
                <a:latin typeface="Cambria" panose="02040503050406030204" pitchFamily="18" charset="0"/>
              </a:rPr>
              <a:t>işveren</a:t>
            </a:r>
            <a:r>
              <a:rPr lang="tr-TR" dirty="0">
                <a:effectLst/>
                <a:latin typeface="Cambria" panose="02040503050406030204" pitchFamily="18" charset="0"/>
              </a:rPr>
              <a:t>, asıl </a:t>
            </a:r>
            <a:r>
              <a:rPr lang="tr-TR" dirty="0" err="1">
                <a:effectLst/>
                <a:latin typeface="Cambria" panose="02040503050406030204" pitchFamily="18" charset="0"/>
              </a:rPr>
              <a:t>işverenden</a:t>
            </a:r>
            <a:r>
              <a:rPr lang="tr-TR" dirty="0">
                <a:effectLst/>
                <a:latin typeface="Cambria" panose="02040503050406030204" pitchFamily="18" charset="0"/>
              </a:rPr>
              <a:t> </a:t>
            </a:r>
            <a:r>
              <a:rPr lang="tr-TR" dirty="0" err="1">
                <a:effectLst/>
                <a:latin typeface="Cambria" panose="02040503050406030204" pitchFamily="18" charset="0"/>
              </a:rPr>
              <a:t>aldığı</a:t>
            </a:r>
            <a:r>
              <a:rPr lang="tr-TR" dirty="0">
                <a:effectLst/>
                <a:latin typeface="Cambria" panose="02040503050406030204" pitchFamily="18" charset="0"/>
              </a:rPr>
              <a:t> </a:t>
            </a:r>
            <a:r>
              <a:rPr lang="tr-TR" dirty="0" err="1">
                <a:effectLst/>
                <a:latin typeface="Cambria" panose="02040503050406030204" pitchFamily="18" charset="0"/>
              </a:rPr>
              <a:t>işi</a:t>
            </a:r>
            <a:r>
              <a:rPr lang="tr-TR" dirty="0">
                <a:effectLst/>
                <a:latin typeface="Cambria" panose="02040503050406030204" pitchFamily="18" charset="0"/>
              </a:rPr>
              <a:t> kendi adına ve hesabına ayrı bir </a:t>
            </a:r>
            <a:r>
              <a:rPr lang="tr-TR" dirty="0" err="1">
                <a:effectLst/>
                <a:latin typeface="Cambria" panose="02040503050406030204" pitchFamily="18" charset="0"/>
              </a:rPr>
              <a:t>işveren</a:t>
            </a:r>
            <a:r>
              <a:rPr lang="tr-TR" dirty="0">
                <a:effectLst/>
                <a:latin typeface="Cambria" panose="02040503050406030204" pitchFamily="18" charset="0"/>
              </a:rPr>
              <a:t> sıfatı ile </a:t>
            </a:r>
            <a:r>
              <a:rPr lang="tr-TR" dirty="0" err="1">
                <a:effectLst/>
                <a:latin typeface="Cambria" panose="02040503050406030204" pitchFamily="18" charset="0"/>
              </a:rPr>
              <a:t>yürütür</a:t>
            </a:r>
            <a:r>
              <a:rPr lang="tr-TR"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143079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EAE69B-348F-4D48-94E8-BEDA1FFE3DCD}"/>
              </a:ext>
            </a:extLst>
          </p:cNvPr>
          <p:cNvSpPr>
            <a:spLocks noGrp="1"/>
          </p:cNvSpPr>
          <p:nvPr>
            <p:ph type="title"/>
          </p:nvPr>
        </p:nvSpPr>
        <p:spPr/>
        <p:txBody>
          <a:bodyPr>
            <a:normAutofit/>
          </a:bodyPr>
          <a:lstStyle/>
          <a:p>
            <a:br>
              <a:rPr lang="tr-TR" sz="2800" b="1" dirty="0">
                <a:effectLst/>
                <a:latin typeface="Cambria" panose="02040503050406030204" pitchFamily="18" charset="0"/>
              </a:rPr>
            </a:br>
            <a:r>
              <a:rPr lang="tr-TR" sz="2800" b="1" dirty="0">
                <a:effectLst/>
                <a:latin typeface="Cambria" panose="02040503050406030204" pitchFamily="18" charset="0"/>
              </a:rPr>
              <a:t>Asıl </a:t>
            </a:r>
            <a:r>
              <a:rPr lang="tr-TR" sz="2800" b="1" dirty="0" err="1">
                <a:effectLst/>
                <a:latin typeface="Cambria" panose="02040503050406030204" pitchFamily="18" charset="0"/>
              </a:rPr>
              <a:t>işveren-alt</a:t>
            </a:r>
            <a:r>
              <a:rPr lang="tr-TR" sz="2800" b="1" dirty="0">
                <a:effectLst/>
                <a:latin typeface="Cambria" panose="02040503050406030204" pitchFamily="18" charset="0"/>
              </a:rPr>
              <a:t> </a:t>
            </a:r>
            <a:r>
              <a:rPr lang="tr-TR" sz="2800" b="1" dirty="0" err="1">
                <a:effectLst/>
                <a:latin typeface="Cambria" panose="02040503050406030204" pitchFamily="18" charset="0"/>
              </a:rPr>
              <a:t>işveren</a:t>
            </a:r>
            <a:r>
              <a:rPr lang="tr-TR" sz="2800" b="1" dirty="0">
                <a:effectLst/>
                <a:latin typeface="Cambria" panose="02040503050406030204" pitchFamily="18" charset="0"/>
              </a:rPr>
              <a:t> </a:t>
            </a:r>
            <a:r>
              <a:rPr lang="tr-TR" sz="2800" b="1" dirty="0" err="1">
                <a:effectLst/>
                <a:latin typeface="Cambria" panose="02040503050406030204" pitchFamily="18" charset="0"/>
              </a:rPr>
              <a:t>ilişkisinin</a:t>
            </a:r>
            <a:r>
              <a:rPr lang="tr-TR" sz="2800" b="1" dirty="0">
                <a:effectLst/>
                <a:latin typeface="Cambria" panose="02040503050406030204" pitchFamily="18" charset="0"/>
              </a:rPr>
              <a:t> kurucu unsurları </a:t>
            </a:r>
            <a:endParaRPr lang="tr-TR" sz="2800" dirty="0"/>
          </a:p>
        </p:txBody>
      </p:sp>
      <p:sp>
        <p:nvSpPr>
          <p:cNvPr id="3" name="İçerik Yer Tutucusu 2">
            <a:extLst>
              <a:ext uri="{FF2B5EF4-FFF2-40B4-BE49-F238E27FC236}">
                <a16:creationId xmlns:a16="http://schemas.microsoft.com/office/drawing/2014/main" id="{EC490D50-FC53-7863-4FF8-D506046E7FB5}"/>
              </a:ext>
            </a:extLst>
          </p:cNvPr>
          <p:cNvSpPr>
            <a:spLocks noGrp="1"/>
          </p:cNvSpPr>
          <p:nvPr>
            <p:ph idx="1"/>
          </p:nvPr>
        </p:nvSpPr>
        <p:spPr/>
        <p:txBody>
          <a:bodyPr/>
          <a:lstStyle/>
          <a:p>
            <a:r>
              <a:rPr lang="tr-TR" sz="1800" b="1" i="1" dirty="0">
                <a:effectLst/>
                <a:latin typeface="Cambria" panose="02040503050406030204" pitchFamily="18" charset="0"/>
              </a:rPr>
              <a:t>Birden fazla </a:t>
            </a:r>
            <a:r>
              <a:rPr lang="tr-TR" sz="1800" b="1" i="1" dirty="0" err="1">
                <a:effectLst/>
                <a:latin typeface="Cambria" panose="02040503050406030204" pitchFamily="18" charset="0"/>
              </a:rPr>
              <a:t>işverenin</a:t>
            </a:r>
            <a:r>
              <a:rPr lang="tr-TR" sz="1800" b="1" i="1" dirty="0">
                <a:effectLst/>
                <a:latin typeface="Cambria" panose="02040503050406030204" pitchFamily="18" charset="0"/>
              </a:rPr>
              <a:t> bulunması</a:t>
            </a:r>
          </a:p>
          <a:p>
            <a:r>
              <a:rPr lang="tr-TR" sz="1800" b="1" i="1" dirty="0" err="1">
                <a:effectLst/>
                <a:latin typeface="Cambria" panose="02040503050406030204" pitchFamily="18" charset="0"/>
              </a:rPr>
              <a:t>İşverenlerden</a:t>
            </a:r>
            <a:r>
              <a:rPr lang="tr-TR" sz="1800" b="1" i="1" dirty="0">
                <a:effectLst/>
                <a:latin typeface="Cambria" panose="02040503050406030204" pitchFamily="18" charset="0"/>
              </a:rPr>
              <a:t> birinin </a:t>
            </a:r>
            <a:r>
              <a:rPr lang="tr-TR" sz="1800" b="1" i="1" dirty="0" err="1">
                <a:effectLst/>
                <a:latin typeface="Cambria" panose="02040503050406030204" pitchFamily="18" charset="0"/>
              </a:rPr>
              <a:t>diğerinin</a:t>
            </a:r>
            <a:r>
              <a:rPr lang="tr-TR" sz="1800" b="1" i="1" dirty="0">
                <a:effectLst/>
                <a:latin typeface="Cambria" panose="02040503050406030204" pitchFamily="18" charset="0"/>
              </a:rPr>
              <a:t> </a:t>
            </a:r>
            <a:r>
              <a:rPr lang="tr-TR" sz="1800" b="1" i="1" dirty="0" err="1">
                <a:effectLst/>
                <a:latin typeface="Cambria" panose="02040503050406030204" pitchFamily="18" charset="0"/>
              </a:rPr>
              <a:t>işyerinde</a:t>
            </a:r>
            <a:r>
              <a:rPr lang="tr-TR" sz="1800" b="1" i="1" dirty="0">
                <a:effectLst/>
                <a:latin typeface="Cambria" panose="02040503050406030204" pitchFamily="18" charset="0"/>
              </a:rPr>
              <a:t> </a:t>
            </a:r>
            <a:r>
              <a:rPr lang="tr-TR" sz="1800" b="1" i="1" dirty="0" err="1">
                <a:effectLst/>
                <a:latin typeface="Cambria" panose="02040503050406030204" pitchFamily="18" charset="0"/>
              </a:rPr>
              <a:t>görülen</a:t>
            </a:r>
            <a:r>
              <a:rPr lang="tr-TR" sz="1800" b="1" i="1" dirty="0">
                <a:effectLst/>
                <a:latin typeface="Cambria" panose="02040503050406030204" pitchFamily="18" charset="0"/>
              </a:rPr>
              <a:t> bir </a:t>
            </a:r>
            <a:r>
              <a:rPr lang="tr-TR" sz="1800" b="1" i="1" dirty="0" err="1">
                <a:effectLst/>
                <a:latin typeface="Cambria" panose="02040503050406030204" pitchFamily="18" charset="0"/>
              </a:rPr>
              <a:t>işi</a:t>
            </a:r>
            <a:r>
              <a:rPr lang="tr-TR" sz="1800" b="1" i="1" dirty="0">
                <a:effectLst/>
                <a:latin typeface="Cambria" panose="02040503050406030204" pitchFamily="18" charset="0"/>
              </a:rPr>
              <a:t> alması ve bu </a:t>
            </a:r>
            <a:r>
              <a:rPr lang="tr-TR" sz="1800" b="1" i="1" dirty="0" err="1">
                <a:effectLst/>
                <a:latin typeface="Cambria" panose="02040503050406030204" pitchFamily="18" charset="0"/>
              </a:rPr>
              <a:t>işin</a:t>
            </a:r>
            <a:r>
              <a:rPr lang="tr-TR" sz="1800" b="1" i="1" dirty="0">
                <a:effectLst/>
                <a:latin typeface="Cambria" panose="02040503050406030204" pitchFamily="18" charset="0"/>
              </a:rPr>
              <a:t> asıl </a:t>
            </a:r>
            <a:r>
              <a:rPr lang="tr-TR" sz="1800" b="1" i="1" dirty="0" err="1">
                <a:effectLst/>
                <a:latin typeface="Cambria" panose="02040503050406030204" pitchFamily="18" charset="0"/>
              </a:rPr>
              <a:t>işverenin</a:t>
            </a:r>
            <a:r>
              <a:rPr lang="tr-TR" sz="1800" b="1" i="1" dirty="0">
                <a:effectLst/>
                <a:latin typeface="Cambria" panose="02040503050406030204" pitchFamily="18" charset="0"/>
              </a:rPr>
              <a:t> </a:t>
            </a:r>
            <a:r>
              <a:rPr lang="tr-TR" sz="1800" b="1" i="1" dirty="0" err="1">
                <a:effectLst/>
                <a:latin typeface="Cambria" panose="02040503050406030204" pitchFamily="18" charset="0"/>
              </a:rPr>
              <a:t>işyerinde</a:t>
            </a:r>
            <a:r>
              <a:rPr lang="tr-TR" sz="1800" b="1" i="1" dirty="0">
                <a:effectLst/>
                <a:latin typeface="Cambria" panose="02040503050406030204" pitchFamily="18" charset="0"/>
              </a:rPr>
              <a:t> yapılması: </a:t>
            </a:r>
            <a:endParaRPr lang="tr-TR" dirty="0"/>
          </a:p>
          <a:p>
            <a:r>
              <a:rPr lang="tr-TR" sz="1800" b="1" i="1" dirty="0">
                <a:effectLst/>
                <a:latin typeface="Cambria" panose="02040503050406030204" pitchFamily="18" charset="0"/>
              </a:rPr>
              <a:t>Alınan </a:t>
            </a:r>
            <a:r>
              <a:rPr lang="tr-TR" sz="1800" b="1" i="1" dirty="0" err="1">
                <a:effectLst/>
                <a:latin typeface="Cambria" panose="02040503050406030204" pitchFamily="18" charset="0"/>
              </a:rPr>
              <a:t>işin</a:t>
            </a:r>
            <a:r>
              <a:rPr lang="tr-TR" sz="1800" b="1" i="1" dirty="0">
                <a:effectLst/>
                <a:latin typeface="Cambria" panose="02040503050406030204" pitchFamily="18" charset="0"/>
              </a:rPr>
              <a:t> asıl </a:t>
            </a:r>
            <a:r>
              <a:rPr lang="tr-TR" sz="1800" b="1" i="1" dirty="0" err="1">
                <a:effectLst/>
                <a:latin typeface="Cambria" panose="02040503050406030204" pitchFamily="18" charset="0"/>
              </a:rPr>
              <a:t>işin</a:t>
            </a:r>
            <a:r>
              <a:rPr lang="tr-TR" sz="1800" b="1" i="1" dirty="0">
                <a:effectLst/>
                <a:latin typeface="Cambria" panose="02040503050406030204" pitchFamily="18" charset="0"/>
              </a:rPr>
              <a:t> bir </a:t>
            </a:r>
            <a:r>
              <a:rPr lang="tr-TR" sz="1800" b="1" i="1" dirty="0" err="1">
                <a:effectLst/>
                <a:latin typeface="Cambria" panose="02040503050406030204" pitchFamily="18" charset="0"/>
              </a:rPr>
              <a:t>bölümu</a:t>
            </a:r>
            <a:r>
              <a:rPr lang="tr-TR" sz="1800" b="1" i="1" dirty="0">
                <a:effectLst/>
                <a:latin typeface="Cambria" panose="02040503050406030204" pitchFamily="18" charset="0"/>
              </a:rPr>
              <a:t>̈ olması halinde </a:t>
            </a:r>
            <a:r>
              <a:rPr lang="tr-TR" sz="1800" b="1" i="1" dirty="0" err="1">
                <a:effectLst/>
                <a:latin typeface="Cambria" panose="02040503050406030204" pitchFamily="18" charset="0"/>
              </a:rPr>
              <a:t>işletmenin</a:t>
            </a:r>
            <a:r>
              <a:rPr lang="tr-TR" sz="1800" b="1" i="1" dirty="0">
                <a:effectLst/>
                <a:latin typeface="Cambria" panose="02040503050406030204" pitchFamily="18" charset="0"/>
              </a:rPr>
              <a:t> ve </a:t>
            </a:r>
            <a:r>
              <a:rPr lang="tr-TR" sz="1800" b="1" i="1" dirty="0" err="1">
                <a:effectLst/>
                <a:latin typeface="Cambria" panose="02040503050406030204" pitchFamily="18" charset="0"/>
              </a:rPr>
              <a:t>işin</a:t>
            </a:r>
            <a:r>
              <a:rPr lang="tr-TR" sz="1800" b="1" i="1" dirty="0">
                <a:effectLst/>
                <a:latin typeface="Cambria" panose="02040503050406030204" pitchFamily="18" charset="0"/>
              </a:rPr>
              <a:t> </a:t>
            </a:r>
            <a:r>
              <a:rPr lang="tr-TR" sz="1800" b="1" i="1" dirty="0" err="1">
                <a:effectLst/>
                <a:latin typeface="Cambria" panose="02040503050406030204" pitchFamily="18" charset="0"/>
              </a:rPr>
              <a:t>gereği</a:t>
            </a:r>
            <a:r>
              <a:rPr lang="tr-TR" sz="1800" b="1" i="1" dirty="0">
                <a:effectLst/>
                <a:latin typeface="Cambria" panose="02040503050406030204" pitchFamily="18" charset="0"/>
              </a:rPr>
              <a:t> ile tek- </a:t>
            </a:r>
            <a:r>
              <a:rPr lang="tr-TR" sz="1800" b="1" i="1" dirty="0" err="1">
                <a:effectLst/>
                <a:latin typeface="Cambria" panose="02040503050406030204" pitchFamily="18" charset="0"/>
              </a:rPr>
              <a:t>nolojik</a:t>
            </a:r>
            <a:r>
              <a:rPr lang="tr-TR" sz="1800" b="1" i="1" dirty="0">
                <a:effectLst/>
                <a:latin typeface="Cambria" panose="02040503050406030204" pitchFamily="18" charset="0"/>
              </a:rPr>
              <a:t> nedenlerle uzmanlık gerektiren bir iş olması: </a:t>
            </a:r>
            <a:endParaRPr lang="tr-TR" dirty="0"/>
          </a:p>
          <a:p>
            <a:r>
              <a:rPr lang="tr-TR" sz="1800" b="1" i="1" dirty="0" err="1">
                <a:effectLst/>
                <a:latin typeface="Cambria" panose="02040503050406030204" pitchFamily="18" charset="0"/>
              </a:rPr>
              <a:t>İşi</a:t>
            </a:r>
            <a:r>
              <a:rPr lang="tr-TR" sz="1800" b="1" i="1" dirty="0">
                <a:effectLst/>
                <a:latin typeface="Cambria" panose="02040503050406030204" pitchFamily="18" charset="0"/>
              </a:rPr>
              <a:t> alan </a:t>
            </a:r>
            <a:r>
              <a:rPr lang="tr-TR" sz="1800" b="1" i="1" dirty="0" err="1">
                <a:effectLst/>
                <a:latin typeface="Cambria" panose="02040503050406030204" pitchFamily="18" charset="0"/>
              </a:rPr>
              <a:t>işverenin</a:t>
            </a:r>
            <a:r>
              <a:rPr lang="tr-TR" sz="1800" b="1" i="1" dirty="0">
                <a:effectLst/>
                <a:latin typeface="Cambria" panose="02040503050406030204" pitchFamily="18" charset="0"/>
              </a:rPr>
              <a:t> </a:t>
            </a:r>
            <a:r>
              <a:rPr lang="tr-TR" sz="1800" b="1" i="1" dirty="0" err="1">
                <a:effectLst/>
                <a:latin typeface="Cambria" panose="02040503050406030204" pitchFamily="18" charset="0"/>
              </a:rPr>
              <a:t>işçilerinin</a:t>
            </a:r>
            <a:r>
              <a:rPr lang="tr-TR" sz="1800" b="1" i="1" dirty="0">
                <a:effectLst/>
                <a:latin typeface="Cambria" panose="02040503050406030204" pitchFamily="18" charset="0"/>
              </a:rPr>
              <a:t> sadece asıl </a:t>
            </a:r>
            <a:r>
              <a:rPr lang="tr-TR" sz="1800" b="1" i="1" dirty="0" err="1">
                <a:effectLst/>
                <a:latin typeface="Cambria" panose="02040503050406030204" pitchFamily="18" charset="0"/>
              </a:rPr>
              <a:t>işverenin</a:t>
            </a:r>
            <a:r>
              <a:rPr lang="tr-TR" sz="1800" b="1" i="1" dirty="0">
                <a:effectLst/>
                <a:latin typeface="Cambria" panose="02040503050406030204" pitchFamily="18" charset="0"/>
              </a:rPr>
              <a:t> </a:t>
            </a:r>
            <a:r>
              <a:rPr lang="tr-TR" sz="1800" b="1" i="1" dirty="0" err="1">
                <a:effectLst/>
                <a:latin typeface="Cambria" panose="02040503050406030204" pitchFamily="18" charset="0"/>
              </a:rPr>
              <a:t>işyerinde</a:t>
            </a:r>
            <a:r>
              <a:rPr lang="tr-TR" sz="1800" b="1" i="1" dirty="0">
                <a:effectLst/>
                <a:latin typeface="Cambria" panose="02040503050406030204" pitchFamily="18" charset="0"/>
              </a:rPr>
              <a:t> </a:t>
            </a:r>
            <a:r>
              <a:rPr lang="tr-TR" sz="1800" b="1" i="1" dirty="0" err="1">
                <a:effectLst/>
                <a:latin typeface="Cambria" panose="02040503050406030204" pitchFamily="18" charset="0"/>
              </a:rPr>
              <a:t>çalıştırılması</a:t>
            </a:r>
            <a:r>
              <a:rPr lang="tr-TR" sz="1800" b="1" i="1" dirty="0">
                <a:effectLst/>
                <a:latin typeface="Cambria" panose="02040503050406030204" pitchFamily="18" charset="0"/>
              </a:rPr>
              <a:t> </a:t>
            </a:r>
            <a:endParaRPr lang="tr-TR" dirty="0"/>
          </a:p>
          <a:p>
            <a:endParaRPr lang="tr-TR" dirty="0"/>
          </a:p>
          <a:p>
            <a:endParaRPr lang="tr-TR" dirty="0"/>
          </a:p>
        </p:txBody>
      </p:sp>
    </p:spTree>
    <p:extLst>
      <p:ext uri="{BB962C8B-B14F-4D97-AF65-F5344CB8AC3E}">
        <p14:creationId xmlns:p14="http://schemas.microsoft.com/office/powerpoint/2010/main" val="158871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511C7-EF2A-78B0-4F38-8A3F99925AFF}"/>
              </a:ext>
            </a:extLst>
          </p:cNvPr>
          <p:cNvSpPr>
            <a:spLocks noGrp="1"/>
          </p:cNvSpPr>
          <p:nvPr>
            <p:ph type="title"/>
          </p:nvPr>
        </p:nvSpPr>
        <p:spPr/>
        <p:txBody>
          <a:bodyPr/>
          <a:lstStyle/>
          <a:p>
            <a:pPr algn="ctr"/>
            <a:r>
              <a:rPr lang="tr-TR" sz="2400" b="1" dirty="0">
                <a:effectLst/>
                <a:latin typeface="Graphik"/>
              </a:rPr>
              <a:t>MÜTESELSİL SORUMLULUK </a:t>
            </a:r>
            <a:br>
              <a:rPr lang="tr-TR" dirty="0"/>
            </a:br>
            <a:endParaRPr lang="tr-TR" dirty="0"/>
          </a:p>
        </p:txBody>
      </p:sp>
      <p:sp>
        <p:nvSpPr>
          <p:cNvPr id="3" name="İçerik Yer Tutucusu 2">
            <a:extLst>
              <a:ext uri="{FF2B5EF4-FFF2-40B4-BE49-F238E27FC236}">
                <a16:creationId xmlns:a16="http://schemas.microsoft.com/office/drawing/2014/main" id="{64F8730F-ACDF-D5AD-C7AA-340C865AFC7E}"/>
              </a:ext>
            </a:extLst>
          </p:cNvPr>
          <p:cNvSpPr>
            <a:spLocks noGrp="1"/>
          </p:cNvSpPr>
          <p:nvPr>
            <p:ph idx="1"/>
          </p:nvPr>
        </p:nvSpPr>
        <p:spPr/>
        <p:txBody>
          <a:bodyPr>
            <a:normAutofit/>
          </a:bodyPr>
          <a:lstStyle/>
          <a:p>
            <a:r>
              <a:rPr lang="tr-TR" sz="1800" dirty="0">
                <a:effectLst/>
                <a:latin typeface="Cambria" panose="02040503050406030204" pitchFamily="18" charset="0"/>
              </a:rPr>
              <a:t>Belirtilen unsurlara sahip bir asıl </a:t>
            </a:r>
            <a:r>
              <a:rPr lang="tr-TR" sz="1800" dirty="0" err="1">
                <a:effectLst/>
                <a:latin typeface="Cambria" panose="02040503050406030204" pitchFamily="18" charset="0"/>
              </a:rPr>
              <a:t>işveren-alt</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ilişkisinin</a:t>
            </a:r>
            <a:r>
              <a:rPr lang="tr-TR" sz="1800" dirty="0">
                <a:effectLst/>
                <a:latin typeface="Cambria" panose="02040503050406030204" pitchFamily="18" charset="0"/>
              </a:rPr>
              <a:t> </a:t>
            </a:r>
            <a:r>
              <a:rPr lang="tr-TR" sz="1800" dirty="0" err="1">
                <a:effectLst/>
                <a:latin typeface="Cambria" panose="02040503050406030204" pitchFamily="18" charset="0"/>
              </a:rPr>
              <a:t>varlığı</a:t>
            </a:r>
            <a:r>
              <a:rPr lang="tr-TR" sz="1800" dirty="0">
                <a:effectLst/>
                <a:latin typeface="Cambria" panose="02040503050406030204" pitchFamily="18" charset="0"/>
              </a:rPr>
              <a:t> halinde </a:t>
            </a:r>
            <a:r>
              <a:rPr lang="tr-TR" sz="1800" b="1" dirty="0">
                <a:effectLst/>
                <a:latin typeface="Cambria" panose="02040503050406030204" pitchFamily="18" charset="0"/>
              </a:rPr>
              <a:t>asıl </a:t>
            </a:r>
            <a:r>
              <a:rPr lang="tr-TR" sz="1800" b="1" dirty="0" err="1">
                <a:effectLst/>
                <a:latin typeface="Cambria" panose="02040503050406030204" pitchFamily="18" charset="0"/>
              </a:rPr>
              <a:t>işveren</a:t>
            </a:r>
            <a:r>
              <a:rPr lang="tr-TR" sz="1800" b="1" dirty="0">
                <a:effectLst/>
                <a:latin typeface="Cambria" panose="02040503050406030204" pitchFamily="18" charset="0"/>
              </a:rPr>
              <a:t>, bu </a:t>
            </a:r>
            <a:r>
              <a:rPr lang="tr-TR" sz="1800" b="1" dirty="0" err="1">
                <a:effectLst/>
                <a:latin typeface="Cambria" panose="02040503050406030204" pitchFamily="18" charset="0"/>
              </a:rPr>
              <a:t>ilişkinin</a:t>
            </a:r>
            <a:r>
              <a:rPr lang="tr-TR" sz="1800" b="1" dirty="0">
                <a:effectLst/>
                <a:latin typeface="Cambria" panose="02040503050406030204" pitchFamily="18" charset="0"/>
              </a:rPr>
              <a:t> </a:t>
            </a:r>
            <a:r>
              <a:rPr lang="tr-TR" sz="1800" b="1" dirty="0" err="1">
                <a:effectLst/>
                <a:latin typeface="Cambria" panose="02040503050406030204" pitchFamily="18" charset="0"/>
              </a:rPr>
              <a:t>süresi</a:t>
            </a:r>
            <a:r>
              <a:rPr lang="tr-TR" sz="1800" b="1" dirty="0">
                <a:effectLst/>
                <a:latin typeface="Cambria" panose="02040503050406030204" pitchFamily="18" charset="0"/>
              </a:rPr>
              <a:t> ile sınırlı olmak </a:t>
            </a:r>
            <a:r>
              <a:rPr lang="tr-TR" sz="1800" b="1" dirty="0" err="1">
                <a:effectLst/>
                <a:latin typeface="Cambria" panose="02040503050406030204" pitchFamily="18" charset="0"/>
              </a:rPr>
              <a:t>üzere</a:t>
            </a:r>
            <a:r>
              <a:rPr lang="tr-TR" sz="1800" b="1" dirty="0">
                <a:effectLst/>
                <a:latin typeface="Cambria" panose="02040503050406030204" pitchFamily="18" charset="0"/>
              </a:rPr>
              <a:t>, alt </a:t>
            </a:r>
            <a:r>
              <a:rPr lang="tr-TR" sz="1800" b="1" dirty="0" err="1">
                <a:effectLst/>
                <a:latin typeface="Cambria" panose="02040503050406030204" pitchFamily="18" charset="0"/>
              </a:rPr>
              <a:t>işverenin</a:t>
            </a:r>
            <a:r>
              <a:rPr lang="tr-TR" sz="1800" b="1" dirty="0">
                <a:effectLst/>
                <a:latin typeface="Cambria" panose="02040503050406030204" pitchFamily="18" charset="0"/>
              </a:rPr>
              <a:t> </a:t>
            </a:r>
            <a:r>
              <a:rPr lang="tr-TR" sz="1800" b="1" dirty="0" err="1">
                <a:effectLst/>
                <a:latin typeface="Cambria" panose="02040503050406030204" pitchFamily="18" charset="0"/>
              </a:rPr>
              <a:t>işçilerine</a:t>
            </a:r>
            <a:r>
              <a:rPr lang="tr-TR" sz="1800" b="1" dirty="0">
                <a:effectLst/>
                <a:latin typeface="Cambria" panose="02040503050406030204" pitchFamily="18" charset="0"/>
              </a:rPr>
              <a:t> </a:t>
            </a:r>
            <a:r>
              <a:rPr lang="tr-TR" sz="1800" b="1" dirty="0" err="1">
                <a:effectLst/>
                <a:latin typeface="Cambria" panose="02040503050406030204" pitchFamily="18" charset="0"/>
              </a:rPr>
              <a:t>karşı</a:t>
            </a:r>
            <a:r>
              <a:rPr lang="tr-TR" sz="1800" b="1" dirty="0">
                <a:effectLst/>
                <a:latin typeface="Cambria" panose="02040503050406030204" pitchFamily="18" charset="0"/>
              </a:rPr>
              <a:t> o </a:t>
            </a:r>
            <a:r>
              <a:rPr lang="tr-TR" sz="1800" b="1" dirty="0" err="1">
                <a:effectLst/>
                <a:latin typeface="Cambria" panose="02040503050406030204" pitchFamily="18" charset="0"/>
              </a:rPr>
              <a:t>işyeri</a:t>
            </a:r>
            <a:r>
              <a:rPr lang="tr-TR" sz="1800" b="1" dirty="0">
                <a:effectLst/>
                <a:latin typeface="Cambria" panose="02040503050406030204" pitchFamily="18" charset="0"/>
              </a:rPr>
              <a:t> ile ilgili olarak </a:t>
            </a:r>
            <a:r>
              <a:rPr lang="tr-TR" sz="1800" dirty="0">
                <a:effectLst/>
                <a:latin typeface="Cambria" panose="02040503050406030204" pitchFamily="18" charset="0"/>
              </a:rPr>
              <a:t>bu Kanundan, iş </a:t>
            </a:r>
            <a:r>
              <a:rPr lang="tr-TR" sz="1800" dirty="0" err="1">
                <a:effectLst/>
                <a:latin typeface="Cambria" panose="02040503050406030204" pitchFamily="18" charset="0"/>
              </a:rPr>
              <a:t>sözleşmesinden</a:t>
            </a:r>
            <a:r>
              <a:rPr lang="tr-TR" sz="1800" dirty="0">
                <a:effectLst/>
                <a:latin typeface="Cambria" panose="02040503050406030204" pitchFamily="18" charset="0"/>
              </a:rPr>
              <a:t> veya alt </a:t>
            </a:r>
            <a:r>
              <a:rPr lang="tr-TR" sz="1800" dirty="0" err="1">
                <a:effectLst/>
                <a:latin typeface="Cambria" panose="02040503050406030204" pitchFamily="18" charset="0"/>
              </a:rPr>
              <a:t>işverenin</a:t>
            </a:r>
            <a:r>
              <a:rPr lang="tr-TR" sz="1800" dirty="0">
                <a:effectLst/>
                <a:latin typeface="Cambria" panose="02040503050406030204" pitchFamily="18" charset="0"/>
              </a:rPr>
              <a:t> taraf </a:t>
            </a:r>
            <a:r>
              <a:rPr lang="tr-TR" sz="1800" dirty="0" err="1">
                <a:effectLst/>
                <a:latin typeface="Cambria" panose="02040503050406030204" pitchFamily="18" charset="0"/>
              </a:rPr>
              <a:t>olduğu</a:t>
            </a:r>
            <a:r>
              <a:rPr lang="tr-TR" sz="1800" dirty="0">
                <a:effectLst/>
                <a:latin typeface="Cambria" panose="02040503050406030204" pitchFamily="18" charset="0"/>
              </a:rPr>
              <a:t> toplu iş </a:t>
            </a:r>
            <a:r>
              <a:rPr lang="tr-TR" sz="1800" dirty="0" err="1">
                <a:effectLst/>
                <a:latin typeface="Cambria" panose="02040503050406030204" pitchFamily="18" charset="0"/>
              </a:rPr>
              <a:t>sözleşmesin</a:t>
            </a:r>
            <a:r>
              <a:rPr lang="tr-TR" sz="1800" dirty="0">
                <a:effectLst/>
                <a:latin typeface="Cambria" panose="02040503050406030204" pitchFamily="18" charset="0"/>
              </a:rPr>
              <a:t>- den31 </a:t>
            </a:r>
            <a:r>
              <a:rPr lang="tr-TR" sz="1800" dirty="0" err="1">
                <a:effectLst/>
                <a:latin typeface="Cambria" panose="02040503050406030204" pitchFamily="18" charset="0"/>
              </a:rPr>
              <a:t>doğan</a:t>
            </a:r>
            <a:r>
              <a:rPr lang="tr-TR" sz="1800" dirty="0">
                <a:effectLst/>
                <a:latin typeface="Cambria" panose="02040503050406030204" pitchFamily="18" charset="0"/>
              </a:rPr>
              <a:t> </a:t>
            </a:r>
            <a:r>
              <a:rPr lang="tr-TR" sz="1800" dirty="0" err="1">
                <a:effectLst/>
                <a:latin typeface="Cambria" panose="02040503050406030204" pitchFamily="18" charset="0"/>
              </a:rPr>
              <a:t>yükümlülüklerinden</a:t>
            </a:r>
            <a:r>
              <a:rPr lang="tr-TR" sz="1800" dirty="0">
                <a:effectLst/>
                <a:latin typeface="Cambria" panose="02040503050406030204" pitchFamily="18" charset="0"/>
              </a:rPr>
              <a:t> alt </a:t>
            </a:r>
            <a:r>
              <a:rPr lang="tr-TR" sz="1800" dirty="0" err="1">
                <a:effectLst/>
                <a:latin typeface="Cambria" panose="02040503050406030204" pitchFamily="18" charset="0"/>
              </a:rPr>
              <a:t>işveren</a:t>
            </a:r>
            <a:r>
              <a:rPr lang="tr-TR" sz="1800" dirty="0">
                <a:effectLst/>
                <a:latin typeface="Cambria" panose="02040503050406030204" pitchFamily="18" charset="0"/>
              </a:rPr>
              <a:t> ile birlikte (</a:t>
            </a:r>
            <a:r>
              <a:rPr lang="tr-TR" sz="1800" dirty="0" err="1">
                <a:effectLst/>
                <a:latin typeface="Cambria" panose="02040503050406030204" pitchFamily="18" charset="0"/>
              </a:rPr>
              <a:t>müteselsilen</a:t>
            </a:r>
            <a:r>
              <a:rPr lang="tr-TR" sz="1800" dirty="0">
                <a:effectLst/>
                <a:latin typeface="Cambria" panose="02040503050406030204" pitchFamily="18" charset="0"/>
              </a:rPr>
              <a:t>) sorumludur (m. 2/VI). </a:t>
            </a:r>
            <a:endParaRPr lang="tr-TR" dirty="0"/>
          </a:p>
          <a:p>
            <a:r>
              <a:rPr lang="tr-TR" sz="1800" dirty="0">
                <a:effectLst/>
                <a:latin typeface="Cambria" panose="02040503050406030204" pitchFamily="18" charset="0"/>
              </a:rPr>
              <a:t>Asıl </a:t>
            </a:r>
            <a:r>
              <a:rPr lang="tr-TR" sz="1800" dirty="0" err="1">
                <a:effectLst/>
                <a:latin typeface="Cambria" panose="02040503050406030204" pitchFamily="18" charset="0"/>
              </a:rPr>
              <a:t>işveren-alt</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ilişkisinde</a:t>
            </a:r>
            <a:r>
              <a:rPr lang="tr-TR" sz="1800" dirty="0">
                <a:effectLst/>
                <a:latin typeface="Cambria" panose="02040503050406030204" pitchFamily="18" charset="0"/>
              </a:rPr>
              <a:t> kanun koyucunun </a:t>
            </a:r>
            <a:r>
              <a:rPr lang="tr-TR" sz="1800" dirty="0" err="1">
                <a:effectLst/>
                <a:latin typeface="Cambria" panose="02040503050406030204" pitchFamily="18" charset="0"/>
              </a:rPr>
              <a:t>müteselsil</a:t>
            </a:r>
            <a:r>
              <a:rPr lang="tr-TR" sz="1800" dirty="0">
                <a:effectLst/>
                <a:latin typeface="Cambria" panose="02040503050406030204" pitchFamily="18" charset="0"/>
              </a:rPr>
              <a:t> </a:t>
            </a:r>
            <a:r>
              <a:rPr lang="tr-TR" sz="1800" dirty="0" err="1">
                <a:effectLst/>
                <a:latin typeface="Cambria" panose="02040503050406030204" pitchFamily="18" charset="0"/>
              </a:rPr>
              <a:t>sorumluluğu</a:t>
            </a:r>
            <a:r>
              <a:rPr lang="tr-TR" sz="1800" dirty="0">
                <a:effectLst/>
                <a:latin typeface="Cambria" panose="02040503050406030204" pitchFamily="18" charset="0"/>
              </a:rPr>
              <a:t> </a:t>
            </a:r>
            <a:r>
              <a:rPr lang="tr-TR" sz="1800" dirty="0" err="1">
                <a:effectLst/>
                <a:latin typeface="Cambria" panose="02040503050406030204" pitchFamily="18" charset="0"/>
              </a:rPr>
              <a:t>benimsemis</a:t>
            </a:r>
            <a:r>
              <a:rPr lang="tr-TR" sz="1800" dirty="0">
                <a:effectLst/>
                <a:latin typeface="Cambria" panose="02040503050406030204" pitchFamily="18" charset="0"/>
              </a:rPr>
              <a:t>̧ olmasının temelinde, </a:t>
            </a:r>
            <a:r>
              <a:rPr lang="tr-TR" sz="1800" dirty="0" err="1">
                <a:effectLst/>
                <a:latin typeface="Cambria" panose="02040503050406030204" pitchFamily="18" charset="0"/>
              </a:rPr>
              <a:t>işçinin</a:t>
            </a:r>
            <a:r>
              <a:rPr lang="tr-TR" sz="1800" dirty="0">
                <a:effectLst/>
                <a:latin typeface="Cambria" panose="02040503050406030204" pitchFamily="18" charset="0"/>
              </a:rPr>
              <a:t> korunması </a:t>
            </a:r>
            <a:r>
              <a:rPr lang="tr-TR" sz="1800" dirty="0" err="1">
                <a:effectLst/>
                <a:latin typeface="Cambria" panose="02040503050406030204" pitchFamily="18" charset="0"/>
              </a:rPr>
              <a:t>düşüncesi</a:t>
            </a:r>
            <a:r>
              <a:rPr lang="tr-TR" sz="1800" dirty="0">
                <a:effectLst/>
                <a:latin typeface="Cambria" panose="02040503050406030204" pitchFamily="18" charset="0"/>
              </a:rPr>
              <a:t> yatmakta olup, </a:t>
            </a:r>
            <a:r>
              <a:rPr lang="tr-TR" sz="1800" dirty="0" err="1">
                <a:effectLst/>
                <a:latin typeface="Cambria" panose="02040503050406030204" pitchFamily="18" charset="0"/>
              </a:rPr>
              <a:t>işçinin</a:t>
            </a:r>
            <a:r>
              <a:rPr lang="tr-TR" sz="1800" dirty="0">
                <a:effectLst/>
                <a:latin typeface="Cambria" panose="02040503050406030204" pitchFamily="18" charset="0"/>
              </a:rPr>
              <a:t> talebini sıra </a:t>
            </a:r>
            <a:r>
              <a:rPr lang="tr-TR" sz="1800" dirty="0" err="1">
                <a:effectLst/>
                <a:latin typeface="Cambria" panose="02040503050406030204" pitchFamily="18" charset="0"/>
              </a:rPr>
              <a:t>gözetmeksizin</a:t>
            </a:r>
            <a:r>
              <a:rPr lang="tr-TR" sz="1800" dirty="0">
                <a:effectLst/>
                <a:latin typeface="Cambria" panose="02040503050406030204" pitchFamily="18" charset="0"/>
              </a:rPr>
              <a:t> gerek alt </a:t>
            </a:r>
            <a:r>
              <a:rPr lang="tr-TR" sz="1800" dirty="0" err="1">
                <a:effectLst/>
                <a:latin typeface="Cambria" panose="02040503050406030204" pitchFamily="18" charset="0"/>
              </a:rPr>
              <a:t>işverene</a:t>
            </a:r>
            <a:r>
              <a:rPr lang="tr-TR" sz="1800" dirty="0">
                <a:effectLst/>
                <a:latin typeface="Cambria" panose="02040503050406030204" pitchFamily="18" charset="0"/>
              </a:rPr>
              <a:t> gerekse asıl </a:t>
            </a:r>
            <a:r>
              <a:rPr lang="tr-TR" sz="1800" dirty="0" err="1">
                <a:effectLst/>
                <a:latin typeface="Cambria" panose="02040503050406030204" pitchFamily="18" charset="0"/>
              </a:rPr>
              <a:t>işverene</a:t>
            </a:r>
            <a:r>
              <a:rPr lang="tr-TR" sz="1800" dirty="0">
                <a:effectLst/>
                <a:latin typeface="Cambria" panose="02040503050406030204" pitchFamily="18" charset="0"/>
              </a:rPr>
              <a:t> </a:t>
            </a:r>
            <a:r>
              <a:rPr lang="tr-TR" sz="1800" dirty="0" err="1">
                <a:effectLst/>
                <a:latin typeface="Cambria" panose="02040503050406030204" pitchFamily="18" charset="0"/>
              </a:rPr>
              <a:t>karşı</a:t>
            </a:r>
            <a:r>
              <a:rPr lang="tr-TR" sz="1800" dirty="0">
                <a:effectLst/>
                <a:latin typeface="Cambria" panose="02040503050406030204" pitchFamily="18" charset="0"/>
              </a:rPr>
              <a:t> ileri </a:t>
            </a:r>
            <a:r>
              <a:rPr lang="tr-TR" sz="1800" dirty="0" err="1">
                <a:effectLst/>
                <a:latin typeface="Cambria" panose="02040503050406030204" pitchFamily="18" charset="0"/>
              </a:rPr>
              <a:t>sürmesi</a:t>
            </a:r>
            <a:r>
              <a:rPr lang="tr-TR" sz="1800" dirty="0">
                <a:effectLst/>
                <a:latin typeface="Cambria" panose="02040503050406030204" pitchFamily="18" charset="0"/>
              </a:rPr>
              <a:t> </a:t>
            </a:r>
            <a:r>
              <a:rPr lang="tr-TR" sz="1800" dirty="0" err="1">
                <a:effectLst/>
                <a:latin typeface="Cambria" panose="02040503050406030204" pitchFamily="18" charset="0"/>
              </a:rPr>
              <a:t>mümkündür</a:t>
            </a:r>
            <a:r>
              <a:rPr lang="tr-TR" sz="1800" dirty="0">
                <a:effectLst/>
                <a:latin typeface="Cambria" panose="02040503050406030204" pitchFamily="18" charset="0"/>
              </a:rPr>
              <a:t>. Kural olarak, alt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işçilerinin</a:t>
            </a:r>
            <a:r>
              <a:rPr lang="tr-TR" sz="1800" dirty="0">
                <a:effectLst/>
                <a:latin typeface="Cambria" panose="02040503050406030204" pitchFamily="18" charset="0"/>
              </a:rPr>
              <a:t> </a:t>
            </a:r>
            <a:r>
              <a:rPr lang="tr-TR" sz="1800" dirty="0" err="1">
                <a:effectLst/>
                <a:latin typeface="Cambria" panose="02040503050406030204" pitchFamily="18" charset="0"/>
              </a:rPr>
              <a:t>tüm</a:t>
            </a:r>
            <a:r>
              <a:rPr lang="tr-TR" sz="1800" dirty="0">
                <a:effectLst/>
                <a:latin typeface="Cambria" panose="02040503050406030204" pitchFamily="18" charset="0"/>
              </a:rPr>
              <a:t> </a:t>
            </a:r>
            <a:r>
              <a:rPr lang="tr-TR" sz="1800" dirty="0" err="1">
                <a:effectLst/>
                <a:latin typeface="Cambria" panose="02040503050406030204" pitchFamily="18" charset="0"/>
              </a:rPr>
              <a:t>işçilik</a:t>
            </a:r>
            <a:r>
              <a:rPr lang="tr-TR" sz="1800" dirty="0">
                <a:effectLst/>
                <a:latin typeface="Cambria" panose="02040503050406030204" pitchFamily="18" charset="0"/>
              </a:rPr>
              <a:t> hak ve alacaklarından iş </a:t>
            </a:r>
            <a:r>
              <a:rPr lang="tr-TR" sz="1800" dirty="0" err="1">
                <a:effectLst/>
                <a:latin typeface="Cambria" panose="02040503050406030204" pitchFamily="18" charset="0"/>
              </a:rPr>
              <a:t>sözleşmesi</a:t>
            </a:r>
            <a:r>
              <a:rPr lang="tr-TR" sz="1800" dirty="0">
                <a:effectLst/>
                <a:latin typeface="Cambria" panose="02040503050406030204" pitchFamily="18" charset="0"/>
              </a:rPr>
              <a:t> ile </a:t>
            </a:r>
            <a:r>
              <a:rPr lang="tr-TR" sz="1800" dirty="0" err="1">
                <a:effectLst/>
                <a:latin typeface="Cambria" panose="02040503050406030204" pitchFamily="18" charset="0"/>
              </a:rPr>
              <a:t>bağımlı</a:t>
            </a:r>
            <a:r>
              <a:rPr lang="tr-TR" sz="1800" dirty="0">
                <a:effectLst/>
                <a:latin typeface="Cambria" panose="02040503050406030204" pitchFamily="18" charset="0"/>
              </a:rPr>
              <a:t> olarak </a:t>
            </a:r>
            <a:r>
              <a:rPr lang="tr-TR" sz="1800" dirty="0" err="1">
                <a:effectLst/>
                <a:latin typeface="Cambria" panose="02040503050406030204" pitchFamily="18" charset="0"/>
              </a:rPr>
              <a:t>çalıştığı</a:t>
            </a:r>
            <a:r>
              <a:rPr lang="tr-TR" sz="1800" dirty="0">
                <a:effectLst/>
                <a:latin typeface="Cambria" panose="02040503050406030204" pitchFamily="18" charset="0"/>
              </a:rPr>
              <a:t> alt </a:t>
            </a:r>
            <a:r>
              <a:rPr lang="tr-TR" sz="1800" dirty="0" err="1">
                <a:effectLst/>
                <a:latin typeface="Cambria" panose="02040503050406030204" pitchFamily="18" charset="0"/>
              </a:rPr>
              <a:t>işveren</a:t>
            </a:r>
            <a:r>
              <a:rPr lang="tr-TR" sz="1800" dirty="0">
                <a:effectLst/>
                <a:latin typeface="Cambria" panose="02040503050406030204" pitchFamily="18" charset="0"/>
              </a:rPr>
              <a:t> sorumlu olup, asıl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sorumluluğunun</a:t>
            </a:r>
            <a:r>
              <a:rPr lang="tr-TR" sz="1800" dirty="0">
                <a:effectLst/>
                <a:latin typeface="Cambria" panose="02040503050406030204" pitchFamily="18" charset="0"/>
              </a:rPr>
              <a:t> </a:t>
            </a:r>
            <a:r>
              <a:rPr lang="tr-TR" sz="1800" dirty="0" err="1">
                <a:effectLst/>
                <a:latin typeface="Cambria" panose="02040503050406030204" pitchFamily="18" charset="0"/>
              </a:rPr>
              <a:t>söz</a:t>
            </a:r>
            <a:r>
              <a:rPr lang="tr-TR" sz="1800" dirty="0">
                <a:effectLst/>
                <a:latin typeface="Cambria" panose="02040503050406030204" pitchFamily="18" charset="0"/>
              </a:rPr>
              <a:t> konusu olabilmesi asıl </a:t>
            </a:r>
            <a:r>
              <a:rPr lang="tr-TR" sz="1800" dirty="0" err="1">
                <a:effectLst/>
                <a:latin typeface="Cambria" panose="02040503050406030204" pitchFamily="18" charset="0"/>
              </a:rPr>
              <a:t>işveren-alt</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ilişkisinin</a:t>
            </a:r>
            <a:r>
              <a:rPr lang="tr-TR" sz="1800" dirty="0">
                <a:effectLst/>
                <a:latin typeface="Cambria" panose="02040503050406030204" pitchFamily="18" charset="0"/>
              </a:rPr>
              <a:t> </a:t>
            </a:r>
            <a:r>
              <a:rPr lang="tr-TR" sz="1800" dirty="0" err="1">
                <a:effectLst/>
                <a:latin typeface="Cambria" panose="02040503050406030204" pitchFamily="18" charset="0"/>
              </a:rPr>
              <a:t>hüküm</a:t>
            </a:r>
            <a:r>
              <a:rPr lang="tr-TR" sz="1800" dirty="0">
                <a:effectLst/>
                <a:latin typeface="Cambria" panose="02040503050406030204" pitchFamily="18" charset="0"/>
              </a:rPr>
              <a:t> </a:t>
            </a:r>
            <a:r>
              <a:rPr lang="tr-TR" sz="1800" dirty="0" err="1">
                <a:effectLst/>
                <a:latin typeface="Cambria" panose="02040503050406030204" pitchFamily="18" charset="0"/>
              </a:rPr>
              <a:t>sürdüğu</a:t>
            </a:r>
            <a:r>
              <a:rPr lang="tr-TR" sz="1800" dirty="0">
                <a:effectLst/>
                <a:latin typeface="Cambria" panose="02040503050406030204" pitchFamily="18" charset="0"/>
              </a:rPr>
              <a:t>̈ </a:t>
            </a:r>
            <a:r>
              <a:rPr lang="tr-TR" sz="1800" dirty="0" err="1">
                <a:effectLst/>
                <a:latin typeface="Cambria" panose="02040503050406030204" pitchFamily="18" charset="0"/>
              </a:rPr>
              <a:t>dönemde</a:t>
            </a:r>
            <a:r>
              <a:rPr lang="tr-TR" sz="1800" dirty="0">
                <a:effectLst/>
                <a:latin typeface="Cambria" panose="02040503050406030204" pitchFamily="18" charset="0"/>
              </a:rPr>
              <a:t> </a:t>
            </a:r>
            <a:r>
              <a:rPr lang="tr-TR" sz="1800" dirty="0" err="1">
                <a:effectLst/>
                <a:latin typeface="Cambria" panose="02040503050406030204" pitchFamily="18" charset="0"/>
              </a:rPr>
              <a:t>işçilik</a:t>
            </a:r>
            <a:r>
              <a:rPr lang="tr-TR" sz="1800" dirty="0">
                <a:effectLst/>
                <a:latin typeface="Cambria" panose="02040503050406030204" pitchFamily="18" charset="0"/>
              </a:rPr>
              <a:t> </a:t>
            </a:r>
            <a:r>
              <a:rPr lang="tr-TR" sz="1800" dirty="0" err="1">
                <a:effectLst/>
                <a:latin typeface="Cambria" panose="02040503050406030204" pitchFamily="18" charset="0"/>
              </a:rPr>
              <a:t>alacağının</a:t>
            </a:r>
            <a:r>
              <a:rPr lang="tr-TR" sz="1800" dirty="0">
                <a:effectLst/>
                <a:latin typeface="Cambria" panose="02040503050406030204" pitchFamily="18" charset="0"/>
              </a:rPr>
              <a:t> </a:t>
            </a:r>
            <a:r>
              <a:rPr lang="tr-TR" sz="1800" dirty="0" err="1">
                <a:effectLst/>
                <a:latin typeface="Cambria" panose="02040503050406030204" pitchFamily="18" charset="0"/>
              </a:rPr>
              <a:t>doğmus</a:t>
            </a:r>
            <a:r>
              <a:rPr lang="tr-TR" sz="1800" dirty="0">
                <a:effectLst/>
                <a:latin typeface="Cambria" panose="02040503050406030204" pitchFamily="18" charset="0"/>
              </a:rPr>
              <a:t>̧ olmasına </a:t>
            </a:r>
            <a:r>
              <a:rPr lang="tr-TR" sz="1800" dirty="0" err="1">
                <a:effectLst/>
                <a:latin typeface="Cambria" panose="02040503050406030204" pitchFamily="18" charset="0"/>
              </a:rPr>
              <a:t>bağlıdır</a:t>
            </a:r>
            <a:r>
              <a:rPr lang="tr-TR" sz="1800" dirty="0">
                <a:effectLst/>
                <a:latin typeface="Cambria" panose="02040503050406030204" pitchFamily="18" charset="0"/>
              </a:rPr>
              <a:t>. </a:t>
            </a:r>
            <a:endParaRPr lang="tr-TR" dirty="0"/>
          </a:p>
        </p:txBody>
      </p:sp>
    </p:spTree>
    <p:extLst>
      <p:ext uri="{BB962C8B-B14F-4D97-AF65-F5344CB8AC3E}">
        <p14:creationId xmlns:p14="http://schemas.microsoft.com/office/powerpoint/2010/main" val="256229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F46C79-F50F-1EC4-6592-F5303E56678B}"/>
              </a:ext>
            </a:extLst>
          </p:cNvPr>
          <p:cNvSpPr>
            <a:spLocks noGrp="1"/>
          </p:cNvSpPr>
          <p:nvPr>
            <p:ph type="title"/>
          </p:nvPr>
        </p:nvSpPr>
        <p:spPr/>
        <p:txBody>
          <a:bodyPr/>
          <a:lstStyle/>
          <a:p>
            <a:pPr algn="ctr"/>
            <a:r>
              <a:rPr lang="tr-TR" sz="2400" b="1" dirty="0">
                <a:effectLst/>
                <a:latin typeface="Graphik"/>
              </a:rPr>
              <a:t>MUVAZAALI ALT İŞVERENLİK </a:t>
            </a:r>
            <a:br>
              <a:rPr lang="tr-TR" dirty="0"/>
            </a:br>
            <a:endParaRPr lang="tr-TR" dirty="0"/>
          </a:p>
        </p:txBody>
      </p:sp>
      <p:sp>
        <p:nvSpPr>
          <p:cNvPr id="3" name="İçerik Yer Tutucusu 2">
            <a:extLst>
              <a:ext uri="{FF2B5EF4-FFF2-40B4-BE49-F238E27FC236}">
                <a16:creationId xmlns:a16="http://schemas.microsoft.com/office/drawing/2014/main" id="{C2046C37-0A2E-AEF6-F29B-CEB7680F24AF}"/>
              </a:ext>
            </a:extLst>
          </p:cNvPr>
          <p:cNvSpPr>
            <a:spLocks noGrp="1"/>
          </p:cNvSpPr>
          <p:nvPr>
            <p:ph idx="1"/>
          </p:nvPr>
        </p:nvSpPr>
        <p:spPr/>
        <p:txBody>
          <a:bodyPr>
            <a:normAutofit fontScale="92500" lnSpcReduction="20000"/>
          </a:bodyPr>
          <a:lstStyle/>
          <a:p>
            <a:r>
              <a:rPr lang="tr-TR" sz="2300" dirty="0">
                <a:effectLst/>
                <a:latin typeface="Cambria" panose="02040503050406030204" pitchFamily="18" charset="0"/>
              </a:rPr>
              <a:t>Asıl </a:t>
            </a:r>
            <a:r>
              <a:rPr lang="tr-TR" sz="2300" dirty="0" err="1">
                <a:effectLst/>
                <a:latin typeface="Cambria" panose="02040503050406030204" pitchFamily="18" charset="0"/>
              </a:rPr>
              <a:t>işverenin</a:t>
            </a:r>
            <a:r>
              <a:rPr lang="tr-TR" sz="2300" dirty="0">
                <a:effectLst/>
                <a:latin typeface="Cambria" panose="02040503050406030204" pitchFamily="18" charset="0"/>
              </a:rPr>
              <a:t> </a:t>
            </a:r>
            <a:r>
              <a:rPr lang="tr-TR" sz="2300" dirty="0" err="1">
                <a:effectLst/>
                <a:latin typeface="Cambria" panose="02040503050406030204" pitchFamily="18" charset="0"/>
              </a:rPr>
              <a:t>işçilerinin</a:t>
            </a:r>
            <a:r>
              <a:rPr lang="tr-TR" sz="2300" dirty="0">
                <a:effectLst/>
                <a:latin typeface="Cambria" panose="02040503050406030204" pitchFamily="18" charset="0"/>
              </a:rPr>
              <a:t> alt </a:t>
            </a:r>
            <a:r>
              <a:rPr lang="tr-TR" sz="2300" dirty="0" err="1">
                <a:effectLst/>
                <a:latin typeface="Cambria" panose="02040503050406030204" pitchFamily="18" charset="0"/>
              </a:rPr>
              <a:t>işveren</a:t>
            </a:r>
            <a:r>
              <a:rPr lang="tr-TR" sz="2300" dirty="0">
                <a:effectLst/>
                <a:latin typeface="Cambria" panose="02040503050406030204" pitchFamily="18" charset="0"/>
              </a:rPr>
              <a:t> tarafından </a:t>
            </a:r>
            <a:r>
              <a:rPr lang="tr-TR" sz="2300" dirty="0" err="1">
                <a:effectLst/>
                <a:latin typeface="Cambria" panose="02040503050406030204" pitchFamily="18" charset="0"/>
              </a:rPr>
              <a:t>işe</a:t>
            </a:r>
            <a:r>
              <a:rPr lang="tr-TR" sz="2300" dirty="0">
                <a:effectLst/>
                <a:latin typeface="Cambria" panose="02040503050406030204" pitchFamily="18" charset="0"/>
              </a:rPr>
              <a:t> alınarak </a:t>
            </a:r>
            <a:r>
              <a:rPr lang="tr-TR" sz="2300" dirty="0" err="1">
                <a:effectLst/>
                <a:latin typeface="Cambria" panose="02040503050406030204" pitchFamily="18" charset="0"/>
              </a:rPr>
              <a:t>çalıştırılmaya</a:t>
            </a:r>
            <a:r>
              <a:rPr lang="tr-TR" sz="2300" dirty="0">
                <a:effectLst/>
                <a:latin typeface="Cambria" panose="02040503050406030204" pitchFamily="18" charset="0"/>
              </a:rPr>
              <a:t> devam ettirilmesi suretiyle hakları kısıtlanamaz veya daha </a:t>
            </a:r>
            <a:r>
              <a:rPr lang="tr-TR" sz="2300" dirty="0" err="1">
                <a:effectLst/>
                <a:latin typeface="Cambria" panose="02040503050406030204" pitchFamily="18" charset="0"/>
              </a:rPr>
              <a:t>önce</a:t>
            </a:r>
            <a:r>
              <a:rPr lang="tr-TR" sz="2300" dirty="0">
                <a:effectLst/>
                <a:latin typeface="Cambria" panose="02040503050406030204" pitchFamily="18" charset="0"/>
              </a:rPr>
              <a:t> o </a:t>
            </a:r>
            <a:r>
              <a:rPr lang="tr-TR" sz="2300" dirty="0" err="1">
                <a:effectLst/>
                <a:latin typeface="Cambria" panose="02040503050406030204" pitchFamily="18" charset="0"/>
              </a:rPr>
              <a:t>işyerinde</a:t>
            </a:r>
            <a:r>
              <a:rPr lang="tr-TR" sz="2300" dirty="0">
                <a:effectLst/>
                <a:latin typeface="Cambria" panose="02040503050406030204" pitchFamily="18" charset="0"/>
              </a:rPr>
              <a:t> </a:t>
            </a:r>
            <a:r>
              <a:rPr lang="tr-TR" sz="2300" dirty="0" err="1">
                <a:effectLst/>
                <a:latin typeface="Cambria" panose="02040503050406030204" pitchFamily="18" charset="0"/>
              </a:rPr>
              <a:t>çalıştırılan</a:t>
            </a:r>
            <a:r>
              <a:rPr lang="tr-TR" sz="2300" dirty="0">
                <a:effectLst/>
                <a:latin typeface="Cambria" panose="02040503050406030204" pitchFamily="18" charset="0"/>
              </a:rPr>
              <a:t> kimse ile alt </a:t>
            </a:r>
            <a:r>
              <a:rPr lang="tr-TR" sz="2300" dirty="0" err="1">
                <a:effectLst/>
                <a:latin typeface="Cambria" panose="02040503050406030204" pitchFamily="18" charset="0"/>
              </a:rPr>
              <a:t>işveren</a:t>
            </a:r>
            <a:r>
              <a:rPr lang="tr-TR" sz="2300" dirty="0">
                <a:effectLst/>
                <a:latin typeface="Cambria" panose="02040503050406030204" pitchFamily="18" charset="0"/>
              </a:rPr>
              <a:t> </a:t>
            </a:r>
            <a:r>
              <a:rPr lang="tr-TR" sz="2300" dirty="0" err="1">
                <a:effectLst/>
                <a:latin typeface="Cambria" panose="02040503050406030204" pitchFamily="18" charset="0"/>
              </a:rPr>
              <a:t>ilişkisi</a:t>
            </a:r>
            <a:r>
              <a:rPr lang="tr-TR" sz="2300" dirty="0">
                <a:effectLst/>
                <a:latin typeface="Cambria" panose="02040503050406030204" pitchFamily="18" charset="0"/>
              </a:rPr>
              <a:t> kurulamaz. Aksi halde ve genel olarak asıl </a:t>
            </a:r>
            <a:r>
              <a:rPr lang="tr-TR" sz="2300" dirty="0" err="1">
                <a:effectLst/>
                <a:latin typeface="Cambria" panose="02040503050406030204" pitchFamily="18" charset="0"/>
              </a:rPr>
              <a:t>işveren-alt</a:t>
            </a:r>
            <a:r>
              <a:rPr lang="tr-TR" sz="2300" dirty="0">
                <a:effectLst/>
                <a:latin typeface="Cambria" panose="02040503050406030204" pitchFamily="18" charset="0"/>
              </a:rPr>
              <a:t> </a:t>
            </a:r>
            <a:r>
              <a:rPr lang="tr-TR" sz="2300" dirty="0" err="1">
                <a:effectLst/>
                <a:latin typeface="Cambria" panose="02040503050406030204" pitchFamily="18" charset="0"/>
              </a:rPr>
              <a:t>işveren</a:t>
            </a:r>
            <a:r>
              <a:rPr lang="tr-TR" sz="2300" dirty="0">
                <a:effectLst/>
                <a:latin typeface="Cambria" panose="02040503050406030204" pitchFamily="18" charset="0"/>
              </a:rPr>
              <a:t> </a:t>
            </a:r>
            <a:r>
              <a:rPr lang="tr-TR" sz="2300" dirty="0" err="1">
                <a:effectLst/>
                <a:latin typeface="Cambria" panose="02040503050406030204" pitchFamily="18" charset="0"/>
              </a:rPr>
              <a:t>ilişkisinin</a:t>
            </a:r>
            <a:r>
              <a:rPr lang="tr-TR" sz="2300" dirty="0">
                <a:effectLst/>
                <a:latin typeface="Cambria" panose="02040503050406030204" pitchFamily="18" charset="0"/>
              </a:rPr>
              <a:t> muvazaalı </a:t>
            </a:r>
            <a:r>
              <a:rPr lang="tr-TR" sz="2300" dirty="0" err="1">
                <a:effectLst/>
                <a:latin typeface="Cambria" panose="02040503050406030204" pitchFamily="18" charset="0"/>
              </a:rPr>
              <a:t>işleme</a:t>
            </a:r>
            <a:r>
              <a:rPr lang="tr-TR" sz="2300" dirty="0">
                <a:effectLst/>
                <a:latin typeface="Cambria" panose="02040503050406030204" pitchFamily="18" charset="0"/>
              </a:rPr>
              <a:t> </a:t>
            </a:r>
            <a:r>
              <a:rPr lang="tr-TR" sz="2300" dirty="0" err="1">
                <a:effectLst/>
                <a:latin typeface="Cambria" panose="02040503050406030204" pitchFamily="18" charset="0"/>
              </a:rPr>
              <a:t>dayandığı</a:t>
            </a:r>
            <a:r>
              <a:rPr lang="tr-TR" sz="2300" dirty="0">
                <a:effectLst/>
                <a:latin typeface="Cambria" panose="02040503050406030204" pitchFamily="18" charset="0"/>
              </a:rPr>
              <a:t> kabul edilerek alt </a:t>
            </a:r>
            <a:r>
              <a:rPr lang="tr-TR" sz="2300" dirty="0" err="1">
                <a:effectLst/>
                <a:latin typeface="Cambria" panose="02040503050406030204" pitchFamily="18" charset="0"/>
              </a:rPr>
              <a:t>işverenin</a:t>
            </a:r>
            <a:r>
              <a:rPr lang="tr-TR" sz="2300" dirty="0">
                <a:effectLst/>
                <a:latin typeface="Cambria" panose="02040503050406030204" pitchFamily="18" charset="0"/>
              </a:rPr>
              <a:t> </a:t>
            </a:r>
            <a:r>
              <a:rPr lang="tr-TR" sz="2300" dirty="0" err="1">
                <a:effectLst/>
                <a:latin typeface="Cambria" panose="02040503050406030204" pitchFamily="18" charset="0"/>
              </a:rPr>
              <a:t>işçileri</a:t>
            </a:r>
            <a:r>
              <a:rPr lang="tr-TR" sz="2300" dirty="0">
                <a:effectLst/>
                <a:latin typeface="Cambria" panose="02040503050406030204" pitchFamily="18" charset="0"/>
              </a:rPr>
              <a:t> </a:t>
            </a:r>
            <a:r>
              <a:rPr lang="tr-TR" sz="2300" dirty="0" err="1">
                <a:effectLst/>
                <a:latin typeface="Cambria" panose="02040503050406030204" pitchFamily="18" charset="0"/>
              </a:rPr>
              <a:t>başlangıçtan</a:t>
            </a:r>
            <a:r>
              <a:rPr lang="tr-TR" sz="2300" dirty="0">
                <a:effectLst/>
                <a:latin typeface="Cambria" panose="02040503050406030204" pitchFamily="18" charset="0"/>
              </a:rPr>
              <a:t> itibaren asıl </a:t>
            </a:r>
            <a:r>
              <a:rPr lang="tr-TR" sz="2300" dirty="0" err="1">
                <a:effectLst/>
                <a:latin typeface="Cambria" panose="02040503050406030204" pitchFamily="18" charset="0"/>
              </a:rPr>
              <a:t>işverenin</a:t>
            </a:r>
            <a:r>
              <a:rPr lang="tr-TR" sz="2300" dirty="0">
                <a:effectLst/>
                <a:latin typeface="Cambria" panose="02040503050406030204" pitchFamily="18" charset="0"/>
              </a:rPr>
              <a:t> </a:t>
            </a:r>
            <a:r>
              <a:rPr lang="tr-TR" sz="2300" dirty="0" err="1">
                <a:effectLst/>
                <a:latin typeface="Cambria" panose="02040503050406030204" pitchFamily="18" charset="0"/>
              </a:rPr>
              <a:t>işçisi</a:t>
            </a:r>
            <a:r>
              <a:rPr lang="tr-TR" sz="2300" dirty="0">
                <a:effectLst/>
                <a:latin typeface="Cambria" panose="02040503050406030204" pitchFamily="18" charset="0"/>
              </a:rPr>
              <a:t> sayılarak </a:t>
            </a:r>
            <a:r>
              <a:rPr lang="tr-TR" sz="2300" dirty="0" err="1">
                <a:effectLst/>
                <a:latin typeface="Cambria" panose="02040503050406030204" pitchFamily="18" charset="0"/>
              </a:rPr>
              <a:t>işlem</a:t>
            </a:r>
            <a:r>
              <a:rPr lang="tr-TR" sz="2300" dirty="0">
                <a:effectLst/>
                <a:latin typeface="Cambria" panose="02040503050406030204" pitchFamily="18" charset="0"/>
              </a:rPr>
              <a:t> </a:t>
            </a:r>
            <a:r>
              <a:rPr lang="tr-TR" sz="2300" dirty="0" err="1">
                <a:effectLst/>
                <a:latin typeface="Cambria" panose="02040503050406030204" pitchFamily="18" charset="0"/>
              </a:rPr>
              <a:t>görürler</a:t>
            </a:r>
            <a:r>
              <a:rPr lang="tr-TR" sz="2300" dirty="0">
                <a:effectLst/>
                <a:latin typeface="Cambria" panose="02040503050406030204" pitchFamily="18" charset="0"/>
              </a:rPr>
              <a:t>. </a:t>
            </a:r>
            <a:r>
              <a:rPr lang="tr-TR" sz="2300" dirty="0" err="1">
                <a:effectLst/>
                <a:latin typeface="Cambria" panose="02040503050406030204" pitchFamily="18" charset="0"/>
              </a:rPr>
              <a:t>İşletmenin</a:t>
            </a:r>
            <a:r>
              <a:rPr lang="tr-TR" sz="2300" dirty="0">
                <a:effectLst/>
                <a:latin typeface="Cambria" panose="02040503050406030204" pitchFamily="18" charset="0"/>
              </a:rPr>
              <a:t> ve </a:t>
            </a:r>
            <a:r>
              <a:rPr lang="tr-TR" sz="2300" dirty="0" err="1">
                <a:effectLst/>
                <a:latin typeface="Cambria" panose="02040503050406030204" pitchFamily="18" charset="0"/>
              </a:rPr>
              <a:t>işin</a:t>
            </a:r>
            <a:r>
              <a:rPr lang="tr-TR" sz="2300" dirty="0">
                <a:effectLst/>
                <a:latin typeface="Cambria" panose="02040503050406030204" pitchFamily="18" charset="0"/>
              </a:rPr>
              <a:t> </a:t>
            </a:r>
            <a:r>
              <a:rPr lang="tr-TR" sz="2300" dirty="0" err="1">
                <a:effectLst/>
                <a:latin typeface="Cambria" panose="02040503050406030204" pitchFamily="18" charset="0"/>
              </a:rPr>
              <a:t>gereği</a:t>
            </a:r>
            <a:r>
              <a:rPr lang="tr-TR" sz="2300" dirty="0">
                <a:effectLst/>
                <a:latin typeface="Cambria" panose="02040503050406030204" pitchFamily="18" charset="0"/>
              </a:rPr>
              <a:t> ile teknolojik nedenlerle uzmanlık gerekti- ren </a:t>
            </a:r>
            <a:r>
              <a:rPr lang="tr-TR" sz="2300" dirty="0" err="1">
                <a:effectLst/>
                <a:latin typeface="Cambria" panose="02040503050406030204" pitchFamily="18" charset="0"/>
              </a:rPr>
              <a:t>işler</a:t>
            </a:r>
            <a:r>
              <a:rPr lang="tr-TR" sz="2300" dirty="0">
                <a:effectLst/>
                <a:latin typeface="Cambria" panose="02040503050406030204" pitchFamily="18" charset="0"/>
              </a:rPr>
              <a:t> </a:t>
            </a:r>
            <a:r>
              <a:rPr lang="tr-TR" sz="2300" dirty="0" err="1">
                <a:effectLst/>
                <a:latin typeface="Cambria" panose="02040503050406030204" pitchFamily="18" charset="0"/>
              </a:rPr>
              <a:t>dışında</a:t>
            </a:r>
            <a:r>
              <a:rPr lang="tr-TR" sz="2300" dirty="0">
                <a:effectLst/>
                <a:latin typeface="Cambria" panose="02040503050406030204" pitchFamily="18" charset="0"/>
              </a:rPr>
              <a:t> asıl iş </a:t>
            </a:r>
            <a:r>
              <a:rPr lang="tr-TR" sz="2300" dirty="0" err="1">
                <a:effectLst/>
                <a:latin typeface="Cambria" panose="02040503050406030204" pitchFamily="18" charset="0"/>
              </a:rPr>
              <a:t>bölünerek</a:t>
            </a:r>
            <a:r>
              <a:rPr lang="tr-TR" sz="2300" dirty="0">
                <a:effectLst/>
                <a:latin typeface="Cambria" panose="02040503050406030204" pitchFamily="18" charset="0"/>
              </a:rPr>
              <a:t> alt </a:t>
            </a:r>
            <a:r>
              <a:rPr lang="tr-TR" sz="2300" dirty="0" err="1">
                <a:effectLst/>
                <a:latin typeface="Cambria" panose="02040503050406030204" pitchFamily="18" charset="0"/>
              </a:rPr>
              <a:t>işverenlere</a:t>
            </a:r>
            <a:r>
              <a:rPr lang="tr-TR" sz="2300" dirty="0">
                <a:effectLst/>
                <a:latin typeface="Cambria" panose="02040503050406030204" pitchFamily="18" charset="0"/>
              </a:rPr>
              <a:t> verilemez (m. 2/VII). </a:t>
            </a:r>
            <a:endParaRPr lang="tr-TR" sz="2300" dirty="0"/>
          </a:p>
          <a:p>
            <a:r>
              <a:rPr lang="tr-TR" sz="2300" i="1" dirty="0">
                <a:latin typeface="Cambria" panose="02040503050406030204" pitchFamily="18" charset="0"/>
              </a:rPr>
              <a:t>İş </a:t>
            </a:r>
            <a:r>
              <a:rPr lang="tr-TR" sz="2300" i="1" dirty="0" err="1">
                <a:latin typeface="Cambria" panose="02040503050406030204" pitchFamily="18" charset="0"/>
              </a:rPr>
              <a:t>İ</a:t>
            </a:r>
            <a:r>
              <a:rPr lang="tr-TR" sz="2300" i="1" dirty="0" err="1">
                <a:effectLst/>
                <a:latin typeface="Cambria" panose="02040503050406030204" pitchFamily="18" charset="0"/>
              </a:rPr>
              <a:t>şyerine</a:t>
            </a:r>
            <a:r>
              <a:rPr lang="tr-TR" sz="2300" i="1" dirty="0">
                <a:effectLst/>
                <a:latin typeface="Cambria" panose="02040503050406030204" pitchFamily="18" charset="0"/>
              </a:rPr>
              <a:t> ait belgeler </a:t>
            </a:r>
            <a:r>
              <a:rPr lang="tr-TR" sz="2300" i="1" dirty="0" err="1">
                <a:effectLst/>
                <a:latin typeface="Cambria" panose="02040503050406030204" pitchFamily="18" charset="0"/>
              </a:rPr>
              <a:t>gerektiğinde</a:t>
            </a:r>
            <a:r>
              <a:rPr lang="tr-TR" sz="2300" i="1" dirty="0">
                <a:effectLst/>
                <a:latin typeface="Cambria" panose="02040503050406030204" pitchFamily="18" charset="0"/>
              </a:rPr>
              <a:t> iş </a:t>
            </a:r>
            <a:r>
              <a:rPr lang="tr-TR" sz="2300" i="1" dirty="0" err="1">
                <a:effectLst/>
                <a:latin typeface="Cambria" panose="02040503050406030204" pitchFamily="18" charset="0"/>
              </a:rPr>
              <a:t>müfettişlerince</a:t>
            </a:r>
            <a:r>
              <a:rPr lang="tr-TR" sz="2300" i="1" dirty="0">
                <a:effectLst/>
                <a:latin typeface="Cambria" panose="02040503050406030204" pitchFamily="18" charset="0"/>
              </a:rPr>
              <a:t> incelenir. </a:t>
            </a:r>
            <a:r>
              <a:rPr lang="tr-TR" sz="2300" i="1" dirty="0" err="1">
                <a:effectLst/>
                <a:latin typeface="Cambria" panose="02040503050406030204" pitchFamily="18" charset="0"/>
              </a:rPr>
              <a:t>İnceleme</a:t>
            </a:r>
            <a:r>
              <a:rPr lang="tr-TR" sz="2300" i="1" dirty="0">
                <a:effectLst/>
                <a:latin typeface="Cambria" panose="02040503050406030204" pitchFamily="18" charset="0"/>
              </a:rPr>
              <a:t> sonucunda muvazaalı </a:t>
            </a:r>
            <a:r>
              <a:rPr lang="tr-TR" sz="2300" i="1" dirty="0" err="1">
                <a:effectLst/>
                <a:latin typeface="Cambria" panose="02040503050406030204" pitchFamily="18" charset="0"/>
              </a:rPr>
              <a:t>işlemin</a:t>
            </a:r>
            <a:r>
              <a:rPr lang="tr-TR" sz="2300" i="1" dirty="0">
                <a:effectLst/>
                <a:latin typeface="Cambria" panose="02040503050406030204" pitchFamily="18" charset="0"/>
              </a:rPr>
              <a:t> tespiti halinde, bu tespite </a:t>
            </a:r>
            <a:r>
              <a:rPr lang="tr-TR" sz="2300" i="1" dirty="0" err="1">
                <a:effectLst/>
                <a:latin typeface="Cambria" panose="02040503050406030204" pitchFamily="18" charset="0"/>
              </a:rPr>
              <a:t>ilişkin</a:t>
            </a:r>
            <a:r>
              <a:rPr lang="tr-TR" sz="2300" i="1" dirty="0">
                <a:effectLst/>
                <a:latin typeface="Cambria" panose="02040503050406030204" pitchFamily="18" charset="0"/>
              </a:rPr>
              <a:t> </a:t>
            </a:r>
            <a:r>
              <a:rPr lang="tr-TR" sz="2300" i="1" dirty="0" err="1">
                <a:effectLst/>
                <a:latin typeface="Cambria" panose="02040503050406030204" pitchFamily="18" charset="0"/>
              </a:rPr>
              <a:t>gerekçeli</a:t>
            </a:r>
            <a:r>
              <a:rPr lang="tr-TR" sz="2300" i="1" dirty="0">
                <a:effectLst/>
                <a:latin typeface="Cambria" panose="02040503050406030204" pitchFamily="18" charset="0"/>
              </a:rPr>
              <a:t> </a:t>
            </a:r>
            <a:r>
              <a:rPr lang="tr-TR" sz="2300" i="1" dirty="0" err="1">
                <a:effectLst/>
                <a:latin typeface="Cambria" panose="02040503050406030204" pitchFamily="18" charset="0"/>
              </a:rPr>
              <a:t>müfettis</a:t>
            </a:r>
            <a:r>
              <a:rPr lang="tr-TR" sz="2300" i="1" dirty="0">
                <a:effectLst/>
                <a:latin typeface="Cambria" panose="02040503050406030204" pitchFamily="18" charset="0"/>
              </a:rPr>
              <a:t>̧ raporu </a:t>
            </a:r>
            <a:r>
              <a:rPr lang="tr-TR" sz="2300" i="1" dirty="0" err="1">
                <a:effectLst/>
                <a:latin typeface="Cambria" panose="02040503050406030204" pitchFamily="18" charset="0"/>
              </a:rPr>
              <a:t>işverenlere</a:t>
            </a:r>
            <a:r>
              <a:rPr lang="tr-TR" sz="2300" i="1" dirty="0">
                <a:effectLst/>
                <a:latin typeface="Cambria" panose="02040503050406030204" pitchFamily="18" charset="0"/>
              </a:rPr>
              <a:t> </a:t>
            </a:r>
            <a:r>
              <a:rPr lang="tr-TR" sz="2300" i="1" dirty="0" err="1">
                <a:effectLst/>
                <a:latin typeface="Cambria" panose="02040503050406030204" pitchFamily="18" charset="0"/>
              </a:rPr>
              <a:t>teblig</a:t>
            </a:r>
            <a:r>
              <a:rPr lang="tr-TR" sz="2300" i="1" dirty="0">
                <a:effectLst/>
                <a:latin typeface="Cambria" panose="02040503050406030204" pitchFamily="18" charset="0"/>
              </a:rPr>
              <a:t>̆ edilir. Bu rapora </a:t>
            </a:r>
            <a:r>
              <a:rPr lang="tr-TR" sz="2300" i="1" dirty="0" err="1">
                <a:effectLst/>
                <a:latin typeface="Cambria" panose="02040503050406030204" pitchFamily="18" charset="0"/>
              </a:rPr>
              <a:t>karşı</a:t>
            </a:r>
            <a:r>
              <a:rPr lang="tr-TR" sz="2300" i="1" dirty="0">
                <a:effectLst/>
                <a:latin typeface="Cambria" panose="02040503050406030204" pitchFamily="18" charset="0"/>
              </a:rPr>
              <a:t> </a:t>
            </a:r>
            <a:r>
              <a:rPr lang="tr-TR" sz="2300" i="1" dirty="0" err="1">
                <a:effectLst/>
                <a:latin typeface="Cambria" panose="02040503050406030204" pitchFamily="18" charset="0"/>
              </a:rPr>
              <a:t>teblig</a:t>
            </a:r>
            <a:r>
              <a:rPr lang="tr-TR" sz="2300" i="1" dirty="0">
                <a:effectLst/>
                <a:latin typeface="Cambria" panose="02040503050406030204" pitchFamily="18" charset="0"/>
              </a:rPr>
              <a:t>̆ tarihinden itibaren otuz iş </a:t>
            </a:r>
            <a:r>
              <a:rPr lang="tr-TR" sz="2300" i="1" dirty="0" err="1">
                <a:effectLst/>
                <a:latin typeface="Cambria" panose="02040503050406030204" pitchFamily="18" charset="0"/>
              </a:rPr>
              <a:t>günu</a:t>
            </a:r>
            <a:r>
              <a:rPr lang="tr-TR" sz="2300" i="1" dirty="0">
                <a:effectLst/>
                <a:latin typeface="Cambria" panose="02040503050406030204" pitchFamily="18" charset="0"/>
              </a:rPr>
              <a:t>̈ </a:t>
            </a:r>
            <a:r>
              <a:rPr lang="tr-TR" sz="2300" i="1" dirty="0" err="1">
                <a:effectLst/>
                <a:latin typeface="Cambria" panose="02040503050406030204" pitchFamily="18" charset="0"/>
              </a:rPr>
              <a:t>içinde</a:t>
            </a:r>
            <a:r>
              <a:rPr lang="tr-TR" sz="2300" i="1" dirty="0">
                <a:effectLst/>
                <a:latin typeface="Cambria" panose="02040503050406030204" pitchFamily="18" charset="0"/>
              </a:rPr>
              <a:t> </a:t>
            </a:r>
            <a:r>
              <a:rPr lang="tr-TR" sz="2300" i="1" dirty="0" err="1">
                <a:effectLst/>
                <a:latin typeface="Cambria" panose="02040503050406030204" pitchFamily="18" charset="0"/>
              </a:rPr>
              <a:t>işverenlerce</a:t>
            </a:r>
            <a:r>
              <a:rPr lang="tr-TR" sz="2300" i="1" dirty="0">
                <a:effectLst/>
                <a:latin typeface="Cambria" panose="02040503050406030204" pitchFamily="18" charset="0"/>
              </a:rPr>
              <a:t> yetkili iş mahkemesine itiraz edilebilir. </a:t>
            </a:r>
            <a:r>
              <a:rPr lang="tr-TR" sz="2300" i="1" dirty="0" err="1">
                <a:effectLst/>
                <a:latin typeface="Cambria" panose="02040503050406030204" pitchFamily="18" charset="0"/>
              </a:rPr>
              <a:t>İtiraz</a:t>
            </a:r>
            <a:r>
              <a:rPr lang="tr-TR" sz="2300" i="1" dirty="0">
                <a:effectLst/>
                <a:latin typeface="Cambria" panose="02040503050406030204" pitchFamily="18" charset="0"/>
              </a:rPr>
              <a:t> </a:t>
            </a:r>
            <a:r>
              <a:rPr lang="tr-TR" sz="2300" i="1" dirty="0" err="1">
                <a:effectLst/>
                <a:latin typeface="Cambria" panose="02040503050406030204" pitchFamily="18" charset="0"/>
              </a:rPr>
              <a:t>üzerine</a:t>
            </a:r>
            <a:r>
              <a:rPr lang="tr-TR" sz="2300" i="1" dirty="0">
                <a:effectLst/>
                <a:latin typeface="Cambria" panose="02040503050406030204" pitchFamily="18" charset="0"/>
              </a:rPr>
              <a:t> </a:t>
            </a:r>
            <a:r>
              <a:rPr lang="tr-TR" sz="2300" i="1" dirty="0" err="1">
                <a:effectLst/>
                <a:latin typeface="Cambria" panose="02040503050406030204" pitchFamily="18" charset="0"/>
              </a:rPr>
              <a:t>görülecek</a:t>
            </a:r>
            <a:r>
              <a:rPr lang="tr-TR" sz="2300" i="1" dirty="0">
                <a:effectLst/>
                <a:latin typeface="Cambria" panose="02040503050406030204" pitchFamily="18" charset="0"/>
              </a:rPr>
              <a:t> olan dava basit yargılama </a:t>
            </a:r>
            <a:r>
              <a:rPr lang="tr-TR" sz="2300" i="1" dirty="0" err="1">
                <a:effectLst/>
                <a:latin typeface="Cambria" panose="02040503050406030204" pitchFamily="18" charset="0"/>
              </a:rPr>
              <a:t>usulüne</a:t>
            </a:r>
            <a:r>
              <a:rPr lang="tr-TR" sz="2300" i="1" dirty="0">
                <a:effectLst/>
                <a:latin typeface="Cambria" panose="02040503050406030204" pitchFamily="18" charset="0"/>
              </a:rPr>
              <a:t> </a:t>
            </a:r>
            <a:r>
              <a:rPr lang="tr-TR" sz="2300" i="1" dirty="0" err="1">
                <a:effectLst/>
                <a:latin typeface="Cambria" panose="02040503050406030204" pitchFamily="18" charset="0"/>
              </a:rPr>
              <a:t>göre</a:t>
            </a:r>
            <a:r>
              <a:rPr lang="tr-TR" sz="2300" i="1" dirty="0">
                <a:effectLst/>
                <a:latin typeface="Cambria" panose="02040503050406030204" pitchFamily="18" charset="0"/>
              </a:rPr>
              <a:t> </a:t>
            </a:r>
            <a:r>
              <a:rPr lang="tr-TR" sz="2300" i="1" dirty="0" err="1">
                <a:effectLst/>
                <a:latin typeface="Cambria" panose="02040503050406030204" pitchFamily="18" charset="0"/>
              </a:rPr>
              <a:t>dört</a:t>
            </a:r>
            <a:r>
              <a:rPr lang="tr-TR" sz="2300" i="1" dirty="0">
                <a:effectLst/>
                <a:latin typeface="Cambria" panose="02040503050406030204" pitchFamily="18" charset="0"/>
              </a:rPr>
              <a:t> ay </a:t>
            </a:r>
            <a:r>
              <a:rPr lang="tr-TR" sz="2300" i="1" dirty="0" err="1">
                <a:effectLst/>
                <a:latin typeface="Cambria" panose="02040503050406030204" pitchFamily="18" charset="0"/>
              </a:rPr>
              <a:t>içinde</a:t>
            </a:r>
            <a:r>
              <a:rPr lang="tr-TR" sz="2300" i="1" dirty="0">
                <a:effectLst/>
                <a:latin typeface="Cambria" panose="02040503050406030204" pitchFamily="18" charset="0"/>
              </a:rPr>
              <a:t> </a:t>
            </a:r>
            <a:r>
              <a:rPr lang="tr-TR" sz="2300" i="1" dirty="0" err="1">
                <a:effectLst/>
                <a:latin typeface="Cambria" panose="02040503050406030204" pitchFamily="18" charset="0"/>
              </a:rPr>
              <a:t>sonuçlandırılır</a:t>
            </a:r>
            <a:r>
              <a:rPr lang="tr-TR" sz="2300" i="1" dirty="0">
                <a:effectLst/>
                <a:latin typeface="Cambria" panose="02040503050406030204" pitchFamily="18" charset="0"/>
              </a:rPr>
              <a:t>. Mahkemece verilen kararın temyizi </a:t>
            </a:r>
            <a:r>
              <a:rPr lang="tr-TR" sz="2300" i="1" dirty="0" err="1">
                <a:effectLst/>
                <a:latin typeface="Cambria" panose="02040503050406030204" pitchFamily="18" charset="0"/>
              </a:rPr>
              <a:t>hâlinde</a:t>
            </a:r>
            <a:r>
              <a:rPr lang="tr-TR" sz="2300" i="1" dirty="0">
                <a:effectLst/>
                <a:latin typeface="Cambria" panose="02040503050406030204" pitchFamily="18" charset="0"/>
              </a:rPr>
              <a:t> Yargıtay altı ay </a:t>
            </a:r>
            <a:r>
              <a:rPr lang="tr-TR" sz="2300" i="1" dirty="0" err="1">
                <a:effectLst/>
                <a:latin typeface="Cambria" panose="02040503050406030204" pitchFamily="18" charset="0"/>
              </a:rPr>
              <a:t>içinde</a:t>
            </a:r>
            <a:r>
              <a:rPr lang="tr-TR" sz="2300" i="1" dirty="0">
                <a:effectLst/>
                <a:latin typeface="Cambria" panose="02040503050406030204" pitchFamily="18" charset="0"/>
              </a:rPr>
              <a:t> kesin ola- </a:t>
            </a:r>
            <a:r>
              <a:rPr lang="tr-TR" sz="2300" i="1" dirty="0" err="1">
                <a:effectLst/>
                <a:latin typeface="Cambria" panose="02040503050406030204" pitchFamily="18" charset="0"/>
              </a:rPr>
              <a:t>rak</a:t>
            </a:r>
            <a:r>
              <a:rPr lang="tr-TR" sz="2300" i="1" dirty="0">
                <a:effectLst/>
                <a:latin typeface="Cambria" panose="02040503050406030204" pitchFamily="18" charset="0"/>
              </a:rPr>
              <a:t> karar verir. Kamu idarelerince bu raporlara </a:t>
            </a:r>
            <a:r>
              <a:rPr lang="tr-TR" sz="2300" i="1" dirty="0" err="1">
                <a:effectLst/>
                <a:latin typeface="Cambria" panose="02040503050406030204" pitchFamily="18" charset="0"/>
              </a:rPr>
              <a:t>karşı</a:t>
            </a:r>
            <a:r>
              <a:rPr lang="tr-TR" sz="2300" i="1" dirty="0">
                <a:effectLst/>
                <a:latin typeface="Cambria" panose="02040503050406030204" pitchFamily="18" charset="0"/>
              </a:rPr>
              <a:t> yetkili iş mahkemelerine itiraz edilmesi ve mahkeme kararlarına </a:t>
            </a:r>
            <a:r>
              <a:rPr lang="tr-TR" sz="2300" i="1" dirty="0" err="1">
                <a:effectLst/>
                <a:latin typeface="Cambria" panose="02040503050406030204" pitchFamily="18" charset="0"/>
              </a:rPr>
              <a:t>karşı</a:t>
            </a:r>
            <a:r>
              <a:rPr lang="tr-TR" sz="2300" i="1" dirty="0">
                <a:effectLst/>
                <a:latin typeface="Cambria" panose="02040503050406030204" pitchFamily="18" charset="0"/>
              </a:rPr>
              <a:t> </a:t>
            </a:r>
            <a:r>
              <a:rPr lang="tr-TR" sz="2300" i="1" dirty="0" err="1">
                <a:effectLst/>
                <a:latin typeface="Cambria" panose="02040503050406030204" pitchFamily="18" charset="0"/>
              </a:rPr>
              <a:t>diğer</a:t>
            </a:r>
            <a:r>
              <a:rPr lang="tr-TR" sz="2300" i="1" dirty="0">
                <a:effectLst/>
                <a:latin typeface="Cambria" panose="02040503050406030204" pitchFamily="18" charset="0"/>
              </a:rPr>
              <a:t> kanun yollarına </a:t>
            </a:r>
            <a:r>
              <a:rPr lang="tr-TR" sz="2300" i="1" dirty="0" err="1">
                <a:effectLst/>
                <a:latin typeface="Cambria" panose="02040503050406030204" pitchFamily="18" charset="0"/>
              </a:rPr>
              <a:t>başvurulması</a:t>
            </a:r>
            <a:r>
              <a:rPr lang="tr-TR" sz="2300" i="1" dirty="0">
                <a:effectLst/>
                <a:latin typeface="Cambria" panose="02040503050406030204" pitchFamily="18" charset="0"/>
              </a:rPr>
              <a:t> zorunludur. Rapora otuz iş </a:t>
            </a:r>
            <a:r>
              <a:rPr lang="tr-TR" sz="2300" i="1" dirty="0" err="1">
                <a:effectLst/>
                <a:latin typeface="Cambria" panose="02040503050406030204" pitchFamily="18" charset="0"/>
              </a:rPr>
              <a:t>günu</a:t>
            </a:r>
            <a:r>
              <a:rPr lang="tr-TR" sz="2300" i="1" dirty="0">
                <a:effectLst/>
                <a:latin typeface="Cambria" panose="02040503050406030204" pitchFamily="18" charset="0"/>
              </a:rPr>
              <a:t>̈ </a:t>
            </a:r>
            <a:r>
              <a:rPr lang="tr-TR" sz="2300" i="1" dirty="0" err="1">
                <a:effectLst/>
                <a:latin typeface="Cambria" panose="02040503050406030204" pitchFamily="18" charset="0"/>
              </a:rPr>
              <a:t>içinde</a:t>
            </a:r>
            <a:r>
              <a:rPr lang="tr-TR" sz="2300" i="1" dirty="0">
                <a:effectLst/>
                <a:latin typeface="Cambria" panose="02040503050406030204" pitchFamily="18" charset="0"/>
              </a:rPr>
              <a:t> itiraz </a:t>
            </a:r>
            <a:r>
              <a:rPr lang="tr-TR" sz="2300" i="1" dirty="0" err="1">
                <a:effectLst/>
                <a:latin typeface="Cambria" panose="02040503050406030204" pitchFamily="18" charset="0"/>
              </a:rPr>
              <a:t>edilmemis</a:t>
            </a:r>
            <a:r>
              <a:rPr lang="tr-TR" sz="2300" i="1" dirty="0">
                <a:effectLst/>
                <a:latin typeface="Cambria" panose="02040503050406030204" pitchFamily="18" charset="0"/>
              </a:rPr>
              <a:t>̧ veya mahkeme muvazaalı </a:t>
            </a:r>
            <a:r>
              <a:rPr lang="tr-TR" sz="2300" i="1" dirty="0" err="1">
                <a:effectLst/>
                <a:latin typeface="Cambria" panose="02040503050406030204" pitchFamily="18" charset="0"/>
              </a:rPr>
              <a:t>işlemin</a:t>
            </a:r>
            <a:r>
              <a:rPr lang="tr-TR" sz="2300" i="1" dirty="0">
                <a:effectLst/>
                <a:latin typeface="Cambria" panose="02040503050406030204" pitchFamily="18" charset="0"/>
              </a:rPr>
              <a:t> tespitini </a:t>
            </a:r>
            <a:r>
              <a:rPr lang="tr-TR" sz="2300" i="1" dirty="0" err="1">
                <a:effectLst/>
                <a:latin typeface="Cambria" panose="02040503050406030204" pitchFamily="18" charset="0"/>
              </a:rPr>
              <a:t>onamıs</a:t>
            </a:r>
            <a:r>
              <a:rPr lang="tr-TR" sz="2300" i="1" dirty="0">
                <a:effectLst/>
                <a:latin typeface="Cambria" panose="02040503050406030204" pitchFamily="18" charset="0"/>
              </a:rPr>
              <a:t>̧ ise tescil iş- </a:t>
            </a:r>
            <a:r>
              <a:rPr lang="tr-TR" sz="2300" i="1" dirty="0" err="1">
                <a:effectLst/>
                <a:latin typeface="Cambria" panose="02040503050406030204" pitchFamily="18" charset="0"/>
              </a:rPr>
              <a:t>lemi</a:t>
            </a:r>
            <a:r>
              <a:rPr lang="tr-TR" sz="2300" i="1" dirty="0">
                <a:effectLst/>
                <a:latin typeface="Cambria" panose="02040503050406030204" pitchFamily="18" charset="0"/>
              </a:rPr>
              <a:t> iptal edilir ve alt </a:t>
            </a:r>
            <a:r>
              <a:rPr lang="tr-TR" sz="2300" i="1" dirty="0" err="1">
                <a:effectLst/>
                <a:latin typeface="Cambria" panose="02040503050406030204" pitchFamily="18" charset="0"/>
              </a:rPr>
              <a:t>işverenin</a:t>
            </a:r>
            <a:r>
              <a:rPr lang="tr-TR" sz="2300" i="1" dirty="0">
                <a:effectLst/>
                <a:latin typeface="Cambria" panose="02040503050406030204" pitchFamily="18" charset="0"/>
              </a:rPr>
              <a:t> </a:t>
            </a:r>
            <a:r>
              <a:rPr lang="tr-TR" sz="2300" i="1" dirty="0" err="1">
                <a:effectLst/>
                <a:latin typeface="Cambria" panose="02040503050406030204" pitchFamily="18" charset="0"/>
              </a:rPr>
              <a:t>işçileri</a:t>
            </a:r>
            <a:r>
              <a:rPr lang="tr-TR" sz="2300" i="1" dirty="0">
                <a:effectLst/>
                <a:latin typeface="Cambria" panose="02040503050406030204" pitchFamily="18" charset="0"/>
              </a:rPr>
              <a:t> </a:t>
            </a:r>
            <a:r>
              <a:rPr lang="tr-TR" sz="2300" i="1" dirty="0" err="1">
                <a:effectLst/>
                <a:latin typeface="Cambria" panose="02040503050406030204" pitchFamily="18" charset="0"/>
              </a:rPr>
              <a:t>başlangıçtan</a:t>
            </a:r>
            <a:r>
              <a:rPr lang="tr-TR" sz="2300" i="1" dirty="0">
                <a:effectLst/>
                <a:latin typeface="Cambria" panose="02040503050406030204" pitchFamily="18" charset="0"/>
              </a:rPr>
              <a:t> itibaren asıl </a:t>
            </a:r>
            <a:r>
              <a:rPr lang="tr-TR" sz="2300" i="1" dirty="0" err="1">
                <a:effectLst/>
                <a:latin typeface="Cambria" panose="02040503050406030204" pitchFamily="18" charset="0"/>
              </a:rPr>
              <a:t>işverenin</a:t>
            </a:r>
            <a:r>
              <a:rPr lang="tr-TR" sz="2300" i="1" dirty="0">
                <a:effectLst/>
                <a:latin typeface="Cambria" panose="02040503050406030204" pitchFamily="18" charset="0"/>
              </a:rPr>
              <a:t> </a:t>
            </a:r>
            <a:r>
              <a:rPr lang="tr-TR" sz="2300" i="1" dirty="0" err="1">
                <a:effectLst/>
                <a:latin typeface="Cambria" panose="02040503050406030204" pitchFamily="18" charset="0"/>
              </a:rPr>
              <a:t>işçileri</a:t>
            </a:r>
            <a:r>
              <a:rPr lang="tr-TR" sz="2300" i="1" dirty="0">
                <a:effectLst/>
                <a:latin typeface="Cambria" panose="02040503050406030204" pitchFamily="18" charset="0"/>
              </a:rPr>
              <a:t> sayılır”</a:t>
            </a:r>
            <a:r>
              <a:rPr lang="tr-TR" sz="2300" dirty="0">
                <a:effectLst/>
                <a:latin typeface="Cambria" panose="02040503050406030204" pitchFamily="18" charset="0"/>
              </a:rPr>
              <a:t>. </a:t>
            </a:r>
            <a:endParaRPr lang="tr-TR" sz="2300" dirty="0"/>
          </a:p>
          <a:p>
            <a:endParaRPr lang="tr-TR" dirty="0"/>
          </a:p>
          <a:p>
            <a:endParaRPr lang="tr-TR" dirty="0"/>
          </a:p>
        </p:txBody>
      </p:sp>
    </p:spTree>
    <p:extLst>
      <p:ext uri="{BB962C8B-B14F-4D97-AF65-F5344CB8AC3E}">
        <p14:creationId xmlns:p14="http://schemas.microsoft.com/office/powerpoint/2010/main" val="42139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0887CB-2D3A-C088-AA3D-F72633D5AF65}"/>
              </a:ext>
            </a:extLst>
          </p:cNvPr>
          <p:cNvSpPr>
            <a:spLocks noGrp="1"/>
          </p:cNvSpPr>
          <p:nvPr>
            <p:ph type="title"/>
          </p:nvPr>
        </p:nvSpPr>
        <p:spPr/>
        <p:txBody>
          <a:bodyPr/>
          <a:lstStyle/>
          <a:p>
            <a:r>
              <a:rPr lang="tr-TR" dirty="0"/>
              <a:t>İş Sağlığı ve Güvenliği Hukukunun Ulusal Kaynakları</a:t>
            </a:r>
          </a:p>
        </p:txBody>
      </p:sp>
      <p:sp>
        <p:nvSpPr>
          <p:cNvPr id="3" name="İçerik Yer Tutucusu 2">
            <a:extLst>
              <a:ext uri="{FF2B5EF4-FFF2-40B4-BE49-F238E27FC236}">
                <a16:creationId xmlns:a16="http://schemas.microsoft.com/office/drawing/2014/main" id="{7B97FF17-3499-F697-688A-4245D0D3BB4F}"/>
              </a:ext>
            </a:extLst>
          </p:cNvPr>
          <p:cNvSpPr>
            <a:spLocks noGrp="1"/>
          </p:cNvSpPr>
          <p:nvPr>
            <p:ph idx="1"/>
          </p:nvPr>
        </p:nvSpPr>
        <p:spPr/>
        <p:txBody>
          <a:bodyPr/>
          <a:lstStyle/>
          <a:p>
            <a:r>
              <a:rPr lang="tr-TR" b="1" dirty="0"/>
              <a:t>ANAYASA</a:t>
            </a:r>
          </a:p>
          <a:p>
            <a:r>
              <a:rPr lang="tr-TR" dirty="0"/>
              <a:t>Hukuk düzeninde kaynaklar arasında en üstte yer alan kaynak Anayasa’dır.</a:t>
            </a:r>
          </a:p>
          <a:p>
            <a:r>
              <a:rPr lang="tr-TR" dirty="0"/>
              <a:t>Anayasanın 5. maddesine göre; </a:t>
            </a:r>
          </a:p>
          <a:p>
            <a:r>
              <a:rPr lang="tr-TR" dirty="0"/>
              <a:t>«Devletin temel amaç ve görevleri,... Kişilerin ve toplumun refah, huzur ve mutluluğunu sağlamak; kişinin temel hak ve hürriyetlerini sosyal hukuk devleti ve adalet ilkeleriyle bağdaşmayacak şekilde sınırlayan siyasal, ekonomik ve sosyal engelleri kaldırmaya, </a:t>
            </a:r>
            <a:r>
              <a:rPr lang="tr-TR" u="sng" dirty="0"/>
              <a:t>insanın maddi ve manevi varlığının gelişmesi için</a:t>
            </a:r>
            <a:r>
              <a:rPr lang="tr-TR" dirty="0"/>
              <a:t> gerekli şartları hazırlamaya çalışmaktır.»</a:t>
            </a:r>
          </a:p>
        </p:txBody>
      </p:sp>
    </p:spTree>
    <p:extLst>
      <p:ext uri="{BB962C8B-B14F-4D97-AF65-F5344CB8AC3E}">
        <p14:creationId xmlns:p14="http://schemas.microsoft.com/office/powerpoint/2010/main" val="3539489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FB5A03-415B-4408-BB57-DD039BCB8CB4}"/>
              </a:ext>
            </a:extLst>
          </p:cNvPr>
          <p:cNvSpPr>
            <a:spLocks noGrp="1"/>
          </p:cNvSpPr>
          <p:nvPr>
            <p:ph type="title"/>
          </p:nvPr>
        </p:nvSpPr>
        <p:spPr/>
        <p:txBody>
          <a:bodyPr>
            <a:normAutofit/>
          </a:bodyPr>
          <a:lstStyle/>
          <a:p>
            <a:pPr algn="ctr"/>
            <a:br>
              <a:rPr lang="tr-TR" sz="2400" b="1" dirty="0">
                <a:effectLst/>
                <a:latin typeface="Graphik"/>
              </a:rPr>
            </a:br>
            <a:r>
              <a:rPr lang="tr-TR" sz="2400" b="1" dirty="0">
                <a:effectLst/>
                <a:latin typeface="Graphik"/>
              </a:rPr>
              <a:t>İŞVEREN VEKİLİ </a:t>
            </a:r>
            <a:br>
              <a:rPr lang="tr-TR" sz="2400" dirty="0"/>
            </a:br>
            <a:endParaRPr lang="tr-TR" sz="2400" dirty="0"/>
          </a:p>
        </p:txBody>
      </p:sp>
      <p:sp>
        <p:nvSpPr>
          <p:cNvPr id="3" name="İçerik Yer Tutucusu 2">
            <a:extLst>
              <a:ext uri="{FF2B5EF4-FFF2-40B4-BE49-F238E27FC236}">
                <a16:creationId xmlns:a16="http://schemas.microsoft.com/office/drawing/2014/main" id="{AE3B299E-3BE2-0739-E109-FC315AAAF7FA}"/>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Kanunu’na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adına hareket eden ve </a:t>
            </a:r>
            <a:r>
              <a:rPr lang="tr-TR" sz="1800" dirty="0" err="1">
                <a:effectLst/>
                <a:latin typeface="Cambria" panose="02040503050406030204" pitchFamily="18" charset="0"/>
              </a:rPr>
              <a:t>işin</a:t>
            </a:r>
            <a:r>
              <a:rPr lang="tr-TR" sz="1800" dirty="0">
                <a:effectLst/>
                <a:latin typeface="Cambria" panose="02040503050406030204" pitchFamily="18" charset="0"/>
              </a:rPr>
              <a:t>, </a:t>
            </a:r>
            <a:r>
              <a:rPr lang="tr-TR" sz="1800" dirty="0" err="1">
                <a:effectLst/>
                <a:latin typeface="Cambria" panose="02040503050406030204" pitchFamily="18" charset="0"/>
              </a:rPr>
              <a:t>işyerinin</a:t>
            </a:r>
            <a:r>
              <a:rPr lang="tr-TR" sz="1800" dirty="0">
                <a:effectLst/>
                <a:latin typeface="Cambria" panose="02040503050406030204" pitchFamily="18" charset="0"/>
              </a:rPr>
              <a:t> ve </a:t>
            </a:r>
            <a:r>
              <a:rPr lang="tr-TR" sz="1800" dirty="0" err="1">
                <a:effectLst/>
                <a:latin typeface="Cambria" panose="02040503050406030204" pitchFamily="18" charset="0"/>
              </a:rPr>
              <a:t>işletmenin</a:t>
            </a:r>
            <a:r>
              <a:rPr lang="tr-TR" sz="1800" dirty="0">
                <a:effectLst/>
                <a:latin typeface="Cambria" panose="02040503050406030204" pitchFamily="18" charset="0"/>
              </a:rPr>
              <a:t> </a:t>
            </a:r>
            <a:r>
              <a:rPr lang="tr-TR" sz="1800" dirty="0" err="1">
                <a:effectLst/>
                <a:latin typeface="Cambria" panose="02040503050406030204" pitchFamily="18" charset="0"/>
              </a:rPr>
              <a:t>yönetiminde</a:t>
            </a:r>
            <a:r>
              <a:rPr lang="tr-TR" sz="1800" dirty="0">
                <a:effectLst/>
                <a:latin typeface="Cambria" panose="02040503050406030204" pitchFamily="18" charset="0"/>
              </a:rPr>
              <a:t> </a:t>
            </a:r>
            <a:r>
              <a:rPr lang="tr-TR" sz="1800" dirty="0" err="1">
                <a:effectLst/>
                <a:latin typeface="Cambria" panose="02040503050406030204" pitchFamily="18" charset="0"/>
              </a:rPr>
              <a:t>görev</a:t>
            </a:r>
            <a:r>
              <a:rPr lang="tr-TR" sz="1800" dirty="0">
                <a:effectLst/>
                <a:latin typeface="Cambria" panose="02040503050406030204" pitchFamily="18" charset="0"/>
              </a:rPr>
              <a:t> alan </a:t>
            </a:r>
            <a:r>
              <a:rPr lang="tr-TR" sz="1800" dirty="0" err="1">
                <a:effectLst/>
                <a:latin typeface="Cambria" panose="02040503050406030204" pitchFamily="18" charset="0"/>
              </a:rPr>
              <a:t>kişilere</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vekili denir.</a:t>
            </a:r>
          </a:p>
          <a:p>
            <a:r>
              <a:rPr lang="tr-TR" sz="1800" dirty="0" err="1">
                <a:effectLst/>
                <a:latin typeface="Cambria" panose="02040503050406030204" pitchFamily="18" charset="0"/>
              </a:rPr>
              <a:t>İşveren</a:t>
            </a:r>
            <a:r>
              <a:rPr lang="tr-TR" sz="1800" dirty="0">
                <a:effectLst/>
                <a:latin typeface="Cambria" panose="02040503050406030204" pitchFamily="18" charset="0"/>
              </a:rPr>
              <a:t> vekilleri </a:t>
            </a:r>
            <a:r>
              <a:rPr lang="tr-TR" sz="1800" dirty="0" err="1">
                <a:effectLst/>
                <a:latin typeface="Cambria" panose="02040503050406030204" pitchFamily="18" charset="0"/>
              </a:rPr>
              <a:t>doğrudan</a:t>
            </a:r>
            <a:r>
              <a:rPr lang="tr-TR" sz="1800" dirty="0">
                <a:effectLst/>
                <a:latin typeface="Cambria" panose="02040503050406030204" pitchFamily="18" charset="0"/>
              </a:rPr>
              <a:t> temsil yoluyla </a:t>
            </a:r>
            <a:r>
              <a:rPr lang="tr-TR" sz="1800" dirty="0" err="1">
                <a:effectLst/>
                <a:latin typeface="Cambria" panose="02040503050406030204" pitchFamily="18" charset="0"/>
              </a:rPr>
              <a:t>işvereni</a:t>
            </a:r>
            <a:r>
              <a:rPr lang="tr-TR" sz="1800" dirty="0">
                <a:effectLst/>
                <a:latin typeface="Cambria" panose="02040503050406030204" pitchFamily="18" charset="0"/>
              </a:rPr>
              <a:t> temsil ettiklerinden bu sıfatla </a:t>
            </a:r>
            <a:r>
              <a:rPr lang="tr-TR" sz="1800" dirty="0" err="1">
                <a:effectLst/>
                <a:latin typeface="Cambria" panose="02040503050406030204" pitchFamily="18" charset="0"/>
              </a:rPr>
              <a:t>işçilere</a:t>
            </a:r>
            <a:r>
              <a:rPr lang="tr-TR" sz="1800" dirty="0">
                <a:effectLst/>
                <a:latin typeface="Cambria" panose="02040503050406030204" pitchFamily="18" charset="0"/>
              </a:rPr>
              <a:t> </a:t>
            </a:r>
            <a:r>
              <a:rPr lang="tr-TR" sz="1800" dirty="0" err="1">
                <a:effectLst/>
                <a:latin typeface="Cambria" panose="02040503050406030204" pitchFamily="18" charset="0"/>
              </a:rPr>
              <a:t>karşı</a:t>
            </a:r>
            <a:r>
              <a:rPr lang="tr-TR" sz="1800" dirty="0">
                <a:effectLst/>
                <a:latin typeface="Cambria" panose="02040503050406030204" pitchFamily="18" charset="0"/>
              </a:rPr>
              <a:t> </a:t>
            </a:r>
            <a:r>
              <a:rPr lang="tr-TR" sz="1800" dirty="0" err="1">
                <a:effectLst/>
                <a:latin typeface="Cambria" panose="02040503050406030204" pitchFamily="18" charset="0"/>
              </a:rPr>
              <a:t>işlem</a:t>
            </a:r>
            <a:r>
              <a:rPr lang="tr-TR" sz="1800" dirty="0">
                <a:effectLst/>
                <a:latin typeface="Cambria" panose="02040503050406030204" pitchFamily="18" charset="0"/>
              </a:rPr>
              <a:t> ve </a:t>
            </a:r>
            <a:r>
              <a:rPr lang="tr-TR" sz="1800" dirty="0" err="1">
                <a:effectLst/>
                <a:latin typeface="Cambria" panose="02040503050406030204" pitchFamily="18" charset="0"/>
              </a:rPr>
              <a:t>davranışlarından</a:t>
            </a:r>
            <a:r>
              <a:rPr lang="tr-TR" sz="1800" dirty="0">
                <a:effectLst/>
                <a:latin typeface="Cambria" panose="02040503050406030204" pitchFamily="18" charset="0"/>
              </a:rPr>
              <a:t> </a:t>
            </a:r>
            <a:r>
              <a:rPr lang="tr-TR" sz="1800" dirty="0" err="1">
                <a:effectLst/>
                <a:latin typeface="Cambria" panose="02040503050406030204" pitchFamily="18" charset="0"/>
              </a:rPr>
              <a:t>doğrudan</a:t>
            </a:r>
            <a:r>
              <a:rPr lang="tr-TR" sz="1800" dirty="0">
                <a:effectLst/>
                <a:latin typeface="Cambria" panose="02040503050406030204" pitchFamily="18" charset="0"/>
              </a:rPr>
              <a:t> </a:t>
            </a:r>
            <a:r>
              <a:rPr lang="tr-TR" sz="1800" dirty="0" err="1">
                <a:effectLst/>
                <a:latin typeface="Cambria" panose="02040503050406030204" pitchFamily="18" charset="0"/>
              </a:rPr>
              <a:t>doğruya</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sorumludur.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için</a:t>
            </a:r>
            <a:r>
              <a:rPr lang="tr-TR" sz="1800" dirty="0">
                <a:effectLst/>
                <a:latin typeface="Cambria" panose="02040503050406030204" pitchFamily="18" charset="0"/>
              </a:rPr>
              <a:t> </a:t>
            </a:r>
            <a:r>
              <a:rPr lang="tr-TR" sz="1800" dirty="0" err="1">
                <a:effectLst/>
                <a:latin typeface="Cambria" panose="02040503050406030204" pitchFamily="18" charset="0"/>
              </a:rPr>
              <a:t>öngörülen</a:t>
            </a:r>
            <a:r>
              <a:rPr lang="tr-TR" sz="1800" dirty="0">
                <a:effectLst/>
                <a:latin typeface="Cambria" panose="02040503050406030204" pitchFamily="18" charset="0"/>
              </a:rPr>
              <a:t> her </a:t>
            </a:r>
            <a:r>
              <a:rPr lang="tr-TR" sz="1800" dirty="0" err="1">
                <a:effectLst/>
                <a:latin typeface="Cambria" panose="02040503050406030204" pitchFamily="18" charset="0"/>
              </a:rPr>
              <a:t>çeşit</a:t>
            </a:r>
            <a:r>
              <a:rPr lang="tr-TR" sz="1800" dirty="0">
                <a:effectLst/>
                <a:latin typeface="Cambria" panose="02040503050406030204" pitchFamily="18" charset="0"/>
              </a:rPr>
              <a:t> sorumluluk ve zorunluluklar </a:t>
            </a:r>
            <a:r>
              <a:rPr lang="tr-TR" sz="1800" dirty="0" err="1">
                <a:effectLst/>
                <a:latin typeface="Cambria" panose="02040503050406030204" pitchFamily="18" charset="0"/>
              </a:rPr>
              <a:t>işveren</a:t>
            </a:r>
            <a:r>
              <a:rPr lang="tr-TR" sz="1800" dirty="0">
                <a:effectLst/>
                <a:latin typeface="Cambria" panose="02040503050406030204" pitchFamily="18" charset="0"/>
              </a:rPr>
              <a:t> vekilleri hakkında da uygulanır. Ancak bu sorumluluk idari para cezaları ile cezai yaptırımlar ve </a:t>
            </a:r>
            <a:r>
              <a:rPr lang="tr-TR" sz="1800" dirty="0" err="1">
                <a:effectLst/>
                <a:latin typeface="Cambria" panose="02040503050406030204" pitchFamily="18" charset="0"/>
              </a:rPr>
              <a:t>işveren</a:t>
            </a:r>
            <a:r>
              <a:rPr lang="tr-TR" sz="1800" dirty="0">
                <a:effectLst/>
                <a:latin typeface="Cambria" panose="02040503050406030204" pitchFamily="18" charset="0"/>
              </a:rPr>
              <a:t> adına </a:t>
            </a:r>
            <a:r>
              <a:rPr lang="tr-TR" sz="1800" dirty="0" err="1">
                <a:effectLst/>
                <a:latin typeface="Cambria" panose="02040503050406030204" pitchFamily="18" charset="0"/>
              </a:rPr>
              <a:t>yönetim</a:t>
            </a:r>
            <a:r>
              <a:rPr lang="tr-TR" sz="1800" dirty="0">
                <a:effectLst/>
                <a:latin typeface="Cambria" panose="02040503050406030204" pitchFamily="18" charset="0"/>
              </a:rPr>
              <a:t> hakkına sahip </a:t>
            </a:r>
            <a:r>
              <a:rPr lang="tr-TR" sz="1800" dirty="0" err="1">
                <a:effectLst/>
                <a:latin typeface="Cambria" panose="02040503050406030204" pitchFamily="18" charset="0"/>
              </a:rPr>
              <a:t>bulunduğu</a:t>
            </a:r>
            <a:r>
              <a:rPr lang="tr-TR" sz="1800" dirty="0">
                <a:effectLst/>
                <a:latin typeface="Cambria" panose="02040503050406030204" pitchFamily="18" charset="0"/>
              </a:rPr>
              <a:t> </a:t>
            </a:r>
            <a:r>
              <a:rPr lang="tr-TR" sz="1800" dirty="0" err="1">
                <a:effectLst/>
                <a:latin typeface="Cambria" panose="02040503050406030204" pitchFamily="18" charset="0"/>
              </a:rPr>
              <a:t>görev</a:t>
            </a:r>
            <a:r>
              <a:rPr lang="tr-TR" sz="1800" dirty="0">
                <a:effectLst/>
                <a:latin typeface="Cambria" panose="02040503050406030204" pitchFamily="18" charset="0"/>
              </a:rPr>
              <a:t> ve yetki alanına giren konular ile sınırlıdır. Hukuki sorumluluk ise </a:t>
            </a:r>
            <a:r>
              <a:rPr lang="tr-TR" sz="1800" dirty="0" err="1">
                <a:effectLst/>
                <a:latin typeface="Cambria" panose="02040503050406030204" pitchFamily="18" charset="0"/>
              </a:rPr>
              <a:t>doğru</a:t>
            </a:r>
            <a:r>
              <a:rPr lang="tr-TR" sz="1800" dirty="0">
                <a:effectLst/>
                <a:latin typeface="Cambria" panose="02040503050406030204" pitchFamily="18" charset="0"/>
              </a:rPr>
              <a:t>- dan temsil </a:t>
            </a:r>
            <a:r>
              <a:rPr lang="tr-TR" sz="1800" dirty="0" err="1">
                <a:effectLst/>
                <a:latin typeface="Cambria" panose="02040503050406030204" pitchFamily="18" charset="0"/>
              </a:rPr>
              <a:t>ilişkisi</a:t>
            </a:r>
            <a:r>
              <a:rPr lang="tr-TR" sz="1800" dirty="0">
                <a:effectLst/>
                <a:latin typeface="Cambria" panose="02040503050406030204" pitchFamily="18" charset="0"/>
              </a:rPr>
              <a:t> </a:t>
            </a:r>
            <a:r>
              <a:rPr lang="tr-TR" sz="1800" dirty="0" err="1">
                <a:effectLst/>
                <a:latin typeface="Cambria" panose="02040503050406030204" pitchFamily="18" charset="0"/>
              </a:rPr>
              <a:t>gereğince</a:t>
            </a:r>
            <a:r>
              <a:rPr lang="tr-TR" sz="1800" dirty="0">
                <a:effectLst/>
                <a:latin typeface="Cambria" panose="02040503050406030204" pitchFamily="18" charset="0"/>
              </a:rPr>
              <a:t> </a:t>
            </a:r>
            <a:r>
              <a:rPr lang="tr-TR" sz="1800" dirty="0" err="1">
                <a:effectLst/>
                <a:latin typeface="Cambria" panose="02040503050406030204" pitchFamily="18" charset="0"/>
              </a:rPr>
              <a:t>işverene</a:t>
            </a:r>
            <a:r>
              <a:rPr lang="tr-TR" sz="1800" dirty="0">
                <a:effectLst/>
                <a:latin typeface="Cambria" panose="02040503050406030204" pitchFamily="18" charset="0"/>
              </a:rPr>
              <a:t> aittir.</a:t>
            </a:r>
          </a:p>
          <a:p>
            <a:endParaRPr lang="tr-TR" dirty="0"/>
          </a:p>
          <a:p>
            <a:endParaRPr lang="tr-TR" dirty="0"/>
          </a:p>
        </p:txBody>
      </p:sp>
    </p:spTree>
    <p:extLst>
      <p:ext uri="{BB962C8B-B14F-4D97-AF65-F5344CB8AC3E}">
        <p14:creationId xmlns:p14="http://schemas.microsoft.com/office/powerpoint/2010/main" val="92585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ş açık plan ofisi">
            <a:extLst>
              <a:ext uri="{FF2B5EF4-FFF2-40B4-BE49-F238E27FC236}">
                <a16:creationId xmlns:a16="http://schemas.microsoft.com/office/drawing/2014/main" id="{90D0C18C-CC07-40FF-34E0-797F842A5817}"/>
              </a:ext>
            </a:extLst>
          </p:cNvPr>
          <p:cNvPicPr>
            <a:picLocks noChangeAspect="1"/>
          </p:cNvPicPr>
          <p:nvPr/>
        </p:nvPicPr>
        <p:blipFill rotWithShape="1">
          <a:blip r:embed="rId3"/>
          <a:srcRect t="16375" r="1" b="1487"/>
          <a:stretch/>
        </p:blipFill>
        <p:spPr>
          <a:xfrm>
            <a:off x="-1" y="10"/>
            <a:ext cx="12188652" cy="6857990"/>
          </a:xfrm>
          <a:prstGeom prst="rect">
            <a:avLst/>
          </a:prstGeom>
        </p:spPr>
      </p:pic>
      <p:sp>
        <p:nvSpPr>
          <p:cNvPr id="2" name="Başlık 1">
            <a:extLst>
              <a:ext uri="{FF2B5EF4-FFF2-40B4-BE49-F238E27FC236}">
                <a16:creationId xmlns:a16="http://schemas.microsoft.com/office/drawing/2014/main" id="{0202CC53-742D-1B8E-813F-C086E76DC769}"/>
              </a:ext>
            </a:extLst>
          </p:cNvPr>
          <p:cNvSpPr>
            <a:spLocks noGrp="1"/>
          </p:cNvSpPr>
          <p:nvPr>
            <p:ph type="title"/>
          </p:nvPr>
        </p:nvSpPr>
        <p:spPr>
          <a:xfrm>
            <a:off x="1371600" y="685800"/>
            <a:ext cx="9601200" cy="1485900"/>
          </a:xfrm>
        </p:spPr>
        <p:txBody>
          <a:bodyPr>
            <a:normAutofit/>
          </a:bodyPr>
          <a:lstStyle/>
          <a:p>
            <a:pPr algn="ctr"/>
            <a:r>
              <a:rPr lang="tr-TR" b="1" dirty="0">
                <a:latin typeface="Graphik"/>
              </a:rPr>
              <a:t>İŞYERİ</a:t>
            </a:r>
            <a:endParaRPr lang="tr-TR" dirty="0"/>
          </a:p>
        </p:txBody>
      </p:sp>
      <p:sp>
        <p:nvSpPr>
          <p:cNvPr id="3" name="İçerik Yer Tutucusu 2">
            <a:extLst>
              <a:ext uri="{FF2B5EF4-FFF2-40B4-BE49-F238E27FC236}">
                <a16:creationId xmlns:a16="http://schemas.microsoft.com/office/drawing/2014/main" id="{078E0461-40BB-C3F3-0196-AC5B2C5C64BB}"/>
              </a:ext>
            </a:extLst>
          </p:cNvPr>
          <p:cNvSpPr>
            <a:spLocks noGrp="1"/>
          </p:cNvSpPr>
          <p:nvPr>
            <p:ph idx="1"/>
          </p:nvPr>
        </p:nvSpPr>
        <p:spPr>
          <a:xfrm>
            <a:off x="1371600" y="2286000"/>
            <a:ext cx="9601200" cy="3581400"/>
          </a:xfrm>
        </p:spPr>
        <p:txBody>
          <a:bodyPr>
            <a:normAutofit fontScale="77500" lnSpcReduction="20000"/>
          </a:bodyPr>
          <a:lstStyle/>
          <a:p>
            <a:r>
              <a:rPr lang="tr-TR" i="1" dirty="0">
                <a:effectLst/>
                <a:latin typeface="Cambria" panose="02040503050406030204" pitchFamily="18" charset="0"/>
              </a:rPr>
              <a:t>“</a:t>
            </a:r>
            <a:r>
              <a:rPr lang="tr-TR" i="1" dirty="0" err="1">
                <a:effectLst/>
                <a:latin typeface="Cambria" panose="02040503050406030204" pitchFamily="18" charset="0"/>
              </a:rPr>
              <a:t>İşveren</a:t>
            </a:r>
            <a:r>
              <a:rPr lang="tr-TR" i="1" dirty="0">
                <a:effectLst/>
                <a:latin typeface="Cambria" panose="02040503050406030204" pitchFamily="18" charset="0"/>
              </a:rPr>
              <a:t> tarafından mal veya hizmet </a:t>
            </a:r>
            <a:r>
              <a:rPr lang="tr-TR" i="1" dirty="0" err="1">
                <a:effectLst/>
                <a:latin typeface="Cambria" panose="02040503050406030204" pitchFamily="18" charset="0"/>
              </a:rPr>
              <a:t>üretmek</a:t>
            </a:r>
            <a:r>
              <a:rPr lang="tr-TR" i="1" dirty="0">
                <a:effectLst/>
                <a:latin typeface="Cambria" panose="02040503050406030204" pitchFamily="18" charset="0"/>
              </a:rPr>
              <a:t> amacıyla maddî olan ve olmayan unsurlar ile </a:t>
            </a:r>
            <a:r>
              <a:rPr lang="tr-TR" i="1" dirty="0" err="1">
                <a:effectLst/>
                <a:latin typeface="Cambria" panose="02040503050406030204" pitchFamily="18" charset="0"/>
              </a:rPr>
              <a:t>işçinin</a:t>
            </a:r>
            <a:r>
              <a:rPr lang="tr-TR" i="1" dirty="0">
                <a:effectLst/>
                <a:latin typeface="Cambria" panose="02040503050406030204" pitchFamily="18" charset="0"/>
              </a:rPr>
              <a:t> birlikte </a:t>
            </a:r>
            <a:r>
              <a:rPr lang="tr-TR" i="1" dirty="0" err="1">
                <a:effectLst/>
                <a:latin typeface="Cambria" panose="02040503050406030204" pitchFamily="18" charset="0"/>
              </a:rPr>
              <a:t>örgütlendiği</a:t>
            </a:r>
            <a:r>
              <a:rPr lang="tr-TR" i="1" dirty="0">
                <a:effectLst/>
                <a:latin typeface="Cambria" panose="02040503050406030204" pitchFamily="18" charset="0"/>
              </a:rPr>
              <a:t> birime </a:t>
            </a:r>
            <a:r>
              <a:rPr lang="tr-TR" i="1" dirty="0" err="1">
                <a:effectLst/>
                <a:latin typeface="Cambria" panose="02040503050406030204" pitchFamily="18" charset="0"/>
              </a:rPr>
              <a:t>işyeri</a:t>
            </a:r>
            <a:r>
              <a:rPr lang="tr-TR" i="1" dirty="0">
                <a:effectLst/>
                <a:latin typeface="Cambria" panose="02040503050406030204" pitchFamily="18" charset="0"/>
              </a:rPr>
              <a:t> denir. </a:t>
            </a:r>
            <a:endParaRPr lang="tr-TR" dirty="0"/>
          </a:p>
          <a:p>
            <a:r>
              <a:rPr lang="tr-TR" i="1" dirty="0" err="1">
                <a:effectLst/>
                <a:latin typeface="Cambria" panose="02040503050406030204" pitchFamily="18" charset="0"/>
              </a:rPr>
              <a:t>İşverenin</a:t>
            </a:r>
            <a:r>
              <a:rPr lang="tr-TR" i="1" dirty="0">
                <a:effectLst/>
                <a:latin typeface="Cambria" panose="02040503050406030204" pitchFamily="18" charset="0"/>
              </a:rPr>
              <a:t> </a:t>
            </a:r>
            <a:r>
              <a:rPr lang="tr-TR" i="1" dirty="0" err="1">
                <a:effectLst/>
                <a:latin typeface="Cambria" panose="02040503050406030204" pitchFamily="18" charset="0"/>
              </a:rPr>
              <a:t>işyerinde</a:t>
            </a:r>
            <a:r>
              <a:rPr lang="tr-TR" i="1" dirty="0">
                <a:effectLst/>
                <a:latin typeface="Cambria" panose="02040503050406030204" pitchFamily="18" charset="0"/>
              </a:rPr>
              <a:t> </a:t>
            </a:r>
            <a:r>
              <a:rPr lang="tr-TR" i="1" dirty="0" err="1">
                <a:effectLst/>
                <a:latin typeface="Cambria" panose="02040503050406030204" pitchFamily="18" charset="0"/>
              </a:rPr>
              <a:t>ürettiği</a:t>
            </a:r>
            <a:r>
              <a:rPr lang="tr-TR" i="1" dirty="0">
                <a:effectLst/>
                <a:latin typeface="Cambria" panose="02040503050406030204" pitchFamily="18" charset="0"/>
              </a:rPr>
              <a:t> mal veya hizmet ile nitelik </a:t>
            </a:r>
            <a:r>
              <a:rPr lang="tr-TR" i="1" dirty="0" err="1">
                <a:effectLst/>
                <a:latin typeface="Cambria" panose="02040503050406030204" pitchFamily="18" charset="0"/>
              </a:rPr>
              <a:t>yönünden</a:t>
            </a:r>
            <a:r>
              <a:rPr lang="tr-TR" i="1" dirty="0">
                <a:effectLst/>
                <a:latin typeface="Cambria" panose="02040503050406030204" pitchFamily="18" charset="0"/>
              </a:rPr>
              <a:t> </a:t>
            </a:r>
            <a:r>
              <a:rPr lang="tr-TR" i="1" dirty="0" err="1">
                <a:effectLst/>
                <a:latin typeface="Cambria" panose="02040503050406030204" pitchFamily="18" charset="0"/>
              </a:rPr>
              <a:t>bağlılığı</a:t>
            </a:r>
            <a:r>
              <a:rPr lang="tr-TR" i="1" dirty="0">
                <a:effectLst/>
                <a:latin typeface="Cambria" panose="02040503050406030204" pitchFamily="18" charset="0"/>
              </a:rPr>
              <a:t> bulunan ve aynı </a:t>
            </a:r>
            <a:r>
              <a:rPr lang="tr-TR" i="1" dirty="0" err="1">
                <a:effectLst/>
                <a:latin typeface="Cambria" panose="02040503050406030204" pitchFamily="18" charset="0"/>
              </a:rPr>
              <a:t>yönetim</a:t>
            </a:r>
            <a:r>
              <a:rPr lang="tr-TR" i="1" dirty="0">
                <a:effectLst/>
                <a:latin typeface="Cambria" panose="02040503050406030204" pitchFamily="18" charset="0"/>
              </a:rPr>
              <a:t> altında </a:t>
            </a:r>
            <a:r>
              <a:rPr lang="tr-TR" i="1" dirty="0" err="1">
                <a:effectLst/>
                <a:latin typeface="Cambria" panose="02040503050406030204" pitchFamily="18" charset="0"/>
              </a:rPr>
              <a:t>örgütlenen</a:t>
            </a:r>
            <a:r>
              <a:rPr lang="tr-TR" i="1" dirty="0">
                <a:effectLst/>
                <a:latin typeface="Cambria" panose="02040503050406030204" pitchFamily="18" charset="0"/>
              </a:rPr>
              <a:t> yerler (</a:t>
            </a:r>
            <a:r>
              <a:rPr lang="tr-TR" i="1" dirty="0" err="1">
                <a:effectLst/>
                <a:latin typeface="Cambria" panose="02040503050406030204" pitchFamily="18" charset="0"/>
              </a:rPr>
              <a:t>işyerine</a:t>
            </a:r>
            <a:r>
              <a:rPr lang="tr-TR" i="1" dirty="0">
                <a:effectLst/>
                <a:latin typeface="Cambria" panose="02040503050406030204" pitchFamily="18" charset="0"/>
              </a:rPr>
              <a:t> </a:t>
            </a:r>
            <a:r>
              <a:rPr lang="tr-TR" i="1" dirty="0" err="1">
                <a:effectLst/>
                <a:latin typeface="Cambria" panose="02040503050406030204" pitchFamily="18" charset="0"/>
              </a:rPr>
              <a:t>bağlı</a:t>
            </a:r>
            <a:r>
              <a:rPr lang="tr-TR" i="1" dirty="0">
                <a:effectLst/>
                <a:latin typeface="Cambria" panose="02040503050406030204" pitchFamily="18" charset="0"/>
              </a:rPr>
              <a:t> yerler) ile dinlenme, </a:t>
            </a:r>
            <a:r>
              <a:rPr lang="tr-TR" i="1" dirty="0" err="1">
                <a:effectLst/>
                <a:latin typeface="Cambria" panose="02040503050406030204" pitchFamily="18" charset="0"/>
              </a:rPr>
              <a:t>çocuk</a:t>
            </a:r>
            <a:r>
              <a:rPr lang="tr-TR" i="1" dirty="0">
                <a:effectLst/>
                <a:latin typeface="Cambria" panose="02040503050406030204" pitchFamily="18" charset="0"/>
              </a:rPr>
              <a:t> emzirme, yemek, uyku, yıkanma, muayene ve bakım, beden ve meslekî </a:t>
            </a:r>
            <a:r>
              <a:rPr lang="tr-TR" i="1" dirty="0" err="1">
                <a:effectLst/>
                <a:latin typeface="Cambria" panose="02040503050406030204" pitchFamily="18" charset="0"/>
              </a:rPr>
              <a:t>eğitim</a:t>
            </a:r>
            <a:r>
              <a:rPr lang="tr-TR" i="1" dirty="0">
                <a:effectLst/>
                <a:latin typeface="Cambria" panose="02040503050406030204" pitchFamily="18" charset="0"/>
              </a:rPr>
              <a:t> ve avlu gibi </a:t>
            </a:r>
            <a:r>
              <a:rPr lang="tr-TR" i="1" dirty="0" err="1">
                <a:effectLst/>
                <a:latin typeface="Cambria" panose="02040503050406030204" pitchFamily="18" charset="0"/>
              </a:rPr>
              <a:t>diğer</a:t>
            </a:r>
            <a:r>
              <a:rPr lang="tr-TR" i="1" dirty="0">
                <a:effectLst/>
                <a:latin typeface="Cambria" panose="02040503050406030204" pitchFamily="18" charset="0"/>
              </a:rPr>
              <a:t> eklentiler ve </a:t>
            </a:r>
            <a:r>
              <a:rPr lang="tr-TR" i="1" dirty="0" err="1">
                <a:effectLst/>
                <a:latin typeface="Cambria" panose="02040503050406030204" pitchFamily="18" charset="0"/>
              </a:rPr>
              <a:t>araçlar</a:t>
            </a:r>
            <a:r>
              <a:rPr lang="tr-TR" i="1" dirty="0">
                <a:effectLst/>
                <a:latin typeface="Cambria" panose="02040503050406030204" pitchFamily="18" charset="0"/>
              </a:rPr>
              <a:t> da </a:t>
            </a:r>
            <a:r>
              <a:rPr lang="tr-TR" i="1" dirty="0" err="1">
                <a:effectLst/>
                <a:latin typeface="Cambria" panose="02040503050406030204" pitchFamily="18" charset="0"/>
              </a:rPr>
              <a:t>işyerinden</a:t>
            </a:r>
            <a:r>
              <a:rPr lang="tr-TR" i="1" dirty="0">
                <a:effectLst/>
                <a:latin typeface="Cambria" panose="02040503050406030204" pitchFamily="18" charset="0"/>
              </a:rPr>
              <a:t> sayılır. </a:t>
            </a:r>
            <a:endParaRPr lang="tr-TR" dirty="0"/>
          </a:p>
          <a:p>
            <a:r>
              <a:rPr lang="tr-TR" i="1" dirty="0" err="1">
                <a:effectLst/>
                <a:latin typeface="Cambria" panose="02040503050406030204" pitchFamily="18" charset="0"/>
              </a:rPr>
              <a:t>İşyeri</a:t>
            </a:r>
            <a:r>
              <a:rPr lang="tr-TR" i="1" dirty="0">
                <a:effectLst/>
                <a:latin typeface="Cambria" panose="02040503050406030204" pitchFamily="18" charset="0"/>
              </a:rPr>
              <a:t>, </a:t>
            </a:r>
            <a:r>
              <a:rPr lang="tr-TR" i="1" dirty="0" err="1">
                <a:effectLst/>
                <a:latin typeface="Cambria" panose="02040503050406030204" pitchFamily="18" charset="0"/>
              </a:rPr>
              <a:t>işyerine</a:t>
            </a:r>
            <a:r>
              <a:rPr lang="tr-TR" i="1" dirty="0">
                <a:effectLst/>
                <a:latin typeface="Cambria" panose="02040503050406030204" pitchFamily="18" charset="0"/>
              </a:rPr>
              <a:t> </a:t>
            </a:r>
            <a:r>
              <a:rPr lang="tr-TR" i="1" dirty="0" err="1">
                <a:effectLst/>
                <a:latin typeface="Cambria" panose="02040503050406030204" pitchFamily="18" charset="0"/>
              </a:rPr>
              <a:t>bağlı</a:t>
            </a:r>
            <a:r>
              <a:rPr lang="tr-TR" i="1" dirty="0">
                <a:effectLst/>
                <a:latin typeface="Cambria" panose="02040503050406030204" pitchFamily="18" charset="0"/>
              </a:rPr>
              <a:t> yerler, eklentiler ve </a:t>
            </a:r>
            <a:r>
              <a:rPr lang="tr-TR" i="1" dirty="0" err="1">
                <a:effectLst/>
                <a:latin typeface="Cambria" panose="02040503050406030204" pitchFamily="18" charset="0"/>
              </a:rPr>
              <a:t>araçlar</a:t>
            </a:r>
            <a:r>
              <a:rPr lang="tr-TR" i="1" dirty="0">
                <a:effectLst/>
                <a:latin typeface="Cambria" panose="02040503050406030204" pitchFamily="18" charset="0"/>
              </a:rPr>
              <a:t> ile </a:t>
            </a:r>
            <a:r>
              <a:rPr lang="tr-TR" i="1" dirty="0" err="1">
                <a:effectLst/>
                <a:latin typeface="Cambria" panose="02040503050406030204" pitchFamily="18" charset="0"/>
              </a:rPr>
              <a:t>oluşturulan</a:t>
            </a:r>
            <a:r>
              <a:rPr lang="tr-TR" i="1" dirty="0">
                <a:effectLst/>
                <a:latin typeface="Cambria" panose="02040503050406030204" pitchFamily="18" charset="0"/>
              </a:rPr>
              <a:t> iş organizasyonu kapsamında bir </a:t>
            </a:r>
            <a:r>
              <a:rPr lang="tr-TR" i="1" dirty="0" err="1">
                <a:effectLst/>
                <a:latin typeface="Cambria" panose="02040503050406030204" pitchFamily="18" charset="0"/>
              </a:rPr>
              <a:t>bütündür</a:t>
            </a:r>
            <a:r>
              <a:rPr lang="tr-TR" i="1" dirty="0">
                <a:effectLst/>
                <a:latin typeface="Cambria" panose="02040503050406030204" pitchFamily="18" charset="0"/>
              </a:rPr>
              <a:t>”</a:t>
            </a:r>
            <a:r>
              <a:rPr lang="tr-TR" dirty="0">
                <a:effectLst/>
                <a:latin typeface="Cambria" panose="02040503050406030204" pitchFamily="18" charset="0"/>
              </a:rPr>
              <a:t>. Bu tanım </a:t>
            </a:r>
            <a:r>
              <a:rPr lang="tr-TR" dirty="0" err="1">
                <a:effectLst/>
                <a:latin typeface="Cambria" panose="02040503050406030204" pitchFamily="18" charset="0"/>
              </a:rPr>
              <a:t>gereği</a:t>
            </a:r>
            <a:r>
              <a:rPr lang="tr-TR" dirty="0">
                <a:effectLst/>
                <a:latin typeface="Cambria" panose="02040503050406030204" pitchFamily="18" charset="0"/>
              </a:rPr>
              <a:t> </a:t>
            </a:r>
            <a:r>
              <a:rPr lang="tr-TR" dirty="0" err="1">
                <a:effectLst/>
                <a:latin typeface="Cambria" panose="02040503050406030204" pitchFamily="18" charset="0"/>
              </a:rPr>
              <a:t>işyerinin</a:t>
            </a:r>
            <a:r>
              <a:rPr lang="tr-TR" dirty="0">
                <a:effectLst/>
                <a:latin typeface="Cambria" panose="02040503050406030204" pitchFamily="18" charset="0"/>
              </a:rPr>
              <a:t> kapsamına </a:t>
            </a:r>
            <a:r>
              <a:rPr lang="tr-TR" dirty="0" err="1">
                <a:effectLst/>
                <a:latin typeface="Cambria" panose="02040503050406030204" pitchFamily="18" charset="0"/>
              </a:rPr>
              <a:t>işin</a:t>
            </a:r>
            <a:r>
              <a:rPr lang="tr-TR" dirty="0">
                <a:effectLst/>
                <a:latin typeface="Cambria" panose="02040503050406030204" pitchFamily="18" charset="0"/>
              </a:rPr>
              <a:t> </a:t>
            </a:r>
            <a:r>
              <a:rPr lang="tr-TR" dirty="0" err="1">
                <a:effectLst/>
                <a:latin typeface="Cambria" panose="02040503050406030204" pitchFamily="18" charset="0"/>
              </a:rPr>
              <a:t>yapıldığı</a:t>
            </a:r>
            <a:r>
              <a:rPr lang="tr-TR" dirty="0">
                <a:effectLst/>
                <a:latin typeface="Cambria" panose="02040503050406030204" pitchFamily="18" charset="0"/>
              </a:rPr>
              <a:t> yerin yanı sıra </a:t>
            </a:r>
            <a:r>
              <a:rPr lang="tr-TR" dirty="0" err="1">
                <a:effectLst/>
                <a:latin typeface="Cambria" panose="02040503050406030204" pitchFamily="18" charset="0"/>
              </a:rPr>
              <a:t>işverenin</a:t>
            </a:r>
            <a:r>
              <a:rPr lang="tr-TR" dirty="0">
                <a:effectLst/>
                <a:latin typeface="Cambria" panose="02040503050406030204" pitchFamily="18" charset="0"/>
              </a:rPr>
              <a:t> </a:t>
            </a:r>
            <a:r>
              <a:rPr lang="tr-TR" dirty="0" err="1">
                <a:effectLst/>
                <a:latin typeface="Cambria" panose="02040503050406030204" pitchFamily="18" charset="0"/>
              </a:rPr>
              <a:t>işyerinde</a:t>
            </a:r>
            <a:r>
              <a:rPr lang="tr-TR" dirty="0">
                <a:effectLst/>
                <a:latin typeface="Cambria" panose="02040503050406030204" pitchFamily="18" charset="0"/>
              </a:rPr>
              <a:t> </a:t>
            </a:r>
            <a:r>
              <a:rPr lang="tr-TR" dirty="0" err="1">
                <a:effectLst/>
                <a:latin typeface="Cambria" panose="02040503050406030204" pitchFamily="18" charset="0"/>
              </a:rPr>
              <a:t>ürettiği</a:t>
            </a:r>
            <a:r>
              <a:rPr lang="tr-TR" dirty="0">
                <a:effectLst/>
                <a:latin typeface="Cambria" panose="02040503050406030204" pitchFamily="18" charset="0"/>
              </a:rPr>
              <a:t> mal veya hizmet ile nitelik </a:t>
            </a:r>
            <a:r>
              <a:rPr lang="tr-TR" dirty="0" err="1">
                <a:effectLst/>
                <a:latin typeface="Cambria" panose="02040503050406030204" pitchFamily="18" charset="0"/>
              </a:rPr>
              <a:t>yönünden</a:t>
            </a:r>
            <a:r>
              <a:rPr lang="tr-TR" dirty="0">
                <a:effectLst/>
                <a:latin typeface="Cambria" panose="02040503050406030204" pitchFamily="18" charset="0"/>
              </a:rPr>
              <a:t> </a:t>
            </a:r>
            <a:r>
              <a:rPr lang="tr-TR" dirty="0" err="1">
                <a:effectLst/>
                <a:latin typeface="Cambria" panose="02040503050406030204" pitchFamily="18" charset="0"/>
              </a:rPr>
              <a:t>bağlılığı</a:t>
            </a:r>
            <a:r>
              <a:rPr lang="tr-TR" dirty="0">
                <a:effectLst/>
                <a:latin typeface="Cambria" panose="02040503050406030204" pitchFamily="18" charset="0"/>
              </a:rPr>
              <a:t> bulunan ve aynı </a:t>
            </a:r>
            <a:r>
              <a:rPr lang="tr-TR" dirty="0" err="1">
                <a:effectLst/>
                <a:latin typeface="Cambria" panose="02040503050406030204" pitchFamily="18" charset="0"/>
              </a:rPr>
              <a:t>yönetim</a:t>
            </a:r>
            <a:r>
              <a:rPr lang="tr-TR" dirty="0">
                <a:effectLst/>
                <a:latin typeface="Cambria" panose="02040503050406030204" pitchFamily="18" charset="0"/>
              </a:rPr>
              <a:t> altında </a:t>
            </a:r>
            <a:r>
              <a:rPr lang="tr-TR" dirty="0" err="1">
                <a:effectLst/>
                <a:latin typeface="Cambria" panose="02040503050406030204" pitchFamily="18" charset="0"/>
              </a:rPr>
              <a:t>örgütlenen</a:t>
            </a:r>
            <a:r>
              <a:rPr lang="tr-TR" dirty="0">
                <a:effectLst/>
                <a:latin typeface="Cambria" panose="02040503050406030204" pitchFamily="18" charset="0"/>
              </a:rPr>
              <a:t> yerler </a:t>
            </a:r>
            <a:r>
              <a:rPr lang="tr-TR" b="1" dirty="0">
                <a:effectLst/>
                <a:latin typeface="Cambria" panose="02040503050406030204" pitchFamily="18" charset="0"/>
              </a:rPr>
              <a:t>(</a:t>
            </a:r>
            <a:r>
              <a:rPr lang="tr-TR" b="1" dirty="0" err="1">
                <a:effectLst/>
                <a:latin typeface="Cambria" panose="02040503050406030204" pitchFamily="18" charset="0"/>
              </a:rPr>
              <a:t>işyerine</a:t>
            </a:r>
            <a:r>
              <a:rPr lang="tr-TR" b="1" dirty="0">
                <a:effectLst/>
                <a:latin typeface="Cambria" panose="02040503050406030204" pitchFamily="18" charset="0"/>
              </a:rPr>
              <a:t> </a:t>
            </a:r>
            <a:r>
              <a:rPr lang="tr-TR" b="1" dirty="0" err="1">
                <a:effectLst/>
                <a:latin typeface="Cambria" panose="02040503050406030204" pitchFamily="18" charset="0"/>
              </a:rPr>
              <a:t>bağlı</a:t>
            </a:r>
            <a:r>
              <a:rPr lang="tr-TR" b="1" dirty="0">
                <a:effectLst/>
                <a:latin typeface="Cambria" panose="02040503050406030204" pitchFamily="18" charset="0"/>
              </a:rPr>
              <a:t> yerler)</a:t>
            </a:r>
            <a:r>
              <a:rPr lang="tr-TR" dirty="0">
                <a:effectLst/>
                <a:latin typeface="Cambria" panose="02040503050406030204" pitchFamily="18" charset="0"/>
              </a:rPr>
              <a:t>, </a:t>
            </a:r>
            <a:r>
              <a:rPr lang="tr-TR" dirty="0" err="1">
                <a:effectLst/>
                <a:latin typeface="Cambria" panose="02040503050406030204" pitchFamily="18" charset="0"/>
              </a:rPr>
              <a:t>örneklerinin</a:t>
            </a:r>
            <a:r>
              <a:rPr lang="tr-TR" dirty="0">
                <a:effectLst/>
                <a:latin typeface="Cambria" panose="02040503050406030204" pitchFamily="18" charset="0"/>
              </a:rPr>
              <a:t> </a:t>
            </a:r>
            <a:r>
              <a:rPr lang="tr-TR" dirty="0" err="1">
                <a:effectLst/>
                <a:latin typeface="Cambria" panose="02040503050406030204" pitchFamily="18" charset="0"/>
              </a:rPr>
              <a:t>sayıldığı</a:t>
            </a:r>
            <a:r>
              <a:rPr lang="tr-TR" dirty="0">
                <a:effectLst/>
                <a:latin typeface="Cambria" panose="02040503050406030204" pitchFamily="18" charset="0"/>
              </a:rPr>
              <a:t> </a:t>
            </a:r>
            <a:r>
              <a:rPr lang="tr-TR" b="1" dirty="0">
                <a:effectLst/>
                <a:latin typeface="Cambria" panose="02040503050406030204" pitchFamily="18" charset="0"/>
              </a:rPr>
              <a:t>eklentiler</a:t>
            </a:r>
            <a:r>
              <a:rPr lang="tr-TR" dirty="0">
                <a:effectLst/>
                <a:latin typeface="Cambria" panose="02040503050406030204" pitchFamily="18" charset="0"/>
              </a:rPr>
              <a:t> ile sabit veya hareketli </a:t>
            </a:r>
            <a:r>
              <a:rPr lang="tr-TR" b="1" dirty="0">
                <a:effectLst/>
                <a:latin typeface="Cambria" panose="02040503050406030204" pitchFamily="18" charset="0"/>
              </a:rPr>
              <a:t>her </a:t>
            </a:r>
            <a:r>
              <a:rPr lang="tr-TR" b="1" dirty="0" err="1">
                <a:effectLst/>
                <a:latin typeface="Cambria" panose="02040503050406030204" pitchFamily="18" charset="0"/>
              </a:rPr>
              <a:t>türlu</a:t>
            </a:r>
            <a:r>
              <a:rPr lang="tr-TR" b="1" dirty="0">
                <a:effectLst/>
                <a:latin typeface="Cambria" panose="02040503050406030204" pitchFamily="18" charset="0"/>
              </a:rPr>
              <a:t>̈ </a:t>
            </a:r>
            <a:r>
              <a:rPr lang="tr-TR" b="1" dirty="0" err="1">
                <a:effectLst/>
                <a:latin typeface="Cambria" panose="02040503050406030204" pitchFamily="18" charset="0"/>
              </a:rPr>
              <a:t>arac</a:t>
            </a:r>
            <a:r>
              <a:rPr lang="tr-TR" b="1" dirty="0">
                <a:effectLst/>
                <a:latin typeface="Cambria" panose="02040503050406030204" pitchFamily="18" charset="0"/>
              </a:rPr>
              <a:t>̧ </a:t>
            </a:r>
            <a:r>
              <a:rPr lang="tr-TR" dirty="0">
                <a:effectLst/>
                <a:latin typeface="Cambria" panose="02040503050406030204" pitchFamily="18" charset="0"/>
              </a:rPr>
              <a:t>da </a:t>
            </a:r>
            <a:r>
              <a:rPr lang="tr-TR" dirty="0" err="1">
                <a:effectLst/>
                <a:latin typeface="Cambria" panose="02040503050406030204" pitchFamily="18" charset="0"/>
              </a:rPr>
              <a:t>dâhildir</a:t>
            </a:r>
            <a:r>
              <a:rPr lang="tr-TR" dirty="0">
                <a:effectLst/>
                <a:latin typeface="Cambria" panose="02040503050406030204" pitchFamily="18" charset="0"/>
              </a:rPr>
              <a:t>.</a:t>
            </a:r>
            <a:endParaRPr lang="tr-TR" dirty="0"/>
          </a:p>
          <a:p>
            <a:endParaRPr lang="tr-TR" dirty="0"/>
          </a:p>
        </p:txBody>
      </p:sp>
    </p:spTree>
    <p:extLst>
      <p:ext uri="{BB962C8B-B14F-4D97-AF65-F5344CB8AC3E}">
        <p14:creationId xmlns:p14="http://schemas.microsoft.com/office/powerpoint/2010/main" val="299666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73184F-821C-7FDC-247A-77EE6997CABF}"/>
              </a:ext>
            </a:extLst>
          </p:cNvPr>
          <p:cNvSpPr>
            <a:spLocks noGrp="1"/>
          </p:cNvSpPr>
          <p:nvPr>
            <p:ph type="title"/>
          </p:nvPr>
        </p:nvSpPr>
        <p:spPr/>
        <p:txBody>
          <a:bodyPr>
            <a:normAutofit/>
          </a:bodyPr>
          <a:lstStyle/>
          <a:p>
            <a:pPr algn="ctr"/>
            <a:r>
              <a:rPr lang="tr-TR" sz="2800" dirty="0"/>
              <a:t>İŞYERİNİN DEVRİ</a:t>
            </a:r>
          </a:p>
        </p:txBody>
      </p:sp>
      <p:sp>
        <p:nvSpPr>
          <p:cNvPr id="3" name="İçerik Yer Tutucusu 2">
            <a:extLst>
              <a:ext uri="{FF2B5EF4-FFF2-40B4-BE49-F238E27FC236}">
                <a16:creationId xmlns:a16="http://schemas.microsoft.com/office/drawing/2014/main" id="{60B624E3-5E41-A187-6500-32BD38592C2C}"/>
              </a:ext>
            </a:extLst>
          </p:cNvPr>
          <p:cNvSpPr>
            <a:spLocks noGrp="1"/>
          </p:cNvSpPr>
          <p:nvPr>
            <p:ph idx="1"/>
          </p:nvPr>
        </p:nvSpPr>
        <p:spPr/>
        <p:txBody>
          <a:bodyPr>
            <a:normAutofit fontScale="85000" lnSpcReduction="20000"/>
          </a:bodyPr>
          <a:lstStyle/>
          <a:p>
            <a:r>
              <a:rPr lang="tr-TR" dirty="0">
                <a:effectLst/>
                <a:latin typeface="Cambria" panose="02040503050406030204" pitchFamily="18" charset="0"/>
              </a:rPr>
              <a:t>İşyeri veya </a:t>
            </a:r>
            <a:r>
              <a:rPr lang="tr-TR" dirty="0" err="1">
                <a:effectLst/>
                <a:latin typeface="Cambria" panose="02040503050406030204" pitchFamily="18" charset="0"/>
              </a:rPr>
              <a:t>işyerinin</a:t>
            </a:r>
            <a:r>
              <a:rPr lang="tr-TR" dirty="0">
                <a:effectLst/>
                <a:latin typeface="Cambria" panose="02040503050406030204" pitchFamily="18" charset="0"/>
              </a:rPr>
              <a:t> bir </a:t>
            </a:r>
            <a:r>
              <a:rPr lang="tr-TR" dirty="0" err="1">
                <a:effectLst/>
                <a:latin typeface="Cambria" panose="02040503050406030204" pitchFamily="18" charset="0"/>
              </a:rPr>
              <a:t>bölümu</a:t>
            </a:r>
            <a:r>
              <a:rPr lang="tr-TR" dirty="0">
                <a:effectLst/>
                <a:latin typeface="Cambria" panose="02040503050406030204" pitchFamily="18" charset="0"/>
              </a:rPr>
              <a:t>̈ hukuki bir </a:t>
            </a:r>
            <a:r>
              <a:rPr lang="tr-TR" dirty="0" err="1">
                <a:effectLst/>
                <a:latin typeface="Cambria" panose="02040503050406030204" pitchFamily="18" charset="0"/>
              </a:rPr>
              <a:t>işleme</a:t>
            </a:r>
            <a:r>
              <a:rPr lang="tr-TR" dirty="0">
                <a:effectLst/>
                <a:latin typeface="Cambria" panose="02040503050406030204" pitchFamily="18" charset="0"/>
              </a:rPr>
              <a:t> dayalı olarak </a:t>
            </a:r>
            <a:r>
              <a:rPr lang="tr-TR" dirty="0" err="1">
                <a:effectLst/>
                <a:latin typeface="Cambria" panose="02040503050406030204" pitchFamily="18" charset="0"/>
              </a:rPr>
              <a:t>başka</a:t>
            </a:r>
            <a:r>
              <a:rPr lang="tr-TR" dirty="0">
                <a:effectLst/>
                <a:latin typeface="Cambria" panose="02040503050406030204" pitchFamily="18" charset="0"/>
              </a:rPr>
              <a:t> birine </a:t>
            </a:r>
            <a:r>
              <a:rPr lang="tr-TR" dirty="0" err="1">
                <a:effectLst/>
                <a:latin typeface="Cambria" panose="02040503050406030204" pitchFamily="18" charset="0"/>
              </a:rPr>
              <a:t>devredildiğinde</a:t>
            </a:r>
            <a:r>
              <a:rPr lang="tr-TR" dirty="0">
                <a:effectLst/>
                <a:latin typeface="Cambria" panose="02040503050406030204" pitchFamily="18" charset="0"/>
              </a:rPr>
              <a:t>, devir tarihinde </a:t>
            </a:r>
            <a:r>
              <a:rPr lang="tr-TR" dirty="0" err="1">
                <a:effectLst/>
                <a:latin typeface="Cambria" panose="02040503050406030204" pitchFamily="18" charset="0"/>
              </a:rPr>
              <a:t>işyerinde</a:t>
            </a:r>
            <a:r>
              <a:rPr lang="tr-TR" dirty="0">
                <a:effectLst/>
                <a:latin typeface="Cambria" panose="02040503050406030204" pitchFamily="18" charset="0"/>
              </a:rPr>
              <a:t> veya bir </a:t>
            </a:r>
            <a:r>
              <a:rPr lang="tr-TR" dirty="0" err="1">
                <a:effectLst/>
                <a:latin typeface="Cambria" panose="02040503050406030204" pitchFamily="18" charset="0"/>
              </a:rPr>
              <a:t>bölümünde</a:t>
            </a:r>
            <a:r>
              <a:rPr lang="tr-TR" dirty="0">
                <a:effectLst/>
                <a:latin typeface="Cambria" panose="02040503050406030204" pitchFamily="18" charset="0"/>
              </a:rPr>
              <a:t> mevcut olan </a:t>
            </a:r>
            <a:r>
              <a:rPr lang="tr-TR" b="1" dirty="0">
                <a:effectLst/>
                <a:latin typeface="Cambria" panose="02040503050406030204" pitchFamily="18" charset="0"/>
              </a:rPr>
              <a:t>iş </a:t>
            </a:r>
            <a:r>
              <a:rPr lang="tr-TR" b="1" dirty="0" err="1">
                <a:effectLst/>
                <a:latin typeface="Cambria" panose="02040503050406030204" pitchFamily="18" charset="0"/>
              </a:rPr>
              <a:t>sözleşmeleri</a:t>
            </a:r>
            <a:r>
              <a:rPr lang="tr-TR" b="1" dirty="0">
                <a:effectLst/>
                <a:latin typeface="Cambria" panose="02040503050406030204" pitchFamily="18" charset="0"/>
              </a:rPr>
              <a:t> </a:t>
            </a:r>
            <a:r>
              <a:rPr lang="tr-TR" b="1" dirty="0" err="1">
                <a:effectLst/>
                <a:latin typeface="Cambria" panose="02040503050406030204" pitchFamily="18" charset="0"/>
              </a:rPr>
              <a:t>bütün</a:t>
            </a:r>
            <a:r>
              <a:rPr lang="tr-TR" b="1" dirty="0">
                <a:effectLst/>
                <a:latin typeface="Cambria" panose="02040503050406030204" pitchFamily="18" charset="0"/>
              </a:rPr>
              <a:t> hak ve </a:t>
            </a:r>
            <a:r>
              <a:rPr lang="tr-TR" b="1" dirty="0" err="1">
                <a:effectLst/>
                <a:latin typeface="Cambria" panose="02040503050406030204" pitchFamily="18" charset="0"/>
              </a:rPr>
              <a:t>borçları</a:t>
            </a:r>
            <a:r>
              <a:rPr lang="tr-TR" b="1" dirty="0">
                <a:effectLst/>
                <a:latin typeface="Cambria" panose="02040503050406030204" pitchFamily="18" charset="0"/>
              </a:rPr>
              <a:t> ile birlikte devralana </a:t>
            </a:r>
            <a:r>
              <a:rPr lang="tr-TR" b="1" dirty="0" err="1">
                <a:effectLst/>
                <a:latin typeface="Cambria" panose="02040503050406030204" pitchFamily="18" charset="0"/>
              </a:rPr>
              <a:t>geçer</a:t>
            </a:r>
            <a:r>
              <a:rPr lang="tr-TR" b="1" dirty="0">
                <a:effectLst/>
                <a:latin typeface="Cambria" panose="02040503050406030204" pitchFamily="18" charset="0"/>
              </a:rPr>
              <a:t>. </a:t>
            </a:r>
            <a:r>
              <a:rPr lang="tr-TR" dirty="0">
                <a:effectLst/>
                <a:latin typeface="Cambria" panose="02040503050406030204" pitchFamily="18" charset="0"/>
              </a:rPr>
              <a:t>Devreden veya devralan </a:t>
            </a:r>
            <a:r>
              <a:rPr lang="tr-TR" b="1" dirty="0" err="1">
                <a:effectLst/>
                <a:latin typeface="Cambria" panose="02040503050406030204" pitchFamily="18" charset="0"/>
              </a:rPr>
              <a:t>işveren</a:t>
            </a:r>
            <a:r>
              <a:rPr lang="tr-TR" b="1" dirty="0">
                <a:effectLst/>
                <a:latin typeface="Cambria" panose="02040503050406030204" pitchFamily="18" charset="0"/>
              </a:rPr>
              <a:t> </a:t>
            </a:r>
            <a:r>
              <a:rPr lang="tr-TR" dirty="0">
                <a:effectLst/>
                <a:latin typeface="Cambria" panose="02040503050406030204" pitchFamily="18" charset="0"/>
              </a:rPr>
              <a:t>iş </a:t>
            </a:r>
            <a:r>
              <a:rPr lang="tr-TR" dirty="0" err="1">
                <a:effectLst/>
                <a:latin typeface="Cambria" panose="02040503050406030204" pitchFamily="18" charset="0"/>
              </a:rPr>
              <a:t>sözleşmesini</a:t>
            </a:r>
            <a:r>
              <a:rPr lang="tr-TR" dirty="0">
                <a:effectLst/>
                <a:latin typeface="Cambria" panose="02040503050406030204" pitchFamily="18" charset="0"/>
              </a:rPr>
              <a:t> sırf </a:t>
            </a:r>
            <a:r>
              <a:rPr lang="tr-TR" dirty="0" err="1">
                <a:effectLst/>
                <a:latin typeface="Cambria" panose="02040503050406030204" pitchFamily="18" charset="0"/>
              </a:rPr>
              <a:t>işyerinin</a:t>
            </a:r>
            <a:r>
              <a:rPr lang="tr-TR" dirty="0">
                <a:effectLst/>
                <a:latin typeface="Cambria" panose="02040503050406030204" pitchFamily="18" charset="0"/>
              </a:rPr>
              <a:t> veya </a:t>
            </a:r>
            <a:r>
              <a:rPr lang="tr-TR" dirty="0" err="1">
                <a:effectLst/>
                <a:latin typeface="Cambria" panose="02040503050406030204" pitchFamily="18" charset="0"/>
              </a:rPr>
              <a:t>işyerinin</a:t>
            </a:r>
            <a:r>
              <a:rPr lang="tr-TR" dirty="0">
                <a:effectLst/>
                <a:latin typeface="Cambria" panose="02040503050406030204" pitchFamily="18" charset="0"/>
              </a:rPr>
              <a:t> bir </a:t>
            </a:r>
            <a:r>
              <a:rPr lang="tr-TR" dirty="0" err="1">
                <a:effectLst/>
                <a:latin typeface="Cambria" panose="02040503050406030204" pitchFamily="18" charset="0"/>
              </a:rPr>
              <a:t>bölümünün</a:t>
            </a:r>
            <a:r>
              <a:rPr lang="tr-TR" dirty="0">
                <a:effectLst/>
                <a:latin typeface="Cambria" panose="02040503050406030204" pitchFamily="18" charset="0"/>
              </a:rPr>
              <a:t> </a:t>
            </a:r>
            <a:r>
              <a:rPr lang="tr-TR" b="1" dirty="0">
                <a:effectLst/>
                <a:latin typeface="Cambria" panose="02040503050406030204" pitchFamily="18" charset="0"/>
              </a:rPr>
              <a:t>devrinden dolayı feshedemez </a:t>
            </a:r>
            <a:r>
              <a:rPr lang="tr-TR" dirty="0">
                <a:effectLst/>
                <a:latin typeface="Cambria" panose="02040503050406030204" pitchFamily="18" charset="0"/>
              </a:rPr>
              <a:t>ve </a:t>
            </a:r>
            <a:r>
              <a:rPr lang="tr-TR" b="1" dirty="0">
                <a:effectLst/>
                <a:latin typeface="Cambria" panose="02040503050406030204" pitchFamily="18" charset="0"/>
              </a:rPr>
              <a:t>devir </a:t>
            </a:r>
            <a:r>
              <a:rPr lang="tr-TR" b="1" dirty="0" err="1">
                <a:effectLst/>
                <a:latin typeface="Cambria" panose="02040503050406030204" pitchFamily="18" charset="0"/>
              </a:rPr>
              <a:t>işçi</a:t>
            </a:r>
            <a:r>
              <a:rPr lang="tr-TR" b="1" dirty="0">
                <a:effectLst/>
                <a:latin typeface="Cambria" panose="02040503050406030204" pitchFamily="18" charset="0"/>
              </a:rPr>
              <a:t> </a:t>
            </a:r>
            <a:r>
              <a:rPr lang="tr-TR" b="1" dirty="0" err="1">
                <a:effectLst/>
                <a:latin typeface="Cambria" panose="02040503050406030204" pitchFamily="18" charset="0"/>
              </a:rPr>
              <a:t>yönünden</a:t>
            </a:r>
            <a:r>
              <a:rPr lang="tr-TR" b="1" dirty="0">
                <a:effectLst/>
                <a:latin typeface="Cambria" panose="02040503050406030204" pitchFamily="18" charset="0"/>
              </a:rPr>
              <a:t> fesih </a:t>
            </a:r>
            <a:r>
              <a:rPr lang="tr-TR" b="1" dirty="0" err="1">
                <a:effectLst/>
                <a:latin typeface="Cambria" panose="02040503050406030204" pitchFamily="18" charset="0"/>
              </a:rPr>
              <a:t>için</a:t>
            </a:r>
            <a:r>
              <a:rPr lang="tr-TR" b="1" dirty="0">
                <a:effectLst/>
                <a:latin typeface="Cambria" panose="02040503050406030204" pitchFamily="18" charset="0"/>
              </a:rPr>
              <a:t> haklı sebep </a:t>
            </a:r>
            <a:r>
              <a:rPr lang="tr-TR" b="1" dirty="0" err="1">
                <a:effectLst/>
                <a:latin typeface="Cambria" panose="02040503050406030204" pitchFamily="18" charset="0"/>
              </a:rPr>
              <a:t>oluşturmaz</a:t>
            </a:r>
            <a:r>
              <a:rPr lang="tr-TR" b="1" dirty="0">
                <a:effectLst/>
                <a:latin typeface="Cambria" panose="02040503050406030204" pitchFamily="18" charset="0"/>
              </a:rPr>
              <a:t>. </a:t>
            </a:r>
            <a:r>
              <a:rPr lang="tr-TR" dirty="0">
                <a:effectLst/>
                <a:latin typeface="Cambria" panose="02040503050406030204" pitchFamily="18" charset="0"/>
              </a:rPr>
              <a:t>Bununla birlikte, devreden veya devralan </a:t>
            </a:r>
            <a:r>
              <a:rPr lang="tr-TR" dirty="0" err="1">
                <a:effectLst/>
                <a:latin typeface="Cambria" panose="02040503050406030204" pitchFamily="18" charset="0"/>
              </a:rPr>
              <a:t>işverenin</a:t>
            </a:r>
            <a:r>
              <a:rPr lang="tr-TR" dirty="0">
                <a:effectLst/>
                <a:latin typeface="Cambria" panose="02040503050406030204" pitchFamily="18" charset="0"/>
              </a:rPr>
              <a:t> ekonomik ve teknolojik sebeplerin yahut iş organizasyonu </a:t>
            </a:r>
            <a:r>
              <a:rPr lang="tr-TR" dirty="0" err="1">
                <a:effectLst/>
                <a:latin typeface="Cambria" panose="02040503050406030204" pitchFamily="18" charset="0"/>
              </a:rPr>
              <a:t>değişikliğinin</a:t>
            </a:r>
            <a:r>
              <a:rPr lang="tr-TR" dirty="0">
                <a:effectLst/>
                <a:latin typeface="Cambria" panose="02040503050406030204" pitchFamily="18" charset="0"/>
              </a:rPr>
              <a:t> gerekli </a:t>
            </a:r>
            <a:r>
              <a:rPr lang="tr-TR" dirty="0" err="1">
                <a:effectLst/>
                <a:latin typeface="Cambria" panose="02040503050406030204" pitchFamily="18" charset="0"/>
              </a:rPr>
              <a:t>kıldığı</a:t>
            </a:r>
            <a:r>
              <a:rPr lang="tr-TR" dirty="0">
                <a:effectLst/>
                <a:latin typeface="Cambria" panose="02040503050406030204" pitchFamily="18" charset="0"/>
              </a:rPr>
              <a:t> fesih hakları veya </a:t>
            </a:r>
            <a:r>
              <a:rPr lang="tr-TR" dirty="0" err="1">
                <a:effectLst/>
                <a:latin typeface="Cambria" panose="02040503050406030204" pitchFamily="18" charset="0"/>
              </a:rPr>
              <a:t>işçi</a:t>
            </a:r>
            <a:r>
              <a:rPr lang="tr-TR" dirty="0">
                <a:effectLst/>
                <a:latin typeface="Cambria" panose="02040503050406030204" pitchFamily="18" charset="0"/>
              </a:rPr>
              <a:t> ve </a:t>
            </a:r>
            <a:r>
              <a:rPr lang="tr-TR" dirty="0" err="1">
                <a:effectLst/>
                <a:latin typeface="Cambria" panose="02040503050406030204" pitchFamily="18" charset="0"/>
              </a:rPr>
              <a:t>işverenlerin</a:t>
            </a:r>
            <a:r>
              <a:rPr lang="tr-TR" dirty="0">
                <a:effectLst/>
                <a:latin typeface="Cambria" panose="02040503050406030204" pitchFamily="18" charset="0"/>
              </a:rPr>
              <a:t> haklı nedenlerden derhal fesih hakları saklıdır. Devralan </a:t>
            </a:r>
            <a:r>
              <a:rPr lang="tr-TR" dirty="0" err="1">
                <a:effectLst/>
                <a:latin typeface="Cambria" panose="02040503050406030204" pitchFamily="18" charset="0"/>
              </a:rPr>
              <a:t>işveren</a:t>
            </a:r>
            <a:r>
              <a:rPr lang="tr-TR" dirty="0">
                <a:effectLst/>
                <a:latin typeface="Cambria" panose="02040503050406030204" pitchFamily="18" charset="0"/>
              </a:rPr>
              <a:t>, </a:t>
            </a:r>
            <a:r>
              <a:rPr lang="tr-TR" b="1" dirty="0" err="1">
                <a:effectLst/>
                <a:latin typeface="Cambria" panose="02040503050406030204" pitchFamily="18" charset="0"/>
              </a:rPr>
              <a:t>işçinin</a:t>
            </a:r>
            <a:r>
              <a:rPr lang="tr-TR" b="1" dirty="0">
                <a:effectLst/>
                <a:latin typeface="Cambria" panose="02040503050406030204" pitchFamily="18" charset="0"/>
              </a:rPr>
              <a:t> hizmet </a:t>
            </a:r>
            <a:r>
              <a:rPr lang="tr-TR" b="1" dirty="0" err="1">
                <a:effectLst/>
                <a:latin typeface="Cambria" panose="02040503050406030204" pitchFamily="18" charset="0"/>
              </a:rPr>
              <a:t>süresinin</a:t>
            </a:r>
            <a:r>
              <a:rPr lang="tr-TR" b="1" dirty="0">
                <a:effectLst/>
                <a:latin typeface="Cambria" panose="02040503050406030204" pitchFamily="18" charset="0"/>
              </a:rPr>
              <a:t> (kıdeminin) esas </a:t>
            </a:r>
            <a:r>
              <a:rPr lang="tr-TR" b="1" dirty="0" err="1">
                <a:effectLst/>
                <a:latin typeface="Cambria" panose="02040503050406030204" pitchFamily="18" charset="0"/>
              </a:rPr>
              <a:t>alındığı</a:t>
            </a:r>
            <a:r>
              <a:rPr lang="tr-TR" b="1" dirty="0">
                <a:effectLst/>
                <a:latin typeface="Cambria" panose="02040503050406030204" pitchFamily="18" charset="0"/>
              </a:rPr>
              <a:t> haklarda, </a:t>
            </a:r>
            <a:r>
              <a:rPr lang="tr-TR" b="1" dirty="0" err="1">
                <a:effectLst/>
                <a:latin typeface="Cambria" panose="02040503050406030204" pitchFamily="18" charset="0"/>
              </a:rPr>
              <a:t>işçinin</a:t>
            </a:r>
            <a:r>
              <a:rPr lang="tr-TR" b="1" dirty="0">
                <a:effectLst/>
                <a:latin typeface="Cambria" panose="02040503050406030204" pitchFamily="18" charset="0"/>
              </a:rPr>
              <a:t> devreden </a:t>
            </a:r>
            <a:r>
              <a:rPr lang="tr-TR" b="1" dirty="0" err="1">
                <a:effectLst/>
                <a:latin typeface="Cambria" panose="02040503050406030204" pitchFamily="18" charset="0"/>
              </a:rPr>
              <a:t>işveren</a:t>
            </a:r>
            <a:r>
              <a:rPr lang="tr-TR" b="1" dirty="0">
                <a:effectLst/>
                <a:latin typeface="Cambria" panose="02040503050406030204" pitchFamily="18" charset="0"/>
              </a:rPr>
              <a:t> yanında </a:t>
            </a:r>
            <a:r>
              <a:rPr lang="tr-TR" b="1" dirty="0" err="1">
                <a:effectLst/>
                <a:latin typeface="Cambria" panose="02040503050406030204" pitchFamily="18" charset="0"/>
              </a:rPr>
              <a:t>işe</a:t>
            </a:r>
            <a:r>
              <a:rPr lang="tr-TR" b="1" dirty="0">
                <a:effectLst/>
                <a:latin typeface="Cambria" panose="02040503050406030204" pitchFamily="18" charset="0"/>
              </a:rPr>
              <a:t> </a:t>
            </a:r>
            <a:r>
              <a:rPr lang="tr-TR" b="1" dirty="0" err="1">
                <a:effectLst/>
                <a:latin typeface="Cambria" panose="02040503050406030204" pitchFamily="18" charset="0"/>
              </a:rPr>
              <a:t>başladığı</a:t>
            </a:r>
            <a:r>
              <a:rPr lang="tr-TR" b="1" dirty="0">
                <a:effectLst/>
                <a:latin typeface="Cambria" panose="02040503050406030204" pitchFamily="18" charset="0"/>
              </a:rPr>
              <a:t> tarihe </a:t>
            </a:r>
            <a:r>
              <a:rPr lang="tr-TR" b="1" dirty="0" err="1">
                <a:effectLst/>
                <a:latin typeface="Cambria" panose="02040503050406030204" pitchFamily="18" charset="0"/>
              </a:rPr>
              <a:t>göre</a:t>
            </a:r>
            <a:r>
              <a:rPr lang="tr-TR" b="1" dirty="0">
                <a:effectLst/>
                <a:latin typeface="Cambria" panose="02040503050406030204" pitchFamily="18" charset="0"/>
              </a:rPr>
              <a:t> </a:t>
            </a:r>
            <a:r>
              <a:rPr lang="tr-TR" dirty="0" err="1">
                <a:effectLst/>
                <a:latin typeface="Cambria" panose="02040503050406030204" pitchFamily="18" charset="0"/>
              </a:rPr>
              <a:t>işlem</a:t>
            </a:r>
            <a:r>
              <a:rPr lang="tr-TR" dirty="0">
                <a:effectLst/>
                <a:latin typeface="Cambria" panose="02040503050406030204" pitchFamily="18" charset="0"/>
              </a:rPr>
              <a:t> yapmakla </a:t>
            </a:r>
            <a:r>
              <a:rPr lang="tr-TR" dirty="0" err="1">
                <a:effectLst/>
                <a:latin typeface="Cambria" panose="02040503050406030204" pitchFamily="18" charset="0"/>
              </a:rPr>
              <a:t>yükümlüdür</a:t>
            </a:r>
            <a:r>
              <a:rPr lang="tr-TR" dirty="0">
                <a:effectLst/>
                <a:latin typeface="Cambria" panose="02040503050406030204" pitchFamily="18" charset="0"/>
              </a:rPr>
              <a:t>. </a:t>
            </a:r>
          </a:p>
          <a:p>
            <a:r>
              <a:rPr lang="tr-TR" b="1" dirty="0">
                <a:effectLst/>
                <a:latin typeface="Cambria" panose="02040503050406030204" pitchFamily="18" charset="0"/>
              </a:rPr>
              <a:t>Devirden </a:t>
            </a:r>
            <a:r>
              <a:rPr lang="tr-TR" b="1" dirty="0" err="1">
                <a:effectLst/>
                <a:latin typeface="Cambria" panose="02040503050406030204" pitchFamily="18" charset="0"/>
              </a:rPr>
              <a:t>önce</a:t>
            </a:r>
            <a:r>
              <a:rPr lang="tr-TR" b="1" dirty="0">
                <a:effectLst/>
                <a:latin typeface="Cambria" panose="02040503050406030204" pitchFamily="18" charset="0"/>
              </a:rPr>
              <a:t> </a:t>
            </a:r>
            <a:r>
              <a:rPr lang="tr-TR" b="1" dirty="0" err="1">
                <a:effectLst/>
                <a:latin typeface="Cambria" panose="02040503050406030204" pitchFamily="18" charset="0"/>
              </a:rPr>
              <a:t>doğmus</a:t>
            </a:r>
            <a:r>
              <a:rPr lang="tr-TR" b="1" dirty="0">
                <a:effectLst/>
                <a:latin typeface="Cambria" panose="02040503050406030204" pitchFamily="18" charset="0"/>
              </a:rPr>
              <a:t>̧ olan ve devir tarihinde </a:t>
            </a:r>
            <a:r>
              <a:rPr lang="tr-TR" b="1" dirty="0" err="1">
                <a:effectLst/>
                <a:latin typeface="Cambria" panose="02040503050406030204" pitchFamily="18" charset="0"/>
              </a:rPr>
              <a:t>ödenmesi</a:t>
            </a:r>
            <a:r>
              <a:rPr lang="tr-TR" b="1" dirty="0">
                <a:effectLst/>
                <a:latin typeface="Cambria" panose="02040503050406030204" pitchFamily="18" charset="0"/>
              </a:rPr>
              <a:t> gereken </a:t>
            </a:r>
            <a:r>
              <a:rPr lang="tr-TR" b="1" dirty="0" err="1">
                <a:effectLst/>
                <a:latin typeface="Cambria" panose="02040503050406030204" pitchFamily="18" charset="0"/>
              </a:rPr>
              <a:t>işçilik</a:t>
            </a:r>
            <a:r>
              <a:rPr lang="tr-TR" b="1" dirty="0">
                <a:effectLst/>
                <a:latin typeface="Cambria" panose="02040503050406030204" pitchFamily="18" charset="0"/>
              </a:rPr>
              <a:t> alacakla- </a:t>
            </a:r>
            <a:r>
              <a:rPr lang="tr-TR" b="1" dirty="0" err="1">
                <a:effectLst/>
                <a:latin typeface="Cambria" panose="02040503050406030204" pitchFamily="18" charset="0"/>
              </a:rPr>
              <a:t>rından</a:t>
            </a:r>
            <a:r>
              <a:rPr lang="tr-TR" b="1" dirty="0">
                <a:effectLst/>
                <a:latin typeface="Cambria" panose="02040503050406030204" pitchFamily="18" charset="0"/>
              </a:rPr>
              <a:t> devreden </a:t>
            </a:r>
            <a:r>
              <a:rPr lang="tr-TR" b="1" dirty="0" err="1">
                <a:effectLst/>
                <a:latin typeface="Cambria" panose="02040503050406030204" pitchFamily="18" charset="0"/>
              </a:rPr>
              <a:t>işveren</a:t>
            </a:r>
            <a:r>
              <a:rPr lang="tr-TR" b="1" dirty="0">
                <a:effectLst/>
                <a:latin typeface="Cambria" panose="02040503050406030204" pitchFamily="18" charset="0"/>
              </a:rPr>
              <a:t> ile devralan </a:t>
            </a:r>
            <a:r>
              <a:rPr lang="tr-TR" b="1" dirty="0" err="1">
                <a:effectLst/>
                <a:latin typeface="Cambria" panose="02040503050406030204" pitchFamily="18" charset="0"/>
              </a:rPr>
              <a:t>işveren</a:t>
            </a:r>
            <a:r>
              <a:rPr lang="tr-TR" b="1" dirty="0">
                <a:effectLst/>
                <a:latin typeface="Cambria" panose="02040503050406030204" pitchFamily="18" charset="0"/>
              </a:rPr>
              <a:t> birlikte (</a:t>
            </a:r>
            <a:r>
              <a:rPr lang="tr-TR" b="1" dirty="0" err="1">
                <a:effectLst/>
                <a:latin typeface="Cambria" panose="02040503050406030204" pitchFamily="18" charset="0"/>
              </a:rPr>
              <a:t>müteselsilen</a:t>
            </a:r>
            <a:r>
              <a:rPr lang="tr-TR" b="1" dirty="0">
                <a:effectLst/>
                <a:latin typeface="Cambria" panose="02040503050406030204" pitchFamily="18" charset="0"/>
              </a:rPr>
              <a:t>) sorumlu </a:t>
            </a:r>
            <a:r>
              <a:rPr lang="tr-TR" dirty="0" err="1">
                <a:effectLst/>
                <a:latin typeface="Cambria" panose="02040503050406030204" pitchFamily="18" charset="0"/>
              </a:rPr>
              <a:t>tutulmuşlardır</a:t>
            </a:r>
            <a:r>
              <a:rPr lang="tr-TR" dirty="0">
                <a:effectLst/>
                <a:latin typeface="Cambria" panose="02040503050406030204" pitchFamily="18" charset="0"/>
              </a:rPr>
              <a:t>. </a:t>
            </a:r>
            <a:r>
              <a:rPr lang="tr-TR" dirty="0" err="1">
                <a:effectLst/>
                <a:latin typeface="Cambria" panose="02040503050406030204" pitchFamily="18" charset="0"/>
              </a:rPr>
              <a:t>Şu</a:t>
            </a:r>
            <a:r>
              <a:rPr lang="tr-TR" dirty="0">
                <a:effectLst/>
                <a:latin typeface="Cambria" panose="02040503050406030204" pitchFamily="18" charset="0"/>
              </a:rPr>
              <a:t> kadar ki, </a:t>
            </a:r>
            <a:r>
              <a:rPr lang="tr-TR" b="1" dirty="0">
                <a:effectLst/>
                <a:latin typeface="Cambria" panose="02040503050406030204" pitchFamily="18" charset="0"/>
              </a:rPr>
              <a:t>devreden </a:t>
            </a:r>
            <a:r>
              <a:rPr lang="tr-TR" b="1" dirty="0" err="1">
                <a:effectLst/>
                <a:latin typeface="Cambria" panose="02040503050406030204" pitchFamily="18" charset="0"/>
              </a:rPr>
              <a:t>işverenin</a:t>
            </a:r>
            <a:r>
              <a:rPr lang="tr-TR" b="1" dirty="0">
                <a:effectLst/>
                <a:latin typeface="Cambria" panose="02040503050406030204" pitchFamily="18" charset="0"/>
              </a:rPr>
              <a:t> </a:t>
            </a:r>
            <a:r>
              <a:rPr lang="tr-TR" b="1" dirty="0" err="1">
                <a:effectLst/>
                <a:latin typeface="Cambria" panose="02040503050406030204" pitchFamily="18" charset="0"/>
              </a:rPr>
              <a:t>sorumluluğu</a:t>
            </a:r>
            <a:r>
              <a:rPr lang="tr-TR" b="1" dirty="0">
                <a:effectLst/>
                <a:latin typeface="Cambria" panose="02040503050406030204" pitchFamily="18" charset="0"/>
              </a:rPr>
              <a:t> </a:t>
            </a:r>
            <a:r>
              <a:rPr lang="tr-TR" b="1" u="sng" dirty="0">
                <a:effectLst/>
                <a:latin typeface="Cambria" panose="02040503050406030204" pitchFamily="18" charset="0"/>
              </a:rPr>
              <a:t>devir tarihinden itibaren </a:t>
            </a:r>
            <a:r>
              <a:rPr lang="tr-TR" b="1" u="sng" dirty="0">
                <a:solidFill>
                  <a:srgbClr val="FF0000"/>
                </a:solidFill>
                <a:effectLst/>
                <a:latin typeface="Cambria" panose="02040503050406030204" pitchFamily="18" charset="0"/>
              </a:rPr>
              <a:t>iki yıl</a:t>
            </a:r>
            <a:r>
              <a:rPr lang="tr-TR" b="1" dirty="0">
                <a:solidFill>
                  <a:srgbClr val="FF0000"/>
                </a:solidFill>
                <a:effectLst/>
                <a:latin typeface="Cambria" panose="02040503050406030204" pitchFamily="18" charset="0"/>
              </a:rPr>
              <a:t> </a:t>
            </a:r>
            <a:r>
              <a:rPr lang="tr-TR" b="1" dirty="0">
                <a:effectLst/>
                <a:latin typeface="Cambria" panose="02040503050406030204" pitchFamily="18" charset="0"/>
              </a:rPr>
              <a:t>ile sınırlıdır. </a:t>
            </a:r>
            <a:endParaRPr lang="tr-TR" dirty="0"/>
          </a:p>
          <a:p>
            <a:pPr marL="0" indent="0">
              <a:buNone/>
            </a:pPr>
            <a:endParaRPr lang="tr-TR" dirty="0"/>
          </a:p>
        </p:txBody>
      </p:sp>
    </p:spTree>
    <p:extLst>
      <p:ext uri="{BB962C8B-B14F-4D97-AF65-F5344CB8AC3E}">
        <p14:creationId xmlns:p14="http://schemas.microsoft.com/office/powerpoint/2010/main" val="343625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B93CEE-7959-BA2F-FA56-2BD0E05639ED}"/>
              </a:ext>
            </a:extLst>
          </p:cNvPr>
          <p:cNvSpPr>
            <a:spLocks noGrp="1"/>
          </p:cNvSpPr>
          <p:nvPr>
            <p:ph type="title"/>
          </p:nvPr>
        </p:nvSpPr>
        <p:spPr/>
        <p:txBody>
          <a:bodyPr>
            <a:normAutofit/>
          </a:bodyPr>
          <a:lstStyle/>
          <a:p>
            <a:pPr algn="ctr"/>
            <a:r>
              <a:rPr lang="tr-TR" sz="2800" b="1" dirty="0">
                <a:effectLst/>
                <a:latin typeface="Graphik"/>
              </a:rPr>
              <a:t>GEÇİCİ İŞ İLİŞKİSİ </a:t>
            </a:r>
            <a:br>
              <a:rPr lang="tr-TR" sz="2800" dirty="0"/>
            </a:br>
            <a:endParaRPr lang="tr-TR" sz="2800" dirty="0"/>
          </a:p>
        </p:txBody>
      </p:sp>
      <p:sp>
        <p:nvSpPr>
          <p:cNvPr id="3" name="İçerik Yer Tutucusu 2">
            <a:extLst>
              <a:ext uri="{FF2B5EF4-FFF2-40B4-BE49-F238E27FC236}">
                <a16:creationId xmlns:a16="http://schemas.microsoft.com/office/drawing/2014/main" id="{FFAB4F88-A77F-6624-065D-D8B101A3794C}"/>
              </a:ext>
            </a:extLst>
          </p:cNvPr>
          <p:cNvSpPr>
            <a:spLocks noGrp="1"/>
          </p:cNvSpPr>
          <p:nvPr>
            <p:ph idx="1"/>
          </p:nvPr>
        </p:nvSpPr>
        <p:spPr/>
        <p:txBody>
          <a:bodyPr>
            <a:noAutofit/>
          </a:bodyPr>
          <a:lstStyle/>
          <a:p>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Kanunu’nun 7. maddesinde </a:t>
            </a:r>
            <a:r>
              <a:rPr lang="tr-TR" sz="1600" dirty="0" err="1">
                <a:effectLst/>
                <a:latin typeface="Cambria" panose="02040503050406030204" pitchFamily="18" charset="0"/>
              </a:rPr>
              <a:t>düzenlenmis</a:t>
            </a:r>
            <a:r>
              <a:rPr lang="tr-TR" sz="1600" dirty="0">
                <a:effectLst/>
                <a:latin typeface="Cambria" panose="02040503050406030204" pitchFamily="18" charset="0"/>
              </a:rPr>
              <a:t>̧ olup, bu </a:t>
            </a:r>
            <a:r>
              <a:rPr lang="tr-TR" sz="1600" dirty="0" err="1">
                <a:effectLst/>
                <a:latin typeface="Cambria" panose="02040503050406030204" pitchFamily="18" charset="0"/>
              </a:rPr>
              <a:t>hüküm</a:t>
            </a:r>
            <a:r>
              <a:rPr lang="tr-TR" sz="1600" dirty="0">
                <a:effectLst/>
                <a:latin typeface="Cambria" panose="02040503050406030204" pitchFamily="18" charset="0"/>
              </a:rPr>
              <a:t> hem mesleki </a:t>
            </a:r>
            <a:r>
              <a:rPr lang="tr-TR" sz="1600" dirty="0" err="1">
                <a:effectLst/>
                <a:latin typeface="Cambria" panose="02040503050406030204" pitchFamily="18" charset="0"/>
              </a:rPr>
              <a:t>amaçlı</a:t>
            </a:r>
            <a:r>
              <a:rPr lang="tr-TR" sz="1600" dirty="0">
                <a:effectLst/>
                <a:latin typeface="Cambria" panose="02040503050406030204" pitchFamily="18" charset="0"/>
              </a:rPr>
              <a:t>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ilişkisini</a:t>
            </a:r>
            <a:r>
              <a:rPr lang="tr-TR" sz="1600" dirty="0">
                <a:effectLst/>
                <a:latin typeface="Cambria" panose="02040503050406030204" pitchFamily="18" charset="0"/>
              </a:rPr>
              <a:t> hem mesleki </a:t>
            </a:r>
            <a:r>
              <a:rPr lang="tr-TR" sz="1600" dirty="0" err="1">
                <a:effectLst/>
                <a:latin typeface="Cambria" panose="02040503050406030204" pitchFamily="18" charset="0"/>
              </a:rPr>
              <a:t>amaçlı</a:t>
            </a:r>
            <a:r>
              <a:rPr lang="tr-TR" sz="1600" dirty="0">
                <a:effectLst/>
                <a:latin typeface="Cambria" panose="02040503050406030204" pitchFamily="18" charset="0"/>
              </a:rPr>
              <a:t> olmayan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ilişkisini</a:t>
            </a:r>
            <a:r>
              <a:rPr lang="tr-TR" sz="1600" dirty="0">
                <a:effectLst/>
                <a:latin typeface="Cambria" panose="02040503050406030204" pitchFamily="18" charset="0"/>
              </a:rPr>
              <a:t> kapsamaktadır.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a:t>
            </a:r>
            <a:r>
              <a:rPr lang="tr-TR" sz="1600" dirty="0" err="1">
                <a:effectLst/>
                <a:latin typeface="Cambria" panose="02040503050406030204" pitchFamily="18" charset="0"/>
              </a:rPr>
              <a:t>özel</a:t>
            </a:r>
            <a:r>
              <a:rPr lang="tr-TR" sz="1600" dirty="0">
                <a:effectLst/>
                <a:latin typeface="Cambria" panose="02040503050406030204" pitchFamily="18" charset="0"/>
              </a:rPr>
              <a:t> istihdam </a:t>
            </a:r>
            <a:r>
              <a:rPr lang="tr-TR" sz="1600" dirty="0" err="1">
                <a:effectLst/>
                <a:latin typeface="Cambria" panose="02040503050406030204" pitchFamily="18" charset="0"/>
              </a:rPr>
              <a:t>bürosu</a:t>
            </a:r>
            <a:r>
              <a:rPr lang="tr-TR" sz="1600" dirty="0">
                <a:effectLst/>
                <a:latin typeface="Cambria" panose="02040503050406030204" pitchFamily="18" charset="0"/>
              </a:rPr>
              <a:t> </a:t>
            </a:r>
            <a:r>
              <a:rPr lang="tr-TR" sz="1600" dirty="0" err="1">
                <a:effectLst/>
                <a:latin typeface="Cambria" panose="02040503050406030204" pitchFamily="18" charset="0"/>
              </a:rPr>
              <a:t>aracılığıyla</a:t>
            </a:r>
            <a:r>
              <a:rPr lang="tr-TR" sz="1600" dirty="0">
                <a:effectLst/>
                <a:latin typeface="Cambria" panose="02040503050406030204" pitchFamily="18" charset="0"/>
              </a:rPr>
              <a:t> ya da holding </a:t>
            </a:r>
            <a:r>
              <a:rPr lang="tr-TR" sz="1600" dirty="0" err="1">
                <a:effectLst/>
                <a:latin typeface="Cambria" panose="02040503050406030204" pitchFamily="18" charset="0"/>
              </a:rPr>
              <a:t>bünyesi</a:t>
            </a:r>
            <a:r>
              <a:rPr lang="tr-TR" sz="1600" dirty="0">
                <a:effectLst/>
                <a:latin typeface="Cambria" panose="02040503050406030204" pitchFamily="18" charset="0"/>
              </a:rPr>
              <a:t> </a:t>
            </a:r>
            <a:r>
              <a:rPr lang="tr-TR" sz="1600" dirty="0" err="1">
                <a:effectLst/>
                <a:latin typeface="Cambria" panose="02040503050406030204" pitchFamily="18" charset="0"/>
              </a:rPr>
              <a:t>içinde</a:t>
            </a:r>
            <a:r>
              <a:rPr lang="tr-TR" sz="1600" dirty="0">
                <a:effectLst/>
                <a:latin typeface="Cambria" panose="02040503050406030204" pitchFamily="18" charset="0"/>
              </a:rPr>
              <a:t> veya aynı </a:t>
            </a:r>
            <a:r>
              <a:rPr lang="tr-TR" sz="1600" dirty="0" err="1">
                <a:effectLst/>
                <a:latin typeface="Cambria" panose="02040503050406030204" pitchFamily="18" charset="0"/>
              </a:rPr>
              <a:t>şirketler</a:t>
            </a:r>
            <a:r>
              <a:rPr lang="tr-TR" sz="1600" dirty="0">
                <a:effectLst/>
                <a:latin typeface="Cambria" panose="02040503050406030204" pitchFamily="18" charset="0"/>
              </a:rPr>
              <a:t> </a:t>
            </a:r>
            <a:r>
              <a:rPr lang="tr-TR" sz="1600" dirty="0" err="1">
                <a:effectLst/>
                <a:latin typeface="Cambria" panose="02040503050406030204" pitchFamily="18" charset="0"/>
              </a:rPr>
              <a:t>topluluğuna</a:t>
            </a:r>
            <a:r>
              <a:rPr lang="tr-TR" sz="1600" dirty="0">
                <a:effectLst/>
                <a:latin typeface="Cambria" panose="02040503050406030204" pitchFamily="18" charset="0"/>
              </a:rPr>
              <a:t> </a:t>
            </a:r>
            <a:r>
              <a:rPr lang="tr-TR" sz="1600" dirty="0" err="1">
                <a:effectLst/>
                <a:latin typeface="Cambria" panose="02040503050406030204" pitchFamily="18" charset="0"/>
              </a:rPr>
              <a:t>bağlı</a:t>
            </a:r>
            <a:r>
              <a:rPr lang="tr-TR" sz="1600" dirty="0">
                <a:effectLst/>
                <a:latin typeface="Cambria" panose="02040503050406030204" pitchFamily="18" charset="0"/>
              </a:rPr>
              <a:t> </a:t>
            </a:r>
            <a:r>
              <a:rPr lang="tr-TR" sz="1600" dirty="0" err="1">
                <a:effectLst/>
                <a:latin typeface="Cambria" panose="02040503050406030204" pitchFamily="18" charset="0"/>
              </a:rPr>
              <a:t>başka</a:t>
            </a:r>
            <a:r>
              <a:rPr lang="tr-TR" sz="1600" dirty="0">
                <a:effectLst/>
                <a:latin typeface="Cambria" panose="02040503050406030204" pitchFamily="18" charset="0"/>
              </a:rPr>
              <a:t> bir </a:t>
            </a:r>
            <a:r>
              <a:rPr lang="tr-TR" sz="1600" dirty="0" err="1">
                <a:effectLst/>
                <a:latin typeface="Cambria" panose="02040503050406030204" pitchFamily="18" charset="0"/>
              </a:rPr>
              <a:t>işyerinde</a:t>
            </a:r>
            <a:r>
              <a:rPr lang="tr-TR" sz="1600" dirty="0">
                <a:effectLst/>
                <a:latin typeface="Cambria" panose="02040503050406030204" pitchFamily="18" charset="0"/>
              </a:rPr>
              <a:t> </a:t>
            </a:r>
            <a:r>
              <a:rPr lang="tr-TR" sz="1600" dirty="0" err="1">
                <a:effectLst/>
                <a:latin typeface="Cambria" panose="02040503050406030204" pitchFamily="18" charset="0"/>
              </a:rPr>
              <a:t>görevlendirme</a:t>
            </a:r>
            <a:r>
              <a:rPr lang="tr-TR" sz="1600" dirty="0">
                <a:effectLst/>
                <a:latin typeface="Cambria" panose="02040503050406030204" pitchFamily="18" charset="0"/>
              </a:rPr>
              <a:t> yapılmak suretiyle kurulan </a:t>
            </a:r>
            <a:r>
              <a:rPr lang="tr-TR" sz="1600" dirty="0" err="1">
                <a:effectLst/>
                <a:latin typeface="Cambria" panose="02040503050406030204" pitchFamily="18" charset="0"/>
              </a:rPr>
              <a:t>ilişki</a:t>
            </a:r>
            <a:r>
              <a:rPr lang="tr-TR" sz="1600" dirty="0">
                <a:effectLst/>
                <a:latin typeface="Cambria" panose="02040503050406030204" pitchFamily="18" charset="0"/>
              </a:rPr>
              <a:t> olarak tanımlanabilir. </a:t>
            </a:r>
            <a:endParaRPr lang="tr-TR" sz="1600" dirty="0"/>
          </a:p>
          <a:p>
            <a:r>
              <a:rPr lang="tr-TR" sz="1600" b="1" u="sng" dirty="0">
                <a:effectLst/>
                <a:latin typeface="Cambria" panose="02040503050406030204" pitchFamily="18" charset="0"/>
              </a:rPr>
              <a:t>Mesleki </a:t>
            </a:r>
            <a:r>
              <a:rPr lang="tr-TR" sz="1600" b="1" u="sng" dirty="0" err="1">
                <a:effectLst/>
                <a:latin typeface="Cambria" panose="02040503050406030204" pitchFamily="18" charset="0"/>
              </a:rPr>
              <a:t>amaçlı</a:t>
            </a:r>
            <a:r>
              <a:rPr lang="tr-TR" sz="1600" b="1" u="sng" dirty="0">
                <a:effectLst/>
                <a:latin typeface="Cambria" panose="02040503050406030204" pitchFamily="18" charset="0"/>
              </a:rPr>
              <a:t> </a:t>
            </a:r>
            <a:r>
              <a:rPr lang="tr-TR" sz="1600" dirty="0" err="1">
                <a:effectLst/>
                <a:latin typeface="Cambria" panose="02040503050406030204" pitchFamily="18" charset="0"/>
              </a:rPr>
              <a:t>diğer</a:t>
            </a:r>
            <a:r>
              <a:rPr lang="tr-TR" sz="1600" dirty="0">
                <a:effectLst/>
                <a:latin typeface="Cambria" panose="02040503050406030204" pitchFamily="18" charset="0"/>
              </a:rPr>
              <a:t> bir ifade ile </a:t>
            </a:r>
            <a:r>
              <a:rPr lang="tr-TR" sz="1600" dirty="0" err="1">
                <a:effectLst/>
                <a:latin typeface="Cambria" panose="02040503050406030204" pitchFamily="18" charset="0"/>
              </a:rPr>
              <a:t>özel</a:t>
            </a:r>
            <a:r>
              <a:rPr lang="tr-TR" sz="1600" dirty="0">
                <a:effectLst/>
                <a:latin typeface="Cambria" panose="02040503050406030204" pitchFamily="18" charset="0"/>
              </a:rPr>
              <a:t> istihdam </a:t>
            </a:r>
            <a:r>
              <a:rPr lang="tr-TR" sz="1600" dirty="0" err="1">
                <a:effectLst/>
                <a:latin typeface="Cambria" panose="02040503050406030204" pitchFamily="18" charset="0"/>
              </a:rPr>
              <a:t>bürosu</a:t>
            </a:r>
            <a:r>
              <a:rPr lang="tr-TR" sz="1600" dirty="0">
                <a:effectLst/>
                <a:latin typeface="Cambria" panose="02040503050406030204" pitchFamily="18" charset="0"/>
              </a:rPr>
              <a:t> </a:t>
            </a:r>
            <a:r>
              <a:rPr lang="tr-TR" sz="1600" dirty="0" err="1">
                <a:effectLst/>
                <a:latin typeface="Cambria" panose="02040503050406030204" pitchFamily="18" charset="0"/>
              </a:rPr>
              <a:t>aracılığıyla</a:t>
            </a:r>
            <a:r>
              <a:rPr lang="tr-TR" sz="1600" dirty="0">
                <a:effectLst/>
                <a:latin typeface="Cambria" panose="02040503050406030204" pitchFamily="18" charset="0"/>
              </a:rPr>
              <a:t>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a:t>
            </a:r>
            <a:r>
              <a:rPr lang="tr-TR" sz="1600" dirty="0" err="1">
                <a:effectLst/>
                <a:latin typeface="Cambria" panose="02040503050406030204" pitchFamily="18" charset="0"/>
              </a:rPr>
              <a:t>Türkiye</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Kurumunca izin verilen </a:t>
            </a:r>
            <a:r>
              <a:rPr lang="tr-TR" sz="1600" b="1" dirty="0" err="1">
                <a:effectLst/>
                <a:latin typeface="Cambria" panose="02040503050406030204" pitchFamily="18" charset="0"/>
              </a:rPr>
              <a:t>özel</a:t>
            </a:r>
            <a:r>
              <a:rPr lang="tr-TR" sz="1600" b="1" dirty="0">
                <a:effectLst/>
                <a:latin typeface="Cambria" panose="02040503050406030204" pitchFamily="18" charset="0"/>
              </a:rPr>
              <a:t> istihdam </a:t>
            </a:r>
            <a:r>
              <a:rPr lang="tr-TR" sz="1600" b="1" dirty="0" err="1">
                <a:effectLst/>
                <a:latin typeface="Cambria" panose="02040503050406030204" pitchFamily="18" charset="0"/>
              </a:rPr>
              <a:t>bürosunun</a:t>
            </a:r>
            <a:r>
              <a:rPr lang="tr-TR" sz="1600" b="1" dirty="0">
                <a:effectLst/>
                <a:latin typeface="Cambria" panose="02040503050406030204" pitchFamily="18" charset="0"/>
              </a:rPr>
              <a:t> bir </a:t>
            </a:r>
            <a:r>
              <a:rPr lang="tr-TR" sz="1600" b="1" dirty="0" err="1">
                <a:effectLst/>
                <a:latin typeface="Cambria" panose="02040503050406030204" pitchFamily="18" charset="0"/>
              </a:rPr>
              <a:t>işverenle</a:t>
            </a:r>
            <a:r>
              <a:rPr lang="tr-TR" sz="1600" b="1" dirty="0">
                <a:effectLst/>
                <a:latin typeface="Cambria" panose="02040503050406030204" pitchFamily="18" charset="0"/>
              </a:rPr>
              <a:t> </a:t>
            </a:r>
            <a:r>
              <a:rPr lang="tr-TR" sz="1600" b="1" dirty="0" err="1">
                <a:effectLst/>
                <a:latin typeface="Cambria" panose="02040503050406030204" pitchFamily="18" charset="0"/>
              </a:rPr>
              <a:t>geçici</a:t>
            </a:r>
            <a:r>
              <a:rPr lang="tr-TR" sz="1600" b="1" dirty="0">
                <a:effectLst/>
                <a:latin typeface="Cambria" panose="02040503050406030204" pitchFamily="18" charset="0"/>
              </a:rPr>
              <a:t> </a:t>
            </a:r>
            <a:r>
              <a:rPr lang="tr-TR" sz="1600" b="1" dirty="0" err="1">
                <a:effectLst/>
                <a:latin typeface="Cambria" panose="02040503050406030204" pitchFamily="18" charset="0"/>
              </a:rPr>
              <a:t>işçi</a:t>
            </a:r>
            <a:r>
              <a:rPr lang="tr-TR" sz="1600" b="1" dirty="0">
                <a:effectLst/>
                <a:latin typeface="Cambria" panose="02040503050406030204" pitchFamily="18" charset="0"/>
              </a:rPr>
              <a:t> </a:t>
            </a:r>
            <a:r>
              <a:rPr lang="tr-TR" sz="1600" b="1" dirty="0" err="1">
                <a:effectLst/>
                <a:latin typeface="Cambria" panose="02040503050406030204" pitchFamily="18" charset="0"/>
              </a:rPr>
              <a:t>sağlama</a:t>
            </a:r>
            <a:r>
              <a:rPr lang="tr-TR" sz="1600" b="1" dirty="0">
                <a:effectLst/>
                <a:latin typeface="Cambria" panose="02040503050406030204" pitchFamily="18" charset="0"/>
              </a:rPr>
              <a:t> </a:t>
            </a:r>
            <a:r>
              <a:rPr lang="tr-TR" sz="1600" b="1" dirty="0" err="1">
                <a:effectLst/>
                <a:latin typeface="Cambria" panose="02040503050406030204" pitchFamily="18" charset="0"/>
              </a:rPr>
              <a:t>sözleşmesi</a:t>
            </a:r>
            <a:r>
              <a:rPr lang="tr-TR" sz="1600" b="1" dirty="0">
                <a:effectLst/>
                <a:latin typeface="Cambria" panose="02040503050406030204" pitchFamily="18" charset="0"/>
              </a:rPr>
              <a:t> yaparak bir </a:t>
            </a:r>
            <a:r>
              <a:rPr lang="tr-TR" sz="1600" b="1" dirty="0" err="1">
                <a:effectLst/>
                <a:latin typeface="Cambria" panose="02040503050406030204" pitchFamily="18" charset="0"/>
              </a:rPr>
              <a:t>işçisini</a:t>
            </a:r>
            <a:r>
              <a:rPr lang="tr-TR" sz="1600" b="1" dirty="0">
                <a:effectLst/>
                <a:latin typeface="Cambria" panose="02040503050406030204" pitchFamily="18" charset="0"/>
              </a:rPr>
              <a:t> </a:t>
            </a:r>
            <a:r>
              <a:rPr lang="tr-TR" sz="1600" b="1" dirty="0" err="1">
                <a:effectLst/>
                <a:latin typeface="Cambria" panose="02040503050406030204" pitchFamily="18" charset="0"/>
              </a:rPr>
              <a:t>geçici</a:t>
            </a:r>
            <a:r>
              <a:rPr lang="tr-TR" sz="1600" b="1" dirty="0">
                <a:effectLst/>
                <a:latin typeface="Cambria" panose="02040503050406030204" pitchFamily="18" charset="0"/>
              </a:rPr>
              <a:t> olarak bu </a:t>
            </a:r>
            <a:r>
              <a:rPr lang="tr-TR" sz="1600" b="1" dirty="0" err="1">
                <a:effectLst/>
                <a:latin typeface="Cambria" panose="02040503050406030204" pitchFamily="18" charset="0"/>
              </a:rPr>
              <a:t>işverene</a:t>
            </a:r>
            <a:r>
              <a:rPr lang="tr-TR" sz="1600" b="1" dirty="0">
                <a:effectLst/>
                <a:latin typeface="Cambria" panose="02040503050406030204" pitchFamily="18" charset="0"/>
              </a:rPr>
              <a:t> devri </a:t>
            </a:r>
            <a:r>
              <a:rPr lang="tr-TR" sz="1600" dirty="0">
                <a:effectLst/>
                <a:latin typeface="Cambria" panose="02040503050406030204" pitchFamily="18" charset="0"/>
              </a:rPr>
              <a:t>ile kurulur </a:t>
            </a:r>
            <a:endParaRPr lang="tr-TR" sz="1600" dirty="0"/>
          </a:p>
          <a:p>
            <a:r>
              <a:rPr lang="tr-TR" sz="1600" dirty="0">
                <a:effectLst/>
                <a:latin typeface="Cambria" panose="02040503050406030204" pitchFamily="18" charset="0"/>
              </a:rPr>
              <a:t>Mesleki </a:t>
            </a:r>
            <a:r>
              <a:rPr lang="tr-TR" sz="1600" dirty="0" err="1">
                <a:effectLst/>
                <a:latin typeface="Cambria" panose="02040503050406030204" pitchFamily="18" charset="0"/>
              </a:rPr>
              <a:t>amaçlı</a:t>
            </a:r>
            <a:r>
              <a:rPr lang="tr-TR" sz="1600" dirty="0">
                <a:effectLst/>
                <a:latin typeface="Cambria" panose="02040503050406030204" pitchFamily="18" charset="0"/>
              </a:rPr>
              <a:t> iş </a:t>
            </a:r>
            <a:r>
              <a:rPr lang="tr-TR" sz="1600" dirty="0" err="1">
                <a:effectLst/>
                <a:latin typeface="Cambria" panose="02040503050406030204" pitchFamily="18" charset="0"/>
              </a:rPr>
              <a:t>ilişkisinin</a:t>
            </a:r>
            <a:r>
              <a:rPr lang="tr-TR" sz="1600" dirty="0">
                <a:effectLst/>
                <a:latin typeface="Cambria" panose="02040503050406030204" pitchFamily="18" charset="0"/>
              </a:rPr>
              <a:t> hangi hallerde ve hangi </a:t>
            </a:r>
            <a:r>
              <a:rPr lang="tr-TR" sz="1600" dirty="0" err="1">
                <a:effectLst/>
                <a:latin typeface="Cambria" panose="02040503050406030204" pitchFamily="18" charset="0"/>
              </a:rPr>
              <a:t>sürelerle</a:t>
            </a:r>
            <a:r>
              <a:rPr lang="tr-TR" sz="1600" dirty="0">
                <a:effectLst/>
                <a:latin typeface="Cambria" panose="02040503050406030204" pitchFamily="18" charset="0"/>
              </a:rPr>
              <a:t> </a:t>
            </a:r>
            <a:r>
              <a:rPr lang="tr-TR" sz="1600" dirty="0" err="1">
                <a:effectLst/>
                <a:latin typeface="Cambria" panose="02040503050406030204" pitchFamily="18" charset="0"/>
              </a:rPr>
              <a:t>kurulacağı</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Kanunu’nun 7. maddesinde </a:t>
            </a:r>
            <a:r>
              <a:rPr lang="tr-TR" sz="1600" dirty="0" err="1">
                <a:effectLst/>
                <a:latin typeface="Cambria" panose="02040503050406030204" pitchFamily="18" charset="0"/>
              </a:rPr>
              <a:t>düzenlenmiştir</a:t>
            </a:r>
            <a:r>
              <a:rPr lang="tr-TR" sz="1600" dirty="0">
                <a:effectLst/>
                <a:latin typeface="Cambria" panose="02040503050406030204" pitchFamily="18" charset="0"/>
              </a:rPr>
              <a:t>. Buna </a:t>
            </a:r>
            <a:r>
              <a:rPr lang="tr-TR" sz="1600" dirty="0" err="1">
                <a:effectLst/>
                <a:latin typeface="Cambria" panose="02040503050406030204" pitchFamily="18" charset="0"/>
              </a:rPr>
              <a:t>göre</a:t>
            </a:r>
            <a:r>
              <a:rPr lang="tr-TR" sz="1600" dirty="0">
                <a:effectLst/>
                <a:latin typeface="Cambria" panose="02040503050406030204" pitchFamily="18" charset="0"/>
              </a:rPr>
              <a:t>, </a:t>
            </a:r>
            <a:r>
              <a:rPr lang="tr-TR" sz="1600" dirty="0" err="1">
                <a:effectLst/>
                <a:latin typeface="Cambria" panose="02040503050406030204" pitchFamily="18" charset="0"/>
              </a:rPr>
              <a:t>İs</a:t>
            </a:r>
            <a:r>
              <a:rPr lang="tr-TR" sz="1600" dirty="0">
                <a:effectLst/>
                <a:latin typeface="Cambria" panose="02040503050406030204" pitchFamily="18" charset="0"/>
              </a:rPr>
              <a:t>̧ Kanunu’nun 13. maddesinin 5. fıkrası ile 74. maddesinde belirtilen hallerde, </a:t>
            </a:r>
            <a:r>
              <a:rPr lang="tr-TR" sz="1600" dirty="0" err="1">
                <a:effectLst/>
                <a:latin typeface="Cambria" panose="02040503050406030204" pitchFamily="18" charset="0"/>
              </a:rPr>
              <a:t>işçinin</a:t>
            </a:r>
            <a:r>
              <a:rPr lang="tr-TR" sz="1600" dirty="0">
                <a:effectLst/>
                <a:latin typeface="Cambria" panose="02040503050406030204" pitchFamily="18" charset="0"/>
              </a:rPr>
              <a:t> askerlik hizmeti halinde ve iş </a:t>
            </a:r>
            <a:r>
              <a:rPr lang="tr-TR" sz="1600" dirty="0" err="1">
                <a:effectLst/>
                <a:latin typeface="Cambria" panose="02040503050406030204" pitchFamily="18" charset="0"/>
              </a:rPr>
              <a:t>sözleşmesinin</a:t>
            </a:r>
            <a:r>
              <a:rPr lang="tr-TR" sz="1600" dirty="0">
                <a:effectLst/>
                <a:latin typeface="Cambria" panose="02040503050406030204" pitchFamily="18" charset="0"/>
              </a:rPr>
              <a:t> askıda </a:t>
            </a:r>
            <a:r>
              <a:rPr lang="tr-TR" sz="1600" dirty="0" err="1">
                <a:effectLst/>
                <a:latin typeface="Cambria" panose="02040503050406030204" pitchFamily="18" charset="0"/>
              </a:rPr>
              <a:t>kaldığı</a:t>
            </a:r>
            <a:r>
              <a:rPr lang="tr-TR" sz="1600" dirty="0">
                <a:effectLst/>
                <a:latin typeface="Cambria" panose="02040503050406030204" pitchFamily="18" charset="0"/>
              </a:rPr>
              <a:t> </a:t>
            </a:r>
            <a:r>
              <a:rPr lang="tr-TR" sz="1600" dirty="0" err="1">
                <a:effectLst/>
                <a:latin typeface="Cambria" panose="02040503050406030204" pitchFamily="18" charset="0"/>
              </a:rPr>
              <a:t>diğer</a:t>
            </a:r>
            <a:r>
              <a:rPr lang="tr-TR" sz="1600" dirty="0">
                <a:effectLst/>
                <a:latin typeface="Cambria" panose="02040503050406030204" pitchFamily="18" charset="0"/>
              </a:rPr>
              <a:t> hallerde, bu halin devamı </a:t>
            </a:r>
            <a:r>
              <a:rPr lang="tr-TR" sz="1600" dirty="0" err="1">
                <a:effectLst/>
                <a:latin typeface="Cambria" panose="02040503050406030204" pitchFamily="18" charset="0"/>
              </a:rPr>
              <a:t>süresinde</a:t>
            </a:r>
            <a:r>
              <a:rPr lang="tr-TR" sz="1600" dirty="0">
                <a:effectLst/>
                <a:latin typeface="Cambria" panose="02040503050406030204" pitchFamily="18" charset="0"/>
              </a:rPr>
              <a:t>, mevsimlik tarım </a:t>
            </a:r>
            <a:r>
              <a:rPr lang="tr-TR" sz="1600" dirty="0" err="1">
                <a:effectLst/>
                <a:latin typeface="Cambria" panose="02040503050406030204" pitchFamily="18" charset="0"/>
              </a:rPr>
              <a:t>işlerinde</a:t>
            </a:r>
            <a:r>
              <a:rPr lang="tr-TR" sz="1600" dirty="0">
                <a:effectLst/>
                <a:latin typeface="Cambria" panose="02040503050406030204" pitchFamily="18" charset="0"/>
              </a:rPr>
              <a:t> ve ev hizmetlerinde </a:t>
            </a:r>
            <a:r>
              <a:rPr lang="tr-TR" sz="1600" dirty="0" err="1">
                <a:effectLst/>
                <a:latin typeface="Cambria" panose="02040503050406030204" pitchFamily="18" charset="0"/>
              </a:rPr>
              <a:t>süre</a:t>
            </a:r>
            <a:r>
              <a:rPr lang="tr-TR" sz="1600" dirty="0">
                <a:effectLst/>
                <a:latin typeface="Cambria" panose="02040503050406030204" pitchFamily="18" charset="0"/>
              </a:rPr>
              <a:t> sınırı olmaksızın, </a:t>
            </a:r>
            <a:r>
              <a:rPr lang="tr-TR" sz="1600" dirty="0" err="1">
                <a:effectLst/>
                <a:latin typeface="Cambria" panose="02040503050406030204" pitchFamily="18" charset="0"/>
              </a:rPr>
              <a:t>işletmenin</a:t>
            </a:r>
            <a:r>
              <a:rPr lang="tr-TR" sz="1600" dirty="0">
                <a:effectLst/>
                <a:latin typeface="Cambria" panose="02040503050406030204" pitchFamily="18" charset="0"/>
              </a:rPr>
              <a:t> </a:t>
            </a:r>
            <a:r>
              <a:rPr lang="tr-TR" sz="1600" dirty="0" err="1">
                <a:effectLst/>
                <a:latin typeface="Cambria" panose="02040503050406030204" pitchFamily="18" charset="0"/>
              </a:rPr>
              <a:t>günlük</a:t>
            </a:r>
            <a:r>
              <a:rPr lang="tr-TR" sz="1600" dirty="0">
                <a:effectLst/>
                <a:latin typeface="Cambria" panose="02040503050406030204" pitchFamily="18" charset="0"/>
              </a:rPr>
              <a:t> </a:t>
            </a:r>
            <a:r>
              <a:rPr lang="tr-TR" sz="1600" dirty="0" err="1">
                <a:effectLst/>
                <a:latin typeface="Cambria" panose="02040503050406030204" pitchFamily="18" charset="0"/>
              </a:rPr>
              <a:t>işlerinden</a:t>
            </a:r>
            <a:r>
              <a:rPr lang="tr-TR" sz="1600" dirty="0">
                <a:effectLst/>
                <a:latin typeface="Cambria" panose="02040503050406030204" pitchFamily="18" charset="0"/>
              </a:rPr>
              <a:t> sayılmayan ve aralıklı olarak </a:t>
            </a:r>
            <a:r>
              <a:rPr lang="tr-TR" sz="1600" dirty="0" err="1">
                <a:effectLst/>
                <a:latin typeface="Cambria" panose="02040503050406030204" pitchFamily="18" charset="0"/>
              </a:rPr>
              <a:t>gördürülen</a:t>
            </a:r>
            <a:r>
              <a:rPr lang="tr-TR" sz="1600" dirty="0">
                <a:effectLst/>
                <a:latin typeface="Cambria" panose="02040503050406030204" pitchFamily="18" charset="0"/>
              </a:rPr>
              <a:t> </a:t>
            </a:r>
            <a:r>
              <a:rPr lang="tr-TR" sz="1600" dirty="0" err="1">
                <a:effectLst/>
                <a:latin typeface="Cambria" panose="02040503050406030204" pitchFamily="18" charset="0"/>
              </a:rPr>
              <a:t>işlerde</a:t>
            </a:r>
            <a:r>
              <a:rPr lang="tr-TR" sz="1600" dirty="0">
                <a:effectLst/>
                <a:latin typeface="Cambria" panose="02040503050406030204" pitchFamily="18" charset="0"/>
              </a:rPr>
              <a:t>, iş </a:t>
            </a:r>
            <a:r>
              <a:rPr lang="tr-TR" sz="1600" dirty="0" err="1">
                <a:effectLst/>
                <a:latin typeface="Cambria" panose="02040503050406030204" pitchFamily="18" charset="0"/>
              </a:rPr>
              <a:t>sağlığı</a:t>
            </a:r>
            <a:r>
              <a:rPr lang="tr-TR" sz="1600" dirty="0">
                <a:effectLst/>
                <a:latin typeface="Cambria" panose="02040503050406030204" pitchFamily="18" charset="0"/>
              </a:rPr>
              <a:t> ve </a:t>
            </a:r>
            <a:r>
              <a:rPr lang="tr-TR" sz="1600" dirty="0" err="1">
                <a:effectLst/>
                <a:latin typeface="Cambria" panose="02040503050406030204" pitchFamily="18" charset="0"/>
              </a:rPr>
              <a:t>güvenliği</a:t>
            </a:r>
            <a:r>
              <a:rPr lang="tr-TR" sz="1600" dirty="0">
                <a:effectLst/>
                <a:latin typeface="Cambria" panose="02040503050406030204" pitchFamily="18" charset="0"/>
              </a:rPr>
              <a:t> bakımından acil olan </a:t>
            </a:r>
            <a:r>
              <a:rPr lang="tr-TR" sz="1600" dirty="0" err="1">
                <a:effectLst/>
                <a:latin typeface="Cambria" panose="02040503050406030204" pitchFamily="18" charset="0"/>
              </a:rPr>
              <a:t>işlerde</a:t>
            </a:r>
            <a:r>
              <a:rPr lang="tr-TR" sz="1600" dirty="0">
                <a:effectLst/>
                <a:latin typeface="Cambria" panose="02040503050406030204" pitchFamily="18" charset="0"/>
              </a:rPr>
              <a:t> veya </a:t>
            </a:r>
            <a:r>
              <a:rPr lang="tr-TR" sz="1600" dirty="0" err="1">
                <a:effectLst/>
                <a:latin typeface="Cambria" panose="02040503050406030204" pitchFamily="18" charset="0"/>
              </a:rPr>
              <a:t>üretimi</a:t>
            </a:r>
            <a:r>
              <a:rPr lang="tr-TR" sz="1600" dirty="0">
                <a:effectLst/>
                <a:latin typeface="Cambria" panose="02040503050406030204" pitchFamily="18" charset="0"/>
              </a:rPr>
              <a:t> </a:t>
            </a:r>
            <a:r>
              <a:rPr lang="tr-TR" sz="1600" dirty="0" err="1">
                <a:effectLst/>
                <a:latin typeface="Cambria" panose="02040503050406030204" pitchFamily="18" charset="0"/>
              </a:rPr>
              <a:t>önemli</a:t>
            </a:r>
            <a:r>
              <a:rPr lang="tr-TR" sz="1600" dirty="0">
                <a:effectLst/>
                <a:latin typeface="Cambria" panose="02040503050406030204" pitchFamily="18" charset="0"/>
              </a:rPr>
              <a:t> </a:t>
            </a:r>
            <a:r>
              <a:rPr lang="tr-TR" sz="1600" dirty="0" err="1">
                <a:effectLst/>
                <a:latin typeface="Cambria" panose="02040503050406030204" pitchFamily="18" charset="0"/>
              </a:rPr>
              <a:t>ölçüde</a:t>
            </a:r>
            <a:r>
              <a:rPr lang="tr-TR" sz="1600" dirty="0">
                <a:effectLst/>
                <a:latin typeface="Cambria" panose="02040503050406030204" pitchFamily="18" charset="0"/>
              </a:rPr>
              <a:t> etkileyen zorlayıcı nedenlerin ortaya </a:t>
            </a:r>
            <a:r>
              <a:rPr lang="tr-TR" sz="1600" dirty="0" err="1">
                <a:effectLst/>
                <a:latin typeface="Cambria" panose="02040503050406030204" pitchFamily="18" charset="0"/>
              </a:rPr>
              <a:t>çıkması</a:t>
            </a:r>
            <a:r>
              <a:rPr lang="tr-TR" sz="1600" dirty="0">
                <a:effectLst/>
                <a:latin typeface="Cambria" panose="02040503050406030204" pitchFamily="18" charset="0"/>
              </a:rPr>
              <a:t> halinde, </a:t>
            </a:r>
            <a:r>
              <a:rPr lang="tr-TR" sz="1600" dirty="0" err="1">
                <a:effectLst/>
                <a:latin typeface="Cambria" panose="02040503050406030204" pitchFamily="18" charset="0"/>
              </a:rPr>
              <a:t>işletmenin</a:t>
            </a:r>
            <a:r>
              <a:rPr lang="tr-TR" sz="1600" dirty="0">
                <a:effectLst/>
                <a:latin typeface="Cambria" panose="02040503050406030204" pitchFamily="18" charset="0"/>
              </a:rPr>
              <a:t> ortalama mal ve hizmet </a:t>
            </a:r>
            <a:r>
              <a:rPr lang="tr-TR" sz="1600" dirty="0" err="1">
                <a:effectLst/>
                <a:latin typeface="Cambria" panose="02040503050406030204" pitchFamily="18" charset="0"/>
              </a:rPr>
              <a:t>üretim</a:t>
            </a:r>
            <a:r>
              <a:rPr lang="tr-TR" sz="1600" dirty="0">
                <a:effectLst/>
                <a:latin typeface="Cambria" panose="02040503050406030204" pitchFamily="18" charset="0"/>
              </a:rPr>
              <a:t> kapasitesinin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ilişkisi</a:t>
            </a:r>
            <a:r>
              <a:rPr lang="tr-TR" sz="1600" dirty="0">
                <a:effectLst/>
                <a:latin typeface="Cambria" panose="02040503050406030204" pitchFamily="18" charset="0"/>
              </a:rPr>
              <a:t> kurulmasını gerektirecek </a:t>
            </a:r>
            <a:r>
              <a:rPr lang="tr-TR" sz="1600" dirty="0" err="1">
                <a:effectLst/>
                <a:latin typeface="Cambria" panose="02040503050406030204" pitchFamily="18" charset="0"/>
              </a:rPr>
              <a:t>ölçüde</a:t>
            </a:r>
            <a:r>
              <a:rPr lang="tr-TR" sz="1600" dirty="0">
                <a:effectLst/>
                <a:latin typeface="Cambria" panose="02040503050406030204" pitchFamily="18" charset="0"/>
              </a:rPr>
              <a:t> ve </a:t>
            </a:r>
            <a:r>
              <a:rPr lang="tr-TR" sz="1600" dirty="0" err="1">
                <a:effectLst/>
                <a:latin typeface="Cambria" panose="02040503050406030204" pitchFamily="18" charset="0"/>
              </a:rPr>
              <a:t>öngörülemeyen</a:t>
            </a:r>
            <a:r>
              <a:rPr lang="tr-TR" sz="1600" dirty="0">
                <a:effectLst/>
                <a:latin typeface="Cambria" panose="02040503050406030204" pitchFamily="18" charset="0"/>
              </a:rPr>
              <a:t> </a:t>
            </a:r>
            <a:r>
              <a:rPr lang="tr-TR" sz="1600" dirty="0" err="1">
                <a:effectLst/>
                <a:latin typeface="Cambria" panose="02040503050406030204" pitchFamily="18" charset="0"/>
              </a:rPr>
              <a:t>şekilde</a:t>
            </a:r>
            <a:r>
              <a:rPr lang="tr-TR" sz="1600" dirty="0">
                <a:effectLst/>
                <a:latin typeface="Cambria" panose="02040503050406030204" pitchFamily="18" charset="0"/>
              </a:rPr>
              <a:t> artması halinde, mevsimlik </a:t>
            </a:r>
            <a:r>
              <a:rPr lang="tr-TR" sz="1600" dirty="0" err="1">
                <a:effectLst/>
                <a:latin typeface="Cambria" panose="02040503050406030204" pitchFamily="18" charset="0"/>
              </a:rPr>
              <a:t>işler</a:t>
            </a:r>
            <a:r>
              <a:rPr lang="tr-TR" sz="1600" dirty="0">
                <a:effectLst/>
                <a:latin typeface="Cambria" panose="02040503050406030204" pitchFamily="18" charset="0"/>
              </a:rPr>
              <a:t> </a:t>
            </a:r>
            <a:r>
              <a:rPr lang="tr-TR" sz="1600" dirty="0" err="1">
                <a:effectLst/>
                <a:latin typeface="Cambria" panose="02040503050406030204" pitchFamily="18" charset="0"/>
              </a:rPr>
              <a:t>haric</a:t>
            </a:r>
            <a:r>
              <a:rPr lang="tr-TR" sz="1600" dirty="0">
                <a:effectLst/>
                <a:latin typeface="Cambria" panose="02040503050406030204" pitchFamily="18" charset="0"/>
              </a:rPr>
              <a:t>̧ </a:t>
            </a:r>
            <a:r>
              <a:rPr lang="tr-TR" sz="1600" dirty="0" err="1">
                <a:effectLst/>
                <a:latin typeface="Cambria" panose="02040503050406030204" pitchFamily="18" charset="0"/>
              </a:rPr>
              <a:t>dönemsellik</a:t>
            </a:r>
            <a:r>
              <a:rPr lang="tr-TR" sz="1600" dirty="0">
                <a:effectLst/>
                <a:latin typeface="Cambria" panose="02040503050406030204" pitchFamily="18" charset="0"/>
              </a:rPr>
              <a:t> arz eden iş </a:t>
            </a:r>
            <a:r>
              <a:rPr lang="tr-TR" sz="1600" dirty="0" err="1">
                <a:effectLst/>
                <a:latin typeface="Cambria" panose="02040503050406030204" pitchFamily="18" charset="0"/>
              </a:rPr>
              <a:t>artışları</a:t>
            </a:r>
            <a:r>
              <a:rPr lang="tr-TR" sz="1600" dirty="0">
                <a:effectLst/>
                <a:latin typeface="Cambria" panose="02040503050406030204" pitchFamily="18" charset="0"/>
              </a:rPr>
              <a:t> halinde en fazla </a:t>
            </a:r>
            <a:r>
              <a:rPr lang="tr-TR" sz="1600" dirty="0" err="1">
                <a:effectLst/>
                <a:latin typeface="Cambria" panose="02040503050406030204" pitchFamily="18" charset="0"/>
              </a:rPr>
              <a:t>dört</a:t>
            </a:r>
            <a:r>
              <a:rPr lang="tr-TR" sz="1600" dirty="0">
                <a:effectLst/>
                <a:latin typeface="Cambria" panose="02040503050406030204" pitchFamily="18" charset="0"/>
              </a:rPr>
              <a:t> ay </a:t>
            </a:r>
            <a:r>
              <a:rPr lang="tr-TR" sz="1600" dirty="0" err="1">
                <a:effectLst/>
                <a:latin typeface="Cambria" panose="02040503050406030204" pitchFamily="18" charset="0"/>
              </a:rPr>
              <a:t>süreyle</a:t>
            </a:r>
            <a:r>
              <a:rPr lang="tr-TR" sz="1600" dirty="0">
                <a:effectLst/>
                <a:latin typeface="Cambria" panose="02040503050406030204" pitchFamily="18" charset="0"/>
              </a:rPr>
              <a:t> kurulabilir. Yapılan bu </a:t>
            </a:r>
            <a:r>
              <a:rPr lang="tr-TR" sz="1600" dirty="0" err="1">
                <a:effectLst/>
                <a:latin typeface="Cambria" panose="02040503050406030204" pitchFamily="18" charset="0"/>
              </a:rPr>
              <a:t>geçici</a:t>
            </a:r>
            <a:r>
              <a:rPr lang="tr-TR" sz="1600" dirty="0">
                <a:effectLst/>
                <a:latin typeface="Cambria" panose="02040503050406030204" pitchFamily="18" charset="0"/>
              </a:rPr>
              <a:t> iş </a:t>
            </a:r>
            <a:r>
              <a:rPr lang="tr-TR" sz="1600" dirty="0" err="1">
                <a:effectLst/>
                <a:latin typeface="Cambria" panose="02040503050406030204" pitchFamily="18" charset="0"/>
              </a:rPr>
              <a:t>sözleşmesi</a:t>
            </a:r>
            <a:r>
              <a:rPr lang="tr-TR" sz="1600" dirty="0">
                <a:effectLst/>
                <a:latin typeface="Cambria" panose="02040503050406030204" pitchFamily="18" charset="0"/>
              </a:rPr>
              <a:t> mevsimlik </a:t>
            </a:r>
            <a:r>
              <a:rPr lang="tr-TR" sz="1600" dirty="0" err="1">
                <a:effectLst/>
                <a:latin typeface="Cambria" panose="02040503050406030204" pitchFamily="18" charset="0"/>
              </a:rPr>
              <a:t>işler</a:t>
            </a:r>
            <a:r>
              <a:rPr lang="tr-TR" sz="1600" dirty="0">
                <a:effectLst/>
                <a:latin typeface="Cambria" panose="02040503050406030204" pitchFamily="18" charset="0"/>
              </a:rPr>
              <a:t> </a:t>
            </a:r>
            <a:r>
              <a:rPr lang="tr-TR" sz="1600" dirty="0" err="1">
                <a:effectLst/>
                <a:latin typeface="Cambria" panose="02040503050406030204" pitchFamily="18" charset="0"/>
              </a:rPr>
              <a:t>haric</a:t>
            </a:r>
            <a:r>
              <a:rPr lang="tr-TR" sz="1600" dirty="0">
                <a:effectLst/>
                <a:latin typeface="Cambria" panose="02040503050406030204" pitchFamily="18" charset="0"/>
              </a:rPr>
              <a:t>̧ </a:t>
            </a:r>
            <a:r>
              <a:rPr lang="tr-TR" sz="1600" dirty="0" err="1">
                <a:effectLst/>
                <a:latin typeface="Cambria" panose="02040503050406030204" pitchFamily="18" charset="0"/>
              </a:rPr>
              <a:t>dönemsellik</a:t>
            </a:r>
            <a:r>
              <a:rPr lang="tr-TR" sz="1600" dirty="0">
                <a:effectLst/>
                <a:latin typeface="Cambria" panose="02040503050406030204" pitchFamily="18" charset="0"/>
              </a:rPr>
              <a:t> arz eden iş </a:t>
            </a:r>
            <a:r>
              <a:rPr lang="tr-TR" sz="1600" dirty="0" err="1">
                <a:effectLst/>
                <a:latin typeface="Cambria" panose="02040503050406030204" pitchFamily="18" charset="0"/>
              </a:rPr>
              <a:t>artışları</a:t>
            </a:r>
            <a:r>
              <a:rPr lang="tr-TR" sz="1600" dirty="0">
                <a:effectLst/>
                <a:latin typeface="Cambria" panose="02040503050406030204" pitchFamily="18" charset="0"/>
              </a:rPr>
              <a:t> halinde </a:t>
            </a:r>
            <a:r>
              <a:rPr lang="tr-TR" sz="1600" dirty="0" err="1">
                <a:effectLst/>
                <a:latin typeface="Cambria" panose="02040503050406030204" pitchFamily="18" charset="0"/>
              </a:rPr>
              <a:t>dışında</a:t>
            </a:r>
            <a:r>
              <a:rPr lang="tr-TR" sz="1600" dirty="0">
                <a:effectLst/>
                <a:latin typeface="Cambria" panose="02040503050406030204" pitchFamily="18" charset="0"/>
              </a:rPr>
              <a:t> toplam sekiz ayı </a:t>
            </a:r>
            <a:r>
              <a:rPr lang="tr-TR" sz="1600" dirty="0" err="1">
                <a:effectLst/>
                <a:latin typeface="Cambria" panose="02040503050406030204" pitchFamily="18" charset="0"/>
              </a:rPr>
              <a:t>geçmemek</a:t>
            </a:r>
            <a:r>
              <a:rPr lang="tr-TR" sz="1600" dirty="0">
                <a:effectLst/>
                <a:latin typeface="Cambria" panose="02040503050406030204" pitchFamily="18" charset="0"/>
              </a:rPr>
              <a:t> </a:t>
            </a:r>
            <a:r>
              <a:rPr lang="tr-TR" sz="1600" dirty="0" err="1">
                <a:effectLst/>
                <a:latin typeface="Cambria" panose="02040503050406030204" pitchFamily="18" charset="0"/>
              </a:rPr>
              <a:t>üzere</a:t>
            </a:r>
            <a:r>
              <a:rPr lang="tr-TR" sz="1600" dirty="0">
                <a:effectLst/>
                <a:latin typeface="Cambria" panose="02040503050406030204" pitchFamily="18" charset="0"/>
              </a:rPr>
              <a:t> en fazla iki defa yenilenebilir. </a:t>
            </a:r>
            <a:endParaRPr lang="tr-TR" sz="1600" dirty="0"/>
          </a:p>
        </p:txBody>
      </p:sp>
    </p:spTree>
    <p:extLst>
      <p:ext uri="{BB962C8B-B14F-4D97-AF65-F5344CB8AC3E}">
        <p14:creationId xmlns:p14="http://schemas.microsoft.com/office/powerpoint/2010/main" val="1639902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FEF689-FAEB-D54C-F3D1-37013D3D5866}"/>
              </a:ext>
            </a:extLst>
          </p:cNvPr>
          <p:cNvSpPr>
            <a:spLocks noGrp="1"/>
          </p:cNvSpPr>
          <p:nvPr>
            <p:ph type="title"/>
          </p:nvPr>
        </p:nvSpPr>
        <p:spPr/>
        <p:txBody>
          <a:bodyPr>
            <a:normAutofit/>
          </a:bodyPr>
          <a:lstStyle/>
          <a:p>
            <a:pPr algn="ctr"/>
            <a:r>
              <a:rPr lang="tr-TR" sz="2400" b="1" dirty="0">
                <a:effectLst/>
                <a:latin typeface="Graphik"/>
              </a:rPr>
              <a:t>GEÇİCİ İŞ İLİŞKİSİ KURMA YASAKLARI </a:t>
            </a:r>
            <a:br>
              <a:rPr lang="tr-TR" sz="2400" dirty="0"/>
            </a:br>
            <a:endParaRPr lang="tr-TR" sz="2400" dirty="0"/>
          </a:p>
        </p:txBody>
      </p:sp>
      <p:sp>
        <p:nvSpPr>
          <p:cNvPr id="3" name="İçerik Yer Tutucusu 2">
            <a:extLst>
              <a:ext uri="{FF2B5EF4-FFF2-40B4-BE49-F238E27FC236}">
                <a16:creationId xmlns:a16="http://schemas.microsoft.com/office/drawing/2014/main" id="{0692392E-4779-0F4C-C91D-96A650987F7D}"/>
              </a:ext>
            </a:extLst>
          </p:cNvPr>
          <p:cNvSpPr>
            <a:spLocks noGrp="1"/>
          </p:cNvSpPr>
          <p:nvPr>
            <p:ph idx="1"/>
          </p:nvPr>
        </p:nvSpPr>
        <p:spPr/>
        <p:txBody>
          <a:bodyPr/>
          <a:lstStyle/>
          <a:p>
            <a:r>
              <a:rPr lang="tr-TR" sz="1800" dirty="0" err="1">
                <a:effectLst/>
                <a:latin typeface="Cambria" panose="02040503050406030204" pitchFamily="18" charset="0"/>
              </a:rPr>
              <a:t>İs</a:t>
            </a:r>
            <a:r>
              <a:rPr lang="tr-TR" sz="1800" dirty="0">
                <a:effectLst/>
                <a:latin typeface="Cambria" panose="02040503050406030204" pitchFamily="18" charset="0"/>
              </a:rPr>
              <a:t>̧ Kanunu’nun 7. maddesi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kurma yasaklarını da </a:t>
            </a:r>
            <a:r>
              <a:rPr lang="tr-TR" sz="1800" dirty="0" err="1">
                <a:effectLst/>
                <a:latin typeface="Cambria" panose="02040503050406030204" pitchFamily="18" charset="0"/>
              </a:rPr>
              <a:t>düzenleme</a:t>
            </a:r>
            <a:r>
              <a:rPr lang="tr-TR" sz="1800" dirty="0">
                <a:effectLst/>
                <a:latin typeface="Cambria" panose="02040503050406030204" pitchFamily="18" charset="0"/>
              </a:rPr>
              <a:t> altına </a:t>
            </a:r>
            <a:r>
              <a:rPr lang="tr-TR" sz="1800" dirty="0" err="1">
                <a:effectLst/>
                <a:latin typeface="Cambria" panose="02040503050406030204" pitchFamily="18" charset="0"/>
              </a:rPr>
              <a:t>almıştır</a:t>
            </a:r>
            <a:r>
              <a:rPr lang="tr-TR" sz="1800" dirty="0">
                <a:effectLst/>
                <a:latin typeface="Cambria" panose="02040503050406030204" pitchFamily="18" charset="0"/>
              </a:rPr>
              <a:t>.</a:t>
            </a:r>
          </a:p>
          <a:p>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sağlama</a:t>
            </a:r>
            <a:r>
              <a:rPr lang="tr-TR" sz="1800" dirty="0">
                <a:effectLst/>
                <a:latin typeface="Cambria" panose="02040503050406030204" pitchFamily="18" charset="0"/>
              </a:rPr>
              <a:t> </a:t>
            </a:r>
            <a:r>
              <a:rPr lang="tr-TR" sz="1800" dirty="0" err="1">
                <a:effectLst/>
                <a:latin typeface="Cambria" panose="02040503050406030204" pitchFamily="18" charset="0"/>
              </a:rPr>
              <a:t>sözleşmesi</a:t>
            </a:r>
            <a:r>
              <a:rPr lang="tr-TR" sz="1800" dirty="0">
                <a:effectLst/>
                <a:latin typeface="Cambria" panose="02040503050406030204" pitchFamily="18" charset="0"/>
              </a:rPr>
              <a:t> </a:t>
            </a:r>
            <a:r>
              <a:rPr lang="tr-TR" sz="1800" dirty="0" err="1">
                <a:effectLst/>
                <a:latin typeface="Cambria" panose="02040503050406030204" pitchFamily="18" charset="0"/>
              </a:rPr>
              <a:t>süresinin</a:t>
            </a:r>
            <a:r>
              <a:rPr lang="tr-TR" sz="1800" dirty="0">
                <a:effectLst/>
                <a:latin typeface="Cambria" panose="02040503050406030204" pitchFamily="18" charset="0"/>
              </a:rPr>
              <a:t> sonundan itibaren aynı iş </a:t>
            </a:r>
            <a:r>
              <a:rPr lang="tr-TR" sz="1800" dirty="0" err="1">
                <a:effectLst/>
                <a:latin typeface="Cambria" panose="02040503050406030204" pitchFamily="18" charset="0"/>
              </a:rPr>
              <a:t>için</a:t>
            </a:r>
            <a:r>
              <a:rPr lang="tr-TR" sz="1800" dirty="0">
                <a:effectLst/>
                <a:latin typeface="Cambria" panose="02040503050406030204" pitchFamily="18" charset="0"/>
              </a:rPr>
              <a:t> altı ay </a:t>
            </a:r>
            <a:r>
              <a:rPr lang="tr-TR" sz="1800" dirty="0" err="1">
                <a:effectLst/>
                <a:latin typeface="Cambria" panose="02040503050406030204" pitchFamily="18" charset="0"/>
              </a:rPr>
              <a:t>geçmedikçe</a:t>
            </a:r>
            <a:r>
              <a:rPr lang="tr-TR" sz="1800" dirty="0">
                <a:effectLst/>
                <a:latin typeface="Cambria" panose="02040503050406030204" pitchFamily="18" charset="0"/>
              </a:rPr>
              <a:t> yeniden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çalıştıramaz</a:t>
            </a:r>
            <a:r>
              <a:rPr lang="tr-TR" sz="1800" dirty="0">
                <a:effectLst/>
                <a:latin typeface="Cambria" panose="02040503050406030204" pitchFamily="18" charset="0"/>
              </a:rPr>
              <a:t> (İK m. 7/III). </a:t>
            </a:r>
          </a:p>
          <a:p>
            <a:r>
              <a:rPr lang="tr-TR" sz="1800" dirty="0" err="1">
                <a:effectLst/>
                <a:latin typeface="Cambria" panose="02040503050406030204" pitchFamily="18" charset="0"/>
              </a:rPr>
              <a:t>İs</a:t>
            </a:r>
            <a:r>
              <a:rPr lang="tr-TR" sz="1800" dirty="0">
                <a:effectLst/>
                <a:latin typeface="Cambria" panose="02040503050406030204" pitchFamily="18" charset="0"/>
              </a:rPr>
              <a:t>̧ Kanunu’nun 29. maddesi kapsamında toplu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çıkarılan</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sekiz ay </a:t>
            </a:r>
            <a:r>
              <a:rPr lang="tr-TR" sz="1800" dirty="0" err="1">
                <a:effectLst/>
                <a:latin typeface="Cambria" panose="02040503050406030204" pitchFamily="18" charset="0"/>
              </a:rPr>
              <a:t>süresince</a:t>
            </a:r>
            <a:r>
              <a:rPr lang="tr-TR" sz="1800" dirty="0">
                <a:effectLst/>
                <a:latin typeface="Cambria" panose="02040503050406030204" pitchFamily="18" charset="0"/>
              </a:rPr>
              <a:t>, kamu kurum ve </a:t>
            </a:r>
            <a:r>
              <a:rPr lang="tr-TR" sz="1800" dirty="0" err="1">
                <a:effectLst/>
                <a:latin typeface="Cambria" panose="02040503050406030204" pitchFamily="18" charset="0"/>
              </a:rPr>
              <a:t>kuruluşlarında</a:t>
            </a:r>
            <a:r>
              <a:rPr lang="tr-TR" sz="1800" dirty="0">
                <a:effectLst/>
                <a:latin typeface="Cambria" panose="02040503050406030204" pitchFamily="18" charset="0"/>
              </a:rPr>
              <a:t> ve yer altında maden </a:t>
            </a:r>
            <a:r>
              <a:rPr lang="tr-TR" sz="1800" dirty="0" err="1">
                <a:effectLst/>
                <a:latin typeface="Cambria" panose="02040503050406030204" pitchFamily="18" charset="0"/>
              </a:rPr>
              <a:t>çıkarılan</a:t>
            </a:r>
            <a:r>
              <a:rPr lang="tr-TR" sz="1800" dirty="0">
                <a:effectLst/>
                <a:latin typeface="Cambria" panose="02040503050406030204" pitchFamily="18" charset="0"/>
              </a:rPr>
              <a:t> </a:t>
            </a:r>
            <a:r>
              <a:rPr lang="tr-TR" sz="1800" dirty="0" err="1">
                <a:effectLst/>
                <a:latin typeface="Cambria" panose="02040503050406030204" pitchFamily="18" charset="0"/>
              </a:rPr>
              <a:t>işyerlerinde</a:t>
            </a:r>
            <a:r>
              <a:rPr lang="tr-TR" sz="1800" dirty="0">
                <a:effectLst/>
                <a:latin typeface="Cambria" panose="02040503050406030204" pitchFamily="18" charset="0"/>
              </a:rPr>
              <a:t> </a:t>
            </a:r>
            <a:r>
              <a:rPr lang="tr-TR" sz="1800" dirty="0" err="1">
                <a:effectLst/>
                <a:latin typeface="Cambria" panose="02040503050406030204" pitchFamily="18" charset="0"/>
              </a:rPr>
              <a:t>özel</a:t>
            </a:r>
            <a:r>
              <a:rPr lang="tr-TR" sz="1800" dirty="0">
                <a:effectLst/>
                <a:latin typeface="Cambria" panose="02040503050406030204" pitchFamily="18" charset="0"/>
              </a:rPr>
              <a:t> istihdam </a:t>
            </a:r>
            <a:r>
              <a:rPr lang="tr-TR" sz="1800" dirty="0" err="1">
                <a:effectLst/>
                <a:latin typeface="Cambria" panose="02040503050406030204" pitchFamily="18" charset="0"/>
              </a:rPr>
              <a:t>bürosu</a:t>
            </a:r>
            <a:r>
              <a:rPr lang="tr-TR" sz="1800" dirty="0">
                <a:effectLst/>
                <a:latin typeface="Cambria" panose="02040503050406030204" pitchFamily="18" charset="0"/>
              </a:rPr>
              <a:t> </a:t>
            </a:r>
            <a:r>
              <a:rPr lang="tr-TR" sz="1800" dirty="0" err="1">
                <a:effectLst/>
                <a:latin typeface="Cambria" panose="02040503050406030204" pitchFamily="18" charset="0"/>
              </a:rPr>
              <a:t>aracılığıyla</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kurulamaz (İK m. 7/IV). </a:t>
            </a:r>
          </a:p>
          <a:p>
            <a:r>
              <a:rPr lang="tr-TR" sz="1800" i="1" dirty="0">
                <a:effectLst/>
                <a:latin typeface="Cambria" panose="02040503050406030204" pitchFamily="18" charset="0"/>
              </a:rPr>
              <a:t>“</a:t>
            </a:r>
            <a:r>
              <a:rPr lang="tr-TR" sz="1800" i="1" dirty="0" err="1">
                <a:effectLst/>
                <a:latin typeface="Cambria" panose="02040503050406030204" pitchFamily="18" charset="0"/>
              </a:rPr>
              <a:t>Geçici</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çalıştıran</a:t>
            </a:r>
            <a:r>
              <a:rPr lang="tr-TR" sz="1800" i="1" dirty="0">
                <a:effectLst/>
                <a:latin typeface="Cambria" panose="02040503050406030204" pitchFamily="18" charset="0"/>
              </a:rPr>
              <a:t> </a:t>
            </a:r>
            <a:r>
              <a:rPr lang="tr-TR" sz="1800" i="1" dirty="0" err="1">
                <a:effectLst/>
                <a:latin typeface="Cambria" panose="02040503050406030204" pitchFamily="18" charset="0"/>
              </a:rPr>
              <a:t>işveren</a:t>
            </a:r>
            <a:r>
              <a:rPr lang="tr-TR" sz="1800" i="1" dirty="0">
                <a:effectLst/>
                <a:latin typeface="Cambria" panose="02040503050406030204" pitchFamily="18" charset="0"/>
              </a:rPr>
              <a:t>, grev ve lokavtın uygulanması sırasında 18/10/2012 tarihli ve 6356 sayılı Sendikalar ve Toplu </a:t>
            </a:r>
            <a:r>
              <a:rPr lang="tr-TR" sz="1800" i="1" dirty="0" err="1">
                <a:effectLst/>
                <a:latin typeface="Cambria" panose="02040503050406030204" pitchFamily="18" charset="0"/>
              </a:rPr>
              <a:t>İs</a:t>
            </a:r>
            <a:r>
              <a:rPr lang="tr-TR" sz="1800" i="1" dirty="0">
                <a:effectLst/>
                <a:latin typeface="Cambria" panose="02040503050406030204" pitchFamily="18" charset="0"/>
              </a:rPr>
              <a:t>̧ </a:t>
            </a:r>
            <a:r>
              <a:rPr lang="tr-TR" sz="1800" i="1" dirty="0" err="1">
                <a:effectLst/>
                <a:latin typeface="Cambria" panose="02040503050406030204" pitchFamily="18" charset="0"/>
              </a:rPr>
              <a:t>Sözleşmesi</a:t>
            </a:r>
            <a:r>
              <a:rPr lang="tr-TR" sz="1800" i="1" dirty="0">
                <a:effectLst/>
                <a:latin typeface="Cambria" panose="02040503050406030204" pitchFamily="18" charset="0"/>
              </a:rPr>
              <a:t> Kanununun 65 inci maddesi </a:t>
            </a:r>
            <a:r>
              <a:rPr lang="tr-TR" sz="1800" i="1" dirty="0" err="1">
                <a:effectLst/>
                <a:latin typeface="Cambria" panose="02040503050406030204" pitchFamily="18" charset="0"/>
              </a:rPr>
              <a:t>hükümleri</a:t>
            </a:r>
            <a:r>
              <a:rPr lang="tr-TR" sz="1800" i="1" dirty="0">
                <a:effectLst/>
                <a:latin typeface="Cambria" panose="02040503050406030204" pitchFamily="18" charset="0"/>
              </a:rPr>
              <a:t> saklı kalmak kaydıyla </a:t>
            </a:r>
            <a:r>
              <a:rPr lang="tr-TR" sz="1800" i="1" dirty="0" err="1">
                <a:effectLst/>
                <a:latin typeface="Cambria" panose="02040503050406030204" pitchFamily="18" charset="0"/>
              </a:rPr>
              <a:t>geçici</a:t>
            </a:r>
            <a:r>
              <a:rPr lang="tr-TR" sz="1800" i="1" dirty="0">
                <a:effectLst/>
                <a:latin typeface="Cambria" panose="02040503050406030204" pitchFamily="18" charset="0"/>
              </a:rPr>
              <a:t> iş </a:t>
            </a:r>
            <a:r>
              <a:rPr lang="tr-TR" sz="1800" i="1" dirty="0" err="1">
                <a:effectLst/>
                <a:latin typeface="Cambria" panose="02040503050406030204" pitchFamily="18" charset="0"/>
              </a:rPr>
              <a:t>ilişkisiyle</a:t>
            </a:r>
            <a:r>
              <a:rPr lang="tr-TR" sz="1800" i="1" dirty="0">
                <a:effectLst/>
                <a:latin typeface="Cambria" panose="02040503050406030204" pitchFamily="18" charset="0"/>
              </a:rPr>
              <a:t> </a:t>
            </a:r>
            <a:r>
              <a:rPr lang="tr-TR" sz="1800" i="1" dirty="0" err="1">
                <a:effectLst/>
                <a:latin typeface="Cambria" panose="02040503050406030204" pitchFamily="18" charset="0"/>
              </a:rPr>
              <a:t>işçi</a:t>
            </a:r>
            <a:r>
              <a:rPr lang="tr-TR" sz="1800" i="1" dirty="0">
                <a:effectLst/>
                <a:latin typeface="Cambria" panose="02040503050406030204" pitchFamily="18" charset="0"/>
              </a:rPr>
              <a:t> </a:t>
            </a:r>
            <a:r>
              <a:rPr lang="tr-TR" sz="1800" i="1" dirty="0" err="1">
                <a:effectLst/>
                <a:latin typeface="Cambria" panose="02040503050406030204" pitchFamily="18" charset="0"/>
              </a:rPr>
              <a:t>çalıştıramaz</a:t>
            </a:r>
            <a:r>
              <a:rPr lang="tr-TR" sz="1800" i="1" dirty="0">
                <a:effectLst/>
                <a:latin typeface="Cambria" panose="02040503050406030204" pitchFamily="18" charset="0"/>
              </a:rPr>
              <a:t>” </a:t>
            </a:r>
            <a:r>
              <a:rPr lang="tr-TR" sz="1800" dirty="0">
                <a:effectLst/>
                <a:latin typeface="Cambria" panose="02040503050406030204" pitchFamily="18" charset="0"/>
              </a:rPr>
              <a:t>(İK m. 7/V). </a:t>
            </a:r>
          </a:p>
          <a:p>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a:t>
            </a:r>
            <a:r>
              <a:rPr lang="tr-TR" sz="1800" dirty="0">
                <a:effectLst/>
                <a:latin typeface="Cambria" panose="02040503050406030204" pitchFamily="18" charset="0"/>
              </a:rPr>
              <a:t> </a:t>
            </a:r>
            <a:r>
              <a:rPr lang="tr-TR" sz="1800" dirty="0" err="1">
                <a:effectLst/>
                <a:latin typeface="Cambria" panose="02040503050406030204" pitchFamily="18" charset="0"/>
              </a:rPr>
              <a:t>çalıştıran</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iş </a:t>
            </a:r>
            <a:r>
              <a:rPr lang="tr-TR" sz="1800" dirty="0" err="1">
                <a:effectLst/>
                <a:latin typeface="Cambria" panose="02040503050406030204" pitchFamily="18" charset="0"/>
              </a:rPr>
              <a:t>sözleşmesi</a:t>
            </a:r>
            <a:r>
              <a:rPr lang="tr-TR" sz="1800" dirty="0">
                <a:effectLst/>
                <a:latin typeface="Cambria" panose="02040503050406030204" pitchFamily="18" charset="0"/>
              </a:rPr>
              <a:t> feshedilen </a:t>
            </a:r>
            <a:r>
              <a:rPr lang="tr-TR" sz="1800" dirty="0" err="1">
                <a:effectLst/>
                <a:latin typeface="Cambria" panose="02040503050406030204" pitchFamily="18" charset="0"/>
              </a:rPr>
              <a:t>işçisini</a:t>
            </a:r>
            <a:r>
              <a:rPr lang="tr-TR" sz="1800" dirty="0">
                <a:effectLst/>
                <a:latin typeface="Cambria" panose="02040503050406030204" pitchFamily="18" charset="0"/>
              </a:rPr>
              <a:t>, fesih tarihinden altı ay </a:t>
            </a:r>
            <a:r>
              <a:rPr lang="tr-TR" sz="1800" dirty="0" err="1">
                <a:effectLst/>
                <a:latin typeface="Cambria" panose="02040503050406030204" pitchFamily="18" charset="0"/>
              </a:rPr>
              <a:t>geçmeden</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kapsamında </a:t>
            </a:r>
            <a:r>
              <a:rPr lang="tr-TR" sz="1800" dirty="0" err="1">
                <a:effectLst/>
                <a:latin typeface="Cambria" panose="02040503050406030204" pitchFamily="18" charset="0"/>
              </a:rPr>
              <a:t>çalıştıramaz</a:t>
            </a:r>
            <a:r>
              <a:rPr lang="tr-TR" sz="1800" dirty="0">
                <a:effectLst/>
                <a:latin typeface="Cambria" panose="02040503050406030204" pitchFamily="18" charset="0"/>
              </a:rPr>
              <a:t>. </a:t>
            </a:r>
            <a:endParaRPr lang="tr-TR" dirty="0"/>
          </a:p>
          <a:p>
            <a:endParaRPr lang="tr-TR" dirty="0"/>
          </a:p>
        </p:txBody>
      </p:sp>
    </p:spTree>
    <p:extLst>
      <p:ext uri="{BB962C8B-B14F-4D97-AF65-F5344CB8AC3E}">
        <p14:creationId xmlns:p14="http://schemas.microsoft.com/office/powerpoint/2010/main" val="281219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68E445-7E3E-C8A5-09BF-84043C573C33}"/>
              </a:ext>
            </a:extLst>
          </p:cNvPr>
          <p:cNvSpPr>
            <a:spLocks noGrp="1"/>
          </p:cNvSpPr>
          <p:nvPr>
            <p:ph type="title"/>
          </p:nvPr>
        </p:nvSpPr>
        <p:spPr/>
        <p:txBody>
          <a:bodyPr/>
          <a:lstStyle/>
          <a:p>
            <a:endParaRPr lang="tr-TR"/>
          </a:p>
        </p:txBody>
      </p:sp>
      <p:sp>
        <p:nvSpPr>
          <p:cNvPr id="4" name="İçerik Yer Tutucusu 2">
            <a:extLst>
              <a:ext uri="{FF2B5EF4-FFF2-40B4-BE49-F238E27FC236}">
                <a16:creationId xmlns:a16="http://schemas.microsoft.com/office/drawing/2014/main" id="{F13FEA1C-1697-670D-028F-8B7E08021246}"/>
              </a:ext>
            </a:extLst>
          </p:cNvPr>
          <p:cNvSpPr>
            <a:spLocks noGrp="1"/>
          </p:cNvSpPr>
          <p:nvPr>
            <p:ph idx="1"/>
          </p:nvPr>
        </p:nvSpPr>
        <p:spPr/>
        <p:txBody>
          <a:bodyPr/>
          <a:lstStyle/>
          <a:p>
            <a:r>
              <a:rPr lang="tr-TR" sz="1800" dirty="0">
                <a:effectLst/>
                <a:latin typeface="Cambria" panose="02040503050406030204" pitchFamily="18" charset="0"/>
              </a:rPr>
              <a:t>Mesleki </a:t>
            </a:r>
            <a:r>
              <a:rPr lang="tr-TR" sz="1800" dirty="0" err="1">
                <a:effectLst/>
                <a:latin typeface="Cambria" panose="02040503050406030204" pitchFamily="18" charset="0"/>
              </a:rPr>
              <a:t>amac</a:t>
            </a:r>
            <a:r>
              <a:rPr lang="tr-TR" sz="1800" dirty="0">
                <a:effectLst/>
                <a:latin typeface="Cambria" panose="02040503050406030204" pitchFamily="18" charset="0"/>
              </a:rPr>
              <a:t>̧ </a:t>
            </a:r>
            <a:r>
              <a:rPr lang="tr-TR" sz="1800" dirty="0" err="1">
                <a:effectLst/>
                <a:latin typeface="Cambria" panose="02040503050406030204" pitchFamily="18" charset="0"/>
              </a:rPr>
              <a:t>taşımayan</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a:t>
            </a:r>
            <a:r>
              <a:rPr lang="tr-TR" sz="1800" dirty="0">
                <a:effectLst/>
                <a:latin typeface="Cambria" panose="02040503050406030204" pitchFamily="18" charset="0"/>
              </a:rPr>
              <a:t> ise, </a:t>
            </a:r>
            <a:r>
              <a:rPr lang="tr-TR" sz="1800" i="1" dirty="0">
                <a:effectLst/>
                <a:latin typeface="Cambria" panose="02040503050406030204" pitchFamily="18" charset="0"/>
              </a:rPr>
              <a:t>“</a:t>
            </a:r>
            <a:r>
              <a:rPr lang="tr-TR" sz="1800" i="1" dirty="0" err="1">
                <a:effectLst/>
                <a:latin typeface="Cambria" panose="02040503050406030204" pitchFamily="18" charset="0"/>
              </a:rPr>
              <a:t>İşverenin</a:t>
            </a:r>
            <a:r>
              <a:rPr lang="tr-TR" sz="1800" i="1" dirty="0">
                <a:effectLst/>
                <a:latin typeface="Cambria" panose="02040503050406030204" pitchFamily="18" charset="0"/>
              </a:rPr>
              <a:t>, devir sırasında yazılı rızasını almak suretiyle bir </a:t>
            </a:r>
            <a:r>
              <a:rPr lang="tr-TR" sz="1800" i="1" dirty="0" err="1">
                <a:effectLst/>
                <a:latin typeface="Cambria" panose="02040503050406030204" pitchFamily="18" charset="0"/>
              </a:rPr>
              <a:t>işçisini</a:t>
            </a:r>
            <a:r>
              <a:rPr lang="tr-TR" sz="1800" i="1" dirty="0">
                <a:effectLst/>
                <a:latin typeface="Cambria" panose="02040503050406030204" pitchFamily="18" charset="0"/>
              </a:rPr>
              <a:t>, holding </a:t>
            </a:r>
            <a:r>
              <a:rPr lang="tr-TR" sz="1800" i="1" dirty="0" err="1">
                <a:effectLst/>
                <a:latin typeface="Cambria" panose="02040503050406030204" pitchFamily="18" charset="0"/>
              </a:rPr>
              <a:t>bünyesi</a:t>
            </a:r>
            <a:r>
              <a:rPr lang="tr-TR" sz="1800" i="1" dirty="0">
                <a:effectLst/>
                <a:latin typeface="Cambria" panose="02040503050406030204" pitchFamily="18" charset="0"/>
              </a:rPr>
              <a:t> </a:t>
            </a:r>
            <a:r>
              <a:rPr lang="tr-TR" sz="1800" i="1" dirty="0" err="1">
                <a:effectLst/>
                <a:latin typeface="Cambria" panose="02040503050406030204" pitchFamily="18" charset="0"/>
              </a:rPr>
              <a:t>içinde</a:t>
            </a:r>
            <a:r>
              <a:rPr lang="tr-TR" sz="1800" i="1" dirty="0">
                <a:effectLst/>
                <a:latin typeface="Cambria" panose="02040503050406030204" pitchFamily="18" charset="0"/>
              </a:rPr>
              <a:t> veya aynı </a:t>
            </a:r>
            <a:r>
              <a:rPr lang="tr-TR" sz="1800" i="1" dirty="0" err="1">
                <a:effectLst/>
                <a:latin typeface="Cambria" panose="02040503050406030204" pitchFamily="18" charset="0"/>
              </a:rPr>
              <a:t>şirketler</a:t>
            </a:r>
            <a:r>
              <a:rPr lang="tr-TR" sz="1800" i="1" dirty="0">
                <a:effectLst/>
                <a:latin typeface="Cambria" panose="02040503050406030204" pitchFamily="18" charset="0"/>
              </a:rPr>
              <a:t> </a:t>
            </a:r>
            <a:r>
              <a:rPr lang="tr-TR" sz="1800" i="1" dirty="0" err="1">
                <a:effectLst/>
                <a:latin typeface="Cambria" panose="02040503050406030204" pitchFamily="18" charset="0"/>
              </a:rPr>
              <a:t>topluluğuna</a:t>
            </a:r>
            <a:r>
              <a:rPr lang="tr-TR" sz="1800" i="1" dirty="0">
                <a:effectLst/>
                <a:latin typeface="Cambria" panose="02040503050406030204" pitchFamily="18" charset="0"/>
              </a:rPr>
              <a:t> </a:t>
            </a:r>
            <a:r>
              <a:rPr lang="tr-TR" sz="1800" i="1" dirty="0" err="1">
                <a:effectLst/>
                <a:latin typeface="Cambria" panose="02040503050406030204" pitchFamily="18" charset="0"/>
              </a:rPr>
              <a:t>bağlı</a:t>
            </a:r>
            <a:r>
              <a:rPr lang="tr-TR" sz="1800" i="1" dirty="0">
                <a:effectLst/>
                <a:latin typeface="Cambria" panose="02040503050406030204" pitchFamily="18" charset="0"/>
              </a:rPr>
              <a:t> </a:t>
            </a:r>
            <a:r>
              <a:rPr lang="tr-TR" sz="1800" i="1" dirty="0" err="1">
                <a:effectLst/>
                <a:latin typeface="Cambria" panose="02040503050406030204" pitchFamily="18" charset="0"/>
              </a:rPr>
              <a:t>başka</a:t>
            </a:r>
            <a:r>
              <a:rPr lang="tr-TR" sz="1800" i="1" dirty="0">
                <a:effectLst/>
                <a:latin typeface="Cambria" panose="02040503050406030204" pitchFamily="18" charset="0"/>
              </a:rPr>
              <a:t> bir </a:t>
            </a:r>
            <a:r>
              <a:rPr lang="tr-TR" sz="1800" i="1" dirty="0" err="1">
                <a:effectLst/>
                <a:latin typeface="Cambria" panose="02040503050406030204" pitchFamily="18" charset="0"/>
              </a:rPr>
              <a:t>işye</a:t>
            </a:r>
            <a:r>
              <a:rPr lang="tr-TR" sz="1800" i="1" dirty="0">
                <a:effectLst/>
                <a:latin typeface="Cambria" panose="02040503050406030204" pitchFamily="18" charset="0"/>
              </a:rPr>
              <a:t>- rinde iş </a:t>
            </a:r>
            <a:r>
              <a:rPr lang="tr-TR" sz="1800" i="1" dirty="0" err="1">
                <a:effectLst/>
                <a:latin typeface="Cambria" panose="02040503050406030204" pitchFamily="18" charset="0"/>
              </a:rPr>
              <a:t>görme</a:t>
            </a:r>
            <a:r>
              <a:rPr lang="tr-TR" sz="1800" i="1" dirty="0">
                <a:effectLst/>
                <a:latin typeface="Cambria" panose="02040503050406030204" pitchFamily="18" charset="0"/>
              </a:rPr>
              <a:t> edimini yerine getirmek </a:t>
            </a:r>
            <a:r>
              <a:rPr lang="tr-TR" sz="1800" i="1" dirty="0" err="1">
                <a:effectLst/>
                <a:latin typeface="Cambria" panose="02040503050406030204" pitchFamily="18" charset="0"/>
              </a:rPr>
              <a:t>üzere</a:t>
            </a:r>
            <a:r>
              <a:rPr lang="tr-TR" sz="1800" i="1" dirty="0">
                <a:effectLst/>
                <a:latin typeface="Cambria" panose="02040503050406030204" pitchFamily="18" charset="0"/>
              </a:rPr>
              <a:t> </a:t>
            </a:r>
            <a:r>
              <a:rPr lang="tr-TR" sz="1800" i="1" dirty="0" err="1">
                <a:effectLst/>
                <a:latin typeface="Cambria" panose="02040503050406030204" pitchFamily="18" charset="0"/>
              </a:rPr>
              <a:t>geçici</a:t>
            </a:r>
            <a:r>
              <a:rPr lang="tr-TR" sz="1800" i="1" dirty="0">
                <a:effectLst/>
                <a:latin typeface="Cambria" panose="02040503050406030204" pitchFamily="18" charset="0"/>
              </a:rPr>
              <a:t> olarak devretmesi </a:t>
            </a:r>
            <a:r>
              <a:rPr lang="tr-TR" sz="1800" i="1" dirty="0" err="1">
                <a:effectLst/>
                <a:latin typeface="Cambria" panose="02040503050406030204" pitchFamily="18" charset="0"/>
              </a:rPr>
              <a:t>hâlinde</a:t>
            </a:r>
            <a:r>
              <a:rPr lang="tr-TR" sz="1800" i="1" dirty="0">
                <a:effectLst/>
                <a:latin typeface="Cambria" panose="02040503050406030204" pitchFamily="18" charset="0"/>
              </a:rPr>
              <a:t> ... </a:t>
            </a:r>
            <a:r>
              <a:rPr lang="tr-TR" sz="1800" i="1" dirty="0" err="1">
                <a:effectLst/>
                <a:latin typeface="Cambria" panose="02040503050406030204" pitchFamily="18" charset="0"/>
              </a:rPr>
              <a:t>kurulmus</a:t>
            </a:r>
            <a:r>
              <a:rPr lang="tr-TR" sz="1800" i="1" dirty="0">
                <a:effectLst/>
                <a:latin typeface="Cambria" panose="02040503050406030204" pitchFamily="18" charset="0"/>
              </a:rPr>
              <a:t>̧” </a:t>
            </a:r>
            <a:r>
              <a:rPr lang="tr-TR" sz="1800" dirty="0">
                <a:effectLst/>
                <a:latin typeface="Cambria" panose="02040503050406030204" pitchFamily="18" charset="0"/>
              </a:rPr>
              <a:t>olan iş </a:t>
            </a:r>
            <a:r>
              <a:rPr lang="tr-TR" sz="1800" dirty="0" err="1">
                <a:effectLst/>
                <a:latin typeface="Cambria" panose="02040503050406030204" pitchFamily="18" charset="0"/>
              </a:rPr>
              <a:t>ilişkisidir</a:t>
            </a:r>
            <a:r>
              <a:rPr lang="tr-TR" sz="1800" dirty="0">
                <a:effectLst/>
                <a:latin typeface="Cambria" panose="02040503050406030204" pitchFamily="18" charset="0"/>
              </a:rPr>
              <a:t> (İK m. 7/son). Bu </a:t>
            </a:r>
            <a:r>
              <a:rPr lang="tr-TR" sz="1800" dirty="0" err="1">
                <a:effectLst/>
                <a:latin typeface="Cambria" panose="02040503050406030204" pitchFamily="18" charset="0"/>
              </a:rPr>
              <a:t>türde</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iş </a:t>
            </a:r>
            <a:r>
              <a:rPr lang="tr-TR" sz="1800" dirty="0" err="1">
                <a:effectLst/>
                <a:latin typeface="Cambria" panose="02040503050406030204" pitchFamily="18" charset="0"/>
              </a:rPr>
              <a:t>ilişkisinin</a:t>
            </a:r>
            <a:r>
              <a:rPr lang="tr-TR" sz="1800" dirty="0">
                <a:effectLst/>
                <a:latin typeface="Cambria" panose="02040503050406030204" pitchFamily="18" charset="0"/>
              </a:rPr>
              <a:t>, yazılı olarak altı ayı </a:t>
            </a:r>
            <a:r>
              <a:rPr lang="tr-TR" sz="1800" dirty="0" err="1">
                <a:effectLst/>
                <a:latin typeface="Cambria" panose="02040503050406030204" pitchFamily="18" charset="0"/>
              </a:rPr>
              <a:t>geçmemek</a:t>
            </a:r>
            <a:r>
              <a:rPr lang="tr-TR" sz="1800" dirty="0">
                <a:effectLst/>
                <a:latin typeface="Cambria" panose="02040503050406030204" pitchFamily="18" charset="0"/>
              </a:rPr>
              <a:t> </a:t>
            </a:r>
            <a:r>
              <a:rPr lang="tr-TR" sz="1800" dirty="0" err="1">
                <a:effectLst/>
                <a:latin typeface="Cambria" panose="02040503050406030204" pitchFamily="18" charset="0"/>
              </a:rPr>
              <a:t>üzere</a:t>
            </a:r>
            <a:r>
              <a:rPr lang="tr-TR" sz="1800" dirty="0">
                <a:effectLst/>
                <a:latin typeface="Cambria" panose="02040503050406030204" pitchFamily="18" charset="0"/>
              </a:rPr>
              <a:t> </a:t>
            </a:r>
            <a:r>
              <a:rPr lang="tr-TR" sz="1800" dirty="0" err="1">
                <a:effectLst/>
                <a:latin typeface="Cambria" panose="02040503050406030204" pitchFamily="18" charset="0"/>
              </a:rPr>
              <a:t>kurulabileceği</a:t>
            </a:r>
            <a:r>
              <a:rPr lang="tr-TR" sz="1800" dirty="0">
                <a:effectLst/>
                <a:latin typeface="Cambria" panose="02040503050406030204" pitchFamily="18" charset="0"/>
              </a:rPr>
              <a:t> ve en fazla iki defa </a:t>
            </a:r>
            <a:r>
              <a:rPr lang="tr-TR" sz="1800" dirty="0" err="1">
                <a:effectLst/>
                <a:latin typeface="Cambria" panose="02040503050406030204" pitchFamily="18" charset="0"/>
              </a:rPr>
              <a:t>yenilenebileceği</a:t>
            </a:r>
            <a:r>
              <a:rPr lang="tr-TR" sz="1800" dirty="0">
                <a:effectLst/>
                <a:latin typeface="Cambria" panose="02040503050406030204" pitchFamily="18" charset="0"/>
              </a:rPr>
              <a:t> de </a:t>
            </a:r>
            <a:r>
              <a:rPr lang="tr-TR" sz="1800" dirty="0" err="1">
                <a:effectLst/>
                <a:latin typeface="Cambria" panose="02040503050406030204" pitchFamily="18" charset="0"/>
              </a:rPr>
              <a:t>belirtilmiştir</a:t>
            </a:r>
            <a:r>
              <a:rPr lang="tr-TR" sz="1800" dirty="0">
                <a:effectLst/>
                <a:latin typeface="Cambria" panose="02040503050406030204" pitchFamily="18" charset="0"/>
              </a:rPr>
              <a:t>. </a:t>
            </a:r>
            <a:r>
              <a:rPr lang="tr-TR" sz="1800" dirty="0" err="1">
                <a:effectLst/>
                <a:latin typeface="Cambria" panose="02040503050406030204" pitchFamily="18" charset="0"/>
              </a:rPr>
              <a:t>Sözu</a:t>
            </a:r>
            <a:r>
              <a:rPr lang="tr-TR" sz="1800" dirty="0">
                <a:effectLst/>
                <a:latin typeface="Cambria" panose="02040503050406030204" pitchFamily="18" charset="0"/>
              </a:rPr>
              <a:t>̈ </a:t>
            </a:r>
            <a:r>
              <a:rPr lang="tr-TR" sz="1800" dirty="0" err="1">
                <a:effectLst/>
                <a:latin typeface="Cambria" panose="02040503050406030204" pitchFamily="18" charset="0"/>
              </a:rPr>
              <a:t>geçen</a:t>
            </a:r>
            <a:r>
              <a:rPr lang="tr-TR" sz="1800" dirty="0">
                <a:effectLst/>
                <a:latin typeface="Cambria" panose="02040503050406030204" pitchFamily="18" charset="0"/>
              </a:rPr>
              <a:t> </a:t>
            </a:r>
            <a:r>
              <a:rPr lang="tr-TR" sz="1800" dirty="0" err="1">
                <a:effectLst/>
                <a:latin typeface="Cambria" panose="02040503050406030204" pitchFamily="18" charset="0"/>
              </a:rPr>
              <a:t>hükme</a:t>
            </a:r>
            <a:r>
              <a:rPr lang="tr-TR" sz="1800" dirty="0">
                <a:effectLst/>
                <a:latin typeface="Cambria" panose="02040503050406030204" pitchFamily="18" charset="0"/>
              </a:rPr>
              <a:t> </a:t>
            </a:r>
            <a:r>
              <a:rPr lang="tr-TR" sz="1800" dirty="0" err="1">
                <a:effectLst/>
                <a:latin typeface="Cambria" panose="02040503050406030204" pitchFamily="18" charset="0"/>
              </a:rPr>
              <a:t>göre</a:t>
            </a:r>
            <a:r>
              <a:rPr lang="tr-TR" sz="1800" dirty="0">
                <a:effectLst/>
                <a:latin typeface="Cambria" panose="02040503050406030204" pitchFamily="18" charset="0"/>
              </a:rPr>
              <a:t>, </a:t>
            </a:r>
            <a:r>
              <a:rPr lang="tr-TR" sz="1800" i="1" dirty="0">
                <a:effectLst/>
                <a:latin typeface="Cambria" panose="02040503050406030204" pitchFamily="18" charset="0"/>
              </a:rPr>
              <a:t>“</a:t>
            </a:r>
            <a:r>
              <a:rPr lang="tr-TR" sz="1800" i="1" dirty="0" err="1">
                <a:effectLst/>
                <a:latin typeface="Cambria" panose="02040503050406030204" pitchFamily="18" charset="0"/>
              </a:rPr>
              <a:t>İşçisini</a:t>
            </a:r>
            <a:r>
              <a:rPr lang="tr-TR" sz="1800" i="1" dirty="0">
                <a:effectLst/>
                <a:latin typeface="Cambria" panose="02040503050406030204" pitchFamily="18" charset="0"/>
              </a:rPr>
              <a:t> </a:t>
            </a:r>
            <a:r>
              <a:rPr lang="tr-TR" sz="1800" i="1" dirty="0" err="1">
                <a:effectLst/>
                <a:latin typeface="Cambria" panose="02040503050406030204" pitchFamily="18" charset="0"/>
              </a:rPr>
              <a:t>geçici</a:t>
            </a:r>
            <a:r>
              <a:rPr lang="tr-TR" sz="1800" i="1" dirty="0">
                <a:effectLst/>
                <a:latin typeface="Cambria" panose="02040503050406030204" pitchFamily="18" charset="0"/>
              </a:rPr>
              <a:t> olarak devreden </a:t>
            </a:r>
            <a:r>
              <a:rPr lang="tr-TR" sz="1800" i="1" dirty="0" err="1">
                <a:effectLst/>
                <a:latin typeface="Cambria" panose="02040503050406030204" pitchFamily="18" charset="0"/>
              </a:rPr>
              <a:t>işverenin</a:t>
            </a:r>
            <a:r>
              <a:rPr lang="tr-TR" sz="1800" i="1" dirty="0">
                <a:effectLst/>
                <a:latin typeface="Cambria" panose="02040503050406030204" pitchFamily="18" charset="0"/>
              </a:rPr>
              <a:t> </a:t>
            </a:r>
            <a:r>
              <a:rPr lang="tr-TR" sz="1800" i="1" dirty="0" err="1">
                <a:effectLst/>
                <a:latin typeface="Cambria" panose="02040503050406030204" pitchFamily="18" charset="0"/>
              </a:rPr>
              <a:t>ücret</a:t>
            </a:r>
            <a:r>
              <a:rPr lang="tr-TR" sz="1800" i="1" dirty="0">
                <a:effectLst/>
                <a:latin typeface="Cambria" panose="02040503050406030204" pitchFamily="18" charset="0"/>
              </a:rPr>
              <a:t> </a:t>
            </a:r>
            <a:r>
              <a:rPr lang="tr-TR" sz="1800" i="1" dirty="0" err="1">
                <a:effectLst/>
                <a:latin typeface="Cambria" panose="02040503050406030204" pitchFamily="18" charset="0"/>
              </a:rPr>
              <a:t>ödeme</a:t>
            </a:r>
            <a:r>
              <a:rPr lang="tr-TR" sz="1800" i="1" dirty="0">
                <a:effectLst/>
                <a:latin typeface="Cambria" panose="02040503050406030204" pitchFamily="18" charset="0"/>
              </a:rPr>
              <a:t> </a:t>
            </a:r>
            <a:r>
              <a:rPr lang="tr-TR" sz="1800" i="1" dirty="0" err="1">
                <a:effectLst/>
                <a:latin typeface="Cambria" panose="02040503050406030204" pitchFamily="18" charset="0"/>
              </a:rPr>
              <a:t>yükümlülüğu</a:t>
            </a:r>
            <a:r>
              <a:rPr lang="tr-TR" sz="1800" i="1" dirty="0">
                <a:effectLst/>
                <a:latin typeface="Cambria" panose="02040503050406030204" pitchFamily="18" charset="0"/>
              </a:rPr>
              <a:t>̈ devam eder. </a:t>
            </a:r>
            <a:r>
              <a:rPr lang="tr-TR" sz="1800" i="1" dirty="0" err="1">
                <a:effectLst/>
                <a:latin typeface="Cambria" panose="02040503050406030204" pitchFamily="18" charset="0"/>
              </a:rPr>
              <a:t>Geçici</a:t>
            </a:r>
            <a:r>
              <a:rPr lang="tr-TR" sz="1800" i="1" dirty="0">
                <a:effectLst/>
                <a:latin typeface="Cambria" panose="02040503050406030204" pitchFamily="18" charset="0"/>
              </a:rPr>
              <a:t> iş </a:t>
            </a:r>
            <a:r>
              <a:rPr lang="tr-TR" sz="1800" i="1" dirty="0" err="1">
                <a:effectLst/>
                <a:latin typeface="Cambria" panose="02040503050406030204" pitchFamily="18" charset="0"/>
              </a:rPr>
              <a:t>ilişkisi</a:t>
            </a:r>
            <a:r>
              <a:rPr lang="tr-TR" sz="1800" i="1" dirty="0">
                <a:effectLst/>
                <a:latin typeface="Cambria" panose="02040503050406030204" pitchFamily="18" charset="0"/>
              </a:rPr>
              <a:t> kurulan </a:t>
            </a:r>
            <a:r>
              <a:rPr lang="tr-TR" sz="1800" i="1" dirty="0" err="1">
                <a:effectLst/>
                <a:latin typeface="Cambria" panose="02040503050406030204" pitchFamily="18" charset="0"/>
              </a:rPr>
              <a:t>işveren</a:t>
            </a:r>
            <a:r>
              <a:rPr lang="tr-TR" sz="1800" i="1" dirty="0">
                <a:effectLst/>
                <a:latin typeface="Cambria" panose="02040503050406030204" pitchFamily="18" charset="0"/>
              </a:rPr>
              <a:t>, </a:t>
            </a:r>
            <a:r>
              <a:rPr lang="tr-TR" sz="1800" i="1" dirty="0" err="1">
                <a:effectLst/>
                <a:latin typeface="Cambria" panose="02040503050406030204" pitchFamily="18" charset="0"/>
              </a:rPr>
              <a:t>işçinin</a:t>
            </a:r>
            <a:r>
              <a:rPr lang="tr-TR" sz="1800" i="1" dirty="0">
                <a:effectLst/>
                <a:latin typeface="Cambria" panose="02040503050406030204" pitchFamily="18" charset="0"/>
              </a:rPr>
              <a:t> kendisinde </a:t>
            </a:r>
            <a:r>
              <a:rPr lang="tr-TR" sz="1800" i="1" dirty="0" err="1">
                <a:effectLst/>
                <a:latin typeface="Cambria" panose="02040503050406030204" pitchFamily="18" charset="0"/>
              </a:rPr>
              <a:t>çalıştığı</a:t>
            </a:r>
            <a:r>
              <a:rPr lang="tr-TR" sz="1800" i="1" dirty="0">
                <a:effectLst/>
                <a:latin typeface="Cambria" panose="02040503050406030204" pitchFamily="18" charset="0"/>
              </a:rPr>
              <a:t> </a:t>
            </a:r>
            <a:r>
              <a:rPr lang="tr-TR" sz="1800" i="1" dirty="0" err="1">
                <a:effectLst/>
                <a:latin typeface="Cambria" panose="02040503050406030204" pitchFamily="18" charset="0"/>
              </a:rPr>
              <a:t>sürede</a:t>
            </a:r>
            <a:r>
              <a:rPr lang="tr-TR" sz="1800" i="1" dirty="0">
                <a:effectLst/>
                <a:latin typeface="Cambria" panose="02040503050406030204" pitchFamily="18" charset="0"/>
              </a:rPr>
              <a:t> </a:t>
            </a:r>
            <a:r>
              <a:rPr lang="tr-TR" sz="1800" i="1" dirty="0" err="1">
                <a:effectLst/>
                <a:latin typeface="Cambria" panose="02040503050406030204" pitchFamily="18" charset="0"/>
              </a:rPr>
              <a:t>ödenmeyen</a:t>
            </a:r>
            <a:r>
              <a:rPr lang="tr-TR" sz="1800" i="1" dirty="0">
                <a:effectLst/>
                <a:latin typeface="Cambria" panose="02040503050406030204" pitchFamily="18" charset="0"/>
              </a:rPr>
              <a:t> </a:t>
            </a:r>
            <a:r>
              <a:rPr lang="tr-TR" sz="1800" i="1" dirty="0" err="1">
                <a:effectLst/>
                <a:latin typeface="Cambria" panose="02040503050406030204" pitchFamily="18" charset="0"/>
              </a:rPr>
              <a:t>ücretinden</a:t>
            </a:r>
            <a:r>
              <a:rPr lang="tr-TR" sz="1800" i="1" dirty="0">
                <a:effectLst/>
                <a:latin typeface="Cambria" panose="02040503050406030204" pitchFamily="18" charset="0"/>
              </a:rPr>
              <a:t>, </a:t>
            </a:r>
            <a:r>
              <a:rPr lang="tr-TR" sz="1800" i="1" dirty="0" err="1">
                <a:effectLst/>
                <a:latin typeface="Cambria" panose="02040503050406030204" pitchFamily="18" charset="0"/>
              </a:rPr>
              <a:t>işçiyi</a:t>
            </a:r>
            <a:r>
              <a:rPr lang="tr-TR" sz="1800" i="1" dirty="0">
                <a:effectLst/>
                <a:latin typeface="Cambria" panose="02040503050406030204" pitchFamily="18" charset="0"/>
              </a:rPr>
              <a:t> </a:t>
            </a:r>
            <a:r>
              <a:rPr lang="tr-TR" sz="1800" i="1" dirty="0" err="1">
                <a:effectLst/>
                <a:latin typeface="Cambria" panose="02040503050406030204" pitchFamily="18" charset="0"/>
              </a:rPr>
              <a:t>gözetme</a:t>
            </a:r>
            <a:r>
              <a:rPr lang="tr-TR" sz="1800" i="1" dirty="0">
                <a:effectLst/>
                <a:latin typeface="Cambria" panose="02040503050406030204" pitchFamily="18" charset="0"/>
              </a:rPr>
              <a:t> borcundan ve sosyal sigorta primlerinden, devreden </a:t>
            </a:r>
            <a:r>
              <a:rPr lang="tr-TR" sz="1800" i="1" dirty="0" err="1">
                <a:effectLst/>
                <a:latin typeface="Cambria" panose="02040503050406030204" pitchFamily="18" charset="0"/>
              </a:rPr>
              <a:t>işveren</a:t>
            </a:r>
            <a:r>
              <a:rPr lang="tr-TR" sz="1800" i="1" dirty="0">
                <a:effectLst/>
                <a:latin typeface="Cambria" panose="02040503050406030204" pitchFamily="18" charset="0"/>
              </a:rPr>
              <a:t> ile birlikte sorumludur”</a:t>
            </a:r>
            <a:r>
              <a:rPr lang="tr-TR" sz="1800" dirty="0">
                <a:effectLst/>
                <a:latin typeface="Cambria" panose="02040503050406030204" pitchFamily="18" charset="0"/>
              </a:rPr>
              <a:t>.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işçinin</a:t>
            </a:r>
            <a:r>
              <a:rPr lang="tr-TR" sz="1800" dirty="0">
                <a:effectLst/>
                <a:latin typeface="Cambria" panose="02040503050406030204" pitchFamily="18" charset="0"/>
              </a:rPr>
              <a:t> </a:t>
            </a:r>
            <a:r>
              <a:rPr lang="tr-TR" sz="1800" dirty="0" err="1">
                <a:effectLst/>
                <a:latin typeface="Cambria" panose="02040503050406030204" pitchFamily="18" charset="0"/>
              </a:rPr>
              <a:t>ücreti</a:t>
            </a:r>
            <a:r>
              <a:rPr lang="tr-TR" sz="1800" dirty="0">
                <a:effectLst/>
                <a:latin typeface="Cambria" panose="02040503050406030204" pitchFamily="18" charset="0"/>
              </a:rPr>
              <a:t>, </a:t>
            </a:r>
            <a:r>
              <a:rPr lang="tr-TR" sz="1800" dirty="0" err="1">
                <a:effectLst/>
                <a:latin typeface="Cambria" panose="02040503050406030204" pitchFamily="18" charset="0"/>
              </a:rPr>
              <a:t>işverenin</a:t>
            </a:r>
            <a:r>
              <a:rPr lang="tr-TR" sz="1800" dirty="0">
                <a:effectLst/>
                <a:latin typeface="Cambria" panose="02040503050406030204" pitchFamily="18" charset="0"/>
              </a:rPr>
              <a:t> </a:t>
            </a:r>
            <a:r>
              <a:rPr lang="tr-TR" sz="1800" dirty="0" err="1">
                <a:effectLst/>
                <a:latin typeface="Cambria" panose="02040503050406030204" pitchFamily="18" charset="0"/>
              </a:rPr>
              <a:t>gözetme</a:t>
            </a:r>
            <a:r>
              <a:rPr lang="tr-TR" sz="1800" dirty="0">
                <a:effectLst/>
                <a:latin typeface="Cambria" panose="02040503050406030204" pitchFamily="18" charset="0"/>
              </a:rPr>
              <a:t> borcu ve sosyal sigorta primlerinin </a:t>
            </a:r>
            <a:r>
              <a:rPr lang="tr-TR" sz="1800" dirty="0" err="1">
                <a:effectLst/>
                <a:latin typeface="Cambria" panose="02040503050406030204" pitchFamily="18" charset="0"/>
              </a:rPr>
              <a:t>ödenmesi</a:t>
            </a:r>
            <a:r>
              <a:rPr lang="tr-TR" sz="1800" dirty="0">
                <a:effectLst/>
                <a:latin typeface="Cambria" panose="02040503050406030204" pitchFamily="18" charset="0"/>
              </a:rPr>
              <a:t> konusunda </a:t>
            </a:r>
            <a:r>
              <a:rPr lang="tr-TR" sz="1800" dirty="0" err="1">
                <a:effectLst/>
                <a:latin typeface="Cambria" panose="02040503050406030204" pitchFamily="18" charset="0"/>
              </a:rPr>
              <a:t>geçici</a:t>
            </a:r>
            <a:r>
              <a:rPr lang="tr-TR" sz="1800" dirty="0">
                <a:effectLst/>
                <a:latin typeface="Cambria" panose="02040503050406030204" pitchFamily="18" charset="0"/>
              </a:rPr>
              <a:t> </a:t>
            </a:r>
            <a:r>
              <a:rPr lang="tr-TR" sz="1800" dirty="0" err="1">
                <a:effectLst/>
                <a:latin typeface="Cambria" panose="02040503050406030204" pitchFamily="18" charset="0"/>
              </a:rPr>
              <a:t>işveren</a:t>
            </a:r>
            <a:r>
              <a:rPr lang="tr-TR" sz="1800" dirty="0">
                <a:effectLst/>
                <a:latin typeface="Cambria" panose="02040503050406030204" pitchFamily="18" charset="0"/>
              </a:rPr>
              <a:t> de </a:t>
            </a:r>
            <a:r>
              <a:rPr lang="tr-TR" sz="1800" dirty="0" err="1">
                <a:effectLst/>
                <a:latin typeface="Cambria" panose="02040503050406030204" pitchFamily="18" charset="0"/>
              </a:rPr>
              <a:t>müteselsilen</a:t>
            </a:r>
            <a:r>
              <a:rPr lang="tr-TR" sz="1800" dirty="0">
                <a:effectLst/>
                <a:latin typeface="Cambria" panose="02040503050406030204" pitchFamily="18" charset="0"/>
              </a:rPr>
              <a:t> sorumludur. </a:t>
            </a:r>
            <a:endParaRPr lang="tr-TR" dirty="0"/>
          </a:p>
          <a:p>
            <a:endParaRPr lang="tr-TR" dirty="0"/>
          </a:p>
        </p:txBody>
      </p:sp>
    </p:spTree>
    <p:extLst>
      <p:ext uri="{BB962C8B-B14F-4D97-AF65-F5344CB8AC3E}">
        <p14:creationId xmlns:p14="http://schemas.microsoft.com/office/powerpoint/2010/main" val="378109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AD9F50-FCE5-E4B3-A1A0-1AE8FC87741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6009992-3DBD-2A2F-9B4E-2ECF09DEC2C9}"/>
              </a:ext>
            </a:extLst>
          </p:cNvPr>
          <p:cNvSpPr>
            <a:spLocks noGrp="1"/>
          </p:cNvSpPr>
          <p:nvPr>
            <p:ph idx="1"/>
          </p:nvPr>
        </p:nvSpPr>
        <p:spPr/>
        <p:txBody>
          <a:bodyPr>
            <a:normAutofit lnSpcReduction="10000"/>
          </a:bodyPr>
          <a:lstStyle/>
          <a:p>
            <a:r>
              <a:rPr lang="tr-TR" dirty="0"/>
              <a:t>Anayasanın 17. maddesinde yer alan «Herkes yaşama, maddi ve manevi varlığını koruma ve geliştirme hakkına sahiptir.» İş sağlığı ve güvenliği önlemlerinin alınmadığı bir ortamda çalışmak zorunda bırakılan işçilerin yaşama hakkı tehlike altındadır. Böyle bir ortamda işçinin maddi ve manevi varlığının korunması ve geliştirmesinden de söz edilemez.</a:t>
            </a:r>
          </a:p>
          <a:p>
            <a:r>
              <a:rPr lang="tr-TR" dirty="0"/>
              <a:t>Anayasanın 50 ve 56. maddeleri iş sağlığı ve güvenliğine ilişkin temel ilkeleri düzenleyen hükümlerdir.</a:t>
            </a:r>
          </a:p>
          <a:p>
            <a:r>
              <a:rPr lang="tr-TR" dirty="0"/>
              <a:t>«Kimse yaşına, cinsiyetine ve gücüne uymayan işlerde çalıştırılamaz. Küçükler ve kadınlar ile bedeni ve ruhi yetersizliği olanlar çalışma şartları bakımından özel olarak korunurlar.</a:t>
            </a:r>
          </a:p>
          <a:p>
            <a:endParaRPr lang="tr-TR" dirty="0"/>
          </a:p>
        </p:txBody>
      </p:sp>
    </p:spTree>
    <p:extLst>
      <p:ext uri="{BB962C8B-B14F-4D97-AF65-F5344CB8AC3E}">
        <p14:creationId xmlns:p14="http://schemas.microsoft.com/office/powerpoint/2010/main" val="182710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3BD83-493C-DCCA-CBBE-7DC0E4EAED52}"/>
              </a:ext>
            </a:extLst>
          </p:cNvPr>
          <p:cNvSpPr>
            <a:spLocks noGrp="1"/>
          </p:cNvSpPr>
          <p:nvPr>
            <p:ph type="title"/>
          </p:nvPr>
        </p:nvSpPr>
        <p:spPr/>
        <p:txBody>
          <a:bodyPr/>
          <a:lstStyle/>
          <a:p>
            <a:r>
              <a:rPr lang="tr-TR" dirty="0"/>
              <a:t>Kanunlar</a:t>
            </a:r>
          </a:p>
        </p:txBody>
      </p:sp>
      <p:sp>
        <p:nvSpPr>
          <p:cNvPr id="3" name="İçerik Yer Tutucusu 2">
            <a:extLst>
              <a:ext uri="{FF2B5EF4-FFF2-40B4-BE49-F238E27FC236}">
                <a16:creationId xmlns:a16="http://schemas.microsoft.com/office/drawing/2014/main" id="{B9710065-8546-1D60-6214-4EFAB02ACD57}"/>
              </a:ext>
            </a:extLst>
          </p:cNvPr>
          <p:cNvSpPr>
            <a:spLocks noGrp="1"/>
          </p:cNvSpPr>
          <p:nvPr>
            <p:ph idx="1"/>
          </p:nvPr>
        </p:nvSpPr>
        <p:spPr/>
        <p:txBody>
          <a:bodyPr/>
          <a:lstStyle/>
          <a:p>
            <a:r>
              <a:rPr lang="tr-TR" dirty="0"/>
              <a:t>İş Sağlığı ve Güvenliği Kanunu</a:t>
            </a:r>
          </a:p>
          <a:p>
            <a:r>
              <a:rPr lang="tr-TR" dirty="0"/>
              <a:t>İş Kanunu</a:t>
            </a:r>
          </a:p>
          <a:p>
            <a:r>
              <a:rPr lang="tr-TR" dirty="0"/>
              <a:t>Türk Borçlar Kanunu</a:t>
            </a:r>
          </a:p>
          <a:p>
            <a:r>
              <a:rPr lang="tr-TR" dirty="0"/>
              <a:t>Umumi Hıfzıssıhha Kanunu</a:t>
            </a:r>
          </a:p>
          <a:p>
            <a:r>
              <a:rPr lang="tr-TR" dirty="0"/>
              <a:t>Sosyal Sigortalar ve Genel Sağlık Sigortası Kanunu</a:t>
            </a:r>
          </a:p>
        </p:txBody>
      </p:sp>
    </p:spTree>
    <p:extLst>
      <p:ext uri="{BB962C8B-B14F-4D97-AF65-F5344CB8AC3E}">
        <p14:creationId xmlns:p14="http://schemas.microsoft.com/office/powerpoint/2010/main" val="40182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FCC1F3-F115-8A74-89E5-E004349A49C8}"/>
              </a:ext>
            </a:extLst>
          </p:cNvPr>
          <p:cNvSpPr>
            <a:spLocks noGrp="1"/>
          </p:cNvSpPr>
          <p:nvPr>
            <p:ph type="title"/>
          </p:nvPr>
        </p:nvSpPr>
        <p:spPr/>
        <p:txBody>
          <a:bodyPr/>
          <a:lstStyle/>
          <a:p>
            <a:r>
              <a:rPr lang="tr-TR" dirty="0"/>
              <a:t>İş Sağlığı ve Güvenliği Kanunu</a:t>
            </a:r>
          </a:p>
        </p:txBody>
      </p:sp>
      <p:sp>
        <p:nvSpPr>
          <p:cNvPr id="3" name="İçerik Yer Tutucusu 2">
            <a:extLst>
              <a:ext uri="{FF2B5EF4-FFF2-40B4-BE49-F238E27FC236}">
                <a16:creationId xmlns:a16="http://schemas.microsoft.com/office/drawing/2014/main" id="{D580F7FE-4EE9-61FD-37CC-3A55DCDF848F}"/>
              </a:ext>
            </a:extLst>
          </p:cNvPr>
          <p:cNvSpPr>
            <a:spLocks noGrp="1"/>
          </p:cNvSpPr>
          <p:nvPr>
            <p:ph idx="1"/>
          </p:nvPr>
        </p:nvSpPr>
        <p:spPr/>
        <p:txBody>
          <a:bodyPr>
            <a:normAutofit lnSpcReduction="10000"/>
          </a:bodyPr>
          <a:lstStyle/>
          <a:p>
            <a:r>
              <a:rPr lang="tr-TR" dirty="0"/>
              <a:t>Kanunun amacı, işyerlerinde iş sağlığı ve güvenliğinin sağlanması ile mevcut sağlık ve güvenlik koşullarının iyileştirilmesi için işveren ve çalışanların görev, yetki, sorumluluk hak ve yükümlülüklerini düzenlemektir.</a:t>
            </a:r>
          </a:p>
          <a:p>
            <a:r>
              <a:rPr lang="tr-TR" dirty="0"/>
              <a:t>6331 sayılı kanun ile İş Kanunundan bağımsız olarak iş sağlığı ve güvenliğine ilişkin düzenlemeler bir kanun içerisinde toplanmıştır.</a:t>
            </a:r>
          </a:p>
          <a:p>
            <a:r>
              <a:rPr lang="tr-TR" dirty="0"/>
              <a:t>İş Sağlığı ve Güvenliği Kanunu uluslararası sözleşmeleri esas alan, tüm çalışanlar için iş sağlığı ve koşullarının sürekli iyileşmesini öngören tüm çalışanların katılımlarını ön plana çıkaran, işverenin asli yükümlülüğü olarak gören, önleme ve korumayı hedefleyen, insan odaklı ve risk esaslı bir kanundur. </a:t>
            </a:r>
          </a:p>
        </p:txBody>
      </p:sp>
    </p:spTree>
    <p:extLst>
      <p:ext uri="{BB962C8B-B14F-4D97-AF65-F5344CB8AC3E}">
        <p14:creationId xmlns:p14="http://schemas.microsoft.com/office/powerpoint/2010/main" val="98332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CB239-ACAF-8B73-D968-8938B6887A34}"/>
              </a:ext>
            </a:extLst>
          </p:cNvPr>
          <p:cNvSpPr>
            <a:spLocks noGrp="1"/>
          </p:cNvSpPr>
          <p:nvPr>
            <p:ph type="title"/>
          </p:nvPr>
        </p:nvSpPr>
        <p:spPr/>
        <p:txBody>
          <a:bodyPr/>
          <a:lstStyle/>
          <a:p>
            <a:r>
              <a:rPr lang="tr-TR" dirty="0"/>
              <a:t>İş Kanunu</a:t>
            </a:r>
          </a:p>
        </p:txBody>
      </p:sp>
      <p:sp>
        <p:nvSpPr>
          <p:cNvPr id="3" name="İçerik Yer Tutucusu 2">
            <a:extLst>
              <a:ext uri="{FF2B5EF4-FFF2-40B4-BE49-F238E27FC236}">
                <a16:creationId xmlns:a16="http://schemas.microsoft.com/office/drawing/2014/main" id="{D04A7DD8-FF92-30EB-5C4A-D692A18A60F0}"/>
              </a:ext>
            </a:extLst>
          </p:cNvPr>
          <p:cNvSpPr>
            <a:spLocks noGrp="1"/>
          </p:cNvSpPr>
          <p:nvPr>
            <p:ph idx="1"/>
          </p:nvPr>
        </p:nvSpPr>
        <p:spPr/>
        <p:txBody>
          <a:bodyPr/>
          <a:lstStyle/>
          <a:p>
            <a:r>
              <a:rPr lang="tr-TR" dirty="0"/>
              <a:t>4857 sayılı İş Kanununu kapsamındaki işçiler de iş sağlığı ve güvenliği bakımından 6331 sayılı Kanun kapsamına girmektedir.</a:t>
            </a:r>
          </a:p>
          <a:p>
            <a:r>
              <a:rPr lang="tr-TR" dirty="0"/>
              <a:t>Çalışanların tabi oldukları kanun hükümleri saklı kalmak kaydıyla bu kanunda hüküm bulunmayan hallerde 4857 sayılı kanunun bu Kanuna aykırı olmayan hükümleri uygulanır. </a:t>
            </a:r>
          </a:p>
        </p:txBody>
      </p:sp>
    </p:spTree>
    <p:extLst>
      <p:ext uri="{BB962C8B-B14F-4D97-AF65-F5344CB8AC3E}">
        <p14:creationId xmlns:p14="http://schemas.microsoft.com/office/powerpoint/2010/main" val="217945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55E0DE-27D9-818F-53EA-6BC9C6B46407}"/>
              </a:ext>
            </a:extLst>
          </p:cNvPr>
          <p:cNvSpPr>
            <a:spLocks noGrp="1"/>
          </p:cNvSpPr>
          <p:nvPr>
            <p:ph type="title"/>
          </p:nvPr>
        </p:nvSpPr>
        <p:spPr/>
        <p:txBody>
          <a:bodyPr/>
          <a:lstStyle/>
          <a:p>
            <a:r>
              <a:rPr lang="tr-TR" dirty="0"/>
              <a:t>Türk Borçlar Kanunu</a:t>
            </a:r>
          </a:p>
        </p:txBody>
      </p:sp>
      <p:sp>
        <p:nvSpPr>
          <p:cNvPr id="3" name="İçerik Yer Tutucusu 2">
            <a:extLst>
              <a:ext uri="{FF2B5EF4-FFF2-40B4-BE49-F238E27FC236}">
                <a16:creationId xmlns:a16="http://schemas.microsoft.com/office/drawing/2014/main" id="{4960D2AB-6A4E-DA9E-0B25-141EE5EF1E8C}"/>
              </a:ext>
            </a:extLst>
          </p:cNvPr>
          <p:cNvSpPr>
            <a:spLocks noGrp="1"/>
          </p:cNvSpPr>
          <p:nvPr>
            <p:ph idx="1"/>
          </p:nvPr>
        </p:nvSpPr>
        <p:spPr/>
        <p:txBody>
          <a:bodyPr>
            <a:normAutofit fontScale="85000" lnSpcReduction="10000"/>
          </a:bodyPr>
          <a:lstStyle/>
          <a:p>
            <a:r>
              <a:rPr lang="tr-TR" dirty="0"/>
              <a:t>Bu kanunun 417. maddesi iş sağlığı ve güvenliği açısından oldukça önemli bir düzenlemedir. Hükme göre;</a:t>
            </a:r>
          </a:p>
          <a:p>
            <a:r>
              <a:rPr lang="tr-TR" dirty="0"/>
              <a:t>İşveren, hizmet ilişkisinde işçinin kişiliğini korumak ve saygı göstermek ve işyerinde dürüstlük ilkelerine uygun bir düzeni sağlamakla, özellikle işçilerin psikolojik ve cinsel tacize uğramamaları ve bu tür tacizlere uğramış olanların daha fazla zarar görmemeleri için gerekli önlemleri almakla yükümlüdür.</a:t>
            </a:r>
          </a:p>
          <a:p>
            <a:r>
              <a:rPr lang="tr-TR" dirty="0"/>
              <a:t>İşveren, işyerinde iş sağlığı ve güvenliğinin sağlanması için gerekli her türlü önlemi almak, araç ve gereçleri noksansız bulundurmak; işçiler de iş sağlığı ve güvenliği konusunda alınan her türlü önleme uymakla yükümlüdür. </a:t>
            </a:r>
          </a:p>
          <a:p>
            <a:r>
              <a:rPr lang="tr-TR" dirty="0"/>
              <a:t>İşverenin yukarıdaki hükümler dâhil, kanuna ve sözleşmeye aykırı davranışı nedeniyle işçinin ölümü, vücut bütünlüğünün zedelenmesi veya kişilik haklarının ihlaline bağlı zararların tazmini, sözleşmeye aykırılıktan doğan sorumluluk hükümlerine tabidir.</a:t>
            </a:r>
          </a:p>
        </p:txBody>
      </p:sp>
    </p:spTree>
    <p:extLst>
      <p:ext uri="{BB962C8B-B14F-4D97-AF65-F5344CB8AC3E}">
        <p14:creationId xmlns:p14="http://schemas.microsoft.com/office/powerpoint/2010/main" val="200072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667AB9-66CE-B667-732E-C01B96532ABB}"/>
              </a:ext>
            </a:extLst>
          </p:cNvPr>
          <p:cNvSpPr>
            <a:spLocks noGrp="1"/>
          </p:cNvSpPr>
          <p:nvPr>
            <p:ph type="title"/>
          </p:nvPr>
        </p:nvSpPr>
        <p:spPr/>
        <p:txBody>
          <a:bodyPr/>
          <a:lstStyle/>
          <a:p>
            <a:r>
              <a:rPr lang="tr-TR" dirty="0"/>
              <a:t>Umumi </a:t>
            </a:r>
            <a:r>
              <a:rPr lang="tr-TR" dirty="0" err="1"/>
              <a:t>Hıfzıssıha</a:t>
            </a:r>
            <a:r>
              <a:rPr lang="tr-TR" dirty="0"/>
              <a:t> Kanunu</a:t>
            </a:r>
          </a:p>
        </p:txBody>
      </p:sp>
      <p:sp>
        <p:nvSpPr>
          <p:cNvPr id="3" name="İçerik Yer Tutucusu 2">
            <a:extLst>
              <a:ext uri="{FF2B5EF4-FFF2-40B4-BE49-F238E27FC236}">
                <a16:creationId xmlns:a16="http://schemas.microsoft.com/office/drawing/2014/main" id="{7260E233-0E76-78DD-60B0-64ED2050153B}"/>
              </a:ext>
            </a:extLst>
          </p:cNvPr>
          <p:cNvSpPr>
            <a:spLocks noGrp="1"/>
          </p:cNvSpPr>
          <p:nvPr>
            <p:ph idx="1"/>
          </p:nvPr>
        </p:nvSpPr>
        <p:spPr/>
        <p:txBody>
          <a:bodyPr>
            <a:normAutofit fontScale="92500" lnSpcReduction="20000"/>
          </a:bodyPr>
          <a:lstStyle/>
          <a:p>
            <a:r>
              <a:rPr lang="tr-TR" dirty="0"/>
              <a:t>Kanunun 7. bölümü işçiler hıfzıssıhhası başlığını taşımaktadır. Bu bölümdeki hükümler şunlardır;</a:t>
            </a:r>
          </a:p>
          <a:p>
            <a:r>
              <a:rPr lang="tr-TR" dirty="0"/>
              <a:t>12 yaşından küçük olanlar hiçbir sanayiye ait işletmede çalıştırılamayacaklar, </a:t>
            </a:r>
          </a:p>
          <a:p>
            <a:r>
              <a:rPr lang="tr-TR" dirty="0"/>
              <a:t>yaşları 12-16 arasında olanlar günde 8 saatten fazla çalıştırılmayacaklar, gece çalışmaları belli bir düzene bağlanacak, </a:t>
            </a:r>
          </a:p>
          <a:p>
            <a:r>
              <a:rPr lang="tr-TR" dirty="0"/>
              <a:t>çalışan kadınlar doğumdan sonra emzirme izni kullanacaklar, işyerlerinde hekim bulundurulacaktır. </a:t>
            </a:r>
          </a:p>
          <a:p>
            <a:r>
              <a:rPr lang="tr-TR" dirty="0"/>
              <a:t>Kanun m.179/</a:t>
            </a:r>
            <a:r>
              <a:rPr lang="tr-TR" dirty="0" err="1"/>
              <a:t>II’de</a:t>
            </a:r>
            <a:r>
              <a:rPr lang="tr-TR" dirty="0"/>
              <a:t> ise işverenlerin sorumluluğuna değinilmiştir. İşyerlerinde kullanılan araç-gereç, makinalar ve ilkel maddeler yüzünden ortaya çıkabilecek kazalara, bulaşıcı hastalıklara ve meslek hastalıklarına karşı uygun tedbirler alınacaktır.</a:t>
            </a:r>
          </a:p>
        </p:txBody>
      </p:sp>
    </p:spTree>
    <p:extLst>
      <p:ext uri="{BB962C8B-B14F-4D97-AF65-F5344CB8AC3E}">
        <p14:creationId xmlns:p14="http://schemas.microsoft.com/office/powerpoint/2010/main" val="14420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200A5D-696B-9E48-C4D4-748EFC97FC3B}"/>
              </a:ext>
            </a:extLst>
          </p:cNvPr>
          <p:cNvSpPr>
            <a:spLocks noGrp="1"/>
          </p:cNvSpPr>
          <p:nvPr>
            <p:ph type="title"/>
          </p:nvPr>
        </p:nvSpPr>
        <p:spPr/>
        <p:txBody>
          <a:bodyPr/>
          <a:lstStyle/>
          <a:p>
            <a:r>
              <a:rPr lang="tr-TR" dirty="0"/>
              <a:t>Sosyal Sigortalar ve Genel Sağlık Sigortası Kanunu</a:t>
            </a:r>
          </a:p>
        </p:txBody>
      </p:sp>
      <p:sp>
        <p:nvSpPr>
          <p:cNvPr id="3" name="İçerik Yer Tutucusu 2">
            <a:extLst>
              <a:ext uri="{FF2B5EF4-FFF2-40B4-BE49-F238E27FC236}">
                <a16:creationId xmlns:a16="http://schemas.microsoft.com/office/drawing/2014/main" id="{B9A7520E-83D3-F696-12B2-6828FBEB5064}"/>
              </a:ext>
            </a:extLst>
          </p:cNvPr>
          <p:cNvSpPr>
            <a:spLocks noGrp="1"/>
          </p:cNvSpPr>
          <p:nvPr>
            <p:ph idx="1"/>
          </p:nvPr>
        </p:nvSpPr>
        <p:spPr/>
        <p:txBody>
          <a:bodyPr/>
          <a:lstStyle/>
          <a:p>
            <a:r>
              <a:rPr lang="tr-TR" dirty="0"/>
              <a:t>Bu Kanunda özellikle iş kazaları ve meslek hastalıklarının sonuçlarını gidermeyi amaçlayan düzenlemeler yer alır.</a:t>
            </a:r>
          </a:p>
        </p:txBody>
      </p:sp>
    </p:spTree>
    <p:extLst>
      <p:ext uri="{BB962C8B-B14F-4D97-AF65-F5344CB8AC3E}">
        <p14:creationId xmlns:p14="http://schemas.microsoft.com/office/powerpoint/2010/main" val="38775768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5574</Words>
  <Application>Microsoft Macintosh PowerPoint</Application>
  <PresentationFormat>Geniş ekran</PresentationFormat>
  <Paragraphs>112</Paragraphs>
  <Slides>25</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Cambria</vt:lpstr>
      <vt:lpstr>Graphik</vt:lpstr>
      <vt:lpstr>Office Teması</vt:lpstr>
      <vt:lpstr>İŞ SAĞLIĞI VE GÜVENLİĞİ MEVZUATI</vt:lpstr>
      <vt:lpstr>İş Sağlığı ve Güvenliği Hukukunun Ulusal Kaynakları</vt:lpstr>
      <vt:lpstr>PowerPoint Sunusu</vt:lpstr>
      <vt:lpstr>Kanunlar</vt:lpstr>
      <vt:lpstr>İş Sağlığı ve Güvenliği Kanunu</vt:lpstr>
      <vt:lpstr>İş Kanunu</vt:lpstr>
      <vt:lpstr>Türk Borçlar Kanunu</vt:lpstr>
      <vt:lpstr>Umumi Hıfzıssıha Kanunu</vt:lpstr>
      <vt:lpstr>Sosyal Sigortalar ve Genel Sağlık Sigortası Kanunu</vt:lpstr>
      <vt:lpstr>Özel Kaynaklar</vt:lpstr>
      <vt:lpstr>İş Sağlığı ve Güvenliği Hukukunun Temel Çavramları</vt:lpstr>
      <vt:lpstr>2. BÖLÜM İŞ HUKUKUNUN TEMEL KAVRAMLARI  İŞÇİ </vt:lpstr>
      <vt:lpstr>İŞÇİ BENZERLERİ   ÇIRAK VE STAJYER</vt:lpstr>
      <vt:lpstr>İŞVEREN  </vt:lpstr>
      <vt:lpstr>PowerPoint Sunusu</vt:lpstr>
      <vt:lpstr>ALT İŞVEREN  </vt:lpstr>
      <vt:lpstr> Asıl işveren-alt işveren ilişkisinin kurucu unsurları </vt:lpstr>
      <vt:lpstr>MÜTESELSİL SORUMLULUK  </vt:lpstr>
      <vt:lpstr>MUVAZAALI ALT İŞVERENLİK  </vt:lpstr>
      <vt:lpstr> İŞVEREN VEKİLİ  </vt:lpstr>
      <vt:lpstr>İŞYERİ</vt:lpstr>
      <vt:lpstr>İŞYERİNİN DEVRİ</vt:lpstr>
      <vt:lpstr>GEÇİCİ İŞ İLİŞKİSİ  </vt:lpstr>
      <vt:lpstr>GEÇİCİ İŞ İLİŞKİSİ KURMA YASAKLARI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MEVZUATI</dc:title>
  <dc:creator>Av. Dr. Polat İŞOĞLU</dc:creator>
  <cp:lastModifiedBy>Av. Dr. Polat İŞOĞLU</cp:lastModifiedBy>
  <cp:revision>13</cp:revision>
  <dcterms:created xsi:type="dcterms:W3CDTF">2023-10-23T02:30:39Z</dcterms:created>
  <dcterms:modified xsi:type="dcterms:W3CDTF">2023-10-23T04:04:36Z</dcterms:modified>
</cp:coreProperties>
</file>