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sldIdLst>
    <p:sldId id="256" r:id="rId2"/>
    <p:sldId id="260" r:id="rId3"/>
    <p:sldId id="300" r:id="rId4"/>
    <p:sldId id="264" r:id="rId5"/>
    <p:sldId id="304" r:id="rId6"/>
    <p:sldId id="305" r:id="rId7"/>
    <p:sldId id="302" r:id="rId8"/>
    <p:sldId id="263" r:id="rId9"/>
    <p:sldId id="299" r:id="rId10"/>
    <p:sldId id="296" r:id="rId11"/>
    <p:sldId id="297" r:id="rId12"/>
    <p:sldId id="306" r:id="rId13"/>
    <p:sldId id="308" r:id="rId14"/>
    <p:sldId id="257" r:id="rId15"/>
    <p:sldId id="307" r:id="rId16"/>
    <p:sldId id="309" r:id="rId17"/>
    <p:sldId id="310" r:id="rId18"/>
    <p:sldId id="311" r:id="rId19"/>
    <p:sldId id="288" r:id="rId20"/>
    <p:sldId id="287" r:id="rId21"/>
    <p:sldId id="258" r:id="rId22"/>
    <p:sldId id="265" r:id="rId23"/>
    <p:sldId id="290" r:id="rId24"/>
    <p:sldId id="301" r:id="rId25"/>
    <p:sldId id="273" r:id="rId26"/>
    <p:sldId id="274" r:id="rId27"/>
    <p:sldId id="268" r:id="rId28"/>
    <p:sldId id="291" r:id="rId29"/>
    <p:sldId id="312" r:id="rId30"/>
    <p:sldId id="315" r:id="rId31"/>
    <p:sldId id="314" r:id="rId32"/>
    <p:sldId id="313" r:id="rId33"/>
    <p:sldId id="316" r:id="rId34"/>
    <p:sldId id="292" r:id="rId35"/>
    <p:sldId id="293" r:id="rId36"/>
    <p:sldId id="294" r:id="rId37"/>
    <p:sldId id="295" r:id="rId38"/>
    <p:sldId id="278" r:id="rId39"/>
    <p:sldId id="279" r:id="rId40"/>
    <p:sldId id="280" r:id="rId41"/>
    <p:sldId id="281" r:id="rId42"/>
    <p:sldId id="282" r:id="rId43"/>
    <p:sldId id="283" r:id="rId44"/>
    <p:sldId id="266" r:id="rId45"/>
    <p:sldId id="261" r:id="rId46"/>
    <p:sldId id="262" r:id="rId47"/>
    <p:sldId id="269" r:id="rId48"/>
    <p:sldId id="271" r:id="rId49"/>
    <p:sldId id="270" r:id="rId50"/>
    <p:sldId id="272" r:id="rId51"/>
    <p:sldId id="275" r:id="rId52"/>
    <p:sldId id="277" r:id="rId53"/>
    <p:sldId id="276" r:id="rId54"/>
    <p:sldId id="284" r:id="rId55"/>
    <p:sldId id="285" r:id="rId56"/>
    <p:sldId id="286" r:id="rId5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4" Type="http://schemas.openxmlformats.org/officeDocument/2006/relationships/image" Target="../media/image74.svg"/></Relationships>
</file>

<file path=ppt/diagrams/_rels/data14.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ata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4" Type="http://schemas.openxmlformats.org/officeDocument/2006/relationships/image" Target="../media/image101.sv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39.svg"/><Relationship Id="rId5" Type="http://schemas.openxmlformats.org/officeDocument/2006/relationships/image" Target="../media/image11.png"/><Relationship Id="rId10" Type="http://schemas.openxmlformats.org/officeDocument/2006/relationships/image" Target="../media/image43.svg"/><Relationship Id="rId4" Type="http://schemas.openxmlformats.org/officeDocument/2006/relationships/image" Target="../media/image38.svg"/><Relationship Id="rId9" Type="http://schemas.openxmlformats.org/officeDocument/2006/relationships/image" Target="../media/image42.png"/></Relationships>
</file>

<file path=ppt/diagrams/_rels/data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ata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59.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4" Type="http://schemas.openxmlformats.org/officeDocument/2006/relationships/image" Target="../media/image74.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4" Type="http://schemas.openxmlformats.org/officeDocument/2006/relationships/image" Target="../media/image10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39.svg"/><Relationship Id="rId5" Type="http://schemas.openxmlformats.org/officeDocument/2006/relationships/image" Target="../media/image11.png"/><Relationship Id="rId10" Type="http://schemas.openxmlformats.org/officeDocument/2006/relationships/image" Target="../media/image43.svg"/><Relationship Id="rId4" Type="http://schemas.openxmlformats.org/officeDocument/2006/relationships/image" Target="../media/image38.svg"/><Relationship Id="rId9" Type="http://schemas.openxmlformats.org/officeDocument/2006/relationships/image" Target="../media/image4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DE3F0C-18AB-4952-9E3F-C516F6A434B6}"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BCB72585-BEE4-45DC-A265-60048EEB1F44}">
      <dgm:prSet custT="1"/>
      <dgm:spPr/>
      <dgm:t>
        <a:bodyPr/>
        <a:lstStyle/>
        <a:p>
          <a:r>
            <a:rPr lang="en-US" sz="2000" dirty="0"/>
            <a:t>The concept was globally </a:t>
          </a:r>
          <a:r>
            <a:rPr lang="en-US" sz="2000" b="1" dirty="0"/>
            <a:t>introduced at the</a:t>
          </a:r>
          <a:r>
            <a:rPr lang="tr-TR" sz="2000" b="1" dirty="0"/>
            <a:t> </a:t>
          </a:r>
          <a:r>
            <a:rPr lang="tr-TR" sz="2000" b="1" dirty="0" err="1"/>
            <a:t>Brundlandt</a:t>
          </a:r>
          <a:r>
            <a:rPr lang="tr-TR" sz="2000" b="1" dirty="0"/>
            <a:t> Report in 1987 (World Environment </a:t>
          </a:r>
          <a:r>
            <a:rPr lang="tr-TR" sz="2000" b="1" dirty="0" err="1"/>
            <a:t>and</a:t>
          </a:r>
          <a:r>
            <a:rPr lang="tr-TR" sz="2000" b="1" dirty="0"/>
            <a:t> Development </a:t>
          </a:r>
          <a:r>
            <a:rPr lang="tr-TR" sz="2000" b="1" dirty="0" err="1"/>
            <a:t>Commision</a:t>
          </a:r>
          <a:r>
            <a:rPr lang="tr-TR" sz="2000" b="1" dirty="0"/>
            <a:t>)</a:t>
          </a:r>
          <a:endParaRPr lang="en-US" sz="2000" dirty="0"/>
        </a:p>
      </dgm:t>
    </dgm:pt>
    <dgm:pt modelId="{58D47BF8-033F-40CB-B6C8-FADE5F4052D9}" type="parTrans" cxnId="{ADEE7D5B-32B4-44A9-9563-B5E10EA9AE4F}">
      <dgm:prSet/>
      <dgm:spPr/>
      <dgm:t>
        <a:bodyPr/>
        <a:lstStyle/>
        <a:p>
          <a:endParaRPr lang="en-US"/>
        </a:p>
      </dgm:t>
    </dgm:pt>
    <dgm:pt modelId="{1F9B84D4-992A-425A-8C60-D3919A059549}" type="sibTrans" cxnId="{ADEE7D5B-32B4-44A9-9563-B5E10EA9AE4F}">
      <dgm:prSet/>
      <dgm:spPr/>
      <dgm:t>
        <a:bodyPr/>
        <a:lstStyle/>
        <a:p>
          <a:endParaRPr lang="en-US"/>
        </a:p>
      </dgm:t>
    </dgm:pt>
    <dgm:pt modelId="{2AE361F4-DDA8-42E1-AE1D-49FF2C78B6EE}">
      <dgm:prSet custT="1"/>
      <dgm:spPr/>
      <dgm:t>
        <a:bodyPr/>
        <a:lstStyle/>
        <a:p>
          <a:r>
            <a:rPr lang="en-US" sz="2000" dirty="0"/>
            <a:t>With the goal of producing a new blueprint for global action on the environment, </a:t>
          </a:r>
          <a:r>
            <a:rPr lang="tr-TR" sz="2000" dirty="0"/>
            <a:t>at </a:t>
          </a:r>
          <a:r>
            <a:rPr lang="en-US" sz="2000" dirty="0"/>
            <a:t>the </a:t>
          </a:r>
          <a:r>
            <a:rPr lang="tr-TR" sz="2000" dirty="0"/>
            <a:t>Earth </a:t>
          </a:r>
          <a:r>
            <a:rPr lang="en-US" sz="2000" dirty="0"/>
            <a:t>summit </a:t>
          </a:r>
          <a:r>
            <a:rPr lang="tr-TR" sz="2000" dirty="0"/>
            <a:t>in 1992 </a:t>
          </a:r>
          <a:r>
            <a:rPr lang="tr-TR" sz="2000" dirty="0" err="1"/>
            <a:t>its</a:t>
          </a:r>
          <a:r>
            <a:rPr lang="tr-TR" sz="2000" dirty="0"/>
            <a:t> c</a:t>
          </a:r>
          <a:r>
            <a:rPr lang="en-US" sz="2000" dirty="0" err="1"/>
            <a:t>oncluded</a:t>
          </a:r>
          <a:r>
            <a:rPr lang="en-US" sz="2000" dirty="0"/>
            <a:t> that "</a:t>
          </a:r>
          <a:r>
            <a:rPr lang="en-US" sz="2000" b="1" dirty="0"/>
            <a:t>integrating and balancing economic, social, and environmental concerns in meeting our needs is vital for sustaining human life on the planet.</a:t>
          </a:r>
          <a:r>
            <a:rPr lang="en-US" sz="2000" dirty="0"/>
            <a:t>" </a:t>
          </a:r>
        </a:p>
      </dgm:t>
    </dgm:pt>
    <dgm:pt modelId="{5B5C5F03-8493-4403-94FE-ADD3020F68F3}" type="parTrans" cxnId="{2FC11AAD-4D6C-40B7-BF62-913BAC0FD3A9}">
      <dgm:prSet/>
      <dgm:spPr/>
      <dgm:t>
        <a:bodyPr/>
        <a:lstStyle/>
        <a:p>
          <a:endParaRPr lang="en-US"/>
        </a:p>
      </dgm:t>
    </dgm:pt>
    <dgm:pt modelId="{8D34F319-B9DA-41BE-A7DD-3E9582F642CD}" type="sibTrans" cxnId="{2FC11AAD-4D6C-40B7-BF62-913BAC0FD3A9}">
      <dgm:prSet/>
      <dgm:spPr/>
      <dgm:t>
        <a:bodyPr/>
        <a:lstStyle/>
        <a:p>
          <a:endParaRPr lang="en-US"/>
        </a:p>
      </dgm:t>
    </dgm:pt>
    <dgm:pt modelId="{300E2C4E-82BE-410E-B2BA-76F3F16B7957}">
      <dgm:prSet/>
      <dgm:spPr/>
      <dgm:t>
        <a:bodyPr/>
        <a:lstStyle/>
        <a:p>
          <a:r>
            <a:rPr lang="en-US" dirty="0"/>
            <a:t>Agenda 2030</a:t>
          </a:r>
          <a:r>
            <a:rPr lang="tr-TR" dirty="0"/>
            <a:t> (UNDP)</a:t>
          </a:r>
          <a:r>
            <a:rPr lang="en-US" dirty="0"/>
            <a:t> conceived the 17 </a:t>
          </a:r>
          <a:r>
            <a:rPr lang="en-US" b="1" dirty="0"/>
            <a:t>Sustainable Development Goals </a:t>
          </a:r>
          <a:r>
            <a:rPr lang="en-US" dirty="0"/>
            <a:t>(SDGs) with their 169 targets as balancing "</a:t>
          </a:r>
          <a:r>
            <a:rPr lang="en-US" b="1" dirty="0"/>
            <a:t>the three dimensions of sustainable development, the economic, social and environmental.</a:t>
          </a:r>
        </a:p>
      </dgm:t>
    </dgm:pt>
    <dgm:pt modelId="{2A82C40C-BBD5-4EC2-8EEA-A5BE4A292F18}" type="parTrans" cxnId="{EEF9B611-F3C8-456F-AB9A-812AC3F664C8}">
      <dgm:prSet/>
      <dgm:spPr/>
      <dgm:t>
        <a:bodyPr/>
        <a:lstStyle/>
        <a:p>
          <a:endParaRPr lang="en-US"/>
        </a:p>
      </dgm:t>
    </dgm:pt>
    <dgm:pt modelId="{33452B5B-989A-4CC3-AE9E-767E40D8F453}" type="sibTrans" cxnId="{EEF9B611-F3C8-456F-AB9A-812AC3F664C8}">
      <dgm:prSet/>
      <dgm:spPr/>
      <dgm:t>
        <a:bodyPr/>
        <a:lstStyle/>
        <a:p>
          <a:endParaRPr lang="en-US"/>
        </a:p>
      </dgm:t>
    </dgm:pt>
    <dgm:pt modelId="{4AB59668-1896-48DC-8110-546317C5793B}" type="pres">
      <dgm:prSet presAssocID="{53DE3F0C-18AB-4952-9E3F-C516F6A434B6}" presName="Name0" presStyleCnt="0">
        <dgm:presLayoutVars>
          <dgm:dir/>
          <dgm:resizeHandles val="exact"/>
        </dgm:presLayoutVars>
      </dgm:prSet>
      <dgm:spPr/>
    </dgm:pt>
    <dgm:pt modelId="{B2AF5BCC-E7A3-4B13-B824-65351D45BFD6}" type="pres">
      <dgm:prSet presAssocID="{BCB72585-BEE4-45DC-A265-60048EEB1F44}" presName="node" presStyleLbl="node1" presStyleIdx="0" presStyleCnt="3">
        <dgm:presLayoutVars>
          <dgm:bulletEnabled val="1"/>
        </dgm:presLayoutVars>
      </dgm:prSet>
      <dgm:spPr/>
    </dgm:pt>
    <dgm:pt modelId="{CD7E5E5C-1434-4152-A2B2-48B8154D587F}" type="pres">
      <dgm:prSet presAssocID="{1F9B84D4-992A-425A-8C60-D3919A059549}" presName="sibTrans" presStyleLbl="sibTrans2D1" presStyleIdx="0" presStyleCnt="2"/>
      <dgm:spPr/>
    </dgm:pt>
    <dgm:pt modelId="{E923AF5E-BDD8-45CE-9D14-1C18B855A53F}" type="pres">
      <dgm:prSet presAssocID="{1F9B84D4-992A-425A-8C60-D3919A059549}" presName="connectorText" presStyleLbl="sibTrans2D1" presStyleIdx="0" presStyleCnt="2"/>
      <dgm:spPr/>
    </dgm:pt>
    <dgm:pt modelId="{64456D9F-D57D-4F3A-AC52-37FEA08ABE5A}" type="pres">
      <dgm:prSet presAssocID="{2AE361F4-DDA8-42E1-AE1D-49FF2C78B6EE}" presName="node" presStyleLbl="node1" presStyleIdx="1" presStyleCnt="3">
        <dgm:presLayoutVars>
          <dgm:bulletEnabled val="1"/>
        </dgm:presLayoutVars>
      </dgm:prSet>
      <dgm:spPr/>
    </dgm:pt>
    <dgm:pt modelId="{3DC849FD-1BDD-4562-BDEE-1B6F7CC01633}" type="pres">
      <dgm:prSet presAssocID="{8D34F319-B9DA-41BE-A7DD-3E9582F642CD}" presName="sibTrans" presStyleLbl="sibTrans2D1" presStyleIdx="1" presStyleCnt="2"/>
      <dgm:spPr/>
    </dgm:pt>
    <dgm:pt modelId="{AE5DCF9D-158D-4E10-B686-629A205AA0F9}" type="pres">
      <dgm:prSet presAssocID="{8D34F319-B9DA-41BE-A7DD-3E9582F642CD}" presName="connectorText" presStyleLbl="sibTrans2D1" presStyleIdx="1" presStyleCnt="2"/>
      <dgm:spPr/>
    </dgm:pt>
    <dgm:pt modelId="{1FD7B6AC-12DA-41F5-AE29-47E76C70EB57}" type="pres">
      <dgm:prSet presAssocID="{300E2C4E-82BE-410E-B2BA-76F3F16B7957}" presName="node" presStyleLbl="node1" presStyleIdx="2" presStyleCnt="3">
        <dgm:presLayoutVars>
          <dgm:bulletEnabled val="1"/>
        </dgm:presLayoutVars>
      </dgm:prSet>
      <dgm:spPr/>
    </dgm:pt>
  </dgm:ptLst>
  <dgm:cxnLst>
    <dgm:cxn modelId="{EEF9B611-F3C8-456F-AB9A-812AC3F664C8}" srcId="{53DE3F0C-18AB-4952-9E3F-C516F6A434B6}" destId="{300E2C4E-82BE-410E-B2BA-76F3F16B7957}" srcOrd="2" destOrd="0" parTransId="{2A82C40C-BBD5-4EC2-8EEA-A5BE4A292F18}" sibTransId="{33452B5B-989A-4CC3-AE9E-767E40D8F453}"/>
    <dgm:cxn modelId="{ADEE7D5B-32B4-44A9-9563-B5E10EA9AE4F}" srcId="{53DE3F0C-18AB-4952-9E3F-C516F6A434B6}" destId="{BCB72585-BEE4-45DC-A265-60048EEB1F44}" srcOrd="0" destOrd="0" parTransId="{58D47BF8-033F-40CB-B6C8-FADE5F4052D9}" sibTransId="{1F9B84D4-992A-425A-8C60-D3919A059549}"/>
    <dgm:cxn modelId="{BB243B5F-0514-49E3-B109-EE038011B796}" type="presOf" srcId="{8D34F319-B9DA-41BE-A7DD-3E9582F642CD}" destId="{3DC849FD-1BDD-4562-BDEE-1B6F7CC01633}" srcOrd="0" destOrd="0" presId="urn:microsoft.com/office/officeart/2005/8/layout/process1"/>
    <dgm:cxn modelId="{E0804164-7580-4C0B-B2B2-C1533981CDF0}" type="presOf" srcId="{300E2C4E-82BE-410E-B2BA-76F3F16B7957}" destId="{1FD7B6AC-12DA-41F5-AE29-47E76C70EB57}" srcOrd="0" destOrd="0" presId="urn:microsoft.com/office/officeart/2005/8/layout/process1"/>
    <dgm:cxn modelId="{BFE0B08E-CFC2-404B-91EB-CE40A32FC634}" type="presOf" srcId="{1F9B84D4-992A-425A-8C60-D3919A059549}" destId="{E923AF5E-BDD8-45CE-9D14-1C18B855A53F}" srcOrd="1" destOrd="0" presId="urn:microsoft.com/office/officeart/2005/8/layout/process1"/>
    <dgm:cxn modelId="{A1BFFF93-ECE9-4E63-8F47-46B770210266}" type="presOf" srcId="{1F9B84D4-992A-425A-8C60-D3919A059549}" destId="{CD7E5E5C-1434-4152-A2B2-48B8154D587F}" srcOrd="0" destOrd="0" presId="urn:microsoft.com/office/officeart/2005/8/layout/process1"/>
    <dgm:cxn modelId="{403B4999-B738-4082-9B78-B9B22314E315}" type="presOf" srcId="{BCB72585-BEE4-45DC-A265-60048EEB1F44}" destId="{B2AF5BCC-E7A3-4B13-B824-65351D45BFD6}" srcOrd="0" destOrd="0" presId="urn:microsoft.com/office/officeart/2005/8/layout/process1"/>
    <dgm:cxn modelId="{AE618B9C-BCF4-499B-B4E7-474E33FEF3B0}" type="presOf" srcId="{53DE3F0C-18AB-4952-9E3F-C516F6A434B6}" destId="{4AB59668-1896-48DC-8110-546317C5793B}" srcOrd="0" destOrd="0" presId="urn:microsoft.com/office/officeart/2005/8/layout/process1"/>
    <dgm:cxn modelId="{2FC11AAD-4D6C-40B7-BF62-913BAC0FD3A9}" srcId="{53DE3F0C-18AB-4952-9E3F-C516F6A434B6}" destId="{2AE361F4-DDA8-42E1-AE1D-49FF2C78B6EE}" srcOrd="1" destOrd="0" parTransId="{5B5C5F03-8493-4403-94FE-ADD3020F68F3}" sibTransId="{8D34F319-B9DA-41BE-A7DD-3E9582F642CD}"/>
    <dgm:cxn modelId="{D5574DD0-EE51-4749-BE4D-AB6AEA86BA2C}" type="presOf" srcId="{8D34F319-B9DA-41BE-A7DD-3E9582F642CD}" destId="{AE5DCF9D-158D-4E10-B686-629A205AA0F9}" srcOrd="1" destOrd="0" presId="urn:microsoft.com/office/officeart/2005/8/layout/process1"/>
    <dgm:cxn modelId="{996434F2-D7FB-4F80-B017-78B826717E95}" type="presOf" srcId="{2AE361F4-DDA8-42E1-AE1D-49FF2C78B6EE}" destId="{64456D9F-D57D-4F3A-AC52-37FEA08ABE5A}" srcOrd="0" destOrd="0" presId="urn:microsoft.com/office/officeart/2005/8/layout/process1"/>
    <dgm:cxn modelId="{37EB856B-B372-41D3-BBF8-651987AFFA63}" type="presParOf" srcId="{4AB59668-1896-48DC-8110-546317C5793B}" destId="{B2AF5BCC-E7A3-4B13-B824-65351D45BFD6}" srcOrd="0" destOrd="0" presId="urn:microsoft.com/office/officeart/2005/8/layout/process1"/>
    <dgm:cxn modelId="{A8CF33BC-84D8-43B2-A2BA-D8DAB121E212}" type="presParOf" srcId="{4AB59668-1896-48DC-8110-546317C5793B}" destId="{CD7E5E5C-1434-4152-A2B2-48B8154D587F}" srcOrd="1" destOrd="0" presId="urn:microsoft.com/office/officeart/2005/8/layout/process1"/>
    <dgm:cxn modelId="{7D367457-9EC4-46E7-8EC6-DB7E83007B86}" type="presParOf" srcId="{CD7E5E5C-1434-4152-A2B2-48B8154D587F}" destId="{E923AF5E-BDD8-45CE-9D14-1C18B855A53F}" srcOrd="0" destOrd="0" presId="urn:microsoft.com/office/officeart/2005/8/layout/process1"/>
    <dgm:cxn modelId="{8998E371-7396-454D-9B28-D33BAE6628AD}" type="presParOf" srcId="{4AB59668-1896-48DC-8110-546317C5793B}" destId="{64456D9F-D57D-4F3A-AC52-37FEA08ABE5A}" srcOrd="2" destOrd="0" presId="urn:microsoft.com/office/officeart/2005/8/layout/process1"/>
    <dgm:cxn modelId="{08D64EAE-2363-4973-B314-76CEDD6407E5}" type="presParOf" srcId="{4AB59668-1896-48DC-8110-546317C5793B}" destId="{3DC849FD-1BDD-4562-BDEE-1B6F7CC01633}" srcOrd="3" destOrd="0" presId="urn:microsoft.com/office/officeart/2005/8/layout/process1"/>
    <dgm:cxn modelId="{CC974948-0526-4EE1-B5AE-57BCEF2F2872}" type="presParOf" srcId="{3DC849FD-1BDD-4562-BDEE-1B6F7CC01633}" destId="{AE5DCF9D-158D-4E10-B686-629A205AA0F9}" srcOrd="0" destOrd="0" presId="urn:microsoft.com/office/officeart/2005/8/layout/process1"/>
    <dgm:cxn modelId="{4AD29685-2C90-4282-8569-C79EB58DEAC8}" type="presParOf" srcId="{4AB59668-1896-48DC-8110-546317C5793B}" destId="{1FD7B6AC-12DA-41F5-AE29-47E76C70EB57}"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FBB41B-AD19-4D1E-ACBC-FACBFB0172B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C6D451E-599D-4D18-AE8B-AA7D4221CBE2}">
      <dgm:prSet custT="1"/>
      <dgm:spPr/>
      <dgm:t>
        <a:bodyPr/>
        <a:lstStyle/>
        <a:p>
          <a:pPr>
            <a:lnSpc>
              <a:spcPct val="100000"/>
            </a:lnSpc>
          </a:pPr>
          <a:r>
            <a:rPr lang="tr-TR" sz="1800" dirty="0"/>
            <a:t>C</a:t>
          </a:r>
          <a:r>
            <a:rPr lang="en-US" sz="1800" dirty="0" err="1"/>
            <a:t>ommunication</a:t>
          </a:r>
          <a:r>
            <a:rPr lang="en-US" sz="1800" dirty="0"/>
            <a:t> in sustainable marketing is the inclusion of a company </a:t>
          </a:r>
          <a:r>
            <a:rPr lang="en-US" sz="1800" b="1" dirty="0"/>
            <a:t>in a dialogue with</a:t>
          </a:r>
          <a:r>
            <a:rPr lang="tr-TR" sz="1800" b="1" dirty="0"/>
            <a:t> </a:t>
          </a:r>
          <a:r>
            <a:rPr lang="en-US" sz="1800" b="1" dirty="0"/>
            <a:t>various stakeholders.</a:t>
          </a:r>
        </a:p>
      </dgm:t>
    </dgm:pt>
    <dgm:pt modelId="{F968CA89-3B64-4944-AF92-E65D5A1645BC}" type="parTrans" cxnId="{D63AD189-6977-4CEC-B0E4-FE1DD3F37FE9}">
      <dgm:prSet/>
      <dgm:spPr/>
      <dgm:t>
        <a:bodyPr/>
        <a:lstStyle/>
        <a:p>
          <a:endParaRPr lang="en-US" sz="1800"/>
        </a:p>
      </dgm:t>
    </dgm:pt>
    <dgm:pt modelId="{AAB0C55F-6700-4600-8EEE-A02BFA4FF1C1}" type="sibTrans" cxnId="{D63AD189-6977-4CEC-B0E4-FE1DD3F37FE9}">
      <dgm:prSet/>
      <dgm:spPr/>
      <dgm:t>
        <a:bodyPr/>
        <a:lstStyle/>
        <a:p>
          <a:endParaRPr lang="en-US" sz="1800"/>
        </a:p>
      </dgm:t>
    </dgm:pt>
    <dgm:pt modelId="{ADDBC8B9-F420-497E-82EB-3B433E71093E}">
      <dgm:prSet custT="1"/>
      <dgm:spPr/>
      <dgm:t>
        <a:bodyPr/>
        <a:lstStyle/>
        <a:p>
          <a:pPr>
            <a:lnSpc>
              <a:spcPct val="100000"/>
            </a:lnSpc>
          </a:pPr>
          <a:r>
            <a:rPr lang="tr-TR" sz="1800" dirty="0" err="1"/>
            <a:t>Sustainable</a:t>
          </a:r>
          <a:r>
            <a:rPr lang="tr-TR" sz="1800" dirty="0"/>
            <a:t> marketing </a:t>
          </a:r>
          <a:r>
            <a:rPr lang="tr-TR" sz="1800" dirty="0" err="1"/>
            <a:t>concept</a:t>
          </a:r>
          <a:r>
            <a:rPr lang="tr-TR" sz="1800" dirty="0"/>
            <a:t> </a:t>
          </a:r>
          <a:r>
            <a:rPr lang="en-US" sz="1800" dirty="0"/>
            <a:t>is based on an </a:t>
          </a:r>
          <a:r>
            <a:rPr lang="en-US" sz="1800" b="1" dirty="0"/>
            <a:t>interactive dialogue</a:t>
          </a:r>
          <a:r>
            <a:rPr lang="en-US" sz="1800" dirty="0"/>
            <a:t>, following the actual needs and expectations of the customer</a:t>
          </a:r>
        </a:p>
      </dgm:t>
    </dgm:pt>
    <dgm:pt modelId="{584F0C1A-B0EC-4E75-B9AF-2755F2931EE4}" type="parTrans" cxnId="{CCC1A7AF-6D43-411A-9238-5A3170005B61}">
      <dgm:prSet/>
      <dgm:spPr/>
      <dgm:t>
        <a:bodyPr/>
        <a:lstStyle/>
        <a:p>
          <a:endParaRPr lang="en-US" sz="1800"/>
        </a:p>
      </dgm:t>
    </dgm:pt>
    <dgm:pt modelId="{B2A80BF1-4A94-4129-826A-967E712D9FD7}" type="sibTrans" cxnId="{CCC1A7AF-6D43-411A-9238-5A3170005B61}">
      <dgm:prSet/>
      <dgm:spPr/>
      <dgm:t>
        <a:bodyPr/>
        <a:lstStyle/>
        <a:p>
          <a:endParaRPr lang="en-US" sz="1800"/>
        </a:p>
      </dgm:t>
    </dgm:pt>
    <dgm:pt modelId="{77B7E930-918A-424C-8B73-F379D75E5351}">
      <dgm:prSet custT="1"/>
      <dgm:spPr/>
      <dgm:t>
        <a:bodyPr/>
        <a:lstStyle/>
        <a:p>
          <a:pPr>
            <a:lnSpc>
              <a:spcPct val="100000"/>
            </a:lnSpc>
          </a:pPr>
          <a:r>
            <a:rPr lang="tr-TR" sz="1800" dirty="0"/>
            <a:t>E</a:t>
          </a:r>
          <a:r>
            <a:rPr lang="en-US" sz="1800" dirty="0" err="1"/>
            <a:t>ncourage</a:t>
          </a:r>
          <a:r>
            <a:rPr lang="en-US" sz="1800" dirty="0"/>
            <a:t> </a:t>
          </a:r>
          <a:r>
            <a:rPr lang="tr-TR" sz="1800" dirty="0" err="1"/>
            <a:t>consumers</a:t>
          </a:r>
          <a:r>
            <a:rPr lang="tr-TR" sz="1800" dirty="0"/>
            <a:t> </a:t>
          </a:r>
          <a:r>
            <a:rPr lang="en-US" sz="1800" dirty="0"/>
            <a:t>to purchase their offers, but at the same time </a:t>
          </a:r>
          <a:r>
            <a:rPr lang="en-US" sz="1800" b="1" dirty="0"/>
            <a:t>underline the products and brands features, which meet the socio-ecological requirements</a:t>
          </a:r>
        </a:p>
      </dgm:t>
    </dgm:pt>
    <dgm:pt modelId="{D8E2A7C3-80B5-4E8C-9ADE-AAC7E3131293}" type="parTrans" cxnId="{EBA1EDD9-5BD3-4D1F-A5B1-56A1E5397CA7}">
      <dgm:prSet/>
      <dgm:spPr/>
      <dgm:t>
        <a:bodyPr/>
        <a:lstStyle/>
        <a:p>
          <a:endParaRPr lang="en-US" sz="1800"/>
        </a:p>
      </dgm:t>
    </dgm:pt>
    <dgm:pt modelId="{5D657221-A74A-455A-BEB9-96F9E12622EA}" type="sibTrans" cxnId="{EBA1EDD9-5BD3-4D1F-A5B1-56A1E5397CA7}">
      <dgm:prSet/>
      <dgm:spPr/>
      <dgm:t>
        <a:bodyPr/>
        <a:lstStyle/>
        <a:p>
          <a:endParaRPr lang="en-US" sz="1800"/>
        </a:p>
      </dgm:t>
    </dgm:pt>
    <dgm:pt modelId="{01B5AE6A-64F7-4D2B-B4D5-A1391030CBAB}" type="pres">
      <dgm:prSet presAssocID="{58FBB41B-AD19-4D1E-ACBC-FACBFB0172B6}" presName="root" presStyleCnt="0">
        <dgm:presLayoutVars>
          <dgm:dir/>
          <dgm:resizeHandles val="exact"/>
        </dgm:presLayoutVars>
      </dgm:prSet>
      <dgm:spPr/>
    </dgm:pt>
    <dgm:pt modelId="{ACA492C7-8DDE-4259-B568-C2484A620CEB}" type="pres">
      <dgm:prSet presAssocID="{AC6D451E-599D-4D18-AE8B-AA7D4221CBE2}" presName="compNode" presStyleCnt="0"/>
      <dgm:spPr/>
    </dgm:pt>
    <dgm:pt modelId="{148A70EA-5083-4E17-B8D9-F48FF82C8EC0}" type="pres">
      <dgm:prSet presAssocID="{AC6D451E-599D-4D18-AE8B-AA7D4221CBE2}" presName="bgRect" presStyleLbl="bgShp" presStyleIdx="0" presStyleCnt="3"/>
      <dgm:spPr/>
    </dgm:pt>
    <dgm:pt modelId="{F195B507-B3A7-4181-9965-D5CE17BF0B29}" type="pres">
      <dgm:prSet presAssocID="{AC6D451E-599D-4D18-AE8B-AA7D4221CBE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ğlantılar"/>
        </a:ext>
      </dgm:extLst>
    </dgm:pt>
    <dgm:pt modelId="{2878B5AD-67D0-4354-AE51-6A3547864580}" type="pres">
      <dgm:prSet presAssocID="{AC6D451E-599D-4D18-AE8B-AA7D4221CBE2}" presName="spaceRect" presStyleCnt="0"/>
      <dgm:spPr/>
    </dgm:pt>
    <dgm:pt modelId="{702A5178-D1C5-43CE-A35C-CBB3E28A4123}" type="pres">
      <dgm:prSet presAssocID="{AC6D451E-599D-4D18-AE8B-AA7D4221CBE2}" presName="parTx" presStyleLbl="revTx" presStyleIdx="0" presStyleCnt="3">
        <dgm:presLayoutVars>
          <dgm:chMax val="0"/>
          <dgm:chPref val="0"/>
        </dgm:presLayoutVars>
      </dgm:prSet>
      <dgm:spPr/>
    </dgm:pt>
    <dgm:pt modelId="{144E0A59-EDD3-48B1-AA7C-A5118A222E0F}" type="pres">
      <dgm:prSet presAssocID="{AAB0C55F-6700-4600-8EEE-A02BFA4FF1C1}" presName="sibTrans" presStyleCnt="0"/>
      <dgm:spPr/>
    </dgm:pt>
    <dgm:pt modelId="{3ADDE059-E729-448D-8596-C89BD68D8E53}" type="pres">
      <dgm:prSet presAssocID="{ADDBC8B9-F420-497E-82EB-3B433E71093E}" presName="compNode" presStyleCnt="0"/>
      <dgm:spPr/>
    </dgm:pt>
    <dgm:pt modelId="{56DB9E55-F1A0-48C6-BBD2-79B97FE37F8A}" type="pres">
      <dgm:prSet presAssocID="{ADDBC8B9-F420-497E-82EB-3B433E71093E}" presName="bgRect" presStyleLbl="bgShp" presStyleIdx="1" presStyleCnt="3"/>
      <dgm:spPr/>
    </dgm:pt>
    <dgm:pt modelId="{5F9F69EC-BA6F-441C-95CF-224B80D1680E}" type="pres">
      <dgm:prSet presAssocID="{ADDBC8B9-F420-497E-82EB-3B433E71093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fon"/>
        </a:ext>
      </dgm:extLst>
    </dgm:pt>
    <dgm:pt modelId="{916A1A62-CE27-4D45-8C41-7D36206A020D}" type="pres">
      <dgm:prSet presAssocID="{ADDBC8B9-F420-497E-82EB-3B433E71093E}" presName="spaceRect" presStyleCnt="0"/>
      <dgm:spPr/>
    </dgm:pt>
    <dgm:pt modelId="{447F1955-67C3-4B2E-BC91-3FB234604034}" type="pres">
      <dgm:prSet presAssocID="{ADDBC8B9-F420-497E-82EB-3B433E71093E}" presName="parTx" presStyleLbl="revTx" presStyleIdx="1" presStyleCnt="3">
        <dgm:presLayoutVars>
          <dgm:chMax val="0"/>
          <dgm:chPref val="0"/>
        </dgm:presLayoutVars>
      </dgm:prSet>
      <dgm:spPr/>
    </dgm:pt>
    <dgm:pt modelId="{D4F31933-15F1-403F-AFF6-3EE2C9CE08C1}" type="pres">
      <dgm:prSet presAssocID="{B2A80BF1-4A94-4129-826A-967E712D9FD7}" presName="sibTrans" presStyleCnt="0"/>
      <dgm:spPr/>
    </dgm:pt>
    <dgm:pt modelId="{E0FD60F0-5F9A-4CF8-8E76-7A6471BE216A}" type="pres">
      <dgm:prSet presAssocID="{77B7E930-918A-424C-8B73-F379D75E5351}" presName="compNode" presStyleCnt="0"/>
      <dgm:spPr/>
    </dgm:pt>
    <dgm:pt modelId="{AC3B6E03-5320-446A-B02B-006A06311B9A}" type="pres">
      <dgm:prSet presAssocID="{77B7E930-918A-424C-8B73-F379D75E5351}" presName="bgRect" presStyleLbl="bgShp" presStyleIdx="2" presStyleCnt="3"/>
      <dgm:spPr/>
    </dgm:pt>
    <dgm:pt modelId="{F80F7401-DF2C-4830-8B84-BDD444C11ADF}" type="pres">
      <dgm:prSet presAssocID="{77B7E930-918A-424C-8B73-F379D75E535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ycle Sign"/>
        </a:ext>
      </dgm:extLst>
    </dgm:pt>
    <dgm:pt modelId="{3D95C0BD-9683-4AC5-BF06-19E6DC3C2250}" type="pres">
      <dgm:prSet presAssocID="{77B7E930-918A-424C-8B73-F379D75E5351}" presName="spaceRect" presStyleCnt="0"/>
      <dgm:spPr/>
    </dgm:pt>
    <dgm:pt modelId="{1FD36344-7915-4043-8D42-44E503FE0A13}" type="pres">
      <dgm:prSet presAssocID="{77B7E930-918A-424C-8B73-F379D75E5351}" presName="parTx" presStyleLbl="revTx" presStyleIdx="2" presStyleCnt="3">
        <dgm:presLayoutVars>
          <dgm:chMax val="0"/>
          <dgm:chPref val="0"/>
        </dgm:presLayoutVars>
      </dgm:prSet>
      <dgm:spPr/>
    </dgm:pt>
  </dgm:ptLst>
  <dgm:cxnLst>
    <dgm:cxn modelId="{53912127-8656-4328-ABDA-F11AEFFA9B0A}" type="presOf" srcId="{AC6D451E-599D-4D18-AE8B-AA7D4221CBE2}" destId="{702A5178-D1C5-43CE-A35C-CBB3E28A4123}" srcOrd="0" destOrd="0" presId="urn:microsoft.com/office/officeart/2018/2/layout/IconVerticalSolidList"/>
    <dgm:cxn modelId="{D63AD189-6977-4CEC-B0E4-FE1DD3F37FE9}" srcId="{58FBB41B-AD19-4D1E-ACBC-FACBFB0172B6}" destId="{AC6D451E-599D-4D18-AE8B-AA7D4221CBE2}" srcOrd="0" destOrd="0" parTransId="{F968CA89-3B64-4944-AF92-E65D5A1645BC}" sibTransId="{AAB0C55F-6700-4600-8EEE-A02BFA4FF1C1}"/>
    <dgm:cxn modelId="{FCBF5DA0-AECC-4BD6-827A-65C2F34D3387}" type="presOf" srcId="{58FBB41B-AD19-4D1E-ACBC-FACBFB0172B6}" destId="{01B5AE6A-64F7-4D2B-B4D5-A1391030CBAB}" srcOrd="0" destOrd="0" presId="urn:microsoft.com/office/officeart/2018/2/layout/IconVerticalSolidList"/>
    <dgm:cxn modelId="{CCC1A7AF-6D43-411A-9238-5A3170005B61}" srcId="{58FBB41B-AD19-4D1E-ACBC-FACBFB0172B6}" destId="{ADDBC8B9-F420-497E-82EB-3B433E71093E}" srcOrd="1" destOrd="0" parTransId="{584F0C1A-B0EC-4E75-B9AF-2755F2931EE4}" sibTransId="{B2A80BF1-4A94-4129-826A-967E712D9FD7}"/>
    <dgm:cxn modelId="{9F933EBC-9E6C-45DB-BA3C-86078B1AFD00}" type="presOf" srcId="{77B7E930-918A-424C-8B73-F379D75E5351}" destId="{1FD36344-7915-4043-8D42-44E503FE0A13}" srcOrd="0" destOrd="0" presId="urn:microsoft.com/office/officeart/2018/2/layout/IconVerticalSolidList"/>
    <dgm:cxn modelId="{EBA1EDD9-5BD3-4D1F-A5B1-56A1E5397CA7}" srcId="{58FBB41B-AD19-4D1E-ACBC-FACBFB0172B6}" destId="{77B7E930-918A-424C-8B73-F379D75E5351}" srcOrd="2" destOrd="0" parTransId="{D8E2A7C3-80B5-4E8C-9ADE-AAC7E3131293}" sibTransId="{5D657221-A74A-455A-BEB9-96F9E12622EA}"/>
    <dgm:cxn modelId="{242B6BE5-B808-4E74-A6DC-3E41316ED70A}" type="presOf" srcId="{ADDBC8B9-F420-497E-82EB-3B433E71093E}" destId="{447F1955-67C3-4B2E-BC91-3FB234604034}" srcOrd="0" destOrd="0" presId="urn:microsoft.com/office/officeart/2018/2/layout/IconVerticalSolidList"/>
    <dgm:cxn modelId="{F8E48757-4B87-4540-9028-947C1731DACF}" type="presParOf" srcId="{01B5AE6A-64F7-4D2B-B4D5-A1391030CBAB}" destId="{ACA492C7-8DDE-4259-B568-C2484A620CEB}" srcOrd="0" destOrd="0" presId="urn:microsoft.com/office/officeart/2018/2/layout/IconVerticalSolidList"/>
    <dgm:cxn modelId="{C5F94C88-965F-4A5E-B9D6-0AE693EDB308}" type="presParOf" srcId="{ACA492C7-8DDE-4259-B568-C2484A620CEB}" destId="{148A70EA-5083-4E17-B8D9-F48FF82C8EC0}" srcOrd="0" destOrd="0" presId="urn:microsoft.com/office/officeart/2018/2/layout/IconVerticalSolidList"/>
    <dgm:cxn modelId="{0CBD1090-D151-43A9-B466-3AA587F3F3DD}" type="presParOf" srcId="{ACA492C7-8DDE-4259-B568-C2484A620CEB}" destId="{F195B507-B3A7-4181-9965-D5CE17BF0B29}" srcOrd="1" destOrd="0" presId="urn:microsoft.com/office/officeart/2018/2/layout/IconVerticalSolidList"/>
    <dgm:cxn modelId="{E3DE2C33-35B6-433C-B4F6-DDABEDBC4605}" type="presParOf" srcId="{ACA492C7-8DDE-4259-B568-C2484A620CEB}" destId="{2878B5AD-67D0-4354-AE51-6A3547864580}" srcOrd="2" destOrd="0" presId="urn:microsoft.com/office/officeart/2018/2/layout/IconVerticalSolidList"/>
    <dgm:cxn modelId="{F1147D0B-FC13-455E-85B7-F576F5B68D0A}" type="presParOf" srcId="{ACA492C7-8DDE-4259-B568-C2484A620CEB}" destId="{702A5178-D1C5-43CE-A35C-CBB3E28A4123}" srcOrd="3" destOrd="0" presId="urn:microsoft.com/office/officeart/2018/2/layout/IconVerticalSolidList"/>
    <dgm:cxn modelId="{042B231B-A144-477F-9F02-C6C23017EE25}" type="presParOf" srcId="{01B5AE6A-64F7-4D2B-B4D5-A1391030CBAB}" destId="{144E0A59-EDD3-48B1-AA7C-A5118A222E0F}" srcOrd="1" destOrd="0" presId="urn:microsoft.com/office/officeart/2018/2/layout/IconVerticalSolidList"/>
    <dgm:cxn modelId="{46C8F32D-16F8-4037-BE29-C3773B1E83A7}" type="presParOf" srcId="{01B5AE6A-64F7-4D2B-B4D5-A1391030CBAB}" destId="{3ADDE059-E729-448D-8596-C89BD68D8E53}" srcOrd="2" destOrd="0" presId="urn:microsoft.com/office/officeart/2018/2/layout/IconVerticalSolidList"/>
    <dgm:cxn modelId="{1FE3568A-7928-4C36-BD57-C97A8E09BE1E}" type="presParOf" srcId="{3ADDE059-E729-448D-8596-C89BD68D8E53}" destId="{56DB9E55-F1A0-48C6-BBD2-79B97FE37F8A}" srcOrd="0" destOrd="0" presId="urn:microsoft.com/office/officeart/2018/2/layout/IconVerticalSolidList"/>
    <dgm:cxn modelId="{FB685832-73C5-4133-B715-701CC6F5550F}" type="presParOf" srcId="{3ADDE059-E729-448D-8596-C89BD68D8E53}" destId="{5F9F69EC-BA6F-441C-95CF-224B80D1680E}" srcOrd="1" destOrd="0" presId="urn:microsoft.com/office/officeart/2018/2/layout/IconVerticalSolidList"/>
    <dgm:cxn modelId="{2E9F48DD-30D0-4B76-AA75-6DB17438CB08}" type="presParOf" srcId="{3ADDE059-E729-448D-8596-C89BD68D8E53}" destId="{916A1A62-CE27-4D45-8C41-7D36206A020D}" srcOrd="2" destOrd="0" presId="urn:microsoft.com/office/officeart/2018/2/layout/IconVerticalSolidList"/>
    <dgm:cxn modelId="{2B53BCE4-B5D4-4466-A3D3-3EB27BF242E2}" type="presParOf" srcId="{3ADDE059-E729-448D-8596-C89BD68D8E53}" destId="{447F1955-67C3-4B2E-BC91-3FB234604034}" srcOrd="3" destOrd="0" presId="urn:microsoft.com/office/officeart/2018/2/layout/IconVerticalSolidList"/>
    <dgm:cxn modelId="{CE0F6F4F-7141-4628-B365-15D208DF2066}" type="presParOf" srcId="{01B5AE6A-64F7-4D2B-B4D5-A1391030CBAB}" destId="{D4F31933-15F1-403F-AFF6-3EE2C9CE08C1}" srcOrd="3" destOrd="0" presId="urn:microsoft.com/office/officeart/2018/2/layout/IconVerticalSolidList"/>
    <dgm:cxn modelId="{0A53EE45-CF34-42FC-9635-A0BDAB9158D7}" type="presParOf" srcId="{01B5AE6A-64F7-4D2B-B4D5-A1391030CBAB}" destId="{E0FD60F0-5F9A-4CF8-8E76-7A6471BE216A}" srcOrd="4" destOrd="0" presId="urn:microsoft.com/office/officeart/2018/2/layout/IconVerticalSolidList"/>
    <dgm:cxn modelId="{A7F2DB4E-7647-444E-8770-24871BC3FBCC}" type="presParOf" srcId="{E0FD60F0-5F9A-4CF8-8E76-7A6471BE216A}" destId="{AC3B6E03-5320-446A-B02B-006A06311B9A}" srcOrd="0" destOrd="0" presId="urn:microsoft.com/office/officeart/2018/2/layout/IconVerticalSolidList"/>
    <dgm:cxn modelId="{CE141F09-4D3F-402D-A136-18559ED4C63C}" type="presParOf" srcId="{E0FD60F0-5F9A-4CF8-8E76-7A6471BE216A}" destId="{F80F7401-DF2C-4830-8B84-BDD444C11ADF}" srcOrd="1" destOrd="0" presId="urn:microsoft.com/office/officeart/2018/2/layout/IconVerticalSolidList"/>
    <dgm:cxn modelId="{4F1611ED-87B9-4E17-A3E6-E6606BCF03C2}" type="presParOf" srcId="{E0FD60F0-5F9A-4CF8-8E76-7A6471BE216A}" destId="{3D95C0BD-9683-4AC5-BF06-19E6DC3C2250}" srcOrd="2" destOrd="0" presId="urn:microsoft.com/office/officeart/2018/2/layout/IconVerticalSolidList"/>
    <dgm:cxn modelId="{E8B2A7AE-1708-4DDA-9984-D6637A0D6225}" type="presParOf" srcId="{E0FD60F0-5F9A-4CF8-8E76-7A6471BE216A}" destId="{1FD36344-7915-4043-8D42-44E503FE0A1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8619E9-2B6A-4326-B1A3-123ED744F49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F276BF7-D2FE-4F6E-A133-4A078EA7C4C3}">
      <dgm:prSet custT="1"/>
      <dgm:spPr/>
      <dgm:t>
        <a:bodyPr/>
        <a:lstStyle/>
        <a:p>
          <a:r>
            <a:rPr lang="en-US" sz="1600" b="1" dirty="0"/>
            <a:t>Employees,</a:t>
          </a:r>
          <a:r>
            <a:rPr lang="en-US" sz="1600" dirty="0"/>
            <a:t> </a:t>
          </a:r>
          <a:r>
            <a:rPr lang="tr-TR" sz="1600" dirty="0" err="1"/>
            <a:t>are</a:t>
          </a:r>
          <a:r>
            <a:rPr lang="en-US" sz="1600" dirty="0"/>
            <a:t> one of the </a:t>
          </a:r>
          <a:r>
            <a:rPr lang="en-US" sz="1600" b="1" dirty="0"/>
            <a:t>key stakeholder groups</a:t>
          </a:r>
          <a:r>
            <a:rPr lang="en-US" sz="1600" dirty="0"/>
            <a:t>, in addition to customers and shareholders</a:t>
          </a:r>
          <a:r>
            <a:rPr lang="tr-TR" sz="1600" dirty="0"/>
            <a:t>.</a:t>
          </a:r>
          <a:endParaRPr lang="en-US" sz="1600" dirty="0"/>
        </a:p>
      </dgm:t>
    </dgm:pt>
    <dgm:pt modelId="{30CB6B25-7823-4518-A596-1FD5D76EB650}" type="parTrans" cxnId="{0E2C8D34-0B0F-460F-8C3D-630B2BB7F702}">
      <dgm:prSet/>
      <dgm:spPr/>
      <dgm:t>
        <a:bodyPr/>
        <a:lstStyle/>
        <a:p>
          <a:endParaRPr lang="en-US" sz="1600"/>
        </a:p>
      </dgm:t>
    </dgm:pt>
    <dgm:pt modelId="{D0299F61-83A2-4657-A8EC-DD636067E58E}" type="sibTrans" cxnId="{0E2C8D34-0B0F-460F-8C3D-630B2BB7F702}">
      <dgm:prSet/>
      <dgm:spPr/>
      <dgm:t>
        <a:bodyPr/>
        <a:lstStyle/>
        <a:p>
          <a:endParaRPr lang="en-US" sz="1600"/>
        </a:p>
      </dgm:t>
    </dgm:pt>
    <dgm:pt modelId="{40CD6683-D86A-488E-8476-33D52C16C08C}">
      <dgm:prSet custT="1"/>
      <dgm:spPr/>
      <dgm:t>
        <a:bodyPr/>
        <a:lstStyle/>
        <a:p>
          <a:r>
            <a:rPr lang="en-US" sz="1500" dirty="0"/>
            <a:t>Employees are an </a:t>
          </a:r>
          <a:r>
            <a:rPr lang="en-US" sz="1500" b="1" dirty="0"/>
            <a:t>integral part </a:t>
          </a:r>
          <a:r>
            <a:rPr lang="en-US" sz="1500" dirty="0"/>
            <a:t>of the sustainable marketing strategy, because they </a:t>
          </a:r>
          <a:r>
            <a:rPr lang="en-US" sz="1500" b="1" dirty="0"/>
            <a:t>directly implement its foundation</a:t>
          </a:r>
          <a:r>
            <a:rPr lang="tr-TR" sz="1500" b="1" dirty="0" err="1"/>
            <a:t>and</a:t>
          </a:r>
          <a:r>
            <a:rPr lang="tr-TR" sz="1500" b="1" dirty="0"/>
            <a:t> </a:t>
          </a:r>
          <a:r>
            <a:rPr lang="tr-TR" sz="1500" b="1" dirty="0" err="1"/>
            <a:t>effectiveness</a:t>
          </a:r>
          <a:r>
            <a:rPr lang="tr-TR" sz="1500" b="1" dirty="0"/>
            <a:t> </a:t>
          </a:r>
          <a:r>
            <a:rPr lang="tr-TR" sz="1500" b="1" dirty="0" err="1"/>
            <a:t>to</a:t>
          </a:r>
          <a:r>
            <a:rPr lang="tr-TR" sz="1500" b="1" dirty="0"/>
            <a:t> </a:t>
          </a:r>
          <a:r>
            <a:rPr lang="tr-TR" sz="1500" b="1" dirty="0" err="1"/>
            <a:t>reach</a:t>
          </a:r>
          <a:r>
            <a:rPr lang="tr-TR" sz="1500" b="1" dirty="0"/>
            <a:t> </a:t>
          </a:r>
          <a:r>
            <a:rPr lang="tr-TR" sz="1500" b="1" dirty="0" err="1"/>
            <a:t>goals</a:t>
          </a:r>
          <a:r>
            <a:rPr lang="tr-TR" sz="1500" b="1" dirty="0"/>
            <a:t>.</a:t>
          </a:r>
          <a:endParaRPr lang="en-US" sz="1500" dirty="0"/>
        </a:p>
      </dgm:t>
    </dgm:pt>
    <dgm:pt modelId="{6FEFB395-9176-471E-A2E2-B62BB7B76276}" type="parTrans" cxnId="{45C996BB-C47F-49EE-8AD4-890218FE401C}">
      <dgm:prSet/>
      <dgm:spPr/>
      <dgm:t>
        <a:bodyPr/>
        <a:lstStyle/>
        <a:p>
          <a:endParaRPr lang="en-US" sz="1600"/>
        </a:p>
      </dgm:t>
    </dgm:pt>
    <dgm:pt modelId="{28CA841D-854A-41FF-9CB2-7D75BAAF0F3D}" type="sibTrans" cxnId="{45C996BB-C47F-49EE-8AD4-890218FE401C}">
      <dgm:prSet/>
      <dgm:spPr/>
      <dgm:t>
        <a:bodyPr/>
        <a:lstStyle/>
        <a:p>
          <a:endParaRPr lang="en-US" sz="1600"/>
        </a:p>
      </dgm:t>
    </dgm:pt>
    <dgm:pt modelId="{26911AF6-1740-49D0-8F4B-F9CF9AB26B45}" type="pres">
      <dgm:prSet presAssocID="{888619E9-2B6A-4326-B1A3-123ED744F490}" presName="hierChild1" presStyleCnt="0">
        <dgm:presLayoutVars>
          <dgm:chPref val="1"/>
          <dgm:dir/>
          <dgm:animOne val="branch"/>
          <dgm:animLvl val="lvl"/>
          <dgm:resizeHandles/>
        </dgm:presLayoutVars>
      </dgm:prSet>
      <dgm:spPr/>
    </dgm:pt>
    <dgm:pt modelId="{95907372-7E39-4938-BE73-77204CEFBC98}" type="pres">
      <dgm:prSet presAssocID="{4F276BF7-D2FE-4F6E-A133-4A078EA7C4C3}" presName="hierRoot1" presStyleCnt="0"/>
      <dgm:spPr/>
    </dgm:pt>
    <dgm:pt modelId="{FC14FFC6-39F1-4007-8F14-885E78D50D44}" type="pres">
      <dgm:prSet presAssocID="{4F276BF7-D2FE-4F6E-A133-4A078EA7C4C3}" presName="composite" presStyleCnt="0"/>
      <dgm:spPr/>
    </dgm:pt>
    <dgm:pt modelId="{A6794DDC-5787-4F95-831E-171ADFD03511}" type="pres">
      <dgm:prSet presAssocID="{4F276BF7-D2FE-4F6E-A133-4A078EA7C4C3}" presName="background" presStyleLbl="node0" presStyleIdx="0" presStyleCnt="2"/>
      <dgm:spPr/>
    </dgm:pt>
    <dgm:pt modelId="{75815B04-BF93-4EA7-AC76-FF402BB8B2E0}" type="pres">
      <dgm:prSet presAssocID="{4F276BF7-D2FE-4F6E-A133-4A078EA7C4C3}" presName="text" presStyleLbl="fgAcc0" presStyleIdx="0" presStyleCnt="2" custScaleX="113178" custScaleY="122240">
        <dgm:presLayoutVars>
          <dgm:chPref val="3"/>
        </dgm:presLayoutVars>
      </dgm:prSet>
      <dgm:spPr/>
    </dgm:pt>
    <dgm:pt modelId="{08E0C573-8229-4474-A283-768A1DCB0CC6}" type="pres">
      <dgm:prSet presAssocID="{4F276BF7-D2FE-4F6E-A133-4A078EA7C4C3}" presName="hierChild2" presStyleCnt="0"/>
      <dgm:spPr/>
    </dgm:pt>
    <dgm:pt modelId="{BA8F85AD-74FE-4068-88CB-6BB352E07D60}" type="pres">
      <dgm:prSet presAssocID="{40CD6683-D86A-488E-8476-33D52C16C08C}" presName="hierRoot1" presStyleCnt="0"/>
      <dgm:spPr/>
    </dgm:pt>
    <dgm:pt modelId="{0334FCE9-59E0-497B-8BFC-CFFF75F47664}" type="pres">
      <dgm:prSet presAssocID="{40CD6683-D86A-488E-8476-33D52C16C08C}" presName="composite" presStyleCnt="0"/>
      <dgm:spPr/>
    </dgm:pt>
    <dgm:pt modelId="{A1A45204-485E-4770-877F-9102F2AA91DC}" type="pres">
      <dgm:prSet presAssocID="{40CD6683-D86A-488E-8476-33D52C16C08C}" presName="background" presStyleLbl="node0" presStyleIdx="1" presStyleCnt="2"/>
      <dgm:spPr/>
    </dgm:pt>
    <dgm:pt modelId="{60CDF6AC-A082-4F10-AF75-CD79DA30E789}" type="pres">
      <dgm:prSet presAssocID="{40CD6683-D86A-488E-8476-33D52C16C08C}" presName="text" presStyleLbl="fgAcc0" presStyleIdx="1" presStyleCnt="2" custScaleX="113178" custScaleY="122240" custLinFactNeighborX="29" custLinFactNeighborY="3865">
        <dgm:presLayoutVars>
          <dgm:chPref val="3"/>
        </dgm:presLayoutVars>
      </dgm:prSet>
      <dgm:spPr/>
    </dgm:pt>
    <dgm:pt modelId="{15DD00D4-5F0A-4948-A31E-3842C2021EC2}" type="pres">
      <dgm:prSet presAssocID="{40CD6683-D86A-488E-8476-33D52C16C08C}" presName="hierChild2" presStyleCnt="0"/>
      <dgm:spPr/>
    </dgm:pt>
  </dgm:ptLst>
  <dgm:cxnLst>
    <dgm:cxn modelId="{0E2C8D34-0B0F-460F-8C3D-630B2BB7F702}" srcId="{888619E9-2B6A-4326-B1A3-123ED744F490}" destId="{4F276BF7-D2FE-4F6E-A133-4A078EA7C4C3}" srcOrd="0" destOrd="0" parTransId="{30CB6B25-7823-4518-A596-1FD5D76EB650}" sibTransId="{D0299F61-83A2-4657-A8EC-DD636067E58E}"/>
    <dgm:cxn modelId="{CF980745-8EE1-4FFE-81EE-88BBA284FA4B}" type="presOf" srcId="{888619E9-2B6A-4326-B1A3-123ED744F490}" destId="{26911AF6-1740-49D0-8F4B-F9CF9AB26B45}" srcOrd="0" destOrd="0" presId="urn:microsoft.com/office/officeart/2005/8/layout/hierarchy1"/>
    <dgm:cxn modelId="{6AF68E6F-4E19-4BCB-B502-F415B5BCE137}" type="presOf" srcId="{40CD6683-D86A-488E-8476-33D52C16C08C}" destId="{60CDF6AC-A082-4F10-AF75-CD79DA30E789}" srcOrd="0" destOrd="0" presId="urn:microsoft.com/office/officeart/2005/8/layout/hierarchy1"/>
    <dgm:cxn modelId="{45C996BB-C47F-49EE-8AD4-890218FE401C}" srcId="{888619E9-2B6A-4326-B1A3-123ED744F490}" destId="{40CD6683-D86A-488E-8476-33D52C16C08C}" srcOrd="1" destOrd="0" parTransId="{6FEFB395-9176-471E-A2E2-B62BB7B76276}" sibTransId="{28CA841D-854A-41FF-9CB2-7D75BAAF0F3D}"/>
    <dgm:cxn modelId="{1212E4E6-A551-4604-9AEF-89EC24FD6411}" type="presOf" srcId="{4F276BF7-D2FE-4F6E-A133-4A078EA7C4C3}" destId="{75815B04-BF93-4EA7-AC76-FF402BB8B2E0}" srcOrd="0" destOrd="0" presId="urn:microsoft.com/office/officeart/2005/8/layout/hierarchy1"/>
    <dgm:cxn modelId="{881FDA87-A9D2-484B-AD32-FF03440327C6}" type="presParOf" srcId="{26911AF6-1740-49D0-8F4B-F9CF9AB26B45}" destId="{95907372-7E39-4938-BE73-77204CEFBC98}" srcOrd="0" destOrd="0" presId="urn:microsoft.com/office/officeart/2005/8/layout/hierarchy1"/>
    <dgm:cxn modelId="{DD352B0F-2DD4-499C-AE05-50FDEB5BE3B3}" type="presParOf" srcId="{95907372-7E39-4938-BE73-77204CEFBC98}" destId="{FC14FFC6-39F1-4007-8F14-885E78D50D44}" srcOrd="0" destOrd="0" presId="urn:microsoft.com/office/officeart/2005/8/layout/hierarchy1"/>
    <dgm:cxn modelId="{1075CA15-E36C-4A57-9DB0-815DC4BB34A7}" type="presParOf" srcId="{FC14FFC6-39F1-4007-8F14-885E78D50D44}" destId="{A6794DDC-5787-4F95-831E-171ADFD03511}" srcOrd="0" destOrd="0" presId="urn:microsoft.com/office/officeart/2005/8/layout/hierarchy1"/>
    <dgm:cxn modelId="{A3438B14-EA78-4567-959A-4329C5FF5EF4}" type="presParOf" srcId="{FC14FFC6-39F1-4007-8F14-885E78D50D44}" destId="{75815B04-BF93-4EA7-AC76-FF402BB8B2E0}" srcOrd="1" destOrd="0" presId="urn:microsoft.com/office/officeart/2005/8/layout/hierarchy1"/>
    <dgm:cxn modelId="{770A5F2B-C81F-40B4-BAB9-0CC67DED30A5}" type="presParOf" srcId="{95907372-7E39-4938-BE73-77204CEFBC98}" destId="{08E0C573-8229-4474-A283-768A1DCB0CC6}" srcOrd="1" destOrd="0" presId="urn:microsoft.com/office/officeart/2005/8/layout/hierarchy1"/>
    <dgm:cxn modelId="{6706C229-CFF1-4C8D-98C7-9E1CE8A79EFB}" type="presParOf" srcId="{26911AF6-1740-49D0-8F4B-F9CF9AB26B45}" destId="{BA8F85AD-74FE-4068-88CB-6BB352E07D60}" srcOrd="1" destOrd="0" presId="urn:microsoft.com/office/officeart/2005/8/layout/hierarchy1"/>
    <dgm:cxn modelId="{CA0A6296-160D-4D10-91CC-1C8BB1353E37}" type="presParOf" srcId="{BA8F85AD-74FE-4068-88CB-6BB352E07D60}" destId="{0334FCE9-59E0-497B-8BFC-CFFF75F47664}" srcOrd="0" destOrd="0" presId="urn:microsoft.com/office/officeart/2005/8/layout/hierarchy1"/>
    <dgm:cxn modelId="{C1EB84C8-06D7-45DC-A16B-34B266050562}" type="presParOf" srcId="{0334FCE9-59E0-497B-8BFC-CFFF75F47664}" destId="{A1A45204-485E-4770-877F-9102F2AA91DC}" srcOrd="0" destOrd="0" presId="urn:microsoft.com/office/officeart/2005/8/layout/hierarchy1"/>
    <dgm:cxn modelId="{29BB27D4-CA40-4A34-966A-47FBD2032A59}" type="presParOf" srcId="{0334FCE9-59E0-497B-8BFC-CFFF75F47664}" destId="{60CDF6AC-A082-4F10-AF75-CD79DA30E789}" srcOrd="1" destOrd="0" presId="urn:microsoft.com/office/officeart/2005/8/layout/hierarchy1"/>
    <dgm:cxn modelId="{AB50C1A4-3357-40B2-86FD-8C85C6E5184A}" type="presParOf" srcId="{BA8F85AD-74FE-4068-88CB-6BB352E07D60}" destId="{15DD00D4-5F0A-4948-A31E-3842C2021EC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BC69A3-3136-427F-A95A-086ACC84302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0DBFE03-FABC-49CA-B300-5AC7ED804C1A}">
      <dgm:prSet custT="1"/>
      <dgm:spPr/>
      <dgm:t>
        <a:bodyPr/>
        <a:lstStyle/>
        <a:p>
          <a:pPr>
            <a:lnSpc>
              <a:spcPct val="100000"/>
            </a:lnSpc>
          </a:pPr>
          <a:r>
            <a:rPr lang="en-US" sz="2000" b="0" i="0" dirty="0"/>
            <a:t>Sustainable marketing looks at ways to </a:t>
          </a:r>
          <a:r>
            <a:rPr lang="en-US" sz="2000" b="1" i="0" dirty="0"/>
            <a:t>nurture consumers during the entire buyer’s journey</a:t>
          </a:r>
          <a:r>
            <a:rPr lang="en-US" sz="2000" b="0" i="0" dirty="0"/>
            <a:t>.</a:t>
          </a:r>
          <a:endParaRPr lang="en-US" sz="2000" dirty="0"/>
        </a:p>
      </dgm:t>
    </dgm:pt>
    <dgm:pt modelId="{0BF5E7D5-312A-40DC-BFC3-770324EB74DB}" type="parTrans" cxnId="{D1F847D1-6012-4724-A98C-5F665999FEC8}">
      <dgm:prSet/>
      <dgm:spPr/>
      <dgm:t>
        <a:bodyPr/>
        <a:lstStyle/>
        <a:p>
          <a:endParaRPr lang="en-US" sz="2000"/>
        </a:p>
      </dgm:t>
    </dgm:pt>
    <dgm:pt modelId="{14E27DC4-C691-43E8-A537-5133188423AC}" type="sibTrans" cxnId="{D1F847D1-6012-4724-A98C-5F665999FEC8}">
      <dgm:prSet/>
      <dgm:spPr/>
      <dgm:t>
        <a:bodyPr/>
        <a:lstStyle/>
        <a:p>
          <a:endParaRPr lang="en-US" sz="2000"/>
        </a:p>
      </dgm:t>
    </dgm:pt>
    <dgm:pt modelId="{9C8A349E-9DA4-4CA2-9C4C-9D6FB29C267E}">
      <dgm:prSet custT="1"/>
      <dgm:spPr/>
      <dgm:t>
        <a:bodyPr/>
        <a:lstStyle/>
        <a:p>
          <a:pPr>
            <a:lnSpc>
              <a:spcPct val="100000"/>
            </a:lnSpc>
          </a:pPr>
          <a:r>
            <a:rPr lang="en-US" sz="2000" b="1" i="0" dirty="0"/>
            <a:t>Education </a:t>
          </a:r>
          <a:r>
            <a:rPr lang="en-US" sz="2000" b="0" i="0" dirty="0"/>
            <a:t>is one way to build loyalty with your audience early on. From when they first discover you on social media to after they’ve made a purpose.</a:t>
          </a:r>
          <a:endParaRPr lang="en-US" sz="2000" dirty="0"/>
        </a:p>
      </dgm:t>
    </dgm:pt>
    <dgm:pt modelId="{47EE818D-615C-40CF-9728-12212EAEB259}" type="parTrans" cxnId="{03ADE7FC-0EF6-4FE2-98AD-8760EC55E7CD}">
      <dgm:prSet/>
      <dgm:spPr/>
      <dgm:t>
        <a:bodyPr/>
        <a:lstStyle/>
        <a:p>
          <a:endParaRPr lang="en-US" sz="2000"/>
        </a:p>
      </dgm:t>
    </dgm:pt>
    <dgm:pt modelId="{FF6E1A5E-9B78-46A3-B5D6-8208226CA0AC}" type="sibTrans" cxnId="{03ADE7FC-0EF6-4FE2-98AD-8760EC55E7CD}">
      <dgm:prSet/>
      <dgm:spPr/>
      <dgm:t>
        <a:bodyPr/>
        <a:lstStyle/>
        <a:p>
          <a:endParaRPr lang="en-US" sz="2000"/>
        </a:p>
      </dgm:t>
    </dgm:pt>
    <dgm:pt modelId="{1529DEC3-0AE7-4361-8EB6-BD8BD1ED7CA6}">
      <dgm:prSet custT="1"/>
      <dgm:spPr/>
      <dgm:t>
        <a:bodyPr/>
        <a:lstStyle/>
        <a:p>
          <a:pPr>
            <a:lnSpc>
              <a:spcPct val="100000"/>
            </a:lnSpc>
          </a:pPr>
          <a:r>
            <a:rPr lang="en-US" sz="2000" b="0" i="0" dirty="0"/>
            <a:t>For instance, a food brand could educate its audience on the importance of ethical farming on social media and continue this process post-purchase with package recycling tips.</a:t>
          </a:r>
          <a:endParaRPr lang="en-US" sz="2000" dirty="0"/>
        </a:p>
      </dgm:t>
    </dgm:pt>
    <dgm:pt modelId="{93AA2526-AFD9-42C0-830C-5B3A9A7A1383}" type="parTrans" cxnId="{25EC400F-98A5-4FA0-952F-C5E50C562CFA}">
      <dgm:prSet/>
      <dgm:spPr/>
      <dgm:t>
        <a:bodyPr/>
        <a:lstStyle/>
        <a:p>
          <a:endParaRPr lang="en-US" sz="2000"/>
        </a:p>
      </dgm:t>
    </dgm:pt>
    <dgm:pt modelId="{021790ED-5292-4A42-AA66-0824C6CA29D4}" type="sibTrans" cxnId="{25EC400F-98A5-4FA0-952F-C5E50C562CFA}">
      <dgm:prSet/>
      <dgm:spPr/>
      <dgm:t>
        <a:bodyPr/>
        <a:lstStyle/>
        <a:p>
          <a:endParaRPr lang="en-US" sz="2000"/>
        </a:p>
      </dgm:t>
    </dgm:pt>
    <dgm:pt modelId="{D7859B1F-A68A-47AD-B97C-CEEA47C201F3}" type="pres">
      <dgm:prSet presAssocID="{05BC69A3-3136-427F-A95A-086ACC843024}" presName="root" presStyleCnt="0">
        <dgm:presLayoutVars>
          <dgm:dir/>
          <dgm:resizeHandles val="exact"/>
        </dgm:presLayoutVars>
      </dgm:prSet>
      <dgm:spPr/>
    </dgm:pt>
    <dgm:pt modelId="{ACEBAAD4-9941-43BB-BDE7-58B7EF2B2069}" type="pres">
      <dgm:prSet presAssocID="{20DBFE03-FABC-49CA-B300-5AC7ED804C1A}" presName="compNode" presStyleCnt="0"/>
      <dgm:spPr/>
    </dgm:pt>
    <dgm:pt modelId="{B743F524-D126-45D6-885E-2E7E2612B5D4}" type="pres">
      <dgm:prSet presAssocID="{20DBFE03-FABC-49CA-B300-5AC7ED804C1A}" presName="bgRect" presStyleLbl="bgShp" presStyleIdx="0" presStyleCnt="3"/>
      <dgm:spPr/>
    </dgm:pt>
    <dgm:pt modelId="{120F6C87-DD5D-45D4-A345-8EA3C644B467}" type="pres">
      <dgm:prSet presAssocID="{20DBFE03-FABC-49CA-B300-5AC7ED804C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klamcılık"/>
        </a:ext>
      </dgm:extLst>
    </dgm:pt>
    <dgm:pt modelId="{6397BF60-97D0-4767-917B-A86CF663D64C}" type="pres">
      <dgm:prSet presAssocID="{20DBFE03-FABC-49CA-B300-5AC7ED804C1A}" presName="spaceRect" presStyleCnt="0"/>
      <dgm:spPr/>
    </dgm:pt>
    <dgm:pt modelId="{DF61DA36-C3A1-429E-929F-4C325BE9F6C0}" type="pres">
      <dgm:prSet presAssocID="{20DBFE03-FABC-49CA-B300-5AC7ED804C1A}" presName="parTx" presStyleLbl="revTx" presStyleIdx="0" presStyleCnt="3">
        <dgm:presLayoutVars>
          <dgm:chMax val="0"/>
          <dgm:chPref val="0"/>
        </dgm:presLayoutVars>
      </dgm:prSet>
      <dgm:spPr/>
    </dgm:pt>
    <dgm:pt modelId="{26B96FD6-B942-4FC4-9C7A-19BC472B4511}" type="pres">
      <dgm:prSet presAssocID="{14E27DC4-C691-43E8-A537-5133188423AC}" presName="sibTrans" presStyleCnt="0"/>
      <dgm:spPr/>
    </dgm:pt>
    <dgm:pt modelId="{6C51AF9C-C803-498B-A5C5-5145E2BF156F}" type="pres">
      <dgm:prSet presAssocID="{9C8A349E-9DA4-4CA2-9C4C-9D6FB29C267E}" presName="compNode" presStyleCnt="0"/>
      <dgm:spPr/>
    </dgm:pt>
    <dgm:pt modelId="{B016708F-9128-446A-BFFE-698F9BF7B437}" type="pres">
      <dgm:prSet presAssocID="{9C8A349E-9DA4-4CA2-9C4C-9D6FB29C267E}" presName="bgRect" presStyleLbl="bgShp" presStyleIdx="1" presStyleCnt="3"/>
      <dgm:spPr/>
    </dgm:pt>
    <dgm:pt modelId="{33A11D4C-416F-4E5E-B329-4D1FD1A98D9C}" type="pres">
      <dgm:prSet presAssocID="{9C8A349E-9DA4-4CA2-9C4C-9D6FB29C267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ğlantılar"/>
        </a:ext>
      </dgm:extLst>
    </dgm:pt>
    <dgm:pt modelId="{2212D7AD-87C8-4624-9212-127F89802980}" type="pres">
      <dgm:prSet presAssocID="{9C8A349E-9DA4-4CA2-9C4C-9D6FB29C267E}" presName="spaceRect" presStyleCnt="0"/>
      <dgm:spPr/>
    </dgm:pt>
    <dgm:pt modelId="{8E0CAEA0-DD73-4D5D-AA9A-073717B3A962}" type="pres">
      <dgm:prSet presAssocID="{9C8A349E-9DA4-4CA2-9C4C-9D6FB29C267E}" presName="parTx" presStyleLbl="revTx" presStyleIdx="1" presStyleCnt="3" custLinFactNeighborX="-378" custLinFactNeighborY="-6118">
        <dgm:presLayoutVars>
          <dgm:chMax val="0"/>
          <dgm:chPref val="0"/>
        </dgm:presLayoutVars>
      </dgm:prSet>
      <dgm:spPr/>
    </dgm:pt>
    <dgm:pt modelId="{8BDF7822-9A61-4613-94D8-E7F9E68B8052}" type="pres">
      <dgm:prSet presAssocID="{FF6E1A5E-9B78-46A3-B5D6-8208226CA0AC}" presName="sibTrans" presStyleCnt="0"/>
      <dgm:spPr/>
    </dgm:pt>
    <dgm:pt modelId="{CBD7A3CF-6AFE-434F-8E9F-A8B69D14D061}" type="pres">
      <dgm:prSet presAssocID="{1529DEC3-0AE7-4361-8EB6-BD8BD1ED7CA6}" presName="compNode" presStyleCnt="0"/>
      <dgm:spPr/>
    </dgm:pt>
    <dgm:pt modelId="{52FBB200-0312-4882-962E-EB6235E8AE0C}" type="pres">
      <dgm:prSet presAssocID="{1529DEC3-0AE7-4361-8EB6-BD8BD1ED7CA6}" presName="bgRect" presStyleLbl="bgShp" presStyleIdx="2" presStyleCnt="3"/>
      <dgm:spPr/>
    </dgm:pt>
    <dgm:pt modelId="{C813CFD7-6472-4896-8C19-4BD76EC1853E}" type="pres">
      <dgm:prSet presAssocID="{1529DEC3-0AE7-4361-8EB6-BD8BD1ED7CA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rm scene"/>
        </a:ext>
      </dgm:extLst>
    </dgm:pt>
    <dgm:pt modelId="{03771665-5430-45BF-88C4-F355D032E19A}" type="pres">
      <dgm:prSet presAssocID="{1529DEC3-0AE7-4361-8EB6-BD8BD1ED7CA6}" presName="spaceRect" presStyleCnt="0"/>
      <dgm:spPr/>
    </dgm:pt>
    <dgm:pt modelId="{48FA0314-CC65-4790-9E78-9E6757E91D2D}" type="pres">
      <dgm:prSet presAssocID="{1529DEC3-0AE7-4361-8EB6-BD8BD1ED7CA6}" presName="parTx" presStyleLbl="revTx" presStyleIdx="2" presStyleCnt="3" custLinFactNeighborY="-7444">
        <dgm:presLayoutVars>
          <dgm:chMax val="0"/>
          <dgm:chPref val="0"/>
        </dgm:presLayoutVars>
      </dgm:prSet>
      <dgm:spPr/>
    </dgm:pt>
  </dgm:ptLst>
  <dgm:cxnLst>
    <dgm:cxn modelId="{B25EAF0E-0880-43B9-8215-DBB8265F8BC8}" type="presOf" srcId="{20DBFE03-FABC-49CA-B300-5AC7ED804C1A}" destId="{DF61DA36-C3A1-429E-929F-4C325BE9F6C0}" srcOrd="0" destOrd="0" presId="urn:microsoft.com/office/officeart/2018/2/layout/IconVerticalSolidList"/>
    <dgm:cxn modelId="{25EC400F-98A5-4FA0-952F-C5E50C562CFA}" srcId="{05BC69A3-3136-427F-A95A-086ACC843024}" destId="{1529DEC3-0AE7-4361-8EB6-BD8BD1ED7CA6}" srcOrd="2" destOrd="0" parTransId="{93AA2526-AFD9-42C0-830C-5B3A9A7A1383}" sibTransId="{021790ED-5292-4A42-AA66-0824C6CA29D4}"/>
    <dgm:cxn modelId="{85CB232A-DCCB-4BEE-8B02-19B561B3614D}" type="presOf" srcId="{9C8A349E-9DA4-4CA2-9C4C-9D6FB29C267E}" destId="{8E0CAEA0-DD73-4D5D-AA9A-073717B3A962}" srcOrd="0" destOrd="0" presId="urn:microsoft.com/office/officeart/2018/2/layout/IconVerticalSolidList"/>
    <dgm:cxn modelId="{90F8043E-ADF6-4062-949B-E00C31E08859}" type="presOf" srcId="{1529DEC3-0AE7-4361-8EB6-BD8BD1ED7CA6}" destId="{48FA0314-CC65-4790-9E78-9E6757E91D2D}" srcOrd="0" destOrd="0" presId="urn:microsoft.com/office/officeart/2018/2/layout/IconVerticalSolidList"/>
    <dgm:cxn modelId="{5145FEA0-5E07-4324-BCC1-9FFFBA61CFFD}" type="presOf" srcId="{05BC69A3-3136-427F-A95A-086ACC843024}" destId="{D7859B1F-A68A-47AD-B97C-CEEA47C201F3}" srcOrd="0" destOrd="0" presId="urn:microsoft.com/office/officeart/2018/2/layout/IconVerticalSolidList"/>
    <dgm:cxn modelId="{D1F847D1-6012-4724-A98C-5F665999FEC8}" srcId="{05BC69A3-3136-427F-A95A-086ACC843024}" destId="{20DBFE03-FABC-49CA-B300-5AC7ED804C1A}" srcOrd="0" destOrd="0" parTransId="{0BF5E7D5-312A-40DC-BFC3-770324EB74DB}" sibTransId="{14E27DC4-C691-43E8-A537-5133188423AC}"/>
    <dgm:cxn modelId="{03ADE7FC-0EF6-4FE2-98AD-8760EC55E7CD}" srcId="{05BC69A3-3136-427F-A95A-086ACC843024}" destId="{9C8A349E-9DA4-4CA2-9C4C-9D6FB29C267E}" srcOrd="1" destOrd="0" parTransId="{47EE818D-615C-40CF-9728-12212EAEB259}" sibTransId="{FF6E1A5E-9B78-46A3-B5D6-8208226CA0AC}"/>
    <dgm:cxn modelId="{D25230DC-4A50-4AED-A5E2-F98DEABFE480}" type="presParOf" srcId="{D7859B1F-A68A-47AD-B97C-CEEA47C201F3}" destId="{ACEBAAD4-9941-43BB-BDE7-58B7EF2B2069}" srcOrd="0" destOrd="0" presId="urn:microsoft.com/office/officeart/2018/2/layout/IconVerticalSolidList"/>
    <dgm:cxn modelId="{D39C4B9D-612C-4504-B9F5-29192DCD5D0A}" type="presParOf" srcId="{ACEBAAD4-9941-43BB-BDE7-58B7EF2B2069}" destId="{B743F524-D126-45D6-885E-2E7E2612B5D4}" srcOrd="0" destOrd="0" presId="urn:microsoft.com/office/officeart/2018/2/layout/IconVerticalSolidList"/>
    <dgm:cxn modelId="{0DB6225E-C4A1-4F45-AAA3-A4FB026AAF21}" type="presParOf" srcId="{ACEBAAD4-9941-43BB-BDE7-58B7EF2B2069}" destId="{120F6C87-DD5D-45D4-A345-8EA3C644B467}" srcOrd="1" destOrd="0" presId="urn:microsoft.com/office/officeart/2018/2/layout/IconVerticalSolidList"/>
    <dgm:cxn modelId="{D5BC4685-ABB6-434D-9551-BF87342C9B5C}" type="presParOf" srcId="{ACEBAAD4-9941-43BB-BDE7-58B7EF2B2069}" destId="{6397BF60-97D0-4767-917B-A86CF663D64C}" srcOrd="2" destOrd="0" presId="urn:microsoft.com/office/officeart/2018/2/layout/IconVerticalSolidList"/>
    <dgm:cxn modelId="{1F692335-ADA5-4EDF-BEF9-2AC949FD5DBB}" type="presParOf" srcId="{ACEBAAD4-9941-43BB-BDE7-58B7EF2B2069}" destId="{DF61DA36-C3A1-429E-929F-4C325BE9F6C0}" srcOrd="3" destOrd="0" presId="urn:microsoft.com/office/officeart/2018/2/layout/IconVerticalSolidList"/>
    <dgm:cxn modelId="{51F9103A-ECEF-4C35-B4AA-4A563F6AB0F6}" type="presParOf" srcId="{D7859B1F-A68A-47AD-B97C-CEEA47C201F3}" destId="{26B96FD6-B942-4FC4-9C7A-19BC472B4511}" srcOrd="1" destOrd="0" presId="urn:microsoft.com/office/officeart/2018/2/layout/IconVerticalSolidList"/>
    <dgm:cxn modelId="{F114E94F-898B-45E6-864E-47A2714A61CA}" type="presParOf" srcId="{D7859B1F-A68A-47AD-B97C-CEEA47C201F3}" destId="{6C51AF9C-C803-498B-A5C5-5145E2BF156F}" srcOrd="2" destOrd="0" presId="urn:microsoft.com/office/officeart/2018/2/layout/IconVerticalSolidList"/>
    <dgm:cxn modelId="{09601B60-137A-4AAB-AE19-6E1F21BB7448}" type="presParOf" srcId="{6C51AF9C-C803-498B-A5C5-5145E2BF156F}" destId="{B016708F-9128-446A-BFFE-698F9BF7B437}" srcOrd="0" destOrd="0" presId="urn:microsoft.com/office/officeart/2018/2/layout/IconVerticalSolidList"/>
    <dgm:cxn modelId="{511D8A18-2411-4F2E-9B6B-F88C44540986}" type="presParOf" srcId="{6C51AF9C-C803-498B-A5C5-5145E2BF156F}" destId="{33A11D4C-416F-4E5E-B329-4D1FD1A98D9C}" srcOrd="1" destOrd="0" presId="urn:microsoft.com/office/officeart/2018/2/layout/IconVerticalSolidList"/>
    <dgm:cxn modelId="{86184B9C-CD06-4F36-AF84-0E915FFCE540}" type="presParOf" srcId="{6C51AF9C-C803-498B-A5C5-5145E2BF156F}" destId="{2212D7AD-87C8-4624-9212-127F89802980}" srcOrd="2" destOrd="0" presId="urn:microsoft.com/office/officeart/2018/2/layout/IconVerticalSolidList"/>
    <dgm:cxn modelId="{69E42E95-C8AC-4D12-AE01-4E9B3236D431}" type="presParOf" srcId="{6C51AF9C-C803-498B-A5C5-5145E2BF156F}" destId="{8E0CAEA0-DD73-4D5D-AA9A-073717B3A962}" srcOrd="3" destOrd="0" presId="urn:microsoft.com/office/officeart/2018/2/layout/IconVerticalSolidList"/>
    <dgm:cxn modelId="{1683B547-0CFB-4A35-BA26-AFC8A4245C8C}" type="presParOf" srcId="{D7859B1F-A68A-47AD-B97C-CEEA47C201F3}" destId="{8BDF7822-9A61-4613-94D8-E7F9E68B8052}" srcOrd="3" destOrd="0" presId="urn:microsoft.com/office/officeart/2018/2/layout/IconVerticalSolidList"/>
    <dgm:cxn modelId="{7E3EC38E-E121-4FC8-82F6-E2F28227B28A}" type="presParOf" srcId="{D7859B1F-A68A-47AD-B97C-CEEA47C201F3}" destId="{CBD7A3CF-6AFE-434F-8E9F-A8B69D14D061}" srcOrd="4" destOrd="0" presId="urn:microsoft.com/office/officeart/2018/2/layout/IconVerticalSolidList"/>
    <dgm:cxn modelId="{A5170902-0D27-4B7D-A56A-F91C4FD35BCE}" type="presParOf" srcId="{CBD7A3CF-6AFE-434F-8E9F-A8B69D14D061}" destId="{52FBB200-0312-4882-962E-EB6235E8AE0C}" srcOrd="0" destOrd="0" presId="urn:microsoft.com/office/officeart/2018/2/layout/IconVerticalSolidList"/>
    <dgm:cxn modelId="{E41A111D-FBC6-4DF4-8E8C-546C6FEF95D7}" type="presParOf" srcId="{CBD7A3CF-6AFE-434F-8E9F-A8B69D14D061}" destId="{C813CFD7-6472-4896-8C19-4BD76EC1853E}" srcOrd="1" destOrd="0" presId="urn:microsoft.com/office/officeart/2018/2/layout/IconVerticalSolidList"/>
    <dgm:cxn modelId="{1E12C6D5-78A9-40C8-B988-D32750AAFE57}" type="presParOf" srcId="{CBD7A3CF-6AFE-434F-8E9F-A8B69D14D061}" destId="{03771665-5430-45BF-88C4-F355D032E19A}" srcOrd="2" destOrd="0" presId="urn:microsoft.com/office/officeart/2018/2/layout/IconVerticalSolidList"/>
    <dgm:cxn modelId="{3E2C6AC6-037E-4321-861D-ADFCE11B98F2}" type="presParOf" srcId="{CBD7A3CF-6AFE-434F-8E9F-A8B69D14D061}" destId="{48FA0314-CC65-4790-9E78-9E6757E91D2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C9872E5-302A-4348-903F-8A41C2B0271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A0887AE-526E-4A0C-BFB9-E7264CA4A247}">
      <dgm:prSet custT="1"/>
      <dgm:spPr/>
      <dgm:t>
        <a:bodyPr/>
        <a:lstStyle/>
        <a:p>
          <a:pPr>
            <a:lnSpc>
              <a:spcPct val="100000"/>
            </a:lnSpc>
          </a:pPr>
          <a:r>
            <a:rPr lang="en-US" sz="2000" dirty="0"/>
            <a:t>In traditional marketing, a brand will often try to push a product or service to a customer. With consumer-oriented marketing, it’s more about understanding your customers’ needs </a:t>
          </a:r>
          <a:r>
            <a:rPr lang="en-US" sz="2000" b="0" dirty="0"/>
            <a:t>and</a:t>
          </a:r>
          <a:r>
            <a:rPr lang="en-US" sz="2000" b="1" dirty="0"/>
            <a:t> tailoring your marketing</a:t>
          </a:r>
          <a:r>
            <a:rPr lang="en-US" sz="2000" dirty="0"/>
            <a:t> to that.</a:t>
          </a:r>
        </a:p>
      </dgm:t>
    </dgm:pt>
    <dgm:pt modelId="{7D9D8FAD-C18B-4CAB-A8E0-37BFF960F420}" type="parTrans" cxnId="{E154B2A5-76F3-4998-BAA8-754F773C67E0}">
      <dgm:prSet/>
      <dgm:spPr/>
      <dgm:t>
        <a:bodyPr/>
        <a:lstStyle/>
        <a:p>
          <a:endParaRPr lang="en-US" sz="2000"/>
        </a:p>
      </dgm:t>
    </dgm:pt>
    <dgm:pt modelId="{7400B702-D538-47D2-BF52-FCFEED9829F4}" type="sibTrans" cxnId="{E154B2A5-76F3-4998-BAA8-754F773C67E0}">
      <dgm:prSet/>
      <dgm:spPr/>
      <dgm:t>
        <a:bodyPr/>
        <a:lstStyle/>
        <a:p>
          <a:endParaRPr lang="en-US" sz="2000"/>
        </a:p>
      </dgm:t>
    </dgm:pt>
    <dgm:pt modelId="{E95B4B9D-72BD-4FCF-A79A-2F647F38B4B7}">
      <dgm:prSet custT="1"/>
      <dgm:spPr/>
      <dgm:t>
        <a:bodyPr/>
        <a:lstStyle/>
        <a:p>
          <a:pPr>
            <a:lnSpc>
              <a:spcPct val="100000"/>
            </a:lnSpc>
          </a:pPr>
          <a:r>
            <a:rPr lang="en-US" sz="2000" dirty="0"/>
            <a:t>For instance, say your audience is craving more transparency in your sourcing practices or wants you to be more vocal on social issues. You could use that information for your next campaign.</a:t>
          </a:r>
        </a:p>
      </dgm:t>
    </dgm:pt>
    <dgm:pt modelId="{16AD644B-7F0F-41EA-B0A5-25A7AC11AA67}" type="parTrans" cxnId="{240C47B8-66F1-42A6-A6C3-4222556327E7}">
      <dgm:prSet/>
      <dgm:spPr/>
      <dgm:t>
        <a:bodyPr/>
        <a:lstStyle/>
        <a:p>
          <a:endParaRPr lang="en-US" sz="2000"/>
        </a:p>
      </dgm:t>
    </dgm:pt>
    <dgm:pt modelId="{0AC18F4B-25ED-4E6F-8AAB-8568426FFEF9}" type="sibTrans" cxnId="{240C47B8-66F1-42A6-A6C3-4222556327E7}">
      <dgm:prSet/>
      <dgm:spPr/>
      <dgm:t>
        <a:bodyPr/>
        <a:lstStyle/>
        <a:p>
          <a:endParaRPr lang="en-US" sz="2000"/>
        </a:p>
      </dgm:t>
    </dgm:pt>
    <dgm:pt modelId="{76E2D839-85CC-4EEF-A32F-2B0C6B8A5C51}" type="pres">
      <dgm:prSet presAssocID="{EC9872E5-302A-4348-903F-8A41C2B02718}" presName="root" presStyleCnt="0">
        <dgm:presLayoutVars>
          <dgm:dir/>
          <dgm:resizeHandles val="exact"/>
        </dgm:presLayoutVars>
      </dgm:prSet>
      <dgm:spPr/>
    </dgm:pt>
    <dgm:pt modelId="{A156DAA6-CCB1-4DBA-A057-CCF1FC84ABF9}" type="pres">
      <dgm:prSet presAssocID="{FA0887AE-526E-4A0C-BFB9-E7264CA4A247}" presName="compNode" presStyleCnt="0"/>
      <dgm:spPr/>
    </dgm:pt>
    <dgm:pt modelId="{AB67C313-1BC2-492D-A2DB-9B7312AFC323}" type="pres">
      <dgm:prSet presAssocID="{FA0887AE-526E-4A0C-BFB9-E7264CA4A247}" presName="bgRect" presStyleLbl="bgShp" presStyleIdx="0" presStyleCnt="2" custScaleY="100294"/>
      <dgm:spPr/>
    </dgm:pt>
    <dgm:pt modelId="{75575AA6-5D5E-48C4-B301-E22ACC743DBC}" type="pres">
      <dgm:prSet presAssocID="{FA0887AE-526E-4A0C-BFB9-E7264CA4A24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klamcılık"/>
        </a:ext>
      </dgm:extLst>
    </dgm:pt>
    <dgm:pt modelId="{F958EA28-E3A9-49CC-B5C9-646AEA43C899}" type="pres">
      <dgm:prSet presAssocID="{FA0887AE-526E-4A0C-BFB9-E7264CA4A247}" presName="spaceRect" presStyleCnt="0"/>
      <dgm:spPr/>
    </dgm:pt>
    <dgm:pt modelId="{3B1B33B0-89CD-4BBE-B0D6-8F5DB7D6A32A}" type="pres">
      <dgm:prSet presAssocID="{FA0887AE-526E-4A0C-BFB9-E7264CA4A247}" presName="parTx" presStyleLbl="revTx" presStyleIdx="0" presStyleCnt="2" custScaleX="114704" custLinFactNeighborX="-2407">
        <dgm:presLayoutVars>
          <dgm:chMax val="0"/>
          <dgm:chPref val="0"/>
        </dgm:presLayoutVars>
      </dgm:prSet>
      <dgm:spPr/>
    </dgm:pt>
    <dgm:pt modelId="{39F31DFC-7771-4629-BD14-1526BD3C0F4D}" type="pres">
      <dgm:prSet presAssocID="{7400B702-D538-47D2-BF52-FCFEED9829F4}" presName="sibTrans" presStyleCnt="0"/>
      <dgm:spPr/>
    </dgm:pt>
    <dgm:pt modelId="{3C0AC024-D2FE-4573-936C-B821A9B14150}" type="pres">
      <dgm:prSet presAssocID="{E95B4B9D-72BD-4FCF-A79A-2F647F38B4B7}" presName="compNode" presStyleCnt="0"/>
      <dgm:spPr/>
    </dgm:pt>
    <dgm:pt modelId="{E9771CB5-9DAF-42E3-A184-FA14039690CC}" type="pres">
      <dgm:prSet presAssocID="{E95B4B9D-72BD-4FCF-A79A-2F647F38B4B7}" presName="bgRect" presStyleLbl="bgShp" presStyleIdx="1" presStyleCnt="2" custScaleY="161947"/>
      <dgm:spPr/>
    </dgm:pt>
    <dgm:pt modelId="{63937291-0777-43FB-AF29-6D3279BB2028}" type="pres">
      <dgm:prSet presAssocID="{E95B4B9D-72BD-4FCF-A79A-2F647F38B4B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Bubble"/>
        </a:ext>
      </dgm:extLst>
    </dgm:pt>
    <dgm:pt modelId="{D9335A60-B93F-42CB-A332-10C0CF0E2992}" type="pres">
      <dgm:prSet presAssocID="{E95B4B9D-72BD-4FCF-A79A-2F647F38B4B7}" presName="spaceRect" presStyleCnt="0"/>
      <dgm:spPr/>
    </dgm:pt>
    <dgm:pt modelId="{3FB7A8AC-CB32-4730-A47C-6C695ACA872B}" type="pres">
      <dgm:prSet presAssocID="{E95B4B9D-72BD-4FCF-A79A-2F647F38B4B7}" presName="parTx" presStyleLbl="revTx" presStyleIdx="1" presStyleCnt="2" custScaleX="117912" custLinFactNeighborX="-2562" custLinFactNeighborY="-8415">
        <dgm:presLayoutVars>
          <dgm:chMax val="0"/>
          <dgm:chPref val="0"/>
        </dgm:presLayoutVars>
      </dgm:prSet>
      <dgm:spPr/>
    </dgm:pt>
  </dgm:ptLst>
  <dgm:cxnLst>
    <dgm:cxn modelId="{20D2EE38-7D1C-4497-BDD6-1DB3CAFB94F3}" type="presOf" srcId="{FA0887AE-526E-4A0C-BFB9-E7264CA4A247}" destId="{3B1B33B0-89CD-4BBE-B0D6-8F5DB7D6A32A}" srcOrd="0" destOrd="0" presId="urn:microsoft.com/office/officeart/2018/2/layout/IconVerticalSolidList"/>
    <dgm:cxn modelId="{E154B2A5-76F3-4998-BAA8-754F773C67E0}" srcId="{EC9872E5-302A-4348-903F-8A41C2B02718}" destId="{FA0887AE-526E-4A0C-BFB9-E7264CA4A247}" srcOrd="0" destOrd="0" parTransId="{7D9D8FAD-C18B-4CAB-A8E0-37BFF960F420}" sibTransId="{7400B702-D538-47D2-BF52-FCFEED9829F4}"/>
    <dgm:cxn modelId="{C73D11A6-A089-48C1-8060-3518AEBADA8B}" type="presOf" srcId="{E95B4B9D-72BD-4FCF-A79A-2F647F38B4B7}" destId="{3FB7A8AC-CB32-4730-A47C-6C695ACA872B}" srcOrd="0" destOrd="0" presId="urn:microsoft.com/office/officeart/2018/2/layout/IconVerticalSolidList"/>
    <dgm:cxn modelId="{0953C4AF-DC37-4844-BB71-E699BE2F6959}" type="presOf" srcId="{EC9872E5-302A-4348-903F-8A41C2B02718}" destId="{76E2D839-85CC-4EEF-A32F-2B0C6B8A5C51}" srcOrd="0" destOrd="0" presId="urn:microsoft.com/office/officeart/2018/2/layout/IconVerticalSolidList"/>
    <dgm:cxn modelId="{240C47B8-66F1-42A6-A6C3-4222556327E7}" srcId="{EC9872E5-302A-4348-903F-8A41C2B02718}" destId="{E95B4B9D-72BD-4FCF-A79A-2F647F38B4B7}" srcOrd="1" destOrd="0" parTransId="{16AD644B-7F0F-41EA-B0A5-25A7AC11AA67}" sibTransId="{0AC18F4B-25ED-4E6F-8AAB-8568426FFEF9}"/>
    <dgm:cxn modelId="{77F99251-489A-436F-B548-B60798BB4687}" type="presParOf" srcId="{76E2D839-85CC-4EEF-A32F-2B0C6B8A5C51}" destId="{A156DAA6-CCB1-4DBA-A057-CCF1FC84ABF9}" srcOrd="0" destOrd="0" presId="urn:microsoft.com/office/officeart/2018/2/layout/IconVerticalSolidList"/>
    <dgm:cxn modelId="{08E6D650-5E14-4B54-98D5-41C71335D1B4}" type="presParOf" srcId="{A156DAA6-CCB1-4DBA-A057-CCF1FC84ABF9}" destId="{AB67C313-1BC2-492D-A2DB-9B7312AFC323}" srcOrd="0" destOrd="0" presId="urn:microsoft.com/office/officeart/2018/2/layout/IconVerticalSolidList"/>
    <dgm:cxn modelId="{9BB02378-7BBA-499A-B5C2-14A69348A49F}" type="presParOf" srcId="{A156DAA6-CCB1-4DBA-A057-CCF1FC84ABF9}" destId="{75575AA6-5D5E-48C4-B301-E22ACC743DBC}" srcOrd="1" destOrd="0" presId="urn:microsoft.com/office/officeart/2018/2/layout/IconVerticalSolidList"/>
    <dgm:cxn modelId="{D8168B97-AB21-402C-AD6B-389237D260FE}" type="presParOf" srcId="{A156DAA6-CCB1-4DBA-A057-CCF1FC84ABF9}" destId="{F958EA28-E3A9-49CC-B5C9-646AEA43C899}" srcOrd="2" destOrd="0" presId="urn:microsoft.com/office/officeart/2018/2/layout/IconVerticalSolidList"/>
    <dgm:cxn modelId="{40D1C9D6-A76C-494E-9239-7D80223277BB}" type="presParOf" srcId="{A156DAA6-CCB1-4DBA-A057-CCF1FC84ABF9}" destId="{3B1B33B0-89CD-4BBE-B0D6-8F5DB7D6A32A}" srcOrd="3" destOrd="0" presId="urn:microsoft.com/office/officeart/2018/2/layout/IconVerticalSolidList"/>
    <dgm:cxn modelId="{3C5B835C-94DD-4F7B-A36E-6727D31E3F0B}" type="presParOf" srcId="{76E2D839-85CC-4EEF-A32F-2B0C6B8A5C51}" destId="{39F31DFC-7771-4629-BD14-1526BD3C0F4D}" srcOrd="1" destOrd="0" presId="urn:microsoft.com/office/officeart/2018/2/layout/IconVerticalSolidList"/>
    <dgm:cxn modelId="{A90B638D-CDFE-4D29-88D6-306A8A68408F}" type="presParOf" srcId="{76E2D839-85CC-4EEF-A32F-2B0C6B8A5C51}" destId="{3C0AC024-D2FE-4573-936C-B821A9B14150}" srcOrd="2" destOrd="0" presId="urn:microsoft.com/office/officeart/2018/2/layout/IconVerticalSolidList"/>
    <dgm:cxn modelId="{BA904EA2-5C53-4638-B6D4-23A29A231BCA}" type="presParOf" srcId="{3C0AC024-D2FE-4573-936C-B821A9B14150}" destId="{E9771CB5-9DAF-42E3-A184-FA14039690CC}" srcOrd="0" destOrd="0" presId="urn:microsoft.com/office/officeart/2018/2/layout/IconVerticalSolidList"/>
    <dgm:cxn modelId="{D4BD91C5-9D32-4424-BA2D-37B6016B001F}" type="presParOf" srcId="{3C0AC024-D2FE-4573-936C-B821A9B14150}" destId="{63937291-0777-43FB-AF29-6D3279BB2028}" srcOrd="1" destOrd="0" presId="urn:microsoft.com/office/officeart/2018/2/layout/IconVerticalSolidList"/>
    <dgm:cxn modelId="{4560A40E-F5C7-4BE4-A32E-6E26084EB3F9}" type="presParOf" srcId="{3C0AC024-D2FE-4573-936C-B821A9B14150}" destId="{D9335A60-B93F-42CB-A332-10C0CF0E2992}" srcOrd="2" destOrd="0" presId="urn:microsoft.com/office/officeart/2018/2/layout/IconVerticalSolidList"/>
    <dgm:cxn modelId="{95E8A94C-E158-4CC9-9C5F-C62671EF33AE}" type="presParOf" srcId="{3C0AC024-D2FE-4573-936C-B821A9B14150}" destId="{3FB7A8AC-CB32-4730-A47C-6C695ACA872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F77DBDF-5836-4606-8F8B-DBE7C3BDB5A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305CC2C-C3B4-4DA4-913D-C4DCB5A37D57}">
      <dgm:prSet custT="1"/>
      <dgm:spPr/>
      <dgm:t>
        <a:bodyPr/>
        <a:lstStyle/>
        <a:p>
          <a:pPr>
            <a:lnSpc>
              <a:spcPct val="100000"/>
            </a:lnSpc>
          </a:pPr>
          <a:r>
            <a:rPr lang="en-US" sz="1600" dirty="0"/>
            <a:t>Sustainability marketing doesn’t work if it’s not </a:t>
          </a:r>
          <a:r>
            <a:rPr lang="en-US" sz="1600" b="1" dirty="0"/>
            <a:t>authentic.</a:t>
          </a:r>
        </a:p>
      </dgm:t>
    </dgm:pt>
    <dgm:pt modelId="{5B2B597E-F0EF-4055-B1B0-E8E2E686DB05}" type="parTrans" cxnId="{BA91590F-E771-4F88-B901-876043DFEFAA}">
      <dgm:prSet/>
      <dgm:spPr/>
      <dgm:t>
        <a:bodyPr/>
        <a:lstStyle/>
        <a:p>
          <a:endParaRPr lang="en-US" sz="1600"/>
        </a:p>
      </dgm:t>
    </dgm:pt>
    <dgm:pt modelId="{31F330FA-5667-4C4B-93C5-393CD1721B5D}" type="sibTrans" cxnId="{BA91590F-E771-4F88-B901-876043DFEFAA}">
      <dgm:prSet/>
      <dgm:spPr/>
      <dgm:t>
        <a:bodyPr/>
        <a:lstStyle/>
        <a:p>
          <a:endParaRPr lang="en-US" sz="1600"/>
        </a:p>
      </dgm:t>
    </dgm:pt>
    <dgm:pt modelId="{B17ECA2D-FA58-4A6A-AF34-5E24202F4C68}">
      <dgm:prSet custT="1"/>
      <dgm:spPr/>
      <dgm:t>
        <a:bodyPr/>
        <a:lstStyle/>
        <a:p>
          <a:pPr>
            <a:lnSpc>
              <a:spcPct val="100000"/>
            </a:lnSpc>
          </a:pPr>
          <a:r>
            <a:rPr lang="en-US" sz="1600" dirty="0"/>
            <a:t>Make sure your brand is looking at sustainability from a </a:t>
          </a:r>
          <a:r>
            <a:rPr lang="en-US" sz="1600" b="1" dirty="0"/>
            <a:t>holistic lens.</a:t>
          </a:r>
        </a:p>
      </dgm:t>
    </dgm:pt>
    <dgm:pt modelId="{3D6998A0-F993-4203-8482-C8EFBCF34D77}" type="parTrans" cxnId="{5D16FBC9-81B3-4964-B469-4934EC3464D3}">
      <dgm:prSet/>
      <dgm:spPr/>
      <dgm:t>
        <a:bodyPr/>
        <a:lstStyle/>
        <a:p>
          <a:endParaRPr lang="en-US" sz="1600"/>
        </a:p>
      </dgm:t>
    </dgm:pt>
    <dgm:pt modelId="{0576013C-F984-4542-9B0F-59D99ECE23AA}" type="sibTrans" cxnId="{5D16FBC9-81B3-4964-B469-4934EC3464D3}">
      <dgm:prSet/>
      <dgm:spPr/>
      <dgm:t>
        <a:bodyPr/>
        <a:lstStyle/>
        <a:p>
          <a:endParaRPr lang="en-US" sz="1600"/>
        </a:p>
      </dgm:t>
    </dgm:pt>
    <dgm:pt modelId="{BB2A417C-15D5-49DD-9D57-240FEFBF8AC3}">
      <dgm:prSet custT="1"/>
      <dgm:spPr/>
      <dgm:t>
        <a:bodyPr/>
        <a:lstStyle/>
        <a:p>
          <a:pPr>
            <a:lnSpc>
              <a:spcPct val="100000"/>
            </a:lnSpc>
          </a:pPr>
          <a:r>
            <a:rPr lang="en-US" sz="1600" dirty="0"/>
            <a:t>Are you preaching about sustainability but </a:t>
          </a:r>
          <a:r>
            <a:rPr lang="en-US" sz="1600" b="1" dirty="0"/>
            <a:t>using unsustainable resources to build your product</a:t>
          </a:r>
          <a:r>
            <a:rPr lang="en-US" sz="1600" dirty="0"/>
            <a:t>? Are you </a:t>
          </a:r>
          <a:r>
            <a:rPr lang="en-US" sz="1600" b="1" dirty="0"/>
            <a:t>collaborating with brands</a:t>
          </a:r>
          <a:r>
            <a:rPr lang="en-US" sz="1600" dirty="0"/>
            <a:t> that conflict with your mission? Is your </a:t>
          </a:r>
          <a:r>
            <a:rPr lang="en-US" sz="1600" b="1" dirty="0"/>
            <a:t>team representative</a:t>
          </a:r>
          <a:r>
            <a:rPr lang="en-US" sz="1600" dirty="0"/>
            <a:t> of the future you want to promote?</a:t>
          </a:r>
        </a:p>
      </dgm:t>
    </dgm:pt>
    <dgm:pt modelId="{B308EE2D-A58B-4822-BA40-04122887FC29}" type="parTrans" cxnId="{4A214881-69DF-4B72-8E95-7BA333DC213F}">
      <dgm:prSet/>
      <dgm:spPr/>
      <dgm:t>
        <a:bodyPr/>
        <a:lstStyle/>
        <a:p>
          <a:endParaRPr lang="en-US" sz="1600"/>
        </a:p>
      </dgm:t>
    </dgm:pt>
    <dgm:pt modelId="{8BC34EF6-164C-4C02-9B6D-B16F20717C6B}" type="sibTrans" cxnId="{4A214881-69DF-4B72-8E95-7BA333DC213F}">
      <dgm:prSet/>
      <dgm:spPr/>
      <dgm:t>
        <a:bodyPr/>
        <a:lstStyle/>
        <a:p>
          <a:endParaRPr lang="en-US" sz="1600"/>
        </a:p>
      </dgm:t>
    </dgm:pt>
    <dgm:pt modelId="{E5C27E8B-FD7C-4B32-95F0-F2B9B0A44976}">
      <dgm:prSet custT="1"/>
      <dgm:spPr/>
      <dgm:t>
        <a:bodyPr/>
        <a:lstStyle/>
        <a:p>
          <a:pPr>
            <a:lnSpc>
              <a:spcPct val="100000"/>
            </a:lnSpc>
          </a:pPr>
          <a:r>
            <a:rPr lang="en-US" sz="1600" dirty="0"/>
            <a:t>Audiences don’t expect perfection, they do, however, </a:t>
          </a:r>
          <a:r>
            <a:rPr lang="en-US" sz="1600" b="1" dirty="0"/>
            <a:t>value transparency.</a:t>
          </a:r>
          <a:r>
            <a:rPr lang="en-US" sz="1600" dirty="0"/>
            <a:t> It’s </a:t>
          </a:r>
          <a:r>
            <a:rPr lang="tr-TR" sz="1600" dirty="0"/>
            <a:t>ok </a:t>
          </a:r>
          <a:r>
            <a:rPr lang="en-US" sz="1600" dirty="0"/>
            <a:t>to share where you currently fall short and how you plan to remedy these issues.</a:t>
          </a:r>
        </a:p>
      </dgm:t>
    </dgm:pt>
    <dgm:pt modelId="{BF5B3227-C444-4B1F-9132-C0B1EFA6F8BA}" type="parTrans" cxnId="{53A6D725-3D6F-457A-B99D-25E57EF9511F}">
      <dgm:prSet/>
      <dgm:spPr/>
      <dgm:t>
        <a:bodyPr/>
        <a:lstStyle/>
        <a:p>
          <a:endParaRPr lang="en-US" sz="1600"/>
        </a:p>
      </dgm:t>
    </dgm:pt>
    <dgm:pt modelId="{60551793-3D19-4D6F-A855-69B554394126}" type="sibTrans" cxnId="{53A6D725-3D6F-457A-B99D-25E57EF9511F}">
      <dgm:prSet/>
      <dgm:spPr/>
      <dgm:t>
        <a:bodyPr/>
        <a:lstStyle/>
        <a:p>
          <a:endParaRPr lang="en-US" sz="1600"/>
        </a:p>
      </dgm:t>
    </dgm:pt>
    <dgm:pt modelId="{D5A62989-1979-468A-979D-A073819CB186}" type="pres">
      <dgm:prSet presAssocID="{1F77DBDF-5836-4606-8F8B-DBE7C3BDB5AB}" presName="root" presStyleCnt="0">
        <dgm:presLayoutVars>
          <dgm:dir/>
          <dgm:resizeHandles val="exact"/>
        </dgm:presLayoutVars>
      </dgm:prSet>
      <dgm:spPr/>
    </dgm:pt>
    <dgm:pt modelId="{946770C4-7023-43BE-A3A0-4CF8BDE9FC9A}" type="pres">
      <dgm:prSet presAssocID="{7305CC2C-C3B4-4DA4-913D-C4DCB5A37D57}" presName="compNode" presStyleCnt="0"/>
      <dgm:spPr/>
    </dgm:pt>
    <dgm:pt modelId="{2C83DCB4-37C8-4BA9-A188-E89B6B7D3C82}" type="pres">
      <dgm:prSet presAssocID="{7305CC2C-C3B4-4DA4-913D-C4DCB5A37D57}" presName="bgRect" presStyleLbl="bgShp" presStyleIdx="0" presStyleCnt="4"/>
      <dgm:spPr/>
    </dgm:pt>
    <dgm:pt modelId="{6AE8BEE1-DC39-4BF8-A34F-9A58532D859B}" type="pres">
      <dgm:prSet presAssocID="{7305CC2C-C3B4-4DA4-913D-C4DCB5A37D5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up"/>
        </a:ext>
      </dgm:extLst>
    </dgm:pt>
    <dgm:pt modelId="{63F2F02A-916D-4120-AA04-60A764BA8E06}" type="pres">
      <dgm:prSet presAssocID="{7305CC2C-C3B4-4DA4-913D-C4DCB5A37D57}" presName="spaceRect" presStyleCnt="0"/>
      <dgm:spPr/>
    </dgm:pt>
    <dgm:pt modelId="{FB239AC8-5906-4E3C-88F3-7073811FD35D}" type="pres">
      <dgm:prSet presAssocID="{7305CC2C-C3B4-4DA4-913D-C4DCB5A37D57}" presName="parTx" presStyleLbl="revTx" presStyleIdx="0" presStyleCnt="4">
        <dgm:presLayoutVars>
          <dgm:chMax val="0"/>
          <dgm:chPref val="0"/>
        </dgm:presLayoutVars>
      </dgm:prSet>
      <dgm:spPr/>
    </dgm:pt>
    <dgm:pt modelId="{C030D55D-50E7-4974-A9A9-D3144F046CE6}" type="pres">
      <dgm:prSet presAssocID="{31F330FA-5667-4C4B-93C5-393CD1721B5D}" presName="sibTrans" presStyleCnt="0"/>
      <dgm:spPr/>
    </dgm:pt>
    <dgm:pt modelId="{CD97B4D8-CF7E-41BF-A14D-FB8B343FD242}" type="pres">
      <dgm:prSet presAssocID="{B17ECA2D-FA58-4A6A-AF34-5E24202F4C68}" presName="compNode" presStyleCnt="0"/>
      <dgm:spPr/>
    </dgm:pt>
    <dgm:pt modelId="{BA949A22-B1FB-4C18-A8FE-77A476FF40EA}" type="pres">
      <dgm:prSet presAssocID="{B17ECA2D-FA58-4A6A-AF34-5E24202F4C68}" presName="bgRect" presStyleLbl="bgShp" presStyleIdx="1" presStyleCnt="4"/>
      <dgm:spPr/>
    </dgm:pt>
    <dgm:pt modelId="{DD1C9DCF-A01D-43DD-BF77-DFE1E39088D7}" type="pres">
      <dgm:prSet presAssocID="{B17ECA2D-FA58-4A6A-AF34-5E24202F4C6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öz"/>
        </a:ext>
      </dgm:extLst>
    </dgm:pt>
    <dgm:pt modelId="{E3BD896D-AE5D-48FE-A18C-5AABDB7A1986}" type="pres">
      <dgm:prSet presAssocID="{B17ECA2D-FA58-4A6A-AF34-5E24202F4C68}" presName="spaceRect" presStyleCnt="0"/>
      <dgm:spPr/>
    </dgm:pt>
    <dgm:pt modelId="{D849E961-42C0-4444-A144-02FEAFF9C297}" type="pres">
      <dgm:prSet presAssocID="{B17ECA2D-FA58-4A6A-AF34-5E24202F4C68}" presName="parTx" presStyleLbl="revTx" presStyleIdx="1" presStyleCnt="4">
        <dgm:presLayoutVars>
          <dgm:chMax val="0"/>
          <dgm:chPref val="0"/>
        </dgm:presLayoutVars>
      </dgm:prSet>
      <dgm:spPr/>
    </dgm:pt>
    <dgm:pt modelId="{2AAA690C-9FA7-4FE3-B0CF-7428D14CA3BD}" type="pres">
      <dgm:prSet presAssocID="{0576013C-F984-4542-9B0F-59D99ECE23AA}" presName="sibTrans" presStyleCnt="0"/>
      <dgm:spPr/>
    </dgm:pt>
    <dgm:pt modelId="{4CC60749-BF8E-4270-A90A-4599D25E7273}" type="pres">
      <dgm:prSet presAssocID="{BB2A417C-15D5-49DD-9D57-240FEFBF8AC3}" presName="compNode" presStyleCnt="0"/>
      <dgm:spPr/>
    </dgm:pt>
    <dgm:pt modelId="{48544E4B-A1D5-4110-8B59-D3361848B8E5}" type="pres">
      <dgm:prSet presAssocID="{BB2A417C-15D5-49DD-9D57-240FEFBF8AC3}" presName="bgRect" presStyleLbl="bgShp" presStyleIdx="2" presStyleCnt="4"/>
      <dgm:spPr/>
    </dgm:pt>
    <dgm:pt modelId="{6C4439DB-9634-4155-AC49-0EEA5106AEC1}" type="pres">
      <dgm:prSet presAssocID="{BB2A417C-15D5-49DD-9D57-240FEFBF8AC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hriş edici"/>
        </a:ext>
      </dgm:extLst>
    </dgm:pt>
    <dgm:pt modelId="{1A8B9D86-9C6A-4BCE-A48C-C5BED2C1B7EA}" type="pres">
      <dgm:prSet presAssocID="{BB2A417C-15D5-49DD-9D57-240FEFBF8AC3}" presName="spaceRect" presStyleCnt="0"/>
      <dgm:spPr/>
    </dgm:pt>
    <dgm:pt modelId="{DE6D1D18-743B-4BBD-A906-8A677EB18EC6}" type="pres">
      <dgm:prSet presAssocID="{BB2A417C-15D5-49DD-9D57-240FEFBF8AC3}" presName="parTx" presStyleLbl="revTx" presStyleIdx="2" presStyleCnt="4">
        <dgm:presLayoutVars>
          <dgm:chMax val="0"/>
          <dgm:chPref val="0"/>
        </dgm:presLayoutVars>
      </dgm:prSet>
      <dgm:spPr/>
    </dgm:pt>
    <dgm:pt modelId="{213DA80D-1B4D-41BD-822F-8EC8456D7B8B}" type="pres">
      <dgm:prSet presAssocID="{8BC34EF6-164C-4C02-9B6D-B16F20717C6B}" presName="sibTrans" presStyleCnt="0"/>
      <dgm:spPr/>
    </dgm:pt>
    <dgm:pt modelId="{92D56785-1A1E-4C32-880C-CAD37D3BE56F}" type="pres">
      <dgm:prSet presAssocID="{E5C27E8B-FD7C-4B32-95F0-F2B9B0A44976}" presName="compNode" presStyleCnt="0"/>
      <dgm:spPr/>
    </dgm:pt>
    <dgm:pt modelId="{E42C39F3-0DAF-4F78-9299-7CE43DCC54A5}" type="pres">
      <dgm:prSet presAssocID="{E5C27E8B-FD7C-4B32-95F0-F2B9B0A44976}" presName="bgRect" presStyleLbl="bgShp" presStyleIdx="3" presStyleCnt="4"/>
      <dgm:spPr/>
    </dgm:pt>
    <dgm:pt modelId="{445C5F7A-D8C3-46A7-AB1E-B390A92D90D2}" type="pres">
      <dgm:prSet presAssocID="{E5C27E8B-FD7C-4B32-95F0-F2B9B0A4497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şlangıç"/>
        </a:ext>
      </dgm:extLst>
    </dgm:pt>
    <dgm:pt modelId="{69F7083A-5502-429F-99F7-AE20757E6F34}" type="pres">
      <dgm:prSet presAssocID="{E5C27E8B-FD7C-4B32-95F0-F2B9B0A44976}" presName="spaceRect" presStyleCnt="0"/>
      <dgm:spPr/>
    </dgm:pt>
    <dgm:pt modelId="{623E4956-61F1-426E-99CA-D5B9E3CF37D5}" type="pres">
      <dgm:prSet presAssocID="{E5C27E8B-FD7C-4B32-95F0-F2B9B0A44976}" presName="parTx" presStyleLbl="revTx" presStyleIdx="3" presStyleCnt="4">
        <dgm:presLayoutVars>
          <dgm:chMax val="0"/>
          <dgm:chPref val="0"/>
        </dgm:presLayoutVars>
      </dgm:prSet>
      <dgm:spPr/>
    </dgm:pt>
  </dgm:ptLst>
  <dgm:cxnLst>
    <dgm:cxn modelId="{BA91590F-E771-4F88-B901-876043DFEFAA}" srcId="{1F77DBDF-5836-4606-8F8B-DBE7C3BDB5AB}" destId="{7305CC2C-C3B4-4DA4-913D-C4DCB5A37D57}" srcOrd="0" destOrd="0" parTransId="{5B2B597E-F0EF-4055-B1B0-E8E2E686DB05}" sibTransId="{31F330FA-5667-4C4B-93C5-393CD1721B5D}"/>
    <dgm:cxn modelId="{53A6D725-3D6F-457A-B99D-25E57EF9511F}" srcId="{1F77DBDF-5836-4606-8F8B-DBE7C3BDB5AB}" destId="{E5C27E8B-FD7C-4B32-95F0-F2B9B0A44976}" srcOrd="3" destOrd="0" parTransId="{BF5B3227-C444-4B1F-9132-C0B1EFA6F8BA}" sibTransId="{60551793-3D19-4D6F-A855-69B554394126}"/>
    <dgm:cxn modelId="{73A79634-8587-4662-B492-C66C1AC47E70}" type="presOf" srcId="{7305CC2C-C3B4-4DA4-913D-C4DCB5A37D57}" destId="{FB239AC8-5906-4E3C-88F3-7073811FD35D}" srcOrd="0" destOrd="0" presId="urn:microsoft.com/office/officeart/2018/2/layout/IconVerticalSolidList"/>
    <dgm:cxn modelId="{FF81054D-B0DA-4A62-A8B6-64974C65F49C}" type="presOf" srcId="{BB2A417C-15D5-49DD-9D57-240FEFBF8AC3}" destId="{DE6D1D18-743B-4BBD-A906-8A677EB18EC6}" srcOrd="0" destOrd="0" presId="urn:microsoft.com/office/officeart/2018/2/layout/IconVerticalSolidList"/>
    <dgm:cxn modelId="{4A214881-69DF-4B72-8E95-7BA333DC213F}" srcId="{1F77DBDF-5836-4606-8F8B-DBE7C3BDB5AB}" destId="{BB2A417C-15D5-49DD-9D57-240FEFBF8AC3}" srcOrd="2" destOrd="0" parTransId="{B308EE2D-A58B-4822-BA40-04122887FC29}" sibTransId="{8BC34EF6-164C-4C02-9B6D-B16F20717C6B}"/>
    <dgm:cxn modelId="{A3803BA2-AE9D-4DF7-97C1-C588F10CCE76}" type="presOf" srcId="{E5C27E8B-FD7C-4B32-95F0-F2B9B0A44976}" destId="{623E4956-61F1-426E-99CA-D5B9E3CF37D5}" srcOrd="0" destOrd="0" presId="urn:microsoft.com/office/officeart/2018/2/layout/IconVerticalSolidList"/>
    <dgm:cxn modelId="{45E998A6-4B63-4816-A09F-2959C383768E}" type="presOf" srcId="{B17ECA2D-FA58-4A6A-AF34-5E24202F4C68}" destId="{D849E961-42C0-4444-A144-02FEAFF9C297}" srcOrd="0" destOrd="0" presId="urn:microsoft.com/office/officeart/2018/2/layout/IconVerticalSolidList"/>
    <dgm:cxn modelId="{A6E1E0B3-B928-4322-BE97-74910FC2E2E9}" type="presOf" srcId="{1F77DBDF-5836-4606-8F8B-DBE7C3BDB5AB}" destId="{D5A62989-1979-468A-979D-A073819CB186}" srcOrd="0" destOrd="0" presId="urn:microsoft.com/office/officeart/2018/2/layout/IconVerticalSolidList"/>
    <dgm:cxn modelId="{5D16FBC9-81B3-4964-B469-4934EC3464D3}" srcId="{1F77DBDF-5836-4606-8F8B-DBE7C3BDB5AB}" destId="{B17ECA2D-FA58-4A6A-AF34-5E24202F4C68}" srcOrd="1" destOrd="0" parTransId="{3D6998A0-F993-4203-8482-C8EFBCF34D77}" sibTransId="{0576013C-F984-4542-9B0F-59D99ECE23AA}"/>
    <dgm:cxn modelId="{109D5EA8-907E-45C0-A487-92ECE841E87B}" type="presParOf" srcId="{D5A62989-1979-468A-979D-A073819CB186}" destId="{946770C4-7023-43BE-A3A0-4CF8BDE9FC9A}" srcOrd="0" destOrd="0" presId="urn:microsoft.com/office/officeart/2018/2/layout/IconVerticalSolidList"/>
    <dgm:cxn modelId="{B56A635A-14E9-43AD-BEF3-C684C3F7BA7C}" type="presParOf" srcId="{946770C4-7023-43BE-A3A0-4CF8BDE9FC9A}" destId="{2C83DCB4-37C8-4BA9-A188-E89B6B7D3C82}" srcOrd="0" destOrd="0" presId="urn:microsoft.com/office/officeart/2018/2/layout/IconVerticalSolidList"/>
    <dgm:cxn modelId="{5A0AEA22-AEC6-4F9C-A000-2139A4FC7CDB}" type="presParOf" srcId="{946770C4-7023-43BE-A3A0-4CF8BDE9FC9A}" destId="{6AE8BEE1-DC39-4BF8-A34F-9A58532D859B}" srcOrd="1" destOrd="0" presId="urn:microsoft.com/office/officeart/2018/2/layout/IconVerticalSolidList"/>
    <dgm:cxn modelId="{56BAA91F-5639-4641-99B2-6E4A99BC1E11}" type="presParOf" srcId="{946770C4-7023-43BE-A3A0-4CF8BDE9FC9A}" destId="{63F2F02A-916D-4120-AA04-60A764BA8E06}" srcOrd="2" destOrd="0" presId="urn:microsoft.com/office/officeart/2018/2/layout/IconVerticalSolidList"/>
    <dgm:cxn modelId="{B8D063B1-93EF-4A31-87DB-DDCA4C84B19C}" type="presParOf" srcId="{946770C4-7023-43BE-A3A0-4CF8BDE9FC9A}" destId="{FB239AC8-5906-4E3C-88F3-7073811FD35D}" srcOrd="3" destOrd="0" presId="urn:microsoft.com/office/officeart/2018/2/layout/IconVerticalSolidList"/>
    <dgm:cxn modelId="{EB88D1C2-A2B1-4C33-BA50-080B2FA229EA}" type="presParOf" srcId="{D5A62989-1979-468A-979D-A073819CB186}" destId="{C030D55D-50E7-4974-A9A9-D3144F046CE6}" srcOrd="1" destOrd="0" presId="urn:microsoft.com/office/officeart/2018/2/layout/IconVerticalSolidList"/>
    <dgm:cxn modelId="{B69A0142-7E45-4514-91D6-1917915EF609}" type="presParOf" srcId="{D5A62989-1979-468A-979D-A073819CB186}" destId="{CD97B4D8-CF7E-41BF-A14D-FB8B343FD242}" srcOrd="2" destOrd="0" presId="urn:microsoft.com/office/officeart/2018/2/layout/IconVerticalSolidList"/>
    <dgm:cxn modelId="{BE3D5652-D504-4AA3-889F-AF911E178817}" type="presParOf" srcId="{CD97B4D8-CF7E-41BF-A14D-FB8B343FD242}" destId="{BA949A22-B1FB-4C18-A8FE-77A476FF40EA}" srcOrd="0" destOrd="0" presId="urn:microsoft.com/office/officeart/2018/2/layout/IconVerticalSolidList"/>
    <dgm:cxn modelId="{8BA549F4-E81A-45E9-91A3-203A62DA6799}" type="presParOf" srcId="{CD97B4D8-CF7E-41BF-A14D-FB8B343FD242}" destId="{DD1C9DCF-A01D-43DD-BF77-DFE1E39088D7}" srcOrd="1" destOrd="0" presId="urn:microsoft.com/office/officeart/2018/2/layout/IconVerticalSolidList"/>
    <dgm:cxn modelId="{3CDB03B2-0DE5-4A86-B4DC-EBA33CB62E88}" type="presParOf" srcId="{CD97B4D8-CF7E-41BF-A14D-FB8B343FD242}" destId="{E3BD896D-AE5D-48FE-A18C-5AABDB7A1986}" srcOrd="2" destOrd="0" presId="urn:microsoft.com/office/officeart/2018/2/layout/IconVerticalSolidList"/>
    <dgm:cxn modelId="{1A6FAE5D-0B64-40D9-ABA5-B1D70FB3E582}" type="presParOf" srcId="{CD97B4D8-CF7E-41BF-A14D-FB8B343FD242}" destId="{D849E961-42C0-4444-A144-02FEAFF9C297}" srcOrd="3" destOrd="0" presId="urn:microsoft.com/office/officeart/2018/2/layout/IconVerticalSolidList"/>
    <dgm:cxn modelId="{A6DFBEE1-DCE6-4AB8-8990-A4AB91F58338}" type="presParOf" srcId="{D5A62989-1979-468A-979D-A073819CB186}" destId="{2AAA690C-9FA7-4FE3-B0CF-7428D14CA3BD}" srcOrd="3" destOrd="0" presId="urn:microsoft.com/office/officeart/2018/2/layout/IconVerticalSolidList"/>
    <dgm:cxn modelId="{C8B97642-9D18-4A83-B2EB-3F024BECA23E}" type="presParOf" srcId="{D5A62989-1979-468A-979D-A073819CB186}" destId="{4CC60749-BF8E-4270-A90A-4599D25E7273}" srcOrd="4" destOrd="0" presId="urn:microsoft.com/office/officeart/2018/2/layout/IconVerticalSolidList"/>
    <dgm:cxn modelId="{6429CEF6-AD7B-4D2E-88BA-C4ABDCB1E6B9}" type="presParOf" srcId="{4CC60749-BF8E-4270-A90A-4599D25E7273}" destId="{48544E4B-A1D5-4110-8B59-D3361848B8E5}" srcOrd="0" destOrd="0" presId="urn:microsoft.com/office/officeart/2018/2/layout/IconVerticalSolidList"/>
    <dgm:cxn modelId="{6D5D69E6-A78D-4874-BAD2-233091C407B3}" type="presParOf" srcId="{4CC60749-BF8E-4270-A90A-4599D25E7273}" destId="{6C4439DB-9634-4155-AC49-0EEA5106AEC1}" srcOrd="1" destOrd="0" presId="urn:microsoft.com/office/officeart/2018/2/layout/IconVerticalSolidList"/>
    <dgm:cxn modelId="{36CC4897-9E36-4221-A7CB-FF61D3C2285B}" type="presParOf" srcId="{4CC60749-BF8E-4270-A90A-4599D25E7273}" destId="{1A8B9D86-9C6A-4BCE-A48C-C5BED2C1B7EA}" srcOrd="2" destOrd="0" presId="urn:microsoft.com/office/officeart/2018/2/layout/IconVerticalSolidList"/>
    <dgm:cxn modelId="{FB2043AA-6333-4048-A69F-2DBA349F4DF8}" type="presParOf" srcId="{4CC60749-BF8E-4270-A90A-4599D25E7273}" destId="{DE6D1D18-743B-4BBD-A906-8A677EB18EC6}" srcOrd="3" destOrd="0" presId="urn:microsoft.com/office/officeart/2018/2/layout/IconVerticalSolidList"/>
    <dgm:cxn modelId="{3EE7FFB4-D281-4779-8629-BE31D98F59CE}" type="presParOf" srcId="{D5A62989-1979-468A-979D-A073819CB186}" destId="{213DA80D-1B4D-41BD-822F-8EC8456D7B8B}" srcOrd="5" destOrd="0" presId="urn:microsoft.com/office/officeart/2018/2/layout/IconVerticalSolidList"/>
    <dgm:cxn modelId="{F206EC8C-285E-4E4F-92D0-1A9600F6EFB3}" type="presParOf" srcId="{D5A62989-1979-468A-979D-A073819CB186}" destId="{92D56785-1A1E-4C32-880C-CAD37D3BE56F}" srcOrd="6" destOrd="0" presId="urn:microsoft.com/office/officeart/2018/2/layout/IconVerticalSolidList"/>
    <dgm:cxn modelId="{C78A811D-3C8A-4D2C-B02E-82FC682AC5FD}" type="presParOf" srcId="{92D56785-1A1E-4C32-880C-CAD37D3BE56F}" destId="{E42C39F3-0DAF-4F78-9299-7CE43DCC54A5}" srcOrd="0" destOrd="0" presId="urn:microsoft.com/office/officeart/2018/2/layout/IconVerticalSolidList"/>
    <dgm:cxn modelId="{B1E61043-F5E8-4423-B543-1F5C07E7CD2B}" type="presParOf" srcId="{92D56785-1A1E-4C32-880C-CAD37D3BE56F}" destId="{445C5F7A-D8C3-46A7-AB1E-B390A92D90D2}" srcOrd="1" destOrd="0" presId="urn:microsoft.com/office/officeart/2018/2/layout/IconVerticalSolidList"/>
    <dgm:cxn modelId="{3443E63B-9011-42D6-A898-BE38CBA1CE13}" type="presParOf" srcId="{92D56785-1A1E-4C32-880C-CAD37D3BE56F}" destId="{69F7083A-5502-429F-99F7-AE20757E6F34}" srcOrd="2" destOrd="0" presId="urn:microsoft.com/office/officeart/2018/2/layout/IconVerticalSolidList"/>
    <dgm:cxn modelId="{E4971CDA-004A-4B19-8F56-23A2AEFC324B}" type="presParOf" srcId="{92D56785-1A1E-4C32-880C-CAD37D3BE56F}" destId="{623E4956-61F1-426E-99CA-D5B9E3CF37D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93617F8-D46C-41A8-AF0A-97A554EE437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B92CA6B-6F91-4A11-B253-7FD8017B48FF}">
      <dgm:prSet/>
      <dgm:spPr/>
      <dgm:t>
        <a:bodyPr/>
        <a:lstStyle/>
        <a:p>
          <a:pPr>
            <a:lnSpc>
              <a:spcPct val="100000"/>
            </a:lnSpc>
          </a:pPr>
          <a:r>
            <a:rPr lang="en-US" b="0" dirty="0"/>
            <a:t>McDonald’s five priority areas in the 2018 re-launch of its sustainability platform :</a:t>
          </a:r>
          <a:r>
            <a:rPr lang="en-US" b="1" dirty="0"/>
            <a:t>packaging and recycling; climate action; beef sustainability; youth opportunity; and commitment to families.</a:t>
          </a:r>
        </a:p>
      </dgm:t>
    </dgm:pt>
    <dgm:pt modelId="{E7D76C33-FA89-49F5-9F76-0493A95B6AB1}" type="parTrans" cxnId="{DA5FE127-C235-4A42-9523-5199617B2718}">
      <dgm:prSet/>
      <dgm:spPr/>
      <dgm:t>
        <a:bodyPr/>
        <a:lstStyle/>
        <a:p>
          <a:endParaRPr lang="en-US" b="1"/>
        </a:p>
      </dgm:t>
    </dgm:pt>
    <dgm:pt modelId="{81F0E961-19B1-41A5-9296-B6F6EB3B36A6}" type="sibTrans" cxnId="{DA5FE127-C235-4A42-9523-5199617B2718}">
      <dgm:prSet/>
      <dgm:spPr/>
      <dgm:t>
        <a:bodyPr/>
        <a:lstStyle/>
        <a:p>
          <a:endParaRPr lang="en-US" b="1"/>
        </a:p>
      </dgm:t>
    </dgm:pt>
    <dgm:pt modelId="{5E45AC37-FAC0-4F01-920F-318BE57675F1}">
      <dgm:prSet/>
      <dgm:spPr/>
      <dgm:t>
        <a:bodyPr/>
        <a:lstStyle/>
        <a:p>
          <a:pPr>
            <a:lnSpc>
              <a:spcPct val="100000"/>
            </a:lnSpc>
          </a:pPr>
          <a:r>
            <a:rPr lang="en-US" b="0" dirty="0"/>
            <a:t>The McDonald’s campaign </a:t>
          </a:r>
          <a:r>
            <a:rPr lang="en-US" b="1" dirty="0"/>
            <a:t>aims to reduce and remove plastic from its restaurants, and increase the recyclability of its globally-</a:t>
          </a:r>
          <a:r>
            <a:rPr lang="en-US" b="1" dirty="0" err="1"/>
            <a:t>recognised</a:t>
          </a:r>
          <a:r>
            <a:rPr lang="en-US" b="1" dirty="0"/>
            <a:t> product packaging.</a:t>
          </a:r>
        </a:p>
      </dgm:t>
    </dgm:pt>
    <dgm:pt modelId="{638CA55B-0902-40EF-899F-CEF046B014C9}" type="parTrans" cxnId="{4BD3A2E2-38FC-4A9E-BF5A-537A2DA644F1}">
      <dgm:prSet/>
      <dgm:spPr/>
      <dgm:t>
        <a:bodyPr/>
        <a:lstStyle/>
        <a:p>
          <a:endParaRPr lang="en-US" b="1"/>
        </a:p>
      </dgm:t>
    </dgm:pt>
    <dgm:pt modelId="{8C675862-D8A6-47D3-80AF-259D4B2F74D3}" type="sibTrans" cxnId="{4BD3A2E2-38FC-4A9E-BF5A-537A2DA644F1}">
      <dgm:prSet/>
      <dgm:spPr/>
      <dgm:t>
        <a:bodyPr/>
        <a:lstStyle/>
        <a:p>
          <a:endParaRPr lang="en-US" b="1"/>
        </a:p>
      </dgm:t>
    </dgm:pt>
    <dgm:pt modelId="{B87700E0-7CAA-45B5-95F1-7A0F565FA855}" type="pres">
      <dgm:prSet presAssocID="{893617F8-D46C-41A8-AF0A-97A554EE4377}" presName="root" presStyleCnt="0">
        <dgm:presLayoutVars>
          <dgm:dir/>
          <dgm:resizeHandles val="exact"/>
        </dgm:presLayoutVars>
      </dgm:prSet>
      <dgm:spPr/>
    </dgm:pt>
    <dgm:pt modelId="{C17411B0-AF74-4AE5-A007-6696320E11EE}" type="pres">
      <dgm:prSet presAssocID="{AB92CA6B-6F91-4A11-B253-7FD8017B48FF}" presName="compNode" presStyleCnt="0"/>
      <dgm:spPr/>
    </dgm:pt>
    <dgm:pt modelId="{11CC7676-D770-405D-8020-3F40094591CE}" type="pres">
      <dgm:prSet presAssocID="{AB92CA6B-6F91-4A11-B253-7FD8017B48FF}" presName="bgRect" presStyleLbl="bgShp" presStyleIdx="0" presStyleCnt="2"/>
      <dgm:spPr/>
    </dgm:pt>
    <dgm:pt modelId="{486F977C-66A2-4A02-8F79-959FA9962B62}" type="pres">
      <dgm:prSet presAssocID="{AB92CA6B-6F91-4A11-B253-7FD8017B48F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rth Globe Americas"/>
        </a:ext>
      </dgm:extLst>
    </dgm:pt>
    <dgm:pt modelId="{8A20B5C4-4731-46AD-AFB3-DCB3CE295C6D}" type="pres">
      <dgm:prSet presAssocID="{AB92CA6B-6F91-4A11-B253-7FD8017B48FF}" presName="spaceRect" presStyleCnt="0"/>
      <dgm:spPr/>
    </dgm:pt>
    <dgm:pt modelId="{F944E353-B449-40B2-9E51-875AC8623FDF}" type="pres">
      <dgm:prSet presAssocID="{AB92CA6B-6F91-4A11-B253-7FD8017B48FF}" presName="parTx" presStyleLbl="revTx" presStyleIdx="0" presStyleCnt="2">
        <dgm:presLayoutVars>
          <dgm:chMax val="0"/>
          <dgm:chPref val="0"/>
        </dgm:presLayoutVars>
      </dgm:prSet>
      <dgm:spPr/>
    </dgm:pt>
    <dgm:pt modelId="{5B67950F-6CC1-4903-944C-5181ACEF0439}" type="pres">
      <dgm:prSet presAssocID="{81F0E961-19B1-41A5-9296-B6F6EB3B36A6}" presName="sibTrans" presStyleCnt="0"/>
      <dgm:spPr/>
    </dgm:pt>
    <dgm:pt modelId="{D58D71D9-E49D-4C01-B52D-A002055881EC}" type="pres">
      <dgm:prSet presAssocID="{5E45AC37-FAC0-4F01-920F-318BE57675F1}" presName="compNode" presStyleCnt="0"/>
      <dgm:spPr/>
    </dgm:pt>
    <dgm:pt modelId="{0E18DC20-7D5D-4E22-A693-8225FB925B08}" type="pres">
      <dgm:prSet presAssocID="{5E45AC37-FAC0-4F01-920F-318BE57675F1}" presName="bgRect" presStyleLbl="bgShp" presStyleIdx="1" presStyleCnt="2"/>
      <dgm:spPr/>
    </dgm:pt>
    <dgm:pt modelId="{082D63ED-0066-4CDB-915C-1132F9113CA6}" type="pres">
      <dgm:prSet presAssocID="{5E45AC37-FAC0-4F01-920F-318BE57675F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Üzümler"/>
        </a:ext>
      </dgm:extLst>
    </dgm:pt>
    <dgm:pt modelId="{9D4B63F6-0747-4CC5-A1EE-E8AF5B3357B7}" type="pres">
      <dgm:prSet presAssocID="{5E45AC37-FAC0-4F01-920F-318BE57675F1}" presName="spaceRect" presStyleCnt="0"/>
      <dgm:spPr/>
    </dgm:pt>
    <dgm:pt modelId="{2EB32279-D893-4832-A780-88A94EFA204F}" type="pres">
      <dgm:prSet presAssocID="{5E45AC37-FAC0-4F01-920F-318BE57675F1}" presName="parTx" presStyleLbl="revTx" presStyleIdx="1" presStyleCnt="2">
        <dgm:presLayoutVars>
          <dgm:chMax val="0"/>
          <dgm:chPref val="0"/>
        </dgm:presLayoutVars>
      </dgm:prSet>
      <dgm:spPr/>
    </dgm:pt>
  </dgm:ptLst>
  <dgm:cxnLst>
    <dgm:cxn modelId="{859A5C12-D37B-4A57-8D46-0E7F9BF04E47}" type="presOf" srcId="{AB92CA6B-6F91-4A11-B253-7FD8017B48FF}" destId="{F944E353-B449-40B2-9E51-875AC8623FDF}" srcOrd="0" destOrd="0" presId="urn:microsoft.com/office/officeart/2018/2/layout/IconVerticalSolidList"/>
    <dgm:cxn modelId="{DA5FE127-C235-4A42-9523-5199617B2718}" srcId="{893617F8-D46C-41A8-AF0A-97A554EE4377}" destId="{AB92CA6B-6F91-4A11-B253-7FD8017B48FF}" srcOrd="0" destOrd="0" parTransId="{E7D76C33-FA89-49F5-9F76-0493A95B6AB1}" sibTransId="{81F0E961-19B1-41A5-9296-B6F6EB3B36A6}"/>
    <dgm:cxn modelId="{5CD47C66-FD96-45F6-A582-B2E1F2DF3814}" type="presOf" srcId="{893617F8-D46C-41A8-AF0A-97A554EE4377}" destId="{B87700E0-7CAA-45B5-95F1-7A0F565FA855}" srcOrd="0" destOrd="0" presId="urn:microsoft.com/office/officeart/2018/2/layout/IconVerticalSolidList"/>
    <dgm:cxn modelId="{3D69E1C0-6596-47D5-89FA-5812687D8F79}" type="presOf" srcId="{5E45AC37-FAC0-4F01-920F-318BE57675F1}" destId="{2EB32279-D893-4832-A780-88A94EFA204F}" srcOrd="0" destOrd="0" presId="urn:microsoft.com/office/officeart/2018/2/layout/IconVerticalSolidList"/>
    <dgm:cxn modelId="{4BD3A2E2-38FC-4A9E-BF5A-537A2DA644F1}" srcId="{893617F8-D46C-41A8-AF0A-97A554EE4377}" destId="{5E45AC37-FAC0-4F01-920F-318BE57675F1}" srcOrd="1" destOrd="0" parTransId="{638CA55B-0902-40EF-899F-CEF046B014C9}" sibTransId="{8C675862-D8A6-47D3-80AF-259D4B2F74D3}"/>
    <dgm:cxn modelId="{77640D03-869E-43B4-9CAE-4E22D0FAAE27}" type="presParOf" srcId="{B87700E0-7CAA-45B5-95F1-7A0F565FA855}" destId="{C17411B0-AF74-4AE5-A007-6696320E11EE}" srcOrd="0" destOrd="0" presId="urn:microsoft.com/office/officeart/2018/2/layout/IconVerticalSolidList"/>
    <dgm:cxn modelId="{D4295171-531E-45F5-ACC4-A5D9E1678789}" type="presParOf" srcId="{C17411B0-AF74-4AE5-A007-6696320E11EE}" destId="{11CC7676-D770-405D-8020-3F40094591CE}" srcOrd="0" destOrd="0" presId="urn:microsoft.com/office/officeart/2018/2/layout/IconVerticalSolidList"/>
    <dgm:cxn modelId="{542DA217-3CF0-4A92-9957-A8909B9DAE83}" type="presParOf" srcId="{C17411B0-AF74-4AE5-A007-6696320E11EE}" destId="{486F977C-66A2-4A02-8F79-959FA9962B62}" srcOrd="1" destOrd="0" presId="urn:microsoft.com/office/officeart/2018/2/layout/IconVerticalSolidList"/>
    <dgm:cxn modelId="{142E1C96-C1D2-426C-A7C2-365AAEE6CFFE}" type="presParOf" srcId="{C17411B0-AF74-4AE5-A007-6696320E11EE}" destId="{8A20B5C4-4731-46AD-AFB3-DCB3CE295C6D}" srcOrd="2" destOrd="0" presId="urn:microsoft.com/office/officeart/2018/2/layout/IconVerticalSolidList"/>
    <dgm:cxn modelId="{CFE54939-763C-4FFC-8A4C-F912B731B2CC}" type="presParOf" srcId="{C17411B0-AF74-4AE5-A007-6696320E11EE}" destId="{F944E353-B449-40B2-9E51-875AC8623FDF}" srcOrd="3" destOrd="0" presId="urn:microsoft.com/office/officeart/2018/2/layout/IconVerticalSolidList"/>
    <dgm:cxn modelId="{8BADC36A-9B14-4EE8-8B6C-7AFBA5657E74}" type="presParOf" srcId="{B87700E0-7CAA-45B5-95F1-7A0F565FA855}" destId="{5B67950F-6CC1-4903-944C-5181ACEF0439}" srcOrd="1" destOrd="0" presId="urn:microsoft.com/office/officeart/2018/2/layout/IconVerticalSolidList"/>
    <dgm:cxn modelId="{54890988-0C70-4C1A-A440-ADD1C95277B7}" type="presParOf" srcId="{B87700E0-7CAA-45B5-95F1-7A0F565FA855}" destId="{D58D71D9-E49D-4C01-B52D-A002055881EC}" srcOrd="2" destOrd="0" presId="urn:microsoft.com/office/officeart/2018/2/layout/IconVerticalSolidList"/>
    <dgm:cxn modelId="{8D15EF00-47C1-4B73-8A59-EF0C028BEBC5}" type="presParOf" srcId="{D58D71D9-E49D-4C01-B52D-A002055881EC}" destId="{0E18DC20-7D5D-4E22-A693-8225FB925B08}" srcOrd="0" destOrd="0" presId="urn:microsoft.com/office/officeart/2018/2/layout/IconVerticalSolidList"/>
    <dgm:cxn modelId="{D76BA08B-D38C-4742-BA8F-F3CAE0D31514}" type="presParOf" srcId="{D58D71D9-E49D-4C01-B52D-A002055881EC}" destId="{082D63ED-0066-4CDB-915C-1132F9113CA6}" srcOrd="1" destOrd="0" presId="urn:microsoft.com/office/officeart/2018/2/layout/IconVerticalSolidList"/>
    <dgm:cxn modelId="{8C350D0D-B975-440B-AEAB-EBE414E04743}" type="presParOf" srcId="{D58D71D9-E49D-4C01-B52D-A002055881EC}" destId="{9D4B63F6-0747-4CC5-A1EE-E8AF5B3357B7}" srcOrd="2" destOrd="0" presId="urn:microsoft.com/office/officeart/2018/2/layout/IconVerticalSolidList"/>
    <dgm:cxn modelId="{A21EDFEB-2DF5-471E-96C9-41FB94D5D3EE}" type="presParOf" srcId="{D58D71D9-E49D-4C01-B52D-A002055881EC}" destId="{2EB32279-D893-4832-A780-88A94EFA204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675992-2931-426E-B5A5-BA67F6F0194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9953FF1-980E-4D25-A75B-77EA5F17213B}">
      <dgm:prSet/>
      <dgm:spPr/>
      <dgm:t>
        <a:bodyPr/>
        <a:lstStyle/>
        <a:p>
          <a:r>
            <a:rPr lang="tr-TR" b="1"/>
            <a:t>Social and Societal Marketing</a:t>
          </a:r>
          <a:endParaRPr lang="en-US"/>
        </a:p>
      </dgm:t>
    </dgm:pt>
    <dgm:pt modelId="{0B1E967E-3400-4791-87D8-DED76E3A062B}" type="parTrans" cxnId="{2EFC68CE-0047-4DAB-8490-28135148CC59}">
      <dgm:prSet/>
      <dgm:spPr/>
      <dgm:t>
        <a:bodyPr/>
        <a:lstStyle/>
        <a:p>
          <a:endParaRPr lang="en-US"/>
        </a:p>
      </dgm:t>
    </dgm:pt>
    <dgm:pt modelId="{C4151160-B2C3-4F78-AFEC-4EE496644F06}" type="sibTrans" cxnId="{2EFC68CE-0047-4DAB-8490-28135148CC59}">
      <dgm:prSet/>
      <dgm:spPr/>
      <dgm:t>
        <a:bodyPr/>
        <a:lstStyle/>
        <a:p>
          <a:endParaRPr lang="en-US"/>
        </a:p>
      </dgm:t>
    </dgm:pt>
    <dgm:pt modelId="{704673B0-6E9C-4A7E-A29F-2AAE02343D52}">
      <dgm:prSet/>
      <dgm:spPr/>
      <dgm:t>
        <a:bodyPr/>
        <a:lstStyle/>
        <a:p>
          <a:r>
            <a:rPr lang="tr-TR" b="1"/>
            <a:t>Ecological Marketing</a:t>
          </a:r>
          <a:endParaRPr lang="en-US"/>
        </a:p>
      </dgm:t>
    </dgm:pt>
    <dgm:pt modelId="{DFAADB89-F78A-43AF-B95C-E05C7D219624}" type="parTrans" cxnId="{A6E4DF5C-C2EF-4AB0-8E06-D387C72A0C0B}">
      <dgm:prSet/>
      <dgm:spPr/>
      <dgm:t>
        <a:bodyPr/>
        <a:lstStyle/>
        <a:p>
          <a:endParaRPr lang="en-US"/>
        </a:p>
      </dgm:t>
    </dgm:pt>
    <dgm:pt modelId="{6E2403FB-6492-4FB4-ADB5-97ED4C588E3A}" type="sibTrans" cxnId="{A6E4DF5C-C2EF-4AB0-8E06-D387C72A0C0B}">
      <dgm:prSet/>
      <dgm:spPr/>
      <dgm:t>
        <a:bodyPr/>
        <a:lstStyle/>
        <a:p>
          <a:endParaRPr lang="en-US"/>
        </a:p>
      </dgm:t>
    </dgm:pt>
    <dgm:pt modelId="{430DD84E-A7B5-489F-9EB6-3DFFF5628250}">
      <dgm:prSet/>
      <dgm:spPr/>
      <dgm:t>
        <a:bodyPr/>
        <a:lstStyle/>
        <a:p>
          <a:r>
            <a:rPr lang="tr-TR" b="1"/>
            <a:t>Green Marketing </a:t>
          </a:r>
          <a:endParaRPr lang="en-US"/>
        </a:p>
      </dgm:t>
    </dgm:pt>
    <dgm:pt modelId="{4DE3F3E9-7F3F-4B0F-8260-04D29DDADEEF}" type="parTrans" cxnId="{35872E43-95FD-4CDF-B781-D7F7797F5D37}">
      <dgm:prSet/>
      <dgm:spPr/>
      <dgm:t>
        <a:bodyPr/>
        <a:lstStyle/>
        <a:p>
          <a:endParaRPr lang="en-US"/>
        </a:p>
      </dgm:t>
    </dgm:pt>
    <dgm:pt modelId="{861EF081-6E5F-453C-8F27-564709EC6556}" type="sibTrans" cxnId="{35872E43-95FD-4CDF-B781-D7F7797F5D37}">
      <dgm:prSet/>
      <dgm:spPr/>
      <dgm:t>
        <a:bodyPr/>
        <a:lstStyle/>
        <a:p>
          <a:endParaRPr lang="en-US"/>
        </a:p>
      </dgm:t>
    </dgm:pt>
    <dgm:pt modelId="{188D6FBA-EDE5-4F6E-AFEF-38148A84B039}" type="pres">
      <dgm:prSet presAssocID="{FA675992-2931-426E-B5A5-BA67F6F0194A}" presName="linear" presStyleCnt="0">
        <dgm:presLayoutVars>
          <dgm:animLvl val="lvl"/>
          <dgm:resizeHandles val="exact"/>
        </dgm:presLayoutVars>
      </dgm:prSet>
      <dgm:spPr/>
    </dgm:pt>
    <dgm:pt modelId="{905712E9-EE81-4DD3-A3AC-19EA1D3D85CC}" type="pres">
      <dgm:prSet presAssocID="{B9953FF1-980E-4D25-A75B-77EA5F17213B}" presName="parentText" presStyleLbl="node1" presStyleIdx="0" presStyleCnt="3">
        <dgm:presLayoutVars>
          <dgm:chMax val="0"/>
          <dgm:bulletEnabled val="1"/>
        </dgm:presLayoutVars>
      </dgm:prSet>
      <dgm:spPr/>
    </dgm:pt>
    <dgm:pt modelId="{B3688391-2FCC-4D0D-8BF5-8AFB780AD1F2}" type="pres">
      <dgm:prSet presAssocID="{C4151160-B2C3-4F78-AFEC-4EE496644F06}" presName="spacer" presStyleCnt="0"/>
      <dgm:spPr/>
    </dgm:pt>
    <dgm:pt modelId="{4120F23F-EAAB-4C34-9B52-B53FC7271A8C}" type="pres">
      <dgm:prSet presAssocID="{704673B0-6E9C-4A7E-A29F-2AAE02343D52}" presName="parentText" presStyleLbl="node1" presStyleIdx="1" presStyleCnt="3">
        <dgm:presLayoutVars>
          <dgm:chMax val="0"/>
          <dgm:bulletEnabled val="1"/>
        </dgm:presLayoutVars>
      </dgm:prSet>
      <dgm:spPr/>
    </dgm:pt>
    <dgm:pt modelId="{FB0A267C-7488-4C92-8291-C5549D1EAF51}" type="pres">
      <dgm:prSet presAssocID="{6E2403FB-6492-4FB4-ADB5-97ED4C588E3A}" presName="spacer" presStyleCnt="0"/>
      <dgm:spPr/>
    </dgm:pt>
    <dgm:pt modelId="{EFC5B480-A451-4A7C-86C9-2735A269291E}" type="pres">
      <dgm:prSet presAssocID="{430DD84E-A7B5-489F-9EB6-3DFFF5628250}" presName="parentText" presStyleLbl="node1" presStyleIdx="2" presStyleCnt="3">
        <dgm:presLayoutVars>
          <dgm:chMax val="0"/>
          <dgm:bulletEnabled val="1"/>
        </dgm:presLayoutVars>
      </dgm:prSet>
      <dgm:spPr/>
    </dgm:pt>
  </dgm:ptLst>
  <dgm:cxnLst>
    <dgm:cxn modelId="{E06B0B2D-167E-4D69-837E-64E4F016486F}" type="presOf" srcId="{704673B0-6E9C-4A7E-A29F-2AAE02343D52}" destId="{4120F23F-EAAB-4C34-9B52-B53FC7271A8C}" srcOrd="0" destOrd="0" presId="urn:microsoft.com/office/officeart/2005/8/layout/vList2"/>
    <dgm:cxn modelId="{A6E4DF5C-C2EF-4AB0-8E06-D387C72A0C0B}" srcId="{FA675992-2931-426E-B5A5-BA67F6F0194A}" destId="{704673B0-6E9C-4A7E-A29F-2AAE02343D52}" srcOrd="1" destOrd="0" parTransId="{DFAADB89-F78A-43AF-B95C-E05C7D219624}" sibTransId="{6E2403FB-6492-4FB4-ADB5-97ED4C588E3A}"/>
    <dgm:cxn modelId="{35872E43-95FD-4CDF-B781-D7F7797F5D37}" srcId="{FA675992-2931-426E-B5A5-BA67F6F0194A}" destId="{430DD84E-A7B5-489F-9EB6-3DFFF5628250}" srcOrd="2" destOrd="0" parTransId="{4DE3F3E9-7F3F-4B0F-8260-04D29DDADEEF}" sibTransId="{861EF081-6E5F-453C-8F27-564709EC6556}"/>
    <dgm:cxn modelId="{7ACC7FA1-0F48-44DE-8BF9-17D022B69A59}" type="presOf" srcId="{430DD84E-A7B5-489F-9EB6-3DFFF5628250}" destId="{EFC5B480-A451-4A7C-86C9-2735A269291E}" srcOrd="0" destOrd="0" presId="urn:microsoft.com/office/officeart/2005/8/layout/vList2"/>
    <dgm:cxn modelId="{1DB4DEC2-E663-4541-B2DA-E4DB80004791}" type="presOf" srcId="{B9953FF1-980E-4D25-A75B-77EA5F17213B}" destId="{905712E9-EE81-4DD3-A3AC-19EA1D3D85CC}" srcOrd="0" destOrd="0" presId="urn:microsoft.com/office/officeart/2005/8/layout/vList2"/>
    <dgm:cxn modelId="{6AACF9CD-3F32-450F-9568-2C91725DCAB9}" type="presOf" srcId="{FA675992-2931-426E-B5A5-BA67F6F0194A}" destId="{188D6FBA-EDE5-4F6E-AFEF-38148A84B039}" srcOrd="0" destOrd="0" presId="urn:microsoft.com/office/officeart/2005/8/layout/vList2"/>
    <dgm:cxn modelId="{2EFC68CE-0047-4DAB-8490-28135148CC59}" srcId="{FA675992-2931-426E-B5A5-BA67F6F0194A}" destId="{B9953FF1-980E-4D25-A75B-77EA5F17213B}" srcOrd="0" destOrd="0" parTransId="{0B1E967E-3400-4791-87D8-DED76E3A062B}" sibTransId="{C4151160-B2C3-4F78-AFEC-4EE496644F06}"/>
    <dgm:cxn modelId="{E29D4C51-AA4D-45E1-83DF-6B03F312EABD}" type="presParOf" srcId="{188D6FBA-EDE5-4F6E-AFEF-38148A84B039}" destId="{905712E9-EE81-4DD3-A3AC-19EA1D3D85CC}" srcOrd="0" destOrd="0" presId="urn:microsoft.com/office/officeart/2005/8/layout/vList2"/>
    <dgm:cxn modelId="{9D769C35-5D9B-4511-BBC1-AA317651C4F8}" type="presParOf" srcId="{188D6FBA-EDE5-4F6E-AFEF-38148A84B039}" destId="{B3688391-2FCC-4D0D-8BF5-8AFB780AD1F2}" srcOrd="1" destOrd="0" presId="urn:microsoft.com/office/officeart/2005/8/layout/vList2"/>
    <dgm:cxn modelId="{697AC8DC-6CBE-4D0C-A97E-095FF56AAB59}" type="presParOf" srcId="{188D6FBA-EDE5-4F6E-AFEF-38148A84B039}" destId="{4120F23F-EAAB-4C34-9B52-B53FC7271A8C}" srcOrd="2" destOrd="0" presId="urn:microsoft.com/office/officeart/2005/8/layout/vList2"/>
    <dgm:cxn modelId="{254D43AC-9706-407A-8FD8-944F7CD2B587}" type="presParOf" srcId="{188D6FBA-EDE5-4F6E-AFEF-38148A84B039}" destId="{FB0A267C-7488-4C92-8291-C5549D1EAF51}" srcOrd="3" destOrd="0" presId="urn:microsoft.com/office/officeart/2005/8/layout/vList2"/>
    <dgm:cxn modelId="{F4CCF79A-86BC-4E8E-98A7-B388B595EC83}" type="presParOf" srcId="{188D6FBA-EDE5-4F6E-AFEF-38148A84B039}" destId="{EFC5B480-A451-4A7C-86C9-2735A269291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4E98AF-77C1-47DB-8613-67CFDAFD8BF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DCCCE83-15BF-4E6E-BEA0-9F659D8B2BBF}">
      <dgm:prSet custT="1"/>
      <dgm:spPr/>
      <dgm:t>
        <a:bodyPr/>
        <a:lstStyle/>
        <a:p>
          <a:r>
            <a:rPr lang="tr-TR" sz="2200" dirty="0"/>
            <a:t>S</a:t>
          </a:r>
          <a:r>
            <a:rPr lang="en-US" sz="2200" dirty="0" err="1"/>
            <a:t>ocial</a:t>
          </a:r>
          <a:r>
            <a:rPr lang="en-US" sz="2200" dirty="0"/>
            <a:t> marketing </a:t>
          </a:r>
          <a:r>
            <a:rPr lang="tr-TR" sz="2200" dirty="0"/>
            <a:t>has c</a:t>
          </a:r>
          <a:r>
            <a:rPr lang="en-US" sz="2200" dirty="0" err="1"/>
            <a:t>onsumer</a:t>
          </a:r>
          <a:r>
            <a:rPr lang="en-US" sz="2200" dirty="0"/>
            <a:t> orientation, which can be effective at winning people over, engaging them, motivation them and empowering them as individuals or within communities” </a:t>
          </a:r>
          <a:r>
            <a:rPr lang="tr-TR" sz="2200" dirty="0"/>
            <a:t>(Gordon, 2011)</a:t>
          </a:r>
          <a:endParaRPr lang="en-US" sz="2200" dirty="0"/>
        </a:p>
      </dgm:t>
    </dgm:pt>
    <dgm:pt modelId="{D5FDF9F6-3E58-43BA-9B24-2F2F7D889674}" type="parTrans" cxnId="{24428260-9FE9-4C38-84B2-94AE46BCDD7C}">
      <dgm:prSet/>
      <dgm:spPr/>
      <dgm:t>
        <a:bodyPr/>
        <a:lstStyle/>
        <a:p>
          <a:endParaRPr lang="en-US" sz="2200"/>
        </a:p>
      </dgm:t>
    </dgm:pt>
    <dgm:pt modelId="{CD9AEA28-CB42-492A-9E2C-0609E2A088F4}" type="sibTrans" cxnId="{24428260-9FE9-4C38-84B2-94AE46BCDD7C}">
      <dgm:prSet/>
      <dgm:spPr/>
      <dgm:t>
        <a:bodyPr/>
        <a:lstStyle/>
        <a:p>
          <a:endParaRPr lang="en-US" sz="2200"/>
        </a:p>
      </dgm:t>
    </dgm:pt>
    <dgm:pt modelId="{A21EAFC1-0913-49A2-AF94-F790A70E10B0}">
      <dgm:prSet custT="1"/>
      <dgm:spPr/>
      <dgm:t>
        <a:bodyPr/>
        <a:lstStyle/>
        <a:p>
          <a:r>
            <a:rPr lang="tr-TR" sz="2200" dirty="0"/>
            <a:t>I</a:t>
          </a:r>
          <a:r>
            <a:rPr lang="en-US" sz="2200" dirty="0"/>
            <a:t>t is well known for using in </a:t>
          </a:r>
          <a:r>
            <a:rPr lang="en-US" sz="2200" b="1" dirty="0"/>
            <a:t>public health campaigns, like drink-driving, antismoking and drug abuse</a:t>
          </a:r>
          <a:r>
            <a:rPr lang="en-US" sz="2200" dirty="0"/>
            <a:t>, etc. Social marketers know that they have the responsibility to try to change behaviors</a:t>
          </a:r>
        </a:p>
      </dgm:t>
    </dgm:pt>
    <dgm:pt modelId="{A2321258-9729-4661-AAD2-940D73575419}" type="parTrans" cxnId="{7F2A002D-C741-40E0-B3BA-8DC78CC76B93}">
      <dgm:prSet/>
      <dgm:spPr/>
      <dgm:t>
        <a:bodyPr/>
        <a:lstStyle/>
        <a:p>
          <a:endParaRPr lang="en-US" sz="2200"/>
        </a:p>
      </dgm:t>
    </dgm:pt>
    <dgm:pt modelId="{388F647F-D241-458D-A591-19151616E034}" type="sibTrans" cxnId="{7F2A002D-C741-40E0-B3BA-8DC78CC76B93}">
      <dgm:prSet/>
      <dgm:spPr/>
      <dgm:t>
        <a:bodyPr/>
        <a:lstStyle/>
        <a:p>
          <a:endParaRPr lang="en-US" sz="2200"/>
        </a:p>
      </dgm:t>
    </dgm:pt>
    <dgm:pt modelId="{D32397AA-9CE5-4875-9209-B4EE3420E4F8}" type="pres">
      <dgm:prSet presAssocID="{D84E98AF-77C1-47DB-8613-67CFDAFD8BFD}" presName="root" presStyleCnt="0">
        <dgm:presLayoutVars>
          <dgm:dir/>
          <dgm:resizeHandles val="exact"/>
        </dgm:presLayoutVars>
      </dgm:prSet>
      <dgm:spPr/>
    </dgm:pt>
    <dgm:pt modelId="{E29FE30B-85E5-4BFE-84F6-E48392FB4BEB}" type="pres">
      <dgm:prSet presAssocID="{ADCCCE83-15BF-4E6E-BEA0-9F659D8B2BBF}" presName="compNode" presStyleCnt="0"/>
      <dgm:spPr/>
    </dgm:pt>
    <dgm:pt modelId="{F065BED2-8C44-48D5-963F-2891F62D5370}" type="pres">
      <dgm:prSet presAssocID="{ADCCCE83-15BF-4E6E-BEA0-9F659D8B2BBF}" presName="bgRect" presStyleLbl="bgShp" presStyleIdx="0" presStyleCnt="2"/>
      <dgm:spPr/>
    </dgm:pt>
    <dgm:pt modelId="{7C3554E4-203C-409C-8249-5B9F52D6E18F}" type="pres">
      <dgm:prSet presAssocID="{ADCCCE83-15BF-4E6E-BEA0-9F659D8B2BB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yerarşi"/>
        </a:ext>
      </dgm:extLst>
    </dgm:pt>
    <dgm:pt modelId="{9F7507BB-EA38-4B8E-BF79-52D5FF2762A8}" type="pres">
      <dgm:prSet presAssocID="{ADCCCE83-15BF-4E6E-BEA0-9F659D8B2BBF}" presName="spaceRect" presStyleCnt="0"/>
      <dgm:spPr/>
    </dgm:pt>
    <dgm:pt modelId="{9C8B5167-AFB4-422F-BE2E-E0C1044498F1}" type="pres">
      <dgm:prSet presAssocID="{ADCCCE83-15BF-4E6E-BEA0-9F659D8B2BBF}" presName="parTx" presStyleLbl="revTx" presStyleIdx="0" presStyleCnt="2">
        <dgm:presLayoutVars>
          <dgm:chMax val="0"/>
          <dgm:chPref val="0"/>
        </dgm:presLayoutVars>
      </dgm:prSet>
      <dgm:spPr/>
    </dgm:pt>
    <dgm:pt modelId="{A4EDBEBC-8742-47B0-BFA7-5EAB46ACFE68}" type="pres">
      <dgm:prSet presAssocID="{CD9AEA28-CB42-492A-9E2C-0609E2A088F4}" presName="sibTrans" presStyleCnt="0"/>
      <dgm:spPr/>
    </dgm:pt>
    <dgm:pt modelId="{6321EBEF-9A8B-4B35-A4FC-E12D30095538}" type="pres">
      <dgm:prSet presAssocID="{A21EAFC1-0913-49A2-AF94-F790A70E10B0}" presName="compNode" presStyleCnt="0"/>
      <dgm:spPr/>
    </dgm:pt>
    <dgm:pt modelId="{2E908B04-1570-4F6D-B75B-B663F171C706}" type="pres">
      <dgm:prSet presAssocID="{A21EAFC1-0913-49A2-AF94-F790A70E10B0}" presName="bgRect" presStyleLbl="bgShp" presStyleIdx="1" presStyleCnt="2"/>
      <dgm:spPr/>
    </dgm:pt>
    <dgm:pt modelId="{48714533-CCFF-40D5-97EC-380F0B154C71}" type="pres">
      <dgm:prSet presAssocID="{A21EAFC1-0913-49A2-AF94-F790A70E10B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up"/>
        </a:ext>
      </dgm:extLst>
    </dgm:pt>
    <dgm:pt modelId="{06E7EACE-4498-4A0B-AEC2-6EFF55735C7B}" type="pres">
      <dgm:prSet presAssocID="{A21EAFC1-0913-49A2-AF94-F790A70E10B0}" presName="spaceRect" presStyleCnt="0"/>
      <dgm:spPr/>
    </dgm:pt>
    <dgm:pt modelId="{88C3EEFC-9311-4472-A774-775DF4932853}" type="pres">
      <dgm:prSet presAssocID="{A21EAFC1-0913-49A2-AF94-F790A70E10B0}" presName="parTx" presStyleLbl="revTx" presStyleIdx="1" presStyleCnt="2">
        <dgm:presLayoutVars>
          <dgm:chMax val="0"/>
          <dgm:chPref val="0"/>
        </dgm:presLayoutVars>
      </dgm:prSet>
      <dgm:spPr/>
    </dgm:pt>
  </dgm:ptLst>
  <dgm:cxnLst>
    <dgm:cxn modelId="{9545F913-2C80-46C0-BF56-0A762B95442C}" type="presOf" srcId="{A21EAFC1-0913-49A2-AF94-F790A70E10B0}" destId="{88C3EEFC-9311-4472-A774-775DF4932853}" srcOrd="0" destOrd="0" presId="urn:microsoft.com/office/officeart/2018/2/layout/IconVerticalSolidList"/>
    <dgm:cxn modelId="{7F2A002D-C741-40E0-B3BA-8DC78CC76B93}" srcId="{D84E98AF-77C1-47DB-8613-67CFDAFD8BFD}" destId="{A21EAFC1-0913-49A2-AF94-F790A70E10B0}" srcOrd="1" destOrd="0" parTransId="{A2321258-9729-4661-AAD2-940D73575419}" sibTransId="{388F647F-D241-458D-A591-19151616E034}"/>
    <dgm:cxn modelId="{24428260-9FE9-4C38-84B2-94AE46BCDD7C}" srcId="{D84E98AF-77C1-47DB-8613-67CFDAFD8BFD}" destId="{ADCCCE83-15BF-4E6E-BEA0-9F659D8B2BBF}" srcOrd="0" destOrd="0" parTransId="{D5FDF9F6-3E58-43BA-9B24-2F2F7D889674}" sibTransId="{CD9AEA28-CB42-492A-9E2C-0609E2A088F4}"/>
    <dgm:cxn modelId="{D2278B83-5030-4F81-A583-72F50E1E55DB}" type="presOf" srcId="{ADCCCE83-15BF-4E6E-BEA0-9F659D8B2BBF}" destId="{9C8B5167-AFB4-422F-BE2E-E0C1044498F1}" srcOrd="0" destOrd="0" presId="urn:microsoft.com/office/officeart/2018/2/layout/IconVerticalSolidList"/>
    <dgm:cxn modelId="{3D18E2B8-C1FD-4FB5-BCE8-945AD3ED7A66}" type="presOf" srcId="{D84E98AF-77C1-47DB-8613-67CFDAFD8BFD}" destId="{D32397AA-9CE5-4875-9209-B4EE3420E4F8}" srcOrd="0" destOrd="0" presId="urn:microsoft.com/office/officeart/2018/2/layout/IconVerticalSolidList"/>
    <dgm:cxn modelId="{6FC0B262-C3E9-4B51-85B4-48800312EBEC}" type="presParOf" srcId="{D32397AA-9CE5-4875-9209-B4EE3420E4F8}" destId="{E29FE30B-85E5-4BFE-84F6-E48392FB4BEB}" srcOrd="0" destOrd="0" presId="urn:microsoft.com/office/officeart/2018/2/layout/IconVerticalSolidList"/>
    <dgm:cxn modelId="{518ADA84-4758-4ACD-B071-1B4E6436185A}" type="presParOf" srcId="{E29FE30B-85E5-4BFE-84F6-E48392FB4BEB}" destId="{F065BED2-8C44-48D5-963F-2891F62D5370}" srcOrd="0" destOrd="0" presId="urn:microsoft.com/office/officeart/2018/2/layout/IconVerticalSolidList"/>
    <dgm:cxn modelId="{2B2B9088-AEF9-4307-825D-89C3290B0856}" type="presParOf" srcId="{E29FE30B-85E5-4BFE-84F6-E48392FB4BEB}" destId="{7C3554E4-203C-409C-8249-5B9F52D6E18F}" srcOrd="1" destOrd="0" presId="urn:microsoft.com/office/officeart/2018/2/layout/IconVerticalSolidList"/>
    <dgm:cxn modelId="{344AF32C-1D8E-4D3B-9001-970A95E71D24}" type="presParOf" srcId="{E29FE30B-85E5-4BFE-84F6-E48392FB4BEB}" destId="{9F7507BB-EA38-4B8E-BF79-52D5FF2762A8}" srcOrd="2" destOrd="0" presId="urn:microsoft.com/office/officeart/2018/2/layout/IconVerticalSolidList"/>
    <dgm:cxn modelId="{70B5AC3D-6B2F-4F87-95FD-EB81D064161A}" type="presParOf" srcId="{E29FE30B-85E5-4BFE-84F6-E48392FB4BEB}" destId="{9C8B5167-AFB4-422F-BE2E-E0C1044498F1}" srcOrd="3" destOrd="0" presId="urn:microsoft.com/office/officeart/2018/2/layout/IconVerticalSolidList"/>
    <dgm:cxn modelId="{6B549962-1635-4138-9670-F63F0B676B07}" type="presParOf" srcId="{D32397AA-9CE5-4875-9209-B4EE3420E4F8}" destId="{A4EDBEBC-8742-47B0-BFA7-5EAB46ACFE68}" srcOrd="1" destOrd="0" presId="urn:microsoft.com/office/officeart/2018/2/layout/IconVerticalSolidList"/>
    <dgm:cxn modelId="{21CF6865-FFEF-470F-9EB6-48A67D80D324}" type="presParOf" srcId="{D32397AA-9CE5-4875-9209-B4EE3420E4F8}" destId="{6321EBEF-9A8B-4B35-A4FC-E12D30095538}" srcOrd="2" destOrd="0" presId="urn:microsoft.com/office/officeart/2018/2/layout/IconVerticalSolidList"/>
    <dgm:cxn modelId="{30A30D68-4B29-40C0-A59F-C3DC00EA9038}" type="presParOf" srcId="{6321EBEF-9A8B-4B35-A4FC-E12D30095538}" destId="{2E908B04-1570-4F6D-B75B-B663F171C706}" srcOrd="0" destOrd="0" presId="urn:microsoft.com/office/officeart/2018/2/layout/IconVerticalSolidList"/>
    <dgm:cxn modelId="{B6272461-9810-461D-8B24-81C55E464443}" type="presParOf" srcId="{6321EBEF-9A8B-4B35-A4FC-E12D30095538}" destId="{48714533-CCFF-40D5-97EC-380F0B154C71}" srcOrd="1" destOrd="0" presId="urn:microsoft.com/office/officeart/2018/2/layout/IconVerticalSolidList"/>
    <dgm:cxn modelId="{F1A7C117-6220-4882-AEB0-AA6566465F34}" type="presParOf" srcId="{6321EBEF-9A8B-4B35-A4FC-E12D30095538}" destId="{06E7EACE-4498-4A0B-AEC2-6EFF55735C7B}" srcOrd="2" destOrd="0" presId="urn:microsoft.com/office/officeart/2018/2/layout/IconVerticalSolidList"/>
    <dgm:cxn modelId="{24FFDCFC-C5B1-42AB-B97F-C062B7DAECDA}" type="presParOf" srcId="{6321EBEF-9A8B-4B35-A4FC-E12D30095538}" destId="{88C3EEFC-9311-4472-A774-775DF493285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5F0EA9-844A-4921-BD66-2426DD2C220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E4A949F-0B64-4799-918F-8131EC2E18CA}">
      <dgm:prSet/>
      <dgm:spPr/>
      <dgm:t>
        <a:bodyPr/>
        <a:lstStyle/>
        <a:p>
          <a:r>
            <a:rPr lang="en-US" dirty="0">
              <a:solidFill>
                <a:schemeClr val="tx1"/>
              </a:solidFill>
            </a:rPr>
            <a:t>Ecological marketing is concerned with all marketing activities (a) that have </a:t>
          </a:r>
          <a:r>
            <a:rPr lang="en-US" b="1" dirty="0">
              <a:solidFill>
                <a:schemeClr val="tx1"/>
              </a:solidFill>
            </a:rPr>
            <a:t>served to help cause environmental problems</a:t>
          </a:r>
          <a:r>
            <a:rPr lang="en-US" dirty="0">
              <a:solidFill>
                <a:schemeClr val="tx1"/>
              </a:solidFill>
            </a:rPr>
            <a:t> and (b) that may </a:t>
          </a:r>
          <a:r>
            <a:rPr lang="en-US" b="1" dirty="0">
              <a:solidFill>
                <a:schemeClr val="tx1"/>
              </a:solidFill>
            </a:rPr>
            <a:t>serve to provide a remedy for environmental problems</a:t>
          </a:r>
          <a:r>
            <a:rPr lang="en-US" dirty="0">
              <a:solidFill>
                <a:schemeClr val="tx1"/>
              </a:solidFill>
            </a:rPr>
            <a:t>”</a:t>
          </a:r>
          <a:r>
            <a:rPr lang="tr-TR" dirty="0">
              <a:solidFill>
                <a:schemeClr val="tx1"/>
              </a:solidFill>
            </a:rPr>
            <a:t> (</a:t>
          </a:r>
          <a:r>
            <a:rPr lang="tr-TR" dirty="0" err="1">
              <a:solidFill>
                <a:schemeClr val="tx1"/>
              </a:solidFill>
            </a:rPr>
            <a:t>Peattie</a:t>
          </a:r>
          <a:r>
            <a:rPr lang="tr-TR" dirty="0">
              <a:solidFill>
                <a:schemeClr val="tx1"/>
              </a:solidFill>
            </a:rPr>
            <a:t>, 2001)</a:t>
          </a:r>
          <a:endParaRPr lang="en-US" dirty="0">
            <a:solidFill>
              <a:schemeClr val="tx1"/>
            </a:solidFill>
          </a:endParaRPr>
        </a:p>
      </dgm:t>
    </dgm:pt>
    <dgm:pt modelId="{00238530-2A20-48BF-A51E-E81B5094CC2D}" type="parTrans" cxnId="{788F7FB8-ADF6-4B33-87A0-7C82ED201011}">
      <dgm:prSet/>
      <dgm:spPr/>
      <dgm:t>
        <a:bodyPr/>
        <a:lstStyle/>
        <a:p>
          <a:endParaRPr lang="en-US"/>
        </a:p>
      </dgm:t>
    </dgm:pt>
    <dgm:pt modelId="{91F03B1A-87EA-437D-947F-D0B9CB17F7A6}" type="sibTrans" cxnId="{788F7FB8-ADF6-4B33-87A0-7C82ED201011}">
      <dgm:prSet/>
      <dgm:spPr/>
      <dgm:t>
        <a:bodyPr/>
        <a:lstStyle/>
        <a:p>
          <a:endParaRPr lang="en-US"/>
        </a:p>
      </dgm:t>
    </dgm:pt>
    <dgm:pt modelId="{81C59BEC-BF4A-44A4-ADBF-BFAA649F6ED0}">
      <dgm:prSet/>
      <dgm:spPr/>
      <dgm:t>
        <a:bodyPr/>
        <a:lstStyle/>
        <a:p>
          <a:r>
            <a:rPr lang="tr-TR" b="1" dirty="0">
              <a:solidFill>
                <a:schemeClr val="tx1"/>
              </a:solidFill>
            </a:rPr>
            <a:t>E</a:t>
          </a:r>
          <a:r>
            <a:rPr lang="en-US" b="1" dirty="0" err="1">
              <a:solidFill>
                <a:schemeClr val="tx1"/>
              </a:solidFill>
            </a:rPr>
            <a:t>cological</a:t>
          </a:r>
          <a:r>
            <a:rPr lang="en-US" b="1" dirty="0">
              <a:solidFill>
                <a:schemeClr val="tx1"/>
              </a:solidFill>
            </a:rPr>
            <a:t> marketing deals with factors affecting ecology and pollution</a:t>
          </a:r>
          <a:r>
            <a:rPr lang="en-US" dirty="0">
              <a:solidFill>
                <a:schemeClr val="tx1"/>
              </a:solidFill>
            </a:rPr>
            <a:t>. Ecological issues mainly concentrated on producer’s will to become environmental friendly and these were not considering consumer demand at all </a:t>
          </a:r>
        </a:p>
      </dgm:t>
    </dgm:pt>
    <dgm:pt modelId="{0321E4FB-449C-4A47-9BA4-465001C95193}" type="parTrans" cxnId="{344D478B-666D-4499-A107-3D5E09A446A5}">
      <dgm:prSet/>
      <dgm:spPr/>
      <dgm:t>
        <a:bodyPr/>
        <a:lstStyle/>
        <a:p>
          <a:endParaRPr lang="en-US"/>
        </a:p>
      </dgm:t>
    </dgm:pt>
    <dgm:pt modelId="{718FAE98-FEDC-4948-B4B5-212F7AABA410}" type="sibTrans" cxnId="{344D478B-666D-4499-A107-3D5E09A446A5}">
      <dgm:prSet/>
      <dgm:spPr/>
      <dgm:t>
        <a:bodyPr/>
        <a:lstStyle/>
        <a:p>
          <a:endParaRPr lang="en-US"/>
        </a:p>
      </dgm:t>
    </dgm:pt>
    <dgm:pt modelId="{5DD36913-7B21-4A50-9150-D19ACA3A0EFE}" type="pres">
      <dgm:prSet presAssocID="{275F0EA9-844A-4921-BD66-2426DD2C2201}" presName="linear" presStyleCnt="0">
        <dgm:presLayoutVars>
          <dgm:animLvl val="lvl"/>
          <dgm:resizeHandles val="exact"/>
        </dgm:presLayoutVars>
      </dgm:prSet>
      <dgm:spPr/>
    </dgm:pt>
    <dgm:pt modelId="{91A58B33-3485-4FC8-A7C3-9EC8A5C8A1D8}" type="pres">
      <dgm:prSet presAssocID="{BE4A949F-0B64-4799-918F-8131EC2E18CA}" presName="parentText" presStyleLbl="node1" presStyleIdx="0" presStyleCnt="2">
        <dgm:presLayoutVars>
          <dgm:chMax val="0"/>
          <dgm:bulletEnabled val="1"/>
        </dgm:presLayoutVars>
      </dgm:prSet>
      <dgm:spPr/>
    </dgm:pt>
    <dgm:pt modelId="{0DAD8D64-3C16-4442-8C16-86AFCF264044}" type="pres">
      <dgm:prSet presAssocID="{91F03B1A-87EA-437D-947F-D0B9CB17F7A6}" presName="spacer" presStyleCnt="0"/>
      <dgm:spPr/>
    </dgm:pt>
    <dgm:pt modelId="{8269BF8B-20BB-45A6-8959-9C967DABC01C}" type="pres">
      <dgm:prSet presAssocID="{81C59BEC-BF4A-44A4-ADBF-BFAA649F6ED0}" presName="parentText" presStyleLbl="node1" presStyleIdx="1" presStyleCnt="2">
        <dgm:presLayoutVars>
          <dgm:chMax val="0"/>
          <dgm:bulletEnabled val="1"/>
        </dgm:presLayoutVars>
      </dgm:prSet>
      <dgm:spPr/>
    </dgm:pt>
  </dgm:ptLst>
  <dgm:cxnLst>
    <dgm:cxn modelId="{37F2A913-0F99-4916-AB12-CEC6F747E054}" type="presOf" srcId="{BE4A949F-0B64-4799-918F-8131EC2E18CA}" destId="{91A58B33-3485-4FC8-A7C3-9EC8A5C8A1D8}" srcOrd="0" destOrd="0" presId="urn:microsoft.com/office/officeart/2005/8/layout/vList2"/>
    <dgm:cxn modelId="{7B12367E-CE61-49FB-9FD0-B9227A17019E}" type="presOf" srcId="{275F0EA9-844A-4921-BD66-2426DD2C2201}" destId="{5DD36913-7B21-4A50-9150-D19ACA3A0EFE}" srcOrd="0" destOrd="0" presId="urn:microsoft.com/office/officeart/2005/8/layout/vList2"/>
    <dgm:cxn modelId="{344D478B-666D-4499-A107-3D5E09A446A5}" srcId="{275F0EA9-844A-4921-BD66-2426DD2C2201}" destId="{81C59BEC-BF4A-44A4-ADBF-BFAA649F6ED0}" srcOrd="1" destOrd="0" parTransId="{0321E4FB-449C-4A47-9BA4-465001C95193}" sibTransId="{718FAE98-FEDC-4948-B4B5-212F7AABA410}"/>
    <dgm:cxn modelId="{788F7FB8-ADF6-4B33-87A0-7C82ED201011}" srcId="{275F0EA9-844A-4921-BD66-2426DD2C2201}" destId="{BE4A949F-0B64-4799-918F-8131EC2E18CA}" srcOrd="0" destOrd="0" parTransId="{00238530-2A20-48BF-A51E-E81B5094CC2D}" sibTransId="{91F03B1A-87EA-437D-947F-D0B9CB17F7A6}"/>
    <dgm:cxn modelId="{793032C3-FAE9-4128-A9EF-2931508777B1}" type="presOf" srcId="{81C59BEC-BF4A-44A4-ADBF-BFAA649F6ED0}" destId="{8269BF8B-20BB-45A6-8959-9C967DABC01C}" srcOrd="0" destOrd="0" presId="urn:microsoft.com/office/officeart/2005/8/layout/vList2"/>
    <dgm:cxn modelId="{9A34C913-EC68-4B56-B42F-98395DECADFA}" type="presParOf" srcId="{5DD36913-7B21-4A50-9150-D19ACA3A0EFE}" destId="{91A58B33-3485-4FC8-A7C3-9EC8A5C8A1D8}" srcOrd="0" destOrd="0" presId="urn:microsoft.com/office/officeart/2005/8/layout/vList2"/>
    <dgm:cxn modelId="{E3492FB4-BEC0-4057-AD07-C5D009B7B63C}" type="presParOf" srcId="{5DD36913-7B21-4A50-9150-D19ACA3A0EFE}" destId="{0DAD8D64-3C16-4442-8C16-86AFCF264044}" srcOrd="1" destOrd="0" presId="urn:microsoft.com/office/officeart/2005/8/layout/vList2"/>
    <dgm:cxn modelId="{CF208A6B-22A6-4639-B891-F541C5F65705}" type="presParOf" srcId="{5DD36913-7B21-4A50-9150-D19ACA3A0EFE}" destId="{8269BF8B-20BB-45A6-8959-9C967DABC01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9AFAAE-47FE-417C-A2E2-55926CEF8A5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4A53263-E1B4-4D65-8DE6-0EF87FF824B3}">
      <dgm:prSet custT="1"/>
      <dgm:spPr/>
      <dgm:t>
        <a:bodyPr/>
        <a:lstStyle/>
        <a:p>
          <a:r>
            <a:rPr lang="en-US" sz="1700" dirty="0"/>
            <a:t>The underlying philosophy of Sustainable Marketing, which Kotler calls Marketing 3.0, seems to be a business model that could </a:t>
          </a:r>
          <a:r>
            <a:rPr lang="en-US" sz="1700" b="1" dirty="0"/>
            <a:t>meet the people’s needs, increase the efficiency of the development of global society, create new jobs and raise the level and quality of life for today and tomorrow.</a:t>
          </a:r>
        </a:p>
      </dgm:t>
    </dgm:pt>
    <dgm:pt modelId="{DBFEB7F2-E504-4AED-AEE4-72185296BE96}" type="parTrans" cxnId="{7DCD2725-63A4-4E21-A235-54E3A9187643}">
      <dgm:prSet/>
      <dgm:spPr/>
      <dgm:t>
        <a:bodyPr/>
        <a:lstStyle/>
        <a:p>
          <a:endParaRPr lang="en-US" sz="1700"/>
        </a:p>
      </dgm:t>
    </dgm:pt>
    <dgm:pt modelId="{52A0E066-E544-42C0-8328-D4F66FF2C94C}" type="sibTrans" cxnId="{7DCD2725-63A4-4E21-A235-54E3A9187643}">
      <dgm:prSet/>
      <dgm:spPr/>
      <dgm:t>
        <a:bodyPr/>
        <a:lstStyle/>
        <a:p>
          <a:endParaRPr lang="en-US" sz="1700"/>
        </a:p>
      </dgm:t>
    </dgm:pt>
    <dgm:pt modelId="{8F6E7F4E-82B8-4617-9D4D-3B0E6CEDE9E0}">
      <dgm:prSet custT="1"/>
      <dgm:spPr/>
      <dgm:t>
        <a:bodyPr/>
        <a:lstStyle/>
        <a:p>
          <a:r>
            <a:rPr lang="en-US" sz="1700" dirty="0"/>
            <a:t>“Sustainable Marketing recognizes that </a:t>
          </a:r>
          <a:r>
            <a:rPr lang="en-US" sz="1700" b="1" dirty="0"/>
            <a:t>all human activity is dependent on the existence of the natural capital provided by the planet and acknowledges that long-term, sustainable economic viability only results both environmental stability and societal equity.</a:t>
          </a:r>
          <a:r>
            <a:rPr lang="en-US" sz="1700" dirty="0"/>
            <a:t> The sustainable marketing paradigm aims to address these challenges</a:t>
          </a:r>
          <a:r>
            <a:rPr lang="tr-TR" sz="1700" dirty="0"/>
            <a:t> (</a:t>
          </a:r>
          <a:r>
            <a:rPr lang="tr-TR" sz="1700" dirty="0" err="1"/>
            <a:t>Seretny</a:t>
          </a:r>
          <a:r>
            <a:rPr lang="tr-TR" sz="1700" dirty="0"/>
            <a:t> &amp; </a:t>
          </a:r>
          <a:r>
            <a:rPr lang="tr-TR" sz="1700" dirty="0" err="1"/>
            <a:t>Seretny</a:t>
          </a:r>
          <a:r>
            <a:rPr lang="tr-TR" sz="1700" dirty="0"/>
            <a:t>, 2015)</a:t>
          </a:r>
          <a:endParaRPr lang="en-US" sz="1700" dirty="0"/>
        </a:p>
      </dgm:t>
    </dgm:pt>
    <dgm:pt modelId="{241167B7-FE37-477C-9D70-74026D824B0F}" type="parTrans" cxnId="{169ACFFD-C924-408C-8761-1F97F6B9B608}">
      <dgm:prSet/>
      <dgm:spPr/>
      <dgm:t>
        <a:bodyPr/>
        <a:lstStyle/>
        <a:p>
          <a:endParaRPr lang="en-US" sz="1700"/>
        </a:p>
      </dgm:t>
    </dgm:pt>
    <dgm:pt modelId="{9AD10BC1-CE36-4CAA-945B-AF11956A964F}" type="sibTrans" cxnId="{169ACFFD-C924-408C-8761-1F97F6B9B608}">
      <dgm:prSet/>
      <dgm:spPr/>
      <dgm:t>
        <a:bodyPr/>
        <a:lstStyle/>
        <a:p>
          <a:endParaRPr lang="en-US" sz="1700"/>
        </a:p>
      </dgm:t>
    </dgm:pt>
    <dgm:pt modelId="{FD4246C1-9440-4A88-B442-8FAC90D2977E}">
      <dgm:prSet custT="1"/>
      <dgm:spPr/>
      <dgm:t>
        <a:bodyPr/>
        <a:lstStyle/>
        <a:p>
          <a:r>
            <a:rPr lang="en-US" sz="1700" dirty="0"/>
            <a:t>Based on three pillars - economic, social and environmental - </a:t>
          </a:r>
          <a:r>
            <a:rPr lang="en-US" sz="1700" b="1" dirty="0"/>
            <a:t>responsible consumption </a:t>
          </a:r>
          <a:r>
            <a:rPr lang="en-US" sz="1700" dirty="0"/>
            <a:t>involves the </a:t>
          </a:r>
          <a:r>
            <a:rPr lang="en-US" sz="1700" b="1" dirty="0"/>
            <a:t>use of the goods in a more efficient and responsible manner</a:t>
          </a:r>
          <a:r>
            <a:rPr lang="en-US" sz="1700" dirty="0"/>
            <a:t>, suggesting an equitable distribution of resources between rich and poor societies</a:t>
          </a:r>
        </a:p>
      </dgm:t>
    </dgm:pt>
    <dgm:pt modelId="{1639C740-FA79-41E1-B4B8-54D824F731D8}" type="parTrans" cxnId="{A3037F23-2454-452B-A4C8-0F760DD251E9}">
      <dgm:prSet/>
      <dgm:spPr/>
      <dgm:t>
        <a:bodyPr/>
        <a:lstStyle/>
        <a:p>
          <a:endParaRPr lang="en-US" sz="1700"/>
        </a:p>
      </dgm:t>
    </dgm:pt>
    <dgm:pt modelId="{5CF7C703-8BC2-4B47-B34E-565E51EA8D2D}" type="sibTrans" cxnId="{A3037F23-2454-452B-A4C8-0F760DD251E9}">
      <dgm:prSet/>
      <dgm:spPr/>
      <dgm:t>
        <a:bodyPr/>
        <a:lstStyle/>
        <a:p>
          <a:endParaRPr lang="en-US" sz="1700"/>
        </a:p>
      </dgm:t>
    </dgm:pt>
    <dgm:pt modelId="{DEB999CD-8861-48EA-A6DE-DC13BDE8E69C}" type="pres">
      <dgm:prSet presAssocID="{069AFAAE-47FE-417C-A2E2-55926CEF8A53}" presName="root" presStyleCnt="0">
        <dgm:presLayoutVars>
          <dgm:dir/>
          <dgm:resizeHandles val="exact"/>
        </dgm:presLayoutVars>
      </dgm:prSet>
      <dgm:spPr/>
    </dgm:pt>
    <dgm:pt modelId="{8EB67547-AE57-4ABD-A31C-70CDA5A714ED}" type="pres">
      <dgm:prSet presAssocID="{54A53263-E1B4-4D65-8DE6-0EF87FF824B3}" presName="compNode" presStyleCnt="0"/>
      <dgm:spPr/>
    </dgm:pt>
    <dgm:pt modelId="{4AF3DCD6-FEBB-427B-AA94-07DE7BD3DF1D}" type="pres">
      <dgm:prSet presAssocID="{54A53263-E1B4-4D65-8DE6-0EF87FF824B3}" presName="bgRect" presStyleLbl="bgShp" presStyleIdx="0" presStyleCnt="3"/>
      <dgm:spPr/>
    </dgm:pt>
    <dgm:pt modelId="{D1CD37C8-3D24-4F1B-83F7-C4274EEB3231}" type="pres">
      <dgm:prSet presAssocID="{54A53263-E1B4-4D65-8DE6-0EF87FF824B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9AA626A5-EFBB-4244-901B-087D02128A17}" type="pres">
      <dgm:prSet presAssocID="{54A53263-E1B4-4D65-8DE6-0EF87FF824B3}" presName="spaceRect" presStyleCnt="0"/>
      <dgm:spPr/>
    </dgm:pt>
    <dgm:pt modelId="{4F759D4C-9955-4177-A2C7-B46916CD1E7E}" type="pres">
      <dgm:prSet presAssocID="{54A53263-E1B4-4D65-8DE6-0EF87FF824B3}" presName="parTx" presStyleLbl="revTx" presStyleIdx="0" presStyleCnt="3">
        <dgm:presLayoutVars>
          <dgm:chMax val="0"/>
          <dgm:chPref val="0"/>
        </dgm:presLayoutVars>
      </dgm:prSet>
      <dgm:spPr/>
    </dgm:pt>
    <dgm:pt modelId="{BD183BAC-6DB9-4FD7-8034-C8D0118930D7}" type="pres">
      <dgm:prSet presAssocID="{52A0E066-E544-42C0-8328-D4F66FF2C94C}" presName="sibTrans" presStyleCnt="0"/>
      <dgm:spPr/>
    </dgm:pt>
    <dgm:pt modelId="{D5E7ECAB-D403-4EE0-B16D-9608BF5D7197}" type="pres">
      <dgm:prSet presAssocID="{8F6E7F4E-82B8-4617-9D4D-3B0E6CEDE9E0}" presName="compNode" presStyleCnt="0"/>
      <dgm:spPr/>
    </dgm:pt>
    <dgm:pt modelId="{29E5035E-1247-4E84-AA77-4F0732C1D6AB}" type="pres">
      <dgm:prSet presAssocID="{8F6E7F4E-82B8-4617-9D4D-3B0E6CEDE9E0}" presName="bgRect" presStyleLbl="bgShp" presStyleIdx="1" presStyleCnt="3"/>
      <dgm:spPr/>
    </dgm:pt>
    <dgm:pt modelId="{0F58CFB0-6B00-4C20-8DBD-A8E37E44EF12}" type="pres">
      <dgm:prSet presAssocID="{8F6E7F4E-82B8-4617-9D4D-3B0E6CEDE9E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61F73FE1-2F01-4285-8271-0DB37F710C50}" type="pres">
      <dgm:prSet presAssocID="{8F6E7F4E-82B8-4617-9D4D-3B0E6CEDE9E0}" presName="spaceRect" presStyleCnt="0"/>
      <dgm:spPr/>
    </dgm:pt>
    <dgm:pt modelId="{5CD17C72-C215-49BD-A587-4C15F916965F}" type="pres">
      <dgm:prSet presAssocID="{8F6E7F4E-82B8-4617-9D4D-3B0E6CEDE9E0}" presName="parTx" presStyleLbl="revTx" presStyleIdx="1" presStyleCnt="3">
        <dgm:presLayoutVars>
          <dgm:chMax val="0"/>
          <dgm:chPref val="0"/>
        </dgm:presLayoutVars>
      </dgm:prSet>
      <dgm:spPr/>
    </dgm:pt>
    <dgm:pt modelId="{1024017B-D68D-471F-8445-0277CEA8DA63}" type="pres">
      <dgm:prSet presAssocID="{9AD10BC1-CE36-4CAA-945B-AF11956A964F}" presName="sibTrans" presStyleCnt="0"/>
      <dgm:spPr/>
    </dgm:pt>
    <dgm:pt modelId="{EACCB4C3-D402-483A-9C02-004A28A6E56B}" type="pres">
      <dgm:prSet presAssocID="{FD4246C1-9440-4A88-B442-8FAC90D2977E}" presName="compNode" presStyleCnt="0"/>
      <dgm:spPr/>
    </dgm:pt>
    <dgm:pt modelId="{FCF36F61-1CE1-4C50-9715-699620338CBB}" type="pres">
      <dgm:prSet presAssocID="{FD4246C1-9440-4A88-B442-8FAC90D2977E}" presName="bgRect" presStyleLbl="bgShp" presStyleIdx="2" presStyleCnt="3"/>
      <dgm:spPr/>
    </dgm:pt>
    <dgm:pt modelId="{BDCC6CAA-05B9-474E-A2E3-27B67668D9FB}" type="pres">
      <dgm:prSet presAssocID="{FD4246C1-9440-4A88-B442-8FAC90D2977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kalaşma"/>
        </a:ext>
      </dgm:extLst>
    </dgm:pt>
    <dgm:pt modelId="{FB97E41F-0785-4DE6-AEB9-211903CED420}" type="pres">
      <dgm:prSet presAssocID="{FD4246C1-9440-4A88-B442-8FAC90D2977E}" presName="spaceRect" presStyleCnt="0"/>
      <dgm:spPr/>
    </dgm:pt>
    <dgm:pt modelId="{8B2A42C8-B83A-41A0-BC41-18AAE51CF0E2}" type="pres">
      <dgm:prSet presAssocID="{FD4246C1-9440-4A88-B442-8FAC90D2977E}" presName="parTx" presStyleLbl="revTx" presStyleIdx="2" presStyleCnt="3">
        <dgm:presLayoutVars>
          <dgm:chMax val="0"/>
          <dgm:chPref val="0"/>
        </dgm:presLayoutVars>
      </dgm:prSet>
      <dgm:spPr/>
    </dgm:pt>
  </dgm:ptLst>
  <dgm:cxnLst>
    <dgm:cxn modelId="{A3037F23-2454-452B-A4C8-0F760DD251E9}" srcId="{069AFAAE-47FE-417C-A2E2-55926CEF8A53}" destId="{FD4246C1-9440-4A88-B442-8FAC90D2977E}" srcOrd="2" destOrd="0" parTransId="{1639C740-FA79-41E1-B4B8-54D824F731D8}" sibTransId="{5CF7C703-8BC2-4B47-B34E-565E51EA8D2D}"/>
    <dgm:cxn modelId="{7DCD2725-63A4-4E21-A235-54E3A9187643}" srcId="{069AFAAE-47FE-417C-A2E2-55926CEF8A53}" destId="{54A53263-E1B4-4D65-8DE6-0EF87FF824B3}" srcOrd="0" destOrd="0" parTransId="{DBFEB7F2-E504-4AED-AEE4-72185296BE96}" sibTransId="{52A0E066-E544-42C0-8328-D4F66FF2C94C}"/>
    <dgm:cxn modelId="{CCA17E26-4B9D-47F4-B1E8-A0D358F26D24}" type="presOf" srcId="{54A53263-E1B4-4D65-8DE6-0EF87FF824B3}" destId="{4F759D4C-9955-4177-A2C7-B46916CD1E7E}" srcOrd="0" destOrd="0" presId="urn:microsoft.com/office/officeart/2018/2/layout/IconVerticalSolidList"/>
    <dgm:cxn modelId="{BE56945D-9BB0-4455-BFDF-49757C448BBC}" type="presOf" srcId="{FD4246C1-9440-4A88-B442-8FAC90D2977E}" destId="{8B2A42C8-B83A-41A0-BC41-18AAE51CF0E2}" srcOrd="0" destOrd="0" presId="urn:microsoft.com/office/officeart/2018/2/layout/IconVerticalSolidList"/>
    <dgm:cxn modelId="{9C387F75-0EB5-4C49-BCB3-DAD67EE6A16A}" type="presOf" srcId="{8F6E7F4E-82B8-4617-9D4D-3B0E6CEDE9E0}" destId="{5CD17C72-C215-49BD-A587-4C15F916965F}" srcOrd="0" destOrd="0" presId="urn:microsoft.com/office/officeart/2018/2/layout/IconVerticalSolidList"/>
    <dgm:cxn modelId="{085D35AD-D796-4798-9DA3-C145F0A097D4}" type="presOf" srcId="{069AFAAE-47FE-417C-A2E2-55926CEF8A53}" destId="{DEB999CD-8861-48EA-A6DE-DC13BDE8E69C}" srcOrd="0" destOrd="0" presId="urn:microsoft.com/office/officeart/2018/2/layout/IconVerticalSolidList"/>
    <dgm:cxn modelId="{169ACFFD-C924-408C-8761-1F97F6B9B608}" srcId="{069AFAAE-47FE-417C-A2E2-55926CEF8A53}" destId="{8F6E7F4E-82B8-4617-9D4D-3B0E6CEDE9E0}" srcOrd="1" destOrd="0" parTransId="{241167B7-FE37-477C-9D70-74026D824B0F}" sibTransId="{9AD10BC1-CE36-4CAA-945B-AF11956A964F}"/>
    <dgm:cxn modelId="{11B411E5-2841-49A4-B09C-0B59486D356E}" type="presParOf" srcId="{DEB999CD-8861-48EA-A6DE-DC13BDE8E69C}" destId="{8EB67547-AE57-4ABD-A31C-70CDA5A714ED}" srcOrd="0" destOrd="0" presId="urn:microsoft.com/office/officeart/2018/2/layout/IconVerticalSolidList"/>
    <dgm:cxn modelId="{134A5B5D-5569-4703-90DB-495E5DDD21BA}" type="presParOf" srcId="{8EB67547-AE57-4ABD-A31C-70CDA5A714ED}" destId="{4AF3DCD6-FEBB-427B-AA94-07DE7BD3DF1D}" srcOrd="0" destOrd="0" presId="urn:microsoft.com/office/officeart/2018/2/layout/IconVerticalSolidList"/>
    <dgm:cxn modelId="{BC5BD09E-D75E-4121-AB55-759C89F07509}" type="presParOf" srcId="{8EB67547-AE57-4ABD-A31C-70CDA5A714ED}" destId="{D1CD37C8-3D24-4F1B-83F7-C4274EEB3231}" srcOrd="1" destOrd="0" presId="urn:microsoft.com/office/officeart/2018/2/layout/IconVerticalSolidList"/>
    <dgm:cxn modelId="{6EFBC08A-97E2-4C0C-9742-B5C320576FE1}" type="presParOf" srcId="{8EB67547-AE57-4ABD-A31C-70CDA5A714ED}" destId="{9AA626A5-EFBB-4244-901B-087D02128A17}" srcOrd="2" destOrd="0" presId="urn:microsoft.com/office/officeart/2018/2/layout/IconVerticalSolidList"/>
    <dgm:cxn modelId="{58A7D6E9-14C7-49A5-A068-562DB3FF5773}" type="presParOf" srcId="{8EB67547-AE57-4ABD-A31C-70CDA5A714ED}" destId="{4F759D4C-9955-4177-A2C7-B46916CD1E7E}" srcOrd="3" destOrd="0" presId="urn:microsoft.com/office/officeart/2018/2/layout/IconVerticalSolidList"/>
    <dgm:cxn modelId="{92D27A6E-2848-454F-A65C-7D50F55E4682}" type="presParOf" srcId="{DEB999CD-8861-48EA-A6DE-DC13BDE8E69C}" destId="{BD183BAC-6DB9-4FD7-8034-C8D0118930D7}" srcOrd="1" destOrd="0" presId="urn:microsoft.com/office/officeart/2018/2/layout/IconVerticalSolidList"/>
    <dgm:cxn modelId="{2B2C60B9-4A86-4AEC-BC27-7E1B7715E1A4}" type="presParOf" srcId="{DEB999CD-8861-48EA-A6DE-DC13BDE8E69C}" destId="{D5E7ECAB-D403-4EE0-B16D-9608BF5D7197}" srcOrd="2" destOrd="0" presId="urn:microsoft.com/office/officeart/2018/2/layout/IconVerticalSolidList"/>
    <dgm:cxn modelId="{CA233D8A-4105-4BA1-A091-A3492E29EE4B}" type="presParOf" srcId="{D5E7ECAB-D403-4EE0-B16D-9608BF5D7197}" destId="{29E5035E-1247-4E84-AA77-4F0732C1D6AB}" srcOrd="0" destOrd="0" presId="urn:microsoft.com/office/officeart/2018/2/layout/IconVerticalSolidList"/>
    <dgm:cxn modelId="{A17AF6A3-1F9C-4056-9E97-F71EE4E11749}" type="presParOf" srcId="{D5E7ECAB-D403-4EE0-B16D-9608BF5D7197}" destId="{0F58CFB0-6B00-4C20-8DBD-A8E37E44EF12}" srcOrd="1" destOrd="0" presId="urn:microsoft.com/office/officeart/2018/2/layout/IconVerticalSolidList"/>
    <dgm:cxn modelId="{EF3813A0-618E-4B40-87B2-A1564EAA22A4}" type="presParOf" srcId="{D5E7ECAB-D403-4EE0-B16D-9608BF5D7197}" destId="{61F73FE1-2F01-4285-8271-0DB37F710C50}" srcOrd="2" destOrd="0" presId="urn:microsoft.com/office/officeart/2018/2/layout/IconVerticalSolidList"/>
    <dgm:cxn modelId="{36B750D8-224E-4A74-9F5C-F1DF9483BED9}" type="presParOf" srcId="{D5E7ECAB-D403-4EE0-B16D-9608BF5D7197}" destId="{5CD17C72-C215-49BD-A587-4C15F916965F}" srcOrd="3" destOrd="0" presId="urn:microsoft.com/office/officeart/2018/2/layout/IconVerticalSolidList"/>
    <dgm:cxn modelId="{2DB02046-51AF-4988-BE0B-B9D2DD38A154}" type="presParOf" srcId="{DEB999CD-8861-48EA-A6DE-DC13BDE8E69C}" destId="{1024017B-D68D-471F-8445-0277CEA8DA63}" srcOrd="3" destOrd="0" presId="urn:microsoft.com/office/officeart/2018/2/layout/IconVerticalSolidList"/>
    <dgm:cxn modelId="{96F95463-6A57-4634-8131-6A6BB952FD85}" type="presParOf" srcId="{DEB999CD-8861-48EA-A6DE-DC13BDE8E69C}" destId="{EACCB4C3-D402-483A-9C02-004A28A6E56B}" srcOrd="4" destOrd="0" presId="urn:microsoft.com/office/officeart/2018/2/layout/IconVerticalSolidList"/>
    <dgm:cxn modelId="{EB6EFC63-D3DB-4CD3-8050-C6B28DABD586}" type="presParOf" srcId="{EACCB4C3-D402-483A-9C02-004A28A6E56B}" destId="{FCF36F61-1CE1-4C50-9715-699620338CBB}" srcOrd="0" destOrd="0" presId="urn:microsoft.com/office/officeart/2018/2/layout/IconVerticalSolidList"/>
    <dgm:cxn modelId="{6030B94D-262D-447C-AC60-3BC4D70BA469}" type="presParOf" srcId="{EACCB4C3-D402-483A-9C02-004A28A6E56B}" destId="{BDCC6CAA-05B9-474E-A2E3-27B67668D9FB}" srcOrd="1" destOrd="0" presId="urn:microsoft.com/office/officeart/2018/2/layout/IconVerticalSolidList"/>
    <dgm:cxn modelId="{E1E94296-2997-4EAD-882C-F6D0F277AE78}" type="presParOf" srcId="{EACCB4C3-D402-483A-9C02-004A28A6E56B}" destId="{FB97E41F-0785-4DE6-AEB9-211903CED420}" srcOrd="2" destOrd="0" presId="urn:microsoft.com/office/officeart/2018/2/layout/IconVerticalSolidList"/>
    <dgm:cxn modelId="{139866CE-B130-49EF-BB7F-272D32D4D8AB}" type="presParOf" srcId="{EACCB4C3-D402-483A-9C02-004A28A6E56B}" destId="{8B2A42C8-B83A-41A0-BC41-18AAE51CF0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AB5780-F4FC-44AE-B3D0-974BE7EB30B7}"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0C57F5AE-B340-4C97-8DE4-3A1DE66AC615}">
      <dgm:prSet custT="1"/>
      <dgm:spPr/>
      <dgm:t>
        <a:bodyPr/>
        <a:lstStyle/>
        <a:p>
          <a:r>
            <a:rPr lang="tr-TR" sz="1800" b="1" dirty="0"/>
            <a:t>N</a:t>
          </a:r>
          <a:r>
            <a:rPr lang="en-US" sz="1800" b="1" dirty="0" err="1"/>
            <a:t>ot</a:t>
          </a:r>
          <a:r>
            <a:rPr lang="en-US" sz="1800" b="1" dirty="0"/>
            <a:t> just about producing better and cheaper, and refrain from cutting</a:t>
          </a:r>
          <a:r>
            <a:rPr lang="tr-TR" sz="1800" b="1" dirty="0"/>
            <a:t> </a:t>
          </a:r>
          <a:r>
            <a:rPr lang="en-US" sz="1800" b="1" dirty="0"/>
            <a:t>down trees</a:t>
          </a:r>
          <a:r>
            <a:rPr lang="tr-TR" sz="1800" b="1" dirty="0"/>
            <a:t>.</a:t>
          </a:r>
          <a:endParaRPr lang="en-US" sz="1800" b="1" dirty="0"/>
        </a:p>
      </dgm:t>
    </dgm:pt>
    <dgm:pt modelId="{F64D7C21-A103-4279-9910-C9CC98BDFBFC}" type="parTrans" cxnId="{F2E20424-B213-429A-B488-BC69B02DFD0C}">
      <dgm:prSet/>
      <dgm:spPr/>
      <dgm:t>
        <a:bodyPr/>
        <a:lstStyle/>
        <a:p>
          <a:endParaRPr lang="en-US" sz="1800" b="1"/>
        </a:p>
      </dgm:t>
    </dgm:pt>
    <dgm:pt modelId="{19592AB0-E7A5-45E8-86BA-C71EE59EE19C}" type="sibTrans" cxnId="{F2E20424-B213-429A-B488-BC69B02DFD0C}">
      <dgm:prSet custT="1"/>
      <dgm:spPr/>
      <dgm:t>
        <a:bodyPr/>
        <a:lstStyle/>
        <a:p>
          <a:endParaRPr lang="en-US" sz="1800" b="1"/>
        </a:p>
      </dgm:t>
    </dgm:pt>
    <dgm:pt modelId="{4CA4DEC7-1162-4973-93E1-793583B7BB27}">
      <dgm:prSet custT="1"/>
      <dgm:spPr/>
      <dgm:t>
        <a:bodyPr/>
        <a:lstStyle/>
        <a:p>
          <a:r>
            <a:rPr lang="tr-TR" sz="1800" b="1" dirty="0" err="1"/>
            <a:t>The</a:t>
          </a:r>
          <a:r>
            <a:rPr lang="tr-TR" sz="1800" b="1" dirty="0"/>
            <a:t> </a:t>
          </a:r>
          <a:r>
            <a:rPr lang="en-US" sz="1800" b="1" dirty="0"/>
            <a:t>value of doing business, </a:t>
          </a:r>
          <a:r>
            <a:rPr lang="en-US" sz="1800" b="1" dirty="0">
              <a:solidFill>
                <a:schemeClr val="tx2">
                  <a:lumMod val="90000"/>
                  <a:lumOff val="10000"/>
                </a:schemeClr>
              </a:solidFill>
            </a:rPr>
            <a:t>which influences efficiency,</a:t>
          </a:r>
          <a:r>
            <a:rPr lang="tr-TR" sz="1800" b="1" dirty="0">
              <a:solidFill>
                <a:schemeClr val="tx2">
                  <a:lumMod val="90000"/>
                  <a:lumOff val="10000"/>
                </a:schemeClr>
              </a:solidFill>
            </a:rPr>
            <a:t> </a:t>
          </a:r>
          <a:r>
            <a:rPr lang="en-US" sz="1800" b="1" dirty="0">
              <a:solidFill>
                <a:schemeClr val="tx2">
                  <a:lumMod val="90000"/>
                  <a:lumOff val="10000"/>
                </a:schemeClr>
              </a:solidFill>
            </a:rPr>
            <a:t>inspires creativity, promotes and preserves cooperation.</a:t>
          </a:r>
        </a:p>
      </dgm:t>
    </dgm:pt>
    <dgm:pt modelId="{B900E59E-A35E-4476-9CE9-27D07E091669}" type="parTrans" cxnId="{414E145F-403D-4091-A601-44D182D5A4E8}">
      <dgm:prSet/>
      <dgm:spPr/>
      <dgm:t>
        <a:bodyPr/>
        <a:lstStyle/>
        <a:p>
          <a:endParaRPr lang="en-US" sz="1800" b="1"/>
        </a:p>
      </dgm:t>
    </dgm:pt>
    <dgm:pt modelId="{774F0B7A-1405-4954-9434-68BB9038F986}" type="sibTrans" cxnId="{414E145F-403D-4091-A601-44D182D5A4E8}">
      <dgm:prSet custT="1"/>
      <dgm:spPr/>
      <dgm:t>
        <a:bodyPr/>
        <a:lstStyle/>
        <a:p>
          <a:endParaRPr lang="en-US" sz="1800" b="1"/>
        </a:p>
      </dgm:t>
    </dgm:pt>
    <dgm:pt modelId="{72BC2FD0-2122-4297-AF79-44DDBF8FD764}">
      <dgm:prSet custT="1"/>
      <dgm:spPr/>
      <dgm:t>
        <a:bodyPr/>
        <a:lstStyle/>
        <a:p>
          <a:r>
            <a:rPr lang="tr-TR" sz="1800" b="1" dirty="0"/>
            <a:t>An </a:t>
          </a:r>
          <a:r>
            <a:rPr lang="tr-TR" sz="1800" b="1" dirty="0" err="1"/>
            <a:t>aim</a:t>
          </a:r>
          <a:r>
            <a:rPr lang="tr-TR" sz="1800" b="1" dirty="0"/>
            <a:t> </a:t>
          </a:r>
          <a:r>
            <a:rPr lang="en-US" sz="1800" b="1" dirty="0"/>
            <a:t>to influence customer behavior and </a:t>
          </a:r>
          <a:r>
            <a:rPr lang="en-US" sz="1800" b="1" dirty="0" err="1"/>
            <a:t>utilise</a:t>
          </a:r>
          <a:r>
            <a:rPr lang="en-US" sz="1800" b="1" dirty="0"/>
            <a:t> consumer social evolution in order to </a:t>
          </a:r>
          <a:r>
            <a:rPr lang="en-US" sz="1800" b="1" dirty="0">
              <a:solidFill>
                <a:schemeClr val="tx2">
                  <a:lumMod val="90000"/>
                  <a:lumOff val="10000"/>
                </a:schemeClr>
              </a:solidFill>
            </a:rPr>
            <a:t>create positive social change </a:t>
          </a:r>
          <a:r>
            <a:rPr lang="en-US" sz="1800" b="1" dirty="0"/>
            <a:t>and thus </a:t>
          </a:r>
          <a:r>
            <a:rPr lang="en-US" sz="1800" b="1" dirty="0">
              <a:solidFill>
                <a:schemeClr val="tx2">
                  <a:lumMod val="90000"/>
                  <a:lumOff val="10000"/>
                </a:schemeClr>
              </a:solidFill>
            </a:rPr>
            <a:t>to achieve a new long-term profit.</a:t>
          </a:r>
        </a:p>
      </dgm:t>
    </dgm:pt>
    <dgm:pt modelId="{DA633967-0184-4A78-BB02-DEEE59C22FE3}" type="parTrans" cxnId="{3A86BE91-27E1-4320-9496-691AEB28EF82}">
      <dgm:prSet/>
      <dgm:spPr/>
      <dgm:t>
        <a:bodyPr/>
        <a:lstStyle/>
        <a:p>
          <a:endParaRPr lang="en-US" sz="1800" b="1"/>
        </a:p>
      </dgm:t>
    </dgm:pt>
    <dgm:pt modelId="{CB1EE65E-F614-4F0A-BDA3-1A53DCC48195}" type="sibTrans" cxnId="{3A86BE91-27E1-4320-9496-691AEB28EF82}">
      <dgm:prSet custT="1"/>
      <dgm:spPr/>
      <dgm:t>
        <a:bodyPr/>
        <a:lstStyle/>
        <a:p>
          <a:endParaRPr lang="en-US" sz="1800" b="1"/>
        </a:p>
      </dgm:t>
    </dgm:pt>
    <dgm:pt modelId="{1FD2FC06-D412-4A11-89BB-9B4A7D73BDD9}">
      <dgm:prSet custT="1"/>
      <dgm:spPr/>
      <dgm:t>
        <a:bodyPr/>
        <a:lstStyle/>
        <a:p>
          <a:r>
            <a:rPr lang="tr-TR" sz="1800" b="1" dirty="0"/>
            <a:t>A </a:t>
          </a:r>
          <a:r>
            <a:rPr lang="tr-TR" sz="1800" b="1" dirty="0" err="1"/>
            <a:t>way</a:t>
          </a:r>
          <a:r>
            <a:rPr lang="tr-TR" sz="1800" b="1" dirty="0"/>
            <a:t> </a:t>
          </a:r>
          <a:r>
            <a:rPr lang="tr-TR" sz="1800" b="1" dirty="0" err="1"/>
            <a:t>to</a:t>
          </a:r>
          <a:r>
            <a:rPr lang="tr-TR" sz="1800" b="1" dirty="0"/>
            <a:t> </a:t>
          </a:r>
          <a:r>
            <a:rPr lang="en-US" sz="1800" b="1" dirty="0"/>
            <a:t>influence what the customer receives - </a:t>
          </a:r>
          <a:r>
            <a:rPr lang="en-US" sz="1800" b="1" dirty="0">
              <a:solidFill>
                <a:schemeClr val="tx2">
                  <a:lumMod val="90000"/>
                  <a:lumOff val="10000"/>
                </a:schemeClr>
              </a:solidFill>
            </a:rPr>
            <a:t>create brands that are part of the commercial and social future</a:t>
          </a:r>
          <a:r>
            <a:rPr lang="en-US" sz="1800" b="1" dirty="0"/>
            <a:t>. </a:t>
          </a:r>
        </a:p>
      </dgm:t>
    </dgm:pt>
    <dgm:pt modelId="{6DE96C96-9EFC-4B4A-939E-4DFF63DE615B}" type="parTrans" cxnId="{274E68B5-A56C-4E2D-B5A9-B2997C397BC0}">
      <dgm:prSet/>
      <dgm:spPr/>
      <dgm:t>
        <a:bodyPr/>
        <a:lstStyle/>
        <a:p>
          <a:endParaRPr lang="en-US" sz="1800" b="1"/>
        </a:p>
      </dgm:t>
    </dgm:pt>
    <dgm:pt modelId="{7BCF8096-DE2E-4AEC-9DAA-BA99EA2C80A3}" type="sibTrans" cxnId="{274E68B5-A56C-4E2D-B5A9-B2997C397BC0}">
      <dgm:prSet custT="1"/>
      <dgm:spPr/>
      <dgm:t>
        <a:bodyPr/>
        <a:lstStyle/>
        <a:p>
          <a:endParaRPr lang="en-US" sz="1800" b="1"/>
        </a:p>
      </dgm:t>
    </dgm:pt>
    <dgm:pt modelId="{A85E28CC-8A0C-4A80-A4D6-0D99B3EC9687}">
      <dgm:prSet custT="1"/>
      <dgm:spPr/>
      <dgm:t>
        <a:bodyPr/>
        <a:lstStyle/>
        <a:p>
          <a:r>
            <a:rPr lang="tr-TR" sz="1800" b="1" dirty="0"/>
            <a:t>S</a:t>
          </a:r>
          <a:r>
            <a:rPr lang="en-US" sz="1800" b="1" dirty="0" err="1"/>
            <a:t>upposed</a:t>
          </a:r>
          <a:r>
            <a:rPr lang="en-US" sz="1800" b="1" dirty="0"/>
            <a:t> to provide goods and services, through managing in a responsible manner, being </a:t>
          </a:r>
          <a:r>
            <a:rPr lang="en-US" sz="1800" b="1" dirty="0">
              <a:solidFill>
                <a:schemeClr val="tx2">
                  <a:lumMod val="90000"/>
                  <a:lumOff val="10000"/>
                </a:schemeClr>
              </a:solidFill>
            </a:rPr>
            <a:t>open to fair cooperation in marketing communication.</a:t>
          </a:r>
        </a:p>
      </dgm:t>
    </dgm:pt>
    <dgm:pt modelId="{C29F85C7-F442-4806-A28C-38237586F5AC}" type="parTrans" cxnId="{84F2F44D-348F-487C-AAAE-AAEC581B5A56}">
      <dgm:prSet/>
      <dgm:spPr/>
      <dgm:t>
        <a:bodyPr/>
        <a:lstStyle/>
        <a:p>
          <a:endParaRPr lang="en-US" sz="1800" b="1"/>
        </a:p>
      </dgm:t>
    </dgm:pt>
    <dgm:pt modelId="{DAFE6A91-B522-47C1-8067-BEEB005BF88D}" type="sibTrans" cxnId="{84F2F44D-348F-487C-AAAE-AAEC581B5A56}">
      <dgm:prSet/>
      <dgm:spPr/>
      <dgm:t>
        <a:bodyPr/>
        <a:lstStyle/>
        <a:p>
          <a:endParaRPr lang="en-US" sz="1800" b="1"/>
        </a:p>
      </dgm:t>
    </dgm:pt>
    <dgm:pt modelId="{10A0521E-93F4-4ABB-98CF-1C29BD6231A6}" type="pres">
      <dgm:prSet presAssocID="{41AB5780-F4FC-44AE-B3D0-974BE7EB30B7}" presName="outerComposite" presStyleCnt="0">
        <dgm:presLayoutVars>
          <dgm:chMax val="5"/>
          <dgm:dir/>
          <dgm:resizeHandles val="exact"/>
        </dgm:presLayoutVars>
      </dgm:prSet>
      <dgm:spPr/>
    </dgm:pt>
    <dgm:pt modelId="{114B954C-E970-4402-B9E9-270450CA987E}" type="pres">
      <dgm:prSet presAssocID="{41AB5780-F4FC-44AE-B3D0-974BE7EB30B7}" presName="dummyMaxCanvas" presStyleCnt="0">
        <dgm:presLayoutVars/>
      </dgm:prSet>
      <dgm:spPr/>
    </dgm:pt>
    <dgm:pt modelId="{C4AE4AD4-3F71-4352-B2ED-C4C9AD8BB440}" type="pres">
      <dgm:prSet presAssocID="{41AB5780-F4FC-44AE-B3D0-974BE7EB30B7}" presName="FiveNodes_1" presStyleLbl="node1" presStyleIdx="0" presStyleCnt="5">
        <dgm:presLayoutVars>
          <dgm:bulletEnabled val="1"/>
        </dgm:presLayoutVars>
      </dgm:prSet>
      <dgm:spPr/>
    </dgm:pt>
    <dgm:pt modelId="{4B6C3571-996D-4FB8-8D03-FE58D9ED9674}" type="pres">
      <dgm:prSet presAssocID="{41AB5780-F4FC-44AE-B3D0-974BE7EB30B7}" presName="FiveNodes_2" presStyleLbl="node1" presStyleIdx="1" presStyleCnt="5">
        <dgm:presLayoutVars>
          <dgm:bulletEnabled val="1"/>
        </dgm:presLayoutVars>
      </dgm:prSet>
      <dgm:spPr/>
    </dgm:pt>
    <dgm:pt modelId="{7C16F5C5-850E-4AE6-851D-434D2C807E5B}" type="pres">
      <dgm:prSet presAssocID="{41AB5780-F4FC-44AE-B3D0-974BE7EB30B7}" presName="FiveNodes_3" presStyleLbl="node1" presStyleIdx="2" presStyleCnt="5">
        <dgm:presLayoutVars>
          <dgm:bulletEnabled val="1"/>
        </dgm:presLayoutVars>
      </dgm:prSet>
      <dgm:spPr/>
    </dgm:pt>
    <dgm:pt modelId="{2BEAB8BE-CC92-467C-8574-442272E1568E}" type="pres">
      <dgm:prSet presAssocID="{41AB5780-F4FC-44AE-B3D0-974BE7EB30B7}" presName="FiveNodes_4" presStyleLbl="node1" presStyleIdx="3" presStyleCnt="5">
        <dgm:presLayoutVars>
          <dgm:bulletEnabled val="1"/>
        </dgm:presLayoutVars>
      </dgm:prSet>
      <dgm:spPr/>
    </dgm:pt>
    <dgm:pt modelId="{102AF0E3-AE32-4AE2-A5BE-6DEBFBEE026B}" type="pres">
      <dgm:prSet presAssocID="{41AB5780-F4FC-44AE-B3D0-974BE7EB30B7}" presName="FiveNodes_5" presStyleLbl="node1" presStyleIdx="4" presStyleCnt="5">
        <dgm:presLayoutVars>
          <dgm:bulletEnabled val="1"/>
        </dgm:presLayoutVars>
      </dgm:prSet>
      <dgm:spPr/>
    </dgm:pt>
    <dgm:pt modelId="{911A97E6-D3C7-4DEE-952B-14FB4F80B111}" type="pres">
      <dgm:prSet presAssocID="{41AB5780-F4FC-44AE-B3D0-974BE7EB30B7}" presName="FiveConn_1-2" presStyleLbl="fgAccFollowNode1" presStyleIdx="0" presStyleCnt="4">
        <dgm:presLayoutVars>
          <dgm:bulletEnabled val="1"/>
        </dgm:presLayoutVars>
      </dgm:prSet>
      <dgm:spPr/>
    </dgm:pt>
    <dgm:pt modelId="{F6BA48FA-95BF-448F-BE22-7188C388D18C}" type="pres">
      <dgm:prSet presAssocID="{41AB5780-F4FC-44AE-B3D0-974BE7EB30B7}" presName="FiveConn_2-3" presStyleLbl="fgAccFollowNode1" presStyleIdx="1" presStyleCnt="4">
        <dgm:presLayoutVars>
          <dgm:bulletEnabled val="1"/>
        </dgm:presLayoutVars>
      </dgm:prSet>
      <dgm:spPr/>
    </dgm:pt>
    <dgm:pt modelId="{4BDDADA0-010A-4822-82CC-1048660F5FBD}" type="pres">
      <dgm:prSet presAssocID="{41AB5780-F4FC-44AE-B3D0-974BE7EB30B7}" presName="FiveConn_3-4" presStyleLbl="fgAccFollowNode1" presStyleIdx="2" presStyleCnt="4">
        <dgm:presLayoutVars>
          <dgm:bulletEnabled val="1"/>
        </dgm:presLayoutVars>
      </dgm:prSet>
      <dgm:spPr/>
    </dgm:pt>
    <dgm:pt modelId="{FB1805C4-ACD3-4A15-AD08-34B0D16BD199}" type="pres">
      <dgm:prSet presAssocID="{41AB5780-F4FC-44AE-B3D0-974BE7EB30B7}" presName="FiveConn_4-5" presStyleLbl="fgAccFollowNode1" presStyleIdx="3" presStyleCnt="4">
        <dgm:presLayoutVars>
          <dgm:bulletEnabled val="1"/>
        </dgm:presLayoutVars>
      </dgm:prSet>
      <dgm:spPr/>
    </dgm:pt>
    <dgm:pt modelId="{37E8673E-E22B-452B-883D-A4143FBF591C}" type="pres">
      <dgm:prSet presAssocID="{41AB5780-F4FC-44AE-B3D0-974BE7EB30B7}" presName="FiveNodes_1_text" presStyleLbl="node1" presStyleIdx="4" presStyleCnt="5">
        <dgm:presLayoutVars>
          <dgm:bulletEnabled val="1"/>
        </dgm:presLayoutVars>
      </dgm:prSet>
      <dgm:spPr/>
    </dgm:pt>
    <dgm:pt modelId="{8A554F37-6469-4D01-A683-D453C6A7DF02}" type="pres">
      <dgm:prSet presAssocID="{41AB5780-F4FC-44AE-B3D0-974BE7EB30B7}" presName="FiveNodes_2_text" presStyleLbl="node1" presStyleIdx="4" presStyleCnt="5">
        <dgm:presLayoutVars>
          <dgm:bulletEnabled val="1"/>
        </dgm:presLayoutVars>
      </dgm:prSet>
      <dgm:spPr/>
    </dgm:pt>
    <dgm:pt modelId="{569837D0-AD34-45B0-A4E1-8C8D32AD0C01}" type="pres">
      <dgm:prSet presAssocID="{41AB5780-F4FC-44AE-B3D0-974BE7EB30B7}" presName="FiveNodes_3_text" presStyleLbl="node1" presStyleIdx="4" presStyleCnt="5">
        <dgm:presLayoutVars>
          <dgm:bulletEnabled val="1"/>
        </dgm:presLayoutVars>
      </dgm:prSet>
      <dgm:spPr/>
    </dgm:pt>
    <dgm:pt modelId="{9BBA5943-C68C-4011-9276-12B23017CD5C}" type="pres">
      <dgm:prSet presAssocID="{41AB5780-F4FC-44AE-B3D0-974BE7EB30B7}" presName="FiveNodes_4_text" presStyleLbl="node1" presStyleIdx="4" presStyleCnt="5">
        <dgm:presLayoutVars>
          <dgm:bulletEnabled val="1"/>
        </dgm:presLayoutVars>
      </dgm:prSet>
      <dgm:spPr/>
    </dgm:pt>
    <dgm:pt modelId="{B4EB3A07-D569-42E7-B2D3-D3DA93077DCB}" type="pres">
      <dgm:prSet presAssocID="{41AB5780-F4FC-44AE-B3D0-974BE7EB30B7}" presName="FiveNodes_5_text" presStyleLbl="node1" presStyleIdx="4" presStyleCnt="5">
        <dgm:presLayoutVars>
          <dgm:bulletEnabled val="1"/>
        </dgm:presLayoutVars>
      </dgm:prSet>
      <dgm:spPr/>
    </dgm:pt>
  </dgm:ptLst>
  <dgm:cxnLst>
    <dgm:cxn modelId="{354B1F19-675B-44D2-B68B-258316F90566}" type="presOf" srcId="{1FD2FC06-D412-4A11-89BB-9B4A7D73BDD9}" destId="{9BBA5943-C68C-4011-9276-12B23017CD5C}" srcOrd="1" destOrd="0" presId="urn:microsoft.com/office/officeart/2005/8/layout/vProcess5"/>
    <dgm:cxn modelId="{F2E20424-B213-429A-B488-BC69B02DFD0C}" srcId="{41AB5780-F4FC-44AE-B3D0-974BE7EB30B7}" destId="{0C57F5AE-B340-4C97-8DE4-3A1DE66AC615}" srcOrd="0" destOrd="0" parTransId="{F64D7C21-A103-4279-9910-C9CC98BDFBFC}" sibTransId="{19592AB0-E7A5-45E8-86BA-C71EE59EE19C}"/>
    <dgm:cxn modelId="{414E145F-403D-4091-A601-44D182D5A4E8}" srcId="{41AB5780-F4FC-44AE-B3D0-974BE7EB30B7}" destId="{4CA4DEC7-1162-4973-93E1-793583B7BB27}" srcOrd="1" destOrd="0" parTransId="{B900E59E-A35E-4476-9CE9-27D07E091669}" sibTransId="{774F0B7A-1405-4954-9434-68BB9038F986}"/>
    <dgm:cxn modelId="{0A63D862-4227-42EF-A230-DA1E391075DD}" type="presOf" srcId="{1FD2FC06-D412-4A11-89BB-9B4A7D73BDD9}" destId="{2BEAB8BE-CC92-467C-8574-442272E1568E}" srcOrd="0" destOrd="0" presId="urn:microsoft.com/office/officeart/2005/8/layout/vProcess5"/>
    <dgm:cxn modelId="{C65CF365-ADCF-4AA6-A314-A8B374F63756}" type="presOf" srcId="{4CA4DEC7-1162-4973-93E1-793583B7BB27}" destId="{4B6C3571-996D-4FB8-8D03-FE58D9ED9674}" srcOrd="0" destOrd="0" presId="urn:microsoft.com/office/officeart/2005/8/layout/vProcess5"/>
    <dgm:cxn modelId="{84F2F44D-348F-487C-AAAE-AAEC581B5A56}" srcId="{41AB5780-F4FC-44AE-B3D0-974BE7EB30B7}" destId="{A85E28CC-8A0C-4A80-A4D6-0D99B3EC9687}" srcOrd="4" destOrd="0" parTransId="{C29F85C7-F442-4806-A28C-38237586F5AC}" sibTransId="{DAFE6A91-B522-47C1-8067-BEEB005BF88D}"/>
    <dgm:cxn modelId="{A7A93450-1AA1-43F7-85BE-618E13FFA89B}" type="presOf" srcId="{72BC2FD0-2122-4297-AF79-44DDBF8FD764}" destId="{569837D0-AD34-45B0-A4E1-8C8D32AD0C01}" srcOrd="1" destOrd="0" presId="urn:microsoft.com/office/officeart/2005/8/layout/vProcess5"/>
    <dgm:cxn modelId="{9CC9F658-E84B-45CB-A154-5C7E2A3FE563}" type="presOf" srcId="{0C57F5AE-B340-4C97-8DE4-3A1DE66AC615}" destId="{C4AE4AD4-3F71-4352-B2ED-C4C9AD8BB440}" srcOrd="0" destOrd="0" presId="urn:microsoft.com/office/officeart/2005/8/layout/vProcess5"/>
    <dgm:cxn modelId="{25797359-8789-4B8D-B2BF-B5B587507B45}" type="presOf" srcId="{4CA4DEC7-1162-4973-93E1-793583B7BB27}" destId="{8A554F37-6469-4D01-A683-D453C6A7DF02}" srcOrd="1" destOrd="0" presId="urn:microsoft.com/office/officeart/2005/8/layout/vProcess5"/>
    <dgm:cxn modelId="{052ADF7C-749A-41F9-979E-21B3D5DE3E0C}" type="presOf" srcId="{CB1EE65E-F614-4F0A-BDA3-1A53DCC48195}" destId="{4BDDADA0-010A-4822-82CC-1048660F5FBD}" srcOrd="0" destOrd="0" presId="urn:microsoft.com/office/officeart/2005/8/layout/vProcess5"/>
    <dgm:cxn modelId="{7FB8807D-024A-4510-965B-E65038D0DECC}" type="presOf" srcId="{0C57F5AE-B340-4C97-8DE4-3A1DE66AC615}" destId="{37E8673E-E22B-452B-883D-A4143FBF591C}" srcOrd="1" destOrd="0" presId="urn:microsoft.com/office/officeart/2005/8/layout/vProcess5"/>
    <dgm:cxn modelId="{0ADBA07D-CA67-4668-8BA2-2E2537E43432}" type="presOf" srcId="{19592AB0-E7A5-45E8-86BA-C71EE59EE19C}" destId="{911A97E6-D3C7-4DEE-952B-14FB4F80B111}" srcOrd="0" destOrd="0" presId="urn:microsoft.com/office/officeart/2005/8/layout/vProcess5"/>
    <dgm:cxn modelId="{23991880-3403-4437-BBA7-358DFD28490B}" type="presOf" srcId="{A85E28CC-8A0C-4A80-A4D6-0D99B3EC9687}" destId="{102AF0E3-AE32-4AE2-A5BE-6DEBFBEE026B}" srcOrd="0" destOrd="0" presId="urn:microsoft.com/office/officeart/2005/8/layout/vProcess5"/>
    <dgm:cxn modelId="{3A86BE91-27E1-4320-9496-691AEB28EF82}" srcId="{41AB5780-F4FC-44AE-B3D0-974BE7EB30B7}" destId="{72BC2FD0-2122-4297-AF79-44DDBF8FD764}" srcOrd="2" destOrd="0" parTransId="{DA633967-0184-4A78-BB02-DEEE59C22FE3}" sibTransId="{CB1EE65E-F614-4F0A-BDA3-1A53DCC48195}"/>
    <dgm:cxn modelId="{BA4CBB9E-5200-4ABB-BDB9-C9CE3384E70E}" type="presOf" srcId="{774F0B7A-1405-4954-9434-68BB9038F986}" destId="{F6BA48FA-95BF-448F-BE22-7188C388D18C}" srcOrd="0" destOrd="0" presId="urn:microsoft.com/office/officeart/2005/8/layout/vProcess5"/>
    <dgm:cxn modelId="{2A1DD9A4-C89E-4EC1-8BB3-B661B7F09E4D}" type="presOf" srcId="{7BCF8096-DE2E-4AEC-9DAA-BA99EA2C80A3}" destId="{FB1805C4-ACD3-4A15-AD08-34B0D16BD199}" srcOrd="0" destOrd="0" presId="urn:microsoft.com/office/officeart/2005/8/layout/vProcess5"/>
    <dgm:cxn modelId="{DF4C2BAA-8B2F-4B38-BA52-037AAE02D909}" type="presOf" srcId="{72BC2FD0-2122-4297-AF79-44DDBF8FD764}" destId="{7C16F5C5-850E-4AE6-851D-434D2C807E5B}" srcOrd="0" destOrd="0" presId="urn:microsoft.com/office/officeart/2005/8/layout/vProcess5"/>
    <dgm:cxn modelId="{274E68B5-A56C-4E2D-B5A9-B2997C397BC0}" srcId="{41AB5780-F4FC-44AE-B3D0-974BE7EB30B7}" destId="{1FD2FC06-D412-4A11-89BB-9B4A7D73BDD9}" srcOrd="3" destOrd="0" parTransId="{6DE96C96-9EFC-4B4A-939E-4DFF63DE615B}" sibTransId="{7BCF8096-DE2E-4AEC-9DAA-BA99EA2C80A3}"/>
    <dgm:cxn modelId="{1FE7F9C9-2722-46A3-B910-831BE3AE3D02}" type="presOf" srcId="{A85E28CC-8A0C-4A80-A4D6-0D99B3EC9687}" destId="{B4EB3A07-D569-42E7-B2D3-D3DA93077DCB}" srcOrd="1" destOrd="0" presId="urn:microsoft.com/office/officeart/2005/8/layout/vProcess5"/>
    <dgm:cxn modelId="{880B65E7-C0AC-4594-BD62-BD3624923796}" type="presOf" srcId="{41AB5780-F4FC-44AE-B3D0-974BE7EB30B7}" destId="{10A0521E-93F4-4ABB-98CF-1C29BD6231A6}" srcOrd="0" destOrd="0" presId="urn:microsoft.com/office/officeart/2005/8/layout/vProcess5"/>
    <dgm:cxn modelId="{7CA8CAD1-243F-4908-AF58-984A5359AFC9}" type="presParOf" srcId="{10A0521E-93F4-4ABB-98CF-1C29BD6231A6}" destId="{114B954C-E970-4402-B9E9-270450CA987E}" srcOrd="0" destOrd="0" presId="urn:microsoft.com/office/officeart/2005/8/layout/vProcess5"/>
    <dgm:cxn modelId="{E6844BF5-1C0D-4BF2-95CB-A77984C23F5D}" type="presParOf" srcId="{10A0521E-93F4-4ABB-98CF-1C29BD6231A6}" destId="{C4AE4AD4-3F71-4352-B2ED-C4C9AD8BB440}" srcOrd="1" destOrd="0" presId="urn:microsoft.com/office/officeart/2005/8/layout/vProcess5"/>
    <dgm:cxn modelId="{68E4CF76-9E24-4AED-A3A2-721CC45AFF13}" type="presParOf" srcId="{10A0521E-93F4-4ABB-98CF-1C29BD6231A6}" destId="{4B6C3571-996D-4FB8-8D03-FE58D9ED9674}" srcOrd="2" destOrd="0" presId="urn:microsoft.com/office/officeart/2005/8/layout/vProcess5"/>
    <dgm:cxn modelId="{F46DE124-B0EB-4D27-86CF-A905B768B15D}" type="presParOf" srcId="{10A0521E-93F4-4ABB-98CF-1C29BD6231A6}" destId="{7C16F5C5-850E-4AE6-851D-434D2C807E5B}" srcOrd="3" destOrd="0" presId="urn:microsoft.com/office/officeart/2005/8/layout/vProcess5"/>
    <dgm:cxn modelId="{F305F6B0-BDBF-4030-9438-8E5C7CC6B89B}" type="presParOf" srcId="{10A0521E-93F4-4ABB-98CF-1C29BD6231A6}" destId="{2BEAB8BE-CC92-467C-8574-442272E1568E}" srcOrd="4" destOrd="0" presId="urn:microsoft.com/office/officeart/2005/8/layout/vProcess5"/>
    <dgm:cxn modelId="{8FBA5A67-9848-4223-8E8F-EDE48747529F}" type="presParOf" srcId="{10A0521E-93F4-4ABB-98CF-1C29BD6231A6}" destId="{102AF0E3-AE32-4AE2-A5BE-6DEBFBEE026B}" srcOrd="5" destOrd="0" presId="urn:microsoft.com/office/officeart/2005/8/layout/vProcess5"/>
    <dgm:cxn modelId="{DDD548E5-F98D-4A41-AC1A-7FC45C17A6C5}" type="presParOf" srcId="{10A0521E-93F4-4ABB-98CF-1C29BD6231A6}" destId="{911A97E6-D3C7-4DEE-952B-14FB4F80B111}" srcOrd="6" destOrd="0" presId="urn:microsoft.com/office/officeart/2005/8/layout/vProcess5"/>
    <dgm:cxn modelId="{0537C486-B6EB-4B03-8522-A115870FFC2E}" type="presParOf" srcId="{10A0521E-93F4-4ABB-98CF-1C29BD6231A6}" destId="{F6BA48FA-95BF-448F-BE22-7188C388D18C}" srcOrd="7" destOrd="0" presId="urn:microsoft.com/office/officeart/2005/8/layout/vProcess5"/>
    <dgm:cxn modelId="{AFB90CEC-BE2D-4758-93F5-FD0D73904A48}" type="presParOf" srcId="{10A0521E-93F4-4ABB-98CF-1C29BD6231A6}" destId="{4BDDADA0-010A-4822-82CC-1048660F5FBD}" srcOrd="8" destOrd="0" presId="urn:microsoft.com/office/officeart/2005/8/layout/vProcess5"/>
    <dgm:cxn modelId="{74C47B20-8B0D-47E6-8964-896DFB20DA33}" type="presParOf" srcId="{10A0521E-93F4-4ABB-98CF-1C29BD6231A6}" destId="{FB1805C4-ACD3-4A15-AD08-34B0D16BD199}" srcOrd="9" destOrd="0" presId="urn:microsoft.com/office/officeart/2005/8/layout/vProcess5"/>
    <dgm:cxn modelId="{31361C2A-023A-4948-8B62-B967980B3621}" type="presParOf" srcId="{10A0521E-93F4-4ABB-98CF-1C29BD6231A6}" destId="{37E8673E-E22B-452B-883D-A4143FBF591C}" srcOrd="10" destOrd="0" presId="urn:microsoft.com/office/officeart/2005/8/layout/vProcess5"/>
    <dgm:cxn modelId="{9CF13282-5D72-4BA7-B94F-714895231AFC}" type="presParOf" srcId="{10A0521E-93F4-4ABB-98CF-1C29BD6231A6}" destId="{8A554F37-6469-4D01-A683-D453C6A7DF02}" srcOrd="11" destOrd="0" presId="urn:microsoft.com/office/officeart/2005/8/layout/vProcess5"/>
    <dgm:cxn modelId="{4E039FFC-5FC6-48A2-AEF7-86721A762041}" type="presParOf" srcId="{10A0521E-93F4-4ABB-98CF-1C29BD6231A6}" destId="{569837D0-AD34-45B0-A4E1-8C8D32AD0C01}" srcOrd="12" destOrd="0" presId="urn:microsoft.com/office/officeart/2005/8/layout/vProcess5"/>
    <dgm:cxn modelId="{FC1BC5A1-C91D-431C-BDCA-EACE1A02B9CF}" type="presParOf" srcId="{10A0521E-93F4-4ABB-98CF-1C29BD6231A6}" destId="{9BBA5943-C68C-4011-9276-12B23017CD5C}" srcOrd="13" destOrd="0" presId="urn:microsoft.com/office/officeart/2005/8/layout/vProcess5"/>
    <dgm:cxn modelId="{65B79D32-B99A-4E73-88E3-C93A6021E0AA}" type="presParOf" srcId="{10A0521E-93F4-4ABB-98CF-1C29BD6231A6}" destId="{B4EB3A07-D569-42E7-B2D3-D3DA93077DC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373AF0-FF1D-435F-855D-1B7273E8257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108C7D-BC32-4B07-8D15-B1F0FBE76433}">
      <dgm:prSet/>
      <dgm:spPr/>
      <dgm:t>
        <a:bodyPr/>
        <a:lstStyle/>
        <a:p>
          <a:pPr>
            <a:lnSpc>
              <a:spcPct val="100000"/>
            </a:lnSpc>
          </a:pPr>
          <a:r>
            <a:rPr lang="tr-TR" dirty="0"/>
            <a:t>E</a:t>
          </a:r>
          <a:r>
            <a:rPr lang="en-US" dirty="0" err="1"/>
            <a:t>nable</a:t>
          </a:r>
          <a:r>
            <a:rPr lang="en-US" dirty="0"/>
            <a:t> to satisfy customer needs.</a:t>
          </a:r>
        </a:p>
      </dgm:t>
    </dgm:pt>
    <dgm:pt modelId="{4E5541E0-B94F-4A83-BAD4-A5F2125391D0}" type="parTrans" cxnId="{0A8F7661-CCCE-42A7-92BE-202083885A81}">
      <dgm:prSet/>
      <dgm:spPr/>
      <dgm:t>
        <a:bodyPr/>
        <a:lstStyle/>
        <a:p>
          <a:endParaRPr lang="en-US"/>
        </a:p>
      </dgm:t>
    </dgm:pt>
    <dgm:pt modelId="{B31BD0AD-0724-4722-94E1-7315E37A1BE8}" type="sibTrans" cxnId="{0A8F7661-CCCE-42A7-92BE-202083885A81}">
      <dgm:prSet/>
      <dgm:spPr/>
      <dgm:t>
        <a:bodyPr/>
        <a:lstStyle/>
        <a:p>
          <a:pPr>
            <a:lnSpc>
              <a:spcPct val="100000"/>
            </a:lnSpc>
          </a:pPr>
          <a:endParaRPr lang="en-US"/>
        </a:p>
      </dgm:t>
    </dgm:pt>
    <dgm:pt modelId="{347397C8-434C-42DD-B74F-24EFBAE3B073}">
      <dgm:prSet/>
      <dgm:spPr/>
      <dgm:t>
        <a:bodyPr/>
        <a:lstStyle/>
        <a:p>
          <a:pPr>
            <a:lnSpc>
              <a:spcPct val="100000"/>
            </a:lnSpc>
          </a:pPr>
          <a:r>
            <a:rPr lang="tr-TR" dirty="0"/>
            <a:t>D</a:t>
          </a:r>
          <a:r>
            <a:rPr lang="en-US" dirty="0" err="1"/>
            <a:t>urability</a:t>
          </a:r>
          <a:r>
            <a:rPr lang="en-US" dirty="0"/>
            <a:t> of the product - sustainable product should enable meeting the needs of the customer in the long term, </a:t>
          </a:r>
        </a:p>
      </dgm:t>
    </dgm:pt>
    <dgm:pt modelId="{03686AFF-2C38-45B1-BB87-64957748F33A}" type="parTrans" cxnId="{1A9E9ECC-4844-4CA0-A816-F8FCF042E9DB}">
      <dgm:prSet/>
      <dgm:spPr/>
      <dgm:t>
        <a:bodyPr/>
        <a:lstStyle/>
        <a:p>
          <a:endParaRPr lang="en-US"/>
        </a:p>
      </dgm:t>
    </dgm:pt>
    <dgm:pt modelId="{F3634E05-8A80-44C6-8E67-D7347FB16FB8}" type="sibTrans" cxnId="{1A9E9ECC-4844-4CA0-A816-F8FCF042E9DB}">
      <dgm:prSet/>
      <dgm:spPr/>
      <dgm:t>
        <a:bodyPr/>
        <a:lstStyle/>
        <a:p>
          <a:pPr>
            <a:lnSpc>
              <a:spcPct val="100000"/>
            </a:lnSpc>
          </a:pPr>
          <a:endParaRPr lang="en-US"/>
        </a:p>
      </dgm:t>
    </dgm:pt>
    <dgm:pt modelId="{B1077B86-5412-4BA5-9F61-710BEA8CBC4D}">
      <dgm:prSet/>
      <dgm:spPr/>
      <dgm:t>
        <a:bodyPr/>
        <a:lstStyle/>
        <a:p>
          <a:pPr>
            <a:lnSpc>
              <a:spcPct val="100000"/>
            </a:lnSpc>
          </a:pPr>
          <a:r>
            <a:rPr lang="en-US" dirty="0"/>
            <a:t>the dual nature of sustainable offers, i.e. the implementation of social and environmental aspects. Unlike the organic, sustainable products should focus on social and environmental aspects,</a:t>
          </a:r>
        </a:p>
      </dgm:t>
    </dgm:pt>
    <dgm:pt modelId="{01A3C50B-4CC3-4A53-811A-53C6D3C5E406}" type="parTrans" cxnId="{BDF66223-0F65-4366-A88D-214CF4C21505}">
      <dgm:prSet/>
      <dgm:spPr/>
      <dgm:t>
        <a:bodyPr/>
        <a:lstStyle/>
        <a:p>
          <a:endParaRPr lang="en-US"/>
        </a:p>
      </dgm:t>
    </dgm:pt>
    <dgm:pt modelId="{B9AB136B-7FB1-489D-B46F-BCCC83E3D94D}" type="sibTrans" cxnId="{BDF66223-0F65-4366-A88D-214CF4C21505}">
      <dgm:prSet/>
      <dgm:spPr/>
      <dgm:t>
        <a:bodyPr/>
        <a:lstStyle/>
        <a:p>
          <a:pPr>
            <a:lnSpc>
              <a:spcPct val="100000"/>
            </a:lnSpc>
          </a:pPr>
          <a:endParaRPr lang="en-US"/>
        </a:p>
      </dgm:t>
    </dgm:pt>
    <dgm:pt modelId="{B5D523E3-43E7-4E97-AAB7-51B53D61D351}">
      <dgm:prSet/>
      <dgm:spPr/>
      <dgm:t>
        <a:bodyPr/>
        <a:lstStyle/>
        <a:p>
          <a:pPr>
            <a:lnSpc>
              <a:spcPct val="100000"/>
            </a:lnSpc>
          </a:pPr>
          <a:r>
            <a:rPr lang="tr-TR" dirty="0"/>
            <a:t>B</a:t>
          </a:r>
          <a:r>
            <a:rPr lang="en-US" dirty="0"/>
            <a:t>road understanding of the product life cycle - from raw material acquisition stage, through transport and manufacturing to use and post - use, </a:t>
          </a:r>
        </a:p>
      </dgm:t>
    </dgm:pt>
    <dgm:pt modelId="{84DC1DD7-7972-445E-B038-5D0C36F35066}" type="parTrans" cxnId="{64BED5BF-F4CE-449C-B9BB-0E455071726E}">
      <dgm:prSet/>
      <dgm:spPr/>
      <dgm:t>
        <a:bodyPr/>
        <a:lstStyle/>
        <a:p>
          <a:endParaRPr lang="en-US"/>
        </a:p>
      </dgm:t>
    </dgm:pt>
    <dgm:pt modelId="{5327E10D-105A-4A33-A4C5-09BC64BBCCEF}" type="sibTrans" cxnId="{64BED5BF-F4CE-449C-B9BB-0E455071726E}">
      <dgm:prSet/>
      <dgm:spPr/>
      <dgm:t>
        <a:bodyPr/>
        <a:lstStyle/>
        <a:p>
          <a:pPr>
            <a:lnSpc>
              <a:spcPct val="100000"/>
            </a:lnSpc>
          </a:pPr>
          <a:endParaRPr lang="en-US"/>
        </a:p>
      </dgm:t>
    </dgm:pt>
    <dgm:pt modelId="{585A8303-AC3D-4712-A0A7-6A8545A5D49C}">
      <dgm:prSet/>
      <dgm:spPr/>
      <dgm:t>
        <a:bodyPr/>
        <a:lstStyle/>
        <a:p>
          <a:pPr>
            <a:lnSpc>
              <a:spcPct val="100000"/>
            </a:lnSpc>
          </a:pPr>
          <a:r>
            <a:rPr lang="tr-TR" dirty="0"/>
            <a:t>C</a:t>
          </a:r>
          <a:r>
            <a:rPr lang="en-US" dirty="0" err="1"/>
            <a:t>ontinuous</a:t>
          </a:r>
          <a:r>
            <a:rPr lang="en-US" dirty="0"/>
            <a:t> improvement of products</a:t>
          </a:r>
        </a:p>
      </dgm:t>
    </dgm:pt>
    <dgm:pt modelId="{D6F91368-0DF2-46FC-B52A-59BA382BE87C}" type="parTrans" cxnId="{D66148B4-6FA6-42D9-B832-BCFDF6633431}">
      <dgm:prSet/>
      <dgm:spPr/>
      <dgm:t>
        <a:bodyPr/>
        <a:lstStyle/>
        <a:p>
          <a:endParaRPr lang="en-US"/>
        </a:p>
      </dgm:t>
    </dgm:pt>
    <dgm:pt modelId="{639D8E98-9CA7-4169-AF69-EFF512C89ADF}" type="sibTrans" cxnId="{D66148B4-6FA6-42D9-B832-BCFDF6633431}">
      <dgm:prSet/>
      <dgm:spPr/>
      <dgm:t>
        <a:bodyPr/>
        <a:lstStyle/>
        <a:p>
          <a:endParaRPr lang="en-US"/>
        </a:p>
      </dgm:t>
    </dgm:pt>
    <dgm:pt modelId="{F01CCBF7-E173-4BAF-B37D-1912F5DFE553}" type="pres">
      <dgm:prSet presAssocID="{CA373AF0-FF1D-435F-855D-1B7273E82576}" presName="root" presStyleCnt="0">
        <dgm:presLayoutVars>
          <dgm:dir/>
          <dgm:resizeHandles val="exact"/>
        </dgm:presLayoutVars>
      </dgm:prSet>
      <dgm:spPr/>
    </dgm:pt>
    <dgm:pt modelId="{EA8DBBC2-B463-4AAE-81D2-14CA4F0046FE}" type="pres">
      <dgm:prSet presAssocID="{9B108C7D-BC32-4B07-8D15-B1F0FBE76433}" presName="compNode" presStyleCnt="0"/>
      <dgm:spPr/>
    </dgm:pt>
    <dgm:pt modelId="{EC0BDBEB-4317-4D02-8202-50CA9708C693}" type="pres">
      <dgm:prSet presAssocID="{9B108C7D-BC32-4B07-8D15-B1F0FBE76433}" presName="bgRect" presStyleLbl="bgShp" presStyleIdx="0" presStyleCnt="5"/>
      <dgm:spPr/>
    </dgm:pt>
    <dgm:pt modelId="{E16A8E6D-1A9C-45EE-ABEC-62C72E774673}" type="pres">
      <dgm:prSet presAssocID="{9B108C7D-BC32-4B07-8D15-B1F0FBE7643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l center"/>
        </a:ext>
      </dgm:extLst>
    </dgm:pt>
    <dgm:pt modelId="{7A8D11DC-2062-48A7-8C92-C30AF4A0D8AD}" type="pres">
      <dgm:prSet presAssocID="{9B108C7D-BC32-4B07-8D15-B1F0FBE76433}" presName="spaceRect" presStyleCnt="0"/>
      <dgm:spPr/>
    </dgm:pt>
    <dgm:pt modelId="{AF4EB3DD-5F27-4248-9811-E7749D4AC8FE}" type="pres">
      <dgm:prSet presAssocID="{9B108C7D-BC32-4B07-8D15-B1F0FBE76433}" presName="parTx" presStyleLbl="revTx" presStyleIdx="0" presStyleCnt="5">
        <dgm:presLayoutVars>
          <dgm:chMax val="0"/>
          <dgm:chPref val="0"/>
        </dgm:presLayoutVars>
      </dgm:prSet>
      <dgm:spPr/>
    </dgm:pt>
    <dgm:pt modelId="{6BC90E95-E696-409D-9387-5AEEECA49605}" type="pres">
      <dgm:prSet presAssocID="{B31BD0AD-0724-4722-94E1-7315E37A1BE8}" presName="sibTrans" presStyleCnt="0"/>
      <dgm:spPr/>
    </dgm:pt>
    <dgm:pt modelId="{5FB3800A-BE76-474D-898A-00BAF6E00A51}" type="pres">
      <dgm:prSet presAssocID="{347397C8-434C-42DD-B74F-24EFBAE3B073}" presName="compNode" presStyleCnt="0"/>
      <dgm:spPr/>
    </dgm:pt>
    <dgm:pt modelId="{F40BDE0D-CDE9-41B9-9AC4-579E2EF7073D}" type="pres">
      <dgm:prSet presAssocID="{347397C8-434C-42DD-B74F-24EFBAE3B073}" presName="bgRect" presStyleLbl="bgShp" presStyleIdx="1" presStyleCnt="5"/>
      <dgm:spPr/>
    </dgm:pt>
    <dgm:pt modelId="{90460D10-AD98-4E0E-88F7-DAB00BC0BA2C}" type="pres">
      <dgm:prSet presAssocID="{347397C8-434C-42DD-B74F-24EFBAE3B0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ri dönüşüm"/>
        </a:ext>
      </dgm:extLst>
    </dgm:pt>
    <dgm:pt modelId="{5E19201A-A21C-4F47-99B5-B19666A6E70A}" type="pres">
      <dgm:prSet presAssocID="{347397C8-434C-42DD-B74F-24EFBAE3B073}" presName="spaceRect" presStyleCnt="0"/>
      <dgm:spPr/>
    </dgm:pt>
    <dgm:pt modelId="{62988BBD-3449-4FF6-9F73-0C9A366F036F}" type="pres">
      <dgm:prSet presAssocID="{347397C8-434C-42DD-B74F-24EFBAE3B073}" presName="parTx" presStyleLbl="revTx" presStyleIdx="1" presStyleCnt="5" custScaleX="100000" custLinFactNeighborX="739" custLinFactNeighborY="-15605">
        <dgm:presLayoutVars>
          <dgm:chMax val="0"/>
          <dgm:chPref val="0"/>
        </dgm:presLayoutVars>
      </dgm:prSet>
      <dgm:spPr/>
    </dgm:pt>
    <dgm:pt modelId="{C7B85354-1734-481F-B9AF-90F0AFAA79CD}" type="pres">
      <dgm:prSet presAssocID="{F3634E05-8A80-44C6-8E67-D7347FB16FB8}" presName="sibTrans" presStyleCnt="0"/>
      <dgm:spPr/>
    </dgm:pt>
    <dgm:pt modelId="{40D3F5B1-9820-436D-826C-5B55EB6F6962}" type="pres">
      <dgm:prSet presAssocID="{B1077B86-5412-4BA5-9F61-710BEA8CBC4D}" presName="compNode" presStyleCnt="0"/>
      <dgm:spPr/>
    </dgm:pt>
    <dgm:pt modelId="{594FEED5-E329-4FC2-BFD6-E0B3C959E496}" type="pres">
      <dgm:prSet presAssocID="{B1077B86-5412-4BA5-9F61-710BEA8CBC4D}" presName="bgRect" presStyleLbl="bgShp" presStyleIdx="2" presStyleCnt="5"/>
      <dgm:spPr/>
    </dgm:pt>
    <dgm:pt modelId="{01AC9098-A4DB-4F88-B8D3-2C75EB0DDBA6}" type="pres">
      <dgm:prSet presAssocID="{B1077B86-5412-4BA5-9F61-710BEA8CBC4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ürdürülebilirlik"/>
        </a:ext>
      </dgm:extLst>
    </dgm:pt>
    <dgm:pt modelId="{DA6AEC30-CB12-4417-AED4-4AEEAC4561A3}" type="pres">
      <dgm:prSet presAssocID="{B1077B86-5412-4BA5-9F61-710BEA8CBC4D}" presName="spaceRect" presStyleCnt="0"/>
      <dgm:spPr/>
    </dgm:pt>
    <dgm:pt modelId="{6AA0556E-63A7-4EF9-8B5F-35AE661CD1DE}" type="pres">
      <dgm:prSet presAssocID="{B1077B86-5412-4BA5-9F61-710BEA8CBC4D}" presName="parTx" presStyleLbl="revTx" presStyleIdx="2" presStyleCnt="5" custScaleX="109877" custLinFactNeighborX="2911" custLinFactNeighborY="-2512">
        <dgm:presLayoutVars>
          <dgm:chMax val="0"/>
          <dgm:chPref val="0"/>
        </dgm:presLayoutVars>
      </dgm:prSet>
      <dgm:spPr/>
    </dgm:pt>
    <dgm:pt modelId="{57873536-336E-4F06-BB29-D96F78E7D417}" type="pres">
      <dgm:prSet presAssocID="{B9AB136B-7FB1-489D-B46F-BCCC83E3D94D}" presName="sibTrans" presStyleCnt="0"/>
      <dgm:spPr/>
    </dgm:pt>
    <dgm:pt modelId="{AB966008-1603-49D2-BB30-CD0A2041A924}" type="pres">
      <dgm:prSet presAssocID="{B5D523E3-43E7-4E97-AAB7-51B53D61D351}" presName="compNode" presStyleCnt="0"/>
      <dgm:spPr/>
    </dgm:pt>
    <dgm:pt modelId="{FF6C340B-ACE8-43CC-83F6-C84B9CF524D3}" type="pres">
      <dgm:prSet presAssocID="{B5D523E3-43E7-4E97-AAB7-51B53D61D351}" presName="bgRect" presStyleLbl="bgShp" presStyleIdx="3" presStyleCnt="5"/>
      <dgm:spPr/>
    </dgm:pt>
    <dgm:pt modelId="{0BEED52C-40FC-4102-9718-4BF93A7EB4DC}" type="pres">
      <dgm:prSet presAssocID="{B5D523E3-43E7-4E97-AAB7-51B53D61D35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abrika"/>
        </a:ext>
      </dgm:extLst>
    </dgm:pt>
    <dgm:pt modelId="{44F306AA-6327-4ED7-8B5D-2CEF5F9457BD}" type="pres">
      <dgm:prSet presAssocID="{B5D523E3-43E7-4E97-AAB7-51B53D61D351}" presName="spaceRect" presStyleCnt="0"/>
      <dgm:spPr/>
    </dgm:pt>
    <dgm:pt modelId="{9CE2DB37-DBD3-467A-8436-CFF1B40465A2}" type="pres">
      <dgm:prSet presAssocID="{B5D523E3-43E7-4E97-AAB7-51B53D61D351}" presName="parTx" presStyleLbl="revTx" presStyleIdx="3" presStyleCnt="5" custScaleX="97279" custLinFactNeighborX="524" custLinFactNeighborY="-338">
        <dgm:presLayoutVars>
          <dgm:chMax val="0"/>
          <dgm:chPref val="0"/>
        </dgm:presLayoutVars>
      </dgm:prSet>
      <dgm:spPr/>
    </dgm:pt>
    <dgm:pt modelId="{364B60B8-CD86-48B4-8749-6B4A7F3B85C2}" type="pres">
      <dgm:prSet presAssocID="{5327E10D-105A-4A33-A4C5-09BC64BBCCEF}" presName="sibTrans" presStyleCnt="0"/>
      <dgm:spPr/>
    </dgm:pt>
    <dgm:pt modelId="{CACB6963-6540-46D3-BB76-9C43413C1F01}" type="pres">
      <dgm:prSet presAssocID="{585A8303-AC3D-4712-A0A7-6A8545A5D49C}" presName="compNode" presStyleCnt="0"/>
      <dgm:spPr/>
    </dgm:pt>
    <dgm:pt modelId="{26F83B1F-AC63-4CB4-B303-CCAF6A2C35B4}" type="pres">
      <dgm:prSet presAssocID="{585A8303-AC3D-4712-A0A7-6A8545A5D49C}" presName="bgRect" presStyleLbl="bgShp" presStyleIdx="4" presStyleCnt="5"/>
      <dgm:spPr/>
    </dgm:pt>
    <dgm:pt modelId="{F790A5FD-5A26-47BC-8A66-9DED6CC9254E}" type="pres">
      <dgm:prSet presAssocID="{585A8303-AC3D-4712-A0A7-6A8545A5D49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Yinele"/>
        </a:ext>
      </dgm:extLst>
    </dgm:pt>
    <dgm:pt modelId="{3CCADC2A-EAD7-4652-982E-FFCF57713A96}" type="pres">
      <dgm:prSet presAssocID="{585A8303-AC3D-4712-A0A7-6A8545A5D49C}" presName="spaceRect" presStyleCnt="0"/>
      <dgm:spPr/>
    </dgm:pt>
    <dgm:pt modelId="{AF756AF3-7700-4454-B196-2BDF359D3976}" type="pres">
      <dgm:prSet presAssocID="{585A8303-AC3D-4712-A0A7-6A8545A5D49C}" presName="parTx" presStyleLbl="revTx" presStyleIdx="4" presStyleCnt="5">
        <dgm:presLayoutVars>
          <dgm:chMax val="0"/>
          <dgm:chPref val="0"/>
        </dgm:presLayoutVars>
      </dgm:prSet>
      <dgm:spPr/>
    </dgm:pt>
  </dgm:ptLst>
  <dgm:cxnLst>
    <dgm:cxn modelId="{CC1A8408-83F7-4651-B37D-C55E791B8E14}" type="presOf" srcId="{CA373AF0-FF1D-435F-855D-1B7273E82576}" destId="{F01CCBF7-E173-4BAF-B37D-1912F5DFE553}" srcOrd="0" destOrd="0" presId="urn:microsoft.com/office/officeart/2018/2/layout/IconVerticalSolidList"/>
    <dgm:cxn modelId="{BDF66223-0F65-4366-A88D-214CF4C21505}" srcId="{CA373AF0-FF1D-435F-855D-1B7273E82576}" destId="{B1077B86-5412-4BA5-9F61-710BEA8CBC4D}" srcOrd="2" destOrd="0" parTransId="{01A3C50B-4CC3-4A53-811A-53C6D3C5E406}" sibTransId="{B9AB136B-7FB1-489D-B46F-BCCC83E3D94D}"/>
    <dgm:cxn modelId="{FCF3D724-45DB-4439-AC99-74132155A009}" type="presOf" srcId="{347397C8-434C-42DD-B74F-24EFBAE3B073}" destId="{62988BBD-3449-4FF6-9F73-0C9A366F036F}" srcOrd="0" destOrd="0" presId="urn:microsoft.com/office/officeart/2018/2/layout/IconVerticalSolidList"/>
    <dgm:cxn modelId="{2C89F23D-4580-4C2C-819A-C5BB38A05E35}" type="presOf" srcId="{B1077B86-5412-4BA5-9F61-710BEA8CBC4D}" destId="{6AA0556E-63A7-4EF9-8B5F-35AE661CD1DE}" srcOrd="0" destOrd="0" presId="urn:microsoft.com/office/officeart/2018/2/layout/IconVerticalSolidList"/>
    <dgm:cxn modelId="{0A8F7661-CCCE-42A7-92BE-202083885A81}" srcId="{CA373AF0-FF1D-435F-855D-1B7273E82576}" destId="{9B108C7D-BC32-4B07-8D15-B1F0FBE76433}" srcOrd="0" destOrd="0" parTransId="{4E5541E0-B94F-4A83-BAD4-A5F2125391D0}" sibTransId="{B31BD0AD-0724-4722-94E1-7315E37A1BE8}"/>
    <dgm:cxn modelId="{0B045352-8886-42DC-ABB0-8013FE65C834}" type="presOf" srcId="{585A8303-AC3D-4712-A0A7-6A8545A5D49C}" destId="{AF756AF3-7700-4454-B196-2BDF359D3976}" srcOrd="0" destOrd="0" presId="urn:microsoft.com/office/officeart/2018/2/layout/IconVerticalSolidList"/>
    <dgm:cxn modelId="{D66148B4-6FA6-42D9-B832-BCFDF6633431}" srcId="{CA373AF0-FF1D-435F-855D-1B7273E82576}" destId="{585A8303-AC3D-4712-A0A7-6A8545A5D49C}" srcOrd="4" destOrd="0" parTransId="{D6F91368-0DF2-46FC-B52A-59BA382BE87C}" sibTransId="{639D8E98-9CA7-4169-AF69-EFF512C89ADF}"/>
    <dgm:cxn modelId="{64BED5BF-F4CE-449C-B9BB-0E455071726E}" srcId="{CA373AF0-FF1D-435F-855D-1B7273E82576}" destId="{B5D523E3-43E7-4E97-AAB7-51B53D61D351}" srcOrd="3" destOrd="0" parTransId="{84DC1DD7-7972-445E-B038-5D0C36F35066}" sibTransId="{5327E10D-105A-4A33-A4C5-09BC64BBCCEF}"/>
    <dgm:cxn modelId="{1A9E9ECC-4844-4CA0-A816-F8FCF042E9DB}" srcId="{CA373AF0-FF1D-435F-855D-1B7273E82576}" destId="{347397C8-434C-42DD-B74F-24EFBAE3B073}" srcOrd="1" destOrd="0" parTransId="{03686AFF-2C38-45B1-BB87-64957748F33A}" sibTransId="{F3634E05-8A80-44C6-8E67-D7347FB16FB8}"/>
    <dgm:cxn modelId="{DC7E92DC-9D32-4703-AF97-24818DEF2E29}" type="presOf" srcId="{B5D523E3-43E7-4E97-AAB7-51B53D61D351}" destId="{9CE2DB37-DBD3-467A-8436-CFF1B40465A2}" srcOrd="0" destOrd="0" presId="urn:microsoft.com/office/officeart/2018/2/layout/IconVerticalSolidList"/>
    <dgm:cxn modelId="{0EB98FF9-29ED-4AF4-8727-B80E90744C5B}" type="presOf" srcId="{9B108C7D-BC32-4B07-8D15-B1F0FBE76433}" destId="{AF4EB3DD-5F27-4248-9811-E7749D4AC8FE}" srcOrd="0" destOrd="0" presId="urn:microsoft.com/office/officeart/2018/2/layout/IconVerticalSolidList"/>
    <dgm:cxn modelId="{69722F0F-42DE-425C-8660-F93484E3E8CF}" type="presParOf" srcId="{F01CCBF7-E173-4BAF-B37D-1912F5DFE553}" destId="{EA8DBBC2-B463-4AAE-81D2-14CA4F0046FE}" srcOrd="0" destOrd="0" presId="urn:microsoft.com/office/officeart/2018/2/layout/IconVerticalSolidList"/>
    <dgm:cxn modelId="{4ED0ABE2-51D6-467E-A944-2386E3538C35}" type="presParOf" srcId="{EA8DBBC2-B463-4AAE-81D2-14CA4F0046FE}" destId="{EC0BDBEB-4317-4D02-8202-50CA9708C693}" srcOrd="0" destOrd="0" presId="urn:microsoft.com/office/officeart/2018/2/layout/IconVerticalSolidList"/>
    <dgm:cxn modelId="{34D4FF6E-9C0A-46AC-A7B3-8EFB9ADF1878}" type="presParOf" srcId="{EA8DBBC2-B463-4AAE-81D2-14CA4F0046FE}" destId="{E16A8E6D-1A9C-45EE-ABEC-62C72E774673}" srcOrd="1" destOrd="0" presId="urn:microsoft.com/office/officeart/2018/2/layout/IconVerticalSolidList"/>
    <dgm:cxn modelId="{E6FFDB47-8176-410A-AB48-AB2FE7377066}" type="presParOf" srcId="{EA8DBBC2-B463-4AAE-81D2-14CA4F0046FE}" destId="{7A8D11DC-2062-48A7-8C92-C30AF4A0D8AD}" srcOrd="2" destOrd="0" presId="urn:microsoft.com/office/officeart/2018/2/layout/IconVerticalSolidList"/>
    <dgm:cxn modelId="{EFEABD05-9691-4568-8D20-15B9216EEE18}" type="presParOf" srcId="{EA8DBBC2-B463-4AAE-81D2-14CA4F0046FE}" destId="{AF4EB3DD-5F27-4248-9811-E7749D4AC8FE}" srcOrd="3" destOrd="0" presId="urn:microsoft.com/office/officeart/2018/2/layout/IconVerticalSolidList"/>
    <dgm:cxn modelId="{E37EDAE8-4629-47F7-A719-7F28934D12D0}" type="presParOf" srcId="{F01CCBF7-E173-4BAF-B37D-1912F5DFE553}" destId="{6BC90E95-E696-409D-9387-5AEEECA49605}" srcOrd="1" destOrd="0" presId="urn:microsoft.com/office/officeart/2018/2/layout/IconVerticalSolidList"/>
    <dgm:cxn modelId="{7935A174-FB04-4747-82CA-2F16EC82204E}" type="presParOf" srcId="{F01CCBF7-E173-4BAF-B37D-1912F5DFE553}" destId="{5FB3800A-BE76-474D-898A-00BAF6E00A51}" srcOrd="2" destOrd="0" presId="urn:microsoft.com/office/officeart/2018/2/layout/IconVerticalSolidList"/>
    <dgm:cxn modelId="{E54C11BF-023A-4DFE-9592-111E06CEFC58}" type="presParOf" srcId="{5FB3800A-BE76-474D-898A-00BAF6E00A51}" destId="{F40BDE0D-CDE9-41B9-9AC4-579E2EF7073D}" srcOrd="0" destOrd="0" presId="urn:microsoft.com/office/officeart/2018/2/layout/IconVerticalSolidList"/>
    <dgm:cxn modelId="{AECE0A70-EFC7-4FFF-91BA-913FB0CC4167}" type="presParOf" srcId="{5FB3800A-BE76-474D-898A-00BAF6E00A51}" destId="{90460D10-AD98-4E0E-88F7-DAB00BC0BA2C}" srcOrd="1" destOrd="0" presId="urn:microsoft.com/office/officeart/2018/2/layout/IconVerticalSolidList"/>
    <dgm:cxn modelId="{755B0278-1D54-4EBD-94BA-E3701DD85ECE}" type="presParOf" srcId="{5FB3800A-BE76-474D-898A-00BAF6E00A51}" destId="{5E19201A-A21C-4F47-99B5-B19666A6E70A}" srcOrd="2" destOrd="0" presId="urn:microsoft.com/office/officeart/2018/2/layout/IconVerticalSolidList"/>
    <dgm:cxn modelId="{5CF10315-E40D-4780-A086-F6008F9351E4}" type="presParOf" srcId="{5FB3800A-BE76-474D-898A-00BAF6E00A51}" destId="{62988BBD-3449-4FF6-9F73-0C9A366F036F}" srcOrd="3" destOrd="0" presId="urn:microsoft.com/office/officeart/2018/2/layout/IconVerticalSolidList"/>
    <dgm:cxn modelId="{3439ABCB-1FDD-4759-A72B-974DADAA845F}" type="presParOf" srcId="{F01CCBF7-E173-4BAF-B37D-1912F5DFE553}" destId="{C7B85354-1734-481F-B9AF-90F0AFAA79CD}" srcOrd="3" destOrd="0" presId="urn:microsoft.com/office/officeart/2018/2/layout/IconVerticalSolidList"/>
    <dgm:cxn modelId="{A5205557-AF60-4F1E-8D92-F4E9C5AA18B5}" type="presParOf" srcId="{F01CCBF7-E173-4BAF-B37D-1912F5DFE553}" destId="{40D3F5B1-9820-436D-826C-5B55EB6F6962}" srcOrd="4" destOrd="0" presId="urn:microsoft.com/office/officeart/2018/2/layout/IconVerticalSolidList"/>
    <dgm:cxn modelId="{72345DAD-1065-4B9F-8B36-CFAA6D33F1B8}" type="presParOf" srcId="{40D3F5B1-9820-436D-826C-5B55EB6F6962}" destId="{594FEED5-E329-4FC2-BFD6-E0B3C959E496}" srcOrd="0" destOrd="0" presId="urn:microsoft.com/office/officeart/2018/2/layout/IconVerticalSolidList"/>
    <dgm:cxn modelId="{6EC39FFF-DB54-4E42-B879-C1BD041685F4}" type="presParOf" srcId="{40D3F5B1-9820-436D-826C-5B55EB6F6962}" destId="{01AC9098-A4DB-4F88-B8D3-2C75EB0DDBA6}" srcOrd="1" destOrd="0" presId="urn:microsoft.com/office/officeart/2018/2/layout/IconVerticalSolidList"/>
    <dgm:cxn modelId="{B3AB6D22-3C55-49E3-A89A-C587BC169A4B}" type="presParOf" srcId="{40D3F5B1-9820-436D-826C-5B55EB6F6962}" destId="{DA6AEC30-CB12-4417-AED4-4AEEAC4561A3}" srcOrd="2" destOrd="0" presId="urn:microsoft.com/office/officeart/2018/2/layout/IconVerticalSolidList"/>
    <dgm:cxn modelId="{303A14C0-6674-4F2D-B6C9-B66679512CD6}" type="presParOf" srcId="{40D3F5B1-9820-436D-826C-5B55EB6F6962}" destId="{6AA0556E-63A7-4EF9-8B5F-35AE661CD1DE}" srcOrd="3" destOrd="0" presId="urn:microsoft.com/office/officeart/2018/2/layout/IconVerticalSolidList"/>
    <dgm:cxn modelId="{61159429-D597-4225-AB04-F8D5DB35853F}" type="presParOf" srcId="{F01CCBF7-E173-4BAF-B37D-1912F5DFE553}" destId="{57873536-336E-4F06-BB29-D96F78E7D417}" srcOrd="5" destOrd="0" presId="urn:microsoft.com/office/officeart/2018/2/layout/IconVerticalSolidList"/>
    <dgm:cxn modelId="{401E3F74-13A1-4853-B26D-599713C635EC}" type="presParOf" srcId="{F01CCBF7-E173-4BAF-B37D-1912F5DFE553}" destId="{AB966008-1603-49D2-BB30-CD0A2041A924}" srcOrd="6" destOrd="0" presId="urn:microsoft.com/office/officeart/2018/2/layout/IconVerticalSolidList"/>
    <dgm:cxn modelId="{D7A42819-F7B8-4A01-A077-FF1B51D2BB6C}" type="presParOf" srcId="{AB966008-1603-49D2-BB30-CD0A2041A924}" destId="{FF6C340B-ACE8-43CC-83F6-C84B9CF524D3}" srcOrd="0" destOrd="0" presId="urn:microsoft.com/office/officeart/2018/2/layout/IconVerticalSolidList"/>
    <dgm:cxn modelId="{B42E81EE-E95F-4A5A-8DF1-C958F95D2AEB}" type="presParOf" srcId="{AB966008-1603-49D2-BB30-CD0A2041A924}" destId="{0BEED52C-40FC-4102-9718-4BF93A7EB4DC}" srcOrd="1" destOrd="0" presId="urn:microsoft.com/office/officeart/2018/2/layout/IconVerticalSolidList"/>
    <dgm:cxn modelId="{EB35BA9A-09FB-4B54-8F9D-14513B6386C4}" type="presParOf" srcId="{AB966008-1603-49D2-BB30-CD0A2041A924}" destId="{44F306AA-6327-4ED7-8B5D-2CEF5F9457BD}" srcOrd="2" destOrd="0" presId="urn:microsoft.com/office/officeart/2018/2/layout/IconVerticalSolidList"/>
    <dgm:cxn modelId="{3455AAFC-4923-462B-857A-483CABEB4DE9}" type="presParOf" srcId="{AB966008-1603-49D2-BB30-CD0A2041A924}" destId="{9CE2DB37-DBD3-467A-8436-CFF1B40465A2}" srcOrd="3" destOrd="0" presId="urn:microsoft.com/office/officeart/2018/2/layout/IconVerticalSolidList"/>
    <dgm:cxn modelId="{751D0072-7922-40CD-8D66-E156F1798F70}" type="presParOf" srcId="{F01CCBF7-E173-4BAF-B37D-1912F5DFE553}" destId="{364B60B8-CD86-48B4-8749-6B4A7F3B85C2}" srcOrd="7" destOrd="0" presId="urn:microsoft.com/office/officeart/2018/2/layout/IconVerticalSolidList"/>
    <dgm:cxn modelId="{DD8FB7FA-5AEA-44A7-8D5A-12864884D2F5}" type="presParOf" srcId="{F01CCBF7-E173-4BAF-B37D-1912F5DFE553}" destId="{CACB6963-6540-46D3-BB76-9C43413C1F01}" srcOrd="8" destOrd="0" presId="urn:microsoft.com/office/officeart/2018/2/layout/IconVerticalSolidList"/>
    <dgm:cxn modelId="{22FE31BC-3C78-4B86-9A90-21B83F1CBD41}" type="presParOf" srcId="{CACB6963-6540-46D3-BB76-9C43413C1F01}" destId="{26F83B1F-AC63-4CB4-B303-CCAF6A2C35B4}" srcOrd="0" destOrd="0" presId="urn:microsoft.com/office/officeart/2018/2/layout/IconVerticalSolidList"/>
    <dgm:cxn modelId="{068EF8EF-7FE1-4986-81DD-E79930CB534E}" type="presParOf" srcId="{CACB6963-6540-46D3-BB76-9C43413C1F01}" destId="{F790A5FD-5A26-47BC-8A66-9DED6CC9254E}" srcOrd="1" destOrd="0" presId="urn:microsoft.com/office/officeart/2018/2/layout/IconVerticalSolidList"/>
    <dgm:cxn modelId="{44CB2199-04C4-4FEA-8F35-D65B20BA3045}" type="presParOf" srcId="{CACB6963-6540-46D3-BB76-9C43413C1F01}" destId="{3CCADC2A-EAD7-4652-982E-FFCF57713A96}" srcOrd="2" destOrd="0" presId="urn:microsoft.com/office/officeart/2018/2/layout/IconVerticalSolidList"/>
    <dgm:cxn modelId="{CD2548B7-4939-4379-BAFE-A0F2AE6C3DCD}" type="presParOf" srcId="{CACB6963-6540-46D3-BB76-9C43413C1F01}" destId="{AF756AF3-7700-4454-B196-2BDF359D39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4C0B59-4717-480B-8D11-8826A6CE703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2A546F9-F312-4FE4-8163-7D5054567AE9}">
      <dgm:prSet/>
      <dgm:spPr/>
      <dgm:t>
        <a:bodyPr/>
        <a:lstStyle/>
        <a:p>
          <a:pPr>
            <a:lnSpc>
              <a:spcPct val="100000"/>
            </a:lnSpc>
          </a:pPr>
          <a:r>
            <a:rPr lang="tr-TR" dirty="0"/>
            <a:t>S</a:t>
          </a:r>
          <a:r>
            <a:rPr lang="en-US" dirty="0" err="1"/>
            <a:t>ustainable</a:t>
          </a:r>
          <a:r>
            <a:rPr lang="en-US" dirty="0"/>
            <a:t> products</a:t>
          </a:r>
          <a:r>
            <a:rPr lang="tr-TR" dirty="0"/>
            <a:t> </a:t>
          </a:r>
          <a:r>
            <a:rPr lang="en-US" dirty="0"/>
            <a:t>have higher prices than other offers, which is an important barrier on the demand side </a:t>
          </a:r>
        </a:p>
      </dgm:t>
    </dgm:pt>
    <dgm:pt modelId="{F61FCB23-B5E3-4487-B590-1E2E9C0CFDAE}" type="parTrans" cxnId="{455EDC3D-ADE4-4B21-83B6-AC73027711BC}">
      <dgm:prSet/>
      <dgm:spPr/>
      <dgm:t>
        <a:bodyPr/>
        <a:lstStyle/>
        <a:p>
          <a:endParaRPr lang="en-US"/>
        </a:p>
      </dgm:t>
    </dgm:pt>
    <dgm:pt modelId="{EE11CB57-5820-4C19-AB82-03F5D2E506E4}" type="sibTrans" cxnId="{455EDC3D-ADE4-4B21-83B6-AC73027711BC}">
      <dgm:prSet/>
      <dgm:spPr/>
      <dgm:t>
        <a:bodyPr/>
        <a:lstStyle/>
        <a:p>
          <a:endParaRPr lang="en-US"/>
        </a:p>
      </dgm:t>
    </dgm:pt>
    <dgm:pt modelId="{A22FA189-F5BA-446E-AEAA-98E9D85F6251}">
      <dgm:prSet/>
      <dgm:spPr/>
      <dgm:t>
        <a:bodyPr/>
        <a:lstStyle/>
        <a:p>
          <a:pPr>
            <a:lnSpc>
              <a:spcPct val="100000"/>
            </a:lnSpc>
          </a:pPr>
          <a:r>
            <a:rPr lang="en-US"/>
            <a:t>Sustainable marketing concept is not confined to calculating the economic costs, but also takes into account the social and environmental costs</a:t>
          </a:r>
        </a:p>
      </dgm:t>
    </dgm:pt>
    <dgm:pt modelId="{330445B9-4DBF-4333-8D34-034F0AB0E7D7}" type="parTrans" cxnId="{CE264EB7-8CC6-41F1-A44F-F29B1FE7EECA}">
      <dgm:prSet/>
      <dgm:spPr/>
      <dgm:t>
        <a:bodyPr/>
        <a:lstStyle/>
        <a:p>
          <a:endParaRPr lang="en-US"/>
        </a:p>
      </dgm:t>
    </dgm:pt>
    <dgm:pt modelId="{F8878C52-CF86-4ABA-AB9A-46D70FCBEF98}" type="sibTrans" cxnId="{CE264EB7-8CC6-41F1-A44F-F29B1FE7EECA}">
      <dgm:prSet/>
      <dgm:spPr/>
      <dgm:t>
        <a:bodyPr/>
        <a:lstStyle/>
        <a:p>
          <a:endParaRPr lang="en-US"/>
        </a:p>
      </dgm:t>
    </dgm:pt>
    <dgm:pt modelId="{18C9800E-9BEA-41D0-8483-6FDDFF01181A}" type="pres">
      <dgm:prSet presAssocID="{254C0B59-4717-480B-8D11-8826A6CE703B}" presName="root" presStyleCnt="0">
        <dgm:presLayoutVars>
          <dgm:dir/>
          <dgm:resizeHandles val="exact"/>
        </dgm:presLayoutVars>
      </dgm:prSet>
      <dgm:spPr/>
    </dgm:pt>
    <dgm:pt modelId="{31B6D779-4E2D-4E59-AAD4-11F20089F124}" type="pres">
      <dgm:prSet presAssocID="{72A546F9-F312-4FE4-8163-7D5054567AE9}" presName="compNode" presStyleCnt="0"/>
      <dgm:spPr/>
    </dgm:pt>
    <dgm:pt modelId="{ECF51EF8-4A86-4D3E-BA98-AB12B56C6C13}" type="pres">
      <dgm:prSet presAssocID="{72A546F9-F312-4FE4-8163-7D5054567AE9}" presName="bgRect" presStyleLbl="bgShp" presStyleIdx="0" presStyleCnt="2"/>
      <dgm:spPr/>
    </dgm:pt>
    <dgm:pt modelId="{FF69A4EA-A2B2-4417-8A96-114791821E25}" type="pres">
      <dgm:prSet presAssocID="{72A546F9-F312-4FE4-8163-7D5054567AE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iosk"/>
        </a:ext>
      </dgm:extLst>
    </dgm:pt>
    <dgm:pt modelId="{ECC9A501-8D07-425A-A8EB-3569A51E6784}" type="pres">
      <dgm:prSet presAssocID="{72A546F9-F312-4FE4-8163-7D5054567AE9}" presName="spaceRect" presStyleCnt="0"/>
      <dgm:spPr/>
    </dgm:pt>
    <dgm:pt modelId="{D005BF57-15A5-4FC5-8B20-8F1F6FE6F98A}" type="pres">
      <dgm:prSet presAssocID="{72A546F9-F312-4FE4-8163-7D5054567AE9}" presName="parTx" presStyleLbl="revTx" presStyleIdx="0" presStyleCnt="2">
        <dgm:presLayoutVars>
          <dgm:chMax val="0"/>
          <dgm:chPref val="0"/>
        </dgm:presLayoutVars>
      </dgm:prSet>
      <dgm:spPr/>
    </dgm:pt>
    <dgm:pt modelId="{0CD4410D-0E79-493A-8112-B4AED8E1BC40}" type="pres">
      <dgm:prSet presAssocID="{EE11CB57-5820-4C19-AB82-03F5D2E506E4}" presName="sibTrans" presStyleCnt="0"/>
      <dgm:spPr/>
    </dgm:pt>
    <dgm:pt modelId="{62F8122F-3272-4D33-85D1-49C2BBF6A2A2}" type="pres">
      <dgm:prSet presAssocID="{A22FA189-F5BA-446E-AEAA-98E9D85F6251}" presName="compNode" presStyleCnt="0"/>
      <dgm:spPr/>
    </dgm:pt>
    <dgm:pt modelId="{DFC441C7-5EF7-485E-94F4-0F62FF24E96E}" type="pres">
      <dgm:prSet presAssocID="{A22FA189-F5BA-446E-AEAA-98E9D85F6251}" presName="bgRect" presStyleLbl="bgShp" presStyleIdx="1" presStyleCnt="2"/>
      <dgm:spPr/>
    </dgm:pt>
    <dgm:pt modelId="{E0C4E941-2CA0-471D-AC62-07F7063D64F3}" type="pres">
      <dgm:prSet presAssocID="{A22FA189-F5BA-446E-AEAA-98E9D85F625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ar"/>
        </a:ext>
      </dgm:extLst>
    </dgm:pt>
    <dgm:pt modelId="{DDF44431-9B21-455B-8BC8-5E3313DBDB0F}" type="pres">
      <dgm:prSet presAssocID="{A22FA189-F5BA-446E-AEAA-98E9D85F6251}" presName="spaceRect" presStyleCnt="0"/>
      <dgm:spPr/>
    </dgm:pt>
    <dgm:pt modelId="{451B2BCF-5810-401F-878E-50E8AF2DD973}" type="pres">
      <dgm:prSet presAssocID="{A22FA189-F5BA-446E-AEAA-98E9D85F6251}" presName="parTx" presStyleLbl="revTx" presStyleIdx="1" presStyleCnt="2">
        <dgm:presLayoutVars>
          <dgm:chMax val="0"/>
          <dgm:chPref val="0"/>
        </dgm:presLayoutVars>
      </dgm:prSet>
      <dgm:spPr/>
    </dgm:pt>
  </dgm:ptLst>
  <dgm:cxnLst>
    <dgm:cxn modelId="{455EDC3D-ADE4-4B21-83B6-AC73027711BC}" srcId="{254C0B59-4717-480B-8D11-8826A6CE703B}" destId="{72A546F9-F312-4FE4-8163-7D5054567AE9}" srcOrd="0" destOrd="0" parTransId="{F61FCB23-B5E3-4487-B590-1E2E9C0CFDAE}" sibTransId="{EE11CB57-5820-4C19-AB82-03F5D2E506E4}"/>
    <dgm:cxn modelId="{FB639958-3EFF-4084-986F-D0E94B41C50E}" type="presOf" srcId="{A22FA189-F5BA-446E-AEAA-98E9D85F6251}" destId="{451B2BCF-5810-401F-878E-50E8AF2DD973}" srcOrd="0" destOrd="0" presId="urn:microsoft.com/office/officeart/2018/2/layout/IconVerticalSolidList"/>
    <dgm:cxn modelId="{157F8AA1-BD0F-40D3-9007-F09C1E7CBF65}" type="presOf" srcId="{72A546F9-F312-4FE4-8163-7D5054567AE9}" destId="{D005BF57-15A5-4FC5-8B20-8F1F6FE6F98A}" srcOrd="0" destOrd="0" presId="urn:microsoft.com/office/officeart/2018/2/layout/IconVerticalSolidList"/>
    <dgm:cxn modelId="{CE264EB7-8CC6-41F1-A44F-F29B1FE7EECA}" srcId="{254C0B59-4717-480B-8D11-8826A6CE703B}" destId="{A22FA189-F5BA-446E-AEAA-98E9D85F6251}" srcOrd="1" destOrd="0" parTransId="{330445B9-4DBF-4333-8D34-034F0AB0E7D7}" sibTransId="{F8878C52-CF86-4ABA-AB9A-46D70FCBEF98}"/>
    <dgm:cxn modelId="{204509BC-75DE-4C00-BECB-7373C313C28B}" type="presOf" srcId="{254C0B59-4717-480B-8D11-8826A6CE703B}" destId="{18C9800E-9BEA-41D0-8483-6FDDFF01181A}" srcOrd="0" destOrd="0" presId="urn:microsoft.com/office/officeart/2018/2/layout/IconVerticalSolidList"/>
    <dgm:cxn modelId="{8B030C19-66F7-4E9B-A208-7191C16C2291}" type="presParOf" srcId="{18C9800E-9BEA-41D0-8483-6FDDFF01181A}" destId="{31B6D779-4E2D-4E59-AAD4-11F20089F124}" srcOrd="0" destOrd="0" presId="urn:microsoft.com/office/officeart/2018/2/layout/IconVerticalSolidList"/>
    <dgm:cxn modelId="{11590990-CBA6-4066-BA28-900F9035ED28}" type="presParOf" srcId="{31B6D779-4E2D-4E59-AAD4-11F20089F124}" destId="{ECF51EF8-4A86-4D3E-BA98-AB12B56C6C13}" srcOrd="0" destOrd="0" presId="urn:microsoft.com/office/officeart/2018/2/layout/IconVerticalSolidList"/>
    <dgm:cxn modelId="{AFDD023C-87D5-4CD8-9A59-896EC9B74015}" type="presParOf" srcId="{31B6D779-4E2D-4E59-AAD4-11F20089F124}" destId="{FF69A4EA-A2B2-4417-8A96-114791821E25}" srcOrd="1" destOrd="0" presId="urn:microsoft.com/office/officeart/2018/2/layout/IconVerticalSolidList"/>
    <dgm:cxn modelId="{578D49A2-627F-4E74-AEAE-F66237D615E1}" type="presParOf" srcId="{31B6D779-4E2D-4E59-AAD4-11F20089F124}" destId="{ECC9A501-8D07-425A-A8EB-3569A51E6784}" srcOrd="2" destOrd="0" presId="urn:microsoft.com/office/officeart/2018/2/layout/IconVerticalSolidList"/>
    <dgm:cxn modelId="{0A5BF1D8-FBA2-42D6-A096-D0D4D0B25147}" type="presParOf" srcId="{31B6D779-4E2D-4E59-AAD4-11F20089F124}" destId="{D005BF57-15A5-4FC5-8B20-8F1F6FE6F98A}" srcOrd="3" destOrd="0" presId="urn:microsoft.com/office/officeart/2018/2/layout/IconVerticalSolidList"/>
    <dgm:cxn modelId="{54B6D112-347F-4E31-8CF9-B13705B25B41}" type="presParOf" srcId="{18C9800E-9BEA-41D0-8483-6FDDFF01181A}" destId="{0CD4410D-0E79-493A-8112-B4AED8E1BC40}" srcOrd="1" destOrd="0" presId="urn:microsoft.com/office/officeart/2018/2/layout/IconVerticalSolidList"/>
    <dgm:cxn modelId="{99A9957E-D3E3-485C-B241-65ACDB5FBCF6}" type="presParOf" srcId="{18C9800E-9BEA-41D0-8483-6FDDFF01181A}" destId="{62F8122F-3272-4D33-85D1-49C2BBF6A2A2}" srcOrd="2" destOrd="0" presId="urn:microsoft.com/office/officeart/2018/2/layout/IconVerticalSolidList"/>
    <dgm:cxn modelId="{5BEA7688-0B55-4817-8B87-3CC728C88344}" type="presParOf" srcId="{62F8122F-3272-4D33-85D1-49C2BBF6A2A2}" destId="{DFC441C7-5EF7-485E-94F4-0F62FF24E96E}" srcOrd="0" destOrd="0" presId="urn:microsoft.com/office/officeart/2018/2/layout/IconVerticalSolidList"/>
    <dgm:cxn modelId="{30FBD69B-C60A-4CCF-88DB-35582AAEB0C4}" type="presParOf" srcId="{62F8122F-3272-4D33-85D1-49C2BBF6A2A2}" destId="{E0C4E941-2CA0-471D-AC62-07F7063D64F3}" srcOrd="1" destOrd="0" presId="urn:microsoft.com/office/officeart/2018/2/layout/IconVerticalSolidList"/>
    <dgm:cxn modelId="{2C4FCE65-ED11-45F9-8FC7-02A15DE5BE6E}" type="presParOf" srcId="{62F8122F-3272-4D33-85D1-49C2BBF6A2A2}" destId="{DDF44431-9B21-455B-8BC8-5E3313DBDB0F}" srcOrd="2" destOrd="0" presId="urn:microsoft.com/office/officeart/2018/2/layout/IconVerticalSolidList"/>
    <dgm:cxn modelId="{93E6E7DF-7700-44E5-9F3B-4673254929CB}" type="presParOf" srcId="{62F8122F-3272-4D33-85D1-49C2BBF6A2A2}" destId="{451B2BCF-5810-401F-878E-50E8AF2DD97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E4170B9-5AFC-4F05-813D-09E07F7CCFB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BC03FF4-1206-42FC-B7C9-28DC2AE2E490}">
      <dgm:prSet custT="1"/>
      <dgm:spPr/>
      <dgm:t>
        <a:bodyPr/>
        <a:lstStyle/>
        <a:p>
          <a:pPr>
            <a:lnSpc>
              <a:spcPct val="100000"/>
            </a:lnSpc>
          </a:pPr>
          <a:r>
            <a:rPr lang="en-US" sz="1600" b="1" dirty="0"/>
            <a:t>Physical distribution of goods and services has both direct and</a:t>
          </a:r>
          <a:r>
            <a:rPr lang="tr-TR" sz="1600" b="1" dirty="0"/>
            <a:t> </a:t>
          </a:r>
          <a:r>
            <a:rPr lang="en-US" sz="1600" b="1" dirty="0"/>
            <a:t>indirect impact on the environment</a:t>
          </a:r>
        </a:p>
      </dgm:t>
    </dgm:pt>
    <dgm:pt modelId="{A91E2B76-2792-4212-BA96-5C6B8E51090E}" type="parTrans" cxnId="{885FF40D-4A71-4799-91CA-C4FCD07332DA}">
      <dgm:prSet/>
      <dgm:spPr/>
      <dgm:t>
        <a:bodyPr/>
        <a:lstStyle/>
        <a:p>
          <a:endParaRPr lang="en-US" sz="1600" b="1"/>
        </a:p>
      </dgm:t>
    </dgm:pt>
    <dgm:pt modelId="{311DE615-98F9-45B6-973E-635C39F149C2}" type="sibTrans" cxnId="{885FF40D-4A71-4799-91CA-C4FCD07332DA}">
      <dgm:prSet/>
      <dgm:spPr/>
      <dgm:t>
        <a:bodyPr/>
        <a:lstStyle/>
        <a:p>
          <a:endParaRPr lang="en-US" sz="1600" b="1"/>
        </a:p>
      </dgm:t>
    </dgm:pt>
    <dgm:pt modelId="{A43BA2A5-5EC1-44DE-BF56-00051D3752D1}">
      <dgm:prSet custT="1"/>
      <dgm:spPr/>
      <dgm:t>
        <a:bodyPr/>
        <a:lstStyle/>
        <a:p>
          <a:pPr>
            <a:lnSpc>
              <a:spcPct val="100000"/>
            </a:lnSpc>
          </a:pPr>
          <a:r>
            <a:rPr lang="en-US" sz="1600" b="1" dirty="0"/>
            <a:t>How to reach consumers through new/modified distribution channels allowing minimizing the negative impact on the socio-ecological environment?</a:t>
          </a:r>
        </a:p>
      </dgm:t>
    </dgm:pt>
    <dgm:pt modelId="{6B078978-CA27-4591-96BF-4FF5C01808B3}" type="parTrans" cxnId="{86D2A64D-D040-4488-934B-6BE8CF04CDFC}">
      <dgm:prSet/>
      <dgm:spPr/>
      <dgm:t>
        <a:bodyPr/>
        <a:lstStyle/>
        <a:p>
          <a:endParaRPr lang="en-US" sz="1600" b="1"/>
        </a:p>
      </dgm:t>
    </dgm:pt>
    <dgm:pt modelId="{DB5FE9C9-FDA1-4653-96D3-1ACCD9C14CD7}" type="sibTrans" cxnId="{86D2A64D-D040-4488-934B-6BE8CF04CDFC}">
      <dgm:prSet/>
      <dgm:spPr/>
      <dgm:t>
        <a:bodyPr/>
        <a:lstStyle/>
        <a:p>
          <a:endParaRPr lang="en-US" sz="1600" b="1"/>
        </a:p>
      </dgm:t>
    </dgm:pt>
    <dgm:pt modelId="{EBB5A097-E685-4B05-8613-7E5DDD8318A5}" type="pres">
      <dgm:prSet presAssocID="{EE4170B9-5AFC-4F05-813D-09E07F7CCFB8}" presName="root" presStyleCnt="0">
        <dgm:presLayoutVars>
          <dgm:dir/>
          <dgm:resizeHandles val="exact"/>
        </dgm:presLayoutVars>
      </dgm:prSet>
      <dgm:spPr/>
    </dgm:pt>
    <dgm:pt modelId="{34A44BE1-1EFA-4C04-A099-E2FA49494087}" type="pres">
      <dgm:prSet presAssocID="{0BC03FF4-1206-42FC-B7C9-28DC2AE2E490}" presName="compNode" presStyleCnt="0"/>
      <dgm:spPr/>
    </dgm:pt>
    <dgm:pt modelId="{C9825799-F9CA-4D61-9076-142C529309B0}" type="pres">
      <dgm:prSet presAssocID="{0BC03FF4-1206-42FC-B7C9-28DC2AE2E49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ır"/>
        </a:ext>
      </dgm:extLst>
    </dgm:pt>
    <dgm:pt modelId="{F8637C32-2B43-4F30-A67C-9D30682F26CB}" type="pres">
      <dgm:prSet presAssocID="{0BC03FF4-1206-42FC-B7C9-28DC2AE2E490}" presName="spaceRect" presStyleCnt="0"/>
      <dgm:spPr/>
    </dgm:pt>
    <dgm:pt modelId="{1F757557-11DE-4B0B-8C74-0442E1406D1D}" type="pres">
      <dgm:prSet presAssocID="{0BC03FF4-1206-42FC-B7C9-28DC2AE2E490}" presName="textRect" presStyleLbl="revTx" presStyleIdx="0" presStyleCnt="2">
        <dgm:presLayoutVars>
          <dgm:chMax val="1"/>
          <dgm:chPref val="1"/>
        </dgm:presLayoutVars>
      </dgm:prSet>
      <dgm:spPr/>
    </dgm:pt>
    <dgm:pt modelId="{26730FE7-BEAF-43D1-90FF-51D1FA48FED4}" type="pres">
      <dgm:prSet presAssocID="{311DE615-98F9-45B6-973E-635C39F149C2}" presName="sibTrans" presStyleCnt="0"/>
      <dgm:spPr/>
    </dgm:pt>
    <dgm:pt modelId="{5AAD7B51-AE55-42FE-80B1-75AACA0660BB}" type="pres">
      <dgm:prSet presAssocID="{A43BA2A5-5EC1-44DE-BF56-00051D3752D1}" presName="compNode" presStyleCnt="0"/>
      <dgm:spPr/>
    </dgm:pt>
    <dgm:pt modelId="{009739AE-B6B1-405C-A2FF-DDF58F91CF2B}" type="pres">
      <dgm:prSet presAssocID="{A43BA2A5-5EC1-44DE-BF56-00051D3752D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ürdürülebilirlik"/>
        </a:ext>
      </dgm:extLst>
    </dgm:pt>
    <dgm:pt modelId="{5956E4FE-F660-40AF-9678-2F93CA19567A}" type="pres">
      <dgm:prSet presAssocID="{A43BA2A5-5EC1-44DE-BF56-00051D3752D1}" presName="spaceRect" presStyleCnt="0"/>
      <dgm:spPr/>
    </dgm:pt>
    <dgm:pt modelId="{B1E9E594-6D8C-4706-84C5-DC1657798262}" type="pres">
      <dgm:prSet presAssocID="{A43BA2A5-5EC1-44DE-BF56-00051D3752D1}" presName="textRect" presStyleLbl="revTx" presStyleIdx="1" presStyleCnt="2">
        <dgm:presLayoutVars>
          <dgm:chMax val="1"/>
          <dgm:chPref val="1"/>
        </dgm:presLayoutVars>
      </dgm:prSet>
      <dgm:spPr/>
    </dgm:pt>
  </dgm:ptLst>
  <dgm:cxnLst>
    <dgm:cxn modelId="{885FF40D-4A71-4799-91CA-C4FCD07332DA}" srcId="{EE4170B9-5AFC-4F05-813D-09E07F7CCFB8}" destId="{0BC03FF4-1206-42FC-B7C9-28DC2AE2E490}" srcOrd="0" destOrd="0" parTransId="{A91E2B76-2792-4212-BA96-5C6B8E51090E}" sibTransId="{311DE615-98F9-45B6-973E-635C39F149C2}"/>
    <dgm:cxn modelId="{D79B572B-0AF0-46C2-AE1C-44E28568DBF1}" type="presOf" srcId="{EE4170B9-5AFC-4F05-813D-09E07F7CCFB8}" destId="{EBB5A097-E685-4B05-8613-7E5DDD8318A5}" srcOrd="0" destOrd="0" presId="urn:microsoft.com/office/officeart/2018/2/layout/IconLabelList"/>
    <dgm:cxn modelId="{86D2A64D-D040-4488-934B-6BE8CF04CDFC}" srcId="{EE4170B9-5AFC-4F05-813D-09E07F7CCFB8}" destId="{A43BA2A5-5EC1-44DE-BF56-00051D3752D1}" srcOrd="1" destOrd="0" parTransId="{6B078978-CA27-4591-96BF-4FF5C01808B3}" sibTransId="{DB5FE9C9-FDA1-4653-96D3-1ACCD9C14CD7}"/>
    <dgm:cxn modelId="{1110E79D-F733-4DDA-A79A-144A65AF57CE}" type="presOf" srcId="{0BC03FF4-1206-42FC-B7C9-28DC2AE2E490}" destId="{1F757557-11DE-4B0B-8C74-0442E1406D1D}" srcOrd="0" destOrd="0" presId="urn:microsoft.com/office/officeart/2018/2/layout/IconLabelList"/>
    <dgm:cxn modelId="{09B659EA-62B3-4E14-9316-85014A10BB8F}" type="presOf" srcId="{A43BA2A5-5EC1-44DE-BF56-00051D3752D1}" destId="{B1E9E594-6D8C-4706-84C5-DC1657798262}" srcOrd="0" destOrd="0" presId="urn:microsoft.com/office/officeart/2018/2/layout/IconLabelList"/>
    <dgm:cxn modelId="{B6522387-32C7-4919-AAF1-90B9DD430813}" type="presParOf" srcId="{EBB5A097-E685-4B05-8613-7E5DDD8318A5}" destId="{34A44BE1-1EFA-4C04-A099-E2FA49494087}" srcOrd="0" destOrd="0" presId="urn:microsoft.com/office/officeart/2018/2/layout/IconLabelList"/>
    <dgm:cxn modelId="{3E867711-C270-4F50-890F-73C04539334C}" type="presParOf" srcId="{34A44BE1-1EFA-4C04-A099-E2FA49494087}" destId="{C9825799-F9CA-4D61-9076-142C529309B0}" srcOrd="0" destOrd="0" presId="urn:microsoft.com/office/officeart/2018/2/layout/IconLabelList"/>
    <dgm:cxn modelId="{3BE2A876-167C-4289-B186-C009D7961EBC}" type="presParOf" srcId="{34A44BE1-1EFA-4C04-A099-E2FA49494087}" destId="{F8637C32-2B43-4F30-A67C-9D30682F26CB}" srcOrd="1" destOrd="0" presId="urn:microsoft.com/office/officeart/2018/2/layout/IconLabelList"/>
    <dgm:cxn modelId="{01A20C23-8FBA-4D3E-BEA3-05CAD9F026DF}" type="presParOf" srcId="{34A44BE1-1EFA-4C04-A099-E2FA49494087}" destId="{1F757557-11DE-4B0B-8C74-0442E1406D1D}" srcOrd="2" destOrd="0" presId="urn:microsoft.com/office/officeart/2018/2/layout/IconLabelList"/>
    <dgm:cxn modelId="{918889AE-ADB0-4D0F-B310-71EA9958DC56}" type="presParOf" srcId="{EBB5A097-E685-4B05-8613-7E5DDD8318A5}" destId="{26730FE7-BEAF-43D1-90FF-51D1FA48FED4}" srcOrd="1" destOrd="0" presId="urn:microsoft.com/office/officeart/2018/2/layout/IconLabelList"/>
    <dgm:cxn modelId="{24959BEA-B7F6-4BF3-AA92-69CB04D6DB5F}" type="presParOf" srcId="{EBB5A097-E685-4B05-8613-7E5DDD8318A5}" destId="{5AAD7B51-AE55-42FE-80B1-75AACA0660BB}" srcOrd="2" destOrd="0" presId="urn:microsoft.com/office/officeart/2018/2/layout/IconLabelList"/>
    <dgm:cxn modelId="{B69CE9BF-4C1D-43E6-BA79-15EA84C5E7C7}" type="presParOf" srcId="{5AAD7B51-AE55-42FE-80B1-75AACA0660BB}" destId="{009739AE-B6B1-405C-A2FF-DDF58F91CF2B}" srcOrd="0" destOrd="0" presId="urn:microsoft.com/office/officeart/2018/2/layout/IconLabelList"/>
    <dgm:cxn modelId="{575A480F-8EB7-4A3C-8FCE-6E5399FF606A}" type="presParOf" srcId="{5AAD7B51-AE55-42FE-80B1-75AACA0660BB}" destId="{5956E4FE-F660-40AF-9678-2F93CA19567A}" srcOrd="1" destOrd="0" presId="urn:microsoft.com/office/officeart/2018/2/layout/IconLabelList"/>
    <dgm:cxn modelId="{F396353D-0222-499E-BD3B-EE970636EEE8}" type="presParOf" srcId="{5AAD7B51-AE55-42FE-80B1-75AACA0660BB}" destId="{B1E9E594-6D8C-4706-84C5-DC165779826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F5BCC-E7A3-4B13-B824-65351D45BFD6}">
      <dsp:nvSpPr>
        <dsp:cNvPr id="0" name=""/>
        <dsp:cNvSpPr/>
      </dsp:nvSpPr>
      <dsp:spPr>
        <a:xfrm>
          <a:off x="16378" y="0"/>
          <a:ext cx="3145901" cy="44731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concept was globally </a:t>
          </a:r>
          <a:r>
            <a:rPr lang="en-US" sz="2000" b="1" kern="1200" dirty="0"/>
            <a:t>introduced at the</a:t>
          </a:r>
          <a:r>
            <a:rPr lang="tr-TR" sz="2000" b="1" kern="1200" dirty="0"/>
            <a:t> </a:t>
          </a:r>
          <a:r>
            <a:rPr lang="tr-TR" sz="2000" b="1" kern="1200" dirty="0" err="1"/>
            <a:t>Brundlandt</a:t>
          </a:r>
          <a:r>
            <a:rPr lang="tr-TR" sz="2000" b="1" kern="1200" dirty="0"/>
            <a:t> Report in 1987 (World Environment </a:t>
          </a:r>
          <a:r>
            <a:rPr lang="tr-TR" sz="2000" b="1" kern="1200" dirty="0" err="1"/>
            <a:t>and</a:t>
          </a:r>
          <a:r>
            <a:rPr lang="tr-TR" sz="2000" b="1" kern="1200" dirty="0"/>
            <a:t> Development </a:t>
          </a:r>
          <a:r>
            <a:rPr lang="tr-TR" sz="2000" b="1" kern="1200" dirty="0" err="1"/>
            <a:t>Commision</a:t>
          </a:r>
          <a:r>
            <a:rPr lang="tr-TR" sz="2000" b="1" kern="1200" dirty="0"/>
            <a:t>)</a:t>
          </a:r>
          <a:endParaRPr lang="en-US" sz="2000" kern="1200" dirty="0"/>
        </a:p>
      </dsp:txBody>
      <dsp:txXfrm>
        <a:off x="108518" y="92140"/>
        <a:ext cx="2961621" cy="4288822"/>
      </dsp:txXfrm>
    </dsp:sp>
    <dsp:sp modelId="{CD7E5E5C-1434-4152-A2B2-48B8154D587F}">
      <dsp:nvSpPr>
        <dsp:cNvPr id="0" name=""/>
        <dsp:cNvSpPr/>
      </dsp:nvSpPr>
      <dsp:spPr>
        <a:xfrm>
          <a:off x="3476869" y="1846459"/>
          <a:ext cx="666931" cy="7801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476869" y="2002496"/>
        <a:ext cx="466852" cy="468109"/>
      </dsp:txXfrm>
    </dsp:sp>
    <dsp:sp modelId="{64456D9F-D57D-4F3A-AC52-37FEA08ABE5A}">
      <dsp:nvSpPr>
        <dsp:cNvPr id="0" name=""/>
        <dsp:cNvSpPr/>
      </dsp:nvSpPr>
      <dsp:spPr>
        <a:xfrm>
          <a:off x="4420640" y="0"/>
          <a:ext cx="3145901" cy="447310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With the goal of producing a new blueprint for global action on the environment, </a:t>
          </a:r>
          <a:r>
            <a:rPr lang="tr-TR" sz="2000" kern="1200" dirty="0"/>
            <a:t>at </a:t>
          </a:r>
          <a:r>
            <a:rPr lang="en-US" sz="2000" kern="1200" dirty="0"/>
            <a:t>the </a:t>
          </a:r>
          <a:r>
            <a:rPr lang="tr-TR" sz="2000" kern="1200" dirty="0"/>
            <a:t>Earth </a:t>
          </a:r>
          <a:r>
            <a:rPr lang="en-US" sz="2000" kern="1200" dirty="0"/>
            <a:t>summit </a:t>
          </a:r>
          <a:r>
            <a:rPr lang="tr-TR" sz="2000" kern="1200" dirty="0"/>
            <a:t>in 1992 </a:t>
          </a:r>
          <a:r>
            <a:rPr lang="tr-TR" sz="2000" kern="1200" dirty="0" err="1"/>
            <a:t>its</a:t>
          </a:r>
          <a:r>
            <a:rPr lang="tr-TR" sz="2000" kern="1200" dirty="0"/>
            <a:t> c</a:t>
          </a:r>
          <a:r>
            <a:rPr lang="en-US" sz="2000" kern="1200" dirty="0" err="1"/>
            <a:t>oncluded</a:t>
          </a:r>
          <a:r>
            <a:rPr lang="en-US" sz="2000" kern="1200" dirty="0"/>
            <a:t> that "</a:t>
          </a:r>
          <a:r>
            <a:rPr lang="en-US" sz="2000" b="1" kern="1200" dirty="0"/>
            <a:t>integrating and balancing economic, social, and environmental concerns in meeting our needs is vital for sustaining human life on the planet.</a:t>
          </a:r>
          <a:r>
            <a:rPr lang="en-US" sz="2000" kern="1200" dirty="0"/>
            <a:t>" </a:t>
          </a:r>
        </a:p>
      </dsp:txBody>
      <dsp:txXfrm>
        <a:off x="4512780" y="92140"/>
        <a:ext cx="2961621" cy="4288822"/>
      </dsp:txXfrm>
    </dsp:sp>
    <dsp:sp modelId="{3DC849FD-1BDD-4562-BDEE-1B6F7CC01633}">
      <dsp:nvSpPr>
        <dsp:cNvPr id="0" name=""/>
        <dsp:cNvSpPr/>
      </dsp:nvSpPr>
      <dsp:spPr>
        <a:xfrm>
          <a:off x="7881131" y="1846459"/>
          <a:ext cx="666931" cy="78018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7881131" y="2002496"/>
        <a:ext cx="466852" cy="468109"/>
      </dsp:txXfrm>
    </dsp:sp>
    <dsp:sp modelId="{1FD7B6AC-12DA-41F5-AE29-47E76C70EB57}">
      <dsp:nvSpPr>
        <dsp:cNvPr id="0" name=""/>
        <dsp:cNvSpPr/>
      </dsp:nvSpPr>
      <dsp:spPr>
        <a:xfrm>
          <a:off x="8824902" y="0"/>
          <a:ext cx="3145901" cy="447310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Agenda 2030</a:t>
          </a:r>
          <a:r>
            <a:rPr lang="tr-TR" sz="2300" kern="1200" dirty="0"/>
            <a:t> (UNDP)</a:t>
          </a:r>
          <a:r>
            <a:rPr lang="en-US" sz="2300" kern="1200" dirty="0"/>
            <a:t> conceived the 17 </a:t>
          </a:r>
          <a:r>
            <a:rPr lang="en-US" sz="2300" b="1" kern="1200" dirty="0"/>
            <a:t>Sustainable Development Goals </a:t>
          </a:r>
          <a:r>
            <a:rPr lang="en-US" sz="2300" kern="1200" dirty="0"/>
            <a:t>(SDGs) with their 169 targets as balancing "</a:t>
          </a:r>
          <a:r>
            <a:rPr lang="en-US" sz="2300" b="1" kern="1200" dirty="0"/>
            <a:t>the three dimensions of sustainable development, the economic, social and environmental.</a:t>
          </a:r>
        </a:p>
      </dsp:txBody>
      <dsp:txXfrm>
        <a:off x="8917042" y="92140"/>
        <a:ext cx="2961621" cy="4288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A70EA-5083-4E17-B8D9-F48FF82C8EC0}">
      <dsp:nvSpPr>
        <dsp:cNvPr id="0" name=""/>
        <dsp:cNvSpPr/>
      </dsp:nvSpPr>
      <dsp:spPr>
        <a:xfrm>
          <a:off x="0" y="3772"/>
          <a:ext cx="6311757" cy="12430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95B507-B3A7-4181-9965-D5CE17BF0B29}">
      <dsp:nvSpPr>
        <dsp:cNvPr id="0" name=""/>
        <dsp:cNvSpPr/>
      </dsp:nvSpPr>
      <dsp:spPr>
        <a:xfrm>
          <a:off x="376031" y="283465"/>
          <a:ext cx="684362" cy="6836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A5178-D1C5-43CE-A35C-CBB3E28A4123}">
      <dsp:nvSpPr>
        <dsp:cNvPr id="0" name=""/>
        <dsp:cNvSpPr/>
      </dsp:nvSpPr>
      <dsp:spPr>
        <a:xfrm>
          <a:off x="1436425" y="3772"/>
          <a:ext cx="4780537" cy="1244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88" tIns="131688" rIns="131688" bIns="131688" numCol="1" spcCol="1270" anchor="ctr" anchorCtr="0">
          <a:noAutofit/>
        </a:bodyPr>
        <a:lstStyle/>
        <a:p>
          <a:pPr marL="0" lvl="0" indent="0" algn="l" defTabSz="800100">
            <a:lnSpc>
              <a:spcPct val="100000"/>
            </a:lnSpc>
            <a:spcBef>
              <a:spcPct val="0"/>
            </a:spcBef>
            <a:spcAft>
              <a:spcPct val="35000"/>
            </a:spcAft>
            <a:buNone/>
          </a:pPr>
          <a:r>
            <a:rPr lang="tr-TR" sz="1800" kern="1200" dirty="0"/>
            <a:t>C</a:t>
          </a:r>
          <a:r>
            <a:rPr lang="en-US" sz="1800" kern="1200" dirty="0" err="1"/>
            <a:t>ommunication</a:t>
          </a:r>
          <a:r>
            <a:rPr lang="en-US" sz="1800" kern="1200" dirty="0"/>
            <a:t> in sustainable marketing is the inclusion of a company </a:t>
          </a:r>
          <a:r>
            <a:rPr lang="en-US" sz="1800" b="1" kern="1200" dirty="0"/>
            <a:t>in a dialogue with</a:t>
          </a:r>
          <a:r>
            <a:rPr lang="tr-TR" sz="1800" b="1" kern="1200" dirty="0"/>
            <a:t> </a:t>
          </a:r>
          <a:r>
            <a:rPr lang="en-US" sz="1800" b="1" kern="1200" dirty="0"/>
            <a:t>various stakeholders.</a:t>
          </a:r>
        </a:p>
      </dsp:txBody>
      <dsp:txXfrm>
        <a:off x="1436425" y="3772"/>
        <a:ext cx="4780537" cy="1244295"/>
      </dsp:txXfrm>
    </dsp:sp>
    <dsp:sp modelId="{56DB9E55-F1A0-48C6-BBD2-79B97FE37F8A}">
      <dsp:nvSpPr>
        <dsp:cNvPr id="0" name=""/>
        <dsp:cNvSpPr/>
      </dsp:nvSpPr>
      <dsp:spPr>
        <a:xfrm>
          <a:off x="0" y="1532477"/>
          <a:ext cx="6311757" cy="12430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9F69EC-BA6F-441C-95CF-224B80D1680E}">
      <dsp:nvSpPr>
        <dsp:cNvPr id="0" name=""/>
        <dsp:cNvSpPr/>
      </dsp:nvSpPr>
      <dsp:spPr>
        <a:xfrm>
          <a:off x="376031" y="1812170"/>
          <a:ext cx="684362" cy="6836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7F1955-67C3-4B2E-BC91-3FB234604034}">
      <dsp:nvSpPr>
        <dsp:cNvPr id="0" name=""/>
        <dsp:cNvSpPr/>
      </dsp:nvSpPr>
      <dsp:spPr>
        <a:xfrm>
          <a:off x="1436425" y="1532477"/>
          <a:ext cx="4780537" cy="1244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88" tIns="131688" rIns="131688" bIns="131688" numCol="1" spcCol="1270" anchor="ctr" anchorCtr="0">
          <a:noAutofit/>
        </a:bodyPr>
        <a:lstStyle/>
        <a:p>
          <a:pPr marL="0" lvl="0" indent="0" algn="l" defTabSz="800100">
            <a:lnSpc>
              <a:spcPct val="100000"/>
            </a:lnSpc>
            <a:spcBef>
              <a:spcPct val="0"/>
            </a:spcBef>
            <a:spcAft>
              <a:spcPct val="35000"/>
            </a:spcAft>
            <a:buNone/>
          </a:pPr>
          <a:r>
            <a:rPr lang="tr-TR" sz="1800" kern="1200" dirty="0" err="1"/>
            <a:t>Sustainable</a:t>
          </a:r>
          <a:r>
            <a:rPr lang="tr-TR" sz="1800" kern="1200" dirty="0"/>
            <a:t> marketing </a:t>
          </a:r>
          <a:r>
            <a:rPr lang="tr-TR" sz="1800" kern="1200" dirty="0" err="1"/>
            <a:t>concept</a:t>
          </a:r>
          <a:r>
            <a:rPr lang="tr-TR" sz="1800" kern="1200" dirty="0"/>
            <a:t> </a:t>
          </a:r>
          <a:r>
            <a:rPr lang="en-US" sz="1800" kern="1200" dirty="0"/>
            <a:t>is based on an </a:t>
          </a:r>
          <a:r>
            <a:rPr lang="en-US" sz="1800" b="1" kern="1200" dirty="0"/>
            <a:t>interactive dialogue</a:t>
          </a:r>
          <a:r>
            <a:rPr lang="en-US" sz="1800" kern="1200" dirty="0"/>
            <a:t>, following the actual needs and expectations of the customer</a:t>
          </a:r>
        </a:p>
      </dsp:txBody>
      <dsp:txXfrm>
        <a:off x="1436425" y="1532477"/>
        <a:ext cx="4780537" cy="1244295"/>
      </dsp:txXfrm>
    </dsp:sp>
    <dsp:sp modelId="{AC3B6E03-5320-446A-B02B-006A06311B9A}">
      <dsp:nvSpPr>
        <dsp:cNvPr id="0" name=""/>
        <dsp:cNvSpPr/>
      </dsp:nvSpPr>
      <dsp:spPr>
        <a:xfrm>
          <a:off x="0" y="3061183"/>
          <a:ext cx="6311757" cy="12430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0F7401-DF2C-4830-8B84-BDD444C11ADF}">
      <dsp:nvSpPr>
        <dsp:cNvPr id="0" name=""/>
        <dsp:cNvSpPr/>
      </dsp:nvSpPr>
      <dsp:spPr>
        <a:xfrm>
          <a:off x="376031" y="3340876"/>
          <a:ext cx="684362" cy="6836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D36344-7915-4043-8D42-44E503FE0A13}">
      <dsp:nvSpPr>
        <dsp:cNvPr id="0" name=""/>
        <dsp:cNvSpPr/>
      </dsp:nvSpPr>
      <dsp:spPr>
        <a:xfrm>
          <a:off x="1436425" y="3061183"/>
          <a:ext cx="4780537" cy="1244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88" tIns="131688" rIns="131688" bIns="131688" numCol="1" spcCol="1270" anchor="ctr" anchorCtr="0">
          <a:noAutofit/>
        </a:bodyPr>
        <a:lstStyle/>
        <a:p>
          <a:pPr marL="0" lvl="0" indent="0" algn="l" defTabSz="800100">
            <a:lnSpc>
              <a:spcPct val="100000"/>
            </a:lnSpc>
            <a:spcBef>
              <a:spcPct val="0"/>
            </a:spcBef>
            <a:spcAft>
              <a:spcPct val="35000"/>
            </a:spcAft>
            <a:buNone/>
          </a:pPr>
          <a:r>
            <a:rPr lang="tr-TR" sz="1800" kern="1200" dirty="0"/>
            <a:t>E</a:t>
          </a:r>
          <a:r>
            <a:rPr lang="en-US" sz="1800" kern="1200" dirty="0" err="1"/>
            <a:t>ncourage</a:t>
          </a:r>
          <a:r>
            <a:rPr lang="en-US" sz="1800" kern="1200" dirty="0"/>
            <a:t> </a:t>
          </a:r>
          <a:r>
            <a:rPr lang="tr-TR" sz="1800" kern="1200" dirty="0" err="1"/>
            <a:t>consumers</a:t>
          </a:r>
          <a:r>
            <a:rPr lang="tr-TR" sz="1800" kern="1200" dirty="0"/>
            <a:t> </a:t>
          </a:r>
          <a:r>
            <a:rPr lang="en-US" sz="1800" kern="1200" dirty="0"/>
            <a:t>to purchase their offers, but at the same time </a:t>
          </a:r>
          <a:r>
            <a:rPr lang="en-US" sz="1800" b="1" kern="1200" dirty="0"/>
            <a:t>underline the products and brands features, which meet the socio-ecological requirements</a:t>
          </a:r>
        </a:p>
      </dsp:txBody>
      <dsp:txXfrm>
        <a:off x="1436425" y="3061183"/>
        <a:ext cx="4780537" cy="12442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94DDC-5787-4F95-831E-171ADFD03511}">
      <dsp:nvSpPr>
        <dsp:cNvPr id="0" name=""/>
        <dsp:cNvSpPr/>
      </dsp:nvSpPr>
      <dsp:spPr>
        <a:xfrm>
          <a:off x="905" y="1481700"/>
          <a:ext cx="2653146" cy="1819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815B04-BF93-4EA7-AC76-FF402BB8B2E0}">
      <dsp:nvSpPr>
        <dsp:cNvPr id="0" name=""/>
        <dsp:cNvSpPr/>
      </dsp:nvSpPr>
      <dsp:spPr>
        <a:xfrm>
          <a:off x="261375" y="1729146"/>
          <a:ext cx="2653146" cy="1819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Employees,</a:t>
          </a:r>
          <a:r>
            <a:rPr lang="en-US" sz="1600" kern="1200" dirty="0"/>
            <a:t> </a:t>
          </a:r>
          <a:r>
            <a:rPr lang="tr-TR" sz="1600" kern="1200" dirty="0" err="1"/>
            <a:t>are</a:t>
          </a:r>
          <a:r>
            <a:rPr lang="en-US" sz="1600" kern="1200" dirty="0"/>
            <a:t> one of the </a:t>
          </a:r>
          <a:r>
            <a:rPr lang="en-US" sz="1600" b="1" kern="1200" dirty="0"/>
            <a:t>key stakeholder groups</a:t>
          </a:r>
          <a:r>
            <a:rPr lang="en-US" sz="1600" kern="1200" dirty="0"/>
            <a:t>, in addition to customers and shareholders</a:t>
          </a:r>
          <a:r>
            <a:rPr lang="tr-TR" sz="1600" kern="1200" dirty="0"/>
            <a:t>.</a:t>
          </a:r>
          <a:endParaRPr lang="en-US" sz="1600" kern="1200" dirty="0"/>
        </a:p>
      </dsp:txBody>
      <dsp:txXfrm>
        <a:off x="314671" y="1782442"/>
        <a:ext cx="2546554" cy="1713051"/>
      </dsp:txXfrm>
    </dsp:sp>
    <dsp:sp modelId="{A1A45204-485E-4770-877F-9102F2AA91DC}">
      <dsp:nvSpPr>
        <dsp:cNvPr id="0" name=""/>
        <dsp:cNvSpPr/>
      </dsp:nvSpPr>
      <dsp:spPr>
        <a:xfrm>
          <a:off x="3175671" y="1539233"/>
          <a:ext cx="2653146" cy="1819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CDF6AC-A082-4F10-AF75-CD79DA30E789}">
      <dsp:nvSpPr>
        <dsp:cNvPr id="0" name=""/>
        <dsp:cNvSpPr/>
      </dsp:nvSpPr>
      <dsp:spPr>
        <a:xfrm>
          <a:off x="3436140" y="1786679"/>
          <a:ext cx="2653146" cy="1819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Employees are an </a:t>
          </a:r>
          <a:r>
            <a:rPr lang="en-US" sz="1500" b="1" kern="1200" dirty="0"/>
            <a:t>integral part </a:t>
          </a:r>
          <a:r>
            <a:rPr lang="en-US" sz="1500" kern="1200" dirty="0"/>
            <a:t>of the sustainable marketing strategy, because they </a:t>
          </a:r>
          <a:r>
            <a:rPr lang="en-US" sz="1500" b="1" kern="1200" dirty="0"/>
            <a:t>directly implement its foundation</a:t>
          </a:r>
          <a:r>
            <a:rPr lang="tr-TR" sz="1500" b="1" kern="1200" dirty="0" err="1"/>
            <a:t>and</a:t>
          </a:r>
          <a:r>
            <a:rPr lang="tr-TR" sz="1500" b="1" kern="1200" dirty="0"/>
            <a:t> </a:t>
          </a:r>
          <a:r>
            <a:rPr lang="tr-TR" sz="1500" b="1" kern="1200" dirty="0" err="1"/>
            <a:t>effectiveness</a:t>
          </a:r>
          <a:r>
            <a:rPr lang="tr-TR" sz="1500" b="1" kern="1200" dirty="0"/>
            <a:t> </a:t>
          </a:r>
          <a:r>
            <a:rPr lang="tr-TR" sz="1500" b="1" kern="1200" dirty="0" err="1"/>
            <a:t>to</a:t>
          </a:r>
          <a:r>
            <a:rPr lang="tr-TR" sz="1500" b="1" kern="1200" dirty="0"/>
            <a:t> </a:t>
          </a:r>
          <a:r>
            <a:rPr lang="tr-TR" sz="1500" b="1" kern="1200" dirty="0" err="1"/>
            <a:t>reach</a:t>
          </a:r>
          <a:r>
            <a:rPr lang="tr-TR" sz="1500" b="1" kern="1200" dirty="0"/>
            <a:t> </a:t>
          </a:r>
          <a:r>
            <a:rPr lang="tr-TR" sz="1500" b="1" kern="1200" dirty="0" err="1"/>
            <a:t>goals</a:t>
          </a:r>
          <a:r>
            <a:rPr lang="tr-TR" sz="1500" b="1" kern="1200" dirty="0"/>
            <a:t>.</a:t>
          </a:r>
          <a:endParaRPr lang="en-US" sz="1500" kern="1200" dirty="0"/>
        </a:p>
      </dsp:txBody>
      <dsp:txXfrm>
        <a:off x="3489436" y="1839975"/>
        <a:ext cx="2546554" cy="17130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3F524-D126-45D6-885E-2E7E2612B5D4}">
      <dsp:nvSpPr>
        <dsp:cNvPr id="0" name=""/>
        <dsp:cNvSpPr/>
      </dsp:nvSpPr>
      <dsp:spPr>
        <a:xfrm>
          <a:off x="0" y="5303"/>
          <a:ext cx="7131996" cy="1472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0F6C87-DD5D-45D4-A345-8EA3C644B467}">
      <dsp:nvSpPr>
        <dsp:cNvPr id="0" name=""/>
        <dsp:cNvSpPr/>
      </dsp:nvSpPr>
      <dsp:spPr>
        <a:xfrm>
          <a:off x="445568" y="336718"/>
          <a:ext cx="810917" cy="810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61DA36-C3A1-429E-929F-4C325BE9F6C0}">
      <dsp:nvSpPr>
        <dsp:cNvPr id="0" name=""/>
        <dsp:cNvSpPr/>
      </dsp:nvSpPr>
      <dsp:spPr>
        <a:xfrm>
          <a:off x="1702055" y="5303"/>
          <a:ext cx="5146776" cy="174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117" tIns="185117" rIns="185117" bIns="185117" numCol="1" spcCol="1270" anchor="ctr" anchorCtr="0">
          <a:noAutofit/>
        </a:bodyPr>
        <a:lstStyle/>
        <a:p>
          <a:pPr marL="0" lvl="0" indent="0" algn="l" defTabSz="889000">
            <a:lnSpc>
              <a:spcPct val="100000"/>
            </a:lnSpc>
            <a:spcBef>
              <a:spcPct val="0"/>
            </a:spcBef>
            <a:spcAft>
              <a:spcPct val="35000"/>
            </a:spcAft>
            <a:buNone/>
          </a:pPr>
          <a:r>
            <a:rPr lang="en-US" sz="2000" b="0" i="0" kern="1200" dirty="0"/>
            <a:t>Sustainable marketing looks at ways to </a:t>
          </a:r>
          <a:r>
            <a:rPr lang="en-US" sz="2000" b="1" i="0" kern="1200" dirty="0"/>
            <a:t>nurture consumers during the entire buyer’s journey</a:t>
          </a:r>
          <a:r>
            <a:rPr lang="en-US" sz="2000" b="0" i="0" kern="1200" dirty="0"/>
            <a:t>.</a:t>
          </a:r>
          <a:endParaRPr lang="en-US" sz="2000" kern="1200" dirty="0"/>
        </a:p>
      </dsp:txBody>
      <dsp:txXfrm>
        <a:off x="1702055" y="5303"/>
        <a:ext cx="5146776" cy="1749134"/>
      </dsp:txXfrm>
    </dsp:sp>
    <dsp:sp modelId="{B016708F-9128-446A-BFFE-698F9BF7B437}">
      <dsp:nvSpPr>
        <dsp:cNvPr id="0" name=""/>
        <dsp:cNvSpPr/>
      </dsp:nvSpPr>
      <dsp:spPr>
        <a:xfrm>
          <a:off x="0" y="2154239"/>
          <a:ext cx="7131996" cy="1472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A11D4C-416F-4E5E-B329-4D1FD1A98D9C}">
      <dsp:nvSpPr>
        <dsp:cNvPr id="0" name=""/>
        <dsp:cNvSpPr/>
      </dsp:nvSpPr>
      <dsp:spPr>
        <a:xfrm>
          <a:off x="445568" y="2485654"/>
          <a:ext cx="810917" cy="810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0CAEA0-DD73-4D5D-AA9A-073717B3A962}">
      <dsp:nvSpPr>
        <dsp:cNvPr id="0" name=""/>
        <dsp:cNvSpPr/>
      </dsp:nvSpPr>
      <dsp:spPr>
        <a:xfrm>
          <a:off x="1682600" y="2047227"/>
          <a:ext cx="5146776" cy="174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117" tIns="185117" rIns="185117" bIns="185117" numCol="1" spcCol="1270" anchor="ctr" anchorCtr="0">
          <a:noAutofit/>
        </a:bodyPr>
        <a:lstStyle/>
        <a:p>
          <a:pPr marL="0" lvl="0" indent="0" algn="l" defTabSz="889000">
            <a:lnSpc>
              <a:spcPct val="100000"/>
            </a:lnSpc>
            <a:spcBef>
              <a:spcPct val="0"/>
            </a:spcBef>
            <a:spcAft>
              <a:spcPct val="35000"/>
            </a:spcAft>
            <a:buNone/>
          </a:pPr>
          <a:r>
            <a:rPr lang="en-US" sz="2000" b="1" i="0" kern="1200" dirty="0"/>
            <a:t>Education </a:t>
          </a:r>
          <a:r>
            <a:rPr lang="en-US" sz="2000" b="0" i="0" kern="1200" dirty="0"/>
            <a:t>is one way to build loyalty with your audience early on. From when they first discover you on social media to after they’ve made a purpose.</a:t>
          </a:r>
          <a:endParaRPr lang="en-US" sz="2000" kern="1200" dirty="0"/>
        </a:p>
      </dsp:txBody>
      <dsp:txXfrm>
        <a:off x="1682600" y="2047227"/>
        <a:ext cx="5146776" cy="1749134"/>
      </dsp:txXfrm>
    </dsp:sp>
    <dsp:sp modelId="{52FBB200-0312-4882-962E-EB6235E8AE0C}">
      <dsp:nvSpPr>
        <dsp:cNvPr id="0" name=""/>
        <dsp:cNvSpPr/>
      </dsp:nvSpPr>
      <dsp:spPr>
        <a:xfrm>
          <a:off x="0" y="4303176"/>
          <a:ext cx="7131996" cy="1472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13CFD7-6472-4896-8C19-4BD76EC1853E}">
      <dsp:nvSpPr>
        <dsp:cNvPr id="0" name=""/>
        <dsp:cNvSpPr/>
      </dsp:nvSpPr>
      <dsp:spPr>
        <a:xfrm>
          <a:off x="446004" y="4634591"/>
          <a:ext cx="810917" cy="810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FA0314-CC65-4790-9E78-9E6757E91D2D}">
      <dsp:nvSpPr>
        <dsp:cNvPr id="0" name=""/>
        <dsp:cNvSpPr/>
      </dsp:nvSpPr>
      <dsp:spPr>
        <a:xfrm>
          <a:off x="1702926" y="4172970"/>
          <a:ext cx="5146776" cy="174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117" tIns="185117" rIns="185117" bIns="185117" numCol="1" spcCol="1270" anchor="ctr" anchorCtr="0">
          <a:noAutofit/>
        </a:bodyPr>
        <a:lstStyle/>
        <a:p>
          <a:pPr marL="0" lvl="0" indent="0" algn="l" defTabSz="889000">
            <a:lnSpc>
              <a:spcPct val="100000"/>
            </a:lnSpc>
            <a:spcBef>
              <a:spcPct val="0"/>
            </a:spcBef>
            <a:spcAft>
              <a:spcPct val="35000"/>
            </a:spcAft>
            <a:buNone/>
          </a:pPr>
          <a:r>
            <a:rPr lang="en-US" sz="2000" b="0" i="0" kern="1200" dirty="0"/>
            <a:t>For instance, a food brand could educate its audience on the importance of ethical farming on social media and continue this process post-purchase with package recycling tips.</a:t>
          </a:r>
          <a:endParaRPr lang="en-US" sz="2000" kern="1200" dirty="0"/>
        </a:p>
      </dsp:txBody>
      <dsp:txXfrm>
        <a:off x="1702926" y="4172970"/>
        <a:ext cx="5146776" cy="17491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7C313-1BC2-492D-A2DB-9B7312AFC323}">
      <dsp:nvSpPr>
        <dsp:cNvPr id="0" name=""/>
        <dsp:cNvSpPr/>
      </dsp:nvSpPr>
      <dsp:spPr>
        <a:xfrm>
          <a:off x="-251658" y="129037"/>
          <a:ext cx="7923051" cy="19516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575AA6-5D5E-48C4-B301-E22ACC743DBC}">
      <dsp:nvSpPr>
        <dsp:cNvPr id="0" name=""/>
        <dsp:cNvSpPr/>
      </dsp:nvSpPr>
      <dsp:spPr>
        <a:xfrm>
          <a:off x="336982" y="569730"/>
          <a:ext cx="1072349" cy="10702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1B33B0-89CD-4BBE-B0D6-8F5DB7D6A32A}">
      <dsp:nvSpPr>
        <dsp:cNvPr id="0" name=""/>
        <dsp:cNvSpPr/>
      </dsp:nvSpPr>
      <dsp:spPr>
        <a:xfrm>
          <a:off x="1444733" y="131898"/>
          <a:ext cx="6502591" cy="1947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45" tIns="206145" rIns="206145" bIns="206145" numCol="1" spcCol="1270" anchor="ctr" anchorCtr="0">
          <a:noAutofit/>
        </a:bodyPr>
        <a:lstStyle/>
        <a:p>
          <a:pPr marL="0" lvl="0" indent="0" algn="l" defTabSz="889000">
            <a:lnSpc>
              <a:spcPct val="100000"/>
            </a:lnSpc>
            <a:spcBef>
              <a:spcPct val="0"/>
            </a:spcBef>
            <a:spcAft>
              <a:spcPct val="35000"/>
            </a:spcAft>
            <a:buNone/>
          </a:pPr>
          <a:r>
            <a:rPr lang="en-US" sz="2000" kern="1200" dirty="0"/>
            <a:t>In traditional marketing, a brand will often try to push a product or service to a customer. With consumer-oriented marketing, it’s more about understanding your customers’ needs </a:t>
          </a:r>
          <a:r>
            <a:rPr lang="en-US" sz="2000" b="0" kern="1200" dirty="0"/>
            <a:t>and</a:t>
          </a:r>
          <a:r>
            <a:rPr lang="en-US" sz="2000" b="1" kern="1200" dirty="0"/>
            <a:t> tailoring your marketing</a:t>
          </a:r>
          <a:r>
            <a:rPr lang="en-US" sz="2000" kern="1200" dirty="0"/>
            <a:t> to that.</a:t>
          </a:r>
        </a:p>
      </dsp:txBody>
      <dsp:txXfrm>
        <a:off x="1444733" y="131898"/>
        <a:ext cx="6502591" cy="1947823"/>
      </dsp:txXfrm>
    </dsp:sp>
    <dsp:sp modelId="{E9771CB5-9DAF-42E3-A184-FA14039690CC}">
      <dsp:nvSpPr>
        <dsp:cNvPr id="0" name=""/>
        <dsp:cNvSpPr/>
      </dsp:nvSpPr>
      <dsp:spPr>
        <a:xfrm>
          <a:off x="-251658" y="2513528"/>
          <a:ext cx="7923051" cy="31513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937291-0777-43FB-AF29-6D3279BB2028}">
      <dsp:nvSpPr>
        <dsp:cNvPr id="0" name=""/>
        <dsp:cNvSpPr/>
      </dsp:nvSpPr>
      <dsp:spPr>
        <a:xfrm>
          <a:off x="336982" y="3554080"/>
          <a:ext cx="1072349" cy="10702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B7A8AC-CB32-4730-A47C-6C695ACA872B}">
      <dsp:nvSpPr>
        <dsp:cNvPr id="0" name=""/>
        <dsp:cNvSpPr/>
      </dsp:nvSpPr>
      <dsp:spPr>
        <a:xfrm>
          <a:off x="1345015" y="2952339"/>
          <a:ext cx="6684453" cy="1947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45" tIns="206145" rIns="206145" bIns="206145" numCol="1" spcCol="1270" anchor="ctr" anchorCtr="0">
          <a:noAutofit/>
        </a:bodyPr>
        <a:lstStyle/>
        <a:p>
          <a:pPr marL="0" lvl="0" indent="0" algn="l" defTabSz="889000">
            <a:lnSpc>
              <a:spcPct val="100000"/>
            </a:lnSpc>
            <a:spcBef>
              <a:spcPct val="0"/>
            </a:spcBef>
            <a:spcAft>
              <a:spcPct val="35000"/>
            </a:spcAft>
            <a:buNone/>
          </a:pPr>
          <a:r>
            <a:rPr lang="en-US" sz="2000" kern="1200" dirty="0"/>
            <a:t>For instance, say your audience is craving more transparency in your sourcing practices or wants you to be more vocal on social issues. You could use that information for your next campaign.</a:t>
          </a:r>
        </a:p>
      </dsp:txBody>
      <dsp:txXfrm>
        <a:off x="1345015" y="2952339"/>
        <a:ext cx="6684453" cy="19478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3DCB4-37C8-4BA9-A188-E89B6B7D3C82}">
      <dsp:nvSpPr>
        <dsp:cNvPr id="0" name=""/>
        <dsp:cNvSpPr/>
      </dsp:nvSpPr>
      <dsp:spPr>
        <a:xfrm>
          <a:off x="0" y="2924"/>
          <a:ext cx="7003777" cy="12446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E8BEE1-DC39-4BF8-A34F-9A58532D859B}">
      <dsp:nvSpPr>
        <dsp:cNvPr id="0" name=""/>
        <dsp:cNvSpPr/>
      </dsp:nvSpPr>
      <dsp:spPr>
        <a:xfrm>
          <a:off x="376505" y="282969"/>
          <a:ext cx="685224" cy="6845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239AC8-5906-4E3C-88F3-7073811FD35D}">
      <dsp:nvSpPr>
        <dsp:cNvPr id="0" name=""/>
        <dsp:cNvSpPr/>
      </dsp:nvSpPr>
      <dsp:spPr>
        <a:xfrm>
          <a:off x="1438235" y="2924"/>
          <a:ext cx="5194705" cy="1245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54" tIns="131854" rIns="131854" bIns="131854" numCol="1" spcCol="1270" anchor="ctr" anchorCtr="0">
          <a:noAutofit/>
        </a:bodyPr>
        <a:lstStyle/>
        <a:p>
          <a:pPr marL="0" lvl="0" indent="0" algn="l" defTabSz="711200">
            <a:lnSpc>
              <a:spcPct val="100000"/>
            </a:lnSpc>
            <a:spcBef>
              <a:spcPct val="0"/>
            </a:spcBef>
            <a:spcAft>
              <a:spcPct val="35000"/>
            </a:spcAft>
            <a:buNone/>
          </a:pPr>
          <a:r>
            <a:rPr lang="en-US" sz="1600" kern="1200" dirty="0"/>
            <a:t>Sustainability marketing doesn’t work if it’s not </a:t>
          </a:r>
          <a:r>
            <a:rPr lang="en-US" sz="1600" b="1" kern="1200" dirty="0"/>
            <a:t>authentic.</a:t>
          </a:r>
        </a:p>
      </dsp:txBody>
      <dsp:txXfrm>
        <a:off x="1438235" y="2924"/>
        <a:ext cx="5194705" cy="1245862"/>
      </dsp:txXfrm>
    </dsp:sp>
    <dsp:sp modelId="{BA949A22-B1FB-4C18-A8FE-77A476FF40EA}">
      <dsp:nvSpPr>
        <dsp:cNvPr id="0" name=""/>
        <dsp:cNvSpPr/>
      </dsp:nvSpPr>
      <dsp:spPr>
        <a:xfrm>
          <a:off x="0" y="1533555"/>
          <a:ext cx="7003777" cy="12446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1C9DCF-A01D-43DD-BF77-DFE1E39088D7}">
      <dsp:nvSpPr>
        <dsp:cNvPr id="0" name=""/>
        <dsp:cNvSpPr/>
      </dsp:nvSpPr>
      <dsp:spPr>
        <a:xfrm>
          <a:off x="376505" y="1813601"/>
          <a:ext cx="685224" cy="6845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49E961-42C0-4444-A144-02FEAFF9C297}">
      <dsp:nvSpPr>
        <dsp:cNvPr id="0" name=""/>
        <dsp:cNvSpPr/>
      </dsp:nvSpPr>
      <dsp:spPr>
        <a:xfrm>
          <a:off x="1438235" y="1533555"/>
          <a:ext cx="5194705" cy="1245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54" tIns="131854" rIns="131854" bIns="131854" numCol="1" spcCol="1270" anchor="ctr" anchorCtr="0">
          <a:noAutofit/>
        </a:bodyPr>
        <a:lstStyle/>
        <a:p>
          <a:pPr marL="0" lvl="0" indent="0" algn="l" defTabSz="711200">
            <a:lnSpc>
              <a:spcPct val="100000"/>
            </a:lnSpc>
            <a:spcBef>
              <a:spcPct val="0"/>
            </a:spcBef>
            <a:spcAft>
              <a:spcPct val="35000"/>
            </a:spcAft>
            <a:buNone/>
          </a:pPr>
          <a:r>
            <a:rPr lang="en-US" sz="1600" kern="1200" dirty="0"/>
            <a:t>Make sure your brand is looking at sustainability from a </a:t>
          </a:r>
          <a:r>
            <a:rPr lang="en-US" sz="1600" b="1" kern="1200" dirty="0"/>
            <a:t>holistic lens.</a:t>
          </a:r>
        </a:p>
      </dsp:txBody>
      <dsp:txXfrm>
        <a:off x="1438235" y="1533555"/>
        <a:ext cx="5194705" cy="1245862"/>
      </dsp:txXfrm>
    </dsp:sp>
    <dsp:sp modelId="{48544E4B-A1D5-4110-8B59-D3361848B8E5}">
      <dsp:nvSpPr>
        <dsp:cNvPr id="0" name=""/>
        <dsp:cNvSpPr/>
      </dsp:nvSpPr>
      <dsp:spPr>
        <a:xfrm>
          <a:off x="0" y="3064186"/>
          <a:ext cx="7003777" cy="12446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439DB-9634-4155-AC49-0EEA5106AEC1}">
      <dsp:nvSpPr>
        <dsp:cNvPr id="0" name=""/>
        <dsp:cNvSpPr/>
      </dsp:nvSpPr>
      <dsp:spPr>
        <a:xfrm>
          <a:off x="376505" y="3344232"/>
          <a:ext cx="685224" cy="6845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6D1D18-743B-4BBD-A906-8A677EB18EC6}">
      <dsp:nvSpPr>
        <dsp:cNvPr id="0" name=""/>
        <dsp:cNvSpPr/>
      </dsp:nvSpPr>
      <dsp:spPr>
        <a:xfrm>
          <a:off x="1438235" y="3064186"/>
          <a:ext cx="5194705" cy="1245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54" tIns="131854" rIns="131854" bIns="131854" numCol="1" spcCol="1270" anchor="ctr" anchorCtr="0">
          <a:noAutofit/>
        </a:bodyPr>
        <a:lstStyle/>
        <a:p>
          <a:pPr marL="0" lvl="0" indent="0" algn="l" defTabSz="711200">
            <a:lnSpc>
              <a:spcPct val="100000"/>
            </a:lnSpc>
            <a:spcBef>
              <a:spcPct val="0"/>
            </a:spcBef>
            <a:spcAft>
              <a:spcPct val="35000"/>
            </a:spcAft>
            <a:buNone/>
          </a:pPr>
          <a:r>
            <a:rPr lang="en-US" sz="1600" kern="1200" dirty="0"/>
            <a:t>Are you preaching about sustainability but </a:t>
          </a:r>
          <a:r>
            <a:rPr lang="en-US" sz="1600" b="1" kern="1200" dirty="0"/>
            <a:t>using unsustainable resources to build your product</a:t>
          </a:r>
          <a:r>
            <a:rPr lang="en-US" sz="1600" kern="1200" dirty="0"/>
            <a:t>? Are you </a:t>
          </a:r>
          <a:r>
            <a:rPr lang="en-US" sz="1600" b="1" kern="1200" dirty="0"/>
            <a:t>collaborating with brands</a:t>
          </a:r>
          <a:r>
            <a:rPr lang="en-US" sz="1600" kern="1200" dirty="0"/>
            <a:t> that conflict with your mission? Is your </a:t>
          </a:r>
          <a:r>
            <a:rPr lang="en-US" sz="1600" b="1" kern="1200" dirty="0"/>
            <a:t>team representative</a:t>
          </a:r>
          <a:r>
            <a:rPr lang="en-US" sz="1600" kern="1200" dirty="0"/>
            <a:t> of the future you want to promote?</a:t>
          </a:r>
        </a:p>
      </dsp:txBody>
      <dsp:txXfrm>
        <a:off x="1438235" y="3064186"/>
        <a:ext cx="5194705" cy="1245862"/>
      </dsp:txXfrm>
    </dsp:sp>
    <dsp:sp modelId="{E42C39F3-0DAF-4F78-9299-7CE43DCC54A5}">
      <dsp:nvSpPr>
        <dsp:cNvPr id="0" name=""/>
        <dsp:cNvSpPr/>
      </dsp:nvSpPr>
      <dsp:spPr>
        <a:xfrm>
          <a:off x="0" y="4594817"/>
          <a:ext cx="7003777" cy="12446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5C5F7A-D8C3-46A7-AB1E-B390A92D90D2}">
      <dsp:nvSpPr>
        <dsp:cNvPr id="0" name=""/>
        <dsp:cNvSpPr/>
      </dsp:nvSpPr>
      <dsp:spPr>
        <a:xfrm>
          <a:off x="376505" y="4874863"/>
          <a:ext cx="685224" cy="6845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3E4956-61F1-426E-99CA-D5B9E3CF37D5}">
      <dsp:nvSpPr>
        <dsp:cNvPr id="0" name=""/>
        <dsp:cNvSpPr/>
      </dsp:nvSpPr>
      <dsp:spPr>
        <a:xfrm>
          <a:off x="1438235" y="4594817"/>
          <a:ext cx="5194705" cy="1245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54" tIns="131854" rIns="131854" bIns="131854" numCol="1" spcCol="1270" anchor="ctr" anchorCtr="0">
          <a:noAutofit/>
        </a:bodyPr>
        <a:lstStyle/>
        <a:p>
          <a:pPr marL="0" lvl="0" indent="0" algn="l" defTabSz="711200">
            <a:lnSpc>
              <a:spcPct val="100000"/>
            </a:lnSpc>
            <a:spcBef>
              <a:spcPct val="0"/>
            </a:spcBef>
            <a:spcAft>
              <a:spcPct val="35000"/>
            </a:spcAft>
            <a:buNone/>
          </a:pPr>
          <a:r>
            <a:rPr lang="en-US" sz="1600" kern="1200" dirty="0"/>
            <a:t>Audiences don’t expect perfection, they do, however, </a:t>
          </a:r>
          <a:r>
            <a:rPr lang="en-US" sz="1600" b="1" kern="1200" dirty="0"/>
            <a:t>value transparency.</a:t>
          </a:r>
          <a:r>
            <a:rPr lang="en-US" sz="1600" kern="1200" dirty="0"/>
            <a:t> It’s </a:t>
          </a:r>
          <a:r>
            <a:rPr lang="tr-TR" sz="1600" kern="1200" dirty="0"/>
            <a:t>ok </a:t>
          </a:r>
          <a:r>
            <a:rPr lang="en-US" sz="1600" kern="1200" dirty="0"/>
            <a:t>to share where you currently fall short and how you plan to remedy these issues.</a:t>
          </a:r>
        </a:p>
      </dsp:txBody>
      <dsp:txXfrm>
        <a:off x="1438235" y="4594817"/>
        <a:ext cx="5194705" cy="12458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C7676-D770-405D-8020-3F40094591CE}">
      <dsp:nvSpPr>
        <dsp:cNvPr id="0" name=""/>
        <dsp:cNvSpPr/>
      </dsp:nvSpPr>
      <dsp:spPr>
        <a:xfrm>
          <a:off x="0" y="493192"/>
          <a:ext cx="11822348" cy="9105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6F977C-66A2-4A02-8F79-959FA9962B62}">
      <dsp:nvSpPr>
        <dsp:cNvPr id="0" name=""/>
        <dsp:cNvSpPr/>
      </dsp:nvSpPr>
      <dsp:spPr>
        <a:xfrm>
          <a:off x="275428" y="698056"/>
          <a:ext cx="500779" cy="5007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44E353-B449-40B2-9E51-875AC8623FDF}">
      <dsp:nvSpPr>
        <dsp:cNvPr id="0" name=""/>
        <dsp:cNvSpPr/>
      </dsp:nvSpPr>
      <dsp:spPr>
        <a:xfrm>
          <a:off x="1051637" y="493192"/>
          <a:ext cx="10770711" cy="910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62" tIns="96362" rIns="96362" bIns="96362" numCol="1" spcCol="1270" anchor="ctr" anchorCtr="0">
          <a:noAutofit/>
        </a:bodyPr>
        <a:lstStyle/>
        <a:p>
          <a:pPr marL="0" lvl="0" indent="0" algn="l" defTabSz="800100">
            <a:lnSpc>
              <a:spcPct val="100000"/>
            </a:lnSpc>
            <a:spcBef>
              <a:spcPct val="0"/>
            </a:spcBef>
            <a:spcAft>
              <a:spcPct val="35000"/>
            </a:spcAft>
            <a:buNone/>
          </a:pPr>
          <a:r>
            <a:rPr lang="en-US" sz="1800" b="0" kern="1200" dirty="0"/>
            <a:t>McDonald’s five priority areas in the 2018 re-launch of its sustainability platform :</a:t>
          </a:r>
          <a:r>
            <a:rPr lang="en-US" sz="1800" b="1" kern="1200" dirty="0"/>
            <a:t>packaging and recycling; climate action; beef sustainability; youth opportunity; and commitment to families.</a:t>
          </a:r>
        </a:p>
      </dsp:txBody>
      <dsp:txXfrm>
        <a:off x="1051637" y="493192"/>
        <a:ext cx="10770711" cy="910508"/>
      </dsp:txXfrm>
    </dsp:sp>
    <dsp:sp modelId="{0E18DC20-7D5D-4E22-A693-8225FB925B08}">
      <dsp:nvSpPr>
        <dsp:cNvPr id="0" name=""/>
        <dsp:cNvSpPr/>
      </dsp:nvSpPr>
      <dsp:spPr>
        <a:xfrm>
          <a:off x="0" y="1631328"/>
          <a:ext cx="11822348" cy="9105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2D63ED-0066-4CDB-915C-1132F9113CA6}">
      <dsp:nvSpPr>
        <dsp:cNvPr id="0" name=""/>
        <dsp:cNvSpPr/>
      </dsp:nvSpPr>
      <dsp:spPr>
        <a:xfrm>
          <a:off x="275428" y="1836192"/>
          <a:ext cx="500779" cy="5007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32279-D893-4832-A780-88A94EFA204F}">
      <dsp:nvSpPr>
        <dsp:cNvPr id="0" name=""/>
        <dsp:cNvSpPr/>
      </dsp:nvSpPr>
      <dsp:spPr>
        <a:xfrm>
          <a:off x="1051637" y="1631328"/>
          <a:ext cx="10770711" cy="910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62" tIns="96362" rIns="96362" bIns="96362" numCol="1" spcCol="1270" anchor="ctr" anchorCtr="0">
          <a:noAutofit/>
        </a:bodyPr>
        <a:lstStyle/>
        <a:p>
          <a:pPr marL="0" lvl="0" indent="0" algn="l" defTabSz="800100">
            <a:lnSpc>
              <a:spcPct val="100000"/>
            </a:lnSpc>
            <a:spcBef>
              <a:spcPct val="0"/>
            </a:spcBef>
            <a:spcAft>
              <a:spcPct val="35000"/>
            </a:spcAft>
            <a:buNone/>
          </a:pPr>
          <a:r>
            <a:rPr lang="en-US" sz="1800" b="0" kern="1200" dirty="0"/>
            <a:t>The McDonald’s campaign </a:t>
          </a:r>
          <a:r>
            <a:rPr lang="en-US" sz="1800" b="1" kern="1200" dirty="0"/>
            <a:t>aims to reduce and remove plastic from its restaurants, and increase the recyclability of its globally-</a:t>
          </a:r>
          <a:r>
            <a:rPr lang="en-US" sz="1800" b="1" kern="1200" dirty="0" err="1"/>
            <a:t>recognised</a:t>
          </a:r>
          <a:r>
            <a:rPr lang="en-US" sz="1800" b="1" kern="1200" dirty="0"/>
            <a:t> product packaging.</a:t>
          </a:r>
        </a:p>
      </dsp:txBody>
      <dsp:txXfrm>
        <a:off x="1051637" y="1631328"/>
        <a:ext cx="10770711" cy="910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712E9-EE81-4DD3-A3AC-19EA1D3D85CC}">
      <dsp:nvSpPr>
        <dsp:cNvPr id="0" name=""/>
        <dsp:cNvSpPr/>
      </dsp:nvSpPr>
      <dsp:spPr>
        <a:xfrm>
          <a:off x="0" y="44502"/>
          <a:ext cx="7003777" cy="1829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tr-TR" sz="4600" b="1" kern="1200"/>
            <a:t>Social and Societal Marketing</a:t>
          </a:r>
          <a:endParaRPr lang="en-US" sz="4600" kern="1200"/>
        </a:p>
      </dsp:txBody>
      <dsp:txXfrm>
        <a:off x="89327" y="133829"/>
        <a:ext cx="6825123" cy="1651226"/>
      </dsp:txXfrm>
    </dsp:sp>
    <dsp:sp modelId="{4120F23F-EAAB-4C34-9B52-B53FC7271A8C}">
      <dsp:nvSpPr>
        <dsp:cNvPr id="0" name=""/>
        <dsp:cNvSpPr/>
      </dsp:nvSpPr>
      <dsp:spPr>
        <a:xfrm>
          <a:off x="0" y="2006862"/>
          <a:ext cx="7003777" cy="1829880"/>
        </a:xfrm>
        <a:prstGeom prst="roundRect">
          <a:avLst/>
        </a:prstGeom>
        <a:solidFill>
          <a:schemeClr val="accent2">
            <a:hueOff val="-9286281"/>
            <a:satOff val="19525"/>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tr-TR" sz="4600" b="1" kern="1200"/>
            <a:t>Ecological Marketing</a:t>
          </a:r>
          <a:endParaRPr lang="en-US" sz="4600" kern="1200"/>
        </a:p>
      </dsp:txBody>
      <dsp:txXfrm>
        <a:off x="89327" y="2096189"/>
        <a:ext cx="6825123" cy="1651226"/>
      </dsp:txXfrm>
    </dsp:sp>
    <dsp:sp modelId="{EFC5B480-A451-4A7C-86C9-2735A269291E}">
      <dsp:nvSpPr>
        <dsp:cNvPr id="0" name=""/>
        <dsp:cNvSpPr/>
      </dsp:nvSpPr>
      <dsp:spPr>
        <a:xfrm>
          <a:off x="0" y="3969222"/>
          <a:ext cx="7003777" cy="1829880"/>
        </a:xfrm>
        <a:prstGeom prst="roundRect">
          <a:avLst/>
        </a:prstGeom>
        <a:solidFill>
          <a:schemeClr val="accent2">
            <a:hueOff val="-18572562"/>
            <a:satOff val="39051"/>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tr-TR" sz="4600" b="1" kern="1200"/>
            <a:t>Green Marketing </a:t>
          </a:r>
          <a:endParaRPr lang="en-US" sz="4600" kern="1200"/>
        </a:p>
      </dsp:txBody>
      <dsp:txXfrm>
        <a:off x="89327" y="4058549"/>
        <a:ext cx="6825123" cy="1651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5BED2-8C44-48D5-963F-2891F62D5370}">
      <dsp:nvSpPr>
        <dsp:cNvPr id="0" name=""/>
        <dsp:cNvSpPr/>
      </dsp:nvSpPr>
      <dsp:spPr>
        <a:xfrm>
          <a:off x="0" y="1052776"/>
          <a:ext cx="9727853" cy="19435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3554E4-203C-409C-8249-5B9F52D6E18F}">
      <dsp:nvSpPr>
        <dsp:cNvPr id="0" name=""/>
        <dsp:cNvSpPr/>
      </dsp:nvSpPr>
      <dsp:spPr>
        <a:xfrm>
          <a:off x="587935" y="1490083"/>
          <a:ext cx="1068972" cy="10689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8B5167-AFB4-422F-BE2E-E0C1044498F1}">
      <dsp:nvSpPr>
        <dsp:cNvPr id="0" name=""/>
        <dsp:cNvSpPr/>
      </dsp:nvSpPr>
      <dsp:spPr>
        <a:xfrm>
          <a:off x="2244843" y="1052776"/>
          <a:ext cx="7483009" cy="1943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696" tIns="205696" rIns="205696" bIns="205696" numCol="1" spcCol="1270" anchor="ctr" anchorCtr="0">
          <a:noAutofit/>
        </a:bodyPr>
        <a:lstStyle/>
        <a:p>
          <a:pPr marL="0" lvl="0" indent="0" algn="l" defTabSz="977900">
            <a:lnSpc>
              <a:spcPct val="90000"/>
            </a:lnSpc>
            <a:spcBef>
              <a:spcPct val="0"/>
            </a:spcBef>
            <a:spcAft>
              <a:spcPct val="35000"/>
            </a:spcAft>
            <a:buNone/>
          </a:pPr>
          <a:r>
            <a:rPr lang="tr-TR" sz="2200" kern="1200" dirty="0"/>
            <a:t>S</a:t>
          </a:r>
          <a:r>
            <a:rPr lang="en-US" sz="2200" kern="1200" dirty="0" err="1"/>
            <a:t>ocial</a:t>
          </a:r>
          <a:r>
            <a:rPr lang="en-US" sz="2200" kern="1200" dirty="0"/>
            <a:t> marketing </a:t>
          </a:r>
          <a:r>
            <a:rPr lang="tr-TR" sz="2200" kern="1200" dirty="0"/>
            <a:t>has c</a:t>
          </a:r>
          <a:r>
            <a:rPr lang="en-US" sz="2200" kern="1200" dirty="0" err="1"/>
            <a:t>onsumer</a:t>
          </a:r>
          <a:r>
            <a:rPr lang="en-US" sz="2200" kern="1200" dirty="0"/>
            <a:t> orientation, which can be effective at winning people over, engaging them, motivation them and empowering them as individuals or within communities” </a:t>
          </a:r>
          <a:r>
            <a:rPr lang="tr-TR" sz="2200" kern="1200" dirty="0"/>
            <a:t>(Gordon, 2011)</a:t>
          </a:r>
          <a:endParaRPr lang="en-US" sz="2200" kern="1200" dirty="0"/>
        </a:p>
      </dsp:txBody>
      <dsp:txXfrm>
        <a:off x="2244843" y="1052776"/>
        <a:ext cx="7483009" cy="1943587"/>
      </dsp:txXfrm>
    </dsp:sp>
    <dsp:sp modelId="{2E908B04-1570-4F6D-B75B-B663F171C706}">
      <dsp:nvSpPr>
        <dsp:cNvPr id="0" name=""/>
        <dsp:cNvSpPr/>
      </dsp:nvSpPr>
      <dsp:spPr>
        <a:xfrm>
          <a:off x="0" y="3482260"/>
          <a:ext cx="9727853" cy="19435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714533-CCFF-40D5-97EC-380F0B154C71}">
      <dsp:nvSpPr>
        <dsp:cNvPr id="0" name=""/>
        <dsp:cNvSpPr/>
      </dsp:nvSpPr>
      <dsp:spPr>
        <a:xfrm>
          <a:off x="587935" y="3919567"/>
          <a:ext cx="1068972" cy="10689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C3EEFC-9311-4472-A774-775DF4932853}">
      <dsp:nvSpPr>
        <dsp:cNvPr id="0" name=""/>
        <dsp:cNvSpPr/>
      </dsp:nvSpPr>
      <dsp:spPr>
        <a:xfrm>
          <a:off x="2244843" y="3482260"/>
          <a:ext cx="7483009" cy="1943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696" tIns="205696" rIns="205696" bIns="205696" numCol="1" spcCol="1270" anchor="ctr" anchorCtr="0">
          <a:noAutofit/>
        </a:bodyPr>
        <a:lstStyle/>
        <a:p>
          <a:pPr marL="0" lvl="0" indent="0" algn="l" defTabSz="977900">
            <a:lnSpc>
              <a:spcPct val="90000"/>
            </a:lnSpc>
            <a:spcBef>
              <a:spcPct val="0"/>
            </a:spcBef>
            <a:spcAft>
              <a:spcPct val="35000"/>
            </a:spcAft>
            <a:buNone/>
          </a:pPr>
          <a:r>
            <a:rPr lang="tr-TR" sz="2200" kern="1200" dirty="0"/>
            <a:t>I</a:t>
          </a:r>
          <a:r>
            <a:rPr lang="en-US" sz="2200" kern="1200" dirty="0"/>
            <a:t>t is well known for using in </a:t>
          </a:r>
          <a:r>
            <a:rPr lang="en-US" sz="2200" b="1" kern="1200" dirty="0"/>
            <a:t>public health campaigns, like drink-driving, antismoking and drug abuse</a:t>
          </a:r>
          <a:r>
            <a:rPr lang="en-US" sz="2200" kern="1200" dirty="0"/>
            <a:t>, etc. Social marketers know that they have the responsibility to try to change behaviors</a:t>
          </a:r>
        </a:p>
      </dsp:txBody>
      <dsp:txXfrm>
        <a:off x="2244843" y="3482260"/>
        <a:ext cx="7483009" cy="19435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58B33-3485-4FC8-A7C3-9EC8A5C8A1D8}">
      <dsp:nvSpPr>
        <dsp:cNvPr id="0" name=""/>
        <dsp:cNvSpPr/>
      </dsp:nvSpPr>
      <dsp:spPr>
        <a:xfrm>
          <a:off x="0" y="103002"/>
          <a:ext cx="7003777" cy="277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Ecological marketing is concerned with all marketing activities (a) that have </a:t>
          </a:r>
          <a:r>
            <a:rPr lang="en-US" sz="2700" b="1" kern="1200" dirty="0">
              <a:solidFill>
                <a:schemeClr val="tx1"/>
              </a:solidFill>
            </a:rPr>
            <a:t>served to help cause environmental problems</a:t>
          </a:r>
          <a:r>
            <a:rPr lang="en-US" sz="2700" kern="1200" dirty="0">
              <a:solidFill>
                <a:schemeClr val="tx1"/>
              </a:solidFill>
            </a:rPr>
            <a:t> and (b) that may </a:t>
          </a:r>
          <a:r>
            <a:rPr lang="en-US" sz="2700" b="1" kern="1200" dirty="0">
              <a:solidFill>
                <a:schemeClr val="tx1"/>
              </a:solidFill>
            </a:rPr>
            <a:t>serve to provide a remedy for environmental problems</a:t>
          </a:r>
          <a:r>
            <a:rPr lang="en-US" sz="2700" kern="1200" dirty="0">
              <a:solidFill>
                <a:schemeClr val="tx1"/>
              </a:solidFill>
            </a:rPr>
            <a:t>”</a:t>
          </a:r>
          <a:r>
            <a:rPr lang="tr-TR" sz="2700" kern="1200" dirty="0">
              <a:solidFill>
                <a:schemeClr val="tx1"/>
              </a:solidFill>
            </a:rPr>
            <a:t> (</a:t>
          </a:r>
          <a:r>
            <a:rPr lang="tr-TR" sz="2700" kern="1200" dirty="0" err="1">
              <a:solidFill>
                <a:schemeClr val="tx1"/>
              </a:solidFill>
            </a:rPr>
            <a:t>Peattie</a:t>
          </a:r>
          <a:r>
            <a:rPr lang="tr-TR" sz="2700" kern="1200" dirty="0">
              <a:solidFill>
                <a:schemeClr val="tx1"/>
              </a:solidFill>
            </a:rPr>
            <a:t>, 2001)</a:t>
          </a:r>
          <a:endParaRPr lang="en-US" sz="2700" kern="1200" dirty="0">
            <a:solidFill>
              <a:schemeClr val="tx1"/>
            </a:solidFill>
          </a:endParaRPr>
        </a:p>
      </dsp:txBody>
      <dsp:txXfrm>
        <a:off x="135705" y="238707"/>
        <a:ext cx="6732367" cy="2508510"/>
      </dsp:txXfrm>
    </dsp:sp>
    <dsp:sp modelId="{8269BF8B-20BB-45A6-8959-9C967DABC01C}">
      <dsp:nvSpPr>
        <dsp:cNvPr id="0" name=""/>
        <dsp:cNvSpPr/>
      </dsp:nvSpPr>
      <dsp:spPr>
        <a:xfrm>
          <a:off x="0" y="2960682"/>
          <a:ext cx="7003777" cy="2779920"/>
        </a:xfrm>
        <a:prstGeom prst="roundRect">
          <a:avLst/>
        </a:prstGeom>
        <a:solidFill>
          <a:schemeClr val="accent5">
            <a:hueOff val="15386168"/>
            <a:satOff val="6654"/>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tr-TR" sz="2700" b="1" kern="1200" dirty="0">
              <a:solidFill>
                <a:schemeClr val="tx1"/>
              </a:solidFill>
            </a:rPr>
            <a:t>E</a:t>
          </a:r>
          <a:r>
            <a:rPr lang="en-US" sz="2700" b="1" kern="1200" dirty="0" err="1">
              <a:solidFill>
                <a:schemeClr val="tx1"/>
              </a:solidFill>
            </a:rPr>
            <a:t>cological</a:t>
          </a:r>
          <a:r>
            <a:rPr lang="en-US" sz="2700" b="1" kern="1200" dirty="0">
              <a:solidFill>
                <a:schemeClr val="tx1"/>
              </a:solidFill>
            </a:rPr>
            <a:t> marketing deals with factors affecting ecology and pollution</a:t>
          </a:r>
          <a:r>
            <a:rPr lang="en-US" sz="2700" kern="1200" dirty="0">
              <a:solidFill>
                <a:schemeClr val="tx1"/>
              </a:solidFill>
            </a:rPr>
            <a:t>. Ecological issues mainly concentrated on producer’s will to become environmental friendly and these were not considering consumer demand at all </a:t>
          </a:r>
        </a:p>
      </dsp:txBody>
      <dsp:txXfrm>
        <a:off x="135705" y="3096387"/>
        <a:ext cx="6732367" cy="25085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3DCD6-FEBB-427B-AA94-07DE7BD3DF1D}">
      <dsp:nvSpPr>
        <dsp:cNvPr id="0" name=""/>
        <dsp:cNvSpPr/>
      </dsp:nvSpPr>
      <dsp:spPr>
        <a:xfrm>
          <a:off x="0" y="3198"/>
          <a:ext cx="8717605" cy="17925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CD37C8-3D24-4F1B-83F7-C4274EEB3231}">
      <dsp:nvSpPr>
        <dsp:cNvPr id="0" name=""/>
        <dsp:cNvSpPr/>
      </dsp:nvSpPr>
      <dsp:spPr>
        <a:xfrm>
          <a:off x="542253" y="406527"/>
          <a:ext cx="986879" cy="9859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759D4C-9955-4177-A2C7-B46916CD1E7E}">
      <dsp:nvSpPr>
        <dsp:cNvPr id="0" name=""/>
        <dsp:cNvSpPr/>
      </dsp:nvSpPr>
      <dsp:spPr>
        <a:xfrm>
          <a:off x="2071385" y="3198"/>
          <a:ext cx="6454753" cy="1794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899" tIns="189899" rIns="189899" bIns="189899" numCol="1" spcCol="1270" anchor="ctr" anchorCtr="0">
          <a:noAutofit/>
        </a:bodyPr>
        <a:lstStyle/>
        <a:p>
          <a:pPr marL="0" lvl="0" indent="0" algn="l" defTabSz="755650">
            <a:lnSpc>
              <a:spcPct val="90000"/>
            </a:lnSpc>
            <a:spcBef>
              <a:spcPct val="0"/>
            </a:spcBef>
            <a:spcAft>
              <a:spcPct val="35000"/>
            </a:spcAft>
            <a:buNone/>
          </a:pPr>
          <a:r>
            <a:rPr lang="en-US" sz="1700" kern="1200" dirty="0"/>
            <a:t>The underlying philosophy of Sustainable Marketing, which Kotler calls Marketing 3.0, seems to be a business model that could </a:t>
          </a:r>
          <a:r>
            <a:rPr lang="en-US" sz="1700" b="1" kern="1200" dirty="0"/>
            <a:t>meet the people’s needs, increase the efficiency of the development of global society, create new jobs and raise the level and quality of life for today and tomorrow.</a:t>
          </a:r>
        </a:p>
      </dsp:txBody>
      <dsp:txXfrm>
        <a:off x="2071385" y="3198"/>
        <a:ext cx="6454753" cy="1794325"/>
      </dsp:txXfrm>
    </dsp:sp>
    <dsp:sp modelId="{29E5035E-1247-4E84-AA77-4F0732C1D6AB}">
      <dsp:nvSpPr>
        <dsp:cNvPr id="0" name=""/>
        <dsp:cNvSpPr/>
      </dsp:nvSpPr>
      <dsp:spPr>
        <a:xfrm>
          <a:off x="0" y="2185486"/>
          <a:ext cx="8717605" cy="17925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58CFB0-6B00-4C20-8DBD-A8E37E44EF12}">
      <dsp:nvSpPr>
        <dsp:cNvPr id="0" name=""/>
        <dsp:cNvSpPr/>
      </dsp:nvSpPr>
      <dsp:spPr>
        <a:xfrm>
          <a:off x="542253" y="2588815"/>
          <a:ext cx="986879" cy="9859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D17C72-C215-49BD-A587-4C15F916965F}">
      <dsp:nvSpPr>
        <dsp:cNvPr id="0" name=""/>
        <dsp:cNvSpPr/>
      </dsp:nvSpPr>
      <dsp:spPr>
        <a:xfrm>
          <a:off x="2071385" y="2185486"/>
          <a:ext cx="6454753" cy="1794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899" tIns="189899" rIns="189899" bIns="189899" numCol="1" spcCol="1270" anchor="ctr" anchorCtr="0">
          <a:noAutofit/>
        </a:bodyPr>
        <a:lstStyle/>
        <a:p>
          <a:pPr marL="0" lvl="0" indent="0" algn="l" defTabSz="755650">
            <a:lnSpc>
              <a:spcPct val="90000"/>
            </a:lnSpc>
            <a:spcBef>
              <a:spcPct val="0"/>
            </a:spcBef>
            <a:spcAft>
              <a:spcPct val="35000"/>
            </a:spcAft>
            <a:buNone/>
          </a:pPr>
          <a:r>
            <a:rPr lang="en-US" sz="1700" kern="1200" dirty="0"/>
            <a:t>“Sustainable Marketing recognizes that </a:t>
          </a:r>
          <a:r>
            <a:rPr lang="en-US" sz="1700" b="1" kern="1200" dirty="0"/>
            <a:t>all human activity is dependent on the existence of the natural capital provided by the planet and acknowledges that long-term, sustainable economic viability only results both environmental stability and societal equity.</a:t>
          </a:r>
          <a:r>
            <a:rPr lang="en-US" sz="1700" kern="1200" dirty="0"/>
            <a:t> The sustainable marketing paradigm aims to address these challenges</a:t>
          </a:r>
          <a:r>
            <a:rPr lang="tr-TR" sz="1700" kern="1200" dirty="0"/>
            <a:t> (</a:t>
          </a:r>
          <a:r>
            <a:rPr lang="tr-TR" sz="1700" kern="1200" dirty="0" err="1"/>
            <a:t>Seretny</a:t>
          </a:r>
          <a:r>
            <a:rPr lang="tr-TR" sz="1700" kern="1200" dirty="0"/>
            <a:t> &amp; </a:t>
          </a:r>
          <a:r>
            <a:rPr lang="tr-TR" sz="1700" kern="1200" dirty="0" err="1"/>
            <a:t>Seretny</a:t>
          </a:r>
          <a:r>
            <a:rPr lang="tr-TR" sz="1700" kern="1200" dirty="0"/>
            <a:t>, 2015)</a:t>
          </a:r>
          <a:endParaRPr lang="en-US" sz="1700" kern="1200" dirty="0"/>
        </a:p>
      </dsp:txBody>
      <dsp:txXfrm>
        <a:off x="2071385" y="2185486"/>
        <a:ext cx="6454753" cy="1794325"/>
      </dsp:txXfrm>
    </dsp:sp>
    <dsp:sp modelId="{FCF36F61-1CE1-4C50-9715-699620338CBB}">
      <dsp:nvSpPr>
        <dsp:cNvPr id="0" name=""/>
        <dsp:cNvSpPr/>
      </dsp:nvSpPr>
      <dsp:spPr>
        <a:xfrm>
          <a:off x="0" y="4367774"/>
          <a:ext cx="8717605" cy="17925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CC6CAA-05B9-474E-A2E3-27B67668D9FB}">
      <dsp:nvSpPr>
        <dsp:cNvPr id="0" name=""/>
        <dsp:cNvSpPr/>
      </dsp:nvSpPr>
      <dsp:spPr>
        <a:xfrm>
          <a:off x="542253" y="4771103"/>
          <a:ext cx="986879" cy="9859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2A42C8-B83A-41A0-BC41-18AAE51CF0E2}">
      <dsp:nvSpPr>
        <dsp:cNvPr id="0" name=""/>
        <dsp:cNvSpPr/>
      </dsp:nvSpPr>
      <dsp:spPr>
        <a:xfrm>
          <a:off x="2071385" y="4367774"/>
          <a:ext cx="6454753" cy="1794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899" tIns="189899" rIns="189899" bIns="189899" numCol="1" spcCol="1270" anchor="ctr" anchorCtr="0">
          <a:noAutofit/>
        </a:bodyPr>
        <a:lstStyle/>
        <a:p>
          <a:pPr marL="0" lvl="0" indent="0" algn="l" defTabSz="755650">
            <a:lnSpc>
              <a:spcPct val="90000"/>
            </a:lnSpc>
            <a:spcBef>
              <a:spcPct val="0"/>
            </a:spcBef>
            <a:spcAft>
              <a:spcPct val="35000"/>
            </a:spcAft>
            <a:buNone/>
          </a:pPr>
          <a:r>
            <a:rPr lang="en-US" sz="1700" kern="1200" dirty="0"/>
            <a:t>Based on three pillars - economic, social and environmental - </a:t>
          </a:r>
          <a:r>
            <a:rPr lang="en-US" sz="1700" b="1" kern="1200" dirty="0"/>
            <a:t>responsible consumption </a:t>
          </a:r>
          <a:r>
            <a:rPr lang="en-US" sz="1700" kern="1200" dirty="0"/>
            <a:t>involves the </a:t>
          </a:r>
          <a:r>
            <a:rPr lang="en-US" sz="1700" b="1" kern="1200" dirty="0"/>
            <a:t>use of the goods in a more efficient and responsible manner</a:t>
          </a:r>
          <a:r>
            <a:rPr lang="en-US" sz="1700" kern="1200" dirty="0"/>
            <a:t>, suggesting an equitable distribution of resources between rich and poor societies</a:t>
          </a:r>
        </a:p>
      </dsp:txBody>
      <dsp:txXfrm>
        <a:off x="2071385" y="4367774"/>
        <a:ext cx="6454753" cy="17943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E4AD4-3F71-4352-B2ED-C4C9AD8BB440}">
      <dsp:nvSpPr>
        <dsp:cNvPr id="0" name=""/>
        <dsp:cNvSpPr/>
      </dsp:nvSpPr>
      <dsp:spPr>
        <a:xfrm>
          <a:off x="0" y="0"/>
          <a:ext cx="6097101" cy="11097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dirty="0"/>
            <a:t>N</a:t>
          </a:r>
          <a:r>
            <a:rPr lang="en-US" sz="1800" b="1" kern="1200" dirty="0" err="1"/>
            <a:t>ot</a:t>
          </a:r>
          <a:r>
            <a:rPr lang="en-US" sz="1800" b="1" kern="1200" dirty="0"/>
            <a:t> just about producing better and cheaper, and refrain from cutting</a:t>
          </a:r>
          <a:r>
            <a:rPr lang="tr-TR" sz="1800" b="1" kern="1200" dirty="0"/>
            <a:t> </a:t>
          </a:r>
          <a:r>
            <a:rPr lang="en-US" sz="1800" b="1" kern="1200" dirty="0"/>
            <a:t>down trees</a:t>
          </a:r>
          <a:r>
            <a:rPr lang="tr-TR" sz="1800" b="1" kern="1200" dirty="0"/>
            <a:t>.</a:t>
          </a:r>
          <a:endParaRPr lang="en-US" sz="1800" b="1" kern="1200" dirty="0"/>
        </a:p>
      </dsp:txBody>
      <dsp:txXfrm>
        <a:off x="32504" y="32504"/>
        <a:ext cx="4769749" cy="1044745"/>
      </dsp:txXfrm>
    </dsp:sp>
    <dsp:sp modelId="{4B6C3571-996D-4FB8-8D03-FE58D9ED9674}">
      <dsp:nvSpPr>
        <dsp:cNvPr id="0" name=""/>
        <dsp:cNvSpPr/>
      </dsp:nvSpPr>
      <dsp:spPr>
        <a:xfrm>
          <a:off x="455303" y="1263886"/>
          <a:ext cx="6097101" cy="1109753"/>
        </a:xfrm>
        <a:prstGeom prst="roundRect">
          <a:avLst>
            <a:gd name="adj" fmla="val 10000"/>
          </a:avLst>
        </a:prstGeom>
        <a:solidFill>
          <a:schemeClr val="accent2">
            <a:hueOff val="-4643140"/>
            <a:satOff val="9763"/>
            <a:lumOff val="-1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dirty="0" err="1"/>
            <a:t>The</a:t>
          </a:r>
          <a:r>
            <a:rPr lang="tr-TR" sz="1800" b="1" kern="1200" dirty="0"/>
            <a:t> </a:t>
          </a:r>
          <a:r>
            <a:rPr lang="en-US" sz="1800" b="1" kern="1200" dirty="0"/>
            <a:t>value of doing business, </a:t>
          </a:r>
          <a:r>
            <a:rPr lang="en-US" sz="1800" b="1" kern="1200" dirty="0">
              <a:solidFill>
                <a:schemeClr val="tx2">
                  <a:lumMod val="90000"/>
                  <a:lumOff val="10000"/>
                </a:schemeClr>
              </a:solidFill>
            </a:rPr>
            <a:t>which influences efficiency,</a:t>
          </a:r>
          <a:r>
            <a:rPr lang="tr-TR" sz="1800" b="1" kern="1200" dirty="0">
              <a:solidFill>
                <a:schemeClr val="tx2">
                  <a:lumMod val="90000"/>
                  <a:lumOff val="10000"/>
                </a:schemeClr>
              </a:solidFill>
            </a:rPr>
            <a:t> </a:t>
          </a:r>
          <a:r>
            <a:rPr lang="en-US" sz="1800" b="1" kern="1200" dirty="0">
              <a:solidFill>
                <a:schemeClr val="tx2">
                  <a:lumMod val="90000"/>
                  <a:lumOff val="10000"/>
                </a:schemeClr>
              </a:solidFill>
            </a:rPr>
            <a:t>inspires creativity, promotes and preserves cooperation.</a:t>
          </a:r>
        </a:p>
      </dsp:txBody>
      <dsp:txXfrm>
        <a:off x="487807" y="1296390"/>
        <a:ext cx="4855450" cy="1044745"/>
      </dsp:txXfrm>
    </dsp:sp>
    <dsp:sp modelId="{7C16F5C5-850E-4AE6-851D-434D2C807E5B}">
      <dsp:nvSpPr>
        <dsp:cNvPr id="0" name=""/>
        <dsp:cNvSpPr/>
      </dsp:nvSpPr>
      <dsp:spPr>
        <a:xfrm>
          <a:off x="910606" y="2527772"/>
          <a:ext cx="6097101" cy="1109753"/>
        </a:xfrm>
        <a:prstGeom prst="roundRect">
          <a:avLst>
            <a:gd name="adj" fmla="val 10000"/>
          </a:avLst>
        </a:prstGeom>
        <a:solidFill>
          <a:schemeClr val="accent2">
            <a:hueOff val="-9286281"/>
            <a:satOff val="19525"/>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dirty="0"/>
            <a:t>An </a:t>
          </a:r>
          <a:r>
            <a:rPr lang="tr-TR" sz="1800" b="1" kern="1200" dirty="0" err="1"/>
            <a:t>aim</a:t>
          </a:r>
          <a:r>
            <a:rPr lang="tr-TR" sz="1800" b="1" kern="1200" dirty="0"/>
            <a:t> </a:t>
          </a:r>
          <a:r>
            <a:rPr lang="en-US" sz="1800" b="1" kern="1200" dirty="0"/>
            <a:t>to influence customer behavior and </a:t>
          </a:r>
          <a:r>
            <a:rPr lang="en-US" sz="1800" b="1" kern="1200" dirty="0" err="1"/>
            <a:t>utilise</a:t>
          </a:r>
          <a:r>
            <a:rPr lang="en-US" sz="1800" b="1" kern="1200" dirty="0"/>
            <a:t> consumer social evolution in order to </a:t>
          </a:r>
          <a:r>
            <a:rPr lang="en-US" sz="1800" b="1" kern="1200" dirty="0">
              <a:solidFill>
                <a:schemeClr val="tx2">
                  <a:lumMod val="90000"/>
                  <a:lumOff val="10000"/>
                </a:schemeClr>
              </a:solidFill>
            </a:rPr>
            <a:t>create positive social change </a:t>
          </a:r>
          <a:r>
            <a:rPr lang="en-US" sz="1800" b="1" kern="1200" dirty="0"/>
            <a:t>and thus </a:t>
          </a:r>
          <a:r>
            <a:rPr lang="en-US" sz="1800" b="1" kern="1200" dirty="0">
              <a:solidFill>
                <a:schemeClr val="tx2">
                  <a:lumMod val="90000"/>
                  <a:lumOff val="10000"/>
                </a:schemeClr>
              </a:solidFill>
            </a:rPr>
            <a:t>to achieve a new long-term profit.</a:t>
          </a:r>
        </a:p>
      </dsp:txBody>
      <dsp:txXfrm>
        <a:off x="943110" y="2560276"/>
        <a:ext cx="4855450" cy="1044745"/>
      </dsp:txXfrm>
    </dsp:sp>
    <dsp:sp modelId="{2BEAB8BE-CC92-467C-8574-442272E1568E}">
      <dsp:nvSpPr>
        <dsp:cNvPr id="0" name=""/>
        <dsp:cNvSpPr/>
      </dsp:nvSpPr>
      <dsp:spPr>
        <a:xfrm>
          <a:off x="1365909" y="3791658"/>
          <a:ext cx="6097101" cy="1109753"/>
        </a:xfrm>
        <a:prstGeom prst="roundRect">
          <a:avLst>
            <a:gd name="adj" fmla="val 10000"/>
          </a:avLst>
        </a:prstGeom>
        <a:solidFill>
          <a:schemeClr val="accent2">
            <a:hueOff val="-13929421"/>
            <a:satOff val="29288"/>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dirty="0"/>
            <a:t>A </a:t>
          </a:r>
          <a:r>
            <a:rPr lang="tr-TR" sz="1800" b="1" kern="1200" dirty="0" err="1"/>
            <a:t>way</a:t>
          </a:r>
          <a:r>
            <a:rPr lang="tr-TR" sz="1800" b="1" kern="1200" dirty="0"/>
            <a:t> </a:t>
          </a:r>
          <a:r>
            <a:rPr lang="tr-TR" sz="1800" b="1" kern="1200" dirty="0" err="1"/>
            <a:t>to</a:t>
          </a:r>
          <a:r>
            <a:rPr lang="tr-TR" sz="1800" b="1" kern="1200" dirty="0"/>
            <a:t> </a:t>
          </a:r>
          <a:r>
            <a:rPr lang="en-US" sz="1800" b="1" kern="1200" dirty="0"/>
            <a:t>influence what the customer receives - </a:t>
          </a:r>
          <a:r>
            <a:rPr lang="en-US" sz="1800" b="1" kern="1200" dirty="0">
              <a:solidFill>
                <a:schemeClr val="tx2">
                  <a:lumMod val="90000"/>
                  <a:lumOff val="10000"/>
                </a:schemeClr>
              </a:solidFill>
            </a:rPr>
            <a:t>create brands that are part of the commercial and social future</a:t>
          </a:r>
          <a:r>
            <a:rPr lang="en-US" sz="1800" b="1" kern="1200" dirty="0"/>
            <a:t>. </a:t>
          </a:r>
        </a:p>
      </dsp:txBody>
      <dsp:txXfrm>
        <a:off x="1398413" y="3824162"/>
        <a:ext cx="4855450" cy="1044745"/>
      </dsp:txXfrm>
    </dsp:sp>
    <dsp:sp modelId="{102AF0E3-AE32-4AE2-A5BE-6DEBFBEE026B}">
      <dsp:nvSpPr>
        <dsp:cNvPr id="0" name=""/>
        <dsp:cNvSpPr/>
      </dsp:nvSpPr>
      <dsp:spPr>
        <a:xfrm>
          <a:off x="1821212" y="5055544"/>
          <a:ext cx="6097101" cy="1109753"/>
        </a:xfrm>
        <a:prstGeom prst="roundRect">
          <a:avLst>
            <a:gd name="adj" fmla="val 10000"/>
          </a:avLst>
        </a:prstGeom>
        <a:solidFill>
          <a:schemeClr val="accent2">
            <a:hueOff val="-18572562"/>
            <a:satOff val="39051"/>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dirty="0"/>
            <a:t>S</a:t>
          </a:r>
          <a:r>
            <a:rPr lang="en-US" sz="1800" b="1" kern="1200" dirty="0" err="1"/>
            <a:t>upposed</a:t>
          </a:r>
          <a:r>
            <a:rPr lang="en-US" sz="1800" b="1" kern="1200" dirty="0"/>
            <a:t> to provide goods and services, through managing in a responsible manner, being </a:t>
          </a:r>
          <a:r>
            <a:rPr lang="en-US" sz="1800" b="1" kern="1200" dirty="0">
              <a:solidFill>
                <a:schemeClr val="tx2">
                  <a:lumMod val="90000"/>
                  <a:lumOff val="10000"/>
                </a:schemeClr>
              </a:solidFill>
            </a:rPr>
            <a:t>open to fair cooperation in marketing communication.</a:t>
          </a:r>
        </a:p>
      </dsp:txBody>
      <dsp:txXfrm>
        <a:off x="1853716" y="5088048"/>
        <a:ext cx="4855450" cy="1044745"/>
      </dsp:txXfrm>
    </dsp:sp>
    <dsp:sp modelId="{911A97E6-D3C7-4DEE-952B-14FB4F80B111}">
      <dsp:nvSpPr>
        <dsp:cNvPr id="0" name=""/>
        <dsp:cNvSpPr/>
      </dsp:nvSpPr>
      <dsp:spPr>
        <a:xfrm>
          <a:off x="5375761" y="810736"/>
          <a:ext cx="721339" cy="72133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a:p>
      </dsp:txBody>
      <dsp:txXfrm>
        <a:off x="5538062" y="810736"/>
        <a:ext cx="396737" cy="542808"/>
      </dsp:txXfrm>
    </dsp:sp>
    <dsp:sp modelId="{F6BA48FA-95BF-448F-BE22-7188C388D18C}">
      <dsp:nvSpPr>
        <dsp:cNvPr id="0" name=""/>
        <dsp:cNvSpPr/>
      </dsp:nvSpPr>
      <dsp:spPr>
        <a:xfrm>
          <a:off x="5831064" y="2074622"/>
          <a:ext cx="721339" cy="721339"/>
        </a:xfrm>
        <a:prstGeom prst="downArrow">
          <a:avLst>
            <a:gd name="adj1" fmla="val 55000"/>
            <a:gd name="adj2" fmla="val 45000"/>
          </a:avLst>
        </a:prstGeom>
        <a:solidFill>
          <a:schemeClr val="accent2">
            <a:tint val="40000"/>
            <a:alpha val="90000"/>
            <a:hueOff val="-6294455"/>
            <a:satOff val="10543"/>
            <a:lumOff val="-347"/>
            <a:alphaOff val="0"/>
          </a:schemeClr>
        </a:solidFill>
        <a:ln w="12700" cap="flat" cmpd="sng" algn="ctr">
          <a:solidFill>
            <a:schemeClr val="accent2">
              <a:tint val="40000"/>
              <a:alpha val="90000"/>
              <a:hueOff val="-6294455"/>
              <a:satOff val="10543"/>
              <a:lumOff val="-3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a:p>
      </dsp:txBody>
      <dsp:txXfrm>
        <a:off x="5993365" y="2074622"/>
        <a:ext cx="396737" cy="542808"/>
      </dsp:txXfrm>
    </dsp:sp>
    <dsp:sp modelId="{4BDDADA0-010A-4822-82CC-1048660F5FBD}">
      <dsp:nvSpPr>
        <dsp:cNvPr id="0" name=""/>
        <dsp:cNvSpPr/>
      </dsp:nvSpPr>
      <dsp:spPr>
        <a:xfrm>
          <a:off x="6286368" y="3320012"/>
          <a:ext cx="721339" cy="721339"/>
        </a:xfrm>
        <a:prstGeom prst="downArrow">
          <a:avLst>
            <a:gd name="adj1" fmla="val 55000"/>
            <a:gd name="adj2" fmla="val 45000"/>
          </a:avLst>
        </a:prstGeom>
        <a:solidFill>
          <a:schemeClr val="accent2">
            <a:tint val="40000"/>
            <a:alpha val="90000"/>
            <a:hueOff val="-12588909"/>
            <a:satOff val="21086"/>
            <a:lumOff val="-693"/>
            <a:alphaOff val="0"/>
          </a:schemeClr>
        </a:solidFill>
        <a:ln w="12700" cap="flat" cmpd="sng" algn="ctr">
          <a:solidFill>
            <a:schemeClr val="accent2">
              <a:tint val="40000"/>
              <a:alpha val="90000"/>
              <a:hueOff val="-12588909"/>
              <a:satOff val="21086"/>
              <a:lumOff val="-6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a:p>
      </dsp:txBody>
      <dsp:txXfrm>
        <a:off x="6448669" y="3320012"/>
        <a:ext cx="396737" cy="542808"/>
      </dsp:txXfrm>
    </dsp:sp>
    <dsp:sp modelId="{FB1805C4-ACD3-4A15-AD08-34B0D16BD199}">
      <dsp:nvSpPr>
        <dsp:cNvPr id="0" name=""/>
        <dsp:cNvSpPr/>
      </dsp:nvSpPr>
      <dsp:spPr>
        <a:xfrm>
          <a:off x="6741671" y="4596229"/>
          <a:ext cx="721339" cy="721339"/>
        </a:xfrm>
        <a:prstGeom prst="downArrow">
          <a:avLst>
            <a:gd name="adj1" fmla="val 55000"/>
            <a:gd name="adj2" fmla="val 45000"/>
          </a:avLst>
        </a:prstGeom>
        <a:solidFill>
          <a:schemeClr val="accent2">
            <a:tint val="40000"/>
            <a:alpha val="90000"/>
            <a:hueOff val="-18883363"/>
            <a:satOff val="31629"/>
            <a:lumOff val="-1040"/>
            <a:alphaOff val="0"/>
          </a:schemeClr>
        </a:solidFill>
        <a:ln w="12700" cap="flat" cmpd="sng" algn="ctr">
          <a:solidFill>
            <a:schemeClr val="accent2">
              <a:tint val="40000"/>
              <a:alpha val="90000"/>
              <a:hueOff val="-18883363"/>
              <a:satOff val="31629"/>
              <a:lumOff val="-1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a:p>
      </dsp:txBody>
      <dsp:txXfrm>
        <a:off x="6903972" y="4596229"/>
        <a:ext cx="396737" cy="542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BDBEB-4317-4D02-8202-50CA9708C693}">
      <dsp:nvSpPr>
        <dsp:cNvPr id="0" name=""/>
        <dsp:cNvSpPr/>
      </dsp:nvSpPr>
      <dsp:spPr>
        <a:xfrm>
          <a:off x="-143580" y="10465"/>
          <a:ext cx="7217925" cy="7288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A8E6D-1A9C-45EE-ABEC-62C72E774673}">
      <dsp:nvSpPr>
        <dsp:cNvPr id="0" name=""/>
        <dsp:cNvSpPr/>
      </dsp:nvSpPr>
      <dsp:spPr>
        <a:xfrm>
          <a:off x="76889" y="174451"/>
          <a:ext cx="401639" cy="400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4EB3DD-5F27-4248-9811-E7749D4AC8FE}">
      <dsp:nvSpPr>
        <dsp:cNvPr id="0" name=""/>
        <dsp:cNvSpPr/>
      </dsp:nvSpPr>
      <dsp:spPr>
        <a:xfrm>
          <a:off x="698999" y="10465"/>
          <a:ext cx="6348962" cy="77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55" tIns="81955" rIns="81955" bIns="81955" numCol="1" spcCol="1270" anchor="ctr" anchorCtr="0">
          <a:noAutofit/>
        </a:bodyPr>
        <a:lstStyle/>
        <a:p>
          <a:pPr marL="0" lvl="0" indent="0" algn="l" defTabSz="622300">
            <a:lnSpc>
              <a:spcPct val="100000"/>
            </a:lnSpc>
            <a:spcBef>
              <a:spcPct val="0"/>
            </a:spcBef>
            <a:spcAft>
              <a:spcPct val="35000"/>
            </a:spcAft>
            <a:buNone/>
          </a:pPr>
          <a:r>
            <a:rPr lang="tr-TR" sz="1400" kern="1200" dirty="0"/>
            <a:t>E</a:t>
          </a:r>
          <a:r>
            <a:rPr lang="en-US" sz="1400" kern="1200" dirty="0" err="1"/>
            <a:t>nable</a:t>
          </a:r>
          <a:r>
            <a:rPr lang="en-US" sz="1400" kern="1200" dirty="0"/>
            <a:t> to satisfy customer needs.</a:t>
          </a:r>
        </a:p>
      </dsp:txBody>
      <dsp:txXfrm>
        <a:off x="698999" y="10465"/>
        <a:ext cx="6348962" cy="774379"/>
      </dsp:txXfrm>
    </dsp:sp>
    <dsp:sp modelId="{F40BDE0D-CDE9-41B9-9AC4-579E2EF7073D}">
      <dsp:nvSpPr>
        <dsp:cNvPr id="0" name=""/>
        <dsp:cNvSpPr/>
      </dsp:nvSpPr>
      <dsp:spPr>
        <a:xfrm>
          <a:off x="-143580" y="978440"/>
          <a:ext cx="7217925" cy="7288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60D10-AD98-4E0E-88F7-DAB00BC0BA2C}">
      <dsp:nvSpPr>
        <dsp:cNvPr id="0" name=""/>
        <dsp:cNvSpPr/>
      </dsp:nvSpPr>
      <dsp:spPr>
        <a:xfrm>
          <a:off x="76889" y="1142426"/>
          <a:ext cx="401639" cy="400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988BBD-3449-4FF6-9F73-0C9A366F036F}">
      <dsp:nvSpPr>
        <dsp:cNvPr id="0" name=""/>
        <dsp:cNvSpPr/>
      </dsp:nvSpPr>
      <dsp:spPr>
        <a:xfrm>
          <a:off x="745918" y="857598"/>
          <a:ext cx="6348962" cy="77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55" tIns="81955" rIns="81955" bIns="81955" numCol="1" spcCol="1270" anchor="ctr" anchorCtr="0">
          <a:noAutofit/>
        </a:bodyPr>
        <a:lstStyle/>
        <a:p>
          <a:pPr marL="0" lvl="0" indent="0" algn="l" defTabSz="622300">
            <a:lnSpc>
              <a:spcPct val="100000"/>
            </a:lnSpc>
            <a:spcBef>
              <a:spcPct val="0"/>
            </a:spcBef>
            <a:spcAft>
              <a:spcPct val="35000"/>
            </a:spcAft>
            <a:buNone/>
          </a:pPr>
          <a:r>
            <a:rPr lang="tr-TR" sz="1400" kern="1200" dirty="0"/>
            <a:t>D</a:t>
          </a:r>
          <a:r>
            <a:rPr lang="en-US" sz="1400" kern="1200" dirty="0" err="1"/>
            <a:t>urability</a:t>
          </a:r>
          <a:r>
            <a:rPr lang="en-US" sz="1400" kern="1200" dirty="0"/>
            <a:t> of the product - sustainable product should enable meeting the needs of the customer in the long term, </a:t>
          </a:r>
        </a:p>
      </dsp:txBody>
      <dsp:txXfrm>
        <a:off x="745918" y="857598"/>
        <a:ext cx="6348962" cy="774379"/>
      </dsp:txXfrm>
    </dsp:sp>
    <dsp:sp modelId="{594FEED5-E329-4FC2-BFD6-E0B3C959E496}">
      <dsp:nvSpPr>
        <dsp:cNvPr id="0" name=""/>
        <dsp:cNvSpPr/>
      </dsp:nvSpPr>
      <dsp:spPr>
        <a:xfrm>
          <a:off x="-143580" y="1946415"/>
          <a:ext cx="7217925" cy="7288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AC9098-A4DB-4F88-B8D3-2C75EB0DDBA6}">
      <dsp:nvSpPr>
        <dsp:cNvPr id="0" name=""/>
        <dsp:cNvSpPr/>
      </dsp:nvSpPr>
      <dsp:spPr>
        <a:xfrm>
          <a:off x="76889" y="2110401"/>
          <a:ext cx="401639" cy="400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A0556E-63A7-4EF9-8B5F-35AE661CD1DE}">
      <dsp:nvSpPr>
        <dsp:cNvPr id="0" name=""/>
        <dsp:cNvSpPr/>
      </dsp:nvSpPr>
      <dsp:spPr>
        <a:xfrm>
          <a:off x="385456" y="1926962"/>
          <a:ext cx="6976049" cy="77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55" tIns="81955" rIns="81955" bIns="81955" numCol="1" spcCol="1270" anchor="ctr" anchorCtr="0">
          <a:noAutofit/>
        </a:bodyPr>
        <a:lstStyle/>
        <a:p>
          <a:pPr marL="0" lvl="0" indent="0" algn="l" defTabSz="622300">
            <a:lnSpc>
              <a:spcPct val="100000"/>
            </a:lnSpc>
            <a:spcBef>
              <a:spcPct val="0"/>
            </a:spcBef>
            <a:spcAft>
              <a:spcPct val="35000"/>
            </a:spcAft>
            <a:buNone/>
          </a:pPr>
          <a:r>
            <a:rPr lang="en-US" sz="1400" kern="1200" dirty="0"/>
            <a:t>the dual nature of sustainable offers, i.e. the implementation of social and environmental aspects. Unlike the organic, sustainable products should focus on social and environmental aspects,</a:t>
          </a:r>
        </a:p>
      </dsp:txBody>
      <dsp:txXfrm>
        <a:off x="385456" y="1926962"/>
        <a:ext cx="6976049" cy="774379"/>
      </dsp:txXfrm>
    </dsp:sp>
    <dsp:sp modelId="{FF6C340B-ACE8-43CC-83F6-C84B9CF524D3}">
      <dsp:nvSpPr>
        <dsp:cNvPr id="0" name=""/>
        <dsp:cNvSpPr/>
      </dsp:nvSpPr>
      <dsp:spPr>
        <a:xfrm>
          <a:off x="-143580" y="2914389"/>
          <a:ext cx="7217925" cy="7288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EED52C-40FC-4102-9718-4BF93A7EB4DC}">
      <dsp:nvSpPr>
        <dsp:cNvPr id="0" name=""/>
        <dsp:cNvSpPr/>
      </dsp:nvSpPr>
      <dsp:spPr>
        <a:xfrm>
          <a:off x="76889" y="3078376"/>
          <a:ext cx="401639" cy="400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2DB37-DBD3-467A-8436-CFF1B40465A2}">
      <dsp:nvSpPr>
        <dsp:cNvPr id="0" name=""/>
        <dsp:cNvSpPr/>
      </dsp:nvSpPr>
      <dsp:spPr>
        <a:xfrm>
          <a:off x="818645" y="2911772"/>
          <a:ext cx="6176207" cy="77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55" tIns="81955" rIns="81955" bIns="81955" numCol="1" spcCol="1270" anchor="ctr" anchorCtr="0">
          <a:noAutofit/>
        </a:bodyPr>
        <a:lstStyle/>
        <a:p>
          <a:pPr marL="0" lvl="0" indent="0" algn="l" defTabSz="622300">
            <a:lnSpc>
              <a:spcPct val="100000"/>
            </a:lnSpc>
            <a:spcBef>
              <a:spcPct val="0"/>
            </a:spcBef>
            <a:spcAft>
              <a:spcPct val="35000"/>
            </a:spcAft>
            <a:buNone/>
          </a:pPr>
          <a:r>
            <a:rPr lang="tr-TR" sz="1400" kern="1200" dirty="0"/>
            <a:t>B</a:t>
          </a:r>
          <a:r>
            <a:rPr lang="en-US" sz="1400" kern="1200" dirty="0"/>
            <a:t>road understanding of the product life cycle - from raw material acquisition stage, through transport and manufacturing to use and post - use, </a:t>
          </a:r>
        </a:p>
      </dsp:txBody>
      <dsp:txXfrm>
        <a:off x="818645" y="2911772"/>
        <a:ext cx="6176207" cy="774379"/>
      </dsp:txXfrm>
    </dsp:sp>
    <dsp:sp modelId="{26F83B1F-AC63-4CB4-B303-CCAF6A2C35B4}">
      <dsp:nvSpPr>
        <dsp:cNvPr id="0" name=""/>
        <dsp:cNvSpPr/>
      </dsp:nvSpPr>
      <dsp:spPr>
        <a:xfrm>
          <a:off x="-143580" y="3882364"/>
          <a:ext cx="7217925" cy="7288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90A5FD-5A26-47BC-8A66-9DED6CC9254E}">
      <dsp:nvSpPr>
        <dsp:cNvPr id="0" name=""/>
        <dsp:cNvSpPr/>
      </dsp:nvSpPr>
      <dsp:spPr>
        <a:xfrm>
          <a:off x="76889" y="4046350"/>
          <a:ext cx="401639" cy="4008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756AF3-7700-4454-B196-2BDF359D3976}">
      <dsp:nvSpPr>
        <dsp:cNvPr id="0" name=""/>
        <dsp:cNvSpPr/>
      </dsp:nvSpPr>
      <dsp:spPr>
        <a:xfrm>
          <a:off x="698999" y="3882364"/>
          <a:ext cx="6348962" cy="77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55" tIns="81955" rIns="81955" bIns="81955" numCol="1" spcCol="1270" anchor="ctr" anchorCtr="0">
          <a:noAutofit/>
        </a:bodyPr>
        <a:lstStyle/>
        <a:p>
          <a:pPr marL="0" lvl="0" indent="0" algn="l" defTabSz="622300">
            <a:lnSpc>
              <a:spcPct val="100000"/>
            </a:lnSpc>
            <a:spcBef>
              <a:spcPct val="0"/>
            </a:spcBef>
            <a:spcAft>
              <a:spcPct val="35000"/>
            </a:spcAft>
            <a:buNone/>
          </a:pPr>
          <a:r>
            <a:rPr lang="tr-TR" sz="1400" kern="1200" dirty="0"/>
            <a:t>C</a:t>
          </a:r>
          <a:r>
            <a:rPr lang="en-US" sz="1400" kern="1200" dirty="0" err="1"/>
            <a:t>ontinuous</a:t>
          </a:r>
          <a:r>
            <a:rPr lang="en-US" sz="1400" kern="1200" dirty="0"/>
            <a:t> improvement of products</a:t>
          </a:r>
        </a:p>
      </dsp:txBody>
      <dsp:txXfrm>
        <a:off x="698999" y="3882364"/>
        <a:ext cx="6348962" cy="7743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51EF8-4A86-4D3E-BA98-AB12B56C6C13}">
      <dsp:nvSpPr>
        <dsp:cNvPr id="0" name=""/>
        <dsp:cNvSpPr/>
      </dsp:nvSpPr>
      <dsp:spPr>
        <a:xfrm>
          <a:off x="0" y="707092"/>
          <a:ext cx="5561106"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69A4EA-A2B2-4417-8A96-114791821E25}">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5BF57-15A5-4FC5-8B20-8F1F6FE6F98A}">
      <dsp:nvSpPr>
        <dsp:cNvPr id="0" name=""/>
        <dsp:cNvSpPr/>
      </dsp:nvSpPr>
      <dsp:spPr>
        <a:xfrm>
          <a:off x="1507738" y="707092"/>
          <a:ext cx="4053367"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11200">
            <a:lnSpc>
              <a:spcPct val="100000"/>
            </a:lnSpc>
            <a:spcBef>
              <a:spcPct val="0"/>
            </a:spcBef>
            <a:spcAft>
              <a:spcPct val="35000"/>
            </a:spcAft>
            <a:buNone/>
          </a:pPr>
          <a:r>
            <a:rPr lang="tr-TR" sz="1600" kern="1200" dirty="0"/>
            <a:t>S</a:t>
          </a:r>
          <a:r>
            <a:rPr lang="en-US" sz="1600" kern="1200" dirty="0" err="1"/>
            <a:t>ustainable</a:t>
          </a:r>
          <a:r>
            <a:rPr lang="en-US" sz="1600" kern="1200" dirty="0"/>
            <a:t> products</a:t>
          </a:r>
          <a:r>
            <a:rPr lang="tr-TR" sz="1600" kern="1200" dirty="0"/>
            <a:t> </a:t>
          </a:r>
          <a:r>
            <a:rPr lang="en-US" sz="1600" kern="1200" dirty="0"/>
            <a:t>have higher prices than other offers, which is an important barrier on the demand side </a:t>
          </a:r>
        </a:p>
      </dsp:txBody>
      <dsp:txXfrm>
        <a:off x="1507738" y="707092"/>
        <a:ext cx="4053367" cy="1305401"/>
      </dsp:txXfrm>
    </dsp:sp>
    <dsp:sp modelId="{DFC441C7-5EF7-485E-94F4-0F62FF24E96E}">
      <dsp:nvSpPr>
        <dsp:cNvPr id="0" name=""/>
        <dsp:cNvSpPr/>
      </dsp:nvSpPr>
      <dsp:spPr>
        <a:xfrm>
          <a:off x="0" y="2338844"/>
          <a:ext cx="5561106"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C4E941-2CA0-471D-AC62-07F7063D64F3}">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1B2BCF-5810-401F-878E-50E8AF2DD973}">
      <dsp:nvSpPr>
        <dsp:cNvPr id="0" name=""/>
        <dsp:cNvSpPr/>
      </dsp:nvSpPr>
      <dsp:spPr>
        <a:xfrm>
          <a:off x="1507738" y="2338844"/>
          <a:ext cx="4053367"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11200">
            <a:lnSpc>
              <a:spcPct val="100000"/>
            </a:lnSpc>
            <a:spcBef>
              <a:spcPct val="0"/>
            </a:spcBef>
            <a:spcAft>
              <a:spcPct val="35000"/>
            </a:spcAft>
            <a:buNone/>
          </a:pPr>
          <a:r>
            <a:rPr lang="en-US" sz="1600" kern="1200"/>
            <a:t>Sustainable marketing concept is not confined to calculating the economic costs, but also takes into account the social and environmental costs</a:t>
          </a:r>
        </a:p>
      </dsp:txBody>
      <dsp:txXfrm>
        <a:off x="1507738" y="2338844"/>
        <a:ext cx="4053367" cy="13054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25799-F9CA-4D61-9076-142C529309B0}">
      <dsp:nvSpPr>
        <dsp:cNvPr id="0" name=""/>
        <dsp:cNvSpPr/>
      </dsp:nvSpPr>
      <dsp:spPr>
        <a:xfrm>
          <a:off x="880282" y="789260"/>
          <a:ext cx="1306125" cy="1306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757557-11DE-4B0B-8C74-0442E1406D1D}">
      <dsp:nvSpPr>
        <dsp:cNvPr id="0" name=""/>
        <dsp:cNvSpPr/>
      </dsp:nvSpPr>
      <dsp:spPr>
        <a:xfrm>
          <a:off x="82094" y="2587246"/>
          <a:ext cx="2902500" cy="1480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Physical distribution of goods and services has both direct and</a:t>
          </a:r>
          <a:r>
            <a:rPr lang="tr-TR" sz="1600" b="1" kern="1200" dirty="0"/>
            <a:t> </a:t>
          </a:r>
          <a:r>
            <a:rPr lang="en-US" sz="1600" b="1" kern="1200" dirty="0"/>
            <a:t>indirect impact on the environment</a:t>
          </a:r>
        </a:p>
      </dsp:txBody>
      <dsp:txXfrm>
        <a:off x="82094" y="2587246"/>
        <a:ext cx="2902500" cy="1480770"/>
      </dsp:txXfrm>
    </dsp:sp>
    <dsp:sp modelId="{009739AE-B6B1-405C-A2FF-DDF58F91CF2B}">
      <dsp:nvSpPr>
        <dsp:cNvPr id="0" name=""/>
        <dsp:cNvSpPr/>
      </dsp:nvSpPr>
      <dsp:spPr>
        <a:xfrm>
          <a:off x="4290719" y="789260"/>
          <a:ext cx="1306125" cy="1306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E9E594-6D8C-4706-84C5-DC1657798262}">
      <dsp:nvSpPr>
        <dsp:cNvPr id="0" name=""/>
        <dsp:cNvSpPr/>
      </dsp:nvSpPr>
      <dsp:spPr>
        <a:xfrm>
          <a:off x="3492532" y="2587246"/>
          <a:ext cx="2902500" cy="1480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How to reach consumers through new/modified distribution channels allowing minimizing the negative impact on the socio-ecological environment?</a:t>
          </a:r>
        </a:p>
      </dsp:txBody>
      <dsp:txXfrm>
        <a:off x="3492532" y="2587246"/>
        <a:ext cx="2902500" cy="148077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11/3/2022</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90160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11/3/2022</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2401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11/3/2022</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6287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11/3/2022</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6002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11/3/2022</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6403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11/3/2022</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1396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11/3/2022</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38240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11/3/2022</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1873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11/3/2022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2155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11/3/2022</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4981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11/3/2022</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03273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11/3/2022</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123118918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capgemini.com/gb-en/news/sustainability-in-cp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ideo" Target="https://www.youtube.com/embed/etULbl_39F8?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ideo" Target="https://www.youtube.com/embed/AeeEpXvmtVw?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equilibrium.gucci.com/impactreport-2021/?utm_source=VisualCapitalist-Web&amp;utm_medium=sponsored-piece-VC&amp;utm_campaign=VisCap-GucciEquilibrium"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wrIjvo_xrrk" TargetMode="Externa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video" Target="https://www.youtube.com/embed/wrIjvo_xrrk?feature=oembed"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8.sv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G4H1N_yXBiA?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7" name="Rectangle 103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48" name="Picture 1032">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049" name="Rectangle 1034">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50" name="Rectangle 1036">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51" name="Picture 1038">
            <a:extLst>
              <a:ext uri="{FF2B5EF4-FFF2-40B4-BE49-F238E27FC236}">
                <a16:creationId xmlns:a16="http://schemas.microsoft.com/office/drawing/2014/main" id="{594C0E01-BC96-4381-99B4-038A5E1D9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5400000">
            <a:off x="6350019" y="1016017"/>
            <a:ext cx="5295076" cy="6388886"/>
          </a:xfrm>
          <a:prstGeom prst="rect">
            <a:avLst/>
          </a:prstGeom>
          <a:effectLst>
            <a:softEdge rad="0"/>
          </a:effectLst>
        </p:spPr>
      </p:pic>
      <p:grpSp>
        <p:nvGrpSpPr>
          <p:cNvPr id="1052" name="Group 1040">
            <a:extLst>
              <a:ext uri="{FF2B5EF4-FFF2-40B4-BE49-F238E27FC236}">
                <a16:creationId xmlns:a16="http://schemas.microsoft.com/office/drawing/2014/main" id="{571A5182-88AD-4DEB-8200-5575BC81C2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7724071" cy="6858000"/>
            <a:chOff x="4464881" y="0"/>
            <a:chExt cx="7724071" cy="6858000"/>
          </a:xfrm>
        </p:grpSpPr>
        <p:pic>
          <p:nvPicPr>
            <p:cNvPr id="1042" name="Picture 1041">
              <a:extLst>
                <a:ext uri="{FF2B5EF4-FFF2-40B4-BE49-F238E27FC236}">
                  <a16:creationId xmlns:a16="http://schemas.microsoft.com/office/drawing/2014/main" id="{6E3E7B46-8463-4264-9E25-CE556788541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053" name="Picture 1042">
              <a:extLst>
                <a:ext uri="{FF2B5EF4-FFF2-40B4-BE49-F238E27FC236}">
                  <a16:creationId xmlns:a16="http://schemas.microsoft.com/office/drawing/2014/main" id="{30775669-500B-4365-AF2B-E5F1F866DB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pic>
        <p:nvPicPr>
          <p:cNvPr id="1026" name="Picture 2" descr="metin içeren bir resim&#10;&#10;Açıklama otomatik olarak oluşturuldu">
            <a:extLst>
              <a:ext uri="{FF2B5EF4-FFF2-40B4-BE49-F238E27FC236}">
                <a16:creationId xmlns:a16="http://schemas.microsoft.com/office/drawing/2014/main" id="{773A1039-6FD7-019D-5BB5-7AF69284FF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62" r="21094" b="1"/>
          <a:stretch/>
        </p:blipFill>
        <p:spPr bwMode="auto">
          <a:xfrm>
            <a:off x="1639062" y="1198507"/>
            <a:ext cx="8910828" cy="451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814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A26AA9A-2C45-66B9-6E4B-2BAFE17C75C2}"/>
              </a:ext>
            </a:extLst>
          </p:cNvPr>
          <p:cNvPicPr>
            <a:picLocks noChangeAspect="1"/>
          </p:cNvPicPr>
          <p:nvPr/>
        </p:nvPicPr>
        <p:blipFill>
          <a:blip r:embed="rId2"/>
          <a:stretch>
            <a:fillRect/>
          </a:stretch>
        </p:blipFill>
        <p:spPr>
          <a:xfrm>
            <a:off x="925485" y="174294"/>
            <a:ext cx="10050699" cy="6226463"/>
          </a:xfrm>
          <a:prstGeom prst="rect">
            <a:avLst/>
          </a:prstGeom>
        </p:spPr>
      </p:pic>
    </p:spTree>
    <p:extLst>
      <p:ext uri="{BB962C8B-B14F-4D97-AF65-F5344CB8AC3E}">
        <p14:creationId xmlns:p14="http://schemas.microsoft.com/office/powerpoint/2010/main" val="3900223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1" name="Group 11">
            <a:extLst>
              <a:ext uri="{FF2B5EF4-FFF2-40B4-BE49-F238E27FC236}">
                <a16:creationId xmlns:a16="http://schemas.microsoft.com/office/drawing/2014/main" id="{46B4971C-EAA5-47BF-8631-58DC0669BF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3" name="Picture 12">
              <a:extLst>
                <a:ext uri="{FF2B5EF4-FFF2-40B4-BE49-F238E27FC236}">
                  <a16:creationId xmlns:a16="http://schemas.microsoft.com/office/drawing/2014/main" id="{F4392489-D7F7-4887-9BC1-7F3EA31329B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2" name="Picture 13">
              <a:extLst>
                <a:ext uri="{FF2B5EF4-FFF2-40B4-BE49-F238E27FC236}">
                  <a16:creationId xmlns:a16="http://schemas.microsoft.com/office/drawing/2014/main" id="{CC171B73-5CE0-4C49-A57E-BD75BEB293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pic>
        <p:nvPicPr>
          <p:cNvPr id="2052" name="Picture 4" descr="Triple bottom line - Wikipedia">
            <a:extLst>
              <a:ext uri="{FF2B5EF4-FFF2-40B4-BE49-F238E27FC236}">
                <a16:creationId xmlns:a16="http://schemas.microsoft.com/office/drawing/2014/main" id="{FCB88FBE-2F9A-E2BC-DE72-4D2D250DA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710" y="223736"/>
            <a:ext cx="9715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E73107C5-66AE-CEF2-913B-2AAA73F796C5}"/>
              </a:ext>
            </a:extLst>
          </p:cNvPr>
          <p:cNvSpPr txBox="1"/>
          <p:nvPr/>
        </p:nvSpPr>
        <p:spPr>
          <a:xfrm>
            <a:off x="1108953" y="486383"/>
            <a:ext cx="2947481" cy="646331"/>
          </a:xfrm>
          <a:prstGeom prst="rect">
            <a:avLst/>
          </a:prstGeom>
          <a:noFill/>
        </p:spPr>
        <p:txBody>
          <a:bodyPr wrap="square" rtlCol="0">
            <a:spAutoFit/>
          </a:bodyPr>
          <a:lstStyle/>
          <a:p>
            <a:r>
              <a:rPr lang="tr-TR" dirty="0"/>
              <a:t>Three </a:t>
            </a:r>
            <a:r>
              <a:rPr lang="tr-TR" dirty="0" err="1"/>
              <a:t>Pillars</a:t>
            </a:r>
            <a:r>
              <a:rPr lang="tr-TR" dirty="0"/>
              <a:t> of </a:t>
            </a:r>
            <a:r>
              <a:rPr lang="tr-TR" dirty="0" err="1"/>
              <a:t>Sustainability</a:t>
            </a:r>
            <a:endParaRPr lang="tr-TR" dirty="0"/>
          </a:p>
        </p:txBody>
      </p:sp>
    </p:spTree>
    <p:extLst>
      <p:ext uri="{BB962C8B-B14F-4D97-AF65-F5344CB8AC3E}">
        <p14:creationId xmlns:p14="http://schemas.microsoft.com/office/powerpoint/2010/main" val="2883714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636CAE-55B5-2F8F-6684-7B3F74D97F78}"/>
              </a:ext>
            </a:extLst>
          </p:cNvPr>
          <p:cNvSpPr>
            <a:spLocks noGrp="1"/>
          </p:cNvSpPr>
          <p:nvPr>
            <p:ph type="title"/>
          </p:nvPr>
        </p:nvSpPr>
        <p:spPr/>
        <p:txBody>
          <a:bodyPr>
            <a:normAutofit fontScale="90000"/>
          </a:bodyPr>
          <a:lstStyle/>
          <a:p>
            <a:r>
              <a:rPr lang="tr-TR" b="1" i="0" dirty="0">
                <a:solidFill>
                  <a:srgbClr val="333333"/>
                </a:solidFill>
                <a:effectLst/>
                <a:latin typeface="Mazzardh"/>
              </a:rPr>
              <a:t>How </a:t>
            </a:r>
            <a:r>
              <a:rPr lang="tr-TR" b="1" i="0" dirty="0" err="1">
                <a:solidFill>
                  <a:srgbClr val="333333"/>
                </a:solidFill>
                <a:effectLst/>
                <a:latin typeface="Mazzardh"/>
              </a:rPr>
              <a:t>to</a:t>
            </a:r>
            <a:r>
              <a:rPr lang="tr-TR" b="1" i="0" dirty="0">
                <a:solidFill>
                  <a:srgbClr val="333333"/>
                </a:solidFill>
                <a:effectLst/>
                <a:latin typeface="Mazzardh"/>
              </a:rPr>
              <a:t> </a:t>
            </a:r>
            <a:r>
              <a:rPr lang="en-US" b="1" i="0" dirty="0">
                <a:solidFill>
                  <a:srgbClr val="333333"/>
                </a:solidFill>
                <a:effectLst/>
                <a:latin typeface="Mazzardh"/>
              </a:rPr>
              <a:t>apply these pillars within your company?</a:t>
            </a:r>
            <a:br>
              <a:rPr lang="en-US" b="1" i="0" dirty="0">
                <a:solidFill>
                  <a:srgbClr val="333333"/>
                </a:solidFill>
                <a:effectLst/>
                <a:latin typeface="Mazzardh"/>
              </a:rPr>
            </a:br>
            <a:endParaRPr lang="tr-TR" dirty="0"/>
          </a:p>
        </p:txBody>
      </p:sp>
      <p:sp>
        <p:nvSpPr>
          <p:cNvPr id="3" name="İçerik Yer Tutucusu 2">
            <a:extLst>
              <a:ext uri="{FF2B5EF4-FFF2-40B4-BE49-F238E27FC236}">
                <a16:creationId xmlns:a16="http://schemas.microsoft.com/office/drawing/2014/main" id="{FC5D52D7-7F26-4450-9B86-9B20BF1D2A55}"/>
              </a:ext>
            </a:extLst>
          </p:cNvPr>
          <p:cNvSpPr>
            <a:spLocks noGrp="1"/>
          </p:cNvSpPr>
          <p:nvPr>
            <p:ph idx="1"/>
          </p:nvPr>
        </p:nvSpPr>
        <p:spPr/>
        <p:txBody>
          <a:bodyPr>
            <a:normAutofit lnSpcReduction="10000"/>
          </a:bodyPr>
          <a:lstStyle/>
          <a:p>
            <a:r>
              <a:rPr lang="en-US" b="1" i="0" dirty="0">
                <a:solidFill>
                  <a:srgbClr val="333333"/>
                </a:solidFill>
                <a:effectLst/>
                <a:latin typeface="Mazzardh"/>
              </a:rPr>
              <a:t>Social pillar: ensure the well-being of your employees </a:t>
            </a:r>
            <a:endParaRPr lang="tr-TR" b="1" i="0" dirty="0">
              <a:solidFill>
                <a:srgbClr val="333333"/>
              </a:solidFill>
              <a:effectLst/>
              <a:latin typeface="Mazzardh"/>
            </a:endParaRPr>
          </a:p>
          <a:p>
            <a:pPr lvl="1"/>
            <a:r>
              <a:rPr lang="tr-TR" i="0" dirty="0" err="1">
                <a:solidFill>
                  <a:srgbClr val="333333"/>
                </a:solidFill>
                <a:effectLst/>
                <a:latin typeface="Mazzardh"/>
              </a:rPr>
              <a:t>Well</a:t>
            </a:r>
            <a:r>
              <a:rPr lang="tr-TR" dirty="0" err="1">
                <a:solidFill>
                  <a:srgbClr val="333333"/>
                </a:solidFill>
                <a:latin typeface="Mazzardh"/>
              </a:rPr>
              <a:t>-being</a:t>
            </a:r>
            <a:r>
              <a:rPr lang="tr-TR" dirty="0">
                <a:solidFill>
                  <a:srgbClr val="333333"/>
                </a:solidFill>
                <a:latin typeface="Mazzardh"/>
              </a:rPr>
              <a:t> of </a:t>
            </a:r>
            <a:r>
              <a:rPr lang="tr-TR" dirty="0" err="1">
                <a:solidFill>
                  <a:srgbClr val="333333"/>
                </a:solidFill>
                <a:latin typeface="Mazzardh"/>
              </a:rPr>
              <a:t>employees</a:t>
            </a:r>
            <a:r>
              <a:rPr lang="tr-TR" dirty="0">
                <a:solidFill>
                  <a:srgbClr val="333333"/>
                </a:solidFill>
                <a:latin typeface="Mazzardh"/>
              </a:rPr>
              <a:t>, </a:t>
            </a:r>
            <a:r>
              <a:rPr lang="tr-TR" dirty="0" err="1">
                <a:solidFill>
                  <a:srgbClr val="333333"/>
                </a:solidFill>
                <a:latin typeface="Mazzardh"/>
              </a:rPr>
              <a:t>take</a:t>
            </a:r>
            <a:r>
              <a:rPr lang="tr-TR" dirty="0">
                <a:solidFill>
                  <a:srgbClr val="333333"/>
                </a:solidFill>
                <a:latin typeface="Mazzardh"/>
              </a:rPr>
              <a:t> </a:t>
            </a:r>
            <a:r>
              <a:rPr lang="tr-TR" dirty="0" err="1">
                <a:solidFill>
                  <a:srgbClr val="333333"/>
                </a:solidFill>
                <a:latin typeface="Mazzardh"/>
              </a:rPr>
              <a:t>ethical</a:t>
            </a:r>
            <a:r>
              <a:rPr lang="tr-TR" dirty="0">
                <a:solidFill>
                  <a:srgbClr val="333333"/>
                </a:solidFill>
                <a:latin typeface="Mazzardh"/>
              </a:rPr>
              <a:t> </a:t>
            </a:r>
            <a:r>
              <a:rPr lang="tr-TR" dirty="0" err="1">
                <a:solidFill>
                  <a:srgbClr val="333333"/>
                </a:solidFill>
                <a:latin typeface="Mazzardh"/>
              </a:rPr>
              <a:t>action</a:t>
            </a:r>
            <a:endParaRPr lang="en-US" i="0" dirty="0">
              <a:solidFill>
                <a:srgbClr val="333333"/>
              </a:solidFill>
              <a:effectLst/>
              <a:latin typeface="Mazzardh"/>
            </a:endParaRPr>
          </a:p>
          <a:p>
            <a:r>
              <a:rPr lang="en-US" b="1" i="0" dirty="0">
                <a:solidFill>
                  <a:srgbClr val="333333"/>
                </a:solidFill>
                <a:effectLst/>
                <a:latin typeface="Mazzardh"/>
              </a:rPr>
              <a:t>Economic pillar: </a:t>
            </a:r>
            <a:r>
              <a:rPr lang="en-US" b="1" i="0" dirty="0" err="1">
                <a:solidFill>
                  <a:srgbClr val="333333"/>
                </a:solidFill>
                <a:effectLst/>
                <a:latin typeface="Mazzardh"/>
              </a:rPr>
              <a:t>optimise</a:t>
            </a:r>
            <a:r>
              <a:rPr lang="en-US" b="1" i="0" dirty="0">
                <a:solidFill>
                  <a:srgbClr val="333333"/>
                </a:solidFill>
                <a:effectLst/>
                <a:latin typeface="Mazzardh"/>
              </a:rPr>
              <a:t> your budget </a:t>
            </a:r>
            <a:endParaRPr lang="tr-TR" b="1" i="0" dirty="0">
              <a:solidFill>
                <a:srgbClr val="333333"/>
              </a:solidFill>
              <a:effectLst/>
              <a:latin typeface="Mazzardh"/>
            </a:endParaRPr>
          </a:p>
          <a:p>
            <a:pPr lvl="1"/>
            <a:r>
              <a:rPr lang="tr-TR" dirty="0" err="1">
                <a:solidFill>
                  <a:srgbClr val="333333"/>
                </a:solidFill>
                <a:latin typeface="Mazzardh"/>
              </a:rPr>
              <a:t>More</a:t>
            </a:r>
            <a:r>
              <a:rPr lang="tr-TR" dirty="0">
                <a:solidFill>
                  <a:srgbClr val="333333"/>
                </a:solidFill>
                <a:latin typeface="Mazzardh"/>
              </a:rPr>
              <a:t> </a:t>
            </a:r>
            <a:r>
              <a:rPr lang="tr-TR" dirty="0" err="1">
                <a:solidFill>
                  <a:srgbClr val="333333"/>
                </a:solidFill>
                <a:latin typeface="Mazzardh"/>
              </a:rPr>
              <a:t>responsible</a:t>
            </a:r>
            <a:r>
              <a:rPr lang="tr-TR" dirty="0">
                <a:solidFill>
                  <a:srgbClr val="333333"/>
                </a:solidFill>
                <a:latin typeface="Mazzardh"/>
              </a:rPr>
              <a:t> </a:t>
            </a:r>
            <a:r>
              <a:rPr lang="tr-TR" dirty="0" err="1">
                <a:solidFill>
                  <a:srgbClr val="333333"/>
                </a:solidFill>
                <a:latin typeface="Mazzardh"/>
              </a:rPr>
              <a:t>approach</a:t>
            </a:r>
            <a:r>
              <a:rPr lang="tr-TR" dirty="0">
                <a:solidFill>
                  <a:srgbClr val="333333"/>
                </a:solidFill>
                <a:latin typeface="Mazzardh"/>
              </a:rPr>
              <a:t> </a:t>
            </a:r>
            <a:r>
              <a:rPr lang="tr-TR" dirty="0" err="1">
                <a:solidFill>
                  <a:srgbClr val="333333"/>
                </a:solidFill>
                <a:latin typeface="Mazzardh"/>
              </a:rPr>
              <a:t>by</a:t>
            </a:r>
            <a:r>
              <a:rPr lang="tr-TR" dirty="0">
                <a:solidFill>
                  <a:srgbClr val="333333"/>
                </a:solidFill>
                <a:latin typeface="Mazzardh"/>
              </a:rPr>
              <a:t> </a:t>
            </a:r>
            <a:r>
              <a:rPr lang="tr-TR" dirty="0" err="1">
                <a:solidFill>
                  <a:srgbClr val="333333"/>
                </a:solidFill>
                <a:latin typeface="Mazzardh"/>
              </a:rPr>
              <a:t>encouraging</a:t>
            </a:r>
            <a:r>
              <a:rPr lang="tr-TR" dirty="0">
                <a:solidFill>
                  <a:srgbClr val="333333"/>
                </a:solidFill>
                <a:latin typeface="Mazzardh"/>
              </a:rPr>
              <a:t> </a:t>
            </a:r>
            <a:r>
              <a:rPr lang="tr-TR" dirty="0" err="1">
                <a:solidFill>
                  <a:srgbClr val="333333"/>
                </a:solidFill>
                <a:latin typeface="Mazzardh"/>
              </a:rPr>
              <a:t>recycling</a:t>
            </a:r>
            <a:r>
              <a:rPr lang="tr-TR" dirty="0">
                <a:solidFill>
                  <a:srgbClr val="333333"/>
                </a:solidFill>
                <a:latin typeface="Mazzardh"/>
              </a:rPr>
              <a:t>, </a:t>
            </a:r>
            <a:r>
              <a:rPr lang="tr-TR" dirty="0" err="1">
                <a:solidFill>
                  <a:srgbClr val="333333"/>
                </a:solidFill>
                <a:latin typeface="Mazzardh"/>
              </a:rPr>
              <a:t>limiting</a:t>
            </a:r>
            <a:r>
              <a:rPr lang="tr-TR" dirty="0">
                <a:solidFill>
                  <a:srgbClr val="333333"/>
                </a:solidFill>
                <a:latin typeface="Mazzardh"/>
              </a:rPr>
              <a:t> </a:t>
            </a:r>
            <a:r>
              <a:rPr lang="tr-TR" dirty="0" err="1">
                <a:solidFill>
                  <a:srgbClr val="333333"/>
                </a:solidFill>
                <a:latin typeface="Mazzardh"/>
              </a:rPr>
              <a:t>waste</a:t>
            </a:r>
            <a:r>
              <a:rPr lang="tr-TR" dirty="0">
                <a:solidFill>
                  <a:srgbClr val="333333"/>
                </a:solidFill>
                <a:latin typeface="Mazzardh"/>
              </a:rPr>
              <a:t>, </a:t>
            </a:r>
            <a:r>
              <a:rPr lang="tr-TR" dirty="0" err="1">
                <a:solidFill>
                  <a:srgbClr val="333333"/>
                </a:solidFill>
                <a:latin typeface="Mazzardh"/>
              </a:rPr>
              <a:t>usin</a:t>
            </a:r>
            <a:r>
              <a:rPr lang="tr-TR" dirty="0">
                <a:solidFill>
                  <a:srgbClr val="333333"/>
                </a:solidFill>
                <a:latin typeface="Mazzardh"/>
              </a:rPr>
              <a:t> </a:t>
            </a:r>
            <a:r>
              <a:rPr lang="tr-TR" dirty="0" err="1">
                <a:solidFill>
                  <a:srgbClr val="333333"/>
                </a:solidFill>
                <a:latin typeface="Mazzardh"/>
              </a:rPr>
              <a:t>renewable</a:t>
            </a:r>
            <a:r>
              <a:rPr lang="tr-TR" dirty="0">
                <a:solidFill>
                  <a:srgbClr val="333333"/>
                </a:solidFill>
                <a:latin typeface="Mazzardh"/>
              </a:rPr>
              <a:t> </a:t>
            </a:r>
            <a:r>
              <a:rPr lang="tr-TR" dirty="0" err="1">
                <a:solidFill>
                  <a:srgbClr val="333333"/>
                </a:solidFill>
                <a:latin typeface="Mazzardh"/>
              </a:rPr>
              <a:t>raw</a:t>
            </a:r>
            <a:r>
              <a:rPr lang="tr-TR" dirty="0">
                <a:solidFill>
                  <a:srgbClr val="333333"/>
                </a:solidFill>
                <a:latin typeface="Mazzardh"/>
              </a:rPr>
              <a:t> </a:t>
            </a:r>
            <a:r>
              <a:rPr lang="tr-TR" dirty="0" err="1">
                <a:solidFill>
                  <a:srgbClr val="333333"/>
                </a:solidFill>
                <a:latin typeface="Mazzardh"/>
              </a:rPr>
              <a:t>materials</a:t>
            </a:r>
            <a:r>
              <a:rPr lang="tr-TR" dirty="0">
                <a:solidFill>
                  <a:srgbClr val="333333"/>
                </a:solidFill>
                <a:latin typeface="Mazzardh"/>
              </a:rPr>
              <a:t>, </a:t>
            </a:r>
            <a:r>
              <a:rPr lang="tr-TR" dirty="0" err="1">
                <a:solidFill>
                  <a:srgbClr val="333333"/>
                </a:solidFill>
                <a:latin typeface="Mazzardh"/>
              </a:rPr>
              <a:t>integrate</a:t>
            </a:r>
            <a:r>
              <a:rPr lang="tr-TR" dirty="0">
                <a:solidFill>
                  <a:srgbClr val="333333"/>
                </a:solidFill>
                <a:latin typeface="Mazzardh"/>
              </a:rPr>
              <a:t> </a:t>
            </a:r>
            <a:r>
              <a:rPr lang="tr-TR" dirty="0" err="1">
                <a:solidFill>
                  <a:srgbClr val="333333"/>
                </a:solidFill>
                <a:latin typeface="Mazzardh"/>
              </a:rPr>
              <a:t>waste</a:t>
            </a:r>
            <a:r>
              <a:rPr lang="tr-TR" dirty="0">
                <a:solidFill>
                  <a:srgbClr val="333333"/>
                </a:solidFill>
                <a:latin typeface="Mazzardh"/>
              </a:rPr>
              <a:t> </a:t>
            </a:r>
            <a:r>
              <a:rPr lang="tr-TR" dirty="0" err="1">
                <a:solidFill>
                  <a:srgbClr val="333333"/>
                </a:solidFill>
                <a:latin typeface="Mazzardh"/>
              </a:rPr>
              <a:t>into</a:t>
            </a:r>
            <a:r>
              <a:rPr lang="tr-TR" dirty="0">
                <a:solidFill>
                  <a:srgbClr val="333333"/>
                </a:solidFill>
                <a:latin typeface="Mazzardh"/>
              </a:rPr>
              <a:t> a </a:t>
            </a:r>
            <a:r>
              <a:rPr lang="tr-TR" dirty="0" err="1">
                <a:solidFill>
                  <a:srgbClr val="333333"/>
                </a:solidFill>
                <a:latin typeface="Mazzardh"/>
              </a:rPr>
              <a:t>second</a:t>
            </a:r>
            <a:r>
              <a:rPr lang="tr-TR" dirty="0">
                <a:solidFill>
                  <a:srgbClr val="333333"/>
                </a:solidFill>
                <a:latin typeface="Mazzardh"/>
              </a:rPr>
              <a:t> </a:t>
            </a:r>
            <a:r>
              <a:rPr lang="tr-TR" dirty="0" err="1">
                <a:solidFill>
                  <a:srgbClr val="333333"/>
                </a:solidFill>
                <a:latin typeface="Mazzardh"/>
              </a:rPr>
              <a:t>line</a:t>
            </a:r>
            <a:r>
              <a:rPr lang="tr-TR" dirty="0">
                <a:solidFill>
                  <a:srgbClr val="333333"/>
                </a:solidFill>
                <a:latin typeface="Mazzardh"/>
              </a:rPr>
              <a:t> of </a:t>
            </a:r>
            <a:r>
              <a:rPr lang="tr-TR" dirty="0" err="1">
                <a:solidFill>
                  <a:srgbClr val="333333"/>
                </a:solidFill>
                <a:latin typeface="Mazzardh"/>
              </a:rPr>
              <a:t>production</a:t>
            </a:r>
            <a:r>
              <a:rPr lang="tr-TR" dirty="0">
                <a:solidFill>
                  <a:srgbClr val="333333"/>
                </a:solidFill>
                <a:latin typeface="Mazzardh"/>
              </a:rPr>
              <a:t> </a:t>
            </a:r>
            <a:r>
              <a:rPr lang="tr-TR" dirty="0" err="1">
                <a:solidFill>
                  <a:srgbClr val="333333"/>
                </a:solidFill>
                <a:latin typeface="Mazzardh"/>
              </a:rPr>
              <a:t>or</a:t>
            </a:r>
            <a:r>
              <a:rPr lang="tr-TR" dirty="0">
                <a:solidFill>
                  <a:srgbClr val="333333"/>
                </a:solidFill>
                <a:latin typeface="Mazzardh"/>
              </a:rPr>
              <a:t> </a:t>
            </a:r>
            <a:r>
              <a:rPr lang="tr-TR" dirty="0" err="1">
                <a:solidFill>
                  <a:srgbClr val="333333"/>
                </a:solidFill>
                <a:latin typeface="Mazzardh"/>
              </a:rPr>
              <a:t>sales</a:t>
            </a:r>
            <a:r>
              <a:rPr lang="tr-TR" dirty="0">
                <a:solidFill>
                  <a:srgbClr val="333333"/>
                </a:solidFill>
                <a:latin typeface="Mazzardh"/>
              </a:rPr>
              <a:t> </a:t>
            </a:r>
            <a:r>
              <a:rPr lang="tr-TR" dirty="0" err="1">
                <a:solidFill>
                  <a:srgbClr val="333333"/>
                </a:solidFill>
                <a:latin typeface="Mazzardh"/>
              </a:rPr>
              <a:t>channel</a:t>
            </a:r>
            <a:endParaRPr lang="en-US" i="0" dirty="0">
              <a:solidFill>
                <a:srgbClr val="333333"/>
              </a:solidFill>
              <a:effectLst/>
              <a:latin typeface="Mazzardh"/>
            </a:endParaRPr>
          </a:p>
          <a:p>
            <a:r>
              <a:rPr lang="en-US" b="1" i="0" dirty="0">
                <a:solidFill>
                  <a:srgbClr val="333333"/>
                </a:solidFill>
                <a:effectLst/>
                <a:latin typeface="Mazzardh"/>
              </a:rPr>
              <a:t>Environmental pillar: improve your CSR strategy</a:t>
            </a:r>
          </a:p>
          <a:p>
            <a:pPr lvl="1"/>
            <a:r>
              <a:rPr lang="tr-TR" dirty="0" err="1"/>
              <a:t>Have</a:t>
            </a:r>
            <a:r>
              <a:rPr lang="tr-TR" dirty="0"/>
              <a:t> an </a:t>
            </a:r>
            <a:r>
              <a:rPr lang="tr-TR" dirty="0" err="1"/>
              <a:t>essential</a:t>
            </a:r>
            <a:r>
              <a:rPr lang="tr-TR" dirty="0"/>
              <a:t> </a:t>
            </a:r>
            <a:r>
              <a:rPr lang="tr-TR" dirty="0" err="1"/>
              <a:t>corporate</a:t>
            </a:r>
            <a:r>
              <a:rPr lang="tr-TR" dirty="0"/>
              <a:t> </a:t>
            </a:r>
            <a:r>
              <a:rPr lang="tr-TR" dirty="0" err="1"/>
              <a:t>social</a:t>
            </a:r>
            <a:r>
              <a:rPr lang="tr-TR" dirty="0"/>
              <a:t> </a:t>
            </a:r>
            <a:r>
              <a:rPr lang="tr-TR" dirty="0" err="1"/>
              <a:t>responsibility</a:t>
            </a:r>
            <a:r>
              <a:rPr lang="tr-TR" dirty="0"/>
              <a:t> </a:t>
            </a:r>
            <a:r>
              <a:rPr lang="tr-TR" dirty="0" err="1"/>
              <a:t>perspective</a:t>
            </a:r>
            <a:endParaRPr lang="tr-TR" dirty="0"/>
          </a:p>
          <a:p>
            <a:pPr lvl="1"/>
            <a:r>
              <a:rPr lang="tr-TR" dirty="0" err="1"/>
              <a:t>Revise</a:t>
            </a:r>
            <a:r>
              <a:rPr lang="tr-TR" dirty="0"/>
              <a:t> </a:t>
            </a:r>
            <a:r>
              <a:rPr lang="tr-TR" dirty="0" err="1"/>
              <a:t>your</a:t>
            </a:r>
            <a:r>
              <a:rPr lang="tr-TR" dirty="0"/>
              <a:t> </a:t>
            </a:r>
            <a:r>
              <a:rPr lang="tr-TR" dirty="0" err="1"/>
              <a:t>brand</a:t>
            </a:r>
            <a:r>
              <a:rPr lang="tr-TR" dirty="0"/>
              <a:t> </a:t>
            </a:r>
            <a:r>
              <a:rPr lang="tr-TR" dirty="0" err="1"/>
              <a:t>image</a:t>
            </a:r>
            <a:r>
              <a:rPr lang="tr-TR" dirty="0"/>
              <a:t> in an </a:t>
            </a:r>
            <a:r>
              <a:rPr lang="tr-TR" dirty="0" err="1"/>
              <a:t>eco-friendly</a:t>
            </a:r>
            <a:r>
              <a:rPr lang="tr-TR" dirty="0"/>
              <a:t> </a:t>
            </a:r>
            <a:r>
              <a:rPr lang="tr-TR" dirty="0" err="1"/>
              <a:t>wat</a:t>
            </a:r>
            <a:endParaRPr lang="tr-TR" dirty="0"/>
          </a:p>
        </p:txBody>
      </p:sp>
    </p:spTree>
    <p:extLst>
      <p:ext uri="{BB962C8B-B14F-4D97-AF65-F5344CB8AC3E}">
        <p14:creationId xmlns:p14="http://schemas.microsoft.com/office/powerpoint/2010/main" val="2155979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B616FB9F-92F7-A3C4-BB1E-E18D8206B835}"/>
              </a:ext>
            </a:extLst>
          </p:cNvPr>
          <p:cNvSpPr>
            <a:spLocks noGrp="1"/>
          </p:cNvSpPr>
          <p:nvPr>
            <p:ph type="title"/>
          </p:nvPr>
        </p:nvSpPr>
        <p:spPr/>
        <p:txBody>
          <a:bodyPr/>
          <a:lstStyle/>
          <a:p>
            <a:r>
              <a:rPr lang="tr-TR" dirty="0" err="1"/>
              <a:t>Sustainable</a:t>
            </a:r>
            <a:r>
              <a:rPr lang="tr-TR" dirty="0"/>
              <a:t> Marketing</a:t>
            </a:r>
          </a:p>
        </p:txBody>
      </p:sp>
      <p:sp>
        <p:nvSpPr>
          <p:cNvPr id="7" name="Metin Yer Tutucusu 6">
            <a:extLst>
              <a:ext uri="{FF2B5EF4-FFF2-40B4-BE49-F238E27FC236}">
                <a16:creationId xmlns:a16="http://schemas.microsoft.com/office/drawing/2014/main" id="{5018D979-B40D-9B38-473E-E112CC278859}"/>
              </a:ext>
            </a:extLst>
          </p:cNvPr>
          <p:cNvSpPr>
            <a:spLocks noGrp="1"/>
          </p:cNvSpPr>
          <p:nvPr>
            <p:ph type="body" idx="1"/>
          </p:nvPr>
        </p:nvSpPr>
        <p:spPr/>
        <p:txBody>
          <a:bodyPr/>
          <a:lstStyle/>
          <a:p>
            <a:pPr algn="r"/>
            <a:r>
              <a:rPr lang="tr-TR" dirty="0" err="1"/>
              <a:t>Sustainability</a:t>
            </a:r>
            <a:r>
              <a:rPr lang="tr-TR" dirty="0"/>
              <a:t> vs. Marketing</a:t>
            </a:r>
          </a:p>
        </p:txBody>
      </p:sp>
    </p:spTree>
    <p:extLst>
      <p:ext uri="{BB962C8B-B14F-4D97-AF65-F5344CB8AC3E}">
        <p14:creationId xmlns:p14="http://schemas.microsoft.com/office/powerpoint/2010/main" val="1218858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CD65BF-6ADD-E085-580C-004482AA46AF}"/>
              </a:ext>
            </a:extLst>
          </p:cNvPr>
          <p:cNvSpPr>
            <a:spLocks noGrp="1"/>
          </p:cNvSpPr>
          <p:nvPr>
            <p:ph type="title"/>
          </p:nvPr>
        </p:nvSpPr>
        <p:spPr>
          <a:xfrm>
            <a:off x="648446" y="132297"/>
            <a:ext cx="10895106" cy="1325563"/>
          </a:xfrm>
        </p:spPr>
        <p:txBody>
          <a:bodyPr/>
          <a:lstStyle/>
          <a:p>
            <a:r>
              <a:rPr lang="tr-TR" dirty="0" err="1"/>
              <a:t>The</a:t>
            </a:r>
            <a:r>
              <a:rPr lang="tr-TR" dirty="0"/>
              <a:t> </a:t>
            </a:r>
            <a:r>
              <a:rPr lang="tr-TR" dirty="0" err="1"/>
              <a:t>Eras</a:t>
            </a:r>
            <a:r>
              <a:rPr lang="tr-TR" dirty="0"/>
              <a:t> of Marketing</a:t>
            </a:r>
          </a:p>
        </p:txBody>
      </p:sp>
      <p:pic>
        <p:nvPicPr>
          <p:cNvPr id="5" name="Resim 4">
            <a:extLst>
              <a:ext uri="{FF2B5EF4-FFF2-40B4-BE49-F238E27FC236}">
                <a16:creationId xmlns:a16="http://schemas.microsoft.com/office/drawing/2014/main" id="{9C72B254-B5E2-2682-B534-6EAF1CAF42AA}"/>
              </a:ext>
            </a:extLst>
          </p:cNvPr>
          <p:cNvPicPr>
            <a:picLocks noChangeAspect="1"/>
          </p:cNvPicPr>
          <p:nvPr/>
        </p:nvPicPr>
        <p:blipFill>
          <a:blip r:embed="rId2"/>
          <a:stretch>
            <a:fillRect/>
          </a:stretch>
        </p:blipFill>
        <p:spPr>
          <a:xfrm>
            <a:off x="1353766" y="1238762"/>
            <a:ext cx="9484467" cy="5253478"/>
          </a:xfrm>
          <a:prstGeom prst="rect">
            <a:avLst/>
          </a:prstGeom>
        </p:spPr>
      </p:pic>
      <p:sp>
        <p:nvSpPr>
          <p:cNvPr id="6" name="Metin kutusu 5">
            <a:extLst>
              <a:ext uri="{FF2B5EF4-FFF2-40B4-BE49-F238E27FC236}">
                <a16:creationId xmlns:a16="http://schemas.microsoft.com/office/drawing/2014/main" id="{36AE4578-EDAF-FB71-6E20-C3B99B6D7C54}"/>
              </a:ext>
            </a:extLst>
          </p:cNvPr>
          <p:cNvSpPr txBox="1"/>
          <p:nvPr/>
        </p:nvSpPr>
        <p:spPr>
          <a:xfrm>
            <a:off x="2838450" y="6492240"/>
            <a:ext cx="7219950" cy="369332"/>
          </a:xfrm>
          <a:prstGeom prst="rect">
            <a:avLst/>
          </a:prstGeom>
          <a:noFill/>
        </p:spPr>
        <p:txBody>
          <a:bodyPr wrap="square" rtlCol="0">
            <a:spAutoFit/>
          </a:bodyPr>
          <a:lstStyle/>
          <a:p>
            <a:r>
              <a:rPr lang="tr-TR" dirty="0"/>
              <a:t>Source: </a:t>
            </a:r>
            <a:r>
              <a:rPr lang="tr-TR" dirty="0" err="1"/>
              <a:t>Developed</a:t>
            </a:r>
            <a:r>
              <a:rPr lang="tr-TR" dirty="0"/>
              <a:t> </a:t>
            </a:r>
            <a:r>
              <a:rPr lang="tr-TR" dirty="0" err="1"/>
              <a:t>according</a:t>
            </a:r>
            <a:r>
              <a:rPr lang="tr-TR" dirty="0"/>
              <a:t> </a:t>
            </a:r>
            <a:r>
              <a:rPr lang="tr-TR" dirty="0" err="1"/>
              <a:t>to</a:t>
            </a:r>
            <a:r>
              <a:rPr lang="tr-TR" dirty="0"/>
              <a:t> </a:t>
            </a:r>
            <a:r>
              <a:rPr lang="tr-TR" dirty="0" err="1"/>
              <a:t>Kotler’s</a:t>
            </a:r>
            <a:r>
              <a:rPr lang="tr-TR" dirty="0"/>
              <a:t> </a:t>
            </a:r>
            <a:r>
              <a:rPr lang="tr-TR" dirty="0" err="1"/>
              <a:t>concept</a:t>
            </a:r>
            <a:r>
              <a:rPr lang="tr-TR" dirty="0"/>
              <a:t> of Marketing</a:t>
            </a:r>
          </a:p>
        </p:txBody>
      </p:sp>
    </p:spTree>
    <p:extLst>
      <p:ext uri="{BB962C8B-B14F-4D97-AF65-F5344CB8AC3E}">
        <p14:creationId xmlns:p14="http://schemas.microsoft.com/office/powerpoint/2010/main" val="645767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Başlık 1">
            <a:extLst>
              <a:ext uri="{FF2B5EF4-FFF2-40B4-BE49-F238E27FC236}">
                <a16:creationId xmlns:a16="http://schemas.microsoft.com/office/drawing/2014/main" id="{58185A0A-3658-CA9E-9485-566880B4CA08}"/>
              </a:ext>
            </a:extLst>
          </p:cNvPr>
          <p:cNvSpPr>
            <a:spLocks noGrp="1"/>
          </p:cNvSpPr>
          <p:nvPr>
            <p:ph type="title"/>
          </p:nvPr>
        </p:nvSpPr>
        <p:spPr>
          <a:xfrm>
            <a:off x="838201" y="559813"/>
            <a:ext cx="3352799" cy="5577934"/>
          </a:xfrm>
        </p:spPr>
        <p:txBody>
          <a:bodyPr>
            <a:normAutofit/>
          </a:bodyPr>
          <a:lstStyle/>
          <a:p>
            <a:r>
              <a:rPr lang="en-US" sz="4000"/>
              <a:t>Evolution of </a:t>
            </a:r>
            <a:r>
              <a:rPr lang="tr-TR" sz="4000"/>
              <a:t>S</a:t>
            </a:r>
            <a:r>
              <a:rPr lang="en-US" sz="4000"/>
              <a:t>ustainability in </a:t>
            </a:r>
            <a:r>
              <a:rPr lang="tr-TR" sz="4000"/>
              <a:t>M</a:t>
            </a:r>
            <a:r>
              <a:rPr lang="en-US" sz="4000"/>
              <a:t>arketing</a:t>
            </a:r>
            <a:endParaRPr lang="tr-TR" sz="4000"/>
          </a:p>
        </p:txBody>
      </p:sp>
      <p:graphicFrame>
        <p:nvGraphicFramePr>
          <p:cNvPr id="5" name="İçerik Yer Tutucusu 2">
            <a:extLst>
              <a:ext uri="{FF2B5EF4-FFF2-40B4-BE49-F238E27FC236}">
                <a16:creationId xmlns:a16="http://schemas.microsoft.com/office/drawing/2014/main" id="{703FE64A-A35B-AF35-FEC2-B5AE6F8C3110}"/>
              </a:ext>
            </a:extLst>
          </p:cNvPr>
          <p:cNvGraphicFramePr>
            <a:graphicFrameLocks noGrp="1"/>
          </p:cNvGraphicFramePr>
          <p:nvPr>
            <p:ph idx="1"/>
            <p:extLst>
              <p:ext uri="{D42A27DB-BD31-4B8C-83A1-F6EECF244321}">
                <p14:modId xmlns:p14="http://schemas.microsoft.com/office/powerpoint/2010/main" val="1542413957"/>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3278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Başlık 1">
            <a:extLst>
              <a:ext uri="{FF2B5EF4-FFF2-40B4-BE49-F238E27FC236}">
                <a16:creationId xmlns:a16="http://schemas.microsoft.com/office/drawing/2014/main" id="{AA1605C7-1290-7438-67F6-8C71DD84E5FA}"/>
              </a:ext>
            </a:extLst>
          </p:cNvPr>
          <p:cNvSpPr>
            <a:spLocks noGrp="1"/>
          </p:cNvSpPr>
          <p:nvPr>
            <p:ph type="title"/>
          </p:nvPr>
        </p:nvSpPr>
        <p:spPr>
          <a:xfrm>
            <a:off x="63949" y="844676"/>
            <a:ext cx="2410837" cy="5320624"/>
          </a:xfrm>
        </p:spPr>
        <p:txBody>
          <a:bodyPr>
            <a:normAutofit/>
          </a:bodyPr>
          <a:lstStyle/>
          <a:p>
            <a:r>
              <a:rPr lang="tr-TR" sz="3500" b="1" dirty="0" err="1"/>
              <a:t>Social</a:t>
            </a:r>
            <a:r>
              <a:rPr lang="tr-TR" sz="3500" b="1" dirty="0"/>
              <a:t> </a:t>
            </a:r>
            <a:r>
              <a:rPr lang="tr-TR" sz="3500" b="1" dirty="0" err="1"/>
              <a:t>and</a:t>
            </a:r>
            <a:r>
              <a:rPr lang="tr-TR" sz="3500" b="1" dirty="0"/>
              <a:t> </a:t>
            </a:r>
            <a:r>
              <a:rPr lang="tr-TR" sz="3500" b="1" dirty="0" err="1"/>
              <a:t>Societal</a:t>
            </a:r>
            <a:r>
              <a:rPr lang="tr-TR" sz="3500" b="1" dirty="0"/>
              <a:t> Marketing</a:t>
            </a:r>
            <a:br>
              <a:rPr lang="tr-TR" sz="3500" b="1" dirty="0"/>
            </a:br>
            <a:endParaRPr lang="tr-TR" sz="3500" dirty="0"/>
          </a:p>
        </p:txBody>
      </p:sp>
      <p:graphicFrame>
        <p:nvGraphicFramePr>
          <p:cNvPr id="5" name="İçerik Yer Tutucusu 2">
            <a:extLst>
              <a:ext uri="{FF2B5EF4-FFF2-40B4-BE49-F238E27FC236}">
                <a16:creationId xmlns:a16="http://schemas.microsoft.com/office/drawing/2014/main" id="{9B1481D8-7EBB-B334-54B9-D87BFCF8846F}"/>
              </a:ext>
            </a:extLst>
          </p:cNvPr>
          <p:cNvGraphicFramePr>
            <a:graphicFrameLocks noGrp="1"/>
          </p:cNvGraphicFramePr>
          <p:nvPr>
            <p:ph idx="1"/>
            <p:extLst>
              <p:ext uri="{D42A27DB-BD31-4B8C-83A1-F6EECF244321}">
                <p14:modId xmlns:p14="http://schemas.microsoft.com/office/powerpoint/2010/main" val="2643348042"/>
              </p:ext>
            </p:extLst>
          </p:nvPr>
        </p:nvGraphicFramePr>
        <p:xfrm>
          <a:off x="2461098" y="-3"/>
          <a:ext cx="9727853" cy="6478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3481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8"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39"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Başlık 1">
            <a:extLst>
              <a:ext uri="{FF2B5EF4-FFF2-40B4-BE49-F238E27FC236}">
                <a16:creationId xmlns:a16="http://schemas.microsoft.com/office/drawing/2014/main" id="{B8EF33B0-9572-E6C0-6162-9E6663561CDF}"/>
              </a:ext>
            </a:extLst>
          </p:cNvPr>
          <p:cNvSpPr>
            <a:spLocks noGrp="1"/>
          </p:cNvSpPr>
          <p:nvPr>
            <p:ph type="title"/>
          </p:nvPr>
        </p:nvSpPr>
        <p:spPr>
          <a:xfrm>
            <a:off x="838201" y="559813"/>
            <a:ext cx="3352799" cy="5577934"/>
          </a:xfrm>
        </p:spPr>
        <p:txBody>
          <a:bodyPr>
            <a:normAutofit/>
          </a:bodyPr>
          <a:lstStyle/>
          <a:p>
            <a:r>
              <a:rPr lang="tr-TR" sz="4000"/>
              <a:t>Ecological Marketing </a:t>
            </a:r>
          </a:p>
        </p:txBody>
      </p:sp>
      <p:graphicFrame>
        <p:nvGraphicFramePr>
          <p:cNvPr id="5" name="İçerik Yer Tutucusu 2">
            <a:extLst>
              <a:ext uri="{FF2B5EF4-FFF2-40B4-BE49-F238E27FC236}">
                <a16:creationId xmlns:a16="http://schemas.microsoft.com/office/drawing/2014/main" id="{6D1ABAC0-D063-2065-B695-8014233E3659}"/>
              </a:ext>
            </a:extLst>
          </p:cNvPr>
          <p:cNvGraphicFramePr>
            <a:graphicFrameLocks noGrp="1"/>
          </p:cNvGraphicFramePr>
          <p:nvPr>
            <p:ph idx="1"/>
            <p:extLst>
              <p:ext uri="{D42A27DB-BD31-4B8C-83A1-F6EECF244321}">
                <p14:modId xmlns:p14="http://schemas.microsoft.com/office/powerpoint/2010/main" val="3105056474"/>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2268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8D6FD602-3113-4FC4-982F-15099614D2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48" y="0"/>
            <a:ext cx="7724071" cy="6858000"/>
            <a:chOff x="4464881" y="0"/>
            <a:chExt cx="7724071" cy="6858000"/>
          </a:xfrm>
        </p:grpSpPr>
        <p:pic>
          <p:nvPicPr>
            <p:cNvPr id="15" name="Picture 14">
              <a:extLst>
                <a:ext uri="{FF2B5EF4-FFF2-40B4-BE49-F238E27FC236}">
                  <a16:creationId xmlns:a16="http://schemas.microsoft.com/office/drawing/2014/main" id="{8B8C81AF-BEDB-486F-AB26-181C63BF14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6" name="Picture 15">
              <a:extLst>
                <a:ext uri="{FF2B5EF4-FFF2-40B4-BE49-F238E27FC236}">
                  <a16:creationId xmlns:a16="http://schemas.microsoft.com/office/drawing/2014/main" id="{E08D8EF1-80CA-4FAD-BD38-F379CECC36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Başlık 1">
            <a:extLst>
              <a:ext uri="{FF2B5EF4-FFF2-40B4-BE49-F238E27FC236}">
                <a16:creationId xmlns:a16="http://schemas.microsoft.com/office/drawing/2014/main" id="{D9FF1683-9D31-D94C-6DB6-966BD6AD836D}"/>
              </a:ext>
            </a:extLst>
          </p:cNvPr>
          <p:cNvSpPr>
            <a:spLocks noGrp="1"/>
          </p:cNvSpPr>
          <p:nvPr>
            <p:ph type="title"/>
          </p:nvPr>
        </p:nvSpPr>
        <p:spPr>
          <a:xfrm>
            <a:off x="227076" y="191342"/>
            <a:ext cx="5867400" cy="1664573"/>
          </a:xfrm>
        </p:spPr>
        <p:txBody>
          <a:bodyPr>
            <a:normAutofit/>
          </a:bodyPr>
          <a:lstStyle/>
          <a:p>
            <a:r>
              <a:rPr lang="tr-TR" dirty="0" err="1"/>
              <a:t>Green</a:t>
            </a:r>
            <a:r>
              <a:rPr lang="tr-TR" dirty="0"/>
              <a:t> Marketing</a:t>
            </a:r>
          </a:p>
        </p:txBody>
      </p:sp>
      <p:pic>
        <p:nvPicPr>
          <p:cNvPr id="7" name="Graphic 6" descr="Business Growth">
            <a:extLst>
              <a:ext uri="{FF2B5EF4-FFF2-40B4-BE49-F238E27FC236}">
                <a16:creationId xmlns:a16="http://schemas.microsoft.com/office/drawing/2014/main" id="{8970AB07-7159-1C68-9DCB-C27FEDEEB7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552" y="2411652"/>
            <a:ext cx="3422719" cy="3422719"/>
          </a:xfrm>
          <a:prstGeom prst="rect">
            <a:avLst/>
          </a:prstGeom>
        </p:spPr>
      </p:pic>
      <p:sp>
        <p:nvSpPr>
          <p:cNvPr id="3" name="İçerik Yer Tutucusu 2">
            <a:extLst>
              <a:ext uri="{FF2B5EF4-FFF2-40B4-BE49-F238E27FC236}">
                <a16:creationId xmlns:a16="http://schemas.microsoft.com/office/drawing/2014/main" id="{0642070A-C558-9BFB-715F-DA61A6746EFC}"/>
              </a:ext>
            </a:extLst>
          </p:cNvPr>
          <p:cNvSpPr>
            <a:spLocks noGrp="1"/>
          </p:cNvSpPr>
          <p:nvPr>
            <p:ph idx="1"/>
          </p:nvPr>
        </p:nvSpPr>
        <p:spPr>
          <a:xfrm>
            <a:off x="4931923" y="690664"/>
            <a:ext cx="6653525" cy="5856051"/>
          </a:xfrm>
        </p:spPr>
        <p:txBody>
          <a:bodyPr>
            <a:normAutofit/>
          </a:bodyPr>
          <a:lstStyle/>
          <a:p>
            <a:pPr>
              <a:lnSpc>
                <a:spcPct val="100000"/>
              </a:lnSpc>
            </a:pPr>
            <a:r>
              <a:rPr lang="en-US" sz="1800" dirty="0"/>
              <a:t>Less priority was given to environmental issues in terms of marketing strategy from 1970 to 1985, but</a:t>
            </a:r>
            <a:r>
              <a:rPr lang="tr-TR" sz="1800" dirty="0"/>
              <a:t> </a:t>
            </a:r>
            <a:r>
              <a:rPr lang="en-US" sz="1800" dirty="0"/>
              <a:t>after that these issues really picked the pace</a:t>
            </a:r>
            <a:r>
              <a:rPr lang="tr-TR" sz="1800" dirty="0"/>
              <a:t>.  </a:t>
            </a:r>
          </a:p>
          <a:p>
            <a:pPr>
              <a:lnSpc>
                <a:spcPct val="100000"/>
              </a:lnSpc>
            </a:pPr>
            <a:r>
              <a:rPr lang="en-US" sz="1800" dirty="0"/>
              <a:t>Green Marketing is about companies applying sustainable thinking holistically, from production to post-purchasing service, aiming to balance the company’s need for profit with the wider need to protect the environment</a:t>
            </a:r>
            <a:endParaRPr lang="tr-TR" sz="1800" dirty="0"/>
          </a:p>
          <a:p>
            <a:pPr>
              <a:lnSpc>
                <a:spcPct val="100000"/>
              </a:lnSpc>
            </a:pPr>
            <a:r>
              <a:rPr lang="en-US" sz="1800" dirty="0"/>
              <a:t>“Green marketing focuses on market pull and legislative</a:t>
            </a:r>
            <a:r>
              <a:rPr lang="tr-TR" sz="1800" dirty="0"/>
              <a:t> </a:t>
            </a:r>
            <a:r>
              <a:rPr lang="en-US" sz="1800" dirty="0"/>
              <a:t>push towards improved, environmentally friendly corporate performance</a:t>
            </a:r>
            <a:r>
              <a:rPr lang="tr-TR" sz="1800" dirty="0"/>
              <a:t>»  (Dam </a:t>
            </a:r>
            <a:r>
              <a:rPr lang="tr-TR" sz="1800" dirty="0" err="1"/>
              <a:t>and</a:t>
            </a:r>
            <a:r>
              <a:rPr lang="tr-TR" sz="1800" dirty="0"/>
              <a:t> </a:t>
            </a:r>
            <a:r>
              <a:rPr lang="tr-TR" sz="1800" dirty="0" err="1"/>
              <a:t>Apeldoorn</a:t>
            </a:r>
            <a:r>
              <a:rPr lang="tr-TR" sz="1800" dirty="0"/>
              <a:t>, 1996)</a:t>
            </a:r>
          </a:p>
          <a:p>
            <a:pPr>
              <a:lnSpc>
                <a:spcPct val="10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Green marketing facilitates the development and  marketing of more sustainable products and services while introducing sustainability efforts into the core of the marketing process and business practice</a:t>
            </a:r>
            <a:endParaRPr lang="tr-TR" sz="1800" dirty="0"/>
          </a:p>
          <a:p>
            <a:pPr>
              <a:lnSpc>
                <a:spcPct val="100000"/>
              </a:lnSpc>
            </a:pPr>
            <a:endParaRPr lang="tr-TR" sz="1400" dirty="0"/>
          </a:p>
        </p:txBody>
      </p:sp>
    </p:spTree>
    <p:extLst>
      <p:ext uri="{BB962C8B-B14F-4D97-AF65-F5344CB8AC3E}">
        <p14:creationId xmlns:p14="http://schemas.microsoft.com/office/powerpoint/2010/main" val="3201718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CD7B8D2-8187-A782-5560-FC8BC2A0A401}"/>
              </a:ext>
            </a:extLst>
          </p:cNvPr>
          <p:cNvPicPr>
            <a:picLocks noChangeAspect="1"/>
          </p:cNvPicPr>
          <p:nvPr/>
        </p:nvPicPr>
        <p:blipFill>
          <a:blip r:embed="rId2"/>
          <a:stretch>
            <a:fillRect/>
          </a:stretch>
        </p:blipFill>
        <p:spPr>
          <a:xfrm>
            <a:off x="1659558" y="0"/>
            <a:ext cx="8872884" cy="6858000"/>
          </a:xfrm>
          <a:prstGeom prst="rect">
            <a:avLst/>
          </a:prstGeom>
        </p:spPr>
      </p:pic>
    </p:spTree>
    <p:extLst>
      <p:ext uri="{BB962C8B-B14F-4D97-AF65-F5344CB8AC3E}">
        <p14:creationId xmlns:p14="http://schemas.microsoft.com/office/powerpoint/2010/main" val="297843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5DDAB40-FEDD-C9D2-822B-234F5D927269}"/>
              </a:ext>
            </a:extLst>
          </p:cNvPr>
          <p:cNvPicPr>
            <a:picLocks noChangeAspect="1"/>
          </p:cNvPicPr>
          <p:nvPr/>
        </p:nvPicPr>
        <p:blipFill>
          <a:blip r:embed="rId2"/>
          <a:stretch>
            <a:fillRect/>
          </a:stretch>
        </p:blipFill>
        <p:spPr>
          <a:xfrm>
            <a:off x="959614" y="1050810"/>
            <a:ext cx="8698736" cy="5807189"/>
          </a:xfrm>
          <a:prstGeom prst="rect">
            <a:avLst/>
          </a:prstGeom>
        </p:spPr>
      </p:pic>
      <p:sp>
        <p:nvSpPr>
          <p:cNvPr id="7" name="Metin kutusu 6">
            <a:extLst>
              <a:ext uri="{FF2B5EF4-FFF2-40B4-BE49-F238E27FC236}">
                <a16:creationId xmlns:a16="http://schemas.microsoft.com/office/drawing/2014/main" id="{5BF66837-BEB5-539A-0DAC-E379EA2A8C4F}"/>
              </a:ext>
            </a:extLst>
          </p:cNvPr>
          <p:cNvSpPr txBox="1"/>
          <p:nvPr/>
        </p:nvSpPr>
        <p:spPr>
          <a:xfrm>
            <a:off x="1413163" y="404479"/>
            <a:ext cx="9337963" cy="646331"/>
          </a:xfrm>
          <a:prstGeom prst="rect">
            <a:avLst/>
          </a:prstGeom>
          <a:noFill/>
        </p:spPr>
        <p:txBody>
          <a:bodyPr wrap="square">
            <a:spAutoFit/>
          </a:bodyPr>
          <a:lstStyle/>
          <a:p>
            <a:r>
              <a:rPr lang="en-US" b="0" i="0" dirty="0">
                <a:solidFill>
                  <a:srgbClr val="000000"/>
                </a:solidFill>
                <a:effectLst/>
                <a:latin typeface="Noto Serif" panose="020B0604020202020204" pitchFamily="18" charset="0"/>
              </a:rPr>
              <a:t>The next global population milestone—nine billion—will likely be hit sometime in the 2030s.</a:t>
            </a:r>
            <a:endParaRPr lang="tr-TR" dirty="0"/>
          </a:p>
        </p:txBody>
      </p:sp>
    </p:spTree>
    <p:extLst>
      <p:ext uri="{BB962C8B-B14F-4D97-AF65-F5344CB8AC3E}">
        <p14:creationId xmlns:p14="http://schemas.microsoft.com/office/powerpoint/2010/main" val="3675080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4E2C079-A4E1-3E08-2F71-5DCADED9FCA9}"/>
              </a:ext>
            </a:extLst>
          </p:cNvPr>
          <p:cNvPicPr>
            <a:picLocks noChangeAspect="1"/>
          </p:cNvPicPr>
          <p:nvPr/>
        </p:nvPicPr>
        <p:blipFill>
          <a:blip r:embed="rId2"/>
          <a:stretch>
            <a:fillRect/>
          </a:stretch>
        </p:blipFill>
        <p:spPr>
          <a:xfrm>
            <a:off x="381170" y="0"/>
            <a:ext cx="11429660" cy="6031149"/>
          </a:xfrm>
          <a:prstGeom prst="rect">
            <a:avLst/>
          </a:prstGeom>
        </p:spPr>
      </p:pic>
      <p:sp>
        <p:nvSpPr>
          <p:cNvPr id="7" name="Metin kutusu 6">
            <a:extLst>
              <a:ext uri="{FF2B5EF4-FFF2-40B4-BE49-F238E27FC236}">
                <a16:creationId xmlns:a16="http://schemas.microsoft.com/office/drawing/2014/main" id="{3EE5F70F-02E4-426C-56E9-17BD1D6F0786}"/>
              </a:ext>
            </a:extLst>
          </p:cNvPr>
          <p:cNvSpPr txBox="1"/>
          <p:nvPr/>
        </p:nvSpPr>
        <p:spPr>
          <a:xfrm>
            <a:off x="1011676" y="6211669"/>
            <a:ext cx="9024835" cy="646331"/>
          </a:xfrm>
          <a:prstGeom prst="rect">
            <a:avLst/>
          </a:prstGeom>
          <a:noFill/>
        </p:spPr>
        <p:txBody>
          <a:bodyPr wrap="square">
            <a:spAutoFit/>
          </a:bodyPr>
          <a:lstStyle/>
          <a:p>
            <a:r>
              <a:rPr lang="en-US" b="0" i="0" dirty="0">
                <a:solidFill>
                  <a:srgbClr val="3B464D"/>
                </a:solidFill>
                <a:effectLst/>
                <a:latin typeface="Inter"/>
              </a:rPr>
              <a:t>Dressing up in a disguise of eco-friendliness in order to dupe people who’re concerned about the environment into buying is known as greenwashing</a:t>
            </a:r>
            <a:endParaRPr lang="tr-TR" dirty="0"/>
          </a:p>
        </p:txBody>
      </p:sp>
    </p:spTree>
    <p:extLst>
      <p:ext uri="{BB962C8B-B14F-4D97-AF65-F5344CB8AC3E}">
        <p14:creationId xmlns:p14="http://schemas.microsoft.com/office/powerpoint/2010/main" val="1225103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Başlık 1">
            <a:extLst>
              <a:ext uri="{FF2B5EF4-FFF2-40B4-BE49-F238E27FC236}">
                <a16:creationId xmlns:a16="http://schemas.microsoft.com/office/drawing/2014/main" id="{AE1B4C0D-9329-37F5-7AB5-32C3C47D29AA}"/>
              </a:ext>
            </a:extLst>
          </p:cNvPr>
          <p:cNvSpPr>
            <a:spLocks noGrp="1"/>
          </p:cNvSpPr>
          <p:nvPr>
            <p:ph type="title"/>
          </p:nvPr>
        </p:nvSpPr>
        <p:spPr>
          <a:xfrm>
            <a:off x="69716" y="540456"/>
            <a:ext cx="3352799" cy="5577934"/>
          </a:xfrm>
        </p:spPr>
        <p:txBody>
          <a:bodyPr>
            <a:normAutofit/>
          </a:bodyPr>
          <a:lstStyle/>
          <a:p>
            <a:r>
              <a:rPr lang="tr-TR" sz="4000" dirty="0" err="1"/>
              <a:t>Sustainable</a:t>
            </a:r>
            <a:r>
              <a:rPr lang="tr-TR" sz="4000" dirty="0"/>
              <a:t> Marketing</a:t>
            </a:r>
          </a:p>
        </p:txBody>
      </p:sp>
      <p:graphicFrame>
        <p:nvGraphicFramePr>
          <p:cNvPr id="5" name="İçerik Yer Tutucusu 2">
            <a:extLst>
              <a:ext uri="{FF2B5EF4-FFF2-40B4-BE49-F238E27FC236}">
                <a16:creationId xmlns:a16="http://schemas.microsoft.com/office/drawing/2014/main" id="{3CB81235-F650-62CC-16CE-EE8D5EC01792}"/>
              </a:ext>
            </a:extLst>
          </p:cNvPr>
          <p:cNvGraphicFramePr>
            <a:graphicFrameLocks noGrp="1"/>
          </p:cNvGraphicFramePr>
          <p:nvPr>
            <p:ph idx="1"/>
            <p:extLst>
              <p:ext uri="{D42A27DB-BD31-4B8C-83A1-F6EECF244321}">
                <p14:modId xmlns:p14="http://schemas.microsoft.com/office/powerpoint/2010/main" val="2240576457"/>
              </p:ext>
            </p:extLst>
          </p:nvPr>
        </p:nvGraphicFramePr>
        <p:xfrm>
          <a:off x="3093396" y="135508"/>
          <a:ext cx="8717605" cy="6165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2971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3"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34"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Başlık 1">
            <a:extLst>
              <a:ext uri="{FF2B5EF4-FFF2-40B4-BE49-F238E27FC236}">
                <a16:creationId xmlns:a16="http://schemas.microsoft.com/office/drawing/2014/main" id="{CB0703B1-98DD-505E-DEB2-80716297C1E5}"/>
              </a:ext>
            </a:extLst>
          </p:cNvPr>
          <p:cNvSpPr>
            <a:spLocks noGrp="1"/>
          </p:cNvSpPr>
          <p:nvPr>
            <p:ph type="title"/>
          </p:nvPr>
        </p:nvSpPr>
        <p:spPr>
          <a:xfrm>
            <a:off x="838201" y="559813"/>
            <a:ext cx="3352799" cy="5577934"/>
          </a:xfrm>
        </p:spPr>
        <p:txBody>
          <a:bodyPr>
            <a:normAutofit/>
          </a:bodyPr>
          <a:lstStyle/>
          <a:p>
            <a:r>
              <a:rPr lang="tr-TR" sz="4000"/>
              <a:t>Sustainable Marketing is…</a:t>
            </a:r>
          </a:p>
        </p:txBody>
      </p:sp>
      <p:graphicFrame>
        <p:nvGraphicFramePr>
          <p:cNvPr id="5" name="İçerik Yer Tutucusu 2">
            <a:extLst>
              <a:ext uri="{FF2B5EF4-FFF2-40B4-BE49-F238E27FC236}">
                <a16:creationId xmlns:a16="http://schemas.microsoft.com/office/drawing/2014/main" id="{F572F72E-AAAB-D200-3898-BC092CD37CD3}"/>
              </a:ext>
            </a:extLst>
          </p:cNvPr>
          <p:cNvGraphicFramePr>
            <a:graphicFrameLocks noGrp="1"/>
          </p:cNvGraphicFramePr>
          <p:nvPr>
            <p:ph idx="1"/>
            <p:extLst>
              <p:ext uri="{D42A27DB-BD31-4B8C-83A1-F6EECF244321}">
                <p14:modId xmlns:p14="http://schemas.microsoft.com/office/powerpoint/2010/main" val="3164233582"/>
              </p:ext>
            </p:extLst>
          </p:nvPr>
        </p:nvGraphicFramePr>
        <p:xfrm>
          <a:off x="4075890" y="135508"/>
          <a:ext cx="7918314" cy="6165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971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A4AE890-895B-9EC4-7AA1-760A2CA2D45D}"/>
              </a:ext>
            </a:extLst>
          </p:cNvPr>
          <p:cNvPicPr>
            <a:picLocks noChangeAspect="1"/>
          </p:cNvPicPr>
          <p:nvPr/>
        </p:nvPicPr>
        <p:blipFill>
          <a:blip r:embed="rId2"/>
          <a:stretch>
            <a:fillRect/>
          </a:stretch>
        </p:blipFill>
        <p:spPr>
          <a:xfrm>
            <a:off x="439974" y="525293"/>
            <a:ext cx="5825963" cy="5573949"/>
          </a:xfrm>
          <a:prstGeom prst="rect">
            <a:avLst/>
          </a:prstGeom>
        </p:spPr>
      </p:pic>
      <p:sp>
        <p:nvSpPr>
          <p:cNvPr id="7" name="Metin kutusu 6">
            <a:extLst>
              <a:ext uri="{FF2B5EF4-FFF2-40B4-BE49-F238E27FC236}">
                <a16:creationId xmlns:a16="http://schemas.microsoft.com/office/drawing/2014/main" id="{C4E3AE6D-6014-8B13-4978-21B50D2F97CE}"/>
              </a:ext>
            </a:extLst>
          </p:cNvPr>
          <p:cNvSpPr txBox="1"/>
          <p:nvPr/>
        </p:nvSpPr>
        <p:spPr>
          <a:xfrm>
            <a:off x="6393504" y="954189"/>
            <a:ext cx="5221322" cy="4154984"/>
          </a:xfrm>
          <a:prstGeom prst="rect">
            <a:avLst/>
          </a:prstGeom>
          <a:noFill/>
        </p:spPr>
        <p:txBody>
          <a:bodyPr wrap="square">
            <a:spAutoFit/>
          </a:bodyPr>
          <a:lstStyle/>
          <a:p>
            <a:pPr marL="285750" indent="-285750">
              <a:buFont typeface="Arial" panose="020B0604020202020204" pitchFamily="34" charset="0"/>
              <a:buChar char="•"/>
            </a:pPr>
            <a:r>
              <a:rPr lang="en-US" sz="2200" dirty="0"/>
              <a:t>Sustainable marketing is a holistic approach </a:t>
            </a:r>
          </a:p>
          <a:p>
            <a:pPr marL="285750" indent="-285750">
              <a:buFont typeface="Arial" panose="020B0604020202020204" pitchFamily="34" charset="0"/>
              <a:buChar char="•"/>
            </a:pPr>
            <a:r>
              <a:rPr lang="en-US" sz="2200" dirty="0"/>
              <a:t>A company’s mission and vision has to support sustainable marketing, which can be found in the core values of a company. </a:t>
            </a:r>
            <a:endParaRPr lang="tr-TR" sz="2200" dirty="0"/>
          </a:p>
          <a:p>
            <a:pPr marL="285750" indent="-285750">
              <a:buFont typeface="Arial" panose="020B0604020202020204" pitchFamily="34" charset="0"/>
              <a:buChar char="•"/>
            </a:pPr>
            <a:r>
              <a:rPr lang="en-US" sz="2200" dirty="0"/>
              <a:t>Designing, producing and delivering a sustainable product is not only the responsibility of the marketing department but requires the collaboration between all departments in a company</a:t>
            </a:r>
          </a:p>
        </p:txBody>
      </p:sp>
    </p:spTree>
    <p:extLst>
      <p:ext uri="{BB962C8B-B14F-4D97-AF65-F5344CB8AC3E}">
        <p14:creationId xmlns:p14="http://schemas.microsoft.com/office/powerpoint/2010/main" val="6691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BAB3A0-6595-2DFC-579F-86ADB935CB26}"/>
              </a:ext>
            </a:extLst>
          </p:cNvPr>
          <p:cNvSpPr>
            <a:spLocks noGrp="1"/>
          </p:cNvSpPr>
          <p:nvPr>
            <p:ph type="title"/>
          </p:nvPr>
        </p:nvSpPr>
        <p:spPr/>
        <p:txBody>
          <a:bodyPr/>
          <a:lstStyle/>
          <a:p>
            <a:r>
              <a:rPr lang="tr-TR" dirty="0" err="1"/>
              <a:t>Does</a:t>
            </a:r>
            <a:r>
              <a:rPr lang="tr-TR" dirty="0"/>
              <a:t> Consumer Value </a:t>
            </a:r>
            <a:r>
              <a:rPr lang="tr-TR" dirty="0" err="1"/>
              <a:t>Sustainability</a:t>
            </a:r>
            <a:r>
              <a:rPr lang="tr-TR" dirty="0"/>
              <a:t>?</a:t>
            </a:r>
          </a:p>
        </p:txBody>
      </p:sp>
      <p:sp>
        <p:nvSpPr>
          <p:cNvPr id="3" name="İçerik Yer Tutucusu 2">
            <a:extLst>
              <a:ext uri="{FF2B5EF4-FFF2-40B4-BE49-F238E27FC236}">
                <a16:creationId xmlns:a16="http://schemas.microsoft.com/office/drawing/2014/main" id="{5257BB5D-0B18-A69A-18C9-B841813BC68B}"/>
              </a:ext>
            </a:extLst>
          </p:cNvPr>
          <p:cNvSpPr>
            <a:spLocks noGrp="1"/>
          </p:cNvSpPr>
          <p:nvPr>
            <p:ph idx="1"/>
          </p:nvPr>
        </p:nvSpPr>
        <p:spPr/>
        <p:txBody>
          <a:bodyPr>
            <a:normAutofit lnSpcReduction="10000"/>
          </a:bodyPr>
          <a:lstStyle/>
          <a:p>
            <a:r>
              <a:rPr lang="en-US" b="0" i="0" dirty="0">
                <a:solidFill>
                  <a:srgbClr val="333333"/>
                </a:solidFill>
                <a:effectLst/>
                <a:latin typeface="Georgia" panose="02040502050405020303" pitchFamily="18" charset="0"/>
              </a:rPr>
              <a:t>“Sustainability communications are no longer a hygiene factor, but a priority factor. Many customers now look for sustainability as one of the priority filters to purchase, often over price.”</a:t>
            </a:r>
            <a:endParaRPr lang="tr-TR"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With </a:t>
            </a:r>
            <a:r>
              <a:rPr lang="en-US" b="0" i="0" u="none" strike="noStrike" dirty="0">
                <a:solidFill>
                  <a:srgbClr val="003891"/>
                </a:solidFill>
                <a:effectLst/>
                <a:latin typeface="Georgia" panose="02040502050405020303" pitchFamily="18" charset="0"/>
                <a:hlinkClick r:id="rId2" tooltip="https://www.capgemini.com/gb-en/news/sustainability-in-cpr/"/>
              </a:rPr>
              <a:t>79% of consumers</a:t>
            </a:r>
            <a:r>
              <a:rPr lang="en-US" b="0" i="0" dirty="0">
                <a:solidFill>
                  <a:srgbClr val="333333"/>
                </a:solidFill>
                <a:effectLst/>
                <a:latin typeface="Georgia" panose="02040502050405020303" pitchFamily="18" charset="0"/>
              </a:rPr>
              <a:t> changing purchase preference based on products’ social or environmental impact, marketers are racing to </a:t>
            </a:r>
            <a:r>
              <a:rPr lang="en-US" b="0" i="0" dirty="0" err="1">
                <a:solidFill>
                  <a:srgbClr val="333333"/>
                </a:solidFill>
                <a:effectLst/>
                <a:latin typeface="Georgia" panose="02040502050405020303" pitchFamily="18" charset="0"/>
              </a:rPr>
              <a:t>capitalise</a:t>
            </a:r>
            <a:r>
              <a:rPr lang="en-US" b="0" i="0" dirty="0">
                <a:solidFill>
                  <a:srgbClr val="333333"/>
                </a:solidFill>
                <a:effectLst/>
                <a:latin typeface="Georgia" panose="02040502050405020303" pitchFamily="18" charset="0"/>
              </a:rPr>
              <a:t> with sustainability messaging. </a:t>
            </a:r>
            <a:endParaRPr lang="tr-TR"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“Sustainability is unforgiving. More so than price, delivery and quality. If you get your sustainability messages wrong or your promises are lies, then it’s a long road to try and claw that back.”</a:t>
            </a:r>
            <a:endParaRPr lang="tr-TR" dirty="0"/>
          </a:p>
        </p:txBody>
      </p:sp>
    </p:spTree>
    <p:extLst>
      <p:ext uri="{BB962C8B-B14F-4D97-AF65-F5344CB8AC3E}">
        <p14:creationId xmlns:p14="http://schemas.microsoft.com/office/powerpoint/2010/main" val="77415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2AAA16E-0C7B-AF7C-4DDC-89FF440FB410}"/>
              </a:ext>
            </a:extLst>
          </p:cNvPr>
          <p:cNvPicPr>
            <a:picLocks noChangeAspect="1"/>
          </p:cNvPicPr>
          <p:nvPr/>
        </p:nvPicPr>
        <p:blipFill>
          <a:blip r:embed="rId2"/>
          <a:stretch>
            <a:fillRect/>
          </a:stretch>
        </p:blipFill>
        <p:spPr>
          <a:xfrm>
            <a:off x="1333500" y="447675"/>
            <a:ext cx="9525000" cy="5962650"/>
          </a:xfrm>
          <a:prstGeom prst="rect">
            <a:avLst/>
          </a:prstGeom>
        </p:spPr>
      </p:pic>
    </p:spTree>
    <p:extLst>
      <p:ext uri="{BB962C8B-B14F-4D97-AF65-F5344CB8AC3E}">
        <p14:creationId xmlns:p14="http://schemas.microsoft.com/office/powerpoint/2010/main" val="2324283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8D6FD602-3113-4FC4-982F-15099614D2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48" y="0"/>
            <a:ext cx="7724071" cy="6858000"/>
            <a:chOff x="4464881" y="0"/>
            <a:chExt cx="7724071" cy="6858000"/>
          </a:xfrm>
        </p:grpSpPr>
        <p:pic>
          <p:nvPicPr>
            <p:cNvPr id="15" name="Picture 14">
              <a:extLst>
                <a:ext uri="{FF2B5EF4-FFF2-40B4-BE49-F238E27FC236}">
                  <a16:creationId xmlns:a16="http://schemas.microsoft.com/office/drawing/2014/main" id="{8B8C81AF-BEDB-486F-AB26-181C63BF14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6" name="Picture 15">
              <a:extLst>
                <a:ext uri="{FF2B5EF4-FFF2-40B4-BE49-F238E27FC236}">
                  <a16:creationId xmlns:a16="http://schemas.microsoft.com/office/drawing/2014/main" id="{E08D8EF1-80CA-4FAD-BD38-F379CECC36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Başlık 1">
            <a:extLst>
              <a:ext uri="{FF2B5EF4-FFF2-40B4-BE49-F238E27FC236}">
                <a16:creationId xmlns:a16="http://schemas.microsoft.com/office/drawing/2014/main" id="{13C95849-085A-53E5-5064-21F52E1CE983}"/>
              </a:ext>
            </a:extLst>
          </p:cNvPr>
          <p:cNvSpPr>
            <a:spLocks noGrp="1"/>
          </p:cNvSpPr>
          <p:nvPr>
            <p:ph type="title"/>
          </p:nvPr>
        </p:nvSpPr>
        <p:spPr>
          <a:xfrm>
            <a:off x="2902857" y="333830"/>
            <a:ext cx="8603343" cy="1917736"/>
          </a:xfrm>
        </p:spPr>
        <p:txBody>
          <a:bodyPr>
            <a:normAutofit/>
          </a:bodyPr>
          <a:lstStyle/>
          <a:p>
            <a:pPr>
              <a:lnSpc>
                <a:spcPct val="90000"/>
              </a:lnSpc>
            </a:pPr>
            <a:r>
              <a:rPr lang="tr-TR" sz="3700" dirty="0"/>
              <a:t>C</a:t>
            </a:r>
            <a:r>
              <a:rPr lang="en-US" sz="3700" dirty="0" err="1"/>
              <a:t>onsumers</a:t>
            </a:r>
            <a:r>
              <a:rPr lang="en-US" sz="3700" dirty="0"/>
              <a:t> are realizing how ethical spending can bring serious solutions</a:t>
            </a:r>
            <a:endParaRPr lang="tr-TR" sz="3700" dirty="0"/>
          </a:p>
        </p:txBody>
      </p:sp>
      <p:pic>
        <p:nvPicPr>
          <p:cNvPr id="7" name="Graphic 6" descr="Atölye">
            <a:extLst>
              <a:ext uri="{FF2B5EF4-FFF2-40B4-BE49-F238E27FC236}">
                <a16:creationId xmlns:a16="http://schemas.microsoft.com/office/drawing/2014/main" id="{B64E8AFD-D735-90CF-8C14-E5CFD5175B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552" y="3030974"/>
            <a:ext cx="2803398" cy="2803398"/>
          </a:xfrm>
          <a:prstGeom prst="rect">
            <a:avLst/>
          </a:prstGeom>
        </p:spPr>
      </p:pic>
      <p:sp>
        <p:nvSpPr>
          <p:cNvPr id="3" name="İçerik Yer Tutucusu 2">
            <a:extLst>
              <a:ext uri="{FF2B5EF4-FFF2-40B4-BE49-F238E27FC236}">
                <a16:creationId xmlns:a16="http://schemas.microsoft.com/office/drawing/2014/main" id="{BED0AA5A-FAD5-79E2-51C9-43C5EE82B68F}"/>
              </a:ext>
            </a:extLst>
          </p:cNvPr>
          <p:cNvSpPr>
            <a:spLocks noGrp="1"/>
          </p:cNvSpPr>
          <p:nvPr>
            <p:ph idx="1"/>
          </p:nvPr>
        </p:nvSpPr>
        <p:spPr>
          <a:xfrm>
            <a:off x="3409951" y="2493817"/>
            <a:ext cx="8095932" cy="4364183"/>
          </a:xfrm>
        </p:spPr>
        <p:txBody>
          <a:bodyPr>
            <a:normAutofit/>
          </a:bodyPr>
          <a:lstStyle/>
          <a:p>
            <a:r>
              <a:rPr lang="en-US" sz="2500" dirty="0"/>
              <a:t>Between 2013 and 2019, 50% of growth in consumer packaged goods came from sustainability-marketed products, and consumers are increasingly likely to spend more money on eco-friendly brands. </a:t>
            </a:r>
            <a:endParaRPr lang="tr-TR" sz="2500" dirty="0"/>
          </a:p>
          <a:p>
            <a:r>
              <a:rPr lang="en-US" sz="2500" dirty="0"/>
              <a:t>In a 2019 study, 96% of consumers surveyed felt that their actions could make a difference, but nearly half complained that company practices got in their way.</a:t>
            </a:r>
            <a:endParaRPr lang="tr-TR" sz="2500" dirty="0"/>
          </a:p>
        </p:txBody>
      </p:sp>
    </p:spTree>
    <p:extLst>
      <p:ext uri="{BB962C8B-B14F-4D97-AF65-F5344CB8AC3E}">
        <p14:creationId xmlns:p14="http://schemas.microsoft.com/office/powerpoint/2010/main" val="2862937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3D38A2-C5A8-AB9E-E3BC-C48450E2EAEA}"/>
              </a:ext>
            </a:extLst>
          </p:cNvPr>
          <p:cNvSpPr>
            <a:spLocks noGrp="1"/>
          </p:cNvSpPr>
          <p:nvPr>
            <p:ph type="title"/>
          </p:nvPr>
        </p:nvSpPr>
        <p:spPr>
          <a:xfrm>
            <a:off x="648447" y="2103437"/>
            <a:ext cx="10895106" cy="1325563"/>
          </a:xfrm>
        </p:spPr>
        <p:txBody>
          <a:bodyPr/>
          <a:lstStyle/>
          <a:p>
            <a:r>
              <a:rPr lang="tr-TR" dirty="0" err="1"/>
              <a:t>Sustainable</a:t>
            </a:r>
            <a:r>
              <a:rPr lang="tr-TR" dirty="0"/>
              <a:t> Marketing </a:t>
            </a:r>
            <a:r>
              <a:rPr lang="tr-TR" dirty="0" err="1"/>
              <a:t>Mix</a:t>
            </a:r>
            <a:endParaRPr lang="tr-TR" dirty="0"/>
          </a:p>
        </p:txBody>
      </p:sp>
    </p:spTree>
    <p:extLst>
      <p:ext uri="{BB962C8B-B14F-4D97-AF65-F5344CB8AC3E}">
        <p14:creationId xmlns:p14="http://schemas.microsoft.com/office/powerpoint/2010/main" val="1412064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E7454D-8442-0C9E-C969-44F7770CE096}"/>
              </a:ext>
            </a:extLst>
          </p:cNvPr>
          <p:cNvSpPr>
            <a:spLocks noGrp="1"/>
          </p:cNvSpPr>
          <p:nvPr>
            <p:ph type="title"/>
          </p:nvPr>
        </p:nvSpPr>
        <p:spPr>
          <a:xfrm>
            <a:off x="458694" y="365760"/>
            <a:ext cx="11029672" cy="811287"/>
          </a:xfrm>
        </p:spPr>
        <p:txBody>
          <a:bodyPr/>
          <a:lstStyle/>
          <a:p>
            <a:r>
              <a:rPr lang="tr-TR" dirty="0" err="1"/>
              <a:t>Sustainable</a:t>
            </a:r>
            <a:r>
              <a:rPr lang="tr-TR" dirty="0"/>
              <a:t> </a:t>
            </a:r>
            <a:r>
              <a:rPr lang="tr-TR" dirty="0" err="1"/>
              <a:t>Products</a:t>
            </a:r>
            <a:endParaRPr lang="tr-TR" dirty="0"/>
          </a:p>
        </p:txBody>
      </p:sp>
      <p:sp>
        <p:nvSpPr>
          <p:cNvPr id="3" name="İçerik Yer Tutucusu 2">
            <a:extLst>
              <a:ext uri="{FF2B5EF4-FFF2-40B4-BE49-F238E27FC236}">
                <a16:creationId xmlns:a16="http://schemas.microsoft.com/office/drawing/2014/main" id="{D326B535-3570-66F7-D68A-81167D193B5F}"/>
              </a:ext>
            </a:extLst>
          </p:cNvPr>
          <p:cNvSpPr>
            <a:spLocks noGrp="1"/>
          </p:cNvSpPr>
          <p:nvPr>
            <p:ph sz="half" idx="1"/>
          </p:nvPr>
        </p:nvSpPr>
        <p:spPr>
          <a:xfrm>
            <a:off x="526788" y="1306219"/>
            <a:ext cx="10961578" cy="755399"/>
          </a:xfrm>
        </p:spPr>
        <p:txBody>
          <a:bodyPr>
            <a:noAutofit/>
          </a:bodyPr>
          <a:lstStyle/>
          <a:p>
            <a:r>
              <a:rPr lang="tr-TR" sz="1700" i="1" dirty="0"/>
              <a:t>S</a:t>
            </a:r>
            <a:r>
              <a:rPr lang="en-US" sz="1700" i="1" dirty="0" err="1"/>
              <a:t>ustainable</a:t>
            </a:r>
            <a:r>
              <a:rPr lang="en-US" sz="1700" i="1" dirty="0"/>
              <a:t> product and/or service is defined as an offer </a:t>
            </a:r>
            <a:r>
              <a:rPr lang="en-US" sz="1700" b="1" i="1" dirty="0"/>
              <a:t>serving customer needs while fostering the implementation of environmental and social objectives, in the whole of the product life cycle. </a:t>
            </a:r>
            <a:endParaRPr lang="tr-TR" sz="1700" b="1" i="1" dirty="0"/>
          </a:p>
        </p:txBody>
      </p:sp>
      <p:graphicFrame>
        <p:nvGraphicFramePr>
          <p:cNvPr id="10" name="İçerik Yer Tutucusu 3">
            <a:extLst>
              <a:ext uri="{FF2B5EF4-FFF2-40B4-BE49-F238E27FC236}">
                <a16:creationId xmlns:a16="http://schemas.microsoft.com/office/drawing/2014/main" id="{B2870788-4893-C5C6-7FD6-333620B5DD19}"/>
              </a:ext>
            </a:extLst>
          </p:cNvPr>
          <p:cNvGraphicFramePr>
            <a:graphicFrameLocks noGrp="1"/>
          </p:cNvGraphicFramePr>
          <p:nvPr>
            <p:ph sz="half" idx="2"/>
            <p:extLst>
              <p:ext uri="{D42A27DB-BD31-4B8C-83A1-F6EECF244321}">
                <p14:modId xmlns:p14="http://schemas.microsoft.com/office/powerpoint/2010/main" val="123983476"/>
              </p:ext>
            </p:extLst>
          </p:nvPr>
        </p:nvGraphicFramePr>
        <p:xfrm>
          <a:off x="272373" y="2190791"/>
          <a:ext cx="7217925" cy="4667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6F52F353-C70A-12D6-6BBD-FEF311C6CA3C}"/>
              </a:ext>
            </a:extLst>
          </p:cNvPr>
          <p:cNvSpPr txBox="1"/>
          <p:nvPr/>
        </p:nvSpPr>
        <p:spPr>
          <a:xfrm>
            <a:off x="7490298" y="2412460"/>
            <a:ext cx="4701702" cy="3139321"/>
          </a:xfrm>
          <a:prstGeom prst="rect">
            <a:avLst/>
          </a:prstGeom>
          <a:noFill/>
        </p:spPr>
        <p:txBody>
          <a:bodyPr wrap="square">
            <a:spAutoFit/>
          </a:bodyPr>
          <a:lstStyle/>
          <a:p>
            <a:pPr marL="285750" indent="-285750">
              <a:buFont typeface="Arial" panose="020B0604020202020204" pitchFamily="34" charset="0"/>
              <a:buChar char="•"/>
            </a:pPr>
            <a:r>
              <a:rPr lang="tr-TR" b="1" dirty="0"/>
              <a:t>T</a:t>
            </a:r>
            <a:r>
              <a:rPr lang="en-US" b="1" dirty="0" err="1"/>
              <a:t>aking</a:t>
            </a:r>
            <a:r>
              <a:rPr lang="en-US" b="1" dirty="0"/>
              <a:t> into account the significant improvements </a:t>
            </a:r>
            <a:r>
              <a:rPr lang="en-US" dirty="0"/>
              <a:t>- sustainable products have to make a worthwhile contribution to tackling socio-ecological problems for both: the target group and the society, </a:t>
            </a:r>
            <a:endParaRPr lang="tr-TR" dirty="0"/>
          </a:p>
          <a:p>
            <a:pPr marL="285750" indent="-285750">
              <a:buFont typeface="Arial" panose="020B0604020202020204" pitchFamily="34" charset="0"/>
              <a:buChar char="•"/>
            </a:pPr>
            <a:r>
              <a:rPr lang="tr-TR" b="1" dirty="0"/>
              <a:t>T</a:t>
            </a:r>
            <a:r>
              <a:rPr lang="en-US" b="1" dirty="0" err="1"/>
              <a:t>ransparency</a:t>
            </a:r>
            <a:r>
              <a:rPr lang="en-US" b="1" dirty="0"/>
              <a:t>, </a:t>
            </a:r>
            <a:r>
              <a:rPr lang="en-US" dirty="0"/>
              <a:t>not only in terms of the level of the service quality or product performance assessment, but also the manufacturing process (including the type of sources and their origin)</a:t>
            </a:r>
            <a:endParaRPr lang="tr-TR" dirty="0"/>
          </a:p>
        </p:txBody>
      </p:sp>
      <p:sp>
        <p:nvSpPr>
          <p:cNvPr id="9" name="Metin kutusu 8">
            <a:extLst>
              <a:ext uri="{FF2B5EF4-FFF2-40B4-BE49-F238E27FC236}">
                <a16:creationId xmlns:a16="http://schemas.microsoft.com/office/drawing/2014/main" id="{4228FC28-8925-D2AA-7B52-7FA5718EE1F8}"/>
              </a:ext>
            </a:extLst>
          </p:cNvPr>
          <p:cNvSpPr txBox="1"/>
          <p:nvPr/>
        </p:nvSpPr>
        <p:spPr>
          <a:xfrm>
            <a:off x="9467444" y="6417862"/>
            <a:ext cx="1445721" cy="369332"/>
          </a:xfrm>
          <a:prstGeom prst="rect">
            <a:avLst/>
          </a:prstGeom>
          <a:noFill/>
        </p:spPr>
        <p:txBody>
          <a:bodyPr wrap="square">
            <a:spAutoFit/>
          </a:bodyPr>
          <a:lstStyle/>
          <a:p>
            <a:r>
              <a:rPr lang="tr-TR" dirty="0" err="1"/>
              <a:t>Belz</a:t>
            </a:r>
            <a:r>
              <a:rPr lang="tr-TR" dirty="0"/>
              <a:t>, 2012</a:t>
            </a:r>
          </a:p>
        </p:txBody>
      </p:sp>
    </p:spTree>
    <p:extLst>
      <p:ext uri="{BB962C8B-B14F-4D97-AF65-F5344CB8AC3E}">
        <p14:creationId xmlns:p14="http://schemas.microsoft.com/office/powerpoint/2010/main" val="115535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Resim 7">
            <a:extLst>
              <a:ext uri="{FF2B5EF4-FFF2-40B4-BE49-F238E27FC236}">
                <a16:creationId xmlns:a16="http://schemas.microsoft.com/office/drawing/2014/main" id="{2F0BFF4D-36AB-E7C7-5EAC-27BD21021E75}"/>
              </a:ext>
            </a:extLst>
          </p:cNvPr>
          <p:cNvPicPr>
            <a:picLocks noChangeAspect="1"/>
          </p:cNvPicPr>
          <p:nvPr/>
        </p:nvPicPr>
        <p:blipFill rotWithShape="1">
          <a:blip r:embed="rId2"/>
          <a:srcRect t="479" r="-1" b="-1"/>
          <a:stretch/>
        </p:blipFill>
        <p:spPr>
          <a:xfrm>
            <a:off x="-1" y="10"/>
            <a:ext cx="7370057" cy="6857990"/>
          </a:xfrm>
          <a:prstGeom prst="rect">
            <a:avLst/>
          </a:prstGeom>
        </p:spPr>
      </p:pic>
      <p:pic>
        <p:nvPicPr>
          <p:cNvPr id="6" name="Resim 5">
            <a:extLst>
              <a:ext uri="{FF2B5EF4-FFF2-40B4-BE49-F238E27FC236}">
                <a16:creationId xmlns:a16="http://schemas.microsoft.com/office/drawing/2014/main" id="{8AA738ED-59F7-6448-BE87-6F29008C1C93}"/>
              </a:ext>
            </a:extLst>
          </p:cNvPr>
          <p:cNvPicPr>
            <a:picLocks noChangeAspect="1"/>
          </p:cNvPicPr>
          <p:nvPr/>
        </p:nvPicPr>
        <p:blipFill rotWithShape="1">
          <a:blip r:embed="rId3"/>
          <a:srcRect r="-3" b="1222"/>
          <a:stretch/>
        </p:blipFill>
        <p:spPr>
          <a:xfrm>
            <a:off x="7534656" y="1"/>
            <a:ext cx="4657344" cy="3346704"/>
          </a:xfrm>
          <a:prstGeom prst="rect">
            <a:avLst/>
          </a:prstGeom>
        </p:spPr>
      </p:pic>
      <p:pic>
        <p:nvPicPr>
          <p:cNvPr id="10" name="Resim 9" descr="metin içeren bir resim&#10;&#10;Açıklama otomatik olarak oluşturuldu">
            <a:extLst>
              <a:ext uri="{FF2B5EF4-FFF2-40B4-BE49-F238E27FC236}">
                <a16:creationId xmlns:a16="http://schemas.microsoft.com/office/drawing/2014/main" id="{14DA0153-526B-0F2A-FF0E-0C67B6451D5D}"/>
              </a:ext>
            </a:extLst>
          </p:cNvPr>
          <p:cNvPicPr>
            <a:picLocks noChangeAspect="1"/>
          </p:cNvPicPr>
          <p:nvPr/>
        </p:nvPicPr>
        <p:blipFill rotWithShape="1">
          <a:blip r:embed="rId4"/>
          <a:srcRect t="7084" r="-3" b="5281"/>
          <a:stretch/>
        </p:blipFill>
        <p:spPr>
          <a:xfrm>
            <a:off x="7534654" y="3511296"/>
            <a:ext cx="4657346" cy="3346704"/>
          </a:xfrm>
          <a:prstGeom prst="rect">
            <a:avLst/>
          </a:prstGeom>
        </p:spPr>
      </p:pic>
    </p:spTree>
    <p:extLst>
      <p:ext uri="{BB962C8B-B14F-4D97-AF65-F5344CB8AC3E}">
        <p14:creationId xmlns:p14="http://schemas.microsoft.com/office/powerpoint/2010/main" val="3918781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9AB2C91-DCB6-F2E9-05DA-880CBF340427}"/>
              </a:ext>
            </a:extLst>
          </p:cNvPr>
          <p:cNvPicPr>
            <a:picLocks noChangeAspect="1"/>
          </p:cNvPicPr>
          <p:nvPr/>
        </p:nvPicPr>
        <p:blipFill>
          <a:blip r:embed="rId2"/>
          <a:stretch>
            <a:fillRect/>
          </a:stretch>
        </p:blipFill>
        <p:spPr>
          <a:xfrm>
            <a:off x="641180" y="1569093"/>
            <a:ext cx="6410084" cy="3733873"/>
          </a:xfrm>
          <a:prstGeom prst="rect">
            <a:avLst/>
          </a:prstGeom>
        </p:spPr>
      </p:pic>
      <p:pic>
        <p:nvPicPr>
          <p:cNvPr id="7" name="Resim 6">
            <a:extLst>
              <a:ext uri="{FF2B5EF4-FFF2-40B4-BE49-F238E27FC236}">
                <a16:creationId xmlns:a16="http://schemas.microsoft.com/office/drawing/2014/main" id="{8CCB5701-CFAD-896F-D391-74667BB5B080}"/>
              </a:ext>
            </a:extLst>
          </p:cNvPr>
          <p:cNvPicPr>
            <a:picLocks noChangeAspect="1"/>
          </p:cNvPicPr>
          <p:nvPr/>
        </p:nvPicPr>
        <p:blipFill>
          <a:blip r:embed="rId3"/>
          <a:stretch>
            <a:fillRect/>
          </a:stretch>
        </p:blipFill>
        <p:spPr>
          <a:xfrm>
            <a:off x="7365836" y="4146475"/>
            <a:ext cx="4608914" cy="770857"/>
          </a:xfrm>
          <a:prstGeom prst="rect">
            <a:avLst/>
          </a:prstGeom>
        </p:spPr>
      </p:pic>
      <p:pic>
        <p:nvPicPr>
          <p:cNvPr id="5" name="Resim 4">
            <a:extLst>
              <a:ext uri="{FF2B5EF4-FFF2-40B4-BE49-F238E27FC236}">
                <a16:creationId xmlns:a16="http://schemas.microsoft.com/office/drawing/2014/main" id="{CA30224D-953E-D41A-B2E8-ADB5CEB9BB1F}"/>
              </a:ext>
            </a:extLst>
          </p:cNvPr>
          <p:cNvPicPr>
            <a:picLocks noChangeAspect="1"/>
          </p:cNvPicPr>
          <p:nvPr/>
        </p:nvPicPr>
        <p:blipFill>
          <a:blip r:embed="rId4"/>
          <a:stretch>
            <a:fillRect/>
          </a:stretch>
        </p:blipFill>
        <p:spPr>
          <a:xfrm>
            <a:off x="7365836" y="1985402"/>
            <a:ext cx="4512340" cy="726123"/>
          </a:xfrm>
          <a:prstGeom prst="rect">
            <a:avLst/>
          </a:prstGeom>
        </p:spPr>
      </p:pic>
    </p:spTree>
    <p:extLst>
      <p:ext uri="{BB962C8B-B14F-4D97-AF65-F5344CB8AC3E}">
        <p14:creationId xmlns:p14="http://schemas.microsoft.com/office/powerpoint/2010/main" val="4074168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CFFCA4D-2EC2-DAF5-3014-B8748B6D50F5}"/>
              </a:ext>
            </a:extLst>
          </p:cNvPr>
          <p:cNvPicPr>
            <a:picLocks noChangeAspect="1"/>
          </p:cNvPicPr>
          <p:nvPr/>
        </p:nvPicPr>
        <p:blipFill>
          <a:blip r:embed="rId2"/>
          <a:stretch>
            <a:fillRect/>
          </a:stretch>
        </p:blipFill>
        <p:spPr>
          <a:xfrm>
            <a:off x="0" y="762000"/>
            <a:ext cx="12192000" cy="5334000"/>
          </a:xfrm>
          <a:prstGeom prst="rect">
            <a:avLst/>
          </a:prstGeom>
        </p:spPr>
      </p:pic>
    </p:spTree>
    <p:extLst>
      <p:ext uri="{BB962C8B-B14F-4D97-AF65-F5344CB8AC3E}">
        <p14:creationId xmlns:p14="http://schemas.microsoft.com/office/powerpoint/2010/main" val="123302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Çevrimiçi Medya 1" title="IKEA Sustainability Report FY21 highlights">
            <a:hlinkClick r:id="" action="ppaction://media"/>
            <a:extLst>
              <a:ext uri="{FF2B5EF4-FFF2-40B4-BE49-F238E27FC236}">
                <a16:creationId xmlns:a16="http://schemas.microsoft.com/office/drawing/2014/main" id="{D92A7FBF-C34F-2ADC-6B93-CF42E4102801}"/>
              </a:ext>
            </a:extLst>
          </p:cNvPr>
          <p:cNvPicPr>
            <a:picLocks noRot="1" noChangeAspect="1"/>
          </p:cNvPicPr>
          <p:nvPr>
            <a:videoFile r:link="rId1"/>
          </p:nvPr>
        </p:nvPicPr>
        <p:blipFill>
          <a:blip r:embed="rId3"/>
          <a:stretch>
            <a:fillRect/>
          </a:stretch>
        </p:blipFill>
        <p:spPr>
          <a:xfrm>
            <a:off x="797668" y="435443"/>
            <a:ext cx="9824936" cy="5551088"/>
          </a:xfrm>
          <a:prstGeom prst="rect">
            <a:avLst/>
          </a:prstGeom>
        </p:spPr>
      </p:pic>
      <p:sp>
        <p:nvSpPr>
          <p:cNvPr id="3" name="Metin kutusu 2">
            <a:extLst>
              <a:ext uri="{FF2B5EF4-FFF2-40B4-BE49-F238E27FC236}">
                <a16:creationId xmlns:a16="http://schemas.microsoft.com/office/drawing/2014/main" id="{8E2F0128-87D1-8221-ED90-4F0A0C0EAB9C}"/>
              </a:ext>
            </a:extLst>
          </p:cNvPr>
          <p:cNvSpPr txBox="1"/>
          <p:nvPr/>
        </p:nvSpPr>
        <p:spPr>
          <a:xfrm>
            <a:off x="2110902" y="6274340"/>
            <a:ext cx="4182894" cy="369332"/>
          </a:xfrm>
          <a:prstGeom prst="rect">
            <a:avLst/>
          </a:prstGeom>
          <a:noFill/>
        </p:spPr>
        <p:txBody>
          <a:bodyPr wrap="square" rtlCol="0">
            <a:spAutoFit/>
          </a:bodyPr>
          <a:lstStyle/>
          <a:p>
            <a:r>
              <a:rPr lang="tr-TR" dirty="0" err="1"/>
              <a:t>Ikea</a:t>
            </a:r>
            <a:r>
              <a:rPr lang="tr-TR" dirty="0"/>
              <a:t> </a:t>
            </a:r>
            <a:r>
              <a:rPr lang="tr-TR" dirty="0" err="1"/>
              <a:t>Sustainability</a:t>
            </a:r>
            <a:endParaRPr lang="tr-TR" dirty="0"/>
          </a:p>
        </p:txBody>
      </p:sp>
    </p:spTree>
    <p:extLst>
      <p:ext uri="{BB962C8B-B14F-4D97-AF65-F5344CB8AC3E}">
        <p14:creationId xmlns:p14="http://schemas.microsoft.com/office/powerpoint/2010/main" val="32840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EA35906-A27B-5BB9-2829-268D7FF26493}"/>
              </a:ext>
            </a:extLst>
          </p:cNvPr>
          <p:cNvPicPr>
            <a:picLocks noChangeAspect="1"/>
          </p:cNvPicPr>
          <p:nvPr/>
        </p:nvPicPr>
        <p:blipFill>
          <a:blip r:embed="rId2"/>
          <a:stretch>
            <a:fillRect/>
          </a:stretch>
        </p:blipFill>
        <p:spPr>
          <a:xfrm>
            <a:off x="1246941" y="68094"/>
            <a:ext cx="9356207" cy="5447008"/>
          </a:xfrm>
          <a:prstGeom prst="rect">
            <a:avLst/>
          </a:prstGeom>
        </p:spPr>
      </p:pic>
      <p:sp>
        <p:nvSpPr>
          <p:cNvPr id="5" name="Metin kutusu 4">
            <a:extLst>
              <a:ext uri="{FF2B5EF4-FFF2-40B4-BE49-F238E27FC236}">
                <a16:creationId xmlns:a16="http://schemas.microsoft.com/office/drawing/2014/main" id="{65CECDC6-DA71-C348-D9F6-37F74C8DCA08}"/>
              </a:ext>
            </a:extLst>
          </p:cNvPr>
          <p:cNvSpPr txBox="1"/>
          <p:nvPr/>
        </p:nvSpPr>
        <p:spPr>
          <a:xfrm>
            <a:off x="89981" y="6191815"/>
            <a:ext cx="6094378" cy="369332"/>
          </a:xfrm>
          <a:prstGeom prst="rect">
            <a:avLst/>
          </a:prstGeom>
          <a:noFill/>
        </p:spPr>
        <p:txBody>
          <a:bodyPr wrap="square">
            <a:spAutoFit/>
          </a:bodyPr>
          <a:lstStyle/>
          <a:p>
            <a:r>
              <a:rPr lang="tr-TR" dirty="0"/>
              <a:t>https://www.inditex.com/itxcomweb/en/sustainability</a:t>
            </a:r>
          </a:p>
        </p:txBody>
      </p:sp>
      <p:sp>
        <p:nvSpPr>
          <p:cNvPr id="7" name="Metin kutusu 6">
            <a:extLst>
              <a:ext uri="{FF2B5EF4-FFF2-40B4-BE49-F238E27FC236}">
                <a16:creationId xmlns:a16="http://schemas.microsoft.com/office/drawing/2014/main" id="{557979FB-5618-C190-AF61-1831A42E36B2}"/>
              </a:ext>
            </a:extLst>
          </p:cNvPr>
          <p:cNvSpPr txBox="1"/>
          <p:nvPr/>
        </p:nvSpPr>
        <p:spPr>
          <a:xfrm>
            <a:off x="0" y="5430746"/>
            <a:ext cx="6094378" cy="646331"/>
          </a:xfrm>
          <a:prstGeom prst="rect">
            <a:avLst/>
          </a:prstGeom>
          <a:noFill/>
        </p:spPr>
        <p:txBody>
          <a:bodyPr wrap="square">
            <a:spAutoFit/>
          </a:bodyPr>
          <a:lstStyle/>
          <a:p>
            <a:r>
              <a:rPr lang="tr-TR" dirty="0"/>
              <a:t>https://www.zara.com/us/en/sustainability-products-mkt1455.html?v1=1471219</a:t>
            </a:r>
          </a:p>
        </p:txBody>
      </p:sp>
    </p:spTree>
    <p:extLst>
      <p:ext uri="{BB962C8B-B14F-4D97-AF65-F5344CB8AC3E}">
        <p14:creationId xmlns:p14="http://schemas.microsoft.com/office/powerpoint/2010/main" val="2313494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0D805397-CE3D-95BF-A85B-D1AA8331D36E}"/>
              </a:ext>
            </a:extLst>
          </p:cNvPr>
          <p:cNvPicPr>
            <a:picLocks noChangeAspect="1"/>
          </p:cNvPicPr>
          <p:nvPr/>
        </p:nvPicPr>
        <p:blipFill>
          <a:blip r:embed="rId2"/>
          <a:stretch>
            <a:fillRect/>
          </a:stretch>
        </p:blipFill>
        <p:spPr>
          <a:xfrm>
            <a:off x="1545658" y="321734"/>
            <a:ext cx="3249851" cy="2905170"/>
          </a:xfrm>
          <a:prstGeom prst="rect">
            <a:avLst/>
          </a:prstGeom>
        </p:spPr>
      </p:pic>
      <p:pic>
        <p:nvPicPr>
          <p:cNvPr id="3" name="Resim 2" descr="metin, içme suyu, içecek, ekran görüntüsü içeren bir resim&#10;&#10;Açıklama otomatik olarak oluşturuldu">
            <a:extLst>
              <a:ext uri="{FF2B5EF4-FFF2-40B4-BE49-F238E27FC236}">
                <a16:creationId xmlns:a16="http://schemas.microsoft.com/office/drawing/2014/main" id="{6970C85F-C50F-90CE-2E86-EB434D3911AB}"/>
              </a:ext>
            </a:extLst>
          </p:cNvPr>
          <p:cNvPicPr>
            <a:picLocks noChangeAspect="1"/>
          </p:cNvPicPr>
          <p:nvPr/>
        </p:nvPicPr>
        <p:blipFill>
          <a:blip r:embed="rId3"/>
          <a:stretch>
            <a:fillRect/>
          </a:stretch>
        </p:blipFill>
        <p:spPr>
          <a:xfrm>
            <a:off x="1125724" y="3631096"/>
            <a:ext cx="4089718" cy="2760560"/>
          </a:xfrm>
          <a:prstGeom prst="rect">
            <a:avLst/>
          </a:prstGeom>
        </p:spPr>
      </p:pic>
      <p:sp>
        <p:nvSpPr>
          <p:cNvPr id="14" name="Rectangle 1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metin içeren bir resim&#10;&#10;Açıklama otomatik olarak oluşturuldu">
            <a:extLst>
              <a:ext uri="{FF2B5EF4-FFF2-40B4-BE49-F238E27FC236}">
                <a16:creationId xmlns:a16="http://schemas.microsoft.com/office/drawing/2014/main" id="{0105015E-5983-4516-C0D7-34A5F585C4EE}"/>
              </a:ext>
            </a:extLst>
          </p:cNvPr>
          <p:cNvPicPr>
            <a:picLocks noChangeAspect="1"/>
          </p:cNvPicPr>
          <p:nvPr/>
        </p:nvPicPr>
        <p:blipFill>
          <a:blip r:embed="rId4"/>
          <a:stretch>
            <a:fillRect/>
          </a:stretch>
        </p:blipFill>
        <p:spPr>
          <a:xfrm>
            <a:off x="6487224" y="321734"/>
            <a:ext cx="5068384" cy="6069922"/>
          </a:xfrm>
          <a:prstGeom prst="rect">
            <a:avLst/>
          </a:prstGeom>
        </p:spPr>
      </p:pic>
    </p:spTree>
    <p:extLst>
      <p:ext uri="{BB962C8B-B14F-4D97-AF65-F5344CB8AC3E}">
        <p14:creationId xmlns:p14="http://schemas.microsoft.com/office/powerpoint/2010/main" val="4276678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CB5A7A-AC6A-9376-82B0-C0985106119D}"/>
              </a:ext>
            </a:extLst>
          </p:cNvPr>
          <p:cNvSpPr>
            <a:spLocks noGrp="1"/>
          </p:cNvSpPr>
          <p:nvPr>
            <p:ph type="title"/>
          </p:nvPr>
        </p:nvSpPr>
        <p:spPr/>
        <p:txBody>
          <a:bodyPr/>
          <a:lstStyle/>
          <a:p>
            <a:r>
              <a:rPr lang="tr-TR" dirty="0" err="1"/>
              <a:t>Sustainable</a:t>
            </a:r>
            <a:r>
              <a:rPr lang="tr-TR" dirty="0"/>
              <a:t> </a:t>
            </a:r>
            <a:r>
              <a:rPr lang="tr-TR" dirty="0" err="1"/>
              <a:t>Prices</a:t>
            </a:r>
            <a:endParaRPr lang="tr-TR" dirty="0"/>
          </a:p>
        </p:txBody>
      </p:sp>
      <p:graphicFrame>
        <p:nvGraphicFramePr>
          <p:cNvPr id="6" name="İçerik Yer Tutucusu 2">
            <a:extLst>
              <a:ext uri="{FF2B5EF4-FFF2-40B4-BE49-F238E27FC236}">
                <a16:creationId xmlns:a16="http://schemas.microsoft.com/office/drawing/2014/main" id="{73D9B582-1E1B-E146-69DE-604CBC3CC058}"/>
              </a:ext>
            </a:extLst>
          </p:cNvPr>
          <p:cNvGraphicFramePr>
            <a:graphicFrameLocks noGrp="1"/>
          </p:cNvGraphicFramePr>
          <p:nvPr>
            <p:ph sz="half" idx="1"/>
            <p:extLst>
              <p:ext uri="{D42A27DB-BD31-4B8C-83A1-F6EECF244321}">
                <p14:modId xmlns:p14="http://schemas.microsoft.com/office/powerpoint/2010/main" val="1742678507"/>
              </p:ext>
            </p:extLst>
          </p:nvPr>
        </p:nvGraphicFramePr>
        <p:xfrm>
          <a:off x="458695" y="1825625"/>
          <a:ext cx="556110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çerik Yer Tutucusu 3">
            <a:extLst>
              <a:ext uri="{FF2B5EF4-FFF2-40B4-BE49-F238E27FC236}">
                <a16:creationId xmlns:a16="http://schemas.microsoft.com/office/drawing/2014/main" id="{DF745AAF-8C4B-137D-2DB9-AF4487170086}"/>
              </a:ext>
            </a:extLst>
          </p:cNvPr>
          <p:cNvSpPr>
            <a:spLocks noGrp="1"/>
          </p:cNvSpPr>
          <p:nvPr>
            <p:ph sz="half" idx="2"/>
          </p:nvPr>
        </p:nvSpPr>
        <p:spPr>
          <a:xfrm>
            <a:off x="6096001" y="1303506"/>
            <a:ext cx="5637304" cy="4873457"/>
          </a:xfrm>
        </p:spPr>
        <p:txBody>
          <a:bodyPr>
            <a:normAutofit fontScale="70000" lnSpcReduction="20000"/>
          </a:bodyPr>
          <a:lstStyle/>
          <a:p>
            <a:r>
              <a:rPr lang="tr-TR" dirty="0"/>
              <a:t>R</a:t>
            </a:r>
            <a:r>
              <a:rPr lang="en-US" dirty="0" err="1"/>
              <a:t>esearch</a:t>
            </a:r>
            <a:r>
              <a:rPr lang="en-US" dirty="0"/>
              <a:t> the possibility of </a:t>
            </a:r>
            <a:r>
              <a:rPr lang="en-US" b="1" dirty="0"/>
              <a:t>connecting prices with important social or environmental issue</a:t>
            </a:r>
            <a:r>
              <a:rPr lang="en-US" dirty="0"/>
              <a:t>, </a:t>
            </a:r>
            <a:endParaRPr lang="tr-TR" dirty="0"/>
          </a:p>
          <a:p>
            <a:r>
              <a:rPr lang="tr-TR" dirty="0"/>
              <a:t>I</a:t>
            </a:r>
            <a:r>
              <a:rPr lang="en-US" dirty="0" err="1"/>
              <a:t>dentify</a:t>
            </a:r>
            <a:r>
              <a:rPr lang="en-US" dirty="0"/>
              <a:t> opportunities for growth in margins and/or </a:t>
            </a:r>
            <a:r>
              <a:rPr lang="en-US" b="1" dirty="0"/>
              <a:t>increasing the competitiveness of the prices combining them with ecological impacts</a:t>
            </a:r>
            <a:r>
              <a:rPr lang="en-US" dirty="0"/>
              <a:t>, </a:t>
            </a:r>
            <a:endParaRPr lang="tr-TR" dirty="0"/>
          </a:p>
          <a:p>
            <a:r>
              <a:rPr lang="tr-TR" dirty="0"/>
              <a:t>I</a:t>
            </a:r>
            <a:r>
              <a:rPr lang="en-US" dirty="0" err="1"/>
              <a:t>dentify</a:t>
            </a:r>
            <a:r>
              <a:rPr lang="en-US" dirty="0"/>
              <a:t> the price level, which will be accepted by customers thanks to the features possessed by the product, </a:t>
            </a:r>
            <a:endParaRPr lang="tr-TR" dirty="0"/>
          </a:p>
          <a:p>
            <a:r>
              <a:rPr lang="tr-TR" dirty="0"/>
              <a:t>I</a:t>
            </a:r>
            <a:r>
              <a:rPr lang="en-US" dirty="0" err="1"/>
              <a:t>nclude</a:t>
            </a:r>
            <a:r>
              <a:rPr lang="en-US" dirty="0"/>
              <a:t> overall social and environmental costs in the price while </a:t>
            </a:r>
            <a:r>
              <a:rPr lang="en-US" b="1" dirty="0"/>
              <a:t>providing benefits for the buyer and a fair profit level for the seller </a:t>
            </a:r>
            <a:endParaRPr lang="tr-TR" b="1" dirty="0"/>
          </a:p>
        </p:txBody>
      </p:sp>
      <p:sp>
        <p:nvSpPr>
          <p:cNvPr id="7" name="Metin kutusu 6">
            <a:extLst>
              <a:ext uri="{FF2B5EF4-FFF2-40B4-BE49-F238E27FC236}">
                <a16:creationId xmlns:a16="http://schemas.microsoft.com/office/drawing/2014/main" id="{D6628E25-5FFC-B410-9664-9A6E0618B122}"/>
              </a:ext>
            </a:extLst>
          </p:cNvPr>
          <p:cNvSpPr txBox="1"/>
          <p:nvPr/>
        </p:nvSpPr>
        <p:spPr>
          <a:xfrm>
            <a:off x="9300541" y="6311265"/>
            <a:ext cx="2596598" cy="369332"/>
          </a:xfrm>
          <a:prstGeom prst="rect">
            <a:avLst/>
          </a:prstGeom>
          <a:noFill/>
        </p:spPr>
        <p:txBody>
          <a:bodyPr wrap="square">
            <a:spAutoFit/>
          </a:bodyPr>
          <a:lstStyle/>
          <a:p>
            <a:r>
              <a:rPr lang="tr-TR" dirty="0"/>
              <a:t>Martin, </a:t>
            </a:r>
            <a:r>
              <a:rPr lang="tr-TR" dirty="0" err="1"/>
              <a:t>Schouten</a:t>
            </a:r>
            <a:r>
              <a:rPr lang="tr-TR" dirty="0"/>
              <a:t> 2012</a:t>
            </a:r>
          </a:p>
        </p:txBody>
      </p:sp>
    </p:spTree>
    <p:extLst>
      <p:ext uri="{BB962C8B-B14F-4D97-AF65-F5344CB8AC3E}">
        <p14:creationId xmlns:p14="http://schemas.microsoft.com/office/powerpoint/2010/main" val="262646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083570-5111-697F-CF98-15F2A5FC2E9C}"/>
              </a:ext>
            </a:extLst>
          </p:cNvPr>
          <p:cNvSpPr>
            <a:spLocks noGrp="1"/>
          </p:cNvSpPr>
          <p:nvPr>
            <p:ph type="title"/>
          </p:nvPr>
        </p:nvSpPr>
        <p:spPr/>
        <p:txBody>
          <a:bodyPr/>
          <a:lstStyle/>
          <a:p>
            <a:r>
              <a:rPr lang="tr-TR" dirty="0"/>
              <a:t>Distribution </a:t>
            </a:r>
            <a:r>
              <a:rPr lang="tr-TR" dirty="0" err="1"/>
              <a:t>Policy</a:t>
            </a:r>
            <a:r>
              <a:rPr lang="tr-TR" dirty="0"/>
              <a:t> of </a:t>
            </a:r>
            <a:r>
              <a:rPr lang="tr-TR" dirty="0" err="1"/>
              <a:t>Sustainable</a:t>
            </a:r>
            <a:r>
              <a:rPr lang="tr-TR" dirty="0"/>
              <a:t> </a:t>
            </a:r>
            <a:r>
              <a:rPr lang="tr-TR" dirty="0" err="1"/>
              <a:t>Products</a:t>
            </a:r>
            <a:endParaRPr lang="tr-TR" dirty="0"/>
          </a:p>
        </p:txBody>
      </p:sp>
      <p:graphicFrame>
        <p:nvGraphicFramePr>
          <p:cNvPr id="6" name="İçerik Yer Tutucusu 2">
            <a:extLst>
              <a:ext uri="{FF2B5EF4-FFF2-40B4-BE49-F238E27FC236}">
                <a16:creationId xmlns:a16="http://schemas.microsoft.com/office/drawing/2014/main" id="{251B004B-00AD-5347-E1FA-000CD3A5E7D7}"/>
              </a:ext>
            </a:extLst>
          </p:cNvPr>
          <p:cNvGraphicFramePr>
            <a:graphicFrameLocks noGrp="1"/>
          </p:cNvGraphicFramePr>
          <p:nvPr>
            <p:ph sz="half" idx="1"/>
            <p:extLst>
              <p:ext uri="{D42A27DB-BD31-4B8C-83A1-F6EECF244321}">
                <p14:modId xmlns:p14="http://schemas.microsoft.com/office/powerpoint/2010/main" val="422814652"/>
              </p:ext>
            </p:extLst>
          </p:nvPr>
        </p:nvGraphicFramePr>
        <p:xfrm>
          <a:off x="89042" y="1825624"/>
          <a:ext cx="6477127" cy="4857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çerik Yer Tutucusu 3">
            <a:extLst>
              <a:ext uri="{FF2B5EF4-FFF2-40B4-BE49-F238E27FC236}">
                <a16:creationId xmlns:a16="http://schemas.microsoft.com/office/drawing/2014/main" id="{B69F7E89-A87E-1912-2F2C-BE27A88C962E}"/>
              </a:ext>
            </a:extLst>
          </p:cNvPr>
          <p:cNvSpPr>
            <a:spLocks noGrp="1"/>
          </p:cNvSpPr>
          <p:nvPr>
            <p:ph sz="half" idx="2"/>
          </p:nvPr>
        </p:nvSpPr>
        <p:spPr>
          <a:xfrm>
            <a:off x="6738151" y="2044775"/>
            <a:ext cx="5119865" cy="4112834"/>
          </a:xfrm>
        </p:spPr>
        <p:txBody>
          <a:bodyPr>
            <a:normAutofit fontScale="77500" lnSpcReduction="20000"/>
          </a:bodyPr>
          <a:lstStyle/>
          <a:p>
            <a:r>
              <a:rPr lang="tr-TR" b="1" dirty="0" err="1"/>
              <a:t>Green</a:t>
            </a:r>
            <a:r>
              <a:rPr lang="tr-TR" b="1" dirty="0"/>
              <a:t> </a:t>
            </a:r>
            <a:r>
              <a:rPr lang="tr-TR" b="1" dirty="0" err="1"/>
              <a:t>Supply</a:t>
            </a:r>
            <a:r>
              <a:rPr lang="tr-TR" b="1" dirty="0"/>
              <a:t> </a:t>
            </a:r>
            <a:r>
              <a:rPr lang="tr-TR" b="1" dirty="0" err="1"/>
              <a:t>Chain</a:t>
            </a:r>
            <a:r>
              <a:rPr lang="tr-TR" b="1" dirty="0"/>
              <a:t> Management</a:t>
            </a:r>
          </a:p>
          <a:p>
            <a:r>
              <a:rPr lang="tr-TR" dirty="0"/>
              <a:t>M</a:t>
            </a:r>
            <a:r>
              <a:rPr lang="en-US" dirty="0" err="1"/>
              <a:t>aximizing</a:t>
            </a:r>
            <a:r>
              <a:rPr lang="en-US" dirty="0"/>
              <a:t> customer service levels while minimizing costs and minimizing negative impacts on the environment</a:t>
            </a:r>
            <a:endParaRPr lang="tr-TR" dirty="0"/>
          </a:p>
          <a:p>
            <a:r>
              <a:rPr lang="tr-TR" dirty="0"/>
              <a:t>T</a:t>
            </a:r>
            <a:r>
              <a:rPr lang="en-US" dirty="0"/>
              <a:t>he control of the </a:t>
            </a:r>
            <a:r>
              <a:rPr lang="en-US" b="1" dirty="0"/>
              <a:t>selection of suppliers</a:t>
            </a:r>
            <a:r>
              <a:rPr lang="en-US" dirty="0"/>
              <a:t>, </a:t>
            </a:r>
            <a:r>
              <a:rPr lang="en-US" b="1" dirty="0"/>
              <a:t>integration of the supply processes</a:t>
            </a:r>
            <a:r>
              <a:rPr lang="en-US" dirty="0"/>
              <a:t>, </a:t>
            </a:r>
            <a:r>
              <a:rPr lang="en-US" b="1" dirty="0"/>
              <a:t>manufacturing, delivery, returns handling, recycling processes, </a:t>
            </a:r>
            <a:r>
              <a:rPr lang="en-US" dirty="0"/>
              <a:t>and </a:t>
            </a:r>
            <a:r>
              <a:rPr lang="en-US" b="1" dirty="0"/>
              <a:t>waste management</a:t>
            </a:r>
            <a:r>
              <a:rPr lang="en-US" dirty="0"/>
              <a:t> for fulfilling social and environmental standards,</a:t>
            </a:r>
            <a:endParaRPr lang="tr-TR" dirty="0"/>
          </a:p>
        </p:txBody>
      </p:sp>
      <p:sp>
        <p:nvSpPr>
          <p:cNvPr id="7" name="Metin kutusu 6">
            <a:extLst>
              <a:ext uri="{FF2B5EF4-FFF2-40B4-BE49-F238E27FC236}">
                <a16:creationId xmlns:a16="http://schemas.microsoft.com/office/drawing/2014/main" id="{DF233E1F-6C58-024A-C4E8-E77A6F72C62E}"/>
              </a:ext>
            </a:extLst>
          </p:cNvPr>
          <p:cNvSpPr txBox="1"/>
          <p:nvPr/>
        </p:nvSpPr>
        <p:spPr>
          <a:xfrm>
            <a:off x="8533589" y="6386368"/>
            <a:ext cx="2390573" cy="369332"/>
          </a:xfrm>
          <a:prstGeom prst="rect">
            <a:avLst/>
          </a:prstGeom>
          <a:noFill/>
        </p:spPr>
        <p:txBody>
          <a:bodyPr wrap="square">
            <a:spAutoFit/>
          </a:bodyPr>
          <a:lstStyle/>
          <a:p>
            <a:r>
              <a:rPr lang="tr-TR" dirty="0" err="1"/>
              <a:t>Ciesielski</a:t>
            </a:r>
            <a:r>
              <a:rPr lang="tr-TR" dirty="0"/>
              <a:t>, 2011</a:t>
            </a:r>
          </a:p>
        </p:txBody>
      </p:sp>
    </p:spTree>
    <p:extLst>
      <p:ext uri="{BB962C8B-B14F-4D97-AF65-F5344CB8AC3E}">
        <p14:creationId xmlns:p14="http://schemas.microsoft.com/office/powerpoint/2010/main" val="209663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AA9BF8-EE8A-F92F-2C44-3DB555B521F5}"/>
              </a:ext>
            </a:extLst>
          </p:cNvPr>
          <p:cNvSpPr>
            <a:spLocks noGrp="1"/>
          </p:cNvSpPr>
          <p:nvPr>
            <p:ph type="title"/>
          </p:nvPr>
        </p:nvSpPr>
        <p:spPr/>
        <p:txBody>
          <a:bodyPr/>
          <a:lstStyle/>
          <a:p>
            <a:r>
              <a:rPr lang="tr-TR" dirty="0" err="1"/>
              <a:t>Promotion</a:t>
            </a:r>
            <a:r>
              <a:rPr lang="tr-TR" dirty="0"/>
              <a:t> / </a:t>
            </a:r>
            <a:r>
              <a:rPr lang="tr-TR" dirty="0" err="1"/>
              <a:t>Responsible</a:t>
            </a:r>
            <a:r>
              <a:rPr lang="tr-TR" dirty="0"/>
              <a:t> </a:t>
            </a:r>
            <a:r>
              <a:rPr lang="tr-TR" dirty="0" err="1"/>
              <a:t>communication</a:t>
            </a:r>
            <a:r>
              <a:rPr lang="tr-TR" dirty="0"/>
              <a:t> </a:t>
            </a:r>
          </a:p>
        </p:txBody>
      </p:sp>
      <p:graphicFrame>
        <p:nvGraphicFramePr>
          <p:cNvPr id="6" name="İçerik Yer Tutucusu 2">
            <a:extLst>
              <a:ext uri="{FF2B5EF4-FFF2-40B4-BE49-F238E27FC236}">
                <a16:creationId xmlns:a16="http://schemas.microsoft.com/office/drawing/2014/main" id="{3F0CB03C-51E6-DB0B-F73A-F087C071FEC0}"/>
              </a:ext>
            </a:extLst>
          </p:cNvPr>
          <p:cNvGraphicFramePr>
            <a:graphicFrameLocks noGrp="1"/>
          </p:cNvGraphicFramePr>
          <p:nvPr>
            <p:ph sz="half" idx="1"/>
            <p:extLst>
              <p:ext uri="{D42A27DB-BD31-4B8C-83A1-F6EECF244321}">
                <p14:modId xmlns:p14="http://schemas.microsoft.com/office/powerpoint/2010/main" val="2003310499"/>
              </p:ext>
            </p:extLst>
          </p:nvPr>
        </p:nvGraphicFramePr>
        <p:xfrm>
          <a:off x="458694" y="1867711"/>
          <a:ext cx="6311757" cy="4309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çerik Yer Tutucusu 3">
            <a:extLst>
              <a:ext uri="{FF2B5EF4-FFF2-40B4-BE49-F238E27FC236}">
                <a16:creationId xmlns:a16="http://schemas.microsoft.com/office/drawing/2014/main" id="{9CF6CD61-B412-FC77-174A-4CDFD3A20B2B}"/>
              </a:ext>
            </a:extLst>
          </p:cNvPr>
          <p:cNvSpPr>
            <a:spLocks noGrp="1"/>
          </p:cNvSpPr>
          <p:nvPr>
            <p:ph sz="half" idx="2"/>
          </p:nvPr>
        </p:nvSpPr>
        <p:spPr>
          <a:xfrm>
            <a:off x="7334655" y="1691323"/>
            <a:ext cx="4398649" cy="4485640"/>
          </a:xfrm>
        </p:spPr>
        <p:txBody>
          <a:bodyPr>
            <a:normAutofit/>
          </a:bodyPr>
          <a:lstStyle/>
          <a:p>
            <a:r>
              <a:rPr lang="tr-TR" sz="2200" dirty="0"/>
              <a:t>P</a:t>
            </a:r>
            <a:r>
              <a:rPr lang="en-US" sz="2200" dirty="0" err="1"/>
              <a:t>roducts</a:t>
            </a:r>
            <a:r>
              <a:rPr lang="en-US" sz="2200" dirty="0"/>
              <a:t> or</a:t>
            </a:r>
            <a:r>
              <a:rPr lang="tr-TR" sz="2200" dirty="0"/>
              <a:t> </a:t>
            </a:r>
            <a:r>
              <a:rPr lang="en-US" sz="2200" dirty="0"/>
              <a:t>services provided by companies operating in a sustainable way have a higher price, thus</a:t>
            </a:r>
            <a:r>
              <a:rPr lang="tr-TR" sz="2200" dirty="0"/>
              <a:t> </a:t>
            </a:r>
            <a:r>
              <a:rPr lang="en-US" sz="2200" b="1" dirty="0"/>
              <a:t>the image of luxury products.</a:t>
            </a:r>
            <a:r>
              <a:rPr lang="en-US" sz="2200" dirty="0"/>
              <a:t> Meanwhile, their purchase should not be judged as</a:t>
            </a:r>
            <a:r>
              <a:rPr lang="tr-TR" sz="2200" dirty="0"/>
              <a:t> </a:t>
            </a:r>
            <a:r>
              <a:rPr lang="en-US" sz="2200" dirty="0"/>
              <a:t>snobbish, but </a:t>
            </a:r>
            <a:r>
              <a:rPr lang="en-US" sz="2200" b="1" dirty="0"/>
              <a:t>conscious and responsible </a:t>
            </a:r>
            <a:r>
              <a:rPr lang="en-US" sz="2200" b="1" dirty="0" err="1"/>
              <a:t>behaviour</a:t>
            </a:r>
            <a:r>
              <a:rPr lang="en-US" sz="2200" b="1" dirty="0"/>
              <a:t> of the buyer.</a:t>
            </a:r>
            <a:endParaRPr lang="tr-TR" sz="2200" b="1" dirty="0"/>
          </a:p>
        </p:txBody>
      </p:sp>
      <p:sp>
        <p:nvSpPr>
          <p:cNvPr id="7" name="Metin kutusu 6">
            <a:extLst>
              <a:ext uri="{FF2B5EF4-FFF2-40B4-BE49-F238E27FC236}">
                <a16:creationId xmlns:a16="http://schemas.microsoft.com/office/drawing/2014/main" id="{44528824-9AFA-2B64-FB68-99CB32788021}"/>
              </a:ext>
            </a:extLst>
          </p:cNvPr>
          <p:cNvSpPr txBox="1"/>
          <p:nvPr/>
        </p:nvSpPr>
        <p:spPr>
          <a:xfrm>
            <a:off x="9377651" y="6169074"/>
            <a:ext cx="2919857" cy="646331"/>
          </a:xfrm>
          <a:prstGeom prst="rect">
            <a:avLst/>
          </a:prstGeom>
          <a:noFill/>
        </p:spPr>
        <p:txBody>
          <a:bodyPr wrap="square">
            <a:spAutoFit/>
          </a:bodyPr>
          <a:lstStyle/>
          <a:p>
            <a:r>
              <a:rPr lang="pl-PL" dirty="0"/>
              <a:t>Rudawska, Frackiewicz, &amp; Wiscicka, 2016</a:t>
            </a:r>
            <a:endParaRPr lang="tr-TR" dirty="0"/>
          </a:p>
        </p:txBody>
      </p:sp>
    </p:spTree>
    <p:extLst>
      <p:ext uri="{BB962C8B-B14F-4D97-AF65-F5344CB8AC3E}">
        <p14:creationId xmlns:p14="http://schemas.microsoft.com/office/powerpoint/2010/main" val="4291743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93B2FF-0BE2-32F4-14E4-DEE95EF712F8}"/>
              </a:ext>
            </a:extLst>
          </p:cNvPr>
          <p:cNvSpPr>
            <a:spLocks noGrp="1"/>
          </p:cNvSpPr>
          <p:nvPr>
            <p:ph type="title"/>
          </p:nvPr>
        </p:nvSpPr>
        <p:spPr/>
        <p:txBody>
          <a:bodyPr>
            <a:normAutofit fontScale="90000"/>
          </a:bodyPr>
          <a:lstStyle/>
          <a:p>
            <a:r>
              <a:rPr lang="en-US" dirty="0"/>
              <a:t>Sustainable marketing activities in relation to employees</a:t>
            </a:r>
            <a:endParaRPr lang="tr-TR" dirty="0"/>
          </a:p>
        </p:txBody>
      </p:sp>
      <p:graphicFrame>
        <p:nvGraphicFramePr>
          <p:cNvPr id="8" name="İçerik Yer Tutucusu 2">
            <a:extLst>
              <a:ext uri="{FF2B5EF4-FFF2-40B4-BE49-F238E27FC236}">
                <a16:creationId xmlns:a16="http://schemas.microsoft.com/office/drawing/2014/main" id="{1606FA47-65C9-546E-3E0E-213780BD0848}"/>
              </a:ext>
            </a:extLst>
          </p:cNvPr>
          <p:cNvGraphicFramePr>
            <a:graphicFrameLocks noGrp="1"/>
          </p:cNvGraphicFramePr>
          <p:nvPr>
            <p:ph sz="half" idx="1"/>
            <p:extLst>
              <p:ext uri="{D42A27DB-BD31-4B8C-83A1-F6EECF244321}">
                <p14:modId xmlns:p14="http://schemas.microsoft.com/office/powerpoint/2010/main" val="355843474"/>
              </p:ext>
            </p:extLst>
          </p:nvPr>
        </p:nvGraphicFramePr>
        <p:xfrm>
          <a:off x="155643" y="1691323"/>
          <a:ext cx="6089514" cy="5030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çerik Yer Tutucusu 3">
            <a:extLst>
              <a:ext uri="{FF2B5EF4-FFF2-40B4-BE49-F238E27FC236}">
                <a16:creationId xmlns:a16="http://schemas.microsoft.com/office/drawing/2014/main" id="{025FB8EB-F655-E45B-C017-C8278E193B8F}"/>
              </a:ext>
            </a:extLst>
          </p:cNvPr>
          <p:cNvSpPr>
            <a:spLocks noGrp="1"/>
          </p:cNvSpPr>
          <p:nvPr>
            <p:ph sz="half" idx="2"/>
          </p:nvPr>
        </p:nvSpPr>
        <p:spPr/>
        <p:txBody>
          <a:bodyPr>
            <a:normAutofit fontScale="62500" lnSpcReduction="20000"/>
          </a:bodyPr>
          <a:lstStyle/>
          <a:p>
            <a:r>
              <a:rPr lang="tr-TR" dirty="0"/>
              <a:t>I</a:t>
            </a:r>
            <a:r>
              <a:rPr lang="en-US" dirty="0" err="1"/>
              <a:t>ntegration</a:t>
            </a:r>
            <a:r>
              <a:rPr lang="en-US" dirty="0"/>
              <a:t>, internal communication and social dialogue, which </a:t>
            </a:r>
            <a:r>
              <a:rPr lang="en-US" b="1" dirty="0"/>
              <a:t>considers the needs of employees</a:t>
            </a:r>
            <a:endParaRPr lang="tr-TR" b="1" dirty="0"/>
          </a:p>
          <a:p>
            <a:r>
              <a:rPr lang="tr-TR" dirty="0"/>
              <a:t>I</a:t>
            </a:r>
            <a:r>
              <a:rPr lang="en-US" dirty="0" err="1"/>
              <a:t>nclude</a:t>
            </a:r>
            <a:r>
              <a:rPr lang="en-US" dirty="0"/>
              <a:t> </a:t>
            </a:r>
            <a:r>
              <a:rPr lang="en-US" b="1" dirty="0"/>
              <a:t>safety in the workplace and health care </a:t>
            </a:r>
            <a:r>
              <a:rPr lang="en-US" dirty="0"/>
              <a:t>and employees' rights</a:t>
            </a:r>
            <a:endParaRPr lang="tr-TR" dirty="0"/>
          </a:p>
          <a:p>
            <a:r>
              <a:rPr lang="tr-TR" dirty="0"/>
              <a:t>T</a:t>
            </a:r>
            <a:r>
              <a:rPr lang="en-US" dirty="0"/>
              <a:t>he creation of </a:t>
            </a:r>
            <a:r>
              <a:rPr lang="en-US" b="1" dirty="0"/>
              <a:t>company friendly to parents and ensuring the harmony between work and private live</a:t>
            </a:r>
            <a:r>
              <a:rPr lang="en-US" dirty="0"/>
              <a:t> (work-life-balance), i.e. offering a flexible/reduced working time, individual setting of schedule or telecommuting opportunities,</a:t>
            </a:r>
            <a:endParaRPr lang="tr-TR" dirty="0"/>
          </a:p>
          <a:p>
            <a:r>
              <a:rPr lang="en-US" dirty="0"/>
              <a:t>Company engagement in the socio-ecological initiatives as well as </a:t>
            </a:r>
            <a:r>
              <a:rPr lang="en-US" b="1" dirty="0"/>
              <a:t>informing and educating employees </a:t>
            </a:r>
            <a:r>
              <a:rPr lang="en-US" dirty="0"/>
              <a:t>in this area as well as encouraging employees to engage in them</a:t>
            </a:r>
            <a:endParaRPr lang="tr-TR" dirty="0"/>
          </a:p>
        </p:txBody>
      </p:sp>
    </p:spTree>
    <p:extLst>
      <p:ext uri="{BB962C8B-B14F-4D97-AF65-F5344CB8AC3E}">
        <p14:creationId xmlns:p14="http://schemas.microsoft.com/office/powerpoint/2010/main" val="16079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FA582D-8832-A4B0-B5B2-574C772F2F4E}"/>
              </a:ext>
            </a:extLst>
          </p:cNvPr>
          <p:cNvSpPr>
            <a:spLocks noGrp="1"/>
          </p:cNvSpPr>
          <p:nvPr>
            <p:ph type="title"/>
          </p:nvPr>
        </p:nvSpPr>
        <p:spPr/>
        <p:txBody>
          <a:bodyPr/>
          <a:lstStyle/>
          <a:p>
            <a:r>
              <a:rPr lang="tr-TR" dirty="0" err="1"/>
              <a:t>Sustainable</a:t>
            </a:r>
            <a:r>
              <a:rPr lang="tr-TR" dirty="0"/>
              <a:t> Marketing </a:t>
            </a:r>
            <a:r>
              <a:rPr lang="tr-TR" dirty="0" err="1"/>
              <a:t>Strategies</a:t>
            </a:r>
            <a:endParaRPr lang="tr-TR" dirty="0"/>
          </a:p>
        </p:txBody>
      </p:sp>
      <p:sp>
        <p:nvSpPr>
          <p:cNvPr id="3" name="İçerik Yer Tutucusu 2">
            <a:extLst>
              <a:ext uri="{FF2B5EF4-FFF2-40B4-BE49-F238E27FC236}">
                <a16:creationId xmlns:a16="http://schemas.microsoft.com/office/drawing/2014/main" id="{4E74FB98-8646-FB8D-3821-07E13C81B06F}"/>
              </a:ext>
            </a:extLst>
          </p:cNvPr>
          <p:cNvSpPr>
            <a:spLocks noGrp="1"/>
          </p:cNvSpPr>
          <p:nvPr>
            <p:ph idx="1"/>
          </p:nvPr>
        </p:nvSpPr>
        <p:spPr/>
        <p:txBody>
          <a:bodyPr/>
          <a:lstStyle/>
          <a:p>
            <a:r>
              <a:rPr lang="tr-TR" b="0" i="0" dirty="0" err="1">
                <a:effectLst/>
              </a:rPr>
              <a:t>Have</a:t>
            </a:r>
            <a:r>
              <a:rPr lang="tr-TR" b="0" i="0" dirty="0">
                <a:effectLst/>
              </a:rPr>
              <a:t> a </a:t>
            </a:r>
            <a:r>
              <a:rPr lang="tr-TR" b="0" i="0" dirty="0" err="1">
                <a:effectLst/>
              </a:rPr>
              <a:t>larger</a:t>
            </a:r>
            <a:r>
              <a:rPr lang="tr-TR" b="0" i="0" dirty="0">
                <a:effectLst/>
              </a:rPr>
              <a:t> </a:t>
            </a:r>
            <a:r>
              <a:rPr lang="tr-TR" b="0" i="0" dirty="0" err="1">
                <a:effectLst/>
              </a:rPr>
              <a:t>purpose</a:t>
            </a:r>
            <a:r>
              <a:rPr lang="tr-TR" b="0" i="0" dirty="0">
                <a:effectLst/>
              </a:rPr>
              <a:t>.</a:t>
            </a:r>
          </a:p>
          <a:p>
            <a:r>
              <a:rPr lang="en-US" b="0" i="0" dirty="0">
                <a:effectLst/>
              </a:rPr>
              <a:t>Place value ahead of profit.</a:t>
            </a:r>
          </a:p>
          <a:p>
            <a:r>
              <a:rPr lang="tr-TR" b="0" i="0" dirty="0">
                <a:effectLst/>
              </a:rPr>
              <a:t>Be </a:t>
            </a:r>
            <a:r>
              <a:rPr lang="tr-TR" b="0" i="0" dirty="0" err="1">
                <a:effectLst/>
              </a:rPr>
              <a:t>consumer-oriented</a:t>
            </a:r>
            <a:r>
              <a:rPr lang="tr-TR" b="0" i="0" dirty="0">
                <a:effectLst/>
              </a:rPr>
              <a:t>.</a:t>
            </a:r>
          </a:p>
          <a:p>
            <a:r>
              <a:rPr lang="en-US" b="0" i="0" dirty="0">
                <a:effectLst/>
              </a:rPr>
              <a:t>Reflect sustainability in every aspect of your brand</a:t>
            </a:r>
            <a:endParaRPr lang="tr-TR" dirty="0"/>
          </a:p>
        </p:txBody>
      </p:sp>
    </p:spTree>
    <p:extLst>
      <p:ext uri="{BB962C8B-B14F-4D97-AF65-F5344CB8AC3E}">
        <p14:creationId xmlns:p14="http://schemas.microsoft.com/office/powerpoint/2010/main" val="139456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8B308828-4749-4D6D-9CEA-433D2BD27E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5" name="Picture 14">
              <a:extLst>
                <a:ext uri="{FF2B5EF4-FFF2-40B4-BE49-F238E27FC236}">
                  <a16:creationId xmlns:a16="http://schemas.microsoft.com/office/drawing/2014/main" id="{FA43358F-8AF6-45AF-B1D4-3EA84DDE724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6" name="Picture 15">
              <a:extLst>
                <a:ext uri="{FF2B5EF4-FFF2-40B4-BE49-F238E27FC236}">
                  <a16:creationId xmlns:a16="http://schemas.microsoft.com/office/drawing/2014/main" id="{33B887FE-73E4-4849-9FF5-BEBA0406869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8" name="Rectangle 17">
            <a:extLst>
              <a:ext uri="{FF2B5EF4-FFF2-40B4-BE49-F238E27FC236}">
                <a16:creationId xmlns:a16="http://schemas.microsoft.com/office/drawing/2014/main" id="{0DADC141-2CF4-4D22-BFEF-05FB358E4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EB35791-7F57-B573-6D14-B5DEA22C1998}"/>
              </a:ext>
            </a:extLst>
          </p:cNvPr>
          <p:cNvSpPr>
            <a:spLocks noGrp="1"/>
          </p:cNvSpPr>
          <p:nvPr>
            <p:ph type="title"/>
          </p:nvPr>
        </p:nvSpPr>
        <p:spPr>
          <a:xfrm>
            <a:off x="1009684" y="-23717"/>
            <a:ext cx="5410200" cy="838198"/>
          </a:xfrm>
        </p:spPr>
        <p:txBody>
          <a:bodyPr>
            <a:normAutofit/>
          </a:bodyPr>
          <a:lstStyle/>
          <a:p>
            <a:r>
              <a:rPr lang="tr-TR" sz="3600" dirty="0" err="1">
                <a:latin typeface="+mn-lt"/>
              </a:rPr>
              <a:t>Have</a:t>
            </a:r>
            <a:r>
              <a:rPr lang="tr-TR" sz="3600" dirty="0">
                <a:latin typeface="+mn-lt"/>
              </a:rPr>
              <a:t> a </a:t>
            </a:r>
            <a:r>
              <a:rPr lang="tr-TR" sz="3600" dirty="0" err="1">
                <a:latin typeface="+mn-lt"/>
              </a:rPr>
              <a:t>larger</a:t>
            </a:r>
            <a:r>
              <a:rPr lang="tr-TR" sz="3600" dirty="0">
                <a:latin typeface="+mn-lt"/>
              </a:rPr>
              <a:t> </a:t>
            </a:r>
            <a:r>
              <a:rPr lang="tr-TR" sz="3600" dirty="0" err="1">
                <a:latin typeface="+mn-lt"/>
              </a:rPr>
              <a:t>purpose</a:t>
            </a:r>
            <a:endParaRPr lang="tr-TR" sz="3600" dirty="0">
              <a:latin typeface="+mn-lt"/>
            </a:endParaRPr>
          </a:p>
        </p:txBody>
      </p:sp>
      <p:sp>
        <p:nvSpPr>
          <p:cNvPr id="3" name="İçerik Yer Tutucusu 2">
            <a:extLst>
              <a:ext uri="{FF2B5EF4-FFF2-40B4-BE49-F238E27FC236}">
                <a16:creationId xmlns:a16="http://schemas.microsoft.com/office/drawing/2014/main" id="{564EF62B-B9B5-24B4-9DE4-6DA849EFF9D7}"/>
              </a:ext>
            </a:extLst>
          </p:cNvPr>
          <p:cNvSpPr>
            <a:spLocks noGrp="1"/>
          </p:cNvSpPr>
          <p:nvPr>
            <p:ph idx="1"/>
          </p:nvPr>
        </p:nvSpPr>
        <p:spPr>
          <a:xfrm>
            <a:off x="591111" y="2133600"/>
            <a:ext cx="3536004" cy="2590800"/>
          </a:xfrm>
        </p:spPr>
        <p:txBody>
          <a:bodyPr>
            <a:normAutofit/>
          </a:bodyPr>
          <a:lstStyle/>
          <a:p>
            <a:r>
              <a:rPr lang="en-US" sz="1800" b="0" i="1" dirty="0">
                <a:effectLst/>
                <a:latin typeface="Lexend Deca"/>
              </a:rPr>
              <a:t>As a brand, you have to promote something that’s bigger than your products and services and transcends any particular industry.</a:t>
            </a:r>
            <a:endParaRPr lang="tr-TR" sz="1800" i="1" dirty="0"/>
          </a:p>
        </p:txBody>
      </p:sp>
      <p:pic>
        <p:nvPicPr>
          <p:cNvPr id="5" name="Resim 4">
            <a:extLst>
              <a:ext uri="{FF2B5EF4-FFF2-40B4-BE49-F238E27FC236}">
                <a16:creationId xmlns:a16="http://schemas.microsoft.com/office/drawing/2014/main" id="{C5884B11-DB7B-E3BA-DB90-68DE0A40AD41}"/>
              </a:ext>
            </a:extLst>
          </p:cNvPr>
          <p:cNvPicPr>
            <a:picLocks noChangeAspect="1"/>
          </p:cNvPicPr>
          <p:nvPr/>
        </p:nvPicPr>
        <p:blipFill>
          <a:blip r:embed="rId4"/>
          <a:stretch>
            <a:fillRect/>
          </a:stretch>
        </p:blipFill>
        <p:spPr>
          <a:xfrm>
            <a:off x="3921320" y="685800"/>
            <a:ext cx="7578316" cy="5229038"/>
          </a:xfrm>
          <a:prstGeom prst="rect">
            <a:avLst/>
          </a:prstGeom>
        </p:spPr>
      </p:pic>
    </p:spTree>
    <p:extLst>
      <p:ext uri="{BB962C8B-B14F-4D97-AF65-F5344CB8AC3E}">
        <p14:creationId xmlns:p14="http://schemas.microsoft.com/office/powerpoint/2010/main" val="1153413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38540C26-248A-F84C-4710-F7640E861A44}"/>
              </a:ext>
            </a:extLst>
          </p:cNvPr>
          <p:cNvSpPr txBox="1"/>
          <p:nvPr/>
        </p:nvSpPr>
        <p:spPr>
          <a:xfrm>
            <a:off x="323270" y="0"/>
            <a:ext cx="11583385" cy="1015663"/>
          </a:xfrm>
          <a:prstGeom prst="rect">
            <a:avLst/>
          </a:prstGeom>
          <a:noFill/>
        </p:spPr>
        <p:txBody>
          <a:bodyPr wrap="square">
            <a:spAutoFit/>
          </a:bodyPr>
          <a:lstStyle/>
          <a:p>
            <a:r>
              <a:rPr lang="en-US" sz="2000" b="0" i="1" dirty="0">
                <a:solidFill>
                  <a:srgbClr val="333333"/>
                </a:solidFill>
                <a:effectLst>
                  <a:outerShdw blurRad="38100" dist="38100" dir="2700000" algn="tl">
                    <a:srgbClr val="000000">
                      <a:alpha val="43137"/>
                    </a:srgbClr>
                  </a:outerShdw>
                </a:effectLst>
                <a:latin typeface="Times New Roman" panose="02020603050405020304" pitchFamily="18" charset="0"/>
              </a:rPr>
              <a:t>For more than 40 years, humanity’s demand on nature has exceeded what our planet can replenish. We would need the regenerative capacity of 1.6 Earths to provide the natural resources and ecological services we currently use.</a:t>
            </a:r>
            <a:endParaRPr lang="tr-TR" sz="2000" i="1" dirty="0">
              <a:effectLst>
                <a:outerShdw blurRad="38100" dist="38100" dir="2700000" algn="tl">
                  <a:srgbClr val="000000">
                    <a:alpha val="43137"/>
                  </a:srgbClr>
                </a:outerShdw>
              </a:effectLst>
            </a:endParaRPr>
          </a:p>
        </p:txBody>
      </p:sp>
      <p:sp>
        <p:nvSpPr>
          <p:cNvPr id="7" name="Metin kutusu 6">
            <a:extLst>
              <a:ext uri="{FF2B5EF4-FFF2-40B4-BE49-F238E27FC236}">
                <a16:creationId xmlns:a16="http://schemas.microsoft.com/office/drawing/2014/main" id="{2BFC1ED9-386D-AC4C-FDFA-4F7307B1ECDC}"/>
              </a:ext>
            </a:extLst>
          </p:cNvPr>
          <p:cNvSpPr txBox="1"/>
          <p:nvPr/>
        </p:nvSpPr>
        <p:spPr>
          <a:xfrm>
            <a:off x="0" y="4834208"/>
            <a:ext cx="12227668" cy="2153731"/>
          </a:xfrm>
          <a:prstGeom prst="rect">
            <a:avLst/>
          </a:prstGeom>
          <a:noFill/>
        </p:spPr>
        <p:txBody>
          <a:bodyPr wrap="square">
            <a:spAutoFit/>
          </a:bodyPr>
          <a:lstStyle/>
          <a:p>
            <a:pPr algn="just">
              <a:lnSpc>
                <a:spcPct val="107000"/>
              </a:lnSpc>
            </a:pPr>
            <a:r>
              <a:rPr lang="tr-TR" dirty="0" err="1">
                <a:solidFill>
                  <a:srgbClr val="333333"/>
                </a:solidFill>
                <a:latin typeface="Times New Roman" panose="02020603050405020304" pitchFamily="18" charset="0"/>
              </a:rPr>
              <a:t>Biocapacity</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and</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Ecological</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Footprint</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accounts</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document</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the</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supply</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and</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demand</a:t>
            </a:r>
            <a:r>
              <a:rPr lang="tr-TR" dirty="0">
                <a:solidFill>
                  <a:srgbClr val="333333"/>
                </a:solidFill>
                <a:latin typeface="Times New Roman" panose="02020603050405020304" pitchFamily="18" charset="0"/>
              </a:rPr>
              <a:t> of </a:t>
            </a:r>
            <a:r>
              <a:rPr lang="tr-TR" dirty="0" err="1">
                <a:solidFill>
                  <a:srgbClr val="333333"/>
                </a:solidFill>
                <a:latin typeface="Times New Roman" panose="02020603050405020304" pitchFamily="18" charset="0"/>
              </a:rPr>
              <a:t>natural</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resources</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and</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services</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based</a:t>
            </a:r>
            <a:r>
              <a:rPr lang="tr-TR" dirty="0">
                <a:solidFill>
                  <a:srgbClr val="333333"/>
                </a:solidFill>
                <a:latin typeface="Times New Roman" panose="02020603050405020304" pitchFamily="18" charset="0"/>
              </a:rPr>
              <a:t> on </a:t>
            </a:r>
            <a:r>
              <a:rPr lang="tr-TR" dirty="0" err="1">
                <a:solidFill>
                  <a:srgbClr val="333333"/>
                </a:solidFill>
                <a:latin typeface="Times New Roman" panose="02020603050405020304" pitchFamily="18" charset="0"/>
              </a:rPr>
              <a:t>historical</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datasets</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It</a:t>
            </a:r>
            <a:r>
              <a:rPr lang="tr-TR" dirty="0">
                <a:solidFill>
                  <a:srgbClr val="333333"/>
                </a:solidFill>
                <a:latin typeface="Times New Roman" panose="02020603050405020304" pitchFamily="18" charset="0"/>
              </a:rPr>
              <a:t> </a:t>
            </a:r>
            <a:r>
              <a:rPr lang="tr-TR" dirty="0" err="1">
                <a:solidFill>
                  <a:srgbClr val="333333"/>
                </a:solidFill>
                <a:latin typeface="Times New Roman" panose="02020603050405020304" pitchFamily="18" charset="0"/>
              </a:rPr>
              <a:t>includes</a:t>
            </a:r>
            <a:r>
              <a:rPr lang="tr-TR" dirty="0">
                <a:solidFill>
                  <a:srgbClr val="333333"/>
                </a:solidFill>
                <a:latin typeface="Times New Roman" panose="02020603050405020304" pitchFamily="18" charset="0"/>
              </a:rPr>
              <a:t>:</a:t>
            </a:r>
          </a:p>
          <a:p>
            <a:pPr marL="285750" indent="-285750" algn="just">
              <a:lnSpc>
                <a:spcPct val="107000"/>
              </a:lnSpc>
              <a:buFont typeface="Arial" panose="020B0604020202020204" pitchFamily="34" charset="0"/>
              <a:buChar char="•"/>
            </a:pPr>
            <a:r>
              <a:rPr lang="en-US" dirty="0">
                <a:solidFill>
                  <a:srgbClr val="333333"/>
                </a:solidFill>
                <a:latin typeface="Times New Roman" panose="02020603050405020304" pitchFamily="18" charset="0"/>
              </a:rPr>
              <a:t>the biologically productive area (or biocapacity) needed for crops, grazing land, built-up areas, fishing grounds and forest products</a:t>
            </a:r>
            <a:endParaRPr lang="tr-TR" dirty="0">
              <a:solidFill>
                <a:srgbClr val="333333"/>
              </a:solidFill>
              <a:latin typeface="Times New Roman" panose="02020603050405020304" pitchFamily="18" charset="0"/>
            </a:endParaRPr>
          </a:p>
          <a:p>
            <a:pPr marL="285750" indent="-285750" algn="just">
              <a:lnSpc>
                <a:spcPct val="107000"/>
              </a:lnSpc>
              <a:buFont typeface="Arial" panose="020B0604020202020204" pitchFamily="34" charset="0"/>
              <a:buChar char="•"/>
            </a:pPr>
            <a:r>
              <a:rPr lang="en-US" dirty="0">
                <a:solidFill>
                  <a:srgbClr val="333333"/>
                </a:solidFill>
                <a:latin typeface="Times New Roman" panose="02020603050405020304" pitchFamily="18" charset="0"/>
              </a:rPr>
              <a:t> the area of forest needed to absorb carbon dioxide emissions that cannot be absorbed by the ocean. </a:t>
            </a:r>
            <a:endParaRPr lang="tr-TR" dirty="0">
              <a:solidFill>
                <a:srgbClr val="333333"/>
              </a:solidFill>
              <a:latin typeface="Times New Roman" panose="02020603050405020304" pitchFamily="18" charset="0"/>
            </a:endParaRPr>
          </a:p>
          <a:p>
            <a:pPr marL="285750" indent="-285750" algn="just">
              <a:lnSpc>
                <a:spcPct val="107000"/>
              </a:lnSpc>
              <a:buFont typeface="Arial" panose="020B0604020202020204" pitchFamily="34" charset="0"/>
              <a:buChar char="•"/>
            </a:pPr>
            <a:r>
              <a:rPr lang="en-US" dirty="0">
                <a:solidFill>
                  <a:srgbClr val="333333"/>
                </a:solidFill>
                <a:latin typeface="Times New Roman" panose="02020603050405020304" pitchFamily="18" charset="0"/>
              </a:rPr>
              <a:t>Carbon from burning fossil fuels</a:t>
            </a:r>
            <a:endParaRPr lang="tr-TR" dirty="0">
              <a:solidFill>
                <a:srgbClr val="333333"/>
              </a:solidFill>
              <a:latin typeface="Times New Roman" panose="02020603050405020304" pitchFamily="18" charset="0"/>
            </a:endParaRPr>
          </a:p>
          <a:p>
            <a:pPr algn="just">
              <a:lnSpc>
                <a:spcPct val="107000"/>
              </a:lnSpc>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B69F4D52-B33A-AD47-8DE3-D78EEC8E4363}"/>
              </a:ext>
            </a:extLst>
          </p:cNvPr>
          <p:cNvPicPr>
            <a:picLocks noChangeAspect="1"/>
          </p:cNvPicPr>
          <p:nvPr/>
        </p:nvPicPr>
        <p:blipFill>
          <a:blip r:embed="rId2"/>
          <a:stretch>
            <a:fillRect/>
          </a:stretch>
        </p:blipFill>
        <p:spPr>
          <a:xfrm>
            <a:off x="2532730" y="946926"/>
            <a:ext cx="7866137" cy="3800244"/>
          </a:xfrm>
          <a:prstGeom prst="rect">
            <a:avLst/>
          </a:prstGeom>
        </p:spPr>
      </p:pic>
    </p:spTree>
    <p:extLst>
      <p:ext uri="{BB962C8B-B14F-4D97-AF65-F5344CB8AC3E}">
        <p14:creationId xmlns:p14="http://schemas.microsoft.com/office/powerpoint/2010/main" val="2967958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2" name="Rectangle 21">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4" name="Group 23">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25" name="Picture 24">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6" name="Picture 25">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Başlık 1">
            <a:extLst>
              <a:ext uri="{FF2B5EF4-FFF2-40B4-BE49-F238E27FC236}">
                <a16:creationId xmlns:a16="http://schemas.microsoft.com/office/drawing/2014/main" id="{299E3207-DBC6-B6D2-08D0-177D613ADF37}"/>
              </a:ext>
            </a:extLst>
          </p:cNvPr>
          <p:cNvSpPr>
            <a:spLocks noGrp="1"/>
          </p:cNvSpPr>
          <p:nvPr>
            <p:ph type="title"/>
          </p:nvPr>
        </p:nvSpPr>
        <p:spPr>
          <a:xfrm>
            <a:off x="838201" y="559813"/>
            <a:ext cx="3352799" cy="5577934"/>
          </a:xfrm>
        </p:spPr>
        <p:txBody>
          <a:bodyPr>
            <a:normAutofit/>
          </a:bodyPr>
          <a:lstStyle/>
          <a:p>
            <a:r>
              <a:rPr lang="tr-TR" sz="4000" b="0" i="0" dirty="0" err="1">
                <a:effectLst/>
                <a:latin typeface="+mn-lt"/>
              </a:rPr>
              <a:t>Think</a:t>
            </a:r>
            <a:r>
              <a:rPr lang="tr-TR" sz="4000" b="0" i="0" dirty="0">
                <a:effectLst/>
                <a:latin typeface="+mn-lt"/>
              </a:rPr>
              <a:t> </a:t>
            </a:r>
            <a:r>
              <a:rPr lang="tr-TR" sz="4000" b="0" i="0" dirty="0" err="1">
                <a:effectLst/>
                <a:latin typeface="+mn-lt"/>
              </a:rPr>
              <a:t>ahead</a:t>
            </a:r>
            <a:br>
              <a:rPr lang="tr-TR" sz="4000" b="0" i="0" dirty="0">
                <a:effectLst/>
                <a:latin typeface="Lexend Deca"/>
              </a:rPr>
            </a:br>
            <a:endParaRPr lang="tr-TR" sz="4000" dirty="0"/>
          </a:p>
        </p:txBody>
      </p:sp>
      <p:graphicFrame>
        <p:nvGraphicFramePr>
          <p:cNvPr id="5" name="İçerik Yer Tutucusu 2">
            <a:extLst>
              <a:ext uri="{FF2B5EF4-FFF2-40B4-BE49-F238E27FC236}">
                <a16:creationId xmlns:a16="http://schemas.microsoft.com/office/drawing/2014/main" id="{9692CBDA-657D-F6C3-DA4E-CC10B511B483}"/>
              </a:ext>
            </a:extLst>
          </p:cNvPr>
          <p:cNvGraphicFramePr>
            <a:graphicFrameLocks noGrp="1"/>
          </p:cNvGraphicFramePr>
          <p:nvPr>
            <p:ph idx="1"/>
            <p:extLst>
              <p:ext uri="{D42A27DB-BD31-4B8C-83A1-F6EECF244321}">
                <p14:modId xmlns:p14="http://schemas.microsoft.com/office/powerpoint/2010/main" val="327431897"/>
              </p:ext>
            </p:extLst>
          </p:nvPr>
        </p:nvGraphicFramePr>
        <p:xfrm>
          <a:off x="4679005" y="243192"/>
          <a:ext cx="7131996" cy="6057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1159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7" name="Rectangle 26">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9" name="Group 28">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30" name="Picture 29">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31" name="Picture 30">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Başlık 1">
            <a:extLst>
              <a:ext uri="{FF2B5EF4-FFF2-40B4-BE49-F238E27FC236}">
                <a16:creationId xmlns:a16="http://schemas.microsoft.com/office/drawing/2014/main" id="{3FFB2193-3647-0613-B20B-11AF52C5097C}"/>
              </a:ext>
            </a:extLst>
          </p:cNvPr>
          <p:cNvSpPr>
            <a:spLocks noGrp="1"/>
          </p:cNvSpPr>
          <p:nvPr>
            <p:ph type="title"/>
          </p:nvPr>
        </p:nvSpPr>
        <p:spPr>
          <a:xfrm>
            <a:off x="838201" y="559813"/>
            <a:ext cx="3352799" cy="5577934"/>
          </a:xfrm>
        </p:spPr>
        <p:txBody>
          <a:bodyPr>
            <a:normAutofit/>
          </a:bodyPr>
          <a:lstStyle/>
          <a:p>
            <a:r>
              <a:rPr lang="tr-TR" sz="4000"/>
              <a:t>Be consumer oriented</a:t>
            </a:r>
          </a:p>
        </p:txBody>
      </p:sp>
      <p:graphicFrame>
        <p:nvGraphicFramePr>
          <p:cNvPr id="20" name="İçerik Yer Tutucusu 2">
            <a:extLst>
              <a:ext uri="{FF2B5EF4-FFF2-40B4-BE49-F238E27FC236}">
                <a16:creationId xmlns:a16="http://schemas.microsoft.com/office/drawing/2014/main" id="{C42D216E-AB0C-126E-DA11-7EED949313B5}"/>
              </a:ext>
            </a:extLst>
          </p:cNvPr>
          <p:cNvGraphicFramePr>
            <a:graphicFrameLocks noGrp="1"/>
          </p:cNvGraphicFramePr>
          <p:nvPr>
            <p:ph idx="1"/>
            <p:extLst>
              <p:ext uri="{D42A27DB-BD31-4B8C-83A1-F6EECF244321}">
                <p14:modId xmlns:p14="http://schemas.microsoft.com/office/powerpoint/2010/main" val="3240182383"/>
              </p:ext>
            </p:extLst>
          </p:nvPr>
        </p:nvGraphicFramePr>
        <p:xfrm>
          <a:off x="4027251" y="476654"/>
          <a:ext cx="7923051" cy="5793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3501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41" name="Group 40">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42" name="Picture 41">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43" name="Picture 42">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Başlık 1">
            <a:extLst>
              <a:ext uri="{FF2B5EF4-FFF2-40B4-BE49-F238E27FC236}">
                <a16:creationId xmlns:a16="http://schemas.microsoft.com/office/drawing/2014/main" id="{6E012829-829A-7431-2766-DBFABE93707E}"/>
              </a:ext>
            </a:extLst>
          </p:cNvPr>
          <p:cNvSpPr>
            <a:spLocks noGrp="1"/>
          </p:cNvSpPr>
          <p:nvPr>
            <p:ph type="title"/>
          </p:nvPr>
        </p:nvSpPr>
        <p:spPr>
          <a:xfrm>
            <a:off x="838201" y="559813"/>
            <a:ext cx="3352799" cy="5577934"/>
          </a:xfrm>
        </p:spPr>
        <p:txBody>
          <a:bodyPr vert="horz" lIns="91440" tIns="45720" rIns="91440" bIns="45720" rtlCol="0">
            <a:normAutofit/>
          </a:bodyPr>
          <a:lstStyle/>
          <a:p>
            <a:r>
              <a:rPr lang="en-US" sz="4000" i="0">
                <a:effectLst/>
              </a:rPr>
              <a:t>Reflect sustainability in every aspect of your brand</a:t>
            </a:r>
            <a:br>
              <a:rPr lang="en-US" sz="4000"/>
            </a:br>
            <a:endParaRPr lang="en-US" sz="4000"/>
          </a:p>
        </p:txBody>
      </p:sp>
      <p:graphicFrame>
        <p:nvGraphicFramePr>
          <p:cNvPr id="5" name="İçerik Yer Tutucusu 2">
            <a:extLst>
              <a:ext uri="{FF2B5EF4-FFF2-40B4-BE49-F238E27FC236}">
                <a16:creationId xmlns:a16="http://schemas.microsoft.com/office/drawing/2014/main" id="{EEC024E2-7647-77BD-8E81-04C469047B7D}"/>
              </a:ext>
            </a:extLst>
          </p:cNvPr>
          <p:cNvGraphicFramePr>
            <a:graphicFrameLocks noGrp="1"/>
          </p:cNvGraphicFramePr>
          <p:nvPr>
            <p:ph idx="1"/>
            <p:extLst>
              <p:ext uri="{D42A27DB-BD31-4B8C-83A1-F6EECF244321}">
                <p14:modId xmlns:p14="http://schemas.microsoft.com/office/powerpoint/2010/main" val="2088818384"/>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1891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6094B5-3C8B-D1B2-C242-1894DBCC0B2C}"/>
              </a:ext>
            </a:extLst>
          </p:cNvPr>
          <p:cNvSpPr>
            <a:spLocks noGrp="1"/>
          </p:cNvSpPr>
          <p:nvPr>
            <p:ph type="title"/>
          </p:nvPr>
        </p:nvSpPr>
        <p:spPr/>
        <p:txBody>
          <a:bodyPr/>
          <a:lstStyle/>
          <a:p>
            <a:r>
              <a:rPr lang="tr-TR" dirty="0" err="1"/>
              <a:t>Pangaia</a:t>
            </a:r>
            <a:endParaRPr lang="tr-TR" dirty="0"/>
          </a:p>
        </p:txBody>
      </p:sp>
      <p:pic>
        <p:nvPicPr>
          <p:cNvPr id="4" name="Çevrimiçi Medya 3" title="Designing a better future | PANGAIA | #Pangaia">
            <a:hlinkClick r:id="" action="ppaction://media"/>
            <a:extLst>
              <a:ext uri="{FF2B5EF4-FFF2-40B4-BE49-F238E27FC236}">
                <a16:creationId xmlns:a16="http://schemas.microsoft.com/office/drawing/2014/main" id="{2C476EBE-019B-E4A7-A508-3BBAA75B62AA}"/>
              </a:ext>
            </a:extLst>
          </p:cNvPr>
          <p:cNvPicPr>
            <a:picLocks noGrp="1" noRot="1" noChangeAspect="1"/>
          </p:cNvPicPr>
          <p:nvPr>
            <p:ph idx="1"/>
            <a:videoFile r:link="rId1"/>
          </p:nvPr>
        </p:nvPicPr>
        <p:blipFill>
          <a:blip r:embed="rId3"/>
          <a:stretch>
            <a:fillRect/>
          </a:stretch>
        </p:blipFill>
        <p:spPr>
          <a:xfrm>
            <a:off x="2382838" y="1949450"/>
            <a:ext cx="7426325" cy="4195763"/>
          </a:xfrm>
          <a:prstGeom prst="rect">
            <a:avLst/>
          </a:prstGeom>
        </p:spPr>
      </p:pic>
    </p:spTree>
    <p:extLst>
      <p:ext uri="{BB962C8B-B14F-4D97-AF65-F5344CB8AC3E}">
        <p14:creationId xmlns:p14="http://schemas.microsoft.com/office/powerpoint/2010/main" val="243902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8" name="Picture 47">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50" name="Rectangle 49">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2" name="Rectangle 51">
            <a:extLst>
              <a:ext uri="{FF2B5EF4-FFF2-40B4-BE49-F238E27FC236}">
                <a16:creationId xmlns:a16="http://schemas.microsoft.com/office/drawing/2014/main" id="{7DA29CF3-8B8B-4DDF-A19B-72E0059DD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 name="Başlık 3">
            <a:extLst>
              <a:ext uri="{FF2B5EF4-FFF2-40B4-BE49-F238E27FC236}">
                <a16:creationId xmlns:a16="http://schemas.microsoft.com/office/drawing/2014/main" id="{A2452E76-F1A8-5C24-98A3-3578C2B4534A}"/>
              </a:ext>
            </a:extLst>
          </p:cNvPr>
          <p:cNvSpPr>
            <a:spLocks noGrp="1"/>
          </p:cNvSpPr>
          <p:nvPr>
            <p:ph type="title"/>
          </p:nvPr>
        </p:nvSpPr>
        <p:spPr>
          <a:xfrm>
            <a:off x="434703" y="676815"/>
            <a:ext cx="5562600" cy="2607891"/>
          </a:xfrm>
        </p:spPr>
        <p:txBody>
          <a:bodyPr vert="horz" lIns="91440" tIns="45720" rIns="91440" bIns="45720" rtlCol="0" anchor="b">
            <a:normAutofit/>
          </a:bodyPr>
          <a:lstStyle/>
          <a:p>
            <a:r>
              <a:rPr lang="en-US" dirty="0"/>
              <a:t>Global Trends in Sustainable Marketing</a:t>
            </a:r>
          </a:p>
        </p:txBody>
      </p:sp>
      <p:grpSp>
        <p:nvGrpSpPr>
          <p:cNvPr id="54" name="Group 53">
            <a:extLst>
              <a:ext uri="{FF2B5EF4-FFF2-40B4-BE49-F238E27FC236}">
                <a16:creationId xmlns:a16="http://schemas.microsoft.com/office/drawing/2014/main" id="{2C96D671-CB09-4A40-87DE-E5042068B0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167025" y="76200"/>
            <a:ext cx="3997615" cy="6816079"/>
            <a:chOff x="8059620" y="41922"/>
            <a:chExt cx="3997615" cy="6816077"/>
          </a:xfrm>
        </p:grpSpPr>
        <p:pic>
          <p:nvPicPr>
            <p:cNvPr id="55" name="Picture 54">
              <a:extLst>
                <a:ext uri="{FF2B5EF4-FFF2-40B4-BE49-F238E27FC236}">
                  <a16:creationId xmlns:a16="http://schemas.microsoft.com/office/drawing/2014/main" id="{21A0628A-CD3B-450E-BF5A-04678A41E41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56" name="Picture 55">
              <a:extLst>
                <a:ext uri="{FF2B5EF4-FFF2-40B4-BE49-F238E27FC236}">
                  <a16:creationId xmlns:a16="http://schemas.microsoft.com/office/drawing/2014/main" id="{E96386AA-8B39-4EAE-8E84-F62C12CCE9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pic>
        <p:nvPicPr>
          <p:cNvPr id="25" name="Picture 6" descr="Digital map with light leak background">
            <a:extLst>
              <a:ext uri="{FF2B5EF4-FFF2-40B4-BE49-F238E27FC236}">
                <a16:creationId xmlns:a16="http://schemas.microsoft.com/office/drawing/2014/main" id="{BCDE61EF-A2ED-FD57-A7B7-B88F206A7EC3}"/>
              </a:ext>
            </a:extLst>
          </p:cNvPr>
          <p:cNvPicPr>
            <a:picLocks noChangeAspect="1"/>
          </p:cNvPicPr>
          <p:nvPr/>
        </p:nvPicPr>
        <p:blipFill rotWithShape="1">
          <a:blip r:embed="rId4">
            <a:alphaModFix/>
          </a:blip>
          <a:srcRect l="21932" r="11318"/>
          <a:stretch/>
        </p:blipFill>
        <p:spPr>
          <a:xfrm>
            <a:off x="6385482" y="541767"/>
            <a:ext cx="5622066" cy="5622066"/>
          </a:xfrm>
          <a:custGeom>
            <a:avLst/>
            <a:gdLst/>
            <a:ahLst/>
            <a:cxnLst/>
            <a:rect l="l" t="t" r="r" b="b"/>
            <a:pathLst>
              <a:path w="4800600" h="4800600">
                <a:moveTo>
                  <a:pt x="2400300" y="0"/>
                </a:moveTo>
                <a:cubicBezTo>
                  <a:pt x="3725949" y="0"/>
                  <a:pt x="4800600" y="1074651"/>
                  <a:pt x="4800600" y="2400300"/>
                </a:cubicBezTo>
                <a:cubicBezTo>
                  <a:pt x="4800600" y="3725949"/>
                  <a:pt x="3725949" y="4800600"/>
                  <a:pt x="2400300" y="4800600"/>
                </a:cubicBezTo>
                <a:cubicBezTo>
                  <a:pt x="1074651" y="4800600"/>
                  <a:pt x="0" y="3725949"/>
                  <a:pt x="0" y="2400300"/>
                </a:cubicBezTo>
                <a:cubicBezTo>
                  <a:pt x="0" y="1074651"/>
                  <a:pt x="1074651" y="0"/>
                  <a:pt x="2400300" y="0"/>
                </a:cubicBezTo>
                <a:close/>
              </a:path>
            </a:pathLst>
          </a:custGeom>
        </p:spPr>
      </p:pic>
    </p:spTree>
    <p:extLst>
      <p:ext uri="{BB962C8B-B14F-4D97-AF65-F5344CB8AC3E}">
        <p14:creationId xmlns:p14="http://schemas.microsoft.com/office/powerpoint/2010/main" val="3541488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73ED932-12B3-613D-87F4-D5CE2ADBDCDB}"/>
              </a:ext>
            </a:extLst>
          </p:cNvPr>
          <p:cNvPicPr>
            <a:picLocks noChangeAspect="1"/>
          </p:cNvPicPr>
          <p:nvPr/>
        </p:nvPicPr>
        <p:blipFill rotWithShape="1">
          <a:blip r:embed="rId2"/>
          <a:srcRect l="4866" t="15811" r="2941"/>
          <a:stretch/>
        </p:blipFill>
        <p:spPr>
          <a:xfrm>
            <a:off x="0" y="265217"/>
            <a:ext cx="5172364" cy="6091140"/>
          </a:xfrm>
          <a:prstGeom prst="rect">
            <a:avLst/>
          </a:prstGeom>
        </p:spPr>
      </p:pic>
      <p:pic>
        <p:nvPicPr>
          <p:cNvPr id="7" name="Resim 6">
            <a:extLst>
              <a:ext uri="{FF2B5EF4-FFF2-40B4-BE49-F238E27FC236}">
                <a16:creationId xmlns:a16="http://schemas.microsoft.com/office/drawing/2014/main" id="{4BAD1ECE-C537-33A0-34EB-FF819A1A2F6F}"/>
              </a:ext>
            </a:extLst>
          </p:cNvPr>
          <p:cNvPicPr>
            <a:picLocks noChangeAspect="1"/>
          </p:cNvPicPr>
          <p:nvPr/>
        </p:nvPicPr>
        <p:blipFill>
          <a:blip r:embed="rId3"/>
          <a:stretch>
            <a:fillRect/>
          </a:stretch>
        </p:blipFill>
        <p:spPr>
          <a:xfrm>
            <a:off x="8088443" y="0"/>
            <a:ext cx="4103557" cy="6858000"/>
          </a:xfrm>
          <a:prstGeom prst="rect">
            <a:avLst/>
          </a:prstGeom>
        </p:spPr>
      </p:pic>
      <p:sp>
        <p:nvSpPr>
          <p:cNvPr id="9" name="Metin kutusu 8">
            <a:extLst>
              <a:ext uri="{FF2B5EF4-FFF2-40B4-BE49-F238E27FC236}">
                <a16:creationId xmlns:a16="http://schemas.microsoft.com/office/drawing/2014/main" id="{67A4568D-0766-1A69-9314-1BDD811D131D}"/>
              </a:ext>
            </a:extLst>
          </p:cNvPr>
          <p:cNvSpPr txBox="1"/>
          <p:nvPr/>
        </p:nvSpPr>
        <p:spPr>
          <a:xfrm>
            <a:off x="5235712" y="1120676"/>
            <a:ext cx="2789382" cy="2308324"/>
          </a:xfrm>
          <a:prstGeom prst="rect">
            <a:avLst/>
          </a:prstGeom>
          <a:solidFill>
            <a:schemeClr val="bg1"/>
          </a:solidFill>
          <a:ln>
            <a:solidFill>
              <a:schemeClr val="accent1"/>
            </a:solidFill>
          </a:ln>
        </p:spPr>
        <p:txBody>
          <a:bodyPr wrap="square" rtlCol="0">
            <a:spAutoFit/>
          </a:bodyPr>
          <a:lstStyle/>
          <a:p>
            <a:pPr algn="ctr"/>
            <a:r>
              <a:rPr lang="tr-TR" dirty="0" err="1"/>
              <a:t>Leaders</a:t>
            </a:r>
            <a:r>
              <a:rPr lang="tr-TR" dirty="0"/>
              <a:t> in </a:t>
            </a:r>
            <a:r>
              <a:rPr lang="tr-TR" b="1" dirty="0"/>
              <a:t>Luxury </a:t>
            </a:r>
            <a:r>
              <a:rPr lang="tr-TR" b="1" dirty="0" err="1"/>
              <a:t>fashion</a:t>
            </a:r>
            <a:r>
              <a:rPr lang="tr-TR" b="1" dirty="0"/>
              <a:t> </a:t>
            </a:r>
            <a:r>
              <a:rPr lang="tr-TR" dirty="0" err="1"/>
              <a:t>are</a:t>
            </a:r>
            <a:r>
              <a:rPr lang="tr-TR" dirty="0"/>
              <a:t> </a:t>
            </a:r>
            <a:r>
              <a:rPr lang="tr-TR" dirty="0" err="1"/>
              <a:t>putting</a:t>
            </a:r>
            <a:r>
              <a:rPr lang="tr-TR" dirty="0"/>
              <a:t> </a:t>
            </a:r>
            <a:r>
              <a:rPr lang="tr-TR" dirty="0" err="1"/>
              <a:t>sustainability</a:t>
            </a:r>
            <a:r>
              <a:rPr lang="tr-TR" dirty="0"/>
              <a:t> at </a:t>
            </a:r>
            <a:r>
              <a:rPr lang="tr-TR" dirty="0" err="1"/>
              <a:t>the</a:t>
            </a:r>
            <a:r>
              <a:rPr lang="tr-TR" dirty="0"/>
              <a:t> </a:t>
            </a:r>
            <a:r>
              <a:rPr lang="tr-TR" dirty="0" err="1"/>
              <a:t>forefront</a:t>
            </a:r>
            <a:r>
              <a:rPr lang="tr-TR" dirty="0"/>
              <a:t> of </a:t>
            </a:r>
            <a:r>
              <a:rPr lang="tr-TR" dirty="0" err="1"/>
              <a:t>supply</a:t>
            </a:r>
            <a:r>
              <a:rPr lang="tr-TR" dirty="0"/>
              <a:t> </a:t>
            </a:r>
            <a:r>
              <a:rPr lang="tr-TR" dirty="0" err="1"/>
              <a:t>chain</a:t>
            </a:r>
            <a:r>
              <a:rPr lang="tr-TR" dirty="0"/>
              <a:t> </a:t>
            </a:r>
            <a:r>
              <a:rPr lang="tr-TR" dirty="0" err="1"/>
              <a:t>transformation</a:t>
            </a:r>
            <a:r>
              <a:rPr lang="tr-TR" dirty="0"/>
              <a:t> </a:t>
            </a:r>
            <a:r>
              <a:rPr lang="tr-TR" dirty="0" err="1"/>
              <a:t>to</a:t>
            </a:r>
            <a:r>
              <a:rPr lang="tr-TR" dirty="0"/>
              <a:t> </a:t>
            </a:r>
            <a:r>
              <a:rPr lang="tr-TR" dirty="0" err="1"/>
              <a:t>all</a:t>
            </a:r>
            <a:r>
              <a:rPr lang="tr-TR" dirty="0"/>
              <a:t> </a:t>
            </a:r>
            <a:r>
              <a:rPr lang="tr-TR" dirty="0" err="1"/>
              <a:t>departments</a:t>
            </a:r>
            <a:r>
              <a:rPr lang="tr-TR" dirty="0"/>
              <a:t> </a:t>
            </a:r>
            <a:r>
              <a:rPr lang="tr-TR" dirty="0" err="1"/>
              <a:t>to</a:t>
            </a:r>
            <a:r>
              <a:rPr lang="tr-TR" dirty="0"/>
              <a:t> </a:t>
            </a:r>
            <a:r>
              <a:rPr lang="tr-TR" dirty="0" err="1"/>
              <a:t>address</a:t>
            </a:r>
            <a:r>
              <a:rPr lang="tr-TR" dirty="0"/>
              <a:t> </a:t>
            </a:r>
            <a:r>
              <a:rPr lang="tr-TR" dirty="0" err="1"/>
              <a:t>the</a:t>
            </a:r>
            <a:r>
              <a:rPr lang="tr-TR" dirty="0"/>
              <a:t> global </a:t>
            </a:r>
            <a:r>
              <a:rPr lang="tr-TR" dirty="0" err="1"/>
              <a:t>climate</a:t>
            </a:r>
            <a:r>
              <a:rPr lang="tr-TR" dirty="0"/>
              <a:t> </a:t>
            </a:r>
            <a:r>
              <a:rPr lang="tr-TR" dirty="0" err="1"/>
              <a:t>and</a:t>
            </a:r>
            <a:r>
              <a:rPr lang="tr-TR" dirty="0"/>
              <a:t> </a:t>
            </a:r>
            <a:r>
              <a:rPr lang="tr-TR" dirty="0" err="1"/>
              <a:t>biodiversity</a:t>
            </a:r>
            <a:r>
              <a:rPr lang="tr-TR" dirty="0"/>
              <a:t> </a:t>
            </a:r>
            <a:r>
              <a:rPr lang="tr-TR" dirty="0" err="1"/>
              <a:t>crises</a:t>
            </a:r>
            <a:r>
              <a:rPr lang="tr-TR" dirty="0"/>
              <a:t>.</a:t>
            </a:r>
          </a:p>
        </p:txBody>
      </p:sp>
    </p:spTree>
    <p:extLst>
      <p:ext uri="{BB962C8B-B14F-4D97-AF65-F5344CB8AC3E}">
        <p14:creationId xmlns:p14="http://schemas.microsoft.com/office/powerpoint/2010/main" val="1677638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45C18BC-3E4D-6866-D6FD-A8A86F88D5DE}"/>
              </a:ext>
            </a:extLst>
          </p:cNvPr>
          <p:cNvPicPr>
            <a:picLocks noChangeAspect="1"/>
          </p:cNvPicPr>
          <p:nvPr/>
        </p:nvPicPr>
        <p:blipFill>
          <a:blip r:embed="rId2"/>
          <a:stretch>
            <a:fillRect/>
          </a:stretch>
        </p:blipFill>
        <p:spPr>
          <a:xfrm>
            <a:off x="1248679" y="0"/>
            <a:ext cx="9694642" cy="6858000"/>
          </a:xfrm>
          <a:prstGeom prst="rect">
            <a:avLst/>
          </a:prstGeom>
        </p:spPr>
      </p:pic>
    </p:spTree>
    <p:extLst>
      <p:ext uri="{BB962C8B-B14F-4D97-AF65-F5344CB8AC3E}">
        <p14:creationId xmlns:p14="http://schemas.microsoft.com/office/powerpoint/2010/main" val="3422593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C61C1A8C-EF92-2584-F62E-855A2115D131}"/>
              </a:ext>
            </a:extLst>
          </p:cNvPr>
          <p:cNvPicPr>
            <a:picLocks noChangeAspect="1"/>
          </p:cNvPicPr>
          <p:nvPr/>
        </p:nvPicPr>
        <p:blipFill>
          <a:blip r:embed="rId2"/>
          <a:stretch>
            <a:fillRect/>
          </a:stretch>
        </p:blipFill>
        <p:spPr>
          <a:xfrm>
            <a:off x="6096000" y="40362"/>
            <a:ext cx="6184580" cy="4468359"/>
          </a:xfrm>
          <a:prstGeom prst="rect">
            <a:avLst/>
          </a:prstGeom>
        </p:spPr>
      </p:pic>
      <p:pic>
        <p:nvPicPr>
          <p:cNvPr id="5" name="Resim 4">
            <a:extLst>
              <a:ext uri="{FF2B5EF4-FFF2-40B4-BE49-F238E27FC236}">
                <a16:creationId xmlns:a16="http://schemas.microsoft.com/office/drawing/2014/main" id="{10B158C7-080B-E24A-D61A-9A6AB6A01BF7}"/>
              </a:ext>
            </a:extLst>
          </p:cNvPr>
          <p:cNvPicPr>
            <a:picLocks noChangeAspect="1"/>
          </p:cNvPicPr>
          <p:nvPr/>
        </p:nvPicPr>
        <p:blipFill>
          <a:blip r:embed="rId3"/>
          <a:stretch>
            <a:fillRect/>
          </a:stretch>
        </p:blipFill>
        <p:spPr>
          <a:xfrm>
            <a:off x="329903" y="632997"/>
            <a:ext cx="4580609" cy="881766"/>
          </a:xfrm>
          <a:prstGeom prst="rect">
            <a:avLst/>
          </a:prstGeom>
        </p:spPr>
      </p:pic>
      <p:pic>
        <p:nvPicPr>
          <p:cNvPr id="9" name="Resim 8">
            <a:extLst>
              <a:ext uri="{FF2B5EF4-FFF2-40B4-BE49-F238E27FC236}">
                <a16:creationId xmlns:a16="http://schemas.microsoft.com/office/drawing/2014/main" id="{A7D6143C-583B-78A0-CE63-8A17E77F4215}"/>
              </a:ext>
            </a:extLst>
          </p:cNvPr>
          <p:cNvPicPr>
            <a:picLocks noChangeAspect="1"/>
          </p:cNvPicPr>
          <p:nvPr/>
        </p:nvPicPr>
        <p:blipFill>
          <a:blip r:embed="rId4"/>
          <a:stretch>
            <a:fillRect/>
          </a:stretch>
        </p:blipFill>
        <p:spPr>
          <a:xfrm>
            <a:off x="0" y="3521988"/>
            <a:ext cx="7490119" cy="3295650"/>
          </a:xfrm>
          <a:prstGeom prst="rect">
            <a:avLst/>
          </a:prstGeom>
        </p:spPr>
      </p:pic>
    </p:spTree>
    <p:extLst>
      <p:ext uri="{BB962C8B-B14F-4D97-AF65-F5344CB8AC3E}">
        <p14:creationId xmlns:p14="http://schemas.microsoft.com/office/powerpoint/2010/main" val="228669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6FCFBC2-EA45-5BBC-F83D-15D5C998FEB2}"/>
              </a:ext>
            </a:extLst>
          </p:cNvPr>
          <p:cNvPicPr>
            <a:picLocks noChangeAspect="1"/>
          </p:cNvPicPr>
          <p:nvPr/>
        </p:nvPicPr>
        <p:blipFill>
          <a:blip r:embed="rId2"/>
          <a:stretch>
            <a:fillRect/>
          </a:stretch>
        </p:blipFill>
        <p:spPr>
          <a:xfrm>
            <a:off x="568047" y="356756"/>
            <a:ext cx="3999323" cy="3151905"/>
          </a:xfrm>
          <a:prstGeom prst="rect">
            <a:avLst/>
          </a:prstGeom>
        </p:spPr>
      </p:pic>
      <p:pic>
        <p:nvPicPr>
          <p:cNvPr id="3" name="Resim 2">
            <a:extLst>
              <a:ext uri="{FF2B5EF4-FFF2-40B4-BE49-F238E27FC236}">
                <a16:creationId xmlns:a16="http://schemas.microsoft.com/office/drawing/2014/main" id="{42BE3DF6-5058-095A-91B8-89E5497E89D1}"/>
              </a:ext>
            </a:extLst>
          </p:cNvPr>
          <p:cNvPicPr>
            <a:picLocks noChangeAspect="1"/>
          </p:cNvPicPr>
          <p:nvPr/>
        </p:nvPicPr>
        <p:blipFill>
          <a:blip r:embed="rId3"/>
          <a:stretch>
            <a:fillRect/>
          </a:stretch>
        </p:blipFill>
        <p:spPr>
          <a:xfrm>
            <a:off x="5232976" y="844336"/>
            <a:ext cx="5733323" cy="4661336"/>
          </a:xfrm>
          <a:prstGeom prst="rect">
            <a:avLst/>
          </a:prstGeom>
        </p:spPr>
      </p:pic>
    </p:spTree>
    <p:extLst>
      <p:ext uri="{BB962C8B-B14F-4D97-AF65-F5344CB8AC3E}">
        <p14:creationId xmlns:p14="http://schemas.microsoft.com/office/powerpoint/2010/main" val="484107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CF5B3AF-BCD9-8CB5-066F-D3DA07E2C14C}"/>
              </a:ext>
            </a:extLst>
          </p:cNvPr>
          <p:cNvPicPr>
            <a:picLocks noChangeAspect="1"/>
          </p:cNvPicPr>
          <p:nvPr/>
        </p:nvPicPr>
        <p:blipFill>
          <a:blip r:embed="rId2"/>
          <a:stretch>
            <a:fillRect/>
          </a:stretch>
        </p:blipFill>
        <p:spPr>
          <a:xfrm>
            <a:off x="150524" y="131763"/>
            <a:ext cx="5618854" cy="5773738"/>
          </a:xfrm>
          <a:prstGeom prst="rect">
            <a:avLst/>
          </a:prstGeom>
        </p:spPr>
      </p:pic>
      <p:pic>
        <p:nvPicPr>
          <p:cNvPr id="5" name="Resim 4">
            <a:extLst>
              <a:ext uri="{FF2B5EF4-FFF2-40B4-BE49-F238E27FC236}">
                <a16:creationId xmlns:a16="http://schemas.microsoft.com/office/drawing/2014/main" id="{0859B982-0714-90A8-E084-DB2A1775C173}"/>
              </a:ext>
            </a:extLst>
          </p:cNvPr>
          <p:cNvPicPr>
            <a:picLocks noChangeAspect="1"/>
          </p:cNvPicPr>
          <p:nvPr/>
        </p:nvPicPr>
        <p:blipFill>
          <a:blip r:embed="rId3"/>
          <a:stretch>
            <a:fillRect/>
          </a:stretch>
        </p:blipFill>
        <p:spPr>
          <a:xfrm>
            <a:off x="6672262" y="1314449"/>
            <a:ext cx="5221804" cy="4591051"/>
          </a:xfrm>
          <a:prstGeom prst="rect">
            <a:avLst/>
          </a:prstGeom>
        </p:spPr>
      </p:pic>
    </p:spTree>
    <p:extLst>
      <p:ext uri="{BB962C8B-B14F-4D97-AF65-F5344CB8AC3E}">
        <p14:creationId xmlns:p14="http://schemas.microsoft.com/office/powerpoint/2010/main" val="2459627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6D004F-D805-F43F-3024-2AFA110CDC67}"/>
              </a:ext>
            </a:extLst>
          </p:cNvPr>
          <p:cNvSpPr>
            <a:spLocks noGrp="1"/>
          </p:cNvSpPr>
          <p:nvPr>
            <p:ph type="title"/>
          </p:nvPr>
        </p:nvSpPr>
        <p:spPr/>
        <p:txBody>
          <a:bodyPr/>
          <a:lstStyle/>
          <a:p>
            <a:r>
              <a:rPr lang="tr-TR" dirty="0" err="1"/>
              <a:t>Environmental</a:t>
            </a:r>
            <a:r>
              <a:rPr lang="tr-TR" dirty="0"/>
              <a:t> </a:t>
            </a:r>
            <a:r>
              <a:rPr lang="tr-TR" dirty="0" err="1"/>
              <a:t>Problems</a:t>
            </a:r>
            <a:endParaRPr lang="tr-TR" dirty="0"/>
          </a:p>
        </p:txBody>
      </p:sp>
      <p:sp>
        <p:nvSpPr>
          <p:cNvPr id="3" name="İçerik Yer Tutucusu 2">
            <a:extLst>
              <a:ext uri="{FF2B5EF4-FFF2-40B4-BE49-F238E27FC236}">
                <a16:creationId xmlns:a16="http://schemas.microsoft.com/office/drawing/2014/main" id="{135493B9-1022-9E61-FF26-A54CCDD6A4E7}"/>
              </a:ext>
            </a:extLst>
          </p:cNvPr>
          <p:cNvSpPr>
            <a:spLocks noGrp="1"/>
          </p:cNvSpPr>
          <p:nvPr>
            <p:ph sz="half" idx="1"/>
          </p:nvPr>
        </p:nvSpPr>
        <p:spPr/>
        <p:txBody>
          <a:bodyPr/>
          <a:lstStyle/>
          <a:p>
            <a:r>
              <a:rPr lang="en-US" b="1" i="0" dirty="0">
                <a:solidFill>
                  <a:srgbClr val="111111"/>
                </a:solidFill>
                <a:effectLst/>
                <a:latin typeface="adobe-caslon-pro"/>
              </a:rPr>
              <a:t>Global Warming From Fossil Fuels</a:t>
            </a:r>
            <a:endParaRPr lang="tr-TR" b="1" i="0" dirty="0">
              <a:solidFill>
                <a:srgbClr val="111111"/>
              </a:solidFill>
              <a:effectLst/>
              <a:latin typeface="adobe-caslon-pro"/>
            </a:endParaRPr>
          </a:p>
          <a:p>
            <a:r>
              <a:rPr lang="tr-TR" b="1" i="0" dirty="0" err="1">
                <a:solidFill>
                  <a:srgbClr val="111111"/>
                </a:solidFill>
                <a:effectLst/>
                <a:latin typeface="adobe-caslon-pro"/>
              </a:rPr>
              <a:t>Poor</a:t>
            </a:r>
            <a:r>
              <a:rPr lang="tr-TR" b="1" i="0" dirty="0">
                <a:solidFill>
                  <a:srgbClr val="111111"/>
                </a:solidFill>
                <a:effectLst/>
                <a:latin typeface="adobe-caslon-pro"/>
              </a:rPr>
              <a:t> </a:t>
            </a:r>
            <a:r>
              <a:rPr lang="tr-TR" b="1" i="0" dirty="0" err="1">
                <a:solidFill>
                  <a:srgbClr val="111111"/>
                </a:solidFill>
                <a:effectLst/>
                <a:latin typeface="adobe-caslon-pro"/>
              </a:rPr>
              <a:t>Governance</a:t>
            </a:r>
            <a:endParaRPr lang="tr-TR" b="1" i="0" dirty="0">
              <a:solidFill>
                <a:srgbClr val="111111"/>
              </a:solidFill>
              <a:effectLst/>
              <a:latin typeface="adobe-caslon-pro"/>
            </a:endParaRPr>
          </a:p>
          <a:p>
            <a:r>
              <a:rPr lang="tr-TR" b="1" i="0" dirty="0" err="1">
                <a:solidFill>
                  <a:srgbClr val="111111"/>
                </a:solidFill>
                <a:effectLst/>
                <a:latin typeface="adobe-caslon-pro"/>
              </a:rPr>
              <a:t>Food</a:t>
            </a:r>
            <a:r>
              <a:rPr lang="tr-TR" b="1" i="0" dirty="0">
                <a:solidFill>
                  <a:srgbClr val="111111"/>
                </a:solidFill>
                <a:effectLst/>
                <a:latin typeface="adobe-caslon-pro"/>
              </a:rPr>
              <a:t> </a:t>
            </a:r>
            <a:r>
              <a:rPr lang="tr-TR" b="1" i="0" dirty="0" err="1">
                <a:solidFill>
                  <a:srgbClr val="111111"/>
                </a:solidFill>
                <a:effectLst/>
                <a:latin typeface="adobe-caslon-pro"/>
              </a:rPr>
              <a:t>Waste</a:t>
            </a:r>
            <a:endParaRPr lang="tr-TR" b="1" i="0" dirty="0">
              <a:solidFill>
                <a:srgbClr val="111111"/>
              </a:solidFill>
              <a:effectLst/>
              <a:latin typeface="adobe-caslon-pro"/>
            </a:endParaRPr>
          </a:p>
          <a:p>
            <a:r>
              <a:rPr lang="tr-TR" b="1" i="0" dirty="0" err="1">
                <a:solidFill>
                  <a:srgbClr val="111111"/>
                </a:solidFill>
                <a:effectLst/>
                <a:latin typeface="adobe-caslon-pro"/>
              </a:rPr>
              <a:t>Biodiversity</a:t>
            </a:r>
            <a:r>
              <a:rPr lang="tr-TR" b="1" i="0" dirty="0">
                <a:solidFill>
                  <a:srgbClr val="111111"/>
                </a:solidFill>
                <a:effectLst/>
                <a:latin typeface="adobe-caslon-pro"/>
              </a:rPr>
              <a:t> </a:t>
            </a:r>
            <a:r>
              <a:rPr lang="tr-TR" b="1" i="0" dirty="0" err="1">
                <a:solidFill>
                  <a:srgbClr val="111111"/>
                </a:solidFill>
                <a:effectLst/>
                <a:latin typeface="adobe-caslon-pro"/>
              </a:rPr>
              <a:t>Loss</a:t>
            </a:r>
            <a:endParaRPr lang="tr-TR" b="1" i="0" dirty="0">
              <a:solidFill>
                <a:srgbClr val="111111"/>
              </a:solidFill>
              <a:effectLst/>
              <a:latin typeface="adobe-caslon-pro"/>
            </a:endParaRPr>
          </a:p>
          <a:p>
            <a:r>
              <a:rPr lang="tr-TR" b="1" i="0" dirty="0" err="1">
                <a:solidFill>
                  <a:srgbClr val="111111"/>
                </a:solidFill>
                <a:effectLst/>
                <a:latin typeface="adobe-caslon-pro"/>
              </a:rPr>
              <a:t>Plastic</a:t>
            </a:r>
            <a:r>
              <a:rPr lang="tr-TR" b="1" i="0" dirty="0">
                <a:solidFill>
                  <a:srgbClr val="111111"/>
                </a:solidFill>
                <a:effectLst/>
                <a:latin typeface="adobe-caslon-pro"/>
              </a:rPr>
              <a:t> </a:t>
            </a:r>
            <a:r>
              <a:rPr lang="tr-TR" b="1" i="0" dirty="0" err="1">
                <a:solidFill>
                  <a:srgbClr val="111111"/>
                </a:solidFill>
                <a:effectLst/>
                <a:latin typeface="adobe-caslon-pro"/>
              </a:rPr>
              <a:t>Pollution</a:t>
            </a:r>
            <a:endParaRPr lang="tr-TR" b="1" i="0" dirty="0">
              <a:solidFill>
                <a:srgbClr val="111111"/>
              </a:solidFill>
              <a:effectLst/>
              <a:latin typeface="adobe-caslon-pro"/>
            </a:endParaRPr>
          </a:p>
          <a:p>
            <a:r>
              <a:rPr lang="tr-TR" b="1" i="0" dirty="0">
                <a:solidFill>
                  <a:srgbClr val="111111"/>
                </a:solidFill>
                <a:effectLst/>
                <a:latin typeface="adobe-caslon-pro"/>
              </a:rPr>
              <a:t> </a:t>
            </a:r>
            <a:r>
              <a:rPr lang="tr-TR" b="1" i="0" dirty="0" err="1">
                <a:solidFill>
                  <a:srgbClr val="111111"/>
                </a:solidFill>
                <a:effectLst/>
                <a:latin typeface="adobe-caslon-pro"/>
              </a:rPr>
              <a:t>Deforestation</a:t>
            </a:r>
            <a:endParaRPr lang="tr-TR" b="1" i="0" dirty="0">
              <a:solidFill>
                <a:srgbClr val="111111"/>
              </a:solidFill>
              <a:effectLst/>
              <a:latin typeface="adobe-caslon-pro"/>
            </a:endParaRPr>
          </a:p>
          <a:p>
            <a:r>
              <a:rPr lang="tr-TR" b="1" i="0" dirty="0">
                <a:solidFill>
                  <a:srgbClr val="111111"/>
                </a:solidFill>
                <a:effectLst/>
                <a:latin typeface="adobe-caslon-pro"/>
              </a:rPr>
              <a:t> </a:t>
            </a:r>
            <a:r>
              <a:rPr lang="tr-TR" b="1" i="0" dirty="0" err="1">
                <a:solidFill>
                  <a:srgbClr val="111111"/>
                </a:solidFill>
                <a:effectLst/>
                <a:latin typeface="adobe-caslon-pro"/>
              </a:rPr>
              <a:t>Air</a:t>
            </a:r>
            <a:r>
              <a:rPr lang="tr-TR" b="1" i="0" dirty="0">
                <a:solidFill>
                  <a:srgbClr val="111111"/>
                </a:solidFill>
                <a:effectLst/>
                <a:latin typeface="adobe-caslon-pro"/>
              </a:rPr>
              <a:t> </a:t>
            </a:r>
            <a:r>
              <a:rPr lang="tr-TR" b="1" i="0" dirty="0" err="1">
                <a:solidFill>
                  <a:srgbClr val="111111"/>
                </a:solidFill>
                <a:effectLst/>
                <a:latin typeface="adobe-caslon-pro"/>
              </a:rPr>
              <a:t>Pollution</a:t>
            </a:r>
            <a:r>
              <a:rPr lang="tr-TR" b="1" i="0" dirty="0">
                <a:solidFill>
                  <a:srgbClr val="111111"/>
                </a:solidFill>
                <a:effectLst/>
                <a:latin typeface="adobe-caslon-pro"/>
              </a:rPr>
              <a:t> </a:t>
            </a:r>
          </a:p>
          <a:p>
            <a:endParaRPr lang="tr-TR" b="1" i="0" dirty="0">
              <a:solidFill>
                <a:srgbClr val="111111"/>
              </a:solidFill>
              <a:effectLst/>
              <a:latin typeface="adobe-caslon-pro"/>
            </a:endParaRPr>
          </a:p>
          <a:p>
            <a:endParaRPr lang="en-US" b="1" i="0" dirty="0">
              <a:solidFill>
                <a:srgbClr val="111111"/>
              </a:solidFill>
              <a:effectLst/>
              <a:latin typeface="adobe-caslon-pro"/>
            </a:endParaRPr>
          </a:p>
          <a:p>
            <a:endParaRPr lang="tr-TR" dirty="0"/>
          </a:p>
        </p:txBody>
      </p:sp>
      <p:sp>
        <p:nvSpPr>
          <p:cNvPr id="4" name="İçerik Yer Tutucusu 3">
            <a:extLst>
              <a:ext uri="{FF2B5EF4-FFF2-40B4-BE49-F238E27FC236}">
                <a16:creationId xmlns:a16="http://schemas.microsoft.com/office/drawing/2014/main" id="{F227191A-19C7-4AA1-5196-DEC4368DD49D}"/>
              </a:ext>
            </a:extLst>
          </p:cNvPr>
          <p:cNvSpPr>
            <a:spLocks noGrp="1"/>
          </p:cNvSpPr>
          <p:nvPr>
            <p:ph sz="half" idx="2"/>
          </p:nvPr>
        </p:nvSpPr>
        <p:spPr/>
        <p:txBody>
          <a:bodyPr/>
          <a:lstStyle/>
          <a:p>
            <a:r>
              <a:rPr lang="en-US" b="1" i="0" dirty="0">
                <a:solidFill>
                  <a:srgbClr val="111111"/>
                </a:solidFill>
                <a:effectLst/>
                <a:latin typeface="adobe-caslon-pro"/>
              </a:rPr>
              <a:t>Melting Ice Caps and Sea Level Rise</a:t>
            </a:r>
          </a:p>
          <a:p>
            <a:r>
              <a:rPr lang="tr-TR" b="1" i="0" dirty="0">
                <a:solidFill>
                  <a:srgbClr val="111111"/>
                </a:solidFill>
                <a:effectLst/>
                <a:latin typeface="adobe-caslon-pro"/>
              </a:rPr>
              <a:t>Ocean </a:t>
            </a:r>
            <a:r>
              <a:rPr lang="tr-TR" b="1" i="0" dirty="0" err="1">
                <a:solidFill>
                  <a:srgbClr val="111111"/>
                </a:solidFill>
                <a:effectLst/>
                <a:latin typeface="adobe-caslon-pro"/>
              </a:rPr>
              <a:t>Acidification</a:t>
            </a:r>
            <a:endParaRPr lang="tr-TR" b="1" i="0" dirty="0">
              <a:solidFill>
                <a:srgbClr val="111111"/>
              </a:solidFill>
              <a:effectLst/>
              <a:latin typeface="adobe-caslon-pro"/>
            </a:endParaRPr>
          </a:p>
          <a:p>
            <a:r>
              <a:rPr lang="tr-TR" b="1" i="0" dirty="0" err="1">
                <a:solidFill>
                  <a:srgbClr val="111111"/>
                </a:solidFill>
                <a:effectLst/>
                <a:latin typeface="adobe-caslon-pro"/>
              </a:rPr>
              <a:t>Agriculture</a:t>
            </a:r>
            <a:r>
              <a:rPr lang="tr-TR" b="1" i="0" dirty="0">
                <a:solidFill>
                  <a:srgbClr val="111111"/>
                </a:solidFill>
                <a:effectLst/>
                <a:latin typeface="adobe-caslon-pro"/>
              </a:rPr>
              <a:t> / </a:t>
            </a:r>
            <a:r>
              <a:rPr lang="tr-TR" b="1" i="0" dirty="0" err="1">
                <a:solidFill>
                  <a:srgbClr val="111111"/>
                </a:solidFill>
                <a:effectLst/>
                <a:latin typeface="adobe-caslon-pro"/>
              </a:rPr>
              <a:t>release</a:t>
            </a:r>
            <a:r>
              <a:rPr lang="tr-TR" b="1" i="0" dirty="0">
                <a:solidFill>
                  <a:srgbClr val="111111"/>
                </a:solidFill>
                <a:effectLst/>
                <a:latin typeface="adobe-caslon-pro"/>
              </a:rPr>
              <a:t> of </a:t>
            </a:r>
            <a:r>
              <a:rPr lang="tr-TR" b="1" i="0" dirty="0" err="1">
                <a:solidFill>
                  <a:srgbClr val="111111"/>
                </a:solidFill>
                <a:effectLst/>
                <a:latin typeface="adobe-caslon-pro"/>
              </a:rPr>
              <a:t>green</a:t>
            </a:r>
            <a:r>
              <a:rPr lang="tr-TR" b="1" i="0" dirty="0">
                <a:solidFill>
                  <a:srgbClr val="111111"/>
                </a:solidFill>
                <a:effectLst/>
                <a:latin typeface="adobe-caslon-pro"/>
              </a:rPr>
              <a:t> </a:t>
            </a:r>
            <a:r>
              <a:rPr lang="tr-TR" b="1" i="0" dirty="0" err="1">
                <a:solidFill>
                  <a:srgbClr val="111111"/>
                </a:solidFill>
                <a:effectLst/>
                <a:latin typeface="adobe-caslon-pro"/>
              </a:rPr>
              <a:t>house</a:t>
            </a:r>
            <a:r>
              <a:rPr lang="tr-TR" b="1" i="0" dirty="0">
                <a:solidFill>
                  <a:srgbClr val="111111"/>
                </a:solidFill>
                <a:effectLst/>
                <a:latin typeface="adobe-caslon-pro"/>
              </a:rPr>
              <a:t> </a:t>
            </a:r>
            <a:r>
              <a:rPr lang="tr-TR" b="1" i="0" dirty="0" err="1">
                <a:solidFill>
                  <a:srgbClr val="111111"/>
                </a:solidFill>
                <a:effectLst/>
                <a:latin typeface="adobe-caslon-pro"/>
              </a:rPr>
              <a:t>gases</a:t>
            </a:r>
            <a:endParaRPr lang="tr-TR" b="1" i="0" dirty="0">
              <a:solidFill>
                <a:srgbClr val="111111"/>
              </a:solidFill>
              <a:effectLst/>
              <a:latin typeface="adobe-caslon-pro"/>
            </a:endParaRPr>
          </a:p>
          <a:p>
            <a:r>
              <a:rPr lang="tr-TR" b="1" i="0" dirty="0" err="1">
                <a:solidFill>
                  <a:srgbClr val="111111"/>
                </a:solidFill>
                <a:effectLst/>
                <a:latin typeface="adobe-caslon-pro"/>
              </a:rPr>
              <a:t>Food</a:t>
            </a:r>
            <a:r>
              <a:rPr lang="tr-TR" b="1" i="0" dirty="0">
                <a:solidFill>
                  <a:srgbClr val="111111"/>
                </a:solidFill>
                <a:effectLst/>
                <a:latin typeface="adobe-caslon-pro"/>
              </a:rPr>
              <a:t> </a:t>
            </a:r>
            <a:r>
              <a:rPr lang="tr-TR" b="1" i="0" dirty="0" err="1">
                <a:solidFill>
                  <a:srgbClr val="111111"/>
                </a:solidFill>
                <a:effectLst/>
                <a:latin typeface="adobe-caslon-pro"/>
              </a:rPr>
              <a:t>and</a:t>
            </a:r>
            <a:r>
              <a:rPr lang="tr-TR" b="1" i="0" dirty="0">
                <a:solidFill>
                  <a:srgbClr val="111111"/>
                </a:solidFill>
                <a:effectLst/>
                <a:latin typeface="adobe-caslon-pro"/>
              </a:rPr>
              <a:t> </a:t>
            </a:r>
            <a:r>
              <a:rPr lang="tr-TR" b="1" i="0" dirty="0" err="1">
                <a:solidFill>
                  <a:srgbClr val="111111"/>
                </a:solidFill>
                <a:effectLst/>
                <a:latin typeface="adobe-caslon-pro"/>
              </a:rPr>
              <a:t>Water</a:t>
            </a:r>
            <a:r>
              <a:rPr lang="tr-TR" b="1" i="0" dirty="0">
                <a:solidFill>
                  <a:srgbClr val="111111"/>
                </a:solidFill>
                <a:effectLst/>
                <a:latin typeface="adobe-caslon-pro"/>
              </a:rPr>
              <a:t> </a:t>
            </a:r>
            <a:r>
              <a:rPr lang="tr-TR" b="1" i="0" dirty="0" err="1">
                <a:solidFill>
                  <a:srgbClr val="111111"/>
                </a:solidFill>
                <a:effectLst/>
                <a:latin typeface="adobe-caslon-pro"/>
              </a:rPr>
              <a:t>Insecurity</a:t>
            </a:r>
            <a:endParaRPr lang="tr-TR" b="1" i="0" dirty="0">
              <a:solidFill>
                <a:srgbClr val="111111"/>
              </a:solidFill>
              <a:effectLst/>
              <a:latin typeface="adobe-caslon-pro"/>
            </a:endParaRPr>
          </a:p>
          <a:p>
            <a:r>
              <a:rPr lang="tr-TR" b="1" i="0" dirty="0" err="1">
                <a:solidFill>
                  <a:srgbClr val="111111"/>
                </a:solidFill>
                <a:effectLst/>
                <a:latin typeface="adobe-caslon-pro"/>
              </a:rPr>
              <a:t>Overfishing</a:t>
            </a:r>
            <a:endParaRPr lang="tr-TR" b="1" i="0" dirty="0">
              <a:solidFill>
                <a:srgbClr val="111111"/>
              </a:solidFill>
              <a:effectLst/>
              <a:latin typeface="adobe-caslon-pro"/>
            </a:endParaRPr>
          </a:p>
          <a:p>
            <a:endParaRPr lang="tr-TR" b="1" i="0" dirty="0">
              <a:solidFill>
                <a:srgbClr val="111111"/>
              </a:solidFill>
              <a:effectLst/>
              <a:latin typeface="adobe-caslon-pro"/>
            </a:endParaRPr>
          </a:p>
          <a:p>
            <a:endParaRPr lang="tr-TR" dirty="0"/>
          </a:p>
        </p:txBody>
      </p:sp>
      <p:sp>
        <p:nvSpPr>
          <p:cNvPr id="6" name="Metin kutusu 5">
            <a:extLst>
              <a:ext uri="{FF2B5EF4-FFF2-40B4-BE49-F238E27FC236}">
                <a16:creationId xmlns:a16="http://schemas.microsoft.com/office/drawing/2014/main" id="{06018F72-E1FC-674A-6826-8DDA9A793B05}"/>
              </a:ext>
            </a:extLst>
          </p:cNvPr>
          <p:cNvSpPr txBox="1"/>
          <p:nvPr/>
        </p:nvSpPr>
        <p:spPr>
          <a:xfrm>
            <a:off x="2467428" y="6169074"/>
            <a:ext cx="6096000" cy="646331"/>
          </a:xfrm>
          <a:prstGeom prst="rect">
            <a:avLst/>
          </a:prstGeom>
          <a:noFill/>
        </p:spPr>
        <p:txBody>
          <a:bodyPr wrap="square">
            <a:spAutoFit/>
          </a:bodyPr>
          <a:lstStyle/>
          <a:p>
            <a:r>
              <a:rPr lang="tr-TR" dirty="0"/>
              <a:t>https://earth.org/the-biggest-environmental-problems-of-our-lifetime/</a:t>
            </a:r>
          </a:p>
        </p:txBody>
      </p:sp>
    </p:spTree>
    <p:extLst>
      <p:ext uri="{BB962C8B-B14F-4D97-AF65-F5344CB8AC3E}">
        <p14:creationId xmlns:p14="http://schemas.microsoft.com/office/powerpoint/2010/main" val="281455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wipe(down)">
                                      <p:cBhvr>
                                        <p:cTn id="40" dur="500"/>
                                        <p:tgtEl>
                                          <p:spTgt spid="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down)">
                                      <p:cBhvr>
                                        <p:cTn id="45" dur="500"/>
                                        <p:tgtEl>
                                          <p:spTgt spid="4">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ipe(down)">
                                      <p:cBhvr>
                                        <p:cTn id="50" dur="500"/>
                                        <p:tgtEl>
                                          <p:spTgt spid="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Effect transition="in" filter="wipe(down)">
                                      <p:cBhvr>
                                        <p:cTn id="55" dur="500"/>
                                        <p:tgtEl>
                                          <p:spTgt spid="4">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4">
                                            <p:txEl>
                                              <p:pRg st="4" end="4"/>
                                            </p:txEl>
                                          </p:spTgt>
                                        </p:tgtEl>
                                        <p:attrNameLst>
                                          <p:attrName>style.visibility</p:attrName>
                                        </p:attrNameLst>
                                      </p:cBhvr>
                                      <p:to>
                                        <p:strVal val="visible"/>
                                      </p:to>
                                    </p:set>
                                    <p:animEffect transition="in" filter="wipe(down)">
                                      <p:cBhvr>
                                        <p:cTn id="6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EE65D54-10B6-C0AA-FC62-1CE048D0102A}"/>
              </a:ext>
            </a:extLst>
          </p:cNvPr>
          <p:cNvPicPr>
            <a:picLocks noChangeAspect="1"/>
          </p:cNvPicPr>
          <p:nvPr/>
        </p:nvPicPr>
        <p:blipFill>
          <a:blip r:embed="rId2"/>
          <a:stretch>
            <a:fillRect/>
          </a:stretch>
        </p:blipFill>
        <p:spPr>
          <a:xfrm>
            <a:off x="1210685" y="447675"/>
            <a:ext cx="10010775" cy="2981325"/>
          </a:xfrm>
          <a:prstGeom prst="rect">
            <a:avLst/>
          </a:prstGeom>
        </p:spPr>
      </p:pic>
      <p:sp>
        <p:nvSpPr>
          <p:cNvPr id="5" name="Metin kutusu 4">
            <a:extLst>
              <a:ext uri="{FF2B5EF4-FFF2-40B4-BE49-F238E27FC236}">
                <a16:creationId xmlns:a16="http://schemas.microsoft.com/office/drawing/2014/main" id="{A8425F79-E3A8-CE31-B1E3-4EAA12A33171}"/>
              </a:ext>
            </a:extLst>
          </p:cNvPr>
          <p:cNvSpPr txBox="1"/>
          <p:nvPr/>
        </p:nvSpPr>
        <p:spPr>
          <a:xfrm>
            <a:off x="1210685" y="3844743"/>
            <a:ext cx="9226406" cy="646331"/>
          </a:xfrm>
          <a:prstGeom prst="rect">
            <a:avLst/>
          </a:prstGeom>
          <a:noFill/>
        </p:spPr>
        <p:txBody>
          <a:bodyPr wrap="square">
            <a:spAutoFit/>
          </a:bodyPr>
          <a:lstStyle/>
          <a:p>
            <a:r>
              <a:rPr lang="en-US" dirty="0"/>
              <a:t>Supplier Financing: Provided $307 million in loans including green financing across 175 Italian suppliers.</a:t>
            </a:r>
            <a:endParaRPr lang="tr-TR" dirty="0"/>
          </a:p>
        </p:txBody>
      </p:sp>
      <p:sp>
        <p:nvSpPr>
          <p:cNvPr id="7" name="Metin kutusu 6">
            <a:extLst>
              <a:ext uri="{FF2B5EF4-FFF2-40B4-BE49-F238E27FC236}">
                <a16:creationId xmlns:a16="http://schemas.microsoft.com/office/drawing/2014/main" id="{9FBDC5B8-32D0-5478-D63B-44B7CD7421F4}"/>
              </a:ext>
            </a:extLst>
          </p:cNvPr>
          <p:cNvSpPr txBox="1"/>
          <p:nvPr/>
        </p:nvSpPr>
        <p:spPr>
          <a:xfrm>
            <a:off x="4211782" y="5934670"/>
            <a:ext cx="7499928" cy="923330"/>
          </a:xfrm>
          <a:prstGeom prst="rect">
            <a:avLst/>
          </a:prstGeom>
          <a:noFill/>
        </p:spPr>
        <p:txBody>
          <a:bodyPr wrap="square">
            <a:spAutoFit/>
          </a:bodyPr>
          <a:lstStyle/>
          <a:p>
            <a:r>
              <a:rPr lang="tr-TR" dirty="0">
                <a:hlinkClick r:id="rId3"/>
              </a:rPr>
              <a:t>https://equilibrium.gucci.com/impactreport-2021/?utm_source=VisualCapitalist-Web&amp;utm_medium=sponsored-piece-VC&amp;utm_campaign=VisCap-GucciEquilibrium</a:t>
            </a:r>
            <a:r>
              <a:rPr lang="tr-TR" dirty="0"/>
              <a:t> </a:t>
            </a:r>
          </a:p>
        </p:txBody>
      </p:sp>
    </p:spTree>
    <p:extLst>
      <p:ext uri="{BB962C8B-B14F-4D97-AF65-F5344CB8AC3E}">
        <p14:creationId xmlns:p14="http://schemas.microsoft.com/office/powerpoint/2010/main" val="294339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97"/>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Başlık 1">
            <a:extLst>
              <a:ext uri="{FF2B5EF4-FFF2-40B4-BE49-F238E27FC236}">
                <a16:creationId xmlns:a16="http://schemas.microsoft.com/office/drawing/2014/main" id="{BA76AD93-1D25-C4B4-E466-1D7A60C923F7}"/>
              </a:ext>
            </a:extLst>
          </p:cNvPr>
          <p:cNvSpPr>
            <a:spLocks noGrp="1"/>
          </p:cNvSpPr>
          <p:nvPr>
            <p:ph type="title"/>
          </p:nvPr>
        </p:nvSpPr>
        <p:spPr>
          <a:xfrm>
            <a:off x="838200" y="559813"/>
            <a:ext cx="6324600" cy="2307632"/>
          </a:xfrm>
        </p:spPr>
        <p:txBody>
          <a:bodyPr vert="horz" lIns="91440" tIns="45720" rIns="91440" bIns="45720" rtlCol="0" anchor="ctr">
            <a:normAutofit/>
          </a:bodyPr>
          <a:lstStyle/>
          <a:p>
            <a:r>
              <a:rPr lang="en-US"/>
              <a:t>The Better M Program</a:t>
            </a:r>
          </a:p>
        </p:txBody>
      </p:sp>
      <p:sp>
        <p:nvSpPr>
          <p:cNvPr id="15" name="Metin kutusu 14">
            <a:extLst>
              <a:ext uri="{FF2B5EF4-FFF2-40B4-BE49-F238E27FC236}">
                <a16:creationId xmlns:a16="http://schemas.microsoft.com/office/drawing/2014/main" id="{9CB4118E-55D8-2BC1-023E-8F624BAF8690}"/>
              </a:ext>
            </a:extLst>
          </p:cNvPr>
          <p:cNvSpPr txBox="1"/>
          <p:nvPr/>
        </p:nvSpPr>
        <p:spPr>
          <a:xfrm>
            <a:off x="1370172" y="5173064"/>
            <a:ext cx="10390568" cy="1107996"/>
          </a:xfrm>
          <a:prstGeom prst="rect">
            <a:avLst/>
          </a:prstGeom>
          <a:noFill/>
        </p:spPr>
        <p:txBody>
          <a:bodyPr wrap="square">
            <a:spAutoFit/>
          </a:bodyPr>
          <a:lstStyle/>
          <a:p>
            <a:pPr>
              <a:spcAft>
                <a:spcPts val="600"/>
              </a:spcAft>
            </a:pPr>
            <a:r>
              <a:rPr lang="tr-TR" sz="2200" i="1" dirty="0"/>
              <a:t>T</a:t>
            </a:r>
            <a:r>
              <a:rPr lang="en-US" sz="2200" i="1" dirty="0"/>
              <a:t>he goal is for all customer packaging to be either recyclable or certified sustainable by 2025, and every one of the 37,000 global restaurants is to actively recycle by 2025.</a:t>
            </a:r>
            <a:endParaRPr lang="tr-TR" sz="2200" i="1" dirty="0"/>
          </a:p>
        </p:txBody>
      </p:sp>
      <p:pic>
        <p:nvPicPr>
          <p:cNvPr id="19" name="Resim 18">
            <a:extLst>
              <a:ext uri="{FF2B5EF4-FFF2-40B4-BE49-F238E27FC236}">
                <a16:creationId xmlns:a16="http://schemas.microsoft.com/office/drawing/2014/main" id="{843190BC-9741-F774-F570-360B4BAC27AC}"/>
              </a:ext>
            </a:extLst>
          </p:cNvPr>
          <p:cNvPicPr>
            <a:picLocks noChangeAspect="1"/>
          </p:cNvPicPr>
          <p:nvPr/>
        </p:nvPicPr>
        <p:blipFill>
          <a:blip r:embed="rId2"/>
          <a:stretch>
            <a:fillRect/>
          </a:stretch>
        </p:blipFill>
        <p:spPr>
          <a:xfrm>
            <a:off x="10529887" y="8001"/>
            <a:ext cx="1647825" cy="1251836"/>
          </a:xfrm>
          <a:prstGeom prst="rect">
            <a:avLst/>
          </a:prstGeom>
        </p:spPr>
      </p:pic>
      <p:graphicFrame>
        <p:nvGraphicFramePr>
          <p:cNvPr id="25" name="Metin kutusu 6">
            <a:extLst>
              <a:ext uri="{FF2B5EF4-FFF2-40B4-BE49-F238E27FC236}">
                <a16:creationId xmlns:a16="http://schemas.microsoft.com/office/drawing/2014/main" id="{13E49172-2B5A-81AC-F005-4991757E933C}"/>
              </a:ext>
            </a:extLst>
          </p:cNvPr>
          <p:cNvGraphicFramePr/>
          <p:nvPr>
            <p:extLst>
              <p:ext uri="{D42A27DB-BD31-4B8C-83A1-F6EECF244321}">
                <p14:modId xmlns:p14="http://schemas.microsoft.com/office/powerpoint/2010/main" val="499807948"/>
              </p:ext>
            </p:extLst>
          </p:nvPr>
        </p:nvGraphicFramePr>
        <p:xfrm>
          <a:off x="369651" y="2013625"/>
          <a:ext cx="11822349" cy="3035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37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DEC9A8-C67E-E869-4806-40670CEFF8D1}"/>
              </a:ext>
            </a:extLst>
          </p:cNvPr>
          <p:cNvSpPr>
            <a:spLocks noGrp="1"/>
          </p:cNvSpPr>
          <p:nvPr>
            <p:ph type="title"/>
          </p:nvPr>
        </p:nvSpPr>
        <p:spPr/>
        <p:txBody>
          <a:bodyPr/>
          <a:lstStyle/>
          <a:p>
            <a:r>
              <a:rPr lang="tr-TR" dirty="0" err="1"/>
              <a:t>The</a:t>
            </a:r>
            <a:r>
              <a:rPr lang="tr-TR" dirty="0"/>
              <a:t> </a:t>
            </a:r>
            <a:r>
              <a:rPr lang="tr-TR" dirty="0" err="1"/>
              <a:t>Better</a:t>
            </a:r>
            <a:r>
              <a:rPr lang="tr-TR" dirty="0"/>
              <a:t> M Program</a:t>
            </a:r>
          </a:p>
        </p:txBody>
      </p:sp>
      <p:pic>
        <p:nvPicPr>
          <p:cNvPr id="4" name="İçerik Yer Tutucusu 3">
            <a:extLst>
              <a:ext uri="{FF2B5EF4-FFF2-40B4-BE49-F238E27FC236}">
                <a16:creationId xmlns:a16="http://schemas.microsoft.com/office/drawing/2014/main" id="{EE3FD4AE-23E5-7192-5FE0-D1AACDED7255}"/>
              </a:ext>
            </a:extLst>
          </p:cNvPr>
          <p:cNvPicPr>
            <a:picLocks noGrp="1" noChangeAspect="1"/>
          </p:cNvPicPr>
          <p:nvPr>
            <p:ph idx="1"/>
          </p:nvPr>
        </p:nvPicPr>
        <p:blipFill>
          <a:blip r:embed="rId2"/>
          <a:stretch>
            <a:fillRect/>
          </a:stretch>
        </p:blipFill>
        <p:spPr>
          <a:xfrm>
            <a:off x="7359756" y="1241720"/>
            <a:ext cx="4488533" cy="2693120"/>
          </a:xfrm>
          <a:prstGeom prst="rect">
            <a:avLst/>
          </a:prstGeom>
        </p:spPr>
      </p:pic>
      <p:sp>
        <p:nvSpPr>
          <p:cNvPr id="5" name="Metin kutusu 4">
            <a:extLst>
              <a:ext uri="{FF2B5EF4-FFF2-40B4-BE49-F238E27FC236}">
                <a16:creationId xmlns:a16="http://schemas.microsoft.com/office/drawing/2014/main" id="{740F99B7-026C-6025-60A5-217DEAB064DB}"/>
              </a:ext>
            </a:extLst>
          </p:cNvPr>
          <p:cNvSpPr txBox="1"/>
          <p:nvPr/>
        </p:nvSpPr>
        <p:spPr>
          <a:xfrm>
            <a:off x="147781" y="1759580"/>
            <a:ext cx="7096991" cy="1015663"/>
          </a:xfrm>
          <a:prstGeom prst="rect">
            <a:avLst/>
          </a:prstGeom>
          <a:noFill/>
        </p:spPr>
        <p:txBody>
          <a:bodyPr wrap="square">
            <a:spAutoFit/>
          </a:bodyPr>
          <a:lstStyle/>
          <a:p>
            <a:r>
              <a:rPr lang="en-US" sz="2000" dirty="0"/>
              <a:t>The new design has eliminated the need for a plastic lid, saving more than 1,200 </a:t>
            </a:r>
            <a:r>
              <a:rPr lang="en-US" sz="2000" dirty="0" err="1"/>
              <a:t>tonnes</a:t>
            </a:r>
            <a:r>
              <a:rPr lang="en-US" sz="2000" dirty="0"/>
              <a:t> of plastic per year across its European restaurants</a:t>
            </a:r>
            <a:endParaRPr lang="tr-TR" sz="2000" dirty="0"/>
          </a:p>
        </p:txBody>
      </p:sp>
      <p:sp>
        <p:nvSpPr>
          <p:cNvPr id="6" name="Metin kutusu 5">
            <a:extLst>
              <a:ext uri="{FF2B5EF4-FFF2-40B4-BE49-F238E27FC236}">
                <a16:creationId xmlns:a16="http://schemas.microsoft.com/office/drawing/2014/main" id="{245E08AC-D6AD-5476-250B-39143F7846AB}"/>
              </a:ext>
            </a:extLst>
          </p:cNvPr>
          <p:cNvSpPr txBox="1"/>
          <p:nvPr/>
        </p:nvSpPr>
        <p:spPr>
          <a:xfrm>
            <a:off x="458694" y="4175091"/>
            <a:ext cx="11389595" cy="1015663"/>
          </a:xfrm>
          <a:prstGeom prst="rect">
            <a:avLst/>
          </a:prstGeom>
          <a:noFill/>
        </p:spPr>
        <p:txBody>
          <a:bodyPr wrap="square">
            <a:spAutoFit/>
          </a:bodyPr>
          <a:lstStyle/>
          <a:p>
            <a:r>
              <a:rPr lang="en-US" sz="2000" dirty="0"/>
              <a:t>Trials are also being conducted for plastic-free </a:t>
            </a:r>
            <a:r>
              <a:rPr lang="en-US" sz="2000" dirty="0" err="1"/>
              <a:t>McFlurry</a:t>
            </a:r>
            <a:r>
              <a:rPr lang="en-US" sz="2000" dirty="0"/>
              <a:t> spoons. Wooden and paper alternatives are being tested in a bid to find the material that best meets customer preferences, operational functionality and sustainability.</a:t>
            </a:r>
            <a:endParaRPr lang="tr-TR" sz="2000" dirty="0"/>
          </a:p>
        </p:txBody>
      </p:sp>
      <p:grpSp>
        <p:nvGrpSpPr>
          <p:cNvPr id="9" name="Grup 8">
            <a:extLst>
              <a:ext uri="{FF2B5EF4-FFF2-40B4-BE49-F238E27FC236}">
                <a16:creationId xmlns:a16="http://schemas.microsoft.com/office/drawing/2014/main" id="{7CB22A19-118A-C0E2-167E-0E0967F8D87F}"/>
              </a:ext>
            </a:extLst>
          </p:cNvPr>
          <p:cNvGrpSpPr/>
          <p:nvPr/>
        </p:nvGrpSpPr>
        <p:grpSpPr>
          <a:xfrm>
            <a:off x="1848255" y="5548096"/>
            <a:ext cx="8584151" cy="1042506"/>
            <a:chOff x="1848255" y="5548096"/>
            <a:chExt cx="8584151" cy="1042506"/>
          </a:xfrm>
        </p:grpSpPr>
        <p:pic>
          <p:nvPicPr>
            <p:cNvPr id="7" name="Resim 6">
              <a:extLst>
                <a:ext uri="{FF2B5EF4-FFF2-40B4-BE49-F238E27FC236}">
                  <a16:creationId xmlns:a16="http://schemas.microsoft.com/office/drawing/2014/main" id="{BCC6FF26-B476-E5D8-9FF9-C7943CA3AAC0}"/>
                </a:ext>
              </a:extLst>
            </p:cNvPr>
            <p:cNvPicPr>
              <a:picLocks noChangeAspect="1"/>
            </p:cNvPicPr>
            <p:nvPr/>
          </p:nvPicPr>
          <p:blipFill>
            <a:blip r:embed="rId3"/>
            <a:stretch>
              <a:fillRect/>
            </a:stretch>
          </p:blipFill>
          <p:spPr>
            <a:xfrm>
              <a:off x="4287105" y="5548096"/>
              <a:ext cx="6145301" cy="1042506"/>
            </a:xfrm>
            <a:prstGeom prst="rect">
              <a:avLst/>
            </a:prstGeom>
            <a:ln>
              <a:solidFill>
                <a:schemeClr val="tx1"/>
              </a:solidFill>
            </a:ln>
          </p:spPr>
        </p:pic>
        <p:sp>
          <p:nvSpPr>
            <p:cNvPr id="8" name="Dikdörtgen 7">
              <a:extLst>
                <a:ext uri="{FF2B5EF4-FFF2-40B4-BE49-F238E27FC236}">
                  <a16:creationId xmlns:a16="http://schemas.microsoft.com/office/drawing/2014/main" id="{3D78A00C-AD55-BB9F-D6FF-84254B8C7667}"/>
                </a:ext>
              </a:extLst>
            </p:cNvPr>
            <p:cNvSpPr/>
            <p:nvPr/>
          </p:nvSpPr>
          <p:spPr>
            <a:xfrm>
              <a:off x="1848255" y="5972783"/>
              <a:ext cx="2334639" cy="2821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i="1" dirty="0" err="1"/>
                <a:t>Edible</a:t>
              </a:r>
              <a:r>
                <a:rPr lang="tr-TR" sz="2000" i="1" dirty="0"/>
                <a:t> </a:t>
              </a:r>
              <a:r>
                <a:rPr lang="tr-TR" sz="2000" i="1" dirty="0" err="1"/>
                <a:t>Packaging</a:t>
              </a:r>
              <a:endParaRPr lang="tr-TR" sz="2000" i="1" dirty="0"/>
            </a:p>
          </p:txBody>
        </p:sp>
      </p:grpSp>
    </p:spTree>
    <p:extLst>
      <p:ext uri="{BB962C8B-B14F-4D97-AF65-F5344CB8AC3E}">
        <p14:creationId xmlns:p14="http://schemas.microsoft.com/office/powerpoint/2010/main" val="4057648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C616C3-36AD-1946-CA9B-483A1641315C}"/>
              </a:ext>
            </a:extLst>
          </p:cNvPr>
          <p:cNvSpPr>
            <a:spLocks noGrp="1"/>
          </p:cNvSpPr>
          <p:nvPr>
            <p:ph type="title"/>
          </p:nvPr>
        </p:nvSpPr>
        <p:spPr>
          <a:xfrm>
            <a:off x="548749" y="326202"/>
            <a:ext cx="10895106" cy="1325563"/>
          </a:xfrm>
        </p:spPr>
        <p:txBody>
          <a:bodyPr>
            <a:normAutofit fontScale="90000"/>
          </a:bodyPr>
          <a:lstStyle/>
          <a:p>
            <a:r>
              <a:rPr lang="tr-TR" b="0" i="0" dirty="0" err="1">
                <a:solidFill>
                  <a:srgbClr val="333333"/>
                </a:solidFill>
                <a:effectLst/>
                <a:latin typeface="Muli"/>
              </a:rPr>
              <a:t>The</a:t>
            </a:r>
            <a:r>
              <a:rPr lang="tr-TR" b="0" i="0" dirty="0">
                <a:solidFill>
                  <a:srgbClr val="333333"/>
                </a:solidFill>
                <a:effectLst/>
                <a:latin typeface="Muli"/>
              </a:rPr>
              <a:t> </a:t>
            </a:r>
            <a:r>
              <a:rPr lang="tr-TR" b="0" i="0" dirty="0" err="1">
                <a:solidFill>
                  <a:srgbClr val="333333"/>
                </a:solidFill>
                <a:effectLst/>
                <a:latin typeface="Muli"/>
              </a:rPr>
              <a:t>ReCup</a:t>
            </a:r>
            <a:r>
              <a:rPr lang="tr-TR" b="0" i="0" dirty="0">
                <a:solidFill>
                  <a:srgbClr val="333333"/>
                </a:solidFill>
                <a:effectLst/>
                <a:latin typeface="Muli"/>
              </a:rPr>
              <a:t> </a:t>
            </a:r>
            <a:r>
              <a:rPr lang="tr-TR" b="0" i="0" dirty="0" err="1">
                <a:solidFill>
                  <a:srgbClr val="333333"/>
                </a:solidFill>
                <a:effectLst/>
                <a:latin typeface="Muli"/>
              </a:rPr>
              <a:t>programme</a:t>
            </a:r>
            <a:r>
              <a:rPr lang="tr-TR" b="0" i="0" dirty="0">
                <a:solidFill>
                  <a:srgbClr val="333333"/>
                </a:solidFill>
                <a:effectLst/>
                <a:latin typeface="Muli"/>
              </a:rPr>
              <a:t> </a:t>
            </a:r>
            <a:br>
              <a:rPr lang="tr-TR" b="0" i="0" dirty="0">
                <a:solidFill>
                  <a:srgbClr val="333333"/>
                </a:solidFill>
                <a:effectLst/>
                <a:latin typeface="Muli"/>
              </a:rPr>
            </a:br>
            <a:endParaRPr lang="tr-TR" dirty="0"/>
          </a:p>
        </p:txBody>
      </p:sp>
      <p:sp>
        <p:nvSpPr>
          <p:cNvPr id="7" name="Metin kutusu 6">
            <a:extLst>
              <a:ext uri="{FF2B5EF4-FFF2-40B4-BE49-F238E27FC236}">
                <a16:creationId xmlns:a16="http://schemas.microsoft.com/office/drawing/2014/main" id="{C1435E9C-A3F6-CF0C-1A73-B352C506C5C5}"/>
              </a:ext>
            </a:extLst>
          </p:cNvPr>
          <p:cNvSpPr txBox="1"/>
          <p:nvPr/>
        </p:nvSpPr>
        <p:spPr>
          <a:xfrm>
            <a:off x="663720" y="1542108"/>
            <a:ext cx="6096000" cy="2585323"/>
          </a:xfrm>
          <a:prstGeom prst="rect">
            <a:avLst/>
          </a:prstGeom>
          <a:noFill/>
        </p:spPr>
        <p:txBody>
          <a:bodyPr wrap="square">
            <a:spAutoFit/>
          </a:bodyPr>
          <a:lstStyle/>
          <a:p>
            <a:r>
              <a:rPr lang="en-US" dirty="0"/>
              <a:t>McDonald’s has been sponsoring The Next Generation Cup Consortium for about 18 months, alongside Starbucks. </a:t>
            </a:r>
            <a:endParaRPr lang="tr-TR" dirty="0"/>
          </a:p>
          <a:p>
            <a:pPr marL="285750" indent="-285750">
              <a:buFont typeface="Arial" panose="020B0604020202020204" pitchFamily="34" charset="0"/>
              <a:buChar char="•"/>
            </a:pPr>
            <a:r>
              <a:rPr lang="en-US" dirty="0"/>
              <a:t>The aim is not only to stimulate innovation around the next generation of cups that will be sustainable and widely-accepted, but also to </a:t>
            </a:r>
            <a:r>
              <a:rPr lang="en-US" b="1" dirty="0"/>
              <a:t>provide a significant amount of funding so that innovations can be tested in real-life studies </a:t>
            </a:r>
            <a:r>
              <a:rPr lang="en-US" dirty="0"/>
              <a:t>and across large reaching scales.</a:t>
            </a:r>
            <a:endParaRPr lang="tr-TR" dirty="0"/>
          </a:p>
        </p:txBody>
      </p:sp>
      <p:grpSp>
        <p:nvGrpSpPr>
          <p:cNvPr id="17" name="Grup 16">
            <a:extLst>
              <a:ext uri="{FF2B5EF4-FFF2-40B4-BE49-F238E27FC236}">
                <a16:creationId xmlns:a16="http://schemas.microsoft.com/office/drawing/2014/main" id="{67ADF4A7-5DEF-FF3D-1BB3-FE8605131F7B}"/>
              </a:ext>
            </a:extLst>
          </p:cNvPr>
          <p:cNvGrpSpPr/>
          <p:nvPr/>
        </p:nvGrpSpPr>
        <p:grpSpPr>
          <a:xfrm>
            <a:off x="430866" y="4420420"/>
            <a:ext cx="9393677" cy="1601810"/>
            <a:chOff x="430866" y="4420420"/>
            <a:chExt cx="9393677" cy="1601810"/>
          </a:xfrm>
        </p:grpSpPr>
        <p:sp>
          <p:nvSpPr>
            <p:cNvPr id="13" name="Metin kutusu 12">
              <a:extLst>
                <a:ext uri="{FF2B5EF4-FFF2-40B4-BE49-F238E27FC236}">
                  <a16:creationId xmlns:a16="http://schemas.microsoft.com/office/drawing/2014/main" id="{56CF38D3-389C-D6FF-6584-5312E878DED3}"/>
                </a:ext>
              </a:extLst>
            </p:cNvPr>
            <p:cNvSpPr txBox="1"/>
            <p:nvPr/>
          </p:nvSpPr>
          <p:spPr>
            <a:xfrm>
              <a:off x="430866" y="4420420"/>
              <a:ext cx="6096000" cy="369332"/>
            </a:xfrm>
            <a:prstGeom prst="rect">
              <a:avLst/>
            </a:prstGeom>
            <a:noFill/>
          </p:spPr>
          <p:txBody>
            <a:bodyPr wrap="square">
              <a:spAutoFit/>
            </a:bodyPr>
            <a:lstStyle/>
            <a:p>
              <a:pPr algn="l"/>
              <a:r>
                <a:rPr lang="tr-TR" b="0" i="1" dirty="0" err="1">
                  <a:solidFill>
                    <a:srgbClr val="FFC000"/>
                  </a:solidFill>
                  <a:effectLst/>
                  <a:latin typeface="Muli"/>
                </a:rPr>
                <a:t>The</a:t>
              </a:r>
              <a:r>
                <a:rPr lang="tr-TR" b="0" i="1" dirty="0">
                  <a:solidFill>
                    <a:srgbClr val="FFC000"/>
                  </a:solidFill>
                  <a:effectLst/>
                  <a:latin typeface="Muli"/>
                </a:rPr>
                <a:t> </a:t>
              </a:r>
              <a:r>
                <a:rPr lang="tr-TR" b="0" i="1" dirty="0" err="1">
                  <a:solidFill>
                    <a:srgbClr val="FFC000"/>
                  </a:solidFill>
                  <a:effectLst/>
                  <a:latin typeface="Muli"/>
                </a:rPr>
                <a:t>key</a:t>
              </a:r>
              <a:r>
                <a:rPr lang="tr-TR" b="0" i="1" dirty="0">
                  <a:solidFill>
                    <a:srgbClr val="FFC000"/>
                  </a:solidFill>
                  <a:effectLst/>
                  <a:latin typeface="Muli"/>
                </a:rPr>
                <a:t> </a:t>
              </a:r>
              <a:r>
                <a:rPr lang="tr-TR" b="0" i="1" dirty="0" err="1">
                  <a:solidFill>
                    <a:srgbClr val="FFC000"/>
                  </a:solidFill>
                  <a:effectLst/>
                  <a:latin typeface="Muli"/>
                </a:rPr>
                <a:t>to</a:t>
              </a:r>
              <a:r>
                <a:rPr lang="tr-TR" b="0" i="1" dirty="0">
                  <a:solidFill>
                    <a:srgbClr val="FFC000"/>
                  </a:solidFill>
                  <a:effectLst/>
                  <a:latin typeface="Muli"/>
                </a:rPr>
                <a:t> </a:t>
              </a:r>
              <a:r>
                <a:rPr lang="tr-TR" b="0" i="1" dirty="0" err="1">
                  <a:solidFill>
                    <a:srgbClr val="FFC000"/>
                  </a:solidFill>
                  <a:effectLst/>
                  <a:latin typeface="Muli"/>
                </a:rPr>
                <a:t>partnerships</a:t>
              </a:r>
              <a:endParaRPr lang="tr-TR" b="0" i="1" dirty="0">
                <a:solidFill>
                  <a:srgbClr val="FFC000"/>
                </a:solidFill>
                <a:effectLst/>
                <a:latin typeface="Muli"/>
              </a:endParaRPr>
            </a:p>
          </p:txBody>
        </p:sp>
        <p:sp>
          <p:nvSpPr>
            <p:cNvPr id="15" name="Metin kutusu 14">
              <a:extLst>
                <a:ext uri="{FF2B5EF4-FFF2-40B4-BE49-F238E27FC236}">
                  <a16:creationId xmlns:a16="http://schemas.microsoft.com/office/drawing/2014/main" id="{7E3C08D4-52A5-7AF0-5844-472888DCA4D3}"/>
                </a:ext>
              </a:extLst>
            </p:cNvPr>
            <p:cNvSpPr txBox="1"/>
            <p:nvPr/>
          </p:nvSpPr>
          <p:spPr>
            <a:xfrm>
              <a:off x="430866" y="4821901"/>
              <a:ext cx="9393677" cy="1200329"/>
            </a:xfrm>
            <a:prstGeom prst="rect">
              <a:avLst/>
            </a:prstGeom>
            <a:noFill/>
          </p:spPr>
          <p:txBody>
            <a:bodyPr wrap="square">
              <a:spAutoFit/>
            </a:bodyPr>
            <a:lstStyle/>
            <a:p>
              <a:r>
                <a:rPr lang="en-US" b="0" i="1" dirty="0">
                  <a:solidFill>
                    <a:srgbClr val="333333"/>
                  </a:solidFill>
                  <a:effectLst/>
                  <a:latin typeface="Muli"/>
                </a:rPr>
                <a:t>An example of the need for partnerships is the recent rollout of paper straws in the UK – there was simply not enough production capacity globally to supply the nation, so our suppliers bought some production facilities online that now produce paper straws not only for the UK McDonald’s market, but for the European McDonald’s markets, as well as for other customers around the world</a:t>
              </a:r>
              <a:endParaRPr lang="tr-TR" i="1" dirty="0"/>
            </a:p>
          </p:txBody>
        </p:sp>
      </p:grpSp>
      <p:pic>
        <p:nvPicPr>
          <p:cNvPr id="16" name="Resim 15">
            <a:extLst>
              <a:ext uri="{FF2B5EF4-FFF2-40B4-BE49-F238E27FC236}">
                <a16:creationId xmlns:a16="http://schemas.microsoft.com/office/drawing/2014/main" id="{E9F5431A-3DBB-F6A1-5A1B-E05B7900A544}"/>
              </a:ext>
            </a:extLst>
          </p:cNvPr>
          <p:cNvPicPr>
            <a:picLocks noChangeAspect="1"/>
          </p:cNvPicPr>
          <p:nvPr/>
        </p:nvPicPr>
        <p:blipFill>
          <a:blip r:embed="rId2"/>
          <a:stretch>
            <a:fillRect/>
          </a:stretch>
        </p:blipFill>
        <p:spPr>
          <a:xfrm>
            <a:off x="7487001" y="1214706"/>
            <a:ext cx="3956854" cy="2374112"/>
          </a:xfrm>
          <a:prstGeom prst="rect">
            <a:avLst/>
          </a:prstGeom>
        </p:spPr>
      </p:pic>
      <p:sp>
        <p:nvSpPr>
          <p:cNvPr id="19" name="Metin kutusu 18">
            <a:extLst>
              <a:ext uri="{FF2B5EF4-FFF2-40B4-BE49-F238E27FC236}">
                <a16:creationId xmlns:a16="http://schemas.microsoft.com/office/drawing/2014/main" id="{EDAEC536-89FC-947E-82E8-32C6736AFECC}"/>
              </a:ext>
            </a:extLst>
          </p:cNvPr>
          <p:cNvSpPr txBox="1"/>
          <p:nvPr/>
        </p:nvSpPr>
        <p:spPr>
          <a:xfrm>
            <a:off x="4439812" y="6526066"/>
            <a:ext cx="6094378" cy="369332"/>
          </a:xfrm>
          <a:prstGeom prst="rect">
            <a:avLst/>
          </a:prstGeom>
          <a:noFill/>
        </p:spPr>
        <p:txBody>
          <a:bodyPr wrap="square">
            <a:spAutoFit/>
          </a:bodyPr>
          <a:lstStyle/>
          <a:p>
            <a:r>
              <a:rPr lang="tr-TR" dirty="0">
                <a:hlinkClick r:id="rId3"/>
              </a:rPr>
              <a:t>https://youtu.be/wrIjvo_xrrk</a:t>
            </a:r>
            <a:r>
              <a:rPr lang="tr-TR" dirty="0"/>
              <a:t> </a:t>
            </a:r>
          </a:p>
        </p:txBody>
      </p:sp>
    </p:spTree>
    <p:extLst>
      <p:ext uri="{BB962C8B-B14F-4D97-AF65-F5344CB8AC3E}">
        <p14:creationId xmlns:p14="http://schemas.microsoft.com/office/powerpoint/2010/main" val="1416512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684EA5-FCE9-AD31-6382-F04188E5A4C9}"/>
              </a:ext>
            </a:extLst>
          </p:cNvPr>
          <p:cNvSpPr>
            <a:spLocks noGrp="1"/>
          </p:cNvSpPr>
          <p:nvPr>
            <p:ph type="title"/>
          </p:nvPr>
        </p:nvSpPr>
        <p:spPr/>
        <p:txBody>
          <a:bodyPr/>
          <a:lstStyle/>
          <a:p>
            <a:r>
              <a:rPr lang="tr-TR" dirty="0" err="1"/>
              <a:t>Change</a:t>
            </a:r>
            <a:r>
              <a:rPr lang="tr-TR" dirty="0"/>
              <a:t> a </a:t>
            </a:r>
            <a:r>
              <a:rPr lang="tr-TR" dirty="0" err="1"/>
              <a:t>little</a:t>
            </a:r>
            <a:r>
              <a:rPr lang="tr-TR" dirty="0"/>
              <a:t>, </a:t>
            </a:r>
            <a:r>
              <a:rPr lang="tr-TR" dirty="0" err="1"/>
              <a:t>change</a:t>
            </a:r>
            <a:r>
              <a:rPr lang="tr-TR" dirty="0"/>
              <a:t> a lot </a:t>
            </a:r>
          </a:p>
        </p:txBody>
      </p:sp>
      <p:pic>
        <p:nvPicPr>
          <p:cNvPr id="4" name="Çevrimiçi Medya 3" title="Change a little, change a lot | McDonald's UK">
            <a:hlinkClick r:id="" action="ppaction://media"/>
            <a:extLst>
              <a:ext uri="{FF2B5EF4-FFF2-40B4-BE49-F238E27FC236}">
                <a16:creationId xmlns:a16="http://schemas.microsoft.com/office/drawing/2014/main" id="{8643C4BE-009E-CE1F-9E09-73C4C85A0F6C}"/>
              </a:ext>
            </a:extLst>
          </p:cNvPr>
          <p:cNvPicPr>
            <a:picLocks noGrp="1" noRot="1" noChangeAspect="1"/>
          </p:cNvPicPr>
          <p:nvPr>
            <p:ph idx="1"/>
            <a:videoFile r:link="rId1"/>
          </p:nvPr>
        </p:nvPicPr>
        <p:blipFill>
          <a:blip r:embed="rId3"/>
          <a:stretch>
            <a:fillRect/>
          </a:stretch>
        </p:blipFill>
        <p:spPr>
          <a:xfrm>
            <a:off x="2382838" y="1949450"/>
            <a:ext cx="7426325" cy="4195763"/>
          </a:xfrm>
          <a:prstGeom prst="rect">
            <a:avLst/>
          </a:prstGeom>
        </p:spPr>
      </p:pic>
    </p:spTree>
    <p:extLst>
      <p:ext uri="{BB962C8B-B14F-4D97-AF65-F5344CB8AC3E}">
        <p14:creationId xmlns:p14="http://schemas.microsoft.com/office/powerpoint/2010/main" val="61725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2"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3" name="Rectangle 12">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4" name="Rectangle 14">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5" name="Group 16">
            <a:extLst>
              <a:ext uri="{FF2B5EF4-FFF2-40B4-BE49-F238E27FC236}">
                <a16:creationId xmlns:a16="http://schemas.microsoft.com/office/drawing/2014/main" id="{454EBC63-9B8A-48FA-885B-2809B0F3B6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8" name="Picture 17">
              <a:extLst>
                <a:ext uri="{FF2B5EF4-FFF2-40B4-BE49-F238E27FC236}">
                  <a16:creationId xmlns:a16="http://schemas.microsoft.com/office/drawing/2014/main" id="{B698C5F4-E9F5-4A3F-A52B-9CFF36DE9B2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9" name="Picture 18">
              <a:extLst>
                <a:ext uri="{FF2B5EF4-FFF2-40B4-BE49-F238E27FC236}">
                  <a16:creationId xmlns:a16="http://schemas.microsoft.com/office/drawing/2014/main" id="{8CC1C09C-CDFA-4320-B748-8E51ED534B7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Başlık 1">
            <a:extLst>
              <a:ext uri="{FF2B5EF4-FFF2-40B4-BE49-F238E27FC236}">
                <a16:creationId xmlns:a16="http://schemas.microsoft.com/office/drawing/2014/main" id="{3C1032DF-DC66-49E0-5057-9247FAC3E16B}"/>
              </a:ext>
            </a:extLst>
          </p:cNvPr>
          <p:cNvSpPr>
            <a:spLocks noGrp="1"/>
          </p:cNvSpPr>
          <p:nvPr>
            <p:ph type="title"/>
          </p:nvPr>
        </p:nvSpPr>
        <p:spPr>
          <a:xfrm>
            <a:off x="838200" y="744909"/>
            <a:ext cx="5562600" cy="3155419"/>
          </a:xfrm>
        </p:spPr>
        <p:txBody>
          <a:bodyPr vert="horz" lIns="91440" tIns="45720" rIns="91440" bIns="45720" rtlCol="0" anchor="b">
            <a:normAutofit/>
          </a:bodyPr>
          <a:lstStyle/>
          <a:p>
            <a:r>
              <a:rPr lang="en-US"/>
              <a:t>But your plan needs to be consistent…</a:t>
            </a:r>
          </a:p>
        </p:txBody>
      </p:sp>
      <p:pic>
        <p:nvPicPr>
          <p:cNvPr id="4" name="Resim 3">
            <a:extLst>
              <a:ext uri="{FF2B5EF4-FFF2-40B4-BE49-F238E27FC236}">
                <a16:creationId xmlns:a16="http://schemas.microsoft.com/office/drawing/2014/main" id="{252A9E1B-5F84-C5DA-6E4C-67B91CB1744F}"/>
              </a:ext>
            </a:extLst>
          </p:cNvPr>
          <p:cNvPicPr>
            <a:picLocks noChangeAspect="1"/>
          </p:cNvPicPr>
          <p:nvPr/>
        </p:nvPicPr>
        <p:blipFill>
          <a:blip r:embed="rId5"/>
          <a:stretch>
            <a:fillRect/>
          </a:stretch>
        </p:blipFill>
        <p:spPr>
          <a:xfrm>
            <a:off x="6536987" y="-93539"/>
            <a:ext cx="4741052" cy="6772934"/>
          </a:xfrm>
          <a:prstGeom prst="rect">
            <a:avLst/>
          </a:prstGeom>
        </p:spPr>
      </p:pic>
    </p:spTree>
    <p:extLst>
      <p:ext uri="{BB962C8B-B14F-4D97-AF65-F5344CB8AC3E}">
        <p14:creationId xmlns:p14="http://schemas.microsoft.com/office/powerpoint/2010/main" val="933359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7" name="Rectangle 26">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8" name="Group 28">
            <a:extLst>
              <a:ext uri="{FF2B5EF4-FFF2-40B4-BE49-F238E27FC236}">
                <a16:creationId xmlns:a16="http://schemas.microsoft.com/office/drawing/2014/main" id="{8B308828-4749-4D6D-9CEA-433D2BD27E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30" name="Picture 29">
              <a:extLst>
                <a:ext uri="{FF2B5EF4-FFF2-40B4-BE49-F238E27FC236}">
                  <a16:creationId xmlns:a16="http://schemas.microsoft.com/office/drawing/2014/main" id="{FA43358F-8AF6-45AF-B1D4-3EA84DDE724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31" name="Picture 30">
              <a:extLst>
                <a:ext uri="{FF2B5EF4-FFF2-40B4-BE49-F238E27FC236}">
                  <a16:creationId xmlns:a16="http://schemas.microsoft.com/office/drawing/2014/main" id="{33B887FE-73E4-4849-9FF5-BEBA0406869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33" name="Rectangle 32">
            <a:extLst>
              <a:ext uri="{FF2B5EF4-FFF2-40B4-BE49-F238E27FC236}">
                <a16:creationId xmlns:a16="http://schemas.microsoft.com/office/drawing/2014/main" id="{0DADC141-2CF4-4D22-BFEF-05FB358E4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4D9295F-343A-B358-27BF-57423E656EE2}"/>
              </a:ext>
            </a:extLst>
          </p:cNvPr>
          <p:cNvSpPr>
            <a:spLocks noGrp="1"/>
          </p:cNvSpPr>
          <p:nvPr>
            <p:ph type="title"/>
          </p:nvPr>
        </p:nvSpPr>
        <p:spPr>
          <a:xfrm>
            <a:off x="1143000" y="1066800"/>
            <a:ext cx="5410200" cy="1997075"/>
          </a:xfrm>
        </p:spPr>
        <p:txBody>
          <a:bodyPr>
            <a:normAutofit/>
          </a:bodyPr>
          <a:lstStyle/>
          <a:p>
            <a:r>
              <a:rPr lang="tr-TR" sz="3600"/>
              <a:t>Key takeaway</a:t>
            </a:r>
            <a:br>
              <a:rPr lang="tr-TR" sz="3600"/>
            </a:br>
            <a:endParaRPr lang="tr-TR" sz="3600"/>
          </a:p>
        </p:txBody>
      </p:sp>
      <p:sp>
        <p:nvSpPr>
          <p:cNvPr id="32" name="İçerik Yer Tutucusu 2">
            <a:extLst>
              <a:ext uri="{FF2B5EF4-FFF2-40B4-BE49-F238E27FC236}">
                <a16:creationId xmlns:a16="http://schemas.microsoft.com/office/drawing/2014/main" id="{4B73328C-FFB0-97AA-F0EA-35FFB813636E}"/>
              </a:ext>
            </a:extLst>
          </p:cNvPr>
          <p:cNvSpPr>
            <a:spLocks noGrp="1"/>
          </p:cNvSpPr>
          <p:nvPr>
            <p:ph idx="1"/>
          </p:nvPr>
        </p:nvSpPr>
        <p:spPr>
          <a:xfrm>
            <a:off x="1142999" y="2198452"/>
            <a:ext cx="5674118" cy="3745146"/>
          </a:xfrm>
        </p:spPr>
        <p:txBody>
          <a:bodyPr>
            <a:noAutofit/>
          </a:bodyPr>
          <a:lstStyle/>
          <a:p>
            <a:pPr>
              <a:lnSpc>
                <a:spcPct val="100000"/>
              </a:lnSpc>
            </a:pPr>
            <a:r>
              <a:rPr lang="en-US" sz="1700" dirty="0"/>
              <a:t>The essence of sustainable marketing is that you </a:t>
            </a:r>
            <a:r>
              <a:rPr lang="en-US" sz="1700" b="1" dirty="0"/>
              <a:t>position your brand </a:t>
            </a:r>
            <a:r>
              <a:rPr lang="en-US" sz="1700" dirty="0"/>
              <a:t>as an active figure in an </a:t>
            </a:r>
            <a:r>
              <a:rPr lang="en-US" sz="1700" b="1" dirty="0"/>
              <a:t>environmental or societal issue</a:t>
            </a:r>
            <a:r>
              <a:rPr lang="en-US" sz="1700" dirty="0"/>
              <a:t>. </a:t>
            </a:r>
            <a:endParaRPr lang="tr-TR" sz="1700" dirty="0"/>
          </a:p>
          <a:p>
            <a:pPr>
              <a:lnSpc>
                <a:spcPct val="100000"/>
              </a:lnSpc>
            </a:pPr>
            <a:r>
              <a:rPr lang="en-US" sz="1700" dirty="0"/>
              <a:t>It can humanize your brand messages and create another reason </a:t>
            </a:r>
            <a:r>
              <a:rPr lang="en-US" sz="1700" b="1" dirty="0"/>
              <a:t>why customers should choose you over your competition</a:t>
            </a:r>
            <a:r>
              <a:rPr lang="en-US" sz="1700" dirty="0"/>
              <a:t>. </a:t>
            </a:r>
            <a:endParaRPr lang="tr-TR" sz="1700" dirty="0"/>
          </a:p>
          <a:p>
            <a:pPr>
              <a:lnSpc>
                <a:spcPct val="100000"/>
              </a:lnSpc>
            </a:pPr>
            <a:r>
              <a:rPr lang="en-US" sz="1700" dirty="0"/>
              <a:t>But do not underestimate the commitment needed to participate in sustainable initiatives. These aren't simple 'buzzwords' or 'hot topics' – they are programs dedicated to </a:t>
            </a:r>
            <a:r>
              <a:rPr lang="en-US" sz="1700" b="1" dirty="0"/>
              <a:t>reducing carbon emissions, increasing recyclable materials, and improving prospects for the next generation</a:t>
            </a:r>
            <a:r>
              <a:rPr lang="en-US" sz="1700" dirty="0"/>
              <a:t>. </a:t>
            </a:r>
            <a:endParaRPr lang="tr-TR" sz="1700" dirty="0"/>
          </a:p>
        </p:txBody>
      </p:sp>
      <p:pic>
        <p:nvPicPr>
          <p:cNvPr id="7" name="Graphic 6" descr="Pazarlama">
            <a:extLst>
              <a:ext uri="{FF2B5EF4-FFF2-40B4-BE49-F238E27FC236}">
                <a16:creationId xmlns:a16="http://schemas.microsoft.com/office/drawing/2014/main" id="{DED5B408-9EFC-1E2D-DBD9-AD4F92914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0400" y="1324187"/>
            <a:ext cx="4209625" cy="4209625"/>
          </a:xfrm>
          <a:prstGeom prst="rect">
            <a:avLst/>
          </a:prstGeom>
        </p:spPr>
      </p:pic>
    </p:spTree>
    <p:extLst>
      <p:ext uri="{BB962C8B-B14F-4D97-AF65-F5344CB8AC3E}">
        <p14:creationId xmlns:p14="http://schemas.microsoft.com/office/powerpoint/2010/main" val="13371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Çevrimiçi Medya 4" title="Causes and Effects of Climate Change | National Geographic">
            <a:hlinkClick r:id="" action="ppaction://media"/>
            <a:extLst>
              <a:ext uri="{FF2B5EF4-FFF2-40B4-BE49-F238E27FC236}">
                <a16:creationId xmlns:a16="http://schemas.microsoft.com/office/drawing/2014/main" id="{B9217CE0-02D4-DBF0-3088-323B3B0A753A}"/>
              </a:ext>
            </a:extLst>
          </p:cNvPr>
          <p:cNvPicPr>
            <a:picLocks noRot="1" noChangeAspect="1"/>
          </p:cNvPicPr>
          <p:nvPr>
            <a:videoFile r:link="rId1"/>
          </p:nvPr>
        </p:nvPicPr>
        <p:blipFill>
          <a:blip r:embed="rId3"/>
          <a:stretch>
            <a:fillRect/>
          </a:stretch>
        </p:blipFill>
        <p:spPr>
          <a:xfrm>
            <a:off x="768485" y="365452"/>
            <a:ext cx="10982013" cy="6204837"/>
          </a:xfrm>
          <a:prstGeom prst="rect">
            <a:avLst/>
          </a:prstGeom>
        </p:spPr>
      </p:pic>
    </p:spTree>
    <p:extLst>
      <p:ext uri="{BB962C8B-B14F-4D97-AF65-F5344CB8AC3E}">
        <p14:creationId xmlns:p14="http://schemas.microsoft.com/office/powerpoint/2010/main" val="42322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1" name="Picture 2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3" name="Rectangle 22">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34F8020C-60BB-4357-8207-13221A99A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7" name="Group 26">
            <a:extLst>
              <a:ext uri="{FF2B5EF4-FFF2-40B4-BE49-F238E27FC236}">
                <a16:creationId xmlns:a16="http://schemas.microsoft.com/office/drawing/2014/main" id="{BFF2FD3B-8824-41F9-ADE3-76A18BF3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28" name="Picture 27">
              <a:extLst>
                <a:ext uri="{FF2B5EF4-FFF2-40B4-BE49-F238E27FC236}">
                  <a16:creationId xmlns:a16="http://schemas.microsoft.com/office/drawing/2014/main" id="{615F0403-050D-4F17-A549-A1B9B864A02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9" name="Picture 28">
              <a:extLst>
                <a:ext uri="{FF2B5EF4-FFF2-40B4-BE49-F238E27FC236}">
                  <a16:creationId xmlns:a16="http://schemas.microsoft.com/office/drawing/2014/main" id="{2DE1FF36-DCA2-4586-9C30-66B345799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31" name="Rectangle 30">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01804DBB-7714-410C-80D1-58009A170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aşlık 13">
            <a:extLst>
              <a:ext uri="{FF2B5EF4-FFF2-40B4-BE49-F238E27FC236}">
                <a16:creationId xmlns:a16="http://schemas.microsoft.com/office/drawing/2014/main" id="{965908C2-7C99-2FBE-40AF-FE4885C364ED}"/>
              </a:ext>
            </a:extLst>
          </p:cNvPr>
          <p:cNvSpPr>
            <a:spLocks noGrp="1"/>
          </p:cNvSpPr>
          <p:nvPr>
            <p:ph type="title"/>
          </p:nvPr>
        </p:nvSpPr>
        <p:spPr>
          <a:xfrm>
            <a:off x="738404" y="347427"/>
            <a:ext cx="8875970" cy="333983"/>
          </a:xfrm>
        </p:spPr>
        <p:txBody>
          <a:bodyPr vert="horz" lIns="91440" tIns="45720" rIns="91440" bIns="45720" rtlCol="0" anchor="b">
            <a:normAutofit fontScale="90000"/>
          </a:bodyPr>
          <a:lstStyle/>
          <a:p>
            <a:r>
              <a:rPr lang="en-US" dirty="0"/>
              <a:t>Some other facts…</a:t>
            </a:r>
          </a:p>
        </p:txBody>
      </p:sp>
      <p:sp>
        <p:nvSpPr>
          <p:cNvPr id="5" name="Metin kutusu 4">
            <a:extLst>
              <a:ext uri="{FF2B5EF4-FFF2-40B4-BE49-F238E27FC236}">
                <a16:creationId xmlns:a16="http://schemas.microsoft.com/office/drawing/2014/main" id="{1F77196F-18D9-6C6B-FD16-C3D3A0ABFD74}"/>
              </a:ext>
            </a:extLst>
          </p:cNvPr>
          <p:cNvSpPr txBox="1"/>
          <p:nvPr/>
        </p:nvSpPr>
        <p:spPr>
          <a:xfrm>
            <a:off x="684278" y="2392959"/>
            <a:ext cx="10842588" cy="1202154"/>
          </a:xfrm>
          <a:prstGeom prst="rect">
            <a:avLst/>
          </a:prstGeom>
        </p:spPr>
        <p:txBody>
          <a:bodyPr vert="horz" lIns="91440" tIns="45720" rIns="91440" bIns="45720" rtlCol="0" anchor="t">
            <a:normAutofit/>
          </a:bodyPr>
          <a:lstStyle/>
          <a:p>
            <a:pPr marL="342900" indent="-342900">
              <a:spcBef>
                <a:spcPts val="1000"/>
              </a:spcBef>
              <a:buClr>
                <a:schemeClr val="accent1"/>
              </a:buClr>
              <a:buFont typeface="Arial" panose="020B0604020202020204" pitchFamily="34" charset="0"/>
              <a:buChar char="•"/>
            </a:pPr>
            <a:r>
              <a:rPr lang="en-US" sz="2000" dirty="0"/>
              <a:t>Around 258 million people live outside their countries of origin and 68.5 million are displaced. Disasters and the effects of climate change have displaced more people than ever before – on average 14 million people annually. </a:t>
            </a:r>
          </a:p>
        </p:txBody>
      </p:sp>
      <p:sp>
        <p:nvSpPr>
          <p:cNvPr id="3" name="Metin kutusu 2">
            <a:extLst>
              <a:ext uri="{FF2B5EF4-FFF2-40B4-BE49-F238E27FC236}">
                <a16:creationId xmlns:a16="http://schemas.microsoft.com/office/drawing/2014/main" id="{9FF7F085-15D7-AE56-0F84-817ED5376795}"/>
              </a:ext>
            </a:extLst>
          </p:cNvPr>
          <p:cNvSpPr txBox="1"/>
          <p:nvPr/>
        </p:nvSpPr>
        <p:spPr>
          <a:xfrm>
            <a:off x="684277" y="681410"/>
            <a:ext cx="10842589" cy="1631216"/>
          </a:xfrm>
          <a:prstGeom prst="rect">
            <a:avLst/>
          </a:prstGeom>
          <a:noFill/>
        </p:spPr>
        <p:txBody>
          <a:bodyPr wrap="square">
            <a:spAutoFit/>
          </a:bodyPr>
          <a:lstStyle/>
          <a:p>
            <a:pPr marL="285750" indent="-285750">
              <a:spcAft>
                <a:spcPts val="600"/>
              </a:spcAft>
              <a:buFont typeface="Arial" panose="020B0604020202020204" pitchFamily="34" charset="0"/>
              <a:buChar char="•"/>
            </a:pPr>
            <a:r>
              <a:rPr lang="tr-TR" sz="2000" dirty="0"/>
              <a:t> </a:t>
            </a:r>
            <a:r>
              <a:rPr lang="en-US" sz="2000" dirty="0"/>
              <a:t>It's estimated that approximately 700 million people still live on less than US$1.90 per day, a total of 1.3 billion people are multi-dimensionally poor, including a disproportionate number of women and people with disabilities and 80 percent of humanity lives on less than US$10 per day. Increasingly, middle-income countries account for a large part of this trend.</a:t>
            </a:r>
            <a:endParaRPr lang="tr-TR" sz="2000" dirty="0"/>
          </a:p>
        </p:txBody>
      </p:sp>
      <p:sp>
        <p:nvSpPr>
          <p:cNvPr id="11" name="Metin kutusu 10">
            <a:extLst>
              <a:ext uri="{FF2B5EF4-FFF2-40B4-BE49-F238E27FC236}">
                <a16:creationId xmlns:a16="http://schemas.microsoft.com/office/drawing/2014/main" id="{FD085718-FEE9-A4E2-ABC5-EC095228C6D5}"/>
              </a:ext>
            </a:extLst>
          </p:cNvPr>
          <p:cNvSpPr txBox="1"/>
          <p:nvPr/>
        </p:nvSpPr>
        <p:spPr>
          <a:xfrm>
            <a:off x="736524" y="3437809"/>
            <a:ext cx="10717072" cy="101566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b="0" i="0" dirty="0">
                <a:solidFill>
                  <a:srgbClr val="000000"/>
                </a:solidFill>
                <a:effectLst/>
              </a:rPr>
              <a:t>840 million people worldwide have no access to electricity, and 2.9 billion people use solid fuels to cook or heat their homes, exposing their families to grave health hazards and contributing to vast deforestation worldwide</a:t>
            </a:r>
            <a:endParaRPr lang="tr-TR" sz="2000" dirty="0"/>
          </a:p>
        </p:txBody>
      </p:sp>
      <p:sp>
        <p:nvSpPr>
          <p:cNvPr id="13" name="Metin kutusu 12">
            <a:extLst>
              <a:ext uri="{FF2B5EF4-FFF2-40B4-BE49-F238E27FC236}">
                <a16:creationId xmlns:a16="http://schemas.microsoft.com/office/drawing/2014/main" id="{6B7AB407-8A87-52EB-2B99-582021FE5AAA}"/>
              </a:ext>
            </a:extLst>
          </p:cNvPr>
          <p:cNvSpPr txBox="1"/>
          <p:nvPr/>
        </p:nvSpPr>
        <p:spPr>
          <a:xfrm>
            <a:off x="736524" y="4588332"/>
            <a:ext cx="10364099" cy="101566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dirty="0"/>
              <a:t>Women and girls make up a disproportionate share of people in poverty, and are more likely to face hunger, violence, and the impacts of disaster and climate change. They are also more likely to be denied access to legal rights and basic services.</a:t>
            </a:r>
            <a:endParaRPr lang="tr-TR" sz="2000" dirty="0"/>
          </a:p>
        </p:txBody>
      </p:sp>
    </p:spTree>
    <p:extLst>
      <p:ext uri="{BB962C8B-B14F-4D97-AF65-F5344CB8AC3E}">
        <p14:creationId xmlns:p14="http://schemas.microsoft.com/office/powerpoint/2010/main" val="109275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0" name="Rectangle 29">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32" name="Group 31">
            <a:extLst>
              <a:ext uri="{FF2B5EF4-FFF2-40B4-BE49-F238E27FC236}">
                <a16:creationId xmlns:a16="http://schemas.microsoft.com/office/drawing/2014/main" id="{8B308828-4749-4D6D-9CEA-433D2BD27E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33" name="Picture 32">
              <a:extLst>
                <a:ext uri="{FF2B5EF4-FFF2-40B4-BE49-F238E27FC236}">
                  <a16:creationId xmlns:a16="http://schemas.microsoft.com/office/drawing/2014/main" id="{FA43358F-8AF6-45AF-B1D4-3EA84DDE724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34" name="Picture 33">
              <a:extLst>
                <a:ext uri="{FF2B5EF4-FFF2-40B4-BE49-F238E27FC236}">
                  <a16:creationId xmlns:a16="http://schemas.microsoft.com/office/drawing/2014/main" id="{33B887FE-73E4-4849-9FF5-BEBA0406869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36" name="Rectangle 35">
            <a:extLst>
              <a:ext uri="{FF2B5EF4-FFF2-40B4-BE49-F238E27FC236}">
                <a16:creationId xmlns:a16="http://schemas.microsoft.com/office/drawing/2014/main" id="{0DADC141-2CF4-4D22-BFEF-05FB358E4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3">
            <a:extLst>
              <a:ext uri="{FF2B5EF4-FFF2-40B4-BE49-F238E27FC236}">
                <a16:creationId xmlns:a16="http://schemas.microsoft.com/office/drawing/2014/main" id="{886DEE93-C3BE-DE92-C244-A727852D6407}"/>
              </a:ext>
            </a:extLst>
          </p:cNvPr>
          <p:cNvSpPr>
            <a:spLocks noGrp="1"/>
          </p:cNvSpPr>
          <p:nvPr>
            <p:ph type="title"/>
          </p:nvPr>
        </p:nvSpPr>
        <p:spPr>
          <a:xfrm>
            <a:off x="1139952" y="382959"/>
            <a:ext cx="5410200" cy="1997075"/>
          </a:xfrm>
        </p:spPr>
        <p:txBody>
          <a:bodyPr vert="horz" lIns="91440" tIns="45720" rIns="91440" bIns="45720" rtlCol="0">
            <a:normAutofit/>
          </a:bodyPr>
          <a:lstStyle/>
          <a:p>
            <a:r>
              <a:rPr lang="tr-TR" sz="3600" dirty="0" err="1"/>
              <a:t>Sustainable</a:t>
            </a:r>
            <a:r>
              <a:rPr lang="tr-TR" sz="3600" dirty="0"/>
              <a:t> Development</a:t>
            </a:r>
            <a:endParaRPr lang="en-US" sz="3600" dirty="0"/>
          </a:p>
        </p:txBody>
      </p:sp>
      <p:sp>
        <p:nvSpPr>
          <p:cNvPr id="5" name="İçerik Yer Tutucusu 4">
            <a:extLst>
              <a:ext uri="{FF2B5EF4-FFF2-40B4-BE49-F238E27FC236}">
                <a16:creationId xmlns:a16="http://schemas.microsoft.com/office/drawing/2014/main" id="{8E791152-ADE7-422E-4196-F1E38FA7AB6A}"/>
              </a:ext>
            </a:extLst>
          </p:cNvPr>
          <p:cNvSpPr>
            <a:spLocks noGrp="1"/>
          </p:cNvSpPr>
          <p:nvPr>
            <p:ph idx="1"/>
          </p:nvPr>
        </p:nvSpPr>
        <p:spPr>
          <a:xfrm>
            <a:off x="797668" y="1935805"/>
            <a:ext cx="8346331" cy="4009752"/>
          </a:xfrm>
        </p:spPr>
        <p:txBody>
          <a:bodyPr vert="horz" lIns="91440" tIns="45720" rIns="91440" bIns="45720" rtlCol="0">
            <a:noAutofit/>
          </a:bodyPr>
          <a:lstStyle/>
          <a:p>
            <a:pPr>
              <a:lnSpc>
                <a:spcPct val="100000"/>
              </a:lnSpc>
            </a:pPr>
            <a:r>
              <a:rPr lang="en-US" sz="1800" b="1" dirty="0"/>
              <a:t>Sustainable development is development that meets the needs of the present without compromising the ability of future generations to meet their own needs</a:t>
            </a:r>
            <a:endParaRPr lang="tr-TR" sz="1800" b="1" dirty="0"/>
          </a:p>
          <a:p>
            <a:pPr>
              <a:lnSpc>
                <a:spcPct val="100000"/>
              </a:lnSpc>
            </a:pPr>
            <a:r>
              <a:rPr lang="en-US" sz="1800" dirty="0"/>
              <a:t>The key concepts of are needs</a:t>
            </a:r>
            <a:r>
              <a:rPr lang="tr-TR" sz="1800" dirty="0"/>
              <a:t> (</a:t>
            </a:r>
            <a:r>
              <a:rPr lang="tr-TR" sz="1800" dirty="0" err="1"/>
              <a:t>quality</a:t>
            </a:r>
            <a:r>
              <a:rPr lang="tr-TR" sz="1800" dirty="0"/>
              <a:t> of life) </a:t>
            </a:r>
            <a:r>
              <a:rPr lang="en-US" sz="1800" dirty="0"/>
              <a:t> and limitations. </a:t>
            </a:r>
            <a:endParaRPr lang="tr-TR" sz="1800" dirty="0"/>
          </a:p>
          <a:p>
            <a:pPr>
              <a:lnSpc>
                <a:spcPct val="100000"/>
              </a:lnSpc>
            </a:pPr>
            <a:r>
              <a:rPr lang="tr-TR" sz="1800" dirty="0"/>
              <a:t>T</a:t>
            </a:r>
            <a:r>
              <a:rPr lang="en-US" sz="1800" dirty="0"/>
              <a:t>he world is experiencing a great gap between rich and poor countries and unequal distribution of wealth. Sustainable development means to cover at least the basic needs of all people; all other living standards have to be sustainable. </a:t>
            </a:r>
            <a:endParaRPr lang="tr-TR" sz="1800" dirty="0"/>
          </a:p>
          <a:p>
            <a:pPr>
              <a:lnSpc>
                <a:spcPct val="100000"/>
              </a:lnSpc>
            </a:pPr>
            <a:r>
              <a:rPr lang="en-US" sz="1800" dirty="0"/>
              <a:t>The “</a:t>
            </a:r>
            <a:r>
              <a:rPr lang="en-US" sz="1800" b="1" dirty="0"/>
              <a:t>ability of future generations to meet their own needs” </a:t>
            </a:r>
            <a:r>
              <a:rPr lang="en-US" sz="1800" dirty="0"/>
              <a:t>refers more to the environment. With humanity’s current Ecological Footprint the planet’s environmental capacity is already exceeded and essentially resources are  borrowed from future generations, thus limiting their ability to meet their own needs. </a:t>
            </a:r>
          </a:p>
        </p:txBody>
      </p:sp>
      <p:pic>
        <p:nvPicPr>
          <p:cNvPr id="23" name="Graphic 8" descr="Sürdürülebilirlik">
            <a:extLst>
              <a:ext uri="{FF2B5EF4-FFF2-40B4-BE49-F238E27FC236}">
                <a16:creationId xmlns:a16="http://schemas.microsoft.com/office/drawing/2014/main" id="{5C0CD6EC-6258-288A-840C-4053949088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97058" y="2256225"/>
            <a:ext cx="2839250" cy="2839250"/>
          </a:xfrm>
          <a:prstGeom prst="rect">
            <a:avLst/>
          </a:prstGeom>
        </p:spPr>
      </p:pic>
    </p:spTree>
    <p:extLst>
      <p:ext uri="{BB962C8B-B14F-4D97-AF65-F5344CB8AC3E}">
        <p14:creationId xmlns:p14="http://schemas.microsoft.com/office/powerpoint/2010/main" val="1020759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5">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5" name="Rectangle 37">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46" name="Group 39">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41" name="Picture 40">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42" name="Picture 41">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Başlık 1">
            <a:extLst>
              <a:ext uri="{FF2B5EF4-FFF2-40B4-BE49-F238E27FC236}">
                <a16:creationId xmlns:a16="http://schemas.microsoft.com/office/drawing/2014/main" id="{66440CAE-3C88-A61C-A4DA-368A2A176972}"/>
              </a:ext>
            </a:extLst>
          </p:cNvPr>
          <p:cNvSpPr>
            <a:spLocks noGrp="1"/>
          </p:cNvSpPr>
          <p:nvPr>
            <p:ph type="title"/>
          </p:nvPr>
        </p:nvSpPr>
        <p:spPr>
          <a:xfrm>
            <a:off x="1092867" y="40532"/>
            <a:ext cx="10003218" cy="2057400"/>
          </a:xfrm>
        </p:spPr>
        <p:txBody>
          <a:bodyPr>
            <a:normAutofit/>
          </a:bodyPr>
          <a:lstStyle/>
          <a:p>
            <a:pPr algn="ctr"/>
            <a:r>
              <a:rPr lang="tr-TR" dirty="0" err="1"/>
              <a:t>Sustainable</a:t>
            </a:r>
            <a:r>
              <a:rPr lang="tr-TR" dirty="0"/>
              <a:t> Development</a:t>
            </a:r>
          </a:p>
        </p:txBody>
      </p:sp>
      <p:graphicFrame>
        <p:nvGraphicFramePr>
          <p:cNvPr id="20" name="İçerik Yer Tutucusu 2">
            <a:extLst>
              <a:ext uri="{FF2B5EF4-FFF2-40B4-BE49-F238E27FC236}">
                <a16:creationId xmlns:a16="http://schemas.microsoft.com/office/drawing/2014/main" id="{48FF43E9-60FF-FFC6-0592-8A0BBC707D3B}"/>
              </a:ext>
            </a:extLst>
          </p:cNvPr>
          <p:cNvGraphicFramePr>
            <a:graphicFrameLocks noGrp="1"/>
          </p:cNvGraphicFramePr>
          <p:nvPr>
            <p:ph idx="1"/>
            <p:extLst>
              <p:ext uri="{D42A27DB-BD31-4B8C-83A1-F6EECF244321}">
                <p14:modId xmlns:p14="http://schemas.microsoft.com/office/powerpoint/2010/main" val="1888215857"/>
              </p:ext>
            </p:extLst>
          </p:nvPr>
        </p:nvGraphicFramePr>
        <p:xfrm>
          <a:off x="133482" y="2003898"/>
          <a:ext cx="11987182" cy="4473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1032542"/>
      </p:ext>
    </p:extLst>
  </p:cSld>
  <p:clrMapOvr>
    <a:masterClrMapping/>
  </p:clrMapOvr>
</p:sld>
</file>

<file path=ppt/theme/theme1.xml><?xml version="1.0" encoding="utf-8"?>
<a:theme xmlns:a="http://schemas.openxmlformats.org/drawingml/2006/main" name="DappledVTI">
  <a:themeElements>
    <a:clrScheme name="Custom 81">
      <a:dk1>
        <a:sysClr val="windowText" lastClr="000000"/>
      </a:dk1>
      <a:lt1>
        <a:sysClr val="window" lastClr="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docProps/app.xml><?xml version="1.0" encoding="utf-8"?>
<Properties xmlns="http://schemas.openxmlformats.org/officeDocument/2006/extended-properties" xmlns:vt="http://schemas.openxmlformats.org/officeDocument/2006/docPropsVTypes">
  <Template/>
  <TotalTime>1823</TotalTime>
  <Words>2993</Words>
  <Application>Microsoft Office PowerPoint</Application>
  <PresentationFormat>Geniş ekran</PresentationFormat>
  <Paragraphs>170</Paragraphs>
  <Slides>56</Slides>
  <Notes>0</Notes>
  <HiddenSlides>0</HiddenSlides>
  <MMClips>4</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56</vt:i4>
      </vt:variant>
    </vt:vector>
  </HeadingPairs>
  <TitlesOfParts>
    <vt:vector size="70" baseType="lpstr">
      <vt:lpstr>adobe-caslon-pro</vt:lpstr>
      <vt:lpstr>Arial</vt:lpstr>
      <vt:lpstr>Avenir Next LT Pro</vt:lpstr>
      <vt:lpstr>AvenirNext LT Pro Medium</vt:lpstr>
      <vt:lpstr>Calibri</vt:lpstr>
      <vt:lpstr>Georgia</vt:lpstr>
      <vt:lpstr>Inter</vt:lpstr>
      <vt:lpstr>Lexend Deca</vt:lpstr>
      <vt:lpstr>Mazzardh</vt:lpstr>
      <vt:lpstr>Muli</vt:lpstr>
      <vt:lpstr>Noto Serif</vt:lpstr>
      <vt:lpstr>Sabon Next LT</vt:lpstr>
      <vt:lpstr>Times New Roman</vt:lpstr>
      <vt:lpstr>DappledVTI</vt:lpstr>
      <vt:lpstr>PowerPoint Sunusu</vt:lpstr>
      <vt:lpstr>PowerPoint Sunusu</vt:lpstr>
      <vt:lpstr>PowerPoint Sunusu</vt:lpstr>
      <vt:lpstr>PowerPoint Sunusu</vt:lpstr>
      <vt:lpstr>Environmental Problems</vt:lpstr>
      <vt:lpstr>PowerPoint Sunusu</vt:lpstr>
      <vt:lpstr>Some other facts…</vt:lpstr>
      <vt:lpstr>Sustainable Development</vt:lpstr>
      <vt:lpstr>Sustainable Development</vt:lpstr>
      <vt:lpstr>PowerPoint Sunusu</vt:lpstr>
      <vt:lpstr>PowerPoint Sunusu</vt:lpstr>
      <vt:lpstr>How to apply these pillars within your company? </vt:lpstr>
      <vt:lpstr>Sustainable Marketing</vt:lpstr>
      <vt:lpstr>The Eras of Marketing</vt:lpstr>
      <vt:lpstr>Evolution of Sustainability in Marketing</vt:lpstr>
      <vt:lpstr>Social and Societal Marketing </vt:lpstr>
      <vt:lpstr>Ecological Marketing </vt:lpstr>
      <vt:lpstr>Green Marketing</vt:lpstr>
      <vt:lpstr>PowerPoint Sunusu</vt:lpstr>
      <vt:lpstr>PowerPoint Sunusu</vt:lpstr>
      <vt:lpstr>Sustainable Marketing</vt:lpstr>
      <vt:lpstr>Sustainable Marketing is…</vt:lpstr>
      <vt:lpstr>PowerPoint Sunusu</vt:lpstr>
      <vt:lpstr>Does Consumer Value Sustainability?</vt:lpstr>
      <vt:lpstr>PowerPoint Sunusu</vt:lpstr>
      <vt:lpstr>Consumers are realizing how ethical spending can bring serious solutions</vt:lpstr>
      <vt:lpstr>Sustainable Marketing Mix</vt:lpstr>
      <vt:lpstr>Sustainable Products</vt:lpstr>
      <vt:lpstr>PowerPoint Sunusu</vt:lpstr>
      <vt:lpstr>PowerPoint Sunusu</vt:lpstr>
      <vt:lpstr>PowerPoint Sunusu</vt:lpstr>
      <vt:lpstr>PowerPoint Sunusu</vt:lpstr>
      <vt:lpstr>PowerPoint Sunusu</vt:lpstr>
      <vt:lpstr>Sustainable Prices</vt:lpstr>
      <vt:lpstr>Distribution Policy of Sustainable Products</vt:lpstr>
      <vt:lpstr>Promotion / Responsible communication </vt:lpstr>
      <vt:lpstr>Sustainable marketing activities in relation to employees</vt:lpstr>
      <vt:lpstr>Sustainable Marketing Strategies</vt:lpstr>
      <vt:lpstr>Have a larger purpose</vt:lpstr>
      <vt:lpstr>Think ahead </vt:lpstr>
      <vt:lpstr>Be consumer oriented</vt:lpstr>
      <vt:lpstr>Reflect sustainability in every aspect of your brand </vt:lpstr>
      <vt:lpstr>Pangaia</vt:lpstr>
      <vt:lpstr>Global Trends in Sustainable Marketing</vt:lpstr>
      <vt:lpstr>PowerPoint Sunusu</vt:lpstr>
      <vt:lpstr>PowerPoint Sunusu</vt:lpstr>
      <vt:lpstr>PowerPoint Sunusu</vt:lpstr>
      <vt:lpstr>PowerPoint Sunusu</vt:lpstr>
      <vt:lpstr>PowerPoint Sunusu</vt:lpstr>
      <vt:lpstr>PowerPoint Sunusu</vt:lpstr>
      <vt:lpstr>The Better M Program</vt:lpstr>
      <vt:lpstr>The Better M Program</vt:lpstr>
      <vt:lpstr>The ReCup programme  </vt:lpstr>
      <vt:lpstr>Change a little, change a lot </vt:lpstr>
      <vt:lpstr>But your plan needs to be consistent…</vt:lpstr>
      <vt:lpstr>Key takeaway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Marketing</dc:title>
  <dc:creator>duygu gur</dc:creator>
  <cp:lastModifiedBy>duygu gur</cp:lastModifiedBy>
  <cp:revision>51</cp:revision>
  <dcterms:created xsi:type="dcterms:W3CDTF">2022-10-31T19:31:50Z</dcterms:created>
  <dcterms:modified xsi:type="dcterms:W3CDTF">2022-11-03T19:32:40Z</dcterms:modified>
</cp:coreProperties>
</file>