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7905" y="621919"/>
            <a:ext cx="9777501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932" y="2443353"/>
            <a:ext cx="5019675" cy="335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orls.lboro.ac.uk/CLUMP2/#2903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1448561"/>
            <a:ext cx="1074420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5400" dirty="0"/>
              <a:t>Economics</a:t>
            </a:r>
            <a:br>
              <a:rPr lang="en-GB" sz="5400" dirty="0"/>
            </a:br>
            <a:r>
              <a:rPr lang="en-GB" sz="5400" dirty="0"/>
              <a:t>“</a:t>
            </a:r>
            <a:r>
              <a:rPr sz="5400" dirty="0"/>
              <a:t>The</a:t>
            </a:r>
            <a:r>
              <a:rPr sz="5400" spc="-20" dirty="0"/>
              <a:t> </a:t>
            </a:r>
            <a:r>
              <a:rPr sz="5400" dirty="0"/>
              <a:t>Evolution,</a:t>
            </a:r>
            <a:r>
              <a:rPr sz="5400" spc="-10" dirty="0"/>
              <a:t> Characteristics </a:t>
            </a:r>
            <a:r>
              <a:rPr sz="5400" dirty="0"/>
              <a:t>and</a:t>
            </a:r>
            <a:r>
              <a:rPr sz="5400" spc="-30" dirty="0"/>
              <a:t> </a:t>
            </a:r>
            <a:r>
              <a:rPr sz="5400" dirty="0"/>
              <a:t>Function</a:t>
            </a:r>
            <a:r>
              <a:rPr sz="5400" spc="-35" dirty="0"/>
              <a:t> </a:t>
            </a:r>
            <a:r>
              <a:rPr sz="5400" spc="-25" dirty="0"/>
              <a:t>of</a:t>
            </a:r>
            <a:endParaRPr sz="5400" dirty="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5400" b="1" spc="-10" dirty="0">
                <a:latin typeface="Century Gothic"/>
                <a:cs typeface="Century Gothic"/>
              </a:rPr>
              <a:t>Money</a:t>
            </a:r>
            <a:r>
              <a:rPr lang="en-GB" sz="5400" b="1" spc="-10" dirty="0">
                <a:latin typeface="Century Gothic"/>
                <a:cs typeface="Century Gothic"/>
              </a:rPr>
              <a:t>“</a:t>
            </a:r>
            <a:br>
              <a:rPr lang="en-GB" sz="5400" b="1" spc="-10" dirty="0">
                <a:latin typeface="Century Gothic"/>
                <a:cs typeface="Century Gothic"/>
              </a:rPr>
            </a:br>
            <a:r>
              <a:rPr lang="en-GB" sz="1400" b="1" spc="-10" dirty="0" err="1">
                <a:latin typeface="Century Gothic"/>
                <a:cs typeface="Century Gothic"/>
              </a:rPr>
              <a:t>Dr.</a:t>
            </a:r>
            <a:r>
              <a:rPr lang="en-GB" sz="1400" b="1" spc="-10" dirty="0">
                <a:latin typeface="Century Gothic"/>
                <a:cs typeface="Century Gothic"/>
              </a:rPr>
              <a:t> Cansu Unver-Erbas</a:t>
            </a:r>
            <a:br>
              <a:rPr lang="en-GB" sz="1400" b="1" spc="-10" dirty="0">
                <a:latin typeface="Century Gothic"/>
                <a:cs typeface="Century Gothic"/>
              </a:rPr>
            </a:br>
            <a:r>
              <a:rPr lang="en-GB" sz="1400" b="1" spc="-10" dirty="0">
                <a:latin typeface="Century Gothic"/>
                <a:cs typeface="Century Gothic"/>
              </a:rPr>
              <a:t>cnsunvr@gmail.com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8649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Fractionally</a:t>
            </a:r>
            <a:r>
              <a:rPr spc="-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backed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paper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money.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95423" y="3990466"/>
            <a:ext cx="2545715" cy="840105"/>
            <a:chOff x="2495423" y="3990466"/>
            <a:chExt cx="2545715" cy="840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7339" y="3990466"/>
              <a:ext cx="319024" cy="2727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7021" y="3990466"/>
              <a:ext cx="173736" cy="272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5423" y="4557394"/>
              <a:ext cx="379094" cy="2727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97076" y="2498851"/>
            <a:ext cx="6245860" cy="25330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373380" indent="-287020">
              <a:lnSpc>
                <a:spcPts val="1730"/>
              </a:lnSpc>
              <a:spcBef>
                <a:spcPts val="310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realised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keep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deposits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cater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customers.</a:t>
            </a:r>
            <a:endParaRPr sz="1600">
              <a:latin typeface="Calibri"/>
              <a:cs typeface="Calibri"/>
            </a:endParaRPr>
          </a:p>
          <a:p>
            <a:pPr marL="299085" marR="516890" indent="-287020">
              <a:lnSpc>
                <a:spcPts val="1730"/>
              </a:lnSpc>
              <a:spcBef>
                <a:spcPts val="994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time,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customers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withdrawing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others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depositing.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8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Therefore,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bank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issue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money.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ts val="1750"/>
              </a:lnSpc>
              <a:spcBef>
                <a:spcPts val="98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  <a:tab pos="2489200" algn="l"/>
                <a:tab pos="3885565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invested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individuals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	rms.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Such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practice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led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growth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loans.</a:t>
            </a:r>
            <a:endParaRPr sz="1600">
              <a:latin typeface="Calibri"/>
              <a:cs typeface="Calibri"/>
            </a:endParaRPr>
          </a:p>
          <a:p>
            <a:pPr marL="299085" marR="503555" indent="-287020">
              <a:lnSpc>
                <a:spcPts val="1739"/>
              </a:lnSpc>
              <a:spcBef>
                <a:spcPts val="97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299085" algn="l"/>
                <a:tab pos="299720" algn="l"/>
                <a:tab pos="1701164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Currency</a:t>
            </a:r>
            <a:r>
              <a:rPr sz="1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issu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	in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way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known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fractionally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backed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reserves.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876" y="5453278"/>
            <a:ext cx="4097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major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problem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was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maintaining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9484" y="5469026"/>
            <a:ext cx="1445767" cy="2727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30290" y="5453278"/>
            <a:ext cx="379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43802" y="2599944"/>
            <a:ext cx="5198745" cy="3169920"/>
            <a:chOff x="6543802" y="2599944"/>
            <a:chExt cx="5198745" cy="316992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3802" y="5469026"/>
              <a:ext cx="765390" cy="2727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4024" y="2599944"/>
              <a:ext cx="3168396" cy="3169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7364" y="2602992"/>
              <a:ext cx="3066287" cy="30678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640569" y="5874511"/>
            <a:ext cx="140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Freeplik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801115"/>
            <a:ext cx="7976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Private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Banking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System,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Goldsmiths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facing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1292097"/>
            <a:ext cx="2425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EBEB"/>
                </a:solidFill>
                <a:latin typeface="Calibri"/>
                <a:cs typeface="Calibri"/>
              </a:rPr>
              <a:t>new</a:t>
            </a:r>
            <a:r>
              <a:rPr sz="3200" spc="-2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EBEBEB"/>
                </a:solidFill>
                <a:latin typeface="Calibri"/>
                <a:cs typeface="Calibri"/>
              </a:rPr>
              <a:t>problem..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5296" y="2719146"/>
            <a:ext cx="9171940" cy="3223260"/>
            <a:chOff x="1225296" y="2719146"/>
            <a:chExt cx="9171940" cy="3223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296" y="2772156"/>
              <a:ext cx="4192524" cy="3169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2775204"/>
              <a:ext cx="4090416" cy="3067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4817" y="2719146"/>
              <a:ext cx="382219" cy="2410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5209" y="2719146"/>
              <a:ext cx="389902" cy="241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77374" y="2719146"/>
              <a:ext cx="419480" cy="241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2668" y="5466283"/>
              <a:ext cx="3578479" cy="2407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64660" y="2596870"/>
            <a:ext cx="7767320" cy="352171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423160" indent="-343535">
              <a:lnSpc>
                <a:spcPct val="100000"/>
              </a:lnSpc>
              <a:spcBef>
                <a:spcPts val="95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423160" algn="l"/>
                <a:tab pos="2423795" algn="l"/>
                <a:tab pos="3598545" algn="l"/>
                <a:tab pos="4455160" algn="l"/>
                <a:tab pos="6548120" algn="l"/>
              </a:tabLst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turned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bankers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did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face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certain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problems.</a:t>
            </a:r>
            <a:endParaRPr sz="1400">
              <a:latin typeface="Calibri"/>
              <a:cs typeface="Calibri"/>
            </a:endParaRPr>
          </a:p>
          <a:p>
            <a:pPr marL="2824480" marR="153035" lvl="1" indent="-287020">
              <a:lnSpc>
                <a:spcPts val="1510"/>
              </a:lnSpc>
              <a:spcBef>
                <a:spcPts val="104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823845" algn="l"/>
                <a:tab pos="282448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Once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started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making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loans,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receipts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outstanding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(claims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gold)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were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greater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amount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had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vaults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given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moment.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loan</a:t>
            </a:r>
            <a:r>
              <a:rPr sz="14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value</a:t>
            </a:r>
            <a:r>
              <a:rPr sz="1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&gt;</a:t>
            </a:r>
            <a:r>
              <a:rPr sz="14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value</a:t>
            </a:r>
            <a:r>
              <a:rPr sz="1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vaults</a:t>
            </a:r>
            <a:endParaRPr sz="1400">
              <a:latin typeface="Calibri"/>
              <a:cs typeface="Calibri"/>
            </a:endParaRPr>
          </a:p>
          <a:p>
            <a:pPr marL="2824480" marR="184785" lvl="1" indent="-287020">
              <a:lnSpc>
                <a:spcPts val="1510"/>
              </a:lnSpc>
              <a:spcBef>
                <a:spcPts val="100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823845" algn="l"/>
                <a:tab pos="282448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normal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times,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were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safe,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once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started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doubt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safety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goldsmith,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would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foolish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demand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back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vault.</a:t>
            </a:r>
            <a:endParaRPr sz="1400">
              <a:latin typeface="Calibri"/>
              <a:cs typeface="Calibri"/>
            </a:endParaRPr>
          </a:p>
          <a:p>
            <a:pPr marL="2423160" indent="-343535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423160" algn="l"/>
                <a:tab pos="2423795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lead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known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today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‘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run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404040"/>
                </a:solidFill>
                <a:latin typeface="Calibri"/>
                <a:cs typeface="Calibri"/>
              </a:rPr>
              <a:t> bank’.</a:t>
            </a:r>
            <a:endParaRPr sz="1400">
              <a:latin typeface="Calibri"/>
              <a:cs typeface="Calibri"/>
            </a:endParaRPr>
          </a:p>
          <a:p>
            <a:pPr marL="2423160" marR="5080" indent="-342900">
              <a:lnSpc>
                <a:spcPts val="1510"/>
              </a:lnSpc>
              <a:spcBef>
                <a:spcPts val="10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423160" algn="l"/>
                <a:tab pos="2423795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Occurs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have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claims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bank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(deposits)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present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time.</a:t>
            </a:r>
            <a:endParaRPr sz="1400">
              <a:latin typeface="Calibri"/>
              <a:cs typeface="Calibri"/>
            </a:endParaRPr>
          </a:p>
          <a:p>
            <a:pPr marL="2423160" indent="-343535">
              <a:lnSpc>
                <a:spcPts val="1585"/>
              </a:lnSpc>
              <a:spcBef>
                <a:spcPts val="81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423160" algn="l"/>
                <a:tab pos="2423795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example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happened to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Northern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Rock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September,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2007.</a:t>
            </a:r>
            <a:endParaRPr sz="1400">
              <a:latin typeface="Calibri"/>
              <a:cs typeface="Calibri"/>
            </a:endParaRPr>
          </a:p>
          <a:p>
            <a:pPr marL="2423160">
              <a:lnSpc>
                <a:spcPts val="1585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(GFC)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10" dirty="0">
                <a:latin typeface="Century Gothic"/>
                <a:cs typeface="Century Gothic"/>
              </a:rPr>
              <a:t> YouTube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15695"/>
            <a:ext cx="561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Models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Banking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8803" y="2772155"/>
            <a:ext cx="7054850" cy="3175000"/>
            <a:chOff x="1098803" y="2772155"/>
            <a:chExt cx="7054850" cy="317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803" y="2772155"/>
              <a:ext cx="3133344" cy="3169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2143" y="2775203"/>
              <a:ext cx="3031235" cy="3067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9877" y="4148327"/>
              <a:ext cx="493395" cy="307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6444" y="4639055"/>
              <a:ext cx="2505329" cy="307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8259" y="5639104"/>
              <a:ext cx="779526" cy="3078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20844" y="2537081"/>
            <a:ext cx="6339840" cy="338645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 o d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y . . </a:t>
            </a:r>
            <a:r>
              <a:rPr sz="1800" b="1" spc="-5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Today’s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differ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goldsmiths.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subject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‘’required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ratio’’.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had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legal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requirements.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ts val="197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3333115" algn="l"/>
              </a:tabLst>
            </a:pP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However,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amount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out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was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subject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restriction imposed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fear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running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out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gold.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Font typeface="Wingdings 3"/>
              <a:buChar char=""/>
            </a:pP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050"/>
              </a:lnSpc>
              <a:spcBef>
                <a:spcPts val="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Earliest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issuers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banknotes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Riksbank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Sweden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(1668)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 England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(1694).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1115695" algn="l"/>
              </a:tabLst>
            </a:pP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Fiat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legislation.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798" y="5910173"/>
            <a:ext cx="119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20" dirty="0">
                <a:latin typeface="Century Gothic"/>
                <a:cs typeface="Century Gothic"/>
              </a:rPr>
              <a:t> LATV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9331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The</a:t>
            </a:r>
            <a:r>
              <a:rPr sz="2500" spc="-80" dirty="0"/>
              <a:t> </a:t>
            </a:r>
            <a:r>
              <a:rPr sz="2500" dirty="0"/>
              <a:t>Evolution,</a:t>
            </a:r>
            <a:r>
              <a:rPr sz="2500" spc="-80" dirty="0"/>
              <a:t> </a:t>
            </a:r>
            <a:r>
              <a:rPr sz="2500" dirty="0"/>
              <a:t>Functions</a:t>
            </a:r>
            <a:r>
              <a:rPr sz="2500" spc="-55" dirty="0"/>
              <a:t> </a:t>
            </a:r>
            <a:r>
              <a:rPr sz="2500" dirty="0"/>
              <a:t>and</a:t>
            </a:r>
            <a:r>
              <a:rPr sz="2500" spc="-60" dirty="0"/>
              <a:t> </a:t>
            </a:r>
            <a:r>
              <a:rPr sz="2500" spc="-10" dirty="0"/>
              <a:t>Characteristics</a:t>
            </a:r>
            <a:r>
              <a:rPr sz="2500" spc="-50" dirty="0"/>
              <a:t> </a:t>
            </a:r>
            <a:r>
              <a:rPr sz="2500" dirty="0"/>
              <a:t>of</a:t>
            </a:r>
            <a:r>
              <a:rPr sz="2500" spc="-60" dirty="0"/>
              <a:t> </a:t>
            </a:r>
            <a:r>
              <a:rPr sz="2500" spc="-10" dirty="0"/>
              <a:t>Money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1589532" y="3738117"/>
            <a:ext cx="4474210" cy="2078989"/>
            <a:chOff x="1589532" y="3738117"/>
            <a:chExt cx="4474210" cy="20789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7494" y="3738117"/>
              <a:ext cx="1475739" cy="257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532" y="4483607"/>
              <a:ext cx="289560" cy="257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3114" y="4483607"/>
              <a:ext cx="164591" cy="257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4020" y="5559247"/>
              <a:ext cx="262889" cy="2578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ts val="1620"/>
              </a:lnSpc>
              <a:spcBef>
                <a:spcPts val="30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/>
              <a:t>Money</a:t>
            </a:r>
            <a:r>
              <a:rPr spc="-25" dirty="0"/>
              <a:t> </a:t>
            </a:r>
            <a:r>
              <a:rPr dirty="0"/>
              <a:t>has</a:t>
            </a:r>
            <a:r>
              <a:rPr spc="-25" dirty="0"/>
              <a:t> </a:t>
            </a:r>
            <a:r>
              <a:rPr dirty="0"/>
              <a:t>evolved</a:t>
            </a:r>
            <a:r>
              <a:rPr spc="-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being</a:t>
            </a:r>
            <a:r>
              <a:rPr spc="-25" dirty="0"/>
              <a:t> </a:t>
            </a:r>
            <a:r>
              <a:rPr dirty="0"/>
              <a:t>based</a:t>
            </a:r>
            <a:r>
              <a:rPr spc="-30" dirty="0"/>
              <a:t> </a:t>
            </a:r>
            <a:r>
              <a:rPr dirty="0"/>
              <a:t>primarily</a:t>
            </a:r>
            <a:r>
              <a:rPr spc="-20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spc="-50" dirty="0"/>
              <a:t>a </a:t>
            </a:r>
            <a:r>
              <a:rPr dirty="0"/>
              <a:t>precious</a:t>
            </a:r>
            <a:r>
              <a:rPr spc="-30" dirty="0"/>
              <a:t> </a:t>
            </a:r>
            <a:r>
              <a:rPr dirty="0"/>
              <a:t>metal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being</a:t>
            </a:r>
            <a:r>
              <a:rPr spc="-25" dirty="0"/>
              <a:t> </a:t>
            </a:r>
            <a:r>
              <a:rPr dirty="0"/>
              <a:t>mainly</a:t>
            </a:r>
            <a:r>
              <a:rPr spc="-2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form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bank</a:t>
            </a:r>
            <a:r>
              <a:rPr spc="-25" dirty="0"/>
              <a:t> </a:t>
            </a:r>
            <a:r>
              <a:rPr spc="-10" dirty="0"/>
              <a:t>deposits.</a:t>
            </a:r>
          </a:p>
          <a:p>
            <a:pPr marL="355600" indent="-342900">
              <a:lnSpc>
                <a:spcPts val="1710"/>
              </a:lnSpc>
              <a:spcBef>
                <a:spcPts val="79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/>
              <a:t>Paper</a:t>
            </a:r>
            <a:r>
              <a:rPr spc="-45" dirty="0"/>
              <a:t> </a:t>
            </a:r>
            <a:r>
              <a:rPr dirty="0"/>
              <a:t>currency</a:t>
            </a:r>
            <a:r>
              <a:rPr spc="-30" dirty="0"/>
              <a:t> </a:t>
            </a:r>
            <a:r>
              <a:rPr dirty="0"/>
              <a:t>started</a:t>
            </a:r>
            <a:r>
              <a:rPr spc="-30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claim</a:t>
            </a:r>
            <a:r>
              <a:rPr spc="-1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deposit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precious</a:t>
            </a:r>
          </a:p>
          <a:p>
            <a:pPr marL="355600">
              <a:lnSpc>
                <a:spcPts val="1710"/>
              </a:lnSpc>
            </a:pPr>
            <a:r>
              <a:rPr spc="-10" dirty="0"/>
              <a:t>metal.</a:t>
            </a:r>
          </a:p>
          <a:p>
            <a:pPr marL="355600" marR="297180" indent="-342900">
              <a:lnSpc>
                <a:spcPts val="1600"/>
              </a:lnSpc>
              <a:spcBef>
                <a:spcPts val="104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Money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world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today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called</a:t>
            </a:r>
            <a:r>
              <a:rPr spc="-15" dirty="0"/>
              <a:t> </a:t>
            </a:r>
            <a:r>
              <a:rPr b="1" dirty="0">
                <a:latin typeface="Calibri"/>
                <a:cs typeface="Calibri"/>
              </a:rPr>
              <a:t>Fiat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spc="-10" dirty="0"/>
              <a:t>money.</a:t>
            </a:r>
            <a:r>
              <a:rPr spc="-35" dirty="0"/>
              <a:t> </a:t>
            </a:r>
            <a:r>
              <a:rPr dirty="0"/>
              <a:t>Why</a:t>
            </a:r>
            <a:r>
              <a:rPr spc="-30" dirty="0"/>
              <a:t> </a:t>
            </a:r>
            <a:r>
              <a:rPr dirty="0"/>
              <a:t>it</a:t>
            </a:r>
            <a:r>
              <a:rPr spc="-15" dirty="0"/>
              <a:t> </a:t>
            </a:r>
            <a:r>
              <a:rPr spc="-25" dirty="0"/>
              <a:t>is </a:t>
            </a:r>
            <a:r>
              <a:rPr dirty="0"/>
              <a:t>called</a:t>
            </a:r>
            <a:r>
              <a:rPr spc="-25" dirty="0"/>
              <a:t> </a:t>
            </a:r>
            <a:r>
              <a:rPr dirty="0"/>
              <a:t>money?</a:t>
            </a:r>
            <a:r>
              <a:rPr spc="-10" dirty="0"/>
              <a:t> </a:t>
            </a:r>
            <a:r>
              <a:rPr dirty="0"/>
              <a:t>simply</a:t>
            </a:r>
            <a:r>
              <a:rPr spc="-20" dirty="0"/>
              <a:t> </a:t>
            </a:r>
            <a:r>
              <a:rPr dirty="0"/>
              <a:t>because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5" dirty="0"/>
              <a:t>law</a:t>
            </a:r>
          </a:p>
          <a:p>
            <a:pPr marL="355600">
              <a:lnSpc>
                <a:spcPts val="1620"/>
              </a:lnSpc>
            </a:pPr>
            <a:r>
              <a:rPr spc="-10" dirty="0"/>
              <a:t>money.</a:t>
            </a:r>
          </a:p>
          <a:p>
            <a:pPr marL="355600" indent="-342900">
              <a:lnSpc>
                <a:spcPts val="1705"/>
              </a:lnSpc>
              <a:spcBef>
                <a:spcPts val="82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objects</a:t>
            </a:r>
            <a:r>
              <a:rPr spc="-40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we</a:t>
            </a:r>
            <a:r>
              <a:rPr spc="-20" dirty="0"/>
              <a:t> </a:t>
            </a:r>
            <a:r>
              <a:rPr dirty="0"/>
              <a:t>use</a:t>
            </a:r>
            <a:r>
              <a:rPr spc="-30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dirty="0"/>
              <a:t>money</a:t>
            </a:r>
            <a:r>
              <a:rPr spc="-35" dirty="0"/>
              <a:t> </a:t>
            </a:r>
            <a:r>
              <a:rPr dirty="0"/>
              <a:t>today</a:t>
            </a:r>
            <a:r>
              <a:rPr spc="-50" dirty="0"/>
              <a:t> </a:t>
            </a:r>
            <a:r>
              <a:rPr dirty="0"/>
              <a:t>are</a:t>
            </a:r>
            <a:r>
              <a:rPr b="1" dirty="0">
                <a:latin typeface="Calibri"/>
                <a:cs typeface="Calibri"/>
              </a:rPr>
              <a:t>: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Currency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and</a:t>
            </a:r>
          </a:p>
          <a:p>
            <a:pPr marL="500380">
              <a:lnSpc>
                <a:spcPts val="1705"/>
              </a:lnSpc>
              <a:tabLst>
                <a:tab pos="2708275" algn="l"/>
              </a:tabLst>
            </a:pPr>
            <a:r>
              <a:rPr b="1" dirty="0">
                <a:latin typeface="Calibri"/>
                <a:cs typeface="Calibri"/>
              </a:rPr>
              <a:t>eposits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dirty="0"/>
              <a:t>banks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20" dirty="0"/>
              <a:t>other</a:t>
            </a:r>
            <a:r>
              <a:rPr dirty="0"/>
              <a:t>	nancial</a:t>
            </a:r>
            <a:r>
              <a:rPr spc="-35" dirty="0"/>
              <a:t> </a:t>
            </a:r>
            <a:r>
              <a:rPr spc="-10" dirty="0"/>
              <a:t>institutions.</a:t>
            </a:r>
          </a:p>
          <a:p>
            <a:pPr marL="355600" marR="71120" indent="-342900">
              <a:lnSpc>
                <a:spcPts val="1620"/>
              </a:lnSpc>
              <a:spcBef>
                <a:spcPts val="103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1" dirty="0">
                <a:latin typeface="Calibri"/>
                <a:cs typeface="Calibri"/>
              </a:rPr>
              <a:t>Currency: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dirty="0"/>
              <a:t>notes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coins.</a:t>
            </a:r>
            <a:r>
              <a:rPr spc="-45" dirty="0"/>
              <a:t> </a:t>
            </a:r>
            <a:r>
              <a:rPr dirty="0"/>
              <a:t>Notes</a:t>
            </a:r>
            <a:r>
              <a:rPr spc="-4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money</a:t>
            </a:r>
            <a:r>
              <a:rPr spc="-20" dirty="0"/>
              <a:t> </a:t>
            </a:r>
            <a:r>
              <a:rPr dirty="0"/>
              <a:t>because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dirty="0"/>
              <a:t>government</a:t>
            </a:r>
            <a:r>
              <a:rPr spc="-35" dirty="0"/>
              <a:t> </a:t>
            </a:r>
            <a:r>
              <a:rPr dirty="0"/>
              <a:t>declares</a:t>
            </a:r>
            <a:r>
              <a:rPr spc="-10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words</a:t>
            </a:r>
            <a:r>
              <a:rPr spc="-20" dirty="0"/>
              <a:t> </a:t>
            </a:r>
            <a:r>
              <a:rPr dirty="0"/>
              <a:t>printed</a:t>
            </a:r>
            <a:r>
              <a:rPr spc="-30" dirty="0"/>
              <a:t> </a:t>
            </a:r>
            <a:r>
              <a:rPr spc="-25" dirty="0"/>
              <a:t>on </a:t>
            </a:r>
            <a:r>
              <a:rPr dirty="0"/>
              <a:t>every</a:t>
            </a:r>
            <a:r>
              <a:rPr spc="-35" dirty="0"/>
              <a:t> </a:t>
            </a:r>
            <a:r>
              <a:rPr spc="-10" dirty="0"/>
              <a:t>pound.</a:t>
            </a: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  <a:tab pos="624840" algn="l"/>
              </a:tabLst>
            </a:pPr>
            <a:r>
              <a:rPr spc="-25" dirty="0"/>
              <a:t>‘’</a:t>
            </a:r>
            <a:r>
              <a:rPr dirty="0"/>
              <a:t>	note</a:t>
            </a:r>
            <a:r>
              <a:rPr spc="-4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legal</a:t>
            </a:r>
            <a:r>
              <a:rPr spc="-30" dirty="0"/>
              <a:t> </a:t>
            </a:r>
            <a:r>
              <a:rPr dirty="0"/>
              <a:t>tender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debts,</a:t>
            </a:r>
            <a:r>
              <a:rPr spc="-25" dirty="0"/>
              <a:t> </a:t>
            </a:r>
            <a:r>
              <a:rPr dirty="0"/>
              <a:t>public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private.’’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745223" y="3089148"/>
            <a:ext cx="4447540" cy="2536190"/>
            <a:chOff x="6745223" y="3089148"/>
            <a:chExt cx="4447540" cy="25361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5223" y="3089148"/>
              <a:ext cx="4447032" cy="2535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8563" y="3092196"/>
              <a:ext cx="4344924" cy="24338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601961" y="5557520"/>
            <a:ext cx="1527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KidsNews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70"/>
          </a:xfrm>
          <a:custGeom>
            <a:avLst/>
            <a:gdLst/>
            <a:ahLst/>
            <a:cxnLst/>
            <a:rect l="l" t="t" r="r" b="b"/>
            <a:pathLst>
              <a:path w="12192000" h="1270">
                <a:moveTo>
                  <a:pt x="0" y="1270"/>
                </a:moveTo>
                <a:lnTo>
                  <a:pt x="12192000" y="1270"/>
                </a:lnTo>
                <a:lnTo>
                  <a:pt x="121920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6730"/>
            <a:ext cx="12192000" cy="1270"/>
          </a:xfrm>
          <a:custGeom>
            <a:avLst/>
            <a:gdLst/>
            <a:ahLst/>
            <a:cxnLst/>
            <a:rect l="l" t="t" r="r" b="b"/>
            <a:pathLst>
              <a:path w="12192000" h="1270">
                <a:moveTo>
                  <a:pt x="0" y="1269"/>
                </a:moveTo>
                <a:lnTo>
                  <a:pt x="12192000" y="1269"/>
                </a:lnTo>
                <a:lnTo>
                  <a:pt x="1219200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1169"/>
            <a:ext cx="11709400" cy="5909310"/>
          </a:xfrm>
          <a:custGeom>
            <a:avLst/>
            <a:gdLst/>
            <a:ahLst/>
            <a:cxnLst/>
            <a:rect l="l" t="t" r="r" b="b"/>
            <a:pathLst>
              <a:path w="11709400" h="5909310">
                <a:moveTo>
                  <a:pt x="0" y="5909310"/>
                </a:moveTo>
                <a:lnTo>
                  <a:pt x="11709273" y="5909310"/>
                </a:lnTo>
                <a:lnTo>
                  <a:pt x="11709273" y="0"/>
                </a:lnTo>
                <a:lnTo>
                  <a:pt x="0" y="0"/>
                </a:lnTo>
                <a:lnTo>
                  <a:pt x="0" y="5909310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1269"/>
              <a:ext cx="12192000" cy="6855459"/>
            </a:xfrm>
            <a:custGeom>
              <a:avLst/>
              <a:gdLst/>
              <a:ahLst/>
              <a:cxnLst/>
              <a:rect l="l" t="t" r="r" b="b"/>
              <a:pathLst>
                <a:path w="12192000" h="6855459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79057"/>
                  </a:lnTo>
                  <a:lnTo>
                    <a:pt x="12192000" y="6379057"/>
                  </a:lnTo>
                  <a:lnTo>
                    <a:pt x="12192000" y="470027"/>
                  </a:lnTo>
                  <a:close/>
                </a:path>
                <a:path w="12192000" h="6855459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79210"/>
                  </a:lnTo>
                  <a:lnTo>
                    <a:pt x="0" y="6855460"/>
                  </a:lnTo>
                  <a:lnTo>
                    <a:pt x="12192000" y="6855460"/>
                  </a:lnTo>
                  <a:lnTo>
                    <a:pt x="12192000" y="6379210"/>
                  </a:lnTo>
                  <a:lnTo>
                    <a:pt x="476377" y="637921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73722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2" y="0"/>
                  </a:moveTo>
                  <a:lnTo>
                    <a:pt x="272863" y="7899"/>
                  </a:lnTo>
                  <a:lnTo>
                    <a:pt x="139166" y="15285"/>
                  </a:lnTo>
                  <a:lnTo>
                    <a:pt x="0" y="21716"/>
                  </a:lnTo>
                  <a:lnTo>
                    <a:pt x="25780" y="129793"/>
                  </a:lnTo>
                  <a:lnTo>
                    <a:pt x="50926" y="237998"/>
                  </a:lnTo>
                  <a:lnTo>
                    <a:pt x="75565" y="346328"/>
                  </a:lnTo>
                  <a:lnTo>
                    <a:pt x="120523" y="563752"/>
                  </a:lnTo>
                  <a:lnTo>
                    <a:pt x="142112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90" y="998601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6" y="1745995"/>
                  </a:lnTo>
                  <a:lnTo>
                    <a:pt x="324738" y="1955418"/>
                  </a:lnTo>
                  <a:lnTo>
                    <a:pt x="344043" y="2160778"/>
                  </a:lnTo>
                  <a:lnTo>
                    <a:pt x="352932" y="2262251"/>
                  </a:lnTo>
                  <a:lnTo>
                    <a:pt x="360425" y="2362962"/>
                  </a:lnTo>
                  <a:lnTo>
                    <a:pt x="368426" y="2462276"/>
                  </a:lnTo>
                  <a:lnTo>
                    <a:pt x="375030" y="2560701"/>
                  </a:lnTo>
                  <a:lnTo>
                    <a:pt x="392049" y="284734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1" y="3265424"/>
                  </a:lnTo>
                  <a:lnTo>
                    <a:pt x="480393" y="3209744"/>
                  </a:lnTo>
                  <a:lnTo>
                    <a:pt x="486069" y="3146545"/>
                  </a:lnTo>
                  <a:lnTo>
                    <a:pt x="491135" y="3076279"/>
                  </a:lnTo>
                  <a:lnTo>
                    <a:pt x="495606" y="2999399"/>
                  </a:lnTo>
                  <a:lnTo>
                    <a:pt x="499496" y="2916357"/>
                  </a:lnTo>
                  <a:lnTo>
                    <a:pt x="502822" y="2827607"/>
                  </a:lnTo>
                  <a:lnTo>
                    <a:pt x="505598" y="2733601"/>
                  </a:lnTo>
                  <a:lnTo>
                    <a:pt x="507839" y="2634793"/>
                  </a:lnTo>
                  <a:lnTo>
                    <a:pt x="509560" y="2531635"/>
                  </a:lnTo>
                  <a:lnTo>
                    <a:pt x="510777" y="2424580"/>
                  </a:lnTo>
                  <a:lnTo>
                    <a:pt x="511690" y="2257680"/>
                  </a:lnTo>
                  <a:lnTo>
                    <a:pt x="511553" y="2084560"/>
                  </a:lnTo>
                  <a:lnTo>
                    <a:pt x="510417" y="1906748"/>
                  </a:lnTo>
                  <a:lnTo>
                    <a:pt x="508333" y="1725771"/>
                  </a:lnTo>
                  <a:lnTo>
                    <a:pt x="505353" y="1543158"/>
                  </a:lnTo>
                  <a:lnTo>
                    <a:pt x="501527" y="1360438"/>
                  </a:lnTo>
                  <a:lnTo>
                    <a:pt x="496907" y="1179139"/>
                  </a:lnTo>
                  <a:lnTo>
                    <a:pt x="491543" y="1000789"/>
                  </a:lnTo>
                  <a:lnTo>
                    <a:pt x="485487" y="826917"/>
                  </a:lnTo>
                  <a:lnTo>
                    <a:pt x="478791" y="659051"/>
                  </a:lnTo>
                  <a:lnTo>
                    <a:pt x="471504" y="498720"/>
                  </a:lnTo>
                  <a:lnTo>
                    <a:pt x="463678" y="347451"/>
                  </a:lnTo>
                  <a:lnTo>
                    <a:pt x="455364" y="206774"/>
                  </a:lnTo>
                  <a:lnTo>
                    <a:pt x="449576" y="119628"/>
                  </a:lnTo>
                  <a:lnTo>
                    <a:pt x="443609" y="38321"/>
                  </a:lnTo>
                  <a:lnTo>
                    <a:pt x="44056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4180" y="480059"/>
              <a:ext cx="4930139" cy="5897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7905" y="621919"/>
            <a:ext cx="524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Evolution,</a:t>
            </a:r>
            <a:r>
              <a:rPr spc="15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7905" y="1115695"/>
            <a:ext cx="49180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EBEBEB"/>
                </a:solidFill>
                <a:latin typeface="Century Gothic"/>
                <a:cs typeface="Century Gothic"/>
              </a:rPr>
              <a:t>and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EBEBEB"/>
                </a:solidFill>
                <a:latin typeface="Century Gothic"/>
                <a:cs typeface="Century Gothic"/>
              </a:rPr>
              <a:t>Characteristics</a:t>
            </a:r>
            <a:r>
              <a:rPr sz="3600" spc="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of 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Money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905" y="2764916"/>
            <a:ext cx="5792470" cy="274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710"/>
              </a:lnSpc>
              <a:spcBef>
                <a:spcPts val="1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banks,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unions,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banks,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ts val="171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associations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money.</a:t>
            </a:r>
            <a:endParaRPr sz="1500">
              <a:latin typeface="Calibri"/>
              <a:cs typeface="Calibri"/>
            </a:endParaRPr>
          </a:p>
          <a:p>
            <a:pPr marL="355600" marR="147955" indent="-342900">
              <a:lnSpc>
                <a:spcPts val="1620"/>
              </a:lnSpc>
              <a:spcBef>
                <a:spcPts val="1019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converted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payments.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economy?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ts val="1710"/>
              </a:lnSpc>
              <a:spcBef>
                <a:spcPts val="81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monetary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high-powered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money,</a:t>
            </a:r>
            <a:endParaRPr sz="1500">
              <a:latin typeface="Calibri"/>
              <a:cs typeface="Calibri"/>
            </a:endParaRPr>
          </a:p>
          <a:p>
            <a:pPr marL="756285">
              <a:lnSpc>
                <a:spcPts val="171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made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of:</a:t>
            </a:r>
            <a:endParaRPr sz="15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81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1156335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coins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banks’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bank.</a:t>
            </a:r>
            <a:endParaRPr sz="1500">
              <a:latin typeface="Calibri"/>
              <a:cs typeface="Calibri"/>
            </a:endParaRPr>
          </a:p>
          <a:p>
            <a:pPr marL="756285" marR="23495" lvl="1" indent="-287020">
              <a:lnSpc>
                <a:spcPts val="1620"/>
              </a:lnSpc>
              <a:spcBef>
                <a:spcPts val="103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expanding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deposits.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876" y="6455460"/>
            <a:ext cx="3129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Dr.</a:t>
            </a:r>
            <a:r>
              <a:rPr sz="1000" b="1" spc="-20" dirty="0">
                <a:solidFill>
                  <a:srgbClr val="B3116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Tzameret</a:t>
            </a:r>
            <a:r>
              <a:rPr sz="1000" b="1" spc="10" dirty="0">
                <a:solidFill>
                  <a:srgbClr val="B3116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Rubin</a:t>
            </a:r>
            <a:r>
              <a:rPr sz="1000" b="1" spc="-10" dirty="0">
                <a:solidFill>
                  <a:srgbClr val="B31166"/>
                </a:solidFill>
                <a:latin typeface="Century Gothic"/>
                <a:cs typeface="Century Gothic"/>
              </a:rPr>
              <a:t> Loughborough University LLP130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081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The</a:t>
            </a:r>
            <a:r>
              <a:rPr sz="2900" spc="-25" dirty="0"/>
              <a:t> </a:t>
            </a:r>
            <a:r>
              <a:rPr sz="2900" dirty="0"/>
              <a:t>Evolution,</a:t>
            </a:r>
            <a:r>
              <a:rPr sz="2900" spc="-60" dirty="0"/>
              <a:t> </a:t>
            </a:r>
            <a:r>
              <a:rPr sz="2900" dirty="0"/>
              <a:t>Functions</a:t>
            </a:r>
            <a:r>
              <a:rPr sz="2900" spc="-45" dirty="0"/>
              <a:t> </a:t>
            </a:r>
            <a:r>
              <a:rPr sz="2900" dirty="0"/>
              <a:t>and</a:t>
            </a:r>
            <a:r>
              <a:rPr sz="2900" spc="-30" dirty="0"/>
              <a:t> </a:t>
            </a:r>
            <a:r>
              <a:rPr sz="2900" dirty="0"/>
              <a:t>Characteristics</a:t>
            </a:r>
            <a:r>
              <a:rPr sz="2900" spc="-45" dirty="0"/>
              <a:t> </a:t>
            </a:r>
            <a:r>
              <a:rPr sz="2900" dirty="0"/>
              <a:t>of</a:t>
            </a:r>
            <a:r>
              <a:rPr sz="2900" spc="-10" dirty="0"/>
              <a:t> Money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639876" y="2551128"/>
            <a:ext cx="6775450" cy="30949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3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Near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ts val="1595"/>
              </a:lnSpc>
              <a:spcBef>
                <a:spcPts val="84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Commodities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fulfil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functions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cannot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classed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as</a:t>
            </a:r>
            <a:endParaRPr sz="1400">
              <a:latin typeface="Calibri"/>
              <a:cs typeface="Calibri"/>
            </a:endParaRPr>
          </a:p>
          <a:p>
            <a:pPr marL="756285">
              <a:lnSpc>
                <a:spcPts val="1595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money.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2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Government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Securities,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Foreign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currencies,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saving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accounts.</a:t>
            </a:r>
            <a:endParaRPr sz="1400">
              <a:latin typeface="Calibri"/>
              <a:cs typeface="Calibri"/>
            </a:endParaRPr>
          </a:p>
          <a:p>
            <a:pPr marL="355600" marR="196850" indent="-342900">
              <a:lnSpc>
                <a:spcPts val="1510"/>
              </a:lnSpc>
              <a:spcBef>
                <a:spcPts val="1019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These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sometimes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medium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exchange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transactions,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not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because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cannot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always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used,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nor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fulfil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functions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money.</a:t>
            </a:r>
            <a:endParaRPr sz="1400">
              <a:latin typeface="Calibri"/>
              <a:cs typeface="Calibri"/>
            </a:endParaRPr>
          </a:p>
          <a:p>
            <a:pPr marL="355600" marR="71120" indent="-342900">
              <a:lnSpc>
                <a:spcPts val="1510"/>
              </a:lnSpc>
              <a:spcBef>
                <a:spcPts val="102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Assets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such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as: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government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securities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serve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value,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cannot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used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medium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exchange.</a:t>
            </a:r>
            <a:endParaRPr sz="1400">
              <a:latin typeface="Calibri"/>
              <a:cs typeface="Calibri"/>
            </a:endParaRPr>
          </a:p>
          <a:p>
            <a:pPr marL="355600" marR="70485" indent="-342900">
              <a:lnSpc>
                <a:spcPct val="90400"/>
              </a:lnSpc>
              <a:spcBef>
                <a:spcPts val="96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However,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liquid assets,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i.e.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easily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converted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loss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value,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form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potential addition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stock,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often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referred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‘near money’.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67471" y="2772155"/>
            <a:ext cx="3182620" cy="3169920"/>
            <a:chOff x="7967471" y="2772155"/>
            <a:chExt cx="3182620" cy="3169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7471" y="2772155"/>
              <a:ext cx="3182112" cy="3169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811" y="2775203"/>
              <a:ext cx="3080004" cy="30677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351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5" dirty="0"/>
              <a:t> </a:t>
            </a:r>
            <a:r>
              <a:rPr dirty="0"/>
              <a:t>Characteristics</a:t>
            </a:r>
            <a:r>
              <a:rPr spc="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Function</a:t>
            </a:r>
            <a:r>
              <a:rPr spc="35" dirty="0"/>
              <a:t> </a:t>
            </a:r>
            <a:r>
              <a:rPr dirty="0"/>
              <a:t>of </a:t>
            </a:r>
            <a:r>
              <a:rPr spc="-10" dirty="0"/>
              <a:t>Money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0588" y="2408554"/>
            <a:ext cx="732091" cy="3078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09243" y="2236396"/>
            <a:ext cx="6579870" cy="238442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3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6235" algn="l"/>
                <a:tab pos="2621915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Assets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classed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nclude: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90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deposits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treasury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commercial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bills,</a:t>
            </a:r>
            <a:r>
              <a:rPr sz="1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certificates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deposit.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8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assets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become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liquid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nearer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maturity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date.</a:t>
            </a:r>
            <a:endParaRPr sz="1800">
              <a:latin typeface="Calibri"/>
              <a:cs typeface="Calibri"/>
            </a:endParaRPr>
          </a:p>
          <a:p>
            <a:pPr marL="3522979">
              <a:lnSpc>
                <a:spcPct val="100000"/>
              </a:lnSpc>
              <a:spcBef>
                <a:spcPts val="1019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Liquidity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Spectrum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4751832"/>
            <a:ext cx="4439411" cy="19491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9076" y="5867400"/>
              <a:ext cx="990600" cy="990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62009" y="1852625"/>
            <a:ext cx="228409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Global </a:t>
            </a:r>
            <a:r>
              <a:rPr sz="5400" spc="-20" dirty="0"/>
              <a:t>cash </a:t>
            </a:r>
            <a:r>
              <a:rPr sz="5400" spc="-10" dirty="0"/>
              <a:t>image</a:t>
            </a:r>
            <a:endParaRPr sz="5400"/>
          </a:p>
        </p:txBody>
      </p:sp>
      <p:grpSp>
        <p:nvGrpSpPr>
          <p:cNvPr id="15" name="object 15"/>
          <p:cNvGrpSpPr/>
          <p:nvPr/>
        </p:nvGrpSpPr>
        <p:grpSpPr>
          <a:xfrm>
            <a:off x="423672" y="364236"/>
            <a:ext cx="8039100" cy="6091555"/>
            <a:chOff x="423672" y="364236"/>
            <a:chExt cx="8039100" cy="6091555"/>
          </a:xfrm>
        </p:grpSpPr>
        <p:sp>
          <p:nvSpPr>
            <p:cNvPr id="16" name="object 16"/>
            <p:cNvSpPr/>
            <p:nvPr/>
          </p:nvSpPr>
          <p:spPr>
            <a:xfrm>
              <a:off x="423672" y="402335"/>
              <a:ext cx="7847330" cy="6053455"/>
            </a:xfrm>
            <a:custGeom>
              <a:avLst/>
              <a:gdLst/>
              <a:ahLst/>
              <a:cxnLst/>
              <a:rect l="l" t="t" r="r" b="b"/>
              <a:pathLst>
                <a:path w="7847330" h="6053455">
                  <a:moveTo>
                    <a:pt x="7847076" y="6053328"/>
                  </a:moveTo>
                  <a:lnTo>
                    <a:pt x="7841615" y="6017615"/>
                  </a:lnTo>
                  <a:lnTo>
                    <a:pt x="7825486" y="5912891"/>
                  </a:lnTo>
                  <a:lnTo>
                    <a:pt x="7814183" y="5836615"/>
                  </a:lnTo>
                  <a:lnTo>
                    <a:pt x="7802245" y="5745823"/>
                  </a:lnTo>
                  <a:lnTo>
                    <a:pt x="7788021" y="5638063"/>
                  </a:lnTo>
                  <a:lnTo>
                    <a:pt x="7772908" y="5518823"/>
                  </a:lnTo>
                  <a:lnTo>
                    <a:pt x="7757033" y="5384431"/>
                  </a:lnTo>
                  <a:lnTo>
                    <a:pt x="7740269" y="5237950"/>
                  </a:lnTo>
                  <a:lnTo>
                    <a:pt x="7723505" y="5078730"/>
                  </a:lnTo>
                  <a:lnTo>
                    <a:pt x="7706487" y="4909312"/>
                  </a:lnTo>
                  <a:lnTo>
                    <a:pt x="7690612" y="4726432"/>
                  </a:lnTo>
                  <a:lnTo>
                    <a:pt x="7675372" y="4535170"/>
                  </a:lnTo>
                  <a:lnTo>
                    <a:pt x="7661656" y="4332986"/>
                  </a:lnTo>
                  <a:lnTo>
                    <a:pt x="7648448" y="4122293"/>
                  </a:lnTo>
                  <a:lnTo>
                    <a:pt x="7636002" y="3902583"/>
                  </a:lnTo>
                  <a:lnTo>
                    <a:pt x="7631684" y="3789934"/>
                  </a:lnTo>
                  <a:lnTo>
                    <a:pt x="7626858" y="3674999"/>
                  </a:lnTo>
                  <a:lnTo>
                    <a:pt x="7622286" y="3558159"/>
                  </a:lnTo>
                  <a:lnTo>
                    <a:pt x="7619238" y="3440684"/>
                  </a:lnTo>
                  <a:lnTo>
                    <a:pt x="7616571" y="3320796"/>
                  </a:lnTo>
                  <a:lnTo>
                    <a:pt x="7613777" y="3199765"/>
                  </a:lnTo>
                  <a:lnTo>
                    <a:pt x="7611872" y="3076321"/>
                  </a:lnTo>
                  <a:lnTo>
                    <a:pt x="7611872" y="2951607"/>
                  </a:lnTo>
                  <a:lnTo>
                    <a:pt x="7610983" y="2825750"/>
                  </a:lnTo>
                  <a:lnTo>
                    <a:pt x="7611872" y="2698623"/>
                  </a:lnTo>
                  <a:lnTo>
                    <a:pt x="7613777" y="2569591"/>
                  </a:lnTo>
                  <a:lnTo>
                    <a:pt x="7615555" y="2440686"/>
                  </a:lnTo>
                  <a:lnTo>
                    <a:pt x="7619238" y="2310003"/>
                  </a:lnTo>
                  <a:lnTo>
                    <a:pt x="7623175" y="2178050"/>
                  </a:lnTo>
                  <a:lnTo>
                    <a:pt x="7627747" y="2045970"/>
                  </a:lnTo>
                  <a:lnTo>
                    <a:pt x="7634224" y="1912874"/>
                  </a:lnTo>
                  <a:lnTo>
                    <a:pt x="7641844" y="1778508"/>
                  </a:lnTo>
                  <a:lnTo>
                    <a:pt x="7649210" y="1643507"/>
                  </a:lnTo>
                  <a:lnTo>
                    <a:pt x="7658608" y="1508506"/>
                  </a:lnTo>
                  <a:lnTo>
                    <a:pt x="7669911" y="1371727"/>
                  </a:lnTo>
                  <a:lnTo>
                    <a:pt x="7681214" y="1236726"/>
                  </a:lnTo>
                  <a:lnTo>
                    <a:pt x="7694168" y="1099312"/>
                  </a:lnTo>
                  <a:lnTo>
                    <a:pt x="7708519" y="961263"/>
                  </a:lnTo>
                  <a:lnTo>
                    <a:pt x="7723505" y="825119"/>
                  </a:lnTo>
                  <a:lnTo>
                    <a:pt x="7741031" y="687070"/>
                  </a:lnTo>
                  <a:lnTo>
                    <a:pt x="7759954" y="549656"/>
                  </a:lnTo>
                  <a:lnTo>
                    <a:pt x="7778623" y="411607"/>
                  </a:lnTo>
                  <a:lnTo>
                    <a:pt x="7800340" y="274193"/>
                  </a:lnTo>
                  <a:lnTo>
                    <a:pt x="7822565" y="137414"/>
                  </a:lnTo>
                  <a:lnTo>
                    <a:pt x="7845933" y="0"/>
                  </a:lnTo>
                  <a:lnTo>
                    <a:pt x="6784848" y="0"/>
                  </a:lnTo>
                  <a:lnTo>
                    <a:pt x="6592824" y="0"/>
                  </a:lnTo>
                  <a:lnTo>
                    <a:pt x="0" y="0"/>
                  </a:lnTo>
                  <a:lnTo>
                    <a:pt x="0" y="6053328"/>
                  </a:lnTo>
                  <a:lnTo>
                    <a:pt x="6597523" y="6053328"/>
                  </a:lnTo>
                  <a:lnTo>
                    <a:pt x="6784848" y="6053328"/>
                  </a:lnTo>
                  <a:lnTo>
                    <a:pt x="7847076" y="6053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50586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71113" y="0"/>
                  </a:moveTo>
                  <a:lnTo>
                    <a:pt x="68073" y="38321"/>
                  </a:lnTo>
                  <a:lnTo>
                    <a:pt x="65073" y="78217"/>
                  </a:lnTo>
                  <a:lnTo>
                    <a:pt x="62116" y="119628"/>
                  </a:lnTo>
                  <a:lnTo>
                    <a:pt x="59204" y="162499"/>
                  </a:lnTo>
                  <a:lnTo>
                    <a:pt x="56337" y="206774"/>
                  </a:lnTo>
                  <a:lnTo>
                    <a:pt x="53519" y="252395"/>
                  </a:lnTo>
                  <a:lnTo>
                    <a:pt x="50751" y="299306"/>
                  </a:lnTo>
                  <a:lnTo>
                    <a:pt x="48035" y="347451"/>
                  </a:lnTo>
                  <a:lnTo>
                    <a:pt x="45372" y="396773"/>
                  </a:lnTo>
                  <a:lnTo>
                    <a:pt x="42766" y="447214"/>
                  </a:lnTo>
                  <a:lnTo>
                    <a:pt x="40217" y="498720"/>
                  </a:lnTo>
                  <a:lnTo>
                    <a:pt x="37728" y="551232"/>
                  </a:lnTo>
                  <a:lnTo>
                    <a:pt x="35300" y="604695"/>
                  </a:lnTo>
                  <a:lnTo>
                    <a:pt x="32936" y="659051"/>
                  </a:lnTo>
                  <a:lnTo>
                    <a:pt x="30637" y="714245"/>
                  </a:lnTo>
                  <a:lnTo>
                    <a:pt x="28406" y="770219"/>
                  </a:lnTo>
                  <a:lnTo>
                    <a:pt x="26243" y="826917"/>
                  </a:lnTo>
                  <a:lnTo>
                    <a:pt x="24152" y="884282"/>
                  </a:lnTo>
                  <a:lnTo>
                    <a:pt x="22133" y="942259"/>
                  </a:lnTo>
                  <a:lnTo>
                    <a:pt x="20189" y="1000789"/>
                  </a:lnTo>
                  <a:lnTo>
                    <a:pt x="18322" y="1059817"/>
                  </a:lnTo>
                  <a:lnTo>
                    <a:pt x="16533" y="1119286"/>
                  </a:lnTo>
                  <a:lnTo>
                    <a:pt x="14825" y="1179139"/>
                  </a:lnTo>
                  <a:lnTo>
                    <a:pt x="13200" y="1239320"/>
                  </a:lnTo>
                  <a:lnTo>
                    <a:pt x="11659" y="1299771"/>
                  </a:lnTo>
                  <a:lnTo>
                    <a:pt x="10204" y="1360438"/>
                  </a:lnTo>
                  <a:lnTo>
                    <a:pt x="8837" y="1421262"/>
                  </a:lnTo>
                  <a:lnTo>
                    <a:pt x="7560" y="1482188"/>
                  </a:lnTo>
                  <a:lnTo>
                    <a:pt x="6375" y="1543158"/>
                  </a:lnTo>
                  <a:lnTo>
                    <a:pt x="5284" y="1604116"/>
                  </a:lnTo>
                  <a:lnTo>
                    <a:pt x="4288" y="1665006"/>
                  </a:lnTo>
                  <a:lnTo>
                    <a:pt x="3391" y="1725771"/>
                  </a:lnTo>
                  <a:lnTo>
                    <a:pt x="2592" y="1786354"/>
                  </a:lnTo>
                  <a:lnTo>
                    <a:pt x="1896" y="1846698"/>
                  </a:lnTo>
                  <a:lnTo>
                    <a:pt x="1302" y="1906748"/>
                  </a:lnTo>
                  <a:lnTo>
                    <a:pt x="814" y="1966446"/>
                  </a:lnTo>
                  <a:lnTo>
                    <a:pt x="433" y="2025735"/>
                  </a:lnTo>
                  <a:lnTo>
                    <a:pt x="161" y="2084560"/>
                  </a:lnTo>
                  <a:lnTo>
                    <a:pt x="0" y="2142864"/>
                  </a:lnTo>
                  <a:lnTo>
                    <a:pt x="32" y="2262251"/>
                  </a:lnTo>
                  <a:lnTo>
                    <a:pt x="201" y="2314080"/>
                  </a:lnTo>
                  <a:lnTo>
                    <a:pt x="502" y="2369732"/>
                  </a:lnTo>
                  <a:lnTo>
                    <a:pt x="924" y="2424580"/>
                  </a:lnTo>
                  <a:lnTo>
                    <a:pt x="1469" y="2478566"/>
                  </a:lnTo>
                  <a:lnTo>
                    <a:pt x="2137" y="2531635"/>
                  </a:lnTo>
                  <a:lnTo>
                    <a:pt x="2932" y="2583729"/>
                  </a:lnTo>
                  <a:lnTo>
                    <a:pt x="3855" y="2634793"/>
                  </a:lnTo>
                  <a:lnTo>
                    <a:pt x="4908" y="2684769"/>
                  </a:lnTo>
                  <a:lnTo>
                    <a:pt x="6092" y="2733601"/>
                  </a:lnTo>
                  <a:lnTo>
                    <a:pt x="7411" y="2781233"/>
                  </a:lnTo>
                  <a:lnTo>
                    <a:pt x="8865" y="2827607"/>
                  </a:lnTo>
                  <a:lnTo>
                    <a:pt x="10456" y="2872667"/>
                  </a:lnTo>
                  <a:lnTo>
                    <a:pt x="12187" y="2916357"/>
                  </a:lnTo>
                  <a:lnTo>
                    <a:pt x="14060" y="2958620"/>
                  </a:lnTo>
                  <a:lnTo>
                    <a:pt x="16075" y="2999399"/>
                  </a:lnTo>
                  <a:lnTo>
                    <a:pt x="18236" y="3038637"/>
                  </a:lnTo>
                  <a:lnTo>
                    <a:pt x="23001" y="3112267"/>
                  </a:lnTo>
                  <a:lnTo>
                    <a:pt x="28369" y="3179056"/>
                  </a:lnTo>
                  <a:lnTo>
                    <a:pt x="34355" y="3238552"/>
                  </a:lnTo>
                  <a:lnTo>
                    <a:pt x="102355" y="3298825"/>
                  </a:lnTo>
                  <a:lnTo>
                    <a:pt x="107562" y="3122803"/>
                  </a:lnTo>
                  <a:lnTo>
                    <a:pt x="111499" y="3032760"/>
                  </a:lnTo>
                  <a:lnTo>
                    <a:pt x="115436" y="2940685"/>
                  </a:lnTo>
                  <a:lnTo>
                    <a:pt x="119627" y="2847340"/>
                  </a:lnTo>
                  <a:lnTo>
                    <a:pt x="125215" y="2753487"/>
                  </a:lnTo>
                  <a:lnTo>
                    <a:pt x="130930" y="2657982"/>
                  </a:lnTo>
                  <a:lnTo>
                    <a:pt x="136645" y="2560701"/>
                  </a:lnTo>
                  <a:lnTo>
                    <a:pt x="143249" y="2462276"/>
                  </a:lnTo>
                  <a:lnTo>
                    <a:pt x="151250" y="2362962"/>
                  </a:lnTo>
                  <a:lnTo>
                    <a:pt x="158870" y="2262251"/>
                  </a:lnTo>
                  <a:lnTo>
                    <a:pt x="167633" y="2160778"/>
                  </a:lnTo>
                  <a:lnTo>
                    <a:pt x="177285" y="2058289"/>
                  </a:lnTo>
                  <a:lnTo>
                    <a:pt x="186937" y="1955418"/>
                  </a:lnTo>
                  <a:lnTo>
                    <a:pt x="209416" y="1745995"/>
                  </a:lnTo>
                  <a:lnTo>
                    <a:pt x="221354" y="1641348"/>
                  </a:lnTo>
                  <a:lnTo>
                    <a:pt x="234562" y="1535556"/>
                  </a:lnTo>
                  <a:lnTo>
                    <a:pt x="248786" y="1428495"/>
                  </a:lnTo>
                  <a:lnTo>
                    <a:pt x="262883" y="1321307"/>
                  </a:lnTo>
                  <a:lnTo>
                    <a:pt x="278504" y="1214374"/>
                  </a:lnTo>
                  <a:lnTo>
                    <a:pt x="295395" y="1105535"/>
                  </a:lnTo>
                  <a:lnTo>
                    <a:pt x="312286" y="998601"/>
                  </a:lnTo>
                  <a:lnTo>
                    <a:pt x="330701" y="889888"/>
                  </a:lnTo>
                  <a:lnTo>
                    <a:pt x="349878" y="780288"/>
                  </a:lnTo>
                  <a:lnTo>
                    <a:pt x="369563" y="672591"/>
                  </a:lnTo>
                  <a:lnTo>
                    <a:pt x="391153" y="563752"/>
                  </a:lnTo>
                  <a:lnTo>
                    <a:pt x="413759" y="455040"/>
                  </a:lnTo>
                  <a:lnTo>
                    <a:pt x="436111" y="346328"/>
                  </a:lnTo>
                  <a:lnTo>
                    <a:pt x="460749" y="237998"/>
                  </a:lnTo>
                  <a:lnTo>
                    <a:pt x="485895" y="129793"/>
                  </a:lnTo>
                  <a:lnTo>
                    <a:pt x="511676" y="21716"/>
                  </a:lnTo>
                  <a:lnTo>
                    <a:pt x="7111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075" y="364236"/>
              <a:ext cx="5276087" cy="6065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0191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Readings..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6217"/>
            <a:ext cx="882904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You</a:t>
            </a:r>
            <a:r>
              <a:rPr sz="1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have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an</a:t>
            </a:r>
            <a:r>
              <a:rPr sz="18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online</a:t>
            </a:r>
            <a:r>
              <a:rPr sz="1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access to</a:t>
            </a:r>
            <a:r>
              <a:rPr sz="18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Chapter</a:t>
            </a:r>
            <a:r>
              <a:rPr sz="18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18</a:t>
            </a:r>
            <a:r>
              <a:rPr sz="1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in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Lipsey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8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Chrystal</a:t>
            </a:r>
            <a:r>
              <a:rPr sz="18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‘Economics’</a:t>
            </a:r>
            <a:endParaRPr sz="1800">
              <a:latin typeface="Century Gothic"/>
              <a:cs typeface="Century Gothic"/>
            </a:endParaRPr>
          </a:p>
          <a:p>
            <a:pPr marL="173990" indent="-173990">
              <a:lnSpc>
                <a:spcPct val="100000"/>
              </a:lnSpc>
              <a:spcBef>
                <a:spcPts val="994"/>
              </a:spcBef>
              <a:buFont typeface="Wingdings 3"/>
              <a:buChar char=""/>
              <a:tabLst>
                <a:tab pos="173990" algn="l"/>
                <a:tab pos="354965" algn="l"/>
              </a:tabLst>
            </a:pPr>
            <a:r>
              <a:rPr sz="1450" dirty="0">
                <a:solidFill>
                  <a:srgbClr val="B31166"/>
                </a:solidFill>
                <a:latin typeface="Times New Roman"/>
                <a:cs typeface="Times New Roman"/>
                <a:hlinkClick r:id="rId2"/>
              </a:rPr>
              <a:t>	</a:t>
            </a:r>
            <a:r>
              <a:rPr sz="1800" u="sng" dirty="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Century Gothic"/>
                <a:cs typeface="Century Gothic"/>
                <a:hlinkClick r:id="rId2"/>
              </a:rPr>
              <a:t> https://lorls.lboro.ac.uk/CLUMP2/#290313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876" y="6455460"/>
            <a:ext cx="3129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Dr.</a:t>
            </a:r>
            <a:r>
              <a:rPr sz="1000" b="1" spc="-20" dirty="0">
                <a:solidFill>
                  <a:srgbClr val="B3116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Tzameret</a:t>
            </a:r>
            <a:r>
              <a:rPr sz="1000" b="1" spc="10" dirty="0">
                <a:solidFill>
                  <a:srgbClr val="B31166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B31166"/>
                </a:solidFill>
                <a:latin typeface="Century Gothic"/>
                <a:cs typeface="Century Gothic"/>
              </a:rPr>
              <a:t>Rubin</a:t>
            </a:r>
            <a:r>
              <a:rPr sz="1000" b="1" spc="-10" dirty="0">
                <a:solidFill>
                  <a:srgbClr val="B31166"/>
                </a:solidFill>
                <a:latin typeface="Century Gothic"/>
                <a:cs typeface="Century Gothic"/>
              </a:rPr>
              <a:t> Loughborough University LLP130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3703" y="1306067"/>
              <a:ext cx="4887467" cy="42702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53328" y="1319783"/>
            <a:ext cx="4813300" cy="4196080"/>
          </a:xfrm>
          <a:prstGeom prst="rect">
            <a:avLst/>
          </a:prstGeom>
          <a:solidFill>
            <a:srgbClr val="000000">
              <a:alpha val="79998"/>
            </a:srgbClr>
          </a:solidFill>
        </p:spPr>
        <p:txBody>
          <a:bodyPr vert="horz" wrap="square" lIns="0" tIns="14922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175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Next..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Digital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Payments</a:t>
            </a:r>
            <a:endParaRPr sz="2800">
              <a:latin typeface="Century Gothic"/>
              <a:cs typeface="Century Gothic"/>
            </a:endParaRPr>
          </a:p>
          <a:p>
            <a:pPr marL="477520" marR="520065" indent="-342900">
              <a:lnSpc>
                <a:spcPct val="90000"/>
              </a:lnSpc>
              <a:spcBef>
                <a:spcPts val="202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477520" algn="l"/>
                <a:tab pos="4781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Payments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frequent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application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financial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technologies.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has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been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change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 mechanisms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making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payments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over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 past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decade.</a:t>
            </a:r>
            <a:endParaRPr sz="1400">
              <a:latin typeface="Century Gothic"/>
              <a:cs typeface="Century Gothic"/>
            </a:endParaRPr>
          </a:p>
          <a:p>
            <a:pPr marL="477520" marR="426084" indent="-342900">
              <a:lnSpc>
                <a:spcPct val="89900"/>
              </a:lnSpc>
              <a:spcBef>
                <a:spcPts val="101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477520" algn="l"/>
                <a:tab pos="478155" algn="l"/>
              </a:tabLst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Households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firms</a:t>
            </a:r>
            <a:r>
              <a:rPr sz="14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benefit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range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payments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solutions,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allowing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make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payments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rapidly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more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conveniently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than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range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different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contexts.</a:t>
            </a:r>
            <a:endParaRPr sz="1400">
              <a:latin typeface="Century Gothic"/>
              <a:cs typeface="Century Gothic"/>
            </a:endParaRPr>
          </a:p>
          <a:p>
            <a:pPr marL="477520" marR="461645" indent="-342900">
              <a:lnSpc>
                <a:spcPts val="1510"/>
              </a:lnSpc>
              <a:spcBef>
                <a:spcPts val="10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477520" algn="l"/>
                <a:tab pos="47815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Banks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themselves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also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benefit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new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technologies</a:t>
            </a:r>
            <a:r>
              <a:rPr sz="1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promoting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automation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reducing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costs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payment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processing.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6190" y="6616700"/>
            <a:ext cx="3129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r>
              <a:rPr sz="1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Tzameret</a:t>
            </a:r>
            <a:r>
              <a:rPr sz="10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Rubin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Loughborough University LLP130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55396"/>
            <a:ext cx="741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" dirty="0"/>
              <a:t> </a:t>
            </a:r>
            <a:r>
              <a:rPr dirty="0"/>
              <a:t>Evolution,</a:t>
            </a:r>
            <a:r>
              <a:rPr spc="25" dirty="0"/>
              <a:t> </a:t>
            </a:r>
            <a:r>
              <a:rPr dirty="0"/>
              <a:t>characteristics</a:t>
            </a:r>
            <a:r>
              <a:rPr spc="5" dirty="0"/>
              <a:t> </a:t>
            </a:r>
            <a:r>
              <a:rPr spc="-25" dirty="0"/>
              <a:t>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1304290"/>
            <a:ext cx="409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EBEB"/>
                </a:solidFill>
                <a:latin typeface="Century Gothic"/>
                <a:cs typeface="Century Gothic"/>
              </a:rPr>
              <a:t>function</a:t>
            </a:r>
            <a:r>
              <a:rPr sz="3600" spc="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money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90" y="2343988"/>
            <a:ext cx="11167745" cy="181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institutions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serve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intermediaries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lenders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borrowers.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Therefore,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functions of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maturity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Transformation,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maturity,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time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effect: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75692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short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term deposits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long term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borrowings.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play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important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role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monetary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policy.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990" y="4292600"/>
            <a:ext cx="1866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endParaRPr sz="1450">
              <a:latin typeface="Wingdings 3"/>
              <a:cs typeface="Wingdings 3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2202" y="4262628"/>
            <a:ext cx="1411605" cy="710565"/>
            <a:chOff x="1162202" y="4262628"/>
            <a:chExt cx="1411605" cy="7105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202" y="4262628"/>
              <a:ext cx="805789" cy="307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202" y="4664913"/>
              <a:ext cx="1411351" cy="3081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2990" y="4694935"/>
            <a:ext cx="1866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endParaRPr sz="1450">
              <a:latin typeface="Wingdings 3"/>
              <a:cs typeface="Wingdings 3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0229" y="4118863"/>
            <a:ext cx="267335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525" marR="5080" indent="-632460">
              <a:lnSpc>
                <a:spcPct val="1467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characteristics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functions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UK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monetary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62202" y="4495800"/>
            <a:ext cx="10184130" cy="1252855"/>
            <a:chOff x="1162202" y="4495800"/>
            <a:chExt cx="10184130" cy="12528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3943" y="4664913"/>
              <a:ext cx="728979" cy="308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202" y="5069077"/>
              <a:ext cx="1421130" cy="307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4533" y="5069077"/>
              <a:ext cx="1425702" cy="307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6697" y="5069077"/>
              <a:ext cx="960247" cy="307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5644" y="4495800"/>
              <a:ext cx="5050536" cy="125272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62990" y="5099050"/>
            <a:ext cx="1866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endParaRPr sz="1450">
              <a:latin typeface="Wingdings 3"/>
              <a:cs typeface="Wingdings 3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21645" y="5872378"/>
            <a:ext cx="1374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entury Gothic"/>
                <a:cs typeface="Century Gothic"/>
              </a:rPr>
              <a:t>Source:</a:t>
            </a:r>
            <a:r>
              <a:rPr sz="900" spc="-20" dirty="0">
                <a:latin typeface="Century Gothic"/>
                <a:cs typeface="Century Gothic"/>
              </a:rPr>
              <a:t> </a:t>
            </a:r>
            <a:r>
              <a:rPr sz="900" dirty="0">
                <a:latin typeface="Century Gothic"/>
                <a:cs typeface="Century Gothic"/>
              </a:rPr>
              <a:t>Bank</a:t>
            </a:r>
            <a:r>
              <a:rPr sz="900" spc="-15" dirty="0">
                <a:latin typeface="Century Gothic"/>
                <a:cs typeface="Century Gothic"/>
              </a:rPr>
              <a:t> </a:t>
            </a:r>
            <a:r>
              <a:rPr sz="900" dirty="0">
                <a:latin typeface="Century Gothic"/>
                <a:cs typeface="Century Gothic"/>
              </a:rPr>
              <a:t>of</a:t>
            </a:r>
            <a:r>
              <a:rPr sz="900" spc="-10" dirty="0">
                <a:latin typeface="Century Gothic"/>
                <a:cs typeface="Century Gothic"/>
              </a:rPr>
              <a:t> England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70"/>
          </a:xfrm>
          <a:custGeom>
            <a:avLst/>
            <a:gdLst/>
            <a:ahLst/>
            <a:cxnLst/>
            <a:rect l="l" t="t" r="r" b="b"/>
            <a:pathLst>
              <a:path w="12192000" h="1270">
                <a:moveTo>
                  <a:pt x="0" y="1270"/>
                </a:moveTo>
                <a:lnTo>
                  <a:pt x="12192000" y="1270"/>
                </a:lnTo>
                <a:lnTo>
                  <a:pt x="1219200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6730"/>
            <a:ext cx="12192000" cy="1270"/>
          </a:xfrm>
          <a:custGeom>
            <a:avLst/>
            <a:gdLst/>
            <a:ahLst/>
            <a:cxnLst/>
            <a:rect l="l" t="t" r="r" b="b"/>
            <a:pathLst>
              <a:path w="12192000" h="1270">
                <a:moveTo>
                  <a:pt x="0" y="1269"/>
                </a:moveTo>
                <a:lnTo>
                  <a:pt x="12192000" y="1269"/>
                </a:lnTo>
                <a:lnTo>
                  <a:pt x="1219200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1169"/>
            <a:ext cx="11709400" cy="5909310"/>
          </a:xfrm>
          <a:custGeom>
            <a:avLst/>
            <a:gdLst/>
            <a:ahLst/>
            <a:cxnLst/>
            <a:rect l="l" t="t" r="r" b="b"/>
            <a:pathLst>
              <a:path w="11709400" h="5909310">
                <a:moveTo>
                  <a:pt x="0" y="5909310"/>
                </a:moveTo>
                <a:lnTo>
                  <a:pt x="11709273" y="5909310"/>
                </a:lnTo>
                <a:lnTo>
                  <a:pt x="11709273" y="0"/>
                </a:lnTo>
                <a:lnTo>
                  <a:pt x="0" y="0"/>
                </a:lnTo>
                <a:lnTo>
                  <a:pt x="0" y="5909310"/>
                </a:lnTo>
                <a:close/>
              </a:path>
            </a:pathLst>
          </a:custGeom>
          <a:solidFill>
            <a:srgbClr val="3A2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1269"/>
              <a:ext cx="12192000" cy="6855459"/>
            </a:xfrm>
            <a:custGeom>
              <a:avLst/>
              <a:gdLst/>
              <a:ahLst/>
              <a:cxnLst/>
              <a:rect l="l" t="t" r="r" b="b"/>
              <a:pathLst>
                <a:path w="12192000" h="6855459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79057"/>
                  </a:lnTo>
                  <a:lnTo>
                    <a:pt x="12192000" y="6379057"/>
                  </a:lnTo>
                  <a:lnTo>
                    <a:pt x="12192000" y="470027"/>
                  </a:lnTo>
                  <a:close/>
                </a:path>
                <a:path w="12192000" h="6855459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79210"/>
                  </a:lnTo>
                  <a:lnTo>
                    <a:pt x="0" y="6855460"/>
                  </a:lnTo>
                  <a:lnTo>
                    <a:pt x="12192000" y="6855460"/>
                  </a:lnTo>
                  <a:lnTo>
                    <a:pt x="12192000" y="6379210"/>
                  </a:lnTo>
                  <a:lnTo>
                    <a:pt x="476377" y="637921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73722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2" y="0"/>
                  </a:moveTo>
                  <a:lnTo>
                    <a:pt x="272863" y="7899"/>
                  </a:lnTo>
                  <a:lnTo>
                    <a:pt x="139166" y="15285"/>
                  </a:lnTo>
                  <a:lnTo>
                    <a:pt x="0" y="21716"/>
                  </a:lnTo>
                  <a:lnTo>
                    <a:pt x="25780" y="129793"/>
                  </a:lnTo>
                  <a:lnTo>
                    <a:pt x="50926" y="237998"/>
                  </a:lnTo>
                  <a:lnTo>
                    <a:pt x="75565" y="346328"/>
                  </a:lnTo>
                  <a:lnTo>
                    <a:pt x="120523" y="563752"/>
                  </a:lnTo>
                  <a:lnTo>
                    <a:pt x="142112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90" y="998601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6" y="1745995"/>
                  </a:lnTo>
                  <a:lnTo>
                    <a:pt x="324738" y="1955418"/>
                  </a:lnTo>
                  <a:lnTo>
                    <a:pt x="344043" y="2160778"/>
                  </a:lnTo>
                  <a:lnTo>
                    <a:pt x="352932" y="2262251"/>
                  </a:lnTo>
                  <a:lnTo>
                    <a:pt x="360425" y="2362962"/>
                  </a:lnTo>
                  <a:lnTo>
                    <a:pt x="368426" y="2462276"/>
                  </a:lnTo>
                  <a:lnTo>
                    <a:pt x="375030" y="2560701"/>
                  </a:lnTo>
                  <a:lnTo>
                    <a:pt x="392049" y="284734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1" y="3265424"/>
                  </a:lnTo>
                  <a:lnTo>
                    <a:pt x="480393" y="3209744"/>
                  </a:lnTo>
                  <a:lnTo>
                    <a:pt x="486069" y="3146545"/>
                  </a:lnTo>
                  <a:lnTo>
                    <a:pt x="491135" y="3076279"/>
                  </a:lnTo>
                  <a:lnTo>
                    <a:pt x="495606" y="2999399"/>
                  </a:lnTo>
                  <a:lnTo>
                    <a:pt x="499496" y="2916357"/>
                  </a:lnTo>
                  <a:lnTo>
                    <a:pt x="502822" y="2827607"/>
                  </a:lnTo>
                  <a:lnTo>
                    <a:pt x="505598" y="2733601"/>
                  </a:lnTo>
                  <a:lnTo>
                    <a:pt x="507839" y="2634793"/>
                  </a:lnTo>
                  <a:lnTo>
                    <a:pt x="509560" y="2531635"/>
                  </a:lnTo>
                  <a:lnTo>
                    <a:pt x="510777" y="2424580"/>
                  </a:lnTo>
                  <a:lnTo>
                    <a:pt x="511690" y="2257680"/>
                  </a:lnTo>
                  <a:lnTo>
                    <a:pt x="511553" y="2084560"/>
                  </a:lnTo>
                  <a:lnTo>
                    <a:pt x="510417" y="1906748"/>
                  </a:lnTo>
                  <a:lnTo>
                    <a:pt x="508333" y="1725771"/>
                  </a:lnTo>
                  <a:lnTo>
                    <a:pt x="505353" y="1543158"/>
                  </a:lnTo>
                  <a:lnTo>
                    <a:pt x="501527" y="1360438"/>
                  </a:lnTo>
                  <a:lnTo>
                    <a:pt x="496907" y="1179139"/>
                  </a:lnTo>
                  <a:lnTo>
                    <a:pt x="491543" y="1000789"/>
                  </a:lnTo>
                  <a:lnTo>
                    <a:pt x="485487" y="826917"/>
                  </a:lnTo>
                  <a:lnTo>
                    <a:pt x="478791" y="659051"/>
                  </a:lnTo>
                  <a:lnTo>
                    <a:pt x="471504" y="498720"/>
                  </a:lnTo>
                  <a:lnTo>
                    <a:pt x="463678" y="347451"/>
                  </a:lnTo>
                  <a:lnTo>
                    <a:pt x="455364" y="206774"/>
                  </a:lnTo>
                  <a:lnTo>
                    <a:pt x="449576" y="119628"/>
                  </a:lnTo>
                  <a:lnTo>
                    <a:pt x="443609" y="38321"/>
                  </a:lnTo>
                  <a:lnTo>
                    <a:pt x="44056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4180" y="480072"/>
              <a:ext cx="4930139" cy="58977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1057" y="4946269"/>
              <a:ext cx="1657223" cy="2926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158" y="4946269"/>
              <a:ext cx="672084" cy="2926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4473" y="4946269"/>
              <a:ext cx="751027" cy="29260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7905" y="621919"/>
            <a:ext cx="304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Evolution,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7905" y="1115695"/>
            <a:ext cx="42716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characteristics</a:t>
            </a:r>
            <a:r>
              <a:rPr sz="36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function</a:t>
            </a:r>
            <a:r>
              <a:rPr sz="36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7905" y="5363336"/>
            <a:ext cx="1771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73505" y="5333390"/>
            <a:ext cx="1843405" cy="292735"/>
            <a:chOff x="1073505" y="5333390"/>
            <a:chExt cx="1843405" cy="2927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3505" y="5333390"/>
              <a:ext cx="487679" cy="292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2733" y="5333390"/>
              <a:ext cx="353568" cy="29260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17905" y="2367127"/>
            <a:ext cx="5772785" cy="3505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403860" algn="l"/>
                <a:tab pos="40449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normally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money.</a:t>
            </a:r>
            <a:endParaRPr sz="1700">
              <a:latin typeface="Calibri"/>
              <a:cs typeface="Calibri"/>
            </a:endParaRPr>
          </a:p>
          <a:p>
            <a:pPr marL="355600" marR="10668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generally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speaking,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commodity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satisfies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following:</a:t>
            </a:r>
            <a:endParaRPr sz="1700">
              <a:latin typeface="Calibri"/>
              <a:cs typeface="Calibri"/>
            </a:endParaRPr>
          </a:p>
          <a:p>
            <a:pPr marL="286385" marR="449580" lvl="1" indent="-287020" algn="r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286385" algn="l"/>
                <a:tab pos="2870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 account: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agreed-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endParaRPr sz="1700">
              <a:latin typeface="Calibri"/>
              <a:cs typeface="Calibri"/>
            </a:endParaRPr>
          </a:p>
          <a:p>
            <a:pPr marR="407670" algn="r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stating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prices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Store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Value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exchange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requirements.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aim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remove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700">
              <a:latin typeface="Calibri"/>
              <a:cs typeface="Calibri"/>
            </a:endParaRPr>
          </a:p>
          <a:p>
            <a:pPr marL="355600" marR="377825" indent="389890">
              <a:lnSpc>
                <a:spcPct val="103499"/>
              </a:lnSpc>
              <a:spcBef>
                <a:spcPts val="935"/>
              </a:spcBef>
              <a:tabLst>
                <a:tab pos="202120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existence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	oney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facilitates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wider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transactions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otherwise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infeasible.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allows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73505" y="5853074"/>
            <a:ext cx="3841750" cy="292735"/>
            <a:chOff x="1073505" y="5853074"/>
            <a:chExt cx="3841750" cy="29273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3505" y="5853074"/>
              <a:ext cx="1152474" cy="2926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9916" y="5853074"/>
              <a:ext cx="2782697" cy="2926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7110" y="5853074"/>
              <a:ext cx="97536" cy="29260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36789" y="6398158"/>
            <a:ext cx="2260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10" dirty="0">
                <a:latin typeface="Century Gothic"/>
                <a:cs typeface="Century Gothic"/>
              </a:rPr>
              <a:t> SmallBusiness.co.uk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471170"/>
                  </a:moveTo>
                  <a:lnTo>
                    <a:pt x="0" y="47117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471170"/>
                  </a:lnTo>
                  <a:close/>
                </a:path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85800" y="127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397763"/>
              <a:ext cx="11237976" cy="2285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43316" y="3128772"/>
              <a:ext cx="3472179" cy="824865"/>
            </a:xfrm>
            <a:custGeom>
              <a:avLst/>
              <a:gdLst/>
              <a:ahLst/>
              <a:cxnLst/>
              <a:rect l="l" t="t" r="r" b="b"/>
              <a:pathLst>
                <a:path w="3472179" h="824864">
                  <a:moveTo>
                    <a:pt x="3469893" y="0"/>
                  </a:moveTo>
                  <a:lnTo>
                    <a:pt x="3356609" y="38100"/>
                  </a:lnTo>
                  <a:lnTo>
                    <a:pt x="3243199" y="75564"/>
                  </a:lnTo>
                  <a:lnTo>
                    <a:pt x="3129660" y="112394"/>
                  </a:lnTo>
                  <a:lnTo>
                    <a:pt x="2901060" y="181737"/>
                  </a:lnTo>
                  <a:lnTo>
                    <a:pt x="2786633" y="215518"/>
                  </a:lnTo>
                  <a:lnTo>
                    <a:pt x="2673350" y="247014"/>
                  </a:lnTo>
                  <a:lnTo>
                    <a:pt x="2557779" y="278129"/>
                  </a:lnTo>
                  <a:lnTo>
                    <a:pt x="2443099" y="308482"/>
                  </a:lnTo>
                  <a:lnTo>
                    <a:pt x="2215260" y="365632"/>
                  </a:lnTo>
                  <a:lnTo>
                    <a:pt x="2102230" y="392811"/>
                  </a:lnTo>
                  <a:lnTo>
                    <a:pt x="1875535" y="443864"/>
                  </a:lnTo>
                  <a:lnTo>
                    <a:pt x="1763522" y="468375"/>
                  </a:lnTo>
                  <a:lnTo>
                    <a:pt x="1652651" y="491363"/>
                  </a:lnTo>
                  <a:lnTo>
                    <a:pt x="1430527" y="535685"/>
                  </a:lnTo>
                  <a:lnTo>
                    <a:pt x="1212595" y="576326"/>
                  </a:lnTo>
                  <a:lnTo>
                    <a:pt x="1104645" y="595757"/>
                  </a:lnTo>
                  <a:lnTo>
                    <a:pt x="997457" y="613536"/>
                  </a:lnTo>
                  <a:lnTo>
                    <a:pt x="891920" y="631825"/>
                  </a:lnTo>
                  <a:lnTo>
                    <a:pt x="787145" y="648461"/>
                  </a:lnTo>
                  <a:lnTo>
                    <a:pt x="481837" y="694563"/>
                  </a:lnTo>
                  <a:lnTo>
                    <a:pt x="187959" y="734313"/>
                  </a:lnTo>
                  <a:lnTo>
                    <a:pt x="0" y="757173"/>
                  </a:lnTo>
                  <a:lnTo>
                    <a:pt x="42036" y="823086"/>
                  </a:lnTo>
                  <a:lnTo>
                    <a:pt x="68403" y="823860"/>
                  </a:lnTo>
                  <a:lnTo>
                    <a:pt x="96475" y="824337"/>
                  </a:lnTo>
                  <a:lnTo>
                    <a:pt x="126207" y="824523"/>
                  </a:lnTo>
                  <a:lnTo>
                    <a:pt x="157555" y="824425"/>
                  </a:lnTo>
                  <a:lnTo>
                    <a:pt x="224913" y="823394"/>
                  </a:lnTo>
                  <a:lnTo>
                    <a:pt x="298186" y="821292"/>
                  </a:lnTo>
                  <a:lnTo>
                    <a:pt x="377012" y="818162"/>
                  </a:lnTo>
                  <a:lnTo>
                    <a:pt x="461026" y="814051"/>
                  </a:lnTo>
                  <a:lnTo>
                    <a:pt x="549865" y="809003"/>
                  </a:lnTo>
                  <a:lnTo>
                    <a:pt x="643166" y="803064"/>
                  </a:lnTo>
                  <a:lnTo>
                    <a:pt x="740567" y="796279"/>
                  </a:lnTo>
                  <a:lnTo>
                    <a:pt x="841702" y="788694"/>
                  </a:lnTo>
                  <a:lnTo>
                    <a:pt x="999616" y="775914"/>
                  </a:lnTo>
                  <a:lnTo>
                    <a:pt x="1163891" y="761589"/>
                  </a:lnTo>
                  <a:lnTo>
                    <a:pt x="1333302" y="745871"/>
                  </a:lnTo>
                  <a:lnTo>
                    <a:pt x="1506622" y="728912"/>
                  </a:lnTo>
                  <a:lnTo>
                    <a:pt x="1682626" y="710867"/>
                  </a:lnTo>
                  <a:lnTo>
                    <a:pt x="1919353" y="685381"/>
                  </a:lnTo>
                  <a:lnTo>
                    <a:pt x="2155766" y="658596"/>
                  </a:lnTo>
                  <a:lnTo>
                    <a:pt x="2388958" y="630877"/>
                  </a:lnTo>
                  <a:lnTo>
                    <a:pt x="2616023" y="602585"/>
                  </a:lnTo>
                  <a:lnTo>
                    <a:pt x="2780553" y="581209"/>
                  </a:lnTo>
                  <a:lnTo>
                    <a:pt x="2938775" y="559868"/>
                  </a:lnTo>
                  <a:lnTo>
                    <a:pt x="3089465" y="538715"/>
                  </a:lnTo>
                  <a:lnTo>
                    <a:pt x="3231395" y="517903"/>
                  </a:lnTo>
                  <a:lnTo>
                    <a:pt x="3363340" y="497585"/>
                  </a:lnTo>
                  <a:lnTo>
                    <a:pt x="3471672" y="479678"/>
                  </a:lnTo>
                  <a:lnTo>
                    <a:pt x="3471672" y="12826"/>
                  </a:lnTo>
                  <a:lnTo>
                    <a:pt x="346989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58896"/>
              <a:ext cx="12191999" cy="3032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54246" y="3082798"/>
            <a:ext cx="398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Characteristics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Function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Money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60" y="2874448"/>
            <a:ext cx="2283460" cy="666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4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Money: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460" y="3620261"/>
            <a:ext cx="10076815" cy="2666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155700" marR="161290" indent="-228600">
              <a:lnSpc>
                <a:spcPts val="1510"/>
              </a:lnSpc>
              <a:spcBef>
                <a:spcPts val="29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Absence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barter,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coincidence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wants.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(both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parties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agreed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sell)</a:t>
            </a:r>
            <a:endParaRPr sz="1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80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exchange,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facilitates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buying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outputs 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1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844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specialisation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division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labour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turn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productivity 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economy.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storing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wealth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convenient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way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storing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wealth.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(to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storing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wealth,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relatively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stable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value).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establishing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future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purposes.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ability 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serve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establishing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threaten in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inflationary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64242" y="2191003"/>
            <a:ext cx="150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ETMoney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011" y="3249167"/>
            <a:ext cx="4504944" cy="1981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0191" rIns="0" bIns="0" rtlCol="0">
            <a:spAutoFit/>
          </a:bodyPr>
          <a:lstStyle/>
          <a:p>
            <a:pPr marL="225171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Evolution</a:t>
            </a:r>
            <a:r>
              <a:rPr spc="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Money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94354" y="3845305"/>
            <a:ext cx="2950210" cy="982980"/>
            <a:chOff x="3094354" y="3845305"/>
            <a:chExt cx="2950210" cy="982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6264" y="3845305"/>
              <a:ext cx="367791" cy="307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4354" y="4520133"/>
              <a:ext cx="1315846" cy="3081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1088" y="2360167"/>
            <a:ext cx="8728710" cy="272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1792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1750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BC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~3800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years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ago</a:t>
            </a:r>
            <a:r>
              <a:rPr sz="18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banking originates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Babylonia,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Code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Hammurabi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includes laws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governing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banking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operations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carved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stone!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China: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1200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BC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Chinese began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using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cowries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(sea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snails)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640 -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630 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BC:</a:t>
            </a:r>
            <a:endParaRPr sz="1800">
              <a:latin typeface="Calibri"/>
              <a:cs typeface="Calibri"/>
            </a:endParaRPr>
          </a:p>
          <a:p>
            <a:pPr marL="756285" marR="675640" lvl="1" indent="-287020">
              <a:lnSpc>
                <a:spcPct val="103299"/>
              </a:lnSpc>
              <a:spcBef>
                <a:spcPts val="85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756920" algn="l"/>
                <a:tab pos="552069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earliest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coins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made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Asia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Minor,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consisted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amalgam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 gold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silver.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Athens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issued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bronze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silver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coins.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92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756920" algn="l"/>
                <a:tab pos="3877310" algn="l"/>
              </a:tabLs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Athenian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public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silver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coins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which,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result,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quickly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disappear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circulation,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leaving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inferior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bronze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ones.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96296" y="5262117"/>
            <a:ext cx="19138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Melton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Brokers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9076" y="5867400"/>
              <a:ext cx="990600" cy="990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399530"/>
            </a:xfrm>
            <a:custGeom>
              <a:avLst/>
              <a:gdLst/>
              <a:ahLst/>
              <a:cxnLst/>
              <a:rect l="l" t="t" r="r" b="b"/>
              <a:pathLst>
                <a:path w="12192000" h="6399530">
                  <a:moveTo>
                    <a:pt x="11737848" y="1867154"/>
                  </a:move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60248" y="1865630"/>
                  </a:lnTo>
                  <a:lnTo>
                    <a:pt x="460248" y="6399530"/>
                  </a:lnTo>
                  <a:lnTo>
                    <a:pt x="11737848" y="6399530"/>
                  </a:lnTo>
                  <a:lnTo>
                    <a:pt x="11737848" y="2265680"/>
                  </a:lnTo>
                  <a:lnTo>
                    <a:pt x="11737848" y="1867154"/>
                  </a:lnTo>
                  <a:close/>
                </a:path>
                <a:path w="12192000" h="6399530">
                  <a:moveTo>
                    <a:pt x="121920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192000" y="88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480060"/>
                  </a:moveTo>
                  <a:lnTo>
                    <a:pt x="0" y="48006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480060"/>
                  </a:lnTo>
                  <a:close/>
                </a:path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85800" y="1016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0159"/>
              <a:ext cx="12192000" cy="6847840"/>
            </a:xfrm>
            <a:custGeom>
              <a:avLst/>
              <a:gdLst/>
              <a:ahLst/>
              <a:cxnLst/>
              <a:rect l="l" t="t" r="r" b="b"/>
              <a:pathLst>
                <a:path w="12192000" h="6847840">
                  <a:moveTo>
                    <a:pt x="12192000" y="0"/>
                  </a:moveTo>
                  <a:lnTo>
                    <a:pt x="7101713" y="0"/>
                  </a:lnTo>
                  <a:lnTo>
                    <a:pt x="7101713" y="3217926"/>
                  </a:lnTo>
                  <a:lnTo>
                    <a:pt x="7100824" y="3343783"/>
                  </a:lnTo>
                  <a:lnTo>
                    <a:pt x="7100824" y="3468497"/>
                  </a:lnTo>
                  <a:lnTo>
                    <a:pt x="7098919" y="3591941"/>
                  </a:lnTo>
                  <a:lnTo>
                    <a:pt x="7093458" y="3832860"/>
                  </a:lnTo>
                  <a:lnTo>
                    <a:pt x="7090410" y="3950335"/>
                  </a:lnTo>
                  <a:lnTo>
                    <a:pt x="7085965" y="4067175"/>
                  </a:lnTo>
                  <a:lnTo>
                    <a:pt x="7081012" y="4182110"/>
                  </a:lnTo>
                  <a:lnTo>
                    <a:pt x="7076694" y="4294759"/>
                  </a:lnTo>
                  <a:lnTo>
                    <a:pt x="7064248" y="4514469"/>
                  </a:lnTo>
                  <a:lnTo>
                    <a:pt x="7051167" y="4725162"/>
                  </a:lnTo>
                  <a:lnTo>
                    <a:pt x="7037324" y="4927346"/>
                  </a:lnTo>
                  <a:lnTo>
                    <a:pt x="7022084" y="5118608"/>
                  </a:lnTo>
                  <a:lnTo>
                    <a:pt x="7006209" y="5301361"/>
                  </a:lnTo>
                  <a:lnTo>
                    <a:pt x="6989191" y="5470906"/>
                  </a:lnTo>
                  <a:lnTo>
                    <a:pt x="6972427" y="5630126"/>
                  </a:lnTo>
                  <a:lnTo>
                    <a:pt x="6955663" y="5776607"/>
                  </a:lnTo>
                  <a:lnTo>
                    <a:pt x="6939788" y="5910999"/>
                  </a:lnTo>
                  <a:lnTo>
                    <a:pt x="6924675" y="6030239"/>
                  </a:lnTo>
                  <a:lnTo>
                    <a:pt x="6898513" y="6228791"/>
                  </a:lnTo>
                  <a:lnTo>
                    <a:pt x="6887210" y="6305067"/>
                  </a:lnTo>
                  <a:lnTo>
                    <a:pt x="6875615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6879971" y="469900"/>
                  </a:lnTo>
                  <a:lnTo>
                    <a:pt x="6890131" y="529590"/>
                  </a:lnTo>
                  <a:lnTo>
                    <a:pt x="6912356" y="666369"/>
                  </a:lnTo>
                  <a:lnTo>
                    <a:pt x="6934200" y="803783"/>
                  </a:lnTo>
                  <a:lnTo>
                    <a:pt x="6952742" y="941832"/>
                  </a:lnTo>
                  <a:lnTo>
                    <a:pt x="6971665" y="1079246"/>
                  </a:lnTo>
                  <a:lnTo>
                    <a:pt x="6989191" y="1217295"/>
                  </a:lnTo>
                  <a:lnTo>
                    <a:pt x="7004177" y="1353439"/>
                  </a:lnTo>
                  <a:lnTo>
                    <a:pt x="7018528" y="1491488"/>
                  </a:lnTo>
                  <a:lnTo>
                    <a:pt x="7031482" y="1628902"/>
                  </a:lnTo>
                  <a:lnTo>
                    <a:pt x="7054088" y="1900682"/>
                  </a:lnTo>
                  <a:lnTo>
                    <a:pt x="7063486" y="2035683"/>
                  </a:lnTo>
                  <a:lnTo>
                    <a:pt x="7070852" y="2170684"/>
                  </a:lnTo>
                  <a:lnTo>
                    <a:pt x="7078599" y="2305050"/>
                  </a:lnTo>
                  <a:lnTo>
                    <a:pt x="7084949" y="2438146"/>
                  </a:lnTo>
                  <a:lnTo>
                    <a:pt x="7089521" y="2570226"/>
                  </a:lnTo>
                  <a:lnTo>
                    <a:pt x="7097268" y="2832862"/>
                  </a:lnTo>
                  <a:lnTo>
                    <a:pt x="7100824" y="3090799"/>
                  </a:lnTo>
                  <a:lnTo>
                    <a:pt x="7101713" y="3217926"/>
                  </a:lnTo>
                  <a:lnTo>
                    <a:pt x="710171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47840"/>
                  </a:lnTo>
                  <a:lnTo>
                    <a:pt x="12192000" y="6847840"/>
                  </a:lnTo>
                  <a:lnTo>
                    <a:pt x="12192000" y="6380734"/>
                  </a:lnTo>
                  <a:lnTo>
                    <a:pt x="12192000" y="6380480"/>
                  </a:lnTo>
                  <a:lnTo>
                    <a:pt x="12192000" y="470420"/>
                  </a:lnTo>
                  <a:lnTo>
                    <a:pt x="11768328" y="470420"/>
                  </a:lnTo>
                  <a:lnTo>
                    <a:pt x="11768328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46164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2" y="0"/>
                  </a:moveTo>
                  <a:lnTo>
                    <a:pt x="0" y="21716"/>
                  </a:lnTo>
                  <a:lnTo>
                    <a:pt x="25780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2" y="563752"/>
                  </a:lnTo>
                  <a:lnTo>
                    <a:pt x="142239" y="672591"/>
                  </a:lnTo>
                  <a:lnTo>
                    <a:pt x="161925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0" y="1105535"/>
                  </a:lnTo>
                  <a:lnTo>
                    <a:pt x="233299" y="1214374"/>
                  </a:lnTo>
                  <a:lnTo>
                    <a:pt x="248919" y="1321307"/>
                  </a:lnTo>
                  <a:lnTo>
                    <a:pt x="277113" y="1535556"/>
                  </a:lnTo>
                  <a:lnTo>
                    <a:pt x="290449" y="1641348"/>
                  </a:lnTo>
                  <a:lnTo>
                    <a:pt x="302386" y="1745995"/>
                  </a:lnTo>
                  <a:lnTo>
                    <a:pt x="313562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169" y="2160778"/>
                  </a:lnTo>
                  <a:lnTo>
                    <a:pt x="352932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0" y="2560701"/>
                  </a:lnTo>
                  <a:lnTo>
                    <a:pt x="386587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7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9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Evolution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Money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11544300" cy="6858000"/>
            <a:chOff x="0" y="0"/>
            <a:chExt cx="11544300" cy="68580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8831" y="644651"/>
              <a:ext cx="4125468" cy="55852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4630" y="2803525"/>
              <a:ext cx="210312" cy="2727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7030" y="2803525"/>
              <a:ext cx="1705101" cy="2727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3102" y="4209034"/>
              <a:ext cx="149351" cy="2727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57779" y="4209034"/>
              <a:ext cx="766318" cy="27279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61796" y="2292946"/>
            <a:ext cx="5775960" cy="26873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1019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407034" algn="l"/>
                <a:tab pos="40767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270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AD:</a:t>
            </a:r>
            <a:endParaRPr sz="1800">
              <a:latin typeface="Calibri"/>
              <a:cs typeface="Calibri"/>
            </a:endParaRPr>
          </a:p>
          <a:p>
            <a:pPr marL="756285" marR="60325" lvl="1" indent="-287020">
              <a:lnSpc>
                <a:spcPts val="1739"/>
              </a:lnSpc>
              <a:spcBef>
                <a:spcPts val="1019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  <a:tab pos="324993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Aurelian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issued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new,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pure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coins,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gold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eastern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conquests.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2055"/>
              </a:lnSpc>
              <a:spcBef>
                <a:spcPts val="74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1560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Elizabeth-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begun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reform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England’s debased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ts val="205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coinage.</a:t>
            </a:r>
            <a:endParaRPr sz="1800">
              <a:latin typeface="Calibri"/>
              <a:cs typeface="Calibri"/>
            </a:endParaRPr>
          </a:p>
          <a:p>
            <a:pPr marL="756285" lvl="1" indent="-287655">
              <a:lnSpc>
                <a:spcPts val="1810"/>
              </a:lnSpc>
              <a:spcBef>
                <a:spcPts val="819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Thomas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Gresham,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whom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Gresham’s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"bad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ts val="1810"/>
              </a:lnSpc>
              <a:tabLst>
                <a:tab pos="3004185" algn="l"/>
              </a:tabLs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drives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good’’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named,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influential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adviser.</a:t>
            </a:r>
            <a:endParaRPr sz="1600">
              <a:latin typeface="Calibri"/>
              <a:cs typeface="Calibri"/>
            </a:endParaRPr>
          </a:p>
          <a:p>
            <a:pPr marL="1155065" lvl="2" indent="-229235">
              <a:lnSpc>
                <a:spcPts val="1600"/>
              </a:lnSpc>
              <a:spcBef>
                <a:spcPts val="87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115570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debased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coins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recalled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melted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base</a:t>
            </a:r>
            <a:endParaRPr sz="1400">
              <a:latin typeface="Calibri"/>
              <a:cs typeface="Calibri"/>
            </a:endParaRPr>
          </a:p>
          <a:p>
            <a:pPr marL="1155065">
              <a:lnSpc>
                <a:spcPts val="16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precious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metals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separated.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87839" y="6298793"/>
            <a:ext cx="1320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Alamy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9076" y="5867400"/>
              <a:ext cx="990600" cy="990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399530"/>
            </a:xfrm>
            <a:custGeom>
              <a:avLst/>
              <a:gdLst/>
              <a:ahLst/>
              <a:cxnLst/>
              <a:rect l="l" t="t" r="r" b="b"/>
              <a:pathLst>
                <a:path w="12192000" h="6399530">
                  <a:moveTo>
                    <a:pt x="11737848" y="1867154"/>
                  </a:move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60248" y="1865630"/>
                  </a:lnTo>
                  <a:lnTo>
                    <a:pt x="460248" y="6399530"/>
                  </a:lnTo>
                  <a:lnTo>
                    <a:pt x="11737848" y="6399530"/>
                  </a:lnTo>
                  <a:lnTo>
                    <a:pt x="11737848" y="2265680"/>
                  </a:lnTo>
                  <a:lnTo>
                    <a:pt x="11737848" y="1867154"/>
                  </a:lnTo>
                  <a:close/>
                </a:path>
                <a:path w="12192000" h="63995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95289" y="398272"/>
              <a:ext cx="511809" cy="3298825"/>
            </a:xfrm>
            <a:custGeom>
              <a:avLst/>
              <a:gdLst/>
              <a:ahLst/>
              <a:cxnLst/>
              <a:rect l="l" t="t" r="r" b="b"/>
              <a:pathLst>
                <a:path w="511809" h="3298825">
                  <a:moveTo>
                    <a:pt x="440563" y="0"/>
                  </a:moveTo>
                  <a:lnTo>
                    <a:pt x="0" y="21716"/>
                  </a:lnTo>
                  <a:lnTo>
                    <a:pt x="25781" y="129793"/>
                  </a:lnTo>
                  <a:lnTo>
                    <a:pt x="50926" y="237998"/>
                  </a:lnTo>
                  <a:lnTo>
                    <a:pt x="75564" y="346328"/>
                  </a:lnTo>
                  <a:lnTo>
                    <a:pt x="120523" y="563752"/>
                  </a:lnTo>
                  <a:lnTo>
                    <a:pt x="142239" y="672591"/>
                  </a:lnTo>
                  <a:lnTo>
                    <a:pt x="161798" y="780161"/>
                  </a:lnTo>
                  <a:lnTo>
                    <a:pt x="180975" y="889888"/>
                  </a:lnTo>
                  <a:lnTo>
                    <a:pt x="199389" y="998601"/>
                  </a:lnTo>
                  <a:lnTo>
                    <a:pt x="216281" y="1105535"/>
                  </a:lnTo>
                  <a:lnTo>
                    <a:pt x="233299" y="1214374"/>
                  </a:lnTo>
                  <a:lnTo>
                    <a:pt x="248793" y="1321307"/>
                  </a:lnTo>
                  <a:lnTo>
                    <a:pt x="263016" y="1428495"/>
                  </a:lnTo>
                  <a:lnTo>
                    <a:pt x="277113" y="1535556"/>
                  </a:lnTo>
                  <a:lnTo>
                    <a:pt x="290322" y="1641348"/>
                  </a:lnTo>
                  <a:lnTo>
                    <a:pt x="302387" y="1745995"/>
                  </a:lnTo>
                  <a:lnTo>
                    <a:pt x="313563" y="1851405"/>
                  </a:lnTo>
                  <a:lnTo>
                    <a:pt x="324738" y="1955418"/>
                  </a:lnTo>
                  <a:lnTo>
                    <a:pt x="334390" y="2058289"/>
                  </a:lnTo>
                  <a:lnTo>
                    <a:pt x="344043" y="2160778"/>
                  </a:lnTo>
                  <a:lnTo>
                    <a:pt x="352933" y="2262251"/>
                  </a:lnTo>
                  <a:lnTo>
                    <a:pt x="360425" y="2362962"/>
                  </a:lnTo>
                  <a:lnTo>
                    <a:pt x="368553" y="2462276"/>
                  </a:lnTo>
                  <a:lnTo>
                    <a:pt x="375031" y="2560701"/>
                  </a:lnTo>
                  <a:lnTo>
                    <a:pt x="386588" y="2753487"/>
                  </a:lnTo>
                  <a:lnTo>
                    <a:pt x="392049" y="2847340"/>
                  </a:lnTo>
                  <a:lnTo>
                    <a:pt x="396239" y="2940685"/>
                  </a:lnTo>
                  <a:lnTo>
                    <a:pt x="400176" y="3032760"/>
                  </a:lnTo>
                  <a:lnTo>
                    <a:pt x="404113" y="3122803"/>
                  </a:lnTo>
                  <a:lnTo>
                    <a:pt x="409448" y="3298825"/>
                  </a:lnTo>
                  <a:lnTo>
                    <a:pt x="474090" y="3265424"/>
                  </a:lnTo>
                  <a:lnTo>
                    <a:pt x="477321" y="3238552"/>
                  </a:lnTo>
                  <a:lnTo>
                    <a:pt x="483308" y="3179056"/>
                  </a:lnTo>
                  <a:lnTo>
                    <a:pt x="488677" y="3112267"/>
                  </a:lnTo>
                  <a:lnTo>
                    <a:pt x="493444" y="3038637"/>
                  </a:lnTo>
                  <a:lnTo>
                    <a:pt x="495606" y="2999399"/>
                  </a:lnTo>
                  <a:lnTo>
                    <a:pt x="497623" y="2958620"/>
                  </a:lnTo>
                  <a:lnTo>
                    <a:pt x="499496" y="2916357"/>
                  </a:lnTo>
                  <a:lnTo>
                    <a:pt x="501229" y="2872667"/>
                  </a:lnTo>
                  <a:lnTo>
                    <a:pt x="502822" y="2827607"/>
                  </a:lnTo>
                  <a:lnTo>
                    <a:pt x="504278" y="2781233"/>
                  </a:lnTo>
                  <a:lnTo>
                    <a:pt x="505598" y="2733601"/>
                  </a:lnTo>
                  <a:lnTo>
                    <a:pt x="506784" y="2684769"/>
                  </a:lnTo>
                  <a:lnTo>
                    <a:pt x="507839" y="2634793"/>
                  </a:lnTo>
                  <a:lnTo>
                    <a:pt x="508763" y="2583729"/>
                  </a:lnTo>
                  <a:lnTo>
                    <a:pt x="509560" y="2531635"/>
                  </a:lnTo>
                  <a:lnTo>
                    <a:pt x="510231" y="2478566"/>
                  </a:lnTo>
                  <a:lnTo>
                    <a:pt x="510777" y="2424580"/>
                  </a:lnTo>
                  <a:lnTo>
                    <a:pt x="511201" y="2369732"/>
                  </a:lnTo>
                  <a:lnTo>
                    <a:pt x="511505" y="2314080"/>
                  </a:lnTo>
                  <a:lnTo>
                    <a:pt x="511675" y="2262251"/>
                  </a:lnTo>
                  <a:lnTo>
                    <a:pt x="511712" y="2142864"/>
                  </a:lnTo>
                  <a:lnTo>
                    <a:pt x="511553" y="2084560"/>
                  </a:lnTo>
                  <a:lnTo>
                    <a:pt x="511282" y="2025735"/>
                  </a:lnTo>
                  <a:lnTo>
                    <a:pt x="510903" y="1966446"/>
                  </a:lnTo>
                  <a:lnTo>
                    <a:pt x="510417" y="1906748"/>
                  </a:lnTo>
                  <a:lnTo>
                    <a:pt x="509825" y="1846698"/>
                  </a:lnTo>
                  <a:lnTo>
                    <a:pt x="509130" y="1786354"/>
                  </a:lnTo>
                  <a:lnTo>
                    <a:pt x="508333" y="1725771"/>
                  </a:lnTo>
                  <a:lnTo>
                    <a:pt x="507437" y="1665006"/>
                  </a:lnTo>
                  <a:lnTo>
                    <a:pt x="506442" y="1604116"/>
                  </a:lnTo>
                  <a:lnTo>
                    <a:pt x="505353" y="1543158"/>
                  </a:lnTo>
                  <a:lnTo>
                    <a:pt x="504169" y="1482188"/>
                  </a:lnTo>
                  <a:lnTo>
                    <a:pt x="502893" y="1421262"/>
                  </a:lnTo>
                  <a:lnTo>
                    <a:pt x="501527" y="1360438"/>
                  </a:lnTo>
                  <a:lnTo>
                    <a:pt x="500072" y="1299771"/>
                  </a:lnTo>
                  <a:lnTo>
                    <a:pt x="498532" y="1239320"/>
                  </a:lnTo>
                  <a:lnTo>
                    <a:pt x="496907" y="1179139"/>
                  </a:lnTo>
                  <a:lnTo>
                    <a:pt x="495199" y="1119286"/>
                  </a:lnTo>
                  <a:lnTo>
                    <a:pt x="493410" y="1059817"/>
                  </a:lnTo>
                  <a:lnTo>
                    <a:pt x="491470" y="998601"/>
                  </a:lnTo>
                  <a:lnTo>
                    <a:pt x="489599" y="942259"/>
                  </a:lnTo>
                  <a:lnTo>
                    <a:pt x="487580" y="884282"/>
                  </a:lnTo>
                  <a:lnTo>
                    <a:pt x="485487" y="826917"/>
                  </a:lnTo>
                  <a:lnTo>
                    <a:pt x="483324" y="770219"/>
                  </a:lnTo>
                  <a:lnTo>
                    <a:pt x="481091" y="714245"/>
                  </a:lnTo>
                  <a:lnTo>
                    <a:pt x="478791" y="659051"/>
                  </a:lnTo>
                  <a:lnTo>
                    <a:pt x="476425" y="604695"/>
                  </a:lnTo>
                  <a:lnTo>
                    <a:pt x="473995" y="551232"/>
                  </a:lnTo>
                  <a:lnTo>
                    <a:pt x="471504" y="498720"/>
                  </a:lnTo>
                  <a:lnTo>
                    <a:pt x="468952" y="447214"/>
                  </a:lnTo>
                  <a:lnTo>
                    <a:pt x="466343" y="396773"/>
                  </a:lnTo>
                  <a:lnTo>
                    <a:pt x="463614" y="346328"/>
                  </a:lnTo>
                  <a:lnTo>
                    <a:pt x="460958" y="299306"/>
                  </a:lnTo>
                  <a:lnTo>
                    <a:pt x="458186" y="252395"/>
                  </a:lnTo>
                  <a:lnTo>
                    <a:pt x="455364" y="206774"/>
                  </a:lnTo>
                  <a:lnTo>
                    <a:pt x="452493" y="162499"/>
                  </a:lnTo>
                  <a:lnTo>
                    <a:pt x="449576" y="119628"/>
                  </a:lnTo>
                  <a:lnTo>
                    <a:pt x="446614" y="78217"/>
                  </a:lnTo>
                  <a:lnTo>
                    <a:pt x="443609" y="38321"/>
                  </a:lnTo>
                  <a:lnTo>
                    <a:pt x="44056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6423533" y="0"/>
                  </a:lnTo>
                  <a:lnTo>
                    <a:pt x="6423533" y="3226816"/>
                  </a:lnTo>
                  <a:lnTo>
                    <a:pt x="6422644" y="3352673"/>
                  </a:lnTo>
                  <a:lnTo>
                    <a:pt x="6422644" y="3477387"/>
                  </a:lnTo>
                  <a:lnTo>
                    <a:pt x="6420739" y="3600831"/>
                  </a:lnTo>
                  <a:lnTo>
                    <a:pt x="6415278" y="3841750"/>
                  </a:lnTo>
                  <a:lnTo>
                    <a:pt x="6412230" y="3959225"/>
                  </a:lnTo>
                  <a:lnTo>
                    <a:pt x="6407785" y="4076065"/>
                  </a:lnTo>
                  <a:lnTo>
                    <a:pt x="6402832" y="4191000"/>
                  </a:lnTo>
                  <a:lnTo>
                    <a:pt x="6398514" y="4303649"/>
                  </a:lnTo>
                  <a:lnTo>
                    <a:pt x="6386068" y="4523359"/>
                  </a:lnTo>
                  <a:lnTo>
                    <a:pt x="6372987" y="4734052"/>
                  </a:lnTo>
                  <a:lnTo>
                    <a:pt x="6359144" y="4936236"/>
                  </a:lnTo>
                  <a:lnTo>
                    <a:pt x="6343904" y="5127498"/>
                  </a:lnTo>
                  <a:lnTo>
                    <a:pt x="6328029" y="5310251"/>
                  </a:lnTo>
                  <a:lnTo>
                    <a:pt x="6311011" y="5479796"/>
                  </a:lnTo>
                  <a:lnTo>
                    <a:pt x="6294247" y="5639016"/>
                  </a:lnTo>
                  <a:lnTo>
                    <a:pt x="6277483" y="5785497"/>
                  </a:lnTo>
                  <a:lnTo>
                    <a:pt x="6261608" y="5919889"/>
                  </a:lnTo>
                  <a:lnTo>
                    <a:pt x="6246495" y="6039129"/>
                  </a:lnTo>
                  <a:lnTo>
                    <a:pt x="6220333" y="6237681"/>
                  </a:lnTo>
                  <a:lnTo>
                    <a:pt x="6209030" y="6313957"/>
                  </a:lnTo>
                  <a:lnTo>
                    <a:pt x="6198794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6200279" y="469900"/>
                  </a:lnTo>
                  <a:lnTo>
                    <a:pt x="6211951" y="538480"/>
                  </a:lnTo>
                  <a:lnTo>
                    <a:pt x="6234176" y="675259"/>
                  </a:lnTo>
                  <a:lnTo>
                    <a:pt x="6256020" y="812673"/>
                  </a:lnTo>
                  <a:lnTo>
                    <a:pt x="6274562" y="950722"/>
                  </a:lnTo>
                  <a:lnTo>
                    <a:pt x="6293485" y="1088136"/>
                  </a:lnTo>
                  <a:lnTo>
                    <a:pt x="6311011" y="1226185"/>
                  </a:lnTo>
                  <a:lnTo>
                    <a:pt x="6325997" y="1362329"/>
                  </a:lnTo>
                  <a:lnTo>
                    <a:pt x="6340348" y="1500378"/>
                  </a:lnTo>
                  <a:lnTo>
                    <a:pt x="6353302" y="1637792"/>
                  </a:lnTo>
                  <a:lnTo>
                    <a:pt x="6375908" y="1909572"/>
                  </a:lnTo>
                  <a:lnTo>
                    <a:pt x="6385306" y="2044573"/>
                  </a:lnTo>
                  <a:lnTo>
                    <a:pt x="6392672" y="2179574"/>
                  </a:lnTo>
                  <a:lnTo>
                    <a:pt x="6400419" y="2313940"/>
                  </a:lnTo>
                  <a:lnTo>
                    <a:pt x="6406769" y="2447036"/>
                  </a:lnTo>
                  <a:lnTo>
                    <a:pt x="6411341" y="2579116"/>
                  </a:lnTo>
                  <a:lnTo>
                    <a:pt x="6418961" y="2841752"/>
                  </a:lnTo>
                  <a:lnTo>
                    <a:pt x="6422644" y="3099689"/>
                  </a:lnTo>
                  <a:lnTo>
                    <a:pt x="6423533" y="3226816"/>
                  </a:lnTo>
                  <a:lnTo>
                    <a:pt x="642353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68328" y="470154"/>
                  </a:lnTo>
                  <a:lnTo>
                    <a:pt x="11768328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9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Evolution</a:t>
            </a:r>
            <a:r>
              <a:rPr spc="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Money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714743" y="0"/>
            <a:ext cx="4829810" cy="5613400"/>
            <a:chOff x="6714743" y="0"/>
            <a:chExt cx="4829810" cy="56134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4743" y="1261872"/>
              <a:ext cx="4829556" cy="43509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1" y="0"/>
              <a:ext cx="760488" cy="12039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7875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2144" y="2026954"/>
            <a:ext cx="5038090" cy="36810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58470" indent="-395605">
              <a:lnSpc>
                <a:spcPct val="100000"/>
              </a:lnSpc>
              <a:spcBef>
                <a:spcPts val="103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457834" algn="l"/>
                <a:tab pos="45910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Europe:</a:t>
            </a:r>
            <a:endParaRPr sz="1800">
              <a:latin typeface="Calibri"/>
              <a:cs typeface="Calibri"/>
            </a:endParaRPr>
          </a:p>
          <a:p>
            <a:pPr marL="807085" lvl="1" indent="-287020">
              <a:lnSpc>
                <a:spcPts val="1825"/>
              </a:lnSpc>
              <a:spcBef>
                <a:spcPts val="819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807085" algn="l"/>
                <a:tab pos="8077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1660’s, goldsmith’s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accepted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600">
              <a:latin typeface="Calibri"/>
              <a:cs typeface="Calibri"/>
            </a:endParaRPr>
          </a:p>
          <a:p>
            <a:pPr marL="807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pay.</a:t>
            </a:r>
            <a:endParaRPr sz="1600">
              <a:latin typeface="Calibri"/>
              <a:cs typeface="Calibri"/>
            </a:endParaRPr>
          </a:p>
          <a:p>
            <a:pPr marL="807085" marR="410209" lvl="1" indent="-287020">
              <a:lnSpc>
                <a:spcPts val="1730"/>
              </a:lnSpc>
              <a:spcBef>
                <a:spcPts val="1035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807085" algn="l"/>
                <a:tab pos="8077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mark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Banknotes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England</a:t>
            </a:r>
            <a:endParaRPr sz="1600">
              <a:latin typeface="Calibri"/>
              <a:cs typeface="Calibri"/>
            </a:endParaRPr>
          </a:p>
          <a:p>
            <a:pPr marL="406400" indent="-343535">
              <a:lnSpc>
                <a:spcPts val="2055"/>
              </a:lnSpc>
              <a:spcBef>
                <a:spcPts val="73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406400" algn="l"/>
                <a:tab pos="407034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colony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Massachusetts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colony</a:t>
            </a:r>
            <a:endParaRPr sz="1800">
              <a:latin typeface="Calibri"/>
              <a:cs typeface="Calibri"/>
            </a:endParaRPr>
          </a:p>
          <a:p>
            <a:pPr marL="406400">
              <a:lnSpc>
                <a:spcPts val="20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issue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US.</a:t>
            </a:r>
            <a:endParaRPr sz="1800">
              <a:latin typeface="Calibri"/>
              <a:cs typeface="Calibri"/>
            </a:endParaRPr>
          </a:p>
          <a:p>
            <a:pPr marL="406400" indent="-343535">
              <a:lnSpc>
                <a:spcPct val="100000"/>
              </a:lnSpc>
              <a:spcBef>
                <a:spcPts val="79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406400" algn="l"/>
                <a:tab pos="407034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Dollar:</a:t>
            </a:r>
            <a:endParaRPr sz="1800">
              <a:latin typeface="Calibri"/>
              <a:cs typeface="Calibri"/>
            </a:endParaRPr>
          </a:p>
          <a:p>
            <a:pPr marL="807085" marR="71120" lvl="1" indent="-287020">
              <a:lnSpc>
                <a:spcPct val="90100"/>
              </a:lnSpc>
              <a:spcBef>
                <a:spcPts val="1010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807085" algn="l"/>
                <a:tab pos="8077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Revolutionary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War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(18</a:t>
            </a:r>
            <a:r>
              <a:rPr sz="1575" spc="-15" baseline="26455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Century),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congress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16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‘’Continentals’’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(i.e.,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currency)</a:t>
            </a:r>
            <a:endParaRPr sz="1600">
              <a:latin typeface="Calibri"/>
              <a:cs typeface="Calibri"/>
            </a:endParaRPr>
          </a:p>
          <a:p>
            <a:pPr marL="807085" lvl="1" indent="-287020">
              <a:lnSpc>
                <a:spcPct val="100000"/>
              </a:lnSpc>
              <a:spcBef>
                <a:spcPts val="820"/>
              </a:spcBef>
              <a:buClr>
                <a:srgbClr val="B31166"/>
              </a:buClr>
              <a:buSzPct val="78125"/>
              <a:buFont typeface="Wingdings 3"/>
              <a:buChar char=""/>
              <a:tabLst>
                <a:tab pos="807085" algn="l"/>
                <a:tab pos="80772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oversupply,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rapidly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became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worthless.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87890" y="5751982"/>
            <a:ext cx="119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-20" dirty="0">
                <a:latin typeface="Century Gothic"/>
                <a:cs typeface="Century Gothic"/>
              </a:rPr>
              <a:t> LATV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60248" y="186690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0" y="0"/>
                  </a:moveTo>
                  <a:lnTo>
                    <a:pt x="0" y="4533900"/>
                  </a:lnTo>
                  <a:lnTo>
                    <a:pt x="11277600" y="4533900"/>
                  </a:lnTo>
                  <a:lnTo>
                    <a:pt x="11277600" y="400050"/>
                  </a:lnTo>
                  <a:lnTo>
                    <a:pt x="6013450" y="400050"/>
                  </a:lnTo>
                  <a:lnTo>
                    <a:pt x="5546725" y="398399"/>
                  </a:lnTo>
                  <a:lnTo>
                    <a:pt x="4648200" y="381000"/>
                  </a:lnTo>
                  <a:lnTo>
                    <a:pt x="4006850" y="357124"/>
                  </a:lnTo>
                  <a:lnTo>
                    <a:pt x="3205099" y="314325"/>
                  </a:lnTo>
                  <a:lnTo>
                    <a:pt x="2471674" y="265049"/>
                  </a:lnTo>
                  <a:lnTo>
                    <a:pt x="2131949" y="238125"/>
                  </a:lnTo>
                  <a:lnTo>
                    <a:pt x="1519174" y="180975"/>
                  </a:lnTo>
                  <a:lnTo>
                    <a:pt x="773112" y="99949"/>
                  </a:lnTo>
                  <a:lnTo>
                    <a:pt x="403224" y="55499"/>
                  </a:lnTo>
                  <a:lnTo>
                    <a:pt x="0" y="0"/>
                  </a:lnTo>
                  <a:close/>
                </a:path>
                <a:path w="11277600" h="4533900">
                  <a:moveTo>
                    <a:pt x="11277600" y="1524"/>
                  </a:moveTo>
                  <a:lnTo>
                    <a:pt x="10510774" y="115824"/>
                  </a:lnTo>
                  <a:lnTo>
                    <a:pt x="9740900" y="209550"/>
                  </a:lnTo>
                  <a:lnTo>
                    <a:pt x="9486900" y="234950"/>
                  </a:lnTo>
                  <a:lnTo>
                    <a:pt x="8974074" y="280924"/>
                  </a:lnTo>
                  <a:lnTo>
                    <a:pt x="8467725" y="319024"/>
                  </a:lnTo>
                  <a:lnTo>
                    <a:pt x="8215249" y="334899"/>
                  </a:lnTo>
                  <a:lnTo>
                    <a:pt x="7465949" y="371475"/>
                  </a:lnTo>
                  <a:lnTo>
                    <a:pt x="6731000" y="392049"/>
                  </a:lnTo>
                  <a:lnTo>
                    <a:pt x="6013450" y="400050"/>
                  </a:lnTo>
                  <a:lnTo>
                    <a:pt x="11277600" y="400050"/>
                  </a:lnTo>
                  <a:lnTo>
                    <a:pt x="11277600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471170"/>
                  </a:moveTo>
                  <a:lnTo>
                    <a:pt x="0" y="47117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471170"/>
                  </a:lnTo>
                  <a:close/>
                </a:path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85800" y="127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466344"/>
              <a:ext cx="11237976" cy="3595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43316" y="3128772"/>
              <a:ext cx="3472179" cy="824865"/>
            </a:xfrm>
            <a:custGeom>
              <a:avLst/>
              <a:gdLst/>
              <a:ahLst/>
              <a:cxnLst/>
              <a:rect l="l" t="t" r="r" b="b"/>
              <a:pathLst>
                <a:path w="3472179" h="824864">
                  <a:moveTo>
                    <a:pt x="3469893" y="0"/>
                  </a:moveTo>
                  <a:lnTo>
                    <a:pt x="3356609" y="38100"/>
                  </a:lnTo>
                  <a:lnTo>
                    <a:pt x="3243199" y="75564"/>
                  </a:lnTo>
                  <a:lnTo>
                    <a:pt x="3129660" y="112394"/>
                  </a:lnTo>
                  <a:lnTo>
                    <a:pt x="2901060" y="181737"/>
                  </a:lnTo>
                  <a:lnTo>
                    <a:pt x="2786633" y="215518"/>
                  </a:lnTo>
                  <a:lnTo>
                    <a:pt x="2673350" y="247014"/>
                  </a:lnTo>
                  <a:lnTo>
                    <a:pt x="2557779" y="278129"/>
                  </a:lnTo>
                  <a:lnTo>
                    <a:pt x="2443099" y="308482"/>
                  </a:lnTo>
                  <a:lnTo>
                    <a:pt x="2215260" y="365632"/>
                  </a:lnTo>
                  <a:lnTo>
                    <a:pt x="2102230" y="392811"/>
                  </a:lnTo>
                  <a:lnTo>
                    <a:pt x="1875535" y="443864"/>
                  </a:lnTo>
                  <a:lnTo>
                    <a:pt x="1763522" y="468375"/>
                  </a:lnTo>
                  <a:lnTo>
                    <a:pt x="1652651" y="491363"/>
                  </a:lnTo>
                  <a:lnTo>
                    <a:pt x="1430527" y="535685"/>
                  </a:lnTo>
                  <a:lnTo>
                    <a:pt x="1212595" y="576326"/>
                  </a:lnTo>
                  <a:lnTo>
                    <a:pt x="1104645" y="595757"/>
                  </a:lnTo>
                  <a:lnTo>
                    <a:pt x="997457" y="613536"/>
                  </a:lnTo>
                  <a:lnTo>
                    <a:pt x="891920" y="631825"/>
                  </a:lnTo>
                  <a:lnTo>
                    <a:pt x="787145" y="648461"/>
                  </a:lnTo>
                  <a:lnTo>
                    <a:pt x="481837" y="694563"/>
                  </a:lnTo>
                  <a:lnTo>
                    <a:pt x="187959" y="734313"/>
                  </a:lnTo>
                  <a:lnTo>
                    <a:pt x="0" y="757173"/>
                  </a:lnTo>
                  <a:lnTo>
                    <a:pt x="42036" y="823086"/>
                  </a:lnTo>
                  <a:lnTo>
                    <a:pt x="68403" y="823860"/>
                  </a:lnTo>
                  <a:lnTo>
                    <a:pt x="96475" y="824337"/>
                  </a:lnTo>
                  <a:lnTo>
                    <a:pt x="126207" y="824523"/>
                  </a:lnTo>
                  <a:lnTo>
                    <a:pt x="157555" y="824425"/>
                  </a:lnTo>
                  <a:lnTo>
                    <a:pt x="224913" y="823394"/>
                  </a:lnTo>
                  <a:lnTo>
                    <a:pt x="298186" y="821292"/>
                  </a:lnTo>
                  <a:lnTo>
                    <a:pt x="377012" y="818162"/>
                  </a:lnTo>
                  <a:lnTo>
                    <a:pt x="461026" y="814051"/>
                  </a:lnTo>
                  <a:lnTo>
                    <a:pt x="549865" y="809003"/>
                  </a:lnTo>
                  <a:lnTo>
                    <a:pt x="643166" y="803064"/>
                  </a:lnTo>
                  <a:lnTo>
                    <a:pt x="740567" y="796279"/>
                  </a:lnTo>
                  <a:lnTo>
                    <a:pt x="841702" y="788694"/>
                  </a:lnTo>
                  <a:lnTo>
                    <a:pt x="999616" y="775914"/>
                  </a:lnTo>
                  <a:lnTo>
                    <a:pt x="1163891" y="761589"/>
                  </a:lnTo>
                  <a:lnTo>
                    <a:pt x="1333302" y="745871"/>
                  </a:lnTo>
                  <a:lnTo>
                    <a:pt x="1506622" y="728912"/>
                  </a:lnTo>
                  <a:lnTo>
                    <a:pt x="1682626" y="710867"/>
                  </a:lnTo>
                  <a:lnTo>
                    <a:pt x="1919353" y="685381"/>
                  </a:lnTo>
                  <a:lnTo>
                    <a:pt x="2155766" y="658596"/>
                  </a:lnTo>
                  <a:lnTo>
                    <a:pt x="2388958" y="630877"/>
                  </a:lnTo>
                  <a:lnTo>
                    <a:pt x="2616023" y="602585"/>
                  </a:lnTo>
                  <a:lnTo>
                    <a:pt x="2780553" y="581209"/>
                  </a:lnTo>
                  <a:lnTo>
                    <a:pt x="2938775" y="559868"/>
                  </a:lnTo>
                  <a:lnTo>
                    <a:pt x="3089465" y="538715"/>
                  </a:lnTo>
                  <a:lnTo>
                    <a:pt x="3231395" y="517903"/>
                  </a:lnTo>
                  <a:lnTo>
                    <a:pt x="3363340" y="497585"/>
                  </a:lnTo>
                  <a:lnTo>
                    <a:pt x="3471672" y="479678"/>
                  </a:lnTo>
                  <a:lnTo>
                    <a:pt x="3471672" y="12826"/>
                  </a:lnTo>
                  <a:lnTo>
                    <a:pt x="346989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58896"/>
              <a:ext cx="12191999" cy="3032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31694" y="3945077"/>
            <a:ext cx="8122920" cy="1389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600"/>
              </a:lnSpc>
              <a:spcBef>
                <a:spcPts val="10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origins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modern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fifteenth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sixteenth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centuries,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gold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was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ts val="16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inconvenient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around.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began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gold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goldsmiths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safekeeping.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depositor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became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money.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2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backed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percent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gold.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132" y="3879291"/>
            <a:ext cx="143954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2349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Private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Banking System,</a:t>
            </a:r>
            <a:endParaRPr sz="20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Historical Perspective: Goldsmiths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75" baseline="25252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endParaRPr sz="1650" baseline="25252">
              <a:latin typeface="Wingdings 3"/>
              <a:cs typeface="Wingdings 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7394" y="5415178"/>
            <a:ext cx="3051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Goldsmiths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origins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1694" y="5629147"/>
            <a:ext cx="5664835" cy="66294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25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reliability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reuse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papers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transactions.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B31166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this,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came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existence.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4789" y="6489598"/>
            <a:ext cx="3091053" cy="1211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622917" y="496315"/>
            <a:ext cx="1990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Copyright: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Lend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academy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15695"/>
            <a:ext cx="5111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Private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Banking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8803" y="2772155"/>
            <a:ext cx="4447540" cy="3169920"/>
            <a:chOff x="1098803" y="2772155"/>
            <a:chExt cx="4447540" cy="3169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803" y="2772155"/>
              <a:ext cx="4447032" cy="3169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2143" y="2775203"/>
              <a:ext cx="4344924" cy="30678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60440" y="2660142"/>
            <a:ext cx="4677410" cy="32518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107950" indent="-342900">
              <a:lnSpc>
                <a:spcPts val="1839"/>
              </a:lnSpc>
              <a:spcBef>
                <a:spcPts val="330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403860" algn="l"/>
                <a:tab pos="404495" algn="l"/>
              </a:tabLst>
            </a:pPr>
            <a:r>
              <a:rPr dirty="0"/>
              <a:t>	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found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did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come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often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withdraw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gold.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simply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exchanged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paper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receipts.</a:t>
            </a:r>
            <a:endParaRPr sz="1700">
              <a:latin typeface="Calibri"/>
              <a:cs typeface="Calibri"/>
            </a:endParaRPr>
          </a:p>
          <a:p>
            <a:pPr marL="355600" marR="5080" indent="-342900">
              <a:lnSpc>
                <a:spcPts val="1839"/>
              </a:lnSpc>
              <a:spcBef>
                <a:spcPts val="1020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7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found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extra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sitting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around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could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put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- lend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out.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939"/>
              </a:lnSpc>
              <a:spcBef>
                <a:spcPts val="770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service,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effectively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change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endParaRPr sz="1700">
              <a:latin typeface="Calibri"/>
              <a:cs typeface="Calibri"/>
            </a:endParaRPr>
          </a:p>
          <a:p>
            <a:pPr marR="1062355" algn="r">
              <a:lnSpc>
                <a:spcPts val="1939"/>
              </a:lnSpc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depositories</a:t>
            </a:r>
            <a:r>
              <a:rPr sz="17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bank-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like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institutions.</a:t>
            </a:r>
            <a:endParaRPr sz="1700">
              <a:latin typeface="Calibri"/>
              <a:cs typeface="Calibri"/>
            </a:endParaRPr>
          </a:p>
          <a:p>
            <a:pPr marL="342265" marR="1040765" indent="-342265" algn="r">
              <a:lnSpc>
                <a:spcPct val="100000"/>
              </a:lnSpc>
              <a:spcBef>
                <a:spcPts val="795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42265" algn="l"/>
                <a:tab pos="34290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Thus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had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create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money.</a:t>
            </a:r>
            <a:endParaRPr sz="1700">
              <a:latin typeface="Calibri"/>
              <a:cs typeface="Calibri"/>
            </a:endParaRPr>
          </a:p>
          <a:p>
            <a:pPr marL="355600" marR="10795" indent="-342900">
              <a:lnSpc>
                <a:spcPts val="1839"/>
              </a:lnSpc>
              <a:spcBef>
                <a:spcPts val="1019"/>
              </a:spcBef>
              <a:buClr>
                <a:srgbClr val="B31166"/>
              </a:buClr>
              <a:buSzPct val="79411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adding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gold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system,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goldsmiths</a:t>
            </a:r>
            <a:r>
              <a:rPr sz="17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increased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amount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money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circulation.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3219" y="5638291"/>
            <a:ext cx="19913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Copyright: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Lend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academy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1676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Times New Roman</vt:lpstr>
      <vt:lpstr>Wingdings 3</vt:lpstr>
      <vt:lpstr>Office Theme</vt:lpstr>
      <vt:lpstr>Economics “The Evolution, Characteristics and Function of Money“ Dr. Cansu Unver-Erbas cnsunvr@gmail.com</vt:lpstr>
      <vt:lpstr>The Evolution, characteristics and</vt:lpstr>
      <vt:lpstr>The Evolution,</vt:lpstr>
      <vt:lpstr>PowerPoint Presentation</vt:lpstr>
      <vt:lpstr>The Evolution of Money</vt:lpstr>
      <vt:lpstr>The Evolution of Money</vt:lpstr>
      <vt:lpstr>The Evolution of Money</vt:lpstr>
      <vt:lpstr>PowerPoint Presentation</vt:lpstr>
      <vt:lpstr>The Private Banking System</vt:lpstr>
      <vt:lpstr>Fractionally backed paper money.</vt:lpstr>
      <vt:lpstr>The Private Banking System, Goldsmiths facing a</vt:lpstr>
      <vt:lpstr>Models of the Banking System</vt:lpstr>
      <vt:lpstr>The Evolution, Functions and Characteristics of Money</vt:lpstr>
      <vt:lpstr>The Evolution, Functions</vt:lpstr>
      <vt:lpstr>The Evolution, Functions and Characteristics of Money</vt:lpstr>
      <vt:lpstr>The Characteristics and Function of Money</vt:lpstr>
      <vt:lpstr>Global cash image</vt:lpstr>
      <vt:lpstr>Readings..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your teacher?</dc:title>
  <dc:creator>Tzameret Rubin</dc:creator>
  <cp:lastModifiedBy>Cansu Unver-Erbas</cp:lastModifiedBy>
  <cp:revision>2</cp:revision>
  <dcterms:created xsi:type="dcterms:W3CDTF">2022-09-30T13:55:20Z</dcterms:created>
  <dcterms:modified xsi:type="dcterms:W3CDTF">2024-12-23T06:23:06Z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2022-09-30T00:00:00Z</vt:filetime>
  </property>
  <property fmtid="{D5CDD505-2E9C-101B-9397-08002B2CF9AE}" pid="5" name="Producer">
    <vt:lpwstr>Microsoft® PowerPoint® for Microsoft 365</vt:lpwstr>
  </property>
</Properties>
</file>