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8" r:id="rId6"/>
    <p:sldId id="265" r:id="rId7"/>
    <p:sldId id="264" r:id="rId8"/>
    <p:sldId id="260" r:id="rId9"/>
    <p:sldId id="266" r:id="rId10"/>
    <p:sldId id="267" r:id="rId11"/>
    <p:sldId id="261" r:id="rId12"/>
    <p:sldId id="263" r:id="rId13"/>
    <p:sldId id="271" r:id="rId14"/>
    <p:sldId id="262" r:id="rId15"/>
    <p:sldId id="269" r:id="rId16"/>
    <p:sldId id="270"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71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BASIN DİLİ, GAZETE</a:t>
            </a:r>
            <a:br>
              <a:rPr lang="tr-TR" dirty="0"/>
            </a:br>
            <a:r>
              <a:rPr lang="tr-TR" dirty="0"/>
              <a:t>DİLİ ÜZERİNE NOTLAR</a:t>
            </a:r>
          </a:p>
        </p:txBody>
      </p:sp>
      <p:sp>
        <p:nvSpPr>
          <p:cNvPr id="3" name="Subtitle 2"/>
          <p:cNvSpPr>
            <a:spLocks noGrp="1"/>
          </p:cNvSpPr>
          <p:nvPr>
            <p:ph type="subTitle" idx="1"/>
          </p:nvPr>
        </p:nvSpPr>
        <p:spPr/>
        <p:txBody>
          <a:bodyPr/>
          <a:lstStyle/>
          <a:p>
            <a:r>
              <a:rPr lang="tr-TR" dirty="0">
                <a:solidFill>
                  <a:srgbClr val="0070C0"/>
                </a:solidFill>
              </a:rPr>
              <a:t>TRN 208-</a:t>
            </a:r>
            <a:r>
              <a:rPr lang="en-GB" dirty="0">
                <a:solidFill>
                  <a:srgbClr val="0070C0"/>
                </a:solidFill>
              </a:rPr>
              <a:t>Written Media Translation</a:t>
            </a:r>
          </a:p>
          <a:p>
            <a:r>
              <a:rPr lang="en-GB" dirty="0">
                <a:solidFill>
                  <a:srgbClr val="0070C0"/>
                </a:solidFill>
              </a:rPr>
              <a:t>Week </a:t>
            </a:r>
            <a:r>
              <a:rPr lang="tr-TR">
                <a:solidFill>
                  <a:srgbClr val="0070C0"/>
                </a:solidFill>
              </a:rPr>
              <a:t>3</a:t>
            </a:r>
            <a:endParaRPr lang="en-GB" dirty="0">
              <a:solidFill>
                <a:srgbClr val="0070C0"/>
              </a:solidFill>
            </a:endParaRPr>
          </a:p>
        </p:txBody>
      </p:sp>
    </p:spTree>
    <p:extLst>
      <p:ext uri="{BB962C8B-B14F-4D97-AF65-F5344CB8AC3E}">
        <p14:creationId xmlns:p14="http://schemas.microsoft.com/office/powerpoint/2010/main" val="1138272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Suggestions</a:t>
            </a:r>
          </a:p>
        </p:txBody>
      </p:sp>
      <p:sp>
        <p:nvSpPr>
          <p:cNvPr id="3" name="Content Placeholder 2"/>
          <p:cNvSpPr>
            <a:spLocks noGrp="1"/>
          </p:cNvSpPr>
          <p:nvPr>
            <p:ph idx="1"/>
          </p:nvPr>
        </p:nvSpPr>
        <p:spPr/>
        <p:txBody>
          <a:bodyPr/>
          <a:lstStyle/>
          <a:p>
            <a:r>
              <a:rPr lang="tr-TR" dirty="0"/>
              <a:t>Elderly Pension Pay Committee </a:t>
            </a:r>
          </a:p>
          <a:p>
            <a:pPr marL="0" indent="0">
              <a:buNone/>
            </a:pPr>
            <a:r>
              <a:rPr lang="tr-TR" dirty="0">
                <a:solidFill>
                  <a:srgbClr val="0070C0"/>
                </a:solidFill>
              </a:rPr>
              <a:t>Yaşlılara komisyon yardımı</a:t>
            </a:r>
          </a:p>
          <a:p>
            <a:r>
              <a:rPr lang="tr-TR" dirty="0"/>
              <a:t>Peyzaj Şirketine Düzenleme</a:t>
            </a:r>
          </a:p>
          <a:p>
            <a:pPr marL="0" indent="0">
              <a:buNone/>
            </a:pPr>
            <a:r>
              <a:rPr lang="tr-TR" dirty="0">
                <a:solidFill>
                  <a:srgbClr val="0070C0"/>
                </a:solidFill>
              </a:rPr>
              <a:t>Gardening</a:t>
            </a:r>
            <a:r>
              <a:rPr lang="tr-TR" dirty="0"/>
              <a:t> </a:t>
            </a:r>
            <a:r>
              <a:rPr lang="tr-TR" dirty="0">
                <a:solidFill>
                  <a:srgbClr val="0070C0"/>
                </a:solidFill>
              </a:rPr>
              <a:t>Company Disturbance Regulations</a:t>
            </a:r>
            <a:endParaRPr lang="tr-TR" dirty="0"/>
          </a:p>
          <a:p>
            <a:r>
              <a:rPr lang="tr-TR" dirty="0"/>
              <a:t>Ferrari Referral Customer Complaint</a:t>
            </a:r>
          </a:p>
          <a:p>
            <a:pPr marL="0" indent="0">
              <a:buNone/>
            </a:pPr>
            <a:r>
              <a:rPr lang="tr-TR" dirty="0">
                <a:solidFill>
                  <a:srgbClr val="0070C0"/>
                </a:solidFill>
              </a:rPr>
              <a:t>Müşteriden Ferrari’ye Şikâyet</a:t>
            </a:r>
          </a:p>
        </p:txBody>
      </p:sp>
    </p:spTree>
    <p:extLst>
      <p:ext uri="{BB962C8B-B14F-4D97-AF65-F5344CB8AC3E}">
        <p14:creationId xmlns:p14="http://schemas.microsoft.com/office/powerpoint/2010/main" val="11117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tr-TR" dirty="0"/>
              <a:t>İngilizce gazete haber yazımıyla ilgili bazı kurallar</a:t>
            </a:r>
          </a:p>
        </p:txBody>
      </p:sp>
      <p:sp>
        <p:nvSpPr>
          <p:cNvPr id="3" name="Content Placeholder 2"/>
          <p:cNvSpPr>
            <a:spLocks noGrp="1"/>
          </p:cNvSpPr>
          <p:nvPr>
            <p:ph idx="1"/>
          </p:nvPr>
        </p:nvSpPr>
        <p:spPr>
          <a:xfrm>
            <a:off x="457200" y="1219200"/>
            <a:ext cx="8229600" cy="5334000"/>
          </a:xfrm>
        </p:spPr>
        <p:txBody>
          <a:bodyPr>
            <a:normAutofit lnSpcReduction="10000"/>
          </a:bodyPr>
          <a:lstStyle/>
          <a:p>
            <a:pPr marL="0" indent="0">
              <a:buNone/>
            </a:pPr>
            <a:r>
              <a:rPr lang="tr-TR" dirty="0"/>
              <a:t>3-Auxiliary verbs / Yardımcı fiiller- Tanımlıklar (articles) ve 'to be' eylemi genellikle kullanılmaz:</a:t>
            </a:r>
          </a:p>
          <a:p>
            <a:pPr marL="0" indent="0">
              <a:buNone/>
            </a:pPr>
            <a:r>
              <a:rPr lang="tr-TR" dirty="0"/>
              <a:t>İngilizce gazete başlıklarında edilgen yapılar kullanıldığında yardımcı fiiller düşer. Örneğin;</a:t>
            </a:r>
          </a:p>
          <a:p>
            <a:r>
              <a:rPr lang="tr-TR" dirty="0">
                <a:solidFill>
                  <a:srgbClr val="0070C0"/>
                </a:solidFill>
              </a:rPr>
              <a:t>Shakespeare play immoral, says director/ </a:t>
            </a:r>
            <a:r>
              <a:rPr lang="tr-TR" dirty="0"/>
              <a:t>(</a:t>
            </a:r>
            <a:r>
              <a:rPr lang="tr-TR" i="1" dirty="0"/>
              <a:t>The director says that Shakespare plays are immoral)</a:t>
            </a:r>
            <a:endParaRPr lang="tr-TR" i="1" dirty="0">
              <a:solidFill>
                <a:srgbClr val="0070C0"/>
              </a:solidFill>
            </a:endParaRPr>
          </a:p>
          <a:p>
            <a:r>
              <a:rPr lang="tr-TR" dirty="0"/>
              <a:t>Boy Killed in Accident ?</a:t>
            </a:r>
          </a:p>
          <a:p>
            <a:r>
              <a:rPr lang="tr-TR" dirty="0"/>
              <a:t>Kahraman kedi Lily’?</a:t>
            </a:r>
          </a:p>
          <a:p>
            <a:r>
              <a:rPr lang="tr-TR" dirty="0"/>
              <a:t>Çilingirle kapı açıldı?</a:t>
            </a:r>
          </a:p>
          <a:p>
            <a:endParaRPr lang="tr-TR" dirty="0"/>
          </a:p>
        </p:txBody>
      </p:sp>
    </p:spTree>
    <p:extLst>
      <p:ext uri="{BB962C8B-B14F-4D97-AF65-F5344CB8AC3E}">
        <p14:creationId xmlns:p14="http://schemas.microsoft.com/office/powerpoint/2010/main" val="2748128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tr-TR" dirty="0"/>
              <a:t>‘</a:t>
            </a:r>
            <a:r>
              <a:rPr lang="tr-TR" dirty="0">
                <a:solidFill>
                  <a:srgbClr val="0070C0"/>
                </a:solidFill>
              </a:rPr>
              <a:t>Boy Killed in Accident </a:t>
            </a:r>
            <a:r>
              <a:rPr lang="tr-TR" dirty="0"/>
              <a:t>/ Çocuk kazada öldü’ şeklinde bir başlık aslında ‘A boy </a:t>
            </a:r>
            <a:r>
              <a:rPr lang="tr-TR" b="1" dirty="0"/>
              <a:t>has been</a:t>
            </a:r>
            <a:r>
              <a:rPr lang="tr-TR" dirty="0"/>
              <a:t> killed in an accident’ anlamı vermektedir.</a:t>
            </a:r>
            <a:br>
              <a:rPr lang="tr-TR" dirty="0"/>
            </a:br>
            <a:endParaRPr lang="tr-TR" dirty="0"/>
          </a:p>
          <a:p>
            <a:r>
              <a:rPr lang="tr-TR" dirty="0"/>
              <a:t>‘</a:t>
            </a:r>
            <a:r>
              <a:rPr lang="tr-TR" dirty="0">
                <a:solidFill>
                  <a:srgbClr val="0070C0"/>
                </a:solidFill>
              </a:rPr>
              <a:t>Lily the Cat Named Hero</a:t>
            </a:r>
            <a:r>
              <a:rPr lang="tr-TR" dirty="0"/>
              <a:t> / Kahraman kedi Lily’ şeklinde bir başlık aslında ‘Lily the cat </a:t>
            </a:r>
            <a:r>
              <a:rPr lang="tr-TR" b="1" dirty="0"/>
              <a:t>has been</a:t>
            </a:r>
            <a:r>
              <a:rPr lang="tr-TR" dirty="0"/>
              <a:t> named a hero (by the mayor.)</a:t>
            </a:r>
          </a:p>
          <a:p>
            <a:r>
              <a:rPr lang="tr-TR" dirty="0">
                <a:solidFill>
                  <a:srgbClr val="0070C0"/>
                </a:solidFill>
              </a:rPr>
              <a:t>‘Çilingirle kapı açıldı’ / </a:t>
            </a:r>
            <a:r>
              <a:rPr lang="tr-TR" dirty="0"/>
              <a:t>the door opened by Locksmith şeklinde bir başlık aslında ‘ the door of the house </a:t>
            </a:r>
            <a:r>
              <a:rPr lang="tr-TR" b="1" dirty="0"/>
              <a:t>was opened </a:t>
            </a:r>
            <a:r>
              <a:rPr lang="tr-TR" dirty="0"/>
              <a:t>by a Locksmith’</a:t>
            </a:r>
            <a:endParaRPr lang="tr-TR" dirty="0">
              <a:solidFill>
                <a:srgbClr val="0070C0"/>
              </a:solidFill>
            </a:endParaRPr>
          </a:p>
          <a:p>
            <a:endParaRPr lang="tr-TR" dirty="0">
              <a:solidFill>
                <a:srgbClr val="0070C0"/>
              </a:solidFill>
            </a:endParaRPr>
          </a:p>
        </p:txBody>
      </p:sp>
    </p:spTree>
    <p:extLst>
      <p:ext uri="{BB962C8B-B14F-4D97-AF65-F5344CB8AC3E}">
        <p14:creationId xmlns:p14="http://schemas.microsoft.com/office/powerpoint/2010/main" val="2376090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Fiillerde görülen değişikler</a:t>
            </a:r>
          </a:p>
        </p:txBody>
      </p:sp>
      <p:sp>
        <p:nvSpPr>
          <p:cNvPr id="3" name="Content Placeholder 2"/>
          <p:cNvSpPr>
            <a:spLocks noGrp="1"/>
          </p:cNvSpPr>
          <p:nvPr>
            <p:ph idx="1"/>
          </p:nvPr>
        </p:nvSpPr>
        <p:spPr/>
        <p:txBody>
          <a:bodyPr/>
          <a:lstStyle/>
          <a:p>
            <a:r>
              <a:rPr lang="tr-TR" dirty="0"/>
              <a:t>İngilizce gazete başlıklarında fiiller normalden farklı şekillerde ve amaçlarla kullanılabilirler. En yaygın olanlarını sıralayacak olursak;</a:t>
            </a:r>
          </a:p>
        </p:txBody>
      </p:sp>
    </p:spTree>
    <p:extLst>
      <p:ext uri="{BB962C8B-B14F-4D97-AF65-F5344CB8AC3E}">
        <p14:creationId xmlns:p14="http://schemas.microsoft.com/office/powerpoint/2010/main" val="3426225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Fiillerde görülen değişikler</a:t>
            </a:r>
          </a:p>
        </p:txBody>
      </p:sp>
      <p:sp>
        <p:nvSpPr>
          <p:cNvPr id="3" name="Content Placeholder 2"/>
          <p:cNvSpPr>
            <a:spLocks noGrp="1"/>
          </p:cNvSpPr>
          <p:nvPr>
            <p:ph idx="1"/>
          </p:nvPr>
        </p:nvSpPr>
        <p:spPr/>
        <p:txBody>
          <a:bodyPr>
            <a:normAutofit/>
          </a:bodyPr>
          <a:lstStyle/>
          <a:p>
            <a:pPr marL="0" indent="0">
              <a:buNone/>
            </a:pPr>
            <a:r>
              <a:rPr lang="tr-TR" dirty="0"/>
              <a:t>4. Gazete haber başlıkları yazımında zamanların özel bir kullanım biçimi vardır; örneğin bu tür başlıklarda </a:t>
            </a:r>
            <a:r>
              <a:rPr lang="tr-TR" dirty="0">
                <a:solidFill>
                  <a:srgbClr val="FF0000"/>
                </a:solidFill>
              </a:rPr>
              <a:t>'is coming', 'has gone</a:t>
            </a:r>
            <a:r>
              <a:rPr lang="tr-TR" dirty="0"/>
              <a:t>' gibi karmaşık biçimler kullanılmaz, bunların yerine </a:t>
            </a:r>
            <a:r>
              <a:rPr lang="tr-TR" dirty="0">
                <a:solidFill>
                  <a:srgbClr val="FF0000"/>
                </a:solidFill>
              </a:rPr>
              <a:t>come, goes </a:t>
            </a:r>
            <a:r>
              <a:rPr lang="tr-TR" dirty="0"/>
              <a:t>gibi geniş zaman biçimleri kullanılır.</a:t>
            </a:r>
          </a:p>
          <a:p>
            <a:r>
              <a:rPr lang="en-US" dirty="0">
                <a:solidFill>
                  <a:srgbClr val="0070C0"/>
                </a:solidFill>
              </a:rPr>
              <a:t>Turkey sends food to famine victims </a:t>
            </a:r>
            <a:endParaRPr lang="tr-TR" dirty="0">
              <a:solidFill>
                <a:srgbClr val="0070C0"/>
              </a:solidFill>
            </a:endParaRPr>
          </a:p>
          <a:p>
            <a:r>
              <a:rPr lang="en-US" dirty="0">
                <a:solidFill>
                  <a:srgbClr val="0070C0"/>
                </a:solidFill>
              </a:rPr>
              <a:t>Students fight for course changes </a:t>
            </a:r>
            <a:endParaRPr lang="tr-TR" dirty="0">
              <a:solidFill>
                <a:srgbClr val="0070C0"/>
              </a:solidFill>
            </a:endParaRPr>
          </a:p>
          <a:p>
            <a:r>
              <a:rPr lang="en-US" dirty="0">
                <a:solidFill>
                  <a:srgbClr val="0070C0"/>
                </a:solidFill>
              </a:rPr>
              <a:t>Fat babies cry less, says doctor.</a:t>
            </a:r>
            <a:endParaRPr lang="tr-TR" dirty="0">
              <a:solidFill>
                <a:srgbClr val="0070C0"/>
              </a:solidFill>
            </a:endParaRPr>
          </a:p>
          <a:p>
            <a:endParaRPr lang="tr-TR" dirty="0"/>
          </a:p>
        </p:txBody>
      </p:sp>
    </p:spTree>
    <p:extLst>
      <p:ext uri="{BB962C8B-B14F-4D97-AF65-F5344CB8AC3E}">
        <p14:creationId xmlns:p14="http://schemas.microsoft.com/office/powerpoint/2010/main" val="3077094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solidFill>
                  <a:srgbClr val="0070C0"/>
                </a:solidFill>
              </a:rPr>
              <a:t>Turkey sends food to famine victims (Turkey is sending/has sent...)</a:t>
            </a:r>
          </a:p>
          <a:p>
            <a:r>
              <a:rPr lang="en-US" dirty="0">
                <a:solidFill>
                  <a:srgbClr val="0070C0"/>
                </a:solidFill>
              </a:rPr>
              <a:t>Students fight for course changes (Students have fought...)</a:t>
            </a:r>
          </a:p>
          <a:p>
            <a:r>
              <a:rPr lang="en-US" dirty="0">
                <a:solidFill>
                  <a:srgbClr val="0070C0"/>
                </a:solidFill>
              </a:rPr>
              <a:t>Fat babies cry less, says doctor.</a:t>
            </a:r>
            <a:endParaRPr lang="tr-TR" dirty="0">
              <a:solidFill>
                <a:srgbClr val="0070C0"/>
              </a:solidFill>
            </a:endParaRPr>
          </a:p>
          <a:p>
            <a:endParaRPr lang="tr-TR" dirty="0"/>
          </a:p>
        </p:txBody>
      </p:sp>
    </p:spTree>
    <p:extLst>
      <p:ext uri="{BB962C8B-B14F-4D97-AF65-F5344CB8AC3E}">
        <p14:creationId xmlns:p14="http://schemas.microsoft.com/office/powerpoint/2010/main" val="2879279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229600" cy="914400"/>
          </a:xfrm>
        </p:spPr>
        <p:txBody>
          <a:bodyPr>
            <a:normAutofit fontScale="90000"/>
          </a:bodyPr>
          <a:lstStyle/>
          <a:p>
            <a:br>
              <a:rPr lang="tr-TR" dirty="0"/>
            </a:br>
            <a:r>
              <a:rPr lang="tr-TR" dirty="0"/>
              <a:t>Simple tenses / Geniş zaman</a:t>
            </a:r>
            <a:br>
              <a:rPr lang="tr-TR" dirty="0"/>
            </a:br>
            <a:endParaRPr lang="tr-TR" dirty="0"/>
          </a:p>
        </p:txBody>
      </p:sp>
      <p:sp>
        <p:nvSpPr>
          <p:cNvPr id="3" name="Content Placeholder 2"/>
          <p:cNvSpPr>
            <a:spLocks noGrp="1"/>
          </p:cNvSpPr>
          <p:nvPr>
            <p:ph idx="1"/>
          </p:nvPr>
        </p:nvSpPr>
        <p:spPr/>
        <p:txBody>
          <a:bodyPr/>
          <a:lstStyle/>
          <a:p>
            <a:r>
              <a:rPr lang="tr-TR" dirty="0"/>
              <a:t>İngilizce gazete başlıklarında ‘simple tense’ kullanıldığında ‘continuous’ ya da ‘perfect tenses’ anlamları verirler. </a:t>
            </a:r>
          </a:p>
          <a:p>
            <a:pPr marL="0" indent="0">
              <a:buNone/>
            </a:pPr>
            <a:r>
              <a:rPr lang="tr-TR" dirty="0">
                <a:solidFill>
                  <a:srgbClr val="0070C0"/>
                </a:solidFill>
              </a:rPr>
              <a:t>‘Forgotten Sister Appears’</a:t>
            </a:r>
          </a:p>
        </p:txBody>
      </p:sp>
    </p:spTree>
    <p:extLst>
      <p:ext uri="{BB962C8B-B14F-4D97-AF65-F5344CB8AC3E}">
        <p14:creationId xmlns:p14="http://schemas.microsoft.com/office/powerpoint/2010/main" val="4009284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Simple tenses / Geniş zaman</a:t>
            </a:r>
          </a:p>
        </p:txBody>
      </p:sp>
      <p:sp>
        <p:nvSpPr>
          <p:cNvPr id="3" name="Content Placeholder 2"/>
          <p:cNvSpPr>
            <a:spLocks noGrp="1"/>
          </p:cNvSpPr>
          <p:nvPr>
            <p:ph idx="1"/>
          </p:nvPr>
        </p:nvSpPr>
        <p:spPr>
          <a:xfrm>
            <a:off x="0" y="1600200"/>
            <a:ext cx="9144000" cy="4525963"/>
          </a:xfrm>
        </p:spPr>
        <p:txBody>
          <a:bodyPr/>
          <a:lstStyle/>
          <a:p>
            <a:r>
              <a:rPr lang="tr-TR" dirty="0">
                <a:solidFill>
                  <a:srgbClr val="0070C0"/>
                </a:solidFill>
              </a:rPr>
              <a:t>‘Forgotten Sister Appears / Kayıp Kız Kardeş Bulundu’ </a:t>
            </a:r>
            <a:r>
              <a:rPr lang="tr-TR" dirty="0"/>
              <a:t>şeklinde bir başlık aslında ‘</a:t>
            </a:r>
            <a:r>
              <a:rPr lang="tr-TR" i="1" dirty="0">
                <a:solidFill>
                  <a:srgbClr val="00B050"/>
                </a:solidFill>
              </a:rPr>
              <a:t>A forgotten sister has appeared after a long period of time’</a:t>
            </a:r>
            <a:r>
              <a:rPr lang="tr-TR" i="1" dirty="0"/>
              <a:t> anlamı vermektedir.</a:t>
            </a:r>
          </a:p>
        </p:txBody>
      </p:sp>
    </p:spTree>
    <p:extLst>
      <p:ext uri="{BB962C8B-B14F-4D97-AF65-F5344CB8AC3E}">
        <p14:creationId xmlns:p14="http://schemas.microsoft.com/office/powerpoint/2010/main" val="1662519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Infinitive form / Mastar hal</a:t>
            </a:r>
          </a:p>
        </p:txBody>
      </p:sp>
      <p:sp>
        <p:nvSpPr>
          <p:cNvPr id="3" name="Content Placeholder 2"/>
          <p:cNvSpPr>
            <a:spLocks noGrp="1"/>
          </p:cNvSpPr>
          <p:nvPr>
            <p:ph idx="1"/>
          </p:nvPr>
        </p:nvSpPr>
        <p:spPr/>
        <p:txBody>
          <a:bodyPr>
            <a:normAutofit/>
          </a:bodyPr>
          <a:lstStyle/>
          <a:p>
            <a:r>
              <a:rPr lang="tr-TR" dirty="0"/>
              <a:t>İngilizce gazete başlıklarında ‘infinitive’ kullanılması gelecek zaman anlamı verir. Örneğin;</a:t>
            </a:r>
          </a:p>
          <a:p>
            <a:r>
              <a:rPr lang="tr-TR" dirty="0">
                <a:solidFill>
                  <a:srgbClr val="0070C0"/>
                </a:solidFill>
              </a:rPr>
              <a:t>‘PM to open Shopping Mall </a:t>
            </a:r>
          </a:p>
          <a:p>
            <a:r>
              <a:rPr lang="tr-TR" dirty="0"/>
              <a:t>‘</a:t>
            </a:r>
            <a:r>
              <a:rPr lang="tr-TR" dirty="0">
                <a:solidFill>
                  <a:srgbClr val="0070C0"/>
                </a:solidFill>
              </a:rPr>
              <a:t>Michael Caine to Visit Istanbul</a:t>
            </a:r>
          </a:p>
          <a:p>
            <a:r>
              <a:rPr lang="tr-TR" dirty="0">
                <a:solidFill>
                  <a:srgbClr val="0070C0"/>
                </a:solidFill>
              </a:rPr>
              <a:t>CHP</a:t>
            </a:r>
            <a:r>
              <a:rPr lang="en-US" dirty="0">
                <a:solidFill>
                  <a:srgbClr val="0070C0"/>
                </a:solidFill>
              </a:rPr>
              <a:t> to announce cabinet changes on Monday</a:t>
            </a:r>
            <a:endParaRPr lang="tr-TR" dirty="0">
              <a:solidFill>
                <a:srgbClr val="0070C0"/>
              </a:solidFill>
            </a:endParaRPr>
          </a:p>
        </p:txBody>
      </p:sp>
    </p:spTree>
    <p:extLst>
      <p:ext uri="{BB962C8B-B14F-4D97-AF65-F5344CB8AC3E}">
        <p14:creationId xmlns:p14="http://schemas.microsoft.com/office/powerpoint/2010/main" val="1241580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Infinitive form / Mastar hal</a:t>
            </a:r>
          </a:p>
        </p:txBody>
      </p:sp>
      <p:sp>
        <p:nvSpPr>
          <p:cNvPr id="3" name="Content Placeholder 2"/>
          <p:cNvSpPr>
            <a:spLocks noGrp="1"/>
          </p:cNvSpPr>
          <p:nvPr>
            <p:ph idx="1"/>
          </p:nvPr>
        </p:nvSpPr>
        <p:spPr>
          <a:xfrm>
            <a:off x="457200" y="1371600"/>
            <a:ext cx="8229600" cy="5257800"/>
          </a:xfrm>
        </p:spPr>
        <p:txBody>
          <a:bodyPr>
            <a:normAutofit/>
          </a:bodyPr>
          <a:lstStyle/>
          <a:p>
            <a:r>
              <a:rPr lang="tr-TR" dirty="0"/>
              <a:t>‘PM to open Shopping Mall </a:t>
            </a:r>
          </a:p>
          <a:p>
            <a:pPr marL="0" indent="0">
              <a:buNone/>
            </a:pPr>
            <a:r>
              <a:rPr lang="tr-TR" dirty="0">
                <a:solidFill>
                  <a:srgbClr val="0070C0"/>
                </a:solidFill>
              </a:rPr>
              <a:t>Başbakan AVM açacak</a:t>
            </a:r>
            <a:r>
              <a:rPr lang="tr-TR" dirty="0"/>
              <a:t>’ şeklinde bir başlık aslında </a:t>
            </a:r>
            <a:r>
              <a:rPr lang="tr-TR" i="1" dirty="0">
                <a:solidFill>
                  <a:srgbClr val="00B050"/>
                </a:solidFill>
              </a:rPr>
              <a:t>‘The Prime Minister is going to open a new shopping mall’ </a:t>
            </a:r>
            <a:r>
              <a:rPr lang="tr-TR" dirty="0"/>
              <a:t>anlamı vermektedir.</a:t>
            </a:r>
          </a:p>
          <a:p>
            <a:r>
              <a:rPr lang="tr-TR" dirty="0"/>
              <a:t>‘Michael Caine to Visit Istanbul </a:t>
            </a:r>
          </a:p>
          <a:p>
            <a:pPr marL="0" indent="0">
              <a:buNone/>
            </a:pPr>
            <a:r>
              <a:rPr lang="tr-TR" dirty="0"/>
              <a:t> </a:t>
            </a:r>
            <a:r>
              <a:rPr lang="tr-TR" dirty="0">
                <a:solidFill>
                  <a:srgbClr val="0070C0"/>
                </a:solidFill>
              </a:rPr>
              <a:t>Michael Caine İstanbul’a geliyor’</a:t>
            </a:r>
          </a:p>
          <a:p>
            <a:r>
              <a:rPr lang="tr-TR" dirty="0"/>
              <a:t>CHP</a:t>
            </a:r>
            <a:r>
              <a:rPr lang="en-US" dirty="0"/>
              <a:t> to announce cabinet changes on Monday</a:t>
            </a:r>
            <a:endParaRPr lang="tr-TR" dirty="0"/>
          </a:p>
          <a:p>
            <a:pPr marL="0" indent="0">
              <a:buNone/>
            </a:pPr>
            <a:r>
              <a:rPr lang="tr-TR" dirty="0">
                <a:solidFill>
                  <a:srgbClr val="0070C0"/>
                </a:solidFill>
              </a:rPr>
              <a:t>CHP Pazartesi günü kabine değişikliğine gidiyor/gidecek</a:t>
            </a:r>
          </a:p>
          <a:p>
            <a:endParaRPr lang="tr-TR" dirty="0">
              <a:solidFill>
                <a:srgbClr val="0070C0"/>
              </a:solidFill>
            </a:endParaRPr>
          </a:p>
          <a:p>
            <a:endParaRPr lang="tr-TR" dirty="0">
              <a:solidFill>
                <a:srgbClr val="0070C0"/>
              </a:solidFill>
            </a:endParaRPr>
          </a:p>
        </p:txBody>
      </p:sp>
    </p:spTree>
    <p:extLst>
      <p:ext uri="{BB962C8B-B14F-4D97-AF65-F5344CB8AC3E}">
        <p14:creationId xmlns:p14="http://schemas.microsoft.com/office/powerpoint/2010/main" val="222280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Haber Başlıkları</a:t>
            </a:r>
          </a:p>
        </p:txBody>
      </p:sp>
      <p:sp>
        <p:nvSpPr>
          <p:cNvPr id="3" name="Content Placeholder 2"/>
          <p:cNvSpPr>
            <a:spLocks noGrp="1"/>
          </p:cNvSpPr>
          <p:nvPr>
            <p:ph idx="1"/>
          </p:nvPr>
        </p:nvSpPr>
        <p:spPr>
          <a:xfrm>
            <a:off x="304800" y="1600200"/>
            <a:ext cx="8534400" cy="4525963"/>
          </a:xfrm>
        </p:spPr>
        <p:txBody>
          <a:bodyPr>
            <a:normAutofit fontScale="92500" lnSpcReduction="20000"/>
          </a:bodyPr>
          <a:lstStyle/>
          <a:p>
            <a:r>
              <a:rPr lang="tr-TR" dirty="0" err="1"/>
              <a:t>İngilizce'de</a:t>
            </a:r>
            <a:r>
              <a:rPr lang="tr-TR" dirty="0"/>
              <a:t> haber dilinin kendine özgü kuralları vardır. Sözgelimi, haber başlıkları gerek kullanılan dil, gerekse izlenen dilbilgisi kuralları açısından gündelik dil kullanımından oldukça ayrımlar gösterir. </a:t>
            </a:r>
          </a:p>
          <a:p>
            <a:r>
              <a:rPr lang="tr-TR" dirty="0"/>
              <a:t>Seçilen sözcükler daha çarpıcı ve etkili türdendir. Olabildiğince </a:t>
            </a:r>
            <a:r>
              <a:rPr lang="tr-TR" dirty="0">
                <a:solidFill>
                  <a:srgbClr val="FF0000"/>
                </a:solidFill>
              </a:rPr>
              <a:t>az sözcük </a:t>
            </a:r>
            <a:r>
              <a:rPr lang="tr-TR" dirty="0"/>
              <a:t>kullanılarak yer kazanılmaya çalışılır. Öte yandan başlıklar dışında haber yazımında kullanılan kimi </a:t>
            </a:r>
            <a:r>
              <a:rPr lang="tr-TR" dirty="0">
                <a:solidFill>
                  <a:srgbClr val="FF0000"/>
                </a:solidFill>
              </a:rPr>
              <a:t>etkili, kısa, çarpıcı sözcükler </a:t>
            </a:r>
            <a:r>
              <a:rPr lang="tr-TR" dirty="0"/>
              <a:t>basın dilinde özellikle sıkça kullanılır. Bunlardan kimileri şöyledir;.</a:t>
            </a:r>
          </a:p>
        </p:txBody>
      </p:sp>
    </p:spTree>
    <p:extLst>
      <p:ext uri="{BB962C8B-B14F-4D97-AF65-F5344CB8AC3E}">
        <p14:creationId xmlns:p14="http://schemas.microsoft.com/office/powerpoint/2010/main" val="3514745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Tanımlıkların (articles) düşmesi</a:t>
            </a:r>
          </a:p>
        </p:txBody>
      </p:sp>
      <p:sp>
        <p:nvSpPr>
          <p:cNvPr id="3" name="Content Placeholder 2"/>
          <p:cNvSpPr>
            <a:spLocks noGrp="1"/>
          </p:cNvSpPr>
          <p:nvPr>
            <p:ph idx="1"/>
          </p:nvPr>
        </p:nvSpPr>
        <p:spPr/>
        <p:txBody>
          <a:bodyPr/>
          <a:lstStyle/>
          <a:p>
            <a:r>
              <a:rPr lang="tr-TR" dirty="0"/>
              <a:t>İngilizce’de bulunan belirli ve belirsiz tanımlıklar (articles a, an, the), yukarıdaki örneklerde de görülebileceği üzere gazete başlıklarında yer almazlar. Örneğin </a:t>
            </a:r>
            <a:r>
              <a:rPr lang="tr-TR" dirty="0">
                <a:solidFill>
                  <a:srgbClr val="0070C0"/>
                </a:solidFill>
              </a:rPr>
              <a:t>‘PM to Choose Candidate / Adayları Başbakan seçecek’</a:t>
            </a:r>
            <a:r>
              <a:rPr lang="tr-TR" dirty="0"/>
              <a:t> gibi. </a:t>
            </a:r>
          </a:p>
        </p:txBody>
      </p:sp>
    </p:spTree>
    <p:extLst>
      <p:ext uri="{BB962C8B-B14F-4D97-AF65-F5344CB8AC3E}">
        <p14:creationId xmlns:p14="http://schemas.microsoft.com/office/powerpoint/2010/main" val="1962716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Tanımlıkların (articles) düşmesi</a:t>
            </a:r>
          </a:p>
        </p:txBody>
      </p:sp>
      <p:sp>
        <p:nvSpPr>
          <p:cNvPr id="3" name="Content Placeholder 2"/>
          <p:cNvSpPr>
            <a:spLocks noGrp="1"/>
          </p:cNvSpPr>
          <p:nvPr>
            <p:ph idx="1"/>
          </p:nvPr>
        </p:nvSpPr>
        <p:spPr/>
        <p:txBody>
          <a:bodyPr/>
          <a:lstStyle/>
          <a:p>
            <a:r>
              <a:rPr lang="tr-TR" dirty="0"/>
              <a:t>‘Mayor Declares Celebration </a:t>
            </a:r>
          </a:p>
          <a:p>
            <a:r>
              <a:rPr lang="tr-TR" dirty="0"/>
              <a:t>‘Atlayan adamı gördü’</a:t>
            </a:r>
          </a:p>
        </p:txBody>
      </p:sp>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tr-TR" sz="4400" b="0" i="0" u="none" strike="noStrike" kern="1200" cap="none" spc="0" normalizeH="0" baseline="0" noProof="0" dirty="0">
              <a:ln>
                <a:noFill/>
              </a:ln>
              <a:solidFill>
                <a:prstClr val="black"/>
              </a:solidFill>
              <a:effectLst/>
              <a:uLnTx/>
              <a:uFillTx/>
              <a:latin typeface="Calibri"/>
              <a:ea typeface="+mj-ea"/>
              <a:cs typeface="+mj-cs"/>
            </a:endParaRPr>
          </a:p>
        </p:txBody>
      </p:sp>
    </p:spTree>
    <p:extLst>
      <p:ext uri="{BB962C8B-B14F-4D97-AF65-F5344CB8AC3E}">
        <p14:creationId xmlns:p14="http://schemas.microsoft.com/office/powerpoint/2010/main" val="2195408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Tanımlıkların (articles) düşmesi</a:t>
            </a:r>
          </a:p>
        </p:txBody>
      </p:sp>
      <p:sp>
        <p:nvSpPr>
          <p:cNvPr id="3" name="Content Placeholder 2"/>
          <p:cNvSpPr>
            <a:spLocks noGrp="1"/>
          </p:cNvSpPr>
          <p:nvPr>
            <p:ph idx="1"/>
          </p:nvPr>
        </p:nvSpPr>
        <p:spPr/>
        <p:txBody>
          <a:bodyPr/>
          <a:lstStyle/>
          <a:p>
            <a:r>
              <a:rPr lang="tr-TR" dirty="0"/>
              <a:t>‘Mayor Declares Celebration / </a:t>
            </a:r>
            <a:r>
              <a:rPr lang="tr-TR" dirty="0">
                <a:solidFill>
                  <a:srgbClr val="0070C0"/>
                </a:solidFill>
              </a:rPr>
              <a:t>Belediye başkanı şölen ilan etti’ </a:t>
            </a:r>
            <a:r>
              <a:rPr lang="tr-TR" dirty="0"/>
              <a:t>şeklinde bir başlık aslında ‘</a:t>
            </a:r>
            <a:r>
              <a:rPr lang="tr-TR" i="1" u="sng" dirty="0"/>
              <a:t>The Mayor has declared a celebration’ </a:t>
            </a:r>
            <a:r>
              <a:rPr lang="tr-TR" dirty="0"/>
              <a:t>olarak yazılmaktadır.</a:t>
            </a:r>
          </a:p>
          <a:p>
            <a:r>
              <a:rPr lang="tr-TR" dirty="0"/>
              <a:t>Atlayan adamı gördü’ /</a:t>
            </a:r>
            <a:r>
              <a:rPr lang="tr-TR" dirty="0">
                <a:solidFill>
                  <a:srgbClr val="0070C0"/>
                </a:solidFill>
              </a:rPr>
              <a:t> ‘Passer-by Sees Man Jump</a:t>
            </a:r>
            <a:r>
              <a:rPr lang="tr-TR" dirty="0"/>
              <a:t>  şeklinde bir başlık aslında </a:t>
            </a:r>
            <a:r>
              <a:rPr lang="tr-TR" i="1" u="sng" dirty="0"/>
              <a:t>‘A passer-by has seen a man jump (into the sea)’ </a:t>
            </a:r>
            <a:r>
              <a:rPr lang="tr-TR" dirty="0"/>
              <a:t>olarak yazılmaktadır.</a:t>
            </a:r>
          </a:p>
          <a:p>
            <a:endParaRPr lang="tr-TR" dirty="0"/>
          </a:p>
        </p:txBody>
      </p:sp>
    </p:spTree>
    <p:extLst>
      <p:ext uri="{BB962C8B-B14F-4D97-AF65-F5344CB8AC3E}">
        <p14:creationId xmlns:p14="http://schemas.microsoft.com/office/powerpoint/2010/main" val="801873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tr-TR" sz="3600" dirty="0"/>
              <a:t>Gazete haber dilinde sıkça kullanılan sözcüklerden seçmeler</a:t>
            </a:r>
            <a:r>
              <a:rPr lang="tr-TR" dirty="0"/>
              <a:t>;</a:t>
            </a:r>
          </a:p>
        </p:txBody>
      </p:sp>
      <p:sp>
        <p:nvSpPr>
          <p:cNvPr id="3" name="Content Placeholder 2"/>
          <p:cNvSpPr>
            <a:spLocks noGrp="1"/>
          </p:cNvSpPr>
          <p:nvPr>
            <p:ph idx="1"/>
          </p:nvPr>
        </p:nvSpPr>
        <p:spPr>
          <a:xfrm>
            <a:off x="228600" y="1143000"/>
            <a:ext cx="8763000" cy="5562600"/>
          </a:xfrm>
        </p:spPr>
        <p:txBody>
          <a:bodyPr>
            <a:normAutofit fontScale="70000" lnSpcReduction="20000"/>
          </a:bodyPr>
          <a:lstStyle/>
          <a:p>
            <a:r>
              <a:rPr lang="en-US" b="1" dirty="0"/>
              <a:t>back</a:t>
            </a:r>
            <a:r>
              <a:rPr lang="en-US" dirty="0"/>
              <a:t>: to support (</a:t>
            </a:r>
            <a:r>
              <a:rPr lang="en-US" dirty="0" err="1"/>
              <a:t>desteklemek</a:t>
            </a:r>
            <a:r>
              <a:rPr lang="en-US" dirty="0"/>
              <a:t>)</a:t>
            </a:r>
            <a:r>
              <a:rPr lang="tr-TR" dirty="0"/>
              <a:t> : </a:t>
            </a:r>
            <a:r>
              <a:rPr lang="en-US" i="1" dirty="0"/>
              <a:t>France backs British peace move</a:t>
            </a:r>
          </a:p>
          <a:p>
            <a:r>
              <a:rPr lang="en-US" b="1" dirty="0"/>
              <a:t>bid</a:t>
            </a:r>
            <a:r>
              <a:rPr lang="en-US" dirty="0"/>
              <a:t>: to attempt</a:t>
            </a:r>
            <a:r>
              <a:rPr lang="tr-TR" dirty="0"/>
              <a:t>: </a:t>
            </a:r>
            <a:r>
              <a:rPr lang="en-US" i="1" dirty="0"/>
              <a:t>New Ararat bid by American team</a:t>
            </a:r>
          </a:p>
          <a:p>
            <a:r>
              <a:rPr lang="en-US" b="1" dirty="0"/>
              <a:t>blaze</a:t>
            </a:r>
            <a:r>
              <a:rPr lang="en-US" dirty="0"/>
              <a:t>: fire</a:t>
            </a:r>
            <a:r>
              <a:rPr lang="tr-TR" dirty="0"/>
              <a:t>: </a:t>
            </a:r>
            <a:r>
              <a:rPr lang="en-US" i="1" dirty="0"/>
              <a:t>Three die in hotel blaze</a:t>
            </a:r>
          </a:p>
          <a:p>
            <a:r>
              <a:rPr lang="en-US" b="1" dirty="0"/>
              <a:t>boost</a:t>
            </a:r>
            <a:r>
              <a:rPr lang="en-US" dirty="0"/>
              <a:t>: encouragement; to appeal for</a:t>
            </a:r>
            <a:r>
              <a:rPr lang="tr-TR" dirty="0"/>
              <a:t>: </a:t>
            </a:r>
            <a:r>
              <a:rPr lang="en-US" i="1" dirty="0"/>
              <a:t>Government plans to boost exporters.</a:t>
            </a:r>
          </a:p>
          <a:p>
            <a:r>
              <a:rPr lang="en-US" b="1" dirty="0"/>
              <a:t>call for</a:t>
            </a:r>
            <a:r>
              <a:rPr lang="en-US" dirty="0"/>
              <a:t>: to demand for; to appeal for</a:t>
            </a:r>
            <a:r>
              <a:rPr lang="tr-TR" dirty="0"/>
              <a:t>: </a:t>
            </a:r>
            <a:r>
              <a:rPr lang="en-US" i="1" dirty="0"/>
              <a:t>ANAP calls for cabinet corruption enquiry</a:t>
            </a:r>
          </a:p>
          <a:p>
            <a:r>
              <a:rPr lang="en-US" b="1" dirty="0"/>
              <a:t>clash</a:t>
            </a:r>
            <a:r>
              <a:rPr lang="en-US" dirty="0"/>
              <a:t>: violent disagreement; to disagree violently</a:t>
            </a:r>
            <a:r>
              <a:rPr lang="tr-TR" dirty="0"/>
              <a:t>: </a:t>
            </a:r>
            <a:r>
              <a:rPr lang="en-US" i="1" dirty="0"/>
              <a:t>Students in clash with police</a:t>
            </a:r>
          </a:p>
          <a:p>
            <a:r>
              <a:rPr lang="en-US" b="1" dirty="0"/>
              <a:t>curb:</a:t>
            </a:r>
            <a:r>
              <a:rPr lang="en-US" dirty="0"/>
              <a:t> restrict, restriction</a:t>
            </a:r>
            <a:r>
              <a:rPr lang="tr-TR" dirty="0"/>
              <a:t>: </a:t>
            </a:r>
            <a:r>
              <a:rPr lang="en-US" i="1" dirty="0"/>
              <a:t>New price curbs proposed</a:t>
            </a:r>
          </a:p>
          <a:p>
            <a:r>
              <a:rPr lang="en-US" b="1" dirty="0"/>
              <a:t>drama:</a:t>
            </a:r>
            <a:r>
              <a:rPr lang="en-US" dirty="0"/>
              <a:t> Dramatic event, tense situation</a:t>
            </a:r>
            <a:r>
              <a:rPr lang="tr-TR" dirty="0"/>
              <a:t>: </a:t>
            </a:r>
            <a:r>
              <a:rPr lang="en-US" i="1" dirty="0" err="1"/>
              <a:t>Palestinean</a:t>
            </a:r>
            <a:r>
              <a:rPr lang="en-US" i="1" dirty="0"/>
              <a:t> Liberation leader in </a:t>
            </a:r>
            <a:r>
              <a:rPr lang="en-US" i="1" dirty="0" err="1"/>
              <a:t>Orly</a:t>
            </a:r>
            <a:r>
              <a:rPr lang="en-US" i="1" dirty="0"/>
              <a:t> airport kidnap drama</a:t>
            </a:r>
          </a:p>
          <a:p>
            <a:r>
              <a:rPr lang="en-US" b="1" dirty="0"/>
              <a:t>drive:</a:t>
            </a:r>
            <a:r>
              <a:rPr lang="en-US" dirty="0"/>
              <a:t> united effort</a:t>
            </a:r>
            <a:r>
              <a:rPr lang="tr-TR" dirty="0"/>
              <a:t>: </a:t>
            </a:r>
            <a:r>
              <a:rPr lang="en-US" i="1" dirty="0"/>
              <a:t>Drive to save water</a:t>
            </a:r>
          </a:p>
          <a:p>
            <a:r>
              <a:rPr lang="en-US" b="1" dirty="0"/>
              <a:t>envoy:</a:t>
            </a:r>
            <a:r>
              <a:rPr lang="en-US" dirty="0"/>
              <a:t> ambassador</a:t>
            </a:r>
            <a:r>
              <a:rPr lang="tr-TR" dirty="0"/>
              <a:t>: </a:t>
            </a:r>
            <a:r>
              <a:rPr lang="en-US" i="1" dirty="0"/>
              <a:t>Prime Minister sees British envoy</a:t>
            </a:r>
          </a:p>
          <a:p>
            <a:r>
              <a:rPr lang="en-US" b="1" dirty="0"/>
              <a:t>gems:</a:t>
            </a:r>
            <a:r>
              <a:rPr lang="en-US" dirty="0"/>
              <a:t> jewels</a:t>
            </a:r>
            <a:r>
              <a:rPr lang="tr-TR" dirty="0"/>
              <a:t>: </a:t>
            </a:r>
            <a:r>
              <a:rPr lang="en-US" i="1" dirty="0"/>
              <a:t>1.000.000 TL gems stolen</a:t>
            </a:r>
            <a:endParaRPr lang="tr-TR" i="1" dirty="0"/>
          </a:p>
        </p:txBody>
      </p:sp>
    </p:spTree>
    <p:extLst>
      <p:ext uri="{BB962C8B-B14F-4D97-AF65-F5344CB8AC3E}">
        <p14:creationId xmlns:p14="http://schemas.microsoft.com/office/powerpoint/2010/main" val="1578942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tr-TR" dirty="0"/>
              <a:t>İngilizce gazete haber yazımıyla ilgili bazı kurallar</a:t>
            </a:r>
          </a:p>
        </p:txBody>
      </p:sp>
      <p:sp>
        <p:nvSpPr>
          <p:cNvPr id="3" name="Content Placeholder 2"/>
          <p:cNvSpPr>
            <a:spLocks noGrp="1"/>
          </p:cNvSpPr>
          <p:nvPr>
            <p:ph idx="1"/>
          </p:nvPr>
        </p:nvSpPr>
        <p:spPr>
          <a:xfrm>
            <a:off x="381000" y="1371600"/>
            <a:ext cx="8229600" cy="5105400"/>
          </a:xfrm>
        </p:spPr>
        <p:txBody>
          <a:bodyPr>
            <a:normAutofit/>
          </a:bodyPr>
          <a:lstStyle/>
          <a:p>
            <a:r>
              <a:rPr lang="tr-TR" dirty="0"/>
              <a:t>Gazete başlıklarının yazımında kullanılan dilbilgisi kuralları öteki yazım kurallarından bazı ayrımlar gösterir:</a:t>
            </a:r>
          </a:p>
          <a:p>
            <a:pPr marL="0" indent="0">
              <a:buNone/>
            </a:pPr>
            <a:r>
              <a:rPr lang="tr-TR" i="1" dirty="0"/>
              <a:t>1. Gazete haber başlıkları her zaman tam tümce değildir</a:t>
            </a:r>
          </a:p>
          <a:p>
            <a:r>
              <a:rPr lang="tr-TR" b="1" dirty="0"/>
              <a:t>More earthquake deaths</a:t>
            </a:r>
            <a:r>
              <a:rPr lang="tr-TR" dirty="0"/>
              <a:t>.</a:t>
            </a:r>
          </a:p>
          <a:p>
            <a:r>
              <a:rPr lang="tr-TR" b="1" dirty="0"/>
              <a:t>Beklenmedik ziyaret</a:t>
            </a:r>
          </a:p>
          <a:p>
            <a:r>
              <a:rPr lang="tr-TR" b="1" dirty="0"/>
              <a:t>Overwhelming Response of Citizens</a:t>
            </a:r>
          </a:p>
        </p:txBody>
      </p:sp>
    </p:spTree>
    <p:extLst>
      <p:ext uri="{BB962C8B-B14F-4D97-AF65-F5344CB8AC3E}">
        <p14:creationId xmlns:p14="http://schemas.microsoft.com/office/powerpoint/2010/main" val="3315330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a:t>Suggestions</a:t>
            </a:r>
          </a:p>
        </p:txBody>
      </p:sp>
      <p:sp>
        <p:nvSpPr>
          <p:cNvPr id="3" name="Content Placeholder 2"/>
          <p:cNvSpPr>
            <a:spLocks noGrp="1"/>
          </p:cNvSpPr>
          <p:nvPr>
            <p:ph idx="1"/>
          </p:nvPr>
        </p:nvSpPr>
        <p:spPr/>
        <p:txBody>
          <a:bodyPr/>
          <a:lstStyle/>
          <a:p>
            <a:endParaRPr lang="tr-TR" dirty="0"/>
          </a:p>
          <a:p>
            <a:r>
              <a:rPr lang="tr-TR" dirty="0"/>
              <a:t>More earthquake deaths</a:t>
            </a:r>
          </a:p>
          <a:p>
            <a:pPr marL="0" indent="0">
              <a:buNone/>
            </a:pPr>
            <a:r>
              <a:rPr lang="tr-TR" dirty="0">
                <a:solidFill>
                  <a:srgbClr val="0070C0"/>
                </a:solidFill>
              </a:rPr>
              <a:t>Depremde ölü sayısı artıyor</a:t>
            </a:r>
          </a:p>
          <a:p>
            <a:r>
              <a:rPr lang="tr-TR" dirty="0"/>
              <a:t>Beklenmedik Ziyaret</a:t>
            </a:r>
          </a:p>
          <a:p>
            <a:pPr marL="0" indent="0">
              <a:buNone/>
            </a:pPr>
            <a:r>
              <a:rPr lang="tr-TR" dirty="0">
                <a:solidFill>
                  <a:srgbClr val="0070C0"/>
                </a:solidFill>
              </a:rPr>
              <a:t>Unexpected Visit </a:t>
            </a:r>
          </a:p>
          <a:p>
            <a:r>
              <a:rPr lang="tr-TR" dirty="0"/>
              <a:t>Overwhelming Response of Citizens</a:t>
            </a:r>
          </a:p>
          <a:p>
            <a:pPr marL="0" indent="0">
              <a:buNone/>
            </a:pPr>
            <a:r>
              <a:rPr lang="tr-TR" dirty="0">
                <a:solidFill>
                  <a:srgbClr val="0070C0"/>
                </a:solidFill>
              </a:rPr>
              <a:t>Vatandaşlardan Yoğun Tepki</a:t>
            </a:r>
          </a:p>
        </p:txBody>
      </p:sp>
    </p:spTree>
    <p:extLst>
      <p:ext uri="{BB962C8B-B14F-4D97-AF65-F5344CB8AC3E}">
        <p14:creationId xmlns:p14="http://schemas.microsoft.com/office/powerpoint/2010/main" val="3989119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br>
              <a:rPr lang="tr-TR" sz="3600" i="1" dirty="0"/>
            </a:br>
            <a:r>
              <a:rPr lang="tr-TR" sz="3600" i="1" dirty="0"/>
              <a:t>1. Gazete haber başlıkları her zaman tam tümce değildir</a:t>
            </a:r>
            <a:br>
              <a:rPr lang="tr-TR" i="1" dirty="0"/>
            </a:br>
            <a:endParaRPr lang="tr-TR" dirty="0"/>
          </a:p>
        </p:txBody>
      </p:sp>
      <p:sp>
        <p:nvSpPr>
          <p:cNvPr id="3" name="Content Placeholder 2"/>
          <p:cNvSpPr>
            <a:spLocks noGrp="1"/>
          </p:cNvSpPr>
          <p:nvPr>
            <p:ph idx="1"/>
          </p:nvPr>
        </p:nvSpPr>
        <p:spPr>
          <a:xfrm>
            <a:off x="457200" y="1219200"/>
            <a:ext cx="8229600" cy="5257800"/>
          </a:xfrm>
        </p:spPr>
        <p:txBody>
          <a:bodyPr>
            <a:normAutofit fontScale="77500" lnSpcReduction="20000"/>
          </a:bodyPr>
          <a:lstStyle/>
          <a:p>
            <a:r>
              <a:rPr lang="tr-TR" dirty="0"/>
              <a:t>Yukarıda verilen örneklerdeki gibi isim tamlamalarından oluşan gazete başlıklarını anlamak için ‘</a:t>
            </a:r>
            <a:r>
              <a:rPr lang="tr-TR" b="1" dirty="0"/>
              <a:t>neyden, kimden, neye, kime</a:t>
            </a:r>
            <a:r>
              <a:rPr lang="tr-TR" dirty="0"/>
              <a:t> vb. gibi soruların sorulması yararlı olacaktır. Bu tür sorular sizi başlığın altında okuyacaklarınıza karşı hazırlayan şeyler düşünmenizi sağlar. Örneğin beyniniz bu sorular çerçevesinde konu ile ilgili karşılaşabileceğiniz kelimeler ile ilgili düşünmeye başlar.</a:t>
            </a:r>
            <a:br>
              <a:rPr lang="tr-TR" dirty="0"/>
            </a:br>
            <a:r>
              <a:rPr lang="tr-TR" dirty="0"/>
              <a:t>Bir örnekle bunu açıklamaya çalışalım. ‘</a:t>
            </a:r>
            <a:r>
              <a:rPr lang="tr-TR" dirty="0">
                <a:solidFill>
                  <a:srgbClr val="0070C0"/>
                </a:solidFill>
              </a:rPr>
              <a:t>Unexpected Visit’ </a:t>
            </a:r>
            <a:r>
              <a:rPr lang="tr-TR" dirty="0"/>
              <a:t>örneğini ele alacak olursak, bu başlığı okuduğunuzda ‘</a:t>
            </a:r>
            <a:r>
              <a:rPr lang="tr-TR" b="1" dirty="0"/>
              <a:t>kimden, bu ziyaret neden beklenmiyordu, ziyaret edilen kim</a:t>
            </a:r>
            <a:r>
              <a:rPr lang="tr-TR" dirty="0"/>
              <a:t>’ gibi birkaç soru aklınıza gelebilir. Bu sorular ile zihniniz ‘</a:t>
            </a:r>
            <a:r>
              <a:rPr lang="tr-TR" b="1" dirty="0"/>
              <a:t>ziyaretin önemli sebepleri, seyahat ve ilişkiler</a:t>
            </a:r>
            <a:r>
              <a:rPr lang="tr-TR" dirty="0"/>
              <a:t>‘ gibi konularla ilgili kelime bilginize odaklanır ki bunlarla ilgili kelimeler büyük ihtimal başlığın altında geçeceği için bu sayede zihinsel olarak önceden hazırlanmış olursunuz.</a:t>
            </a:r>
          </a:p>
        </p:txBody>
      </p:sp>
    </p:spTree>
    <p:extLst>
      <p:ext uri="{BB962C8B-B14F-4D97-AF65-F5344CB8AC3E}">
        <p14:creationId xmlns:p14="http://schemas.microsoft.com/office/powerpoint/2010/main" val="245526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tr-TR" dirty="0"/>
              <a:t>2-İsim dizeleri</a:t>
            </a:r>
          </a:p>
        </p:txBody>
      </p:sp>
      <p:sp>
        <p:nvSpPr>
          <p:cNvPr id="3" name="Content Placeholder 2"/>
          <p:cNvSpPr>
            <a:spLocks noGrp="1"/>
          </p:cNvSpPr>
          <p:nvPr>
            <p:ph idx="1"/>
          </p:nvPr>
        </p:nvSpPr>
        <p:spPr>
          <a:xfrm>
            <a:off x="152400" y="914400"/>
            <a:ext cx="8763000" cy="5638800"/>
          </a:xfrm>
        </p:spPr>
        <p:txBody>
          <a:bodyPr>
            <a:normAutofit/>
          </a:bodyPr>
          <a:lstStyle/>
          <a:p>
            <a:pPr marL="0" indent="0">
              <a:buNone/>
            </a:pPr>
            <a:r>
              <a:rPr lang="tr-TR" dirty="0"/>
              <a:t>2. Gazete haber başlıklarında, üç dört ve daha çok ad öbeği bir arada bulunabilir; İngilizce gazete başlıklarında kullanılan diğer yaygın bir yapı ise üç – dört isimin sıralanmasından oluşan isim dizeleridir </a:t>
            </a:r>
            <a:r>
              <a:rPr lang="tr-TR" dirty="0">
                <a:solidFill>
                  <a:srgbClr val="0070C0"/>
                </a:solidFill>
              </a:rPr>
              <a:t>(‘Russian Leader Question Time’</a:t>
            </a:r>
            <a:r>
              <a:rPr lang="tr-TR" dirty="0"/>
              <a:t> gibi). Bu gibi isim dizelerinin anlaşılması daha zor olabilir çünkü kelimeler ne fiil ne de bir sıfatla ilişkili olarak dizilmez. Birkaç örnek daha verecek olursak;</a:t>
            </a:r>
          </a:p>
          <a:p>
            <a:r>
              <a:rPr lang="tr-TR" b="1" dirty="0"/>
              <a:t>Furniture factory pay cut riot</a:t>
            </a:r>
          </a:p>
          <a:p>
            <a:endParaRPr lang="tr-TR" dirty="0"/>
          </a:p>
        </p:txBody>
      </p:sp>
    </p:spTree>
    <p:extLst>
      <p:ext uri="{BB962C8B-B14F-4D97-AF65-F5344CB8AC3E}">
        <p14:creationId xmlns:p14="http://schemas.microsoft.com/office/powerpoint/2010/main" val="2782924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915400" cy="868362"/>
          </a:xfrm>
        </p:spPr>
        <p:txBody>
          <a:bodyPr>
            <a:normAutofit fontScale="90000"/>
          </a:bodyPr>
          <a:lstStyle/>
          <a:p>
            <a:r>
              <a:rPr lang="tr-TR" dirty="0"/>
              <a:t>İngilizce gazete haber yazımıyla ilgili bazı kurallar</a:t>
            </a:r>
          </a:p>
        </p:txBody>
      </p:sp>
      <p:sp>
        <p:nvSpPr>
          <p:cNvPr id="3" name="Content Placeholder 2"/>
          <p:cNvSpPr>
            <a:spLocks noGrp="1"/>
          </p:cNvSpPr>
          <p:nvPr>
            <p:ph idx="1"/>
          </p:nvPr>
        </p:nvSpPr>
        <p:spPr>
          <a:xfrm>
            <a:off x="304800" y="1295400"/>
            <a:ext cx="8610600" cy="5181600"/>
          </a:xfrm>
        </p:spPr>
        <p:txBody>
          <a:bodyPr>
            <a:normAutofit fontScale="85000" lnSpcReduction="10000"/>
          </a:bodyPr>
          <a:lstStyle/>
          <a:p>
            <a:r>
              <a:rPr lang="tr-TR" dirty="0"/>
              <a:t>Bu tür anlatımlarda en son addan önceki adlar sıfat görevi görürler. Bu tür haberleri anlayabilmek için en kolay yol </a:t>
            </a:r>
            <a:r>
              <a:rPr lang="tr-TR" i="1" dirty="0">
                <a:solidFill>
                  <a:srgbClr val="FF0000"/>
                </a:solidFill>
              </a:rPr>
              <a:t>başlıkları geriye doğru okumaktır:</a:t>
            </a:r>
          </a:p>
          <a:p>
            <a:r>
              <a:rPr lang="tr-TR" u="sng" dirty="0">
                <a:solidFill>
                  <a:srgbClr val="0070C0"/>
                </a:solidFill>
              </a:rPr>
              <a:t>'Furniture factory pay cut riot' </a:t>
            </a:r>
            <a:r>
              <a:rPr lang="tr-TR" dirty="0"/>
              <a:t>refers </a:t>
            </a:r>
            <a:r>
              <a:rPr lang="tr-TR" dirty="0">
                <a:solidFill>
                  <a:srgbClr val="0070C0"/>
                </a:solidFill>
              </a:rPr>
              <a:t>to'a riot about a cut in pay for the workers in a factory that makes furniture.</a:t>
            </a:r>
          </a:p>
          <a:p>
            <a:r>
              <a:rPr lang="tr-TR" dirty="0"/>
              <a:t>Örneğin son örneği ele alarak bunu açıklayacak olursak, bu başlığı okurken geriye doğru okuduğumuzda ‘</a:t>
            </a:r>
            <a:r>
              <a:rPr lang="tr-TR" dirty="0">
                <a:solidFill>
                  <a:srgbClr val="00B050"/>
                </a:solidFill>
              </a:rPr>
              <a:t>riot, pay cut , furniture factory </a:t>
            </a:r>
            <a:r>
              <a:rPr lang="tr-TR" dirty="0"/>
              <a:t>/ </a:t>
            </a:r>
            <a:r>
              <a:rPr lang="tr-TR" dirty="0">
                <a:solidFill>
                  <a:srgbClr val="7030A0"/>
                </a:solidFill>
              </a:rPr>
              <a:t>ayaklanma, maaş kesintisi ve Mobilya Fabrikası’</a:t>
            </a:r>
            <a:r>
              <a:rPr lang="tr-TR" dirty="0"/>
              <a:t> kelimelerini görürüz. Biraz hayal gücünden yararlanarak, </a:t>
            </a:r>
            <a:r>
              <a:rPr lang="tr-TR" i="1" dirty="0">
                <a:solidFill>
                  <a:srgbClr val="FFC000"/>
                </a:solidFill>
              </a:rPr>
              <a:t>Mobilya Fabrikasında çalışanların maaş kesintisinden dolayı ayaklandıklarını </a:t>
            </a:r>
            <a:r>
              <a:rPr lang="tr-TR" dirty="0"/>
              <a:t>söyleyebiliriz.</a:t>
            </a:r>
          </a:p>
        </p:txBody>
      </p:sp>
    </p:spTree>
    <p:extLst>
      <p:ext uri="{BB962C8B-B14F-4D97-AF65-F5344CB8AC3E}">
        <p14:creationId xmlns:p14="http://schemas.microsoft.com/office/powerpoint/2010/main" val="3854399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Suggest a translation!</a:t>
            </a:r>
          </a:p>
        </p:txBody>
      </p:sp>
      <p:sp>
        <p:nvSpPr>
          <p:cNvPr id="3" name="Content Placeholder 2"/>
          <p:cNvSpPr>
            <a:spLocks noGrp="1"/>
          </p:cNvSpPr>
          <p:nvPr>
            <p:ph idx="1"/>
          </p:nvPr>
        </p:nvSpPr>
        <p:spPr/>
        <p:txBody>
          <a:bodyPr/>
          <a:lstStyle/>
          <a:p>
            <a:r>
              <a:rPr lang="tr-TR" dirty="0"/>
              <a:t>Elderly Pension Pay Committee </a:t>
            </a:r>
            <a:br>
              <a:rPr lang="tr-TR" dirty="0"/>
            </a:br>
            <a:endParaRPr lang="tr-TR" dirty="0"/>
          </a:p>
          <a:p>
            <a:r>
              <a:rPr lang="tr-TR" dirty="0"/>
              <a:t>Peyzaj Şirketine Düzenleme</a:t>
            </a:r>
            <a:br>
              <a:rPr lang="tr-TR" dirty="0"/>
            </a:br>
            <a:endParaRPr lang="tr-TR" dirty="0"/>
          </a:p>
          <a:p>
            <a:r>
              <a:rPr lang="tr-TR" dirty="0"/>
              <a:t>Ferrari Referral Customer Complaint  </a:t>
            </a:r>
          </a:p>
        </p:txBody>
      </p:sp>
    </p:spTree>
    <p:extLst>
      <p:ext uri="{BB962C8B-B14F-4D97-AF65-F5344CB8AC3E}">
        <p14:creationId xmlns:p14="http://schemas.microsoft.com/office/powerpoint/2010/main" val="53143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2651</TotalTime>
  <Words>1189</Words>
  <Application>Microsoft Office PowerPoint</Application>
  <PresentationFormat>Ekran Gösterisi (4:3)</PresentationFormat>
  <Paragraphs>97</Paragraphs>
  <Slides>22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22</vt:i4>
      </vt:variant>
    </vt:vector>
  </HeadingPairs>
  <TitlesOfParts>
    <vt:vector size="25" baseType="lpstr">
      <vt:lpstr>Arial</vt:lpstr>
      <vt:lpstr>Calibri</vt:lpstr>
      <vt:lpstr>Office Theme</vt:lpstr>
      <vt:lpstr>BASIN DİLİ, GAZETE DİLİ ÜZERİNE NOTLAR</vt:lpstr>
      <vt:lpstr>Haber Başlıkları</vt:lpstr>
      <vt:lpstr>Gazete haber dilinde sıkça kullanılan sözcüklerden seçmeler;</vt:lpstr>
      <vt:lpstr>İngilizce gazete haber yazımıyla ilgili bazı kurallar</vt:lpstr>
      <vt:lpstr>Suggestions</vt:lpstr>
      <vt:lpstr> 1. Gazete haber başlıkları her zaman tam tümce değildir </vt:lpstr>
      <vt:lpstr>2-İsim dizeleri</vt:lpstr>
      <vt:lpstr>İngilizce gazete haber yazımıyla ilgili bazı kurallar</vt:lpstr>
      <vt:lpstr>Suggest a translation!</vt:lpstr>
      <vt:lpstr>Suggestions</vt:lpstr>
      <vt:lpstr>İngilizce gazete haber yazımıyla ilgili bazı kurallar</vt:lpstr>
      <vt:lpstr>PowerPoint Sunusu</vt:lpstr>
      <vt:lpstr>Fiillerde görülen değişikler</vt:lpstr>
      <vt:lpstr>Fiillerde görülen değişikler</vt:lpstr>
      <vt:lpstr>PowerPoint Sunusu</vt:lpstr>
      <vt:lpstr> Simple tenses / Geniş zaman </vt:lpstr>
      <vt:lpstr>Simple tenses / Geniş zaman</vt:lpstr>
      <vt:lpstr>Infinitive form / Mastar hal</vt:lpstr>
      <vt:lpstr>Infinitive form / Mastar hal</vt:lpstr>
      <vt:lpstr>Tanımlıkların (articles) düşmesi</vt:lpstr>
      <vt:lpstr>Tanımlıkların (articles) düşmesi</vt:lpstr>
      <vt:lpstr>Tanımlıkların (articles) düşmesi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BASIN DİLİ GAZETE DİLİ ÜZERİNE NOTLAR</dc:title>
  <dc:creator>Semiha GURSOY</dc:creator>
  <cp:lastModifiedBy>Seden Tuyan</cp:lastModifiedBy>
  <cp:revision>31</cp:revision>
  <dcterms:created xsi:type="dcterms:W3CDTF">2006-08-16T00:00:00Z</dcterms:created>
  <dcterms:modified xsi:type="dcterms:W3CDTF">2023-03-16T13:13:31Z</dcterms:modified>
</cp:coreProperties>
</file>