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7" r:id="rId1"/>
  </p:sldMasterIdLst>
  <p:notesMasterIdLst>
    <p:notesMasterId r:id="rId190"/>
  </p:notesMasterIdLst>
  <p:handoutMasterIdLst>
    <p:handoutMasterId r:id="rId191"/>
  </p:handoutMasterIdLst>
  <p:sldIdLst>
    <p:sldId id="1029" r:id="rId2"/>
    <p:sldId id="1335" r:id="rId3"/>
    <p:sldId id="1295" r:id="rId4"/>
    <p:sldId id="1194" r:id="rId5"/>
    <p:sldId id="1284" r:id="rId6"/>
    <p:sldId id="1283" r:id="rId7"/>
    <p:sldId id="1285" r:id="rId8"/>
    <p:sldId id="1201" r:id="rId9"/>
    <p:sldId id="1333" r:id="rId10"/>
    <p:sldId id="1315" r:id="rId11"/>
    <p:sldId id="1316" r:id="rId12"/>
    <p:sldId id="1317" r:id="rId13"/>
    <p:sldId id="1318" r:id="rId14"/>
    <p:sldId id="1319" r:id="rId15"/>
    <p:sldId id="1320" r:id="rId16"/>
    <p:sldId id="1314" r:id="rId17"/>
    <p:sldId id="1334" r:id="rId18"/>
    <p:sldId id="1322" r:id="rId19"/>
    <p:sldId id="1329" r:id="rId20"/>
    <p:sldId id="1330" r:id="rId21"/>
    <p:sldId id="1321" r:id="rId22"/>
    <p:sldId id="1332" r:id="rId23"/>
    <p:sldId id="1270" r:id="rId24"/>
    <p:sldId id="1269" r:id="rId25"/>
    <p:sldId id="1202" r:id="rId26"/>
    <p:sldId id="1268" r:id="rId27"/>
    <p:sldId id="1271" r:id="rId28"/>
    <p:sldId id="1265" r:id="rId29"/>
    <p:sldId id="1266" r:id="rId30"/>
    <p:sldId id="1267" r:id="rId31"/>
    <p:sldId id="1237" r:id="rId32"/>
    <p:sldId id="1238" r:id="rId33"/>
    <p:sldId id="1239" r:id="rId34"/>
    <p:sldId id="1240" r:id="rId35"/>
    <p:sldId id="1242" r:id="rId36"/>
    <p:sldId id="1243" r:id="rId37"/>
    <p:sldId id="1244" r:id="rId38"/>
    <p:sldId id="1273" r:id="rId39"/>
    <p:sldId id="1245" r:id="rId40"/>
    <p:sldId id="1246" r:id="rId41"/>
    <p:sldId id="1247" r:id="rId42"/>
    <p:sldId id="1248" r:id="rId43"/>
    <p:sldId id="1249" r:id="rId44"/>
    <p:sldId id="1250" r:id="rId45"/>
    <p:sldId id="1251" r:id="rId46"/>
    <p:sldId id="1252" r:id="rId47"/>
    <p:sldId id="1274" r:id="rId48"/>
    <p:sldId id="1253" r:id="rId49"/>
    <p:sldId id="1254" r:id="rId50"/>
    <p:sldId id="1275" r:id="rId51"/>
    <p:sldId id="1256" r:id="rId52"/>
    <p:sldId id="1276" r:id="rId53"/>
    <p:sldId id="1241" r:id="rId54"/>
    <p:sldId id="1257" r:id="rId55"/>
    <p:sldId id="1258" r:id="rId56"/>
    <p:sldId id="1277" r:id="rId57"/>
    <p:sldId id="1259" r:id="rId58"/>
    <p:sldId id="1278" r:id="rId59"/>
    <p:sldId id="1260" r:id="rId60"/>
    <p:sldId id="1279" r:id="rId61"/>
    <p:sldId id="1229" r:id="rId62"/>
    <p:sldId id="1231" r:id="rId63"/>
    <p:sldId id="1232" r:id="rId64"/>
    <p:sldId id="1230" r:id="rId65"/>
    <p:sldId id="1233" r:id="rId66"/>
    <p:sldId id="1234" r:id="rId67"/>
    <p:sldId id="1235" r:id="rId68"/>
    <p:sldId id="1236" r:id="rId69"/>
    <p:sldId id="1280" r:id="rId70"/>
    <p:sldId id="1261" r:id="rId71"/>
    <p:sldId id="1262" r:id="rId72"/>
    <p:sldId id="1282" r:id="rId73"/>
    <p:sldId id="1281" r:id="rId74"/>
    <p:sldId id="1263" r:id="rId75"/>
    <p:sldId id="1264" r:id="rId76"/>
    <p:sldId id="1286" r:id="rId77"/>
    <p:sldId id="1287" r:id="rId78"/>
    <p:sldId id="1288" r:id="rId79"/>
    <p:sldId id="1289" r:id="rId80"/>
    <p:sldId id="1290" r:id="rId81"/>
    <p:sldId id="1291" r:id="rId82"/>
    <p:sldId id="1293" r:id="rId83"/>
    <p:sldId id="1294" r:id="rId84"/>
    <p:sldId id="1296" r:id="rId85"/>
    <p:sldId id="1297" r:id="rId86"/>
    <p:sldId id="1298" r:id="rId87"/>
    <p:sldId id="1299" r:id="rId88"/>
    <p:sldId id="1300" r:id="rId89"/>
    <p:sldId id="1301" r:id="rId90"/>
    <p:sldId id="1302" r:id="rId91"/>
    <p:sldId id="1311" r:id="rId92"/>
    <p:sldId id="1303" r:id="rId93"/>
    <p:sldId id="1304" r:id="rId94"/>
    <p:sldId id="1305" r:id="rId95"/>
    <p:sldId id="1306" r:id="rId96"/>
    <p:sldId id="1307" r:id="rId97"/>
    <p:sldId id="1308" r:id="rId98"/>
    <p:sldId id="1309" r:id="rId99"/>
    <p:sldId id="1424" r:id="rId100"/>
    <p:sldId id="1310" r:id="rId101"/>
    <p:sldId id="1312" r:id="rId102"/>
    <p:sldId id="1336" r:id="rId103"/>
    <p:sldId id="1337" r:id="rId104"/>
    <p:sldId id="1413" r:id="rId105"/>
    <p:sldId id="1414" r:id="rId106"/>
    <p:sldId id="1338" r:id="rId107"/>
    <p:sldId id="1339" r:id="rId108"/>
    <p:sldId id="1340" r:id="rId109"/>
    <p:sldId id="1341" r:id="rId110"/>
    <p:sldId id="1342" r:id="rId111"/>
    <p:sldId id="1343" r:id="rId112"/>
    <p:sldId id="1344" r:id="rId113"/>
    <p:sldId id="1345" r:id="rId114"/>
    <p:sldId id="1346" r:id="rId115"/>
    <p:sldId id="1347" r:id="rId116"/>
    <p:sldId id="1348" r:id="rId117"/>
    <p:sldId id="1349" r:id="rId118"/>
    <p:sldId id="1350" r:id="rId119"/>
    <p:sldId id="1351" r:id="rId120"/>
    <p:sldId id="1352" r:id="rId121"/>
    <p:sldId id="1353" r:id="rId122"/>
    <p:sldId id="1354" r:id="rId123"/>
    <p:sldId id="1355" r:id="rId124"/>
    <p:sldId id="1425" r:id="rId125"/>
    <p:sldId id="1426" r:id="rId126"/>
    <p:sldId id="1356" r:id="rId127"/>
    <p:sldId id="1357" r:id="rId128"/>
    <p:sldId id="1358" r:id="rId129"/>
    <p:sldId id="1427" r:id="rId130"/>
    <p:sldId id="1359" r:id="rId131"/>
    <p:sldId id="1360" r:id="rId132"/>
    <p:sldId id="1361" r:id="rId133"/>
    <p:sldId id="1362" r:id="rId134"/>
    <p:sldId id="1363" r:id="rId135"/>
    <p:sldId id="1364" r:id="rId136"/>
    <p:sldId id="1365" r:id="rId137"/>
    <p:sldId id="1367" r:id="rId138"/>
    <p:sldId id="1368" r:id="rId139"/>
    <p:sldId id="1369" r:id="rId140"/>
    <p:sldId id="1370" r:id="rId141"/>
    <p:sldId id="1372" r:id="rId142"/>
    <p:sldId id="1373" r:id="rId143"/>
    <p:sldId id="1374" r:id="rId144"/>
    <p:sldId id="1428" r:id="rId145"/>
    <p:sldId id="1375" r:id="rId146"/>
    <p:sldId id="1376" r:id="rId147"/>
    <p:sldId id="1377" r:id="rId148"/>
    <p:sldId id="1415" r:id="rId149"/>
    <p:sldId id="1378" r:id="rId150"/>
    <p:sldId id="1379" r:id="rId151"/>
    <p:sldId id="1380" r:id="rId152"/>
    <p:sldId id="1381" r:id="rId153"/>
    <p:sldId id="1382" r:id="rId154"/>
    <p:sldId id="1388" r:id="rId155"/>
    <p:sldId id="1383" r:id="rId156"/>
    <p:sldId id="1384" r:id="rId157"/>
    <p:sldId id="1389" r:id="rId158"/>
    <p:sldId id="1390" r:id="rId159"/>
    <p:sldId id="1391" r:id="rId160"/>
    <p:sldId id="1392" r:id="rId161"/>
    <p:sldId id="1393" r:id="rId162"/>
    <p:sldId id="1394" r:id="rId163"/>
    <p:sldId id="1396" r:id="rId164"/>
    <p:sldId id="1416" r:id="rId165"/>
    <p:sldId id="1417" r:id="rId166"/>
    <p:sldId id="1418" r:id="rId167"/>
    <p:sldId id="1419" r:id="rId168"/>
    <p:sldId id="1420" r:id="rId169"/>
    <p:sldId id="1421" r:id="rId170"/>
    <p:sldId id="1422" r:id="rId171"/>
    <p:sldId id="1397" r:id="rId172"/>
    <p:sldId id="1429" r:id="rId173"/>
    <p:sldId id="1430" r:id="rId174"/>
    <p:sldId id="1398" r:id="rId175"/>
    <p:sldId id="1399" r:id="rId176"/>
    <p:sldId id="1423" r:id="rId177"/>
    <p:sldId id="1400" r:id="rId178"/>
    <p:sldId id="1401" r:id="rId179"/>
    <p:sldId id="1402" r:id="rId180"/>
    <p:sldId id="1403" r:id="rId181"/>
    <p:sldId id="1404" r:id="rId182"/>
    <p:sldId id="1405" r:id="rId183"/>
    <p:sldId id="1406" r:id="rId184"/>
    <p:sldId id="1407" r:id="rId185"/>
    <p:sldId id="1408" r:id="rId186"/>
    <p:sldId id="1409" r:id="rId187"/>
    <p:sldId id="1410" r:id="rId188"/>
    <p:sldId id="1411" r:id="rId189"/>
  </p:sldIdLst>
  <p:sldSz cx="9144000" cy="6858000" type="screen4x3"/>
  <p:notesSz cx="6797675" cy="9928225"/>
  <p:defaultTextStyle>
    <a:defPPr>
      <a:defRPr lang="tr-TR"/>
    </a:defPPr>
    <a:lvl1pPr algn="ctr" rtl="0" fontAlgn="base">
      <a:spcBef>
        <a:spcPct val="0"/>
      </a:spcBef>
      <a:spcAft>
        <a:spcPct val="0"/>
      </a:spcAft>
      <a:defRPr sz="3600" kern="1200">
        <a:solidFill>
          <a:schemeClr val="tx1"/>
        </a:solidFill>
        <a:latin typeface="Verdana" pitchFamily="34" charset="0"/>
        <a:ea typeface="+mn-ea"/>
        <a:cs typeface="Arial" charset="0"/>
      </a:defRPr>
    </a:lvl1pPr>
    <a:lvl2pPr marL="457200" algn="ctr" rtl="0" fontAlgn="base">
      <a:spcBef>
        <a:spcPct val="0"/>
      </a:spcBef>
      <a:spcAft>
        <a:spcPct val="0"/>
      </a:spcAft>
      <a:defRPr sz="3600" kern="1200">
        <a:solidFill>
          <a:schemeClr val="tx1"/>
        </a:solidFill>
        <a:latin typeface="Verdana" pitchFamily="34" charset="0"/>
        <a:ea typeface="+mn-ea"/>
        <a:cs typeface="Arial" charset="0"/>
      </a:defRPr>
    </a:lvl2pPr>
    <a:lvl3pPr marL="914400" algn="ctr" rtl="0" fontAlgn="base">
      <a:spcBef>
        <a:spcPct val="0"/>
      </a:spcBef>
      <a:spcAft>
        <a:spcPct val="0"/>
      </a:spcAft>
      <a:defRPr sz="3600" kern="1200">
        <a:solidFill>
          <a:schemeClr val="tx1"/>
        </a:solidFill>
        <a:latin typeface="Verdana" pitchFamily="34" charset="0"/>
        <a:ea typeface="+mn-ea"/>
        <a:cs typeface="Arial" charset="0"/>
      </a:defRPr>
    </a:lvl3pPr>
    <a:lvl4pPr marL="1371600" algn="ctr" rtl="0" fontAlgn="base">
      <a:spcBef>
        <a:spcPct val="0"/>
      </a:spcBef>
      <a:spcAft>
        <a:spcPct val="0"/>
      </a:spcAft>
      <a:defRPr sz="3600" kern="1200">
        <a:solidFill>
          <a:schemeClr val="tx1"/>
        </a:solidFill>
        <a:latin typeface="Verdana" pitchFamily="34" charset="0"/>
        <a:ea typeface="+mn-ea"/>
        <a:cs typeface="Arial" charset="0"/>
      </a:defRPr>
    </a:lvl4pPr>
    <a:lvl5pPr marL="1828800" algn="ctr" rtl="0" fontAlgn="base">
      <a:spcBef>
        <a:spcPct val="0"/>
      </a:spcBef>
      <a:spcAft>
        <a:spcPct val="0"/>
      </a:spcAft>
      <a:defRPr sz="3600" kern="1200">
        <a:solidFill>
          <a:schemeClr val="tx1"/>
        </a:solidFill>
        <a:latin typeface="Verdana" pitchFamily="34" charset="0"/>
        <a:ea typeface="+mn-ea"/>
        <a:cs typeface="Arial" charset="0"/>
      </a:defRPr>
    </a:lvl5pPr>
    <a:lvl6pPr marL="2286000" algn="l" defTabSz="914400" rtl="0" eaLnBrk="1" latinLnBrk="0" hangingPunct="1">
      <a:defRPr sz="3600" kern="1200">
        <a:solidFill>
          <a:schemeClr val="tx1"/>
        </a:solidFill>
        <a:latin typeface="Verdana" pitchFamily="34" charset="0"/>
        <a:ea typeface="+mn-ea"/>
        <a:cs typeface="Arial" charset="0"/>
      </a:defRPr>
    </a:lvl6pPr>
    <a:lvl7pPr marL="2743200" algn="l" defTabSz="914400" rtl="0" eaLnBrk="1" latinLnBrk="0" hangingPunct="1">
      <a:defRPr sz="3600" kern="1200">
        <a:solidFill>
          <a:schemeClr val="tx1"/>
        </a:solidFill>
        <a:latin typeface="Verdana" pitchFamily="34" charset="0"/>
        <a:ea typeface="+mn-ea"/>
        <a:cs typeface="Arial" charset="0"/>
      </a:defRPr>
    </a:lvl7pPr>
    <a:lvl8pPr marL="3200400" algn="l" defTabSz="914400" rtl="0" eaLnBrk="1" latinLnBrk="0" hangingPunct="1">
      <a:defRPr sz="3600" kern="1200">
        <a:solidFill>
          <a:schemeClr val="tx1"/>
        </a:solidFill>
        <a:latin typeface="Verdana" pitchFamily="34" charset="0"/>
        <a:ea typeface="+mn-ea"/>
        <a:cs typeface="Arial" charset="0"/>
      </a:defRPr>
    </a:lvl8pPr>
    <a:lvl9pPr marL="3657600" algn="l" defTabSz="914400" rtl="0" eaLnBrk="1" latinLnBrk="0" hangingPunct="1">
      <a:defRPr sz="3600"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99FF"/>
    <a:srgbClr val="CCCCFF"/>
    <a:srgbClr val="66FF33"/>
    <a:srgbClr val="00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42" autoAdjust="0"/>
    <p:restoredTop sz="99830" autoAdjust="0"/>
  </p:normalViewPr>
  <p:slideViewPr>
    <p:cSldViewPr>
      <p:cViewPr>
        <p:scale>
          <a:sx n="69" d="100"/>
          <a:sy n="69" d="100"/>
        </p:scale>
        <p:origin x="-1860" y="-6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63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395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l">
              <a:defRPr sz="1200"/>
            </a:lvl1pPr>
          </a:lstStyle>
          <a:p>
            <a:pPr>
              <a:defRPr/>
            </a:pPr>
            <a:endParaRPr lang="tr-TR"/>
          </a:p>
        </p:txBody>
      </p:sp>
      <p:sp>
        <p:nvSpPr>
          <p:cNvPr id="25395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vl1pPr>
          </a:lstStyle>
          <a:p>
            <a:pPr>
              <a:defRPr/>
            </a:pPr>
            <a:endParaRPr lang="tr-TR"/>
          </a:p>
        </p:txBody>
      </p:sp>
      <p:sp>
        <p:nvSpPr>
          <p:cNvPr id="25395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l">
              <a:defRPr sz="1200"/>
            </a:lvl1pPr>
          </a:lstStyle>
          <a:p>
            <a:pPr>
              <a:defRPr/>
            </a:pPr>
            <a:endParaRPr lang="tr-TR"/>
          </a:p>
        </p:txBody>
      </p:sp>
      <p:sp>
        <p:nvSpPr>
          <p:cNvPr id="253957"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vl1pPr>
          </a:lstStyle>
          <a:p>
            <a:pPr>
              <a:defRPr/>
            </a:pPr>
            <a:fld id="{D906542F-FD48-4311-B9FC-1A82D33C9407}" type="slidenum">
              <a:rPr lang="tr-TR"/>
              <a:pPr>
                <a:defRPr/>
              </a:pPr>
              <a:t>‹#›</a:t>
            </a:fld>
            <a:endParaRPr lang="tr-TR" dirty="0"/>
          </a:p>
        </p:txBody>
      </p:sp>
    </p:spTree>
    <p:extLst>
      <p:ext uri="{BB962C8B-B14F-4D97-AF65-F5344CB8AC3E}">
        <p14:creationId xmlns:p14="http://schemas.microsoft.com/office/powerpoint/2010/main" val="2372930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l">
              <a:defRPr sz="1200"/>
            </a:lvl1pPr>
          </a:lstStyle>
          <a:p>
            <a:pPr>
              <a:defRPr/>
            </a:pPr>
            <a:endParaRPr lang="tr-TR"/>
          </a:p>
        </p:txBody>
      </p:sp>
      <p:sp>
        <p:nvSpPr>
          <p:cNvPr id="4096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vl1pPr>
          </a:lstStyle>
          <a:p>
            <a:pPr>
              <a:defRPr/>
            </a:pPr>
            <a:endParaRPr lang="tr-TR"/>
          </a:p>
        </p:txBody>
      </p:sp>
      <p:sp>
        <p:nvSpPr>
          <p:cNvPr id="1884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4096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l">
              <a:defRPr sz="1200"/>
            </a:lvl1pPr>
          </a:lstStyle>
          <a:p>
            <a:pPr>
              <a:defRPr/>
            </a:pPr>
            <a:endParaRPr lang="tr-TR"/>
          </a:p>
        </p:txBody>
      </p:sp>
      <p:sp>
        <p:nvSpPr>
          <p:cNvPr id="4096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vl1pPr>
          </a:lstStyle>
          <a:p>
            <a:pPr>
              <a:defRPr/>
            </a:pPr>
            <a:fld id="{F9CCFBD0-F9C2-4392-B07E-2A0146E63849}" type="slidenum">
              <a:rPr lang="tr-TR"/>
              <a:pPr>
                <a:defRPr/>
              </a:pPr>
              <a:t>‹#›</a:t>
            </a:fld>
            <a:endParaRPr lang="tr-TR" dirty="0"/>
          </a:p>
        </p:txBody>
      </p:sp>
    </p:spTree>
    <p:extLst>
      <p:ext uri="{BB962C8B-B14F-4D97-AF65-F5344CB8AC3E}">
        <p14:creationId xmlns:p14="http://schemas.microsoft.com/office/powerpoint/2010/main" val="3370619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B062DF65-A793-4CEC-B943-8B28574B6E98}" type="slidenum">
              <a:rPr lang="tr-TR"/>
              <a:pPr>
                <a:defRPr/>
              </a:pPr>
              <a:t>‹#›</a:t>
            </a:fld>
            <a:endParaRPr lang="tr-TR" dirty="0"/>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0219B63D-A56F-4AF1-B63B-4ACF66FB73E4}" type="slidenum">
              <a:rPr lang="tr-TR"/>
              <a:pPr>
                <a:defRPr/>
              </a:pPr>
              <a:t>‹#›</a:t>
            </a:fld>
            <a:endParaRPr lang="tr-TR" dirty="0"/>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CB47E175-2193-4E07-B90F-3CDD0BF8F95A}" type="slidenum">
              <a:rPr lang="tr-TR"/>
              <a:pPr>
                <a:defRPr/>
              </a:pPr>
              <a:t>‹#›</a:t>
            </a:fld>
            <a:endParaRPr lang="tr-TR" dirty="0"/>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75B76D9F-9072-4D50-A2A2-4BD7B19ECE9E}" type="slidenum">
              <a:rPr lang="tr-TR"/>
              <a:pPr>
                <a:defRPr/>
              </a:pPr>
              <a:t>‹#›</a:t>
            </a:fld>
            <a:endParaRPr lang="tr-TR" dirty="0"/>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FF495134-11CB-44CB-841E-50E783012E1E}" type="slidenum">
              <a:rPr lang="tr-TR"/>
              <a:pPr>
                <a:defRPr/>
              </a:pPr>
              <a:t>‹#›</a:t>
            </a:fld>
            <a:endParaRPr lang="tr-TR" dirty="0"/>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009D860E-07B8-4384-8A60-89AF9B032E7E}" type="slidenum">
              <a:rPr lang="tr-TR"/>
              <a:pPr>
                <a:defRPr/>
              </a:pPr>
              <a:t>‹#›</a:t>
            </a:fld>
            <a:endParaRPr lang="tr-TR" dirty="0"/>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EA4E30E6-D408-4A35-88DA-D60BE6919228}" type="slidenum">
              <a:rPr lang="tr-TR"/>
              <a:pPr>
                <a:defRPr/>
              </a:pPr>
              <a:t>‹#›</a:t>
            </a:fld>
            <a:endParaRPr lang="tr-TR" dirty="0"/>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131716C9-9ABD-4EA6-9A6C-677FACA84704}" type="slidenum">
              <a:rPr lang="tr-TR"/>
              <a:pPr>
                <a:defRPr/>
              </a:pPr>
              <a:t>‹#›</a:t>
            </a:fld>
            <a:endParaRPr lang="tr-TR" dirty="0"/>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6AB7C516-AB36-474E-A945-41B0CFBA77D4}" type="slidenum">
              <a:rPr lang="tr-TR"/>
              <a:pPr>
                <a:defRPr/>
              </a:pPr>
              <a:t>‹#›</a:t>
            </a:fld>
            <a:endParaRPr lang="tr-TR" dirty="0"/>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3D8C5425-D7D6-45E9-98D9-EA8237EC1E96}" type="slidenum">
              <a:rPr lang="tr-TR"/>
              <a:pPr>
                <a:defRPr/>
              </a:pPr>
              <a:t>‹#›</a:t>
            </a:fld>
            <a:endParaRPr lang="tr-TR" dirty="0"/>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742E5234-7C79-467D-B890-CE8902E813EF}" type="slidenum">
              <a:rPr lang="tr-TR"/>
              <a:pPr>
                <a:defRPr/>
              </a:pPr>
              <a:t>‹#›</a:t>
            </a:fld>
            <a:endParaRPr lang="tr-TR" dirty="0"/>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5FA5E8B-E2F7-4775-9F0F-FDFCB96DF664}" type="slidenum">
              <a:rPr lang="tr-TR"/>
              <a:pPr>
                <a:defRPr/>
              </a:pPr>
              <a:t>‹#›</a:t>
            </a:fld>
            <a:endParaRPr lang="tr-TR" dirty="0"/>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ransition spd="med">
    <p:zoom/>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Başlık"/>
          <p:cNvSpPr>
            <a:spLocks noGrp="1"/>
          </p:cNvSpPr>
          <p:nvPr>
            <p:ph type="ctrTitle"/>
          </p:nvPr>
        </p:nvSpPr>
        <p:spPr/>
        <p:txBody>
          <a:bodyPr/>
          <a:lstStyle/>
          <a:p>
            <a:pPr eaLnBrk="1" hangingPunct="1"/>
            <a:r>
              <a:rPr lang="tr-TR" altLang="tr-TR" dirty="0" smtClean="0"/>
              <a:t>Uluslararası Bankacılık İşlemleri</a:t>
            </a: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3"/>
          <p:cNvSpPr>
            <a:spLocks noGrp="1"/>
          </p:cNvSpPr>
          <p:nvPr>
            <p:ph type="title"/>
          </p:nvPr>
        </p:nvSpPr>
        <p:spPr/>
        <p:txBody>
          <a:bodyPr/>
          <a:lstStyle/>
          <a:p>
            <a:pPr eaLnBrk="1" hangingPunct="1"/>
            <a:r>
              <a:rPr lang="tr-TR" altLang="tr-TR" dirty="0" smtClean="0"/>
              <a:t>Dövize Çevrilebilir Mevduat</a:t>
            </a:r>
          </a:p>
        </p:txBody>
      </p:sp>
      <p:sp>
        <p:nvSpPr>
          <p:cNvPr id="11267" name="İçerik Yer Tutucusu 4"/>
          <p:cNvSpPr>
            <a:spLocks noGrp="1"/>
          </p:cNvSpPr>
          <p:nvPr>
            <p:ph idx="1"/>
          </p:nvPr>
        </p:nvSpPr>
        <p:spPr/>
        <p:txBody>
          <a:bodyPr/>
          <a:lstStyle/>
          <a:p>
            <a:pPr algn="just" eaLnBrk="1" hangingPunct="1"/>
            <a:r>
              <a:rPr lang="tr-TR" altLang="tr-TR" dirty="0" smtClean="0"/>
              <a:t>Yurt dışındaki Türk işçileri, serbest meslek sâhipleri ve bağımsız çalışanlarla Türkiye’den gönderilen dövizle aylık alan yurt dışındaki sürekli veya geçici görevlilerin ve yurt dışında yerleşmiş gerçek ve tüzel kişilerin, TC Merkez Bankasınca alım ve satımı yapılan konvertibl dövizler karşılığında, döviz işlemleri yapmaya yetkili bankalarda açtırdıkları hesap.</a:t>
            </a:r>
          </a:p>
        </p:txBody>
      </p:sp>
    </p:spTree>
  </p:cSld>
  <p:clrMapOvr>
    <a:masterClrMapping/>
  </p:clrMapOvr>
  <p:transition spd="med">
    <p:zo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Başlık 1"/>
          <p:cNvSpPr>
            <a:spLocks noGrp="1"/>
          </p:cNvSpPr>
          <p:nvPr>
            <p:ph type="title"/>
          </p:nvPr>
        </p:nvSpPr>
        <p:spPr/>
        <p:txBody>
          <a:bodyPr/>
          <a:lstStyle/>
          <a:p>
            <a:pPr eaLnBrk="1" hangingPunct="1"/>
            <a:r>
              <a:rPr lang="tr-TR" altLang="tr-TR" smtClean="0"/>
              <a:t>Altın Tevdiat Hesapları</a:t>
            </a:r>
          </a:p>
        </p:txBody>
      </p:sp>
      <p:sp>
        <p:nvSpPr>
          <p:cNvPr id="109571" name="İçerik Yer Tutucusu 2"/>
          <p:cNvSpPr>
            <a:spLocks noGrp="1"/>
          </p:cNvSpPr>
          <p:nvPr>
            <p:ph idx="1"/>
          </p:nvPr>
        </p:nvSpPr>
        <p:spPr/>
        <p:txBody>
          <a:bodyPr/>
          <a:lstStyle/>
          <a:p>
            <a:pPr algn="just" eaLnBrk="1" hangingPunct="1"/>
            <a:r>
              <a:rPr lang="tr-TR" altLang="tr-TR" smtClean="0"/>
              <a:t>Hesap bakiyesi gr. altın olarak izlenen hesaplardır. Bu hesaplar belirli bir vadede açılabildiği gibi vadesiz de açılabilir. Bankaların işleyiş esaslarına bağlı olarak fiziki altın teslim alınması ile açılabildiği gibi TL karşılığı altın alınarak da bu hesaplar açılabilmektedir. Bu tamamıyla bankaların çalışma esaslarına bağlı olarak değişebilir. Altın hesapları da diğer mevduat hesapları gibi aynı koşullar ve şartlarda açılabilmektedir.</a:t>
            </a:r>
          </a:p>
          <a:p>
            <a:pPr algn="just" eaLnBrk="1" hangingPunct="1"/>
            <a:endParaRPr lang="tr-TR" altLang="tr-TR" smtClean="0"/>
          </a:p>
        </p:txBody>
      </p:sp>
    </p:spTree>
  </p:cSld>
  <p:clrMapOvr>
    <a:masterClrMapping/>
  </p:clrMapOvr>
  <p:transition spd="med">
    <p:zo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Başlık 1"/>
          <p:cNvSpPr>
            <a:spLocks noGrp="1"/>
          </p:cNvSpPr>
          <p:nvPr>
            <p:ph type="title"/>
          </p:nvPr>
        </p:nvSpPr>
        <p:spPr/>
        <p:txBody>
          <a:bodyPr/>
          <a:lstStyle/>
          <a:p>
            <a:pPr eaLnBrk="1" hangingPunct="1"/>
            <a:r>
              <a:rPr lang="tr-TR" altLang="tr-TR" smtClean="0"/>
              <a:t>Altın Tevdiat Hesapları</a:t>
            </a:r>
          </a:p>
        </p:txBody>
      </p:sp>
      <p:sp>
        <p:nvSpPr>
          <p:cNvPr id="110595" name="İçerik Yer Tutucusu 2"/>
          <p:cNvSpPr>
            <a:spLocks noGrp="1"/>
          </p:cNvSpPr>
          <p:nvPr>
            <p:ph idx="1"/>
          </p:nvPr>
        </p:nvSpPr>
        <p:spPr/>
        <p:txBody>
          <a:bodyPr/>
          <a:lstStyle/>
          <a:p>
            <a:pPr algn="just" eaLnBrk="1" hangingPunct="1"/>
            <a:endParaRPr lang="tr-TR" altLang="tr-TR" smtClean="0"/>
          </a:p>
          <a:p>
            <a:pPr algn="just" eaLnBrk="1" hangingPunct="1"/>
            <a:r>
              <a:rPr lang="tr-TR" altLang="tr-TR" smtClean="0"/>
              <a:t>Vadesiz altın hesaplarına faiz tahakkuk etmez iken, vadeli altın hesaplarına dönem sonlarında faiz tahakkuk ettirildiği gibi faiz üzerinden %15 vergi kesintisi yapılmaktadır.</a:t>
            </a:r>
          </a:p>
          <a:p>
            <a:pPr algn="just" eaLnBrk="1" hangingPunct="1"/>
            <a:endParaRPr lang="tr-TR" altLang="tr-TR" smtClean="0"/>
          </a:p>
        </p:txBody>
      </p:sp>
    </p:spTree>
  </p:cSld>
  <p:clrMapOvr>
    <a:masterClrMapping/>
  </p:clrMapOvr>
  <p:transition spd="med">
    <p:zo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Başlık 3"/>
          <p:cNvSpPr>
            <a:spLocks noGrp="1"/>
          </p:cNvSpPr>
          <p:nvPr>
            <p:ph type="ctrTitle"/>
          </p:nvPr>
        </p:nvSpPr>
        <p:spPr/>
        <p:txBody>
          <a:bodyPr/>
          <a:lstStyle/>
          <a:p>
            <a:pPr eaLnBrk="1" hangingPunct="1"/>
            <a:r>
              <a:rPr lang="tr-TR" altLang="tr-TR" smtClean="0"/>
              <a:t>Bankalar Tarafından Alınan Krediler</a:t>
            </a:r>
          </a:p>
        </p:txBody>
      </p:sp>
    </p:spTree>
  </p:cSld>
  <p:clrMapOvr>
    <a:masterClrMapping/>
  </p:clrMapOvr>
  <p:transition spd="med">
    <p:zo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rtlCol="0">
            <a:normAutofit/>
          </a:bodyPr>
          <a:lstStyle/>
          <a:p>
            <a:pPr eaLnBrk="1" fontAlgn="auto" hangingPunct="1">
              <a:spcAft>
                <a:spcPts val="0"/>
              </a:spcAft>
              <a:defRPr/>
            </a:pPr>
            <a:r>
              <a:rPr lang="tr-TR" dirty="0" smtClean="0"/>
              <a:t>SENDİKASYON KREDİLERİ</a:t>
            </a:r>
          </a:p>
        </p:txBody>
      </p:sp>
    </p:spTree>
  </p:cSld>
  <p:clrMapOvr>
    <a:masterClrMapping/>
  </p:clrMapOvr>
  <p:transition spd="med">
    <p:zo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C:\Users\Bilgisayar Hastanesi\Desktop\SENDİ 1.png"/>
          <p:cNvPicPr>
            <a:picLocks noChangeAspect="1" noChangeArrowheads="1"/>
          </p:cNvPicPr>
          <p:nvPr/>
        </p:nvPicPr>
        <p:blipFill>
          <a:blip r:embed="rId2"/>
          <a:srcRect/>
          <a:stretch>
            <a:fillRect/>
          </a:stretch>
        </p:blipFill>
        <p:spPr bwMode="auto">
          <a:xfrm>
            <a:off x="1246188" y="115888"/>
            <a:ext cx="6205537" cy="6624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zo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C:\Users\Bilgisayar Hastanesi\Desktop\SENDİ 2.png"/>
          <p:cNvPicPr>
            <a:picLocks noChangeAspect="1" noChangeArrowheads="1"/>
          </p:cNvPicPr>
          <p:nvPr/>
        </p:nvPicPr>
        <p:blipFill>
          <a:blip r:embed="rId2"/>
          <a:srcRect/>
          <a:stretch>
            <a:fillRect/>
          </a:stretch>
        </p:blipFill>
        <p:spPr bwMode="auto">
          <a:xfrm>
            <a:off x="620713" y="153988"/>
            <a:ext cx="7767637" cy="6588125"/>
          </a:xfrm>
          <a:prstGeom prst="rect">
            <a:avLst/>
          </a:prstGeom>
          <a:noFill/>
          <a:ln w="9525">
            <a:noFill/>
            <a:miter lim="800000"/>
            <a:headEnd/>
            <a:tailEnd/>
          </a:ln>
        </p:spPr>
      </p:pic>
    </p:spTree>
  </p:cSld>
  <p:clrMapOvr>
    <a:masterClrMapping/>
  </p:clrMapOvr>
  <p:transition spd="med">
    <p:zo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İçerik Yer Tutucusu 4"/>
          <p:cNvSpPr>
            <a:spLocks noGrp="1"/>
          </p:cNvSpPr>
          <p:nvPr>
            <p:ph idx="1"/>
          </p:nvPr>
        </p:nvSpPr>
        <p:spPr>
          <a:xfrm>
            <a:off x="457200" y="1196975"/>
            <a:ext cx="8229600" cy="4525963"/>
          </a:xfrm>
        </p:spPr>
        <p:txBody>
          <a:bodyPr/>
          <a:lstStyle/>
          <a:p>
            <a:pPr algn="just" eaLnBrk="1" hangingPunct="1"/>
            <a:r>
              <a:rPr lang="tr-TR" altLang="tr-TR" sz="3000" dirty="0" smtClean="0"/>
              <a:t>İlk olarak </a:t>
            </a:r>
            <a:r>
              <a:rPr lang="tr-TR" altLang="tr-TR" sz="3000" b="1" dirty="0" smtClean="0">
                <a:solidFill>
                  <a:srgbClr val="FF0000"/>
                </a:solidFill>
              </a:rPr>
              <a:t>1970</a:t>
            </a:r>
            <a:r>
              <a:rPr lang="tr-TR" altLang="tr-TR" sz="3000" dirty="0" smtClean="0"/>
              <a:t>’lerde Asya, Afrika ve Latin Amerika’nın gelişmekte olan ülkelerine orta vadeli krediler olarak verilen sendikasyon kredilerinin gelişimi </a:t>
            </a:r>
            <a:r>
              <a:rPr lang="tr-TR" altLang="tr-TR" sz="3000" b="1" dirty="0" smtClean="0">
                <a:solidFill>
                  <a:srgbClr val="FF0000"/>
                </a:solidFill>
              </a:rPr>
              <a:t>1982’de Meksika’da başlayan küresel borç kriziyle sekteye uğramış</a:t>
            </a:r>
            <a:r>
              <a:rPr lang="tr-TR" altLang="tr-TR" sz="3000" dirty="0" smtClean="0"/>
              <a:t> olsa da, bu krediler </a:t>
            </a:r>
            <a:r>
              <a:rPr lang="tr-TR" altLang="tr-TR" sz="3000" b="1" dirty="0" smtClean="0">
                <a:solidFill>
                  <a:srgbClr val="FF0000"/>
                </a:solidFill>
              </a:rPr>
              <a:t>90’lı yıllarda </a:t>
            </a:r>
            <a:r>
              <a:rPr lang="tr-TR" altLang="tr-TR" sz="3000" dirty="0" smtClean="0"/>
              <a:t>uluslararası bankacılık sektöründe başlayan hızlı büyümenin paralelinde günümüzde </a:t>
            </a:r>
            <a:r>
              <a:rPr lang="tr-TR" altLang="tr-TR" sz="3000" b="1" dirty="0" smtClean="0">
                <a:solidFill>
                  <a:srgbClr val="FF0000"/>
                </a:solidFill>
              </a:rPr>
              <a:t>önemli bir risk yönetim aracı </a:t>
            </a:r>
            <a:r>
              <a:rPr lang="tr-TR" altLang="tr-TR" sz="3000" dirty="0" smtClean="0"/>
              <a:t>ve özellikle </a:t>
            </a:r>
            <a:r>
              <a:rPr lang="tr-TR" altLang="tr-TR" sz="3000" b="1" dirty="0" smtClean="0">
                <a:solidFill>
                  <a:srgbClr val="FF0000"/>
                </a:solidFill>
              </a:rPr>
              <a:t>büyük ölçekli şirketler için etkin bir finansman sağlama alternatifi</a:t>
            </a:r>
            <a:r>
              <a:rPr lang="tr-TR" altLang="tr-TR" sz="3000" dirty="0" smtClean="0"/>
              <a:t> konumuna gelmiştir.</a:t>
            </a:r>
          </a:p>
        </p:txBody>
      </p:sp>
    </p:spTree>
  </p:cSld>
  <p:clrMapOvr>
    <a:masterClrMapping/>
  </p:clrMapOvr>
  <p:transition spd="med">
    <p:zo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İçerik Yer Tutucusu 2"/>
          <p:cNvSpPr>
            <a:spLocks noGrp="1"/>
          </p:cNvSpPr>
          <p:nvPr>
            <p:ph idx="1"/>
          </p:nvPr>
        </p:nvSpPr>
        <p:spPr/>
        <p:txBody>
          <a:bodyPr/>
          <a:lstStyle/>
          <a:p>
            <a:pPr algn="just" eaLnBrk="1" hangingPunct="1"/>
            <a:r>
              <a:rPr lang="tr-TR" altLang="tr-TR" sz="3000" b="1" dirty="0" smtClean="0">
                <a:solidFill>
                  <a:srgbClr val="FF0000"/>
                </a:solidFill>
              </a:rPr>
              <a:t>Sendikasyon kredileri iki veya daha fazla sayıda finansal kuruluşun bir araya gelerek tek bir kredi alıcısına kullandırdığı ve vadeleri çoğunlukla 1-5 yıl arasında değişen kredilerdir. </a:t>
            </a:r>
            <a:r>
              <a:rPr lang="tr-TR" altLang="tr-TR" dirty="0" smtClean="0"/>
              <a:t>Ticari bankalar veya yatırım bankaları liderliğinde yapılandırılan, düzenlenen ve yönetilen kredi sendikasyonu işlemi, </a:t>
            </a:r>
            <a:r>
              <a:rPr lang="tr-TR" altLang="tr-TR" b="1" dirty="0" smtClean="0">
                <a:solidFill>
                  <a:srgbClr val="FF0000"/>
                </a:solidFill>
              </a:rPr>
              <a:t>kredi riskini kredi veren kuruluşlar arasında dağıtır. </a:t>
            </a:r>
          </a:p>
        </p:txBody>
      </p:sp>
    </p:spTree>
  </p:cSld>
  <p:clrMapOvr>
    <a:masterClrMapping/>
  </p:clrMapOvr>
  <p:transition spd="med">
    <p:zo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rtlCol="0">
            <a:normAutofit lnSpcReduction="10000"/>
          </a:bodyPr>
          <a:lstStyle/>
          <a:p>
            <a:pPr algn="just" eaLnBrk="1" fontAlgn="auto" hangingPunct="1">
              <a:spcAft>
                <a:spcPts val="0"/>
              </a:spcAft>
              <a:buFont typeface="Arial" panose="020B0604020202020204" pitchFamily="34" charset="0"/>
              <a:buChar char="•"/>
              <a:defRPr/>
            </a:pPr>
            <a:r>
              <a:rPr lang="tr-TR" sz="3000" b="1" dirty="0" smtClean="0">
                <a:solidFill>
                  <a:srgbClr val="FF0000"/>
                </a:solidFill>
              </a:rPr>
              <a:t>Bu paralelde kredi veren kuruluşlar fonlarını tek bir krediye ve müşteriye bağlamak yerine portföylerini çeşitlendirerek kredi riskini minimize, beklenen getiriyi ise maksimize etme olanağına sahip olur. </a:t>
            </a:r>
          </a:p>
          <a:p>
            <a:pPr algn="just" eaLnBrk="1" fontAlgn="auto" hangingPunct="1">
              <a:spcAft>
                <a:spcPts val="0"/>
              </a:spcAft>
              <a:buFont typeface="Arial" panose="020B0604020202020204" pitchFamily="34" charset="0"/>
              <a:buChar char="•"/>
              <a:defRPr/>
            </a:pPr>
            <a:r>
              <a:rPr lang="tr-TR" sz="3000" dirty="0" smtClean="0"/>
              <a:t>Kredi veren kuruluşlar açısından önemli bir kredi riski yönetim aracı konumundaki sendikasyon kredileri, </a:t>
            </a:r>
            <a:r>
              <a:rPr lang="tr-TR" sz="3000" b="1" dirty="0" smtClean="0">
                <a:solidFill>
                  <a:srgbClr val="FF0000"/>
                </a:solidFill>
              </a:rPr>
              <a:t>kredi kullanıcılarına da büyük tutarlı, ucuz, hızlı ve esnek finansman sağlama imkânı verir.</a:t>
            </a:r>
          </a:p>
        </p:txBody>
      </p:sp>
    </p:spTree>
  </p:cSld>
  <p:clrMapOvr>
    <a:masterClrMapping/>
  </p:clrMapOvr>
  <p:transition spd="med">
    <p:zo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a:srcRect/>
          <a:stretch>
            <a:fillRect/>
          </a:stretch>
        </p:blipFill>
        <p:spPr bwMode="auto">
          <a:xfrm>
            <a:off x="467544" y="764704"/>
            <a:ext cx="8351838" cy="5472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title"/>
          </p:nvPr>
        </p:nvSpPr>
        <p:spPr/>
        <p:txBody>
          <a:bodyPr/>
          <a:lstStyle/>
          <a:p>
            <a:pPr eaLnBrk="1" hangingPunct="1"/>
            <a:r>
              <a:rPr lang="tr-TR" altLang="tr-TR" dirty="0" smtClean="0"/>
              <a:t>Dövize Çevrilebilir Mevduat</a:t>
            </a:r>
          </a:p>
        </p:txBody>
      </p:sp>
      <p:sp>
        <p:nvSpPr>
          <p:cNvPr id="3" name="İçerik Yer Tutucusu 2"/>
          <p:cNvSpPr>
            <a:spLocks noGrp="1"/>
          </p:cNvSpPr>
          <p:nvPr>
            <p:ph idx="1"/>
          </p:nvPr>
        </p:nvSpPr>
        <p:spPr/>
        <p:txBody>
          <a:bodyPr rtlCol="0">
            <a:normAutofit lnSpcReduction="10000"/>
          </a:bodyPr>
          <a:lstStyle/>
          <a:p>
            <a:pPr algn="just" eaLnBrk="1" fontAlgn="auto" hangingPunct="1">
              <a:spcAft>
                <a:spcPts val="0"/>
              </a:spcAft>
              <a:buFont typeface="Arial" panose="020B0604020202020204" pitchFamily="34" charset="0"/>
              <a:buChar char="•"/>
              <a:defRPr/>
            </a:pPr>
            <a:r>
              <a:rPr lang="tr-TR" dirty="0" smtClean="0"/>
              <a:t>1970’li yıllarda özel kaynaklardan sağlanan kısa vâdeli borçların başında, Avrupa ve dünya para piyasalarından sağlanan fonlar gelmekteydi. Dövize Çevrilebilir Mevduat (DÇM) olarak tanımlanan bu borç şekli, Türkiye’nin verdiği yüksek fâiz sebebiyle, yurt dışındaki gerçek ve tüzel kişilerin Türkiye’deki bankalarda kur garantisi altında açtırdıkları konvertibl döviz hesaplarından teşekkül etmekteydi. Bu sistem şöyle çalışıyordu:</a:t>
            </a:r>
          </a:p>
        </p:txBody>
      </p:sp>
    </p:spTree>
  </p:cSld>
  <p:clrMapOvr>
    <a:masterClrMapping/>
  </p:clrMapOvr>
  <p:transition spd="med">
    <p:zo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rotWithShape="1">
          <a:blip r:embed="rId2"/>
          <a:srcRect l="5172" r="14566"/>
          <a:stretch/>
        </p:blipFill>
        <p:spPr bwMode="auto">
          <a:xfrm>
            <a:off x="430205" y="1500268"/>
            <a:ext cx="8536704" cy="2808000"/>
          </a:xfrm>
          <a:prstGeom prst="rect">
            <a:avLst/>
          </a:prstGeom>
          <a:noFill/>
          <a:ln w="9525">
            <a:noFill/>
            <a:miter lim="800000"/>
            <a:headEnd/>
            <a:tailEnd/>
          </a:ln>
        </p:spPr>
      </p:pic>
      <p:sp>
        <p:nvSpPr>
          <p:cNvPr id="2" name="Yuvarlatılmış Dikdörtgen 1"/>
          <p:cNvSpPr/>
          <p:nvPr/>
        </p:nvSpPr>
        <p:spPr>
          <a:xfrm>
            <a:off x="8748464" y="3667944"/>
            <a:ext cx="288032" cy="2651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600" dirty="0">
                <a:solidFill>
                  <a:schemeClr val="tx1"/>
                </a:solidFill>
              </a:rPr>
              <a:t>4</a:t>
            </a:r>
          </a:p>
        </p:txBody>
      </p:sp>
    </p:spTree>
  </p:cSld>
  <p:clrMapOvr>
    <a:masterClrMapping/>
  </p:clrMapOvr>
  <p:transition spd="med">
    <p:zo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İçerik Yer Tutucusu 2"/>
          <p:cNvSpPr>
            <a:spLocks noGrp="1"/>
          </p:cNvSpPr>
          <p:nvPr>
            <p:ph idx="1"/>
          </p:nvPr>
        </p:nvSpPr>
        <p:spPr>
          <a:xfrm>
            <a:off x="457200" y="981075"/>
            <a:ext cx="8229600" cy="4525963"/>
          </a:xfrm>
        </p:spPr>
        <p:txBody>
          <a:bodyPr/>
          <a:lstStyle/>
          <a:p>
            <a:pPr algn="just" eaLnBrk="1" hangingPunct="1"/>
            <a:r>
              <a:rPr lang="tr-TR" altLang="tr-TR" sz="3000" b="1" dirty="0" smtClean="0">
                <a:solidFill>
                  <a:srgbClr val="FF0000"/>
                </a:solidFill>
              </a:rPr>
              <a:t>Kredi borçlusunun ilgili anlaşma şartlarını yerine getirememesine bağlı olarak borcunu geri ödeyememesi olasılığı olarak tanımlanan kredi riski</a:t>
            </a:r>
            <a:r>
              <a:rPr lang="tr-TR" altLang="tr-TR" sz="3000" dirty="0" smtClean="0"/>
              <a:t>, finansal kuruluşların yönetmesi gereken risklerin başında gelmektedir. </a:t>
            </a:r>
          </a:p>
          <a:p>
            <a:pPr algn="just" eaLnBrk="1" hangingPunct="1"/>
            <a:r>
              <a:rPr lang="tr-TR" altLang="tr-TR" sz="3000" b="1" dirty="0" smtClean="0">
                <a:solidFill>
                  <a:srgbClr val="FF0000"/>
                </a:solidFill>
              </a:rPr>
              <a:t>Riske göre ayarlanmış getiri oranını maksimize etmeyi amaçlayan kredi riski yönetimi</a:t>
            </a:r>
            <a:r>
              <a:rPr lang="tr-TR" altLang="tr-TR" sz="3000" dirty="0" smtClean="0"/>
              <a:t>, kapsamlı bir risk yönetim anlayışının önemli bir parçası olmakla beraber kredi verme operasyonlarındaki uzun vadeli başarının da anahtarıdır. </a:t>
            </a:r>
          </a:p>
        </p:txBody>
      </p:sp>
    </p:spTree>
  </p:cSld>
  <p:clrMapOvr>
    <a:masterClrMapping/>
  </p:clrMapOvr>
  <p:transition spd="med">
    <p:zo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İçerik Yer Tutucusu 2"/>
          <p:cNvSpPr>
            <a:spLocks noGrp="1"/>
          </p:cNvSpPr>
          <p:nvPr>
            <p:ph idx="1"/>
          </p:nvPr>
        </p:nvSpPr>
        <p:spPr/>
        <p:txBody>
          <a:bodyPr/>
          <a:lstStyle/>
          <a:p>
            <a:pPr algn="just" eaLnBrk="1" hangingPunct="1"/>
            <a:r>
              <a:rPr lang="tr-TR" altLang="tr-TR" sz="3000" b="1" dirty="0" smtClean="0">
                <a:solidFill>
                  <a:srgbClr val="FF0000"/>
                </a:solidFill>
              </a:rPr>
              <a:t>Kredi riskini yönetmenin başlıca teknikleri; </a:t>
            </a:r>
          </a:p>
          <a:p>
            <a:pPr lvl="1" algn="just" eaLnBrk="1" hangingPunct="1"/>
            <a:r>
              <a:rPr lang="tr-TR" altLang="tr-TR" sz="3000" b="1" dirty="0" smtClean="0">
                <a:solidFill>
                  <a:srgbClr val="FF0000"/>
                </a:solidFill>
              </a:rPr>
              <a:t>kredi satışı, </a:t>
            </a:r>
          </a:p>
          <a:p>
            <a:pPr lvl="1" algn="just" eaLnBrk="1" hangingPunct="1"/>
            <a:r>
              <a:rPr lang="tr-TR" altLang="tr-TR" sz="3000" b="1" dirty="0" smtClean="0">
                <a:solidFill>
                  <a:srgbClr val="FF0000"/>
                </a:solidFill>
              </a:rPr>
              <a:t>kredi türevleri, </a:t>
            </a:r>
          </a:p>
          <a:p>
            <a:pPr lvl="1" algn="just" eaLnBrk="1" hangingPunct="1"/>
            <a:r>
              <a:rPr lang="tr-TR" altLang="tr-TR" sz="3000" b="1" dirty="0" smtClean="0">
                <a:solidFill>
                  <a:srgbClr val="FF0000"/>
                </a:solidFill>
              </a:rPr>
              <a:t>menkul kıymetleştirme </a:t>
            </a:r>
          </a:p>
          <a:p>
            <a:pPr lvl="1" algn="just" eaLnBrk="1" hangingPunct="1"/>
            <a:r>
              <a:rPr lang="tr-TR" altLang="tr-TR" sz="3000" b="1" dirty="0" smtClean="0">
                <a:solidFill>
                  <a:srgbClr val="FF0000"/>
                </a:solidFill>
              </a:rPr>
              <a:t>sendikasyon kredileridir.</a:t>
            </a:r>
            <a:r>
              <a:rPr lang="tr-TR" altLang="tr-TR" sz="3000" dirty="0" smtClean="0"/>
              <a:t> </a:t>
            </a:r>
            <a:endParaRPr lang="tr-TR" altLang="tr-TR" sz="3000" dirty="0"/>
          </a:p>
          <a:p>
            <a:pPr marL="457200" lvl="1" indent="0" algn="just" eaLnBrk="1" hangingPunct="1">
              <a:buNone/>
            </a:pPr>
            <a:endParaRPr lang="tr-TR" altLang="tr-TR" sz="2600" dirty="0"/>
          </a:p>
          <a:p>
            <a:pPr marL="57150" indent="0" algn="just" eaLnBrk="1" hangingPunct="1">
              <a:buNone/>
            </a:pPr>
            <a:r>
              <a:rPr lang="tr-TR" altLang="tr-TR" sz="3000" dirty="0" smtClean="0"/>
              <a:t>Sendikasyon kredileri, kredi portföylerinin çeşitlendirilmesine olanak tanıyan etkin bir kredi riski transfer aracıdır.</a:t>
            </a:r>
          </a:p>
        </p:txBody>
      </p:sp>
    </p:spTree>
  </p:cSld>
  <p:clrMapOvr>
    <a:masterClrMapping/>
  </p:clrMapOvr>
  <p:transition spd="med">
    <p:zo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İçerik Yer Tutucusu 2"/>
          <p:cNvSpPr>
            <a:spLocks noGrp="1"/>
          </p:cNvSpPr>
          <p:nvPr>
            <p:ph idx="1"/>
          </p:nvPr>
        </p:nvSpPr>
        <p:spPr/>
        <p:txBody>
          <a:bodyPr/>
          <a:lstStyle/>
          <a:p>
            <a:pPr algn="just" eaLnBrk="1" hangingPunct="1"/>
            <a:r>
              <a:rPr lang="tr-TR" altLang="tr-TR" dirty="0" smtClean="0"/>
              <a:t>Kredinin tek bir kreditör tarafından sağlanması yerine dilimlere bölünerek farklı kreditörler tarafından sağlanması işlemi olarak tanımlanabilecek kredi sendikasyonu, bir taraftan toplam kredi riskini kreditörler arasında dağıtırken diğer taraftan kreditörlerin karşılaştıkları riski azaltır.</a:t>
            </a:r>
          </a:p>
        </p:txBody>
      </p:sp>
    </p:spTree>
  </p:cSld>
  <p:clrMapOvr>
    <a:masterClrMapping/>
  </p:clrMapOvr>
  <p:transition spd="med">
    <p:zo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İçerik Yer Tutucusu 4"/>
          <p:cNvSpPr>
            <a:spLocks noGrp="1"/>
          </p:cNvSpPr>
          <p:nvPr>
            <p:ph idx="1"/>
          </p:nvPr>
        </p:nvSpPr>
        <p:spPr/>
        <p:txBody>
          <a:bodyPr/>
          <a:lstStyle/>
          <a:p>
            <a:pPr algn="just" eaLnBrk="1" hangingPunct="1"/>
            <a:r>
              <a:rPr lang="tr-TR" altLang="tr-TR" sz="3000" b="1" dirty="0" smtClean="0">
                <a:solidFill>
                  <a:srgbClr val="FF0000"/>
                </a:solidFill>
              </a:rPr>
              <a:t>Kredi sendikasyonu, sendikasyon kredisi arayışı içindeki potansiyel borçlunun lider banka (lead banka) adaylarının sunduğu finansman teklifleri arasında en uygun olanı seçmesi ve,</a:t>
            </a:r>
          </a:p>
          <a:p>
            <a:pPr algn="just" eaLnBrk="1" hangingPunct="1"/>
            <a:r>
              <a:rPr lang="tr-TR" altLang="tr-TR" sz="3000" b="1" dirty="0" smtClean="0">
                <a:solidFill>
                  <a:srgbClr val="FF0000"/>
                </a:solidFill>
              </a:rPr>
              <a:t>Lider bankayla (varsa lider bankalara) yetki mektubu (mandate letter) imzalayıp, bankaya yetki vermesi ile başlar. </a:t>
            </a:r>
          </a:p>
          <a:p>
            <a:pPr algn="just" eaLnBrk="1" hangingPunct="1"/>
            <a:r>
              <a:rPr lang="tr-TR" altLang="tr-TR" sz="3000" b="1" dirty="0" smtClean="0">
                <a:solidFill>
                  <a:srgbClr val="FF0000"/>
                </a:solidFill>
              </a:rPr>
              <a:t>Lider banka iki tür yüklenim taahhüdünde (underwriting commitment) bulunabilir: </a:t>
            </a:r>
          </a:p>
        </p:txBody>
      </p:sp>
    </p:spTree>
  </p:cSld>
  <p:clrMapOvr>
    <a:masterClrMapping/>
  </p:clrMapOvr>
  <p:transition spd="med">
    <p:zo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İçerik Yer Tutucusu 4"/>
          <p:cNvSpPr>
            <a:spLocks noGrp="1"/>
          </p:cNvSpPr>
          <p:nvPr>
            <p:ph idx="1"/>
          </p:nvPr>
        </p:nvSpPr>
        <p:spPr/>
        <p:txBody>
          <a:bodyPr/>
          <a:lstStyle/>
          <a:p>
            <a:pPr algn="just" eaLnBrk="1" hangingPunct="1"/>
            <a:r>
              <a:rPr lang="tr-TR" altLang="tr-TR" sz="3000" b="1" dirty="0" smtClean="0">
                <a:solidFill>
                  <a:srgbClr val="FF0000"/>
                </a:solidFill>
              </a:rPr>
              <a:t>Garantili yüklenim (firm-commitment)</a:t>
            </a:r>
          </a:p>
          <a:p>
            <a:pPr algn="just" eaLnBrk="1" hangingPunct="1"/>
            <a:r>
              <a:rPr lang="tr-TR" altLang="tr-TR" sz="3000" b="1" dirty="0" smtClean="0">
                <a:solidFill>
                  <a:srgbClr val="FF0000"/>
                </a:solidFill>
              </a:rPr>
              <a:t>Garantisiz yüklenim (best efforts commitment). </a:t>
            </a:r>
          </a:p>
          <a:p>
            <a:pPr algn="just" eaLnBrk="1" hangingPunct="1"/>
            <a:r>
              <a:rPr lang="tr-TR" altLang="tr-TR" sz="3000" b="1" dirty="0" smtClean="0">
                <a:solidFill>
                  <a:srgbClr val="FF0000"/>
                </a:solidFill>
              </a:rPr>
              <a:t>Lider banka garantili yüklenimde kredinin tümünün sağlanması için garanti verirken, garantisiz yüklenimde kredinin bir kısmının sağlanması için garanti verir. </a:t>
            </a:r>
          </a:p>
          <a:p>
            <a:pPr algn="just" eaLnBrk="1" hangingPunct="1"/>
            <a:r>
              <a:rPr lang="tr-TR" altLang="tr-TR" sz="3000" b="1" dirty="0" smtClean="0">
                <a:solidFill>
                  <a:srgbClr val="FF0000"/>
                </a:solidFill>
              </a:rPr>
              <a:t>Yetkilendirilen lider banka potansiyel sendikasyon katılımcıları için kredinin genel yapısını içeren bir bilgi notu (information memorandum) hazırlar.</a:t>
            </a:r>
          </a:p>
        </p:txBody>
      </p:sp>
    </p:spTree>
  </p:cSld>
  <p:clrMapOvr>
    <a:masterClrMapping/>
  </p:clrMapOvr>
  <p:transition spd="med">
    <p:zo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İçerik Yer Tutucusu 2"/>
          <p:cNvSpPr>
            <a:spLocks noGrp="1"/>
          </p:cNvSpPr>
          <p:nvPr>
            <p:ph idx="1"/>
          </p:nvPr>
        </p:nvSpPr>
        <p:spPr/>
        <p:txBody>
          <a:bodyPr/>
          <a:lstStyle/>
          <a:p>
            <a:pPr algn="just" eaLnBrk="1" hangingPunct="1"/>
            <a:r>
              <a:rPr lang="tr-TR" altLang="tr-TR" sz="3000" b="1" dirty="0" smtClean="0">
                <a:solidFill>
                  <a:srgbClr val="FF0000"/>
                </a:solidFill>
              </a:rPr>
              <a:t>Hedeflenen kredi tutarı için, kredi sendikasyonunun bir parçası olmak isteyen ve sendikasyon kredisinin bir kısmını sağlamayı planlayan yatırımcılar ile kredinin yapısı üzerine görüşmeler yapılır. </a:t>
            </a:r>
          </a:p>
          <a:p>
            <a:pPr algn="just" eaLnBrk="1" hangingPunct="1"/>
            <a:r>
              <a:rPr lang="tr-TR" altLang="tr-TR" sz="3000" b="1" dirty="0" smtClean="0">
                <a:solidFill>
                  <a:srgbClr val="FF0000"/>
                </a:solidFill>
              </a:rPr>
              <a:t>Yapılan görüşmeler sonucunda kredi koşulları üzerinde anlaşma sağlanırsa kredi sözleşmesi imzalanır, kredi sendikasyonu tamamlanmış olur ve kredi aktif hale gelir. </a:t>
            </a:r>
          </a:p>
        </p:txBody>
      </p:sp>
    </p:spTree>
  </p:cSld>
  <p:clrMapOvr>
    <a:masterClrMapping/>
  </p:clrMapOvr>
  <p:transition spd="med">
    <p:zo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İçerik Yer Tutucusu 2"/>
          <p:cNvSpPr>
            <a:spLocks noGrp="1"/>
          </p:cNvSpPr>
          <p:nvPr>
            <p:ph idx="1"/>
          </p:nvPr>
        </p:nvSpPr>
        <p:spPr/>
        <p:txBody>
          <a:bodyPr/>
          <a:lstStyle/>
          <a:p>
            <a:pPr algn="just" eaLnBrk="1" hangingPunct="1"/>
            <a:r>
              <a:rPr lang="tr-TR" altLang="tr-TR" sz="2800" b="1" dirty="0" smtClean="0">
                <a:solidFill>
                  <a:srgbClr val="FF0000"/>
                </a:solidFill>
              </a:rPr>
              <a:t>Kredi aktif hale geldikten sonra kreditör bankalar arasından kredi aracısı (facility agent) olarak seçilen banka; </a:t>
            </a:r>
          </a:p>
          <a:p>
            <a:pPr lvl="1" algn="just" eaLnBrk="1" hangingPunct="1"/>
            <a:r>
              <a:rPr lang="tr-TR" altLang="tr-TR" b="1" dirty="0" smtClean="0">
                <a:solidFill>
                  <a:srgbClr val="FF0000"/>
                </a:solidFill>
              </a:rPr>
              <a:t>borçludan teminat alma, </a:t>
            </a:r>
          </a:p>
          <a:p>
            <a:pPr lvl="1" algn="just" eaLnBrk="1" hangingPunct="1"/>
            <a:r>
              <a:rPr lang="tr-TR" altLang="tr-TR" b="1" dirty="0" smtClean="0">
                <a:solidFill>
                  <a:srgbClr val="FF0000"/>
                </a:solidFill>
              </a:rPr>
              <a:t>borçluya kredi ödemesini gerçekleştirme, </a:t>
            </a:r>
          </a:p>
          <a:p>
            <a:pPr lvl="1" algn="just" eaLnBrk="1" hangingPunct="1"/>
            <a:r>
              <a:rPr lang="tr-TR" altLang="tr-TR" b="1" dirty="0" smtClean="0">
                <a:solidFill>
                  <a:srgbClr val="FF0000"/>
                </a:solidFill>
              </a:rPr>
              <a:t>borçlunun yaptığı anapara ve faiz geri ödemelerini kreditörlere aktarma ve,</a:t>
            </a:r>
          </a:p>
          <a:p>
            <a:pPr lvl="1" algn="just" eaLnBrk="1" hangingPunct="1"/>
            <a:r>
              <a:rPr lang="tr-TR" altLang="tr-TR" b="1" dirty="0" smtClean="0">
                <a:solidFill>
                  <a:srgbClr val="FF0000"/>
                </a:solidFill>
              </a:rPr>
              <a:t>krediye ilişkin gelişmeler hakkında yatırımcıları bilgilendirme gibi görevleri üstlenir.</a:t>
            </a:r>
          </a:p>
        </p:txBody>
      </p:sp>
    </p:spTree>
  </p:cSld>
  <p:clrMapOvr>
    <a:masterClrMapping/>
  </p:clrMapOvr>
  <p:transition spd="med">
    <p:zo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İçerik Yer Tutucusu 2"/>
          <p:cNvSpPr>
            <a:spLocks noGrp="1"/>
          </p:cNvSpPr>
          <p:nvPr>
            <p:ph idx="1"/>
          </p:nvPr>
        </p:nvSpPr>
        <p:spPr/>
        <p:txBody>
          <a:bodyPr/>
          <a:lstStyle/>
          <a:p>
            <a:pPr algn="just" eaLnBrk="1" hangingPunct="1"/>
            <a:r>
              <a:rPr lang="tr-TR" altLang="tr-TR" smtClean="0"/>
              <a:t>Fakat kredi aktif hale getirilemezse başka bir ifadeyle hedeflenen kredi tutarı için gerekli şartlar sağlanamazsa süreç farklı işler. Lider banka, garantisiz yüklenim taahhüdünde bulunmuşsa kredi sendikasyonunu iptal etme hakkına sahiptir. </a:t>
            </a:r>
          </a:p>
        </p:txBody>
      </p:sp>
    </p:spTree>
  </p:cSld>
  <p:clrMapOvr>
    <a:masterClrMapping/>
  </p:clrMapOvr>
  <p:transition spd="med">
    <p:zo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İçerik Yer Tutucusu 2"/>
          <p:cNvSpPr>
            <a:spLocks noGrp="1"/>
          </p:cNvSpPr>
          <p:nvPr>
            <p:ph idx="1"/>
          </p:nvPr>
        </p:nvSpPr>
        <p:spPr/>
        <p:txBody>
          <a:bodyPr/>
          <a:lstStyle/>
          <a:p>
            <a:pPr algn="just" eaLnBrk="1" hangingPunct="1"/>
            <a:r>
              <a:rPr lang="tr-TR" altLang="tr-TR" smtClean="0"/>
              <a:t>Öte yandan garantili yüklenim taahhüdünde bulunan lider banka yatırımcı adaylarıyla yapılan görüşmeler sonucu hedeflenen kredi dilimini sağlayamadığı taktirde fonlamayı planladığı tutardan daha yüksek bir krediyi fonlamak zorunda kalabilir ve bu durumda finansal kayıplar yaşayabilir. </a:t>
            </a:r>
          </a:p>
        </p:txBody>
      </p:sp>
    </p:spTree>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p:cNvSpPr>
            <a:spLocks noGrp="1"/>
          </p:cNvSpPr>
          <p:nvPr>
            <p:ph type="title"/>
          </p:nvPr>
        </p:nvSpPr>
        <p:spPr/>
        <p:txBody>
          <a:bodyPr/>
          <a:lstStyle/>
          <a:p>
            <a:pPr eaLnBrk="1" hangingPunct="1"/>
            <a:r>
              <a:rPr lang="tr-TR" altLang="tr-TR" dirty="0" smtClean="0"/>
              <a:t>Dövize Çevrilebilir Mevduat</a:t>
            </a:r>
          </a:p>
        </p:txBody>
      </p:sp>
      <p:sp>
        <p:nvSpPr>
          <p:cNvPr id="13315" name="İçerik Yer Tutucusu 2"/>
          <p:cNvSpPr>
            <a:spLocks noGrp="1"/>
          </p:cNvSpPr>
          <p:nvPr>
            <p:ph idx="1"/>
          </p:nvPr>
        </p:nvSpPr>
        <p:spPr/>
        <p:txBody>
          <a:bodyPr/>
          <a:lstStyle/>
          <a:p>
            <a:pPr algn="just" eaLnBrk="1" hangingPunct="1"/>
            <a:r>
              <a:rPr lang="tr-TR" altLang="tr-TR" dirty="0" smtClean="0"/>
              <a:t>Aracılar yardımıyla yurt dışındaki kurum ve kişilerin dövizleri Türkiye’ye getirilerek bir bankaya yatırılıyordu. Buraya kadarki uygulama Türk bankalarının döviz hesabı açmalarından fazlaca farklı değildi. Ancak DÇM uygulamasında döviz </a:t>
            </a:r>
            <a:r>
              <a:rPr lang="tr-TR" altLang="tr-TR" dirty="0" err="1" smtClean="0"/>
              <a:t>hesâbı</a:t>
            </a:r>
            <a:r>
              <a:rPr lang="tr-TR" altLang="tr-TR" smtClean="0"/>
              <a:t> açan banka, elde ettiği dövizleri Merkez Bankasına satıp karşılığında TL’sı üzerinden kredi açma imkânına kavuşmaktaydı. </a:t>
            </a:r>
          </a:p>
        </p:txBody>
      </p:sp>
    </p:spTree>
  </p:cSld>
  <p:clrMapOvr>
    <a:masterClrMapping/>
  </p:clrMapOvr>
  <p:transition spd="med">
    <p:zo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İçerik Yer Tutucusu 2"/>
          <p:cNvSpPr>
            <a:spLocks noGrp="1"/>
          </p:cNvSpPr>
          <p:nvPr>
            <p:ph idx="1"/>
          </p:nvPr>
        </p:nvSpPr>
        <p:spPr/>
        <p:txBody>
          <a:bodyPr/>
          <a:lstStyle/>
          <a:p>
            <a:pPr algn="just" eaLnBrk="1" hangingPunct="1"/>
            <a:r>
              <a:rPr lang="tr-TR" altLang="tr-TR" smtClean="0"/>
              <a:t>Örneğin hedeflenen 300 milyon dolarlık sendikasyon kredisinin 50 milyon dolarlık kısmını sağlamayı planlayan ve garantili yüklenim taahhüdünde bulunmak suretiyle kredinin tümünü garanti eden bir A lider bankası katılımcılardan 150 milyon dolar sağlarsa, planladığı kredi diliminden 100 milyon dolar daha fazla kaynak sağlamak zorunda kalır.</a:t>
            </a:r>
          </a:p>
        </p:txBody>
      </p:sp>
    </p:spTree>
  </p:cSld>
  <p:clrMapOvr>
    <a:masterClrMapping/>
  </p:clrMapOvr>
  <p:transition spd="med">
    <p:zo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a:srcRect t="2019"/>
          <a:stretch>
            <a:fillRect/>
          </a:stretch>
        </p:blipFill>
        <p:spPr bwMode="auto">
          <a:xfrm>
            <a:off x="34925" y="1011238"/>
            <a:ext cx="9037638" cy="4937125"/>
          </a:xfrm>
          <a:prstGeom prst="rect">
            <a:avLst/>
          </a:prstGeom>
          <a:noFill/>
          <a:ln w="9525">
            <a:noFill/>
            <a:miter lim="800000"/>
            <a:headEnd/>
            <a:tailEnd/>
          </a:ln>
        </p:spPr>
      </p:pic>
    </p:spTree>
  </p:cSld>
  <p:clrMapOvr>
    <a:masterClrMapping/>
  </p:clrMapOvr>
  <p:transition spd="med">
    <p:zo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İçerik Yer Tutucusu 2"/>
          <p:cNvSpPr>
            <a:spLocks noGrp="1"/>
          </p:cNvSpPr>
          <p:nvPr>
            <p:ph idx="1"/>
          </p:nvPr>
        </p:nvSpPr>
        <p:spPr/>
        <p:txBody>
          <a:bodyPr/>
          <a:lstStyle/>
          <a:p>
            <a:pPr marL="0" indent="0" algn="just" eaLnBrk="1" hangingPunct="1">
              <a:buFont typeface="Arial" charset="0"/>
              <a:buNone/>
            </a:pPr>
            <a:r>
              <a:rPr lang="tr-TR" altLang="tr-TR" sz="3000" b="1" dirty="0" smtClean="0">
                <a:solidFill>
                  <a:srgbClr val="FF0000"/>
                </a:solidFill>
              </a:rPr>
              <a:t>Ticari bankaların, yatırım bankalarının, finans şirketlerinin, sigorta şirketlerinin ve yatırım fonlarının katılımcı (kreditör) olarak yatırım yapabildiği</a:t>
            </a:r>
            <a:r>
              <a:rPr lang="tr-TR" altLang="tr-TR" dirty="0" smtClean="0"/>
              <a:t> kredi sendikasyonunda </a:t>
            </a:r>
            <a:r>
              <a:rPr lang="tr-TR" altLang="tr-TR" sz="3000" b="1" dirty="0" smtClean="0">
                <a:solidFill>
                  <a:srgbClr val="FF0000"/>
                </a:solidFill>
              </a:rPr>
              <a:t>kredi riski bankacılık sektöründen diğer finansal sektörlere transfer edilir.</a:t>
            </a:r>
            <a:r>
              <a:rPr lang="tr-TR" altLang="tr-TR" dirty="0" smtClean="0"/>
              <a:t> Bu transfer işlemiyle birlikte kredi riski ekonomi içinde daha etkin dağıtılırken, finansal kuruluşlar kredi portföylerinde risk çeşitlendirmesi yaparak olası kredi krizlerinden daha az etkilenme olanağına sahip olur. </a:t>
            </a:r>
          </a:p>
        </p:txBody>
      </p:sp>
    </p:spTree>
  </p:cSld>
  <p:clrMapOvr>
    <a:masterClrMapping/>
  </p:clrMapOvr>
  <p:transition spd="med">
    <p:zo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İçerik Yer Tutucusu 2"/>
          <p:cNvSpPr>
            <a:spLocks noGrp="1"/>
          </p:cNvSpPr>
          <p:nvPr>
            <p:ph idx="1"/>
          </p:nvPr>
        </p:nvSpPr>
        <p:spPr>
          <a:xfrm>
            <a:off x="457200" y="1268413"/>
            <a:ext cx="8229600" cy="4525962"/>
          </a:xfrm>
        </p:spPr>
        <p:txBody>
          <a:bodyPr/>
          <a:lstStyle/>
          <a:p>
            <a:pPr marL="0" indent="0" algn="just" eaLnBrk="1" hangingPunct="1">
              <a:buFont typeface="Arial" charset="0"/>
              <a:buNone/>
            </a:pPr>
            <a:r>
              <a:rPr lang="tr-TR" altLang="tr-TR" sz="3000" dirty="0" smtClean="0"/>
              <a:t>Kredi sendikasyon işleminde finansal kuruluşların katılımıyla </a:t>
            </a:r>
            <a:r>
              <a:rPr lang="tr-TR" altLang="tr-TR" sz="3000" b="1" dirty="0" smtClean="0">
                <a:solidFill>
                  <a:srgbClr val="FF0000"/>
                </a:solidFill>
              </a:rPr>
              <a:t>birincil piyasa</a:t>
            </a:r>
            <a:r>
              <a:rPr lang="tr-TR" altLang="tr-TR" sz="3000" dirty="0" smtClean="0"/>
              <a:t>da dağıtılan kredi riski, kredi dilimlerinin </a:t>
            </a:r>
            <a:r>
              <a:rPr lang="tr-TR" altLang="tr-TR" sz="3000" b="1" dirty="0" smtClean="0">
                <a:solidFill>
                  <a:srgbClr val="FF0000"/>
                </a:solidFill>
              </a:rPr>
              <a:t>ikincil piyasa</a:t>
            </a:r>
            <a:r>
              <a:rPr lang="tr-TR" altLang="tr-TR" sz="3000" dirty="0" smtClean="0"/>
              <a:t>da satılması yoluyla birincil piyasadan ikincil piyasaya da transfer edilebilir.</a:t>
            </a:r>
          </a:p>
        </p:txBody>
      </p:sp>
    </p:spTree>
  </p:cSld>
  <p:clrMapOvr>
    <a:masterClrMapping/>
  </p:clrMapOvr>
  <p:transition spd="med">
    <p:zoom/>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İçerik Yer Tutucusu 2"/>
          <p:cNvSpPr>
            <a:spLocks noGrp="1"/>
          </p:cNvSpPr>
          <p:nvPr>
            <p:ph idx="1"/>
          </p:nvPr>
        </p:nvSpPr>
        <p:spPr>
          <a:xfrm>
            <a:off x="457200" y="1268413"/>
            <a:ext cx="8229600" cy="4525962"/>
          </a:xfrm>
        </p:spPr>
        <p:txBody>
          <a:bodyPr/>
          <a:lstStyle/>
          <a:p>
            <a:pPr marL="0" indent="0" algn="just" eaLnBrk="1" hangingPunct="1">
              <a:buFont typeface="Arial" charset="0"/>
              <a:buNone/>
            </a:pPr>
            <a:r>
              <a:rPr lang="tr-TR" altLang="tr-TR" sz="3000" b="1" dirty="0" smtClean="0">
                <a:solidFill>
                  <a:srgbClr val="FF0000"/>
                </a:solidFill>
              </a:rPr>
              <a:t>Kredi dilimleri birincil piyasadan ikincil piyasaya;</a:t>
            </a:r>
          </a:p>
          <a:p>
            <a:pPr algn="just" eaLnBrk="1" hangingPunct="1"/>
            <a:endParaRPr lang="tr-TR" altLang="tr-TR" sz="3000" b="1" dirty="0" smtClean="0">
              <a:solidFill>
                <a:srgbClr val="FF0000"/>
              </a:solidFill>
            </a:endParaRPr>
          </a:p>
          <a:p>
            <a:pPr algn="just" eaLnBrk="1" hangingPunct="1"/>
            <a:r>
              <a:rPr lang="tr-TR" altLang="tr-TR" sz="3000" b="1" dirty="0" smtClean="0">
                <a:solidFill>
                  <a:srgbClr val="FF0000"/>
                </a:solidFill>
              </a:rPr>
              <a:t>Devir (assignment) ve,</a:t>
            </a:r>
          </a:p>
          <a:p>
            <a:pPr algn="just" eaLnBrk="1" hangingPunct="1"/>
            <a:r>
              <a:rPr lang="tr-TR" altLang="tr-TR" sz="3000" b="1" dirty="0" smtClean="0">
                <a:solidFill>
                  <a:srgbClr val="FF0000"/>
                </a:solidFill>
              </a:rPr>
              <a:t>Katılım (participation) </a:t>
            </a:r>
          </a:p>
          <a:p>
            <a:pPr marL="0" indent="0" algn="just" eaLnBrk="1" hangingPunct="1">
              <a:buNone/>
            </a:pPr>
            <a:endParaRPr lang="tr-TR" altLang="tr-TR" sz="3000" dirty="0"/>
          </a:p>
          <a:p>
            <a:pPr marL="0" indent="0" algn="just" eaLnBrk="1" hangingPunct="1">
              <a:buNone/>
            </a:pPr>
            <a:r>
              <a:rPr lang="tr-TR" altLang="tr-TR" sz="3000" dirty="0" smtClean="0"/>
              <a:t>şeklinde iki teknikle aktarılabilir. </a:t>
            </a:r>
          </a:p>
        </p:txBody>
      </p:sp>
    </p:spTree>
    <p:extLst>
      <p:ext uri="{BB962C8B-B14F-4D97-AF65-F5344CB8AC3E}">
        <p14:creationId xmlns:p14="http://schemas.microsoft.com/office/powerpoint/2010/main" val="2346393792"/>
      </p:ext>
    </p:extLst>
  </p:cSld>
  <p:clrMapOvr>
    <a:masterClrMapping/>
  </p:clrMapOvr>
  <p:transition spd="med">
    <p:zo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İçerik Yer Tutucusu 2"/>
          <p:cNvSpPr>
            <a:spLocks noGrp="1"/>
          </p:cNvSpPr>
          <p:nvPr>
            <p:ph idx="1"/>
          </p:nvPr>
        </p:nvSpPr>
        <p:spPr>
          <a:xfrm>
            <a:off x="457200" y="1268413"/>
            <a:ext cx="8229600" cy="4525962"/>
          </a:xfrm>
        </p:spPr>
        <p:txBody>
          <a:bodyPr/>
          <a:lstStyle/>
          <a:p>
            <a:pPr algn="just" eaLnBrk="1" hangingPunct="1"/>
            <a:r>
              <a:rPr lang="tr-TR" altLang="tr-TR" sz="3000" dirty="0" smtClean="0"/>
              <a:t>Devirde </a:t>
            </a:r>
            <a:r>
              <a:rPr lang="tr-TR" altLang="tr-TR" sz="3000" b="1" dirty="0" smtClean="0">
                <a:solidFill>
                  <a:srgbClr val="FF0000"/>
                </a:solidFill>
              </a:rPr>
              <a:t>iki sendikasyon katılımcısı </a:t>
            </a:r>
            <a:r>
              <a:rPr lang="tr-TR" altLang="tr-TR" sz="3000" dirty="0" smtClean="0"/>
              <a:t>veya </a:t>
            </a:r>
            <a:r>
              <a:rPr lang="tr-TR" altLang="tr-TR" sz="3000" b="1" dirty="0" smtClean="0">
                <a:solidFill>
                  <a:srgbClr val="FF0000"/>
                </a:solidFill>
              </a:rPr>
              <a:t>bir sendikasyon katılımcısı ve sendikasyon dışı bir yatırımcı arasında </a:t>
            </a:r>
            <a:r>
              <a:rPr lang="tr-TR" altLang="tr-TR" sz="3000" dirty="0" smtClean="0"/>
              <a:t>kredi satışı gerçekleşir. </a:t>
            </a:r>
          </a:p>
        </p:txBody>
      </p:sp>
    </p:spTree>
    <p:extLst>
      <p:ext uri="{BB962C8B-B14F-4D97-AF65-F5344CB8AC3E}">
        <p14:creationId xmlns:p14="http://schemas.microsoft.com/office/powerpoint/2010/main" val="3933233295"/>
      </p:ext>
    </p:extLst>
  </p:cSld>
  <p:clrMapOvr>
    <a:masterClrMapping/>
  </p:clrMapOvr>
  <p:transition spd="med">
    <p:zo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İçerik Yer Tutucusu 2"/>
          <p:cNvSpPr>
            <a:spLocks noGrp="1"/>
          </p:cNvSpPr>
          <p:nvPr>
            <p:ph idx="1"/>
          </p:nvPr>
        </p:nvSpPr>
        <p:spPr/>
        <p:txBody>
          <a:bodyPr/>
          <a:lstStyle/>
          <a:p>
            <a:pPr algn="just" eaLnBrk="1" hangingPunct="1"/>
            <a:r>
              <a:rPr lang="tr-TR" altLang="tr-TR" sz="2800" b="1" dirty="0" smtClean="0">
                <a:solidFill>
                  <a:srgbClr val="FF0000"/>
                </a:solidFill>
              </a:rPr>
              <a:t>Bu durumda borçlu ve krediyi satın alan kredi alıcısı arasında orijinal kreditör ve borçlu arasındaki sözleşmenin yerini alan yeni bir finansal sözleşme düzenlenir</a:t>
            </a:r>
          </a:p>
          <a:p>
            <a:pPr algn="just" eaLnBrk="1" hangingPunct="1"/>
            <a:r>
              <a:rPr lang="tr-TR" altLang="tr-TR" sz="2800" b="1" dirty="0" smtClean="0">
                <a:solidFill>
                  <a:srgbClr val="FF0000"/>
                </a:solidFill>
              </a:rPr>
              <a:t> Kredi alıcısı doğrudan kreditör konumuna gelir. </a:t>
            </a:r>
          </a:p>
          <a:p>
            <a:pPr algn="just" eaLnBrk="1" hangingPunct="1"/>
            <a:r>
              <a:rPr lang="tr-TR" altLang="tr-TR" sz="2800" b="1" dirty="0" smtClean="0">
                <a:solidFill>
                  <a:srgbClr val="FF0000"/>
                </a:solidFill>
              </a:rPr>
              <a:t>Bu işlemde genellikle borçlunun ve lider bankanın da onayı aranır. </a:t>
            </a:r>
          </a:p>
          <a:p>
            <a:pPr algn="just" eaLnBrk="1" hangingPunct="1"/>
            <a:r>
              <a:rPr lang="tr-TR" altLang="tr-TR" sz="2800" b="1" dirty="0" smtClean="0">
                <a:solidFill>
                  <a:srgbClr val="FF0000"/>
                </a:solidFill>
              </a:rPr>
              <a:t>İkincil piyasada krediyi satın alan yatırımcı, orijinal kreditörün tüm haklarını devralarak anapara ve faiz ödemelerini tahsil etmeye başlar. </a:t>
            </a:r>
          </a:p>
        </p:txBody>
      </p:sp>
    </p:spTree>
  </p:cSld>
  <p:clrMapOvr>
    <a:masterClrMapping/>
  </p:clrMapOvr>
  <p:transition spd="med">
    <p:zo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İçerik Yer Tutucusu 2"/>
          <p:cNvSpPr>
            <a:spLocks noGrp="1"/>
          </p:cNvSpPr>
          <p:nvPr>
            <p:ph idx="1"/>
          </p:nvPr>
        </p:nvSpPr>
        <p:spPr>
          <a:xfrm>
            <a:off x="468313" y="1567334"/>
            <a:ext cx="8229600" cy="4525962"/>
          </a:xfrm>
        </p:spPr>
        <p:txBody>
          <a:bodyPr/>
          <a:lstStyle/>
          <a:p>
            <a:pPr algn="just" eaLnBrk="1" hangingPunct="1"/>
            <a:r>
              <a:rPr lang="tr-TR" altLang="tr-TR" sz="3000" b="1" dirty="0" smtClean="0">
                <a:solidFill>
                  <a:srgbClr val="FF0000"/>
                </a:solidFill>
              </a:rPr>
              <a:t>Katılımda ise orijinal kreditör ile kredi alıcısı arasında sözleşme düzenlenir ve kredi alıcısı orijinal kreditörün kredi diliminin belirli kısmında hak sahibi olur. </a:t>
            </a:r>
          </a:p>
          <a:p>
            <a:pPr algn="just" eaLnBrk="1" hangingPunct="1"/>
            <a:r>
              <a:rPr lang="tr-TR" altLang="tr-TR" sz="3000" b="1" dirty="0" smtClean="0">
                <a:solidFill>
                  <a:srgbClr val="FF0000"/>
                </a:solidFill>
              </a:rPr>
              <a:t>Katılımda orijinal sözleşmede değişiklik yapılmaz, genellikle lider banka ve borçlunun da onayı aranmaz. </a:t>
            </a:r>
          </a:p>
        </p:txBody>
      </p:sp>
    </p:spTree>
  </p:cSld>
  <p:clrMapOvr>
    <a:masterClrMapping/>
  </p:clrMapOvr>
  <p:transition spd="med">
    <p:zo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İçerik Yer Tutucusu 2"/>
          <p:cNvSpPr>
            <a:spLocks noGrp="1"/>
          </p:cNvSpPr>
          <p:nvPr>
            <p:ph idx="1"/>
          </p:nvPr>
        </p:nvSpPr>
        <p:spPr>
          <a:xfrm>
            <a:off x="518864" y="1639341"/>
            <a:ext cx="8229600" cy="4525963"/>
          </a:xfrm>
        </p:spPr>
        <p:txBody>
          <a:bodyPr/>
          <a:lstStyle/>
          <a:p>
            <a:pPr algn="just" eaLnBrk="1" hangingPunct="1"/>
            <a:r>
              <a:rPr lang="tr-TR" altLang="tr-TR" sz="3000" b="1" dirty="0" smtClean="0">
                <a:solidFill>
                  <a:srgbClr val="FF0000"/>
                </a:solidFill>
              </a:rPr>
              <a:t>Bu teknikte ikincil piyasada krediyi satın alan yatırımcı, aynı zamanda orijinal katılımcının finansörü konumuna gelir. </a:t>
            </a:r>
          </a:p>
        </p:txBody>
      </p:sp>
    </p:spTree>
  </p:cSld>
  <p:clrMapOvr>
    <a:masterClrMapping/>
  </p:clrMapOvr>
  <p:transition spd="med">
    <p:zo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İçerik Yer Tutucusu 2"/>
          <p:cNvSpPr>
            <a:spLocks noGrp="1"/>
          </p:cNvSpPr>
          <p:nvPr>
            <p:ph idx="1"/>
          </p:nvPr>
        </p:nvSpPr>
        <p:spPr>
          <a:xfrm>
            <a:off x="518864" y="1639341"/>
            <a:ext cx="8229600" cy="4525963"/>
          </a:xfrm>
        </p:spPr>
        <p:txBody>
          <a:bodyPr/>
          <a:lstStyle/>
          <a:p>
            <a:pPr algn="just" eaLnBrk="1" hangingPunct="1"/>
            <a:r>
              <a:rPr lang="tr-TR" altLang="tr-TR" sz="3000" b="1" dirty="0" smtClean="0">
                <a:solidFill>
                  <a:srgbClr val="FF0000"/>
                </a:solidFill>
              </a:rPr>
              <a:t>Kreditörler risk yönetiminin yanı sıra yeni kredi verme fırsatları yaratmak, Basel II ve III gibi sermaye düzenlemelerine uyum göstermek ve yaşadığı finansal sorunları aşmak amacıyla da ikincil piyasada sendikasyon kredisi satışı gerçekleştirebilir. </a:t>
            </a:r>
          </a:p>
        </p:txBody>
      </p:sp>
    </p:spTree>
    <p:extLst>
      <p:ext uri="{BB962C8B-B14F-4D97-AF65-F5344CB8AC3E}">
        <p14:creationId xmlns:p14="http://schemas.microsoft.com/office/powerpoint/2010/main" val="1744784900"/>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Başlık 1"/>
          <p:cNvSpPr>
            <a:spLocks noGrp="1"/>
          </p:cNvSpPr>
          <p:nvPr>
            <p:ph type="title"/>
          </p:nvPr>
        </p:nvSpPr>
        <p:spPr/>
        <p:txBody>
          <a:bodyPr/>
          <a:lstStyle/>
          <a:p>
            <a:pPr eaLnBrk="1" hangingPunct="1"/>
            <a:r>
              <a:rPr lang="tr-TR" altLang="tr-TR" smtClean="0"/>
              <a:t>Dövize Çevrilebilir Mevduat</a:t>
            </a:r>
          </a:p>
        </p:txBody>
      </p:sp>
      <p:sp>
        <p:nvSpPr>
          <p:cNvPr id="14339" name="İçerik Yer Tutucusu 2"/>
          <p:cNvSpPr>
            <a:spLocks noGrp="1"/>
          </p:cNvSpPr>
          <p:nvPr>
            <p:ph idx="1"/>
          </p:nvPr>
        </p:nvSpPr>
        <p:spPr/>
        <p:txBody>
          <a:bodyPr/>
          <a:lstStyle/>
          <a:p>
            <a:pPr algn="just" eaLnBrk="1" hangingPunct="1"/>
            <a:r>
              <a:rPr lang="tr-TR" altLang="tr-TR" dirty="0" smtClean="0"/>
              <a:t>Devlet, kur riskini de üstlenince, DÇM’nin çekiciliği iyice artmış, enflâsyonist bir ortamda sabit maliyetle borçlanabilme amacıyla iş adamları DÇM bulma yarışına girmişlerdir. </a:t>
            </a:r>
            <a:r>
              <a:rPr lang="tr-TR" altLang="tr-TR" dirty="0" smtClean="0">
                <a:solidFill>
                  <a:srgbClr val="FF0000"/>
                </a:solidFill>
              </a:rPr>
              <a:t>Bankalar sağladıkları komisyonlar ve yeni kredi imkânları dolayısıyla sevinirlerken, TC Merkez Bankası da her ne pahasına olursa olsun elde ettiği dövizlerle ülkeye gerekli olan temel ithal girdilerinin sağlanmasını garantiye almış oluyordu.</a:t>
            </a:r>
          </a:p>
        </p:txBody>
      </p:sp>
    </p:spTree>
  </p:cSld>
  <p:clrMapOvr>
    <a:masterClrMapping/>
  </p:clrMapOvr>
  <p:transition spd="med">
    <p:zo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İçerik Yer Tutucusu 2"/>
          <p:cNvSpPr>
            <a:spLocks noGrp="1"/>
          </p:cNvSpPr>
          <p:nvPr>
            <p:ph idx="1"/>
          </p:nvPr>
        </p:nvSpPr>
        <p:spPr/>
        <p:txBody>
          <a:bodyPr/>
          <a:lstStyle/>
          <a:p>
            <a:pPr marL="0" indent="0" algn="just" eaLnBrk="1" hangingPunct="1">
              <a:buFont typeface="Arial" charset="0"/>
              <a:buNone/>
            </a:pPr>
            <a:r>
              <a:rPr lang="tr-TR" altLang="tr-TR" smtClean="0"/>
              <a:t>Çok sayıda banka ve banka dışı yatırımcının bulunduğu uluslararası sendikasyon kredileri ikincil piyasasının son yıllardaki hızlı gelişimi, birincil piyasanın derinliğini artırmış ve diğer birçok sabit getirili finansal yatırım araçlarından birim riske göre daha fazla getiri sağlayan yeni bir varlık sınıfının ortaya çıkmasını da sağlamıştır.</a:t>
            </a:r>
          </a:p>
        </p:txBody>
      </p:sp>
    </p:spTree>
  </p:cSld>
  <p:clrMapOvr>
    <a:masterClrMapping/>
  </p:clrMapOvr>
  <p:transition spd="med">
    <p:zoom/>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İçerik Yer Tutucusu 2"/>
          <p:cNvSpPr>
            <a:spLocks noGrp="1"/>
          </p:cNvSpPr>
          <p:nvPr>
            <p:ph idx="1"/>
          </p:nvPr>
        </p:nvSpPr>
        <p:spPr/>
        <p:txBody>
          <a:bodyPr/>
          <a:lstStyle/>
          <a:p>
            <a:pPr algn="just" eaLnBrk="1" hangingPunct="1"/>
            <a:r>
              <a:rPr lang="tr-TR" altLang="tr-TR" dirty="0" smtClean="0"/>
              <a:t>Büyük tutarlarda bir krediyi tek başına sağlamak yerine diğer yatırımcıların katkısıyla borçlunun kullanımına sunarak karşılaşabileceği kredi riskini azaltan ve çok büyük risklerin altına girmeden borçlunun taleplerini yerine getiren </a:t>
            </a:r>
            <a:r>
              <a:rPr lang="tr-TR" altLang="tr-TR" sz="3000" b="1" dirty="0" smtClean="0">
                <a:solidFill>
                  <a:srgbClr val="FF0000"/>
                </a:solidFill>
              </a:rPr>
              <a:t>lider banka, kredide uygulanan faiz oranına ve kredi dilimine bağlı olarak faiz geliri ve yerine getirdiği işlevlere göre çeşitli komisyonlar elde eder. </a:t>
            </a:r>
          </a:p>
        </p:txBody>
      </p:sp>
    </p:spTree>
  </p:cSld>
  <p:clrMapOvr>
    <a:masterClrMapping/>
  </p:clrMapOvr>
  <p:transition spd="med">
    <p:zoom/>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İçerik Yer Tutucusu 2"/>
          <p:cNvSpPr>
            <a:spLocks noGrp="1"/>
          </p:cNvSpPr>
          <p:nvPr>
            <p:ph idx="1"/>
          </p:nvPr>
        </p:nvSpPr>
        <p:spPr>
          <a:xfrm>
            <a:off x="457200" y="1268413"/>
            <a:ext cx="8229600" cy="4525962"/>
          </a:xfrm>
        </p:spPr>
        <p:txBody>
          <a:bodyPr/>
          <a:lstStyle/>
          <a:p>
            <a:pPr algn="just" eaLnBrk="1" hangingPunct="1"/>
            <a:r>
              <a:rPr lang="tr-TR" altLang="tr-TR" smtClean="0"/>
              <a:t>Buna ek olarak tahvil piyasası kreditörleriyle de etkin bir şekilde rekabet etme şansı yakalar. Kredi sendikasyonuna katılan diğer büyük bankalar ve yatırımcı kuruluşlar da portföylerini çeşitlendirir ve sendikasyona katılım oranları paralelinde gelir elde eder. Sendikasyona dahil olan göreceli daha küçük finansal kuruluşlar ise normal şartlarda erişemeyeceği müşterilerle ilişki kurma ve uluslararası kredi piyasalarına katılma şansı yakalar. </a:t>
            </a:r>
          </a:p>
        </p:txBody>
      </p:sp>
    </p:spTree>
  </p:cSld>
  <p:clrMapOvr>
    <a:masterClrMapping/>
  </p:clrMapOvr>
  <p:transition spd="med">
    <p:zoom/>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İçerik Yer Tutucusu 2"/>
          <p:cNvSpPr>
            <a:spLocks noGrp="1"/>
          </p:cNvSpPr>
          <p:nvPr>
            <p:ph idx="1"/>
          </p:nvPr>
        </p:nvSpPr>
        <p:spPr/>
        <p:txBody>
          <a:bodyPr/>
          <a:lstStyle/>
          <a:p>
            <a:pPr algn="just" eaLnBrk="1" hangingPunct="1"/>
            <a:r>
              <a:rPr lang="tr-TR" altLang="tr-TR" smtClean="0"/>
              <a:t>Bu tip katılımcılar sendikasyonda genellikle komisyon almaz, sadece faiz oranına göre ve fonladığı kredi dilimi kapsamında gelir kazanır</a:t>
            </a:r>
          </a:p>
        </p:txBody>
      </p:sp>
    </p:spTree>
  </p:cSld>
  <p:clrMapOvr>
    <a:masterClrMapping/>
  </p:clrMapOvr>
  <p:transition spd="med">
    <p:zoom/>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İçerik Yer Tutucusu 2"/>
          <p:cNvSpPr>
            <a:spLocks noGrp="1"/>
          </p:cNvSpPr>
          <p:nvPr>
            <p:ph idx="1"/>
          </p:nvPr>
        </p:nvSpPr>
        <p:spPr/>
        <p:txBody>
          <a:bodyPr/>
          <a:lstStyle/>
          <a:p>
            <a:pPr algn="just" eaLnBrk="1" hangingPunct="1"/>
            <a:r>
              <a:rPr lang="tr-TR" altLang="tr-TR" smtClean="0"/>
              <a:t>Sendikasyon kredisi kullanan borçlu, bankalarla kuracağı ikili ilişkilerden sağlayacağı kaynak tutarından çok daha fazlasını tek bir ortak dokümanı paylaşan birden çok kreditörden sağlama fırsatı elde eder. İşlemlerin tek elden yürütülmesi hem zamandan hem de maliyetten tasarruf sağlar. </a:t>
            </a:r>
          </a:p>
        </p:txBody>
      </p:sp>
    </p:spTree>
  </p:cSld>
  <p:clrMapOvr>
    <a:masterClrMapping/>
  </p:clrMapOvr>
  <p:transition spd="med">
    <p:zoom/>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İçerik Yer Tutucusu 2"/>
          <p:cNvSpPr>
            <a:spLocks noGrp="1"/>
          </p:cNvSpPr>
          <p:nvPr>
            <p:ph idx="1"/>
          </p:nvPr>
        </p:nvSpPr>
        <p:spPr>
          <a:xfrm>
            <a:off x="457200" y="1341438"/>
            <a:ext cx="8229600" cy="4525962"/>
          </a:xfrm>
        </p:spPr>
        <p:txBody>
          <a:bodyPr/>
          <a:lstStyle/>
          <a:p>
            <a:pPr algn="just" eaLnBrk="1" hangingPunct="1"/>
            <a:r>
              <a:rPr lang="tr-TR" altLang="tr-TR" smtClean="0"/>
              <a:t>Borçlunun ihtiyacına uygun olarak birçok farklı şekilde yapılandırılabilen sendikasyon kredileri erken ödeme opsiyonlarıyla birlikte en esnek finansman alternatiflerinden birisi konumundadır. Tahviller ile birlikte büyük ölçekli şirketlerin yabancı kaynak ile finansman sağlamada kullandığı finansman araçlarından biri konumundaki sendikasyon kredileri, esnekliğe ek olarak kamuyu bilgilendirme prosedürlerinin daha az olması nedeniyle de tahvillere göre avantajlıdır. </a:t>
            </a:r>
          </a:p>
        </p:txBody>
      </p:sp>
    </p:spTree>
  </p:cSld>
  <p:clrMapOvr>
    <a:masterClrMapping/>
  </p:clrMapOvr>
  <p:transition spd="med">
    <p:zoom/>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İçerik Yer Tutucusu 2"/>
          <p:cNvSpPr>
            <a:spLocks noGrp="1"/>
          </p:cNvSpPr>
          <p:nvPr>
            <p:ph idx="1"/>
          </p:nvPr>
        </p:nvSpPr>
        <p:spPr/>
        <p:txBody>
          <a:bodyPr/>
          <a:lstStyle/>
          <a:p>
            <a:pPr algn="just" eaLnBrk="1" hangingPunct="1"/>
            <a:r>
              <a:rPr lang="tr-TR" altLang="tr-TR" smtClean="0"/>
              <a:t>Fakat bu krediler her şirketin ihtiyacına cevap vermemekte ve özellikle sabit faizli finansal araçlarla borçlanmayı tercih eden veya geleneksel bankacılık ilişkilerini sürdürmek isteyen şirketler farklı araçlara yönelmektedir.</a:t>
            </a:r>
          </a:p>
        </p:txBody>
      </p:sp>
    </p:spTree>
  </p:cSld>
  <p:clrMapOvr>
    <a:masterClrMapping/>
  </p:clrMapOvr>
  <p:transition spd="med">
    <p:zoom/>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İçerik Yer Tutucusu 2"/>
          <p:cNvSpPr>
            <a:spLocks noGrp="1"/>
          </p:cNvSpPr>
          <p:nvPr>
            <p:ph idx="1"/>
          </p:nvPr>
        </p:nvSpPr>
        <p:spPr>
          <a:xfrm>
            <a:off x="457200" y="1207293"/>
            <a:ext cx="8229600" cy="4525963"/>
          </a:xfrm>
        </p:spPr>
        <p:txBody>
          <a:bodyPr/>
          <a:lstStyle/>
          <a:p>
            <a:pPr algn="just" eaLnBrk="1" hangingPunct="1"/>
            <a:r>
              <a:rPr lang="tr-TR" altLang="tr-TR" sz="3000" b="1" dirty="0" smtClean="0">
                <a:solidFill>
                  <a:srgbClr val="FF0000"/>
                </a:solidFill>
              </a:rPr>
              <a:t>Borçlunun finansman ihtiyacına göre farklı özelliklere sahip sendikasyon kredileri yapılandırılabilmektedir. </a:t>
            </a:r>
          </a:p>
          <a:p>
            <a:pPr algn="just" eaLnBrk="1" hangingPunct="1"/>
            <a:r>
              <a:rPr lang="tr-TR" altLang="tr-TR" sz="3000" b="1" dirty="0" smtClean="0">
                <a:solidFill>
                  <a:srgbClr val="FF0000"/>
                </a:solidFill>
              </a:rPr>
              <a:t>En yaygın kullanılan sendikasyon kredileri </a:t>
            </a:r>
          </a:p>
          <a:p>
            <a:pPr lvl="1" algn="just" eaLnBrk="1" hangingPunct="1"/>
            <a:endParaRPr lang="tr-TR" altLang="tr-TR" sz="2600" b="1" dirty="0" smtClean="0">
              <a:solidFill>
                <a:srgbClr val="FF0000"/>
              </a:solidFill>
            </a:endParaRPr>
          </a:p>
          <a:p>
            <a:pPr lvl="1" algn="just" eaLnBrk="1" hangingPunct="1"/>
            <a:r>
              <a:rPr lang="tr-TR" altLang="tr-TR" sz="2600" b="1" dirty="0" smtClean="0">
                <a:solidFill>
                  <a:srgbClr val="FF0000"/>
                </a:solidFill>
              </a:rPr>
              <a:t>Vadeli krediler (term loan) ve,</a:t>
            </a:r>
          </a:p>
          <a:p>
            <a:pPr lvl="1" algn="just" eaLnBrk="1" hangingPunct="1"/>
            <a:r>
              <a:rPr lang="tr-TR" altLang="tr-TR" sz="2600" b="1" dirty="0" smtClean="0">
                <a:solidFill>
                  <a:srgbClr val="FF0000"/>
                </a:solidFill>
              </a:rPr>
              <a:t>Rotatif kredilerdir (revolving credit). </a:t>
            </a:r>
          </a:p>
        </p:txBody>
      </p:sp>
    </p:spTree>
  </p:cSld>
  <p:clrMapOvr>
    <a:masterClrMapping/>
  </p:clrMapOvr>
  <p:transition spd="med">
    <p:zoom/>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İçerik Yer Tutucusu 2"/>
          <p:cNvSpPr>
            <a:spLocks noGrp="1"/>
          </p:cNvSpPr>
          <p:nvPr>
            <p:ph idx="1"/>
          </p:nvPr>
        </p:nvSpPr>
        <p:spPr/>
        <p:txBody>
          <a:bodyPr/>
          <a:lstStyle/>
          <a:p>
            <a:pPr algn="just" eaLnBrk="1" hangingPunct="1"/>
            <a:r>
              <a:rPr lang="tr-TR" altLang="tr-TR" sz="3000" b="1" dirty="0">
                <a:solidFill>
                  <a:srgbClr val="FF0000"/>
                </a:solidFill>
              </a:rPr>
              <a:t>Vadeli kredide kreditörler belirli bir tutardaki krediyi belirli bir vade için borçluya tahsis eder. </a:t>
            </a:r>
            <a:endParaRPr lang="tr-TR" altLang="tr-TR" sz="3000" b="1" dirty="0" smtClean="0">
              <a:solidFill>
                <a:srgbClr val="FF0000"/>
              </a:solidFill>
            </a:endParaRPr>
          </a:p>
          <a:p>
            <a:pPr algn="just" eaLnBrk="1" hangingPunct="1"/>
            <a:r>
              <a:rPr lang="tr-TR" altLang="tr-TR" sz="3000" b="1" dirty="0" smtClean="0">
                <a:solidFill>
                  <a:srgbClr val="FF0000"/>
                </a:solidFill>
              </a:rPr>
              <a:t>Kredi</a:t>
            </a:r>
            <a:r>
              <a:rPr lang="tr-TR" altLang="tr-TR" sz="3000" b="1" dirty="0">
                <a:solidFill>
                  <a:srgbClr val="FF0000"/>
                </a:solidFill>
              </a:rPr>
              <a:t>, belirlenen maksimum limite kadar dilimler halinde önceden belirlenen aralıklarla kullanılabilir. </a:t>
            </a:r>
          </a:p>
          <a:p>
            <a:pPr algn="just" eaLnBrk="1" hangingPunct="1"/>
            <a:r>
              <a:rPr lang="tr-TR" altLang="tr-TR" sz="3000" b="1" dirty="0" smtClean="0">
                <a:solidFill>
                  <a:srgbClr val="FF0000"/>
                </a:solidFill>
              </a:rPr>
              <a:t>Üzerinde anlaşılan geri ödeme tablosuna göre kredi amortize edilebilirken, vade sonunda tek bir ödeme de yapılabilir. </a:t>
            </a:r>
          </a:p>
          <a:p>
            <a:pPr algn="just" eaLnBrk="1" hangingPunct="1"/>
            <a:r>
              <a:rPr lang="tr-TR" altLang="tr-TR" sz="3000" b="1" dirty="0" smtClean="0">
                <a:solidFill>
                  <a:srgbClr val="FF0000"/>
                </a:solidFill>
              </a:rPr>
              <a:t>Vadeli kredide geri ödenen tutarlar borçlu tarafından tekrar kullanılamaz.</a:t>
            </a:r>
          </a:p>
        </p:txBody>
      </p:sp>
    </p:spTree>
  </p:cSld>
  <p:clrMapOvr>
    <a:masterClrMapping/>
  </p:clrMapOvr>
  <p:transition spd="med">
    <p:zoom/>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İçerik Yer Tutucusu 2"/>
          <p:cNvSpPr>
            <a:spLocks noGrp="1"/>
          </p:cNvSpPr>
          <p:nvPr>
            <p:ph idx="1"/>
          </p:nvPr>
        </p:nvSpPr>
        <p:spPr>
          <a:xfrm>
            <a:off x="457200" y="1052736"/>
            <a:ext cx="8229600" cy="4525962"/>
          </a:xfrm>
        </p:spPr>
        <p:txBody>
          <a:bodyPr/>
          <a:lstStyle/>
          <a:p>
            <a:pPr algn="just" eaLnBrk="1" hangingPunct="1"/>
            <a:r>
              <a:rPr lang="tr-TR" altLang="tr-TR" sz="3000" b="1" dirty="0" smtClean="0">
                <a:solidFill>
                  <a:srgbClr val="FF0000"/>
                </a:solidFill>
              </a:rPr>
              <a:t>Vadeli kredilerde vade kısa (1 yıla kadar) veya uzun olabilir. </a:t>
            </a:r>
          </a:p>
          <a:p>
            <a:pPr lvl="1" algn="just" eaLnBrk="1" hangingPunct="1"/>
            <a:r>
              <a:rPr lang="tr-TR" altLang="tr-TR" sz="2600" b="1" dirty="0" smtClean="0">
                <a:solidFill>
                  <a:srgbClr val="FF0000"/>
                </a:solidFill>
              </a:rPr>
              <a:t>Kısa vadeli krediler genellikle stoklardan ve alacaklardan kaynaklı çalışma sermayesini finanse etmek için kullanılır. Bu krediler teminatlı veya teminatsız kullandırılabilir. </a:t>
            </a:r>
          </a:p>
          <a:p>
            <a:pPr algn="just" eaLnBrk="1" hangingPunct="1"/>
            <a:r>
              <a:rPr lang="tr-TR" altLang="tr-TR" sz="3000" b="1" dirty="0" smtClean="0">
                <a:solidFill>
                  <a:srgbClr val="FF0000"/>
                </a:solidFill>
              </a:rPr>
              <a:t>Vadesi 1 yıldan fazla olan uzun vadeli krediler;</a:t>
            </a:r>
          </a:p>
          <a:p>
            <a:pPr lvl="1" algn="just" eaLnBrk="1" hangingPunct="1"/>
            <a:r>
              <a:rPr lang="tr-TR" altLang="tr-TR" sz="2600" b="1" dirty="0" smtClean="0">
                <a:solidFill>
                  <a:srgbClr val="FF0000"/>
                </a:solidFill>
              </a:rPr>
              <a:t>Maddi duran varlık satın alımı, başka bir şirketin alınması, sürekli çalışma sermayesinin finanse edilmesi veya mevcut borcun refinansmanı için kullanılır ve çoğunlukla teminatlıdır. </a:t>
            </a:r>
          </a:p>
        </p:txBody>
      </p:sp>
    </p:spTree>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aşlık 1"/>
          <p:cNvSpPr>
            <a:spLocks noGrp="1"/>
          </p:cNvSpPr>
          <p:nvPr>
            <p:ph type="title"/>
          </p:nvPr>
        </p:nvSpPr>
        <p:spPr/>
        <p:txBody>
          <a:bodyPr/>
          <a:lstStyle/>
          <a:p>
            <a:pPr eaLnBrk="1" hangingPunct="1"/>
            <a:r>
              <a:rPr lang="tr-TR" altLang="tr-TR" smtClean="0"/>
              <a:t>Dövize Çevrilebilir Mevduat</a:t>
            </a:r>
          </a:p>
        </p:txBody>
      </p:sp>
      <p:sp>
        <p:nvSpPr>
          <p:cNvPr id="15363" name="İçerik Yer Tutucusu 2"/>
          <p:cNvSpPr>
            <a:spLocks noGrp="1"/>
          </p:cNvSpPr>
          <p:nvPr>
            <p:ph idx="1"/>
          </p:nvPr>
        </p:nvSpPr>
        <p:spPr/>
        <p:txBody>
          <a:bodyPr/>
          <a:lstStyle/>
          <a:p>
            <a:pPr algn="just" eaLnBrk="1" hangingPunct="1"/>
            <a:r>
              <a:rPr lang="tr-TR" altLang="tr-TR" smtClean="0"/>
              <a:t>Kısa dönemde döviz darboğazına çözüm getirme ve yurt içi likidite artışına imkân sağlamak gibi olumlu etkileri yanında, olumsuz yönleri daha ağır basan DÇM’nin hatâlı ve demode bir borçlanma biçimi olduğu kabul görmüştür.</a:t>
            </a:r>
          </a:p>
        </p:txBody>
      </p:sp>
    </p:spTree>
  </p:cSld>
  <p:clrMapOvr>
    <a:masterClrMapping/>
  </p:clrMapOvr>
  <p:transition spd="med">
    <p:zoom/>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İçerik Yer Tutucusu 2"/>
          <p:cNvSpPr>
            <a:spLocks noGrp="1"/>
          </p:cNvSpPr>
          <p:nvPr>
            <p:ph idx="1"/>
          </p:nvPr>
        </p:nvSpPr>
        <p:spPr>
          <a:xfrm>
            <a:off x="457200" y="980728"/>
            <a:ext cx="8229600" cy="4525963"/>
          </a:xfrm>
        </p:spPr>
        <p:txBody>
          <a:bodyPr/>
          <a:lstStyle/>
          <a:p>
            <a:pPr algn="just" eaLnBrk="1" hangingPunct="1"/>
            <a:r>
              <a:rPr lang="tr-TR" altLang="tr-TR" sz="3000" b="1" dirty="0" smtClean="0">
                <a:solidFill>
                  <a:srgbClr val="FF0000"/>
                </a:solidFill>
              </a:rPr>
              <a:t>Diğer sendikasyon kredisi çeşidi olan rotatif kredilerde ise yine belirli bir vade ve tutar söz konusudur fakat vadeli kredinin aksine borçlu geri ödediği kısmı tekrar kullanabilir. </a:t>
            </a:r>
          </a:p>
          <a:p>
            <a:pPr algn="just" eaLnBrk="1" hangingPunct="1"/>
            <a:r>
              <a:rPr lang="tr-TR" altLang="tr-TR" sz="3000" b="1" dirty="0" smtClean="0">
                <a:solidFill>
                  <a:srgbClr val="FF0000"/>
                </a:solidFill>
              </a:rPr>
              <a:t>Rotatif krediler bu bakımdan kredi kartlarına benzetilebilir, farklı olarak borçlu tekrar kullanmadığı kredi tutarı için komisyon öder. </a:t>
            </a:r>
          </a:p>
          <a:p>
            <a:pPr algn="just" eaLnBrk="1" hangingPunct="1"/>
            <a:r>
              <a:rPr lang="tr-TR" altLang="tr-TR" sz="3000" b="1" dirty="0" smtClean="0">
                <a:solidFill>
                  <a:srgbClr val="FF0000"/>
                </a:solidFill>
              </a:rPr>
              <a:t>Bu özellikleriyle vadeli krediye göre daha esnek bir finansman aracı konumundaki rotatif krediler;</a:t>
            </a:r>
          </a:p>
          <a:p>
            <a:pPr lvl="1" algn="just" eaLnBrk="1" hangingPunct="1"/>
            <a:r>
              <a:rPr lang="tr-TR" altLang="tr-TR" sz="2600" b="1" dirty="0" smtClean="0">
                <a:solidFill>
                  <a:srgbClr val="FF0000"/>
                </a:solidFill>
              </a:rPr>
              <a:t>Günlük ve mevsimlik nakit ihtiyaçlarının finansmanında kullanılır</a:t>
            </a:r>
          </a:p>
        </p:txBody>
      </p:sp>
    </p:spTree>
  </p:cSld>
  <p:clrMapOvr>
    <a:masterClrMapping/>
  </p:clrMapOvr>
  <p:transition spd="med">
    <p:zoom/>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İçerik Yer Tutucusu 2"/>
          <p:cNvSpPr>
            <a:spLocks noGrp="1"/>
          </p:cNvSpPr>
          <p:nvPr>
            <p:ph idx="1"/>
          </p:nvPr>
        </p:nvSpPr>
        <p:spPr>
          <a:xfrm>
            <a:off x="611560" y="620688"/>
            <a:ext cx="8229600" cy="4525963"/>
          </a:xfrm>
        </p:spPr>
        <p:txBody>
          <a:bodyPr/>
          <a:lstStyle/>
          <a:p>
            <a:pPr algn="just" eaLnBrk="1" hangingPunct="1"/>
            <a:r>
              <a:rPr lang="tr-TR" altLang="tr-TR" sz="3000" b="1" dirty="0" smtClean="0">
                <a:solidFill>
                  <a:srgbClr val="FF0000"/>
                </a:solidFill>
              </a:rPr>
              <a:t>Borçluların çeşitli finansal ihtiyaçlarını karşılamak için kullandıkları sendikasyon kredileri, borçlunun kredi kalitesine bağlı olarak;</a:t>
            </a:r>
          </a:p>
          <a:p>
            <a:pPr lvl="1" algn="just" eaLnBrk="1" hangingPunct="1"/>
            <a:endParaRPr lang="tr-TR" altLang="tr-TR" sz="2600" b="1" dirty="0" smtClean="0">
              <a:solidFill>
                <a:srgbClr val="FF0000"/>
              </a:solidFill>
            </a:endParaRPr>
          </a:p>
          <a:p>
            <a:pPr lvl="1" algn="just" eaLnBrk="1" hangingPunct="1"/>
            <a:r>
              <a:rPr lang="tr-TR" altLang="tr-TR" sz="2600" b="1" dirty="0" smtClean="0">
                <a:solidFill>
                  <a:srgbClr val="FF0000"/>
                </a:solidFill>
              </a:rPr>
              <a:t>Yatırım dereceli (investment grade) ve,</a:t>
            </a:r>
          </a:p>
          <a:p>
            <a:pPr lvl="1" algn="just" eaLnBrk="1" hangingPunct="1"/>
            <a:r>
              <a:rPr lang="tr-TR" altLang="tr-TR" sz="2600" b="1" dirty="0" smtClean="0">
                <a:solidFill>
                  <a:srgbClr val="FF0000"/>
                </a:solidFill>
              </a:rPr>
              <a:t>Kaldıraçlı (leveraged) </a:t>
            </a:r>
            <a:endParaRPr lang="tr-TR" altLang="tr-TR" sz="2600" b="1" dirty="0">
              <a:solidFill>
                <a:srgbClr val="FF0000"/>
              </a:solidFill>
            </a:endParaRPr>
          </a:p>
          <a:p>
            <a:pPr marL="57150" indent="0" algn="just" eaLnBrk="1" hangingPunct="1">
              <a:buNone/>
            </a:pPr>
            <a:endParaRPr lang="tr-TR" altLang="tr-TR" sz="3000" b="1" dirty="0" smtClean="0">
              <a:solidFill>
                <a:srgbClr val="FF0000"/>
              </a:solidFill>
            </a:endParaRPr>
          </a:p>
          <a:p>
            <a:pPr marL="57150" indent="0" algn="just" eaLnBrk="1" hangingPunct="1">
              <a:buNone/>
            </a:pPr>
            <a:r>
              <a:rPr lang="tr-TR" altLang="tr-TR" sz="3000" b="1" dirty="0" smtClean="0">
                <a:solidFill>
                  <a:srgbClr val="FF0000"/>
                </a:solidFill>
              </a:rPr>
              <a:t>olmak üzere ikiye ayrılır. </a:t>
            </a:r>
          </a:p>
          <a:p>
            <a:pPr marL="57150" indent="0" algn="just" eaLnBrk="1" hangingPunct="1">
              <a:buNone/>
            </a:pPr>
            <a:endParaRPr lang="tr-TR" altLang="tr-TR" sz="3000" b="1" dirty="0">
              <a:solidFill>
                <a:srgbClr val="FF0000"/>
              </a:solidFill>
            </a:endParaRPr>
          </a:p>
          <a:p>
            <a:pPr marL="57150" indent="0" algn="just" eaLnBrk="1" hangingPunct="1">
              <a:buNone/>
            </a:pPr>
            <a:r>
              <a:rPr lang="tr-TR" altLang="tr-TR" sz="3000" b="1" dirty="0" smtClean="0">
                <a:solidFill>
                  <a:srgbClr val="FF0000"/>
                </a:solidFill>
              </a:rPr>
              <a:t>Sendikasyon kredileri, kredi derecelerine ve LIBOR’a eklenen faiz oranına göre sınıflandırmaya tabi tutulur. </a:t>
            </a:r>
          </a:p>
        </p:txBody>
      </p:sp>
    </p:spTree>
  </p:cSld>
  <p:clrMapOvr>
    <a:masterClrMapping/>
  </p:clrMapOvr>
  <p:transition spd="med">
    <p:zoom/>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İçerik Yer Tutucusu 2"/>
          <p:cNvSpPr>
            <a:spLocks noGrp="1"/>
          </p:cNvSpPr>
          <p:nvPr>
            <p:ph idx="1"/>
          </p:nvPr>
        </p:nvSpPr>
        <p:spPr/>
        <p:txBody>
          <a:bodyPr/>
          <a:lstStyle/>
          <a:p>
            <a:pPr algn="just" eaLnBrk="1" hangingPunct="1"/>
            <a:r>
              <a:rPr lang="tr-TR" altLang="tr-TR" sz="3000" dirty="0" smtClean="0"/>
              <a:t>Moody’s Baa ve üstü, Standard&amp;Poor’s ve Fitch BBB ve üstü dereceli sendikasyon kredilerini yatırım dereceli, diğer dereceli kredileri ise kaldıraçlı olarak sınıflandırırken; Bloomberg LIBOR + 250 ve üstünü, Thompson Financial LIBOR + 275 ve üstünü kaldıraçlı kredi olarak sınıflandırır. </a:t>
            </a:r>
          </a:p>
          <a:p>
            <a:pPr algn="just" eaLnBrk="1" hangingPunct="1"/>
            <a:r>
              <a:rPr lang="tr-TR" altLang="tr-TR" sz="3000" b="1" dirty="0" smtClean="0">
                <a:solidFill>
                  <a:srgbClr val="FF0000"/>
                </a:solidFill>
              </a:rPr>
              <a:t>Yatırım dereceli kredi kullanan şirketler büyük ölçekli, kurumsallaşmış ve kârlı finansal kuruluşlardır. </a:t>
            </a:r>
          </a:p>
        </p:txBody>
      </p:sp>
    </p:spTree>
  </p:cSld>
  <p:clrMapOvr>
    <a:masterClrMapping/>
  </p:clrMapOvr>
  <p:transition spd="med">
    <p:zoom/>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İçerik Yer Tutucusu 2"/>
          <p:cNvSpPr>
            <a:spLocks noGrp="1"/>
          </p:cNvSpPr>
          <p:nvPr>
            <p:ph idx="1"/>
          </p:nvPr>
        </p:nvSpPr>
        <p:spPr>
          <a:xfrm>
            <a:off x="457200" y="1052736"/>
            <a:ext cx="8229600" cy="4525963"/>
          </a:xfrm>
        </p:spPr>
        <p:txBody>
          <a:bodyPr/>
          <a:lstStyle/>
          <a:p>
            <a:pPr algn="just" eaLnBrk="1" hangingPunct="1"/>
            <a:r>
              <a:rPr lang="tr-TR" altLang="tr-TR" sz="3000" b="1" dirty="0" smtClean="0">
                <a:solidFill>
                  <a:srgbClr val="FF0000"/>
                </a:solidFill>
              </a:rPr>
              <a:t>Bu şirketler finansman ihtiyaçlarını çoğunlukla daha uygun maliyetli tahvil ve finansman bonolarından sağlarken, kısa dönemdeki mevsimlik borçlanmalar için rotatif sendikasyon kredisi kullanır. </a:t>
            </a:r>
          </a:p>
          <a:p>
            <a:pPr algn="just" eaLnBrk="1" hangingPunct="1"/>
            <a:r>
              <a:rPr lang="tr-TR" altLang="tr-TR" sz="3000" b="1" dirty="0" smtClean="0">
                <a:solidFill>
                  <a:srgbClr val="FF0000"/>
                </a:solidFill>
              </a:rPr>
              <a:t>Kreditörler açısından düşük getirili bu kredilere özellikle ticari bankalar yatırım yapar. </a:t>
            </a:r>
          </a:p>
        </p:txBody>
      </p:sp>
    </p:spTree>
  </p:cSld>
  <p:clrMapOvr>
    <a:masterClrMapping/>
  </p:clrMapOvr>
  <p:transition spd="med">
    <p:zoom/>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İçerik Yer Tutucusu 2"/>
          <p:cNvSpPr>
            <a:spLocks noGrp="1"/>
          </p:cNvSpPr>
          <p:nvPr>
            <p:ph idx="1"/>
          </p:nvPr>
        </p:nvSpPr>
        <p:spPr>
          <a:xfrm>
            <a:off x="457200" y="1052736"/>
            <a:ext cx="8229600" cy="4525963"/>
          </a:xfrm>
        </p:spPr>
        <p:txBody>
          <a:bodyPr/>
          <a:lstStyle/>
          <a:p>
            <a:pPr algn="just" eaLnBrk="1" hangingPunct="1"/>
            <a:r>
              <a:rPr lang="tr-TR" altLang="tr-TR" sz="3000" b="1" dirty="0" smtClean="0">
                <a:solidFill>
                  <a:srgbClr val="FF0000"/>
                </a:solidFill>
              </a:rPr>
              <a:t>Kaldıraçlı krediler, yatırım dereceli kredilerden riskli olduğu için kredide daha yüksek faiz oranı uygulanır ve borçlular daha yüksek faiz maliyetine katlanır. </a:t>
            </a:r>
          </a:p>
        </p:txBody>
      </p:sp>
    </p:spTree>
    <p:extLst>
      <p:ext uri="{BB962C8B-B14F-4D97-AF65-F5344CB8AC3E}">
        <p14:creationId xmlns:p14="http://schemas.microsoft.com/office/powerpoint/2010/main" val="1507238015"/>
      </p:ext>
    </p:extLst>
  </p:cSld>
  <p:clrMapOvr>
    <a:masterClrMapping/>
  </p:clrMapOvr>
  <p:transition spd="med">
    <p:zoom/>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İçerik Yer Tutucusu 2"/>
          <p:cNvSpPr>
            <a:spLocks noGrp="1"/>
          </p:cNvSpPr>
          <p:nvPr>
            <p:ph idx="1"/>
          </p:nvPr>
        </p:nvSpPr>
        <p:spPr/>
        <p:txBody>
          <a:bodyPr/>
          <a:lstStyle/>
          <a:p>
            <a:pPr algn="just" eaLnBrk="1" hangingPunct="1"/>
            <a:r>
              <a:rPr lang="tr-TR" altLang="tr-TR" sz="3000" b="1" dirty="0" smtClean="0">
                <a:solidFill>
                  <a:srgbClr val="FF0000"/>
                </a:solidFill>
              </a:rPr>
              <a:t>Göreceli yüksek faiz ve komisyon giderlerine rağmen bu kredileri kullanan şirketlerin hisse senedi ve tahvil piyasalarından fon sağlama imkanları kısıtlı olduğu için sendikasyon kredileri söz konusu şirketler için çok önemli bir finansman alternatifi konumundadır. </a:t>
            </a:r>
          </a:p>
        </p:txBody>
      </p:sp>
    </p:spTree>
  </p:cSld>
  <p:clrMapOvr>
    <a:masterClrMapping/>
  </p:clrMapOvr>
  <p:transition spd="med">
    <p:zoom/>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İçerik Yer Tutucusu 2"/>
          <p:cNvSpPr>
            <a:spLocks noGrp="1"/>
          </p:cNvSpPr>
          <p:nvPr>
            <p:ph idx="1"/>
          </p:nvPr>
        </p:nvSpPr>
        <p:spPr/>
        <p:txBody>
          <a:bodyPr/>
          <a:lstStyle/>
          <a:p>
            <a:pPr algn="just" eaLnBrk="1" hangingPunct="1"/>
            <a:r>
              <a:rPr lang="tr-TR" altLang="tr-TR" sz="3000" b="1" dirty="0" smtClean="0">
                <a:solidFill>
                  <a:srgbClr val="FF0000"/>
                </a:solidFill>
              </a:rPr>
              <a:t>Kaldıraçlı krediler daha çok yüksek tutarlı sermaye harcamaları, refinansman ve hissedarlara kâr payı ödemeleri için kullanılır. </a:t>
            </a:r>
          </a:p>
          <a:p>
            <a:pPr algn="just" eaLnBrk="1" hangingPunct="1"/>
            <a:r>
              <a:rPr lang="tr-TR" altLang="tr-TR" sz="3000" b="1" dirty="0" smtClean="0">
                <a:solidFill>
                  <a:srgbClr val="FF0000"/>
                </a:solidFill>
              </a:rPr>
              <a:t>Kreditörlere yüksek getiri sağlayan bu kredilere daha genellikle sigorta şirketleri, yatırım fonları ve menkul kıymetleştirme kurumları gibi kurumsal yatırımcılar yatırım yapar.</a:t>
            </a:r>
          </a:p>
        </p:txBody>
      </p:sp>
    </p:spTree>
  </p:cSld>
  <p:clrMapOvr>
    <a:masterClrMapping/>
  </p:clrMapOvr>
  <p:transition spd="med">
    <p:zoom/>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rtlCol="0">
            <a:normAutofit/>
          </a:bodyPr>
          <a:lstStyle/>
          <a:p>
            <a:pPr eaLnBrk="1" fontAlgn="auto" hangingPunct="1">
              <a:spcAft>
                <a:spcPts val="0"/>
              </a:spcAft>
              <a:defRPr/>
            </a:pPr>
            <a:r>
              <a:rPr lang="tr-TR" dirty="0" smtClean="0"/>
              <a:t>SEKÜRİTİZASYON</a:t>
            </a:r>
          </a:p>
        </p:txBody>
      </p:sp>
    </p:spTree>
  </p:cSld>
  <p:clrMapOvr>
    <a:masterClrMapping/>
  </p:clrMapOvr>
  <p:transition spd="med">
    <p:zoom/>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C:\Users\Bilgisayar Hastanesi\Desktop\SEKÜ 1.png"/>
          <p:cNvPicPr>
            <a:picLocks noChangeAspect="1" noChangeArrowheads="1"/>
          </p:cNvPicPr>
          <p:nvPr/>
        </p:nvPicPr>
        <p:blipFill>
          <a:blip r:embed="rId2"/>
          <a:srcRect/>
          <a:stretch>
            <a:fillRect/>
          </a:stretch>
        </p:blipFill>
        <p:spPr bwMode="auto">
          <a:xfrm>
            <a:off x="1116013" y="441325"/>
            <a:ext cx="7173912" cy="6300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zoom/>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Başlık 3"/>
          <p:cNvSpPr>
            <a:spLocks noGrp="1"/>
          </p:cNvSpPr>
          <p:nvPr>
            <p:ph type="title"/>
          </p:nvPr>
        </p:nvSpPr>
        <p:spPr/>
        <p:txBody>
          <a:bodyPr/>
          <a:lstStyle/>
          <a:p>
            <a:pPr eaLnBrk="1" hangingPunct="1"/>
            <a:r>
              <a:rPr lang="tr-TR" altLang="tr-TR" smtClean="0"/>
              <a:t>Nedir?</a:t>
            </a:r>
          </a:p>
        </p:txBody>
      </p:sp>
      <p:sp>
        <p:nvSpPr>
          <p:cNvPr id="155651" name="İçerik Yer Tutucusu 4"/>
          <p:cNvSpPr>
            <a:spLocks noGrp="1"/>
          </p:cNvSpPr>
          <p:nvPr>
            <p:ph idx="1"/>
          </p:nvPr>
        </p:nvSpPr>
        <p:spPr/>
        <p:txBody>
          <a:bodyPr/>
          <a:lstStyle/>
          <a:p>
            <a:pPr algn="just" eaLnBrk="1" hangingPunct="1"/>
            <a:r>
              <a:rPr lang="tr-TR" altLang="tr-TR" smtClean="0"/>
              <a:t>Menkul kıymet kısaca gelir getiren bir kıymetli evrakı ifade eder. Örneğin; hisse senedi, tahvil, bono, v.b. </a:t>
            </a:r>
          </a:p>
        </p:txBody>
      </p:sp>
    </p:spTree>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aşlık 1"/>
          <p:cNvSpPr>
            <a:spLocks noGrp="1"/>
          </p:cNvSpPr>
          <p:nvPr>
            <p:ph type="title"/>
          </p:nvPr>
        </p:nvSpPr>
        <p:spPr/>
        <p:txBody>
          <a:bodyPr/>
          <a:lstStyle/>
          <a:p>
            <a:pPr eaLnBrk="1" hangingPunct="1"/>
            <a:r>
              <a:rPr lang="tr-TR" altLang="tr-TR" smtClean="0"/>
              <a:t>Dövize Çevrilebilir Mevduat</a:t>
            </a:r>
          </a:p>
        </p:txBody>
      </p:sp>
      <p:sp>
        <p:nvSpPr>
          <p:cNvPr id="16387" name="İçerik Yer Tutucusu 2"/>
          <p:cNvSpPr>
            <a:spLocks noGrp="1"/>
          </p:cNvSpPr>
          <p:nvPr>
            <p:ph idx="1"/>
          </p:nvPr>
        </p:nvSpPr>
        <p:spPr/>
        <p:txBody>
          <a:bodyPr/>
          <a:lstStyle/>
          <a:p>
            <a:pPr algn="just" eaLnBrk="1" hangingPunct="1"/>
            <a:r>
              <a:rPr lang="tr-TR" altLang="tr-TR" sz="2800" smtClean="0"/>
              <a:t>Uygulamada getirilen kolaylıklar yardımıyla, Türkiye, kolay bir borçlanma şekli olan DÇM yoluyla, özel kaynaklara ve kişilere olan borçlarını süratle artırmıştır. Meselâ, 1973 yılında 234 milyon dolar olan DÇM borcu, 1978 yılında 3,6 milyar dolara ulaşmıştır. DÇM yoluyla borçlanma, Türk ekonomisinin dışa olan bağımlılığını artırması, ekonomiye dağıtılan kredilerin denetim dışı kalması, para politikalarının işlerliğini azaltması, Türk ekonomisine fâiz maliyeti olarak önemli bir yük getirmesi ve istikrarsız olması bakımından, çok yanlış bir borçlanma şekli olarak değerlendirilmiştir.</a:t>
            </a:r>
            <a:br>
              <a:rPr lang="tr-TR" altLang="tr-TR" sz="2800" smtClean="0"/>
            </a:br>
            <a:endParaRPr lang="tr-TR" altLang="tr-TR" sz="2800" smtClean="0"/>
          </a:p>
        </p:txBody>
      </p:sp>
    </p:spTree>
  </p:cSld>
  <p:clrMapOvr>
    <a:masterClrMapping/>
  </p:clrMapOvr>
  <p:transition spd="med">
    <p:zo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Başlık 3"/>
          <p:cNvSpPr>
            <a:spLocks noGrp="1"/>
          </p:cNvSpPr>
          <p:nvPr>
            <p:ph type="title"/>
          </p:nvPr>
        </p:nvSpPr>
        <p:spPr/>
        <p:txBody>
          <a:bodyPr/>
          <a:lstStyle/>
          <a:p>
            <a:pPr eaLnBrk="1" hangingPunct="1"/>
            <a:r>
              <a:rPr lang="tr-TR" altLang="tr-TR" smtClean="0"/>
              <a:t>Nedir?</a:t>
            </a:r>
          </a:p>
        </p:txBody>
      </p:sp>
      <p:sp>
        <p:nvSpPr>
          <p:cNvPr id="5" name="İçerik Yer Tutucusu 4"/>
          <p:cNvSpPr>
            <a:spLocks noGrp="1"/>
          </p:cNvSpPr>
          <p:nvPr>
            <p:ph idx="1"/>
          </p:nvPr>
        </p:nvSpPr>
        <p:spPr/>
        <p:txBody>
          <a:bodyPr rtlCol="0">
            <a:normAutofit/>
          </a:bodyPr>
          <a:lstStyle/>
          <a:p>
            <a:pPr algn="just" eaLnBrk="1" fontAlgn="auto" hangingPunct="1">
              <a:spcAft>
                <a:spcPts val="0"/>
              </a:spcAft>
              <a:buFont typeface="Arial" panose="020B0604020202020204" pitchFamily="34" charset="0"/>
              <a:buChar char="•"/>
              <a:defRPr/>
            </a:pPr>
            <a:r>
              <a:rPr lang="tr-TR" sz="3000" b="1" dirty="0" smtClean="0">
                <a:solidFill>
                  <a:srgbClr val="FF0000"/>
                </a:solidFill>
              </a:rPr>
              <a:t>Menkul kıymetleştirme veya seküritizasyon, varlıkların (aktiflerin) menkul kıymet haline getirilmesini ifade eder. </a:t>
            </a:r>
          </a:p>
          <a:p>
            <a:pPr algn="just" eaLnBrk="1" fontAlgn="auto" hangingPunct="1">
              <a:spcAft>
                <a:spcPts val="0"/>
              </a:spcAft>
              <a:buFont typeface="Arial" panose="020B0604020202020204" pitchFamily="34" charset="0"/>
              <a:buChar char="•"/>
              <a:defRPr/>
            </a:pPr>
            <a:r>
              <a:rPr lang="tr-TR" sz="3000" dirty="0" smtClean="0"/>
              <a:t>Yani </a:t>
            </a:r>
            <a:r>
              <a:rPr lang="tr-TR" sz="3000" b="1" dirty="0" smtClean="0">
                <a:solidFill>
                  <a:srgbClr val="FF0000"/>
                </a:solidFill>
              </a:rPr>
              <a:t>bir varlığın kıymetli bir evrak tarafından temsil edilmesi durumu</a:t>
            </a:r>
            <a:r>
              <a:rPr lang="tr-TR" sz="3000" dirty="0" smtClean="0"/>
              <a:t> söz konusudur. </a:t>
            </a:r>
          </a:p>
          <a:p>
            <a:pPr algn="just" eaLnBrk="1" fontAlgn="auto" hangingPunct="1">
              <a:spcAft>
                <a:spcPts val="0"/>
              </a:spcAft>
              <a:buFont typeface="Arial" panose="020B0604020202020204" pitchFamily="34" charset="0"/>
              <a:buChar char="•"/>
              <a:defRPr/>
            </a:pPr>
            <a:r>
              <a:rPr lang="tr-TR" sz="3000" dirty="0" smtClean="0"/>
              <a:t>Fakat burada kastedilen bir dönüşüm değil, </a:t>
            </a:r>
            <a:r>
              <a:rPr lang="tr-TR" sz="3000" b="1" dirty="0" smtClean="0">
                <a:solidFill>
                  <a:srgbClr val="FF0000"/>
                </a:solidFill>
              </a:rPr>
              <a:t>varlığın temsil ettiği alacak haklarının ihraç edilen menkul kıymete dayanak oluşturması ve bundan gelir sağlanması</a:t>
            </a:r>
            <a:r>
              <a:rPr lang="tr-TR" sz="3000" dirty="0" smtClean="0"/>
              <a:t>dır.</a:t>
            </a:r>
          </a:p>
        </p:txBody>
      </p:sp>
    </p:spTree>
  </p:cSld>
  <p:clrMapOvr>
    <a:masterClrMapping/>
  </p:clrMapOvr>
  <p:transition spd="med">
    <p:zoom/>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İçerik Yer Tutucusu 2"/>
          <p:cNvSpPr>
            <a:spLocks noGrp="1"/>
          </p:cNvSpPr>
          <p:nvPr>
            <p:ph idx="1"/>
          </p:nvPr>
        </p:nvSpPr>
        <p:spPr>
          <a:xfrm>
            <a:off x="395536" y="548680"/>
            <a:ext cx="8229600" cy="4525963"/>
          </a:xfrm>
        </p:spPr>
        <p:txBody>
          <a:bodyPr/>
          <a:lstStyle/>
          <a:p>
            <a:pPr algn="just" eaLnBrk="1" hangingPunct="1"/>
            <a:r>
              <a:rPr lang="tr-TR" altLang="tr-TR" sz="3000" dirty="0" smtClean="0"/>
              <a:t>Firmalar (şirketler) faaliyetlerini gerçekleştirmek üzere sürekli bir biçimde alacaklara ve borçlara sahiptirler. Sahip olunan alacakların likiditesi vade yapılarına göre değişir. </a:t>
            </a:r>
            <a:r>
              <a:rPr lang="tr-TR" altLang="tr-TR" sz="3000" b="1" dirty="0" smtClean="0">
                <a:solidFill>
                  <a:srgbClr val="FF0000"/>
                </a:solidFill>
              </a:rPr>
              <a:t>Bu alacaklar vadeleri gelene kadar tahsil olunmayı bekler. Dolayısıyla firmalar için bir nevi nakit kaybı oluştururlar. </a:t>
            </a:r>
          </a:p>
          <a:p>
            <a:pPr algn="just" eaLnBrk="1" hangingPunct="1"/>
            <a:r>
              <a:rPr lang="tr-TR" altLang="tr-TR" sz="3000" b="1" dirty="0" smtClean="0">
                <a:solidFill>
                  <a:srgbClr val="FF0000"/>
                </a:solidFill>
              </a:rPr>
              <a:t>Ticari alacaklara likidite kazandırma, başka bir ifade ile firmalara belirli bir süre nakit akışı sağlamayan ticari alacakların menkul kıymet haline getirilip satılması, Seküritizasyon (menkul kıymetleştirme) uygulamalarının temelini oluşturur.</a:t>
            </a:r>
          </a:p>
        </p:txBody>
      </p:sp>
    </p:spTree>
  </p:cSld>
  <p:clrMapOvr>
    <a:masterClrMapping/>
  </p:clrMapOvr>
  <p:transition spd="med">
    <p:zoom/>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rtlCol="0">
            <a:normAutofit lnSpcReduction="10000"/>
          </a:bodyPr>
          <a:lstStyle/>
          <a:p>
            <a:pPr algn="just" eaLnBrk="1" fontAlgn="auto" hangingPunct="1">
              <a:spcAft>
                <a:spcPts val="0"/>
              </a:spcAft>
              <a:buFont typeface="Arial" panose="020B0604020202020204" pitchFamily="34" charset="0"/>
              <a:buChar char="•"/>
              <a:defRPr/>
            </a:pPr>
            <a:r>
              <a:rPr lang="tr-TR" sz="3000" b="1" dirty="0" smtClean="0">
                <a:solidFill>
                  <a:srgbClr val="FF0000"/>
                </a:solidFill>
              </a:rPr>
              <a:t>Bu süreç, özellikle finansman kuruluşlarının (bankalar, diğer finans kuruluşları) likit olmayan varlıklarını (ikametgah amaçlı ipotekler, otomobil kredileri, kredi kartı alacakları ve kira ödemeleri vb.) bir havuzda toplayarak menkul kıymete dönüştürmesi süreci olarak tanımlanabilir. </a:t>
            </a:r>
          </a:p>
          <a:p>
            <a:pPr algn="just" eaLnBrk="1" fontAlgn="auto" hangingPunct="1">
              <a:spcAft>
                <a:spcPts val="0"/>
              </a:spcAft>
              <a:buFont typeface="Arial" panose="020B0604020202020204" pitchFamily="34" charset="0"/>
              <a:buChar char="•"/>
              <a:defRPr/>
            </a:pPr>
            <a:r>
              <a:rPr lang="tr-TR" sz="3000" b="1" dirty="0" smtClean="0">
                <a:solidFill>
                  <a:srgbClr val="FF0000"/>
                </a:solidFill>
              </a:rPr>
              <a:t>Bu sürecin sonucunda ihraç edilen menkul kıymetler “varlığa dayalı menkul kıymetler” olarak adlandırılmaktadır.</a:t>
            </a:r>
          </a:p>
        </p:txBody>
      </p:sp>
    </p:spTree>
  </p:cSld>
  <p:clrMapOvr>
    <a:masterClrMapping/>
  </p:clrMapOvr>
  <p:transition spd="med">
    <p:zoom/>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İçerik Yer Tutucusu 2"/>
          <p:cNvSpPr>
            <a:spLocks noGrp="1"/>
          </p:cNvSpPr>
          <p:nvPr>
            <p:ph idx="1"/>
          </p:nvPr>
        </p:nvSpPr>
        <p:spPr>
          <a:xfrm>
            <a:off x="457200" y="1135063"/>
            <a:ext cx="8229600" cy="4525962"/>
          </a:xfrm>
        </p:spPr>
        <p:txBody>
          <a:bodyPr/>
          <a:lstStyle/>
          <a:p>
            <a:pPr algn="just" eaLnBrk="1" hangingPunct="1"/>
            <a:r>
              <a:rPr lang="tr-TR" altLang="tr-TR" dirty="0" smtClean="0"/>
              <a:t>Bir tahvil ya da finansman bonosu gibi sahibine anapara ve bu anaparanın faizinden oluşan bir getiri sağlayan </a:t>
            </a:r>
            <a:r>
              <a:rPr lang="tr-TR" altLang="tr-TR" b="1" dirty="0" smtClean="0">
                <a:solidFill>
                  <a:srgbClr val="FF0000"/>
                </a:solidFill>
              </a:rPr>
              <a:t>varlığa dayalı menkul kıymetler</a:t>
            </a:r>
            <a:r>
              <a:rPr lang="tr-TR" altLang="tr-TR" dirty="0" smtClean="0"/>
              <a:t>; geri ödemede kullanılan kaynaklar, yatırım ve finansman riskleri bakımından </a:t>
            </a:r>
            <a:r>
              <a:rPr lang="tr-TR" altLang="tr-TR" b="1" dirty="0" smtClean="0">
                <a:solidFill>
                  <a:srgbClr val="FF0000"/>
                </a:solidFill>
              </a:rPr>
              <a:t>klasik bir tahvil ve finansman bonosu</a:t>
            </a:r>
            <a:r>
              <a:rPr lang="tr-TR" altLang="tr-TR" dirty="0" smtClean="0"/>
              <a:t>na göre farklılıklar taşımaktadır. </a:t>
            </a:r>
          </a:p>
        </p:txBody>
      </p:sp>
    </p:spTree>
  </p:cSld>
  <p:clrMapOvr>
    <a:masterClrMapping/>
  </p:clrMapOvr>
  <p:transition spd="med">
    <p:zoom/>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İçerik Yer Tutucusu 2"/>
          <p:cNvSpPr>
            <a:spLocks noGrp="1"/>
          </p:cNvSpPr>
          <p:nvPr>
            <p:ph idx="1"/>
          </p:nvPr>
        </p:nvSpPr>
        <p:spPr>
          <a:xfrm>
            <a:off x="457200" y="1279525"/>
            <a:ext cx="8229600" cy="4525963"/>
          </a:xfrm>
        </p:spPr>
        <p:txBody>
          <a:bodyPr/>
          <a:lstStyle/>
          <a:p>
            <a:pPr algn="just" eaLnBrk="1" hangingPunct="1"/>
            <a:r>
              <a:rPr lang="tr-TR" altLang="tr-TR" sz="3000" b="1" dirty="0" smtClean="0">
                <a:solidFill>
                  <a:srgbClr val="FF0000"/>
                </a:solidFill>
              </a:rPr>
              <a:t>Tahvil gibi klasik menkul kıymetler, fon ihtiyacı bulunan şirketin kendisi tarafından ihraç edilmektedir. </a:t>
            </a:r>
          </a:p>
          <a:p>
            <a:pPr algn="just" eaLnBrk="1" hangingPunct="1"/>
            <a:r>
              <a:rPr lang="tr-TR" altLang="tr-TR" sz="3000" b="1" dirty="0" smtClean="0">
                <a:solidFill>
                  <a:srgbClr val="FF0000"/>
                </a:solidFill>
              </a:rPr>
              <a:t>İhraç eden (ihraççı) şirketin bilançosunun pasifinde bir yükümlülük olarak yer almaktadır. </a:t>
            </a:r>
          </a:p>
          <a:p>
            <a:pPr algn="just" eaLnBrk="1" hangingPunct="1"/>
            <a:r>
              <a:rPr lang="tr-TR" altLang="tr-TR" sz="3000" b="1" dirty="0" smtClean="0">
                <a:solidFill>
                  <a:srgbClr val="FF0000"/>
                </a:solidFill>
              </a:rPr>
              <a:t>Şirket, mali yönden zor duruma düştüğünde tahvil sahiplerinin yatırdıkları paraları geri almaları zorlaşabilir veya gecikebilir.</a:t>
            </a:r>
          </a:p>
        </p:txBody>
      </p:sp>
    </p:spTree>
  </p:cSld>
  <p:clrMapOvr>
    <a:masterClrMapping/>
  </p:clrMapOvr>
  <p:transition spd="med">
    <p:zoom/>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İçerik Yer Tutucusu 2"/>
          <p:cNvSpPr>
            <a:spLocks noGrp="1"/>
          </p:cNvSpPr>
          <p:nvPr>
            <p:ph idx="1"/>
          </p:nvPr>
        </p:nvSpPr>
        <p:spPr>
          <a:xfrm>
            <a:off x="457200" y="991269"/>
            <a:ext cx="8229600" cy="4525963"/>
          </a:xfrm>
        </p:spPr>
        <p:txBody>
          <a:bodyPr/>
          <a:lstStyle/>
          <a:p>
            <a:pPr algn="just" eaLnBrk="1" hangingPunct="1"/>
            <a:r>
              <a:rPr lang="tr-TR" altLang="tr-TR" sz="3000" b="1" dirty="0" smtClean="0">
                <a:solidFill>
                  <a:srgbClr val="FF0000"/>
                </a:solidFill>
              </a:rPr>
              <a:t>Menkul kıymetleştirmede ise, şirketin sahip olduğu alacaklar o şirketin varlıklarının dışına çıkarılarak geri ödemesi söz konusu alacaklardan elde edilecek nakit akımları ile bir menkul kıymet ihraç edilir. </a:t>
            </a:r>
          </a:p>
          <a:p>
            <a:pPr algn="just" eaLnBrk="1" hangingPunct="1"/>
            <a:r>
              <a:rPr lang="tr-TR" altLang="tr-TR" sz="3000" b="1" dirty="0" smtClean="0">
                <a:solidFill>
                  <a:srgbClr val="FF0000"/>
                </a:solidFill>
              </a:rPr>
              <a:t>Bu işlemin temel amacı; alacakları, alacakların sahibi olan şirketin mali yapısı ve faaliyetleri ile ilgili doğabilecek tüm risklerden izole ederek, sadece varlığa dayalı menkul kıymetlerin geri ödemesine tahsis etmektir. </a:t>
            </a:r>
          </a:p>
        </p:txBody>
      </p:sp>
    </p:spTree>
  </p:cSld>
  <p:clrMapOvr>
    <a:masterClrMapping/>
  </p:clrMapOvr>
  <p:transition spd="med">
    <p:zoom/>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İçerik Yer Tutucusu 2"/>
          <p:cNvSpPr>
            <a:spLocks noGrp="1"/>
          </p:cNvSpPr>
          <p:nvPr>
            <p:ph idx="1"/>
          </p:nvPr>
        </p:nvSpPr>
        <p:spPr>
          <a:xfrm>
            <a:off x="457200" y="919261"/>
            <a:ext cx="8229600" cy="4525963"/>
          </a:xfrm>
        </p:spPr>
        <p:txBody>
          <a:bodyPr/>
          <a:lstStyle/>
          <a:p>
            <a:pPr algn="just" eaLnBrk="1" hangingPunct="1"/>
            <a:r>
              <a:rPr lang="tr-TR" altLang="tr-TR" sz="3000" b="1" dirty="0" smtClean="0">
                <a:solidFill>
                  <a:srgbClr val="FF0000"/>
                </a:solidFill>
              </a:rPr>
              <a:t>Böylelikle varlığa dayalı menkul kıymetler, fona ihtiyaç duyan “kaynak şirket (originator)” tarafından değil, sadece alacaklara güvence oluşturabilmek amacıyla devreye giren bir “özel amaçlı kurum (special purpose entity)” tarafından ihraç edilir. </a:t>
            </a:r>
          </a:p>
          <a:p>
            <a:pPr algn="just" eaLnBrk="1" hangingPunct="1"/>
            <a:r>
              <a:rPr lang="tr-TR" altLang="tr-TR" sz="3000" b="1" dirty="0" smtClean="0">
                <a:solidFill>
                  <a:srgbClr val="FF0000"/>
                </a:solidFill>
              </a:rPr>
              <a:t>Yani, kaynak şirketin parasal veya mali yönden zor duruma düşmesi ya da iflası durumunda alacaklardan elde edilen nakit akımları ile menkul kıymet sahiplerine ödemeler devam eder, kaynak şirket alacaklar üzerinde herhangi bir hak iddia edemez.</a:t>
            </a:r>
          </a:p>
        </p:txBody>
      </p:sp>
    </p:spTree>
  </p:cSld>
  <p:clrMapOvr>
    <a:masterClrMapping/>
  </p:clrMapOvr>
  <p:transition spd="med">
    <p:zoom/>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rtlCol="0">
            <a:normAutofit lnSpcReduction="10000"/>
          </a:bodyPr>
          <a:lstStyle/>
          <a:p>
            <a:pPr algn="just" eaLnBrk="1" fontAlgn="auto" hangingPunct="1">
              <a:spcAft>
                <a:spcPts val="0"/>
              </a:spcAft>
              <a:buFont typeface="Arial" panose="020B0604020202020204" pitchFamily="34" charset="0"/>
              <a:buChar char="•"/>
              <a:defRPr/>
            </a:pPr>
            <a:r>
              <a:rPr lang="tr-TR" dirty="0" smtClean="0"/>
              <a:t>Yukarıda yer alan açıklamalar doğrultusunda, varlığa dayalı menkul kıymetlerde “risk” kavramının, klasik menkul kıymetlere göre farklı olduğunu ifade edilebilir. </a:t>
            </a:r>
            <a:r>
              <a:rPr lang="tr-TR" sz="3000" b="1" dirty="0" smtClean="0">
                <a:solidFill>
                  <a:srgbClr val="FF0000"/>
                </a:solidFill>
              </a:rPr>
              <a:t>Şöyle ki; varlığa dayalı menkul kıymetlere yatırım yapanlar, tahvil veya hisse senedinde olduğu gibi bir şirketin mali yapısına ve performansına göre değil, menkul kıymetleştirilen alacakların güvenilirliğine göre yatırım kararlarını vereceklerdir.</a:t>
            </a:r>
          </a:p>
        </p:txBody>
      </p:sp>
    </p:spTree>
  </p:cSld>
  <p:clrMapOvr>
    <a:masterClrMapping/>
  </p:clrMapOvr>
  <p:transition spd="med">
    <p:zoom/>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Başlık 1"/>
          <p:cNvSpPr>
            <a:spLocks noGrp="1"/>
          </p:cNvSpPr>
          <p:nvPr>
            <p:ph type="title"/>
          </p:nvPr>
        </p:nvSpPr>
        <p:spPr/>
        <p:txBody>
          <a:bodyPr/>
          <a:lstStyle/>
          <a:p>
            <a:pPr eaLnBrk="1" hangingPunct="1"/>
            <a:r>
              <a:rPr lang="tr-TR" altLang="tr-TR" smtClean="0"/>
              <a:t>TARAFLAR</a:t>
            </a:r>
          </a:p>
        </p:txBody>
      </p:sp>
      <p:sp>
        <p:nvSpPr>
          <p:cNvPr id="164867" name="İçerik Yer Tutucusu 2"/>
          <p:cNvSpPr>
            <a:spLocks noGrp="1"/>
          </p:cNvSpPr>
          <p:nvPr>
            <p:ph idx="1"/>
          </p:nvPr>
        </p:nvSpPr>
        <p:spPr/>
        <p:txBody>
          <a:bodyPr/>
          <a:lstStyle/>
          <a:p>
            <a:pPr algn="just" eaLnBrk="1" hangingPunct="1"/>
            <a:r>
              <a:rPr lang="tr-TR" altLang="tr-TR" smtClean="0"/>
              <a:t>Geleneksel finansman yöntemlerine göre daha karmaşık ve çeşitlilik gösteren menkul kıymetleştirme uygulamalarında yer alan taraflar da aynı şekilde karmaşık ve adeta bir zincirin halkaları gibi çok sayıda katılımcıyı kapsamaktadır. Bu süreçte her bir uygulama katılımcılardan birisi tarafından yürütülmektedir.</a:t>
            </a:r>
          </a:p>
          <a:p>
            <a:pPr algn="just" eaLnBrk="1" hangingPunct="1"/>
            <a:endParaRPr lang="tr-TR" altLang="tr-TR" smtClean="0"/>
          </a:p>
        </p:txBody>
      </p:sp>
    </p:spTree>
  </p:cSld>
  <p:clrMapOvr>
    <a:masterClrMapping/>
  </p:clrMapOvr>
  <p:transition spd="med">
    <p:zoom/>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http://www.finansofisi.com/wp-content/uploads/2016/06/menkul-k%C4%B1ymetle%C5%9Ftirme.png"/>
          <p:cNvPicPr>
            <a:picLocks noChangeAspect="1" noChangeArrowheads="1"/>
          </p:cNvPicPr>
          <p:nvPr/>
        </p:nvPicPr>
        <p:blipFill>
          <a:blip r:embed="rId2"/>
          <a:srcRect/>
          <a:stretch>
            <a:fillRect/>
          </a:stretch>
        </p:blipFill>
        <p:spPr bwMode="auto">
          <a:xfrm>
            <a:off x="232577" y="540862"/>
            <a:ext cx="8280920" cy="5976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563888" y="3068960"/>
            <a:ext cx="1656184" cy="923330"/>
          </a:xfrm>
          <a:prstGeom prst="rect">
            <a:avLst/>
          </a:prstGeom>
          <a:solidFill>
            <a:schemeClr val="bg1"/>
          </a:solidFill>
        </p:spPr>
        <p:txBody>
          <a:bodyPr wrap="square" rtlCol="0">
            <a:spAutoFit/>
          </a:bodyPr>
          <a:lstStyle/>
          <a:p>
            <a:r>
              <a:rPr lang="tr-TR" sz="1800" b="1" i="1" dirty="0" smtClean="0">
                <a:latin typeface="Times New Roman" panose="02020603050405020304" pitchFamily="18" charset="0"/>
                <a:cs typeface="Times New Roman" panose="02020603050405020304" pitchFamily="18" charset="0"/>
              </a:rPr>
              <a:t>Özel </a:t>
            </a:r>
          </a:p>
          <a:p>
            <a:r>
              <a:rPr lang="tr-TR" sz="1800" b="1" i="1" dirty="0" smtClean="0">
                <a:latin typeface="Times New Roman" panose="02020603050405020304" pitchFamily="18" charset="0"/>
                <a:cs typeface="Times New Roman" panose="02020603050405020304" pitchFamily="18" charset="0"/>
              </a:rPr>
              <a:t>Amaçlı </a:t>
            </a:r>
          </a:p>
          <a:p>
            <a:r>
              <a:rPr lang="tr-TR" sz="1800" b="1" i="1" dirty="0" smtClean="0">
                <a:latin typeface="Times New Roman" panose="02020603050405020304" pitchFamily="18" charset="0"/>
                <a:cs typeface="Times New Roman" panose="02020603050405020304" pitchFamily="18" charset="0"/>
              </a:rPr>
              <a:t>Kurum</a:t>
            </a:r>
            <a:endParaRPr lang="tr-TR" sz="1800" b="1" i="1" dirty="0">
              <a:latin typeface="Times New Roman" panose="02020603050405020304" pitchFamily="18" charset="0"/>
              <a:cs typeface="Times New Roman" panose="02020603050405020304" pitchFamily="18" charset="0"/>
            </a:endParaRPr>
          </a:p>
        </p:txBody>
      </p:sp>
      <p:sp>
        <p:nvSpPr>
          <p:cNvPr id="4" name="Metin kutusu 3"/>
          <p:cNvSpPr txBox="1"/>
          <p:nvPr/>
        </p:nvSpPr>
        <p:spPr>
          <a:xfrm>
            <a:off x="3491879" y="836712"/>
            <a:ext cx="1709249" cy="954107"/>
          </a:xfrm>
          <a:prstGeom prst="rect">
            <a:avLst/>
          </a:prstGeom>
          <a:solidFill>
            <a:schemeClr val="bg1"/>
          </a:solidFill>
        </p:spPr>
        <p:txBody>
          <a:bodyPr wrap="square" rtlCol="0">
            <a:spAutoFit/>
          </a:bodyPr>
          <a:lstStyle/>
          <a:p>
            <a:endParaRPr lang="tr-TR" sz="1400" b="1" i="1" dirty="0" smtClean="0">
              <a:latin typeface="Times New Roman" panose="02020603050405020304" pitchFamily="18" charset="0"/>
              <a:cs typeface="Times New Roman" panose="02020603050405020304" pitchFamily="18" charset="0"/>
            </a:endParaRPr>
          </a:p>
          <a:p>
            <a:r>
              <a:rPr lang="tr-TR" sz="1400" b="1" i="1" dirty="0" smtClean="0">
                <a:latin typeface="Times New Roman" panose="02020603050405020304" pitchFamily="18" charset="0"/>
                <a:cs typeface="Times New Roman" panose="02020603050405020304" pitchFamily="18" charset="0"/>
              </a:rPr>
              <a:t>Kaynak Firma  </a:t>
            </a:r>
          </a:p>
          <a:p>
            <a:r>
              <a:rPr lang="tr-TR" sz="1400" b="1" i="1" dirty="0" smtClean="0">
                <a:latin typeface="Times New Roman" panose="02020603050405020304" pitchFamily="18" charset="0"/>
                <a:cs typeface="Times New Roman" panose="02020603050405020304" pitchFamily="18" charset="0"/>
              </a:rPr>
              <a:t>(+  Hizmet Veren Kurum)</a:t>
            </a:r>
            <a:endParaRPr lang="tr-TR" sz="1400" b="1" i="1"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395536" y="3121804"/>
            <a:ext cx="1368152" cy="523220"/>
          </a:xfrm>
          <a:prstGeom prst="rect">
            <a:avLst/>
          </a:prstGeom>
          <a:solidFill>
            <a:schemeClr val="bg1"/>
          </a:solidFill>
        </p:spPr>
        <p:txBody>
          <a:bodyPr wrap="square" rtlCol="0">
            <a:spAutoFit/>
          </a:bodyPr>
          <a:lstStyle/>
          <a:p>
            <a:r>
              <a:rPr lang="tr-TR" sz="1400" b="1" i="1" dirty="0" smtClean="0">
                <a:latin typeface="Times New Roman" panose="02020603050405020304" pitchFamily="18" charset="0"/>
                <a:cs typeface="Times New Roman" panose="02020603050405020304" pitchFamily="18" charset="0"/>
              </a:rPr>
              <a:t>Derecelendirme Kuruluşları</a:t>
            </a:r>
            <a:endParaRPr lang="tr-TR" sz="1400" b="1" i="1" dirty="0">
              <a:latin typeface="Times New Roman" panose="02020603050405020304" pitchFamily="18" charset="0"/>
              <a:cs typeface="Times New Roman" panose="02020603050405020304" pitchFamily="18" charset="0"/>
            </a:endParaRPr>
          </a:p>
        </p:txBody>
      </p:sp>
      <p:sp>
        <p:nvSpPr>
          <p:cNvPr id="7" name="Metin kutusu 6"/>
          <p:cNvSpPr txBox="1"/>
          <p:nvPr/>
        </p:nvSpPr>
        <p:spPr>
          <a:xfrm>
            <a:off x="6732240" y="2996952"/>
            <a:ext cx="1584176" cy="738664"/>
          </a:xfrm>
          <a:prstGeom prst="rect">
            <a:avLst/>
          </a:prstGeom>
          <a:solidFill>
            <a:schemeClr val="bg1"/>
          </a:solidFill>
        </p:spPr>
        <p:txBody>
          <a:bodyPr wrap="square" rtlCol="0">
            <a:spAutoFit/>
          </a:bodyPr>
          <a:lstStyle/>
          <a:p>
            <a:r>
              <a:rPr lang="tr-TR" sz="1400" b="1" i="1" dirty="0" smtClean="0">
                <a:latin typeface="Times New Roman" panose="02020603050405020304" pitchFamily="18" charset="0"/>
                <a:cs typeface="Times New Roman" panose="02020603050405020304" pitchFamily="18" charset="0"/>
              </a:rPr>
              <a:t>Güvence </a:t>
            </a:r>
          </a:p>
          <a:p>
            <a:r>
              <a:rPr lang="tr-TR" sz="1400" b="1" i="1" dirty="0" smtClean="0">
                <a:latin typeface="Times New Roman" panose="02020603050405020304" pitchFamily="18" charset="0"/>
                <a:cs typeface="Times New Roman" panose="02020603050405020304" pitchFamily="18" charset="0"/>
              </a:rPr>
              <a:t>Veren </a:t>
            </a:r>
          </a:p>
          <a:p>
            <a:r>
              <a:rPr lang="tr-TR" sz="1400" b="1" i="1" dirty="0" smtClean="0">
                <a:latin typeface="Times New Roman" panose="02020603050405020304" pitchFamily="18" charset="0"/>
                <a:cs typeface="Times New Roman" panose="02020603050405020304" pitchFamily="18" charset="0"/>
              </a:rPr>
              <a:t>Kuruluşlar</a:t>
            </a:r>
            <a:endParaRPr lang="tr-TR" sz="1400" b="1" i="1"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3779912" y="5570076"/>
            <a:ext cx="1368152" cy="523220"/>
          </a:xfrm>
          <a:prstGeom prst="rect">
            <a:avLst/>
          </a:prstGeom>
          <a:solidFill>
            <a:schemeClr val="bg1"/>
          </a:solidFill>
        </p:spPr>
        <p:txBody>
          <a:bodyPr wrap="square" rtlCol="0">
            <a:spAutoFit/>
          </a:bodyPr>
          <a:lstStyle/>
          <a:p>
            <a:r>
              <a:rPr lang="tr-TR" sz="1400" b="1" i="1" dirty="0" smtClean="0">
                <a:latin typeface="Times New Roman" panose="02020603050405020304" pitchFamily="18" charset="0"/>
                <a:cs typeface="Times New Roman" panose="02020603050405020304" pitchFamily="18" charset="0"/>
              </a:rPr>
              <a:t>Sermaye Piyasaları</a:t>
            </a:r>
            <a:endParaRPr lang="tr-TR" sz="1400" b="1" i="1" dirty="0">
              <a:latin typeface="Times New Roman" panose="02020603050405020304" pitchFamily="18" charset="0"/>
              <a:cs typeface="Times New Roman" panose="02020603050405020304" pitchFamily="18" charset="0"/>
            </a:endParaRPr>
          </a:p>
        </p:txBody>
      </p:sp>
      <p:sp>
        <p:nvSpPr>
          <p:cNvPr id="9" name="Metin kutusu 8"/>
          <p:cNvSpPr txBox="1"/>
          <p:nvPr/>
        </p:nvSpPr>
        <p:spPr>
          <a:xfrm>
            <a:off x="4932040" y="4561964"/>
            <a:ext cx="1945526" cy="523220"/>
          </a:xfrm>
          <a:prstGeom prst="rect">
            <a:avLst/>
          </a:prstGeom>
          <a:solidFill>
            <a:schemeClr val="bg1"/>
          </a:solidFill>
        </p:spPr>
        <p:txBody>
          <a:bodyPr wrap="square" rtlCol="0">
            <a:spAutoFit/>
          </a:bodyPr>
          <a:lstStyle/>
          <a:p>
            <a:r>
              <a:rPr lang="tr-TR" sz="1400" b="1" i="1" dirty="0" smtClean="0">
                <a:latin typeface="Times New Roman" panose="02020603050405020304" pitchFamily="18" charset="0"/>
                <a:cs typeface="Times New Roman" panose="02020603050405020304" pitchFamily="18" charset="0"/>
              </a:rPr>
              <a:t>Nakit </a:t>
            </a:r>
          </a:p>
          <a:p>
            <a:r>
              <a:rPr lang="tr-TR" sz="1400" b="1" i="1" dirty="0" smtClean="0">
                <a:latin typeface="Times New Roman" panose="02020603050405020304" pitchFamily="18" charset="0"/>
                <a:cs typeface="Times New Roman" panose="02020603050405020304" pitchFamily="18" charset="0"/>
              </a:rPr>
              <a:t>Akışları</a:t>
            </a:r>
            <a:endParaRPr lang="tr-TR" sz="1400" b="1" i="1" dirty="0">
              <a:latin typeface="Times New Roman" panose="02020603050405020304" pitchFamily="18" charset="0"/>
              <a:cs typeface="Times New Roman" panose="02020603050405020304" pitchFamily="18" charset="0"/>
            </a:endParaRPr>
          </a:p>
        </p:txBody>
      </p:sp>
      <p:sp>
        <p:nvSpPr>
          <p:cNvPr id="10" name="Metin kutusu 9"/>
          <p:cNvSpPr txBox="1"/>
          <p:nvPr/>
        </p:nvSpPr>
        <p:spPr>
          <a:xfrm>
            <a:off x="1691680" y="4509120"/>
            <a:ext cx="2160240" cy="738664"/>
          </a:xfrm>
          <a:prstGeom prst="rect">
            <a:avLst/>
          </a:prstGeom>
          <a:solidFill>
            <a:schemeClr val="bg1"/>
          </a:solidFill>
        </p:spPr>
        <p:txBody>
          <a:bodyPr wrap="square" rtlCol="0">
            <a:spAutoFit/>
          </a:bodyPr>
          <a:lstStyle/>
          <a:p>
            <a:r>
              <a:rPr lang="tr-TR" sz="1400" b="1" i="1" dirty="0" smtClean="0">
                <a:latin typeface="Times New Roman" panose="02020603050405020304" pitchFamily="18" charset="0"/>
                <a:cs typeface="Times New Roman" panose="02020603050405020304" pitchFamily="18" charset="0"/>
              </a:rPr>
              <a:t>Menkul </a:t>
            </a:r>
          </a:p>
          <a:p>
            <a:r>
              <a:rPr lang="tr-TR" sz="1400" b="1" i="1" dirty="0" smtClean="0">
                <a:latin typeface="Times New Roman" panose="02020603050405020304" pitchFamily="18" charset="0"/>
                <a:cs typeface="Times New Roman" panose="02020603050405020304" pitchFamily="18" charset="0"/>
              </a:rPr>
              <a:t>Kıymetleştirilmiş </a:t>
            </a:r>
          </a:p>
          <a:p>
            <a:r>
              <a:rPr lang="tr-TR" sz="1400" b="1" i="1" dirty="0" smtClean="0">
                <a:latin typeface="Times New Roman" panose="02020603050405020304" pitchFamily="18" charset="0"/>
                <a:cs typeface="Times New Roman" panose="02020603050405020304" pitchFamily="18" charset="0"/>
              </a:rPr>
              <a:t>Araçlar</a:t>
            </a:r>
            <a:endParaRPr lang="tr-TR" sz="1400" b="1" i="1"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1906394" y="3501008"/>
            <a:ext cx="1513478" cy="276999"/>
          </a:xfrm>
          <a:prstGeom prst="rect">
            <a:avLst/>
          </a:prstGeom>
          <a:solidFill>
            <a:schemeClr val="bg1"/>
          </a:solidFill>
        </p:spPr>
        <p:txBody>
          <a:bodyPr wrap="square" rtlCol="0">
            <a:spAutoFit/>
          </a:bodyPr>
          <a:lstStyle/>
          <a:p>
            <a:r>
              <a:rPr lang="tr-TR" sz="1200" b="1" i="1" dirty="0" smtClean="0">
                <a:latin typeface="Times New Roman" panose="02020603050405020304" pitchFamily="18" charset="0"/>
                <a:cs typeface="Times New Roman" panose="02020603050405020304" pitchFamily="18" charset="0"/>
              </a:rPr>
              <a:t>Derecelendirme</a:t>
            </a:r>
            <a:endParaRPr lang="tr-TR" sz="1200" b="1" i="1" dirty="0">
              <a:latin typeface="Times New Roman" panose="02020603050405020304" pitchFamily="18" charset="0"/>
              <a:cs typeface="Times New Roman" panose="02020603050405020304" pitchFamily="18" charset="0"/>
            </a:endParaRPr>
          </a:p>
        </p:txBody>
      </p:sp>
      <p:sp>
        <p:nvSpPr>
          <p:cNvPr id="12" name="Metin kutusu 11"/>
          <p:cNvSpPr txBox="1"/>
          <p:nvPr/>
        </p:nvSpPr>
        <p:spPr>
          <a:xfrm>
            <a:off x="1907704" y="2780928"/>
            <a:ext cx="1513478" cy="461665"/>
          </a:xfrm>
          <a:prstGeom prst="rect">
            <a:avLst/>
          </a:prstGeom>
          <a:solidFill>
            <a:schemeClr val="bg1"/>
          </a:solidFill>
        </p:spPr>
        <p:txBody>
          <a:bodyPr wrap="square" rtlCol="0">
            <a:spAutoFit/>
          </a:bodyPr>
          <a:lstStyle/>
          <a:p>
            <a:r>
              <a:rPr lang="tr-TR" sz="1200" b="1" i="1" dirty="0" smtClean="0">
                <a:latin typeface="Times New Roman" panose="02020603050405020304" pitchFamily="18" charset="0"/>
                <a:cs typeface="Times New Roman" panose="02020603050405020304" pitchFamily="18" charset="0"/>
              </a:rPr>
              <a:t>Derecelendirme Ücreti</a:t>
            </a:r>
            <a:endParaRPr lang="tr-TR" sz="1200" b="1" i="1" dirty="0">
              <a:latin typeface="Times New Roman" panose="02020603050405020304" pitchFamily="18" charset="0"/>
              <a:cs typeface="Times New Roman" panose="02020603050405020304" pitchFamily="18" charset="0"/>
            </a:endParaRPr>
          </a:p>
        </p:txBody>
      </p:sp>
      <p:sp>
        <p:nvSpPr>
          <p:cNvPr id="13" name="Metin kutusu 12"/>
          <p:cNvSpPr txBox="1"/>
          <p:nvPr/>
        </p:nvSpPr>
        <p:spPr>
          <a:xfrm>
            <a:off x="1907704" y="2060848"/>
            <a:ext cx="1945526" cy="307777"/>
          </a:xfrm>
          <a:prstGeom prst="rect">
            <a:avLst/>
          </a:prstGeom>
          <a:solidFill>
            <a:schemeClr val="bg1"/>
          </a:solidFill>
        </p:spPr>
        <p:txBody>
          <a:bodyPr wrap="square" rtlCol="0">
            <a:spAutoFit/>
          </a:bodyPr>
          <a:lstStyle/>
          <a:p>
            <a:r>
              <a:rPr lang="tr-TR" sz="1400" b="1" i="1" dirty="0" smtClean="0">
                <a:latin typeface="Times New Roman" panose="02020603050405020304" pitchFamily="18" charset="0"/>
                <a:cs typeface="Times New Roman" panose="02020603050405020304" pitchFamily="18" charset="0"/>
              </a:rPr>
              <a:t>Kredi Portföyü</a:t>
            </a:r>
            <a:endParaRPr lang="tr-TR" sz="1400" b="1" i="1" dirty="0">
              <a:latin typeface="Times New Roman" panose="02020603050405020304" pitchFamily="18" charset="0"/>
              <a:cs typeface="Times New Roman" panose="02020603050405020304" pitchFamily="18" charset="0"/>
            </a:endParaRPr>
          </a:p>
        </p:txBody>
      </p:sp>
      <p:sp>
        <p:nvSpPr>
          <p:cNvPr id="14" name="Metin kutusu 13"/>
          <p:cNvSpPr txBox="1"/>
          <p:nvPr/>
        </p:nvSpPr>
        <p:spPr>
          <a:xfrm>
            <a:off x="4932040" y="2060848"/>
            <a:ext cx="1945526" cy="307777"/>
          </a:xfrm>
          <a:prstGeom prst="rect">
            <a:avLst/>
          </a:prstGeom>
          <a:solidFill>
            <a:schemeClr val="bg1"/>
          </a:solidFill>
        </p:spPr>
        <p:txBody>
          <a:bodyPr wrap="square" rtlCol="0">
            <a:spAutoFit/>
          </a:bodyPr>
          <a:lstStyle/>
          <a:p>
            <a:r>
              <a:rPr lang="tr-TR" sz="1400" b="1" i="1" dirty="0" smtClean="0">
                <a:latin typeface="Times New Roman" panose="02020603050405020304" pitchFamily="18" charset="0"/>
                <a:cs typeface="Times New Roman" panose="02020603050405020304" pitchFamily="18" charset="0"/>
              </a:rPr>
              <a:t>Nakit Ödemesi</a:t>
            </a:r>
            <a:endParaRPr lang="tr-TR" sz="1400" b="1" i="1" dirty="0">
              <a:latin typeface="Times New Roman" panose="02020603050405020304" pitchFamily="18" charset="0"/>
              <a:cs typeface="Times New Roman" panose="02020603050405020304" pitchFamily="18" charset="0"/>
            </a:endParaRPr>
          </a:p>
        </p:txBody>
      </p:sp>
      <p:sp>
        <p:nvSpPr>
          <p:cNvPr id="15" name="Metin kutusu 14"/>
          <p:cNvSpPr txBox="1"/>
          <p:nvPr/>
        </p:nvSpPr>
        <p:spPr>
          <a:xfrm>
            <a:off x="5364088" y="3501008"/>
            <a:ext cx="1152128" cy="276999"/>
          </a:xfrm>
          <a:prstGeom prst="rect">
            <a:avLst/>
          </a:prstGeom>
          <a:solidFill>
            <a:schemeClr val="bg1"/>
          </a:solidFill>
        </p:spPr>
        <p:txBody>
          <a:bodyPr wrap="square" rtlCol="0">
            <a:spAutoFit/>
          </a:bodyPr>
          <a:lstStyle/>
          <a:p>
            <a:r>
              <a:rPr lang="tr-TR" sz="1200" b="1" i="1" dirty="0" smtClean="0">
                <a:latin typeface="Times New Roman" panose="02020603050405020304" pitchFamily="18" charset="0"/>
                <a:cs typeface="Times New Roman" panose="02020603050405020304" pitchFamily="18" charset="0"/>
              </a:rPr>
              <a:t>Garanti</a:t>
            </a:r>
            <a:endParaRPr lang="tr-TR" sz="1200" b="1" i="1" dirty="0">
              <a:latin typeface="Times New Roman" panose="02020603050405020304" pitchFamily="18" charset="0"/>
              <a:cs typeface="Times New Roman" panose="02020603050405020304" pitchFamily="18" charset="0"/>
            </a:endParaRPr>
          </a:p>
        </p:txBody>
      </p:sp>
      <p:sp>
        <p:nvSpPr>
          <p:cNvPr id="16" name="Metin kutusu 15"/>
          <p:cNvSpPr txBox="1"/>
          <p:nvPr/>
        </p:nvSpPr>
        <p:spPr>
          <a:xfrm>
            <a:off x="5292080" y="2852936"/>
            <a:ext cx="1152128" cy="461665"/>
          </a:xfrm>
          <a:prstGeom prst="rect">
            <a:avLst/>
          </a:prstGeom>
          <a:solidFill>
            <a:schemeClr val="bg1"/>
          </a:solidFill>
        </p:spPr>
        <p:txBody>
          <a:bodyPr wrap="square" rtlCol="0">
            <a:spAutoFit/>
          </a:bodyPr>
          <a:lstStyle/>
          <a:p>
            <a:r>
              <a:rPr lang="tr-TR" sz="1200" b="1" i="1" dirty="0" smtClean="0">
                <a:latin typeface="Times New Roman" panose="02020603050405020304" pitchFamily="18" charset="0"/>
                <a:cs typeface="Times New Roman" panose="02020603050405020304" pitchFamily="18" charset="0"/>
              </a:rPr>
              <a:t>Ücret </a:t>
            </a:r>
          </a:p>
          <a:p>
            <a:r>
              <a:rPr lang="tr-TR" sz="1200" b="1" i="1" dirty="0" smtClean="0">
                <a:latin typeface="Times New Roman" panose="02020603050405020304" pitchFamily="18" charset="0"/>
                <a:cs typeface="Times New Roman" panose="02020603050405020304" pitchFamily="18" charset="0"/>
              </a:rPr>
              <a:t>Ödemesi</a:t>
            </a:r>
            <a:endParaRPr lang="tr-TR" sz="1200" b="1" i="1" dirty="0">
              <a:latin typeface="Times New Roman" panose="02020603050405020304" pitchFamily="18" charset="0"/>
              <a:cs typeface="Times New Roman" panose="02020603050405020304" pitchFamily="18" charset="0"/>
            </a:endParaRPr>
          </a:p>
        </p:txBody>
      </p:sp>
      <p:cxnSp>
        <p:nvCxnSpPr>
          <p:cNvPr id="17" name="Düz Ok Bağlayıcısı 16"/>
          <p:cNvCxnSpPr/>
          <p:nvPr/>
        </p:nvCxnSpPr>
        <p:spPr>
          <a:xfrm>
            <a:off x="1906394" y="3789040"/>
            <a:ext cx="151347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Düz Ok Bağlayıcısı 19"/>
          <p:cNvCxnSpPr/>
          <p:nvPr/>
        </p:nvCxnSpPr>
        <p:spPr>
          <a:xfrm>
            <a:off x="5220072" y="3284984"/>
            <a:ext cx="1332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Düz Ok Bağlayıcısı 22"/>
          <p:cNvCxnSpPr/>
          <p:nvPr/>
        </p:nvCxnSpPr>
        <p:spPr>
          <a:xfrm flipH="1">
            <a:off x="1871872" y="3284984"/>
            <a:ext cx="1548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Düz Ok Bağlayıcısı 24"/>
          <p:cNvCxnSpPr/>
          <p:nvPr/>
        </p:nvCxnSpPr>
        <p:spPr>
          <a:xfrm flipH="1">
            <a:off x="5220224" y="3789040"/>
            <a:ext cx="1368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Düz Ok Bağlayıcısı 25"/>
          <p:cNvCxnSpPr/>
          <p:nvPr/>
        </p:nvCxnSpPr>
        <p:spPr>
          <a:xfrm flipH="1" flipV="1">
            <a:off x="4860032" y="1856185"/>
            <a:ext cx="0" cy="936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Düz Ok Bağlayıcısı 28"/>
          <p:cNvCxnSpPr/>
          <p:nvPr/>
        </p:nvCxnSpPr>
        <p:spPr>
          <a:xfrm flipH="1" flipV="1">
            <a:off x="4884828" y="4311784"/>
            <a:ext cx="0" cy="936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Düz Ok Bağlayıcısı 29"/>
          <p:cNvCxnSpPr/>
          <p:nvPr/>
        </p:nvCxnSpPr>
        <p:spPr>
          <a:xfrm>
            <a:off x="3923928" y="4365104"/>
            <a:ext cx="0" cy="9811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Düz Ok Bağlayıcısı 31"/>
          <p:cNvCxnSpPr/>
          <p:nvPr/>
        </p:nvCxnSpPr>
        <p:spPr>
          <a:xfrm>
            <a:off x="3923928" y="1871792"/>
            <a:ext cx="0" cy="9811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Metin kutusu 23"/>
          <p:cNvSpPr txBox="1"/>
          <p:nvPr/>
        </p:nvSpPr>
        <p:spPr>
          <a:xfrm>
            <a:off x="6696236" y="675853"/>
            <a:ext cx="1656184" cy="1384995"/>
          </a:xfrm>
          <a:prstGeom prst="rect">
            <a:avLst/>
          </a:prstGeom>
          <a:solidFill>
            <a:schemeClr val="bg1"/>
          </a:solidFill>
          <a:ln>
            <a:solidFill>
              <a:schemeClr val="tx1"/>
            </a:solidFill>
          </a:ln>
        </p:spPr>
        <p:txBody>
          <a:bodyPr wrap="square" rtlCol="0">
            <a:spAutoFit/>
          </a:bodyPr>
          <a:lstStyle/>
          <a:p>
            <a:r>
              <a:rPr lang="tr-TR" sz="1200" b="1" i="1" dirty="0" smtClean="0">
                <a:latin typeface="Times New Roman" pitchFamily="18" charset="0"/>
                <a:cs typeface="Times New Roman" panose="02020603050405020304" pitchFamily="18" charset="0"/>
              </a:rPr>
              <a:t>Hizmet Veren Kurum</a:t>
            </a:r>
          </a:p>
          <a:p>
            <a:pPr marL="171450" indent="-171450" algn="just">
              <a:buFont typeface="Arial" pitchFamily="34" charset="0"/>
              <a:buChar char="•"/>
            </a:pPr>
            <a:r>
              <a:rPr lang="tr-TR" sz="1200" dirty="0" smtClean="0">
                <a:latin typeface="Times New Roman" pitchFamily="18" charset="0"/>
                <a:cs typeface="Times New Roman" pitchFamily="18" charset="0"/>
              </a:rPr>
              <a:t>Menkulleştirilen </a:t>
            </a:r>
            <a:r>
              <a:rPr lang="tr-TR" sz="1200" dirty="0">
                <a:latin typeface="Times New Roman" pitchFamily="18" charset="0"/>
                <a:cs typeface="Times New Roman" pitchFamily="18" charset="0"/>
              </a:rPr>
              <a:t>alacaklar için tahsilat </a:t>
            </a:r>
            <a:endParaRPr lang="tr-TR" sz="1200" dirty="0" smtClean="0">
              <a:latin typeface="Times New Roman" pitchFamily="18" charset="0"/>
              <a:cs typeface="Times New Roman" pitchFamily="18" charset="0"/>
            </a:endParaRPr>
          </a:p>
          <a:p>
            <a:pPr marL="171450" indent="-171450" algn="just">
              <a:buFont typeface="Arial" pitchFamily="34" charset="0"/>
              <a:buChar char="•"/>
            </a:pPr>
            <a:r>
              <a:rPr lang="tr-TR" sz="1200" dirty="0" smtClean="0">
                <a:latin typeface="Times New Roman" pitchFamily="18" charset="0"/>
                <a:cs typeface="Times New Roman" pitchFamily="18" charset="0"/>
              </a:rPr>
              <a:t>Menkul </a:t>
            </a:r>
            <a:r>
              <a:rPr lang="tr-TR" sz="1200" dirty="0">
                <a:latin typeface="Times New Roman" pitchFamily="18" charset="0"/>
                <a:cs typeface="Times New Roman" pitchFamily="18" charset="0"/>
              </a:rPr>
              <a:t>kıymet sahiplerine ödeme işlemi</a:t>
            </a:r>
            <a:endParaRPr lang="tr-TR" sz="1200" b="1" i="1" dirty="0">
              <a:latin typeface="Times New Roman" panose="02020603050405020304" pitchFamily="18" charset="0"/>
              <a:cs typeface="Times New Roman" panose="02020603050405020304" pitchFamily="18" charset="0"/>
            </a:endParaRPr>
          </a:p>
        </p:txBody>
      </p:sp>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3"/>
          <p:cNvSpPr>
            <a:spLocks noGrp="1"/>
          </p:cNvSpPr>
          <p:nvPr>
            <p:ph type="title"/>
          </p:nvPr>
        </p:nvSpPr>
        <p:spPr/>
        <p:txBody>
          <a:bodyPr/>
          <a:lstStyle/>
          <a:p>
            <a:pPr eaLnBrk="1" hangingPunct="1"/>
            <a:r>
              <a:rPr lang="tr-TR" altLang="tr-TR" smtClean="0"/>
              <a:t>Türkiye’ye Gelişi</a:t>
            </a:r>
          </a:p>
        </p:txBody>
      </p:sp>
      <p:sp>
        <p:nvSpPr>
          <p:cNvPr id="17411" name="İçerik Yer Tutucusu 4"/>
          <p:cNvSpPr>
            <a:spLocks noGrp="1"/>
          </p:cNvSpPr>
          <p:nvPr>
            <p:ph idx="1"/>
          </p:nvPr>
        </p:nvSpPr>
        <p:spPr/>
        <p:txBody>
          <a:bodyPr/>
          <a:lstStyle/>
          <a:p>
            <a:pPr algn="just" eaLnBrk="1" hangingPunct="1"/>
            <a:endParaRPr lang="tr-TR" altLang="tr-TR" smtClean="0"/>
          </a:p>
          <a:p>
            <a:pPr algn="just" eaLnBrk="1" hangingPunct="1"/>
            <a:r>
              <a:rPr lang="tr-TR" altLang="tr-TR" smtClean="0"/>
              <a:t>Daha sonra yurt dışındaki işçilere getirilen bu dövizler karşılığında </a:t>
            </a:r>
            <a:r>
              <a:rPr lang="tr-TR" altLang="tr-TR" b="1" smtClean="0">
                <a:solidFill>
                  <a:srgbClr val="FF0000"/>
                </a:solidFill>
              </a:rPr>
              <a:t>TCMB nezdinde Kredi mektuplu Döviz Tevdiat Hesabı </a:t>
            </a:r>
            <a:r>
              <a:rPr lang="tr-TR" altLang="tr-TR" smtClean="0"/>
              <a:t>açma hakkı tanındı. </a:t>
            </a:r>
          </a:p>
          <a:p>
            <a:pPr algn="just" eaLnBrk="1" hangingPunct="1"/>
            <a:endParaRPr lang="tr-TR" altLang="tr-TR" smtClean="0"/>
          </a:p>
        </p:txBody>
      </p:sp>
    </p:spTree>
  </p:cSld>
  <p:clrMapOvr>
    <a:masterClrMapping/>
  </p:clrMapOvr>
  <p:transition spd="med">
    <p:zoom/>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Başlık 1"/>
          <p:cNvSpPr>
            <a:spLocks noGrp="1"/>
          </p:cNvSpPr>
          <p:nvPr>
            <p:ph type="title"/>
          </p:nvPr>
        </p:nvSpPr>
        <p:spPr/>
        <p:txBody>
          <a:bodyPr/>
          <a:lstStyle/>
          <a:p>
            <a:pPr eaLnBrk="1" hangingPunct="1"/>
            <a:r>
              <a:rPr lang="tr-TR" altLang="tr-TR" dirty="0" smtClean="0"/>
              <a:t>Kaynak Şirket (Originator)</a:t>
            </a:r>
          </a:p>
        </p:txBody>
      </p:sp>
      <p:sp>
        <p:nvSpPr>
          <p:cNvPr id="166915" name="İçerik Yer Tutucusu 2"/>
          <p:cNvSpPr>
            <a:spLocks noGrp="1"/>
          </p:cNvSpPr>
          <p:nvPr>
            <p:ph idx="1"/>
          </p:nvPr>
        </p:nvSpPr>
        <p:spPr/>
        <p:txBody>
          <a:bodyPr/>
          <a:lstStyle/>
          <a:p>
            <a:pPr algn="just" eaLnBrk="1" hangingPunct="1"/>
            <a:r>
              <a:rPr lang="tr-TR" altLang="tr-TR" sz="2800" dirty="0" smtClean="0"/>
              <a:t>Kaynak şirket, </a:t>
            </a:r>
            <a:r>
              <a:rPr lang="tr-TR" altLang="tr-TR" sz="2800" b="1" dirty="0" smtClean="0"/>
              <a:t>Seküritizasyon </a:t>
            </a:r>
            <a:r>
              <a:rPr lang="tr-TR" altLang="tr-TR" sz="2800" dirty="0" smtClean="0"/>
              <a:t>işleminin temelini oluşturan varlıkların sahibidir. Çünkü </a:t>
            </a:r>
            <a:r>
              <a:rPr lang="tr-TR" altLang="tr-TR" sz="2800" b="1" dirty="0" smtClean="0">
                <a:solidFill>
                  <a:srgbClr val="FF0000"/>
                </a:solidFill>
              </a:rPr>
              <a:t>kaynak şirket, kredileri verir ve sahip olduğu bu kredilerden bir havuz oluşturarak bu havuzu özel amaçlı kuruma devreder.</a:t>
            </a:r>
            <a:r>
              <a:rPr lang="tr-TR" altLang="tr-TR" sz="2800" dirty="0" smtClean="0"/>
              <a:t> Böylece kaynak şirket, daha düşük maliyetli para veya fon sağlayarak daha çok kredi verme şansına sahip olur. Diğer bir ifade ile kaynak şirket, özel amaçlı kurumca ihraç edilen menkul kıymetler aracılığı ile finansman sağlayan taraftır. </a:t>
            </a:r>
            <a:r>
              <a:rPr lang="tr-TR" altLang="tr-TR" sz="2800" b="1" dirty="0" smtClean="0">
                <a:solidFill>
                  <a:srgbClr val="FF0000"/>
                </a:solidFill>
              </a:rPr>
              <a:t>Kaynak şirket Seküritizasyon yoluyla finansmanı sağlamak amacıyla alacaklarını belirli bir iskonto karşılığında özel amaçlı kuruluşa devreder.</a:t>
            </a:r>
          </a:p>
        </p:txBody>
      </p:sp>
    </p:spTree>
  </p:cSld>
  <p:clrMapOvr>
    <a:masterClrMapping/>
  </p:clrMapOvr>
  <p:transition spd="med">
    <p:zoom/>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Başlık 1"/>
          <p:cNvSpPr>
            <a:spLocks noGrp="1"/>
          </p:cNvSpPr>
          <p:nvPr>
            <p:ph type="title"/>
          </p:nvPr>
        </p:nvSpPr>
        <p:spPr/>
        <p:txBody>
          <a:bodyPr/>
          <a:lstStyle/>
          <a:p>
            <a:pPr eaLnBrk="1" hangingPunct="1"/>
            <a:r>
              <a:rPr lang="tr-TR" altLang="tr-TR" smtClean="0"/>
              <a:t>2. Hizmet Veren Firma (Servicer)</a:t>
            </a:r>
          </a:p>
        </p:txBody>
      </p:sp>
      <p:sp>
        <p:nvSpPr>
          <p:cNvPr id="3" name="İçerik Yer Tutucusu 2"/>
          <p:cNvSpPr>
            <a:spLocks noGrp="1"/>
          </p:cNvSpPr>
          <p:nvPr>
            <p:ph idx="1"/>
          </p:nvPr>
        </p:nvSpPr>
        <p:spPr/>
        <p:txBody>
          <a:bodyPr rtlCol="0">
            <a:normAutofit/>
          </a:bodyPr>
          <a:lstStyle/>
          <a:p>
            <a:pPr algn="just" eaLnBrk="1" fontAlgn="auto" hangingPunct="1">
              <a:spcAft>
                <a:spcPts val="0"/>
              </a:spcAft>
              <a:buFont typeface="Arial" panose="020B0604020202020204" pitchFamily="34" charset="0"/>
              <a:buChar char="•"/>
              <a:defRPr/>
            </a:pPr>
            <a:r>
              <a:rPr lang="tr-TR" sz="2800" dirty="0" smtClean="0"/>
              <a:t>Hizmet veren firma, </a:t>
            </a:r>
          </a:p>
          <a:p>
            <a:pPr algn="just" eaLnBrk="1" fontAlgn="auto" hangingPunct="1">
              <a:spcAft>
                <a:spcPts val="0"/>
              </a:spcAft>
              <a:buFont typeface="Arial" panose="020B0604020202020204" pitchFamily="34" charset="0"/>
              <a:buChar char="•"/>
              <a:defRPr/>
            </a:pPr>
            <a:endParaRPr lang="tr-TR" sz="2800" dirty="0" smtClean="0"/>
          </a:p>
          <a:p>
            <a:pPr lvl="1" algn="just" eaLnBrk="1" fontAlgn="auto" hangingPunct="1">
              <a:spcAft>
                <a:spcPts val="0"/>
              </a:spcAft>
              <a:buFont typeface="Arial" panose="020B0604020202020204" pitchFamily="34" charset="0"/>
              <a:buChar char="•"/>
              <a:defRPr/>
            </a:pPr>
            <a:r>
              <a:rPr lang="tr-TR" sz="2400" dirty="0" smtClean="0"/>
              <a:t>Varlığa dayalı menkul kıymetlerden oluşan havuzun veya havuzların izlenmesi, </a:t>
            </a:r>
          </a:p>
          <a:p>
            <a:pPr lvl="1" algn="just" eaLnBrk="1" fontAlgn="auto" hangingPunct="1">
              <a:spcAft>
                <a:spcPts val="0"/>
              </a:spcAft>
              <a:buFont typeface="Arial" panose="020B0604020202020204" pitchFamily="34" charset="0"/>
              <a:buChar char="•"/>
              <a:defRPr/>
            </a:pPr>
            <a:r>
              <a:rPr lang="tr-TR" sz="2400" dirty="0" smtClean="0"/>
              <a:t>Bu varlıkların nakit akışından, yönetiminden ve,</a:t>
            </a:r>
          </a:p>
          <a:p>
            <a:pPr lvl="1" algn="just" eaLnBrk="1" fontAlgn="auto" hangingPunct="1">
              <a:spcAft>
                <a:spcPts val="0"/>
              </a:spcAft>
              <a:buFont typeface="Arial" panose="020B0604020202020204" pitchFamily="34" charset="0"/>
              <a:buChar char="•"/>
              <a:defRPr/>
            </a:pPr>
            <a:r>
              <a:rPr lang="tr-TR" sz="2400" dirty="0" smtClean="0"/>
              <a:t>Bu havuzlara ait anapara ve faiz ödemelerinin toplanarak özel amaçlı kuruma iletilmesinden, </a:t>
            </a:r>
          </a:p>
          <a:p>
            <a:pPr lvl="1" algn="just" eaLnBrk="1" fontAlgn="auto" hangingPunct="1">
              <a:spcAft>
                <a:spcPts val="0"/>
              </a:spcAft>
              <a:buFont typeface="Arial" panose="020B0604020202020204" pitchFamily="34" charset="0"/>
              <a:buChar char="•"/>
              <a:defRPr/>
            </a:pPr>
            <a:r>
              <a:rPr lang="tr-TR" sz="2400" dirty="0" smtClean="0"/>
              <a:t>Yatırımcılara ve yedd-i emine sahip olunan varlık havuzuyla ilgili olarak dönemsel raporlar hazırlamaktan sorumludur. </a:t>
            </a:r>
          </a:p>
        </p:txBody>
      </p:sp>
    </p:spTree>
  </p:cSld>
  <p:clrMapOvr>
    <a:masterClrMapping/>
  </p:clrMapOvr>
  <p:transition spd="med">
    <p:zo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3. Özel Amaçlı Kurum (Special Purpose Entity) </a:t>
            </a:r>
          </a:p>
        </p:txBody>
      </p:sp>
      <p:sp>
        <p:nvSpPr>
          <p:cNvPr id="168963" name="İçerik Yer Tutucusu 2"/>
          <p:cNvSpPr>
            <a:spLocks noGrp="1"/>
          </p:cNvSpPr>
          <p:nvPr>
            <p:ph idx="1"/>
          </p:nvPr>
        </p:nvSpPr>
        <p:spPr/>
        <p:txBody>
          <a:bodyPr/>
          <a:lstStyle/>
          <a:p>
            <a:pPr algn="just" eaLnBrk="1" hangingPunct="1"/>
            <a:r>
              <a:rPr lang="tr-TR" altLang="tr-TR" sz="2800" dirty="0" smtClean="0"/>
              <a:t>Özel amaçlı kurumlar birçok farklı kaynak şirketten varlıkları alarak bu varlıklardan bir havuz oluşturarak </a:t>
            </a:r>
            <a:r>
              <a:rPr lang="tr-TR" altLang="tr-TR" sz="2800" b="1" dirty="0" smtClean="0">
                <a:solidFill>
                  <a:srgbClr val="FF0000"/>
                </a:solidFill>
              </a:rPr>
              <a:t>yatırımcılara menkul kıymetleri satan kurumlardır.</a:t>
            </a:r>
            <a:r>
              <a:rPr lang="tr-TR" altLang="tr-TR" sz="2800" dirty="0" smtClean="0"/>
              <a:t> </a:t>
            </a:r>
            <a:r>
              <a:rPr lang="tr-TR" altLang="tr-TR" sz="2800" b="1" dirty="0" smtClean="0">
                <a:solidFill>
                  <a:srgbClr val="FF0000"/>
                </a:solidFill>
              </a:rPr>
              <a:t>Özel amaçlı kurumun bilançosunun aktifinde sadece, varlığa dayalı menkul kıymet ihraç etmek amacıyla devraldığı alacaklar; pasifinde ise sadece menkul kıymetleştirmeden kaynaklanan borçları bulunur.</a:t>
            </a:r>
            <a:r>
              <a:rPr lang="tr-TR" altLang="tr-TR" sz="2800" dirty="0" smtClean="0"/>
              <a:t> Bu kuruluşlar faaliyetlerini, varlığa dayalı menkul kıymet ihracı ve bu yolla elde edilen gelirle kaynak şirketten menkul kıymetleştirecek varlıklar satın alınması şeklinde sınırlandırmaktadır. </a:t>
            </a:r>
          </a:p>
        </p:txBody>
      </p:sp>
    </p:spTree>
  </p:cSld>
  <p:clrMapOvr>
    <a:masterClrMapping/>
  </p:clrMapOvr>
  <p:transition spd="med">
    <p:zoom/>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Başlık 1"/>
          <p:cNvSpPr>
            <a:spLocks noGrp="1"/>
          </p:cNvSpPr>
          <p:nvPr>
            <p:ph type="title"/>
          </p:nvPr>
        </p:nvSpPr>
        <p:spPr/>
        <p:txBody>
          <a:bodyPr/>
          <a:lstStyle/>
          <a:p>
            <a:pPr eaLnBrk="1" hangingPunct="1"/>
            <a:r>
              <a:rPr lang="tr-TR" altLang="tr-TR" smtClean="0"/>
              <a:t>4. Yatırım Bankaları</a:t>
            </a:r>
          </a:p>
        </p:txBody>
      </p:sp>
      <p:sp>
        <p:nvSpPr>
          <p:cNvPr id="171011" name="İçerik Yer Tutucusu 2"/>
          <p:cNvSpPr>
            <a:spLocks noGrp="1"/>
          </p:cNvSpPr>
          <p:nvPr>
            <p:ph idx="1"/>
          </p:nvPr>
        </p:nvSpPr>
        <p:spPr/>
        <p:txBody>
          <a:bodyPr/>
          <a:lstStyle/>
          <a:p>
            <a:pPr algn="just" eaLnBrk="1" hangingPunct="1"/>
            <a:r>
              <a:rPr lang="tr-TR" altLang="tr-TR" sz="3000" dirty="0" smtClean="0"/>
              <a:t>Yatırım bankaları sistemde temel olarak hizmet veren firmaların casusu gibi faaliyet göstererek, </a:t>
            </a:r>
            <a:r>
              <a:rPr lang="tr-TR" altLang="tr-TR" sz="3000" b="1" dirty="0" smtClean="0">
                <a:solidFill>
                  <a:srgbClr val="FF0000"/>
                </a:solidFill>
              </a:rPr>
              <a:t>menkul kıymetleştirilen varlıkların satışında doğru alıcıları bulma amacını taşırlar.</a:t>
            </a:r>
            <a:r>
              <a:rPr lang="tr-TR" altLang="tr-TR" sz="3000" dirty="0" smtClean="0"/>
              <a:t> </a:t>
            </a:r>
            <a:r>
              <a:rPr lang="tr-TR" altLang="tr-TR" sz="3000" b="1" dirty="0" smtClean="0">
                <a:solidFill>
                  <a:srgbClr val="FF0000"/>
                </a:solidFill>
              </a:rPr>
              <a:t>Yatırım bankaları, varlığa dayalı menkul kıymetlerin satışına aracılık ederler. </a:t>
            </a:r>
            <a:r>
              <a:rPr lang="tr-TR" altLang="tr-TR" sz="3000" dirty="0" smtClean="0"/>
              <a:t>Bir diğer ifade ile yatırım bankaları, varlığa dayalı menkul kıymetlerin yatırımcılara satılmasına aracılık eden kurumlardır.</a:t>
            </a:r>
          </a:p>
        </p:txBody>
      </p:sp>
    </p:spTree>
  </p:cSld>
  <p:clrMapOvr>
    <a:masterClrMapping/>
  </p:clrMapOvr>
  <p:transition spd="med">
    <p:zoom/>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Yüklenimcilik (Underwriting)</a:t>
            </a:r>
            <a:endParaRPr lang="tr-TR" dirty="0"/>
          </a:p>
        </p:txBody>
      </p:sp>
      <p:sp>
        <p:nvSpPr>
          <p:cNvPr id="3" name="İçerik Yer Tutucusu 2"/>
          <p:cNvSpPr>
            <a:spLocks noGrp="1"/>
          </p:cNvSpPr>
          <p:nvPr>
            <p:ph idx="1"/>
          </p:nvPr>
        </p:nvSpPr>
        <p:spPr/>
        <p:txBody>
          <a:bodyPr/>
          <a:lstStyle/>
          <a:p>
            <a:pPr algn="just"/>
            <a:r>
              <a:rPr lang="tr-TR" sz="2800" dirty="0"/>
              <a:t>Yüklenimcilik, yatırım bankasının, şirketin finansman ihtiyacını karşılamak üzere çıkaracağı menkul kıymetleri belirlenen fiyat üzerinden satma yükümlülüğü altına girmesidir. Yatırım bankaları, bazı durumlarda, genellikle de küçük ve tanınmamış şirketlerin menkul kıymetlerinin pazarlanmasında, tüm ihraçların satışını kabul etmeyip, sadece bu konuda en iyi çabanın gösterileceğine dair anlaşma yapabilir </a:t>
            </a:r>
            <a:r>
              <a:rPr lang="tr-TR" sz="2800" b="1" dirty="0">
                <a:solidFill>
                  <a:srgbClr val="FF0000"/>
                </a:solidFill>
              </a:rPr>
              <a:t>(en iyi gayret aracılığı). </a:t>
            </a:r>
          </a:p>
        </p:txBody>
      </p:sp>
    </p:spTree>
    <p:extLst>
      <p:ext uri="{BB962C8B-B14F-4D97-AF65-F5344CB8AC3E}">
        <p14:creationId xmlns:p14="http://schemas.microsoft.com/office/powerpoint/2010/main" val="1838584699"/>
      </p:ext>
    </p:extLst>
  </p:cSld>
  <p:clrMapOvr>
    <a:masterClrMapping/>
  </p:clrMapOvr>
  <p:transition spd="med">
    <p:zoom/>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Yüklenimcilik (Underwriting)</a:t>
            </a:r>
            <a:endParaRPr lang="tr-TR" dirty="0"/>
          </a:p>
        </p:txBody>
      </p:sp>
      <p:sp>
        <p:nvSpPr>
          <p:cNvPr id="3" name="İçerik Yer Tutucusu 2"/>
          <p:cNvSpPr>
            <a:spLocks noGrp="1"/>
          </p:cNvSpPr>
          <p:nvPr>
            <p:ph idx="1"/>
          </p:nvPr>
        </p:nvSpPr>
        <p:spPr/>
        <p:txBody>
          <a:bodyPr/>
          <a:lstStyle/>
          <a:p>
            <a:pPr algn="just"/>
            <a:r>
              <a:rPr lang="tr-TR" sz="2800" dirty="0" smtClean="0"/>
              <a:t>Bazı </a:t>
            </a:r>
            <a:r>
              <a:rPr lang="tr-TR" sz="2800" dirty="0"/>
              <a:t>durumlarda da firma tarafından arz edilecek olan menkul kıymetleri önceden belirlenen fiyattan satın almayı kabul edebilmektedir </a:t>
            </a:r>
            <a:r>
              <a:rPr lang="tr-TR" sz="2800" b="1" dirty="0">
                <a:solidFill>
                  <a:srgbClr val="FF0000"/>
                </a:solidFill>
              </a:rPr>
              <a:t>(bakiyeyi yüklenim). </a:t>
            </a:r>
          </a:p>
        </p:txBody>
      </p:sp>
    </p:spTree>
    <p:extLst>
      <p:ext uri="{BB962C8B-B14F-4D97-AF65-F5344CB8AC3E}">
        <p14:creationId xmlns:p14="http://schemas.microsoft.com/office/powerpoint/2010/main" val="1218070207"/>
      </p:ext>
    </p:extLst>
  </p:cSld>
  <p:clrMapOvr>
    <a:masterClrMapping/>
  </p:clrMapOvr>
  <p:transition spd="med">
    <p:zoom/>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Soru</a:t>
            </a:r>
            <a:endParaRPr lang="tr-TR" dirty="0"/>
          </a:p>
        </p:txBody>
      </p:sp>
      <p:sp>
        <p:nvSpPr>
          <p:cNvPr id="3" name="İçerik Yer Tutucusu 2"/>
          <p:cNvSpPr>
            <a:spLocks noGrp="1"/>
          </p:cNvSpPr>
          <p:nvPr>
            <p:ph idx="1"/>
          </p:nvPr>
        </p:nvSpPr>
        <p:spPr/>
        <p:txBody>
          <a:bodyPr/>
          <a:lstStyle/>
          <a:p>
            <a:pPr marL="0" indent="0" algn="just">
              <a:buNone/>
            </a:pPr>
            <a:r>
              <a:rPr lang="tr-TR" dirty="0" smtClean="0"/>
              <a:t>Bir </a:t>
            </a:r>
            <a:r>
              <a:rPr lang="tr-TR" dirty="0"/>
              <a:t>yatırım bankası Murat İnşaat Şirketi'nin 20 milyon adet hissesini bakiyeyi yüklenim metoduyla satmayı planlamaktadır. Yatırım </a:t>
            </a:r>
            <a:r>
              <a:rPr lang="tr-TR" dirty="0" smtClean="0"/>
              <a:t>bankası, </a:t>
            </a:r>
            <a:r>
              <a:rPr lang="tr-TR" dirty="0"/>
              <a:t>Murat A.Ş.'ye hisse başına 15.50 TL ödemektedir ve daha sonra bu hisseleri pazarda hisse başına 16.35 TL'ye satmaktadır. Murat İnşaat Şirketi bu işten ne kadar kazanç sağlar? Yatırım bankasının kârını hesaplayınız. </a:t>
            </a:r>
          </a:p>
        </p:txBody>
      </p:sp>
    </p:spTree>
    <p:extLst>
      <p:ext uri="{BB962C8B-B14F-4D97-AF65-F5344CB8AC3E}">
        <p14:creationId xmlns:p14="http://schemas.microsoft.com/office/powerpoint/2010/main" val="726011582"/>
      </p:ext>
    </p:extLst>
  </p:cSld>
  <p:clrMapOvr>
    <a:masterClrMapping/>
  </p:clrMapOvr>
  <p:transition spd="med">
    <p:zoom/>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Cevap</a:t>
            </a:r>
            <a:endParaRPr lang="tr-TR" dirty="0"/>
          </a:p>
        </p:txBody>
      </p:sp>
      <p:sp>
        <p:nvSpPr>
          <p:cNvPr id="3" name="İçerik Yer Tutucusu 2"/>
          <p:cNvSpPr>
            <a:spLocks noGrp="1"/>
          </p:cNvSpPr>
          <p:nvPr>
            <p:ph idx="1"/>
          </p:nvPr>
        </p:nvSpPr>
        <p:spPr/>
        <p:txBody>
          <a:bodyPr/>
          <a:lstStyle/>
          <a:p>
            <a:pPr algn="just"/>
            <a:r>
              <a:rPr lang="tr-TR" dirty="0"/>
              <a:t>15.50 * 20.000.000 = 310.000.000 TL </a:t>
            </a:r>
            <a:endParaRPr lang="tr-TR" dirty="0" smtClean="0"/>
          </a:p>
          <a:p>
            <a:pPr marL="0" indent="0" algn="just">
              <a:buNone/>
            </a:pPr>
            <a:r>
              <a:rPr lang="tr-TR" dirty="0" smtClean="0"/>
              <a:t>Murat </a:t>
            </a:r>
            <a:r>
              <a:rPr lang="tr-TR" dirty="0"/>
              <a:t>A.Ş.'nin elde edeceği </a:t>
            </a:r>
            <a:r>
              <a:rPr lang="tr-TR" dirty="0" smtClean="0"/>
              <a:t>kaynaktır. </a:t>
            </a:r>
          </a:p>
          <a:p>
            <a:pPr marL="0" indent="0" algn="just">
              <a:buNone/>
            </a:pPr>
            <a:endParaRPr lang="tr-TR" dirty="0"/>
          </a:p>
          <a:p>
            <a:pPr marL="0" indent="0" algn="just">
              <a:buNone/>
            </a:pPr>
            <a:r>
              <a:rPr lang="tr-TR" dirty="0" smtClean="0"/>
              <a:t>(</a:t>
            </a:r>
            <a:r>
              <a:rPr lang="tr-TR" dirty="0"/>
              <a:t>16.35 - 15.50) * 20.000.000 = 17.000.000 TL Yatırım Bankasının kârı olarak bulunur. </a:t>
            </a:r>
            <a:endParaRPr lang="tr-TR" dirty="0" smtClean="0"/>
          </a:p>
          <a:p>
            <a:pPr marL="0" indent="0" algn="just">
              <a:buNone/>
            </a:pPr>
            <a:endParaRPr lang="tr-TR" i="1" dirty="0" smtClean="0"/>
          </a:p>
          <a:p>
            <a:pPr marL="0" indent="0" algn="just">
              <a:buNone/>
            </a:pPr>
            <a:r>
              <a:rPr lang="tr-TR" i="1" dirty="0" smtClean="0"/>
              <a:t>Hisseler </a:t>
            </a:r>
            <a:r>
              <a:rPr lang="tr-TR" i="1" dirty="0"/>
              <a:t>Murat A.Ş.'den hisse başına 15.50 TL'ye alınıp; pazarda önceden belirlenmiş fiyat olan 16.35 </a:t>
            </a:r>
            <a:r>
              <a:rPr lang="tr-TR" i="1" dirty="0" smtClean="0"/>
              <a:t>TL‘ye </a:t>
            </a:r>
            <a:r>
              <a:rPr lang="tr-TR" i="1" dirty="0"/>
              <a:t>satılmış </a:t>
            </a:r>
            <a:r>
              <a:rPr lang="tr-TR" i="1" dirty="0" smtClean="0"/>
              <a:t>olur. </a:t>
            </a:r>
            <a:endParaRPr lang="tr-TR" i="1" dirty="0"/>
          </a:p>
        </p:txBody>
      </p:sp>
    </p:spTree>
    <p:extLst>
      <p:ext uri="{BB962C8B-B14F-4D97-AF65-F5344CB8AC3E}">
        <p14:creationId xmlns:p14="http://schemas.microsoft.com/office/powerpoint/2010/main" val="841378095"/>
      </p:ext>
    </p:extLst>
  </p:cSld>
  <p:clrMapOvr>
    <a:masterClrMapping/>
  </p:clrMapOvr>
  <p:transition spd="med">
    <p:zoom/>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Soru</a:t>
            </a:r>
            <a:endParaRPr lang="tr-TR" dirty="0"/>
          </a:p>
        </p:txBody>
      </p:sp>
      <p:sp>
        <p:nvSpPr>
          <p:cNvPr id="3" name="İçerik Yer Tutucusu 2"/>
          <p:cNvSpPr>
            <a:spLocks noGrp="1"/>
          </p:cNvSpPr>
          <p:nvPr>
            <p:ph idx="1"/>
          </p:nvPr>
        </p:nvSpPr>
        <p:spPr/>
        <p:txBody>
          <a:bodyPr/>
          <a:lstStyle/>
          <a:p>
            <a:pPr algn="just"/>
            <a:r>
              <a:rPr lang="tr-TR" dirty="0"/>
              <a:t>Diyelim ki yatırım bankası 20 milyon adet hisse senedini en iyi gayret aracılığı metodu ile satmak üzere Murat A.Ş. ile anlaşıyor. Yatırım bankeri 15.50 TL'den 18.4 milyon adet hisse satabiliyor ve Murat A.Ş.'ye en iyi gayret aracılığından hisse başına 0.375 TL komisyon kesiyor. Bu durumda Murat İnşaat Şirketi bu işten ne kadar kazanç sağlar? Yatırım bankasının kârını tekrar hesaplayınız. </a:t>
            </a:r>
          </a:p>
        </p:txBody>
      </p:sp>
    </p:spTree>
    <p:extLst>
      <p:ext uri="{BB962C8B-B14F-4D97-AF65-F5344CB8AC3E}">
        <p14:creationId xmlns:p14="http://schemas.microsoft.com/office/powerpoint/2010/main" val="193804641"/>
      </p:ext>
    </p:extLst>
  </p:cSld>
  <p:clrMapOvr>
    <a:masterClrMapping/>
  </p:clrMapOvr>
  <p:transition spd="med">
    <p:zoom/>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Cevap</a:t>
            </a:r>
            <a:endParaRPr lang="tr-TR" dirty="0"/>
          </a:p>
        </p:txBody>
      </p:sp>
      <p:sp>
        <p:nvSpPr>
          <p:cNvPr id="3" name="İçerik Yer Tutucusu 2"/>
          <p:cNvSpPr>
            <a:spLocks noGrp="1"/>
          </p:cNvSpPr>
          <p:nvPr>
            <p:ph idx="1"/>
          </p:nvPr>
        </p:nvSpPr>
        <p:spPr/>
        <p:txBody>
          <a:bodyPr/>
          <a:lstStyle/>
          <a:p>
            <a:pPr algn="just"/>
            <a:r>
              <a:rPr lang="tr-TR" dirty="0"/>
              <a:t>(15.50 - 0.375) * 18.400.000 = 278.000.000 TL Murat A.Ş.'nin elde edeceği kazançtır. </a:t>
            </a:r>
            <a:endParaRPr lang="tr-TR" dirty="0" smtClean="0"/>
          </a:p>
          <a:p>
            <a:pPr algn="just"/>
            <a:endParaRPr lang="tr-TR" dirty="0"/>
          </a:p>
          <a:p>
            <a:pPr algn="just"/>
            <a:r>
              <a:rPr lang="tr-TR" dirty="0"/>
              <a:t>0.375 * 18.400.000 = 6.900.000 TL Yatırım Bankasının kârı olarak bulunur. </a:t>
            </a:r>
            <a:endParaRPr lang="tr-TR" dirty="0" smtClean="0"/>
          </a:p>
          <a:p>
            <a:pPr marL="0" indent="0" algn="just">
              <a:buNone/>
            </a:pPr>
            <a:r>
              <a:rPr lang="tr-TR" i="1" dirty="0" smtClean="0"/>
              <a:t>Burada </a:t>
            </a:r>
            <a:r>
              <a:rPr lang="tr-TR" i="1" dirty="0"/>
              <a:t>18.4 milyon hissenin en iyi gayret ile 15.50 TL ye satılması karşılığında hisse başına 0.375 TL komisyon alınmıştır. </a:t>
            </a:r>
          </a:p>
        </p:txBody>
      </p:sp>
    </p:spTree>
    <p:extLst>
      <p:ext uri="{BB962C8B-B14F-4D97-AF65-F5344CB8AC3E}">
        <p14:creationId xmlns:p14="http://schemas.microsoft.com/office/powerpoint/2010/main" val="840925931"/>
      </p:ext>
    </p:extLst>
  </p:cSld>
  <p:clrMapOvr>
    <a:masterClrMapping/>
  </p:clrMapOvr>
  <p:transition spd="med">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aşlık 3"/>
          <p:cNvSpPr>
            <a:spLocks noGrp="1"/>
          </p:cNvSpPr>
          <p:nvPr>
            <p:ph type="title"/>
          </p:nvPr>
        </p:nvSpPr>
        <p:spPr/>
        <p:txBody>
          <a:bodyPr/>
          <a:lstStyle/>
          <a:p>
            <a:pPr eaLnBrk="1" hangingPunct="1"/>
            <a:r>
              <a:rPr lang="tr-TR" altLang="tr-TR" cap="none" smtClean="0"/>
              <a:t>KREDİ MEKTUPLU DÖVİZ TEVDİAT HESAPLARI</a:t>
            </a:r>
          </a:p>
        </p:txBody>
      </p:sp>
    </p:spTree>
  </p:cSld>
  <p:clrMapOvr>
    <a:masterClrMapping/>
  </p:clrMapOvr>
  <p:transition spd="med">
    <p:zoom/>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Yüklenimci (Underwriter), ilk ihraçlarda aracılık rolü üstlenmektedir. Bir şirketin menkul kıymetini alan underwriter, böylece o menkul kıymetin belirtilen fiyattan satışını garanti etmiş olmaktadır. </a:t>
            </a:r>
            <a:endParaRPr lang="tr-TR" dirty="0" smtClean="0"/>
          </a:p>
          <a:p>
            <a:pPr algn="just"/>
            <a:r>
              <a:rPr lang="tr-TR" dirty="0" smtClean="0"/>
              <a:t>Eğer </a:t>
            </a:r>
            <a:r>
              <a:rPr lang="tr-TR" dirty="0"/>
              <a:t>söz konusu fiyattan satamaz ve fiyatı düşürmek zorunda kalırsa, zararı şirket değil underwriter üstlenmektedir.</a:t>
            </a:r>
          </a:p>
        </p:txBody>
      </p:sp>
    </p:spTree>
    <p:extLst>
      <p:ext uri="{BB962C8B-B14F-4D97-AF65-F5344CB8AC3E}">
        <p14:creationId xmlns:p14="http://schemas.microsoft.com/office/powerpoint/2010/main" val="4109960980"/>
      </p:ext>
    </p:extLst>
  </p:cSld>
  <p:clrMapOvr>
    <a:masterClrMapping/>
  </p:clrMapOvr>
  <p:transition spd="med">
    <p:zoom/>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Başlık 1"/>
          <p:cNvSpPr>
            <a:spLocks noGrp="1"/>
          </p:cNvSpPr>
          <p:nvPr>
            <p:ph type="title"/>
          </p:nvPr>
        </p:nvSpPr>
        <p:spPr/>
        <p:txBody>
          <a:bodyPr/>
          <a:lstStyle/>
          <a:p>
            <a:pPr eaLnBrk="1" hangingPunct="1"/>
            <a:r>
              <a:rPr lang="tr-TR" altLang="tr-TR" dirty="0" smtClean="0"/>
              <a:t>5. Güvence Mekanizmaları</a:t>
            </a:r>
          </a:p>
        </p:txBody>
      </p:sp>
      <p:sp>
        <p:nvSpPr>
          <p:cNvPr id="172035" name="İçerik Yer Tutucusu 2"/>
          <p:cNvSpPr>
            <a:spLocks noGrp="1"/>
          </p:cNvSpPr>
          <p:nvPr>
            <p:ph idx="1"/>
          </p:nvPr>
        </p:nvSpPr>
        <p:spPr/>
        <p:txBody>
          <a:bodyPr/>
          <a:lstStyle/>
          <a:p>
            <a:pPr algn="just" eaLnBrk="1" hangingPunct="1"/>
            <a:r>
              <a:rPr lang="tr-TR" altLang="tr-TR" sz="3000" dirty="0" smtClean="0"/>
              <a:t>Varlığa dayalı menkul kıymet ihracında;</a:t>
            </a:r>
          </a:p>
          <a:p>
            <a:pPr algn="just" eaLnBrk="1" hangingPunct="1"/>
            <a:endParaRPr lang="tr-TR" altLang="tr-TR" sz="3000" dirty="0" smtClean="0"/>
          </a:p>
          <a:p>
            <a:pPr lvl="1" algn="just" eaLnBrk="1" hangingPunct="1"/>
            <a:r>
              <a:rPr lang="tr-TR" altLang="tr-TR" sz="2600" dirty="0" smtClean="0"/>
              <a:t>Menkul kıymetin risklerini azaltmak, </a:t>
            </a:r>
          </a:p>
          <a:p>
            <a:pPr lvl="1" algn="just" eaLnBrk="1" hangingPunct="1"/>
            <a:r>
              <a:rPr lang="tr-TR" altLang="tr-TR" sz="2600" dirty="0" smtClean="0"/>
              <a:t>Daha iyi bir derecelendirmeye tabii olmak ve,</a:t>
            </a:r>
          </a:p>
          <a:p>
            <a:pPr lvl="1" algn="just" eaLnBrk="1" hangingPunct="1"/>
            <a:r>
              <a:rPr lang="tr-TR" altLang="tr-TR" sz="2600" dirty="0" smtClean="0"/>
              <a:t>Pazarlama gücünü arttırmak,</a:t>
            </a:r>
          </a:p>
          <a:p>
            <a:pPr marL="457200" lvl="1" indent="0" algn="just" eaLnBrk="1" hangingPunct="1">
              <a:buNone/>
            </a:pPr>
            <a:endParaRPr lang="tr-TR" altLang="tr-TR" sz="2600" dirty="0" smtClean="0"/>
          </a:p>
          <a:p>
            <a:pPr marL="57150" indent="0" algn="just" eaLnBrk="1" hangingPunct="1">
              <a:buNone/>
            </a:pPr>
            <a:r>
              <a:rPr lang="tr-TR" altLang="tr-TR" sz="3000" dirty="0" smtClean="0"/>
              <a:t>nedeniyle bazı güvence mekanizmalarına ihtiyaç duyulmaktadır. </a:t>
            </a:r>
          </a:p>
        </p:txBody>
      </p:sp>
    </p:spTree>
  </p:cSld>
  <p:clrMapOvr>
    <a:masterClrMapping/>
  </p:clrMapOvr>
  <p:transition spd="med">
    <p:zoom/>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sz="3000" dirty="0"/>
              <a:t>Güvenceler, güvencenin niteliğine göre </a:t>
            </a:r>
            <a:r>
              <a:rPr lang="tr-TR" sz="3000" b="1" dirty="0">
                <a:solidFill>
                  <a:srgbClr val="FF0000"/>
                </a:solidFill>
              </a:rPr>
              <a:t>bankalar, sigorta şirketleri ve diğer finansal kurumlar </a:t>
            </a:r>
            <a:r>
              <a:rPr lang="tr-TR" sz="3000" dirty="0"/>
              <a:t>tarafından sağlanabilmekte ve bu kapsamdaki </a:t>
            </a:r>
            <a:r>
              <a:rPr lang="tr-TR" sz="3000" b="1" dirty="0">
                <a:solidFill>
                  <a:srgbClr val="FF0000"/>
                </a:solidFill>
              </a:rPr>
              <a:t>üçüncü kişilerce sağlanan kredi garantisi</a:t>
            </a:r>
            <a:r>
              <a:rPr lang="tr-TR" sz="3000" dirty="0"/>
              <a:t>, </a:t>
            </a:r>
            <a:r>
              <a:rPr lang="tr-TR" sz="3000" b="1" dirty="0">
                <a:solidFill>
                  <a:srgbClr val="FF0000"/>
                </a:solidFill>
              </a:rPr>
              <a:t>yüksek kredi dereceli bir bankanın teminat mektubu </a:t>
            </a:r>
            <a:r>
              <a:rPr lang="tr-TR" sz="3000" dirty="0"/>
              <a:t>veya yine </a:t>
            </a:r>
            <a:r>
              <a:rPr lang="tr-TR" sz="3000" b="1" dirty="0">
                <a:solidFill>
                  <a:srgbClr val="FF0000"/>
                </a:solidFill>
              </a:rPr>
              <a:t>yüksek dereceli bir firmanın bonosu </a:t>
            </a:r>
            <a:r>
              <a:rPr lang="tr-TR" sz="3000" dirty="0"/>
              <a:t>şeklinde olabilmektedir.</a:t>
            </a:r>
          </a:p>
        </p:txBody>
      </p:sp>
    </p:spTree>
    <p:extLst>
      <p:ext uri="{BB962C8B-B14F-4D97-AF65-F5344CB8AC3E}">
        <p14:creationId xmlns:p14="http://schemas.microsoft.com/office/powerpoint/2010/main" val="377580720"/>
      </p:ext>
    </p:extLst>
  </p:cSld>
  <p:clrMapOvr>
    <a:masterClrMapping/>
  </p:clrMapOvr>
  <p:transition spd="med">
    <p:zoom/>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altLang="tr-TR" dirty="0"/>
              <a:t>Bu amaçla, </a:t>
            </a:r>
            <a:r>
              <a:rPr lang="tr-TR" altLang="tr-TR" b="1" dirty="0">
                <a:solidFill>
                  <a:srgbClr val="FF0000"/>
                </a:solidFill>
              </a:rPr>
              <a:t>ihraççı tarafından sağlanan güvence mekanizmalarına “içsel güvence mekanizmaları</a:t>
            </a:r>
            <a:r>
              <a:rPr lang="tr-TR" altLang="tr-TR" dirty="0"/>
              <a:t> (</a:t>
            </a:r>
            <a:r>
              <a:rPr lang="tr-TR" altLang="tr-TR" dirty="0" err="1"/>
              <a:t>internal</a:t>
            </a:r>
            <a:r>
              <a:rPr lang="tr-TR" altLang="tr-TR" dirty="0"/>
              <a:t> </a:t>
            </a:r>
            <a:r>
              <a:rPr lang="tr-TR" altLang="tr-TR" dirty="0" err="1"/>
              <a:t>credit</a:t>
            </a:r>
            <a:r>
              <a:rPr lang="tr-TR" altLang="tr-TR" dirty="0"/>
              <a:t> </a:t>
            </a:r>
            <a:r>
              <a:rPr lang="tr-TR" altLang="tr-TR" dirty="0" err="1"/>
              <a:t>enhancements</a:t>
            </a:r>
            <a:r>
              <a:rPr lang="tr-TR" altLang="tr-TR" dirty="0"/>
              <a:t>)”, </a:t>
            </a:r>
            <a:endParaRPr lang="tr-TR" altLang="tr-TR" dirty="0" smtClean="0"/>
          </a:p>
          <a:p>
            <a:pPr algn="just"/>
            <a:r>
              <a:rPr lang="tr-TR" altLang="tr-TR" b="1" dirty="0" smtClean="0">
                <a:solidFill>
                  <a:srgbClr val="FF0000"/>
                </a:solidFill>
              </a:rPr>
              <a:t>Üçüncü </a:t>
            </a:r>
            <a:r>
              <a:rPr lang="tr-TR" altLang="tr-TR" b="1" dirty="0">
                <a:solidFill>
                  <a:srgbClr val="FF0000"/>
                </a:solidFill>
              </a:rPr>
              <a:t>şahıslar tarafından sağlananlara ise “dışsal güvence mekanizmaları </a:t>
            </a:r>
            <a:r>
              <a:rPr lang="tr-TR" altLang="tr-TR" dirty="0"/>
              <a:t>(</a:t>
            </a:r>
            <a:r>
              <a:rPr lang="tr-TR" altLang="tr-TR" dirty="0" err="1"/>
              <a:t>external</a:t>
            </a:r>
            <a:r>
              <a:rPr lang="tr-TR" altLang="tr-TR" dirty="0"/>
              <a:t> </a:t>
            </a:r>
            <a:r>
              <a:rPr lang="tr-TR" altLang="tr-TR" dirty="0" err="1"/>
              <a:t>credit</a:t>
            </a:r>
            <a:r>
              <a:rPr lang="tr-TR" altLang="tr-TR" dirty="0"/>
              <a:t> </a:t>
            </a:r>
            <a:r>
              <a:rPr lang="tr-TR" altLang="tr-TR" dirty="0" err="1"/>
              <a:t>enhancements</a:t>
            </a:r>
            <a:r>
              <a:rPr lang="tr-TR" altLang="tr-TR" dirty="0"/>
              <a:t>)” adı verilmektedir.</a:t>
            </a:r>
          </a:p>
          <a:p>
            <a:pPr algn="just"/>
            <a:endParaRPr lang="tr-TR" dirty="0"/>
          </a:p>
        </p:txBody>
      </p:sp>
    </p:spTree>
    <p:extLst>
      <p:ext uri="{BB962C8B-B14F-4D97-AF65-F5344CB8AC3E}">
        <p14:creationId xmlns:p14="http://schemas.microsoft.com/office/powerpoint/2010/main" val="1904861089"/>
      </p:ext>
    </p:extLst>
  </p:cSld>
  <p:clrMapOvr>
    <a:masterClrMapping/>
  </p:clrMapOvr>
  <p:transition spd="med">
    <p:zoom/>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Başlık 1"/>
          <p:cNvSpPr>
            <a:spLocks noGrp="1"/>
          </p:cNvSpPr>
          <p:nvPr>
            <p:ph type="title"/>
          </p:nvPr>
        </p:nvSpPr>
        <p:spPr/>
        <p:txBody>
          <a:bodyPr/>
          <a:lstStyle/>
          <a:p>
            <a:pPr eaLnBrk="1" hangingPunct="1"/>
            <a:r>
              <a:rPr lang="tr-TR" altLang="tr-TR" dirty="0" smtClean="0"/>
              <a:t>6. Derecelendirme Şirketleri</a:t>
            </a:r>
          </a:p>
        </p:txBody>
      </p:sp>
      <p:sp>
        <p:nvSpPr>
          <p:cNvPr id="173059" name="İçerik Yer Tutucusu 2"/>
          <p:cNvSpPr>
            <a:spLocks noGrp="1"/>
          </p:cNvSpPr>
          <p:nvPr>
            <p:ph idx="1"/>
          </p:nvPr>
        </p:nvSpPr>
        <p:spPr/>
        <p:txBody>
          <a:bodyPr/>
          <a:lstStyle/>
          <a:p>
            <a:pPr algn="just" eaLnBrk="1" hangingPunct="1"/>
            <a:r>
              <a:rPr lang="tr-TR" altLang="tr-TR" sz="3100" dirty="0" smtClean="0"/>
              <a:t>Derecelendirme şirketleri, </a:t>
            </a:r>
            <a:r>
              <a:rPr lang="tr-TR" altLang="tr-TR" sz="3000" b="1" dirty="0" smtClean="0">
                <a:solidFill>
                  <a:srgbClr val="FF0000"/>
                </a:solidFill>
              </a:rPr>
              <a:t>ihraç edilen varlığa dayalı menkul kıymetlerin derecelendirmesini yapar.</a:t>
            </a:r>
            <a:r>
              <a:rPr lang="tr-TR" altLang="tr-TR" sz="3100" dirty="0" smtClean="0"/>
              <a:t> Derecelendirme şirketleri; </a:t>
            </a:r>
            <a:r>
              <a:rPr lang="tr-TR" altLang="tr-TR" sz="3100" b="1" dirty="0" smtClean="0">
                <a:solidFill>
                  <a:srgbClr val="FF0000"/>
                </a:solidFill>
              </a:rPr>
              <a:t>kredi riski, nakit akımı ve hukuki yükümlülük</a:t>
            </a:r>
            <a:r>
              <a:rPr lang="tr-TR" altLang="tr-TR" sz="3100" dirty="0" smtClean="0"/>
              <a:t> olmak üzere üç ana grup çerçevesinde analiz yapmaktadırlar.</a:t>
            </a:r>
          </a:p>
          <a:p>
            <a:pPr algn="just" eaLnBrk="1" hangingPunct="1"/>
            <a:r>
              <a:rPr lang="tr-TR" altLang="tr-TR" sz="3100" dirty="0" smtClean="0"/>
              <a:t>Derecelendirme şirketleri, tahvil gibi geleneksel menkul kıymetlerin ihracında şirketin genel kredibilitesini ölçerken, </a:t>
            </a:r>
            <a:r>
              <a:rPr lang="tr-TR" altLang="tr-TR" sz="3100" b="1" dirty="0" smtClean="0">
                <a:solidFill>
                  <a:srgbClr val="FF0000"/>
                </a:solidFill>
              </a:rPr>
              <a:t>seküritizasyon işlemi esas olarak, menkul kıymetleştirecek alacakları değerlendirir.</a:t>
            </a:r>
          </a:p>
          <a:p>
            <a:pPr algn="just" eaLnBrk="1" hangingPunct="1"/>
            <a:endParaRPr lang="tr-TR" altLang="tr-TR" sz="3100" dirty="0" smtClean="0"/>
          </a:p>
        </p:txBody>
      </p:sp>
    </p:spTree>
  </p:cSld>
  <p:clrMapOvr>
    <a:masterClrMapping/>
  </p:clrMapOvr>
  <p:transition spd="med">
    <p:zoom/>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Başlık 1"/>
          <p:cNvSpPr>
            <a:spLocks noGrp="1"/>
          </p:cNvSpPr>
          <p:nvPr>
            <p:ph type="title"/>
          </p:nvPr>
        </p:nvSpPr>
        <p:spPr/>
        <p:txBody>
          <a:bodyPr/>
          <a:lstStyle/>
          <a:p>
            <a:pPr eaLnBrk="1" hangingPunct="1"/>
            <a:r>
              <a:rPr lang="tr-TR" altLang="tr-TR" dirty="0" smtClean="0"/>
              <a:t>7. Yedd-i Emin</a:t>
            </a:r>
          </a:p>
        </p:txBody>
      </p:sp>
      <p:sp>
        <p:nvSpPr>
          <p:cNvPr id="174083" name="İçerik Yer Tutucusu 2"/>
          <p:cNvSpPr>
            <a:spLocks noGrp="1"/>
          </p:cNvSpPr>
          <p:nvPr>
            <p:ph idx="1"/>
          </p:nvPr>
        </p:nvSpPr>
        <p:spPr>
          <a:xfrm>
            <a:off x="457200" y="1412875"/>
            <a:ext cx="8229600" cy="4525963"/>
          </a:xfrm>
        </p:spPr>
        <p:txBody>
          <a:bodyPr/>
          <a:lstStyle/>
          <a:p>
            <a:pPr algn="just" eaLnBrk="1" hangingPunct="1"/>
            <a:endParaRPr lang="tr-TR" sz="2800" dirty="0" smtClean="0"/>
          </a:p>
          <a:p>
            <a:pPr algn="just" eaLnBrk="1" hangingPunct="1"/>
            <a:r>
              <a:rPr lang="tr-TR" sz="2800" b="1" dirty="0" smtClean="0">
                <a:solidFill>
                  <a:srgbClr val="FF0000"/>
                </a:solidFill>
              </a:rPr>
              <a:t>Varlığa dayalı </a:t>
            </a:r>
            <a:r>
              <a:rPr lang="tr-TR" sz="2800" b="1" dirty="0">
                <a:solidFill>
                  <a:srgbClr val="FF0000"/>
                </a:solidFill>
              </a:rPr>
              <a:t>menkul kıymetlerin saklanması</a:t>
            </a:r>
            <a:r>
              <a:rPr lang="tr-TR" sz="2800" dirty="0"/>
              <a:t>, yatırımcıların korunması amacıyla </a:t>
            </a:r>
            <a:r>
              <a:rPr lang="tr-TR" sz="2800" b="1" dirty="0">
                <a:solidFill>
                  <a:srgbClr val="FF0000"/>
                </a:solidFill>
              </a:rPr>
              <a:t>gerektiğinde yatırımcılar adına alacakların tahsili ve dağıtımı</a:t>
            </a:r>
            <a:r>
              <a:rPr lang="tr-TR" sz="2800" dirty="0"/>
              <a:t>, yatırımcıların korunması ve bilgilendirilmesi gibi görevlerden sorumlu olan kurum yeddi emin (Trustee) kurumudur. </a:t>
            </a:r>
            <a:endParaRPr lang="tr-TR" altLang="tr-TR" sz="2800" dirty="0" smtClean="0"/>
          </a:p>
        </p:txBody>
      </p:sp>
    </p:spTree>
  </p:cSld>
  <p:clrMapOvr>
    <a:masterClrMapping/>
  </p:clrMapOvr>
  <p:transition spd="med">
    <p:zoom/>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Başlık 1"/>
          <p:cNvSpPr>
            <a:spLocks noGrp="1"/>
          </p:cNvSpPr>
          <p:nvPr>
            <p:ph type="title"/>
          </p:nvPr>
        </p:nvSpPr>
        <p:spPr/>
        <p:txBody>
          <a:bodyPr/>
          <a:lstStyle/>
          <a:p>
            <a:pPr eaLnBrk="1" hangingPunct="1"/>
            <a:r>
              <a:rPr lang="tr-TR" altLang="tr-TR" dirty="0" smtClean="0"/>
              <a:t>7. Yedd-i Emin</a:t>
            </a:r>
          </a:p>
        </p:txBody>
      </p:sp>
      <p:sp>
        <p:nvSpPr>
          <p:cNvPr id="174083" name="İçerik Yer Tutucusu 2"/>
          <p:cNvSpPr>
            <a:spLocks noGrp="1"/>
          </p:cNvSpPr>
          <p:nvPr>
            <p:ph idx="1"/>
          </p:nvPr>
        </p:nvSpPr>
        <p:spPr>
          <a:xfrm>
            <a:off x="457200" y="1412875"/>
            <a:ext cx="8229600" cy="4525963"/>
          </a:xfrm>
        </p:spPr>
        <p:txBody>
          <a:bodyPr/>
          <a:lstStyle/>
          <a:p>
            <a:pPr algn="just" eaLnBrk="1" hangingPunct="1"/>
            <a:endParaRPr lang="tr-TR" sz="2800" dirty="0" smtClean="0"/>
          </a:p>
          <a:p>
            <a:pPr algn="just" eaLnBrk="1" hangingPunct="1"/>
            <a:r>
              <a:rPr lang="tr-TR" sz="2800" b="1" dirty="0" smtClean="0">
                <a:solidFill>
                  <a:srgbClr val="FF0000"/>
                </a:solidFill>
              </a:rPr>
              <a:t>Yeddi </a:t>
            </a:r>
            <a:r>
              <a:rPr lang="tr-TR" sz="2800" b="1" dirty="0">
                <a:solidFill>
                  <a:srgbClr val="FF0000"/>
                </a:solidFill>
              </a:rPr>
              <a:t>emin kuruluşu menkul kıymet arz eden ile menkul kıymet talep eden arasında aracılık yapmaktadır. </a:t>
            </a:r>
            <a:r>
              <a:rPr lang="tr-TR" sz="2800" dirty="0"/>
              <a:t>Diğer bir deyişle, </a:t>
            </a:r>
            <a:r>
              <a:rPr lang="tr-TR" sz="2800" b="1" dirty="0">
                <a:solidFill>
                  <a:srgbClr val="FF0000"/>
                </a:solidFill>
              </a:rPr>
              <a:t>bir güvence mekanizması sunarak sistemin etkin çalışmasını sağlamaktadır.</a:t>
            </a:r>
            <a:r>
              <a:rPr lang="tr-TR" sz="2800" dirty="0"/>
              <a:t> Bu yönüyle yeddi emin sistemin temel kurumlarından biridir.</a:t>
            </a:r>
            <a:endParaRPr lang="tr-TR" altLang="tr-TR" sz="2800" dirty="0" smtClean="0"/>
          </a:p>
        </p:txBody>
      </p:sp>
    </p:spTree>
    <p:extLst>
      <p:ext uri="{BB962C8B-B14F-4D97-AF65-F5344CB8AC3E}">
        <p14:creationId xmlns:p14="http://schemas.microsoft.com/office/powerpoint/2010/main" val="547865332"/>
      </p:ext>
    </p:extLst>
  </p:cSld>
  <p:clrMapOvr>
    <a:masterClrMapping/>
  </p:clrMapOvr>
  <p:transition spd="med">
    <p:zoom/>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Başlık 1"/>
          <p:cNvSpPr>
            <a:spLocks noGrp="1"/>
          </p:cNvSpPr>
          <p:nvPr>
            <p:ph type="title"/>
          </p:nvPr>
        </p:nvSpPr>
        <p:spPr/>
        <p:txBody>
          <a:bodyPr/>
          <a:lstStyle/>
          <a:p>
            <a:pPr eaLnBrk="1" hangingPunct="1"/>
            <a:r>
              <a:rPr lang="tr-TR" altLang="tr-TR" smtClean="0"/>
              <a:t>8. Yatırımcılar </a:t>
            </a:r>
          </a:p>
        </p:txBody>
      </p:sp>
      <p:sp>
        <p:nvSpPr>
          <p:cNvPr id="175107" name="İçerik Yer Tutucusu 2"/>
          <p:cNvSpPr>
            <a:spLocks noGrp="1"/>
          </p:cNvSpPr>
          <p:nvPr>
            <p:ph idx="1"/>
          </p:nvPr>
        </p:nvSpPr>
        <p:spPr/>
        <p:txBody>
          <a:bodyPr/>
          <a:lstStyle/>
          <a:p>
            <a:pPr algn="just" eaLnBrk="1" hangingPunct="1"/>
            <a:r>
              <a:rPr lang="tr-TR" altLang="tr-TR" sz="3000" b="1" dirty="0" smtClean="0">
                <a:solidFill>
                  <a:srgbClr val="FF0000"/>
                </a:solidFill>
              </a:rPr>
              <a:t>Varlığa dayalı menkul kıymetlere yatırım yapan gerçek ve tüzel kişilerdir. </a:t>
            </a:r>
            <a:r>
              <a:rPr lang="tr-TR" altLang="tr-TR" sz="3000" dirty="0" smtClean="0"/>
              <a:t>Bir diğer ifade ile menkul kıymetleştirme sürecinde ihraç edilen varlığa dayalı menkul kıymetleri alan bireysel ya da kurumsal yatırımcılardır. </a:t>
            </a:r>
            <a:r>
              <a:rPr lang="tr-TR" altLang="tr-TR" sz="3000" b="1" dirty="0" smtClean="0">
                <a:solidFill>
                  <a:srgbClr val="FF0000"/>
                </a:solidFill>
              </a:rPr>
              <a:t>Kurumsal yatırımcılar arasında bankalar, yatırım fonları, sigorta şirketleri vb. örnek olarak gösterilebilir.</a:t>
            </a:r>
          </a:p>
        </p:txBody>
      </p:sp>
    </p:spTree>
  </p:cSld>
  <p:clrMapOvr>
    <a:masterClrMapping/>
  </p:clrMapOvr>
  <p:transition spd="med">
    <p:zoom/>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MENKUL KIYMETLEŞTİRMEYE KONU OLAN VARLIKLAR</a:t>
            </a:r>
          </a:p>
        </p:txBody>
      </p:sp>
      <p:sp>
        <p:nvSpPr>
          <p:cNvPr id="176131" name="İçerik Yer Tutucusu 2"/>
          <p:cNvSpPr>
            <a:spLocks noGrp="1"/>
          </p:cNvSpPr>
          <p:nvPr>
            <p:ph idx="1"/>
          </p:nvPr>
        </p:nvSpPr>
        <p:spPr/>
        <p:txBody>
          <a:bodyPr/>
          <a:lstStyle/>
          <a:p>
            <a:pPr algn="just" eaLnBrk="1" hangingPunct="1"/>
            <a:r>
              <a:rPr lang="tr-TR" altLang="tr-TR" sz="2400" dirty="0" smtClean="0"/>
              <a:t>Menkul kıymetleştirme, nakit akımına dayalı bir finansman tekniği olduğu için, </a:t>
            </a:r>
            <a:r>
              <a:rPr lang="tr-TR" altLang="tr-TR" sz="2400" b="1" dirty="0" smtClean="0">
                <a:solidFill>
                  <a:srgbClr val="FF0000"/>
                </a:solidFill>
              </a:rPr>
              <a:t>menkul kıymetleştirilecek varlığın mutlaka varlığa dayalı menkul kıymetin geri ödemesinde kullanılacak bir nakit akımı yaratması gereklidir</a:t>
            </a:r>
            <a:r>
              <a:rPr lang="tr-TR" altLang="tr-TR" sz="2400" dirty="0" smtClean="0"/>
              <a:t>. Bu nedenle, seküritizasyona konu olan varlık, esas olarak, gelecekte bir nakit akımı yaratma potansiyeline sahip alacak haklarıdır. Nakit akımı yaratma potansiyeline sahip alacakların menkul kıymetleştirilmesine en ilginç örnek, 1997 yılında ABD’de , ünlü müzisyen </a:t>
            </a:r>
            <a:r>
              <a:rPr lang="tr-TR" altLang="tr-TR" sz="2400" b="1" dirty="0" smtClean="0">
                <a:solidFill>
                  <a:srgbClr val="FF0000"/>
                </a:solidFill>
              </a:rPr>
              <a:t>David Bowie’nin gelecekteki albüm satışlarından elde edilecek alacakların menkul kıymetleştirilmesi</a:t>
            </a:r>
            <a:r>
              <a:rPr lang="tr-TR" altLang="tr-TR" sz="2400" dirty="0" smtClean="0"/>
              <a:t> suretiyle on yıl vadeli varlığa dayalı menkul kıymet ihraç edilmesidir. </a:t>
            </a:r>
          </a:p>
        </p:txBody>
      </p:sp>
    </p:spTree>
  </p:cSld>
  <p:clrMapOvr>
    <a:masterClrMapping/>
  </p:clrMapOvr>
  <p:transition spd="med">
    <p:zoom/>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MENKUL KIYMETLEŞTİRMEYE KONU OLAN VARLIKLAR</a:t>
            </a:r>
          </a:p>
        </p:txBody>
      </p:sp>
      <p:sp>
        <p:nvSpPr>
          <p:cNvPr id="177155" name="İçerik Yer Tutucusu 2"/>
          <p:cNvSpPr>
            <a:spLocks noGrp="1"/>
          </p:cNvSpPr>
          <p:nvPr>
            <p:ph idx="1"/>
          </p:nvPr>
        </p:nvSpPr>
        <p:spPr/>
        <p:txBody>
          <a:bodyPr/>
          <a:lstStyle/>
          <a:p>
            <a:pPr algn="just" eaLnBrk="1" hangingPunct="1"/>
            <a:endParaRPr lang="tr-TR" altLang="tr-TR" sz="3000" dirty="0" smtClean="0"/>
          </a:p>
          <a:p>
            <a:pPr algn="just" eaLnBrk="1" hangingPunct="1"/>
            <a:r>
              <a:rPr lang="tr-TR" altLang="tr-TR" sz="3000" dirty="0" smtClean="0"/>
              <a:t>Ayrıca 2006 yılında İngiliz Futbol Kulübü </a:t>
            </a:r>
            <a:r>
              <a:rPr lang="tr-TR" altLang="tr-TR" sz="3000" b="1" dirty="0" smtClean="0">
                <a:solidFill>
                  <a:srgbClr val="FF0000"/>
                </a:solidFill>
              </a:rPr>
              <a:t>Arsenal gişe ve satış gelirlerini menkul kıymetleştirmiş</a:t>
            </a:r>
            <a:r>
              <a:rPr lang="tr-TR" altLang="tr-TR" sz="3000" dirty="0" smtClean="0"/>
              <a:t>tir. </a:t>
            </a:r>
          </a:p>
          <a:p>
            <a:pPr algn="just" eaLnBrk="1" hangingPunct="1"/>
            <a:r>
              <a:rPr lang="tr-TR" altLang="tr-TR" sz="3000" dirty="0" smtClean="0"/>
              <a:t>Diğer taraftan </a:t>
            </a:r>
            <a:r>
              <a:rPr lang="tr-TR" altLang="tr-TR" sz="3000" b="1" dirty="0" smtClean="0">
                <a:solidFill>
                  <a:srgbClr val="FF0000"/>
                </a:solidFill>
              </a:rPr>
              <a:t>Vodafone Japonya, 12 milyar Dolarlık işlem hacmiyle 2007 yılı itibariyle en büyük varlık menkul  kıymetleştirme</a:t>
            </a:r>
            <a:r>
              <a:rPr lang="tr-TR" altLang="tr-TR" sz="3000" dirty="0" smtClean="0"/>
              <a:t>sini gerçekleştirmiştir.</a:t>
            </a:r>
          </a:p>
          <a:p>
            <a:pPr algn="just" eaLnBrk="1" hangingPunct="1"/>
            <a:endParaRPr lang="tr-TR" altLang="tr-TR" sz="3000" dirty="0" smtClean="0"/>
          </a:p>
        </p:txBody>
      </p:sp>
    </p:spTree>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p:cNvPicPr>
            <a:picLocks noChangeAspect="1" noChangeArrowheads="1"/>
          </p:cNvPicPr>
          <p:nvPr/>
        </p:nvPicPr>
        <p:blipFill>
          <a:blip r:embed="rId2"/>
          <a:srcRect/>
          <a:stretch>
            <a:fillRect/>
          </a:stretch>
        </p:blipFill>
        <p:spPr bwMode="auto">
          <a:xfrm>
            <a:off x="714348" y="357167"/>
            <a:ext cx="8001056" cy="6354784"/>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İçerik Yer Tutucusu 2"/>
          <p:cNvSpPr>
            <a:spLocks noGrp="1"/>
          </p:cNvSpPr>
          <p:nvPr>
            <p:ph idx="1"/>
          </p:nvPr>
        </p:nvSpPr>
        <p:spPr/>
        <p:txBody>
          <a:bodyPr/>
          <a:lstStyle/>
          <a:p>
            <a:pPr algn="just" eaLnBrk="1" hangingPunct="1"/>
            <a:r>
              <a:rPr lang="tr-TR" altLang="tr-TR" sz="3000" dirty="0" smtClean="0"/>
              <a:t>Bu bakımdan menkul kıymetleştirmeye konu olan varlıkların hepsi gelecekte bir nakit akımı sağlaması beklenen alacaklardan oluşur. Nakit akımı yaratmasının yanı sıra </a:t>
            </a:r>
            <a:r>
              <a:rPr lang="tr-TR" altLang="tr-TR" sz="3000" b="1" dirty="0" smtClean="0">
                <a:solidFill>
                  <a:srgbClr val="FF0000"/>
                </a:solidFill>
              </a:rPr>
              <a:t>seküritizasyona konu olacak varlıkların temel özellikleri</a:t>
            </a:r>
            <a:r>
              <a:rPr lang="tr-TR" altLang="tr-TR" sz="3000" dirty="0" smtClean="0"/>
              <a:t>ni aşağıdaki gibi özetlemek mümkündür:</a:t>
            </a:r>
          </a:p>
        </p:txBody>
      </p:sp>
    </p:spTree>
  </p:cSld>
  <p:clrMapOvr>
    <a:masterClrMapping/>
  </p:clrMapOvr>
  <p:transition spd="med">
    <p:zoom/>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İçerik Yer Tutucusu 2"/>
          <p:cNvSpPr>
            <a:spLocks noGrp="1"/>
          </p:cNvSpPr>
          <p:nvPr>
            <p:ph idx="1"/>
          </p:nvPr>
        </p:nvSpPr>
        <p:spPr/>
        <p:txBody>
          <a:bodyPr/>
          <a:lstStyle/>
          <a:p>
            <a:pPr algn="just" eaLnBrk="1" hangingPunct="1"/>
            <a:r>
              <a:rPr lang="tr-TR" altLang="tr-TR" sz="3000" dirty="0" smtClean="0"/>
              <a:t>1. Alacaklar, esas olarak kaynak şirketin kayıtları üzerinden izleneceğinden </a:t>
            </a:r>
            <a:r>
              <a:rPr lang="tr-TR" altLang="tr-TR" sz="3000" b="1" dirty="0" smtClean="0">
                <a:solidFill>
                  <a:srgbClr val="FF0000"/>
                </a:solidFill>
              </a:rPr>
              <a:t>kaynak şirketin ve kayıtlarının güvenilir olması çok önemli</a:t>
            </a:r>
            <a:r>
              <a:rPr lang="tr-TR" altLang="tr-TR" sz="3000" dirty="0" smtClean="0"/>
              <a:t>dir.</a:t>
            </a:r>
          </a:p>
        </p:txBody>
      </p:sp>
    </p:spTree>
  </p:cSld>
  <p:clrMapOvr>
    <a:masterClrMapping/>
  </p:clrMapOvr>
  <p:transition spd="med">
    <p:zoom/>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İçerik Yer Tutucusu 2"/>
          <p:cNvSpPr>
            <a:spLocks noGrp="1"/>
          </p:cNvSpPr>
          <p:nvPr>
            <p:ph idx="1"/>
          </p:nvPr>
        </p:nvSpPr>
        <p:spPr/>
        <p:txBody>
          <a:bodyPr/>
          <a:lstStyle/>
          <a:p>
            <a:pPr algn="just" eaLnBrk="1" hangingPunct="1"/>
            <a:r>
              <a:rPr lang="tr-TR" altLang="tr-TR" sz="3000" dirty="0" smtClean="0"/>
              <a:t>2. </a:t>
            </a:r>
            <a:r>
              <a:rPr lang="tr-TR" altLang="tr-TR" sz="3000" b="1" dirty="0" smtClean="0">
                <a:solidFill>
                  <a:srgbClr val="FF0000"/>
                </a:solidFill>
              </a:rPr>
              <a:t>Alacaklardan elde edilecek nakit akımları bilinebilir ya da tahmin edilebilir olmalı</a:t>
            </a:r>
            <a:r>
              <a:rPr lang="tr-TR" altLang="tr-TR" sz="3000" dirty="0" smtClean="0"/>
              <a:t>dır. Menkul kıymetlerin vadesinin ve menkul kıymetlere yapılacak faiz ve anapara ödemelerinin planlanması açısından bu durum son derece önemlidir.</a:t>
            </a:r>
          </a:p>
          <a:p>
            <a:pPr algn="just" eaLnBrk="1" hangingPunct="1"/>
            <a:endParaRPr lang="tr-TR" altLang="tr-TR" sz="3000" dirty="0" smtClean="0"/>
          </a:p>
        </p:txBody>
      </p:sp>
    </p:spTree>
  </p:cSld>
  <p:clrMapOvr>
    <a:masterClrMapping/>
  </p:clrMapOvr>
  <p:transition spd="med">
    <p:zoom/>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İçerik Yer Tutucusu 2"/>
          <p:cNvSpPr>
            <a:spLocks noGrp="1"/>
          </p:cNvSpPr>
          <p:nvPr>
            <p:ph idx="1"/>
          </p:nvPr>
        </p:nvSpPr>
        <p:spPr/>
        <p:txBody>
          <a:bodyPr/>
          <a:lstStyle/>
          <a:p>
            <a:pPr algn="just" eaLnBrk="1" hangingPunct="1"/>
            <a:r>
              <a:rPr lang="tr-TR" altLang="tr-TR" sz="3000" dirty="0" smtClean="0"/>
              <a:t>3. Menkul kıymetleştirme ihracı yapan şirketin zarar etmemesi için, </a:t>
            </a:r>
            <a:r>
              <a:rPr lang="tr-TR" altLang="tr-TR" sz="3000" b="1" dirty="0" smtClean="0">
                <a:solidFill>
                  <a:srgbClr val="FF0000"/>
                </a:solidFill>
              </a:rPr>
              <a:t>menkul kıymetleştirilecek varlıkların sağlayacağı nakit akımı menkul kıymetlere ödenecek tutardan fazla ya da en azından nakit akımına eşit olmalıdır.</a:t>
            </a:r>
          </a:p>
          <a:p>
            <a:pPr algn="just" eaLnBrk="1" hangingPunct="1"/>
            <a:endParaRPr lang="tr-TR" altLang="tr-TR" sz="3000" dirty="0" smtClean="0"/>
          </a:p>
        </p:txBody>
      </p:sp>
    </p:spTree>
  </p:cSld>
  <p:clrMapOvr>
    <a:masterClrMapping/>
  </p:clrMapOvr>
  <p:transition spd="med">
    <p:zoom/>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İçerik Yer Tutucusu 2"/>
          <p:cNvSpPr>
            <a:spLocks noGrp="1"/>
          </p:cNvSpPr>
          <p:nvPr>
            <p:ph idx="1"/>
          </p:nvPr>
        </p:nvSpPr>
        <p:spPr/>
        <p:txBody>
          <a:bodyPr/>
          <a:lstStyle/>
          <a:p>
            <a:pPr algn="just" eaLnBrk="1" hangingPunct="1"/>
            <a:r>
              <a:rPr lang="tr-TR" altLang="tr-TR" sz="3000" dirty="0" smtClean="0"/>
              <a:t>4. Geri ödememe riski istatistiki verilerden yararlanılarak tahmin edilebilir olmalıdır. </a:t>
            </a:r>
            <a:r>
              <a:rPr lang="tr-TR" altLang="tr-TR" sz="3000" b="1" dirty="0" smtClean="0">
                <a:solidFill>
                  <a:srgbClr val="FF0000"/>
                </a:solidFill>
              </a:rPr>
              <a:t>Geri ödeme riski olan alacaklar için güvence mekanizmalarından faydalanılmalıdır.</a:t>
            </a:r>
          </a:p>
          <a:p>
            <a:pPr algn="just" eaLnBrk="1" hangingPunct="1"/>
            <a:endParaRPr lang="tr-TR" altLang="tr-TR" sz="3000" dirty="0" smtClean="0"/>
          </a:p>
        </p:txBody>
      </p:sp>
    </p:spTree>
  </p:cSld>
  <p:clrMapOvr>
    <a:masterClrMapping/>
  </p:clrMapOvr>
  <p:transition spd="med">
    <p:zoom/>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İçerik Yer Tutucusu 2"/>
          <p:cNvSpPr>
            <a:spLocks noGrp="1"/>
          </p:cNvSpPr>
          <p:nvPr>
            <p:ph idx="1"/>
          </p:nvPr>
        </p:nvSpPr>
        <p:spPr/>
        <p:txBody>
          <a:bodyPr/>
          <a:lstStyle/>
          <a:p>
            <a:pPr algn="just" eaLnBrk="1" hangingPunct="1"/>
            <a:r>
              <a:rPr lang="tr-TR" altLang="tr-TR" sz="3000" dirty="0" smtClean="0"/>
              <a:t>5. </a:t>
            </a:r>
            <a:r>
              <a:rPr lang="tr-TR" altLang="tr-TR" sz="3000" b="1" dirty="0" smtClean="0">
                <a:solidFill>
                  <a:srgbClr val="FF0000"/>
                </a:solidFill>
              </a:rPr>
              <a:t>Alacakların ortalama vadesi bir yıldan fazla olmalı</a:t>
            </a:r>
            <a:r>
              <a:rPr lang="tr-TR" altLang="tr-TR" sz="3000" dirty="0" smtClean="0"/>
              <a:t>dır.</a:t>
            </a:r>
          </a:p>
        </p:txBody>
      </p:sp>
    </p:spTree>
  </p:cSld>
  <p:clrMapOvr>
    <a:masterClrMapping/>
  </p:clrMapOvr>
  <p:transition spd="med">
    <p:zoom/>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İçerik Yer Tutucusu 2"/>
          <p:cNvSpPr>
            <a:spLocks noGrp="1"/>
          </p:cNvSpPr>
          <p:nvPr>
            <p:ph idx="1"/>
          </p:nvPr>
        </p:nvSpPr>
        <p:spPr>
          <a:xfrm>
            <a:off x="467544" y="1196752"/>
            <a:ext cx="8229600" cy="4525963"/>
          </a:xfrm>
        </p:spPr>
        <p:txBody>
          <a:bodyPr/>
          <a:lstStyle/>
          <a:p>
            <a:pPr algn="just" eaLnBrk="1" hangingPunct="1"/>
            <a:r>
              <a:rPr lang="tr-TR" altLang="tr-TR" sz="3000" dirty="0" smtClean="0"/>
              <a:t>6.Menkul kıymetleştirmeye konu olan </a:t>
            </a:r>
            <a:r>
              <a:rPr lang="tr-TR" altLang="tr-TR" sz="3000" b="1" dirty="0" smtClean="0">
                <a:solidFill>
                  <a:srgbClr val="FF0000"/>
                </a:solidFill>
              </a:rPr>
              <a:t>alacaklar farklı özelliklere sahip olmalı</a:t>
            </a:r>
            <a:r>
              <a:rPr lang="tr-TR" altLang="tr-TR" sz="3000" dirty="0" smtClean="0"/>
              <a:t>dır. Menkul kıymetlere konu olacak alacakların çeşitli özelliklere sahip olması </a:t>
            </a:r>
            <a:r>
              <a:rPr lang="tr-TR" altLang="tr-TR" sz="3000" b="1" dirty="0" smtClean="0">
                <a:solidFill>
                  <a:srgbClr val="FF0000"/>
                </a:solidFill>
              </a:rPr>
              <a:t>geri ödenmeme riskini azaltır</a:t>
            </a:r>
            <a:r>
              <a:rPr lang="tr-TR" altLang="tr-TR" sz="3000" dirty="0" smtClean="0"/>
              <a:t>. </a:t>
            </a:r>
            <a:r>
              <a:rPr lang="tr-TR" altLang="tr-TR" sz="3000" b="1" dirty="0" smtClean="0">
                <a:solidFill>
                  <a:srgbClr val="FF0000"/>
                </a:solidFill>
              </a:rPr>
              <a:t>Başka bir ifade ile alacakların farklı özelliklere sahip olması, yoğunlaşma riskini azaltır. </a:t>
            </a:r>
            <a:endParaRPr lang="tr-TR" altLang="tr-TR" sz="3000" b="1" dirty="0" smtClean="0">
              <a:solidFill>
                <a:srgbClr val="FF0000"/>
              </a:solidFill>
            </a:endParaRPr>
          </a:p>
          <a:p>
            <a:pPr algn="just" eaLnBrk="1" hangingPunct="1"/>
            <a:r>
              <a:rPr lang="tr-TR" altLang="tr-TR" sz="3000" b="1" dirty="0" smtClean="0">
                <a:solidFill>
                  <a:srgbClr val="FF0000"/>
                </a:solidFill>
              </a:rPr>
              <a:t>Yoğunlaşma </a:t>
            </a:r>
            <a:r>
              <a:rPr lang="tr-TR" altLang="tr-TR" sz="3000" b="1" dirty="0" smtClean="0">
                <a:solidFill>
                  <a:srgbClr val="FF0000"/>
                </a:solidFill>
              </a:rPr>
              <a:t>riski, benzer yapıya sahip borçların toplam borç içinde önemli bir paya sahip olması ve bu borçların geri ödenmeme riski şeklinde ifade edilebilir.</a:t>
            </a:r>
          </a:p>
          <a:p>
            <a:pPr algn="just" eaLnBrk="1" hangingPunct="1"/>
            <a:endParaRPr lang="tr-TR" altLang="tr-TR" sz="3000" dirty="0" smtClean="0"/>
          </a:p>
        </p:txBody>
      </p:sp>
    </p:spTree>
  </p:cSld>
  <p:clrMapOvr>
    <a:masterClrMapping/>
  </p:clrMapOvr>
  <p:transition spd="med">
    <p:zoom/>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İçerik Yer Tutucusu 2"/>
          <p:cNvSpPr>
            <a:spLocks noGrp="1"/>
          </p:cNvSpPr>
          <p:nvPr>
            <p:ph idx="1"/>
          </p:nvPr>
        </p:nvSpPr>
        <p:spPr/>
        <p:txBody>
          <a:bodyPr/>
          <a:lstStyle/>
          <a:p>
            <a:pPr algn="just" eaLnBrk="1" hangingPunct="1"/>
            <a:r>
              <a:rPr lang="tr-TR" altLang="tr-TR" sz="3000" dirty="0" smtClean="0"/>
              <a:t>7. </a:t>
            </a:r>
            <a:r>
              <a:rPr lang="tr-TR" altLang="tr-TR" sz="3000" b="1" dirty="0" smtClean="0">
                <a:solidFill>
                  <a:srgbClr val="FF0000"/>
                </a:solidFill>
              </a:rPr>
              <a:t>Alacakların vadeleri ile menkul kıymetlerin vadeleri arasındaki zaman farkı çok olmamalıdır.</a:t>
            </a:r>
            <a:r>
              <a:rPr lang="tr-TR" altLang="tr-TR" sz="3000" dirty="0" smtClean="0"/>
              <a:t> Böylelikle menkul kıymetlere yapılacak ödemeler daha düzenli yapılır.</a:t>
            </a:r>
          </a:p>
        </p:txBody>
      </p:sp>
    </p:spTree>
  </p:cSld>
  <p:clrMapOvr>
    <a:masterClrMapping/>
  </p:clrMapOvr>
  <p:transition spd="med">
    <p:zoom/>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İçerik Yer Tutucusu 2"/>
          <p:cNvSpPr>
            <a:spLocks noGrp="1"/>
          </p:cNvSpPr>
          <p:nvPr>
            <p:ph idx="1"/>
          </p:nvPr>
        </p:nvSpPr>
        <p:spPr>
          <a:xfrm>
            <a:off x="395288" y="1557338"/>
            <a:ext cx="8229600" cy="4525962"/>
          </a:xfrm>
        </p:spPr>
        <p:txBody>
          <a:bodyPr/>
          <a:lstStyle/>
          <a:p>
            <a:pPr algn="just" eaLnBrk="1" hangingPunct="1"/>
            <a:r>
              <a:rPr lang="tr-TR" altLang="tr-TR" sz="3000" dirty="0" smtClean="0"/>
              <a:t>Seküritizasyona konu olacak varlıkların </a:t>
            </a:r>
            <a:r>
              <a:rPr lang="tr-TR" altLang="tr-TR" sz="3000" dirty="0" smtClean="0"/>
              <a:t>başında;</a:t>
            </a:r>
          </a:p>
          <a:p>
            <a:pPr lvl="1" algn="just" eaLnBrk="1" hangingPunct="1"/>
            <a:r>
              <a:rPr lang="tr-TR" altLang="tr-TR" sz="2600" dirty="0" smtClean="0"/>
              <a:t>İpotekli </a:t>
            </a:r>
            <a:r>
              <a:rPr lang="tr-TR" altLang="tr-TR" sz="2600" dirty="0" smtClean="0"/>
              <a:t>konut kredileri, </a:t>
            </a:r>
            <a:endParaRPr lang="tr-TR" altLang="tr-TR" sz="2600" dirty="0" smtClean="0"/>
          </a:p>
          <a:p>
            <a:pPr lvl="1" algn="just" eaLnBrk="1" hangingPunct="1"/>
            <a:r>
              <a:rPr lang="tr-TR" altLang="tr-TR" sz="2600" dirty="0" smtClean="0"/>
              <a:t>Otomobil kredileri, </a:t>
            </a:r>
            <a:endParaRPr lang="tr-TR" altLang="tr-TR" sz="2600" dirty="0" smtClean="0"/>
          </a:p>
          <a:p>
            <a:pPr lvl="1" algn="just" eaLnBrk="1" hangingPunct="1"/>
            <a:r>
              <a:rPr lang="tr-TR" altLang="tr-TR" sz="2600" dirty="0" smtClean="0"/>
              <a:t>K</a:t>
            </a:r>
            <a:r>
              <a:rPr lang="tr-TR" altLang="tr-TR" sz="2600" dirty="0" smtClean="0"/>
              <a:t>redi </a:t>
            </a:r>
            <a:r>
              <a:rPr lang="tr-TR" altLang="tr-TR" sz="2600" dirty="0" smtClean="0"/>
              <a:t>kartları, </a:t>
            </a:r>
            <a:endParaRPr lang="tr-TR" altLang="tr-TR" sz="2600" dirty="0" smtClean="0"/>
          </a:p>
          <a:p>
            <a:pPr lvl="1" algn="just" eaLnBrk="1" hangingPunct="1"/>
            <a:r>
              <a:rPr lang="tr-TR" altLang="tr-TR" sz="2600" dirty="0" smtClean="0"/>
              <a:t>T</a:t>
            </a:r>
            <a:r>
              <a:rPr lang="tr-TR" altLang="tr-TR" sz="2600" dirty="0" smtClean="0"/>
              <a:t>aşıt </a:t>
            </a:r>
            <a:r>
              <a:rPr lang="tr-TR" altLang="tr-TR" sz="2600" dirty="0" smtClean="0"/>
              <a:t>ve diğer tüketici kredileri vb</a:t>
            </a:r>
            <a:r>
              <a:rPr lang="tr-TR" altLang="tr-TR" sz="2600" dirty="0" smtClean="0"/>
              <a:t>. </a:t>
            </a:r>
            <a:r>
              <a:rPr lang="tr-TR" altLang="tr-TR" sz="2600" dirty="0" smtClean="0"/>
              <a:t>gelmektedir. </a:t>
            </a:r>
            <a:endParaRPr lang="tr-TR" altLang="tr-TR" sz="2600" dirty="0" smtClean="0"/>
          </a:p>
          <a:p>
            <a:pPr lvl="1" algn="just" eaLnBrk="1" hangingPunct="1"/>
            <a:r>
              <a:rPr lang="tr-TR" altLang="tr-TR" sz="2600" dirty="0" smtClean="0"/>
              <a:t>Bu </a:t>
            </a:r>
            <a:r>
              <a:rPr lang="tr-TR" altLang="tr-TR" sz="2600" dirty="0" smtClean="0"/>
              <a:t>kredilere ek olarak sağlık harcamaları, ticari alacaklar, leasing alacakları da menkul kıymetleştirilmektedir. </a:t>
            </a:r>
          </a:p>
        </p:txBody>
      </p:sp>
    </p:spTree>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Kredi Mektuplu Döviz Tevdiat Hesabı</a:t>
            </a:r>
          </a:p>
        </p:txBody>
      </p:sp>
      <p:sp>
        <p:nvSpPr>
          <p:cNvPr id="26627" name="İçerik Yer Tutucusu 2"/>
          <p:cNvSpPr>
            <a:spLocks noGrp="1"/>
          </p:cNvSpPr>
          <p:nvPr>
            <p:ph idx="1"/>
          </p:nvPr>
        </p:nvSpPr>
        <p:spPr/>
        <p:txBody>
          <a:bodyPr/>
          <a:lstStyle/>
          <a:p>
            <a:pPr algn="just" eaLnBrk="1" hangingPunct="1"/>
            <a:r>
              <a:rPr lang="tr-TR" altLang="tr-TR" dirty="0" smtClean="0"/>
              <a:t>2000’li yıllara kadar TCMB döviz rezervleri içinde önemli bir paya sahip olan işçi dövizi hesaplarına, TCMB stratejik hedefleri doğrultusunda son verilmiştir. </a:t>
            </a:r>
          </a:p>
          <a:p>
            <a:pPr algn="just" eaLnBrk="1" hangingPunct="1"/>
            <a:r>
              <a:rPr lang="tr-TR" altLang="tr-TR" dirty="0" smtClean="0"/>
              <a:t>8 Ekim 2013 tarih ve 28789 sayılı Resmi Gazete’de yayımlanan ve 1 Ocak 2014 tarihinde yürürlüğe giren 2013/12 Sayılı Genelgeye göre:</a:t>
            </a:r>
          </a:p>
        </p:txBody>
      </p:sp>
    </p:spTree>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7"/>
          <p:cNvSpPr>
            <a:spLocks noGrp="1"/>
          </p:cNvSpPr>
          <p:nvPr>
            <p:ph idx="1"/>
          </p:nvPr>
        </p:nvSpPr>
        <p:spPr/>
        <p:txBody>
          <a:bodyPr/>
          <a:lstStyle/>
          <a:p>
            <a:pPr marL="0" indent="0" eaLnBrk="1" hangingPunct="1">
              <a:buFont typeface="Arial" charset="0"/>
              <a:buNone/>
            </a:pPr>
            <a:r>
              <a:rPr lang="tr-TR" altLang="tr-TR" dirty="0" smtClean="0">
                <a:solidFill>
                  <a:srgbClr val="6699FF"/>
                </a:solidFill>
              </a:rPr>
              <a:t>	</a:t>
            </a:r>
            <a:r>
              <a:rPr lang="tr-TR" altLang="tr-TR" b="1" i="1" dirty="0" smtClean="0">
                <a:solidFill>
                  <a:srgbClr val="6699FF"/>
                </a:solidFill>
              </a:rPr>
              <a:t>Aktif	</a:t>
            </a:r>
            <a:r>
              <a:rPr lang="tr-TR" altLang="tr-TR" dirty="0" smtClean="0">
                <a:solidFill>
                  <a:srgbClr val="6699FF"/>
                </a:solidFill>
              </a:rPr>
              <a:t>	Banka Bilançosu		</a:t>
            </a:r>
            <a:r>
              <a:rPr lang="tr-TR" altLang="tr-TR" b="1" i="1" dirty="0" smtClean="0">
                <a:solidFill>
                  <a:srgbClr val="6699FF"/>
                </a:solidFill>
              </a:rPr>
              <a:t>Pasif</a:t>
            </a:r>
          </a:p>
          <a:p>
            <a:pPr marL="0" indent="0" eaLnBrk="1" hangingPunct="1">
              <a:buFont typeface="Arial" charset="0"/>
              <a:buNone/>
            </a:pPr>
            <a:r>
              <a:rPr lang="tr-TR" altLang="tr-TR" b="1" i="1" dirty="0" smtClean="0">
                <a:solidFill>
                  <a:srgbClr val="6699FF"/>
                </a:solidFill>
              </a:rPr>
              <a:t>	</a:t>
            </a:r>
            <a:r>
              <a:rPr lang="tr-TR" altLang="tr-TR" sz="2400" i="1" dirty="0" smtClean="0">
                <a:solidFill>
                  <a:srgbClr val="6699FF"/>
                </a:solidFill>
              </a:rPr>
              <a:t>Nakit Para			Vadesiz Mevduat</a:t>
            </a:r>
          </a:p>
          <a:p>
            <a:pPr marL="0" indent="0" eaLnBrk="1" hangingPunct="1">
              <a:buFont typeface="Arial" charset="0"/>
              <a:buNone/>
            </a:pPr>
            <a:r>
              <a:rPr lang="tr-TR" altLang="tr-TR" sz="2400" i="1" dirty="0" smtClean="0">
                <a:solidFill>
                  <a:srgbClr val="6699FF"/>
                </a:solidFill>
              </a:rPr>
              <a:t>	Krediler			Vadeli Mevduat</a:t>
            </a:r>
          </a:p>
          <a:p>
            <a:pPr marL="0" indent="0" eaLnBrk="1" hangingPunct="1">
              <a:buFont typeface="Arial" charset="0"/>
              <a:buNone/>
            </a:pPr>
            <a:r>
              <a:rPr lang="tr-TR" altLang="tr-TR" sz="2400" i="1" dirty="0" smtClean="0">
                <a:solidFill>
                  <a:srgbClr val="6699FF"/>
                </a:solidFill>
              </a:rPr>
              <a:t>	Menkul Kıymetler		İhraç Edilen Menkul Kıym.</a:t>
            </a:r>
          </a:p>
          <a:p>
            <a:pPr marL="0" indent="0" eaLnBrk="1" hangingPunct="1">
              <a:buFont typeface="Arial" charset="0"/>
              <a:buNone/>
            </a:pPr>
            <a:r>
              <a:rPr lang="tr-TR" altLang="tr-TR" sz="2400" i="1" dirty="0" smtClean="0">
                <a:solidFill>
                  <a:srgbClr val="6699FF"/>
                </a:solidFill>
              </a:rPr>
              <a:t>	İştirakler 			Alınan Krediler</a:t>
            </a:r>
          </a:p>
          <a:p>
            <a:pPr marL="0" indent="0" eaLnBrk="1" hangingPunct="1">
              <a:buFont typeface="Arial" charset="0"/>
              <a:buNone/>
            </a:pPr>
            <a:r>
              <a:rPr lang="tr-TR" altLang="tr-TR" sz="2400" i="1" dirty="0" smtClean="0">
                <a:solidFill>
                  <a:srgbClr val="6699FF"/>
                </a:solidFill>
              </a:rPr>
              <a:t>	Duran Varlıklar		Öz Kaynaklar 	</a:t>
            </a:r>
            <a:endParaRPr lang="tr-TR" altLang="tr-TR" b="1" i="1" dirty="0" smtClean="0">
              <a:solidFill>
                <a:srgbClr val="6699FF"/>
              </a:solidFill>
            </a:endParaRPr>
          </a:p>
        </p:txBody>
      </p:sp>
      <p:cxnSp>
        <p:nvCxnSpPr>
          <p:cNvPr id="10" name="Düz Bağlayıcı 9"/>
          <p:cNvCxnSpPr/>
          <p:nvPr/>
        </p:nvCxnSpPr>
        <p:spPr>
          <a:xfrm>
            <a:off x="1403350" y="2205038"/>
            <a:ext cx="63373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4572000" y="2205038"/>
            <a:ext cx="0" cy="3744912"/>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Kredi Mektuplu Döviz Tevdiat Hesabı</a:t>
            </a:r>
          </a:p>
        </p:txBody>
      </p:sp>
      <p:sp>
        <p:nvSpPr>
          <p:cNvPr id="27651" name="İçerik Yer Tutucusu 2"/>
          <p:cNvSpPr>
            <a:spLocks noGrp="1"/>
          </p:cNvSpPr>
          <p:nvPr>
            <p:ph idx="1"/>
          </p:nvPr>
        </p:nvSpPr>
        <p:spPr/>
        <p:txBody>
          <a:bodyPr/>
          <a:lstStyle/>
          <a:p>
            <a:pPr algn="just" eaLnBrk="1" hangingPunct="1"/>
            <a:r>
              <a:rPr lang="tr-TR" altLang="tr-TR" sz="2800" dirty="0" smtClean="0"/>
              <a:t>01.01.2014 tarihinden itibaren yeni KMDTH açılmamaktadır.</a:t>
            </a:r>
          </a:p>
        </p:txBody>
      </p:sp>
    </p:spTree>
  </p:cSld>
  <p:clrMapOvr>
    <a:masterClrMapping/>
  </p:clrMapOvr>
  <p:transition spd="med">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Başlık 3"/>
          <p:cNvSpPr>
            <a:spLocks noGrp="1"/>
          </p:cNvSpPr>
          <p:nvPr>
            <p:ph type="title"/>
          </p:nvPr>
        </p:nvSpPr>
        <p:spPr/>
        <p:txBody>
          <a:bodyPr/>
          <a:lstStyle/>
          <a:p>
            <a:pPr eaLnBrk="1" hangingPunct="1"/>
            <a:r>
              <a:rPr lang="tr-TR" altLang="tr-TR" smtClean="0"/>
              <a:t>Türkiye’ye Gelişi</a:t>
            </a:r>
          </a:p>
        </p:txBody>
      </p:sp>
      <p:sp>
        <p:nvSpPr>
          <p:cNvPr id="29699" name="İçerik Yer Tutucusu 4"/>
          <p:cNvSpPr>
            <a:spLocks noGrp="1"/>
          </p:cNvSpPr>
          <p:nvPr>
            <p:ph idx="1"/>
          </p:nvPr>
        </p:nvSpPr>
        <p:spPr/>
        <p:txBody>
          <a:bodyPr/>
          <a:lstStyle/>
          <a:p>
            <a:pPr algn="just" eaLnBrk="1" hangingPunct="1"/>
            <a:endParaRPr lang="tr-TR" altLang="tr-TR" smtClean="0"/>
          </a:p>
          <a:p>
            <a:pPr algn="just" eaLnBrk="1" hangingPunct="1"/>
            <a:r>
              <a:rPr lang="tr-TR" altLang="tr-TR" smtClean="0"/>
              <a:t>1984 yılında, yurt içinde yerleşiklere bankalarda konvertibl yabancı paralar üzerinden mevduat hesabı açma olanağı tanınmıştır. </a:t>
            </a:r>
          </a:p>
          <a:p>
            <a:pPr algn="just" eaLnBrk="1" hangingPunct="1"/>
            <a:endParaRPr lang="tr-TR" altLang="tr-TR" smtClean="0"/>
          </a:p>
          <a:p>
            <a:pPr algn="just" eaLnBrk="1" hangingPunct="1"/>
            <a:endParaRPr lang="tr-TR" altLang="tr-TR" smtClean="0"/>
          </a:p>
        </p:txBody>
      </p:sp>
    </p:spTree>
  </p:cSld>
  <p:clrMapOvr>
    <a:masterClrMapping/>
  </p:clrMapOvr>
  <p:transition spd="med">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rtlCol="0">
            <a:normAutofit/>
          </a:bodyPr>
          <a:lstStyle/>
          <a:p>
            <a:pPr eaLnBrk="1" fontAlgn="auto" hangingPunct="1">
              <a:spcAft>
                <a:spcPts val="0"/>
              </a:spcAft>
              <a:defRPr/>
            </a:pPr>
            <a:r>
              <a:rPr lang="tr-TR" dirty="0" smtClean="0"/>
              <a:t>DÖVİZ TEVDİAT (MEVDUAT) HESAPLARI</a:t>
            </a:r>
          </a:p>
        </p:txBody>
      </p:sp>
    </p:spTree>
  </p:cSld>
  <p:clrMapOvr>
    <a:masterClrMapping/>
  </p:clrMapOvr>
  <p:transition spd="med">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Başlık 3"/>
          <p:cNvSpPr>
            <a:spLocks noGrp="1"/>
          </p:cNvSpPr>
          <p:nvPr>
            <p:ph type="title"/>
          </p:nvPr>
        </p:nvSpPr>
        <p:spPr/>
        <p:txBody>
          <a:bodyPr/>
          <a:lstStyle/>
          <a:p>
            <a:pPr eaLnBrk="1" hangingPunct="1"/>
            <a:r>
              <a:rPr lang="tr-TR" altLang="tr-TR" smtClean="0"/>
              <a:t>Vadesiz Döviz Tevdiat Hesapları</a:t>
            </a:r>
          </a:p>
        </p:txBody>
      </p:sp>
      <p:sp>
        <p:nvSpPr>
          <p:cNvPr id="31747" name="İçerik Yer Tutucusu 4"/>
          <p:cNvSpPr>
            <a:spLocks noGrp="1"/>
          </p:cNvSpPr>
          <p:nvPr>
            <p:ph idx="1"/>
          </p:nvPr>
        </p:nvSpPr>
        <p:spPr/>
        <p:txBody>
          <a:bodyPr/>
          <a:lstStyle/>
          <a:p>
            <a:pPr algn="just" eaLnBrk="1" hangingPunct="1"/>
            <a:r>
              <a:rPr lang="tr-TR" altLang="tr-TR" smtClean="0"/>
              <a:t>Vadesiz Döviz Tevdiat Hesapları, TCMB tarafından alım satım konusu edilen tüm dövizlerle açılabilir. </a:t>
            </a:r>
          </a:p>
          <a:p>
            <a:pPr algn="just" eaLnBrk="1" hangingPunct="1"/>
            <a:r>
              <a:rPr lang="tr-TR" altLang="tr-TR" smtClean="0"/>
              <a:t>Döviz tevdiat hesabından para çekilirken eğer istenirse, yatırılan dövizin o günkü kuru üzerinden Türk lirasına çevrilmesi sağlanarak para çekilebilir.</a:t>
            </a:r>
          </a:p>
          <a:p>
            <a:pPr algn="just" eaLnBrk="1" hangingPunct="1"/>
            <a:r>
              <a:rPr lang="tr-TR" altLang="tr-TR" smtClean="0"/>
              <a:t>Ancak her banka her döviz üzerinden hesap açmayıp para cinsi sınırlaması yapabilmektedir.</a:t>
            </a:r>
          </a:p>
          <a:p>
            <a:pPr algn="just" eaLnBrk="1" hangingPunct="1"/>
            <a:endParaRPr lang="tr-TR" altLang="tr-TR" smtClean="0"/>
          </a:p>
          <a:p>
            <a:pPr algn="just" eaLnBrk="1" hangingPunct="1"/>
            <a:endParaRPr lang="tr-TR" altLang="tr-TR" smtClean="0"/>
          </a:p>
        </p:txBody>
      </p:sp>
    </p:spTree>
  </p:cSld>
  <p:clrMapOvr>
    <a:masterClrMapping/>
  </p:clrMapOvr>
  <p:transitio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Başlık 3"/>
          <p:cNvSpPr>
            <a:spLocks noGrp="1"/>
          </p:cNvSpPr>
          <p:nvPr>
            <p:ph type="title"/>
          </p:nvPr>
        </p:nvSpPr>
        <p:spPr/>
        <p:txBody>
          <a:bodyPr/>
          <a:lstStyle/>
          <a:p>
            <a:pPr eaLnBrk="1" hangingPunct="1"/>
            <a:r>
              <a:rPr lang="tr-TR" altLang="tr-TR" sz="3600" smtClean="0"/>
              <a:t>Vadeli Döviz Tevdiat Hesapları</a:t>
            </a:r>
            <a:endParaRPr lang="tr-TR" altLang="tr-TR" smtClean="0"/>
          </a:p>
        </p:txBody>
      </p:sp>
      <p:sp>
        <p:nvSpPr>
          <p:cNvPr id="32771" name="İçerik Yer Tutucusu 4"/>
          <p:cNvSpPr>
            <a:spLocks noGrp="1"/>
          </p:cNvSpPr>
          <p:nvPr>
            <p:ph idx="1"/>
          </p:nvPr>
        </p:nvSpPr>
        <p:spPr/>
        <p:txBody>
          <a:bodyPr/>
          <a:lstStyle/>
          <a:p>
            <a:pPr algn="just" eaLnBrk="1" hangingPunct="1"/>
            <a:endParaRPr lang="tr-TR" altLang="tr-TR" smtClean="0"/>
          </a:p>
          <a:p>
            <a:pPr algn="just" eaLnBrk="1" hangingPunct="1"/>
            <a:r>
              <a:rPr lang="tr-TR" altLang="tr-TR" smtClean="0"/>
              <a:t>Vadeli döviz tevdiat hesapları, tasarruflarını dövizle değerlendirmek isteyen tasarruf sahiplerini uzun vadede görülebilecek faiz düşüşlerinden koruyan bir mevduat hesabıdır. </a:t>
            </a:r>
          </a:p>
        </p:txBody>
      </p:sp>
    </p:spTree>
  </p:cSld>
  <p:clrMapOvr>
    <a:masterClrMapping/>
  </p:clrMapOvr>
  <p:transition spd="med">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Başlık 3"/>
          <p:cNvSpPr>
            <a:spLocks noGrp="1"/>
          </p:cNvSpPr>
          <p:nvPr>
            <p:ph type="title"/>
          </p:nvPr>
        </p:nvSpPr>
        <p:spPr/>
        <p:txBody>
          <a:bodyPr/>
          <a:lstStyle/>
          <a:p>
            <a:pPr eaLnBrk="1" hangingPunct="1"/>
            <a:r>
              <a:rPr lang="tr-TR" altLang="tr-TR" sz="3600" smtClean="0"/>
              <a:t>Vadeli Döviz Tevdiat Hesapları</a:t>
            </a:r>
            <a:endParaRPr lang="tr-TR" altLang="tr-TR" smtClean="0"/>
          </a:p>
        </p:txBody>
      </p:sp>
      <p:sp>
        <p:nvSpPr>
          <p:cNvPr id="33795" name="İçerik Yer Tutucusu 4"/>
          <p:cNvSpPr>
            <a:spLocks noGrp="1"/>
          </p:cNvSpPr>
          <p:nvPr>
            <p:ph idx="1"/>
          </p:nvPr>
        </p:nvSpPr>
        <p:spPr/>
        <p:txBody>
          <a:bodyPr/>
          <a:lstStyle/>
          <a:p>
            <a:pPr algn="just" eaLnBrk="1" hangingPunct="1"/>
            <a:endParaRPr lang="tr-TR" altLang="tr-TR" smtClean="0"/>
          </a:p>
          <a:p>
            <a:pPr algn="just" eaLnBrk="1" hangingPunct="1"/>
            <a:r>
              <a:rPr lang="tr-TR" altLang="tr-TR" smtClean="0"/>
              <a:t>Doğal olarak vade sonuna kadar piyasadaki olumlu faiz hareketlerinden de etkilenmeyecektir. Burada önemli olan döviz cinsinin ve en uygun vadenin doğru seçilmesidir.</a:t>
            </a:r>
          </a:p>
        </p:txBody>
      </p:sp>
    </p:spTree>
  </p:cSld>
  <p:clrMapOvr>
    <a:masterClrMapping/>
  </p:clrMapOvr>
  <p:transition spd="med">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3"/>
          <p:cNvSpPr>
            <a:spLocks noGrp="1"/>
          </p:cNvSpPr>
          <p:nvPr>
            <p:ph type="title"/>
          </p:nvPr>
        </p:nvSpPr>
        <p:spPr/>
        <p:txBody>
          <a:bodyPr/>
          <a:lstStyle/>
          <a:p>
            <a:pPr eaLnBrk="1" hangingPunct="1"/>
            <a:r>
              <a:rPr lang="tr-TR" altLang="tr-TR" sz="3600" smtClean="0"/>
              <a:t>Vadeli Döviz Tevdiat Hesapları</a:t>
            </a:r>
            <a:endParaRPr lang="tr-TR" altLang="tr-TR" smtClean="0"/>
          </a:p>
        </p:txBody>
      </p:sp>
      <p:sp>
        <p:nvSpPr>
          <p:cNvPr id="34819" name="İçerik Yer Tutucusu 4"/>
          <p:cNvSpPr>
            <a:spLocks noGrp="1"/>
          </p:cNvSpPr>
          <p:nvPr>
            <p:ph idx="1"/>
          </p:nvPr>
        </p:nvSpPr>
        <p:spPr/>
        <p:txBody>
          <a:bodyPr/>
          <a:lstStyle/>
          <a:p>
            <a:pPr algn="just" eaLnBrk="1" hangingPunct="1"/>
            <a:endParaRPr lang="tr-TR" altLang="tr-TR" smtClean="0"/>
          </a:p>
          <a:p>
            <a:pPr algn="just" eaLnBrk="1" hangingPunct="1"/>
            <a:r>
              <a:rPr lang="tr-TR" altLang="tr-TR" smtClean="0"/>
              <a:t>Vadeli Türk Lirası hesaplar gibi aksi belirtilmediği sürece, vade sonlarında aynı vade ve cari faizler ile otomatik olarak yenilenmektedir. </a:t>
            </a:r>
          </a:p>
        </p:txBody>
      </p:sp>
    </p:spTree>
  </p:cSld>
  <p:clrMapOvr>
    <a:masterClrMapping/>
  </p:clrMapOvr>
  <p:transition spd="med">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rtlCol="0">
            <a:normAutofit/>
          </a:bodyPr>
          <a:lstStyle/>
          <a:p>
            <a:pPr eaLnBrk="1" fontAlgn="auto" hangingPunct="1">
              <a:spcAft>
                <a:spcPts val="0"/>
              </a:spcAft>
              <a:defRPr/>
            </a:pPr>
            <a:r>
              <a:rPr lang="tr-TR" dirty="0" smtClean="0"/>
              <a:t>YABANCI PARA ÜZERİNDEN HESAP AÇMAK SERBEST Mİ?</a:t>
            </a:r>
          </a:p>
        </p:txBody>
      </p:sp>
    </p:spTree>
  </p:cSld>
  <p:clrMapOvr>
    <a:masterClrMapping/>
  </p:clrMapOvr>
  <p:transition spd="med">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a:srcRect/>
          <a:stretch>
            <a:fillRect/>
          </a:stretch>
        </p:blipFill>
        <p:spPr bwMode="auto">
          <a:xfrm>
            <a:off x="166688" y="1228725"/>
            <a:ext cx="8810625" cy="4400550"/>
          </a:xfrm>
          <a:prstGeom prst="rect">
            <a:avLst/>
          </a:prstGeom>
          <a:noFill/>
          <a:ln w="9525">
            <a:noFill/>
            <a:miter lim="800000"/>
            <a:headEnd/>
            <a:tailEnd/>
          </a:ln>
        </p:spPr>
      </p:pic>
    </p:spTree>
  </p:cSld>
  <p:clrMapOvr>
    <a:masterClrMapping/>
  </p:clrMapOvr>
  <p:transition spd="med">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2"/>
          <a:srcRect/>
          <a:stretch>
            <a:fillRect/>
          </a:stretch>
        </p:blipFill>
        <p:spPr bwMode="auto">
          <a:xfrm>
            <a:off x="280988" y="2247900"/>
            <a:ext cx="8582025" cy="2362200"/>
          </a:xfrm>
          <a:prstGeom prst="rect">
            <a:avLst/>
          </a:prstGeom>
          <a:noFill/>
          <a:ln w="9525">
            <a:noFill/>
            <a:miter lim="800000"/>
            <a:headEnd/>
            <a:tailEnd/>
          </a:ln>
        </p:spPr>
      </p:pic>
    </p:spTree>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rtlCol="0">
            <a:normAutofit/>
          </a:bodyPr>
          <a:lstStyle/>
          <a:p>
            <a:pPr eaLnBrk="1" fontAlgn="auto" hangingPunct="1">
              <a:spcAft>
                <a:spcPts val="0"/>
              </a:spcAft>
              <a:defRPr/>
            </a:pPr>
            <a:r>
              <a:rPr lang="tr-TR" dirty="0" smtClean="0"/>
              <a:t>PASİF KALEMLER</a:t>
            </a:r>
          </a:p>
        </p:txBody>
      </p:sp>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pPr eaLnBrk="1" fontAlgn="auto" hangingPunct="1">
              <a:spcAft>
                <a:spcPts val="0"/>
              </a:spcAft>
              <a:defRPr/>
            </a:pPr>
            <a:r>
              <a:rPr lang="tr-TR" dirty="0" smtClean="0"/>
              <a:t>DTH’LARIN VADELERİ VE TÜRLERİ </a:t>
            </a:r>
          </a:p>
        </p:txBody>
      </p:sp>
    </p:spTree>
  </p:cSld>
  <p:clrMapOvr>
    <a:masterClrMapping/>
  </p:clrMapOvr>
  <p:transition spd="med">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215900" y="2643188"/>
            <a:ext cx="8388350" cy="1571625"/>
          </a:xfrm>
          <a:prstGeom prst="rect">
            <a:avLst/>
          </a:prstGeom>
          <a:noFill/>
          <a:ln w="9525">
            <a:noFill/>
            <a:miter lim="800000"/>
            <a:headEnd/>
            <a:tailEnd/>
          </a:ln>
        </p:spPr>
      </p:pic>
    </p:spTree>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2"/>
          <a:srcRect/>
          <a:stretch>
            <a:fillRect/>
          </a:stretch>
        </p:blipFill>
        <p:spPr bwMode="auto">
          <a:xfrm>
            <a:off x="314325" y="2600325"/>
            <a:ext cx="8515350" cy="1657350"/>
          </a:xfrm>
          <a:prstGeom prst="rect">
            <a:avLst/>
          </a:prstGeom>
          <a:noFill/>
          <a:ln w="9525">
            <a:noFill/>
            <a:miter lim="800000"/>
            <a:headEnd/>
            <a:tailEnd/>
          </a:ln>
        </p:spPr>
      </p:pic>
    </p:spTree>
  </p:cSld>
  <p:clrMapOvr>
    <a:masterClrMapping/>
  </p:clrMapOvr>
  <p:transition spd="med">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352425" y="1651000"/>
            <a:ext cx="8439150" cy="4514850"/>
          </a:xfrm>
          <a:prstGeom prst="rect">
            <a:avLst/>
          </a:prstGeom>
          <a:noFill/>
          <a:ln w="9525">
            <a:noFill/>
            <a:miter lim="800000"/>
            <a:headEnd/>
            <a:tailEnd/>
          </a:ln>
        </p:spPr>
      </p:pic>
    </p:spTree>
  </p:cSld>
  <p:clrMapOvr>
    <a:masterClrMapping/>
  </p:clrMapOvr>
  <p:transition spd="med">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404813" y="1514475"/>
            <a:ext cx="8334375" cy="1409700"/>
          </a:xfrm>
          <a:prstGeom prst="rect">
            <a:avLst/>
          </a:prstGeom>
          <a:noFill/>
          <a:ln w="9525">
            <a:noFill/>
            <a:miter lim="800000"/>
            <a:headEnd/>
            <a:tailEnd/>
          </a:ln>
        </p:spPr>
      </p:pic>
      <p:pic>
        <p:nvPicPr>
          <p:cNvPr id="43011" name="Picture 2"/>
          <p:cNvPicPr>
            <a:picLocks noChangeAspect="1" noChangeArrowheads="1"/>
          </p:cNvPicPr>
          <p:nvPr/>
        </p:nvPicPr>
        <p:blipFill>
          <a:blip r:embed="rId3"/>
          <a:srcRect/>
          <a:stretch>
            <a:fillRect/>
          </a:stretch>
        </p:blipFill>
        <p:spPr bwMode="auto">
          <a:xfrm>
            <a:off x="366713" y="2663825"/>
            <a:ext cx="8410575" cy="3286125"/>
          </a:xfrm>
          <a:prstGeom prst="rect">
            <a:avLst/>
          </a:prstGeom>
          <a:noFill/>
          <a:ln w="9525">
            <a:noFill/>
            <a:miter lim="800000"/>
            <a:headEnd/>
            <a:tailEnd/>
          </a:ln>
        </p:spPr>
      </p:pic>
    </p:spTree>
  </p:cSld>
  <p:clrMapOvr>
    <a:masterClrMapping/>
  </p:clrMapOvr>
  <p:transition spd="med">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1162050" y="1592263"/>
            <a:ext cx="6819900" cy="5076825"/>
          </a:xfrm>
          <a:prstGeom prst="rect">
            <a:avLst/>
          </a:prstGeom>
          <a:noFill/>
          <a:ln w="9525">
            <a:noFill/>
            <a:miter lim="800000"/>
            <a:headEnd/>
            <a:tailEnd/>
          </a:ln>
        </p:spPr>
      </p:pic>
    </p:spTree>
  </p:cSld>
  <p:clrMapOvr>
    <a:masterClrMapping/>
  </p:clrMapOvr>
  <p:transition spd="med">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266700" y="2076450"/>
            <a:ext cx="8610600" cy="27051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b="22670"/>
          <a:stretch>
            <a:fillRect/>
          </a:stretch>
        </p:blipFill>
        <p:spPr bwMode="auto">
          <a:xfrm>
            <a:off x="323850" y="996950"/>
            <a:ext cx="8462963" cy="900113"/>
          </a:xfrm>
          <a:prstGeom prst="rect">
            <a:avLst/>
          </a:prstGeom>
          <a:noFill/>
          <a:ln w="9525">
            <a:noFill/>
            <a:miter lim="800000"/>
            <a:headEnd/>
            <a:tailEnd/>
          </a:ln>
        </p:spPr>
      </p:pic>
      <p:pic>
        <p:nvPicPr>
          <p:cNvPr id="46083" name="Picture 3"/>
          <p:cNvPicPr>
            <a:picLocks noChangeAspect="1" noChangeArrowheads="1"/>
          </p:cNvPicPr>
          <p:nvPr/>
        </p:nvPicPr>
        <p:blipFill>
          <a:blip r:embed="rId3"/>
          <a:srcRect b="52676"/>
          <a:stretch>
            <a:fillRect/>
          </a:stretch>
        </p:blipFill>
        <p:spPr bwMode="auto">
          <a:xfrm>
            <a:off x="323850" y="1897063"/>
            <a:ext cx="8640763" cy="38354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2"/>
          <a:srcRect t="47900"/>
          <a:stretch>
            <a:fillRect/>
          </a:stretch>
        </p:blipFill>
        <p:spPr bwMode="auto">
          <a:xfrm>
            <a:off x="250825" y="1371600"/>
            <a:ext cx="8759825" cy="3857625"/>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352425" y="1338263"/>
            <a:ext cx="8439150" cy="4181475"/>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pPr eaLnBrk="1" fontAlgn="auto" hangingPunct="1">
              <a:spcAft>
                <a:spcPts val="0"/>
              </a:spcAft>
              <a:defRPr/>
            </a:pPr>
            <a:r>
              <a:rPr lang="tr-TR" dirty="0" smtClean="0"/>
              <a:t>YABANCI PARA (DÖVİZ) MEVDUAT HESAPLARI (dth)</a:t>
            </a:r>
            <a:endParaRPr lang="tr-TR" dirty="0"/>
          </a:p>
        </p:txBody>
      </p:sp>
    </p:spTree>
  </p:cSld>
  <p:clrMapOvr>
    <a:masterClrMapping/>
  </p:clrMapOvr>
  <p:transition spd="med">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2"/>
          <a:srcRect/>
          <a:stretch>
            <a:fillRect/>
          </a:stretch>
        </p:blipFill>
        <p:spPr bwMode="auto">
          <a:xfrm>
            <a:off x="366713" y="776288"/>
            <a:ext cx="8410575" cy="5305425"/>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261938" y="971550"/>
            <a:ext cx="8620125" cy="4914900"/>
          </a:xfrm>
          <a:prstGeom prst="rect">
            <a:avLst/>
          </a:prstGeom>
          <a:noFill/>
          <a:ln w="9525">
            <a:noFill/>
            <a:miter lim="800000"/>
            <a:headEnd/>
            <a:tailEnd/>
          </a:ln>
        </p:spPr>
      </p:pic>
    </p:spTree>
  </p:cSld>
  <p:clrMapOvr>
    <a:masterClrMapping/>
  </p:clrMapOvr>
  <p:transition spd="med">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414338" y="2643188"/>
            <a:ext cx="8315325" cy="1571625"/>
          </a:xfrm>
          <a:prstGeom prst="rect">
            <a:avLst/>
          </a:prstGeom>
          <a:noFill/>
          <a:ln w="9525">
            <a:noFill/>
            <a:miter lim="800000"/>
            <a:headEnd/>
            <a:tailEnd/>
          </a:ln>
        </p:spPr>
      </p:pic>
    </p:spTree>
  </p:cSld>
  <p:clrMapOvr>
    <a:masterClrMapping/>
  </p:clrMapOvr>
  <p:transition spd="med">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257175" y="1076325"/>
            <a:ext cx="8629650" cy="4705350"/>
          </a:xfrm>
          <a:prstGeom prst="rect">
            <a:avLst/>
          </a:prstGeom>
          <a:noFill/>
          <a:ln w="9525">
            <a:noFill/>
            <a:miter lim="800000"/>
            <a:headEnd/>
            <a:tailEnd/>
          </a:ln>
        </p:spPr>
      </p:pic>
    </p:spTree>
  </p:cSld>
  <p:clrMapOvr>
    <a:masterClrMapping/>
  </p:clrMapOvr>
  <p:transition spd="med">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404813" y="1338263"/>
            <a:ext cx="8334375" cy="4181475"/>
          </a:xfrm>
          <a:prstGeom prst="rect">
            <a:avLst/>
          </a:prstGeom>
          <a:noFill/>
          <a:ln w="9525">
            <a:noFill/>
            <a:miter lim="800000"/>
            <a:headEnd/>
            <a:tailEnd/>
          </a:ln>
        </p:spPr>
      </p:pic>
    </p:spTree>
  </p:cSld>
  <p:clrMapOvr>
    <a:masterClrMapping/>
  </p:clrMapOvr>
  <p:transition spd="med">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338138" y="1676400"/>
            <a:ext cx="8467725" cy="3505200"/>
          </a:xfrm>
          <a:prstGeom prst="rect">
            <a:avLst/>
          </a:prstGeom>
          <a:noFill/>
          <a:ln w="9525">
            <a:noFill/>
            <a:miter lim="800000"/>
            <a:headEnd/>
            <a:tailEnd/>
          </a:ln>
        </p:spPr>
      </p:pic>
    </p:spTree>
  </p:cSld>
  <p:clrMapOvr>
    <a:masterClrMapping/>
  </p:clrMapOvr>
  <p:transition spd="med">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333375" y="1328738"/>
            <a:ext cx="8477250" cy="4200525"/>
          </a:xfrm>
          <a:prstGeom prst="rect">
            <a:avLst/>
          </a:prstGeom>
          <a:noFill/>
          <a:ln w="9525">
            <a:noFill/>
            <a:miter lim="800000"/>
            <a:headEnd/>
            <a:tailEnd/>
          </a:ln>
        </p:spPr>
      </p:pic>
    </p:spTree>
  </p:cSld>
  <p:clrMapOvr>
    <a:masterClrMapping/>
  </p:clrMapOvr>
  <p:transition spd="med">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pPr eaLnBrk="1" fontAlgn="auto" hangingPunct="1">
              <a:spcAft>
                <a:spcPts val="0"/>
              </a:spcAft>
              <a:defRPr/>
            </a:pPr>
            <a:r>
              <a:rPr lang="tr-TR" dirty="0" smtClean="0"/>
              <a:t>DTH’ LARDA DEĞİŞKEN FAİZ MÜMKÜN MÜ?</a:t>
            </a:r>
          </a:p>
        </p:txBody>
      </p:sp>
    </p:spTree>
  </p:cSld>
  <p:clrMapOvr>
    <a:masterClrMapping/>
  </p:clrMapOvr>
  <p:transition spd="med">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a:srcRect/>
          <a:stretch>
            <a:fillRect/>
          </a:stretch>
        </p:blipFill>
        <p:spPr bwMode="auto">
          <a:xfrm>
            <a:off x="261938" y="2505075"/>
            <a:ext cx="8620125" cy="1847850"/>
          </a:xfrm>
          <a:prstGeom prst="rect">
            <a:avLst/>
          </a:prstGeom>
          <a:noFill/>
          <a:ln w="9525">
            <a:noFill/>
            <a:miter lim="800000"/>
            <a:headEnd/>
            <a:tailEnd/>
          </a:ln>
        </p:spPr>
      </p:pic>
    </p:spTree>
  </p:cSld>
  <p:clrMapOvr>
    <a:masterClrMapping/>
  </p:clrMapOvr>
  <p:transition spd="med">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195263" y="765175"/>
            <a:ext cx="8753475" cy="5981700"/>
          </a:xfrm>
          <a:prstGeom prst="rect">
            <a:avLst/>
          </a:prstGeom>
          <a:noFill/>
          <a:ln w="9525">
            <a:noFill/>
            <a:miter lim="800000"/>
            <a:headEnd/>
            <a:tailEnd/>
          </a:ln>
        </p:spPr>
      </p:pic>
    </p:spTree>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3"/>
          <p:cNvPicPr>
            <a:picLocks noChangeAspect="1" noChangeArrowheads="1"/>
          </p:cNvPicPr>
          <p:nvPr/>
        </p:nvPicPr>
        <p:blipFill rotWithShape="1">
          <a:blip r:embed="rId2"/>
          <a:srcRect l="22314" t="35890" r="23380" b="17140"/>
          <a:stretch/>
        </p:blipFill>
        <p:spPr bwMode="auto">
          <a:xfrm>
            <a:off x="107950" y="765175"/>
            <a:ext cx="8883650" cy="4319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med">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pPr eaLnBrk="1" fontAlgn="auto" hangingPunct="1">
              <a:spcAft>
                <a:spcPts val="0"/>
              </a:spcAft>
              <a:defRPr/>
            </a:pPr>
            <a:r>
              <a:rPr lang="tr-TR" dirty="0" smtClean="0"/>
              <a:t>DTH FAİZLERİNİ BİLDİRİM YÜKÜMLÜLÜĞÜ VAR MI?</a:t>
            </a:r>
          </a:p>
        </p:txBody>
      </p:sp>
    </p:spTree>
  </p:cSld>
  <p:clrMapOvr>
    <a:masterClrMapping/>
  </p:clrMapOvr>
  <p:transition spd="med">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300038" y="1485900"/>
            <a:ext cx="8543925" cy="3886200"/>
          </a:xfrm>
          <a:prstGeom prst="rect">
            <a:avLst/>
          </a:prstGeom>
          <a:noFill/>
          <a:ln w="9525">
            <a:noFill/>
            <a:miter lim="800000"/>
            <a:headEnd/>
            <a:tailEnd/>
          </a:ln>
        </p:spPr>
      </p:pic>
    </p:spTree>
  </p:cSld>
  <p:clrMapOvr>
    <a:masterClrMapping/>
  </p:clrMapOvr>
  <p:transition spd="med">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pPr eaLnBrk="1" fontAlgn="auto" hangingPunct="1">
              <a:spcAft>
                <a:spcPts val="0"/>
              </a:spcAft>
              <a:defRPr/>
            </a:pPr>
            <a:r>
              <a:rPr lang="tr-TR" dirty="0" smtClean="0"/>
              <a:t>DTH’ NA PEŞİN FAİZ VERİLEBİLİR Mİ?</a:t>
            </a:r>
          </a:p>
        </p:txBody>
      </p:sp>
    </p:spTree>
  </p:cSld>
  <p:clrMapOvr>
    <a:masterClrMapping/>
  </p:clrMapOvr>
  <p:transition spd="med">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p:cNvPicPr>
            <a:picLocks noChangeAspect="1" noChangeArrowheads="1"/>
          </p:cNvPicPr>
          <p:nvPr/>
        </p:nvPicPr>
        <p:blipFill>
          <a:blip r:embed="rId2"/>
          <a:srcRect/>
          <a:stretch>
            <a:fillRect/>
          </a:stretch>
        </p:blipFill>
        <p:spPr bwMode="auto">
          <a:xfrm>
            <a:off x="314325" y="2605088"/>
            <a:ext cx="8515350" cy="1647825"/>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304800" y="2376488"/>
            <a:ext cx="8534400" cy="2105025"/>
          </a:xfrm>
          <a:prstGeom prst="rect">
            <a:avLst/>
          </a:prstGeom>
          <a:noFill/>
          <a:ln w="9525">
            <a:noFill/>
            <a:miter lim="800000"/>
            <a:headEnd/>
            <a:tailEnd/>
          </a:ln>
        </p:spPr>
      </p:pic>
    </p:spTree>
  </p:cSld>
  <p:clrMapOvr>
    <a:masterClrMapping/>
  </p:clrMapOvr>
  <p:transition spd="med">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280988" y="950913"/>
            <a:ext cx="8582025" cy="2190750"/>
          </a:xfrm>
          <a:prstGeom prst="rect">
            <a:avLst/>
          </a:prstGeom>
          <a:noFill/>
          <a:ln w="9525">
            <a:noFill/>
            <a:miter lim="800000"/>
            <a:headEnd/>
            <a:tailEnd/>
          </a:ln>
        </p:spPr>
      </p:pic>
      <p:pic>
        <p:nvPicPr>
          <p:cNvPr id="64515" name="Picture 3"/>
          <p:cNvPicPr>
            <a:picLocks noChangeAspect="1" noChangeArrowheads="1"/>
          </p:cNvPicPr>
          <p:nvPr/>
        </p:nvPicPr>
        <p:blipFill>
          <a:blip r:embed="rId3"/>
          <a:srcRect/>
          <a:stretch>
            <a:fillRect/>
          </a:stretch>
        </p:blipFill>
        <p:spPr bwMode="auto">
          <a:xfrm>
            <a:off x="447675" y="3068638"/>
            <a:ext cx="8372475" cy="1914525"/>
          </a:xfrm>
          <a:prstGeom prst="rect">
            <a:avLst/>
          </a:prstGeom>
          <a:noFill/>
          <a:ln w="9525">
            <a:noFill/>
            <a:miter lim="800000"/>
            <a:headEnd/>
            <a:tailEnd/>
          </a:ln>
        </p:spPr>
      </p:pic>
    </p:spTree>
  </p:cSld>
  <p:clrMapOvr>
    <a:masterClrMapping/>
  </p:clrMapOvr>
  <p:transition spd="med">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pPr eaLnBrk="1" fontAlgn="auto" hangingPunct="1">
              <a:spcAft>
                <a:spcPts val="0"/>
              </a:spcAft>
              <a:defRPr/>
            </a:pPr>
            <a:r>
              <a:rPr lang="tr-TR" dirty="0" smtClean="0"/>
              <a:t>DTH FAİZ ORANLARININ DEĞİŞMESİ</a:t>
            </a:r>
          </a:p>
        </p:txBody>
      </p:sp>
    </p:spTree>
  </p:cSld>
  <p:clrMapOvr>
    <a:masterClrMapping/>
  </p:clrMapOvr>
  <p:transition spd="med">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a:stretch>
            <a:fillRect/>
          </a:stretch>
        </p:blipFill>
        <p:spPr bwMode="auto">
          <a:xfrm>
            <a:off x="300038" y="2571750"/>
            <a:ext cx="8543925" cy="1714500"/>
          </a:xfrm>
          <a:prstGeom prst="rect">
            <a:avLst/>
          </a:prstGeom>
          <a:noFill/>
          <a:ln w="9525">
            <a:noFill/>
            <a:miter lim="800000"/>
            <a:headEnd/>
            <a:tailEnd/>
          </a:ln>
        </p:spPr>
      </p:pic>
    </p:spTree>
  </p:cSld>
  <p:clrMapOvr>
    <a:masterClrMapping/>
  </p:clrMapOvr>
  <p:transition spd="med">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DTH HESAPLARINDAN VADESİNDEN ÖNCE PARA ÇEKİLMESİ HALİNDE NASIL BİR UYGULAMA YAPILIR?</a:t>
            </a:r>
          </a:p>
        </p:txBody>
      </p:sp>
    </p:spTree>
  </p:cSld>
  <p:clrMapOvr>
    <a:masterClrMapping/>
  </p:clrMapOvr>
  <p:transition spd="med">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a:fillRect/>
          </a:stretch>
        </p:blipFill>
        <p:spPr bwMode="auto">
          <a:xfrm>
            <a:off x="344488" y="836613"/>
            <a:ext cx="8620125" cy="5905500"/>
          </a:xfrm>
          <a:prstGeom prst="rect">
            <a:avLst/>
          </a:prstGeom>
          <a:noFill/>
          <a:ln w="9525">
            <a:noFill/>
            <a:miter lim="800000"/>
            <a:headEnd/>
            <a:tailEnd/>
          </a:ln>
        </p:spPr>
      </p:pic>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rotWithShape="1">
          <a:blip r:embed="rId2"/>
          <a:srcRect l="24385" t="28219" r="25463" b="22727"/>
          <a:stretch/>
        </p:blipFill>
        <p:spPr bwMode="auto">
          <a:xfrm>
            <a:off x="250825" y="549275"/>
            <a:ext cx="8642350" cy="4751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med">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pPr eaLnBrk="1" fontAlgn="auto" hangingPunct="1">
              <a:spcAft>
                <a:spcPts val="0"/>
              </a:spcAft>
              <a:defRPr/>
            </a:pPr>
            <a:r>
              <a:rPr lang="tr-TR" dirty="0" smtClean="0"/>
              <a:t>DTH’ LAR ZORUNLU KARŞILIĞA TABİ Mİ?</a:t>
            </a:r>
          </a:p>
        </p:txBody>
      </p:sp>
    </p:spTree>
  </p:cSld>
  <p:clrMapOvr>
    <a:masterClrMapping/>
  </p:clrMapOvr>
  <p:transition spd="med">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srcRect/>
          <a:stretch>
            <a:fillRect/>
          </a:stretch>
        </p:blipFill>
        <p:spPr bwMode="auto">
          <a:xfrm>
            <a:off x="19050" y="2562225"/>
            <a:ext cx="9105900" cy="173355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p:cNvPicPr>
            <a:picLocks noChangeAspect="1" noChangeArrowheads="1"/>
          </p:cNvPicPr>
          <p:nvPr/>
        </p:nvPicPr>
        <p:blipFill>
          <a:blip r:embed="rId2"/>
          <a:srcRect/>
          <a:stretch>
            <a:fillRect/>
          </a:stretch>
        </p:blipFill>
        <p:spPr bwMode="auto">
          <a:xfrm>
            <a:off x="0" y="19050"/>
            <a:ext cx="9139238" cy="6335713"/>
          </a:xfrm>
          <a:prstGeom prst="rect">
            <a:avLst/>
          </a:prstGeom>
          <a:noFill/>
          <a:ln w="9525">
            <a:noFill/>
            <a:miter lim="800000"/>
            <a:headEnd/>
            <a:tailEnd/>
          </a:ln>
        </p:spPr>
      </p:pic>
    </p:spTree>
  </p:cSld>
  <p:clrMapOvr>
    <a:masterClrMapping/>
  </p:clrMapOvr>
  <p:transition spd="med">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srcRect/>
          <a:stretch>
            <a:fillRect/>
          </a:stretch>
        </p:blipFill>
        <p:spPr bwMode="auto">
          <a:xfrm>
            <a:off x="17463" y="4763"/>
            <a:ext cx="9126537" cy="6299200"/>
          </a:xfrm>
          <a:prstGeom prst="rect">
            <a:avLst/>
          </a:prstGeom>
          <a:noFill/>
          <a:ln w="9525">
            <a:noFill/>
            <a:miter lim="800000"/>
            <a:headEnd/>
            <a:tailEnd/>
          </a:ln>
        </p:spPr>
      </p:pic>
    </p:spTree>
  </p:cSld>
  <p:clrMapOvr>
    <a:masterClrMapping/>
  </p:clrMapOvr>
  <p:transition spd="med">
    <p:zo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ChangeAspect="1" noChangeArrowheads="1"/>
          </p:cNvPicPr>
          <p:nvPr/>
        </p:nvPicPr>
        <p:blipFill>
          <a:blip r:embed="rId2"/>
          <a:srcRect r="398"/>
          <a:stretch>
            <a:fillRect/>
          </a:stretch>
        </p:blipFill>
        <p:spPr bwMode="auto">
          <a:xfrm>
            <a:off x="22225" y="7938"/>
            <a:ext cx="9121775" cy="1727200"/>
          </a:xfrm>
          <a:prstGeom prst="rect">
            <a:avLst/>
          </a:prstGeom>
          <a:noFill/>
          <a:ln w="9525">
            <a:noFill/>
            <a:miter lim="800000"/>
            <a:headEnd/>
            <a:tailEnd/>
          </a:ln>
        </p:spPr>
      </p:pic>
      <p:pic>
        <p:nvPicPr>
          <p:cNvPr id="73731" name="Picture 5"/>
          <p:cNvPicPr>
            <a:picLocks noChangeAspect="1" noChangeArrowheads="1"/>
          </p:cNvPicPr>
          <p:nvPr/>
        </p:nvPicPr>
        <p:blipFill>
          <a:blip r:embed="rId3"/>
          <a:srcRect/>
          <a:stretch>
            <a:fillRect/>
          </a:stretch>
        </p:blipFill>
        <p:spPr bwMode="auto">
          <a:xfrm>
            <a:off x="66675" y="1878013"/>
            <a:ext cx="9075738" cy="4138612"/>
          </a:xfrm>
          <a:prstGeom prst="rect">
            <a:avLst/>
          </a:prstGeom>
          <a:noFill/>
          <a:ln w="9525">
            <a:noFill/>
            <a:miter lim="800000"/>
            <a:headEnd/>
            <a:tailEnd/>
          </a:ln>
        </p:spPr>
      </p:pic>
    </p:spTree>
  </p:cSld>
  <p:clrMapOvr>
    <a:masterClrMapping/>
  </p:clrMapOvr>
  <p:transition spd="med">
    <p:zo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r="1563"/>
          <a:stretch>
            <a:fillRect/>
          </a:stretch>
        </p:blipFill>
        <p:spPr bwMode="auto">
          <a:xfrm>
            <a:off x="0" y="0"/>
            <a:ext cx="9072563" cy="792163"/>
          </a:xfrm>
          <a:prstGeom prst="rect">
            <a:avLst/>
          </a:prstGeom>
          <a:noFill/>
          <a:ln w="9525">
            <a:noFill/>
            <a:miter lim="800000"/>
            <a:headEnd/>
            <a:tailEnd/>
          </a:ln>
        </p:spPr>
      </p:pic>
      <p:sp>
        <p:nvSpPr>
          <p:cNvPr id="74755" name="Yuvarlatılmış Dikdörtgen 2"/>
          <p:cNvSpPr>
            <a:spLocks noChangeArrowheads="1"/>
          </p:cNvSpPr>
          <p:nvPr/>
        </p:nvSpPr>
        <p:spPr bwMode="auto">
          <a:xfrm>
            <a:off x="2051050" y="395288"/>
            <a:ext cx="7021513" cy="396875"/>
          </a:xfrm>
          <a:prstGeom prst="roundRect">
            <a:avLst>
              <a:gd name="adj" fmla="val 16667"/>
            </a:avLst>
          </a:prstGeom>
          <a:solidFill>
            <a:schemeClr val="bg1"/>
          </a:solidFill>
          <a:ln w="9525" algn="ctr">
            <a:solidFill>
              <a:schemeClr val="bg1"/>
            </a:solidFill>
            <a:round/>
            <a:headEnd/>
            <a:tailEnd/>
          </a:ln>
        </p:spPr>
        <p:txBody>
          <a:bodyPr/>
          <a:lstStyle/>
          <a:p>
            <a:endParaRPr lang="tr-TR" altLang="tr-TR"/>
          </a:p>
        </p:txBody>
      </p:sp>
      <p:pic>
        <p:nvPicPr>
          <p:cNvPr id="74756" name="Picture 3"/>
          <p:cNvPicPr>
            <a:picLocks noChangeAspect="1" noChangeArrowheads="1"/>
          </p:cNvPicPr>
          <p:nvPr/>
        </p:nvPicPr>
        <p:blipFill>
          <a:blip r:embed="rId3"/>
          <a:srcRect/>
          <a:stretch>
            <a:fillRect/>
          </a:stretch>
        </p:blipFill>
        <p:spPr bwMode="auto">
          <a:xfrm>
            <a:off x="0" y="765175"/>
            <a:ext cx="9093200" cy="2447925"/>
          </a:xfrm>
          <a:prstGeom prst="rect">
            <a:avLst/>
          </a:prstGeom>
          <a:noFill/>
          <a:ln w="9525">
            <a:noFill/>
            <a:miter lim="800000"/>
            <a:headEnd/>
            <a:tailEnd/>
          </a:ln>
        </p:spPr>
      </p:pic>
    </p:spTree>
  </p:cSld>
  <p:clrMapOvr>
    <a:masterClrMapping/>
  </p:clrMapOvr>
  <p:transition spd="med">
    <p:zo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srcRect/>
          <a:stretch>
            <a:fillRect/>
          </a:stretch>
        </p:blipFill>
        <p:spPr bwMode="auto">
          <a:xfrm>
            <a:off x="0" y="0"/>
            <a:ext cx="9190038" cy="2339975"/>
          </a:xfrm>
          <a:prstGeom prst="rect">
            <a:avLst/>
          </a:prstGeom>
          <a:noFill/>
          <a:ln w="9525">
            <a:noFill/>
            <a:miter lim="800000"/>
            <a:headEnd/>
            <a:tailEnd/>
          </a:ln>
        </p:spPr>
      </p:pic>
    </p:spTree>
  </p:cSld>
  <p:clrMapOvr>
    <a:masterClrMapping/>
  </p:clrMapOvr>
  <p:transition spd="med">
    <p:zo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srcRect r="4182" b="3630"/>
          <a:stretch>
            <a:fillRect/>
          </a:stretch>
        </p:blipFill>
        <p:spPr bwMode="auto">
          <a:xfrm>
            <a:off x="1116013" y="692150"/>
            <a:ext cx="7056437" cy="5976938"/>
          </a:xfrm>
          <a:prstGeom prst="rect">
            <a:avLst/>
          </a:prstGeom>
          <a:noFill/>
          <a:ln w="9525">
            <a:noFill/>
            <a:miter lim="800000"/>
            <a:headEnd/>
            <a:tailEnd/>
          </a:ln>
        </p:spPr>
      </p:pic>
    </p:spTree>
  </p:cSld>
  <p:clrMapOvr>
    <a:masterClrMapping/>
  </p:clrMapOvr>
  <p:transition spd="med">
    <p:zo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0" y="22225"/>
            <a:ext cx="9145588" cy="3779838"/>
          </a:xfrm>
          <a:prstGeom prst="rect">
            <a:avLst/>
          </a:prstGeom>
          <a:noFill/>
          <a:ln w="9525">
            <a:noFill/>
            <a:miter lim="800000"/>
            <a:headEnd/>
            <a:tailEnd/>
          </a:ln>
        </p:spPr>
      </p:pic>
    </p:spTree>
  </p:cSld>
  <p:clrMapOvr>
    <a:masterClrMapping/>
  </p:clrMapOvr>
  <p:transition spd="med">
    <p:zo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pPr eaLnBrk="1" fontAlgn="auto" hangingPunct="1">
              <a:spcAft>
                <a:spcPts val="0"/>
              </a:spcAft>
              <a:defRPr/>
            </a:pPr>
            <a:r>
              <a:rPr lang="tr-TR" dirty="0" smtClean="0"/>
              <a:t>DTH’ LAR ZAMANAŞIMINA TABİ Mİ?</a:t>
            </a:r>
          </a:p>
        </p:txBody>
      </p:sp>
    </p:spTree>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9" name="Picture 3"/>
          <p:cNvPicPr>
            <a:picLocks noChangeAspect="1" noChangeArrowheads="1"/>
          </p:cNvPicPr>
          <p:nvPr/>
        </p:nvPicPr>
        <p:blipFill rotWithShape="1">
          <a:blip r:embed="rId2"/>
          <a:srcRect l="20504" t="36838" r="21782" b="40246"/>
          <a:stretch/>
        </p:blipFill>
        <p:spPr bwMode="auto">
          <a:xfrm>
            <a:off x="323850" y="1268413"/>
            <a:ext cx="8496300" cy="2016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med">
    <p:zo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71438" y="1843088"/>
            <a:ext cx="8964612" cy="3171825"/>
          </a:xfrm>
          <a:prstGeom prst="rect">
            <a:avLst/>
          </a:prstGeom>
          <a:noFill/>
          <a:ln w="9525">
            <a:noFill/>
            <a:miter lim="800000"/>
            <a:headEnd/>
            <a:tailEnd/>
          </a:ln>
        </p:spPr>
      </p:pic>
    </p:spTree>
  </p:cSld>
  <p:clrMapOvr>
    <a:masterClrMapping/>
  </p:clrMapOvr>
  <p:transition spd="med">
    <p:zo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a:srcRect/>
          <a:stretch>
            <a:fillRect/>
          </a:stretch>
        </p:blipFill>
        <p:spPr bwMode="auto">
          <a:xfrm>
            <a:off x="247650" y="2438400"/>
            <a:ext cx="86487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med">
    <p:zo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pPr eaLnBrk="1" fontAlgn="auto" hangingPunct="1">
              <a:spcAft>
                <a:spcPts val="0"/>
              </a:spcAft>
              <a:defRPr/>
            </a:pPr>
            <a:r>
              <a:rPr lang="tr-TR" dirty="0" smtClean="0"/>
              <a:t>DTH’LAR SİGORTAYA tABİ Mİ?</a:t>
            </a:r>
          </a:p>
        </p:txBody>
      </p:sp>
    </p:spTree>
  </p:cSld>
  <p:clrMapOvr>
    <a:masterClrMapping/>
  </p:clrMapOvr>
  <p:transition spd="med">
    <p:zo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srcRect/>
          <a:stretch>
            <a:fillRect/>
          </a:stretch>
        </p:blipFill>
        <p:spPr bwMode="auto">
          <a:xfrm>
            <a:off x="1116013" y="1843088"/>
            <a:ext cx="7272337" cy="2954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med">
    <p:zo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srcRect/>
          <a:stretch>
            <a:fillRect/>
          </a:stretch>
        </p:blipFill>
        <p:spPr bwMode="auto">
          <a:xfrm>
            <a:off x="249238" y="879475"/>
            <a:ext cx="8715375" cy="5789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med">
    <p:zo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pPr eaLnBrk="1" fontAlgn="auto" hangingPunct="1">
              <a:spcAft>
                <a:spcPts val="0"/>
              </a:spcAft>
              <a:defRPr/>
            </a:pPr>
            <a:r>
              <a:rPr lang="tr-TR" dirty="0" smtClean="0"/>
              <a:t>Faİz hesaplama</a:t>
            </a:r>
          </a:p>
        </p:txBody>
      </p:sp>
    </p:spTree>
  </p:cSld>
  <p:clrMapOvr>
    <a:masterClrMapping/>
  </p:clrMapOvr>
  <p:transition spd="med">
    <p:zo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179388" y="333375"/>
            <a:ext cx="8593137" cy="6335713"/>
          </a:xfrm>
          <a:prstGeom prst="rect">
            <a:avLst/>
          </a:prstGeom>
          <a:noFill/>
          <a:ln w="9525">
            <a:noFill/>
            <a:miter lim="800000"/>
            <a:headEnd/>
            <a:tailEnd/>
          </a:ln>
        </p:spPr>
      </p:pic>
    </p:spTree>
  </p:cSld>
  <p:clrMapOvr>
    <a:masterClrMapping/>
  </p:clrMapOvr>
  <p:transition spd="med">
    <p:zo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srcRect/>
          <a:stretch>
            <a:fillRect/>
          </a:stretch>
        </p:blipFill>
        <p:spPr bwMode="auto">
          <a:xfrm>
            <a:off x="539750" y="1412875"/>
            <a:ext cx="8304213" cy="2735263"/>
          </a:xfrm>
          <a:prstGeom prst="rect">
            <a:avLst/>
          </a:prstGeom>
          <a:noFill/>
          <a:ln w="9525">
            <a:noFill/>
            <a:miter lim="800000"/>
            <a:headEnd/>
            <a:tailEnd/>
          </a:ln>
        </p:spPr>
      </p:pic>
    </p:spTree>
  </p:cSld>
  <p:clrMapOvr>
    <a:masterClrMapping/>
  </p:clrMapOvr>
  <p:transition spd="med">
    <p:zo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461963" y="2695575"/>
            <a:ext cx="8220075" cy="1466850"/>
          </a:xfrm>
          <a:prstGeom prst="rect">
            <a:avLst/>
          </a:prstGeom>
          <a:noFill/>
          <a:ln w="9525">
            <a:noFill/>
            <a:miter lim="800000"/>
            <a:headEnd/>
            <a:tailEnd/>
          </a:ln>
        </p:spPr>
      </p:pic>
    </p:spTree>
  </p:cSld>
  <p:clrMapOvr>
    <a:masterClrMapping/>
  </p:clrMapOvr>
  <p:transition spd="med">
    <p:zo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srcRect/>
          <a:stretch>
            <a:fillRect/>
          </a:stretch>
        </p:blipFill>
        <p:spPr bwMode="auto">
          <a:xfrm>
            <a:off x="471488" y="2490788"/>
            <a:ext cx="8201025" cy="1876425"/>
          </a:xfrm>
          <a:prstGeom prst="rect">
            <a:avLst/>
          </a:prstGeom>
          <a:noFill/>
          <a:ln w="9525">
            <a:noFill/>
            <a:miter lim="800000"/>
            <a:headEnd/>
            <a:tailEnd/>
          </a:ln>
        </p:spPr>
      </p:pic>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3"/>
          <p:cNvSpPr>
            <a:spLocks noGrp="1"/>
          </p:cNvSpPr>
          <p:nvPr>
            <p:ph type="title"/>
          </p:nvPr>
        </p:nvSpPr>
        <p:spPr/>
        <p:txBody>
          <a:bodyPr/>
          <a:lstStyle/>
          <a:p>
            <a:pPr eaLnBrk="1" hangingPunct="1"/>
            <a:r>
              <a:rPr lang="tr-TR" altLang="tr-TR" dirty="0" smtClean="0"/>
              <a:t>Türkiye’ye Gelişi</a:t>
            </a:r>
          </a:p>
        </p:txBody>
      </p:sp>
      <p:sp>
        <p:nvSpPr>
          <p:cNvPr id="9219" name="İçerik Yer Tutucusu 4"/>
          <p:cNvSpPr>
            <a:spLocks noGrp="1"/>
          </p:cNvSpPr>
          <p:nvPr>
            <p:ph idx="1"/>
          </p:nvPr>
        </p:nvSpPr>
        <p:spPr/>
        <p:txBody>
          <a:bodyPr/>
          <a:lstStyle/>
          <a:p>
            <a:pPr algn="just" eaLnBrk="1" hangingPunct="1"/>
            <a:endParaRPr lang="tr-TR" altLang="tr-TR" dirty="0" smtClean="0"/>
          </a:p>
          <a:p>
            <a:pPr algn="just" eaLnBrk="1" hangingPunct="1"/>
            <a:r>
              <a:rPr lang="tr-TR" altLang="tr-TR" dirty="0" smtClean="0"/>
              <a:t>1970’li yıllarda yaşanılan döviz sıkıntısı sonrasında özellikle yurt dışında yerleşik gerçek veya tüzel kişilerin Türkiye’ye getirilmesi zorunlu olmayan dövizler karşılığında </a:t>
            </a:r>
            <a:r>
              <a:rPr lang="tr-TR" altLang="tr-TR" b="1" dirty="0" smtClean="0">
                <a:solidFill>
                  <a:srgbClr val="FF0000"/>
                </a:solidFill>
              </a:rPr>
              <a:t>Dövize Çevrilebilir TL Mevduat hesapları</a:t>
            </a:r>
            <a:r>
              <a:rPr lang="tr-TR" altLang="tr-TR" dirty="0" smtClean="0"/>
              <a:t> açılmaya başlandı. </a:t>
            </a:r>
          </a:p>
        </p:txBody>
      </p:sp>
    </p:spTree>
  </p:cSld>
  <p:clrMapOvr>
    <a:masterClrMapping/>
  </p:clrMapOvr>
  <p:transition spd="med">
    <p:zo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srcRect/>
          <a:stretch>
            <a:fillRect/>
          </a:stretch>
        </p:blipFill>
        <p:spPr bwMode="auto">
          <a:xfrm>
            <a:off x="309563" y="1009650"/>
            <a:ext cx="8524875" cy="4838700"/>
          </a:xfrm>
          <a:prstGeom prst="rect">
            <a:avLst/>
          </a:prstGeom>
          <a:noFill/>
          <a:ln w="9525">
            <a:noFill/>
            <a:miter lim="800000"/>
            <a:headEnd/>
            <a:tailEnd/>
          </a:ln>
        </p:spPr>
      </p:pic>
    </p:spTree>
  </p:cSld>
  <p:clrMapOvr>
    <a:masterClrMapping/>
  </p:clrMapOvr>
  <p:transition spd="med">
    <p:zo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p:cNvPicPr>
            <a:picLocks noChangeAspect="1" noChangeArrowheads="1"/>
          </p:cNvPicPr>
          <p:nvPr/>
        </p:nvPicPr>
        <p:blipFill>
          <a:blip r:embed="rId2"/>
          <a:srcRect/>
          <a:stretch>
            <a:fillRect/>
          </a:stretch>
        </p:blipFill>
        <p:spPr bwMode="auto">
          <a:xfrm>
            <a:off x="266700" y="1943100"/>
            <a:ext cx="8610600" cy="2971800"/>
          </a:xfrm>
          <a:prstGeom prst="rect">
            <a:avLst/>
          </a:prstGeom>
          <a:noFill/>
          <a:ln w="9525">
            <a:noFill/>
            <a:miter lim="800000"/>
            <a:headEnd/>
            <a:tailEnd/>
          </a:ln>
        </p:spPr>
      </p:pic>
    </p:spTree>
  </p:cSld>
  <p:clrMapOvr>
    <a:masterClrMapping/>
  </p:clrMapOvr>
  <p:transition spd="med">
    <p:zo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366713" y="2319338"/>
            <a:ext cx="8410575" cy="2219325"/>
          </a:xfrm>
          <a:prstGeom prst="rect">
            <a:avLst/>
          </a:prstGeom>
          <a:noFill/>
          <a:ln w="9525">
            <a:noFill/>
            <a:miter lim="800000"/>
            <a:headEnd/>
            <a:tailEnd/>
          </a:ln>
        </p:spPr>
      </p:pic>
    </p:spTree>
  </p:cSld>
  <p:clrMapOvr>
    <a:masterClrMapping/>
  </p:clrMapOvr>
  <p:transition spd="med">
    <p:zo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419100" y="466725"/>
            <a:ext cx="8305800" cy="5924550"/>
          </a:xfrm>
          <a:prstGeom prst="rect">
            <a:avLst/>
          </a:prstGeom>
          <a:noFill/>
          <a:ln w="9525">
            <a:noFill/>
            <a:miter lim="800000"/>
            <a:headEnd/>
            <a:tailEnd/>
          </a:ln>
        </p:spPr>
      </p:pic>
    </p:spTree>
  </p:cSld>
  <p:clrMapOvr>
    <a:masterClrMapping/>
  </p:clrMapOvr>
  <p:transition spd="med">
    <p:zo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pPr eaLnBrk="1" fontAlgn="auto" hangingPunct="1">
              <a:spcAft>
                <a:spcPts val="0"/>
              </a:spcAft>
              <a:defRPr/>
            </a:pPr>
            <a:r>
              <a:rPr lang="tr-TR" dirty="0" smtClean="0"/>
              <a:t>DÖVİZ TEVDİAT HESAPLARININ YENİ TÜRLERİ</a:t>
            </a:r>
          </a:p>
        </p:txBody>
      </p:sp>
    </p:spTree>
  </p:cSld>
  <p:clrMapOvr>
    <a:masterClrMapping/>
  </p:clrMapOvr>
  <p:transition spd="med">
    <p:zo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rtlCol="0">
            <a:normAutofit fontScale="90000"/>
          </a:bodyPr>
          <a:lstStyle/>
          <a:p>
            <a:pPr eaLnBrk="1" fontAlgn="auto" hangingPunct="1">
              <a:spcAft>
                <a:spcPts val="0"/>
              </a:spcAft>
              <a:defRPr/>
            </a:pPr>
            <a:r>
              <a:rPr lang="tr-TR" dirty="0" smtClean="0"/>
              <a:t>Çok Para Birimli (Arbitrajlı) Mevduat Hesapları</a:t>
            </a:r>
          </a:p>
        </p:txBody>
      </p:sp>
      <p:sp>
        <p:nvSpPr>
          <p:cNvPr id="5" name="İçerik Yer Tutucusu 4"/>
          <p:cNvSpPr>
            <a:spLocks noGrp="1"/>
          </p:cNvSpPr>
          <p:nvPr>
            <p:ph idx="1"/>
          </p:nvPr>
        </p:nvSpPr>
        <p:spPr/>
        <p:txBody>
          <a:bodyPr rtlCol="0">
            <a:normAutofit lnSpcReduction="10000"/>
          </a:bodyPr>
          <a:lstStyle/>
          <a:p>
            <a:pPr algn="just" eaLnBrk="1" hangingPunct="1">
              <a:spcAft>
                <a:spcPts val="0"/>
              </a:spcAft>
              <a:buFont typeface="Arial" panose="020B0604020202020204" pitchFamily="34" charset="0"/>
              <a:buChar char="•"/>
              <a:defRPr/>
            </a:pPr>
            <a:endParaRPr lang="tr-TR" dirty="0" smtClean="0"/>
          </a:p>
          <a:p>
            <a:pPr algn="just" eaLnBrk="1" hangingPunct="1">
              <a:spcAft>
                <a:spcPts val="0"/>
              </a:spcAft>
              <a:buFont typeface="Arial" panose="020B0604020202020204" pitchFamily="34" charset="0"/>
              <a:buChar char="•"/>
              <a:defRPr/>
            </a:pPr>
            <a:r>
              <a:rPr lang="tr-TR" dirty="0" smtClean="0"/>
              <a:t>Çok para birimli mevduat hesaplarında belirlenen vade boyunca istenilen para birimleri arasında geçiş yapılabilmektedir.  Bu tür arbitraj işlemleri ister hesaptaki tüm tutar üzerinden istenirse de bakiyenin bir kısmı için söz konusu olabilir. Bu şekilde geçişler yapılarak çok para birimli mevduat hesabı amacına uygun bir şekilde kullanılmış olur.</a:t>
            </a:r>
          </a:p>
          <a:p>
            <a:pPr algn="just" eaLnBrk="1" fontAlgn="auto" hangingPunct="1">
              <a:spcAft>
                <a:spcPts val="0"/>
              </a:spcAft>
              <a:buFont typeface="Arial" panose="020B0604020202020204" pitchFamily="34" charset="0"/>
              <a:buChar char="•"/>
              <a:defRPr/>
            </a:pPr>
            <a:endParaRPr lang="tr-TR" dirty="0" smtClean="0"/>
          </a:p>
        </p:txBody>
      </p:sp>
    </p:spTree>
  </p:cSld>
  <p:clrMapOvr>
    <a:masterClrMapping/>
  </p:clrMapOvr>
  <p:transition spd="med">
    <p:zo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Çok Para Birimli (Arbitrajlı) Mevduat Hesapları</a:t>
            </a:r>
          </a:p>
        </p:txBody>
      </p:sp>
      <p:sp>
        <p:nvSpPr>
          <p:cNvPr id="96259" name="İçerik Yer Tutucusu 2"/>
          <p:cNvSpPr>
            <a:spLocks noGrp="1"/>
          </p:cNvSpPr>
          <p:nvPr>
            <p:ph idx="1"/>
          </p:nvPr>
        </p:nvSpPr>
        <p:spPr/>
        <p:txBody>
          <a:bodyPr/>
          <a:lstStyle/>
          <a:p>
            <a:pPr algn="just" eaLnBrk="1" hangingPunct="1"/>
            <a:endParaRPr lang="tr-TR" altLang="tr-TR" smtClean="0"/>
          </a:p>
          <a:p>
            <a:pPr algn="just" eaLnBrk="1" hangingPunct="1"/>
            <a:r>
              <a:rPr lang="tr-TR" altLang="tr-TR" smtClean="0"/>
              <a:t>Çok Para Birimli Mevduat Hesaplarında her para birimi hesap açılışı sırasındaki özel faiz oranı baz alınarak faiz tahakkuku gerçekleşmektedir. Vade sonuna kadar yapılan geçişler üzerinden faiz hesaplamaları yapılır vergi kesintileri de yapıldıktan sonra vade sonunda toplam faiz olarak yansıtılır.</a:t>
            </a:r>
          </a:p>
        </p:txBody>
      </p:sp>
    </p:spTree>
  </p:cSld>
  <p:clrMapOvr>
    <a:masterClrMapping/>
  </p:clrMapOvr>
  <p:transition spd="med">
    <p:zo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Çok Para Birimli (Arbitrajlı) Mevduat Hesapları</a:t>
            </a:r>
          </a:p>
        </p:txBody>
      </p:sp>
      <p:sp>
        <p:nvSpPr>
          <p:cNvPr id="97283" name="İçerik Yer Tutucusu 2"/>
          <p:cNvSpPr>
            <a:spLocks noGrp="1"/>
          </p:cNvSpPr>
          <p:nvPr>
            <p:ph idx="1"/>
          </p:nvPr>
        </p:nvSpPr>
        <p:spPr/>
        <p:txBody>
          <a:bodyPr/>
          <a:lstStyle/>
          <a:p>
            <a:pPr algn="just" eaLnBrk="1" hangingPunct="1"/>
            <a:endParaRPr lang="tr-TR" altLang="tr-TR" smtClean="0"/>
          </a:p>
          <a:p>
            <a:pPr algn="just" eaLnBrk="1" hangingPunct="1"/>
            <a:r>
              <a:rPr lang="tr-TR" altLang="tr-TR" smtClean="0"/>
              <a:t>Her banka tarafından farklı uygulama esaslarına bağlı olsa da genellikle bu tür hesapların açılışı sırasında “Açılış komisyonu” alınabilmekte ve hesabın vadesinden önce kapanması durumunda da bu komisyon iade edilmemektedir. </a:t>
            </a:r>
          </a:p>
        </p:txBody>
      </p:sp>
    </p:spTree>
  </p:cSld>
  <p:clrMapOvr>
    <a:masterClrMapping/>
  </p:clrMapOvr>
  <p:transition spd="med">
    <p:zo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Çok Para Birimli (Arbitrajlı) Mevduat Hesapları</a:t>
            </a:r>
          </a:p>
        </p:txBody>
      </p:sp>
      <p:sp>
        <p:nvSpPr>
          <p:cNvPr id="3" name="İçerik Yer Tutucusu 2"/>
          <p:cNvSpPr>
            <a:spLocks noGrp="1"/>
          </p:cNvSpPr>
          <p:nvPr>
            <p:ph idx="1"/>
          </p:nvPr>
        </p:nvSpPr>
        <p:spPr/>
        <p:txBody>
          <a:bodyPr rtlCol="0">
            <a:normAutofit lnSpcReduction="10000"/>
          </a:bodyPr>
          <a:lstStyle/>
          <a:p>
            <a:pPr algn="just" eaLnBrk="1" fontAlgn="auto" hangingPunct="1">
              <a:spcAft>
                <a:spcPts val="0"/>
              </a:spcAft>
              <a:buFont typeface="Arial" panose="020B0604020202020204" pitchFamily="34" charset="0"/>
              <a:buChar char="•"/>
              <a:defRPr/>
            </a:pPr>
            <a:endParaRPr lang="tr-TR" dirty="0" smtClean="0"/>
          </a:p>
          <a:p>
            <a:pPr algn="just" eaLnBrk="1" fontAlgn="auto" hangingPunct="1">
              <a:spcAft>
                <a:spcPts val="0"/>
              </a:spcAft>
              <a:buFont typeface="Arial" panose="020B0604020202020204" pitchFamily="34" charset="0"/>
              <a:buChar char="•"/>
              <a:defRPr/>
            </a:pPr>
            <a:r>
              <a:rPr lang="tr-TR" dirty="0" smtClean="0"/>
              <a:t>Aynı şekilde bankaların uygulama esaslarına göre 32-60 gün gibi vadelerde belirli alt limitlerle açılabilmektedir. Çok para birimli mevduat hesaplarında genellikle 3 farklı para birimi arasında geçiş yapılabilmekte ve yine belirli dönemlerde bu para birimleri değiştirilebilmektedir. Bu tür hesaplar </a:t>
            </a:r>
            <a:r>
              <a:rPr lang="tr-TR" b="1" dirty="0" smtClean="0"/>
              <a:t>vade sonunda otomatik temdit edilemez. </a:t>
            </a:r>
            <a:endParaRPr lang="tr-TR" dirty="0" smtClean="0"/>
          </a:p>
        </p:txBody>
      </p:sp>
    </p:spTree>
  </p:cSld>
  <p:clrMapOvr>
    <a:masterClrMapping/>
  </p:clrMapOvr>
  <p:transition spd="med">
    <p:zo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Çift Para Birimli (Opsiyonlu) Mevduat Hesapları</a:t>
            </a:r>
          </a:p>
        </p:txBody>
      </p:sp>
      <p:sp>
        <p:nvSpPr>
          <p:cNvPr id="99331" name="İçerik Yer Tutucusu 2"/>
          <p:cNvSpPr>
            <a:spLocks noGrp="1"/>
          </p:cNvSpPr>
          <p:nvPr>
            <p:ph idx="1"/>
          </p:nvPr>
        </p:nvSpPr>
        <p:spPr/>
        <p:txBody>
          <a:bodyPr/>
          <a:lstStyle/>
          <a:p>
            <a:pPr algn="just" eaLnBrk="1" hangingPunct="1"/>
            <a:endParaRPr lang="tr-TR" altLang="tr-TR" smtClean="0"/>
          </a:p>
          <a:p>
            <a:pPr algn="just" eaLnBrk="1" hangingPunct="1"/>
            <a:r>
              <a:rPr lang="tr-TR" altLang="tr-TR" smtClean="0"/>
              <a:t>“Çift Para Birimli Mevduat Hesabı” adı; işlemin İngilizceden (DCD/Dual Currency Deposit) tam çevirisi nedeniyle kullanılmaktadır. Bu hesapta Vadeli Mevduat ve Opsiyon işlemleri birlikte kullanılmaktadır. Bu tür hesaplara </a:t>
            </a:r>
            <a:r>
              <a:rPr lang="tr-TR" altLang="tr-TR" b="1" smtClean="0"/>
              <a:t>opsiyonlu mevduat hesabı</a:t>
            </a:r>
            <a:r>
              <a:rPr lang="tr-TR" altLang="tr-TR" smtClean="0"/>
              <a:t> olarak adlandırılması daha uygun olacaktır.</a:t>
            </a:r>
          </a:p>
        </p:txBody>
      </p:sp>
    </p:spTree>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rtlCol="0">
            <a:normAutofit/>
          </a:bodyPr>
          <a:lstStyle/>
          <a:p>
            <a:pPr eaLnBrk="1" fontAlgn="auto" hangingPunct="1">
              <a:spcAft>
                <a:spcPts val="0"/>
              </a:spcAft>
              <a:defRPr/>
            </a:pPr>
            <a:r>
              <a:rPr lang="tr-TR" dirty="0" smtClean="0"/>
              <a:t>DÖVİZE ÇEVRİLEBİLİR MEVDUAT</a:t>
            </a:r>
          </a:p>
        </p:txBody>
      </p:sp>
    </p:spTree>
  </p:cSld>
  <p:clrMapOvr>
    <a:masterClrMapping/>
  </p:clrMapOvr>
  <p:transition spd="med">
    <p:zo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Çift Para Birimli (Opsiyonlu) Mevduat Hesapları</a:t>
            </a:r>
          </a:p>
        </p:txBody>
      </p:sp>
      <p:sp>
        <p:nvSpPr>
          <p:cNvPr id="100355" name="İçerik Yer Tutucusu 2"/>
          <p:cNvSpPr>
            <a:spLocks noGrp="1"/>
          </p:cNvSpPr>
          <p:nvPr>
            <p:ph idx="1"/>
          </p:nvPr>
        </p:nvSpPr>
        <p:spPr/>
        <p:txBody>
          <a:bodyPr/>
          <a:lstStyle/>
          <a:p>
            <a:pPr algn="just" eaLnBrk="1" hangingPunct="1"/>
            <a:endParaRPr lang="tr-TR" altLang="tr-TR" smtClean="0"/>
          </a:p>
          <a:p>
            <a:pPr algn="just" eaLnBrk="1" hangingPunct="1"/>
            <a:r>
              <a:rPr lang="tr-TR" altLang="tr-TR" smtClean="0"/>
              <a:t>Opsiyonlu mevduat hesabı TL ve YP olarak açılabilir. Buna paralel olarak da hesaptaki teminat tutarına bağlı olarak bankaya opsiyon hakkı verir. Bu tam teminatlı bir opsiyon işlemidir. </a:t>
            </a:r>
          </a:p>
        </p:txBody>
      </p:sp>
    </p:spTree>
  </p:cSld>
  <p:clrMapOvr>
    <a:masterClrMapping/>
  </p:clrMapOvr>
  <p:transition spd="med">
    <p:zo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Çift Para Birimli (Opsiyonlu) Mevduat Hesapları</a:t>
            </a:r>
          </a:p>
        </p:txBody>
      </p:sp>
      <p:sp>
        <p:nvSpPr>
          <p:cNvPr id="101379" name="İçerik Yer Tutucusu 2"/>
          <p:cNvSpPr>
            <a:spLocks noGrp="1"/>
          </p:cNvSpPr>
          <p:nvPr>
            <p:ph idx="1"/>
          </p:nvPr>
        </p:nvSpPr>
        <p:spPr/>
        <p:txBody>
          <a:bodyPr/>
          <a:lstStyle/>
          <a:p>
            <a:pPr algn="just" eaLnBrk="1" hangingPunct="1"/>
            <a:endParaRPr lang="tr-TR" altLang="tr-TR" smtClean="0"/>
          </a:p>
          <a:p>
            <a:pPr algn="just" eaLnBrk="1" hangingPunct="1"/>
            <a:r>
              <a:rPr lang="tr-TR" altLang="tr-TR" smtClean="0"/>
              <a:t>Hesaptaki teminat karşılığında hak satışı gerçekleştiğinde müşteri bu işlemden prim alır. Bu prim alacağı faize ek bir kazançtır.  Ancak burada hesap sahibi kur riskini de kabul etmekte ve vade sonunda anapara riskini de kabul etmektedir.</a:t>
            </a:r>
          </a:p>
        </p:txBody>
      </p:sp>
    </p:spTree>
  </p:cSld>
  <p:clrMapOvr>
    <a:masterClrMapping/>
  </p:clrMapOvr>
  <p:transition spd="med">
    <p:zo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Çift Para Birimli (Opsiyonlu) Mevduat Hesapları</a:t>
            </a:r>
          </a:p>
        </p:txBody>
      </p:sp>
      <p:sp>
        <p:nvSpPr>
          <p:cNvPr id="102403" name="İçerik Yer Tutucusu 2"/>
          <p:cNvSpPr>
            <a:spLocks noGrp="1"/>
          </p:cNvSpPr>
          <p:nvPr>
            <p:ph idx="1"/>
          </p:nvPr>
        </p:nvSpPr>
        <p:spPr/>
        <p:txBody>
          <a:bodyPr/>
          <a:lstStyle/>
          <a:p>
            <a:pPr algn="just" eaLnBrk="1" hangingPunct="1"/>
            <a:r>
              <a:rPr lang="tr-TR" altLang="tr-TR" sz="2400" smtClean="0"/>
              <a:t>Bunu örnekle açıklamak gerekirse;</a:t>
            </a:r>
          </a:p>
          <a:p>
            <a:pPr algn="just" eaLnBrk="1" hangingPunct="1"/>
            <a:r>
              <a:rPr lang="tr-TR" altLang="tr-TR" sz="2400" smtClean="0"/>
              <a:t>Opsiyonlu mevduat hesabının YP olarak açıldığını düşünelim. Müşteri vade sonunda belli bir kurdan satar. “</a:t>
            </a:r>
            <a:r>
              <a:rPr lang="tr-TR" altLang="tr-TR" sz="2400" b="1" smtClean="0"/>
              <a:t>alma hakkı/call option</a:t>
            </a:r>
            <a:r>
              <a:rPr lang="tr-TR" altLang="tr-TR" sz="2400" smtClean="0"/>
              <a:t>” Bu olası kur taraflarca başlangıçta belirlenir. Örneğin; işlem günü USD/TL paritesi 1,80 ise vade sonunda 1,85 olarak belirlenir. Eğer belirlenen tarihte kur 1,90 ise banka hakkını kullanıp müşteri hesabındaki dövizi piyasaya göre daha düşük bir kurdan alarak kar elde edecektir. Ancak burada bankanın kârı, müşterinin anapara değerinin azalması anlamına gelir. Eğer piyasa kuru 1,85 altında kalır ise banka hakkını kullanmayacak dolayısıyla da müşteri anapara değerini de yitirmemiş olacaktır.</a:t>
            </a:r>
          </a:p>
          <a:p>
            <a:pPr algn="just" eaLnBrk="1" hangingPunct="1"/>
            <a:endParaRPr lang="tr-TR" altLang="tr-TR" sz="2400" smtClean="0"/>
          </a:p>
        </p:txBody>
      </p:sp>
    </p:spTree>
  </p:cSld>
  <p:clrMapOvr>
    <a:masterClrMapping/>
  </p:clrMapOvr>
  <p:transition spd="med">
    <p:zo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Çift Para Birimli (Opsiyonlu) Mevduat Hesapları</a:t>
            </a:r>
          </a:p>
        </p:txBody>
      </p:sp>
      <p:sp>
        <p:nvSpPr>
          <p:cNvPr id="103427" name="İçerik Yer Tutucusu 2"/>
          <p:cNvSpPr>
            <a:spLocks noGrp="1"/>
          </p:cNvSpPr>
          <p:nvPr>
            <p:ph idx="1"/>
          </p:nvPr>
        </p:nvSpPr>
        <p:spPr/>
        <p:txBody>
          <a:bodyPr/>
          <a:lstStyle/>
          <a:p>
            <a:pPr algn="just" eaLnBrk="1" hangingPunct="1"/>
            <a:endParaRPr lang="tr-TR" altLang="tr-TR" sz="2400" smtClean="0"/>
          </a:p>
          <a:p>
            <a:pPr algn="just" eaLnBrk="1" hangingPunct="1"/>
            <a:r>
              <a:rPr lang="tr-TR" altLang="tr-TR" sz="2400" smtClean="0"/>
              <a:t>Opsiyonlu mevduat hesabının TL olarak açıldığını düşünelim. Müşteri vade sonunda belirli bir kurdan döviz satar. “</a:t>
            </a:r>
            <a:r>
              <a:rPr lang="tr-TR" altLang="tr-TR" sz="2400" b="1" smtClean="0"/>
              <a:t>satma hakkı/put option</a:t>
            </a:r>
            <a:r>
              <a:rPr lang="tr-TR" altLang="tr-TR" sz="2400" smtClean="0"/>
              <a:t>” . Bu olası kur yine taraflarca işlem başlangıcında belirlenir. </a:t>
            </a:r>
          </a:p>
          <a:p>
            <a:pPr algn="just" eaLnBrk="1" hangingPunct="1"/>
            <a:r>
              <a:rPr lang="tr-TR" altLang="tr-TR" sz="2400" smtClean="0"/>
              <a:t>Örneğin; işlem günü USD/TL kuru 1,80 vade sonu için ise 1,75 olsun. Eğer işlem tarihinde kur 1,70’in altına düşerse banka hakkını kullanır ve müşteriye piyasanın üzerindeki bir fiyattan döviz satmış olur. Dolayısıyla müşteri yüksek bir kurdan alış yapmış olur.</a:t>
            </a:r>
          </a:p>
          <a:p>
            <a:pPr algn="just" eaLnBrk="1" hangingPunct="1"/>
            <a:endParaRPr lang="tr-TR" altLang="tr-TR" sz="2400" smtClean="0"/>
          </a:p>
        </p:txBody>
      </p:sp>
    </p:spTree>
  </p:cSld>
  <p:clrMapOvr>
    <a:masterClrMapping/>
  </p:clrMapOvr>
  <p:transition spd="med">
    <p:zo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Çift Para Birimli (Opsiyonlu) Mevduat Hesapları</a:t>
            </a:r>
          </a:p>
        </p:txBody>
      </p:sp>
      <p:sp>
        <p:nvSpPr>
          <p:cNvPr id="104451" name="İçerik Yer Tutucusu 2"/>
          <p:cNvSpPr>
            <a:spLocks noGrp="1"/>
          </p:cNvSpPr>
          <p:nvPr>
            <p:ph idx="1"/>
          </p:nvPr>
        </p:nvSpPr>
        <p:spPr/>
        <p:txBody>
          <a:bodyPr/>
          <a:lstStyle/>
          <a:p>
            <a:pPr algn="just" eaLnBrk="1" hangingPunct="1"/>
            <a:endParaRPr lang="tr-TR" altLang="tr-TR" smtClean="0"/>
          </a:p>
          <a:p>
            <a:pPr algn="just" eaLnBrk="1" hangingPunct="1"/>
            <a:r>
              <a:rPr lang="tr-TR" altLang="tr-TR" smtClean="0"/>
              <a:t>Çift Para Birimli Mevduat uygulamasında vergi, müşterinin elde ettiği getirinin kaynağına göre ikiye ayrılmaktadır:</a:t>
            </a:r>
          </a:p>
          <a:p>
            <a:pPr algn="just" eaLnBrk="1" hangingPunct="1"/>
            <a:r>
              <a:rPr lang="tr-TR" altLang="tr-TR" smtClean="0"/>
              <a:t>Faiz üzerinden %15 vergi kesintisi</a:t>
            </a:r>
          </a:p>
          <a:p>
            <a:pPr algn="just" eaLnBrk="1" hangingPunct="1"/>
            <a:r>
              <a:rPr lang="tr-TR" altLang="tr-TR" smtClean="0"/>
              <a:t>Opsiyon primi üzerinden ise %10 vergi kesintisi</a:t>
            </a:r>
          </a:p>
          <a:p>
            <a:pPr algn="just" eaLnBrk="1" hangingPunct="1"/>
            <a:endParaRPr lang="tr-TR" altLang="tr-TR" smtClean="0"/>
          </a:p>
        </p:txBody>
      </p:sp>
    </p:spTree>
  </p:cSld>
  <p:clrMapOvr>
    <a:masterClrMapping/>
  </p:clrMapOvr>
  <p:transition spd="med">
    <p:zo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Çift Para Birimli (Opsiyonlu) Mevduat Hesapları</a:t>
            </a:r>
          </a:p>
        </p:txBody>
      </p:sp>
      <p:sp>
        <p:nvSpPr>
          <p:cNvPr id="105475" name="İçerik Yer Tutucusu 2"/>
          <p:cNvSpPr>
            <a:spLocks noGrp="1"/>
          </p:cNvSpPr>
          <p:nvPr>
            <p:ph idx="1"/>
          </p:nvPr>
        </p:nvSpPr>
        <p:spPr/>
        <p:txBody>
          <a:bodyPr/>
          <a:lstStyle/>
          <a:p>
            <a:pPr algn="just" eaLnBrk="1" hangingPunct="1"/>
            <a:endParaRPr lang="tr-TR" altLang="tr-TR" sz="2400" dirty="0" smtClean="0"/>
          </a:p>
          <a:p>
            <a:pPr algn="just" eaLnBrk="1" hangingPunct="1"/>
            <a:r>
              <a:rPr lang="tr-TR" altLang="tr-TR" sz="2400" dirty="0" smtClean="0"/>
              <a:t>Örnek Olay-1</a:t>
            </a:r>
          </a:p>
          <a:p>
            <a:pPr algn="just" eaLnBrk="1" hangingPunct="1"/>
            <a:r>
              <a:rPr lang="tr-TR" altLang="tr-TR" sz="2400" dirty="0" smtClean="0"/>
              <a:t>Bay K.’nın 100.000 USD’ı vardır. USD/TRL kurunun pek fazla yükselmeyeceğini düşünmekte; %2-3 gibi bir kur artışında </a:t>
            </a:r>
            <a:r>
              <a:rPr lang="tr-TR" altLang="tr-TR" sz="2400" dirty="0" err="1" smtClean="0"/>
              <a:t>TRL’na</a:t>
            </a:r>
            <a:r>
              <a:rPr lang="tr-TR" altLang="tr-TR" sz="2400" dirty="0" smtClean="0"/>
              <a:t> geçmeyi uygun bulmaktadır. Piyasada cari kur (spot kur) 1.8000’dır. %3.5 yıllık faiz oranıyla 35 gün vadeli bir ÇPM Hesabı açtırıp 1.8500 anlaşma kuru (</a:t>
            </a:r>
            <a:r>
              <a:rPr lang="tr-TR" altLang="tr-TR" sz="2400" dirty="0" err="1" smtClean="0"/>
              <a:t>strike</a:t>
            </a:r>
            <a:r>
              <a:rPr lang="tr-TR" altLang="tr-TR" sz="2400" dirty="0" smtClean="0"/>
              <a:t> kur) üzerinden bankaya alım opsiyonu hakkı verir. Peşinen %7.5 opsiyon primini alır. Getiri oranı kabaca brüt %11 olacaktır ki alternatiflerine oranla oldukça iyi bir orandır.</a:t>
            </a:r>
          </a:p>
          <a:p>
            <a:pPr algn="just" eaLnBrk="1" hangingPunct="1"/>
            <a:endParaRPr lang="tr-TR" altLang="tr-TR" sz="2400" dirty="0" smtClean="0"/>
          </a:p>
        </p:txBody>
      </p:sp>
    </p:spTree>
  </p:cSld>
  <p:clrMapOvr>
    <a:masterClrMapping/>
  </p:clrMapOvr>
  <p:transition spd="med">
    <p:zo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Çift Para Birimli (Opsiyonlu) Mevduat Hesapları</a:t>
            </a:r>
          </a:p>
        </p:txBody>
      </p:sp>
      <p:sp>
        <p:nvSpPr>
          <p:cNvPr id="106499" name="İçerik Yer Tutucusu 2"/>
          <p:cNvSpPr>
            <a:spLocks noGrp="1"/>
          </p:cNvSpPr>
          <p:nvPr>
            <p:ph idx="1"/>
          </p:nvPr>
        </p:nvSpPr>
        <p:spPr/>
        <p:txBody>
          <a:bodyPr/>
          <a:lstStyle/>
          <a:p>
            <a:pPr algn="just" eaLnBrk="1" hangingPunct="1"/>
            <a:endParaRPr lang="tr-TR" altLang="tr-TR" sz="2400" dirty="0" smtClean="0"/>
          </a:p>
          <a:p>
            <a:pPr algn="just" eaLnBrk="1" hangingPunct="1"/>
            <a:r>
              <a:rPr lang="tr-TR" altLang="tr-TR" sz="2400" dirty="0" smtClean="0"/>
              <a:t>Vade sonunda iki olasılık vardır:</a:t>
            </a:r>
          </a:p>
          <a:p>
            <a:pPr algn="just" eaLnBrk="1" hangingPunct="1"/>
            <a:r>
              <a:rPr lang="tr-TR" altLang="tr-TR" sz="2400" dirty="0" smtClean="0"/>
              <a:t>Kur 1.8400 olmuştur. Banka piyasadan 1.8400 TRL karşılığı bulabileceği USD için 1.8500 opsiyonunu kullanmaz. Bay K. kur artışında da ayrıca %2.2 ((1,84-1,80)/1,80) gibi bir kazanç daha sağlamıştır.</a:t>
            </a:r>
          </a:p>
          <a:p>
            <a:pPr algn="just" eaLnBrk="1" hangingPunct="1"/>
            <a:r>
              <a:rPr lang="tr-TR" altLang="tr-TR" sz="2400" dirty="0" smtClean="0"/>
              <a:t>Kur 1.9500 olmuştur. Banka opsiyon hakkını kullanarak Bay K’nın hesabındaki 100.000 USD’ı alır ve karşılığında 185.000 TRL (100.000 USDX1,85) öder. Bay K., (195.000-185.000=10.000 TRL eksik); anaparada yaklaşık %5.4 ((195.000-185.000)/185.000) oranında bir değer yitirilmesi anlamına gelmektedir.</a:t>
            </a:r>
          </a:p>
          <a:p>
            <a:pPr algn="just" eaLnBrk="1" hangingPunct="1"/>
            <a:endParaRPr lang="tr-TR" altLang="tr-TR" sz="2400" dirty="0" smtClean="0"/>
          </a:p>
        </p:txBody>
      </p:sp>
    </p:spTree>
  </p:cSld>
  <p:clrMapOvr>
    <a:masterClrMapping/>
  </p:clrMapOvr>
  <p:transition spd="med">
    <p:zo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Çift Para Birimli (Opsiyonlu) Mevduat Hesapları</a:t>
            </a:r>
          </a:p>
        </p:txBody>
      </p:sp>
      <p:sp>
        <p:nvSpPr>
          <p:cNvPr id="107523" name="İçerik Yer Tutucusu 2"/>
          <p:cNvSpPr>
            <a:spLocks noGrp="1"/>
          </p:cNvSpPr>
          <p:nvPr>
            <p:ph idx="1"/>
          </p:nvPr>
        </p:nvSpPr>
        <p:spPr/>
        <p:txBody>
          <a:bodyPr/>
          <a:lstStyle/>
          <a:p>
            <a:pPr algn="just" eaLnBrk="1" hangingPunct="1"/>
            <a:endParaRPr lang="tr-TR" altLang="tr-TR" sz="2400" dirty="0" smtClean="0"/>
          </a:p>
          <a:p>
            <a:pPr algn="just" eaLnBrk="1" hangingPunct="1"/>
            <a:r>
              <a:rPr lang="tr-TR" altLang="tr-TR" sz="2400" dirty="0" smtClean="0"/>
              <a:t>Örnek Olay-2</a:t>
            </a:r>
          </a:p>
          <a:p>
            <a:pPr algn="just" eaLnBrk="1" hangingPunct="1"/>
            <a:r>
              <a:rPr lang="tr-TR" altLang="tr-TR" sz="2400" dirty="0" smtClean="0"/>
              <a:t>Bayan F.’ nin 200.000 Türk Lirası vardır. USD/TRL kurunun pek fazla düşmeyeceğini düşünmekte; %2-3 gibi bir kur düşüşünde USD almayı uygun görmektedir. Piyasada spot kur 1.8000’dır. </a:t>
            </a:r>
          </a:p>
          <a:p>
            <a:pPr algn="just" eaLnBrk="1" hangingPunct="1"/>
            <a:r>
              <a:rPr lang="tr-TR" altLang="tr-TR" sz="2400" dirty="0" smtClean="0"/>
              <a:t>%8 yıllık faiz oranıyla 35 gün vadeli bir ÇPM Hesabı açtırıp 1.7500 anlaşma kuru üzerinden bankaya USD satım opsiyonu hakkı verir. Peşinen %7.5 opsiyon primini alır. Getiri oranı kabaca brüt %15.5 (7.5+8) olacaktır ki alternatiflerine oranla oldukça iyi bir orandır.</a:t>
            </a:r>
          </a:p>
          <a:p>
            <a:pPr algn="just" eaLnBrk="1" hangingPunct="1"/>
            <a:endParaRPr lang="tr-TR" altLang="tr-TR" sz="2400" dirty="0" smtClean="0"/>
          </a:p>
        </p:txBody>
      </p:sp>
    </p:spTree>
  </p:cSld>
  <p:clrMapOvr>
    <a:masterClrMapping/>
  </p:clrMapOvr>
  <p:transition spd="med">
    <p:zo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Çift Para Birimli (Opsiyonlu) Mevduat Hesapları</a:t>
            </a:r>
          </a:p>
        </p:txBody>
      </p:sp>
      <p:sp>
        <p:nvSpPr>
          <p:cNvPr id="3" name="İçerik Yer Tutucusu 2"/>
          <p:cNvSpPr>
            <a:spLocks noGrp="1"/>
          </p:cNvSpPr>
          <p:nvPr>
            <p:ph idx="1"/>
          </p:nvPr>
        </p:nvSpPr>
        <p:spPr>
          <a:xfrm>
            <a:off x="457200" y="1600200"/>
            <a:ext cx="8229600" cy="5069160"/>
          </a:xfrm>
        </p:spPr>
        <p:txBody>
          <a:bodyPr rtlCol="0">
            <a:normAutofit/>
          </a:bodyPr>
          <a:lstStyle/>
          <a:p>
            <a:pPr algn="just" eaLnBrk="1" hangingPunct="1">
              <a:spcAft>
                <a:spcPts val="0"/>
              </a:spcAft>
              <a:buFont typeface="Arial" panose="020B0604020202020204" pitchFamily="34" charset="0"/>
              <a:buChar char="•"/>
              <a:defRPr/>
            </a:pPr>
            <a:endParaRPr lang="tr-TR" sz="2400" dirty="0" smtClean="0"/>
          </a:p>
          <a:p>
            <a:pPr algn="just" eaLnBrk="1" hangingPunct="1">
              <a:spcAft>
                <a:spcPts val="0"/>
              </a:spcAft>
              <a:buFont typeface="Arial" panose="020B0604020202020204" pitchFamily="34" charset="0"/>
              <a:buChar char="•"/>
              <a:defRPr/>
            </a:pPr>
            <a:r>
              <a:rPr lang="tr-TR" sz="2400" dirty="0" smtClean="0"/>
              <a:t>Vade sonunda iki olasılık vardır:</a:t>
            </a:r>
          </a:p>
          <a:p>
            <a:pPr algn="just" eaLnBrk="1" hangingPunct="1">
              <a:spcAft>
                <a:spcPts val="0"/>
              </a:spcAft>
              <a:buFont typeface="Arial" panose="020B0604020202020204" pitchFamily="34" charset="0"/>
              <a:buChar char="•"/>
              <a:defRPr/>
            </a:pPr>
            <a:r>
              <a:rPr lang="tr-TR" sz="2400" dirty="0" smtClean="0"/>
              <a:t>Kur 1.7800 olmuştur. Banka piyasada 1.78 TRL karşılığında satabileceği USD için 1.75 opsiyonunu kullanmaz. Kur düşüşü Bayan F.’nin durumunu değiştirmemiştir. Göreceli olarak kârdadır. </a:t>
            </a:r>
          </a:p>
          <a:p>
            <a:pPr algn="just" eaLnBrk="1" hangingPunct="1">
              <a:spcAft>
                <a:spcPts val="0"/>
              </a:spcAft>
              <a:buFont typeface="Arial" panose="020B0604020202020204" pitchFamily="34" charset="0"/>
              <a:buChar char="•"/>
              <a:defRPr/>
            </a:pPr>
            <a:r>
              <a:rPr lang="tr-TR" sz="2400" dirty="0" smtClean="0"/>
              <a:t>Banka  dolarını 1.75 yerine piyasada 1.78’ den satmaktadır. </a:t>
            </a:r>
          </a:p>
          <a:p>
            <a:pPr algn="just" eaLnBrk="1" fontAlgn="auto" hangingPunct="1">
              <a:spcAft>
                <a:spcPts val="0"/>
              </a:spcAft>
              <a:buFont typeface="Arial" panose="020B0604020202020204" pitchFamily="34" charset="0"/>
              <a:buChar char="•"/>
              <a:defRPr/>
            </a:pPr>
            <a:endParaRPr lang="tr-TR" sz="2400" dirty="0" smtClean="0"/>
          </a:p>
        </p:txBody>
      </p:sp>
    </p:spTree>
  </p:cSld>
  <p:clrMapOvr>
    <a:masterClrMapping/>
  </p:clrMapOvr>
  <p:transition spd="med">
    <p:zo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smtClean="0"/>
              <a:t>Çift Para Birimli (Opsiyonlu) Mevduat Hesapları</a:t>
            </a:r>
          </a:p>
        </p:txBody>
      </p:sp>
      <p:sp>
        <p:nvSpPr>
          <p:cNvPr id="3" name="İçerik Yer Tutucusu 2"/>
          <p:cNvSpPr>
            <a:spLocks noGrp="1"/>
          </p:cNvSpPr>
          <p:nvPr>
            <p:ph idx="1"/>
          </p:nvPr>
        </p:nvSpPr>
        <p:spPr>
          <a:xfrm>
            <a:off x="457200" y="1600200"/>
            <a:ext cx="8229600" cy="5069160"/>
          </a:xfrm>
        </p:spPr>
        <p:txBody>
          <a:bodyPr rtlCol="0">
            <a:normAutofit/>
          </a:bodyPr>
          <a:lstStyle/>
          <a:p>
            <a:pPr algn="just" eaLnBrk="1" hangingPunct="1">
              <a:spcAft>
                <a:spcPts val="0"/>
              </a:spcAft>
              <a:buFont typeface="Arial" panose="020B0604020202020204" pitchFamily="34" charset="0"/>
              <a:buChar char="•"/>
              <a:defRPr/>
            </a:pPr>
            <a:endParaRPr lang="tr-TR" sz="2400" dirty="0" smtClean="0"/>
          </a:p>
          <a:p>
            <a:pPr algn="just" eaLnBrk="1" hangingPunct="1">
              <a:spcAft>
                <a:spcPts val="0"/>
              </a:spcAft>
              <a:buFont typeface="Arial" panose="020B0604020202020204" pitchFamily="34" charset="0"/>
              <a:buChar char="•"/>
              <a:defRPr/>
            </a:pPr>
            <a:r>
              <a:rPr lang="tr-TR" sz="2400" dirty="0" smtClean="0"/>
              <a:t>Kur 1.7000 olmuştur. Banka satım opsiyon hakkını kullanarak Bayan F’nin 200.000 TRL’na karşılık 114.285 USD öder.  Yani dolar satar ve TL alır. Dolar banka tarafından 1.70 yerine 1.75’ den satılmaktadır. </a:t>
            </a:r>
          </a:p>
          <a:p>
            <a:pPr algn="just" eaLnBrk="1" hangingPunct="1">
              <a:spcAft>
                <a:spcPts val="0"/>
              </a:spcAft>
              <a:buFont typeface="Arial" panose="020B0604020202020204" pitchFamily="34" charset="0"/>
              <a:buChar char="•"/>
              <a:defRPr/>
            </a:pPr>
            <a:r>
              <a:rPr lang="tr-TR" sz="2400" dirty="0" smtClean="0"/>
              <a:t>Bayan F., piyasadan 1.70 TRL’ya alabilecekken 1.7500 TRL’dan USD alarak (117.647 – 114.285 = 3.362 USD) 5.715 TRL zarar etmiştir. Bu tutar anaparada yaklaşık %2.8 oranında değer yitirilmesi anlamına gelmektedir. </a:t>
            </a:r>
          </a:p>
          <a:p>
            <a:pPr algn="just" eaLnBrk="1" fontAlgn="auto" hangingPunct="1">
              <a:spcAft>
                <a:spcPts val="0"/>
              </a:spcAft>
              <a:buFont typeface="Arial" panose="020B0604020202020204" pitchFamily="34" charset="0"/>
              <a:buChar char="•"/>
              <a:defRPr/>
            </a:pPr>
            <a:endParaRPr lang="tr-TR" sz="2400" dirty="0" smtClean="0"/>
          </a:p>
        </p:txBody>
      </p:sp>
    </p:spTree>
    <p:extLst>
      <p:ext uri="{BB962C8B-B14F-4D97-AF65-F5344CB8AC3E}">
        <p14:creationId xmlns:p14="http://schemas.microsoft.com/office/powerpoint/2010/main" val="3413375611"/>
      </p:ext>
    </p:extLst>
  </p:cSld>
  <p:clrMapOvr>
    <a:masterClrMapping/>
  </p:clrMapOvr>
  <p:transition spd="med">
    <p:zoom/>
  </p:transition>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16511</TotalTime>
  <Words>4965</Words>
  <Application>Microsoft Office PowerPoint</Application>
  <PresentationFormat>Ekran Gösterisi (4:3)</PresentationFormat>
  <Paragraphs>341</Paragraphs>
  <Slides>188</Slides>
  <Notes>0</Notes>
  <HiddenSlides>0</HiddenSlides>
  <MMClips>0</MMClips>
  <ScaleCrop>false</ScaleCrop>
  <HeadingPairs>
    <vt:vector size="4" baseType="variant">
      <vt:variant>
        <vt:lpstr>Tema</vt:lpstr>
      </vt:variant>
      <vt:variant>
        <vt:i4>1</vt:i4>
      </vt:variant>
      <vt:variant>
        <vt:lpstr>Slayt Başlıkları</vt:lpstr>
      </vt:variant>
      <vt:variant>
        <vt:i4>188</vt:i4>
      </vt:variant>
    </vt:vector>
  </HeadingPairs>
  <TitlesOfParts>
    <vt:vector size="189" baseType="lpstr">
      <vt:lpstr>Ofis Teması</vt:lpstr>
      <vt:lpstr>Uluslararası Bankacılık İşlemleri</vt:lpstr>
      <vt:lpstr>PowerPoint Sunusu</vt:lpstr>
      <vt:lpstr>PASİF KALEMLER</vt:lpstr>
      <vt:lpstr>YABANCI PARA (DÖVİZ) MEVDUAT HESAPLARI (dth)</vt:lpstr>
      <vt:lpstr>PowerPoint Sunusu</vt:lpstr>
      <vt:lpstr>PowerPoint Sunusu</vt:lpstr>
      <vt:lpstr>PowerPoint Sunusu</vt:lpstr>
      <vt:lpstr>Türkiye’ye Gelişi</vt:lpstr>
      <vt:lpstr>DÖVİZE ÇEVRİLEBİLİR MEVDUAT</vt:lpstr>
      <vt:lpstr>Dövize Çevrilebilir Mevduat</vt:lpstr>
      <vt:lpstr>Dövize Çevrilebilir Mevduat</vt:lpstr>
      <vt:lpstr>Dövize Çevrilebilir Mevduat</vt:lpstr>
      <vt:lpstr>Dövize Çevrilebilir Mevduat</vt:lpstr>
      <vt:lpstr>Dövize Çevrilebilir Mevduat</vt:lpstr>
      <vt:lpstr>Dövize Çevrilebilir Mevduat</vt:lpstr>
      <vt:lpstr>Türkiye’ye Gelişi</vt:lpstr>
      <vt:lpstr>KREDİ MEKTUPLU DÖVİZ TEVDİAT HESAPLARI</vt:lpstr>
      <vt:lpstr>PowerPoint Sunusu</vt:lpstr>
      <vt:lpstr>Kredi Mektuplu Döviz Tevdiat Hesabı</vt:lpstr>
      <vt:lpstr>Kredi Mektuplu Döviz Tevdiat Hesabı</vt:lpstr>
      <vt:lpstr>Türkiye’ye Gelişi</vt:lpstr>
      <vt:lpstr>DÖVİZ TEVDİAT (MEVDUAT) HESAPLARI</vt:lpstr>
      <vt:lpstr>Vadesiz Döviz Tevdiat Hesapları</vt:lpstr>
      <vt:lpstr>Vadeli Döviz Tevdiat Hesapları</vt:lpstr>
      <vt:lpstr>Vadeli Döviz Tevdiat Hesapları</vt:lpstr>
      <vt:lpstr>Vadeli Döviz Tevdiat Hesapları</vt:lpstr>
      <vt:lpstr>YABANCI PARA ÜZERİNDEN HESAP AÇMAK SERBEST Mİ?</vt:lpstr>
      <vt:lpstr>PowerPoint Sunusu</vt:lpstr>
      <vt:lpstr>PowerPoint Sunusu</vt:lpstr>
      <vt:lpstr>DTH’LARIN VADELERİ VE TÜRLERİ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DTH’ LARDA DEĞİŞKEN FAİZ MÜMKÜN MÜ?</vt:lpstr>
      <vt:lpstr>PowerPoint Sunusu</vt:lpstr>
      <vt:lpstr>PowerPoint Sunusu</vt:lpstr>
      <vt:lpstr>DTH FAİZLERİNİ BİLDİRİM YÜKÜMLÜLÜĞÜ VAR MI?</vt:lpstr>
      <vt:lpstr>PowerPoint Sunusu</vt:lpstr>
      <vt:lpstr>DTH’ NA PEŞİN FAİZ VERİLEBİLİR Mİ?</vt:lpstr>
      <vt:lpstr>PowerPoint Sunusu</vt:lpstr>
      <vt:lpstr>PowerPoint Sunusu</vt:lpstr>
      <vt:lpstr>PowerPoint Sunusu</vt:lpstr>
      <vt:lpstr>DTH FAİZ ORANLARININ DEĞİŞMESİ</vt:lpstr>
      <vt:lpstr>PowerPoint Sunusu</vt:lpstr>
      <vt:lpstr>DTH HESAPLARINDAN VADESİNDEN ÖNCE PARA ÇEKİLMESİ HALİNDE NASIL BİR UYGULAMA YAPILIR?</vt:lpstr>
      <vt:lpstr>PowerPoint Sunusu</vt:lpstr>
      <vt:lpstr>DTH’ LAR ZORUNLU KARŞILIĞA TABİ Mİ?</vt:lpstr>
      <vt:lpstr>PowerPoint Sunusu</vt:lpstr>
      <vt:lpstr>PowerPoint Sunusu</vt:lpstr>
      <vt:lpstr>PowerPoint Sunusu</vt:lpstr>
      <vt:lpstr>PowerPoint Sunusu</vt:lpstr>
      <vt:lpstr>PowerPoint Sunusu</vt:lpstr>
      <vt:lpstr>PowerPoint Sunusu</vt:lpstr>
      <vt:lpstr>PowerPoint Sunusu</vt:lpstr>
      <vt:lpstr>PowerPoint Sunusu</vt:lpstr>
      <vt:lpstr>DTH’ LAR ZAMANAŞIMINA TABİ Mİ?</vt:lpstr>
      <vt:lpstr>PowerPoint Sunusu</vt:lpstr>
      <vt:lpstr>PowerPoint Sunusu</vt:lpstr>
      <vt:lpstr>DTH’LAR SİGORTAYA tABİ Mİ?</vt:lpstr>
      <vt:lpstr>PowerPoint Sunusu</vt:lpstr>
      <vt:lpstr>PowerPoint Sunusu</vt:lpstr>
      <vt:lpstr>Faİz hesaplama</vt:lpstr>
      <vt:lpstr>PowerPoint Sunusu</vt:lpstr>
      <vt:lpstr>PowerPoint Sunusu</vt:lpstr>
      <vt:lpstr>PowerPoint Sunusu</vt:lpstr>
      <vt:lpstr>PowerPoint Sunusu</vt:lpstr>
      <vt:lpstr>PowerPoint Sunusu</vt:lpstr>
      <vt:lpstr>PowerPoint Sunusu</vt:lpstr>
      <vt:lpstr>PowerPoint Sunusu</vt:lpstr>
      <vt:lpstr>PowerPoint Sunusu</vt:lpstr>
      <vt:lpstr>DÖVİZ TEVDİAT HESAPLARININ YENİ TÜRLERİ</vt:lpstr>
      <vt:lpstr>Çok Para Birimli (Arbitrajlı) Mevduat Hesapları</vt:lpstr>
      <vt:lpstr>Çok Para Birimli (Arbitrajlı) Mevduat Hesapları</vt:lpstr>
      <vt:lpstr>Çok Para Birimli (Arbitrajlı) Mevduat Hesapları</vt:lpstr>
      <vt:lpstr>Çok Para Birimli (Arbitrajlı) Mevduat Hesapları</vt:lpstr>
      <vt:lpstr>Çift Para Birimli (Opsiyonlu) Mevduat Hesapları</vt:lpstr>
      <vt:lpstr>Çift Para Birimli (Opsiyonlu) Mevduat Hesapları</vt:lpstr>
      <vt:lpstr>Çift Para Birimli (Opsiyonlu) Mevduat Hesapları</vt:lpstr>
      <vt:lpstr>Çift Para Birimli (Opsiyonlu) Mevduat Hesapları</vt:lpstr>
      <vt:lpstr>Çift Para Birimli (Opsiyonlu) Mevduat Hesapları</vt:lpstr>
      <vt:lpstr>Çift Para Birimli (Opsiyonlu) Mevduat Hesapları</vt:lpstr>
      <vt:lpstr>Çift Para Birimli (Opsiyonlu) Mevduat Hesapları</vt:lpstr>
      <vt:lpstr>Çift Para Birimli (Opsiyonlu) Mevduat Hesapları</vt:lpstr>
      <vt:lpstr>Çift Para Birimli (Opsiyonlu) Mevduat Hesapları</vt:lpstr>
      <vt:lpstr>Çift Para Birimli (Opsiyonlu) Mevduat Hesapları</vt:lpstr>
      <vt:lpstr>Çift Para Birimli (Opsiyonlu) Mevduat Hesapları</vt:lpstr>
      <vt:lpstr>Altın Tevdiat Hesapları</vt:lpstr>
      <vt:lpstr>Altın Tevdiat Hesapları</vt:lpstr>
      <vt:lpstr>Bankalar Tarafından Alınan Krediler</vt:lpstr>
      <vt:lpstr>SENDİKASYON KREDİLERİ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SEKÜRİTİZASYON</vt:lpstr>
      <vt:lpstr>PowerPoint Sunusu</vt:lpstr>
      <vt:lpstr>Nedir?</vt:lpstr>
      <vt:lpstr>Nedir?</vt:lpstr>
      <vt:lpstr>PowerPoint Sunusu</vt:lpstr>
      <vt:lpstr>PowerPoint Sunusu</vt:lpstr>
      <vt:lpstr>PowerPoint Sunusu</vt:lpstr>
      <vt:lpstr>PowerPoint Sunusu</vt:lpstr>
      <vt:lpstr>PowerPoint Sunusu</vt:lpstr>
      <vt:lpstr>PowerPoint Sunusu</vt:lpstr>
      <vt:lpstr>PowerPoint Sunusu</vt:lpstr>
      <vt:lpstr>TARAFLAR</vt:lpstr>
      <vt:lpstr>PowerPoint Sunusu</vt:lpstr>
      <vt:lpstr>Kaynak Şirket (Originator)</vt:lpstr>
      <vt:lpstr>2. Hizmet Veren Firma (Servicer)</vt:lpstr>
      <vt:lpstr>3. Özel Amaçlı Kurum (Special Purpose Entity) </vt:lpstr>
      <vt:lpstr>4. Yatırım Bankaları</vt:lpstr>
      <vt:lpstr>Yüklenimcilik (Underwriting)</vt:lpstr>
      <vt:lpstr>Yüklenimcilik (Underwriting)</vt:lpstr>
      <vt:lpstr>Soru</vt:lpstr>
      <vt:lpstr>Cevap</vt:lpstr>
      <vt:lpstr>Soru</vt:lpstr>
      <vt:lpstr>Cevap</vt:lpstr>
      <vt:lpstr>PowerPoint Sunusu</vt:lpstr>
      <vt:lpstr>5. Güvence Mekanizmaları</vt:lpstr>
      <vt:lpstr>PowerPoint Sunusu</vt:lpstr>
      <vt:lpstr>PowerPoint Sunusu</vt:lpstr>
      <vt:lpstr>6. Derecelendirme Şirketleri</vt:lpstr>
      <vt:lpstr>7. Yedd-i Emin</vt:lpstr>
      <vt:lpstr>7. Yedd-i Emin</vt:lpstr>
      <vt:lpstr>8. Yatırımcılar </vt:lpstr>
      <vt:lpstr>MENKUL KIYMETLEŞTİRMEYE KONU OLAN VARLIKLAR</vt:lpstr>
      <vt:lpstr>MENKUL KIYMETLEŞTİRMEYE KONU OLAN VARLIKLAR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KANDEMİR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BANKACILIK HUKUKU VE FİNANSAL PİYASALAR</dc:title>
  <dc:creator>Şenol Kandemir</dc:creator>
  <cp:lastModifiedBy>Senol KANDEMIR</cp:lastModifiedBy>
  <cp:revision>545</cp:revision>
  <cp:lastPrinted>2017-10-02T07:26:29Z</cp:lastPrinted>
  <dcterms:created xsi:type="dcterms:W3CDTF">2007-02-05T11:37:16Z</dcterms:created>
  <dcterms:modified xsi:type="dcterms:W3CDTF">2022-12-29T09:09:11Z</dcterms:modified>
</cp:coreProperties>
</file>