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Lst>
  <p:sldSz cx="12192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 Id="rId33" Type="http://schemas.openxmlformats.org/officeDocument/2006/relationships/slide" Target="slides/slide27.xml"/><Relationship Id="rId34" Type="http://schemas.openxmlformats.org/officeDocument/2006/relationships/slide" Target="slides/slide28.xml"/><Relationship Id="rId35" Type="http://schemas.openxmlformats.org/officeDocument/2006/relationships/slide" Target="slides/slide29.xml"/><Relationship Id="rId36" Type="http://schemas.openxmlformats.org/officeDocument/2006/relationships/slide" Target="slides/slide30.xml"/><Relationship Id="rId37" Type="http://schemas.openxmlformats.org/officeDocument/2006/relationships/slide" Target="slides/slide3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png"/><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1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5.png"/><Relationship Id="rId3" Type="http://schemas.openxmlformats.org/officeDocument/2006/relationships/image" Target="../media/image2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3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1.png"/><Relationship Id="rId3" Type="http://schemas.openxmlformats.org/officeDocument/2006/relationships/image" Target="../media/image32.png"/><Relationship Id="rId4" Type="http://schemas.openxmlformats.org/officeDocument/2006/relationships/image" Target="../media/image33.png"/><Relationship Id="rId5" Type="http://schemas.openxmlformats.org/officeDocument/2006/relationships/image" Target="../media/image34.png"/><Relationship Id="rId6" Type="http://schemas.openxmlformats.org/officeDocument/2006/relationships/image" Target="../media/image35.png"/><Relationship Id="rId7" Type="http://schemas.openxmlformats.org/officeDocument/2006/relationships/image" Target="../media/image36.png"/><Relationship Id="rId8" Type="http://schemas.openxmlformats.org/officeDocument/2006/relationships/image" Target="../media/image37.png"/><Relationship Id="rId9" Type="http://schemas.openxmlformats.org/officeDocument/2006/relationships/image" Target="../media/image3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9.png"/><Relationship Id="rId3" Type="http://schemas.openxmlformats.org/officeDocument/2006/relationships/image" Target="../media/image40.png"/><Relationship Id="rId4" Type="http://schemas.openxmlformats.org/officeDocument/2006/relationships/image" Target="../media/image41.png"/><Relationship Id="rId5" Type="http://schemas.openxmlformats.org/officeDocument/2006/relationships/image" Target="../media/image42.png"/><Relationship Id="rId6" Type="http://schemas.openxmlformats.org/officeDocument/2006/relationships/image" Target="../media/image43.png"/><Relationship Id="rId7" Type="http://schemas.openxmlformats.org/officeDocument/2006/relationships/image" Target="../media/image4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5.png"/><Relationship Id="rId3" Type="http://schemas.openxmlformats.org/officeDocument/2006/relationships/image" Target="../media/image46.png"/><Relationship Id="rId4" Type="http://schemas.openxmlformats.org/officeDocument/2006/relationships/image" Target="../media/image47.png"/><Relationship Id="rId5" Type="http://schemas.openxmlformats.org/officeDocument/2006/relationships/image" Target="../media/image48.png"/><Relationship Id="rId6" Type="http://schemas.openxmlformats.org/officeDocument/2006/relationships/image" Target="../media/image49.png"/><Relationship Id="rId7" Type="http://schemas.openxmlformats.org/officeDocument/2006/relationships/image" Target="../media/image50.png"/></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2458491"/>
            <a:ext cx="5840730" cy="1340941"/>
          </a:xfrm>
          <a:prstGeom prst="rect">
            <a:avLst/>
          </a:prstGeom>
          <a:noFill/>
        </p:spPr>
        <p:txBody>
          <a:bodyPr wrap="square" lIns="0" rIns="0" tIns="0" bIns="0" anchor="t">
            <a:spAutoFit/>
          </a:bodyPr>
          <a:lstStyle/>
          <a:p>
            <a:pPr algn="l">
              <a:lnSpc>
                <a:spcPts val="5280"/>
              </a:lnSpc>
            </a:pPr>
            <a:r>
              <a:rPr b="0" sz="4800" i="0" u="none">
                <a:solidFill>
                  <a:srgbClr val="1A1A1A"/>
                </a:solidFill>
                <a:latin typeface="Oswald Medium"/>
              </a:rPr>
              <a:t>The Marketing Concept: Its Evolution and Value</a:t>
            </a:r>
          </a:p>
        </p:txBody>
      </p:sp>
      <p:sp>
        <p:nvSpPr>
          <p:cNvPr id="4" name="TextBox 3"/>
          <p:cNvSpPr txBox="1"/>
          <p:nvPr/>
        </p:nvSpPr>
        <p:spPr>
          <a:xfrm>
            <a:off x="666750" y="3951833"/>
            <a:ext cx="5562600" cy="314325"/>
          </a:xfrm>
          <a:prstGeom prst="rect">
            <a:avLst/>
          </a:prstGeom>
          <a:noFill/>
        </p:spPr>
        <p:txBody>
          <a:bodyPr wrap="square" lIns="0" rIns="0" tIns="0" bIns="0" anchor="t">
            <a:spAutoFit/>
          </a:bodyPr>
          <a:lstStyle/>
          <a:p>
            <a:pPr algn="l">
              <a:lnSpc>
                <a:spcPts val="2475"/>
              </a:lnSpc>
            </a:pPr>
            <a:r>
              <a:rPr b="0" sz="1650" i="0" u="none">
                <a:solidFill>
                  <a:srgbClr val="4A4A4A"/>
                </a:solidFill>
                <a:latin typeface="Roboto"/>
              </a:rPr>
              <a:t>Explaining the Definition and Evolution of Marketing</a:t>
            </a:r>
          </a:p>
        </p:txBody>
      </p:sp>
      <p:pic>
        <p:nvPicPr>
          <p:cNvPr id="5" name="Picture 4" descr="image.png"/>
          <p:cNvPicPr>
            <a:picLocks noChangeAspect="1"/>
          </p:cNvPicPr>
          <p:nvPr/>
        </p:nvPicPr>
        <p:blipFill>
          <a:blip r:embed="rId3"/>
          <a:stretch>
            <a:fillRect/>
          </a:stretch>
        </p:blipFill>
        <p:spPr>
          <a:xfrm>
            <a:off x="7086600" y="2247900"/>
            <a:ext cx="4724400" cy="2362200"/>
          </a:xfrm>
          <a:prstGeom prst="rect">
            <a:avLst/>
          </a:prstGeom>
        </p:spPr>
      </p:pic>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952500" y="2282130"/>
            <a:ext cx="1047750" cy="1047750"/>
          </a:xfrm>
          <a:prstGeom prst="rect">
            <a:avLst/>
          </a:prstGeom>
        </p:spPr>
      </p:pic>
      <p:sp>
        <p:nvSpPr>
          <p:cNvPr id="3" name="TextBox 2"/>
          <p:cNvSpPr txBox="1"/>
          <p:nvPr/>
        </p:nvSpPr>
        <p:spPr>
          <a:xfrm>
            <a:off x="952500" y="3558480"/>
            <a:ext cx="11201400" cy="788640"/>
          </a:xfrm>
          <a:prstGeom prst="rect">
            <a:avLst/>
          </a:prstGeom>
          <a:noFill/>
        </p:spPr>
        <p:txBody>
          <a:bodyPr wrap="square" lIns="0" rIns="0" tIns="0" bIns="0" anchor="t">
            <a:spAutoFit/>
          </a:bodyPr>
          <a:lstStyle/>
          <a:p>
            <a:pPr algn="l">
              <a:lnSpc>
                <a:spcPts val="6209"/>
              </a:lnSpc>
            </a:pPr>
            <a:r>
              <a:rPr b="0" sz="5400" i="0" u="none">
                <a:solidFill>
                  <a:srgbClr val="1A1A1A"/>
                </a:solidFill>
                <a:latin typeface="Oswald Medium"/>
              </a:rPr>
              <a:t>The Marketing Concept</a:t>
            </a:r>
          </a:p>
        </p:txBody>
      </p:sp>
      <p:pic>
        <p:nvPicPr>
          <p:cNvPr id="4" name="Picture 3" descr="image.png"/>
          <p:cNvPicPr>
            <a:picLocks noChangeAspect="1"/>
          </p:cNvPicPr>
          <p:nvPr/>
        </p:nvPicPr>
        <p:blipFill>
          <a:blip r:embed="rId3"/>
          <a:stretch>
            <a:fillRect/>
          </a:stretch>
        </p:blipFill>
        <p:spPr>
          <a:xfrm>
            <a:off x="1285875" y="2615505"/>
            <a:ext cx="381000" cy="381000"/>
          </a:xfrm>
          <a:prstGeom prst="rect">
            <a:avLst/>
          </a:prstGeom>
        </p:spPr>
      </p:pic>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666750" y="1672530"/>
            <a:ext cx="584073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What is Marketing?</a:t>
            </a:r>
          </a:p>
        </p:txBody>
      </p:sp>
      <p:sp>
        <p:nvSpPr>
          <p:cNvPr id="3" name="TextBox 2"/>
          <p:cNvSpPr txBox="1"/>
          <p:nvPr/>
        </p:nvSpPr>
        <p:spPr>
          <a:xfrm>
            <a:off x="666750" y="2470695"/>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Marketing is the set of activities involved in creating, offering, and exchanging products, services, or ideas that hold value to satisfy societal needs and wants.</a:t>
            </a:r>
          </a:p>
        </p:txBody>
      </p:sp>
      <p:sp>
        <p:nvSpPr>
          <p:cNvPr id="4" name="TextBox 3"/>
          <p:cNvSpPr txBox="1"/>
          <p:nvPr/>
        </p:nvSpPr>
        <p:spPr>
          <a:xfrm>
            <a:off x="666750" y="3375570"/>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Marketing constitutes the most outward-facing set of business operations by organizing activities and communicating with the external environment, not just internally.</a:t>
            </a:r>
          </a:p>
        </p:txBody>
      </p:sp>
      <p:sp>
        <p:nvSpPr>
          <p:cNvPr id="5" name="TextBox 4"/>
          <p:cNvSpPr txBox="1"/>
          <p:nvPr/>
        </p:nvSpPr>
        <p:spPr>
          <a:xfrm>
            <a:off x="666750" y="4280445"/>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Viewing marketing solely as sales or promotional activities lowers efficiency and is one of the primary issues that reduces business profitability.</a:t>
            </a:r>
          </a:p>
        </p:txBody>
      </p:sp>
      <p:pic>
        <p:nvPicPr>
          <p:cNvPr id="6" name="Picture 5" descr="image.png"/>
          <p:cNvPicPr>
            <a:picLocks noChangeAspect="1"/>
          </p:cNvPicPr>
          <p:nvPr/>
        </p:nvPicPr>
        <p:blipFill>
          <a:blip r:embed="rId2"/>
          <a:stretch>
            <a:fillRect/>
          </a:stretch>
        </p:blipFill>
        <p:spPr>
          <a:xfrm>
            <a:off x="7086600" y="1215479"/>
            <a:ext cx="4724400" cy="3903166"/>
          </a:xfrm>
          <a:prstGeom prst="rect">
            <a:avLst/>
          </a:prstGeom>
        </p:spPr>
      </p:pic>
      <p:sp>
        <p:nvSpPr>
          <p:cNvPr id="7" name="TextBox 6"/>
          <p:cNvSpPr txBox="1"/>
          <p:nvPr/>
        </p:nvSpPr>
        <p:spPr>
          <a:xfrm>
            <a:off x="7219950" y="5251995"/>
            <a:ext cx="4457700"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Medium"/>
              </a:rPr>
              <a:t>Figure 1.1 Misconceptions of Marketing Among Laypeople</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857250" y="1414164"/>
            <a:ext cx="10477500" cy="1157882"/>
          </a:xfrm>
          <a:prstGeom prst="rect">
            <a:avLst/>
          </a:prstGeom>
          <a:noFill/>
        </p:spPr>
        <p:txBody>
          <a:bodyPr wrap="square" lIns="0" rIns="0" tIns="0" bIns="0" anchor="t">
            <a:spAutoFit/>
          </a:bodyPr>
          <a:lstStyle/>
          <a:p>
            <a:pPr algn="ctr">
              <a:lnSpc>
                <a:spcPts val="2279"/>
              </a:lnSpc>
            </a:pPr>
            <a:r>
              <a:rPr b="0" sz="1425" i="0" u="none">
                <a:solidFill>
                  <a:srgbClr val="333333"/>
                </a:solidFill>
                <a:latin typeface="Roboto"/>
              </a:rPr>
              <a:t>From the perspective of consumers, marketing creates form, time, place, and possession utility. From this viewpoint, marketing: (i) is directed towards satisfying human wants and needs, (ii) deals with goods, services, and ideas, (iii) facilitates and executes exchange, (iv) is a system of diverse actions, (v) is carried out by actions, organizations, and people, (vi) is conducted under changing environmental conditions, and (vii) must be planned, executed, and controlled.</a:t>
            </a:r>
          </a:p>
        </p:txBody>
      </p:sp>
      <p:sp>
        <p:nvSpPr>
          <p:cNvPr id="3" name="TextBox 2"/>
          <p:cNvSpPr txBox="1"/>
          <p:nvPr/>
        </p:nvSpPr>
        <p:spPr>
          <a:xfrm>
            <a:off x="857250" y="2895897"/>
            <a:ext cx="10477500" cy="814387"/>
          </a:xfrm>
          <a:prstGeom prst="rect">
            <a:avLst/>
          </a:prstGeom>
          <a:noFill/>
        </p:spPr>
        <p:txBody>
          <a:bodyPr wrap="square" lIns="0" rIns="0" tIns="0" bIns="0" anchor="t">
            <a:spAutoFit/>
          </a:bodyPr>
          <a:lstStyle/>
          <a:p>
            <a:pPr algn="ctr">
              <a:lnSpc>
                <a:spcPts val="2137"/>
              </a:lnSpc>
            </a:pPr>
            <a:r>
              <a:rPr b="0" sz="1425" i="0" u="none">
                <a:solidFill>
                  <a:srgbClr val="333333"/>
                </a:solidFill>
                <a:latin typeface="Roboto Medium"/>
              </a:rPr>
              <a:t>The common characteristic of businesses viewing marketing with an exchange or relationship orientation is their effort to provide an exchange to meet consumer wants and needs. For exchange to occur in marketing, the following conditions must be present (Kotler, 1972:47):</a:t>
            </a:r>
          </a:p>
        </p:txBody>
      </p:sp>
      <p:sp>
        <p:nvSpPr>
          <p:cNvPr id="4" name="TextBox 3"/>
          <p:cNvSpPr txBox="1"/>
          <p:nvPr/>
        </p:nvSpPr>
        <p:spPr>
          <a:xfrm>
            <a:off x="857250" y="3986510"/>
            <a:ext cx="5048250"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At least two parties must be involved in the exchange,</a:t>
            </a:r>
          </a:p>
        </p:txBody>
      </p:sp>
      <p:sp>
        <p:nvSpPr>
          <p:cNvPr id="5" name="TextBox 4"/>
          <p:cNvSpPr txBox="1"/>
          <p:nvPr/>
        </p:nvSpPr>
        <p:spPr>
          <a:xfrm>
            <a:off x="857250" y="4243685"/>
            <a:ext cx="5048250"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Communication must exist between the parties,</a:t>
            </a:r>
          </a:p>
        </p:txBody>
      </p:sp>
      <p:sp>
        <p:nvSpPr>
          <p:cNvPr id="6" name="TextBox 5"/>
          <p:cNvSpPr txBox="1"/>
          <p:nvPr/>
        </p:nvSpPr>
        <p:spPr>
          <a:xfrm>
            <a:off x="857250" y="4500860"/>
            <a:ext cx="5048250"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Each party must possess something of value desired by the other,</a:t>
            </a:r>
          </a:p>
        </p:txBody>
      </p:sp>
      <p:sp>
        <p:nvSpPr>
          <p:cNvPr id="7" name="TextBox 6"/>
          <p:cNvSpPr txBox="1"/>
          <p:nvPr/>
        </p:nvSpPr>
        <p:spPr>
          <a:xfrm>
            <a:off x="857250" y="4758035"/>
            <a:ext cx="5048250"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The exchange must provide mutual benefit to both parties,</a:t>
            </a:r>
          </a:p>
        </p:txBody>
      </p:sp>
      <p:sp>
        <p:nvSpPr>
          <p:cNvPr id="8" name="TextBox 7"/>
          <p:cNvSpPr txBox="1"/>
          <p:nvPr/>
        </p:nvSpPr>
        <p:spPr>
          <a:xfrm>
            <a:off x="857250" y="5015210"/>
            <a:ext cx="5048250"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Each party must engage in the exchange voluntarily.</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952500" y="1314450"/>
            <a:ext cx="10287000" cy="2124075"/>
          </a:xfrm>
          <a:prstGeom prst="rect">
            <a:avLst/>
          </a:prstGeom>
        </p:spPr>
      </p:pic>
      <p:pic>
        <p:nvPicPr>
          <p:cNvPr id="3" name="Picture 2" descr="image.png"/>
          <p:cNvPicPr>
            <a:picLocks noChangeAspect="1"/>
          </p:cNvPicPr>
          <p:nvPr/>
        </p:nvPicPr>
        <p:blipFill>
          <a:blip r:embed="rId3"/>
          <a:stretch>
            <a:fillRect/>
          </a:stretch>
        </p:blipFill>
        <p:spPr>
          <a:xfrm>
            <a:off x="952500" y="3724275"/>
            <a:ext cx="10287000" cy="1819275"/>
          </a:xfrm>
          <a:prstGeom prst="rect">
            <a:avLst/>
          </a:prstGeom>
        </p:spPr>
      </p:pic>
      <p:sp>
        <p:nvSpPr>
          <p:cNvPr id="4" name="TextBox 3"/>
          <p:cNvSpPr txBox="1"/>
          <p:nvPr/>
        </p:nvSpPr>
        <p:spPr>
          <a:xfrm>
            <a:off x="1295400" y="1600200"/>
            <a:ext cx="10141267" cy="390525"/>
          </a:xfrm>
          <a:prstGeom prst="rect">
            <a:avLst/>
          </a:prstGeom>
          <a:noFill/>
        </p:spPr>
        <p:txBody>
          <a:bodyPr wrap="square" lIns="0" rIns="0" tIns="0" bIns="0" anchor="t">
            <a:spAutoFit/>
          </a:bodyPr>
          <a:lstStyle/>
          <a:p>
            <a:pPr algn="l"/>
            <a:r>
              <a:rPr b="0" sz="2100" i="0" u="none">
                <a:solidFill>
                  <a:srgbClr val="5C3A47"/>
                </a:solidFill>
                <a:latin typeface="Oswald Medium"/>
              </a:rPr>
              <a:t>Exchange-Oriented Perspective (Marketing Management)</a:t>
            </a:r>
          </a:p>
        </p:txBody>
      </p:sp>
      <p:sp>
        <p:nvSpPr>
          <p:cNvPr id="5" name="TextBox 4"/>
          <p:cNvSpPr txBox="1"/>
          <p:nvPr/>
        </p:nvSpPr>
        <p:spPr>
          <a:xfrm>
            <a:off x="1295400" y="2105025"/>
            <a:ext cx="9658350" cy="914400"/>
          </a:xfrm>
          <a:prstGeom prst="rect">
            <a:avLst/>
          </a:prstGeom>
          <a:noFill/>
        </p:spPr>
        <p:txBody>
          <a:bodyPr wrap="square" lIns="0" rIns="0" tIns="0" bIns="0" anchor="t">
            <a:spAutoFit/>
          </a:bodyPr>
          <a:lstStyle/>
          <a:p>
            <a:pPr algn="l">
              <a:lnSpc>
                <a:spcPts val="2400"/>
              </a:lnSpc>
            </a:pPr>
            <a:r>
              <a:rPr b="0" sz="1500" i="0" u="none">
                <a:solidFill>
                  <a:srgbClr val="222222"/>
                </a:solidFill>
                <a:latin typeface="Roboto"/>
              </a:rPr>
              <a:t>"The American Marketing Association (AMA, 1985) defined marketing as </a:t>
            </a:r>
            <a:r>
              <a:rPr b="1" sz="1500" i="0" u="none">
                <a:solidFill>
                  <a:srgbClr val="222222"/>
                </a:solidFill>
                <a:latin typeface="Roboto"/>
              </a:rPr>
              <a:t>'the process of planning and executing the conception, pricing, promotion, and distribution of goods, services, and ideas to create exchanges that satisfy individual and organizational objectives.'</a:t>
            </a:r>
            <a:r>
              <a:rPr b="0" sz="1500" i="0" u="none">
                <a:solidFill>
                  <a:srgbClr val="222222"/>
                </a:solidFill>
                <a:latin typeface="Roboto"/>
              </a:rPr>
              <a:t>"</a:t>
            </a:r>
          </a:p>
        </p:txBody>
      </p:sp>
      <p:sp>
        <p:nvSpPr>
          <p:cNvPr id="6" name="TextBox 5"/>
          <p:cNvSpPr txBox="1"/>
          <p:nvPr/>
        </p:nvSpPr>
        <p:spPr>
          <a:xfrm>
            <a:off x="1295400" y="4010025"/>
            <a:ext cx="10141267" cy="390525"/>
          </a:xfrm>
          <a:prstGeom prst="rect">
            <a:avLst/>
          </a:prstGeom>
          <a:noFill/>
        </p:spPr>
        <p:txBody>
          <a:bodyPr wrap="square" lIns="0" rIns="0" tIns="0" bIns="0" anchor="t">
            <a:spAutoFit/>
          </a:bodyPr>
          <a:lstStyle/>
          <a:p>
            <a:pPr algn="l"/>
            <a:r>
              <a:rPr b="0" sz="2100" i="0" u="none">
                <a:solidFill>
                  <a:srgbClr val="5C3A47"/>
                </a:solidFill>
                <a:latin typeface="Oswald Medium"/>
              </a:rPr>
              <a:t>Value-Creating Perspective (Relationship Marketing)</a:t>
            </a:r>
          </a:p>
        </p:txBody>
      </p:sp>
      <p:sp>
        <p:nvSpPr>
          <p:cNvPr id="7" name="TextBox 6"/>
          <p:cNvSpPr txBox="1"/>
          <p:nvPr/>
        </p:nvSpPr>
        <p:spPr>
          <a:xfrm>
            <a:off x="1295400" y="4514850"/>
            <a:ext cx="9658350" cy="609600"/>
          </a:xfrm>
          <a:prstGeom prst="rect">
            <a:avLst/>
          </a:prstGeom>
          <a:noFill/>
        </p:spPr>
        <p:txBody>
          <a:bodyPr wrap="square" lIns="0" rIns="0" tIns="0" bIns="0" anchor="t">
            <a:spAutoFit/>
          </a:bodyPr>
          <a:lstStyle/>
          <a:p>
            <a:pPr algn="l">
              <a:lnSpc>
                <a:spcPts val="2400"/>
              </a:lnSpc>
            </a:pPr>
            <a:r>
              <a:rPr b="0" sz="1500" i="0" u="none">
                <a:solidFill>
                  <a:srgbClr val="222222"/>
                </a:solidFill>
                <a:latin typeface="Roboto"/>
              </a:rPr>
              <a:t>"Defined as </a:t>
            </a:r>
            <a:r>
              <a:rPr b="1" sz="1500" i="0" u="none">
                <a:solidFill>
                  <a:srgbClr val="222222"/>
                </a:solidFill>
                <a:latin typeface="Roboto"/>
              </a:rPr>
              <a:t>'an applied synthetic social science that aims to establish, maintain, enhance, and, when necessary, terminate networks of value-creating exchange relationships with stakeholders.'</a:t>
            </a:r>
            <a:r>
              <a:rPr b="0" sz="1500" i="0" u="none">
                <a:solidFill>
                  <a:srgbClr val="222222"/>
                </a:solidFill>
                <a:latin typeface="Roboto"/>
              </a:rPr>
              <a:t>"</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952500" y="2482304"/>
            <a:ext cx="9001125" cy="1664791"/>
          </a:xfrm>
          <a:prstGeom prst="rect">
            <a:avLst/>
          </a:prstGeom>
          <a:noFill/>
        </p:spPr>
        <p:txBody>
          <a:bodyPr wrap="square" lIns="0" rIns="0" tIns="0" bIns="0" anchor="t">
            <a:spAutoFit/>
          </a:bodyPr>
          <a:lstStyle/>
          <a:p>
            <a:pPr algn="l">
              <a:lnSpc>
                <a:spcPts val="6555"/>
              </a:lnSpc>
            </a:pPr>
            <a:r>
              <a:rPr b="0" sz="5700" i="0" u="none">
                <a:solidFill>
                  <a:srgbClr val="1A1A1A"/>
                </a:solidFill>
                <a:latin typeface="Oswald Medium"/>
              </a:rPr>
              <a:t>Core Concepts Related to Marketing</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571500" y="2570708"/>
            <a:ext cx="3530500" cy="2514600"/>
          </a:xfrm>
          <a:prstGeom prst="rect">
            <a:avLst/>
          </a:prstGeom>
        </p:spPr>
      </p:pic>
      <p:pic>
        <p:nvPicPr>
          <p:cNvPr id="3" name="Picture 2" descr="image.png"/>
          <p:cNvPicPr>
            <a:picLocks noChangeAspect="1"/>
          </p:cNvPicPr>
          <p:nvPr/>
        </p:nvPicPr>
        <p:blipFill>
          <a:blip r:embed="rId3"/>
          <a:stretch>
            <a:fillRect/>
          </a:stretch>
        </p:blipFill>
        <p:spPr>
          <a:xfrm>
            <a:off x="4330600" y="2570708"/>
            <a:ext cx="3530649" cy="2514600"/>
          </a:xfrm>
          <a:prstGeom prst="rect">
            <a:avLst/>
          </a:prstGeom>
        </p:spPr>
      </p:pic>
      <p:pic>
        <p:nvPicPr>
          <p:cNvPr id="4" name="Picture 3" descr="image.png"/>
          <p:cNvPicPr>
            <a:picLocks noChangeAspect="1"/>
          </p:cNvPicPr>
          <p:nvPr/>
        </p:nvPicPr>
        <p:blipFill>
          <a:blip r:embed="rId2"/>
          <a:stretch>
            <a:fillRect/>
          </a:stretch>
        </p:blipFill>
        <p:spPr>
          <a:xfrm>
            <a:off x="8089850" y="2570708"/>
            <a:ext cx="3530500" cy="2514600"/>
          </a:xfrm>
          <a:prstGeom prst="rect">
            <a:avLst/>
          </a:prstGeom>
        </p:spPr>
      </p:pic>
      <p:sp>
        <p:nvSpPr>
          <p:cNvPr id="5" name="TextBox 4"/>
          <p:cNvSpPr txBox="1"/>
          <p:nvPr/>
        </p:nvSpPr>
        <p:spPr>
          <a:xfrm>
            <a:off x="571500" y="571500"/>
            <a:ext cx="1160145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The Concept of Exchange in Marketing</a:t>
            </a:r>
          </a:p>
        </p:txBody>
      </p:sp>
      <p:sp>
        <p:nvSpPr>
          <p:cNvPr id="6" name="TextBox 5"/>
          <p:cNvSpPr txBox="1"/>
          <p:nvPr/>
        </p:nvSpPr>
        <p:spPr>
          <a:xfrm>
            <a:off x="838200" y="2799308"/>
            <a:ext cx="3186960" cy="342900"/>
          </a:xfrm>
          <a:prstGeom prst="rect">
            <a:avLst/>
          </a:prstGeom>
          <a:noFill/>
        </p:spPr>
        <p:txBody>
          <a:bodyPr wrap="square" lIns="0" rIns="0" tIns="0" bIns="0" anchor="t">
            <a:spAutoFit/>
          </a:bodyPr>
          <a:lstStyle/>
          <a:p>
            <a:pPr algn="l"/>
            <a:r>
              <a:rPr b="0" sz="1800" i="0" u="none">
                <a:solidFill>
                  <a:srgbClr val="5C3A47"/>
                </a:solidFill>
                <a:latin typeface="Oswald Medium"/>
              </a:rPr>
              <a:t>Utilitarian Exchange</a:t>
            </a:r>
          </a:p>
        </p:txBody>
      </p:sp>
      <p:sp>
        <p:nvSpPr>
          <p:cNvPr id="7" name="TextBox 6"/>
          <p:cNvSpPr txBox="1"/>
          <p:nvPr/>
        </p:nvSpPr>
        <p:spPr>
          <a:xfrm>
            <a:off x="838200" y="3256508"/>
            <a:ext cx="3035200" cy="1371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Refers to expected utility and functional (visible) benefit related to concrete objects. Products and services are exchanged for money or goods, driven primarily by functional utility. Also called economic exchange (Bagozzi, 1975).</a:t>
            </a:r>
          </a:p>
        </p:txBody>
      </p:sp>
      <p:sp>
        <p:nvSpPr>
          <p:cNvPr id="8" name="TextBox 7"/>
          <p:cNvSpPr txBox="1"/>
          <p:nvPr/>
        </p:nvSpPr>
        <p:spPr>
          <a:xfrm>
            <a:off x="4597300" y="2799308"/>
            <a:ext cx="3187117" cy="342900"/>
          </a:xfrm>
          <a:prstGeom prst="rect">
            <a:avLst/>
          </a:prstGeom>
          <a:noFill/>
        </p:spPr>
        <p:txBody>
          <a:bodyPr wrap="square" lIns="0" rIns="0" tIns="0" bIns="0" anchor="t">
            <a:spAutoFit/>
          </a:bodyPr>
          <a:lstStyle/>
          <a:p>
            <a:pPr algn="l"/>
            <a:r>
              <a:rPr b="0" sz="1800" i="0" u="none">
                <a:solidFill>
                  <a:srgbClr val="5C3A47"/>
                </a:solidFill>
                <a:latin typeface="Oswald Medium"/>
              </a:rPr>
              <a:t>Symbolic Exchange</a:t>
            </a:r>
          </a:p>
        </p:txBody>
      </p:sp>
      <p:sp>
        <p:nvSpPr>
          <p:cNvPr id="9" name="TextBox 8"/>
          <p:cNvSpPr txBox="1"/>
          <p:nvPr/>
        </p:nvSpPr>
        <p:spPr>
          <a:xfrm>
            <a:off x="4597300" y="3256508"/>
            <a:ext cx="3035349" cy="16002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Discovered when utilitarian exchange became insufficient to explain consumer behavior. Refers to the mutual exchange of psychological, social, and intangible entities. Levy (1959) noted that products are purchased for the symbols they express rather than just utility.</a:t>
            </a:r>
          </a:p>
        </p:txBody>
      </p:sp>
      <p:sp>
        <p:nvSpPr>
          <p:cNvPr id="10" name="TextBox 9"/>
          <p:cNvSpPr txBox="1"/>
          <p:nvPr/>
        </p:nvSpPr>
        <p:spPr>
          <a:xfrm>
            <a:off x="8356550" y="2799308"/>
            <a:ext cx="3186960" cy="342900"/>
          </a:xfrm>
          <a:prstGeom prst="rect">
            <a:avLst/>
          </a:prstGeom>
          <a:noFill/>
        </p:spPr>
        <p:txBody>
          <a:bodyPr wrap="square" lIns="0" rIns="0" tIns="0" bIns="0" anchor="t">
            <a:spAutoFit/>
          </a:bodyPr>
          <a:lstStyle/>
          <a:p>
            <a:pPr algn="l"/>
            <a:r>
              <a:rPr b="0" sz="1800" i="0" u="none">
                <a:solidFill>
                  <a:srgbClr val="5C3A47"/>
                </a:solidFill>
                <a:latin typeface="Oswald Medium"/>
              </a:rPr>
              <a:t>Mixed Exchange</a:t>
            </a:r>
          </a:p>
        </p:txBody>
      </p:sp>
      <p:sp>
        <p:nvSpPr>
          <p:cNvPr id="11" name="TextBox 10"/>
          <p:cNvSpPr txBox="1"/>
          <p:nvPr/>
        </p:nvSpPr>
        <p:spPr>
          <a:xfrm>
            <a:off x="8356550" y="3256508"/>
            <a:ext cx="3035200" cy="1371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Combines utilitarian and symbolic exchange. Changes in marketing occur along a spectrum between pure utility and pure symbolism. Marketing individuals are rational yet driven by psychological and sociological factors (Bagozzi, 1975).</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571500" y="2494508"/>
            <a:ext cx="5410200" cy="1476375"/>
          </a:xfrm>
          <a:prstGeom prst="rect">
            <a:avLst/>
          </a:prstGeom>
        </p:spPr>
      </p:pic>
      <p:pic>
        <p:nvPicPr>
          <p:cNvPr id="3" name="Picture 2" descr="image.png"/>
          <p:cNvPicPr>
            <a:picLocks noChangeAspect="1"/>
          </p:cNvPicPr>
          <p:nvPr/>
        </p:nvPicPr>
        <p:blipFill>
          <a:blip r:embed="rId2"/>
          <a:stretch>
            <a:fillRect/>
          </a:stretch>
        </p:blipFill>
        <p:spPr>
          <a:xfrm>
            <a:off x="6210300" y="2494508"/>
            <a:ext cx="5410200" cy="1476375"/>
          </a:xfrm>
          <a:prstGeom prst="rect">
            <a:avLst/>
          </a:prstGeom>
        </p:spPr>
      </p:pic>
      <p:pic>
        <p:nvPicPr>
          <p:cNvPr id="4" name="Picture 3" descr="image.png"/>
          <p:cNvPicPr>
            <a:picLocks noChangeAspect="1"/>
          </p:cNvPicPr>
          <p:nvPr/>
        </p:nvPicPr>
        <p:blipFill>
          <a:blip r:embed="rId2"/>
          <a:stretch>
            <a:fillRect/>
          </a:stretch>
        </p:blipFill>
        <p:spPr>
          <a:xfrm>
            <a:off x="571500" y="4199483"/>
            <a:ext cx="5410200" cy="1476375"/>
          </a:xfrm>
          <a:prstGeom prst="rect">
            <a:avLst/>
          </a:prstGeom>
        </p:spPr>
      </p:pic>
      <p:pic>
        <p:nvPicPr>
          <p:cNvPr id="5" name="Picture 4" descr="image.png"/>
          <p:cNvPicPr>
            <a:picLocks noChangeAspect="1"/>
          </p:cNvPicPr>
          <p:nvPr/>
        </p:nvPicPr>
        <p:blipFill>
          <a:blip r:embed="rId2"/>
          <a:stretch>
            <a:fillRect/>
          </a:stretch>
        </p:blipFill>
        <p:spPr>
          <a:xfrm>
            <a:off x="6210300" y="4199483"/>
            <a:ext cx="5410200" cy="1476375"/>
          </a:xfrm>
          <a:prstGeom prst="rect">
            <a:avLst/>
          </a:prstGeom>
        </p:spPr>
      </p:pic>
      <p:sp>
        <p:nvSpPr>
          <p:cNvPr id="6" name="TextBox 5"/>
          <p:cNvSpPr txBox="1"/>
          <p:nvPr/>
        </p:nvSpPr>
        <p:spPr>
          <a:xfrm>
            <a:off x="571500" y="571500"/>
            <a:ext cx="1160145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The Concept of Utility in Marketing</a:t>
            </a:r>
          </a:p>
        </p:txBody>
      </p:sp>
      <p:sp>
        <p:nvSpPr>
          <p:cNvPr id="7" name="TextBox 6"/>
          <p:cNvSpPr txBox="1"/>
          <p:nvPr/>
        </p:nvSpPr>
        <p:spPr>
          <a:xfrm>
            <a:off x="571500" y="1980158"/>
            <a:ext cx="9477375" cy="285750"/>
          </a:xfrm>
          <a:prstGeom prst="rect">
            <a:avLst/>
          </a:prstGeom>
          <a:noFill/>
        </p:spPr>
        <p:txBody>
          <a:bodyPr wrap="square" lIns="0" rIns="0" tIns="0" bIns="0" anchor="t">
            <a:spAutoFit/>
          </a:bodyPr>
          <a:lstStyle/>
          <a:p>
            <a:pPr algn="l">
              <a:lnSpc>
                <a:spcPts val="2250"/>
              </a:lnSpc>
            </a:pPr>
            <a:r>
              <a:rPr b="0" sz="1500" i="0" u="none">
                <a:solidFill>
                  <a:srgbClr val="333333"/>
                </a:solidFill>
                <a:latin typeface="Roboto Medium"/>
              </a:rPr>
              <a:t>Marketing enables consumers to access goods, services, or ideas wherever, whenever, and however they desire.</a:t>
            </a:r>
          </a:p>
        </p:txBody>
      </p:sp>
      <p:sp>
        <p:nvSpPr>
          <p:cNvPr id="8" name="TextBox 7"/>
          <p:cNvSpPr txBox="1"/>
          <p:nvPr/>
        </p:nvSpPr>
        <p:spPr>
          <a:xfrm>
            <a:off x="762000" y="2685008"/>
            <a:ext cx="5280660" cy="390525"/>
          </a:xfrm>
          <a:prstGeom prst="rect">
            <a:avLst/>
          </a:prstGeom>
          <a:noFill/>
        </p:spPr>
        <p:txBody>
          <a:bodyPr wrap="square" lIns="0" rIns="0" tIns="0" bIns="0" anchor="t">
            <a:spAutoFit/>
          </a:bodyPr>
          <a:lstStyle/>
          <a:p>
            <a:pPr algn="l"/>
            <a:r>
              <a:rPr b="0" sz="2100" i="0" u="none">
                <a:solidFill>
                  <a:srgbClr val="5C3A47"/>
                </a:solidFill>
                <a:latin typeface="Oswald Medium"/>
              </a:rPr>
              <a:t>Form Utility</a:t>
            </a:r>
          </a:p>
        </p:txBody>
      </p:sp>
      <p:sp>
        <p:nvSpPr>
          <p:cNvPr id="9" name="TextBox 8"/>
          <p:cNvSpPr txBox="1"/>
          <p:nvPr/>
        </p:nvSpPr>
        <p:spPr>
          <a:xfrm>
            <a:off x="762000" y="3189833"/>
            <a:ext cx="5029200" cy="4572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Consumer demands are conveyed to production via research. This bridge determines the physical size, color, shape, and packaging of goods.</a:t>
            </a:r>
          </a:p>
        </p:txBody>
      </p:sp>
      <p:sp>
        <p:nvSpPr>
          <p:cNvPr id="10" name="TextBox 9"/>
          <p:cNvSpPr txBox="1"/>
          <p:nvPr/>
        </p:nvSpPr>
        <p:spPr>
          <a:xfrm>
            <a:off x="6400800" y="2685008"/>
            <a:ext cx="5280660" cy="390525"/>
          </a:xfrm>
          <a:prstGeom prst="rect">
            <a:avLst/>
          </a:prstGeom>
          <a:noFill/>
        </p:spPr>
        <p:txBody>
          <a:bodyPr wrap="square" lIns="0" rIns="0" tIns="0" bIns="0" anchor="t">
            <a:spAutoFit/>
          </a:bodyPr>
          <a:lstStyle/>
          <a:p>
            <a:pPr algn="l"/>
            <a:r>
              <a:rPr b="0" sz="2100" i="0" u="none">
                <a:solidFill>
                  <a:srgbClr val="5C3A47"/>
                </a:solidFill>
                <a:latin typeface="Oswald Medium"/>
              </a:rPr>
              <a:t>Time Utility</a:t>
            </a:r>
          </a:p>
        </p:txBody>
      </p:sp>
      <p:sp>
        <p:nvSpPr>
          <p:cNvPr id="11" name="TextBox 10"/>
          <p:cNvSpPr txBox="1"/>
          <p:nvPr/>
        </p:nvSpPr>
        <p:spPr>
          <a:xfrm>
            <a:off x="6400800" y="3189833"/>
            <a:ext cx="5029200" cy="4572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Ensuring products are available exactly when consumers want them (e.g., sunscreen availability during summer peak demand).</a:t>
            </a:r>
          </a:p>
        </p:txBody>
      </p:sp>
      <p:sp>
        <p:nvSpPr>
          <p:cNvPr id="12" name="TextBox 11"/>
          <p:cNvSpPr txBox="1"/>
          <p:nvPr/>
        </p:nvSpPr>
        <p:spPr>
          <a:xfrm>
            <a:off x="762000" y="4389983"/>
            <a:ext cx="5280660" cy="390525"/>
          </a:xfrm>
          <a:prstGeom prst="rect">
            <a:avLst/>
          </a:prstGeom>
          <a:noFill/>
        </p:spPr>
        <p:txBody>
          <a:bodyPr wrap="square" lIns="0" rIns="0" tIns="0" bIns="0" anchor="t">
            <a:spAutoFit/>
          </a:bodyPr>
          <a:lstStyle/>
          <a:p>
            <a:pPr algn="l"/>
            <a:r>
              <a:rPr b="0" sz="2100" i="0" u="none">
                <a:solidFill>
                  <a:srgbClr val="5C3A47"/>
                </a:solidFill>
                <a:latin typeface="Oswald Medium"/>
              </a:rPr>
              <a:t>Place Utility</a:t>
            </a:r>
          </a:p>
        </p:txBody>
      </p:sp>
      <p:sp>
        <p:nvSpPr>
          <p:cNvPr id="13" name="TextBox 12"/>
          <p:cNvSpPr txBox="1"/>
          <p:nvPr/>
        </p:nvSpPr>
        <p:spPr>
          <a:xfrm>
            <a:off x="762000" y="4894808"/>
            <a:ext cx="5029200" cy="4572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Delivering goods so consumers do not have to travel to original manufacturing plants to acquire them.</a:t>
            </a:r>
          </a:p>
        </p:txBody>
      </p:sp>
      <p:sp>
        <p:nvSpPr>
          <p:cNvPr id="14" name="TextBox 13"/>
          <p:cNvSpPr txBox="1"/>
          <p:nvPr/>
        </p:nvSpPr>
        <p:spPr>
          <a:xfrm>
            <a:off x="6400800" y="4389983"/>
            <a:ext cx="5280660" cy="390525"/>
          </a:xfrm>
          <a:prstGeom prst="rect">
            <a:avLst/>
          </a:prstGeom>
          <a:noFill/>
        </p:spPr>
        <p:txBody>
          <a:bodyPr wrap="square" lIns="0" rIns="0" tIns="0" bIns="0" anchor="t">
            <a:spAutoFit/>
          </a:bodyPr>
          <a:lstStyle/>
          <a:p>
            <a:pPr algn="l"/>
            <a:r>
              <a:rPr b="0" sz="2100" i="0" u="none">
                <a:solidFill>
                  <a:srgbClr val="5C3A47"/>
                </a:solidFill>
                <a:latin typeface="Oswald Medium"/>
              </a:rPr>
              <a:t>Possession Utility</a:t>
            </a:r>
          </a:p>
        </p:txBody>
      </p:sp>
      <p:sp>
        <p:nvSpPr>
          <p:cNvPr id="15" name="TextBox 14"/>
          <p:cNvSpPr txBox="1"/>
          <p:nvPr/>
        </p:nvSpPr>
        <p:spPr>
          <a:xfrm>
            <a:off x="6400800" y="4894808"/>
            <a:ext cx="5029200" cy="4572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Providing title, ownership, and purchasing rights over goods and services to the end buyer.</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1700093" y="1676697"/>
            <a:ext cx="4605575" cy="754260"/>
          </a:xfrm>
          <a:prstGeom prst="rect">
            <a:avLst/>
          </a:prstGeom>
          <a:noFill/>
        </p:spPr>
        <p:txBody>
          <a:bodyPr wrap="square" lIns="0" rIns="0" tIns="0" bIns="0" anchor="t">
            <a:spAutoFit/>
          </a:bodyPr>
          <a:lstStyle/>
          <a:p>
            <a:pPr algn="ctr">
              <a:lnSpc>
                <a:spcPts val="5940"/>
              </a:lnSpc>
            </a:pPr>
            <a:r>
              <a:rPr b="0" sz="5400" i="0" u="none">
                <a:solidFill>
                  <a:srgbClr val="1A1A1A"/>
                </a:solidFill>
                <a:latin typeface="Oswald Medium"/>
              </a:rPr>
              <a:t>Needs and Wants</a:t>
            </a:r>
          </a:p>
        </p:txBody>
      </p:sp>
      <p:sp>
        <p:nvSpPr>
          <p:cNvPr id="3" name="TextBox 2"/>
          <p:cNvSpPr txBox="1"/>
          <p:nvPr/>
        </p:nvSpPr>
        <p:spPr>
          <a:xfrm>
            <a:off x="1809750" y="2716708"/>
            <a:ext cx="8572500" cy="670321"/>
          </a:xfrm>
          <a:prstGeom prst="rect">
            <a:avLst/>
          </a:prstGeom>
          <a:noFill/>
        </p:spPr>
        <p:txBody>
          <a:bodyPr wrap="square" lIns="0" rIns="0" tIns="0" bIns="0" anchor="t">
            <a:spAutoFit/>
          </a:bodyPr>
          <a:lstStyle/>
          <a:p>
            <a:pPr algn="ctr">
              <a:lnSpc>
                <a:spcPts val="2640"/>
              </a:lnSpc>
            </a:pPr>
            <a:r>
              <a:rPr b="0" sz="1650" i="0" u="none">
                <a:solidFill>
                  <a:srgbClr val="333333"/>
                </a:solidFill>
                <a:latin typeface="Roboto"/>
              </a:rPr>
              <a:t>A </a:t>
            </a:r>
            <a:r>
              <a:rPr b="1" sz="1650" i="0" u="none">
                <a:solidFill>
                  <a:srgbClr val="333333"/>
                </a:solidFill>
                <a:latin typeface="Roboto"/>
              </a:rPr>
              <a:t>need</a:t>
            </a:r>
            <a:r>
              <a:rPr b="0" sz="1650" i="0" u="none">
                <a:solidFill>
                  <a:srgbClr val="333333"/>
                </a:solidFill>
                <a:latin typeface="Roboto"/>
              </a:rPr>
              <a:t> can be defined as an unsatisfied drive. Human needs fall under basic headings such as food, air, water, clothing, education, shelter, and entertainment.</a:t>
            </a:r>
          </a:p>
        </p:txBody>
      </p:sp>
      <p:sp>
        <p:nvSpPr>
          <p:cNvPr id="4" name="TextBox 3"/>
          <p:cNvSpPr txBox="1"/>
          <p:nvPr/>
        </p:nvSpPr>
        <p:spPr>
          <a:xfrm>
            <a:off x="1809750" y="3577530"/>
            <a:ext cx="8572500" cy="670321"/>
          </a:xfrm>
          <a:prstGeom prst="rect">
            <a:avLst/>
          </a:prstGeom>
          <a:noFill/>
        </p:spPr>
        <p:txBody>
          <a:bodyPr wrap="square" lIns="0" rIns="0" tIns="0" bIns="0" anchor="t">
            <a:spAutoFit/>
          </a:bodyPr>
          <a:lstStyle/>
          <a:p>
            <a:pPr algn="ctr">
              <a:lnSpc>
                <a:spcPts val="2640"/>
              </a:lnSpc>
            </a:pPr>
            <a:r>
              <a:rPr b="1" sz="1650" i="0" u="none">
                <a:solidFill>
                  <a:srgbClr val="333333"/>
                </a:solidFill>
                <a:latin typeface="Roboto"/>
              </a:rPr>
              <a:t>Wants</a:t>
            </a:r>
            <a:r>
              <a:rPr b="0" sz="1650" i="0" u="none">
                <a:solidFill>
                  <a:srgbClr val="333333"/>
                </a:solidFill>
                <a:latin typeface="Roboto"/>
              </a:rPr>
              <a:t> are defined as the specific form human needs take as they are shaped by culture, personality, and environment.</a:t>
            </a:r>
          </a:p>
        </p:txBody>
      </p:sp>
      <p:sp>
        <p:nvSpPr>
          <p:cNvPr id="5" name="TextBox 4"/>
          <p:cNvSpPr txBox="1"/>
          <p:nvPr/>
        </p:nvSpPr>
        <p:spPr>
          <a:xfrm>
            <a:off x="1809750" y="4438352"/>
            <a:ext cx="8572500" cy="609600"/>
          </a:xfrm>
          <a:prstGeom prst="rect">
            <a:avLst/>
          </a:prstGeom>
          <a:noFill/>
        </p:spPr>
        <p:txBody>
          <a:bodyPr wrap="square" lIns="0" rIns="0" tIns="0" bIns="0" anchor="t">
            <a:spAutoFit/>
          </a:bodyPr>
          <a:lstStyle/>
          <a:p>
            <a:pPr algn="ctr">
              <a:lnSpc>
                <a:spcPts val="2400"/>
              </a:lnSpc>
            </a:pPr>
            <a:r>
              <a:rPr b="0" sz="1500" i="0" u="none">
                <a:solidFill>
                  <a:srgbClr val="5C3A47"/>
                </a:solidFill>
                <a:latin typeface="Roboto Medium"/>
              </a:rPr>
              <a:t>For example, thirst is a basic human need. While we can satisfy this need simply by drinking water, we may want to quench it with soda, cola, juice, or sparkling water.</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4429125" y="2046833"/>
            <a:ext cx="3333750" cy="666750"/>
          </a:xfrm>
          <a:prstGeom prst="rect">
            <a:avLst/>
          </a:prstGeom>
        </p:spPr>
      </p:pic>
      <p:pic>
        <p:nvPicPr>
          <p:cNvPr id="3" name="Picture 2" descr="image.png"/>
          <p:cNvPicPr>
            <a:picLocks noChangeAspect="1"/>
          </p:cNvPicPr>
          <p:nvPr/>
        </p:nvPicPr>
        <p:blipFill>
          <a:blip r:embed="rId3"/>
          <a:stretch>
            <a:fillRect/>
          </a:stretch>
        </p:blipFill>
        <p:spPr>
          <a:xfrm>
            <a:off x="3857625" y="2770733"/>
            <a:ext cx="4476750" cy="666750"/>
          </a:xfrm>
          <a:prstGeom prst="rect">
            <a:avLst/>
          </a:prstGeom>
        </p:spPr>
      </p:pic>
      <p:pic>
        <p:nvPicPr>
          <p:cNvPr id="4" name="Picture 3" descr="image.png"/>
          <p:cNvPicPr>
            <a:picLocks noChangeAspect="1"/>
          </p:cNvPicPr>
          <p:nvPr/>
        </p:nvPicPr>
        <p:blipFill>
          <a:blip r:embed="rId4"/>
          <a:stretch>
            <a:fillRect/>
          </a:stretch>
        </p:blipFill>
        <p:spPr>
          <a:xfrm>
            <a:off x="3286125" y="3494633"/>
            <a:ext cx="5619750" cy="666750"/>
          </a:xfrm>
          <a:prstGeom prst="rect">
            <a:avLst/>
          </a:prstGeom>
        </p:spPr>
      </p:pic>
      <p:pic>
        <p:nvPicPr>
          <p:cNvPr id="5" name="Picture 4" descr="image.png"/>
          <p:cNvPicPr>
            <a:picLocks noChangeAspect="1"/>
          </p:cNvPicPr>
          <p:nvPr/>
        </p:nvPicPr>
        <p:blipFill>
          <a:blip r:embed="rId5"/>
          <a:stretch>
            <a:fillRect/>
          </a:stretch>
        </p:blipFill>
        <p:spPr>
          <a:xfrm>
            <a:off x="2714625" y="4218533"/>
            <a:ext cx="6762750" cy="666750"/>
          </a:xfrm>
          <a:prstGeom prst="rect">
            <a:avLst/>
          </a:prstGeom>
        </p:spPr>
      </p:pic>
      <p:pic>
        <p:nvPicPr>
          <p:cNvPr id="6" name="Picture 5" descr="image.png"/>
          <p:cNvPicPr>
            <a:picLocks noChangeAspect="1"/>
          </p:cNvPicPr>
          <p:nvPr/>
        </p:nvPicPr>
        <p:blipFill>
          <a:blip r:embed="rId6"/>
          <a:stretch>
            <a:fillRect/>
          </a:stretch>
        </p:blipFill>
        <p:spPr>
          <a:xfrm>
            <a:off x="2143125" y="4942433"/>
            <a:ext cx="7905750" cy="666750"/>
          </a:xfrm>
          <a:prstGeom prst="rect">
            <a:avLst/>
          </a:prstGeom>
        </p:spPr>
      </p:pic>
      <p:sp>
        <p:nvSpPr>
          <p:cNvPr id="7" name="TextBox 6"/>
          <p:cNvSpPr txBox="1"/>
          <p:nvPr/>
        </p:nvSpPr>
        <p:spPr>
          <a:xfrm>
            <a:off x="295275" y="571500"/>
            <a:ext cx="11601450" cy="569565"/>
          </a:xfrm>
          <a:prstGeom prst="rect">
            <a:avLst/>
          </a:prstGeom>
          <a:noFill/>
        </p:spPr>
        <p:txBody>
          <a:bodyPr wrap="square" lIns="0" rIns="0" tIns="0" bIns="0" anchor="t">
            <a:spAutoFit/>
          </a:bodyPr>
          <a:lstStyle/>
          <a:p>
            <a:pPr algn="ctr">
              <a:lnSpc>
                <a:spcPts val="4484"/>
              </a:lnSpc>
            </a:pPr>
            <a:r>
              <a:rPr b="0" sz="3900" i="0" u="none">
                <a:solidFill>
                  <a:srgbClr val="1A1A1A"/>
                </a:solidFill>
                <a:latin typeface="Oswald Medium"/>
              </a:rPr>
              <a:t>Maslow's Hierarchy of Needs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71500" y="571500"/>
            <a:ext cx="1160145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Needs Should Be Examined in Five Groups:</a:t>
            </a:r>
          </a:p>
        </p:txBody>
      </p:sp>
      <p:sp>
        <p:nvSpPr>
          <p:cNvPr id="3" name="TextBox 2"/>
          <p:cNvSpPr txBox="1"/>
          <p:nvPr/>
        </p:nvSpPr>
        <p:spPr>
          <a:xfrm>
            <a:off x="714375" y="2804070"/>
            <a:ext cx="142875" cy="257175"/>
          </a:xfrm>
          <a:prstGeom prst="rect">
            <a:avLst/>
          </a:prstGeom>
          <a:noFill/>
        </p:spPr>
        <p:txBody>
          <a:bodyPr wrap="square" lIns="0" rIns="0" tIns="0" bIns="0" anchor="t">
            <a:spAutoFit/>
          </a:bodyPr>
          <a:lstStyle/>
          <a:p>
            <a:pPr algn="l"/>
            <a:r>
              <a:rPr b="0" sz="1350" i="0" u="none">
                <a:solidFill>
                  <a:srgbClr val="333333"/>
                </a:solidFill>
                <a:latin typeface="Roboto"/>
              </a:rPr>
              <a:t>1.</a:t>
            </a:r>
          </a:p>
        </p:txBody>
      </p:sp>
      <p:sp>
        <p:nvSpPr>
          <p:cNvPr id="4" name="TextBox 3"/>
          <p:cNvSpPr txBox="1"/>
          <p:nvPr/>
        </p:nvSpPr>
        <p:spPr>
          <a:xfrm>
            <a:off x="857250" y="2804070"/>
            <a:ext cx="9229725" cy="257175"/>
          </a:xfrm>
          <a:prstGeom prst="rect">
            <a:avLst/>
          </a:prstGeom>
          <a:noFill/>
        </p:spPr>
        <p:txBody>
          <a:bodyPr wrap="square" lIns="142875" rIns="0" tIns="0" bIns="0" anchor="t">
            <a:spAutoFit/>
          </a:bodyPr>
          <a:lstStyle/>
          <a:p>
            <a:pPr algn="l">
              <a:lnSpc>
                <a:spcPts val="2025"/>
              </a:lnSpc>
            </a:pPr>
            <a:r>
              <a:rPr b="1" sz="1350" i="0" u="none">
                <a:solidFill>
                  <a:srgbClr val="333333"/>
                </a:solidFill>
                <a:latin typeface="Roboto"/>
              </a:rPr>
              <a:t>Stated Needs:</a:t>
            </a:r>
            <a:r>
              <a:rPr b="0" sz="1350" i="0" u="none">
                <a:solidFill>
                  <a:srgbClr val="333333"/>
                </a:solidFill>
                <a:latin typeface="Roboto"/>
              </a:rPr>
              <a:t> (Consumers want an inexpensive car.)</a:t>
            </a:r>
          </a:p>
        </p:txBody>
      </p:sp>
      <p:sp>
        <p:nvSpPr>
          <p:cNvPr id="5" name="TextBox 4"/>
          <p:cNvSpPr txBox="1"/>
          <p:nvPr/>
        </p:nvSpPr>
        <p:spPr>
          <a:xfrm>
            <a:off x="714375" y="3213645"/>
            <a:ext cx="142875" cy="257175"/>
          </a:xfrm>
          <a:prstGeom prst="rect">
            <a:avLst/>
          </a:prstGeom>
          <a:noFill/>
        </p:spPr>
        <p:txBody>
          <a:bodyPr wrap="square" lIns="0" rIns="0" tIns="0" bIns="0" anchor="t">
            <a:spAutoFit/>
          </a:bodyPr>
          <a:lstStyle/>
          <a:p>
            <a:pPr algn="l"/>
            <a:r>
              <a:rPr b="0" sz="1350" i="0" u="none">
                <a:solidFill>
                  <a:srgbClr val="333333"/>
                </a:solidFill>
                <a:latin typeface="Roboto"/>
              </a:rPr>
              <a:t>2.</a:t>
            </a:r>
          </a:p>
        </p:txBody>
      </p:sp>
      <p:sp>
        <p:nvSpPr>
          <p:cNvPr id="6" name="TextBox 5"/>
          <p:cNvSpPr txBox="1"/>
          <p:nvPr/>
        </p:nvSpPr>
        <p:spPr>
          <a:xfrm>
            <a:off x="857250" y="3213645"/>
            <a:ext cx="9229725" cy="257175"/>
          </a:xfrm>
          <a:prstGeom prst="rect">
            <a:avLst/>
          </a:prstGeom>
          <a:noFill/>
        </p:spPr>
        <p:txBody>
          <a:bodyPr wrap="square" lIns="142875" rIns="0" tIns="0" bIns="0" anchor="t">
            <a:spAutoFit/>
          </a:bodyPr>
          <a:lstStyle/>
          <a:p>
            <a:pPr algn="l">
              <a:lnSpc>
                <a:spcPts val="2025"/>
              </a:lnSpc>
            </a:pPr>
            <a:r>
              <a:rPr b="1" sz="1350" i="0" u="none">
                <a:solidFill>
                  <a:srgbClr val="333333"/>
                </a:solidFill>
                <a:latin typeface="Roboto"/>
              </a:rPr>
              <a:t>Real Needs:</a:t>
            </a:r>
            <a:r>
              <a:rPr b="0" sz="1350" i="0" u="none">
                <a:solidFill>
                  <a:srgbClr val="333333"/>
                </a:solidFill>
                <a:latin typeface="Roboto"/>
              </a:rPr>
              <a:t> (Consumers prefer a car whose operating and maintenance costs are low, rather than just initial sticker price.)</a:t>
            </a:r>
          </a:p>
        </p:txBody>
      </p:sp>
      <p:sp>
        <p:nvSpPr>
          <p:cNvPr id="7" name="TextBox 6"/>
          <p:cNvSpPr txBox="1"/>
          <p:nvPr/>
        </p:nvSpPr>
        <p:spPr>
          <a:xfrm>
            <a:off x="714375" y="3623220"/>
            <a:ext cx="142875" cy="257175"/>
          </a:xfrm>
          <a:prstGeom prst="rect">
            <a:avLst/>
          </a:prstGeom>
          <a:noFill/>
        </p:spPr>
        <p:txBody>
          <a:bodyPr wrap="square" lIns="0" rIns="0" tIns="0" bIns="0" anchor="t">
            <a:spAutoFit/>
          </a:bodyPr>
          <a:lstStyle/>
          <a:p>
            <a:pPr algn="l"/>
            <a:r>
              <a:rPr b="0" sz="1350" i="0" u="none">
                <a:solidFill>
                  <a:srgbClr val="333333"/>
                </a:solidFill>
                <a:latin typeface="Roboto"/>
              </a:rPr>
              <a:t>3.</a:t>
            </a:r>
          </a:p>
        </p:txBody>
      </p:sp>
      <p:sp>
        <p:nvSpPr>
          <p:cNvPr id="8" name="TextBox 7"/>
          <p:cNvSpPr txBox="1"/>
          <p:nvPr/>
        </p:nvSpPr>
        <p:spPr>
          <a:xfrm>
            <a:off x="857250" y="3623220"/>
            <a:ext cx="9229725" cy="257175"/>
          </a:xfrm>
          <a:prstGeom prst="rect">
            <a:avLst/>
          </a:prstGeom>
          <a:noFill/>
        </p:spPr>
        <p:txBody>
          <a:bodyPr wrap="square" lIns="142875" rIns="0" tIns="0" bIns="0" anchor="t">
            <a:spAutoFit/>
          </a:bodyPr>
          <a:lstStyle/>
          <a:p>
            <a:pPr algn="l">
              <a:lnSpc>
                <a:spcPts val="2025"/>
              </a:lnSpc>
            </a:pPr>
            <a:r>
              <a:rPr b="1" sz="1350" i="0" u="none">
                <a:solidFill>
                  <a:srgbClr val="333333"/>
                </a:solidFill>
                <a:latin typeface="Roboto"/>
              </a:rPr>
              <a:t>Unstated Needs:</a:t>
            </a:r>
            <a:r>
              <a:rPr b="0" sz="1350" i="0" u="none">
                <a:solidFill>
                  <a:srgbClr val="333333"/>
                </a:solidFill>
                <a:latin typeface="Roboto"/>
              </a:rPr>
              <a:t> (Consumers expect attentive service when visiting a dealership.)</a:t>
            </a:r>
          </a:p>
        </p:txBody>
      </p:sp>
      <p:sp>
        <p:nvSpPr>
          <p:cNvPr id="9" name="TextBox 8"/>
          <p:cNvSpPr txBox="1"/>
          <p:nvPr/>
        </p:nvSpPr>
        <p:spPr>
          <a:xfrm>
            <a:off x="714375" y="4032795"/>
            <a:ext cx="142875" cy="257175"/>
          </a:xfrm>
          <a:prstGeom prst="rect">
            <a:avLst/>
          </a:prstGeom>
          <a:noFill/>
        </p:spPr>
        <p:txBody>
          <a:bodyPr wrap="square" lIns="0" rIns="0" tIns="0" bIns="0" anchor="t">
            <a:spAutoFit/>
          </a:bodyPr>
          <a:lstStyle/>
          <a:p>
            <a:pPr algn="l"/>
            <a:r>
              <a:rPr b="0" sz="1350" i="0" u="none">
                <a:solidFill>
                  <a:srgbClr val="333333"/>
                </a:solidFill>
                <a:latin typeface="Roboto"/>
              </a:rPr>
              <a:t>4.</a:t>
            </a:r>
          </a:p>
        </p:txBody>
      </p:sp>
      <p:sp>
        <p:nvSpPr>
          <p:cNvPr id="10" name="TextBox 9"/>
          <p:cNvSpPr txBox="1"/>
          <p:nvPr/>
        </p:nvSpPr>
        <p:spPr>
          <a:xfrm>
            <a:off x="857250" y="4032795"/>
            <a:ext cx="9229725" cy="257175"/>
          </a:xfrm>
          <a:prstGeom prst="rect">
            <a:avLst/>
          </a:prstGeom>
          <a:noFill/>
        </p:spPr>
        <p:txBody>
          <a:bodyPr wrap="square" lIns="142875" rIns="0" tIns="0" bIns="0" anchor="t">
            <a:spAutoFit/>
          </a:bodyPr>
          <a:lstStyle/>
          <a:p>
            <a:pPr algn="l">
              <a:lnSpc>
                <a:spcPts val="2025"/>
              </a:lnSpc>
            </a:pPr>
            <a:r>
              <a:rPr b="1" sz="1350" i="0" u="none">
                <a:solidFill>
                  <a:srgbClr val="333333"/>
                </a:solidFill>
                <a:latin typeface="Roboto"/>
              </a:rPr>
              <a:t>Delight Needs:</a:t>
            </a:r>
            <a:r>
              <a:rPr b="0" sz="1350" i="0" u="none">
                <a:solidFill>
                  <a:srgbClr val="333333"/>
                </a:solidFill>
                <a:latin typeface="Roboto"/>
              </a:rPr>
              <a:t> (Consumers are delighted when the dealer includes a complimentary navigation system.)</a:t>
            </a:r>
          </a:p>
        </p:txBody>
      </p:sp>
      <p:sp>
        <p:nvSpPr>
          <p:cNvPr id="11" name="TextBox 10"/>
          <p:cNvSpPr txBox="1"/>
          <p:nvPr/>
        </p:nvSpPr>
        <p:spPr>
          <a:xfrm>
            <a:off x="714375" y="4442370"/>
            <a:ext cx="142875" cy="257175"/>
          </a:xfrm>
          <a:prstGeom prst="rect">
            <a:avLst/>
          </a:prstGeom>
          <a:noFill/>
        </p:spPr>
        <p:txBody>
          <a:bodyPr wrap="square" lIns="0" rIns="0" tIns="0" bIns="0" anchor="t">
            <a:spAutoFit/>
          </a:bodyPr>
          <a:lstStyle/>
          <a:p>
            <a:pPr algn="l"/>
            <a:r>
              <a:rPr b="0" sz="1350" i="0" u="none">
                <a:solidFill>
                  <a:srgbClr val="333333"/>
                </a:solidFill>
                <a:latin typeface="Roboto"/>
              </a:rPr>
              <a:t>5.</a:t>
            </a:r>
          </a:p>
        </p:txBody>
      </p:sp>
      <p:sp>
        <p:nvSpPr>
          <p:cNvPr id="12" name="TextBox 11"/>
          <p:cNvSpPr txBox="1"/>
          <p:nvPr/>
        </p:nvSpPr>
        <p:spPr>
          <a:xfrm>
            <a:off x="857250" y="4442370"/>
            <a:ext cx="9229725" cy="257175"/>
          </a:xfrm>
          <a:prstGeom prst="rect">
            <a:avLst/>
          </a:prstGeom>
          <a:noFill/>
        </p:spPr>
        <p:txBody>
          <a:bodyPr wrap="square" lIns="142875" rIns="0" tIns="0" bIns="0" anchor="t">
            <a:spAutoFit/>
          </a:bodyPr>
          <a:lstStyle/>
          <a:p>
            <a:pPr algn="l">
              <a:lnSpc>
                <a:spcPts val="2025"/>
              </a:lnSpc>
            </a:pPr>
            <a:r>
              <a:rPr b="1" sz="1350" i="0" u="none">
                <a:solidFill>
                  <a:srgbClr val="333333"/>
                </a:solidFill>
                <a:latin typeface="Roboto"/>
              </a:rPr>
              <a:t>Secret Needs:</a:t>
            </a:r>
            <a:r>
              <a:rPr b="0" sz="1350" i="0" u="none">
                <a:solidFill>
                  <a:srgbClr val="333333"/>
                </a:solidFill>
                <a:latin typeface="Roboto"/>
              </a:rPr>
              <a:t> (Consumers want to be seen by peers as savvy, intelligent buyers.)</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1801117"/>
            <a:ext cx="584073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Consumer, Customer, Demand</a:t>
            </a:r>
          </a:p>
        </p:txBody>
      </p:sp>
      <p:sp>
        <p:nvSpPr>
          <p:cNvPr id="4" name="TextBox 3"/>
          <p:cNvSpPr txBox="1"/>
          <p:nvPr/>
        </p:nvSpPr>
        <p:spPr>
          <a:xfrm>
            <a:off x="666750" y="2599283"/>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In marketing, a </a:t>
            </a:r>
            <a:r>
              <a:rPr b="1" sz="1350" i="0" u="none">
                <a:solidFill>
                  <a:srgbClr val="333333"/>
                </a:solidFill>
                <a:latin typeface="Roboto"/>
              </a:rPr>
              <a:t>consumer</a:t>
            </a:r>
            <a:r>
              <a:rPr b="0" sz="1350" i="0" u="none">
                <a:solidFill>
                  <a:srgbClr val="333333"/>
                </a:solidFill>
                <a:latin typeface="Roboto"/>
              </a:rPr>
              <a:t> is defined as any person or organizational unit that uses or consumes a product. Thus, the term consumer encompasses both individual end-users and legal business entities.</a:t>
            </a:r>
          </a:p>
        </p:txBody>
      </p:sp>
      <p:sp>
        <p:nvSpPr>
          <p:cNvPr id="5" name="TextBox 4"/>
          <p:cNvSpPr txBox="1"/>
          <p:nvPr/>
        </p:nvSpPr>
        <p:spPr>
          <a:xfrm>
            <a:off x="666750" y="3504158"/>
            <a:ext cx="5562600" cy="102870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A </a:t>
            </a:r>
            <a:r>
              <a:rPr b="1" sz="1350" i="0" u="none">
                <a:solidFill>
                  <a:srgbClr val="333333"/>
                </a:solidFill>
                <a:latin typeface="Roboto"/>
              </a:rPr>
              <a:t>customer</a:t>
            </a:r>
            <a:r>
              <a:rPr b="0" sz="1350" i="0" u="none">
                <a:solidFill>
                  <a:srgbClr val="333333"/>
                </a:solidFill>
                <a:latin typeface="Roboto"/>
              </a:rPr>
              <a:t> refers to the entity actually making the purchasing decision. For example, anyone using a mobile phone is a consumer, whereas someone purchasing an Apple iPhone is a customer of that specific brand.</a:t>
            </a:r>
          </a:p>
        </p:txBody>
      </p:sp>
      <p:sp>
        <p:nvSpPr>
          <p:cNvPr id="6" name="TextBox 5"/>
          <p:cNvSpPr txBox="1"/>
          <p:nvPr/>
        </p:nvSpPr>
        <p:spPr>
          <a:xfrm>
            <a:off x="666750" y="4666208"/>
            <a:ext cx="5562600" cy="257175"/>
          </a:xfrm>
          <a:prstGeom prst="rect">
            <a:avLst/>
          </a:prstGeom>
          <a:noFill/>
        </p:spPr>
        <p:txBody>
          <a:bodyPr wrap="square" lIns="0" rIns="0" tIns="0" bIns="0" anchor="t">
            <a:spAutoFit/>
          </a:bodyPr>
          <a:lstStyle/>
          <a:p>
            <a:pPr algn="l">
              <a:lnSpc>
                <a:spcPts val="2025"/>
              </a:lnSpc>
            </a:pPr>
            <a:r>
              <a:rPr b="1" sz="1350" i="0" u="none">
                <a:solidFill>
                  <a:srgbClr val="333333"/>
                </a:solidFill>
                <a:latin typeface="Roboto"/>
              </a:rPr>
              <a:t>Demand</a:t>
            </a:r>
            <a:r>
              <a:rPr b="0" sz="1350" i="0" u="none">
                <a:solidFill>
                  <a:srgbClr val="333333"/>
                </a:solidFill>
                <a:latin typeface="Roboto"/>
              </a:rPr>
              <a:t> is defined as a consumer want backed by purchasing power.</a:t>
            </a:r>
          </a:p>
        </p:txBody>
      </p:sp>
      <p:pic>
        <p:nvPicPr>
          <p:cNvPr id="7" name="Picture 6" descr="image.png"/>
          <p:cNvPicPr>
            <a:picLocks noChangeAspect="1"/>
          </p:cNvPicPr>
          <p:nvPr/>
        </p:nvPicPr>
        <p:blipFill>
          <a:blip r:embed="rId3"/>
          <a:stretch>
            <a:fillRect/>
          </a:stretch>
        </p:blipFill>
        <p:spPr>
          <a:xfrm>
            <a:off x="7086600" y="2183755"/>
            <a:ext cx="4724251" cy="2490489"/>
          </a:xfrm>
          <a:prstGeom prst="rect">
            <a:avLst/>
          </a:prstGeom>
        </p:spPr>
      </p:pic>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2129730"/>
            <a:ext cx="584073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Product, Value, Satisfaction</a:t>
            </a:r>
          </a:p>
        </p:txBody>
      </p:sp>
      <p:sp>
        <p:nvSpPr>
          <p:cNvPr id="4" name="TextBox 3"/>
          <p:cNvSpPr txBox="1"/>
          <p:nvPr/>
        </p:nvSpPr>
        <p:spPr>
          <a:xfrm>
            <a:off x="666750" y="2927895"/>
            <a:ext cx="5840730" cy="390525"/>
          </a:xfrm>
          <a:prstGeom prst="rect">
            <a:avLst/>
          </a:prstGeom>
          <a:noFill/>
        </p:spPr>
        <p:txBody>
          <a:bodyPr wrap="square" lIns="0" rIns="0" tIns="0" bIns="0" anchor="t">
            <a:spAutoFit/>
          </a:bodyPr>
          <a:lstStyle/>
          <a:p>
            <a:pPr algn="l"/>
            <a:r>
              <a:rPr b="0" sz="2100" i="0" u="none">
                <a:solidFill>
                  <a:srgbClr val="5C3A47"/>
                </a:solidFill>
                <a:latin typeface="Oswald Medium"/>
              </a:rPr>
              <a:t>Product</a:t>
            </a:r>
          </a:p>
        </p:txBody>
      </p:sp>
      <p:sp>
        <p:nvSpPr>
          <p:cNvPr id="5" name="TextBox 4"/>
          <p:cNvSpPr txBox="1"/>
          <p:nvPr/>
        </p:nvSpPr>
        <p:spPr>
          <a:xfrm>
            <a:off x="666750" y="3432720"/>
            <a:ext cx="5562600"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In marketing terms, a product is anything of commercial value offered to a market to satisfy a consumer need or want.</a:t>
            </a:r>
          </a:p>
        </p:txBody>
      </p:sp>
      <p:sp>
        <p:nvSpPr>
          <p:cNvPr id="6" name="TextBox 5"/>
          <p:cNvSpPr txBox="1"/>
          <p:nvPr/>
        </p:nvSpPr>
        <p:spPr>
          <a:xfrm>
            <a:off x="666750" y="4080420"/>
            <a:ext cx="5562600"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Therefore, the term product extends beyond physical tangible goods to include services, experiences, persons, places, organizations, and ideas.</a:t>
            </a:r>
          </a:p>
        </p:txBody>
      </p:sp>
      <p:pic>
        <p:nvPicPr>
          <p:cNvPr id="7" name="Picture 6" descr="image.png"/>
          <p:cNvPicPr>
            <a:picLocks noChangeAspect="1"/>
          </p:cNvPicPr>
          <p:nvPr/>
        </p:nvPicPr>
        <p:blipFill>
          <a:blip r:embed="rId3"/>
          <a:stretch>
            <a:fillRect/>
          </a:stretch>
        </p:blipFill>
        <p:spPr>
          <a:xfrm>
            <a:off x="7086600" y="1066800"/>
            <a:ext cx="4724400" cy="4724400"/>
          </a:xfrm>
          <a:prstGeom prst="rect">
            <a:avLst/>
          </a:prstGeom>
        </p:spPr>
      </p:pic>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1805880"/>
            <a:ext cx="584073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Product, Value, Satisfaction</a:t>
            </a:r>
          </a:p>
        </p:txBody>
      </p:sp>
      <p:sp>
        <p:nvSpPr>
          <p:cNvPr id="4" name="TextBox 3"/>
          <p:cNvSpPr txBox="1"/>
          <p:nvPr/>
        </p:nvSpPr>
        <p:spPr>
          <a:xfrm>
            <a:off x="666750" y="2604045"/>
            <a:ext cx="5840730" cy="390525"/>
          </a:xfrm>
          <a:prstGeom prst="rect">
            <a:avLst/>
          </a:prstGeom>
          <a:noFill/>
        </p:spPr>
        <p:txBody>
          <a:bodyPr wrap="square" lIns="0" rIns="0" tIns="0" bIns="0" anchor="t">
            <a:spAutoFit/>
          </a:bodyPr>
          <a:lstStyle/>
          <a:p>
            <a:pPr algn="l"/>
            <a:r>
              <a:rPr b="0" sz="2100" i="0" u="none">
                <a:solidFill>
                  <a:srgbClr val="5C3A47"/>
                </a:solidFill>
                <a:latin typeface="Oswald Medium"/>
              </a:rPr>
              <a:t>Value</a:t>
            </a:r>
          </a:p>
        </p:txBody>
      </p:sp>
      <p:sp>
        <p:nvSpPr>
          <p:cNvPr id="5" name="TextBox 4"/>
          <p:cNvSpPr txBox="1"/>
          <p:nvPr/>
        </p:nvSpPr>
        <p:spPr>
          <a:xfrm>
            <a:off x="666750" y="3108870"/>
            <a:ext cx="5562600" cy="25717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Refers to the perceived benefit derived from a product.</a:t>
            </a:r>
          </a:p>
        </p:txBody>
      </p:sp>
      <p:sp>
        <p:nvSpPr>
          <p:cNvPr id="6" name="TextBox 5"/>
          <p:cNvSpPr txBox="1"/>
          <p:nvPr/>
        </p:nvSpPr>
        <p:spPr>
          <a:xfrm>
            <a:off x="666750" y="3499395"/>
            <a:ext cx="5562600"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The value a product provides is the difference between total expected benefits and total costs (money, time, effort) paid to acquire it.</a:t>
            </a:r>
          </a:p>
        </p:txBody>
      </p:sp>
      <p:sp>
        <p:nvSpPr>
          <p:cNvPr id="7" name="TextBox 6"/>
          <p:cNvSpPr txBox="1"/>
          <p:nvPr/>
        </p:nvSpPr>
        <p:spPr>
          <a:xfrm>
            <a:off x="666750" y="4147095"/>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When this gap widens, perceived value increases. Customer value consists of quality, service, and price—known as the Customer Value Triad.</a:t>
            </a:r>
          </a:p>
        </p:txBody>
      </p:sp>
      <p:pic>
        <p:nvPicPr>
          <p:cNvPr id="8" name="Picture 7" descr="image.png"/>
          <p:cNvPicPr>
            <a:picLocks noChangeAspect="1"/>
          </p:cNvPicPr>
          <p:nvPr/>
        </p:nvPicPr>
        <p:blipFill>
          <a:blip r:embed="rId3"/>
          <a:stretch>
            <a:fillRect/>
          </a:stretch>
        </p:blipFill>
        <p:spPr>
          <a:xfrm>
            <a:off x="7086600" y="2247900"/>
            <a:ext cx="4724400" cy="2362200"/>
          </a:xfrm>
          <a:prstGeom prst="rect">
            <a:avLst/>
          </a:prstGeom>
        </p:spPr>
      </p:pic>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1872555"/>
            <a:ext cx="584073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Importance of Value</a:t>
            </a:r>
          </a:p>
        </p:txBody>
      </p:sp>
      <p:sp>
        <p:nvSpPr>
          <p:cNvPr id="4" name="TextBox 3"/>
          <p:cNvSpPr txBox="1"/>
          <p:nvPr/>
        </p:nvSpPr>
        <p:spPr>
          <a:xfrm>
            <a:off x="666750" y="2670720"/>
            <a:ext cx="5840730" cy="390525"/>
          </a:xfrm>
          <a:prstGeom prst="rect">
            <a:avLst/>
          </a:prstGeom>
          <a:noFill/>
        </p:spPr>
        <p:txBody>
          <a:bodyPr wrap="square" lIns="0" rIns="0" tIns="0" bIns="0" anchor="t">
            <a:spAutoFit/>
          </a:bodyPr>
          <a:lstStyle/>
          <a:p>
            <a:pPr algn="l"/>
            <a:r>
              <a:rPr b="0" sz="2100" i="0" u="none">
                <a:solidFill>
                  <a:srgbClr val="5C3A47"/>
                </a:solidFill>
                <a:latin typeface="Oswald Medium"/>
              </a:rPr>
              <a:t>Importance of the Concept of Value</a:t>
            </a:r>
          </a:p>
        </p:txBody>
      </p:sp>
      <p:sp>
        <p:nvSpPr>
          <p:cNvPr id="5" name="TextBox 4"/>
          <p:cNvSpPr txBox="1"/>
          <p:nvPr/>
        </p:nvSpPr>
        <p:spPr>
          <a:xfrm>
            <a:off x="666750" y="3175545"/>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Value lies at the heart of all marketing activities. It directly impacts consumer purchasing decisions by balancing product benefits against costs.</a:t>
            </a:r>
          </a:p>
        </p:txBody>
      </p:sp>
      <p:sp>
        <p:nvSpPr>
          <p:cNvPr id="6" name="TextBox 5"/>
          <p:cNvSpPr txBox="1"/>
          <p:nvPr/>
        </p:nvSpPr>
        <p:spPr>
          <a:xfrm>
            <a:off x="666750" y="4080420"/>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Understanding and delivering superior value builds long-term customer loyalty, enhances brand reputation, and secures sustainable competitive advantage.</a:t>
            </a:r>
          </a:p>
        </p:txBody>
      </p:sp>
      <p:pic>
        <p:nvPicPr>
          <p:cNvPr id="7" name="Picture 6" descr="image.png"/>
          <p:cNvPicPr>
            <a:picLocks noChangeAspect="1"/>
          </p:cNvPicPr>
          <p:nvPr/>
        </p:nvPicPr>
        <p:blipFill>
          <a:blip r:embed="rId3"/>
          <a:stretch>
            <a:fillRect/>
          </a:stretch>
        </p:blipFill>
        <p:spPr>
          <a:xfrm>
            <a:off x="7086600" y="1952625"/>
            <a:ext cx="4724400" cy="2952750"/>
          </a:xfrm>
          <a:prstGeom prst="rect">
            <a:avLst/>
          </a:prstGeom>
        </p:spPr>
      </p:pic>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571500" y="1813470"/>
            <a:ext cx="5381625" cy="4029075"/>
          </a:xfrm>
          <a:prstGeom prst="rect">
            <a:avLst/>
          </a:prstGeom>
        </p:spPr>
      </p:pic>
      <p:pic>
        <p:nvPicPr>
          <p:cNvPr id="3" name="Picture 2" descr="image.png"/>
          <p:cNvPicPr>
            <a:picLocks noChangeAspect="1"/>
          </p:cNvPicPr>
          <p:nvPr/>
        </p:nvPicPr>
        <p:blipFill>
          <a:blip r:embed="rId2"/>
          <a:stretch>
            <a:fillRect/>
          </a:stretch>
        </p:blipFill>
        <p:spPr>
          <a:xfrm>
            <a:off x="6238875" y="1813470"/>
            <a:ext cx="5381625" cy="4029075"/>
          </a:xfrm>
          <a:prstGeom prst="rect">
            <a:avLst/>
          </a:prstGeom>
        </p:spPr>
      </p:pic>
      <p:sp>
        <p:nvSpPr>
          <p:cNvPr id="4" name="TextBox 3"/>
          <p:cNvSpPr txBox="1"/>
          <p:nvPr/>
        </p:nvSpPr>
        <p:spPr>
          <a:xfrm>
            <a:off x="295275" y="571500"/>
            <a:ext cx="11601450" cy="569565"/>
          </a:xfrm>
          <a:prstGeom prst="rect">
            <a:avLst/>
          </a:prstGeom>
          <a:noFill/>
        </p:spPr>
        <p:txBody>
          <a:bodyPr wrap="square" lIns="0" rIns="0" tIns="0" bIns="0" anchor="t">
            <a:spAutoFit/>
          </a:bodyPr>
          <a:lstStyle/>
          <a:p>
            <a:pPr algn="ctr">
              <a:lnSpc>
                <a:spcPts val="4484"/>
              </a:lnSpc>
            </a:pPr>
            <a:r>
              <a:rPr b="0" sz="3900" i="0" u="none">
                <a:solidFill>
                  <a:srgbClr val="1A1A1A"/>
                </a:solidFill>
                <a:latin typeface="Oswald Medium"/>
              </a:rPr>
              <a:t>Value Creation Strategies</a:t>
            </a:r>
          </a:p>
        </p:txBody>
      </p:sp>
      <p:sp>
        <p:nvSpPr>
          <p:cNvPr id="5" name="TextBox 4"/>
          <p:cNvSpPr txBox="1"/>
          <p:nvPr/>
        </p:nvSpPr>
        <p:spPr>
          <a:xfrm>
            <a:off x="800100" y="2042070"/>
            <a:ext cx="5170646" cy="390525"/>
          </a:xfrm>
          <a:prstGeom prst="rect">
            <a:avLst/>
          </a:prstGeom>
          <a:noFill/>
        </p:spPr>
        <p:txBody>
          <a:bodyPr wrap="square" lIns="0" rIns="0" tIns="0" bIns="0" anchor="t">
            <a:spAutoFit/>
          </a:bodyPr>
          <a:lstStyle/>
          <a:p>
            <a:pPr algn="l"/>
            <a:r>
              <a:rPr b="0" sz="2100" i="0" u="none">
                <a:solidFill>
                  <a:srgbClr val="5C3A47"/>
                </a:solidFill>
                <a:latin typeface="Oswald Medium"/>
              </a:rPr>
              <a:t>1. Enhancing Product &amp; Service Quality</a:t>
            </a:r>
          </a:p>
        </p:txBody>
      </p:sp>
      <p:sp>
        <p:nvSpPr>
          <p:cNvPr id="6" name="TextBox 5"/>
          <p:cNvSpPr txBox="1"/>
          <p:nvPr/>
        </p:nvSpPr>
        <p:spPr>
          <a:xfrm>
            <a:off x="800100" y="2546895"/>
            <a:ext cx="4924425"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Delivering superior products tailored to customer expectations to maximize overall satisfaction.</a:t>
            </a:r>
          </a:p>
        </p:txBody>
      </p:sp>
      <p:sp>
        <p:nvSpPr>
          <p:cNvPr id="7" name="TextBox 6"/>
          <p:cNvSpPr txBox="1"/>
          <p:nvPr/>
        </p:nvSpPr>
        <p:spPr>
          <a:xfrm>
            <a:off x="800100" y="3251745"/>
            <a:ext cx="5170646" cy="390525"/>
          </a:xfrm>
          <a:prstGeom prst="rect">
            <a:avLst/>
          </a:prstGeom>
          <a:noFill/>
        </p:spPr>
        <p:txBody>
          <a:bodyPr wrap="square" lIns="0" rIns="0" tIns="0" bIns="0" anchor="t">
            <a:spAutoFit/>
          </a:bodyPr>
          <a:lstStyle/>
          <a:p>
            <a:pPr algn="l"/>
            <a:r>
              <a:rPr b="0" sz="2100" i="0" u="none">
                <a:solidFill>
                  <a:srgbClr val="5C3A47"/>
                </a:solidFill>
                <a:latin typeface="Oswald Medium"/>
              </a:rPr>
              <a:t>2. Strategic Pricing</a:t>
            </a:r>
          </a:p>
        </p:txBody>
      </p:sp>
      <p:sp>
        <p:nvSpPr>
          <p:cNvPr id="8" name="TextBox 7"/>
          <p:cNvSpPr txBox="1"/>
          <p:nvPr/>
        </p:nvSpPr>
        <p:spPr>
          <a:xfrm>
            <a:off x="800100" y="3756570"/>
            <a:ext cx="4924425"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Setting prices that reflect true customer value to gain a strong competitive edge.</a:t>
            </a:r>
          </a:p>
        </p:txBody>
      </p:sp>
      <p:sp>
        <p:nvSpPr>
          <p:cNvPr id="9" name="TextBox 8"/>
          <p:cNvSpPr txBox="1"/>
          <p:nvPr/>
        </p:nvSpPr>
        <p:spPr>
          <a:xfrm>
            <a:off x="800100" y="4461420"/>
            <a:ext cx="5170646" cy="390525"/>
          </a:xfrm>
          <a:prstGeom prst="rect">
            <a:avLst/>
          </a:prstGeom>
          <a:noFill/>
        </p:spPr>
        <p:txBody>
          <a:bodyPr wrap="square" lIns="0" rIns="0" tIns="0" bIns="0" anchor="t">
            <a:spAutoFit/>
          </a:bodyPr>
          <a:lstStyle/>
          <a:p>
            <a:pPr algn="l"/>
            <a:r>
              <a:rPr b="0" sz="2100" i="0" u="none">
                <a:solidFill>
                  <a:srgbClr val="5C3A47"/>
                </a:solidFill>
                <a:latin typeface="Oswald Medium"/>
              </a:rPr>
              <a:t>3. Effective Channel Distribution</a:t>
            </a:r>
          </a:p>
        </p:txBody>
      </p:sp>
      <p:sp>
        <p:nvSpPr>
          <p:cNvPr id="10" name="TextBox 9"/>
          <p:cNvSpPr txBox="1"/>
          <p:nvPr/>
        </p:nvSpPr>
        <p:spPr>
          <a:xfrm>
            <a:off x="800100" y="4966245"/>
            <a:ext cx="4924425"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Ensuring products reach the right people at the right place and time.</a:t>
            </a:r>
          </a:p>
        </p:txBody>
      </p:sp>
      <p:sp>
        <p:nvSpPr>
          <p:cNvPr id="11" name="TextBox 10"/>
          <p:cNvSpPr txBox="1"/>
          <p:nvPr/>
        </p:nvSpPr>
        <p:spPr>
          <a:xfrm>
            <a:off x="6467475" y="2042070"/>
            <a:ext cx="5170646" cy="390525"/>
          </a:xfrm>
          <a:prstGeom prst="rect">
            <a:avLst/>
          </a:prstGeom>
          <a:noFill/>
        </p:spPr>
        <p:txBody>
          <a:bodyPr wrap="square" lIns="0" rIns="0" tIns="0" bIns="0" anchor="t">
            <a:spAutoFit/>
          </a:bodyPr>
          <a:lstStyle/>
          <a:p>
            <a:pPr algn="l"/>
            <a:r>
              <a:rPr b="0" sz="2100" i="0" u="none">
                <a:solidFill>
                  <a:srgbClr val="5C3A47"/>
                </a:solidFill>
                <a:latin typeface="Oswald Medium"/>
              </a:rPr>
              <a:t>4. Integrated Marketing Communication</a:t>
            </a:r>
          </a:p>
        </p:txBody>
      </p:sp>
      <p:sp>
        <p:nvSpPr>
          <p:cNvPr id="12" name="TextBox 11"/>
          <p:cNvSpPr txBox="1"/>
          <p:nvPr/>
        </p:nvSpPr>
        <p:spPr>
          <a:xfrm>
            <a:off x="6467475" y="2546895"/>
            <a:ext cx="4924425"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Delivering clear, consistent brand messages to build brand equity and audience resonance.</a:t>
            </a:r>
          </a:p>
        </p:txBody>
      </p:sp>
      <p:sp>
        <p:nvSpPr>
          <p:cNvPr id="13" name="TextBox 12"/>
          <p:cNvSpPr txBox="1"/>
          <p:nvPr/>
        </p:nvSpPr>
        <p:spPr>
          <a:xfrm>
            <a:off x="6467475" y="3251745"/>
            <a:ext cx="5170646" cy="390525"/>
          </a:xfrm>
          <a:prstGeom prst="rect">
            <a:avLst/>
          </a:prstGeom>
          <a:noFill/>
        </p:spPr>
        <p:txBody>
          <a:bodyPr wrap="square" lIns="0" rIns="0" tIns="0" bIns="0" anchor="t">
            <a:spAutoFit/>
          </a:bodyPr>
          <a:lstStyle/>
          <a:p>
            <a:pPr algn="l"/>
            <a:r>
              <a:rPr b="0" sz="2100" i="0" u="none">
                <a:solidFill>
                  <a:srgbClr val="5C3A47"/>
                </a:solidFill>
                <a:latin typeface="Oswald Medium"/>
              </a:rPr>
              <a:t>5. Customer Relationship Management (CRM)</a:t>
            </a:r>
          </a:p>
        </p:txBody>
      </p:sp>
      <p:sp>
        <p:nvSpPr>
          <p:cNvPr id="14" name="TextBox 13"/>
          <p:cNvSpPr txBox="1"/>
          <p:nvPr/>
        </p:nvSpPr>
        <p:spPr>
          <a:xfrm>
            <a:off x="6467475" y="3756570"/>
            <a:ext cx="4924425"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Managing ongoing customer relationships to foster satisfaction and sustainable loyalty.</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2129730"/>
            <a:ext cx="584073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Product, Value, Satisfaction</a:t>
            </a:r>
          </a:p>
        </p:txBody>
      </p:sp>
      <p:sp>
        <p:nvSpPr>
          <p:cNvPr id="4" name="TextBox 3"/>
          <p:cNvSpPr txBox="1"/>
          <p:nvPr/>
        </p:nvSpPr>
        <p:spPr>
          <a:xfrm>
            <a:off x="666750" y="2927895"/>
            <a:ext cx="5840730" cy="390525"/>
          </a:xfrm>
          <a:prstGeom prst="rect">
            <a:avLst/>
          </a:prstGeom>
          <a:noFill/>
        </p:spPr>
        <p:txBody>
          <a:bodyPr wrap="square" lIns="0" rIns="0" tIns="0" bIns="0" anchor="t">
            <a:spAutoFit/>
          </a:bodyPr>
          <a:lstStyle/>
          <a:p>
            <a:pPr algn="l"/>
            <a:r>
              <a:rPr b="0" sz="2100" i="0" u="none">
                <a:solidFill>
                  <a:srgbClr val="5C3A47"/>
                </a:solidFill>
                <a:latin typeface="Oswald Medium"/>
              </a:rPr>
              <a:t>Satisfaction</a:t>
            </a:r>
          </a:p>
        </p:txBody>
      </p:sp>
      <p:sp>
        <p:nvSpPr>
          <p:cNvPr id="5" name="TextBox 4"/>
          <p:cNvSpPr txBox="1"/>
          <p:nvPr/>
        </p:nvSpPr>
        <p:spPr>
          <a:xfrm>
            <a:off x="666750" y="3432720"/>
            <a:ext cx="5562600"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Customer satisfaction is defined as the degree to which a product's perceived performance matches buyer expectations.</a:t>
            </a:r>
          </a:p>
        </p:txBody>
      </p:sp>
      <p:sp>
        <p:nvSpPr>
          <p:cNvPr id="6" name="TextBox 5"/>
          <p:cNvSpPr txBox="1"/>
          <p:nvPr/>
        </p:nvSpPr>
        <p:spPr>
          <a:xfrm>
            <a:off x="666750" y="4080420"/>
            <a:ext cx="5562600"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If performance falls short of expectations, the customer is dissatisfied. If performance matches or exceeds expectations, the customer is satisfied.</a:t>
            </a:r>
          </a:p>
        </p:txBody>
      </p:sp>
      <p:pic>
        <p:nvPicPr>
          <p:cNvPr id="7" name="Picture 6" descr="image.png"/>
          <p:cNvPicPr>
            <a:picLocks noChangeAspect="1"/>
          </p:cNvPicPr>
          <p:nvPr/>
        </p:nvPicPr>
        <p:blipFill>
          <a:blip r:embed="rId3"/>
          <a:stretch>
            <a:fillRect/>
          </a:stretch>
        </p:blipFill>
        <p:spPr>
          <a:xfrm>
            <a:off x="7086600" y="1854249"/>
            <a:ext cx="4724251" cy="3149500"/>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952500" y="2282130"/>
            <a:ext cx="1047750" cy="1047750"/>
          </a:xfrm>
          <a:prstGeom prst="rect">
            <a:avLst/>
          </a:prstGeom>
        </p:spPr>
      </p:pic>
      <p:sp>
        <p:nvSpPr>
          <p:cNvPr id="3" name="TextBox 2"/>
          <p:cNvSpPr txBox="1"/>
          <p:nvPr/>
        </p:nvSpPr>
        <p:spPr>
          <a:xfrm>
            <a:off x="952500" y="3558480"/>
            <a:ext cx="11201400" cy="788640"/>
          </a:xfrm>
          <a:prstGeom prst="rect">
            <a:avLst/>
          </a:prstGeom>
          <a:noFill/>
        </p:spPr>
        <p:txBody>
          <a:bodyPr wrap="square" lIns="0" rIns="0" tIns="0" bIns="0" anchor="t">
            <a:spAutoFit/>
          </a:bodyPr>
          <a:lstStyle/>
          <a:p>
            <a:pPr algn="l">
              <a:lnSpc>
                <a:spcPts val="6209"/>
              </a:lnSpc>
            </a:pPr>
            <a:r>
              <a:rPr b="0" sz="5400" i="0" u="none">
                <a:solidFill>
                  <a:srgbClr val="1A1A1A"/>
                </a:solidFill>
                <a:latin typeface="Oswald Medium"/>
              </a:rPr>
              <a:t>Evolution of Marketing</a:t>
            </a:r>
          </a:p>
        </p:txBody>
      </p:sp>
      <p:pic>
        <p:nvPicPr>
          <p:cNvPr id="4" name="Picture 3" descr="image.png"/>
          <p:cNvPicPr>
            <a:picLocks noChangeAspect="1"/>
          </p:cNvPicPr>
          <p:nvPr/>
        </p:nvPicPr>
        <p:blipFill>
          <a:blip r:embed="rId3"/>
          <a:stretch>
            <a:fillRect/>
          </a:stretch>
        </p:blipFill>
        <p:spPr>
          <a:xfrm>
            <a:off x="1285875" y="2615505"/>
            <a:ext cx="381000" cy="381000"/>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1964084"/>
            <a:ext cx="5840730" cy="1139130"/>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History of the Marketing Concept</a:t>
            </a:r>
          </a:p>
        </p:txBody>
      </p:sp>
      <p:sp>
        <p:nvSpPr>
          <p:cNvPr id="4" name="TextBox 3"/>
          <p:cNvSpPr txBox="1"/>
          <p:nvPr/>
        </p:nvSpPr>
        <p:spPr>
          <a:xfrm>
            <a:off x="666750" y="3484215"/>
            <a:ext cx="5562600" cy="314325"/>
          </a:xfrm>
          <a:prstGeom prst="rect">
            <a:avLst/>
          </a:prstGeom>
          <a:noFill/>
        </p:spPr>
        <p:txBody>
          <a:bodyPr wrap="square" lIns="0" rIns="0" tIns="0" bIns="0" anchor="t">
            <a:spAutoFit/>
          </a:bodyPr>
          <a:lstStyle/>
          <a:p>
            <a:pPr algn="l">
              <a:lnSpc>
                <a:spcPts val="2475"/>
              </a:lnSpc>
            </a:pPr>
            <a:r>
              <a:rPr b="0" sz="1650" i="0" u="none">
                <a:solidFill>
                  <a:srgbClr val="4A4A4A"/>
                </a:solidFill>
                <a:latin typeface="Roboto"/>
              </a:rPr>
              <a:t>Development and Historical Background</a:t>
            </a:r>
          </a:p>
        </p:txBody>
      </p:sp>
      <p:sp>
        <p:nvSpPr>
          <p:cNvPr id="5" name="TextBox 4"/>
          <p:cNvSpPr txBox="1"/>
          <p:nvPr/>
        </p:nvSpPr>
        <p:spPr>
          <a:xfrm>
            <a:off x="666750" y="3989040"/>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Emerging alongside the Industrial Revolution in the early 20th century, the marketing concept has continually evolved in response to technological innovation, changing customer needs, and shifting market competition.</a:t>
            </a:r>
          </a:p>
        </p:txBody>
      </p:sp>
      <p:pic>
        <p:nvPicPr>
          <p:cNvPr id="6" name="Picture 5" descr="image.png"/>
          <p:cNvPicPr>
            <a:picLocks noChangeAspect="1"/>
          </p:cNvPicPr>
          <p:nvPr/>
        </p:nvPicPr>
        <p:blipFill>
          <a:blip r:embed="rId3"/>
          <a:stretch>
            <a:fillRect/>
          </a:stretch>
        </p:blipFill>
        <p:spPr>
          <a:xfrm>
            <a:off x="8382000" y="3338512"/>
            <a:ext cx="2133600" cy="180975"/>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1629965" y="1884015"/>
            <a:ext cx="7550943" cy="670470"/>
          </a:xfrm>
          <a:prstGeom prst="rect">
            <a:avLst/>
          </a:prstGeom>
          <a:noFill/>
        </p:spPr>
        <p:txBody>
          <a:bodyPr wrap="square" lIns="0" rIns="0" tIns="0" bIns="0" anchor="t">
            <a:spAutoFit/>
          </a:bodyPr>
          <a:lstStyle/>
          <a:p>
            <a:pPr algn="ctr">
              <a:lnSpc>
                <a:spcPts val="5280"/>
              </a:lnSpc>
            </a:pPr>
            <a:r>
              <a:rPr b="0" sz="4800" i="0" u="none">
                <a:solidFill>
                  <a:srgbClr val="1A1A1A"/>
                </a:solidFill>
                <a:latin typeface="Oswald Medium"/>
              </a:rPr>
              <a:t>Evolution of Marketing Thought</a:t>
            </a:r>
          </a:p>
        </p:txBody>
      </p:sp>
      <p:sp>
        <p:nvSpPr>
          <p:cNvPr id="3" name="TextBox 2"/>
          <p:cNvSpPr txBox="1"/>
          <p:nvPr/>
        </p:nvSpPr>
        <p:spPr>
          <a:xfrm>
            <a:off x="1809750" y="3183135"/>
            <a:ext cx="2714625"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Production Orientation</a:t>
            </a:r>
          </a:p>
        </p:txBody>
      </p:sp>
      <p:sp>
        <p:nvSpPr>
          <p:cNvPr id="4" name="TextBox 3"/>
          <p:cNvSpPr txBox="1"/>
          <p:nvPr/>
        </p:nvSpPr>
        <p:spPr>
          <a:xfrm>
            <a:off x="1809750" y="3440310"/>
            <a:ext cx="2714625"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Product Orientation</a:t>
            </a:r>
          </a:p>
        </p:txBody>
      </p:sp>
      <p:sp>
        <p:nvSpPr>
          <p:cNvPr id="5" name="TextBox 4"/>
          <p:cNvSpPr txBox="1"/>
          <p:nvPr/>
        </p:nvSpPr>
        <p:spPr>
          <a:xfrm>
            <a:off x="1809750" y="3697485"/>
            <a:ext cx="2714625"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Sales Orientation</a:t>
            </a:r>
          </a:p>
        </p:txBody>
      </p:sp>
      <p:sp>
        <p:nvSpPr>
          <p:cNvPr id="6" name="TextBox 5"/>
          <p:cNvSpPr txBox="1"/>
          <p:nvPr/>
        </p:nvSpPr>
        <p:spPr>
          <a:xfrm>
            <a:off x="1809750" y="3954660"/>
            <a:ext cx="2714625"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Marketing Orientation</a:t>
            </a:r>
          </a:p>
        </p:txBody>
      </p:sp>
      <p:sp>
        <p:nvSpPr>
          <p:cNvPr id="7" name="TextBox 6"/>
          <p:cNvSpPr txBox="1"/>
          <p:nvPr/>
        </p:nvSpPr>
        <p:spPr>
          <a:xfrm>
            <a:off x="1809750" y="4211835"/>
            <a:ext cx="2714625"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Societal Marketing Orientation</a:t>
            </a:r>
          </a:p>
        </p:txBody>
      </p:sp>
      <p:sp>
        <p:nvSpPr>
          <p:cNvPr id="8" name="TextBox 7"/>
          <p:cNvSpPr txBox="1"/>
          <p:nvPr/>
        </p:nvSpPr>
        <p:spPr>
          <a:xfrm>
            <a:off x="1809750" y="4469010"/>
            <a:ext cx="2714625" cy="257175"/>
          </a:xfrm>
          <a:prstGeom prst="rect">
            <a:avLst/>
          </a:prstGeom>
          <a:noFill/>
        </p:spPr>
        <p:txBody>
          <a:bodyPr wrap="square" lIns="0" rIns="0" tIns="0" bIns="0" anchor="t">
            <a:spAutoFit/>
          </a:bodyPr>
          <a:lstStyle/>
          <a:p>
            <a:pPr algn="ctr">
              <a:lnSpc>
                <a:spcPts val="2025"/>
              </a:lnSpc>
            </a:pPr>
            <a:r>
              <a:rPr b="0" sz="1350" i="0" u="none">
                <a:solidFill>
                  <a:srgbClr val="333333"/>
                </a:solidFill>
                <a:latin typeface="Roboto"/>
              </a:rPr>
              <a:t>• Relationship Marketing Orientation</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71500" y="571500"/>
            <a:ext cx="1160145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Development of Marketing</a:t>
            </a:r>
          </a:p>
        </p:txBody>
      </p:sp>
      <p:graphicFrame>
        <p:nvGraphicFramePr>
          <p:cNvPr id="3" name="Table 2"/>
          <p:cNvGraphicFramePr>
            <a:graphicFrameLocks noGrp="1"/>
          </p:cNvGraphicFramePr>
          <p:nvPr/>
        </p:nvGraphicFramePr>
        <p:xfrm>
          <a:off x="571500" y="2218283"/>
          <a:ext cx="11048998" cy="3219450"/>
        </p:xfrm>
        <a:graphic>
          <a:graphicData uri="http://schemas.openxmlformats.org/drawingml/2006/table">
            <a:tbl>
              <a:tblPr firstRow="1" bandRow="1">
                <a:tableStyleId>{5C22544A-7EE6-4342-B048-85BDC9FD1C3A}</a:tableStyleId>
                <a:lnL>
                  <a:noFill/>
                </a:lnL>
                <a:lnR>
                  <a:noFill/>
                </a:lnR>
                <a:lnT>
                  <a:noFill/>
                </a:lnT>
                <a:lnB>
                  <a:noFill/>
                </a:lnB>
                <a:lnV>
                  <a:noFill/>
                </a:lnV>
                <a:lnH>
                  <a:noFill/>
                </a:lnH>
              </a:tblPr>
              <a:tblGrid>
                <a:gridCol w="2213520"/>
                <a:gridCol w="2782639"/>
                <a:gridCol w="1706016"/>
                <a:gridCol w="4346823"/>
              </a:tblGrid>
              <a:tr h="459921">
                <a:tc>
                  <a:txBody>
                    <a:bodyPr/>
                    <a:lstStyle/>
                    <a:p>
                      <a:pPr algn="l"/>
                      <a:r>
                        <a:rPr b="0" sz="1350" i="0" u="none">
                          <a:solidFill>
                            <a:srgbClr val="FFFFFF"/>
                          </a:solidFill>
                          <a:latin typeface="Oswald Medium"/>
                        </a:rPr>
                        <a:t>Category</a:t>
                      </a:r>
                    </a:p>
                  </a:txBody>
                  <a:tcPr anchor="ctr" marL="63500" marR="63500" marT="25400" marB="25400">
                    <a:lnL>
                      <a:noFill/>
                    </a:lnL>
                    <a:lnR>
                      <a:noFill/>
                    </a:lnR>
                    <a:lnT>
                      <a:noFill/>
                    </a:lnT>
                    <a:lnB>
                      <a:noFill/>
                    </a:lnB>
                    <a:solidFill>
                      <a:srgbClr val="5C3A47"/>
                    </a:solidFill>
                  </a:tcPr>
                </a:tc>
                <a:tc>
                  <a:txBody>
                    <a:bodyPr/>
                    <a:lstStyle/>
                    <a:p>
                      <a:pPr algn="l"/>
                      <a:r>
                        <a:rPr b="0" sz="1350" i="0" u="none">
                          <a:solidFill>
                            <a:srgbClr val="FFFFFF"/>
                          </a:solidFill>
                          <a:latin typeface="Oswald Medium"/>
                        </a:rPr>
                        <a:t>Orientation / Era</a:t>
                      </a:r>
                    </a:p>
                  </a:txBody>
                  <a:tcPr anchor="ctr" marL="63500" marR="63500" marT="25400" marB="25400">
                    <a:lnL>
                      <a:noFill/>
                    </a:lnL>
                    <a:lnR>
                      <a:noFill/>
                    </a:lnR>
                    <a:lnT>
                      <a:noFill/>
                    </a:lnT>
                    <a:lnB>
                      <a:noFill/>
                    </a:lnB>
                    <a:solidFill>
                      <a:srgbClr val="5C3A47"/>
                    </a:solidFill>
                  </a:tcPr>
                </a:tc>
                <a:tc>
                  <a:txBody>
                    <a:bodyPr/>
                    <a:lstStyle/>
                    <a:p>
                      <a:pPr algn="l"/>
                      <a:r>
                        <a:rPr b="0" sz="1350" i="0" u="none">
                          <a:solidFill>
                            <a:srgbClr val="FFFFFF"/>
                          </a:solidFill>
                          <a:latin typeface="Oswald Medium"/>
                        </a:rPr>
                        <a:t>Focus</a:t>
                      </a:r>
                    </a:p>
                  </a:txBody>
                  <a:tcPr anchor="ctr" marL="63500" marR="63500" marT="25400" marB="25400">
                    <a:lnL>
                      <a:noFill/>
                    </a:lnL>
                    <a:lnR>
                      <a:noFill/>
                    </a:lnR>
                    <a:lnT>
                      <a:noFill/>
                    </a:lnT>
                    <a:lnB>
                      <a:noFill/>
                    </a:lnB>
                    <a:solidFill>
                      <a:srgbClr val="5C3A47"/>
                    </a:solidFill>
                  </a:tcPr>
                </a:tc>
                <a:tc>
                  <a:txBody>
                    <a:bodyPr/>
                    <a:lstStyle/>
                    <a:p>
                      <a:pPr algn="l"/>
                      <a:r>
                        <a:rPr b="0" sz="1350" i="0" u="none">
                          <a:solidFill>
                            <a:srgbClr val="FFFFFF"/>
                          </a:solidFill>
                          <a:latin typeface="Oswald Medium"/>
                        </a:rPr>
                        <a:t>Primary Goals</a:t>
                      </a:r>
                    </a:p>
                  </a:txBody>
                  <a:tcPr anchor="ctr" marL="63500" marR="63500" marT="25400" marB="25400">
                    <a:lnL>
                      <a:noFill/>
                    </a:lnL>
                    <a:lnR>
                      <a:noFill/>
                    </a:lnR>
                    <a:lnT>
                      <a:noFill/>
                    </a:lnT>
                    <a:lnB>
                      <a:noFill/>
                    </a:lnB>
                    <a:solidFill>
                      <a:srgbClr val="5C3A47"/>
                    </a:solidFill>
                  </a:tcPr>
                </a:tc>
              </a:tr>
              <a:tr h="459921">
                <a:tc>
                  <a:txBody>
                    <a:bodyPr/>
                    <a:lstStyle/>
                    <a:p>
                      <a:pPr algn="l"/>
                      <a:r>
                        <a:rPr b="1" sz="1125" i="0" u="none">
                          <a:solidFill>
                            <a:srgbClr val="000000"/>
                          </a:solidFill>
                          <a:latin typeface="Roboto"/>
                        </a:rPr>
                        <a:t>Traditional Marketing Concept</a:t>
                      </a:r>
                    </a:p>
                  </a:txBody>
                  <a:tcPr anchor="ctr" marL="63500" marR="63500" marT="25400" marB="25400">
                    <a:lnL>
                      <a:noFill/>
                    </a:lnL>
                    <a:lnR>
                      <a:noFill/>
                    </a:lnR>
                    <a:lnT>
                      <a:noFill/>
                    </a:lnT>
                    <a:lnB>
                      <a:noFill/>
                    </a:lnB>
                    <a:solidFill>
                      <a:srgbClr val="F1F5F9"/>
                    </a:solidFill>
                  </a:tcPr>
                </a:tc>
                <a:tc>
                  <a:txBody>
                    <a:bodyPr/>
                    <a:lstStyle/>
                    <a:p>
                      <a:pPr algn="l"/>
                      <a:r>
                        <a:rPr b="0" sz="1125" i="0" u="none">
                          <a:solidFill>
                            <a:srgbClr val="000000"/>
                          </a:solidFill>
                          <a:latin typeface="Roboto"/>
                        </a:rPr>
                        <a:t>Production (1880–1950)</a:t>
                      </a:r>
                    </a:p>
                  </a:txBody>
                  <a:tcPr anchor="ctr" marL="63500" marR="63500" marT="25400" marB="25400">
                    <a:lnL>
                      <a:noFill/>
                    </a:lnL>
                    <a:lnR>
                      <a:noFill/>
                    </a:lnR>
                    <a:lnT>
                      <a:noFill/>
                    </a:lnT>
                    <a:lnB>
                      <a:noFill/>
                    </a:lnB>
                    <a:noFill/>
                  </a:tcPr>
                </a:tc>
                <a:tc>
                  <a:txBody>
                    <a:bodyPr/>
                    <a:lstStyle/>
                    <a:p>
                      <a:pPr algn="l"/>
                      <a:r>
                        <a:rPr b="0" sz="1125" i="0" u="none">
                          <a:solidFill>
                            <a:srgbClr val="000000"/>
                          </a:solidFill>
                          <a:latin typeface="Roboto"/>
                        </a:rPr>
                        <a:t>Production Capacity</a:t>
                      </a:r>
                    </a:p>
                  </a:txBody>
                  <a:tcPr anchor="ctr" marL="63500" marR="63500" marT="25400" marB="25400">
                    <a:lnL>
                      <a:noFill/>
                    </a:lnL>
                    <a:lnR>
                      <a:noFill/>
                    </a:lnR>
                    <a:lnT>
                      <a:noFill/>
                    </a:lnT>
                    <a:lnB>
                      <a:noFill/>
                    </a:lnB>
                    <a:noFill/>
                  </a:tcPr>
                </a:tc>
                <a:tc>
                  <a:txBody>
                    <a:bodyPr/>
                    <a:lstStyle/>
                    <a:p>
                      <a:pPr algn="l"/>
                      <a:r>
                        <a:rPr b="0" sz="1125" i="0" u="none">
                          <a:solidFill>
                            <a:srgbClr val="000000"/>
                          </a:solidFill>
                          <a:latin typeface="Roboto"/>
                        </a:rPr>
                        <a:t>Increase production efficiency, lower costs &amp; maximize profits.</a:t>
                      </a:r>
                    </a:p>
                  </a:txBody>
                  <a:tcPr anchor="ctr" marL="63500" marR="63500" marT="25400" marB="25400">
                    <a:lnL>
                      <a:noFill/>
                    </a:lnL>
                    <a:lnR>
                      <a:noFill/>
                    </a:lnR>
                    <a:lnT>
                      <a:noFill/>
                    </a:lnT>
                    <a:lnB>
                      <a:noFill/>
                    </a:lnB>
                    <a:noFill/>
                  </a:tcPr>
                </a:tc>
              </a:tr>
              <a:tr h="459921">
                <a:tc>
                  <a:txBody>
                    <a:bodyPr/>
                    <a:lstStyle/>
                    <a:p>
                      <a:pPr algn="l"/>
                      <a:r>
                        <a:rPr b="0" sz="1125" i="0" u="none">
                          <a:solidFill>
                            <a:srgbClr val="000000"/>
                          </a:solidFill>
                          <a:latin typeface="Roboto"/>
                        </a:rPr>
                        <a:t>Product (1930–1950)</a:t>
                      </a:r>
                    </a:p>
                  </a:txBody>
                  <a:tcPr anchor="ctr" marL="63500" marR="63500" marT="25400" marB="25400">
                    <a:lnL>
                      <a:noFill/>
                    </a:lnL>
                    <a:lnR>
                      <a:noFill/>
                    </a:lnR>
                    <a:lnT>
                      <a:noFill/>
                    </a:lnT>
                    <a:lnB>
                      <a:noFill/>
                    </a:lnB>
                    <a:solidFill>
                      <a:srgbClr val="F8FAFC"/>
                    </a:solidFill>
                  </a:tcPr>
                </a:tc>
                <a:tc>
                  <a:txBody>
                    <a:bodyPr/>
                    <a:lstStyle/>
                    <a:p>
                      <a:pPr algn="l"/>
                      <a:r>
                        <a:rPr b="0" sz="1125" i="0" u="none">
                          <a:solidFill>
                            <a:srgbClr val="000000"/>
                          </a:solidFill>
                          <a:latin typeface="Roboto"/>
                        </a:rPr>
                        <a:t>Product Quality</a:t>
                      </a:r>
                    </a:p>
                  </a:txBody>
                  <a:tcPr anchor="ctr" marL="63500" marR="63500" marT="25400" marB="25400">
                    <a:lnL>
                      <a:noFill/>
                    </a:lnL>
                    <a:lnR>
                      <a:noFill/>
                    </a:lnR>
                    <a:lnT>
                      <a:noFill/>
                    </a:lnT>
                    <a:lnB>
                      <a:noFill/>
                    </a:lnB>
                    <a:solidFill>
                      <a:srgbClr val="F8FAFC"/>
                    </a:solidFill>
                  </a:tcPr>
                </a:tc>
                <a:tc>
                  <a:txBody>
                    <a:bodyPr/>
                    <a:lstStyle/>
                    <a:p>
                      <a:pPr algn="l"/>
                      <a:r>
                        <a:rPr b="0" sz="1125" i="0" u="none">
                          <a:solidFill>
                            <a:srgbClr val="000000"/>
                          </a:solidFill>
                          <a:latin typeface="Roboto"/>
                        </a:rPr>
                        <a:t>Improve product quality &amp; features to maximize profits.</a:t>
                      </a:r>
                    </a:p>
                  </a:txBody>
                  <a:tcPr anchor="ctr" marL="63500" marR="63500" marT="25400" marB="25400">
                    <a:lnL>
                      <a:noFill/>
                    </a:lnL>
                    <a:lnR>
                      <a:noFill/>
                    </a:lnR>
                    <a:lnT>
                      <a:noFill/>
                    </a:lnT>
                    <a:lnB>
                      <a:noFill/>
                    </a:lnB>
                    <a:solidFill>
                      <a:srgbClr val="F8FAFC"/>
                    </a:solidFill>
                  </a:tcPr>
                </a:tc>
                <a:tc>
                  <a:txBody>
                    <a:bodyPr/>
                    <a:lstStyle/>
                    <a:p/>
                  </a:txBody>
                  <a:tcPr>
                    <a:lnL>
                      <a:noFill/>
                    </a:lnL>
                    <a:lnR>
                      <a:noFill/>
                    </a:lnR>
                    <a:lnT>
                      <a:noFill/>
                    </a:lnT>
                    <a:lnB>
                      <a:noFill/>
                    </a:lnB>
                  </a:tcPr>
                </a:tc>
              </a:tr>
              <a:tr h="459921">
                <a:tc>
                  <a:txBody>
                    <a:bodyPr/>
                    <a:lstStyle/>
                    <a:p>
                      <a:pPr algn="l"/>
                      <a:r>
                        <a:rPr b="0" sz="1125" i="0" u="none">
                          <a:solidFill>
                            <a:srgbClr val="000000"/>
                          </a:solidFill>
                          <a:latin typeface="Roboto"/>
                        </a:rPr>
                        <a:t>Sales (1950–1980)</a:t>
                      </a:r>
                    </a:p>
                  </a:txBody>
                  <a:tcPr anchor="ctr" marL="63500" marR="63500" marT="25400" marB="25400">
                    <a:lnL>
                      <a:noFill/>
                    </a:lnL>
                    <a:lnR>
                      <a:noFill/>
                    </a:lnR>
                    <a:lnT>
                      <a:noFill/>
                    </a:lnT>
                    <a:lnB>
                      <a:noFill/>
                    </a:lnB>
                    <a:noFill/>
                  </a:tcPr>
                </a:tc>
                <a:tc>
                  <a:txBody>
                    <a:bodyPr/>
                    <a:lstStyle/>
                    <a:p>
                      <a:pPr algn="l"/>
                      <a:r>
                        <a:rPr b="0" sz="1125" i="0" u="none">
                          <a:solidFill>
                            <a:srgbClr val="000000"/>
                          </a:solidFill>
                          <a:latin typeface="Roboto"/>
                        </a:rPr>
                        <a:t>Sales Volume</a:t>
                      </a:r>
                    </a:p>
                  </a:txBody>
                  <a:tcPr anchor="ctr" marL="63500" marR="63500" marT="25400" marB="25400">
                    <a:lnL>
                      <a:noFill/>
                    </a:lnL>
                    <a:lnR>
                      <a:noFill/>
                    </a:lnR>
                    <a:lnT>
                      <a:noFill/>
                    </a:lnT>
                    <a:lnB>
                      <a:noFill/>
                    </a:lnB>
                    <a:noFill/>
                  </a:tcPr>
                </a:tc>
                <a:tc>
                  <a:txBody>
                    <a:bodyPr/>
                    <a:lstStyle/>
                    <a:p>
                      <a:pPr algn="l"/>
                      <a:r>
                        <a:rPr b="0" sz="1125" i="0" u="none">
                          <a:solidFill>
                            <a:srgbClr val="000000"/>
                          </a:solidFill>
                          <a:latin typeface="Roboto"/>
                        </a:rPr>
                        <a:t>Maximize sales through aggressive promotion &amp; advertising.</a:t>
                      </a:r>
                    </a:p>
                  </a:txBody>
                  <a:tcPr anchor="ctr" marL="63500" marR="63500" marT="25400" marB="25400">
                    <a:lnL>
                      <a:noFill/>
                    </a:lnL>
                    <a:lnR>
                      <a:noFill/>
                    </a:lnR>
                    <a:lnT>
                      <a:noFill/>
                    </a:lnT>
                    <a:lnB>
                      <a:noFill/>
                    </a:lnB>
                    <a:noFill/>
                  </a:tcPr>
                </a:tc>
                <a:tc>
                  <a:txBody>
                    <a:bodyPr/>
                    <a:lstStyle/>
                    <a:p/>
                  </a:txBody>
                  <a:tcPr>
                    <a:lnL>
                      <a:noFill/>
                    </a:lnL>
                    <a:lnR>
                      <a:noFill/>
                    </a:lnR>
                    <a:lnT>
                      <a:noFill/>
                    </a:lnT>
                    <a:lnB>
                      <a:noFill/>
                    </a:lnB>
                  </a:tcPr>
                </a:tc>
              </a:tr>
              <a:tr h="459921">
                <a:tc>
                  <a:txBody>
                    <a:bodyPr/>
                    <a:lstStyle/>
                    <a:p>
                      <a:pPr algn="l"/>
                      <a:r>
                        <a:rPr b="1" sz="1125" i="0" u="none">
                          <a:solidFill>
                            <a:srgbClr val="000000"/>
                          </a:solidFill>
                          <a:latin typeface="Roboto"/>
                        </a:rPr>
                        <a:t>Modern Marketing Concept</a:t>
                      </a:r>
                    </a:p>
                  </a:txBody>
                  <a:tcPr anchor="ctr" marL="63500" marR="63500" marT="25400" marB="25400">
                    <a:lnL>
                      <a:noFill/>
                    </a:lnL>
                    <a:lnR>
                      <a:noFill/>
                    </a:lnR>
                    <a:lnT>
                      <a:noFill/>
                    </a:lnT>
                    <a:lnB>
                      <a:noFill/>
                    </a:lnB>
                    <a:solidFill>
                      <a:srgbClr val="F1F5F9"/>
                    </a:solidFill>
                  </a:tcPr>
                </a:tc>
                <a:tc>
                  <a:txBody>
                    <a:bodyPr/>
                    <a:lstStyle/>
                    <a:p>
                      <a:pPr algn="l"/>
                      <a:r>
                        <a:rPr b="0" sz="1125" i="0" u="none">
                          <a:solidFill>
                            <a:srgbClr val="000000"/>
                          </a:solidFill>
                          <a:latin typeface="Roboto"/>
                        </a:rPr>
                        <a:t>Marketing Management (1970–Present)</a:t>
                      </a:r>
                    </a:p>
                  </a:txBody>
                  <a:tcPr anchor="ctr" marL="63500" marR="63500" marT="25400" marB="25400">
                    <a:lnL>
                      <a:noFill/>
                    </a:lnL>
                    <a:lnR>
                      <a:noFill/>
                    </a:lnR>
                    <a:lnT>
                      <a:noFill/>
                    </a:lnT>
                    <a:lnB>
                      <a:noFill/>
                    </a:lnB>
                    <a:solidFill>
                      <a:srgbClr val="F8FAFC"/>
                    </a:solidFill>
                  </a:tcPr>
                </a:tc>
                <a:tc>
                  <a:txBody>
                    <a:bodyPr/>
                    <a:lstStyle/>
                    <a:p>
                      <a:pPr algn="l"/>
                      <a:r>
                        <a:rPr b="0" sz="1125" i="0" u="none">
                          <a:solidFill>
                            <a:srgbClr val="000000"/>
                          </a:solidFill>
                          <a:latin typeface="Roboto"/>
                        </a:rPr>
                        <a:t>Customer Needs</a:t>
                      </a:r>
                    </a:p>
                  </a:txBody>
                  <a:tcPr anchor="ctr" marL="63500" marR="63500" marT="25400" marB="25400">
                    <a:lnL>
                      <a:noFill/>
                    </a:lnL>
                    <a:lnR>
                      <a:noFill/>
                    </a:lnR>
                    <a:lnT>
                      <a:noFill/>
                    </a:lnT>
                    <a:lnB>
                      <a:noFill/>
                    </a:lnB>
                    <a:solidFill>
                      <a:srgbClr val="F8FAFC"/>
                    </a:solidFill>
                  </a:tcPr>
                </a:tc>
                <a:tc>
                  <a:txBody>
                    <a:bodyPr/>
                    <a:lstStyle/>
                    <a:p>
                      <a:pPr algn="l"/>
                      <a:r>
                        <a:rPr b="0" sz="1125" i="0" u="none">
                          <a:solidFill>
                            <a:srgbClr val="000000"/>
                          </a:solidFill>
                          <a:latin typeface="Roboto"/>
                        </a:rPr>
                        <a:t>Integrated marketing focused on long-term profitable exchange.</a:t>
                      </a:r>
                    </a:p>
                  </a:txBody>
                  <a:tcPr anchor="ctr" marL="63500" marR="63500" marT="25400" marB="25400">
                    <a:lnL>
                      <a:noFill/>
                    </a:lnL>
                    <a:lnR>
                      <a:noFill/>
                    </a:lnR>
                    <a:lnT>
                      <a:noFill/>
                    </a:lnT>
                    <a:lnB>
                      <a:noFill/>
                    </a:lnB>
                    <a:solidFill>
                      <a:srgbClr val="F8FAFC"/>
                    </a:solidFill>
                  </a:tcPr>
                </a:tc>
              </a:tr>
              <a:tr h="459921">
                <a:tc>
                  <a:txBody>
                    <a:bodyPr/>
                    <a:lstStyle/>
                    <a:p>
                      <a:pPr algn="l"/>
                      <a:r>
                        <a:rPr b="0" sz="1125" i="0" u="none">
                          <a:solidFill>
                            <a:srgbClr val="000000"/>
                          </a:solidFill>
                          <a:latin typeface="Roboto"/>
                        </a:rPr>
                        <a:t>Societal Marketing (1970–Present)</a:t>
                      </a:r>
                    </a:p>
                  </a:txBody>
                  <a:tcPr anchor="ctr" marL="63500" marR="63500" marT="25400" marB="25400">
                    <a:lnL>
                      <a:noFill/>
                    </a:lnL>
                    <a:lnR>
                      <a:noFill/>
                    </a:lnR>
                    <a:lnT>
                      <a:noFill/>
                    </a:lnT>
                    <a:lnB>
                      <a:noFill/>
                    </a:lnB>
                    <a:noFill/>
                  </a:tcPr>
                </a:tc>
                <a:tc>
                  <a:txBody>
                    <a:bodyPr/>
                    <a:lstStyle/>
                    <a:p>
                      <a:pPr algn="l"/>
                      <a:r>
                        <a:rPr b="0" sz="1125" i="0" u="none">
                          <a:solidFill>
                            <a:srgbClr val="000000"/>
                          </a:solidFill>
                          <a:latin typeface="Roboto"/>
                        </a:rPr>
                        <a:t>Society &amp; Welfare</a:t>
                      </a:r>
                    </a:p>
                  </a:txBody>
                  <a:tcPr anchor="ctr" marL="63500" marR="63500" marT="25400" marB="25400">
                    <a:lnL>
                      <a:noFill/>
                    </a:lnL>
                    <a:lnR>
                      <a:noFill/>
                    </a:lnR>
                    <a:lnT>
                      <a:noFill/>
                    </a:lnT>
                    <a:lnB>
                      <a:noFill/>
                    </a:lnB>
                    <a:noFill/>
                  </a:tcPr>
                </a:tc>
                <a:tc>
                  <a:txBody>
                    <a:bodyPr/>
                    <a:lstStyle/>
                    <a:p>
                      <a:pPr algn="l"/>
                      <a:r>
                        <a:rPr b="0" sz="1125" i="0" u="none">
                          <a:solidFill>
                            <a:srgbClr val="000000"/>
                          </a:solidFill>
                          <a:latin typeface="Roboto"/>
                        </a:rPr>
                        <a:t>Balance marketing orientation with long-term societal well-being.</a:t>
                      </a:r>
                    </a:p>
                  </a:txBody>
                  <a:tcPr anchor="ctr" marL="63500" marR="63500" marT="25400" marB="25400">
                    <a:lnL>
                      <a:noFill/>
                    </a:lnL>
                    <a:lnR>
                      <a:noFill/>
                    </a:lnR>
                    <a:lnT>
                      <a:noFill/>
                    </a:lnT>
                    <a:lnB>
                      <a:noFill/>
                    </a:lnB>
                    <a:noFill/>
                  </a:tcPr>
                </a:tc>
                <a:tc>
                  <a:txBody>
                    <a:bodyPr/>
                    <a:lstStyle/>
                    <a:p/>
                  </a:txBody>
                  <a:tcPr>
                    <a:lnL>
                      <a:noFill/>
                    </a:lnL>
                    <a:lnR>
                      <a:noFill/>
                    </a:lnR>
                    <a:lnT>
                      <a:noFill/>
                    </a:lnT>
                    <a:lnB>
                      <a:noFill/>
                    </a:lnB>
                  </a:tcPr>
                </a:tc>
              </a:tr>
              <a:tr h="459924">
                <a:tc>
                  <a:txBody>
                    <a:bodyPr/>
                    <a:lstStyle/>
                    <a:p>
                      <a:pPr algn="l"/>
                      <a:r>
                        <a:rPr b="0" sz="1125" i="0" u="none">
                          <a:solidFill>
                            <a:srgbClr val="000000"/>
                          </a:solidFill>
                          <a:latin typeface="Roboto"/>
                        </a:rPr>
                        <a:t>Relationship Marketing (1990–Present)</a:t>
                      </a:r>
                    </a:p>
                  </a:txBody>
                  <a:tcPr anchor="ctr" marL="63500" marR="63500" marT="25400" marB="25400">
                    <a:lnL>
                      <a:noFill/>
                    </a:lnL>
                    <a:lnR>
                      <a:noFill/>
                    </a:lnR>
                    <a:lnT>
                      <a:noFill/>
                    </a:lnT>
                    <a:lnB>
                      <a:noFill/>
                    </a:lnB>
                    <a:solidFill>
                      <a:srgbClr val="F8FAFC"/>
                    </a:solidFill>
                  </a:tcPr>
                </a:tc>
                <a:tc>
                  <a:txBody>
                    <a:bodyPr/>
                    <a:lstStyle/>
                    <a:p>
                      <a:pPr algn="l"/>
                      <a:r>
                        <a:rPr b="0" sz="1125" i="0" u="none">
                          <a:solidFill>
                            <a:srgbClr val="000000"/>
                          </a:solidFill>
                          <a:latin typeface="Roboto"/>
                        </a:rPr>
                        <a:t>Stakeholder Networks</a:t>
                      </a:r>
                    </a:p>
                  </a:txBody>
                  <a:tcPr anchor="ctr" marL="63500" marR="63500" marT="25400" marB="25400">
                    <a:lnL>
                      <a:noFill/>
                    </a:lnL>
                    <a:lnR>
                      <a:noFill/>
                    </a:lnR>
                    <a:lnT>
                      <a:noFill/>
                    </a:lnT>
                    <a:lnB>
                      <a:noFill/>
                    </a:lnB>
                    <a:solidFill>
                      <a:srgbClr val="F8FAFC"/>
                    </a:solidFill>
                  </a:tcPr>
                </a:tc>
                <a:tc>
                  <a:txBody>
                    <a:bodyPr/>
                    <a:lstStyle/>
                    <a:p>
                      <a:pPr algn="l"/>
                      <a:r>
                        <a:rPr b="0" sz="1125" i="0" u="none">
                          <a:solidFill>
                            <a:srgbClr val="000000"/>
                          </a:solidFill>
                          <a:latin typeface="Roboto"/>
                        </a:rPr>
                        <a:t>Build long-term value-creating stakeholder networks.</a:t>
                      </a:r>
                    </a:p>
                  </a:txBody>
                  <a:tcPr anchor="ctr" marL="63500" marR="63500" marT="25400" marB="25400">
                    <a:lnL>
                      <a:noFill/>
                    </a:lnL>
                    <a:lnR>
                      <a:noFill/>
                    </a:lnR>
                    <a:lnT>
                      <a:noFill/>
                    </a:lnT>
                    <a:lnB>
                      <a:noFill/>
                    </a:lnB>
                    <a:solidFill>
                      <a:srgbClr val="F8FAFC"/>
                    </a:solidFill>
                  </a:tcPr>
                </a:tc>
                <a:tc>
                  <a:txBody>
                    <a:bodyPr/>
                    <a:lstStyle/>
                    <a:p/>
                  </a:txBody>
                  <a:tcPr>
                    <a:lnL>
                      <a:noFill/>
                    </a:lnL>
                    <a:lnR>
                      <a:noFill/>
                    </a:lnR>
                    <a:lnT>
                      <a:noFill/>
                    </a:lnT>
                    <a:lnB>
                      <a:noFill/>
                    </a:lnB>
                  </a:tcPr>
                </a:tc>
              </a:tr>
            </a:tbl>
          </a:graphicData>
        </a:graphic>
      </p:graphicFrame>
      <p:sp>
        <p:nvSpPr>
          <p:cNvPr id="4" name="Rectangle 3"/>
          <p:cNvSpPr/>
          <p:nvPr/>
        </p:nvSpPr>
        <p:spPr>
          <a:xfrm>
            <a:off x="571500" y="3794670"/>
            <a:ext cx="2213520"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Rectangle 4"/>
          <p:cNvSpPr/>
          <p:nvPr/>
        </p:nvSpPr>
        <p:spPr>
          <a:xfrm>
            <a:off x="2785020" y="3051720"/>
            <a:ext cx="2782639"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Rectangle 5"/>
          <p:cNvSpPr/>
          <p:nvPr/>
        </p:nvSpPr>
        <p:spPr>
          <a:xfrm>
            <a:off x="5567660" y="3051720"/>
            <a:ext cx="1706016"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Rectangle 6"/>
          <p:cNvSpPr/>
          <p:nvPr/>
        </p:nvSpPr>
        <p:spPr>
          <a:xfrm>
            <a:off x="7273676" y="3051720"/>
            <a:ext cx="4346823"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Rectangle 7"/>
          <p:cNvSpPr/>
          <p:nvPr/>
        </p:nvSpPr>
        <p:spPr>
          <a:xfrm>
            <a:off x="2785020" y="3423195"/>
            <a:ext cx="2782639"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Rectangle 8"/>
          <p:cNvSpPr/>
          <p:nvPr/>
        </p:nvSpPr>
        <p:spPr>
          <a:xfrm>
            <a:off x="5567660" y="3423195"/>
            <a:ext cx="1706016"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Rectangle 9"/>
          <p:cNvSpPr/>
          <p:nvPr/>
        </p:nvSpPr>
        <p:spPr>
          <a:xfrm>
            <a:off x="7273676" y="3423195"/>
            <a:ext cx="4346823"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Rectangle 10"/>
          <p:cNvSpPr/>
          <p:nvPr/>
        </p:nvSpPr>
        <p:spPr>
          <a:xfrm>
            <a:off x="2785020" y="3794670"/>
            <a:ext cx="2782639"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Rectangle 11"/>
          <p:cNvSpPr/>
          <p:nvPr/>
        </p:nvSpPr>
        <p:spPr>
          <a:xfrm>
            <a:off x="5567660" y="3794670"/>
            <a:ext cx="1706016"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Rectangle 12"/>
          <p:cNvSpPr/>
          <p:nvPr/>
        </p:nvSpPr>
        <p:spPr>
          <a:xfrm>
            <a:off x="7273676" y="3794670"/>
            <a:ext cx="4346823"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Rectangle 13"/>
          <p:cNvSpPr/>
          <p:nvPr/>
        </p:nvSpPr>
        <p:spPr>
          <a:xfrm>
            <a:off x="571500" y="5423445"/>
            <a:ext cx="2213520"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Rectangle 14"/>
          <p:cNvSpPr/>
          <p:nvPr/>
        </p:nvSpPr>
        <p:spPr>
          <a:xfrm>
            <a:off x="2785020" y="4337595"/>
            <a:ext cx="2782639"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Rectangle 15"/>
          <p:cNvSpPr/>
          <p:nvPr/>
        </p:nvSpPr>
        <p:spPr>
          <a:xfrm>
            <a:off x="5567660" y="4337595"/>
            <a:ext cx="1706016"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Rectangle 16"/>
          <p:cNvSpPr/>
          <p:nvPr/>
        </p:nvSpPr>
        <p:spPr>
          <a:xfrm>
            <a:off x="7273676" y="4337595"/>
            <a:ext cx="4346823"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Rectangle 17"/>
          <p:cNvSpPr/>
          <p:nvPr/>
        </p:nvSpPr>
        <p:spPr>
          <a:xfrm>
            <a:off x="2785020" y="4880520"/>
            <a:ext cx="2782639"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Rectangle 18"/>
          <p:cNvSpPr/>
          <p:nvPr/>
        </p:nvSpPr>
        <p:spPr>
          <a:xfrm>
            <a:off x="5567660" y="4880520"/>
            <a:ext cx="1706016"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Rectangle 19"/>
          <p:cNvSpPr/>
          <p:nvPr/>
        </p:nvSpPr>
        <p:spPr>
          <a:xfrm>
            <a:off x="7273676" y="4880520"/>
            <a:ext cx="4346823"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Rectangle 20"/>
          <p:cNvSpPr/>
          <p:nvPr/>
        </p:nvSpPr>
        <p:spPr>
          <a:xfrm>
            <a:off x="2785020" y="5423445"/>
            <a:ext cx="2782639"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Rectangle 21"/>
          <p:cNvSpPr/>
          <p:nvPr/>
        </p:nvSpPr>
        <p:spPr>
          <a:xfrm>
            <a:off x="5567660" y="5423445"/>
            <a:ext cx="1706016"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Rectangle 22"/>
          <p:cNvSpPr/>
          <p:nvPr/>
        </p:nvSpPr>
        <p:spPr>
          <a:xfrm>
            <a:off x="7273676" y="5423445"/>
            <a:ext cx="4346823" cy="9525"/>
          </a:xfrm>
          <a:prstGeom prst="rect">
            <a:avLst/>
          </a:prstGeom>
          <a:solidFill>
            <a:srgbClr val="E2E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1801117"/>
            <a:ext cx="584073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Production Orientation</a:t>
            </a:r>
          </a:p>
        </p:txBody>
      </p:sp>
      <p:sp>
        <p:nvSpPr>
          <p:cNvPr id="4" name="TextBox 3"/>
          <p:cNvSpPr txBox="1"/>
          <p:nvPr/>
        </p:nvSpPr>
        <p:spPr>
          <a:xfrm>
            <a:off x="666750" y="2599283"/>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Predominant when demand exceeded supply. Companies focused on mass production at minimal costs because finding customers was effortless.</a:t>
            </a:r>
          </a:p>
        </p:txBody>
      </p:sp>
      <p:sp>
        <p:nvSpPr>
          <p:cNvPr id="5" name="TextBox 4"/>
          <p:cNvSpPr txBox="1"/>
          <p:nvPr/>
        </p:nvSpPr>
        <p:spPr>
          <a:xfrm>
            <a:off x="666750" y="3504158"/>
            <a:ext cx="5562600"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The philosophy was summarized as </a:t>
            </a:r>
            <a:r>
              <a:rPr b="0" sz="1350" i="1" u="none">
                <a:solidFill>
                  <a:srgbClr val="333333"/>
                </a:solidFill>
                <a:latin typeface="Roboto"/>
              </a:rPr>
              <a:t>"I sell whatever I produce"</a:t>
            </a:r>
            <a:r>
              <a:rPr b="0" sz="1350" i="0" u="none">
                <a:solidFill>
                  <a:srgbClr val="333333"/>
                </a:solidFill>
                <a:latin typeface="Roboto"/>
              </a:rPr>
              <a:t> because managers believed good products sell themselves.</a:t>
            </a:r>
          </a:p>
        </p:txBody>
      </p:sp>
      <p:sp>
        <p:nvSpPr>
          <p:cNvPr id="6" name="TextBox 5"/>
          <p:cNvSpPr txBox="1"/>
          <p:nvPr/>
        </p:nvSpPr>
        <p:spPr>
          <a:xfrm>
            <a:off x="666750" y="4151858"/>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Henry Ford's famous 1910s statement regarding the Model T epitomizes this era: </a:t>
            </a:r>
            <a:r>
              <a:rPr b="0" sz="1350" i="1" u="none">
                <a:solidFill>
                  <a:srgbClr val="333333"/>
                </a:solidFill>
                <a:latin typeface="Roboto"/>
              </a:rPr>
              <a:t>"Any customer can have a car painted any color that he wants so long as it is black."</a:t>
            </a:r>
          </a:p>
        </p:txBody>
      </p:sp>
      <p:pic>
        <p:nvPicPr>
          <p:cNvPr id="7" name="Picture 6" descr="image.png"/>
          <p:cNvPicPr>
            <a:picLocks noChangeAspect="1"/>
          </p:cNvPicPr>
          <p:nvPr/>
        </p:nvPicPr>
        <p:blipFill>
          <a:blip r:embed="rId3"/>
          <a:stretch>
            <a:fillRect/>
          </a:stretch>
        </p:blipFill>
        <p:spPr>
          <a:xfrm>
            <a:off x="7086600" y="1477416"/>
            <a:ext cx="4724400" cy="3903166"/>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571500" y="2913608"/>
            <a:ext cx="3530500" cy="1828800"/>
          </a:xfrm>
          <a:prstGeom prst="rect">
            <a:avLst/>
          </a:prstGeom>
        </p:spPr>
      </p:pic>
      <p:pic>
        <p:nvPicPr>
          <p:cNvPr id="3" name="Picture 2" descr="image.png"/>
          <p:cNvPicPr>
            <a:picLocks noChangeAspect="1"/>
          </p:cNvPicPr>
          <p:nvPr/>
        </p:nvPicPr>
        <p:blipFill>
          <a:blip r:embed="rId3"/>
          <a:stretch>
            <a:fillRect/>
          </a:stretch>
        </p:blipFill>
        <p:spPr>
          <a:xfrm>
            <a:off x="4330600" y="2913608"/>
            <a:ext cx="3530649" cy="1828800"/>
          </a:xfrm>
          <a:prstGeom prst="rect">
            <a:avLst/>
          </a:prstGeom>
        </p:spPr>
      </p:pic>
      <p:pic>
        <p:nvPicPr>
          <p:cNvPr id="4" name="Picture 3" descr="image.png"/>
          <p:cNvPicPr>
            <a:picLocks noChangeAspect="1"/>
          </p:cNvPicPr>
          <p:nvPr/>
        </p:nvPicPr>
        <p:blipFill>
          <a:blip r:embed="rId2"/>
          <a:stretch>
            <a:fillRect/>
          </a:stretch>
        </p:blipFill>
        <p:spPr>
          <a:xfrm>
            <a:off x="8089850" y="2913608"/>
            <a:ext cx="3530500" cy="1828800"/>
          </a:xfrm>
          <a:prstGeom prst="rect">
            <a:avLst/>
          </a:prstGeom>
        </p:spPr>
      </p:pic>
      <p:sp>
        <p:nvSpPr>
          <p:cNvPr id="5" name="TextBox 4"/>
          <p:cNvSpPr txBox="1"/>
          <p:nvPr/>
        </p:nvSpPr>
        <p:spPr>
          <a:xfrm>
            <a:off x="571500" y="571500"/>
            <a:ext cx="1160145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Sales, Marketing &amp; Societal Orientations</a:t>
            </a:r>
          </a:p>
        </p:txBody>
      </p:sp>
      <p:sp>
        <p:nvSpPr>
          <p:cNvPr id="6" name="TextBox 5"/>
          <p:cNvSpPr txBox="1"/>
          <p:nvPr/>
        </p:nvSpPr>
        <p:spPr>
          <a:xfrm>
            <a:off x="838200" y="3142208"/>
            <a:ext cx="3186960" cy="342900"/>
          </a:xfrm>
          <a:prstGeom prst="rect">
            <a:avLst/>
          </a:prstGeom>
          <a:noFill/>
        </p:spPr>
        <p:txBody>
          <a:bodyPr wrap="square" lIns="0" rIns="0" tIns="0" bIns="0" anchor="t">
            <a:spAutoFit/>
          </a:bodyPr>
          <a:lstStyle/>
          <a:p>
            <a:pPr algn="l"/>
            <a:r>
              <a:rPr b="0" sz="1800" i="0" u="none">
                <a:solidFill>
                  <a:srgbClr val="5C3A47"/>
                </a:solidFill>
                <a:latin typeface="Oswald Medium"/>
              </a:rPr>
              <a:t>Sales Orientation</a:t>
            </a:r>
          </a:p>
        </p:txBody>
      </p:sp>
      <p:sp>
        <p:nvSpPr>
          <p:cNvPr id="7" name="TextBox 6"/>
          <p:cNvSpPr txBox="1"/>
          <p:nvPr/>
        </p:nvSpPr>
        <p:spPr>
          <a:xfrm>
            <a:off x="838200" y="3599408"/>
            <a:ext cx="3035200" cy="9144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Selling became the primary business challenge. Management relied heavily on aggressive advertising and salesmanship to overcome consumer resistance.</a:t>
            </a:r>
          </a:p>
        </p:txBody>
      </p:sp>
      <p:sp>
        <p:nvSpPr>
          <p:cNvPr id="8" name="TextBox 7"/>
          <p:cNvSpPr txBox="1"/>
          <p:nvPr/>
        </p:nvSpPr>
        <p:spPr>
          <a:xfrm>
            <a:off x="4597300" y="3142208"/>
            <a:ext cx="3187117" cy="342900"/>
          </a:xfrm>
          <a:prstGeom prst="rect">
            <a:avLst/>
          </a:prstGeom>
          <a:noFill/>
        </p:spPr>
        <p:txBody>
          <a:bodyPr wrap="square" lIns="0" rIns="0" tIns="0" bIns="0" anchor="t">
            <a:spAutoFit/>
          </a:bodyPr>
          <a:lstStyle/>
          <a:p>
            <a:pPr algn="l"/>
            <a:r>
              <a:rPr b="0" sz="1800" i="0" u="none">
                <a:solidFill>
                  <a:srgbClr val="5C3A47"/>
                </a:solidFill>
                <a:latin typeface="Oswald Medium"/>
              </a:rPr>
              <a:t>Marketing Orientation</a:t>
            </a:r>
          </a:p>
        </p:txBody>
      </p:sp>
      <p:sp>
        <p:nvSpPr>
          <p:cNvPr id="9" name="TextBox 8"/>
          <p:cNvSpPr txBox="1"/>
          <p:nvPr/>
        </p:nvSpPr>
        <p:spPr>
          <a:xfrm>
            <a:off x="4597300" y="3599408"/>
            <a:ext cx="3035349" cy="6858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Emerged in the 1950s. Focus shifted toward achieving profit by satisfying customer needs better than competitors.</a:t>
            </a:r>
          </a:p>
        </p:txBody>
      </p:sp>
      <p:sp>
        <p:nvSpPr>
          <p:cNvPr id="10" name="TextBox 9"/>
          <p:cNvSpPr txBox="1"/>
          <p:nvPr/>
        </p:nvSpPr>
        <p:spPr>
          <a:xfrm>
            <a:off x="8356550" y="3142208"/>
            <a:ext cx="3186960" cy="342900"/>
          </a:xfrm>
          <a:prstGeom prst="rect">
            <a:avLst/>
          </a:prstGeom>
          <a:noFill/>
        </p:spPr>
        <p:txBody>
          <a:bodyPr wrap="square" lIns="0" rIns="0" tIns="0" bIns="0" anchor="t">
            <a:spAutoFit/>
          </a:bodyPr>
          <a:lstStyle/>
          <a:p>
            <a:pPr algn="l"/>
            <a:r>
              <a:rPr b="0" sz="1800" i="0" u="none">
                <a:solidFill>
                  <a:srgbClr val="5C3A47"/>
                </a:solidFill>
                <a:latin typeface="Oswald Medium"/>
              </a:rPr>
              <a:t>Societal Marketing</a:t>
            </a:r>
          </a:p>
        </p:txBody>
      </p:sp>
      <p:sp>
        <p:nvSpPr>
          <p:cNvPr id="11" name="TextBox 10"/>
          <p:cNvSpPr txBox="1"/>
          <p:nvPr/>
        </p:nvSpPr>
        <p:spPr>
          <a:xfrm>
            <a:off x="8356550" y="3599408"/>
            <a:ext cx="3035200" cy="9144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Extends customer satisfaction to include societal welfare, balancing company profits, consumer wants, and long-term public interest.</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1773584"/>
            <a:ext cx="5840730" cy="1139130"/>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Elements of the Marketing Mix</a:t>
            </a:r>
          </a:p>
        </p:txBody>
      </p:sp>
      <p:sp>
        <p:nvSpPr>
          <p:cNvPr id="4" name="TextBox 3"/>
          <p:cNvSpPr txBox="1"/>
          <p:nvPr/>
        </p:nvSpPr>
        <p:spPr>
          <a:xfrm>
            <a:off x="666750" y="3141315"/>
            <a:ext cx="5562600"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The marketing mix represents the foundation of business marketing activities, popularised as the </a:t>
            </a:r>
            <a:r>
              <a:rPr b="1" sz="1350" i="0" u="none">
                <a:solidFill>
                  <a:srgbClr val="333333"/>
                </a:solidFill>
                <a:latin typeface="Roboto"/>
              </a:rPr>
              <a:t>4Ps</a:t>
            </a:r>
            <a:r>
              <a:rPr b="0" sz="1350" i="0" u="none">
                <a:solidFill>
                  <a:srgbClr val="333333"/>
                </a:solidFill>
                <a:latin typeface="Roboto"/>
              </a:rPr>
              <a:t> (Product, Price, Place, Promotion).</a:t>
            </a:r>
          </a:p>
        </p:txBody>
      </p:sp>
      <p:sp>
        <p:nvSpPr>
          <p:cNvPr id="5" name="TextBox 4"/>
          <p:cNvSpPr txBox="1"/>
          <p:nvPr/>
        </p:nvSpPr>
        <p:spPr>
          <a:xfrm>
            <a:off x="666750" y="3931890"/>
            <a:ext cx="5840730" cy="390525"/>
          </a:xfrm>
          <a:prstGeom prst="rect">
            <a:avLst/>
          </a:prstGeom>
          <a:noFill/>
        </p:spPr>
        <p:txBody>
          <a:bodyPr wrap="square" lIns="0" rIns="0" tIns="0" bIns="0" anchor="t">
            <a:spAutoFit/>
          </a:bodyPr>
          <a:lstStyle/>
          <a:p>
            <a:pPr algn="l"/>
            <a:r>
              <a:rPr b="0" sz="2100" i="0" u="none">
                <a:solidFill>
                  <a:srgbClr val="5C3A47"/>
                </a:solidFill>
                <a:latin typeface="Oswald Medium"/>
              </a:rPr>
              <a:t>Product</a:t>
            </a:r>
          </a:p>
        </p:txBody>
      </p:sp>
      <p:sp>
        <p:nvSpPr>
          <p:cNvPr id="6" name="TextBox 5"/>
          <p:cNvSpPr txBox="1"/>
          <p:nvPr/>
        </p:nvSpPr>
        <p:spPr>
          <a:xfrm>
            <a:off x="666750" y="4436715"/>
            <a:ext cx="5562600"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A product encompasses tangible or intangible features, design, branding, and services offered to fulfill target consumer demands.</a:t>
            </a:r>
          </a:p>
        </p:txBody>
      </p:sp>
      <p:pic>
        <p:nvPicPr>
          <p:cNvPr id="7" name="Picture 6" descr="image.png"/>
          <p:cNvPicPr>
            <a:picLocks noChangeAspect="1"/>
          </p:cNvPicPr>
          <p:nvPr/>
        </p:nvPicPr>
        <p:blipFill>
          <a:blip r:embed="rId3"/>
          <a:stretch>
            <a:fillRect/>
          </a:stretch>
        </p:blipFill>
        <p:spPr>
          <a:xfrm>
            <a:off x="7086600" y="1066800"/>
            <a:ext cx="4724400" cy="4724400"/>
          </a:xfrm>
          <a:prstGeom prst="rect">
            <a:avLst/>
          </a:prstGeom>
        </p:spPr>
      </p:pic>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2124967"/>
            <a:ext cx="584073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Price</a:t>
            </a:r>
          </a:p>
        </p:txBody>
      </p:sp>
      <p:sp>
        <p:nvSpPr>
          <p:cNvPr id="4" name="TextBox 3"/>
          <p:cNvSpPr txBox="1"/>
          <p:nvPr/>
        </p:nvSpPr>
        <p:spPr>
          <a:xfrm>
            <a:off x="666750" y="2923133"/>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Narrowly, price is the amount of money charged for a product. Broadly, it represents the sum of all values consumers exchange for the benefits of having or using a product.</a:t>
            </a:r>
          </a:p>
        </p:txBody>
      </p:sp>
      <p:sp>
        <p:nvSpPr>
          <p:cNvPr id="5" name="TextBox 4"/>
          <p:cNvSpPr txBox="1"/>
          <p:nvPr/>
        </p:nvSpPr>
        <p:spPr>
          <a:xfrm>
            <a:off x="666750" y="3828008"/>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Pricing strategies must align with customer value, competitive positioning, and profit objectives. Price is the most flexible element in the marketing mix.</a:t>
            </a:r>
          </a:p>
        </p:txBody>
      </p:sp>
      <p:pic>
        <p:nvPicPr>
          <p:cNvPr id="6" name="Picture 5" descr="image.png"/>
          <p:cNvPicPr>
            <a:picLocks noChangeAspect="1"/>
          </p:cNvPicPr>
          <p:nvPr/>
        </p:nvPicPr>
        <p:blipFill>
          <a:blip r:embed="rId3"/>
          <a:stretch>
            <a:fillRect/>
          </a:stretch>
        </p:blipFill>
        <p:spPr>
          <a:xfrm>
            <a:off x="7086600" y="2247900"/>
            <a:ext cx="4724400" cy="2362200"/>
          </a:xfrm>
          <a:prstGeom prst="rect">
            <a:avLst/>
          </a:prstGeom>
        </p:spPr>
      </p:pic>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2253555"/>
            <a:ext cx="584073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Place (Distribution)</a:t>
            </a:r>
          </a:p>
        </p:txBody>
      </p:sp>
      <p:sp>
        <p:nvSpPr>
          <p:cNvPr id="4" name="TextBox 3"/>
          <p:cNvSpPr txBox="1"/>
          <p:nvPr/>
        </p:nvSpPr>
        <p:spPr>
          <a:xfrm>
            <a:off x="666750" y="3051720"/>
            <a:ext cx="5562600"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Refers to the channels and logistics through which products flow from producer to target consumer.</a:t>
            </a:r>
          </a:p>
        </p:txBody>
      </p:sp>
      <p:sp>
        <p:nvSpPr>
          <p:cNvPr id="5" name="TextBox 4"/>
          <p:cNvSpPr txBox="1"/>
          <p:nvPr/>
        </p:nvSpPr>
        <p:spPr>
          <a:xfrm>
            <a:off x="666750" y="3699420"/>
            <a:ext cx="5562600" cy="77152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Effective distribution acts as a strategic bridge, physically and digitally moving and storing goods to ensure availability and customer satisfaction.</a:t>
            </a:r>
          </a:p>
        </p:txBody>
      </p:sp>
      <p:pic>
        <p:nvPicPr>
          <p:cNvPr id="6" name="Picture 5" descr="image.png"/>
          <p:cNvPicPr>
            <a:picLocks noChangeAspect="1"/>
          </p:cNvPicPr>
          <p:nvPr/>
        </p:nvPicPr>
        <p:blipFill>
          <a:blip r:embed="rId3"/>
          <a:stretch>
            <a:fillRect/>
          </a:stretch>
        </p:blipFill>
        <p:spPr>
          <a:xfrm>
            <a:off x="7086600" y="1854547"/>
            <a:ext cx="4724251" cy="3148756"/>
          </a:xfrm>
          <a:prstGeom prst="rect">
            <a:avLst/>
          </a:prstGeom>
        </p:spPr>
      </p:pic>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1749772"/>
            <a:ext cx="5840730" cy="1139130"/>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Marketing Communication (Promotion)</a:t>
            </a:r>
          </a:p>
        </p:txBody>
      </p:sp>
      <p:sp>
        <p:nvSpPr>
          <p:cNvPr id="4" name="TextBox 3"/>
          <p:cNvSpPr txBox="1"/>
          <p:nvPr/>
        </p:nvSpPr>
        <p:spPr>
          <a:xfrm>
            <a:off x="666750" y="3117502"/>
            <a:ext cx="5562600" cy="514350"/>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Consists of persuasive communication activities aimed at informing, reminding, and convincing consumers regarding product benefits.</a:t>
            </a:r>
          </a:p>
        </p:txBody>
      </p:sp>
      <p:pic>
        <p:nvPicPr>
          <p:cNvPr id="5" name="Picture 4" descr="image.png"/>
          <p:cNvPicPr>
            <a:picLocks noChangeAspect="1"/>
          </p:cNvPicPr>
          <p:nvPr/>
        </p:nvPicPr>
        <p:blipFill>
          <a:blip r:embed="rId3"/>
          <a:stretch>
            <a:fillRect/>
          </a:stretch>
        </p:blipFill>
        <p:spPr>
          <a:xfrm>
            <a:off x="7086600" y="2105471"/>
            <a:ext cx="4724251" cy="2647057"/>
          </a:xfrm>
          <a:prstGeom prst="rect">
            <a:avLst/>
          </a:prstGeom>
        </p:spPr>
      </p:pic>
      <p:sp>
        <p:nvSpPr>
          <p:cNvPr id="6" name="TextBox 5"/>
          <p:cNvSpPr txBox="1"/>
          <p:nvPr/>
        </p:nvSpPr>
        <p:spPr>
          <a:xfrm>
            <a:off x="666750" y="3908077"/>
            <a:ext cx="5562600" cy="25717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 Advertising</a:t>
            </a:r>
          </a:p>
        </p:txBody>
      </p:sp>
      <p:sp>
        <p:nvSpPr>
          <p:cNvPr id="7" name="TextBox 6"/>
          <p:cNvSpPr txBox="1"/>
          <p:nvPr/>
        </p:nvSpPr>
        <p:spPr>
          <a:xfrm>
            <a:off x="666750" y="4165252"/>
            <a:ext cx="5562600" cy="25717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 Sales Promotion</a:t>
            </a:r>
          </a:p>
        </p:txBody>
      </p:sp>
      <p:sp>
        <p:nvSpPr>
          <p:cNvPr id="8" name="TextBox 7"/>
          <p:cNvSpPr txBox="1"/>
          <p:nvPr/>
        </p:nvSpPr>
        <p:spPr>
          <a:xfrm>
            <a:off x="666750" y="4422427"/>
            <a:ext cx="5562600" cy="25717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 Personal Selling</a:t>
            </a:r>
          </a:p>
        </p:txBody>
      </p:sp>
      <p:sp>
        <p:nvSpPr>
          <p:cNvPr id="9" name="TextBox 8"/>
          <p:cNvSpPr txBox="1"/>
          <p:nvPr/>
        </p:nvSpPr>
        <p:spPr>
          <a:xfrm>
            <a:off x="666750" y="4679602"/>
            <a:ext cx="5562600" cy="257175"/>
          </a:xfrm>
          <a:prstGeom prst="rect">
            <a:avLst/>
          </a:prstGeom>
          <a:noFill/>
        </p:spPr>
        <p:txBody>
          <a:bodyPr wrap="square" lIns="0" rIns="0" tIns="0" bIns="0" anchor="t">
            <a:spAutoFit/>
          </a:bodyPr>
          <a:lstStyle/>
          <a:p>
            <a:pPr algn="l">
              <a:lnSpc>
                <a:spcPts val="2025"/>
              </a:lnSpc>
            </a:pPr>
            <a:r>
              <a:rPr b="0" sz="1350" i="0" u="none">
                <a:solidFill>
                  <a:srgbClr val="333333"/>
                </a:solidFill>
                <a:latin typeface="Roboto"/>
              </a:rPr>
              <a:t>• Public Relations</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6705600" y="0"/>
            <a:ext cx="5486400" cy="6858000"/>
          </a:xfrm>
          <a:prstGeom prst="rect">
            <a:avLst/>
          </a:prstGeom>
        </p:spPr>
      </p:pic>
      <p:sp>
        <p:nvSpPr>
          <p:cNvPr id="3" name="TextBox 2"/>
          <p:cNvSpPr txBox="1"/>
          <p:nvPr/>
        </p:nvSpPr>
        <p:spPr>
          <a:xfrm>
            <a:off x="666750" y="1773584"/>
            <a:ext cx="5840730" cy="1139130"/>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Evolution of the Marketing Mix – 7Ps</a:t>
            </a:r>
          </a:p>
        </p:txBody>
      </p:sp>
      <p:sp>
        <p:nvSpPr>
          <p:cNvPr id="4" name="TextBox 3"/>
          <p:cNvSpPr txBox="1"/>
          <p:nvPr/>
        </p:nvSpPr>
        <p:spPr>
          <a:xfrm>
            <a:off x="666750" y="3141315"/>
            <a:ext cx="5562600" cy="514350"/>
          </a:xfrm>
          <a:prstGeom prst="rect">
            <a:avLst/>
          </a:prstGeom>
          <a:noFill/>
        </p:spPr>
        <p:txBody>
          <a:bodyPr wrap="square" lIns="0" rIns="0" tIns="0" bIns="0" anchor="t">
            <a:spAutoFit/>
          </a:bodyPr>
          <a:lstStyle/>
          <a:p>
            <a:pPr algn="l">
              <a:lnSpc>
                <a:spcPts val="2025"/>
              </a:lnSpc>
            </a:pPr>
            <a:r>
              <a:rPr b="1" sz="1350" i="0" u="none">
                <a:solidFill>
                  <a:srgbClr val="333333"/>
                </a:solidFill>
                <a:latin typeface="Roboto"/>
              </a:rPr>
              <a:t>People:</a:t>
            </a:r>
            <a:r>
              <a:rPr b="0" sz="1350" i="0" u="none">
                <a:solidFill>
                  <a:srgbClr val="333333"/>
                </a:solidFill>
                <a:latin typeface="Roboto"/>
              </a:rPr>
              <a:t> Refers to employees and customers. Competencies, customer relationships, and service quality are vital parts of modern strategy.</a:t>
            </a:r>
          </a:p>
        </p:txBody>
      </p:sp>
      <p:sp>
        <p:nvSpPr>
          <p:cNvPr id="5" name="TextBox 4"/>
          <p:cNvSpPr txBox="1"/>
          <p:nvPr/>
        </p:nvSpPr>
        <p:spPr>
          <a:xfrm>
            <a:off x="666750" y="3789015"/>
            <a:ext cx="5562600" cy="514350"/>
          </a:xfrm>
          <a:prstGeom prst="rect">
            <a:avLst/>
          </a:prstGeom>
          <a:noFill/>
        </p:spPr>
        <p:txBody>
          <a:bodyPr wrap="square" lIns="0" rIns="0" tIns="0" bIns="0" anchor="t">
            <a:spAutoFit/>
          </a:bodyPr>
          <a:lstStyle/>
          <a:p>
            <a:pPr algn="l">
              <a:lnSpc>
                <a:spcPts val="2025"/>
              </a:lnSpc>
            </a:pPr>
            <a:r>
              <a:rPr b="1" sz="1350" i="0" u="none">
                <a:solidFill>
                  <a:srgbClr val="333333"/>
                </a:solidFill>
                <a:latin typeface="Roboto"/>
              </a:rPr>
              <a:t>Processes:</a:t>
            </a:r>
            <a:r>
              <a:rPr b="0" sz="1350" i="0" u="none">
                <a:solidFill>
                  <a:srgbClr val="333333"/>
                </a:solidFill>
                <a:latin typeface="Roboto"/>
              </a:rPr>
              <a:t> Procedures, workflows, and systems required to deliver the service or product effectively to consumers.</a:t>
            </a:r>
          </a:p>
        </p:txBody>
      </p:sp>
      <p:sp>
        <p:nvSpPr>
          <p:cNvPr id="6" name="TextBox 5"/>
          <p:cNvSpPr txBox="1"/>
          <p:nvPr/>
        </p:nvSpPr>
        <p:spPr>
          <a:xfrm>
            <a:off x="666750" y="4436715"/>
            <a:ext cx="5562600" cy="514350"/>
          </a:xfrm>
          <a:prstGeom prst="rect">
            <a:avLst/>
          </a:prstGeom>
          <a:noFill/>
        </p:spPr>
        <p:txBody>
          <a:bodyPr wrap="square" lIns="0" rIns="0" tIns="0" bIns="0" anchor="t">
            <a:spAutoFit/>
          </a:bodyPr>
          <a:lstStyle/>
          <a:p>
            <a:pPr algn="l">
              <a:lnSpc>
                <a:spcPts val="2025"/>
              </a:lnSpc>
            </a:pPr>
            <a:r>
              <a:rPr b="1" sz="1350" i="0" u="none">
                <a:solidFill>
                  <a:srgbClr val="333333"/>
                </a:solidFill>
                <a:latin typeface="Roboto"/>
              </a:rPr>
              <a:t>Physical Evidence:</a:t>
            </a:r>
            <a:r>
              <a:rPr b="0" sz="1350" i="0" u="none">
                <a:solidFill>
                  <a:srgbClr val="333333"/>
                </a:solidFill>
                <a:latin typeface="Roboto"/>
              </a:rPr>
              <a:t> Tangible cues (store design, packaging, branding) that build trust and validate service quality.</a:t>
            </a:r>
          </a:p>
        </p:txBody>
      </p:sp>
      <p:pic>
        <p:nvPicPr>
          <p:cNvPr id="7" name="Picture 6" descr="image.png"/>
          <p:cNvPicPr>
            <a:picLocks noChangeAspect="1"/>
          </p:cNvPicPr>
          <p:nvPr/>
        </p:nvPicPr>
        <p:blipFill>
          <a:blip r:embed="rId3"/>
          <a:stretch>
            <a:fillRect/>
          </a:stretch>
        </p:blipFill>
        <p:spPr>
          <a:xfrm>
            <a:off x="7086600" y="1066800"/>
            <a:ext cx="4724400" cy="4724400"/>
          </a:xfrm>
          <a:prstGeom prst="rect">
            <a:avLst/>
          </a:prstGeom>
        </p:spPr>
      </p:pic>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pic>
        <p:nvPicPr>
          <p:cNvPr id="2" name="Picture 1" descr="image.png"/>
          <p:cNvPicPr>
            <a:picLocks noChangeAspect="1"/>
          </p:cNvPicPr>
          <p:nvPr/>
        </p:nvPicPr>
        <p:blipFill>
          <a:blip r:embed="rId2"/>
          <a:stretch>
            <a:fillRect/>
          </a:stretch>
        </p:blipFill>
        <p:spPr>
          <a:xfrm>
            <a:off x="5238750" y="4685407"/>
            <a:ext cx="1714500" cy="1714500"/>
          </a:xfrm>
          <a:prstGeom prst="rect">
            <a:avLst/>
          </a:prstGeom>
        </p:spPr>
      </p:pic>
      <p:pic>
        <p:nvPicPr>
          <p:cNvPr id="3" name="Picture 2" descr="image.png"/>
          <p:cNvPicPr>
            <a:picLocks noChangeAspect="1"/>
          </p:cNvPicPr>
          <p:nvPr/>
        </p:nvPicPr>
        <p:blipFill>
          <a:blip r:embed="rId3"/>
          <a:stretch>
            <a:fillRect/>
          </a:stretch>
        </p:blipFill>
        <p:spPr>
          <a:xfrm>
            <a:off x="5605462" y="1256407"/>
            <a:ext cx="981075" cy="571500"/>
          </a:xfrm>
          <a:prstGeom prst="rect">
            <a:avLst/>
          </a:prstGeom>
        </p:spPr>
      </p:pic>
      <p:pic>
        <p:nvPicPr>
          <p:cNvPr id="4" name="Picture 3" descr="image.png"/>
          <p:cNvPicPr>
            <a:picLocks noChangeAspect="1"/>
          </p:cNvPicPr>
          <p:nvPr/>
        </p:nvPicPr>
        <p:blipFill>
          <a:blip r:embed="rId4"/>
          <a:stretch>
            <a:fillRect/>
          </a:stretch>
        </p:blipFill>
        <p:spPr>
          <a:xfrm>
            <a:off x="4786312" y="2113657"/>
            <a:ext cx="1352550" cy="571500"/>
          </a:xfrm>
          <a:prstGeom prst="rect">
            <a:avLst/>
          </a:prstGeom>
        </p:spPr>
      </p:pic>
      <p:pic>
        <p:nvPicPr>
          <p:cNvPr id="5" name="Picture 4" descr="image.png"/>
          <p:cNvPicPr>
            <a:picLocks noChangeAspect="1"/>
          </p:cNvPicPr>
          <p:nvPr/>
        </p:nvPicPr>
        <p:blipFill>
          <a:blip r:embed="rId5"/>
          <a:stretch>
            <a:fillRect/>
          </a:stretch>
        </p:blipFill>
        <p:spPr>
          <a:xfrm>
            <a:off x="6329362" y="2113657"/>
            <a:ext cx="1076325" cy="571500"/>
          </a:xfrm>
          <a:prstGeom prst="rect">
            <a:avLst/>
          </a:prstGeom>
        </p:spPr>
      </p:pic>
      <p:pic>
        <p:nvPicPr>
          <p:cNvPr id="6" name="Picture 5" descr="image.png"/>
          <p:cNvPicPr>
            <a:picLocks noChangeAspect="1"/>
          </p:cNvPicPr>
          <p:nvPr/>
        </p:nvPicPr>
        <p:blipFill>
          <a:blip r:embed="rId6"/>
          <a:stretch>
            <a:fillRect/>
          </a:stretch>
        </p:blipFill>
        <p:spPr>
          <a:xfrm>
            <a:off x="4757737" y="2970907"/>
            <a:ext cx="1171575" cy="571500"/>
          </a:xfrm>
          <a:prstGeom prst="rect">
            <a:avLst/>
          </a:prstGeom>
        </p:spPr>
      </p:pic>
      <p:pic>
        <p:nvPicPr>
          <p:cNvPr id="7" name="Picture 6" descr="image.png"/>
          <p:cNvPicPr>
            <a:picLocks noChangeAspect="1"/>
          </p:cNvPicPr>
          <p:nvPr/>
        </p:nvPicPr>
        <p:blipFill>
          <a:blip r:embed="rId7"/>
          <a:stretch>
            <a:fillRect/>
          </a:stretch>
        </p:blipFill>
        <p:spPr>
          <a:xfrm>
            <a:off x="6119812" y="2970907"/>
            <a:ext cx="1314450" cy="571500"/>
          </a:xfrm>
          <a:prstGeom prst="rect">
            <a:avLst/>
          </a:prstGeom>
        </p:spPr>
      </p:pic>
      <p:pic>
        <p:nvPicPr>
          <p:cNvPr id="8" name="Picture 7" descr="image.png"/>
          <p:cNvPicPr>
            <a:picLocks noChangeAspect="1"/>
          </p:cNvPicPr>
          <p:nvPr/>
        </p:nvPicPr>
        <p:blipFill>
          <a:blip r:embed="rId8"/>
          <a:stretch>
            <a:fillRect/>
          </a:stretch>
        </p:blipFill>
        <p:spPr>
          <a:xfrm>
            <a:off x="4567237" y="3828157"/>
            <a:ext cx="962025" cy="571500"/>
          </a:xfrm>
          <a:prstGeom prst="rect">
            <a:avLst/>
          </a:prstGeom>
        </p:spPr>
      </p:pic>
      <p:pic>
        <p:nvPicPr>
          <p:cNvPr id="9" name="Picture 8" descr="image.png"/>
          <p:cNvPicPr>
            <a:picLocks noChangeAspect="1"/>
          </p:cNvPicPr>
          <p:nvPr/>
        </p:nvPicPr>
        <p:blipFill>
          <a:blip r:embed="rId9"/>
          <a:stretch>
            <a:fillRect/>
          </a:stretch>
        </p:blipFill>
        <p:spPr>
          <a:xfrm>
            <a:off x="5719762" y="3828157"/>
            <a:ext cx="1905000" cy="571500"/>
          </a:xfrm>
          <a:prstGeom prst="rect">
            <a:avLst/>
          </a:prstGeom>
        </p:spPr>
      </p:pic>
      <p:sp>
        <p:nvSpPr>
          <p:cNvPr id="10" name="TextBox 9"/>
          <p:cNvSpPr txBox="1"/>
          <p:nvPr/>
        </p:nvSpPr>
        <p:spPr>
          <a:xfrm>
            <a:off x="295275" y="458241"/>
            <a:ext cx="11601450" cy="569565"/>
          </a:xfrm>
          <a:prstGeom prst="rect">
            <a:avLst/>
          </a:prstGeom>
          <a:noFill/>
        </p:spPr>
        <p:txBody>
          <a:bodyPr wrap="square" lIns="0" rIns="0" tIns="0" bIns="0" anchor="t">
            <a:spAutoFit/>
          </a:bodyPr>
          <a:lstStyle/>
          <a:p>
            <a:pPr algn="ctr">
              <a:lnSpc>
                <a:spcPts val="4484"/>
              </a:lnSpc>
            </a:pPr>
            <a:r>
              <a:rPr b="0" sz="3900" i="0" u="none">
                <a:solidFill>
                  <a:srgbClr val="1A1A1A"/>
                </a:solidFill>
                <a:latin typeface="Oswald Medium"/>
              </a:rPr>
              <a:t>7Ps Marketing Mix</a:t>
            </a:r>
          </a:p>
        </p:txBody>
      </p:sp>
      <p:sp>
        <p:nvSpPr>
          <p:cNvPr id="11" name="TextBox 10"/>
          <p:cNvSpPr txBox="1"/>
          <p:nvPr/>
        </p:nvSpPr>
        <p:spPr>
          <a:xfrm>
            <a:off x="5815012" y="5137844"/>
            <a:ext cx="590073" cy="609600"/>
          </a:xfrm>
          <a:prstGeom prst="rect">
            <a:avLst/>
          </a:prstGeom>
          <a:noFill/>
        </p:spPr>
        <p:txBody>
          <a:bodyPr wrap="square" lIns="0" rIns="0" tIns="0" bIns="0" anchor="t">
            <a:spAutoFit/>
          </a:bodyPr>
          <a:lstStyle/>
          <a:p>
            <a:pPr algn="l">
              <a:lnSpc>
                <a:spcPts val="4800"/>
              </a:lnSpc>
            </a:pPr>
            <a:r>
              <a:rPr b="0" sz="4800" i="0" u="none">
                <a:solidFill>
                  <a:srgbClr val="FFFFFF"/>
                </a:solidFill>
                <a:latin typeface="Oswald Medium"/>
              </a:rPr>
              <a:t>7P</a:t>
            </a:r>
          </a:p>
        </p:txBody>
      </p:sp>
      <p:sp>
        <p:nvSpPr>
          <p:cNvPr id="12" name="TextBox 11"/>
          <p:cNvSpPr txBox="1"/>
          <p:nvPr/>
        </p:nvSpPr>
        <p:spPr>
          <a:xfrm>
            <a:off x="5676900" y="5747444"/>
            <a:ext cx="838200" cy="200025"/>
          </a:xfrm>
          <a:prstGeom prst="rect">
            <a:avLst/>
          </a:prstGeom>
          <a:noFill/>
        </p:spPr>
        <p:txBody>
          <a:bodyPr wrap="square" lIns="0" rIns="0" tIns="0" bIns="0" anchor="t">
            <a:spAutoFit/>
          </a:bodyPr>
          <a:lstStyle/>
          <a:p>
            <a:pPr algn="l">
              <a:lnSpc>
                <a:spcPts val="1575"/>
              </a:lnSpc>
            </a:pPr>
            <a:r>
              <a:rPr b="0" sz="1050" i="0" u="none">
                <a:solidFill>
                  <a:srgbClr val="E2E8F0"/>
                </a:solidFill>
                <a:latin typeface="Roboto"/>
              </a:rPr>
              <a:t>Marketing Mix</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71500" y="571500"/>
            <a:ext cx="1160145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Image Sources</a:t>
            </a:r>
          </a:p>
        </p:txBody>
      </p:sp>
      <p:sp>
        <p:nvSpPr>
          <p:cNvPr id="3" name="Rectangle 2"/>
          <p:cNvSpPr/>
          <p:nvPr/>
        </p:nvSpPr>
        <p:spPr>
          <a:xfrm>
            <a:off x="571500" y="1432470"/>
            <a:ext cx="11049000" cy="77152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Rectangle 3"/>
          <p:cNvSpPr/>
          <p:nvPr/>
        </p:nvSpPr>
        <p:spPr>
          <a:xfrm>
            <a:off x="571500" y="2203995"/>
            <a:ext cx="11049000" cy="77152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Rectangle 4"/>
          <p:cNvSpPr/>
          <p:nvPr/>
        </p:nvSpPr>
        <p:spPr>
          <a:xfrm>
            <a:off x="571500" y="2975520"/>
            <a:ext cx="11049000" cy="94297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Rectangle 5"/>
          <p:cNvSpPr/>
          <p:nvPr/>
        </p:nvSpPr>
        <p:spPr>
          <a:xfrm>
            <a:off x="571500" y="3918495"/>
            <a:ext cx="11049000" cy="77152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Rectangle 6"/>
          <p:cNvSpPr/>
          <p:nvPr/>
        </p:nvSpPr>
        <p:spPr>
          <a:xfrm>
            <a:off x="571500" y="4690020"/>
            <a:ext cx="11049000" cy="77152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Rectangle 7"/>
          <p:cNvSpPr/>
          <p:nvPr/>
        </p:nvSpPr>
        <p:spPr>
          <a:xfrm>
            <a:off x="571500" y="219447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Rectangle 8"/>
          <p:cNvSpPr/>
          <p:nvPr/>
        </p:nvSpPr>
        <p:spPr>
          <a:xfrm>
            <a:off x="571500" y="219447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Rectangle 9"/>
          <p:cNvSpPr/>
          <p:nvPr/>
        </p:nvSpPr>
        <p:spPr>
          <a:xfrm>
            <a:off x="571500" y="2965995"/>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Rectangle 10"/>
          <p:cNvSpPr/>
          <p:nvPr/>
        </p:nvSpPr>
        <p:spPr>
          <a:xfrm>
            <a:off x="571500" y="2965995"/>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Rectangle 11"/>
          <p:cNvSpPr/>
          <p:nvPr/>
        </p:nvSpPr>
        <p:spPr>
          <a:xfrm>
            <a:off x="571500" y="390897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Rectangle 12"/>
          <p:cNvSpPr/>
          <p:nvPr/>
        </p:nvSpPr>
        <p:spPr>
          <a:xfrm>
            <a:off x="571500" y="390897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Rectangle 13"/>
          <p:cNvSpPr/>
          <p:nvPr/>
        </p:nvSpPr>
        <p:spPr>
          <a:xfrm>
            <a:off x="571500" y="4680495"/>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Rectangle 14"/>
          <p:cNvSpPr/>
          <p:nvPr/>
        </p:nvSpPr>
        <p:spPr>
          <a:xfrm>
            <a:off x="571500" y="4680495"/>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Rectangle 15"/>
          <p:cNvSpPr/>
          <p:nvPr/>
        </p:nvSpPr>
        <p:spPr>
          <a:xfrm>
            <a:off x="571500" y="545202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Rectangle 16"/>
          <p:cNvSpPr/>
          <p:nvPr/>
        </p:nvSpPr>
        <p:spPr>
          <a:xfrm>
            <a:off x="571500" y="545202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18" name="Picture 17" descr="image.png"/>
          <p:cNvPicPr>
            <a:picLocks noChangeAspect="1"/>
          </p:cNvPicPr>
          <p:nvPr/>
        </p:nvPicPr>
        <p:blipFill>
          <a:blip r:embed="rId2"/>
          <a:stretch>
            <a:fillRect/>
          </a:stretch>
        </p:blipFill>
        <p:spPr>
          <a:xfrm>
            <a:off x="571500" y="1575345"/>
            <a:ext cx="857250" cy="476250"/>
          </a:xfrm>
          <a:prstGeom prst="rect">
            <a:avLst/>
          </a:prstGeom>
        </p:spPr>
      </p:pic>
      <p:sp>
        <p:nvSpPr>
          <p:cNvPr id="19" name="TextBox 18"/>
          <p:cNvSpPr txBox="1"/>
          <p:nvPr/>
        </p:nvSpPr>
        <p:spPr>
          <a:xfrm>
            <a:off x="1666875" y="1582489"/>
            <a:ext cx="9953625" cy="185737"/>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https://png.pngtree.com/thumb_back/fw800/background/20260123/pngtree-organized-workspace-flat-lay-with-laptop-notebook-pen-coffee-cup-and-image_21093737.webp</a:t>
            </a:r>
          </a:p>
        </p:txBody>
      </p:sp>
      <p:sp>
        <p:nvSpPr>
          <p:cNvPr id="20" name="TextBox 19"/>
          <p:cNvSpPr txBox="1"/>
          <p:nvPr/>
        </p:nvSpPr>
        <p:spPr>
          <a:xfrm>
            <a:off x="1666875" y="1815851"/>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pngtree.com</a:t>
            </a:r>
          </a:p>
        </p:txBody>
      </p:sp>
      <p:pic>
        <p:nvPicPr>
          <p:cNvPr id="21" name="Picture 20" descr="image.png"/>
          <p:cNvPicPr>
            <a:picLocks noChangeAspect="1"/>
          </p:cNvPicPr>
          <p:nvPr/>
        </p:nvPicPr>
        <p:blipFill>
          <a:blip r:embed="rId3"/>
          <a:stretch>
            <a:fillRect/>
          </a:stretch>
        </p:blipFill>
        <p:spPr>
          <a:xfrm>
            <a:off x="571500" y="2346870"/>
            <a:ext cx="857250" cy="476250"/>
          </a:xfrm>
          <a:prstGeom prst="rect">
            <a:avLst/>
          </a:prstGeom>
        </p:spPr>
      </p:pic>
      <p:sp>
        <p:nvSpPr>
          <p:cNvPr id="22" name="TextBox 21"/>
          <p:cNvSpPr txBox="1"/>
          <p:nvPr/>
        </p:nvSpPr>
        <p:spPr>
          <a:xfrm>
            <a:off x="1666875" y="2354014"/>
            <a:ext cx="9953625" cy="185737"/>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https://mcfaddin-ward.org/wp-content/uploads/2025/04/Henry-Ford-with-Ford-Model-T-Buffalo-New-York-1921-courtesy-of-The-Henry-Ford-1024x846.jpg</a:t>
            </a:r>
          </a:p>
        </p:txBody>
      </p:sp>
      <p:sp>
        <p:nvSpPr>
          <p:cNvPr id="23" name="TextBox 22"/>
          <p:cNvSpPr txBox="1"/>
          <p:nvPr/>
        </p:nvSpPr>
        <p:spPr>
          <a:xfrm>
            <a:off x="1666875" y="2587376"/>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mcfaddin-ward.org</a:t>
            </a:r>
          </a:p>
        </p:txBody>
      </p:sp>
      <p:pic>
        <p:nvPicPr>
          <p:cNvPr id="24" name="Picture 23" descr="image.png"/>
          <p:cNvPicPr>
            <a:picLocks noChangeAspect="1"/>
          </p:cNvPicPr>
          <p:nvPr/>
        </p:nvPicPr>
        <p:blipFill>
          <a:blip r:embed="rId4"/>
          <a:stretch>
            <a:fillRect/>
          </a:stretch>
        </p:blipFill>
        <p:spPr>
          <a:xfrm>
            <a:off x="571500" y="3204120"/>
            <a:ext cx="857250" cy="476250"/>
          </a:xfrm>
          <a:prstGeom prst="rect">
            <a:avLst/>
          </a:prstGeom>
        </p:spPr>
      </p:pic>
      <p:sp>
        <p:nvSpPr>
          <p:cNvPr id="25" name="TextBox 24"/>
          <p:cNvSpPr txBox="1"/>
          <p:nvPr/>
        </p:nvSpPr>
        <p:spPr>
          <a:xfrm>
            <a:off x="1666875" y="3118395"/>
            <a:ext cx="9953625" cy="371475"/>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https://img.magnific.com/premium-photo/hand-screen-person-office-smartphone-display-ui-update-user-interface-project-sign-ux-design-online-with-tech-event-planner-info-app-digital-connection_590464-490791.jpg</a:t>
            </a:r>
          </a:p>
        </p:txBody>
      </p:sp>
      <p:sp>
        <p:nvSpPr>
          <p:cNvPr id="26" name="TextBox 25"/>
          <p:cNvSpPr txBox="1"/>
          <p:nvPr/>
        </p:nvSpPr>
        <p:spPr>
          <a:xfrm>
            <a:off x="1666875" y="3537495"/>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www.magnific.com</a:t>
            </a:r>
          </a:p>
        </p:txBody>
      </p:sp>
      <p:pic>
        <p:nvPicPr>
          <p:cNvPr id="27" name="Picture 26" descr="image.png"/>
          <p:cNvPicPr>
            <a:picLocks noChangeAspect="1"/>
          </p:cNvPicPr>
          <p:nvPr/>
        </p:nvPicPr>
        <p:blipFill>
          <a:blip r:embed="rId5"/>
          <a:stretch>
            <a:fillRect/>
          </a:stretch>
        </p:blipFill>
        <p:spPr>
          <a:xfrm>
            <a:off x="571500" y="4061370"/>
            <a:ext cx="857250" cy="476250"/>
          </a:xfrm>
          <a:prstGeom prst="rect">
            <a:avLst/>
          </a:prstGeom>
        </p:spPr>
      </p:pic>
      <p:sp>
        <p:nvSpPr>
          <p:cNvPr id="28" name="TextBox 27"/>
          <p:cNvSpPr txBox="1"/>
          <p:nvPr/>
        </p:nvSpPr>
        <p:spPr>
          <a:xfrm>
            <a:off x="1666875" y="4068514"/>
            <a:ext cx="9953625" cy="185737"/>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https://www.extermpro.com/wp-content/uploads/2022/09/assorted-cleaning-products-stockpack-adobe-stock-540x540.jpg</a:t>
            </a:r>
          </a:p>
        </p:txBody>
      </p:sp>
      <p:sp>
        <p:nvSpPr>
          <p:cNvPr id="29" name="TextBox 28"/>
          <p:cNvSpPr txBox="1"/>
          <p:nvPr/>
        </p:nvSpPr>
        <p:spPr>
          <a:xfrm>
            <a:off x="1666875" y="4301876"/>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www.extermpro.com</a:t>
            </a:r>
          </a:p>
        </p:txBody>
      </p:sp>
      <p:pic>
        <p:nvPicPr>
          <p:cNvPr id="30" name="Picture 29" descr="image.png"/>
          <p:cNvPicPr>
            <a:picLocks noChangeAspect="1"/>
          </p:cNvPicPr>
          <p:nvPr/>
        </p:nvPicPr>
        <p:blipFill>
          <a:blip r:embed="rId6"/>
          <a:stretch>
            <a:fillRect/>
          </a:stretch>
        </p:blipFill>
        <p:spPr>
          <a:xfrm>
            <a:off x="571500" y="4832895"/>
            <a:ext cx="857250" cy="476250"/>
          </a:xfrm>
          <a:prstGeom prst="rect">
            <a:avLst/>
          </a:prstGeom>
        </p:spPr>
      </p:pic>
      <p:sp>
        <p:nvSpPr>
          <p:cNvPr id="31" name="TextBox 30"/>
          <p:cNvSpPr txBox="1"/>
          <p:nvPr/>
        </p:nvSpPr>
        <p:spPr>
          <a:xfrm>
            <a:off x="1666875" y="4840039"/>
            <a:ext cx="9953625" cy="185737"/>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https://png.pngtree.com/background/20250105/original/pngtree-glowing-light-bulb-on-bright-yellow-background-creative-idea-concept-with-picture-image_15934001.jpg</a:t>
            </a:r>
          </a:p>
        </p:txBody>
      </p:sp>
      <p:sp>
        <p:nvSpPr>
          <p:cNvPr id="32" name="TextBox 31"/>
          <p:cNvSpPr txBox="1"/>
          <p:nvPr/>
        </p:nvSpPr>
        <p:spPr>
          <a:xfrm>
            <a:off x="1666875" y="5073401"/>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pngtree.com</a:t>
            </a:r>
          </a:p>
        </p:txBody>
      </p:sp>
      <p:pic>
        <p:nvPicPr>
          <p:cNvPr id="33" name="Picture 32" descr="image.png"/>
          <p:cNvPicPr>
            <a:picLocks noChangeAspect="1"/>
          </p:cNvPicPr>
          <p:nvPr/>
        </p:nvPicPr>
        <p:blipFill>
          <a:blip r:embed="rId7"/>
          <a:stretch>
            <a:fillRect/>
          </a:stretch>
        </p:blipFill>
        <p:spPr>
          <a:xfrm>
            <a:off x="571500" y="5604420"/>
            <a:ext cx="857250" cy="476250"/>
          </a:xfrm>
          <a:prstGeom prst="rect">
            <a:avLst/>
          </a:prstGeom>
        </p:spPr>
      </p:pic>
      <p:sp>
        <p:nvSpPr>
          <p:cNvPr id="34" name="TextBox 33"/>
          <p:cNvSpPr txBox="1"/>
          <p:nvPr/>
        </p:nvSpPr>
        <p:spPr>
          <a:xfrm>
            <a:off x="1666875" y="5611564"/>
            <a:ext cx="9953625" cy="185737"/>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https://static.vecteezy.com/system/resources/thumbnails/055/896/221/small/flag-of-the-united-states-of-america-and-canada-and-dollar-banknotes-photo.jpg</a:t>
            </a:r>
          </a:p>
        </p:txBody>
      </p:sp>
      <p:sp>
        <p:nvSpPr>
          <p:cNvPr id="35" name="TextBox 34"/>
          <p:cNvSpPr txBox="1"/>
          <p:nvPr/>
        </p:nvSpPr>
        <p:spPr>
          <a:xfrm>
            <a:off x="1666875" y="5844926"/>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www.vecteezy.com</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bg>
      <p:bgPr>
        <a:solidFill>
          <a:srgbClr val="FFFFFF"/>
        </a:solidFill>
        <a:effectLst/>
      </p:bgPr>
    </p:bg>
    <p:spTree>
      <p:nvGrpSpPr>
        <p:cNvPr id="1" name=""/>
        <p:cNvGrpSpPr/>
        <p:nvPr/>
      </p:nvGrpSpPr>
      <p:grpSpPr/>
      <p:sp>
        <p:nvSpPr>
          <p:cNvPr id="2" name="TextBox 1"/>
          <p:cNvSpPr txBox="1"/>
          <p:nvPr/>
        </p:nvSpPr>
        <p:spPr>
          <a:xfrm>
            <a:off x="571500" y="571500"/>
            <a:ext cx="11601450" cy="569565"/>
          </a:xfrm>
          <a:prstGeom prst="rect">
            <a:avLst/>
          </a:prstGeom>
          <a:noFill/>
        </p:spPr>
        <p:txBody>
          <a:bodyPr wrap="square" lIns="0" rIns="0" tIns="0" bIns="0" anchor="t">
            <a:spAutoFit/>
          </a:bodyPr>
          <a:lstStyle/>
          <a:p>
            <a:pPr algn="l">
              <a:lnSpc>
                <a:spcPts val="4484"/>
              </a:lnSpc>
            </a:pPr>
            <a:r>
              <a:rPr b="0" sz="3900" i="0" u="none">
                <a:solidFill>
                  <a:srgbClr val="1A1A1A"/>
                </a:solidFill>
                <a:latin typeface="Oswald Medium"/>
              </a:rPr>
              <a:t>Image Sources</a:t>
            </a:r>
          </a:p>
        </p:txBody>
      </p:sp>
      <p:sp>
        <p:nvSpPr>
          <p:cNvPr id="3" name="Rectangle 2"/>
          <p:cNvSpPr/>
          <p:nvPr/>
        </p:nvSpPr>
        <p:spPr>
          <a:xfrm>
            <a:off x="571500" y="1432470"/>
            <a:ext cx="11049000" cy="94297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Rectangle 3"/>
          <p:cNvSpPr/>
          <p:nvPr/>
        </p:nvSpPr>
        <p:spPr>
          <a:xfrm>
            <a:off x="571500" y="2375445"/>
            <a:ext cx="11049000" cy="77152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Rectangle 4"/>
          <p:cNvSpPr/>
          <p:nvPr/>
        </p:nvSpPr>
        <p:spPr>
          <a:xfrm>
            <a:off x="571500" y="3146970"/>
            <a:ext cx="11049000" cy="77152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Rectangle 5"/>
          <p:cNvSpPr/>
          <p:nvPr/>
        </p:nvSpPr>
        <p:spPr>
          <a:xfrm>
            <a:off x="571500" y="3918495"/>
            <a:ext cx="11049000" cy="77152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Rectangle 6"/>
          <p:cNvSpPr/>
          <p:nvPr/>
        </p:nvSpPr>
        <p:spPr>
          <a:xfrm>
            <a:off x="571500" y="4690020"/>
            <a:ext cx="11049000" cy="77152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Rectangle 7"/>
          <p:cNvSpPr/>
          <p:nvPr/>
        </p:nvSpPr>
        <p:spPr>
          <a:xfrm>
            <a:off x="571500" y="236592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Rectangle 8"/>
          <p:cNvSpPr/>
          <p:nvPr/>
        </p:nvSpPr>
        <p:spPr>
          <a:xfrm>
            <a:off x="571500" y="236592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Rectangle 9"/>
          <p:cNvSpPr/>
          <p:nvPr/>
        </p:nvSpPr>
        <p:spPr>
          <a:xfrm>
            <a:off x="571500" y="3137445"/>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Rectangle 10"/>
          <p:cNvSpPr/>
          <p:nvPr/>
        </p:nvSpPr>
        <p:spPr>
          <a:xfrm>
            <a:off x="571500" y="3137445"/>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Rectangle 11"/>
          <p:cNvSpPr/>
          <p:nvPr/>
        </p:nvSpPr>
        <p:spPr>
          <a:xfrm>
            <a:off x="571500" y="390897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Rectangle 12"/>
          <p:cNvSpPr/>
          <p:nvPr/>
        </p:nvSpPr>
        <p:spPr>
          <a:xfrm>
            <a:off x="571500" y="390897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Rectangle 13"/>
          <p:cNvSpPr/>
          <p:nvPr/>
        </p:nvSpPr>
        <p:spPr>
          <a:xfrm>
            <a:off x="571500" y="4680495"/>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Rectangle 14"/>
          <p:cNvSpPr/>
          <p:nvPr/>
        </p:nvSpPr>
        <p:spPr>
          <a:xfrm>
            <a:off x="571500" y="4680495"/>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Rectangle 15"/>
          <p:cNvSpPr/>
          <p:nvPr/>
        </p:nvSpPr>
        <p:spPr>
          <a:xfrm>
            <a:off x="571500" y="545202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Rectangle 16"/>
          <p:cNvSpPr/>
          <p:nvPr/>
        </p:nvSpPr>
        <p:spPr>
          <a:xfrm>
            <a:off x="571500" y="5452020"/>
            <a:ext cx="11049000" cy="9525"/>
          </a:xfrm>
          <a:prstGeom prst="rect">
            <a:avLst/>
          </a:prstGeom>
          <a:solidFill>
            <a:srgbClr val="75757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18" name="Picture 17" descr="image.png"/>
          <p:cNvPicPr>
            <a:picLocks noChangeAspect="1"/>
          </p:cNvPicPr>
          <p:nvPr/>
        </p:nvPicPr>
        <p:blipFill>
          <a:blip r:embed="rId2"/>
          <a:stretch>
            <a:fillRect/>
          </a:stretch>
        </p:blipFill>
        <p:spPr>
          <a:xfrm>
            <a:off x="571500" y="1661070"/>
            <a:ext cx="857250" cy="476250"/>
          </a:xfrm>
          <a:prstGeom prst="rect">
            <a:avLst/>
          </a:prstGeom>
        </p:spPr>
      </p:pic>
      <p:sp>
        <p:nvSpPr>
          <p:cNvPr id="19" name="TextBox 18"/>
          <p:cNvSpPr txBox="1"/>
          <p:nvPr/>
        </p:nvSpPr>
        <p:spPr>
          <a:xfrm>
            <a:off x="1666875" y="1575345"/>
            <a:ext cx="9953625" cy="371475"/>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https://media.istockphoto.com/id/2204500718/photo/smiling-young-man-with-curly-hair-showing-thumbs-up-gesture-against-blue-background.jpg?s=612x612&amp;w=0&amp;k=20&amp;c=EWWeruSMrByoZnFA58df5w4nV-SbPvjMq1zMYG1K_jk=</a:t>
            </a:r>
          </a:p>
        </p:txBody>
      </p:sp>
      <p:sp>
        <p:nvSpPr>
          <p:cNvPr id="20" name="TextBox 19"/>
          <p:cNvSpPr txBox="1"/>
          <p:nvPr/>
        </p:nvSpPr>
        <p:spPr>
          <a:xfrm>
            <a:off x="1666875" y="1994445"/>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www.istockphoto.com</a:t>
            </a:r>
          </a:p>
        </p:txBody>
      </p:sp>
      <p:pic>
        <p:nvPicPr>
          <p:cNvPr id="21" name="Picture 20" descr="image.png"/>
          <p:cNvPicPr>
            <a:picLocks noChangeAspect="1"/>
          </p:cNvPicPr>
          <p:nvPr/>
        </p:nvPicPr>
        <p:blipFill>
          <a:blip r:embed="rId3"/>
          <a:stretch>
            <a:fillRect/>
          </a:stretch>
        </p:blipFill>
        <p:spPr>
          <a:xfrm>
            <a:off x="571500" y="2518320"/>
            <a:ext cx="857250" cy="476250"/>
          </a:xfrm>
          <a:prstGeom prst="rect">
            <a:avLst/>
          </a:prstGeom>
        </p:spPr>
      </p:pic>
      <p:sp>
        <p:nvSpPr>
          <p:cNvPr id="22" name="TextBox 21"/>
          <p:cNvSpPr txBox="1"/>
          <p:nvPr/>
        </p:nvSpPr>
        <p:spPr>
          <a:xfrm>
            <a:off x="1666875" y="2525464"/>
            <a:ext cx="9953625" cy="185737"/>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https://images.stockcake.com/public/7/f/6/7f661923-a93f-4e60-ba56-3e6812f89e70_large/illuminated-bulb-handheld-stockcake.jpg</a:t>
            </a:r>
          </a:p>
        </p:txBody>
      </p:sp>
      <p:sp>
        <p:nvSpPr>
          <p:cNvPr id="23" name="TextBox 22"/>
          <p:cNvSpPr txBox="1"/>
          <p:nvPr/>
        </p:nvSpPr>
        <p:spPr>
          <a:xfrm>
            <a:off x="1666875" y="2758826"/>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stockcake.com</a:t>
            </a:r>
          </a:p>
        </p:txBody>
      </p:sp>
      <p:pic>
        <p:nvPicPr>
          <p:cNvPr id="24" name="Picture 23" descr="image.png"/>
          <p:cNvPicPr>
            <a:picLocks noChangeAspect="1"/>
          </p:cNvPicPr>
          <p:nvPr/>
        </p:nvPicPr>
        <p:blipFill>
          <a:blip r:embed="rId4"/>
          <a:stretch>
            <a:fillRect/>
          </a:stretch>
        </p:blipFill>
        <p:spPr>
          <a:xfrm>
            <a:off x="571500" y="3289845"/>
            <a:ext cx="857250" cy="476250"/>
          </a:xfrm>
          <a:prstGeom prst="rect">
            <a:avLst/>
          </a:prstGeom>
        </p:spPr>
      </p:pic>
      <p:sp>
        <p:nvSpPr>
          <p:cNvPr id="25" name="TextBox 24"/>
          <p:cNvSpPr txBox="1"/>
          <p:nvPr/>
        </p:nvSpPr>
        <p:spPr>
          <a:xfrm>
            <a:off x="1666875" y="3296989"/>
            <a:ext cx="9953625" cy="185737"/>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https://png.pngtree.com/png-vector/20260403/ourlarge/pngtree-red-dart-hitting-bullseye-on-target-board-with-arrow-close-up-png-image_19044379.webp</a:t>
            </a:r>
          </a:p>
        </p:txBody>
      </p:sp>
      <p:sp>
        <p:nvSpPr>
          <p:cNvPr id="26" name="TextBox 25"/>
          <p:cNvSpPr txBox="1"/>
          <p:nvPr/>
        </p:nvSpPr>
        <p:spPr>
          <a:xfrm>
            <a:off x="1666875" y="3530351"/>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pngtree.com</a:t>
            </a:r>
          </a:p>
        </p:txBody>
      </p:sp>
      <p:pic>
        <p:nvPicPr>
          <p:cNvPr id="27" name="Picture 26" descr="image.png"/>
          <p:cNvPicPr>
            <a:picLocks noChangeAspect="1"/>
          </p:cNvPicPr>
          <p:nvPr/>
        </p:nvPicPr>
        <p:blipFill>
          <a:blip r:embed="rId5"/>
          <a:stretch>
            <a:fillRect/>
          </a:stretch>
        </p:blipFill>
        <p:spPr>
          <a:xfrm>
            <a:off x="571500" y="4061370"/>
            <a:ext cx="857250" cy="476250"/>
          </a:xfrm>
          <a:prstGeom prst="rect">
            <a:avLst/>
          </a:prstGeom>
        </p:spPr>
      </p:pic>
      <p:sp>
        <p:nvSpPr>
          <p:cNvPr id="28" name="TextBox 27"/>
          <p:cNvSpPr txBox="1"/>
          <p:nvPr/>
        </p:nvSpPr>
        <p:spPr>
          <a:xfrm>
            <a:off x="1666875" y="4068514"/>
            <a:ext cx="9953625" cy="185737"/>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https://www.harpgallery.com/photos/cd/cash35185reg10.jpg?v=1637622088</a:t>
            </a:r>
          </a:p>
        </p:txBody>
      </p:sp>
      <p:sp>
        <p:nvSpPr>
          <p:cNvPr id="29" name="TextBox 28"/>
          <p:cNvSpPr txBox="1"/>
          <p:nvPr/>
        </p:nvSpPr>
        <p:spPr>
          <a:xfrm>
            <a:off x="1666875" y="4301876"/>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www.harpgallery.com</a:t>
            </a:r>
          </a:p>
        </p:txBody>
      </p:sp>
      <p:pic>
        <p:nvPicPr>
          <p:cNvPr id="30" name="Picture 29" descr="image.png"/>
          <p:cNvPicPr>
            <a:picLocks noChangeAspect="1"/>
          </p:cNvPicPr>
          <p:nvPr/>
        </p:nvPicPr>
        <p:blipFill>
          <a:blip r:embed="rId6"/>
          <a:stretch>
            <a:fillRect/>
          </a:stretch>
        </p:blipFill>
        <p:spPr>
          <a:xfrm>
            <a:off x="571500" y="4832895"/>
            <a:ext cx="857250" cy="476250"/>
          </a:xfrm>
          <a:prstGeom prst="rect">
            <a:avLst/>
          </a:prstGeom>
        </p:spPr>
      </p:pic>
      <p:sp>
        <p:nvSpPr>
          <p:cNvPr id="31" name="TextBox 30"/>
          <p:cNvSpPr txBox="1"/>
          <p:nvPr/>
        </p:nvSpPr>
        <p:spPr>
          <a:xfrm>
            <a:off x="1666875" y="4840039"/>
            <a:ext cx="9953625" cy="185737"/>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https://images.presentationgo.com/2025/05/cardboard-boxes-conveyor-belt.jpg</a:t>
            </a:r>
          </a:p>
        </p:txBody>
      </p:sp>
      <p:sp>
        <p:nvSpPr>
          <p:cNvPr id="32" name="TextBox 31"/>
          <p:cNvSpPr txBox="1"/>
          <p:nvPr/>
        </p:nvSpPr>
        <p:spPr>
          <a:xfrm>
            <a:off x="1666875" y="5073401"/>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www.presentationgo.com</a:t>
            </a:r>
          </a:p>
        </p:txBody>
      </p:sp>
      <p:pic>
        <p:nvPicPr>
          <p:cNvPr id="33" name="Picture 32" descr="image.png"/>
          <p:cNvPicPr>
            <a:picLocks noChangeAspect="1"/>
          </p:cNvPicPr>
          <p:nvPr/>
        </p:nvPicPr>
        <p:blipFill>
          <a:blip r:embed="rId7"/>
          <a:stretch>
            <a:fillRect/>
          </a:stretch>
        </p:blipFill>
        <p:spPr>
          <a:xfrm>
            <a:off x="571500" y="5604420"/>
            <a:ext cx="857250" cy="476250"/>
          </a:xfrm>
          <a:prstGeom prst="rect">
            <a:avLst/>
          </a:prstGeom>
        </p:spPr>
      </p:pic>
      <p:sp>
        <p:nvSpPr>
          <p:cNvPr id="34" name="TextBox 33"/>
          <p:cNvSpPr txBox="1"/>
          <p:nvPr/>
        </p:nvSpPr>
        <p:spPr>
          <a:xfrm>
            <a:off x="1666875" y="5611564"/>
            <a:ext cx="9953625" cy="185737"/>
          </a:xfrm>
          <a:prstGeom prst="rect">
            <a:avLst/>
          </a:prstGeom>
          <a:noFill/>
        </p:spPr>
        <p:txBody>
          <a:bodyPr wrap="square" lIns="0" rIns="0" tIns="0" bIns="0" anchor="t">
            <a:spAutoFit/>
          </a:bodyPr>
          <a:lstStyle/>
          <a:p>
            <a:pPr algn="l">
              <a:lnSpc>
                <a:spcPts val="1462"/>
              </a:lnSpc>
            </a:pPr>
            <a:r>
              <a:rPr b="0" sz="975" i="0" u="none">
                <a:solidFill>
                  <a:srgbClr val="333333"/>
                </a:solidFill>
                <a:latin typeface="Roboto"/>
              </a:rPr>
              <a:t>https://png.pngtree.com/png-vector/20260529/ourlarge/pngtree-d-red-and-white-megaphone-loudspeaker-speaker-vector-illustration-for-digital-png-image_19400092.webp</a:t>
            </a:r>
          </a:p>
        </p:txBody>
      </p:sp>
      <p:sp>
        <p:nvSpPr>
          <p:cNvPr id="35" name="TextBox 34"/>
          <p:cNvSpPr txBox="1"/>
          <p:nvPr/>
        </p:nvSpPr>
        <p:spPr>
          <a:xfrm>
            <a:off x="1666875" y="5844926"/>
            <a:ext cx="9953625" cy="228600"/>
          </a:xfrm>
          <a:prstGeom prst="rect">
            <a:avLst/>
          </a:prstGeom>
          <a:noFill/>
        </p:spPr>
        <p:txBody>
          <a:bodyPr wrap="square" lIns="0" rIns="0" tIns="0" bIns="0" anchor="t">
            <a:spAutoFit/>
          </a:bodyPr>
          <a:lstStyle/>
          <a:p>
            <a:pPr algn="l">
              <a:lnSpc>
                <a:spcPts val="1800"/>
              </a:lnSpc>
            </a:pPr>
            <a:r>
              <a:rPr b="0" sz="1200" i="0" u="none">
                <a:solidFill>
                  <a:srgbClr val="333333"/>
                </a:solidFill>
                <a:latin typeface="Roboto"/>
              </a:rPr>
              <a:t>Source: </a:t>
            </a:r>
            <a:r>
              <a:rPr b="0" sz="1200" i="0" u="none">
                <a:solidFill>
                  <a:srgbClr val="4F46E5"/>
                </a:solidFill>
                <a:latin typeface="Roboto"/>
              </a:rPr>
              <a:t>pngtree.com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