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70" r:id="rId4"/>
    <p:sldId id="272" r:id="rId5"/>
    <p:sldId id="276" r:id="rId6"/>
    <p:sldId id="267" r:id="rId7"/>
    <p:sldId id="278" r:id="rId8"/>
    <p:sldId id="279" r:id="rId9"/>
    <p:sldId id="268" r:id="rId10"/>
    <p:sldId id="277" r:id="rId11"/>
    <p:sldId id="271" r:id="rId12"/>
    <p:sldId id="273" r:id="rId13"/>
    <p:sldId id="274" r:id="rId14"/>
    <p:sldId id="27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23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027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659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57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55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02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92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748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63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08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7179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209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F16D29B-8A59-488C-A76B-E114040CB40B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58512E9-1058-46A9-AFF6-66CD55C5636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85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6B25F3-5726-4E35-8FD9-90ACE22A33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SPSS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1BA5B30-AC5B-48B3-95BB-C960B56EAE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Gettıng</a:t>
            </a:r>
            <a:r>
              <a:rPr lang="tr-TR" dirty="0"/>
              <a:t> </a:t>
            </a:r>
            <a:r>
              <a:rPr lang="tr-TR" dirty="0" err="1"/>
              <a:t>sums</a:t>
            </a:r>
            <a:r>
              <a:rPr lang="tr-TR" dirty="0"/>
              <a:t> &amp; </a:t>
            </a:r>
            <a:r>
              <a:rPr lang="tr-TR" dirty="0" err="1"/>
              <a:t>means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sub-scales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3673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62BE52-713D-FBDA-667E-13BAFF9ED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ACTIVITIES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F6FFAD-818A-D62A-84F4-07B82E4A9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given</a:t>
            </a:r>
            <a:r>
              <a:rPr lang="tr-TR" dirty="0"/>
              <a:t> an </a:t>
            </a:r>
            <a:r>
              <a:rPr lang="tr-TR" dirty="0" err="1"/>
              <a:t>excel</a:t>
            </a:r>
            <a:r>
              <a:rPr lang="tr-TR" dirty="0"/>
              <a:t> data set—</a:t>
            </a:r>
            <a:r>
              <a:rPr lang="tr-TR" dirty="0" err="1"/>
              <a:t>Culture</a:t>
            </a:r>
            <a:r>
              <a:rPr lang="tr-TR" dirty="0"/>
              <a:t> </a:t>
            </a:r>
            <a:r>
              <a:rPr lang="tr-TR" dirty="0" err="1"/>
              <a:t>Teaching</a:t>
            </a:r>
            <a:r>
              <a:rPr lang="tr-TR" dirty="0"/>
              <a:t> </a:t>
            </a:r>
            <a:r>
              <a:rPr lang="tr-TR" dirty="0" err="1"/>
              <a:t>Activities</a:t>
            </a:r>
            <a:r>
              <a:rPr lang="tr-TR" dirty="0"/>
              <a:t> </a:t>
            </a:r>
            <a:r>
              <a:rPr lang="tr-TR" dirty="0" err="1"/>
              <a:t>together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questionnaire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show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items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subscale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reverse</a:t>
            </a:r>
            <a:r>
              <a:rPr lang="tr-TR" dirty="0"/>
              <a:t> </a:t>
            </a:r>
            <a:r>
              <a:rPr lang="tr-TR" dirty="0" err="1"/>
              <a:t>items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/>
              <a:t>Do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following</a:t>
            </a:r>
            <a:r>
              <a:rPr lang="tr-TR" dirty="0"/>
              <a:t> </a:t>
            </a:r>
            <a:r>
              <a:rPr lang="tr-TR" dirty="0" err="1"/>
              <a:t>activities</a:t>
            </a:r>
            <a:r>
              <a:rPr lang="tr-TR" dirty="0"/>
              <a:t> 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data.</a:t>
            </a:r>
          </a:p>
          <a:p>
            <a:pPr lvl="1"/>
            <a:r>
              <a:rPr lang="tr-TR" dirty="0" err="1"/>
              <a:t>Reverse</a:t>
            </a:r>
            <a:r>
              <a:rPr lang="tr-TR" dirty="0"/>
              <a:t> </a:t>
            </a:r>
            <a:r>
              <a:rPr lang="tr-TR" dirty="0" err="1"/>
              <a:t>items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needed</a:t>
            </a:r>
            <a:endParaRPr lang="tr-TR" dirty="0"/>
          </a:p>
          <a:p>
            <a:pPr lvl="1"/>
            <a:r>
              <a:rPr lang="tr-TR" dirty="0" err="1"/>
              <a:t>Get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mean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subscales</a:t>
            </a:r>
            <a:endParaRPr lang="tr-TR" dirty="0"/>
          </a:p>
          <a:p>
            <a:pPr lvl="1"/>
            <a:r>
              <a:rPr lang="tr-TR" dirty="0"/>
              <a:t>Run </a:t>
            </a:r>
            <a:r>
              <a:rPr lang="tr-TR" dirty="0" err="1"/>
              <a:t>descriptive</a:t>
            </a:r>
            <a:r>
              <a:rPr lang="tr-TR" dirty="0"/>
              <a:t> </a:t>
            </a:r>
            <a:r>
              <a:rPr lang="tr-TR" dirty="0" err="1"/>
              <a:t>statistics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related</a:t>
            </a:r>
            <a:r>
              <a:rPr lang="tr-TR" dirty="0"/>
              <a:t> </a:t>
            </a:r>
            <a:r>
              <a:rPr lang="tr-TR" dirty="0" err="1"/>
              <a:t>sub-scale</a:t>
            </a:r>
            <a:endParaRPr lang="tr-TR" dirty="0"/>
          </a:p>
          <a:p>
            <a:pPr lvl="1"/>
            <a:r>
              <a:rPr lang="tr-TR" dirty="0" err="1"/>
              <a:t>Present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in a </a:t>
            </a:r>
            <a:r>
              <a:rPr lang="tr-TR" dirty="0" err="1"/>
              <a:t>table</a:t>
            </a:r>
            <a:r>
              <a:rPr lang="tr-TR" dirty="0"/>
              <a:t> (APA)</a:t>
            </a:r>
          </a:p>
          <a:p>
            <a:pPr lvl="1"/>
            <a:r>
              <a:rPr lang="tr-TR" dirty="0" err="1"/>
              <a:t>Interpret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analysis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9015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1C63B7-737A-40EB-ACCD-E3610B2D6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Activity 1 </a:t>
            </a:r>
            <a:br>
              <a:rPr lang="tr-TR" dirty="0"/>
            </a:br>
            <a:r>
              <a:rPr lang="tr-TR" dirty="0" err="1"/>
              <a:t>Descriptive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Sub-Scale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8EB55B-39F3-4C25-8D46-4A7932B8D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descriptive</a:t>
            </a:r>
            <a:r>
              <a:rPr lang="tr-TR" dirty="0"/>
              <a:t> </a:t>
            </a:r>
            <a:r>
              <a:rPr lang="tr-TR" dirty="0" err="1"/>
              <a:t>analysis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sub-scale</a:t>
            </a:r>
            <a:r>
              <a:rPr lang="tr-TR" dirty="0"/>
              <a:t> «</a:t>
            </a:r>
            <a:r>
              <a:rPr lang="tr-TR" dirty="0" err="1"/>
              <a:t>Illustrate</a:t>
            </a:r>
            <a:r>
              <a:rPr lang="tr-TR" dirty="0"/>
              <a:t>»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present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findings</a:t>
            </a:r>
            <a:r>
              <a:rPr lang="tr-TR" dirty="0"/>
              <a:t> in a </a:t>
            </a:r>
            <a:r>
              <a:rPr lang="tr-TR" dirty="0" err="1"/>
              <a:t>table</a:t>
            </a:r>
            <a:r>
              <a:rPr lang="tr-TR" dirty="0"/>
              <a:t>. </a:t>
            </a:r>
            <a:r>
              <a:rPr lang="tr-TR" dirty="0" err="1"/>
              <a:t>Following</a:t>
            </a:r>
            <a:r>
              <a:rPr lang="tr-TR" dirty="0"/>
              <a:t> </a:t>
            </a:r>
            <a:r>
              <a:rPr lang="tr-TR" dirty="0" err="1"/>
              <a:t>table</a:t>
            </a:r>
            <a:r>
              <a:rPr lang="tr-TR" dirty="0"/>
              <a:t> </a:t>
            </a:r>
            <a:r>
              <a:rPr lang="tr-TR" dirty="0" err="1"/>
              <a:t>presents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item</a:t>
            </a:r>
            <a:r>
              <a:rPr lang="tr-TR" dirty="0"/>
              <a:t>. Be </a:t>
            </a:r>
            <a:r>
              <a:rPr lang="tr-TR" dirty="0" err="1"/>
              <a:t>careful</a:t>
            </a:r>
            <a:r>
              <a:rPr lang="tr-TR" dirty="0"/>
              <a:t>; </a:t>
            </a:r>
            <a:r>
              <a:rPr lang="tr-TR" dirty="0" err="1"/>
              <a:t>Item</a:t>
            </a:r>
            <a:r>
              <a:rPr lang="tr-TR" dirty="0"/>
              <a:t> 16 is a </a:t>
            </a:r>
            <a:r>
              <a:rPr lang="tr-TR" dirty="0" err="1"/>
              <a:t>reverse</a:t>
            </a:r>
            <a:r>
              <a:rPr lang="tr-TR" dirty="0"/>
              <a:t> </a:t>
            </a:r>
            <a:r>
              <a:rPr lang="tr-TR" dirty="0" err="1"/>
              <a:t>item</a:t>
            </a:r>
            <a:r>
              <a:rPr lang="tr-TR" dirty="0"/>
              <a:t>. </a:t>
            </a:r>
          </a:p>
          <a:p>
            <a:r>
              <a:rPr lang="tr-TR" dirty="0"/>
              <a:t>Do </a:t>
            </a:r>
            <a:r>
              <a:rPr lang="tr-TR" dirty="0" err="1"/>
              <a:t>the</a:t>
            </a:r>
            <a:r>
              <a:rPr lang="tr-TR" dirty="0"/>
              <a:t> rest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sub-scale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D8A37EF1-5DFC-4FAD-8B3C-735E08125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506" y="2857579"/>
            <a:ext cx="9532470" cy="321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891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951A09FE-5F27-4DF9-9B07-1BF9A871A3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4189" y="776943"/>
            <a:ext cx="10523176" cy="490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320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F1FB67-D417-41D2-AA1B-3ABD2FD4C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30997"/>
          </a:xfrm>
        </p:spPr>
        <p:txBody>
          <a:bodyPr/>
          <a:lstStyle/>
          <a:p>
            <a:pPr algn="ctr"/>
            <a:r>
              <a:rPr lang="tr-TR" dirty="0"/>
              <a:t>Activity 2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8AEC4A-3AD5-4DAC-8283-FA1DF5368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598" y="1703293"/>
            <a:ext cx="10058400" cy="4135918"/>
          </a:xfrm>
        </p:spPr>
        <p:txBody>
          <a:bodyPr/>
          <a:lstStyle/>
          <a:p>
            <a:r>
              <a:rPr lang="tr-TR" dirty="0" err="1"/>
              <a:t>Now</a:t>
            </a:r>
            <a:r>
              <a:rPr lang="tr-TR" dirty="0"/>
              <a:t> do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step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another</a:t>
            </a:r>
            <a:r>
              <a:rPr lang="tr-TR" dirty="0"/>
              <a:t> </a:t>
            </a:r>
            <a:r>
              <a:rPr lang="tr-TR" dirty="0" err="1"/>
              <a:t>sub-scale</a:t>
            </a:r>
            <a:r>
              <a:rPr lang="tr-TR" dirty="0"/>
              <a:t>: «</a:t>
            </a:r>
            <a:r>
              <a:rPr lang="tr-TR" dirty="0" err="1"/>
              <a:t>Sharing</a:t>
            </a:r>
            <a:r>
              <a:rPr lang="tr-TR" dirty="0"/>
              <a:t> </a:t>
            </a:r>
            <a:r>
              <a:rPr lang="tr-TR" dirty="0" err="1"/>
              <a:t>Experiences</a:t>
            </a:r>
            <a:r>
              <a:rPr lang="tr-TR" dirty="0"/>
              <a:t>»</a:t>
            </a:r>
          </a:p>
          <a:p>
            <a:r>
              <a:rPr lang="tr-TR" dirty="0"/>
              <a:t>Select Q2, Q3, Q7(R), Q8, Q9, Q10, Q17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/>
              <a:t>Work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reverse</a:t>
            </a:r>
            <a:r>
              <a:rPr lang="tr-TR" dirty="0"/>
              <a:t> </a:t>
            </a:r>
            <a:r>
              <a:rPr lang="tr-TR" dirty="0" err="1"/>
              <a:t>item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/>
              <a:t>Create</a:t>
            </a:r>
            <a:r>
              <a:rPr lang="tr-TR" dirty="0"/>
              <a:t> a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variable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sub-scale</a:t>
            </a:r>
            <a:r>
              <a:rPr lang="tr-TR" dirty="0"/>
              <a:t>;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mean</a:t>
            </a:r>
            <a:r>
              <a:rPr lang="tr-TR" dirty="0"/>
              <a:t> (not </a:t>
            </a:r>
            <a:r>
              <a:rPr lang="tr-TR" dirty="0" err="1"/>
              <a:t>sum</a:t>
            </a:r>
            <a:r>
              <a:rPr lang="tr-TR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/>
              <a:t>Develop</a:t>
            </a:r>
            <a:r>
              <a:rPr lang="tr-TR" dirty="0"/>
              <a:t> a </a:t>
            </a:r>
            <a:r>
              <a:rPr lang="tr-TR" dirty="0" err="1"/>
              <a:t>table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present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results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/>
              <a:t>Interpret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results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0783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F1FB67-D417-41D2-AA1B-3ABD2FD4C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30997"/>
          </a:xfrm>
        </p:spPr>
        <p:txBody>
          <a:bodyPr/>
          <a:lstStyle/>
          <a:p>
            <a:pPr algn="ctr"/>
            <a:r>
              <a:rPr lang="tr-TR" dirty="0"/>
              <a:t>Activity 6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8AEC4A-3AD5-4DAC-8283-FA1DF5368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598" y="1703293"/>
            <a:ext cx="10058400" cy="4135918"/>
          </a:xfrm>
        </p:spPr>
        <p:txBody>
          <a:bodyPr/>
          <a:lstStyle/>
          <a:p>
            <a:r>
              <a:rPr lang="tr-TR" dirty="0" err="1"/>
              <a:t>Now</a:t>
            </a:r>
            <a:r>
              <a:rPr lang="tr-TR" dirty="0"/>
              <a:t> do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step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another</a:t>
            </a:r>
            <a:r>
              <a:rPr lang="tr-TR" dirty="0"/>
              <a:t> </a:t>
            </a:r>
            <a:r>
              <a:rPr lang="tr-TR" dirty="0" err="1"/>
              <a:t>sub-scale</a:t>
            </a:r>
            <a:r>
              <a:rPr lang="tr-TR" dirty="0"/>
              <a:t>: «</a:t>
            </a:r>
            <a:r>
              <a:rPr lang="tr-TR" dirty="0" err="1"/>
              <a:t>Helping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Experience</a:t>
            </a:r>
            <a:r>
              <a:rPr lang="tr-TR" dirty="0"/>
              <a:t> </a:t>
            </a:r>
            <a:r>
              <a:rPr lang="tr-TR" dirty="0" err="1"/>
              <a:t>Foreign</a:t>
            </a:r>
            <a:r>
              <a:rPr lang="tr-TR" dirty="0"/>
              <a:t> </a:t>
            </a:r>
            <a:r>
              <a:rPr lang="tr-TR" dirty="0" err="1"/>
              <a:t>Culture</a:t>
            </a:r>
            <a:r>
              <a:rPr lang="tr-TR" dirty="0"/>
              <a:t>»</a:t>
            </a:r>
          </a:p>
          <a:p>
            <a:r>
              <a:rPr lang="tr-TR" dirty="0"/>
              <a:t>Select Q4, Q6(R), Q12, Q14, Q15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/>
              <a:t>Work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reverse</a:t>
            </a:r>
            <a:r>
              <a:rPr lang="tr-TR" dirty="0"/>
              <a:t> </a:t>
            </a:r>
            <a:r>
              <a:rPr lang="tr-TR"/>
              <a:t>item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/>
              <a:t>Create</a:t>
            </a:r>
            <a:r>
              <a:rPr lang="tr-TR" dirty="0"/>
              <a:t> a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variable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sub-scale</a:t>
            </a:r>
            <a:r>
              <a:rPr lang="tr-TR" dirty="0"/>
              <a:t>;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mean</a:t>
            </a:r>
            <a:r>
              <a:rPr lang="tr-TR" dirty="0"/>
              <a:t> (not </a:t>
            </a:r>
            <a:r>
              <a:rPr lang="tr-TR" dirty="0" err="1"/>
              <a:t>sum</a:t>
            </a:r>
            <a:r>
              <a:rPr lang="tr-TR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/>
              <a:t>Develop</a:t>
            </a:r>
            <a:r>
              <a:rPr lang="tr-TR" dirty="0"/>
              <a:t> a </a:t>
            </a:r>
            <a:r>
              <a:rPr lang="tr-TR" dirty="0" err="1"/>
              <a:t>table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present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results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/>
              <a:t>Interpret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results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295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7617FF-069A-4E22-AD15-A40068A33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53681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/>
              <a:t>Manipulating</a:t>
            </a:r>
            <a:r>
              <a:rPr lang="tr-TR" sz="4000" dirty="0"/>
              <a:t> Data: </a:t>
            </a:r>
            <a:r>
              <a:rPr lang="tr-TR" sz="4000" dirty="0" err="1"/>
              <a:t>Getting</a:t>
            </a:r>
            <a:r>
              <a:rPr lang="tr-TR" sz="4000" dirty="0"/>
              <a:t> </a:t>
            </a:r>
            <a:r>
              <a:rPr lang="tr-TR" sz="4000" dirty="0" err="1"/>
              <a:t>the</a:t>
            </a:r>
            <a:r>
              <a:rPr lang="tr-TR" sz="4000" dirty="0"/>
              <a:t> </a:t>
            </a:r>
            <a:r>
              <a:rPr lang="tr-TR" sz="4000" dirty="0" err="1"/>
              <a:t>Sum</a:t>
            </a:r>
            <a:br>
              <a:rPr lang="tr-TR" sz="4000" dirty="0"/>
            </a:br>
            <a:r>
              <a:rPr lang="tr-TR" sz="1600" dirty="0" err="1"/>
              <a:t>Use</a:t>
            </a:r>
            <a:r>
              <a:rPr lang="tr-TR" sz="1600" dirty="0"/>
              <a:t> </a:t>
            </a:r>
            <a:r>
              <a:rPr lang="tr-TR" sz="1600" i="1" dirty="0" err="1"/>
              <a:t>ELT_Descriptive_Statistics_With_Motivation_Items</a:t>
            </a:r>
            <a:endParaRPr lang="tr-TR" sz="1600" i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E866BF-5C90-4F08-AA83-B6D0C0717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27200"/>
            <a:ext cx="10058400" cy="4141894"/>
          </a:xfrm>
        </p:spPr>
        <p:txBody>
          <a:bodyPr>
            <a:normAutofit/>
          </a:bodyPr>
          <a:lstStyle/>
          <a:p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want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get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b="1" dirty="0"/>
              <a:t>SUM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Sub-Scale</a:t>
            </a:r>
            <a:r>
              <a:rPr lang="tr-TR" dirty="0"/>
              <a:t> «</a:t>
            </a:r>
            <a:r>
              <a:rPr lang="tr-TR" b="1" i="1" dirty="0" err="1"/>
              <a:t>Intrinsic</a:t>
            </a:r>
            <a:r>
              <a:rPr lang="tr-TR" b="1" i="1" dirty="0"/>
              <a:t> </a:t>
            </a:r>
            <a:r>
              <a:rPr lang="tr-TR" b="1" i="1" dirty="0" err="1"/>
              <a:t>Motivation</a:t>
            </a:r>
            <a:r>
              <a:rPr lang="tr-TR" b="1" i="1" dirty="0"/>
              <a:t>»</a:t>
            </a:r>
            <a:r>
              <a:rPr lang="tr-TR" dirty="0"/>
              <a:t> (</a:t>
            </a:r>
            <a:r>
              <a:rPr lang="tr-TR" dirty="0" err="1"/>
              <a:t>Items</a:t>
            </a:r>
            <a:r>
              <a:rPr lang="tr-TR" dirty="0"/>
              <a:t> 1, 2)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latin typeface="SRASans1.0-Book"/>
              </a:rPr>
              <a:t>From the menu at the top of the screen, click on </a:t>
            </a:r>
            <a:r>
              <a:rPr lang="en-US" sz="2000" b="1" i="0" u="none" strike="noStrike" baseline="0" dirty="0">
                <a:latin typeface="SRASans1.0-Bold"/>
              </a:rPr>
              <a:t>Transform</a:t>
            </a:r>
            <a:r>
              <a:rPr lang="en-US" sz="2000" b="0" i="0" u="none" strike="noStrike" baseline="0" dirty="0">
                <a:latin typeface="SRASans1.0-Book"/>
              </a:rPr>
              <a:t>, then click on </a:t>
            </a:r>
            <a:r>
              <a:rPr lang="en-US" sz="2000" b="1" i="0" u="none" strike="noStrike" baseline="0" dirty="0">
                <a:latin typeface="SRASans1.0-Bold"/>
              </a:rPr>
              <a:t>Compute Variable</a:t>
            </a:r>
            <a:r>
              <a:rPr lang="en-US" sz="2000" b="0" i="0" u="none" strike="noStrike" baseline="0" dirty="0">
                <a:latin typeface="SRASans1.0-Book"/>
              </a:rPr>
              <a:t>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latin typeface="SRASans1.0-Book"/>
              </a:rPr>
              <a:t>In the </a:t>
            </a:r>
            <a:r>
              <a:rPr lang="en-US" sz="2000" b="1" i="0" u="none" strike="noStrike" baseline="0" dirty="0">
                <a:latin typeface="SRASans1.0-Bold"/>
              </a:rPr>
              <a:t>Target Variable </a:t>
            </a:r>
            <a:r>
              <a:rPr lang="en-US" sz="2000" b="0" i="0" u="none" strike="noStrike" baseline="0" dirty="0">
                <a:latin typeface="SRASans1.0-Book"/>
              </a:rPr>
              <a:t>box, type in the new name you wish to give to the total scale scores</a:t>
            </a:r>
            <a:r>
              <a:rPr lang="tr-TR" sz="2000" b="0" i="0" u="none" strike="noStrike" baseline="0" dirty="0">
                <a:latin typeface="SRASans1.0-Book"/>
              </a:rPr>
              <a:t> (</a:t>
            </a:r>
            <a:r>
              <a:rPr lang="tr-TR" sz="2000" b="1" i="0" u="none" strike="noStrike" baseline="0" dirty="0" err="1">
                <a:latin typeface="SRASans1.0-Book"/>
              </a:rPr>
              <a:t>IntMot</a:t>
            </a:r>
            <a:r>
              <a:rPr lang="tr-TR" dirty="0">
                <a:latin typeface="SRASans1.0-Book"/>
              </a:rPr>
              <a:t>)</a:t>
            </a:r>
            <a:r>
              <a:rPr lang="en-US" sz="2000" b="0" i="0" u="none" strike="noStrike" baseline="0" dirty="0">
                <a:latin typeface="SRASans1.0-Book"/>
              </a:rPr>
              <a:t>. </a:t>
            </a:r>
            <a:endParaRPr lang="tr-TR" sz="2000" b="0" i="0" u="none" strike="noStrike" baseline="0" dirty="0">
              <a:latin typeface="SRASans1.0-Book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tr-TR" sz="2000" b="0" i="0" u="none" strike="noStrike" baseline="0" dirty="0">
                <a:latin typeface="SRASans1.0-Book"/>
              </a:rPr>
              <a:t>Select </a:t>
            </a:r>
            <a:r>
              <a:rPr lang="tr-TR" sz="2000" b="1" i="0" u="none" strike="noStrike" baseline="0" dirty="0">
                <a:latin typeface="SRASans1.0-Book"/>
              </a:rPr>
              <a:t>Statistical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under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1" i="0" u="none" strike="noStrike" baseline="0" dirty="0" err="1">
                <a:latin typeface="SRASans1.0-Book"/>
              </a:rPr>
              <a:t>Function</a:t>
            </a:r>
            <a:r>
              <a:rPr lang="tr-TR" sz="2000" b="1" i="0" u="none" strike="noStrike" baseline="0" dirty="0">
                <a:latin typeface="SRASans1.0-Book"/>
              </a:rPr>
              <a:t> </a:t>
            </a:r>
            <a:r>
              <a:rPr lang="tr-TR" sz="2000" b="1" i="0" u="none" strike="noStrike" baseline="0" dirty="0" err="1">
                <a:latin typeface="SRASans1.0-Book"/>
              </a:rPr>
              <a:t>Group</a:t>
            </a:r>
            <a:r>
              <a:rPr lang="tr-TR" sz="2000" b="0" i="0" u="none" strike="noStrike" baseline="0" dirty="0">
                <a:latin typeface="SRASans1.0-Book"/>
              </a:rPr>
              <a:t>. </a:t>
            </a:r>
            <a:r>
              <a:rPr lang="tr-TR" sz="2000" b="0" i="0" u="none" strike="noStrike" baseline="0" dirty="0" err="1">
                <a:latin typeface="SRASans1.0-Book"/>
              </a:rPr>
              <a:t>Then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select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1" i="0" u="none" strike="noStrike" baseline="0" dirty="0" err="1">
                <a:latin typeface="SRASans1.0-Book"/>
              </a:rPr>
              <a:t>Sum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under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1" i="0" u="none" strike="noStrike" baseline="0" dirty="0" err="1">
                <a:latin typeface="SRASans1.0-Book"/>
              </a:rPr>
              <a:t>Functions</a:t>
            </a:r>
            <a:r>
              <a:rPr lang="tr-TR" sz="2000" b="1" i="0" u="none" strike="noStrike" baseline="0" dirty="0">
                <a:latin typeface="SRASans1.0-Book"/>
              </a:rPr>
              <a:t> </a:t>
            </a:r>
            <a:r>
              <a:rPr lang="tr-TR" sz="2000" b="1" i="0" u="none" strike="noStrike" baseline="0" dirty="0" err="1">
                <a:latin typeface="SRASans1.0-Book"/>
              </a:rPr>
              <a:t>and</a:t>
            </a:r>
            <a:r>
              <a:rPr lang="tr-TR" sz="2000" b="1" i="0" u="none" strike="noStrike" baseline="0" dirty="0">
                <a:latin typeface="SRASans1.0-Book"/>
              </a:rPr>
              <a:t> Special </a:t>
            </a:r>
            <a:r>
              <a:rPr lang="tr-TR" sz="2000" b="1" i="0" u="none" strike="noStrike" baseline="0" dirty="0" err="1">
                <a:latin typeface="SRASans1.0-Book"/>
              </a:rPr>
              <a:t>Variables</a:t>
            </a:r>
            <a:r>
              <a:rPr lang="tr-TR" sz="2000" b="0" i="0" u="none" strike="noStrike" baseline="0" dirty="0">
                <a:latin typeface="SRASans1.0-Book"/>
              </a:rPr>
              <a:t>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latin typeface="SRASans1.0-Book"/>
              </a:rPr>
              <a:t>From the list of variables on the left-hand side, </a:t>
            </a:r>
            <a:r>
              <a:rPr lang="tr-TR" sz="2000" b="0" i="0" u="none" strike="noStrike" baseline="0" dirty="0" err="1">
                <a:latin typeface="SRASans1.0-Book"/>
              </a:rPr>
              <a:t>double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en-US" sz="2000" b="0" i="0" u="none" strike="noStrike" baseline="0" dirty="0">
                <a:latin typeface="SRASans1.0-Book"/>
              </a:rPr>
              <a:t>click on the item</a:t>
            </a:r>
            <a:r>
              <a:rPr lang="tr-TR" sz="2000" b="0" i="0" u="none" strike="noStrike" baseline="0" dirty="0">
                <a:latin typeface="SRASans1.0-Book"/>
              </a:rPr>
              <a:t>s </a:t>
            </a:r>
            <a:r>
              <a:rPr lang="tr-TR" sz="2000" b="0" i="0" u="none" strike="noStrike" baseline="0" dirty="0" err="1">
                <a:latin typeface="SRASans1.0-Book"/>
              </a:rPr>
              <a:t>you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want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to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add</a:t>
            </a:r>
            <a:r>
              <a:rPr lang="en-US" sz="2000" b="0" i="0" u="none" strike="noStrike" baseline="0" dirty="0">
                <a:latin typeface="SRASans1.0-Book"/>
              </a:rPr>
              <a:t> in the </a:t>
            </a:r>
            <a:r>
              <a:rPr lang="tr-TR" sz="2000" b="0" i="0" u="none" strike="noStrike" baseline="0" dirty="0" err="1">
                <a:latin typeface="SRASans1.0-Book"/>
              </a:rPr>
              <a:t>sub</a:t>
            </a:r>
            <a:r>
              <a:rPr lang="tr-TR" sz="2000" b="0" i="0" u="none" strike="noStrike" baseline="0" dirty="0">
                <a:latin typeface="SRASans1.0-Book"/>
              </a:rPr>
              <a:t>-</a:t>
            </a:r>
            <a:r>
              <a:rPr lang="en-US" sz="2000" b="0" i="0" u="none" strike="noStrike" baseline="0" dirty="0">
                <a:latin typeface="SRASans1.0-Book"/>
              </a:rPr>
              <a:t>scale (</a:t>
            </a:r>
            <a:r>
              <a:rPr lang="tr-TR" sz="2000" b="0" i="0" u="none" strike="noStrike" baseline="0" dirty="0">
                <a:latin typeface="SRASans1.0-Book"/>
              </a:rPr>
              <a:t>Q1, Q2</a:t>
            </a:r>
            <a:r>
              <a:rPr lang="en-US" sz="2000" b="0" i="0" u="none" strike="noStrike" baseline="0" dirty="0">
                <a:latin typeface="SRASans1.0-Book"/>
              </a:rPr>
              <a:t>).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Make</a:t>
            </a:r>
            <a:r>
              <a:rPr lang="tr-TR" sz="2000" b="0" i="0" u="none" strike="noStrike" baseline="0" dirty="0">
                <a:latin typeface="SRASans1.0-Book"/>
              </a:rPr>
              <a:t> sure </a:t>
            </a:r>
            <a:r>
              <a:rPr lang="tr-TR" sz="2000" b="0" i="0" u="none" strike="noStrike" baseline="0" dirty="0" err="1">
                <a:latin typeface="SRASans1.0-Book"/>
              </a:rPr>
              <a:t>there</a:t>
            </a:r>
            <a:r>
              <a:rPr lang="tr-TR" sz="2000" b="0" i="0" u="none" strike="noStrike" baseline="0" dirty="0">
                <a:latin typeface="SRASans1.0-Book"/>
              </a:rPr>
              <a:t> is a </a:t>
            </a:r>
            <a:r>
              <a:rPr lang="tr-TR" sz="2000" b="0" i="0" u="none" strike="noStrike" baseline="0" dirty="0" err="1">
                <a:latin typeface="SRASans1.0-Book"/>
              </a:rPr>
              <a:t>comma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between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each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item</a:t>
            </a:r>
            <a:r>
              <a:rPr lang="tr-TR" sz="2000" b="0" i="0" u="none" strike="noStrike" baseline="0" dirty="0">
                <a:latin typeface="SRASans1.0-Book"/>
              </a:rPr>
              <a:t>. </a:t>
            </a:r>
            <a:endParaRPr lang="en-US" sz="2000" b="0" i="0" u="none" strike="noStrike" baseline="0" dirty="0">
              <a:latin typeface="SRASans1.0-Book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latin typeface="SRASans1.0-Book"/>
              </a:rPr>
              <a:t>Click </a:t>
            </a:r>
            <a:r>
              <a:rPr lang="en-US" sz="2000" b="1" i="0" u="none" strike="noStrike" baseline="0" dirty="0">
                <a:latin typeface="SRASans1.0-Bold"/>
              </a:rPr>
              <a:t>OK</a:t>
            </a:r>
            <a:endParaRPr lang="tr-TR" sz="2000" b="1" i="0" u="none" strike="noStrike" baseline="0" dirty="0">
              <a:latin typeface="SRASans1.0-Bold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latin typeface="SRASerif1.1-Book"/>
              </a:rPr>
              <a:t>This will create a new variable at the end of your data set called </a:t>
            </a:r>
            <a:r>
              <a:rPr lang="tr-TR" sz="2000" b="0" i="0" u="none" strike="noStrike" baseline="0" dirty="0">
                <a:latin typeface="SRASerif1.1-Book"/>
              </a:rPr>
              <a:t>«</a:t>
            </a:r>
            <a:r>
              <a:rPr lang="tr-TR" sz="2000" b="1" i="0" u="none" strike="noStrike" baseline="0" dirty="0" err="1">
                <a:latin typeface="SRASerif1.1-Book"/>
              </a:rPr>
              <a:t>IntMot</a:t>
            </a:r>
            <a:r>
              <a:rPr lang="tr-TR" sz="2000" b="1" i="0" u="none" strike="noStrike" baseline="0" dirty="0">
                <a:latin typeface="SRASerif1.1-Book"/>
              </a:rPr>
              <a:t>»</a:t>
            </a:r>
            <a:r>
              <a:rPr lang="en-US" sz="2000" b="0" i="0" u="none" strike="noStrike" baseline="0" dirty="0">
                <a:latin typeface="SRASerif1.1-Book"/>
              </a:rPr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342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6AEB2A-A5F0-EAF1-675F-D56953019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45B6EF54-C2BE-8398-0170-BED330687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60" y="0"/>
            <a:ext cx="118997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192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7617FF-069A-4E22-AD15-A40068A33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01538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/>
              <a:t>Manipulating</a:t>
            </a:r>
            <a:r>
              <a:rPr lang="tr-TR" sz="4000" dirty="0"/>
              <a:t> Data: </a:t>
            </a:r>
            <a:r>
              <a:rPr lang="tr-TR" sz="4000" dirty="0" err="1"/>
              <a:t>Getting</a:t>
            </a:r>
            <a:r>
              <a:rPr lang="tr-TR" sz="4000" dirty="0"/>
              <a:t> </a:t>
            </a:r>
            <a:r>
              <a:rPr lang="tr-TR" sz="4000" dirty="0" err="1"/>
              <a:t>the</a:t>
            </a:r>
            <a:r>
              <a:rPr lang="tr-TR" sz="4000" dirty="0"/>
              <a:t> </a:t>
            </a:r>
            <a:r>
              <a:rPr lang="tr-TR" sz="4000" dirty="0" err="1"/>
              <a:t>Mean</a:t>
            </a:r>
            <a:endParaRPr lang="tr-TR" sz="40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E866BF-5C90-4F08-AA83-B6D0C0717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27200"/>
            <a:ext cx="10058400" cy="4141894"/>
          </a:xfrm>
        </p:spPr>
        <p:txBody>
          <a:bodyPr>
            <a:normAutofit/>
          </a:bodyPr>
          <a:lstStyle/>
          <a:p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want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get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b="1" dirty="0"/>
              <a:t>MEAN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Sub-Scale</a:t>
            </a:r>
            <a:r>
              <a:rPr lang="tr-TR" dirty="0"/>
              <a:t> «</a:t>
            </a:r>
            <a:r>
              <a:rPr lang="tr-TR" b="1" i="1" dirty="0"/>
              <a:t> </a:t>
            </a:r>
            <a:r>
              <a:rPr lang="tr-TR" b="1" i="1" dirty="0" err="1"/>
              <a:t>Extrinsic</a:t>
            </a:r>
            <a:r>
              <a:rPr lang="tr-TR" b="1" i="1" dirty="0"/>
              <a:t> </a:t>
            </a:r>
            <a:r>
              <a:rPr lang="tr-TR" b="1" i="1" dirty="0" err="1"/>
              <a:t>Motivation</a:t>
            </a:r>
            <a:r>
              <a:rPr lang="tr-TR" b="1" i="1" dirty="0"/>
              <a:t>»</a:t>
            </a:r>
            <a:r>
              <a:rPr lang="tr-TR" dirty="0"/>
              <a:t> (</a:t>
            </a:r>
            <a:r>
              <a:rPr lang="tr-TR" dirty="0" err="1"/>
              <a:t>Items</a:t>
            </a:r>
            <a:r>
              <a:rPr lang="tr-TR" dirty="0"/>
              <a:t> 3, 4, 5)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b="0" i="0" u="none" strike="noStrike" baseline="0" dirty="0" err="1">
                <a:latin typeface="SRASans1.0-Book"/>
              </a:rPr>
              <a:t>Follow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the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same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procedure</a:t>
            </a:r>
            <a:r>
              <a:rPr lang="tr-TR" sz="2000" b="0" i="0" u="none" strike="noStrike" baseline="0" dirty="0">
                <a:latin typeface="SRASans1.0-Book"/>
              </a:rPr>
              <a:t> as </a:t>
            </a:r>
            <a:r>
              <a:rPr lang="tr-TR" sz="2000" b="0" i="0" u="none" strike="noStrike" baseline="0" dirty="0" err="1">
                <a:latin typeface="SRASans1.0-Book"/>
              </a:rPr>
              <a:t>you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did</a:t>
            </a:r>
            <a:r>
              <a:rPr lang="tr-TR" sz="2000" b="0" i="0" u="none" strike="noStrike" baseline="0" dirty="0">
                <a:latin typeface="SRASans1.0-Book"/>
              </a:rPr>
              <a:t> </a:t>
            </a:r>
            <a:r>
              <a:rPr lang="tr-TR" sz="2000" b="0" i="0" u="none" strike="noStrike" baseline="0" dirty="0" err="1">
                <a:latin typeface="SRASans1.0-Book"/>
              </a:rPr>
              <a:t>for</a:t>
            </a:r>
            <a:r>
              <a:rPr lang="tr-TR" sz="2000" b="0" i="0" u="none" strike="noStrike" baseline="0" dirty="0">
                <a:latin typeface="SRASans1.0-Book"/>
              </a:rPr>
              <a:t> SUM. </a:t>
            </a:r>
            <a:r>
              <a:rPr lang="tr-TR" dirty="0">
                <a:latin typeface="SRASans1.0-Book"/>
              </a:rPr>
              <a:t>But </a:t>
            </a:r>
            <a:r>
              <a:rPr lang="tr-TR" dirty="0" err="1">
                <a:latin typeface="SRASans1.0-Book"/>
              </a:rPr>
              <a:t>select</a:t>
            </a:r>
            <a:r>
              <a:rPr lang="tr-TR" dirty="0">
                <a:latin typeface="SRASans1.0-Book"/>
              </a:rPr>
              <a:t> </a:t>
            </a:r>
            <a:r>
              <a:rPr lang="tr-TR" b="1" dirty="0" err="1">
                <a:latin typeface="SRASans1.0-Book"/>
              </a:rPr>
              <a:t>Mean</a:t>
            </a:r>
            <a:r>
              <a:rPr lang="tr-TR" dirty="0">
                <a:latin typeface="SRASans1.0-Book"/>
              </a:rPr>
              <a:t> </a:t>
            </a:r>
            <a:r>
              <a:rPr lang="tr-TR" dirty="0" err="1">
                <a:latin typeface="SRASans1.0-Book"/>
              </a:rPr>
              <a:t>under</a:t>
            </a:r>
            <a:r>
              <a:rPr lang="tr-TR" dirty="0">
                <a:latin typeface="SRASans1.0-Book"/>
              </a:rPr>
              <a:t> </a:t>
            </a:r>
            <a:r>
              <a:rPr lang="tr-TR" b="1" dirty="0" err="1">
                <a:latin typeface="SRASans1.0-Book"/>
              </a:rPr>
              <a:t>Functions</a:t>
            </a:r>
            <a:r>
              <a:rPr lang="tr-TR" b="1" dirty="0">
                <a:latin typeface="SRASans1.0-Book"/>
              </a:rPr>
              <a:t> </a:t>
            </a:r>
            <a:r>
              <a:rPr lang="tr-TR" b="1" dirty="0" err="1">
                <a:latin typeface="SRASans1.0-Book"/>
              </a:rPr>
              <a:t>and</a:t>
            </a:r>
            <a:r>
              <a:rPr lang="tr-TR" b="1" dirty="0">
                <a:latin typeface="SRASans1.0-Book"/>
              </a:rPr>
              <a:t> Special </a:t>
            </a:r>
            <a:r>
              <a:rPr lang="tr-TR" b="1" dirty="0" err="1">
                <a:latin typeface="SRASans1.0-Book"/>
              </a:rPr>
              <a:t>Variables</a:t>
            </a:r>
            <a:r>
              <a:rPr lang="tr-TR" dirty="0">
                <a:latin typeface="SRASans1.0-Book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latin typeface="SRASans1.0-Book"/>
              </a:rPr>
              <a:t>In the </a:t>
            </a:r>
            <a:r>
              <a:rPr lang="en-US" sz="2000" b="1" i="0" u="none" strike="noStrike" baseline="0" dirty="0">
                <a:latin typeface="SRASans1.0-Bold"/>
              </a:rPr>
              <a:t>Target Variable </a:t>
            </a:r>
            <a:r>
              <a:rPr lang="en-US" sz="2000" b="0" i="0" u="none" strike="noStrike" baseline="0" dirty="0">
                <a:latin typeface="SRASans1.0-Book"/>
              </a:rPr>
              <a:t>box, type in the new name you wish to give to the total scale scores</a:t>
            </a:r>
            <a:r>
              <a:rPr lang="tr-TR" sz="2000" b="0" i="0" u="none" strike="noStrike" baseline="0" dirty="0">
                <a:latin typeface="SRASans1.0-Book"/>
              </a:rPr>
              <a:t> (</a:t>
            </a:r>
            <a:r>
              <a:rPr lang="tr-TR" sz="2000" b="1" i="0" u="none" strike="noStrike" baseline="0" dirty="0" err="1">
                <a:latin typeface="SRASans1.0-Book"/>
              </a:rPr>
              <a:t>ExtMot</a:t>
            </a:r>
            <a:r>
              <a:rPr lang="tr-TR" dirty="0">
                <a:latin typeface="SRASans1.0-Book"/>
              </a:rPr>
              <a:t>)</a:t>
            </a:r>
            <a:r>
              <a:rPr lang="en-US" sz="2000" b="0" i="0" u="none" strike="noStrike" baseline="0" dirty="0">
                <a:latin typeface="SRASans1.0-Book"/>
              </a:rPr>
              <a:t>. </a:t>
            </a:r>
            <a:endParaRPr lang="tr-TR" sz="2000" b="0" i="0" u="none" strike="noStrike" baseline="0" dirty="0">
              <a:latin typeface="SRASans1.0-Book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2000" b="0" i="1" u="none" strike="noStrike" baseline="0" dirty="0">
                <a:latin typeface="SRASans1.0-Book"/>
              </a:rPr>
              <a:t>BUT, </a:t>
            </a:r>
            <a:r>
              <a:rPr lang="tr-TR" sz="2000" b="0" i="1" u="none" strike="noStrike" baseline="0" dirty="0" err="1">
                <a:latin typeface="SRASans1.0-Book"/>
              </a:rPr>
              <a:t>this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will</a:t>
            </a:r>
            <a:r>
              <a:rPr lang="tr-TR" sz="2000" b="0" i="1" u="none" strike="noStrike" baseline="0" dirty="0">
                <a:latin typeface="SRASans1.0-Book"/>
              </a:rPr>
              <a:t> not </a:t>
            </a:r>
            <a:r>
              <a:rPr lang="tr-TR" sz="2000" b="0" i="1" u="none" strike="noStrike" baseline="0" dirty="0" err="1">
                <a:latin typeface="SRASans1.0-Book"/>
              </a:rPr>
              <a:t>round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the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mean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scores</a:t>
            </a:r>
            <a:r>
              <a:rPr lang="tr-TR" sz="2000" b="0" i="1" u="none" strike="noStrike" baseline="0" dirty="0">
                <a:latin typeface="SRASans1.0-Book"/>
              </a:rPr>
              <a:t>, </a:t>
            </a:r>
            <a:r>
              <a:rPr lang="tr-TR" sz="2000" b="0" i="1" u="none" strike="noStrike" baseline="0" dirty="0" err="1">
                <a:latin typeface="SRASans1.0-Book"/>
              </a:rPr>
              <a:t>so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you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will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have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fractional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numbers</a:t>
            </a:r>
            <a:r>
              <a:rPr lang="tr-TR" sz="2000" b="0" i="1" u="none" strike="noStrike" baseline="0" dirty="0">
                <a:latin typeface="SRASans1.0-Book"/>
              </a:rPr>
              <a:t>. </a:t>
            </a:r>
            <a:r>
              <a:rPr lang="tr-TR" sz="2000" b="0" i="1" u="none" strike="noStrike" baseline="0" dirty="0" err="1">
                <a:latin typeface="SRASans1.0-Book"/>
              </a:rPr>
              <a:t>If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you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want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to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have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rounded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scores</a:t>
            </a:r>
            <a:r>
              <a:rPr lang="tr-TR" sz="2000" b="0" i="1" u="none" strike="noStrike" baseline="0" dirty="0">
                <a:latin typeface="SRASans1.0-Book"/>
              </a:rPr>
              <a:t> (no </a:t>
            </a:r>
            <a:r>
              <a:rPr lang="tr-TR" sz="2000" b="0" i="1" u="none" strike="noStrike" baseline="0" dirty="0" err="1">
                <a:latin typeface="SRASans1.0-Book"/>
              </a:rPr>
              <a:t>fractions</a:t>
            </a:r>
            <a:r>
              <a:rPr lang="tr-TR" sz="2000" b="0" i="1" u="none" strike="noStrike" baseline="0" dirty="0">
                <a:latin typeface="SRASans1.0-Book"/>
              </a:rPr>
              <a:t>), </a:t>
            </a:r>
            <a:r>
              <a:rPr lang="tr-TR" sz="2000" b="0" i="1" u="none" strike="noStrike" baseline="0" dirty="0" err="1">
                <a:latin typeface="SRASans1.0-Book"/>
              </a:rPr>
              <a:t>type</a:t>
            </a:r>
            <a:r>
              <a:rPr lang="tr-TR" sz="2000" b="0" i="1" u="none" strike="noStrike" baseline="0" dirty="0">
                <a:latin typeface="SRASans1.0-Book"/>
              </a:rPr>
              <a:t> in </a:t>
            </a:r>
            <a:r>
              <a:rPr lang="tr-TR" sz="2000" b="0" i="1" u="none" strike="noStrike" baseline="0" dirty="0" err="1">
                <a:latin typeface="SRASans1.0-Book"/>
              </a:rPr>
              <a:t>the</a:t>
            </a:r>
            <a:r>
              <a:rPr lang="tr-TR" sz="2000" b="0" i="1" u="none" strike="noStrike" baseline="0" dirty="0">
                <a:latin typeface="SRASans1.0-Book"/>
              </a:rPr>
              <a:t> </a:t>
            </a:r>
            <a:r>
              <a:rPr lang="tr-TR" sz="2000" b="0" i="1" u="none" strike="noStrike" baseline="0" dirty="0" err="1">
                <a:latin typeface="SRASans1.0-Book"/>
              </a:rPr>
              <a:t>following</a:t>
            </a:r>
            <a:r>
              <a:rPr lang="tr-TR" sz="2000" b="0" i="1" u="none" strike="noStrike" baseline="0" dirty="0">
                <a:latin typeface="SRASans1.0-Book"/>
              </a:rPr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b="1" dirty="0" err="1">
                <a:solidFill>
                  <a:srgbClr val="FF0000"/>
                </a:solidFill>
                <a:latin typeface="SRASans1.0-Book"/>
              </a:rPr>
              <a:t>r</a:t>
            </a:r>
            <a:r>
              <a:rPr lang="tr-TR" b="1" i="0" u="none" strike="noStrike" baseline="0" dirty="0" err="1">
                <a:solidFill>
                  <a:srgbClr val="FF0000"/>
                </a:solidFill>
                <a:latin typeface="SRASans1.0-Book"/>
              </a:rPr>
              <a:t>nd</a:t>
            </a:r>
            <a:r>
              <a:rPr lang="tr-TR" b="1" i="0" u="none" strike="noStrike" baseline="0" dirty="0">
                <a:solidFill>
                  <a:srgbClr val="FF0000"/>
                </a:solidFill>
                <a:latin typeface="SRASans1.0-Book"/>
              </a:rPr>
              <a:t>(MEAN(</a:t>
            </a:r>
            <a:r>
              <a:rPr lang="tr-TR" sz="1800" b="1" i="0" u="none" strike="noStrike" baseline="0" dirty="0">
                <a:solidFill>
                  <a:srgbClr val="FF0000"/>
                </a:solidFill>
                <a:latin typeface="SRASans1.0-Book"/>
              </a:rPr>
              <a:t>Q1, Q5, Q11, Q13, Q16),1)</a:t>
            </a:r>
            <a:endParaRPr lang="tr-TR" b="1" i="0" u="none" strike="noStrike" baseline="0" dirty="0">
              <a:solidFill>
                <a:srgbClr val="FF0000"/>
              </a:solidFill>
              <a:latin typeface="SRASans1.0-Book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latin typeface="SRASerif1.1-Book"/>
              </a:rPr>
              <a:t>This will create a new variable at the end of your data set called </a:t>
            </a:r>
            <a:r>
              <a:rPr lang="tr-TR" sz="2000" b="0" i="0" u="none" strike="noStrike" baseline="0" dirty="0">
                <a:latin typeface="SRASerif1.1-Book"/>
              </a:rPr>
              <a:t>«</a:t>
            </a:r>
            <a:r>
              <a:rPr lang="tr-TR" sz="2000" b="1" i="0" u="none" strike="noStrike" baseline="0" dirty="0" err="1">
                <a:latin typeface="SRASerif1.1-Book"/>
              </a:rPr>
              <a:t>ExtMot</a:t>
            </a:r>
            <a:r>
              <a:rPr lang="tr-TR" sz="2000" b="1" i="0" u="none" strike="noStrike" baseline="0" dirty="0">
                <a:latin typeface="SRASerif1.1-Book"/>
              </a:rPr>
              <a:t>»</a:t>
            </a:r>
            <a:r>
              <a:rPr lang="en-US" sz="2000" b="0" i="0" u="none" strike="noStrike" baseline="0" dirty="0">
                <a:latin typeface="SRASerif1.1-Book"/>
              </a:rPr>
              <a:t>.</a:t>
            </a:r>
            <a:endParaRPr lang="tr-TR" sz="2000" b="0" i="0" u="none" strike="noStrike" baseline="0" dirty="0">
              <a:latin typeface="SRASans1.0-Book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b="0" i="0" u="none" strike="noStrike" baseline="0" dirty="0">
              <a:latin typeface="SRASans1.0-Book"/>
            </a:endParaRPr>
          </a:p>
          <a:p>
            <a:pPr algn="l">
              <a:buFont typeface="Wingdings" panose="05000000000000000000" pitchFamily="2" charset="2"/>
              <a:buChar char="Ø"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947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DFC5394D-F9EC-6A4D-4EF5-5B1ABD89BC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734" y="1"/>
            <a:ext cx="12079265" cy="6858000"/>
          </a:xfrm>
        </p:spPr>
      </p:pic>
    </p:spTree>
    <p:extLst>
      <p:ext uri="{BB962C8B-B14F-4D97-AF65-F5344CB8AC3E}">
        <p14:creationId xmlns:p14="http://schemas.microsoft.com/office/powerpoint/2010/main" val="266108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EAB14E-7D14-43F4-80ED-4BF4FDF6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800" dirty="0"/>
              <a:t>(</a:t>
            </a:r>
            <a:r>
              <a:rPr lang="tr-TR" sz="4800" dirty="0" err="1"/>
              <a:t>Manipulating</a:t>
            </a:r>
            <a:r>
              <a:rPr lang="tr-TR" sz="4800" dirty="0"/>
              <a:t> Data: </a:t>
            </a:r>
            <a:r>
              <a:rPr lang="tr-TR" sz="4800" dirty="0" err="1"/>
              <a:t>Reversing</a:t>
            </a:r>
            <a:r>
              <a:rPr lang="tr-TR" sz="4800" dirty="0"/>
              <a:t> </a:t>
            </a:r>
            <a:r>
              <a:rPr lang="tr-TR" sz="4800" dirty="0" err="1"/>
              <a:t>Items</a:t>
            </a:r>
            <a:r>
              <a:rPr lang="tr-TR" sz="4800" dirty="0"/>
              <a:t>)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C63881-4CC1-4914-95C1-4D6E414D1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4414172" cy="4023360"/>
          </a:xfrm>
        </p:spPr>
        <p:txBody>
          <a:bodyPr>
            <a:normAutofit/>
          </a:bodyPr>
          <a:lstStyle/>
          <a:p>
            <a:r>
              <a:rPr lang="tr-TR" dirty="0"/>
              <a:t>As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know</a:t>
            </a:r>
            <a:r>
              <a:rPr lang="tr-TR" dirty="0"/>
              <a:t>, </a:t>
            </a:r>
            <a:r>
              <a:rPr lang="tr-TR" dirty="0" err="1"/>
              <a:t>Items</a:t>
            </a:r>
            <a:r>
              <a:rPr lang="tr-TR" dirty="0"/>
              <a:t> 3, 4, 5(R)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related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activities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illustrate</a:t>
            </a:r>
            <a:r>
              <a:rPr lang="tr-TR" dirty="0"/>
              <a:t> </a:t>
            </a:r>
            <a:r>
              <a:rPr lang="tr-TR" dirty="0" err="1"/>
              <a:t>extrinsic</a:t>
            </a:r>
            <a:r>
              <a:rPr lang="tr-TR" dirty="0"/>
              <a:t> </a:t>
            </a:r>
            <a:r>
              <a:rPr lang="tr-TR" dirty="0" err="1"/>
              <a:t>motivation</a:t>
            </a:r>
            <a:endParaRPr lang="tr-TR" dirty="0"/>
          </a:p>
          <a:p>
            <a:r>
              <a:rPr lang="tr-TR" b="1" dirty="0" err="1"/>
              <a:t>Imagine</a:t>
            </a:r>
            <a:r>
              <a:rPr lang="tr-TR" b="1" dirty="0"/>
              <a:t> </a:t>
            </a:r>
            <a:r>
              <a:rPr lang="tr-TR" b="1" dirty="0" err="1"/>
              <a:t>Item</a:t>
            </a:r>
            <a:r>
              <a:rPr lang="tr-TR" b="1" dirty="0"/>
              <a:t> 5 is a </a:t>
            </a:r>
            <a:r>
              <a:rPr lang="tr-TR" b="1" dirty="0" err="1"/>
              <a:t>reverse</a:t>
            </a:r>
            <a:r>
              <a:rPr lang="tr-TR" b="1" dirty="0"/>
              <a:t> </a:t>
            </a:r>
            <a:r>
              <a:rPr lang="tr-TR" b="1" dirty="0" err="1"/>
              <a:t>item</a:t>
            </a:r>
            <a:r>
              <a:rPr lang="tr-TR" b="1" dirty="0"/>
              <a:t>—</a:t>
            </a:r>
            <a:r>
              <a:rPr lang="tr-TR" b="1" dirty="0" err="1"/>
              <a:t>We</a:t>
            </a:r>
            <a:r>
              <a:rPr lang="tr-TR" b="1" dirty="0"/>
              <a:t> </a:t>
            </a:r>
            <a:r>
              <a:rPr lang="tr-TR" b="1" dirty="0" err="1"/>
              <a:t>need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rescore</a:t>
            </a:r>
            <a:r>
              <a:rPr lang="tr-TR" b="1" dirty="0"/>
              <a:t> </a:t>
            </a:r>
            <a:r>
              <a:rPr lang="tr-TR" b="1" dirty="0" err="1"/>
              <a:t>this</a:t>
            </a:r>
            <a:r>
              <a:rPr lang="tr-TR" b="1" dirty="0"/>
              <a:t> </a:t>
            </a:r>
            <a:r>
              <a:rPr lang="tr-TR" b="1" dirty="0" err="1"/>
              <a:t>item</a:t>
            </a:r>
            <a:r>
              <a:rPr lang="tr-TR" b="1" dirty="0"/>
              <a:t> on SPSS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SRASans1.0-Book"/>
              </a:rPr>
              <a:t>From the menu at the top of the screen, click on </a:t>
            </a:r>
            <a:r>
              <a:rPr lang="en-US" sz="1800" b="1" i="0" u="none" strike="noStrike" baseline="0" dirty="0">
                <a:latin typeface="SRASans1.0-Bold"/>
              </a:rPr>
              <a:t>Transform</a:t>
            </a:r>
            <a:r>
              <a:rPr lang="en-US" sz="1800" b="0" i="0" u="none" strike="noStrike" baseline="0" dirty="0">
                <a:latin typeface="SRASans1.0-Book"/>
              </a:rPr>
              <a:t>, then click on </a:t>
            </a:r>
            <a:r>
              <a:rPr lang="en-US" sz="1800" b="1" i="0" u="none" strike="noStrike" baseline="0" dirty="0">
                <a:latin typeface="SRASans1.0-Bold"/>
              </a:rPr>
              <a:t>Recode Into</a:t>
            </a:r>
            <a:r>
              <a:rPr lang="tr-TR" sz="1800" b="1" i="0" u="none" strike="noStrike" baseline="0" dirty="0">
                <a:latin typeface="SRASans1.0-Bold"/>
              </a:rPr>
              <a:t> </a:t>
            </a:r>
            <a:r>
              <a:rPr lang="tr-TR" sz="1800" b="1" i="0" u="none" strike="noStrike" baseline="0" dirty="0" err="1">
                <a:latin typeface="SRASans1.0-Bold"/>
              </a:rPr>
              <a:t>Same</a:t>
            </a:r>
            <a:r>
              <a:rPr lang="tr-TR" sz="1800" b="1" i="0" u="none" strike="noStrike" baseline="0" dirty="0">
                <a:latin typeface="SRASans1.0-Bold"/>
              </a:rPr>
              <a:t> </a:t>
            </a:r>
            <a:r>
              <a:rPr lang="tr-TR" sz="1800" b="1" i="0" u="none" strike="noStrike" baseline="0" dirty="0" err="1">
                <a:latin typeface="SRASans1.0-Bold"/>
              </a:rPr>
              <a:t>Variables</a:t>
            </a:r>
            <a:r>
              <a:rPr lang="tr-TR" sz="1800" b="0" i="0" u="none" strike="noStrike" baseline="0" dirty="0">
                <a:latin typeface="SRASans1.0-Book"/>
              </a:rPr>
              <a:t>. </a:t>
            </a:r>
            <a:r>
              <a:rPr lang="tr-TR" sz="1800" b="1" dirty="0">
                <a:latin typeface="SRASans1.0-Bold"/>
              </a:rPr>
              <a:t>-</a:t>
            </a:r>
            <a:r>
              <a:rPr lang="en-US" sz="1800" b="0" i="0" u="none" strike="noStrike" baseline="0" dirty="0">
                <a:latin typeface="SRASans1.0-Book"/>
              </a:rPr>
              <a:t>Select the items you want to reverse (</a:t>
            </a:r>
            <a:r>
              <a:rPr lang="tr-TR" sz="1800" b="0" i="0" u="none" strike="noStrike" baseline="0" dirty="0">
                <a:latin typeface="SRASans1.0-Book"/>
              </a:rPr>
              <a:t>M</a:t>
            </a:r>
            <a:r>
              <a:rPr lang="tr-TR" sz="1800" dirty="0">
                <a:latin typeface="SRASans1.0-Book"/>
              </a:rPr>
              <a:t>5</a:t>
            </a:r>
            <a:r>
              <a:rPr lang="en-US" sz="1800" b="0" i="0" u="none" strike="noStrike" baseline="0" dirty="0">
                <a:latin typeface="SRASans1.0-Book"/>
              </a:rPr>
              <a:t>). Move </a:t>
            </a:r>
            <a:r>
              <a:rPr lang="tr-TR" sz="1800" b="0" i="0" u="none" strike="noStrike" baseline="0" dirty="0" err="1">
                <a:latin typeface="SRASans1.0-Book"/>
              </a:rPr>
              <a:t>this</a:t>
            </a:r>
            <a:r>
              <a:rPr lang="en-US" sz="1800" b="0" i="0" u="none" strike="noStrike" baseline="0" dirty="0">
                <a:latin typeface="SRASans1.0-Book"/>
              </a:rPr>
              <a:t> into the </a:t>
            </a:r>
            <a:r>
              <a:rPr lang="en-US" sz="1800" b="1" i="0" u="none" strike="noStrike" baseline="0" dirty="0">
                <a:latin typeface="SRASans1.0-Bold"/>
              </a:rPr>
              <a:t>Variable</a:t>
            </a:r>
            <a:r>
              <a:rPr lang="tr-TR" sz="1800" b="1" i="0" u="none" strike="noStrike" baseline="0" dirty="0">
                <a:latin typeface="SRASans1.0-Bold"/>
              </a:rPr>
              <a:t> </a:t>
            </a:r>
            <a:r>
              <a:rPr lang="tr-TR" sz="1800" b="0" i="0" u="none" strike="noStrike" baseline="0" dirty="0" err="1">
                <a:latin typeface="SRASans1.0-Book"/>
              </a:rPr>
              <a:t>box</a:t>
            </a:r>
            <a:r>
              <a:rPr lang="tr-TR" sz="1800" b="0" i="0" u="none" strike="noStrike" baseline="0" dirty="0">
                <a:latin typeface="SRASans1.0-Book"/>
              </a:rPr>
              <a:t>.</a:t>
            </a:r>
          </a:p>
        </p:txBody>
      </p:sp>
      <p:pic>
        <p:nvPicPr>
          <p:cNvPr id="4" name="İçerik Yer Tutucusu 8">
            <a:extLst>
              <a:ext uri="{FF2B5EF4-FFF2-40B4-BE49-F238E27FC236}">
                <a16:creationId xmlns:a16="http://schemas.microsoft.com/office/drawing/2014/main" id="{DB52DA17-3A1A-C0C4-EAE6-68069AEBB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3326" y="1737361"/>
            <a:ext cx="5298510" cy="413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42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İçerik Yer Tutucusu 8">
            <a:extLst>
              <a:ext uri="{FF2B5EF4-FFF2-40B4-BE49-F238E27FC236}">
                <a16:creationId xmlns:a16="http://schemas.microsoft.com/office/drawing/2014/main" id="{B14A1295-C94C-E8C6-D130-689095307D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781" y="363255"/>
            <a:ext cx="11486367" cy="5499663"/>
          </a:xfrm>
        </p:spPr>
      </p:pic>
    </p:spTree>
    <p:extLst>
      <p:ext uri="{BB962C8B-B14F-4D97-AF65-F5344CB8AC3E}">
        <p14:creationId xmlns:p14="http://schemas.microsoft.com/office/powerpoint/2010/main" val="198045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87E9DC-BF71-FBCF-07A6-4AB5798B39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FE93FC-79A8-CFC7-EFDA-FFCF35E30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800" dirty="0"/>
              <a:t>(</a:t>
            </a:r>
            <a:r>
              <a:rPr lang="tr-TR" sz="4800" dirty="0" err="1"/>
              <a:t>Manipulating</a:t>
            </a:r>
            <a:r>
              <a:rPr lang="tr-TR" sz="4800" dirty="0"/>
              <a:t> Data: </a:t>
            </a:r>
            <a:r>
              <a:rPr lang="tr-TR" sz="4800" dirty="0" err="1"/>
              <a:t>Reversing</a:t>
            </a:r>
            <a:r>
              <a:rPr lang="tr-TR" sz="4800" dirty="0"/>
              <a:t> </a:t>
            </a:r>
            <a:r>
              <a:rPr lang="tr-TR" sz="4800" dirty="0" err="1"/>
              <a:t>Items</a:t>
            </a:r>
            <a:r>
              <a:rPr lang="tr-TR" sz="4800" dirty="0"/>
              <a:t>)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ADD93F-ACC0-514F-45D2-9731C0DC2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SRASans1.0-Book"/>
              </a:rPr>
              <a:t>Click on the </a:t>
            </a:r>
            <a:r>
              <a:rPr lang="en-US" sz="1800" b="1" i="0" u="none" strike="noStrike" baseline="0" dirty="0">
                <a:latin typeface="SRASans1.0-Bold"/>
              </a:rPr>
              <a:t>Old and New Values </a:t>
            </a:r>
            <a:r>
              <a:rPr lang="en-US" sz="1800" b="0" i="0" u="none" strike="noStrike" baseline="0" dirty="0">
                <a:latin typeface="SRASans1.0-Book"/>
              </a:rPr>
              <a:t>button.</a:t>
            </a:r>
            <a:r>
              <a:rPr lang="tr-TR" sz="1800" b="0" i="0" u="none" strike="noStrike" baseline="0" dirty="0">
                <a:latin typeface="SRASans1.0-Book"/>
              </a:rPr>
              <a:t> </a:t>
            </a:r>
            <a:r>
              <a:rPr lang="en-US" sz="1800" b="0" i="0" u="none" strike="noStrike" baseline="0" dirty="0">
                <a:latin typeface="SRASans1.0-Book"/>
              </a:rPr>
              <a:t>In the </a:t>
            </a:r>
            <a:r>
              <a:rPr lang="en-US" sz="1800" b="1" i="0" u="none" strike="noStrike" baseline="0" dirty="0">
                <a:latin typeface="SRASans1.0-Bold"/>
              </a:rPr>
              <a:t>Old Value </a:t>
            </a:r>
            <a:r>
              <a:rPr lang="en-US" sz="1800" b="0" i="0" u="none" strike="noStrike" baseline="0" dirty="0">
                <a:latin typeface="SRASans1.0-Book"/>
              </a:rPr>
              <a:t>section, type 1 in the </a:t>
            </a:r>
            <a:r>
              <a:rPr lang="en-US" sz="1800" b="1" i="0" u="none" strike="noStrike" baseline="0" dirty="0">
                <a:latin typeface="SRASans1.0-Bold"/>
              </a:rPr>
              <a:t>Value </a:t>
            </a:r>
            <a:r>
              <a:rPr lang="en-US" sz="1800" b="0" i="0" u="none" strike="noStrike" baseline="0" dirty="0">
                <a:latin typeface="SRASans1.0-Book"/>
              </a:rPr>
              <a:t>box.</a:t>
            </a:r>
            <a:r>
              <a:rPr lang="tr-TR" sz="1800" b="0" i="0" u="none" strike="noStrike" baseline="0" dirty="0">
                <a:latin typeface="SRASans1.0-Book"/>
              </a:rPr>
              <a:t> </a:t>
            </a:r>
            <a:r>
              <a:rPr lang="en-US" sz="1800" b="0" i="0" u="none" strike="noStrike" baseline="0" dirty="0">
                <a:latin typeface="SRASans1.0-Book"/>
              </a:rPr>
              <a:t>In the </a:t>
            </a:r>
            <a:r>
              <a:rPr lang="en-US" sz="1800" b="1" i="0" u="none" strike="noStrike" baseline="0" dirty="0">
                <a:latin typeface="SRASans1.0-Bold"/>
              </a:rPr>
              <a:t>New Value </a:t>
            </a:r>
            <a:r>
              <a:rPr lang="en-US" sz="1800" b="0" i="0" u="none" strike="noStrike" baseline="0" dirty="0">
                <a:latin typeface="SRASans1.0-Book"/>
              </a:rPr>
              <a:t>section, type </a:t>
            </a:r>
            <a:r>
              <a:rPr lang="tr-TR" sz="1800" b="0" i="0" u="none" strike="noStrike" baseline="0" dirty="0">
                <a:latin typeface="SRASans1.0-Book"/>
              </a:rPr>
              <a:t>5</a:t>
            </a:r>
            <a:r>
              <a:rPr lang="en-US" sz="1800" b="0" i="0" u="none" strike="noStrike" baseline="0" dirty="0">
                <a:latin typeface="SRASans1.0-Book"/>
              </a:rPr>
              <a:t> in the </a:t>
            </a:r>
            <a:r>
              <a:rPr lang="en-US" sz="1800" b="1" i="0" u="none" strike="noStrike" baseline="0" dirty="0">
                <a:latin typeface="SRASans1.0-Bold"/>
              </a:rPr>
              <a:t>Value </a:t>
            </a:r>
            <a:r>
              <a:rPr lang="en-US" sz="1800" b="0" i="0" u="none" strike="noStrike" baseline="0" dirty="0">
                <a:latin typeface="SRASans1.0-Book"/>
              </a:rPr>
              <a:t>box (this will change all scores that were</a:t>
            </a:r>
            <a:r>
              <a:rPr lang="tr-TR" sz="1800" b="0" i="0" u="none" strike="noStrike" baseline="0" dirty="0">
                <a:latin typeface="SRASans1.0-Book"/>
              </a:rPr>
              <a:t> </a:t>
            </a:r>
            <a:r>
              <a:rPr lang="en-US" sz="1800" b="0" i="0" u="none" strike="noStrike" baseline="0" dirty="0">
                <a:latin typeface="SRASans1.0-Book"/>
              </a:rPr>
              <a:t>originally scored as 1 to </a:t>
            </a:r>
            <a:r>
              <a:rPr lang="tr-TR" sz="1800" dirty="0">
                <a:latin typeface="SRASans1.0-Book"/>
              </a:rPr>
              <a:t>5</a:t>
            </a:r>
            <a:r>
              <a:rPr lang="en-US" sz="1800" b="0" i="0" u="none" strike="noStrike" baseline="0" dirty="0">
                <a:latin typeface="SRASans1.0-Book"/>
              </a:rPr>
              <a:t>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i="0" u="none" strike="noStrike" baseline="0" dirty="0">
                <a:latin typeface="SRASans1.0-Bold"/>
              </a:rPr>
              <a:t> </a:t>
            </a:r>
            <a:r>
              <a:rPr lang="en-US" sz="1800" b="0" i="0" u="none" strike="noStrike" baseline="0" dirty="0">
                <a:latin typeface="SRASans1.0-Book"/>
              </a:rPr>
              <a:t>Click on </a:t>
            </a:r>
            <a:r>
              <a:rPr lang="en-US" sz="1800" b="1" i="0" u="none" strike="noStrike" baseline="0" dirty="0">
                <a:latin typeface="SRASans1.0-Bold"/>
              </a:rPr>
              <a:t>Add</a:t>
            </a:r>
            <a:r>
              <a:rPr lang="en-US" sz="1800" b="0" i="0" u="none" strike="noStrike" baseline="0" dirty="0">
                <a:latin typeface="SRASans1.0-Book"/>
              </a:rPr>
              <a:t>. This will place the instruction (1 </a:t>
            </a:r>
            <a:r>
              <a:rPr lang="en-US" sz="1800" b="0" i="0" u="none" strike="noStrike" baseline="0" dirty="0">
                <a:latin typeface="ArialMT"/>
              </a:rPr>
              <a:t>→ </a:t>
            </a:r>
            <a:r>
              <a:rPr lang="tr-TR" sz="1800" b="0" i="0" u="none" strike="noStrike" baseline="0" dirty="0">
                <a:latin typeface="ArialMT"/>
              </a:rPr>
              <a:t>5</a:t>
            </a:r>
            <a:r>
              <a:rPr lang="en-US" sz="1800" b="0" i="0" u="none" strike="noStrike" baseline="0" dirty="0">
                <a:latin typeface="SRASans1.0-Book"/>
              </a:rPr>
              <a:t>) in the box labelled </a:t>
            </a:r>
            <a:r>
              <a:rPr lang="en-US" sz="1800" b="1" i="0" u="none" strike="noStrike" baseline="0" dirty="0">
                <a:latin typeface="SRASans1.0-Bold"/>
              </a:rPr>
              <a:t>Old &gt; New</a:t>
            </a:r>
            <a:r>
              <a:rPr lang="en-US" sz="1800" b="0" i="0" u="none" strike="noStrike" baseline="0" dirty="0">
                <a:latin typeface="SRASans1.0-Book"/>
              </a:rPr>
              <a:t>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SRASans1.0-Book"/>
              </a:rPr>
              <a:t>Repeat the same procedure for the remaining scores. For example:</a:t>
            </a:r>
          </a:p>
          <a:p>
            <a:pPr algn="l"/>
            <a:r>
              <a:rPr lang="en-US" sz="1800" b="1" i="0" u="none" strike="noStrike" baseline="0" dirty="0">
                <a:latin typeface="SRASans1.0-Bold"/>
              </a:rPr>
              <a:t>Old Value</a:t>
            </a:r>
            <a:r>
              <a:rPr lang="en-US" sz="1800" b="0" i="0" u="none" strike="noStrike" baseline="0" dirty="0">
                <a:latin typeface="SRASans1.0-Book"/>
              </a:rPr>
              <a:t>—type in 2 </a:t>
            </a:r>
            <a:r>
              <a:rPr lang="en-US" sz="1800" b="1" i="0" u="none" strike="noStrike" baseline="0" dirty="0">
                <a:latin typeface="SRASans1.0-Bold"/>
              </a:rPr>
              <a:t>New Value</a:t>
            </a:r>
            <a:r>
              <a:rPr lang="en-US" sz="1800" b="0" i="0" u="none" strike="noStrike" baseline="0" dirty="0">
                <a:latin typeface="SRASans1.0-Book"/>
              </a:rPr>
              <a:t>—type in </a:t>
            </a:r>
            <a:r>
              <a:rPr lang="tr-TR" sz="1800" dirty="0">
                <a:latin typeface="SRASans1.0-Book"/>
              </a:rPr>
              <a:t>4</a:t>
            </a:r>
            <a:r>
              <a:rPr lang="en-US" sz="1800" b="0" i="0" u="none" strike="noStrike" baseline="0" dirty="0">
                <a:latin typeface="SRASans1.0-Book"/>
              </a:rPr>
              <a:t> </a:t>
            </a:r>
            <a:r>
              <a:rPr lang="en-US" sz="1800" b="1" i="0" u="none" strike="noStrike" baseline="0" dirty="0">
                <a:latin typeface="SRASans1.0-Bold"/>
              </a:rPr>
              <a:t>Add</a:t>
            </a:r>
          </a:p>
          <a:p>
            <a:pPr algn="l"/>
            <a:r>
              <a:rPr lang="en-US" sz="1800" b="1" i="0" u="none" strike="noStrike" baseline="0" dirty="0">
                <a:latin typeface="SRASans1.0-Bold"/>
              </a:rPr>
              <a:t>Old Value</a:t>
            </a:r>
            <a:r>
              <a:rPr lang="en-US" sz="1800" b="0" i="0" u="none" strike="noStrike" baseline="0" dirty="0">
                <a:latin typeface="SRASans1.0-Book"/>
              </a:rPr>
              <a:t>—type in 3 </a:t>
            </a:r>
            <a:r>
              <a:rPr lang="en-US" sz="1800" b="1" i="0" u="none" strike="noStrike" baseline="0" dirty="0">
                <a:latin typeface="SRASans1.0-Bold"/>
              </a:rPr>
              <a:t>New Value</a:t>
            </a:r>
            <a:r>
              <a:rPr lang="en-US" sz="1800" b="0" i="0" u="none" strike="noStrike" baseline="0" dirty="0">
                <a:latin typeface="SRASans1.0-Book"/>
              </a:rPr>
              <a:t>—type in </a:t>
            </a:r>
            <a:r>
              <a:rPr lang="tr-TR" sz="1800" dirty="0">
                <a:latin typeface="SRASans1.0-Book"/>
              </a:rPr>
              <a:t>3</a:t>
            </a:r>
            <a:r>
              <a:rPr lang="en-US" sz="1800" b="0" i="0" u="none" strike="noStrike" baseline="0" dirty="0">
                <a:latin typeface="SRASans1.0-Book"/>
              </a:rPr>
              <a:t> </a:t>
            </a:r>
            <a:r>
              <a:rPr lang="en-US" sz="1800" b="1" i="0" u="none" strike="noStrike" baseline="0" dirty="0">
                <a:latin typeface="SRASans1.0-Bold"/>
              </a:rPr>
              <a:t>Add</a:t>
            </a:r>
            <a:endParaRPr lang="tr-TR" sz="1800" b="1" i="0" u="none" strike="noStrike" baseline="0" dirty="0">
              <a:latin typeface="SRASans1.0-Bold"/>
            </a:endParaRPr>
          </a:p>
          <a:p>
            <a:pPr algn="l"/>
            <a:r>
              <a:rPr lang="en-US" sz="1800" b="1" i="0" u="none" strike="noStrike" baseline="0" dirty="0">
                <a:latin typeface="SRASans1.0-Bold"/>
              </a:rPr>
              <a:t>Old Value</a:t>
            </a:r>
            <a:r>
              <a:rPr lang="en-US" sz="1800" b="0" i="0" u="none" strike="noStrike" baseline="0" dirty="0">
                <a:latin typeface="SRASans1.0-Book"/>
              </a:rPr>
              <a:t>—type in </a:t>
            </a:r>
            <a:r>
              <a:rPr lang="tr-TR" sz="1800" b="0" i="0" u="none" strike="noStrike" baseline="0" dirty="0">
                <a:latin typeface="SRASans1.0-Book"/>
              </a:rPr>
              <a:t>3</a:t>
            </a:r>
            <a:r>
              <a:rPr lang="en-US" sz="1800" b="0" i="0" u="none" strike="noStrike" baseline="0" dirty="0">
                <a:latin typeface="SRASans1.0-Book"/>
              </a:rPr>
              <a:t> </a:t>
            </a:r>
            <a:r>
              <a:rPr lang="en-US" sz="1800" b="1" i="0" u="none" strike="noStrike" baseline="0" dirty="0">
                <a:latin typeface="SRASans1.0-Bold"/>
              </a:rPr>
              <a:t>New Value</a:t>
            </a:r>
            <a:r>
              <a:rPr lang="en-US" sz="1800" b="0" i="0" u="none" strike="noStrike" baseline="0" dirty="0">
                <a:latin typeface="SRASans1.0-Book"/>
              </a:rPr>
              <a:t>—type in </a:t>
            </a:r>
            <a:r>
              <a:rPr lang="tr-TR" sz="1800" b="0" i="0" u="none" strike="noStrike" baseline="0" dirty="0">
                <a:latin typeface="SRASans1.0-Book"/>
              </a:rPr>
              <a:t>2</a:t>
            </a:r>
            <a:r>
              <a:rPr lang="en-US" sz="1800" b="0" i="0" u="none" strike="noStrike" baseline="0" dirty="0">
                <a:latin typeface="SRASans1.0-Book"/>
              </a:rPr>
              <a:t> </a:t>
            </a:r>
            <a:r>
              <a:rPr lang="en-US" sz="1800" b="1" i="0" u="none" strike="noStrike" baseline="0" dirty="0">
                <a:latin typeface="SRASans1.0-Bold"/>
              </a:rPr>
              <a:t>Add</a:t>
            </a:r>
            <a:endParaRPr lang="tr-TR" sz="1800" b="1" i="0" u="none" strike="noStrike" baseline="0" dirty="0">
              <a:latin typeface="SRASans1.0-Bold"/>
            </a:endParaRPr>
          </a:p>
          <a:p>
            <a:pPr algn="l"/>
            <a:r>
              <a:rPr lang="en-US" sz="1800" b="1" i="0" u="none" strike="noStrike" baseline="0" dirty="0">
                <a:latin typeface="SRASans1.0-Bold"/>
              </a:rPr>
              <a:t>Old Value</a:t>
            </a:r>
            <a:r>
              <a:rPr lang="en-US" sz="1800" b="0" i="0" u="none" strike="noStrike" baseline="0" dirty="0">
                <a:latin typeface="SRASans1.0-Book"/>
              </a:rPr>
              <a:t>—type in </a:t>
            </a:r>
            <a:r>
              <a:rPr lang="tr-TR" sz="1800" b="0" i="0" u="none" strike="noStrike" baseline="0" dirty="0">
                <a:latin typeface="SRASans1.0-Book"/>
              </a:rPr>
              <a:t>5</a:t>
            </a:r>
            <a:r>
              <a:rPr lang="en-US" sz="1800" b="0" i="0" u="none" strike="noStrike" baseline="0" dirty="0">
                <a:latin typeface="SRASans1.0-Book"/>
              </a:rPr>
              <a:t> </a:t>
            </a:r>
            <a:r>
              <a:rPr lang="en-US" sz="1800" b="1" i="0" u="none" strike="noStrike" baseline="0" dirty="0">
                <a:latin typeface="SRASans1.0-Bold"/>
              </a:rPr>
              <a:t>New Value</a:t>
            </a:r>
            <a:r>
              <a:rPr lang="en-US" sz="1800" b="0" i="0" u="none" strike="noStrike" baseline="0" dirty="0">
                <a:latin typeface="SRASans1.0-Book"/>
              </a:rPr>
              <a:t>—type in </a:t>
            </a:r>
            <a:r>
              <a:rPr lang="tr-TR" sz="1800" b="0" i="0" u="none" strike="noStrike" baseline="0" dirty="0">
                <a:latin typeface="SRASans1.0-Book"/>
              </a:rPr>
              <a:t>1</a:t>
            </a:r>
            <a:r>
              <a:rPr lang="en-US" sz="1800" b="0" i="0" u="none" strike="noStrike" baseline="0" dirty="0">
                <a:latin typeface="SRASans1.0-Book"/>
              </a:rPr>
              <a:t> </a:t>
            </a:r>
            <a:r>
              <a:rPr lang="en-US" sz="1800" b="1" i="0" u="none" strike="noStrike" baseline="0" dirty="0">
                <a:latin typeface="SRASans1.0-Bold"/>
              </a:rPr>
              <a:t>Add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SRASans1.0-Book"/>
              </a:rPr>
              <a:t>Click on </a:t>
            </a:r>
            <a:r>
              <a:rPr lang="en-US" sz="1800" b="1" i="0" u="none" strike="noStrike" baseline="0" dirty="0">
                <a:latin typeface="SRASans1.0-Bold"/>
              </a:rPr>
              <a:t>Continue </a:t>
            </a:r>
            <a:r>
              <a:rPr lang="en-US" sz="1800" b="0" i="0" u="none" strike="noStrike" baseline="0" dirty="0">
                <a:latin typeface="SRASans1.0-Book"/>
              </a:rPr>
              <a:t>and then </a:t>
            </a:r>
            <a:r>
              <a:rPr lang="en-US" sz="1800" b="1" i="0" u="none" strike="noStrike" baseline="0" dirty="0">
                <a:latin typeface="SRASans1.0-Bold"/>
              </a:rPr>
              <a:t>OK</a:t>
            </a:r>
            <a:r>
              <a:rPr lang="en-US" sz="1800" b="0" i="0" u="none" strike="noStrike" baseline="0" dirty="0">
                <a:latin typeface="SRASans1.0-Book"/>
              </a:rPr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8289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6D3F3803-D74F-87AE-FE35-F1CE065B81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9868" y="162839"/>
            <a:ext cx="10158609" cy="570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914966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537</TotalTime>
  <Words>770</Words>
  <Application>Microsoft Office PowerPoint</Application>
  <PresentationFormat>Geniş ekran</PresentationFormat>
  <Paragraphs>57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ArialMT</vt:lpstr>
      <vt:lpstr>Calibri</vt:lpstr>
      <vt:lpstr>Calibri Light</vt:lpstr>
      <vt:lpstr>SRASans1.0-Bold</vt:lpstr>
      <vt:lpstr>SRASans1.0-Book</vt:lpstr>
      <vt:lpstr>SRASerif1.1-Book</vt:lpstr>
      <vt:lpstr>Wingdings</vt:lpstr>
      <vt:lpstr>Geçmişe bakış</vt:lpstr>
      <vt:lpstr>SPSS</vt:lpstr>
      <vt:lpstr>Manipulating Data: Getting the Sum Use ELT_Descriptive_Statistics_With_Motivation_Items</vt:lpstr>
      <vt:lpstr>PowerPoint Sunusu</vt:lpstr>
      <vt:lpstr>Manipulating Data: Getting the Mean</vt:lpstr>
      <vt:lpstr>PowerPoint Sunusu</vt:lpstr>
      <vt:lpstr>(Manipulating Data: Reversing Items)</vt:lpstr>
      <vt:lpstr>PowerPoint Sunusu</vt:lpstr>
      <vt:lpstr>(Manipulating Data: Reversing Items)</vt:lpstr>
      <vt:lpstr>PowerPoint Sunusu</vt:lpstr>
      <vt:lpstr>ACTIVITIES </vt:lpstr>
      <vt:lpstr>Activity 1  Descriptive Results of the Sub-Scale</vt:lpstr>
      <vt:lpstr>PowerPoint Sunusu</vt:lpstr>
      <vt:lpstr>Activity 2 </vt:lpstr>
      <vt:lpstr>Activity 6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Sehnaz Sahinkarakas</dc:creator>
  <cp:lastModifiedBy>Sehnaz Sahinkarakas</cp:lastModifiedBy>
  <cp:revision>33</cp:revision>
  <dcterms:created xsi:type="dcterms:W3CDTF">2021-03-07T12:20:40Z</dcterms:created>
  <dcterms:modified xsi:type="dcterms:W3CDTF">2025-03-25T06:51:34Z</dcterms:modified>
</cp:coreProperties>
</file>