
<file path=[Content_Types].xml><?xml version="1.0" encoding="utf-8"?>
<Types xmlns="http://schemas.openxmlformats.org/package/2006/content-types">
  <Default Extension="bin" ContentType="application/vnd.openxmlformats-officedocument.oleObject"/>
  <Default Extension="png" ContentType="image/png"/>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55" r:id="rId1"/>
  </p:sldMasterIdLst>
  <p:notesMasterIdLst>
    <p:notesMasterId r:id="rId27"/>
  </p:notesMasterIdLst>
  <p:handoutMasterIdLst>
    <p:handoutMasterId r:id="rId28"/>
  </p:handoutMasterIdLst>
  <p:sldIdLst>
    <p:sldId id="330" r:id="rId2"/>
    <p:sldId id="304" r:id="rId3"/>
    <p:sldId id="302" r:id="rId4"/>
    <p:sldId id="301" r:id="rId5"/>
    <p:sldId id="303" r:id="rId6"/>
    <p:sldId id="305" r:id="rId7"/>
    <p:sldId id="306" r:id="rId8"/>
    <p:sldId id="309" r:id="rId9"/>
    <p:sldId id="310" r:id="rId10"/>
    <p:sldId id="319" r:id="rId11"/>
    <p:sldId id="286" r:id="rId12"/>
    <p:sldId id="289" r:id="rId13"/>
    <p:sldId id="290" r:id="rId14"/>
    <p:sldId id="323" r:id="rId15"/>
    <p:sldId id="311" r:id="rId16"/>
    <p:sldId id="312" r:id="rId17"/>
    <p:sldId id="329" r:id="rId18"/>
    <p:sldId id="314" r:id="rId19"/>
    <p:sldId id="327" r:id="rId20"/>
    <p:sldId id="313" r:id="rId21"/>
    <p:sldId id="316" r:id="rId22"/>
    <p:sldId id="326" r:id="rId23"/>
    <p:sldId id="317" r:id="rId24"/>
    <p:sldId id="318" r:id="rId25"/>
    <p:sldId id="325" r:id="rId26"/>
  </p:sldIdLst>
  <p:sldSz cx="9144000" cy="6858000" type="screen4x3"/>
  <p:notesSz cx="9144000" cy="6858000"/>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FFCC"/>
    <a:srgbClr val="FFCC00"/>
    <a:srgbClr val="CC0000"/>
    <a:srgbClr val="000066"/>
    <a:srgbClr val="663300"/>
    <a:srgbClr val="1C1C1C"/>
    <a:srgbClr val="CC9900"/>
    <a:srgbClr val="007F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402" autoAdjust="0"/>
    <p:restoredTop sz="90799" autoAdjust="0"/>
  </p:normalViewPr>
  <p:slideViewPr>
    <p:cSldViewPr snapToGrid="0">
      <p:cViewPr varScale="1">
        <p:scale>
          <a:sx n="66" d="100"/>
          <a:sy n="66" d="100"/>
        </p:scale>
        <p:origin x="1632"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044"/>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16.wmf"/></Relationships>
</file>

<file path=ppt/drawings/_rels/vmlDrawing11.vml.rels><?xml version="1.0" encoding="UTF-8" standalone="yes"?>
<Relationships xmlns="http://schemas.openxmlformats.org/package/2006/relationships"><Relationship Id="rId2" Type="http://schemas.openxmlformats.org/officeDocument/2006/relationships/image" Target="../media/image18.wmf"/><Relationship Id="rId1" Type="http://schemas.openxmlformats.org/officeDocument/2006/relationships/image" Target="../media/image17.wmf"/></Relationships>
</file>

<file path=ppt/drawings/_rels/vmlDrawing12.vml.rels><?xml version="1.0" encoding="UTF-8" standalone="yes"?>
<Relationships xmlns="http://schemas.openxmlformats.org/package/2006/relationships"><Relationship Id="rId8" Type="http://schemas.openxmlformats.org/officeDocument/2006/relationships/image" Target="../media/image27.wmf"/><Relationship Id="rId13" Type="http://schemas.openxmlformats.org/officeDocument/2006/relationships/image" Target="../media/image32.wmf"/><Relationship Id="rId18" Type="http://schemas.openxmlformats.org/officeDocument/2006/relationships/image" Target="../media/image37.wmf"/><Relationship Id="rId3" Type="http://schemas.openxmlformats.org/officeDocument/2006/relationships/image" Target="../media/image22.wmf"/><Relationship Id="rId7" Type="http://schemas.openxmlformats.org/officeDocument/2006/relationships/image" Target="../media/image26.wmf"/><Relationship Id="rId12" Type="http://schemas.openxmlformats.org/officeDocument/2006/relationships/image" Target="../media/image31.wmf"/><Relationship Id="rId17" Type="http://schemas.openxmlformats.org/officeDocument/2006/relationships/image" Target="../media/image36.wmf"/><Relationship Id="rId2" Type="http://schemas.openxmlformats.org/officeDocument/2006/relationships/image" Target="../media/image21.wmf"/><Relationship Id="rId16" Type="http://schemas.openxmlformats.org/officeDocument/2006/relationships/image" Target="../media/image35.wmf"/><Relationship Id="rId1" Type="http://schemas.openxmlformats.org/officeDocument/2006/relationships/image" Target="../media/image20.wmf"/><Relationship Id="rId6" Type="http://schemas.openxmlformats.org/officeDocument/2006/relationships/image" Target="../media/image25.wmf"/><Relationship Id="rId11" Type="http://schemas.openxmlformats.org/officeDocument/2006/relationships/image" Target="../media/image30.wmf"/><Relationship Id="rId5" Type="http://schemas.openxmlformats.org/officeDocument/2006/relationships/image" Target="../media/image24.wmf"/><Relationship Id="rId15" Type="http://schemas.openxmlformats.org/officeDocument/2006/relationships/image" Target="../media/image34.wmf"/><Relationship Id="rId10" Type="http://schemas.openxmlformats.org/officeDocument/2006/relationships/image" Target="../media/image29.wmf"/><Relationship Id="rId19" Type="http://schemas.openxmlformats.org/officeDocument/2006/relationships/image" Target="../media/image38.wmf"/><Relationship Id="rId4" Type="http://schemas.openxmlformats.org/officeDocument/2006/relationships/image" Target="../media/image23.wmf"/><Relationship Id="rId9" Type="http://schemas.openxmlformats.org/officeDocument/2006/relationships/image" Target="../media/image28.wmf"/><Relationship Id="rId14" Type="http://schemas.openxmlformats.org/officeDocument/2006/relationships/image" Target="../media/image33.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image" Target="../media/image3.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image" Target="../media/image8.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0.png"/></Relationships>
</file>

<file path=ppt/drawings/_rels/vmlDrawing9.vml.rels><?xml version="1.0" encoding="UTF-8" standalone="yes"?>
<Relationships xmlns="http://schemas.openxmlformats.org/package/2006/relationships"><Relationship Id="rId2" Type="http://schemas.openxmlformats.org/officeDocument/2006/relationships/image" Target="../media/image15.wmf"/><Relationship Id="rId1" Type="http://schemas.openxmlformats.org/officeDocument/2006/relationships/image" Target="../media/image14.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3962400" cy="342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83971" name="Rectangle 3"/>
          <p:cNvSpPr>
            <a:spLocks noGrp="1" noChangeArrowheads="1"/>
          </p:cNvSpPr>
          <p:nvPr>
            <p:ph type="dt" sz="quarter" idx="1"/>
          </p:nvPr>
        </p:nvSpPr>
        <p:spPr bwMode="auto">
          <a:xfrm>
            <a:off x="5181600" y="0"/>
            <a:ext cx="3962400" cy="342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83972" name="Rectangle 4"/>
          <p:cNvSpPr>
            <a:spLocks noGrp="1" noChangeArrowheads="1"/>
          </p:cNvSpPr>
          <p:nvPr>
            <p:ph type="ftr" sz="quarter" idx="2"/>
          </p:nvPr>
        </p:nvSpPr>
        <p:spPr bwMode="auto">
          <a:xfrm>
            <a:off x="0" y="6515100"/>
            <a:ext cx="3962400" cy="3429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83973" name="Rectangle 5"/>
          <p:cNvSpPr>
            <a:spLocks noGrp="1" noChangeArrowheads="1"/>
          </p:cNvSpPr>
          <p:nvPr>
            <p:ph type="sldNum" sz="quarter" idx="3"/>
          </p:nvPr>
        </p:nvSpPr>
        <p:spPr bwMode="auto">
          <a:xfrm>
            <a:off x="5181600" y="6515100"/>
            <a:ext cx="3962400" cy="3429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1B7026F9-3819-437D-B98A-C97A0604222E}" type="slidenum">
              <a:rPr lang="en-US"/>
              <a:pPr>
                <a:defRPr/>
              </a:pPr>
              <a:t>‹#›</a:t>
            </a:fld>
            <a:endParaRPr lang="en-US"/>
          </a:p>
        </p:txBody>
      </p:sp>
    </p:spTree>
    <p:extLst>
      <p:ext uri="{BB962C8B-B14F-4D97-AF65-F5344CB8AC3E}">
        <p14:creationId xmlns:p14="http://schemas.microsoft.com/office/powerpoint/2010/main" val="402383089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22" name="Rectangle 2"/>
          <p:cNvSpPr>
            <a:spLocks noGrp="1" noChangeArrowheads="1"/>
          </p:cNvSpPr>
          <p:nvPr>
            <p:ph type="hdr" sz="quarter"/>
          </p:nvPr>
        </p:nvSpPr>
        <p:spPr bwMode="auto">
          <a:xfrm>
            <a:off x="0" y="0"/>
            <a:ext cx="3962400" cy="342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81923" name="Rectangle 3"/>
          <p:cNvSpPr>
            <a:spLocks noGrp="1" noChangeArrowheads="1"/>
          </p:cNvSpPr>
          <p:nvPr>
            <p:ph type="dt" idx="1"/>
          </p:nvPr>
        </p:nvSpPr>
        <p:spPr bwMode="auto">
          <a:xfrm>
            <a:off x="5181600" y="0"/>
            <a:ext cx="3962400" cy="342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32772" name="Rectangle 4"/>
          <p:cNvSpPr>
            <a:spLocks noGrp="1" noRot="1" noChangeAspect="1" noChangeArrowheads="1" noTextEdit="1"/>
          </p:cNvSpPr>
          <p:nvPr>
            <p:ph type="sldImg" idx="2"/>
          </p:nvPr>
        </p:nvSpPr>
        <p:spPr bwMode="auto">
          <a:xfrm>
            <a:off x="2857500" y="514350"/>
            <a:ext cx="3429000" cy="25717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25" name="Rectangle 5"/>
          <p:cNvSpPr>
            <a:spLocks noGrp="1" noChangeArrowheads="1"/>
          </p:cNvSpPr>
          <p:nvPr>
            <p:ph type="body" sz="quarter" idx="3"/>
          </p:nvPr>
        </p:nvSpPr>
        <p:spPr bwMode="auto">
          <a:xfrm>
            <a:off x="1219200" y="3257550"/>
            <a:ext cx="6705600" cy="30861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1926" name="Rectangle 6"/>
          <p:cNvSpPr>
            <a:spLocks noGrp="1" noChangeArrowheads="1"/>
          </p:cNvSpPr>
          <p:nvPr>
            <p:ph type="ftr" sz="quarter" idx="4"/>
          </p:nvPr>
        </p:nvSpPr>
        <p:spPr bwMode="auto">
          <a:xfrm>
            <a:off x="0" y="6515100"/>
            <a:ext cx="3962400" cy="3429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81927" name="Rectangle 7"/>
          <p:cNvSpPr>
            <a:spLocks noGrp="1" noChangeArrowheads="1"/>
          </p:cNvSpPr>
          <p:nvPr>
            <p:ph type="sldNum" sz="quarter" idx="5"/>
          </p:nvPr>
        </p:nvSpPr>
        <p:spPr bwMode="auto">
          <a:xfrm>
            <a:off x="5181600" y="6515100"/>
            <a:ext cx="3962400" cy="3429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02627243-4FD6-484B-925E-03A32A5E2EBF}" type="slidenum">
              <a:rPr lang="en-US"/>
              <a:pPr>
                <a:defRPr/>
              </a:pPr>
              <a:t>‹#›</a:t>
            </a:fld>
            <a:endParaRPr lang="en-US"/>
          </a:p>
        </p:txBody>
      </p:sp>
    </p:spTree>
    <p:extLst>
      <p:ext uri="{BB962C8B-B14F-4D97-AF65-F5344CB8AC3E}">
        <p14:creationId xmlns:p14="http://schemas.microsoft.com/office/powerpoint/2010/main" val="64966869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68208F50-EF34-4EFE-ABE5-924E0B99651A}" type="slidenum">
              <a:rPr lang="en-US" altLang="en-US" sz="1200" smtClean="0"/>
              <a:pPr/>
              <a:t>2</a:t>
            </a:fld>
            <a:endParaRPr lang="en-US" altLang="en-US" sz="1200"/>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A78C78A1-0261-416B-80F3-0A9317E806C7}" type="slidenum">
              <a:rPr lang="en-US" altLang="en-US" sz="1200" smtClean="0"/>
              <a:pPr/>
              <a:t>11</a:t>
            </a:fld>
            <a:endParaRPr lang="en-US" altLang="en-US" sz="1200"/>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4B2D4C4A-0537-475B-8E7E-CD33D2877712}" type="slidenum">
              <a:rPr lang="en-US" altLang="en-US" sz="1200" smtClean="0"/>
              <a:pPr/>
              <a:t>12</a:t>
            </a:fld>
            <a:endParaRPr lang="en-US" altLang="en-US" sz="1200"/>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46A5C2E7-5D0C-4D81-BE7C-BC41B9593E8D}" type="slidenum">
              <a:rPr lang="en-US" altLang="en-US" sz="1200" smtClean="0"/>
              <a:pPr/>
              <a:t>13</a:t>
            </a:fld>
            <a:endParaRPr lang="en-US" altLang="en-US" sz="1200"/>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E6F0A026-3495-4070-B34D-665B62E4D112}" type="slidenum">
              <a:rPr lang="en-US" altLang="en-US" sz="1200" smtClean="0"/>
              <a:pPr/>
              <a:t>14</a:t>
            </a:fld>
            <a:endParaRPr lang="en-US" altLang="en-US" sz="1200"/>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b="1" dirty="0"/>
              <a:t>You may wish to point out that actual price changes are curvilinear, duration based predicted price changes are linear with r.</a:t>
            </a:r>
          </a:p>
          <a:p>
            <a:endParaRPr lang="en-US" altLang="en-US" dirty="0"/>
          </a:p>
          <a:p>
            <a:r>
              <a:rPr lang="en-US" altLang="en-US" dirty="0"/>
              <a:t>Volatility varies along line: prices are a nonlinear function of interest rates, Blue line is actual price change, green line is predicted price change.</a:t>
            </a:r>
          </a:p>
          <a:p>
            <a:r>
              <a:rPr lang="en-US" altLang="en-US" dirty="0"/>
              <a:t>Concept:  At higher interest rates, volatility is lower:  Reason is that discounting far out cash flows more heavily to begin with at higher interest rates, this increases the near term percentage PV weights in relation to the long term weights. </a:t>
            </a:r>
          </a:p>
          <a:p>
            <a:endParaRPr lang="en-US" altLang="en-US" dirty="0"/>
          </a:p>
          <a:p>
            <a:endParaRPr lang="en-US" altLang="en-US" dirty="0"/>
          </a:p>
          <a:p>
            <a:r>
              <a:rPr lang="en-US" altLang="en-US" dirty="0"/>
              <a:t>The four variables that affect volatility are coupon and maturity (which are captured by duration), change in </a:t>
            </a:r>
            <a:r>
              <a:rPr lang="en-US" altLang="en-US" dirty="0" err="1"/>
              <a:t>ytm</a:t>
            </a:r>
            <a:r>
              <a:rPr lang="en-US" altLang="en-US" dirty="0"/>
              <a:t>  or change in r and the starting </a:t>
            </a:r>
            <a:r>
              <a:rPr lang="en-US" altLang="en-US" dirty="0" err="1"/>
              <a:t>ytm</a:t>
            </a:r>
            <a:r>
              <a:rPr lang="en-US" altLang="en-US" dirty="0"/>
              <a:t> or the starting r.   (r = </a:t>
            </a:r>
            <a:r>
              <a:rPr lang="en-US" altLang="en-US" dirty="0" err="1"/>
              <a:t>ytm</a:t>
            </a:r>
            <a:r>
              <a:rPr lang="en-US" altLang="en-US" dirty="0"/>
              <a:t>)</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CA603EAF-956D-437B-9FBF-6BA4CD19FB44}" type="slidenum">
              <a:rPr lang="en-US" altLang="en-US" sz="1200" smtClean="0"/>
              <a:pPr/>
              <a:t>15</a:t>
            </a:fld>
            <a:endParaRPr lang="en-US" altLang="en-US" sz="1200"/>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t>So the only other two variables needed to predict volatility are r and the change in r.</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E460E738-7370-4283-8F68-710AFABAC3A1}" type="slidenum">
              <a:rPr lang="en-US" altLang="en-US" sz="1200" smtClean="0"/>
              <a:pPr/>
              <a:t>16</a:t>
            </a:fld>
            <a:endParaRPr lang="en-US" altLang="en-US" sz="1200"/>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t>Note that if the security makes semiannual or monthly payments then the cash flow, the interest rate and the number of periods must be adjusted to reflect the payment frequency.</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C21A3D94-7C42-41AD-A15B-30AECBBC75CF}" type="slidenum">
              <a:rPr lang="en-US" altLang="en-US" sz="1200" smtClean="0"/>
              <a:pPr/>
              <a:t>17</a:t>
            </a:fld>
            <a:endParaRPr lang="en-US" altLang="en-US" sz="120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A2B7870A-A83D-4F1A-AD19-374ED06C2F9F}" type="slidenum">
              <a:rPr lang="en-US" altLang="en-US" sz="1200" smtClean="0"/>
              <a:pPr/>
              <a:t>18</a:t>
            </a:fld>
            <a:endParaRPr lang="en-US" altLang="en-US" sz="1200"/>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9EB200FF-6BAC-4570-9149-6C7CDA721578}" type="slidenum">
              <a:rPr lang="en-US" altLang="en-US" sz="1200" smtClean="0"/>
              <a:pPr/>
              <a:t>19</a:t>
            </a:fld>
            <a:endParaRPr lang="en-US" altLang="en-US" sz="1200"/>
          </a:p>
        </p:txBody>
      </p:sp>
      <p:sp>
        <p:nvSpPr>
          <p:cNvPr id="55299" name="Rectangle 2"/>
          <p:cNvSpPr>
            <a:spLocks noGrp="1" noRot="1" noChangeAspect="1" noChangeArrowheads="1" noTextEdit="1"/>
          </p:cNvSpPr>
          <p:nvPr>
            <p:ph type="sldImg"/>
          </p:nvPr>
        </p:nvSpPr>
        <p:spPr>
          <a:ln/>
        </p:spPr>
      </p:sp>
      <p:sp>
        <p:nvSpPr>
          <p:cNvPr id="553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t>This version is in closed form, no summation needed.  It is convenient for longer term securities.  </a:t>
            </a:r>
          </a:p>
          <a:p>
            <a:endParaRPr lang="en-US" altLang="en-US" dirty="0"/>
          </a:p>
          <a:p>
            <a:r>
              <a:rPr lang="en-US" altLang="en-US" dirty="0"/>
              <a:t>If you divide by Price*m you get the duration in years.  m= # of compounding or payment periods per year.</a:t>
            </a:r>
          </a:p>
          <a:p>
            <a:endParaRPr lang="en-US" altLang="en-US" dirty="0"/>
          </a:p>
          <a:p>
            <a:r>
              <a:rPr lang="en-US" altLang="en-US" dirty="0"/>
              <a:t>I believe the citation is:</a:t>
            </a:r>
          </a:p>
          <a:p>
            <a:r>
              <a:rPr lang="en-US" altLang="en-US" dirty="0" err="1"/>
              <a:t>Caks</a:t>
            </a:r>
            <a:r>
              <a:rPr lang="en-US" altLang="en-US" dirty="0"/>
              <a:t>, J., Lane, W. R., Greenleaf, R. W., &amp; Joules, R. G. (1985). A SIMPLE FORMULA FOR DURATION. Journal Of Financial Research, 8(3), 245. </a:t>
            </a:r>
          </a:p>
          <a:p>
            <a:endParaRPr lang="en-US" alt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A60F8A09-2E11-4BAB-B072-C5E3137B497B}" type="slidenum">
              <a:rPr lang="en-US" altLang="en-US" sz="1200" smtClean="0"/>
              <a:pPr/>
              <a:t>20</a:t>
            </a:fld>
            <a:endParaRPr lang="en-US" altLang="en-US" sz="1200"/>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3280F806-F5DA-4B98-ADAE-BE6477EEB642}" type="slidenum">
              <a:rPr lang="en-US" altLang="en-US" sz="1200" smtClean="0"/>
              <a:pPr/>
              <a:t>3</a:t>
            </a:fld>
            <a:endParaRPr lang="en-US" altLang="en-US" sz="1200"/>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7C4163AB-F397-4082-9F86-A2C2AC2CE247}" type="slidenum">
              <a:rPr lang="en-US" altLang="en-US" sz="1200" smtClean="0"/>
              <a:pPr/>
              <a:t>21</a:t>
            </a:fld>
            <a:endParaRPr lang="en-US" altLang="en-US" sz="1200"/>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t>This really doesn’t demonstrate the usage of modified duration (MD).  MD is used for non-annual payment securities.</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8A65D1ED-7D0D-4E9C-8701-CAF67A088F68}" type="slidenum">
              <a:rPr lang="en-US" altLang="en-US" sz="1200" smtClean="0"/>
              <a:pPr/>
              <a:t>22</a:t>
            </a:fld>
            <a:endParaRPr lang="en-US" altLang="en-US" sz="1200"/>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t>Note that the annual change in interest rates is plugged into the prediction model.  An example calculation is provided at the end of this file.</a:t>
            </a: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2BFDA022-A6ED-4881-AFFB-56824DE41322}" type="slidenum">
              <a:rPr lang="en-US" altLang="en-US" sz="1200" smtClean="0"/>
              <a:pPr/>
              <a:t>23</a:t>
            </a:fld>
            <a:endParaRPr lang="en-US" altLang="en-US" sz="1200"/>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t>Duration is an accurate predictor of price changes only for very small interest rate changes.  For day to day fluctuations duration works quite well but when interest rates move significantly, such as when the Fed makes an announcement of a rate change, the predicted pricing errors can become significant.  The prediction errors arise because bond prices are not linear with respect to interest rates. </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C0CC7A5A-DE47-4A70-8BAD-ED9088A1D1E8}" type="slidenum">
              <a:rPr lang="en-US" altLang="en-US" sz="1200" smtClean="0"/>
              <a:pPr/>
              <a:t>24</a:t>
            </a:fld>
            <a:endParaRPr lang="en-US" altLang="en-US" sz="1200"/>
          </a:p>
        </p:txBody>
      </p:sp>
      <p:sp>
        <p:nvSpPr>
          <p:cNvPr id="60419" name="Rectangle 2"/>
          <p:cNvSpPr>
            <a:spLocks noGrp="1" noRot="1" noChangeAspect="1" noChangeArrowheads="1" noTextEdit="1"/>
          </p:cNvSpPr>
          <p:nvPr>
            <p:ph type="sldImg"/>
          </p:nvPr>
        </p:nvSpPr>
        <p:spPr>
          <a:ln/>
        </p:spPr>
      </p:sp>
      <p:sp>
        <p:nvSpPr>
          <p:cNvPr id="604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23492EA2-B29B-4014-B743-86143C970DA5}" type="slidenum">
              <a:rPr lang="en-US" altLang="en-US" sz="1200" smtClean="0"/>
              <a:pPr/>
              <a:t>25</a:t>
            </a:fld>
            <a:endParaRPr lang="en-US" altLang="en-US" sz="1200"/>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t>Dur Annual = 4.3774 years.</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0E3F0728-EB50-4932-BA17-C26929C3AFDC}" type="slidenum">
              <a:rPr lang="en-US" altLang="en-US" sz="1200" smtClean="0"/>
              <a:pPr/>
              <a:t>4</a:t>
            </a:fld>
            <a:endParaRPr lang="en-US" altLang="en-US" sz="1200"/>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263C8DC8-F39D-492F-A987-435F0EAA1DFF}" type="slidenum">
              <a:rPr lang="en-US" altLang="en-US" sz="1200" smtClean="0"/>
              <a:pPr/>
              <a:t>5</a:t>
            </a:fld>
            <a:endParaRPr lang="en-US" altLang="en-US" sz="1200"/>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020608AD-F291-4073-AABF-45BC310CF147}" type="slidenum">
              <a:rPr lang="en-US" altLang="en-US" sz="1200" smtClean="0"/>
              <a:pPr/>
              <a:t>6</a:t>
            </a:fld>
            <a:endParaRPr lang="en-US" altLang="en-US" sz="1200"/>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ADC799D6-0C08-4A7E-BDCA-D588718DFC42}" type="slidenum">
              <a:rPr lang="en-US" altLang="en-US" sz="1200" smtClean="0"/>
              <a:pPr/>
              <a:t>7</a:t>
            </a:fld>
            <a:endParaRPr lang="en-US" altLang="en-US" sz="1200"/>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36CB9014-C67E-4C30-B387-39CFD19E96B0}" type="slidenum">
              <a:rPr lang="en-US" altLang="en-US" sz="1200" smtClean="0"/>
              <a:pPr/>
              <a:t>8</a:t>
            </a:fld>
            <a:endParaRPr lang="en-US" altLang="en-US" sz="1200"/>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295721CB-F5E9-4026-A907-1AD9C0094F34}" type="slidenum">
              <a:rPr lang="en-US" altLang="en-US" sz="1200" smtClean="0"/>
              <a:pPr/>
              <a:t>9</a:t>
            </a:fld>
            <a:endParaRPr lang="en-US" altLang="en-US" sz="1200"/>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4A04DDCB-93BC-47F9-8DD1-5CA1E4BC5822}" type="slidenum">
              <a:rPr lang="en-US" altLang="en-US" sz="1200" smtClean="0"/>
              <a:pPr/>
              <a:t>10</a:t>
            </a:fld>
            <a:endParaRPr lang="en-US" altLang="en-US" sz="1200"/>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nvGrpSpPr>
          <p:cNvPr id="5" name="Group 8"/>
          <p:cNvGrpSpPr>
            <a:grpSpLocks/>
          </p:cNvGrpSpPr>
          <p:nvPr/>
        </p:nvGrpSpPr>
        <p:grpSpPr bwMode="auto">
          <a:xfrm>
            <a:off x="7493000" y="2992438"/>
            <a:ext cx="1338263" cy="2189162"/>
            <a:chOff x="4704" y="1885"/>
            <a:chExt cx="843" cy="1379"/>
          </a:xfrm>
        </p:grpSpPr>
        <p:sp>
          <p:nvSpPr>
            <p:cNvPr id="6" name="Oval 9"/>
            <p:cNvSpPr>
              <a:spLocks noChangeArrowheads="1"/>
            </p:cNvSpPr>
            <p:nvPr/>
          </p:nvSpPr>
          <p:spPr bwMode="auto">
            <a:xfrm>
              <a:off x="4704" y="1885"/>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7" name="Oval 10"/>
            <p:cNvSpPr>
              <a:spLocks noChangeArrowheads="1"/>
            </p:cNvSpPr>
            <p:nvPr/>
          </p:nvSpPr>
          <p:spPr bwMode="auto">
            <a:xfrm>
              <a:off x="4883" y="1885"/>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8" name="Oval 11"/>
            <p:cNvSpPr>
              <a:spLocks noChangeArrowheads="1"/>
            </p:cNvSpPr>
            <p:nvPr/>
          </p:nvSpPr>
          <p:spPr bwMode="auto">
            <a:xfrm>
              <a:off x="5062" y="1885"/>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9" name="Oval 12"/>
            <p:cNvSpPr>
              <a:spLocks noChangeArrowheads="1"/>
            </p:cNvSpPr>
            <p:nvPr/>
          </p:nvSpPr>
          <p:spPr bwMode="auto">
            <a:xfrm>
              <a:off x="4704" y="2064"/>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 name="Oval 13"/>
            <p:cNvSpPr>
              <a:spLocks noChangeArrowheads="1"/>
            </p:cNvSpPr>
            <p:nvPr/>
          </p:nvSpPr>
          <p:spPr bwMode="auto">
            <a:xfrm>
              <a:off x="4883" y="2064"/>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1" name="Oval 14"/>
            <p:cNvSpPr>
              <a:spLocks noChangeArrowheads="1"/>
            </p:cNvSpPr>
            <p:nvPr/>
          </p:nvSpPr>
          <p:spPr bwMode="auto">
            <a:xfrm>
              <a:off x="5062" y="2064"/>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2" name="Oval 15"/>
            <p:cNvSpPr>
              <a:spLocks noChangeArrowheads="1"/>
            </p:cNvSpPr>
            <p:nvPr/>
          </p:nvSpPr>
          <p:spPr bwMode="auto">
            <a:xfrm>
              <a:off x="5241" y="2064"/>
              <a:ext cx="127" cy="127"/>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3" name="Oval 16"/>
            <p:cNvSpPr>
              <a:spLocks noChangeArrowheads="1"/>
            </p:cNvSpPr>
            <p:nvPr/>
          </p:nvSpPr>
          <p:spPr bwMode="auto">
            <a:xfrm>
              <a:off x="4704" y="2243"/>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4" name="Oval 17"/>
            <p:cNvSpPr>
              <a:spLocks noChangeArrowheads="1"/>
            </p:cNvSpPr>
            <p:nvPr/>
          </p:nvSpPr>
          <p:spPr bwMode="auto">
            <a:xfrm>
              <a:off x="4883" y="2243"/>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5" name="Oval 18"/>
            <p:cNvSpPr>
              <a:spLocks noChangeArrowheads="1"/>
            </p:cNvSpPr>
            <p:nvPr/>
          </p:nvSpPr>
          <p:spPr bwMode="auto">
            <a:xfrm>
              <a:off x="5062" y="2243"/>
              <a:ext cx="127" cy="127"/>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6" name="Oval 19"/>
            <p:cNvSpPr>
              <a:spLocks noChangeArrowheads="1"/>
            </p:cNvSpPr>
            <p:nvPr/>
          </p:nvSpPr>
          <p:spPr bwMode="auto">
            <a:xfrm>
              <a:off x="5241" y="2243"/>
              <a:ext cx="127" cy="127"/>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7" name="Oval 20"/>
            <p:cNvSpPr>
              <a:spLocks noChangeArrowheads="1"/>
            </p:cNvSpPr>
            <p:nvPr/>
          </p:nvSpPr>
          <p:spPr bwMode="auto">
            <a:xfrm>
              <a:off x="5420" y="2243"/>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8" name="Oval 21"/>
            <p:cNvSpPr>
              <a:spLocks noChangeArrowheads="1"/>
            </p:cNvSpPr>
            <p:nvPr/>
          </p:nvSpPr>
          <p:spPr bwMode="auto">
            <a:xfrm>
              <a:off x="4704" y="2421"/>
              <a:ext cx="127" cy="128"/>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9" name="Oval 22"/>
            <p:cNvSpPr>
              <a:spLocks noChangeArrowheads="1"/>
            </p:cNvSpPr>
            <p:nvPr/>
          </p:nvSpPr>
          <p:spPr bwMode="auto">
            <a:xfrm>
              <a:off x="4883" y="2421"/>
              <a:ext cx="127" cy="128"/>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0" name="Oval 23"/>
            <p:cNvSpPr>
              <a:spLocks noChangeArrowheads="1"/>
            </p:cNvSpPr>
            <p:nvPr/>
          </p:nvSpPr>
          <p:spPr bwMode="auto">
            <a:xfrm>
              <a:off x="5062" y="2421"/>
              <a:ext cx="127" cy="128"/>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1" name="Oval 24"/>
            <p:cNvSpPr>
              <a:spLocks noChangeArrowheads="1"/>
            </p:cNvSpPr>
            <p:nvPr/>
          </p:nvSpPr>
          <p:spPr bwMode="auto">
            <a:xfrm>
              <a:off x="5241" y="2421"/>
              <a:ext cx="127" cy="128"/>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2" name="Oval 25"/>
            <p:cNvSpPr>
              <a:spLocks noChangeArrowheads="1"/>
            </p:cNvSpPr>
            <p:nvPr/>
          </p:nvSpPr>
          <p:spPr bwMode="auto">
            <a:xfrm>
              <a:off x="4704" y="2600"/>
              <a:ext cx="127" cy="128"/>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3" name="Oval 26"/>
            <p:cNvSpPr>
              <a:spLocks noChangeArrowheads="1"/>
            </p:cNvSpPr>
            <p:nvPr/>
          </p:nvSpPr>
          <p:spPr bwMode="auto">
            <a:xfrm>
              <a:off x="4883" y="2600"/>
              <a:ext cx="127" cy="128"/>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4" name="Oval 27"/>
            <p:cNvSpPr>
              <a:spLocks noChangeArrowheads="1"/>
            </p:cNvSpPr>
            <p:nvPr/>
          </p:nvSpPr>
          <p:spPr bwMode="auto">
            <a:xfrm>
              <a:off x="5062" y="2600"/>
              <a:ext cx="127" cy="128"/>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5" name="Oval 28"/>
            <p:cNvSpPr>
              <a:spLocks noChangeArrowheads="1"/>
            </p:cNvSpPr>
            <p:nvPr/>
          </p:nvSpPr>
          <p:spPr bwMode="auto">
            <a:xfrm>
              <a:off x="5241" y="2600"/>
              <a:ext cx="127" cy="128"/>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6" name="Oval 29"/>
            <p:cNvSpPr>
              <a:spLocks noChangeArrowheads="1"/>
            </p:cNvSpPr>
            <p:nvPr/>
          </p:nvSpPr>
          <p:spPr bwMode="auto">
            <a:xfrm>
              <a:off x="5420" y="2600"/>
              <a:ext cx="127" cy="128"/>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7" name="Oval 30"/>
            <p:cNvSpPr>
              <a:spLocks noChangeArrowheads="1"/>
            </p:cNvSpPr>
            <p:nvPr/>
          </p:nvSpPr>
          <p:spPr bwMode="auto">
            <a:xfrm>
              <a:off x="4704" y="2779"/>
              <a:ext cx="127" cy="127"/>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8" name="Oval 31"/>
            <p:cNvSpPr>
              <a:spLocks noChangeArrowheads="1"/>
            </p:cNvSpPr>
            <p:nvPr/>
          </p:nvSpPr>
          <p:spPr bwMode="auto">
            <a:xfrm>
              <a:off x="4883" y="2779"/>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29" name="Oval 32"/>
            <p:cNvSpPr>
              <a:spLocks noChangeArrowheads="1"/>
            </p:cNvSpPr>
            <p:nvPr/>
          </p:nvSpPr>
          <p:spPr bwMode="auto">
            <a:xfrm>
              <a:off x="5062" y="2779"/>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30" name="Oval 33"/>
            <p:cNvSpPr>
              <a:spLocks noChangeArrowheads="1"/>
            </p:cNvSpPr>
            <p:nvPr/>
          </p:nvSpPr>
          <p:spPr bwMode="auto">
            <a:xfrm>
              <a:off x="5241" y="2779"/>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31" name="Oval 34"/>
            <p:cNvSpPr>
              <a:spLocks noChangeArrowheads="1"/>
            </p:cNvSpPr>
            <p:nvPr/>
          </p:nvSpPr>
          <p:spPr bwMode="auto">
            <a:xfrm>
              <a:off x="4704" y="2958"/>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32" name="Oval 35"/>
            <p:cNvSpPr>
              <a:spLocks noChangeArrowheads="1"/>
            </p:cNvSpPr>
            <p:nvPr/>
          </p:nvSpPr>
          <p:spPr bwMode="auto">
            <a:xfrm>
              <a:off x="4883" y="2958"/>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33" name="Oval 36"/>
            <p:cNvSpPr>
              <a:spLocks noChangeArrowheads="1"/>
            </p:cNvSpPr>
            <p:nvPr/>
          </p:nvSpPr>
          <p:spPr bwMode="auto">
            <a:xfrm>
              <a:off x="5062" y="2958"/>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34" name="Oval 37"/>
            <p:cNvSpPr>
              <a:spLocks noChangeArrowheads="1"/>
            </p:cNvSpPr>
            <p:nvPr/>
          </p:nvSpPr>
          <p:spPr bwMode="auto">
            <a:xfrm>
              <a:off x="5241" y="2958"/>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35" name="Oval 38"/>
            <p:cNvSpPr>
              <a:spLocks noChangeArrowheads="1"/>
            </p:cNvSpPr>
            <p:nvPr/>
          </p:nvSpPr>
          <p:spPr bwMode="auto">
            <a:xfrm>
              <a:off x="4883" y="3137"/>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36" name="Oval 39"/>
            <p:cNvSpPr>
              <a:spLocks noChangeArrowheads="1"/>
            </p:cNvSpPr>
            <p:nvPr/>
          </p:nvSpPr>
          <p:spPr bwMode="auto">
            <a:xfrm>
              <a:off x="5241" y="3137"/>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3731" name="Rectangle 3"/>
          <p:cNvSpPr>
            <a:spLocks noGrp="1" noChangeArrowheads="1"/>
          </p:cNvSpPr>
          <p:nvPr>
            <p:ph type="ctrTitle"/>
          </p:nvPr>
        </p:nvSpPr>
        <p:spPr>
          <a:xfrm>
            <a:off x="315913" y="466725"/>
            <a:ext cx="6781800" cy="2133600"/>
          </a:xfrm>
        </p:spPr>
        <p:txBody>
          <a:bodyPr/>
          <a:lstStyle>
            <a:lvl1pPr algn="r">
              <a:defRPr sz="4800"/>
            </a:lvl1pPr>
          </a:lstStyle>
          <a:p>
            <a:pPr lvl="0"/>
            <a:r>
              <a:rPr lang="en-US" altLang="en-US" noProof="0"/>
              <a:t>Click to edit Master title style</a:t>
            </a:r>
          </a:p>
        </p:txBody>
      </p:sp>
      <p:sp>
        <p:nvSpPr>
          <p:cNvPr id="73732"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pPr lvl="0"/>
            <a:r>
              <a:rPr lang="en-US" altLang="en-US" noProof="0"/>
              <a:t>Click to edit Master subtitle style</a:t>
            </a:r>
          </a:p>
        </p:txBody>
      </p:sp>
      <p:sp>
        <p:nvSpPr>
          <p:cNvPr id="39" name="Rectangle 5"/>
          <p:cNvSpPr>
            <a:spLocks noGrp="1" noChangeArrowheads="1"/>
          </p:cNvSpPr>
          <p:nvPr>
            <p:ph type="dt" sz="half" idx="10"/>
          </p:nvPr>
        </p:nvSpPr>
        <p:spPr/>
        <p:txBody>
          <a:bodyPr/>
          <a:lstStyle>
            <a:lvl1pPr>
              <a:defRPr/>
            </a:lvl1pPr>
          </a:lstStyle>
          <a:p>
            <a:pPr>
              <a:defRPr/>
            </a:pPr>
            <a:fld id="{04407B8A-7B8E-4493-A6E6-8B63DE51B95E}" type="datetime1">
              <a:rPr lang="en-US" smtClean="0"/>
              <a:t>2/22/2018</a:t>
            </a:fld>
            <a:endParaRPr lang="en-US" altLang="en-US"/>
          </a:p>
        </p:txBody>
      </p:sp>
    </p:spTree>
    <p:extLst>
      <p:ext uri="{BB962C8B-B14F-4D97-AF65-F5344CB8AC3E}">
        <p14:creationId xmlns:p14="http://schemas.microsoft.com/office/powerpoint/2010/main" val="37947323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ln/>
        </p:spPr>
        <p:txBody>
          <a:bodyPr/>
          <a:lstStyle>
            <a:lvl1pPr>
              <a:defRPr/>
            </a:lvl1pPr>
          </a:lstStyle>
          <a:p>
            <a:pPr>
              <a:defRPr/>
            </a:pPr>
            <a:fld id="{E1BF089D-9105-4004-A1E0-361E529B3470}" type="datetime1">
              <a:rPr lang="en-US" smtClean="0"/>
              <a:t>2/22/2018</a:t>
            </a:fld>
            <a:endParaRPr lang="en-US" altLang="en-US"/>
          </a:p>
        </p:txBody>
      </p:sp>
      <p:sp>
        <p:nvSpPr>
          <p:cNvPr id="5" name="Rectangle 6"/>
          <p:cNvSpPr>
            <a:spLocks noGrp="1" noChangeArrowheads="1"/>
          </p:cNvSpPr>
          <p:nvPr>
            <p:ph type="ftr" sz="quarter" idx="11"/>
          </p:nvPr>
        </p:nvSpPr>
        <p:spPr>
          <a:ln/>
        </p:spPr>
        <p:txBody>
          <a:bodyPr/>
          <a:lstStyle>
            <a:lvl1pPr>
              <a:defRPr/>
            </a:lvl1pPr>
          </a:lstStyle>
          <a:p>
            <a:pPr>
              <a:defRPr/>
            </a:pPr>
            <a:r>
              <a:rPr lang="en-US" altLang="en-US"/>
              <a:t>© 2019 McGraw-Hill Education. All rights reserved. Authorized only for instructor use in the classroom. No reproduction or further distribution permitted without the prior written consent of McGraw-Hill Education.</a:t>
            </a:r>
          </a:p>
        </p:txBody>
      </p:sp>
      <p:sp>
        <p:nvSpPr>
          <p:cNvPr id="6" name="Rectangle 7"/>
          <p:cNvSpPr>
            <a:spLocks noGrp="1" noChangeArrowheads="1"/>
          </p:cNvSpPr>
          <p:nvPr>
            <p:ph type="sldNum" sz="quarter" idx="12"/>
          </p:nvPr>
        </p:nvSpPr>
        <p:spPr>
          <a:ln/>
        </p:spPr>
        <p:txBody>
          <a:bodyPr/>
          <a:lstStyle>
            <a:lvl1pPr>
              <a:defRPr/>
            </a:lvl1pPr>
          </a:lstStyle>
          <a:p>
            <a:pPr>
              <a:defRPr/>
            </a:pPr>
            <a:r>
              <a:rPr lang="en-US" altLang="en-US"/>
              <a:t>1-</a:t>
            </a:r>
            <a:fld id="{27B36733-6429-48EB-8343-85CD06A58780}" type="slidenum">
              <a:rPr lang="en-US" altLang="en-US"/>
              <a:pPr>
                <a:defRPr/>
              </a:pPr>
              <a:t>‹#›</a:t>
            </a:fld>
            <a:endParaRPr lang="en-US" altLang="en-US"/>
          </a:p>
        </p:txBody>
      </p:sp>
    </p:spTree>
    <p:extLst>
      <p:ext uri="{BB962C8B-B14F-4D97-AF65-F5344CB8AC3E}">
        <p14:creationId xmlns:p14="http://schemas.microsoft.com/office/powerpoint/2010/main" val="1498199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2238"/>
            <a:ext cx="2057400" cy="600868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122238"/>
            <a:ext cx="6019800" cy="600868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ln/>
        </p:spPr>
        <p:txBody>
          <a:bodyPr/>
          <a:lstStyle>
            <a:lvl1pPr>
              <a:defRPr/>
            </a:lvl1pPr>
          </a:lstStyle>
          <a:p>
            <a:pPr>
              <a:defRPr/>
            </a:pPr>
            <a:fld id="{EDCC8F3A-AE80-4A8A-922A-128295902A5C}" type="datetime1">
              <a:rPr lang="en-US" smtClean="0"/>
              <a:t>2/22/2018</a:t>
            </a:fld>
            <a:endParaRPr lang="en-US" altLang="en-US"/>
          </a:p>
        </p:txBody>
      </p:sp>
      <p:sp>
        <p:nvSpPr>
          <p:cNvPr id="5" name="Rectangle 6"/>
          <p:cNvSpPr>
            <a:spLocks noGrp="1" noChangeArrowheads="1"/>
          </p:cNvSpPr>
          <p:nvPr>
            <p:ph type="ftr" sz="quarter" idx="11"/>
          </p:nvPr>
        </p:nvSpPr>
        <p:spPr>
          <a:ln/>
        </p:spPr>
        <p:txBody>
          <a:bodyPr/>
          <a:lstStyle>
            <a:lvl1pPr>
              <a:defRPr/>
            </a:lvl1pPr>
          </a:lstStyle>
          <a:p>
            <a:pPr>
              <a:defRPr/>
            </a:pPr>
            <a:r>
              <a:rPr lang="en-US" altLang="en-US"/>
              <a:t>© 2019 McGraw-Hill Education. All rights reserved. Authorized only for instructor use in the classroom. No reproduction or further distribution permitted without the prior written consent of McGraw-Hill Education.</a:t>
            </a:r>
          </a:p>
        </p:txBody>
      </p:sp>
      <p:sp>
        <p:nvSpPr>
          <p:cNvPr id="6" name="Rectangle 7"/>
          <p:cNvSpPr>
            <a:spLocks noGrp="1" noChangeArrowheads="1"/>
          </p:cNvSpPr>
          <p:nvPr>
            <p:ph type="sldNum" sz="quarter" idx="12"/>
          </p:nvPr>
        </p:nvSpPr>
        <p:spPr>
          <a:ln/>
        </p:spPr>
        <p:txBody>
          <a:bodyPr/>
          <a:lstStyle>
            <a:lvl1pPr>
              <a:defRPr/>
            </a:lvl1pPr>
          </a:lstStyle>
          <a:p>
            <a:pPr>
              <a:defRPr/>
            </a:pPr>
            <a:r>
              <a:rPr lang="en-US" altLang="en-US"/>
              <a:t>1-</a:t>
            </a:r>
            <a:fld id="{4694F11F-2697-4F92-A2C8-1AA177B73216}" type="slidenum">
              <a:rPr lang="en-US" altLang="en-US"/>
              <a:pPr>
                <a:defRPr/>
              </a:pPr>
              <a:t>‹#›</a:t>
            </a:fld>
            <a:endParaRPr lang="en-US" altLang="en-US"/>
          </a:p>
        </p:txBody>
      </p:sp>
    </p:spTree>
    <p:extLst>
      <p:ext uri="{BB962C8B-B14F-4D97-AF65-F5344CB8AC3E}">
        <p14:creationId xmlns:p14="http://schemas.microsoft.com/office/powerpoint/2010/main" val="24931021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ln/>
        </p:spPr>
        <p:txBody>
          <a:bodyPr/>
          <a:lstStyle>
            <a:lvl1pPr>
              <a:defRPr/>
            </a:lvl1pPr>
          </a:lstStyle>
          <a:p>
            <a:pPr>
              <a:defRPr/>
            </a:pPr>
            <a:fld id="{9BAA0150-2742-4EA3-B9ED-EA570FB871A2}" type="datetime1">
              <a:rPr lang="en-US" smtClean="0"/>
              <a:t>2/22/2018</a:t>
            </a:fld>
            <a:endParaRPr lang="en-US" altLang="en-US"/>
          </a:p>
        </p:txBody>
      </p:sp>
      <p:sp>
        <p:nvSpPr>
          <p:cNvPr id="5" name="Rectangle 6"/>
          <p:cNvSpPr>
            <a:spLocks noGrp="1" noChangeArrowheads="1"/>
          </p:cNvSpPr>
          <p:nvPr>
            <p:ph type="ftr" sz="quarter" idx="11"/>
          </p:nvPr>
        </p:nvSpPr>
        <p:spPr>
          <a:ln/>
        </p:spPr>
        <p:txBody>
          <a:bodyPr/>
          <a:lstStyle>
            <a:lvl1pPr>
              <a:defRPr/>
            </a:lvl1pPr>
          </a:lstStyle>
          <a:p>
            <a:pPr>
              <a:defRPr/>
            </a:pPr>
            <a:r>
              <a:rPr lang="en-US" altLang="en-US"/>
              <a:t>© 2019 McGraw-Hill Education. All rights reserved. Authorized only for instructor use in the classroom. No reproduction or further distribution permitted without the prior written consent of McGraw-Hill Education.</a:t>
            </a:r>
          </a:p>
        </p:txBody>
      </p:sp>
      <p:sp>
        <p:nvSpPr>
          <p:cNvPr id="6" name="Rectangle 7"/>
          <p:cNvSpPr>
            <a:spLocks noGrp="1" noChangeArrowheads="1"/>
          </p:cNvSpPr>
          <p:nvPr>
            <p:ph type="sldNum" sz="quarter" idx="12"/>
          </p:nvPr>
        </p:nvSpPr>
        <p:spPr>
          <a:ln/>
        </p:spPr>
        <p:txBody>
          <a:bodyPr/>
          <a:lstStyle>
            <a:lvl1pPr>
              <a:defRPr/>
            </a:lvl1pPr>
          </a:lstStyle>
          <a:p>
            <a:pPr>
              <a:defRPr/>
            </a:pPr>
            <a:r>
              <a:rPr lang="en-US" altLang="en-US"/>
              <a:t>1-</a:t>
            </a:r>
            <a:fld id="{4773FF61-F4E9-4123-B6AF-201BC82A0194}" type="slidenum">
              <a:rPr lang="en-US" altLang="en-US"/>
              <a:pPr>
                <a:defRPr/>
              </a:pPr>
              <a:t>‹#›</a:t>
            </a:fld>
            <a:endParaRPr lang="en-US" altLang="en-US"/>
          </a:p>
        </p:txBody>
      </p:sp>
    </p:spTree>
    <p:extLst>
      <p:ext uri="{BB962C8B-B14F-4D97-AF65-F5344CB8AC3E}">
        <p14:creationId xmlns:p14="http://schemas.microsoft.com/office/powerpoint/2010/main" val="30458919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65320D67-F411-48C4-A789-6B32AABDDA05}" type="datetime1">
              <a:rPr lang="en-US" smtClean="0"/>
              <a:t>2/22/2018</a:t>
            </a:fld>
            <a:endParaRPr lang="en-US" altLang="en-US"/>
          </a:p>
        </p:txBody>
      </p:sp>
      <p:sp>
        <p:nvSpPr>
          <p:cNvPr id="5" name="Rectangle 6"/>
          <p:cNvSpPr>
            <a:spLocks noGrp="1" noChangeArrowheads="1"/>
          </p:cNvSpPr>
          <p:nvPr>
            <p:ph type="ftr" sz="quarter" idx="11"/>
          </p:nvPr>
        </p:nvSpPr>
        <p:spPr>
          <a:ln/>
        </p:spPr>
        <p:txBody>
          <a:bodyPr/>
          <a:lstStyle>
            <a:lvl1pPr>
              <a:defRPr/>
            </a:lvl1pPr>
          </a:lstStyle>
          <a:p>
            <a:pPr>
              <a:defRPr/>
            </a:pPr>
            <a:r>
              <a:rPr lang="en-US" altLang="en-US"/>
              <a:t>© 2019 McGraw-Hill Education. All rights reserved. Authorized only for instructor use in the classroom. No reproduction or further distribution permitted without the prior written consent of McGraw-Hill Education.</a:t>
            </a:r>
          </a:p>
        </p:txBody>
      </p:sp>
      <p:sp>
        <p:nvSpPr>
          <p:cNvPr id="6" name="Rectangle 7"/>
          <p:cNvSpPr>
            <a:spLocks noGrp="1" noChangeArrowheads="1"/>
          </p:cNvSpPr>
          <p:nvPr>
            <p:ph type="sldNum" sz="quarter" idx="12"/>
          </p:nvPr>
        </p:nvSpPr>
        <p:spPr>
          <a:ln/>
        </p:spPr>
        <p:txBody>
          <a:bodyPr/>
          <a:lstStyle>
            <a:lvl1pPr>
              <a:defRPr/>
            </a:lvl1pPr>
          </a:lstStyle>
          <a:p>
            <a:pPr>
              <a:defRPr/>
            </a:pPr>
            <a:r>
              <a:rPr lang="en-US" altLang="en-US"/>
              <a:t>1-</a:t>
            </a:r>
            <a:fld id="{B8643C53-5634-46E8-9866-13612EB8B71C}" type="slidenum">
              <a:rPr lang="en-US" altLang="en-US"/>
              <a:pPr>
                <a:defRPr/>
              </a:pPr>
              <a:t>‹#›</a:t>
            </a:fld>
            <a:endParaRPr lang="en-US" altLang="en-US"/>
          </a:p>
        </p:txBody>
      </p:sp>
    </p:spTree>
    <p:extLst>
      <p:ext uri="{BB962C8B-B14F-4D97-AF65-F5344CB8AC3E}">
        <p14:creationId xmlns:p14="http://schemas.microsoft.com/office/powerpoint/2010/main" val="13749963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5"/>
          <p:cNvSpPr>
            <a:spLocks noGrp="1" noChangeArrowheads="1"/>
          </p:cNvSpPr>
          <p:nvPr>
            <p:ph type="dt" sz="half" idx="10"/>
          </p:nvPr>
        </p:nvSpPr>
        <p:spPr>
          <a:ln/>
        </p:spPr>
        <p:txBody>
          <a:bodyPr/>
          <a:lstStyle>
            <a:lvl1pPr>
              <a:defRPr/>
            </a:lvl1pPr>
          </a:lstStyle>
          <a:p>
            <a:pPr>
              <a:defRPr/>
            </a:pPr>
            <a:fld id="{1F3A4BD2-6E6B-44EB-B06F-81EAB0856124}" type="datetime1">
              <a:rPr lang="en-US" smtClean="0"/>
              <a:t>2/22/2018</a:t>
            </a:fld>
            <a:endParaRPr lang="en-US" altLang="en-US"/>
          </a:p>
        </p:txBody>
      </p:sp>
      <p:sp>
        <p:nvSpPr>
          <p:cNvPr id="6" name="Rectangle 6"/>
          <p:cNvSpPr>
            <a:spLocks noGrp="1" noChangeArrowheads="1"/>
          </p:cNvSpPr>
          <p:nvPr>
            <p:ph type="ftr" sz="quarter" idx="11"/>
          </p:nvPr>
        </p:nvSpPr>
        <p:spPr>
          <a:ln/>
        </p:spPr>
        <p:txBody>
          <a:bodyPr/>
          <a:lstStyle>
            <a:lvl1pPr>
              <a:defRPr/>
            </a:lvl1pPr>
          </a:lstStyle>
          <a:p>
            <a:pPr>
              <a:defRPr/>
            </a:pPr>
            <a:r>
              <a:rPr lang="en-US" altLang="en-US"/>
              <a:t>© 2019 McGraw-Hill Education. All rights reserved. Authorized only for instructor use in the classroom. No reproduction or further distribution permitted without the prior written consent of McGraw-Hill Education.</a:t>
            </a:r>
          </a:p>
        </p:txBody>
      </p:sp>
      <p:sp>
        <p:nvSpPr>
          <p:cNvPr id="7" name="Rectangle 7"/>
          <p:cNvSpPr>
            <a:spLocks noGrp="1" noChangeArrowheads="1"/>
          </p:cNvSpPr>
          <p:nvPr>
            <p:ph type="sldNum" sz="quarter" idx="12"/>
          </p:nvPr>
        </p:nvSpPr>
        <p:spPr>
          <a:ln/>
        </p:spPr>
        <p:txBody>
          <a:bodyPr/>
          <a:lstStyle>
            <a:lvl1pPr>
              <a:defRPr/>
            </a:lvl1pPr>
          </a:lstStyle>
          <a:p>
            <a:pPr>
              <a:defRPr/>
            </a:pPr>
            <a:r>
              <a:rPr lang="en-US" altLang="en-US"/>
              <a:t>1-</a:t>
            </a:r>
            <a:fld id="{7905E196-56C6-4301-8665-BC2965E2E4F7}" type="slidenum">
              <a:rPr lang="en-US" altLang="en-US"/>
              <a:pPr>
                <a:defRPr/>
              </a:pPr>
              <a:t>‹#›</a:t>
            </a:fld>
            <a:endParaRPr lang="en-US" altLang="en-US"/>
          </a:p>
        </p:txBody>
      </p:sp>
    </p:spTree>
    <p:extLst>
      <p:ext uri="{BB962C8B-B14F-4D97-AF65-F5344CB8AC3E}">
        <p14:creationId xmlns:p14="http://schemas.microsoft.com/office/powerpoint/2010/main" val="1401174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5"/>
          <p:cNvSpPr>
            <a:spLocks noGrp="1" noChangeArrowheads="1"/>
          </p:cNvSpPr>
          <p:nvPr>
            <p:ph type="dt" sz="half" idx="10"/>
          </p:nvPr>
        </p:nvSpPr>
        <p:spPr>
          <a:ln/>
        </p:spPr>
        <p:txBody>
          <a:bodyPr/>
          <a:lstStyle>
            <a:lvl1pPr>
              <a:defRPr/>
            </a:lvl1pPr>
          </a:lstStyle>
          <a:p>
            <a:pPr>
              <a:defRPr/>
            </a:pPr>
            <a:fld id="{EEF3AF84-A2AD-4FA3-A0F2-5B155EB4AE5F}" type="datetime1">
              <a:rPr lang="en-US" smtClean="0"/>
              <a:t>2/22/2018</a:t>
            </a:fld>
            <a:endParaRPr lang="en-US" altLang="en-US"/>
          </a:p>
        </p:txBody>
      </p:sp>
      <p:sp>
        <p:nvSpPr>
          <p:cNvPr id="8" name="Rectangle 6"/>
          <p:cNvSpPr>
            <a:spLocks noGrp="1" noChangeArrowheads="1"/>
          </p:cNvSpPr>
          <p:nvPr>
            <p:ph type="ftr" sz="quarter" idx="11"/>
          </p:nvPr>
        </p:nvSpPr>
        <p:spPr>
          <a:ln/>
        </p:spPr>
        <p:txBody>
          <a:bodyPr/>
          <a:lstStyle>
            <a:lvl1pPr>
              <a:defRPr/>
            </a:lvl1pPr>
          </a:lstStyle>
          <a:p>
            <a:pPr>
              <a:defRPr/>
            </a:pPr>
            <a:r>
              <a:rPr lang="en-US" altLang="en-US"/>
              <a:t>© 2019 McGraw-Hill Education. All rights reserved. Authorized only for instructor use in the classroom. No reproduction or further distribution permitted without the prior written consent of McGraw-Hill Education.</a:t>
            </a:r>
          </a:p>
        </p:txBody>
      </p:sp>
      <p:sp>
        <p:nvSpPr>
          <p:cNvPr id="9" name="Rectangle 7"/>
          <p:cNvSpPr>
            <a:spLocks noGrp="1" noChangeArrowheads="1"/>
          </p:cNvSpPr>
          <p:nvPr>
            <p:ph type="sldNum" sz="quarter" idx="12"/>
          </p:nvPr>
        </p:nvSpPr>
        <p:spPr>
          <a:ln/>
        </p:spPr>
        <p:txBody>
          <a:bodyPr/>
          <a:lstStyle>
            <a:lvl1pPr>
              <a:defRPr/>
            </a:lvl1pPr>
          </a:lstStyle>
          <a:p>
            <a:pPr>
              <a:defRPr/>
            </a:pPr>
            <a:r>
              <a:rPr lang="en-US" altLang="en-US"/>
              <a:t>1-</a:t>
            </a:r>
            <a:fld id="{83911F2D-A79E-49A4-B269-8A3F2982665A}" type="slidenum">
              <a:rPr lang="en-US" altLang="en-US"/>
              <a:pPr>
                <a:defRPr/>
              </a:pPr>
              <a:t>‹#›</a:t>
            </a:fld>
            <a:endParaRPr lang="en-US" altLang="en-US"/>
          </a:p>
        </p:txBody>
      </p:sp>
    </p:spTree>
    <p:extLst>
      <p:ext uri="{BB962C8B-B14F-4D97-AF65-F5344CB8AC3E}">
        <p14:creationId xmlns:p14="http://schemas.microsoft.com/office/powerpoint/2010/main" val="16814804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5"/>
          <p:cNvSpPr>
            <a:spLocks noGrp="1" noChangeArrowheads="1"/>
          </p:cNvSpPr>
          <p:nvPr>
            <p:ph type="dt" sz="half" idx="10"/>
          </p:nvPr>
        </p:nvSpPr>
        <p:spPr>
          <a:ln/>
        </p:spPr>
        <p:txBody>
          <a:bodyPr/>
          <a:lstStyle>
            <a:lvl1pPr>
              <a:defRPr/>
            </a:lvl1pPr>
          </a:lstStyle>
          <a:p>
            <a:pPr>
              <a:defRPr/>
            </a:pPr>
            <a:fld id="{42A352AD-B645-4FF4-A38D-23C32DE40EC2}" type="datetime1">
              <a:rPr lang="en-US" smtClean="0"/>
              <a:t>2/22/2018</a:t>
            </a:fld>
            <a:endParaRPr lang="en-US" altLang="en-US"/>
          </a:p>
        </p:txBody>
      </p:sp>
      <p:sp>
        <p:nvSpPr>
          <p:cNvPr id="4" name="Rectangle 6"/>
          <p:cNvSpPr>
            <a:spLocks noGrp="1" noChangeArrowheads="1"/>
          </p:cNvSpPr>
          <p:nvPr>
            <p:ph type="ftr" sz="quarter" idx="11"/>
          </p:nvPr>
        </p:nvSpPr>
        <p:spPr>
          <a:ln/>
        </p:spPr>
        <p:txBody>
          <a:bodyPr/>
          <a:lstStyle>
            <a:lvl1pPr>
              <a:defRPr/>
            </a:lvl1pPr>
          </a:lstStyle>
          <a:p>
            <a:pPr>
              <a:defRPr/>
            </a:pPr>
            <a:r>
              <a:rPr lang="en-US" altLang="en-US"/>
              <a:t>© 2019 McGraw-Hill Education. All rights reserved. Authorized only for instructor use in the classroom. No reproduction or further distribution permitted without the prior written consent of McGraw-Hill Education.</a:t>
            </a:r>
          </a:p>
        </p:txBody>
      </p:sp>
      <p:sp>
        <p:nvSpPr>
          <p:cNvPr id="5" name="Rectangle 7"/>
          <p:cNvSpPr>
            <a:spLocks noGrp="1" noChangeArrowheads="1"/>
          </p:cNvSpPr>
          <p:nvPr>
            <p:ph type="sldNum" sz="quarter" idx="12"/>
          </p:nvPr>
        </p:nvSpPr>
        <p:spPr>
          <a:ln/>
        </p:spPr>
        <p:txBody>
          <a:bodyPr/>
          <a:lstStyle>
            <a:lvl1pPr>
              <a:defRPr/>
            </a:lvl1pPr>
          </a:lstStyle>
          <a:p>
            <a:pPr>
              <a:defRPr/>
            </a:pPr>
            <a:r>
              <a:rPr lang="en-US" altLang="en-US"/>
              <a:t>1-</a:t>
            </a:r>
            <a:fld id="{4764DE9E-DF0F-4589-A115-EE7338EDF10A}" type="slidenum">
              <a:rPr lang="en-US" altLang="en-US"/>
              <a:pPr>
                <a:defRPr/>
              </a:pPr>
              <a:t>‹#›</a:t>
            </a:fld>
            <a:endParaRPr lang="en-US" altLang="en-US"/>
          </a:p>
        </p:txBody>
      </p:sp>
    </p:spTree>
    <p:extLst>
      <p:ext uri="{BB962C8B-B14F-4D97-AF65-F5344CB8AC3E}">
        <p14:creationId xmlns:p14="http://schemas.microsoft.com/office/powerpoint/2010/main" val="11516391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B0CBE10-C0B4-478B-A674-4967EB705E8A}" type="datetime1">
              <a:rPr lang="en-US" smtClean="0"/>
              <a:t>2/22/2018</a:t>
            </a:fld>
            <a:endParaRPr lang="en-US" altLang="en-US"/>
          </a:p>
        </p:txBody>
      </p:sp>
      <p:sp>
        <p:nvSpPr>
          <p:cNvPr id="3" name="Rectangle 6"/>
          <p:cNvSpPr>
            <a:spLocks noGrp="1" noChangeArrowheads="1"/>
          </p:cNvSpPr>
          <p:nvPr>
            <p:ph type="ftr" sz="quarter" idx="11"/>
          </p:nvPr>
        </p:nvSpPr>
        <p:spPr>
          <a:ln/>
        </p:spPr>
        <p:txBody>
          <a:bodyPr/>
          <a:lstStyle>
            <a:lvl1pPr>
              <a:defRPr/>
            </a:lvl1pPr>
          </a:lstStyle>
          <a:p>
            <a:pPr>
              <a:defRPr/>
            </a:pPr>
            <a:r>
              <a:rPr lang="en-US" altLang="en-US"/>
              <a:t>© 2019 McGraw-Hill Education. All rights reserved. Authorized only for instructor use in the classroom. No reproduction or further distribution permitted without the prior written consent of McGraw-Hill Education.</a:t>
            </a:r>
          </a:p>
        </p:txBody>
      </p:sp>
      <p:sp>
        <p:nvSpPr>
          <p:cNvPr id="4" name="Rectangle 7"/>
          <p:cNvSpPr>
            <a:spLocks noGrp="1" noChangeArrowheads="1"/>
          </p:cNvSpPr>
          <p:nvPr>
            <p:ph type="sldNum" sz="quarter" idx="12"/>
          </p:nvPr>
        </p:nvSpPr>
        <p:spPr>
          <a:ln/>
        </p:spPr>
        <p:txBody>
          <a:bodyPr/>
          <a:lstStyle>
            <a:lvl1pPr>
              <a:defRPr/>
            </a:lvl1pPr>
          </a:lstStyle>
          <a:p>
            <a:pPr>
              <a:defRPr/>
            </a:pPr>
            <a:r>
              <a:rPr lang="en-US" altLang="en-US"/>
              <a:t>1-</a:t>
            </a:r>
            <a:fld id="{785CE35C-1C9F-4188-92C1-63770C0A2671}" type="slidenum">
              <a:rPr lang="en-US" altLang="en-US"/>
              <a:pPr>
                <a:defRPr/>
              </a:pPr>
              <a:t>‹#›</a:t>
            </a:fld>
            <a:endParaRPr lang="en-US" altLang="en-US"/>
          </a:p>
        </p:txBody>
      </p:sp>
    </p:spTree>
    <p:extLst>
      <p:ext uri="{BB962C8B-B14F-4D97-AF65-F5344CB8AC3E}">
        <p14:creationId xmlns:p14="http://schemas.microsoft.com/office/powerpoint/2010/main" val="26066365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2C5B326-5479-4441-8E38-8BC445178E4D}" type="datetime1">
              <a:rPr lang="en-US" smtClean="0"/>
              <a:t>2/22/2018</a:t>
            </a:fld>
            <a:endParaRPr lang="en-US" altLang="en-US"/>
          </a:p>
        </p:txBody>
      </p:sp>
      <p:sp>
        <p:nvSpPr>
          <p:cNvPr id="6" name="Rectangle 6"/>
          <p:cNvSpPr>
            <a:spLocks noGrp="1" noChangeArrowheads="1"/>
          </p:cNvSpPr>
          <p:nvPr>
            <p:ph type="ftr" sz="quarter" idx="11"/>
          </p:nvPr>
        </p:nvSpPr>
        <p:spPr>
          <a:ln/>
        </p:spPr>
        <p:txBody>
          <a:bodyPr/>
          <a:lstStyle>
            <a:lvl1pPr>
              <a:defRPr/>
            </a:lvl1pPr>
          </a:lstStyle>
          <a:p>
            <a:pPr>
              <a:defRPr/>
            </a:pPr>
            <a:r>
              <a:rPr lang="en-US" altLang="en-US"/>
              <a:t>© 2019 McGraw-Hill Education. All rights reserved. Authorized only for instructor use in the classroom. No reproduction or further distribution permitted without the prior written consent of McGraw-Hill Education.</a:t>
            </a:r>
          </a:p>
        </p:txBody>
      </p:sp>
      <p:sp>
        <p:nvSpPr>
          <p:cNvPr id="7" name="Rectangle 7"/>
          <p:cNvSpPr>
            <a:spLocks noGrp="1" noChangeArrowheads="1"/>
          </p:cNvSpPr>
          <p:nvPr>
            <p:ph type="sldNum" sz="quarter" idx="12"/>
          </p:nvPr>
        </p:nvSpPr>
        <p:spPr>
          <a:ln/>
        </p:spPr>
        <p:txBody>
          <a:bodyPr/>
          <a:lstStyle>
            <a:lvl1pPr>
              <a:defRPr/>
            </a:lvl1pPr>
          </a:lstStyle>
          <a:p>
            <a:pPr>
              <a:defRPr/>
            </a:pPr>
            <a:r>
              <a:rPr lang="en-US" altLang="en-US"/>
              <a:t>1-</a:t>
            </a:r>
            <a:fld id="{E937DF0A-01D5-43B5-86A9-B4D1563225DD}" type="slidenum">
              <a:rPr lang="en-US" altLang="en-US"/>
              <a:pPr>
                <a:defRPr/>
              </a:pPr>
              <a:t>‹#›</a:t>
            </a:fld>
            <a:endParaRPr lang="en-US" altLang="en-US"/>
          </a:p>
        </p:txBody>
      </p:sp>
    </p:spTree>
    <p:extLst>
      <p:ext uri="{BB962C8B-B14F-4D97-AF65-F5344CB8AC3E}">
        <p14:creationId xmlns:p14="http://schemas.microsoft.com/office/powerpoint/2010/main" val="29314997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A4EC6752-326E-4AE2-AD50-C7514148F944}" type="datetime1">
              <a:rPr lang="en-US" smtClean="0"/>
              <a:t>2/22/2018</a:t>
            </a:fld>
            <a:endParaRPr lang="en-US" altLang="en-US"/>
          </a:p>
        </p:txBody>
      </p:sp>
      <p:sp>
        <p:nvSpPr>
          <p:cNvPr id="6" name="Rectangle 6"/>
          <p:cNvSpPr>
            <a:spLocks noGrp="1" noChangeArrowheads="1"/>
          </p:cNvSpPr>
          <p:nvPr>
            <p:ph type="ftr" sz="quarter" idx="11"/>
          </p:nvPr>
        </p:nvSpPr>
        <p:spPr>
          <a:ln/>
        </p:spPr>
        <p:txBody>
          <a:bodyPr/>
          <a:lstStyle>
            <a:lvl1pPr>
              <a:defRPr/>
            </a:lvl1pPr>
          </a:lstStyle>
          <a:p>
            <a:pPr>
              <a:defRPr/>
            </a:pPr>
            <a:r>
              <a:rPr lang="en-US" altLang="en-US"/>
              <a:t>© 2019 McGraw-Hill Education. All rights reserved. Authorized only for instructor use in the classroom. No reproduction or further distribution permitted without the prior written consent of McGraw-Hill Education.</a:t>
            </a:r>
          </a:p>
        </p:txBody>
      </p:sp>
      <p:sp>
        <p:nvSpPr>
          <p:cNvPr id="7" name="Rectangle 7"/>
          <p:cNvSpPr>
            <a:spLocks noGrp="1" noChangeArrowheads="1"/>
          </p:cNvSpPr>
          <p:nvPr>
            <p:ph type="sldNum" sz="quarter" idx="12"/>
          </p:nvPr>
        </p:nvSpPr>
        <p:spPr>
          <a:ln/>
        </p:spPr>
        <p:txBody>
          <a:bodyPr/>
          <a:lstStyle>
            <a:lvl1pPr>
              <a:defRPr/>
            </a:lvl1pPr>
          </a:lstStyle>
          <a:p>
            <a:pPr>
              <a:defRPr/>
            </a:pPr>
            <a:r>
              <a:rPr lang="en-US" altLang="en-US"/>
              <a:t>1-</a:t>
            </a:r>
            <a:fld id="{DE53716D-4E9B-4CE0-B041-3AE37BD64244}" type="slidenum">
              <a:rPr lang="en-US" altLang="en-US"/>
              <a:pPr>
                <a:defRPr/>
              </a:pPr>
              <a:t>‹#›</a:t>
            </a:fld>
            <a:endParaRPr lang="en-US" altLang="en-US"/>
          </a:p>
        </p:txBody>
      </p:sp>
    </p:spTree>
    <p:extLst>
      <p:ext uri="{BB962C8B-B14F-4D97-AF65-F5344CB8AC3E}">
        <p14:creationId xmlns:p14="http://schemas.microsoft.com/office/powerpoint/2010/main" val="26048315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p:nvSpPr>
        <p:spPr bwMode="auto">
          <a:xfrm>
            <a:off x="7962900" y="152400"/>
            <a:ext cx="0" cy="15240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27" name="Rectangle 3"/>
          <p:cNvSpPr>
            <a:spLocks noGrp="1" noChangeArrowheads="1"/>
          </p:cNvSpPr>
          <p:nvPr>
            <p:ph type="title"/>
          </p:nvPr>
        </p:nvSpPr>
        <p:spPr bwMode="auto">
          <a:xfrm>
            <a:off x="457200" y="122238"/>
            <a:ext cx="7543800" cy="129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1028" name="Rectangle 4"/>
          <p:cNvSpPr>
            <a:spLocks noGrp="1" noChangeArrowheads="1"/>
          </p:cNvSpPr>
          <p:nvPr>
            <p:ph type="body" idx="1"/>
          </p:nvPr>
        </p:nvSpPr>
        <p:spPr bwMode="auto">
          <a:xfrm>
            <a:off x="457200" y="1719263"/>
            <a:ext cx="8229600" cy="4411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72709" name="Rectangle 5"/>
          <p:cNvSpPr>
            <a:spLocks noGrp="1" noChangeArrowheads="1"/>
          </p:cNvSpPr>
          <p:nvPr>
            <p:ph type="dt" sz="half" idx="2"/>
          </p:nvPr>
        </p:nvSpPr>
        <p:spPr bwMode="auto">
          <a:xfrm>
            <a:off x="457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000">
                <a:latin typeface="+mn-lt"/>
              </a:defRPr>
            </a:lvl1pPr>
          </a:lstStyle>
          <a:p>
            <a:pPr>
              <a:defRPr/>
            </a:pPr>
            <a:fld id="{3B180C76-131F-4437-88EE-47CBE4E6E801}" type="datetime1">
              <a:rPr lang="en-US" smtClean="0"/>
              <a:t>2/22/2018</a:t>
            </a:fld>
            <a:endParaRPr lang="en-US" altLang="en-US"/>
          </a:p>
        </p:txBody>
      </p:sp>
      <p:sp>
        <p:nvSpPr>
          <p:cNvPr id="72710" name="Rectangle 6"/>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000">
                <a:latin typeface="+mn-lt"/>
              </a:defRPr>
            </a:lvl1pPr>
          </a:lstStyle>
          <a:p>
            <a:pPr>
              <a:defRPr/>
            </a:pPr>
            <a:r>
              <a:rPr lang="en-US" altLang="en-US"/>
              <a:t>© 2019 McGraw-Hill Education. All rights reserved. Authorized only for instructor use in the classroom. No reproduction or further distribution permitted without the prior written consent of McGraw-Hill Education.</a:t>
            </a:r>
          </a:p>
        </p:txBody>
      </p:sp>
      <p:sp>
        <p:nvSpPr>
          <p:cNvPr id="72711" name="Rectangle 7"/>
          <p:cNvSpPr>
            <a:spLocks noGrp="1" noChangeArrowheads="1"/>
          </p:cNvSpPr>
          <p:nvPr>
            <p:ph type="sldNum" sz="quarter" idx="4"/>
          </p:nvPr>
        </p:nvSpPr>
        <p:spPr bwMode="auto">
          <a:xfrm>
            <a:off x="6553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000">
                <a:latin typeface="+mn-lt"/>
              </a:defRPr>
            </a:lvl1pPr>
          </a:lstStyle>
          <a:p>
            <a:pPr>
              <a:defRPr/>
            </a:pPr>
            <a:r>
              <a:rPr lang="en-US" altLang="en-US"/>
              <a:t>1-</a:t>
            </a:r>
            <a:fld id="{CB4170C2-2BCD-4EE9-940C-15A2525D2C19}" type="slidenum">
              <a:rPr lang="en-US" altLang="en-US"/>
              <a:pPr>
                <a:defRPr/>
              </a:pPr>
              <a:t>‹#›</a:t>
            </a:fld>
            <a:endParaRPr lang="en-US" altLang="en-US"/>
          </a:p>
        </p:txBody>
      </p:sp>
      <p:grpSp>
        <p:nvGrpSpPr>
          <p:cNvPr id="1032" name="Group 8"/>
          <p:cNvGrpSpPr>
            <a:grpSpLocks/>
          </p:cNvGrpSpPr>
          <p:nvPr/>
        </p:nvGrpSpPr>
        <p:grpSpPr bwMode="auto">
          <a:xfrm>
            <a:off x="8153400" y="152400"/>
            <a:ext cx="792163" cy="1295400"/>
            <a:chOff x="5136" y="960"/>
            <a:chExt cx="528" cy="864"/>
          </a:xfrm>
        </p:grpSpPr>
        <p:sp>
          <p:nvSpPr>
            <p:cNvPr id="1033" name="Oval 9"/>
            <p:cNvSpPr>
              <a:spLocks noChangeArrowheads="1"/>
            </p:cNvSpPr>
            <p:nvPr/>
          </p:nvSpPr>
          <p:spPr bwMode="auto">
            <a:xfrm>
              <a:off x="5136" y="960"/>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34" name="Oval 10"/>
            <p:cNvSpPr>
              <a:spLocks noChangeArrowheads="1"/>
            </p:cNvSpPr>
            <p:nvPr/>
          </p:nvSpPr>
          <p:spPr bwMode="auto">
            <a:xfrm>
              <a:off x="5248" y="960"/>
              <a:ext cx="79"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35" name="Oval 11"/>
            <p:cNvSpPr>
              <a:spLocks noChangeArrowheads="1"/>
            </p:cNvSpPr>
            <p:nvPr/>
          </p:nvSpPr>
          <p:spPr bwMode="auto">
            <a:xfrm>
              <a:off x="5360" y="960"/>
              <a:ext cx="79"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36" name="Oval 12"/>
            <p:cNvSpPr>
              <a:spLocks noChangeArrowheads="1"/>
            </p:cNvSpPr>
            <p:nvPr/>
          </p:nvSpPr>
          <p:spPr bwMode="auto">
            <a:xfrm>
              <a:off x="5136" y="1072"/>
              <a:ext cx="80" cy="79"/>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37" name="Oval 13"/>
            <p:cNvSpPr>
              <a:spLocks noChangeArrowheads="1"/>
            </p:cNvSpPr>
            <p:nvPr/>
          </p:nvSpPr>
          <p:spPr bwMode="auto">
            <a:xfrm>
              <a:off x="5248" y="1072"/>
              <a:ext cx="79" cy="79"/>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38" name="Oval 14"/>
            <p:cNvSpPr>
              <a:spLocks noChangeArrowheads="1"/>
            </p:cNvSpPr>
            <p:nvPr/>
          </p:nvSpPr>
          <p:spPr bwMode="auto">
            <a:xfrm>
              <a:off x="5360" y="1072"/>
              <a:ext cx="79" cy="79"/>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39" name="Oval 15"/>
            <p:cNvSpPr>
              <a:spLocks noChangeArrowheads="1"/>
            </p:cNvSpPr>
            <p:nvPr/>
          </p:nvSpPr>
          <p:spPr bwMode="auto">
            <a:xfrm>
              <a:off x="5472" y="1072"/>
              <a:ext cx="79" cy="79"/>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0" name="Oval 16"/>
            <p:cNvSpPr>
              <a:spLocks noChangeArrowheads="1"/>
            </p:cNvSpPr>
            <p:nvPr/>
          </p:nvSpPr>
          <p:spPr bwMode="auto">
            <a:xfrm>
              <a:off x="5136" y="1184"/>
              <a:ext cx="80" cy="79"/>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1" name="Oval 17"/>
            <p:cNvSpPr>
              <a:spLocks noChangeArrowheads="1"/>
            </p:cNvSpPr>
            <p:nvPr/>
          </p:nvSpPr>
          <p:spPr bwMode="auto">
            <a:xfrm>
              <a:off x="5248" y="1184"/>
              <a:ext cx="79" cy="79"/>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2" name="Oval 18"/>
            <p:cNvSpPr>
              <a:spLocks noChangeArrowheads="1"/>
            </p:cNvSpPr>
            <p:nvPr/>
          </p:nvSpPr>
          <p:spPr bwMode="auto">
            <a:xfrm>
              <a:off x="5360" y="1184"/>
              <a:ext cx="79" cy="79"/>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3" name="Oval 19"/>
            <p:cNvSpPr>
              <a:spLocks noChangeArrowheads="1"/>
            </p:cNvSpPr>
            <p:nvPr/>
          </p:nvSpPr>
          <p:spPr bwMode="auto">
            <a:xfrm>
              <a:off x="5472" y="1184"/>
              <a:ext cx="79" cy="79"/>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4" name="Oval 20"/>
            <p:cNvSpPr>
              <a:spLocks noChangeArrowheads="1"/>
            </p:cNvSpPr>
            <p:nvPr/>
          </p:nvSpPr>
          <p:spPr bwMode="auto">
            <a:xfrm>
              <a:off x="5584" y="1184"/>
              <a:ext cx="80" cy="79"/>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5" name="Oval 21"/>
            <p:cNvSpPr>
              <a:spLocks noChangeArrowheads="1"/>
            </p:cNvSpPr>
            <p:nvPr/>
          </p:nvSpPr>
          <p:spPr bwMode="auto">
            <a:xfrm>
              <a:off x="5136" y="1296"/>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6" name="Oval 22"/>
            <p:cNvSpPr>
              <a:spLocks noChangeArrowheads="1"/>
            </p:cNvSpPr>
            <p:nvPr/>
          </p:nvSpPr>
          <p:spPr bwMode="auto">
            <a:xfrm>
              <a:off x="5248" y="1296"/>
              <a:ext cx="79"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7" name="Oval 23"/>
            <p:cNvSpPr>
              <a:spLocks noChangeArrowheads="1"/>
            </p:cNvSpPr>
            <p:nvPr/>
          </p:nvSpPr>
          <p:spPr bwMode="auto">
            <a:xfrm>
              <a:off x="5360" y="1296"/>
              <a:ext cx="79"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8" name="Oval 24"/>
            <p:cNvSpPr>
              <a:spLocks noChangeArrowheads="1"/>
            </p:cNvSpPr>
            <p:nvPr/>
          </p:nvSpPr>
          <p:spPr bwMode="auto">
            <a:xfrm>
              <a:off x="5472" y="1296"/>
              <a:ext cx="79"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49" name="Oval 25"/>
            <p:cNvSpPr>
              <a:spLocks noChangeArrowheads="1"/>
            </p:cNvSpPr>
            <p:nvPr/>
          </p:nvSpPr>
          <p:spPr bwMode="auto">
            <a:xfrm>
              <a:off x="5136" y="1408"/>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0" name="Oval 26"/>
            <p:cNvSpPr>
              <a:spLocks noChangeArrowheads="1"/>
            </p:cNvSpPr>
            <p:nvPr/>
          </p:nvSpPr>
          <p:spPr bwMode="auto">
            <a:xfrm>
              <a:off x="5248" y="1408"/>
              <a:ext cx="79"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1" name="Oval 27"/>
            <p:cNvSpPr>
              <a:spLocks noChangeArrowheads="1"/>
            </p:cNvSpPr>
            <p:nvPr/>
          </p:nvSpPr>
          <p:spPr bwMode="auto">
            <a:xfrm>
              <a:off x="5360" y="1408"/>
              <a:ext cx="79"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2" name="Oval 28"/>
            <p:cNvSpPr>
              <a:spLocks noChangeArrowheads="1"/>
            </p:cNvSpPr>
            <p:nvPr/>
          </p:nvSpPr>
          <p:spPr bwMode="auto">
            <a:xfrm>
              <a:off x="5472" y="1408"/>
              <a:ext cx="79"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3" name="Oval 29"/>
            <p:cNvSpPr>
              <a:spLocks noChangeArrowheads="1"/>
            </p:cNvSpPr>
            <p:nvPr/>
          </p:nvSpPr>
          <p:spPr bwMode="auto">
            <a:xfrm>
              <a:off x="5584" y="1408"/>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4" name="Oval 30"/>
            <p:cNvSpPr>
              <a:spLocks noChangeArrowheads="1"/>
            </p:cNvSpPr>
            <p:nvPr/>
          </p:nvSpPr>
          <p:spPr bwMode="auto">
            <a:xfrm>
              <a:off x="5136" y="1520"/>
              <a:ext cx="80" cy="79"/>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5" name="Oval 31"/>
            <p:cNvSpPr>
              <a:spLocks noChangeArrowheads="1"/>
            </p:cNvSpPr>
            <p:nvPr/>
          </p:nvSpPr>
          <p:spPr bwMode="auto">
            <a:xfrm>
              <a:off x="5248" y="1520"/>
              <a:ext cx="79" cy="79"/>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6" name="Oval 32"/>
            <p:cNvSpPr>
              <a:spLocks noChangeArrowheads="1"/>
            </p:cNvSpPr>
            <p:nvPr/>
          </p:nvSpPr>
          <p:spPr bwMode="auto">
            <a:xfrm>
              <a:off x="5360" y="1520"/>
              <a:ext cx="79" cy="79"/>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7" name="Oval 33"/>
            <p:cNvSpPr>
              <a:spLocks noChangeArrowheads="1"/>
            </p:cNvSpPr>
            <p:nvPr/>
          </p:nvSpPr>
          <p:spPr bwMode="auto">
            <a:xfrm>
              <a:off x="5472" y="1520"/>
              <a:ext cx="79" cy="79"/>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8" name="Oval 34"/>
            <p:cNvSpPr>
              <a:spLocks noChangeArrowheads="1"/>
            </p:cNvSpPr>
            <p:nvPr/>
          </p:nvSpPr>
          <p:spPr bwMode="auto">
            <a:xfrm>
              <a:off x="5136" y="1632"/>
              <a:ext cx="80" cy="79"/>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59" name="Oval 35"/>
            <p:cNvSpPr>
              <a:spLocks noChangeArrowheads="1"/>
            </p:cNvSpPr>
            <p:nvPr/>
          </p:nvSpPr>
          <p:spPr bwMode="auto">
            <a:xfrm>
              <a:off x="5248" y="1632"/>
              <a:ext cx="79" cy="79"/>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60" name="Oval 36"/>
            <p:cNvSpPr>
              <a:spLocks noChangeArrowheads="1"/>
            </p:cNvSpPr>
            <p:nvPr/>
          </p:nvSpPr>
          <p:spPr bwMode="auto">
            <a:xfrm>
              <a:off x="5360" y="1632"/>
              <a:ext cx="79" cy="79"/>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61" name="Oval 37"/>
            <p:cNvSpPr>
              <a:spLocks noChangeArrowheads="1"/>
            </p:cNvSpPr>
            <p:nvPr/>
          </p:nvSpPr>
          <p:spPr bwMode="auto">
            <a:xfrm>
              <a:off x="5472" y="1632"/>
              <a:ext cx="79" cy="79"/>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62" name="Oval 38"/>
            <p:cNvSpPr>
              <a:spLocks noChangeArrowheads="1"/>
            </p:cNvSpPr>
            <p:nvPr/>
          </p:nvSpPr>
          <p:spPr bwMode="auto">
            <a:xfrm>
              <a:off x="5248" y="1744"/>
              <a:ext cx="79"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sp>
          <p:nvSpPr>
            <p:cNvPr id="1063" name="Oval 39"/>
            <p:cNvSpPr>
              <a:spLocks noChangeArrowheads="1"/>
            </p:cNvSpPr>
            <p:nvPr/>
          </p:nvSpPr>
          <p:spPr bwMode="auto">
            <a:xfrm>
              <a:off x="5472" y="1744"/>
              <a:ext cx="79"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a:p>
          </p:txBody>
        </p:sp>
      </p:grpSp>
    </p:spTree>
  </p:cSld>
  <p:clrMap bg1="lt1" tx1="dk1" bg2="lt2" tx2="dk2" accent1="accent1" accent2="accent2" accent3="accent3" accent4="accent4" accent5="accent5" accent6="accent6" hlink="hlink" folHlink="folHlink"/>
  <p:sldLayoutIdLst>
    <p:sldLayoutId id="2147483702"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Lst>
  <p:hf sldNum="0" hd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chemeClr val="accent2"/>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chemeClr val="accent1"/>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chemeClr val="tx2"/>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chemeClr val="folHlink"/>
        </a:buClr>
        <a:buSzPct val="80000"/>
        <a:buFont typeface="Wingdings" pitchFamily="2" charset="2"/>
        <a:buChar char="§"/>
        <a:defRPr sz="2000">
          <a:solidFill>
            <a:schemeClr val="tx1"/>
          </a:solidFill>
          <a:latin typeface="+mn-lt"/>
        </a:defRPr>
      </a:lvl5pPr>
      <a:lvl6pPr marL="20558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9.xml"/><Relationship Id="rId7" Type="http://schemas.openxmlformats.org/officeDocument/2006/relationships/image" Target="../media/image9.wmf"/><Relationship Id="rId2" Type="http://schemas.openxmlformats.org/officeDocument/2006/relationships/slideLayout" Target="../slideLayouts/slideLayout7.xml"/><Relationship Id="rId1" Type="http://schemas.openxmlformats.org/officeDocument/2006/relationships/vmlDrawing" Target="../drawings/vmlDrawing7.vml"/><Relationship Id="rId6" Type="http://schemas.openxmlformats.org/officeDocument/2006/relationships/oleObject" Target="../embeddings/oleObject9.bin"/><Relationship Id="rId5" Type="http://schemas.openxmlformats.org/officeDocument/2006/relationships/image" Target="../media/image8.wmf"/><Relationship Id="rId4" Type="http://schemas.openxmlformats.org/officeDocument/2006/relationships/oleObject" Target="../embeddings/oleObject8.bin"/></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7.xml"/><Relationship Id="rId1" Type="http://schemas.openxmlformats.org/officeDocument/2006/relationships/vmlDrawing" Target="../drawings/vmlDrawing8.vml"/><Relationship Id="rId6" Type="http://schemas.openxmlformats.org/officeDocument/2006/relationships/oleObject" Target="../embeddings/oleObject11.bin"/><Relationship Id="rId5" Type="http://schemas.openxmlformats.org/officeDocument/2006/relationships/image" Target="../media/image10.png"/><Relationship Id="rId4" Type="http://schemas.openxmlformats.org/officeDocument/2006/relationships/oleObject" Target="../embeddings/oleObject10.bin"/></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8.xml"/><Relationship Id="rId7" Type="http://schemas.openxmlformats.org/officeDocument/2006/relationships/image" Target="../media/image15.wmf"/><Relationship Id="rId2" Type="http://schemas.openxmlformats.org/officeDocument/2006/relationships/slideLayout" Target="../slideLayouts/slideLayout7.xml"/><Relationship Id="rId1" Type="http://schemas.openxmlformats.org/officeDocument/2006/relationships/vmlDrawing" Target="../drawings/vmlDrawing9.vml"/><Relationship Id="rId6" Type="http://schemas.openxmlformats.org/officeDocument/2006/relationships/oleObject" Target="../embeddings/oleObject13.bin"/><Relationship Id="rId5" Type="http://schemas.openxmlformats.org/officeDocument/2006/relationships/image" Target="../media/image14.wmf"/><Relationship Id="rId4" Type="http://schemas.openxmlformats.org/officeDocument/2006/relationships/oleObject" Target="../embeddings/oleObject12.bin"/></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7.xml"/><Relationship Id="rId1" Type="http://schemas.openxmlformats.org/officeDocument/2006/relationships/vmlDrawing" Target="../drawings/vmlDrawing10.vml"/><Relationship Id="rId5" Type="http://schemas.openxmlformats.org/officeDocument/2006/relationships/image" Target="../media/image16.wmf"/><Relationship Id="rId4" Type="http://schemas.openxmlformats.org/officeDocument/2006/relationships/oleObject" Target="../embeddings/oleObject14.bin"/></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21.xml"/><Relationship Id="rId7" Type="http://schemas.openxmlformats.org/officeDocument/2006/relationships/image" Target="../media/image18.wmf"/><Relationship Id="rId2" Type="http://schemas.openxmlformats.org/officeDocument/2006/relationships/slideLayout" Target="../slideLayouts/slideLayout7.xml"/><Relationship Id="rId1" Type="http://schemas.openxmlformats.org/officeDocument/2006/relationships/vmlDrawing" Target="../drawings/vmlDrawing11.vml"/><Relationship Id="rId6" Type="http://schemas.openxmlformats.org/officeDocument/2006/relationships/oleObject" Target="../embeddings/oleObject16.bin"/><Relationship Id="rId5" Type="http://schemas.openxmlformats.org/officeDocument/2006/relationships/image" Target="../media/image17.wmf"/><Relationship Id="rId4" Type="http://schemas.openxmlformats.org/officeDocument/2006/relationships/oleObject" Target="../embeddings/oleObject15.bin"/></Relationships>
</file>

<file path=ppt/slides/_rels/slide23.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8" Type="http://schemas.openxmlformats.org/officeDocument/2006/relationships/oleObject" Target="../embeddings/oleObject19.bin"/><Relationship Id="rId13" Type="http://schemas.openxmlformats.org/officeDocument/2006/relationships/image" Target="../media/image24.wmf"/><Relationship Id="rId18" Type="http://schemas.openxmlformats.org/officeDocument/2006/relationships/oleObject" Target="../embeddings/oleObject24.bin"/><Relationship Id="rId26" Type="http://schemas.openxmlformats.org/officeDocument/2006/relationships/oleObject" Target="../embeddings/oleObject28.bin"/><Relationship Id="rId39" Type="http://schemas.openxmlformats.org/officeDocument/2006/relationships/image" Target="../media/image37.wmf"/><Relationship Id="rId3" Type="http://schemas.openxmlformats.org/officeDocument/2006/relationships/notesSlide" Target="../notesSlides/notesSlide24.xml"/><Relationship Id="rId21" Type="http://schemas.openxmlformats.org/officeDocument/2006/relationships/image" Target="../media/image28.wmf"/><Relationship Id="rId34" Type="http://schemas.openxmlformats.org/officeDocument/2006/relationships/oleObject" Target="../embeddings/oleObject32.bin"/><Relationship Id="rId42" Type="http://schemas.openxmlformats.org/officeDocument/2006/relationships/image" Target="../media/image38.wmf"/><Relationship Id="rId7" Type="http://schemas.openxmlformats.org/officeDocument/2006/relationships/image" Target="../media/image21.wmf"/><Relationship Id="rId12" Type="http://schemas.openxmlformats.org/officeDocument/2006/relationships/oleObject" Target="../embeddings/oleObject21.bin"/><Relationship Id="rId17" Type="http://schemas.openxmlformats.org/officeDocument/2006/relationships/image" Target="../media/image26.wmf"/><Relationship Id="rId25" Type="http://schemas.openxmlformats.org/officeDocument/2006/relationships/image" Target="../media/image30.wmf"/><Relationship Id="rId33" Type="http://schemas.openxmlformats.org/officeDocument/2006/relationships/image" Target="../media/image34.wmf"/><Relationship Id="rId38" Type="http://schemas.openxmlformats.org/officeDocument/2006/relationships/oleObject" Target="../embeddings/oleObject34.bin"/><Relationship Id="rId2" Type="http://schemas.openxmlformats.org/officeDocument/2006/relationships/slideLayout" Target="../slideLayouts/slideLayout7.xml"/><Relationship Id="rId16" Type="http://schemas.openxmlformats.org/officeDocument/2006/relationships/oleObject" Target="../embeddings/oleObject23.bin"/><Relationship Id="rId20" Type="http://schemas.openxmlformats.org/officeDocument/2006/relationships/oleObject" Target="../embeddings/oleObject25.bin"/><Relationship Id="rId29" Type="http://schemas.openxmlformats.org/officeDocument/2006/relationships/image" Target="../media/image32.wmf"/><Relationship Id="rId41" Type="http://schemas.openxmlformats.org/officeDocument/2006/relationships/oleObject" Target="../embeddings/oleObject35.bin"/><Relationship Id="rId1" Type="http://schemas.openxmlformats.org/officeDocument/2006/relationships/vmlDrawing" Target="../drawings/vmlDrawing12.vml"/><Relationship Id="rId6" Type="http://schemas.openxmlformats.org/officeDocument/2006/relationships/oleObject" Target="../embeddings/oleObject18.bin"/><Relationship Id="rId11" Type="http://schemas.openxmlformats.org/officeDocument/2006/relationships/image" Target="../media/image23.wmf"/><Relationship Id="rId24" Type="http://schemas.openxmlformats.org/officeDocument/2006/relationships/oleObject" Target="../embeddings/oleObject27.bin"/><Relationship Id="rId32" Type="http://schemas.openxmlformats.org/officeDocument/2006/relationships/oleObject" Target="../embeddings/oleObject31.bin"/><Relationship Id="rId37" Type="http://schemas.openxmlformats.org/officeDocument/2006/relationships/image" Target="../media/image36.wmf"/><Relationship Id="rId40" Type="http://schemas.openxmlformats.org/officeDocument/2006/relationships/image" Target="../media/image39.png"/><Relationship Id="rId5" Type="http://schemas.openxmlformats.org/officeDocument/2006/relationships/image" Target="../media/image20.wmf"/><Relationship Id="rId15" Type="http://schemas.openxmlformats.org/officeDocument/2006/relationships/image" Target="../media/image25.wmf"/><Relationship Id="rId23" Type="http://schemas.openxmlformats.org/officeDocument/2006/relationships/image" Target="../media/image29.wmf"/><Relationship Id="rId28" Type="http://schemas.openxmlformats.org/officeDocument/2006/relationships/oleObject" Target="../embeddings/oleObject29.bin"/><Relationship Id="rId36" Type="http://schemas.openxmlformats.org/officeDocument/2006/relationships/oleObject" Target="../embeddings/oleObject33.bin"/><Relationship Id="rId10" Type="http://schemas.openxmlformats.org/officeDocument/2006/relationships/oleObject" Target="../embeddings/oleObject20.bin"/><Relationship Id="rId19" Type="http://schemas.openxmlformats.org/officeDocument/2006/relationships/image" Target="../media/image27.wmf"/><Relationship Id="rId31" Type="http://schemas.openxmlformats.org/officeDocument/2006/relationships/image" Target="../media/image33.wmf"/><Relationship Id="rId4" Type="http://schemas.openxmlformats.org/officeDocument/2006/relationships/oleObject" Target="../embeddings/oleObject17.bin"/><Relationship Id="rId9" Type="http://schemas.openxmlformats.org/officeDocument/2006/relationships/image" Target="../media/image22.wmf"/><Relationship Id="rId14" Type="http://schemas.openxmlformats.org/officeDocument/2006/relationships/oleObject" Target="../embeddings/oleObject22.bin"/><Relationship Id="rId22" Type="http://schemas.openxmlformats.org/officeDocument/2006/relationships/oleObject" Target="../embeddings/oleObject26.bin"/><Relationship Id="rId27" Type="http://schemas.openxmlformats.org/officeDocument/2006/relationships/image" Target="../media/image31.wmf"/><Relationship Id="rId30" Type="http://schemas.openxmlformats.org/officeDocument/2006/relationships/oleObject" Target="../embeddings/oleObject30.bin"/><Relationship Id="rId35" Type="http://schemas.openxmlformats.org/officeDocument/2006/relationships/image" Target="../media/image35.wmf"/></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7.xml"/><Relationship Id="rId1" Type="http://schemas.openxmlformats.org/officeDocument/2006/relationships/vmlDrawing" Target="../drawings/vmlDrawing1.vml"/><Relationship Id="rId5" Type="http://schemas.openxmlformats.org/officeDocument/2006/relationships/image" Target="../media/image1.wmf"/><Relationship Id="rId4" Type="http://schemas.openxmlformats.org/officeDocument/2006/relationships/oleObject" Target="../embeddings/oleObject1.bin"/></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7.xml"/><Relationship Id="rId1" Type="http://schemas.openxmlformats.org/officeDocument/2006/relationships/vmlDrawing" Target="../drawings/vmlDrawing2.vml"/><Relationship Id="rId5" Type="http://schemas.openxmlformats.org/officeDocument/2006/relationships/image" Target="../media/image2.wmf"/><Relationship Id="rId4" Type="http://schemas.openxmlformats.org/officeDocument/2006/relationships/oleObject" Target="../embeddings/oleObject2.bin"/></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4.xml"/><Relationship Id="rId7" Type="http://schemas.openxmlformats.org/officeDocument/2006/relationships/image" Target="../media/image4.wmf"/><Relationship Id="rId2" Type="http://schemas.openxmlformats.org/officeDocument/2006/relationships/slideLayout" Target="../slideLayouts/slideLayout7.xml"/><Relationship Id="rId1" Type="http://schemas.openxmlformats.org/officeDocument/2006/relationships/vmlDrawing" Target="../drawings/vmlDrawing3.vml"/><Relationship Id="rId6" Type="http://schemas.openxmlformats.org/officeDocument/2006/relationships/oleObject" Target="../embeddings/oleObject4.bin"/><Relationship Id="rId5" Type="http://schemas.openxmlformats.org/officeDocument/2006/relationships/image" Target="../media/image3.wmf"/><Relationship Id="rId4" Type="http://schemas.openxmlformats.org/officeDocument/2006/relationships/oleObject" Target="../embeddings/oleObject3.bin"/></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7.xml"/><Relationship Id="rId1" Type="http://schemas.openxmlformats.org/officeDocument/2006/relationships/vmlDrawing" Target="../drawings/vmlDrawing4.vml"/><Relationship Id="rId5" Type="http://schemas.openxmlformats.org/officeDocument/2006/relationships/image" Target="../media/image5.wmf"/><Relationship Id="rId4" Type="http://schemas.openxmlformats.org/officeDocument/2006/relationships/oleObject" Target="../embeddings/oleObject5.bin"/></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7.xml"/><Relationship Id="rId1" Type="http://schemas.openxmlformats.org/officeDocument/2006/relationships/vmlDrawing" Target="../drawings/vmlDrawing5.vml"/><Relationship Id="rId5" Type="http://schemas.openxmlformats.org/officeDocument/2006/relationships/image" Target="../media/image6.wmf"/><Relationship Id="rId4" Type="http://schemas.openxmlformats.org/officeDocument/2006/relationships/oleObject" Target="../embeddings/oleObject6.bin"/></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7.xml"/><Relationship Id="rId1" Type="http://schemas.openxmlformats.org/officeDocument/2006/relationships/vmlDrawing" Target="../drawings/vmlDrawing6.vml"/><Relationship Id="rId5" Type="http://schemas.openxmlformats.org/officeDocument/2006/relationships/image" Target="../media/image7.wmf"/><Relationship Id="rId4" Type="http://schemas.openxmlformats.org/officeDocument/2006/relationships/oleObject" Target="../embeddings/oleObject7.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4"/>
          <p:cNvSpPr>
            <a:spLocks noGrp="1" noChangeArrowheads="1"/>
          </p:cNvSpPr>
          <p:nvPr>
            <p:ph type="ctrTitle"/>
          </p:nvPr>
        </p:nvSpPr>
        <p:spPr/>
        <p:txBody>
          <a:bodyPr/>
          <a:lstStyle/>
          <a:p>
            <a:pPr eaLnBrk="1" hangingPunct="1"/>
            <a:r>
              <a:rPr lang="en-US" altLang="en-US"/>
              <a:t>Chapter Three</a:t>
            </a:r>
          </a:p>
        </p:txBody>
      </p:sp>
      <p:sp>
        <p:nvSpPr>
          <p:cNvPr id="3075" name="Rectangle 5"/>
          <p:cNvSpPr>
            <a:spLocks noGrp="1" noChangeArrowheads="1"/>
          </p:cNvSpPr>
          <p:nvPr>
            <p:ph type="subTitle" idx="1"/>
          </p:nvPr>
        </p:nvSpPr>
        <p:spPr/>
        <p:txBody>
          <a:bodyPr/>
          <a:lstStyle/>
          <a:p>
            <a:pPr eaLnBrk="1" hangingPunct="1"/>
            <a:r>
              <a:rPr lang="en-US" altLang="en-US" sz="5500"/>
              <a:t>Interest Rates and Security Valuation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2"/>
          <p:cNvSpPr>
            <a:spLocks noGrp="1" noChangeArrowheads="1"/>
          </p:cNvSpPr>
          <p:nvPr>
            <p:ph type="title" idx="4294967295"/>
          </p:nvPr>
        </p:nvSpPr>
        <p:spPr/>
        <p:txBody>
          <a:bodyPr anchor="ctr"/>
          <a:lstStyle/>
          <a:p>
            <a:pPr eaLnBrk="1" hangingPunct="1"/>
            <a:r>
              <a:rPr lang="en-US" altLang="en-US" sz="3500" dirty="0"/>
              <a:t>Equity Valuation Concluded</a:t>
            </a:r>
          </a:p>
        </p:txBody>
      </p:sp>
      <p:sp>
        <p:nvSpPr>
          <p:cNvPr id="12292" name="Rectangle 3"/>
          <p:cNvSpPr>
            <a:spLocks noGrp="1" noChangeArrowheads="1"/>
          </p:cNvSpPr>
          <p:nvPr>
            <p:ph type="body" sz="half" idx="4294967295"/>
          </p:nvPr>
        </p:nvSpPr>
        <p:spPr>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600"/>
              <a:t>The return on a stock with zero dividend growth, if purchased at current price </a:t>
            </a:r>
            <a:r>
              <a:rPr lang="en-US" altLang="en-US" sz="2600" b="1" i="1"/>
              <a:t>P</a:t>
            </a:r>
            <a:r>
              <a:rPr lang="en-US" altLang="en-US" sz="2600" b="1" baseline="-25000"/>
              <a:t>0</a:t>
            </a:r>
            <a:r>
              <a:rPr lang="en-US" altLang="en-US" sz="2600"/>
              <a:t>, can be written as:</a:t>
            </a:r>
          </a:p>
          <a:p>
            <a:pPr eaLnBrk="1" hangingPunct="1"/>
            <a:endParaRPr lang="en-US" altLang="en-US" sz="2600"/>
          </a:p>
          <a:p>
            <a:pPr eaLnBrk="1" hangingPunct="1"/>
            <a:endParaRPr lang="en-US" altLang="en-US" sz="1300"/>
          </a:p>
          <a:p>
            <a:pPr eaLnBrk="1" hangingPunct="1"/>
            <a:r>
              <a:rPr lang="en-US" altLang="en-US" sz="2600"/>
              <a:t>The return on a stock with constant dividend growth, if purchased at price </a:t>
            </a:r>
            <a:r>
              <a:rPr lang="en-US" altLang="en-US" sz="2600" b="1" i="1"/>
              <a:t>P</a:t>
            </a:r>
            <a:r>
              <a:rPr lang="en-US" altLang="en-US" sz="2600" b="1" baseline="-25000"/>
              <a:t>0</a:t>
            </a:r>
            <a:r>
              <a:rPr lang="en-US" altLang="en-US" sz="2600"/>
              <a:t>, can be written as:</a:t>
            </a:r>
          </a:p>
          <a:p>
            <a:pPr eaLnBrk="1" hangingPunct="1"/>
            <a:endParaRPr lang="en-US" altLang="en-US" sz="2600"/>
          </a:p>
          <a:p>
            <a:pPr eaLnBrk="1" hangingPunct="1">
              <a:buFont typeface="Wingdings" pitchFamily="2" charset="2"/>
              <a:buNone/>
            </a:pPr>
            <a:r>
              <a:rPr lang="en-US" altLang="en-US" sz="2600"/>
              <a:t> </a:t>
            </a:r>
          </a:p>
        </p:txBody>
      </p:sp>
      <p:graphicFrame>
        <p:nvGraphicFramePr>
          <p:cNvPr id="12293" name="Object 4"/>
          <p:cNvGraphicFramePr>
            <a:graphicFrameLocks noGrp="1" noChangeAspect="1"/>
          </p:cNvGraphicFramePr>
          <p:nvPr>
            <p:ph sz="quarter" idx="4294967295"/>
          </p:nvPr>
        </p:nvGraphicFramePr>
        <p:xfrm>
          <a:off x="3238500" y="4594225"/>
          <a:ext cx="3254375" cy="838200"/>
        </p:xfrm>
        <a:graphic>
          <a:graphicData uri="http://schemas.openxmlformats.org/presentationml/2006/ole">
            <mc:AlternateContent xmlns:mc="http://schemas.openxmlformats.org/markup-compatibility/2006">
              <mc:Choice xmlns:v="urn:schemas-microsoft-com:vml" Requires="v">
                <p:oleObj spid="_x0000_s12371" name="Equation" r:id="rId4" imgW="1676160" imgH="431640" progId="Equation.3">
                  <p:embed/>
                </p:oleObj>
              </mc:Choice>
              <mc:Fallback>
                <p:oleObj name="Equation" r:id="rId4" imgW="1676160" imgH="431640" progId="Equation.3">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38500" y="4594225"/>
                        <a:ext cx="3254375"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flat" cmpd="sng">
                            <a:solidFill>
                              <a:schemeClr val="tx1"/>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4" name="Object 5"/>
          <p:cNvGraphicFramePr>
            <a:graphicFrameLocks noGrp="1" noChangeAspect="1"/>
          </p:cNvGraphicFramePr>
          <p:nvPr>
            <p:ph sz="quarter" idx="4294967295"/>
          </p:nvPr>
        </p:nvGraphicFramePr>
        <p:xfrm>
          <a:off x="3986213" y="2727325"/>
          <a:ext cx="1379537" cy="496888"/>
        </p:xfrm>
        <a:graphic>
          <a:graphicData uri="http://schemas.openxmlformats.org/presentationml/2006/ole">
            <mc:AlternateContent xmlns:mc="http://schemas.openxmlformats.org/markup-compatibility/2006">
              <mc:Choice xmlns:v="urn:schemas-microsoft-com:vml" Requires="v">
                <p:oleObj spid="_x0000_s12372" name="Equation" r:id="rId6" imgW="634680" imgH="228600" progId="Equation.3">
                  <p:embed/>
                </p:oleObj>
              </mc:Choice>
              <mc:Fallback>
                <p:oleObj name="Equation" r:id="rId6" imgW="634680" imgH="228600" progId="Equation.3">
                  <p:embed/>
                  <p:pic>
                    <p:nvPicPr>
                      <p:cNvPr id="0" name="Object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986213" y="2727325"/>
                        <a:ext cx="1379537"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flat" cmpd="sng">
                            <a:solidFill>
                              <a:schemeClr val="tx1"/>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 name="Footer Placeholder 1">
            <a:extLst>
              <a:ext uri="{FF2B5EF4-FFF2-40B4-BE49-F238E27FC236}">
                <a16:creationId xmlns:a16="http://schemas.microsoft.com/office/drawing/2014/main" id="{92AEC5B7-B102-4C75-9A71-313ACF408741}"/>
              </a:ext>
            </a:extLst>
          </p:cNvPr>
          <p:cNvSpPr>
            <a:spLocks noGrp="1"/>
          </p:cNvSpPr>
          <p:nvPr>
            <p:ph type="ftr" sz="quarter" idx="11"/>
          </p:nvPr>
        </p:nvSpPr>
        <p:spPr>
          <a:xfrm>
            <a:off x="1872343" y="6248400"/>
            <a:ext cx="6128657"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2"/>
          <p:cNvSpPr>
            <a:spLocks noGrp="1" noChangeArrowheads="1"/>
          </p:cNvSpPr>
          <p:nvPr>
            <p:ph type="title" idx="4294967295"/>
          </p:nvPr>
        </p:nvSpPr>
        <p:spPr>
          <a:xfrm>
            <a:off x="685800" y="152400"/>
            <a:ext cx="7772400" cy="1371600"/>
          </a:xfrm>
        </p:spPr>
        <p:txBody>
          <a:bodyPr anchor="ctr"/>
          <a:lstStyle/>
          <a:p>
            <a:pPr eaLnBrk="1" hangingPunct="1"/>
            <a:r>
              <a:rPr lang="en-US" altLang="en-US" sz="3500"/>
              <a:t>Relation between Interest Rates and Bond Values</a:t>
            </a:r>
          </a:p>
        </p:txBody>
      </p:sp>
      <p:sp>
        <p:nvSpPr>
          <p:cNvPr id="13316" name="Line 4"/>
          <p:cNvSpPr>
            <a:spLocks noChangeShapeType="1"/>
          </p:cNvSpPr>
          <p:nvPr/>
        </p:nvSpPr>
        <p:spPr bwMode="auto">
          <a:xfrm>
            <a:off x="1981200" y="1981200"/>
            <a:ext cx="0" cy="35814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3317" name="Line 5"/>
          <p:cNvSpPr>
            <a:spLocks noChangeShapeType="1"/>
          </p:cNvSpPr>
          <p:nvPr/>
        </p:nvSpPr>
        <p:spPr bwMode="auto">
          <a:xfrm>
            <a:off x="1981200" y="5562600"/>
            <a:ext cx="4343400"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3318" name="Text Box 6"/>
          <p:cNvSpPr txBox="1">
            <a:spLocks noChangeArrowheads="1"/>
          </p:cNvSpPr>
          <p:nvPr/>
        </p:nvSpPr>
        <p:spPr bwMode="auto">
          <a:xfrm>
            <a:off x="685800" y="1676400"/>
            <a:ext cx="7785100" cy="4505325"/>
          </a:xfrm>
          <a:prstGeom prst="rect">
            <a:avLst/>
          </a:prstGeom>
          <a:solidFill>
            <a:schemeClr val="bg1"/>
          </a:solidFill>
          <a:ln w="31750">
            <a:solidFill>
              <a:schemeClr val="bg1"/>
            </a:solidFill>
            <a:miter lim="800000"/>
            <a:headEnd/>
            <a:tailEnd/>
          </a:ln>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b="1"/>
              <a:t>Interest                                                                                      </a:t>
            </a:r>
          </a:p>
          <a:p>
            <a:r>
              <a:rPr lang="en-US" altLang="en-US" b="1"/>
              <a:t>Rate</a:t>
            </a:r>
          </a:p>
          <a:p>
            <a:endParaRPr lang="en-US" altLang="en-US" b="1"/>
          </a:p>
          <a:p>
            <a:endParaRPr lang="en-US" altLang="en-US" b="1"/>
          </a:p>
          <a:p>
            <a:endParaRPr lang="en-US" altLang="en-US" b="1"/>
          </a:p>
          <a:p>
            <a:endParaRPr lang="en-US" altLang="en-US" b="1"/>
          </a:p>
          <a:p>
            <a:endParaRPr lang="en-US" altLang="en-US" b="1"/>
          </a:p>
          <a:p>
            <a:endParaRPr lang="en-US" altLang="en-US"/>
          </a:p>
          <a:p>
            <a:endParaRPr lang="en-US" altLang="en-US"/>
          </a:p>
          <a:p>
            <a:endParaRPr lang="en-US" altLang="en-US"/>
          </a:p>
          <a:p>
            <a:r>
              <a:rPr lang="en-US" altLang="en-US"/>
              <a:t>                                                                             </a:t>
            </a:r>
            <a:r>
              <a:rPr lang="en-US" altLang="en-US" b="1"/>
              <a:t>Bond Value</a:t>
            </a:r>
            <a:endParaRPr lang="en-US" altLang="en-US"/>
          </a:p>
          <a:p>
            <a:endParaRPr lang="en-US" altLang="en-US"/>
          </a:p>
        </p:txBody>
      </p:sp>
      <p:sp>
        <p:nvSpPr>
          <p:cNvPr id="13319" name="Text Box 7"/>
          <p:cNvSpPr txBox="1">
            <a:spLocks noChangeArrowheads="1"/>
          </p:cNvSpPr>
          <p:nvPr/>
        </p:nvSpPr>
        <p:spPr bwMode="auto">
          <a:xfrm>
            <a:off x="1295400" y="2681288"/>
            <a:ext cx="69215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sz="2000" b="1"/>
              <a:t>12%</a:t>
            </a:r>
            <a:endParaRPr lang="en-US" altLang="en-US"/>
          </a:p>
        </p:txBody>
      </p:sp>
      <p:sp>
        <p:nvSpPr>
          <p:cNvPr id="13320" name="Text Box 8"/>
          <p:cNvSpPr txBox="1">
            <a:spLocks noChangeArrowheads="1"/>
          </p:cNvSpPr>
          <p:nvPr/>
        </p:nvSpPr>
        <p:spPr bwMode="auto">
          <a:xfrm>
            <a:off x="1295400" y="3557588"/>
            <a:ext cx="69215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sz="2000" b="1"/>
              <a:t>10%</a:t>
            </a:r>
            <a:endParaRPr lang="en-US" altLang="en-US"/>
          </a:p>
        </p:txBody>
      </p:sp>
      <p:sp>
        <p:nvSpPr>
          <p:cNvPr id="13321" name="Text Box 9"/>
          <p:cNvSpPr txBox="1">
            <a:spLocks noChangeArrowheads="1"/>
          </p:cNvSpPr>
          <p:nvPr/>
        </p:nvSpPr>
        <p:spPr bwMode="auto">
          <a:xfrm>
            <a:off x="1447800" y="4433888"/>
            <a:ext cx="56515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sz="2000" b="1"/>
              <a:t>8%</a:t>
            </a:r>
            <a:endParaRPr lang="en-US" altLang="en-US"/>
          </a:p>
        </p:txBody>
      </p:sp>
      <p:sp>
        <p:nvSpPr>
          <p:cNvPr id="13322" name="Freeform 11"/>
          <p:cNvSpPr>
            <a:spLocks/>
          </p:cNvSpPr>
          <p:nvPr/>
        </p:nvSpPr>
        <p:spPr bwMode="auto">
          <a:xfrm>
            <a:off x="2438400" y="2133600"/>
            <a:ext cx="3657600" cy="2616200"/>
          </a:xfrm>
          <a:custGeom>
            <a:avLst/>
            <a:gdLst>
              <a:gd name="T0" fmla="*/ 0 w 2304"/>
              <a:gd name="T1" fmla="*/ 0 h 1648"/>
              <a:gd name="T2" fmla="*/ 2147483647 w 2304"/>
              <a:gd name="T3" fmla="*/ 2147483647 h 1648"/>
              <a:gd name="T4" fmla="*/ 2147483647 w 2304"/>
              <a:gd name="T5" fmla="*/ 2147483647 h 1648"/>
              <a:gd name="T6" fmla="*/ 2147483647 w 2304"/>
              <a:gd name="T7" fmla="*/ 2147483647 h 1648"/>
              <a:gd name="T8" fmla="*/ 2147483647 w 2304"/>
              <a:gd name="T9" fmla="*/ 2147483647 h 1648"/>
              <a:gd name="T10" fmla="*/ 0 60000 65536"/>
              <a:gd name="T11" fmla="*/ 0 60000 65536"/>
              <a:gd name="T12" fmla="*/ 0 60000 65536"/>
              <a:gd name="T13" fmla="*/ 0 60000 65536"/>
              <a:gd name="T14" fmla="*/ 0 60000 65536"/>
              <a:gd name="T15" fmla="*/ 0 w 2304"/>
              <a:gd name="T16" fmla="*/ 0 h 1648"/>
              <a:gd name="T17" fmla="*/ 2304 w 2304"/>
              <a:gd name="T18" fmla="*/ 1648 h 1648"/>
            </a:gdLst>
            <a:ahLst/>
            <a:cxnLst>
              <a:cxn ang="T10">
                <a:pos x="T0" y="T1"/>
              </a:cxn>
              <a:cxn ang="T11">
                <a:pos x="T2" y="T3"/>
              </a:cxn>
              <a:cxn ang="T12">
                <a:pos x="T4" y="T5"/>
              </a:cxn>
              <a:cxn ang="T13">
                <a:pos x="T6" y="T7"/>
              </a:cxn>
              <a:cxn ang="T14">
                <a:pos x="T8" y="T9"/>
              </a:cxn>
            </a:cxnLst>
            <a:rect l="T15" t="T16" r="T17" b="T18"/>
            <a:pathLst>
              <a:path w="2304" h="1648">
                <a:moveTo>
                  <a:pt x="0" y="0"/>
                </a:moveTo>
                <a:cubicBezTo>
                  <a:pt x="36" y="136"/>
                  <a:pt x="72" y="272"/>
                  <a:pt x="192" y="432"/>
                </a:cubicBezTo>
                <a:cubicBezTo>
                  <a:pt x="312" y="592"/>
                  <a:pt x="456" y="776"/>
                  <a:pt x="720" y="960"/>
                </a:cubicBezTo>
                <a:cubicBezTo>
                  <a:pt x="984" y="1144"/>
                  <a:pt x="1512" y="1424"/>
                  <a:pt x="1776" y="1536"/>
                </a:cubicBezTo>
                <a:cubicBezTo>
                  <a:pt x="2040" y="1648"/>
                  <a:pt x="2216" y="1616"/>
                  <a:pt x="2304" y="1632"/>
                </a:cubicBezTo>
              </a:path>
            </a:pathLst>
          </a:custGeom>
          <a:noFill/>
          <a:ln w="50800">
            <a:solidFill>
              <a:srgbClr val="007FBE"/>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3323" name="Oval 12"/>
          <p:cNvSpPr>
            <a:spLocks noChangeArrowheads="1"/>
          </p:cNvSpPr>
          <p:nvPr/>
        </p:nvSpPr>
        <p:spPr bwMode="auto">
          <a:xfrm>
            <a:off x="2743200" y="2819400"/>
            <a:ext cx="165100" cy="165100"/>
          </a:xfrm>
          <a:prstGeom prst="ellipse">
            <a:avLst/>
          </a:prstGeom>
          <a:solidFill>
            <a:schemeClr val="tx1"/>
          </a:solidFill>
          <a:ln w="50800">
            <a:solidFill>
              <a:srgbClr val="CC0000"/>
            </a:solidFill>
            <a:round/>
            <a:headEnd/>
            <a:tailEnd/>
          </a:ln>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a:p>
        </p:txBody>
      </p:sp>
      <p:sp>
        <p:nvSpPr>
          <p:cNvPr id="13324" name="Oval 14"/>
          <p:cNvSpPr>
            <a:spLocks noChangeArrowheads="1"/>
          </p:cNvSpPr>
          <p:nvPr/>
        </p:nvSpPr>
        <p:spPr bwMode="auto">
          <a:xfrm>
            <a:off x="3733800" y="3733800"/>
            <a:ext cx="165100" cy="165100"/>
          </a:xfrm>
          <a:prstGeom prst="ellipse">
            <a:avLst/>
          </a:prstGeom>
          <a:solidFill>
            <a:schemeClr val="tx1"/>
          </a:solidFill>
          <a:ln w="50800">
            <a:solidFill>
              <a:srgbClr val="CC0000"/>
            </a:solidFill>
            <a:round/>
            <a:headEnd/>
            <a:tailEnd/>
          </a:ln>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a:p>
        </p:txBody>
      </p:sp>
      <p:sp>
        <p:nvSpPr>
          <p:cNvPr id="13325" name="Oval 15"/>
          <p:cNvSpPr>
            <a:spLocks noChangeArrowheads="1"/>
          </p:cNvSpPr>
          <p:nvPr/>
        </p:nvSpPr>
        <p:spPr bwMode="auto">
          <a:xfrm>
            <a:off x="5334000" y="4572000"/>
            <a:ext cx="165100" cy="165100"/>
          </a:xfrm>
          <a:prstGeom prst="ellipse">
            <a:avLst/>
          </a:prstGeom>
          <a:solidFill>
            <a:schemeClr val="tx1"/>
          </a:solidFill>
          <a:ln w="50800">
            <a:solidFill>
              <a:srgbClr val="CC0000"/>
            </a:solidFill>
            <a:round/>
            <a:headEnd/>
            <a:tailEnd/>
          </a:ln>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a:p>
        </p:txBody>
      </p:sp>
      <p:sp>
        <p:nvSpPr>
          <p:cNvPr id="13326" name="Text Box 17"/>
          <p:cNvSpPr txBox="1">
            <a:spLocks noChangeArrowheads="1"/>
          </p:cNvSpPr>
          <p:nvPr/>
        </p:nvSpPr>
        <p:spPr bwMode="auto">
          <a:xfrm>
            <a:off x="2276475" y="5624513"/>
            <a:ext cx="88265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wrap="none" anchor="ct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n-US" sz="2000" b="1"/>
              <a:t>874.50</a:t>
            </a:r>
            <a:endParaRPr lang="en-US" altLang="en-US"/>
          </a:p>
        </p:txBody>
      </p:sp>
      <p:sp>
        <p:nvSpPr>
          <p:cNvPr id="13327" name="Text Box 19"/>
          <p:cNvSpPr txBox="1">
            <a:spLocks noChangeArrowheads="1"/>
          </p:cNvSpPr>
          <p:nvPr/>
        </p:nvSpPr>
        <p:spPr bwMode="auto">
          <a:xfrm>
            <a:off x="3463925" y="5624513"/>
            <a:ext cx="75565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wrap="none" anchor="ct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n-US" sz="2000" b="1"/>
              <a:t>1,000</a:t>
            </a:r>
            <a:endParaRPr lang="en-US" altLang="en-US"/>
          </a:p>
        </p:txBody>
      </p:sp>
      <p:sp>
        <p:nvSpPr>
          <p:cNvPr id="13328" name="Text Box 21"/>
          <p:cNvSpPr txBox="1">
            <a:spLocks noChangeArrowheads="1"/>
          </p:cNvSpPr>
          <p:nvPr/>
        </p:nvSpPr>
        <p:spPr bwMode="auto">
          <a:xfrm>
            <a:off x="4838700" y="5624513"/>
            <a:ext cx="107315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wrap="none" anchor="ct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n-US" sz="2000" b="1"/>
              <a:t>1,152.47</a:t>
            </a:r>
            <a:endParaRPr lang="en-US" altLang="en-US"/>
          </a:p>
        </p:txBody>
      </p:sp>
      <p:sp>
        <p:nvSpPr>
          <p:cNvPr id="13329" name="Line 24"/>
          <p:cNvSpPr>
            <a:spLocks noChangeShapeType="1"/>
          </p:cNvSpPr>
          <p:nvPr/>
        </p:nvSpPr>
        <p:spPr bwMode="auto">
          <a:xfrm>
            <a:off x="2057400" y="1905000"/>
            <a:ext cx="0" cy="36576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3330" name="Line 25"/>
          <p:cNvSpPr>
            <a:spLocks noChangeShapeType="1"/>
          </p:cNvSpPr>
          <p:nvPr/>
        </p:nvSpPr>
        <p:spPr bwMode="auto">
          <a:xfrm>
            <a:off x="2057400" y="5562600"/>
            <a:ext cx="4419600"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 name="Footer Placeholder 1">
            <a:extLst>
              <a:ext uri="{FF2B5EF4-FFF2-40B4-BE49-F238E27FC236}">
                <a16:creationId xmlns:a16="http://schemas.microsoft.com/office/drawing/2014/main" id="{DD7B35A9-081E-44DA-93B8-CCE224E3260E}"/>
              </a:ext>
            </a:extLst>
          </p:cNvPr>
          <p:cNvSpPr>
            <a:spLocks noGrp="1"/>
          </p:cNvSpPr>
          <p:nvPr>
            <p:ph type="ftr" sz="quarter" idx="11"/>
          </p:nvPr>
        </p:nvSpPr>
        <p:spPr>
          <a:xfrm>
            <a:off x="1654629" y="6248400"/>
            <a:ext cx="6255657"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2"/>
          <p:cNvSpPr>
            <a:spLocks noGrp="1" noChangeArrowheads="1"/>
          </p:cNvSpPr>
          <p:nvPr>
            <p:ph type="title" idx="4294967295"/>
          </p:nvPr>
        </p:nvSpPr>
        <p:spPr>
          <a:xfrm>
            <a:off x="685800" y="152400"/>
            <a:ext cx="7081780" cy="1371600"/>
          </a:xfrm>
        </p:spPr>
        <p:txBody>
          <a:bodyPr wrap="none" anchor="ctr"/>
          <a:lstStyle/>
          <a:p>
            <a:pPr eaLnBrk="1" hangingPunct="1"/>
            <a:r>
              <a:rPr lang="en-US" altLang="en-US" sz="3500" dirty="0"/>
              <a:t>Impact of a Bond’s Maturity on </a:t>
            </a:r>
            <a:br>
              <a:rPr lang="en-US" altLang="en-US" sz="3500" dirty="0"/>
            </a:br>
            <a:r>
              <a:rPr lang="en-US" altLang="en-US" sz="3500" dirty="0"/>
              <a:t>its Price Sensitivity</a:t>
            </a:r>
          </a:p>
        </p:txBody>
      </p:sp>
      <p:sp>
        <p:nvSpPr>
          <p:cNvPr id="14340" name="Text Box 6"/>
          <p:cNvSpPr txBox="1">
            <a:spLocks noChangeArrowheads="1"/>
          </p:cNvSpPr>
          <p:nvPr/>
        </p:nvSpPr>
        <p:spPr bwMode="auto">
          <a:xfrm>
            <a:off x="471638" y="1905000"/>
            <a:ext cx="2500155" cy="1631216"/>
          </a:xfrm>
          <a:prstGeom prst="rect">
            <a:avLst/>
          </a:prstGeom>
          <a:solidFill>
            <a:schemeClr val="bg1"/>
          </a:solidFill>
          <a:ln w="31750">
            <a:solidFill>
              <a:schemeClr val="bg1"/>
            </a:solidFill>
            <a:miter lim="800000"/>
            <a:headEnd/>
            <a:tailEnd/>
          </a:ln>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sz="2000" b="1" dirty="0"/>
              <a:t>Absolute Value of Percent Change in a</a:t>
            </a:r>
          </a:p>
          <a:p>
            <a:r>
              <a:rPr lang="en-US" altLang="en-US" sz="2000" b="1" dirty="0"/>
              <a:t>Bond’s Price for a Given Change in Interest Rates</a:t>
            </a:r>
          </a:p>
        </p:txBody>
      </p:sp>
      <p:sp>
        <p:nvSpPr>
          <p:cNvPr id="14341" name="Text Box 7"/>
          <p:cNvSpPr txBox="1">
            <a:spLocks noChangeArrowheads="1"/>
          </p:cNvSpPr>
          <p:nvPr/>
        </p:nvSpPr>
        <p:spPr bwMode="auto">
          <a:xfrm>
            <a:off x="5934075" y="5486400"/>
            <a:ext cx="2071688"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wrap="none" anchor="ct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n-US" sz="2000" b="1" dirty="0"/>
              <a:t>Time to Maturity</a:t>
            </a:r>
            <a:endParaRPr lang="en-US" altLang="en-US" sz="1800" dirty="0"/>
          </a:p>
        </p:txBody>
      </p:sp>
      <p:sp>
        <p:nvSpPr>
          <p:cNvPr id="14342" name="Freeform 9"/>
          <p:cNvSpPr>
            <a:spLocks/>
          </p:cNvSpPr>
          <p:nvPr/>
        </p:nvSpPr>
        <p:spPr bwMode="auto">
          <a:xfrm>
            <a:off x="3325813" y="2590800"/>
            <a:ext cx="3455987" cy="2697163"/>
          </a:xfrm>
          <a:custGeom>
            <a:avLst/>
            <a:gdLst>
              <a:gd name="T0" fmla="*/ 0 w 2064"/>
              <a:gd name="T1" fmla="*/ 2147483647 h 1584"/>
              <a:gd name="T2" fmla="*/ 2147483647 w 2064"/>
              <a:gd name="T3" fmla="*/ 2147483647 h 1584"/>
              <a:gd name="T4" fmla="*/ 2147483647 w 2064"/>
              <a:gd name="T5" fmla="*/ 2147483647 h 1584"/>
              <a:gd name="T6" fmla="*/ 2147483647 w 2064"/>
              <a:gd name="T7" fmla="*/ 2147483647 h 1584"/>
              <a:gd name="T8" fmla="*/ 2147483647 w 2064"/>
              <a:gd name="T9" fmla="*/ 0 h 1584"/>
              <a:gd name="T10" fmla="*/ 0 60000 65536"/>
              <a:gd name="T11" fmla="*/ 0 60000 65536"/>
              <a:gd name="T12" fmla="*/ 0 60000 65536"/>
              <a:gd name="T13" fmla="*/ 0 60000 65536"/>
              <a:gd name="T14" fmla="*/ 0 60000 65536"/>
              <a:gd name="T15" fmla="*/ 0 w 2064"/>
              <a:gd name="T16" fmla="*/ 0 h 1584"/>
              <a:gd name="T17" fmla="*/ 2064 w 2064"/>
              <a:gd name="T18" fmla="*/ 1584 h 1584"/>
            </a:gdLst>
            <a:ahLst/>
            <a:cxnLst>
              <a:cxn ang="T10">
                <a:pos x="T0" y="T1"/>
              </a:cxn>
              <a:cxn ang="T11">
                <a:pos x="T2" y="T3"/>
              </a:cxn>
              <a:cxn ang="T12">
                <a:pos x="T4" y="T5"/>
              </a:cxn>
              <a:cxn ang="T13">
                <a:pos x="T6" y="T7"/>
              </a:cxn>
              <a:cxn ang="T14">
                <a:pos x="T8" y="T9"/>
              </a:cxn>
            </a:cxnLst>
            <a:rect l="T15" t="T16" r="T17" b="T18"/>
            <a:pathLst>
              <a:path w="2064" h="1584">
                <a:moveTo>
                  <a:pt x="0" y="1584"/>
                </a:moveTo>
                <a:cubicBezTo>
                  <a:pt x="108" y="1376"/>
                  <a:pt x="216" y="1168"/>
                  <a:pt x="336" y="1008"/>
                </a:cubicBezTo>
                <a:cubicBezTo>
                  <a:pt x="456" y="848"/>
                  <a:pt x="536" y="760"/>
                  <a:pt x="720" y="624"/>
                </a:cubicBezTo>
                <a:cubicBezTo>
                  <a:pt x="904" y="488"/>
                  <a:pt x="1216" y="296"/>
                  <a:pt x="1440" y="192"/>
                </a:cubicBezTo>
                <a:cubicBezTo>
                  <a:pt x="1664" y="88"/>
                  <a:pt x="1960" y="32"/>
                  <a:pt x="2064" y="0"/>
                </a:cubicBezTo>
              </a:path>
            </a:pathLst>
          </a:custGeom>
          <a:noFill/>
          <a:ln w="50800" cap="flat" cmpd="sng">
            <a:solidFill>
              <a:srgbClr val="CC0000"/>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4343" name="Line 10"/>
          <p:cNvSpPr>
            <a:spLocks noChangeShapeType="1"/>
          </p:cNvSpPr>
          <p:nvPr/>
        </p:nvSpPr>
        <p:spPr bwMode="auto">
          <a:xfrm>
            <a:off x="2971800" y="1905000"/>
            <a:ext cx="0" cy="35814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4344" name="Line 11"/>
          <p:cNvSpPr>
            <a:spLocks noChangeShapeType="1"/>
          </p:cNvSpPr>
          <p:nvPr/>
        </p:nvSpPr>
        <p:spPr bwMode="auto">
          <a:xfrm>
            <a:off x="2971800" y="5486400"/>
            <a:ext cx="5029200"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 name="Footer Placeholder 1">
            <a:extLst>
              <a:ext uri="{FF2B5EF4-FFF2-40B4-BE49-F238E27FC236}">
                <a16:creationId xmlns:a16="http://schemas.microsoft.com/office/drawing/2014/main" id="{EB8E7781-305E-42A4-AA11-E0361C420EBA}"/>
              </a:ext>
            </a:extLst>
          </p:cNvPr>
          <p:cNvSpPr>
            <a:spLocks noGrp="1"/>
          </p:cNvSpPr>
          <p:nvPr>
            <p:ph type="ftr" sz="quarter" idx="11"/>
          </p:nvPr>
        </p:nvSpPr>
        <p:spPr>
          <a:xfrm>
            <a:off x="1799771" y="6248400"/>
            <a:ext cx="6201229"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2"/>
          <p:cNvSpPr>
            <a:spLocks noGrp="1" noChangeArrowheads="1"/>
          </p:cNvSpPr>
          <p:nvPr>
            <p:ph type="title" idx="4294967295"/>
          </p:nvPr>
        </p:nvSpPr>
        <p:spPr>
          <a:xfrm>
            <a:off x="685800" y="152400"/>
            <a:ext cx="7139539" cy="1447800"/>
          </a:xfrm>
        </p:spPr>
        <p:txBody>
          <a:bodyPr wrap="none" anchor="ctr"/>
          <a:lstStyle/>
          <a:p>
            <a:pPr eaLnBrk="1" hangingPunct="1"/>
            <a:r>
              <a:rPr lang="en-US" altLang="en-US" sz="3500" dirty="0"/>
              <a:t>Impact of a Bond’s Coupon Rate </a:t>
            </a:r>
            <a:br>
              <a:rPr lang="en-US" altLang="en-US" sz="3500" dirty="0"/>
            </a:br>
            <a:r>
              <a:rPr lang="en-US" altLang="en-US" sz="3500" dirty="0"/>
              <a:t>on its Price Sensitivity</a:t>
            </a:r>
          </a:p>
        </p:txBody>
      </p:sp>
      <p:sp>
        <p:nvSpPr>
          <p:cNvPr id="16388" name="Line 4"/>
          <p:cNvSpPr>
            <a:spLocks noChangeShapeType="1"/>
          </p:cNvSpPr>
          <p:nvPr/>
        </p:nvSpPr>
        <p:spPr bwMode="auto">
          <a:xfrm>
            <a:off x="2590800" y="2133600"/>
            <a:ext cx="0" cy="33528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6389" name="Line 5"/>
          <p:cNvSpPr>
            <a:spLocks noChangeShapeType="1"/>
          </p:cNvSpPr>
          <p:nvPr/>
        </p:nvSpPr>
        <p:spPr bwMode="auto">
          <a:xfrm>
            <a:off x="2590800" y="5486400"/>
            <a:ext cx="4616450"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6390" name="Text Box 6"/>
          <p:cNvSpPr txBox="1">
            <a:spLocks noChangeArrowheads="1"/>
          </p:cNvSpPr>
          <p:nvPr/>
        </p:nvSpPr>
        <p:spPr bwMode="auto">
          <a:xfrm>
            <a:off x="1057275" y="1909763"/>
            <a:ext cx="6854825" cy="4049712"/>
          </a:xfrm>
          <a:prstGeom prst="rect">
            <a:avLst/>
          </a:prstGeom>
          <a:solidFill>
            <a:schemeClr val="bg1"/>
          </a:solidFill>
          <a:ln w="31750">
            <a:solidFill>
              <a:schemeClr val="bg1"/>
            </a:solidFill>
            <a:miter lim="800000"/>
            <a:headEnd/>
            <a:tailEnd/>
          </a:ln>
        </p:spPr>
        <p:txBody>
          <a:bodyPr wrap="none" anchor="ct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b="1" dirty="0"/>
              <a:t>Bond                                                                              </a:t>
            </a:r>
          </a:p>
          <a:p>
            <a:r>
              <a:rPr lang="en-US" altLang="en-US" b="1" dirty="0"/>
              <a:t>Value</a:t>
            </a:r>
          </a:p>
          <a:p>
            <a:endParaRPr lang="en-US" altLang="en-US" b="1" dirty="0"/>
          </a:p>
          <a:p>
            <a:endParaRPr lang="en-US" altLang="en-US" b="1" dirty="0"/>
          </a:p>
          <a:p>
            <a:endParaRPr lang="en-US" altLang="en-US" b="1" dirty="0"/>
          </a:p>
          <a:p>
            <a:endParaRPr lang="en-US" altLang="en-US" b="1" dirty="0"/>
          </a:p>
          <a:p>
            <a:endParaRPr lang="en-US" altLang="en-US" b="1" dirty="0"/>
          </a:p>
          <a:p>
            <a:endParaRPr lang="en-US" altLang="en-US" b="1" dirty="0"/>
          </a:p>
          <a:p>
            <a:endParaRPr lang="en-US" altLang="en-US" b="1" dirty="0"/>
          </a:p>
          <a:p>
            <a:endParaRPr lang="en-US" altLang="en-US" b="1" dirty="0"/>
          </a:p>
          <a:p>
            <a:endParaRPr lang="en-US" altLang="en-US" sz="1800" dirty="0"/>
          </a:p>
        </p:txBody>
      </p:sp>
      <p:sp>
        <p:nvSpPr>
          <p:cNvPr id="16391" name="Text Box 7"/>
          <p:cNvSpPr txBox="1">
            <a:spLocks noChangeArrowheads="1"/>
          </p:cNvSpPr>
          <p:nvPr/>
        </p:nvSpPr>
        <p:spPr bwMode="auto">
          <a:xfrm>
            <a:off x="6027738" y="5486400"/>
            <a:ext cx="18859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wrap="none" anchor="ct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n-US" b="1"/>
              <a:t>Interest Rate</a:t>
            </a:r>
            <a:endParaRPr lang="en-US" altLang="en-US"/>
          </a:p>
        </p:txBody>
      </p:sp>
      <p:sp>
        <p:nvSpPr>
          <p:cNvPr id="16392" name="Freeform 8"/>
          <p:cNvSpPr>
            <a:spLocks/>
          </p:cNvSpPr>
          <p:nvPr/>
        </p:nvSpPr>
        <p:spPr bwMode="auto">
          <a:xfrm rot="180000">
            <a:off x="3079750" y="2671763"/>
            <a:ext cx="3473450" cy="2395537"/>
          </a:xfrm>
          <a:custGeom>
            <a:avLst/>
            <a:gdLst>
              <a:gd name="T0" fmla="*/ 0 w 2016"/>
              <a:gd name="T1" fmla="*/ 0 h 1392"/>
              <a:gd name="T2" fmla="*/ 2147483647 w 2016"/>
              <a:gd name="T3" fmla="*/ 2147483647 h 1392"/>
              <a:gd name="T4" fmla="*/ 2147483647 w 2016"/>
              <a:gd name="T5" fmla="*/ 2147483647 h 1392"/>
              <a:gd name="T6" fmla="*/ 2147483647 w 2016"/>
              <a:gd name="T7" fmla="*/ 2147483647 h 1392"/>
              <a:gd name="T8" fmla="*/ 2147483647 w 2016"/>
              <a:gd name="T9" fmla="*/ 2147483647 h 1392"/>
              <a:gd name="T10" fmla="*/ 0 60000 65536"/>
              <a:gd name="T11" fmla="*/ 0 60000 65536"/>
              <a:gd name="T12" fmla="*/ 0 60000 65536"/>
              <a:gd name="T13" fmla="*/ 0 60000 65536"/>
              <a:gd name="T14" fmla="*/ 0 60000 65536"/>
              <a:gd name="T15" fmla="*/ 0 w 2016"/>
              <a:gd name="T16" fmla="*/ 0 h 1392"/>
              <a:gd name="T17" fmla="*/ 2016 w 2016"/>
              <a:gd name="T18" fmla="*/ 1392 h 1392"/>
            </a:gdLst>
            <a:ahLst/>
            <a:cxnLst>
              <a:cxn ang="T10">
                <a:pos x="T0" y="T1"/>
              </a:cxn>
              <a:cxn ang="T11">
                <a:pos x="T2" y="T3"/>
              </a:cxn>
              <a:cxn ang="T12">
                <a:pos x="T4" y="T5"/>
              </a:cxn>
              <a:cxn ang="T13">
                <a:pos x="T6" y="T7"/>
              </a:cxn>
              <a:cxn ang="T14">
                <a:pos x="T8" y="T9"/>
              </a:cxn>
            </a:cxnLst>
            <a:rect l="T15" t="T16" r="T17" b="T18"/>
            <a:pathLst>
              <a:path w="2016" h="1392">
                <a:moveTo>
                  <a:pt x="0" y="0"/>
                </a:moveTo>
                <a:cubicBezTo>
                  <a:pt x="28" y="148"/>
                  <a:pt x="56" y="296"/>
                  <a:pt x="144" y="432"/>
                </a:cubicBezTo>
                <a:cubicBezTo>
                  <a:pt x="232" y="568"/>
                  <a:pt x="352" y="696"/>
                  <a:pt x="528" y="816"/>
                </a:cubicBezTo>
                <a:cubicBezTo>
                  <a:pt x="704" y="936"/>
                  <a:pt x="952" y="1056"/>
                  <a:pt x="1200" y="1152"/>
                </a:cubicBezTo>
                <a:cubicBezTo>
                  <a:pt x="1448" y="1248"/>
                  <a:pt x="1880" y="1352"/>
                  <a:pt x="2016" y="1392"/>
                </a:cubicBezTo>
              </a:path>
            </a:pathLst>
          </a:custGeom>
          <a:noFill/>
          <a:ln w="50800" cap="flat" cmpd="sng">
            <a:solidFill>
              <a:srgbClr val="007FBE"/>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6393" name="Text Box 9"/>
          <p:cNvSpPr txBox="1">
            <a:spLocks noChangeArrowheads="1"/>
          </p:cNvSpPr>
          <p:nvPr/>
        </p:nvSpPr>
        <p:spPr bwMode="auto">
          <a:xfrm>
            <a:off x="2622550" y="4525963"/>
            <a:ext cx="225425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wrap="none" anchor="ct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n-US" sz="2000" b="1"/>
              <a:t>Low-Coupon Bond</a:t>
            </a:r>
            <a:endParaRPr lang="en-US" altLang="en-US" sz="1800"/>
          </a:p>
        </p:txBody>
      </p:sp>
      <p:sp>
        <p:nvSpPr>
          <p:cNvPr id="16394" name="Freeform 10"/>
          <p:cNvSpPr>
            <a:spLocks/>
          </p:cNvSpPr>
          <p:nvPr/>
        </p:nvSpPr>
        <p:spPr bwMode="auto">
          <a:xfrm rot="-300000">
            <a:off x="3384550" y="1966913"/>
            <a:ext cx="3473450" cy="2395537"/>
          </a:xfrm>
          <a:custGeom>
            <a:avLst/>
            <a:gdLst>
              <a:gd name="T0" fmla="*/ 0 w 2016"/>
              <a:gd name="T1" fmla="*/ 0 h 1392"/>
              <a:gd name="T2" fmla="*/ 2147483647 w 2016"/>
              <a:gd name="T3" fmla="*/ 2147483647 h 1392"/>
              <a:gd name="T4" fmla="*/ 2147483647 w 2016"/>
              <a:gd name="T5" fmla="*/ 2147483647 h 1392"/>
              <a:gd name="T6" fmla="*/ 2147483647 w 2016"/>
              <a:gd name="T7" fmla="*/ 2147483647 h 1392"/>
              <a:gd name="T8" fmla="*/ 2147483647 w 2016"/>
              <a:gd name="T9" fmla="*/ 2147483647 h 1392"/>
              <a:gd name="T10" fmla="*/ 0 60000 65536"/>
              <a:gd name="T11" fmla="*/ 0 60000 65536"/>
              <a:gd name="T12" fmla="*/ 0 60000 65536"/>
              <a:gd name="T13" fmla="*/ 0 60000 65536"/>
              <a:gd name="T14" fmla="*/ 0 60000 65536"/>
              <a:gd name="T15" fmla="*/ 0 w 2016"/>
              <a:gd name="T16" fmla="*/ 0 h 1392"/>
              <a:gd name="T17" fmla="*/ 2016 w 2016"/>
              <a:gd name="T18" fmla="*/ 1392 h 1392"/>
            </a:gdLst>
            <a:ahLst/>
            <a:cxnLst>
              <a:cxn ang="T10">
                <a:pos x="T0" y="T1"/>
              </a:cxn>
              <a:cxn ang="T11">
                <a:pos x="T2" y="T3"/>
              </a:cxn>
              <a:cxn ang="T12">
                <a:pos x="T4" y="T5"/>
              </a:cxn>
              <a:cxn ang="T13">
                <a:pos x="T6" y="T7"/>
              </a:cxn>
              <a:cxn ang="T14">
                <a:pos x="T8" y="T9"/>
              </a:cxn>
            </a:cxnLst>
            <a:rect l="T15" t="T16" r="T17" b="T18"/>
            <a:pathLst>
              <a:path w="2016" h="1392">
                <a:moveTo>
                  <a:pt x="0" y="0"/>
                </a:moveTo>
                <a:cubicBezTo>
                  <a:pt x="28" y="148"/>
                  <a:pt x="56" y="296"/>
                  <a:pt x="144" y="432"/>
                </a:cubicBezTo>
                <a:cubicBezTo>
                  <a:pt x="232" y="568"/>
                  <a:pt x="352" y="696"/>
                  <a:pt x="528" y="816"/>
                </a:cubicBezTo>
                <a:cubicBezTo>
                  <a:pt x="704" y="936"/>
                  <a:pt x="952" y="1056"/>
                  <a:pt x="1200" y="1152"/>
                </a:cubicBezTo>
                <a:cubicBezTo>
                  <a:pt x="1448" y="1248"/>
                  <a:pt x="1880" y="1352"/>
                  <a:pt x="2016" y="1392"/>
                </a:cubicBezTo>
              </a:path>
            </a:pathLst>
          </a:custGeom>
          <a:noFill/>
          <a:ln w="50800" cap="flat" cmpd="sng">
            <a:solidFill>
              <a:srgbClr val="CC0000"/>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6395" name="Text Box 11"/>
          <p:cNvSpPr txBox="1">
            <a:spLocks noChangeArrowheads="1"/>
          </p:cNvSpPr>
          <p:nvPr/>
        </p:nvSpPr>
        <p:spPr bwMode="auto">
          <a:xfrm>
            <a:off x="4092575" y="2773363"/>
            <a:ext cx="230822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wrap="none" anchor="ct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n-US" sz="2000" b="1"/>
              <a:t>High-Coupon Bond</a:t>
            </a:r>
            <a:endParaRPr lang="en-US" altLang="en-US" sz="1800"/>
          </a:p>
        </p:txBody>
      </p:sp>
      <p:sp>
        <p:nvSpPr>
          <p:cNvPr id="16396" name="Line 12"/>
          <p:cNvSpPr>
            <a:spLocks noChangeShapeType="1"/>
          </p:cNvSpPr>
          <p:nvPr/>
        </p:nvSpPr>
        <p:spPr bwMode="auto">
          <a:xfrm>
            <a:off x="2286000" y="2133600"/>
            <a:ext cx="0" cy="32004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6397" name="Line 13"/>
          <p:cNvSpPr>
            <a:spLocks noChangeShapeType="1"/>
          </p:cNvSpPr>
          <p:nvPr/>
        </p:nvSpPr>
        <p:spPr bwMode="auto">
          <a:xfrm>
            <a:off x="2286000" y="5334000"/>
            <a:ext cx="5105400"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 name="Footer Placeholder 1">
            <a:extLst>
              <a:ext uri="{FF2B5EF4-FFF2-40B4-BE49-F238E27FC236}">
                <a16:creationId xmlns:a16="http://schemas.microsoft.com/office/drawing/2014/main" id="{A93A0BE3-829D-466F-B393-A9AE9D7D0276}"/>
              </a:ext>
            </a:extLst>
          </p:cNvPr>
          <p:cNvSpPr>
            <a:spLocks noGrp="1"/>
          </p:cNvSpPr>
          <p:nvPr>
            <p:ph type="ftr" sz="quarter" idx="11"/>
          </p:nvPr>
        </p:nvSpPr>
        <p:spPr>
          <a:xfrm>
            <a:off x="1799771" y="6248400"/>
            <a:ext cx="6112329"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5" name="Rectangle 2"/>
          <p:cNvSpPr>
            <a:spLocks noGrp="1" noChangeArrowheads="1"/>
          </p:cNvSpPr>
          <p:nvPr>
            <p:ph type="title" idx="4294967295"/>
          </p:nvPr>
        </p:nvSpPr>
        <p:spPr/>
        <p:txBody>
          <a:bodyPr anchor="ctr"/>
          <a:lstStyle/>
          <a:p>
            <a:pPr eaLnBrk="1" hangingPunct="1"/>
            <a:r>
              <a:rPr lang="en-US" altLang="en-US" sz="3500"/>
              <a:t>Impact of </a:t>
            </a:r>
            <a:r>
              <a:rPr lang="en-US" altLang="en-US" sz="3500" i="1"/>
              <a:t>r </a:t>
            </a:r>
            <a:r>
              <a:rPr lang="en-US" altLang="en-US" sz="3500"/>
              <a:t>on Price Volatility</a:t>
            </a:r>
          </a:p>
        </p:txBody>
      </p:sp>
      <p:sp>
        <p:nvSpPr>
          <p:cNvPr id="18436" name="Rectangle 3"/>
          <p:cNvSpPr>
            <a:spLocks noGrp="1" noChangeArrowheads="1"/>
          </p:cNvSpPr>
          <p:nvPr>
            <p:ph type="body" idx="4294967295"/>
          </p:nvPr>
        </p:nvSpPr>
        <p:spPr>
          <a:xfrm>
            <a:off x="457200" y="1293813"/>
            <a:ext cx="8229600" cy="4837112"/>
          </a:xfrm>
        </p:spPr>
        <p:txBody>
          <a:bodyPr/>
          <a:lstStyle/>
          <a:p>
            <a:pPr marL="0" indent="0" eaLnBrk="1" hangingPunct="1">
              <a:buFont typeface="Wingdings" pitchFamily="2" charset="2"/>
              <a:buNone/>
            </a:pPr>
            <a:r>
              <a:rPr lang="en-US" altLang="en-US" sz="2300"/>
              <a:t>Bond Price</a:t>
            </a:r>
          </a:p>
          <a:p>
            <a:pPr marL="0" indent="0" eaLnBrk="1" hangingPunct="1">
              <a:buFont typeface="Wingdings" pitchFamily="2" charset="2"/>
              <a:buNone/>
            </a:pPr>
            <a:endParaRPr lang="en-US" altLang="en-US" sz="2300"/>
          </a:p>
          <a:p>
            <a:pPr marL="0" indent="0" eaLnBrk="1" hangingPunct="1">
              <a:buFont typeface="Wingdings" pitchFamily="2" charset="2"/>
              <a:buNone/>
            </a:pPr>
            <a:endParaRPr lang="en-US" altLang="en-US" sz="2300"/>
          </a:p>
          <a:p>
            <a:pPr marL="0" indent="0" eaLnBrk="1" hangingPunct="1">
              <a:buFont typeface="Wingdings" pitchFamily="2" charset="2"/>
              <a:buNone/>
            </a:pPr>
            <a:endParaRPr lang="en-US" altLang="en-US" sz="2300"/>
          </a:p>
          <a:p>
            <a:pPr marL="0" indent="0" eaLnBrk="1" hangingPunct="1">
              <a:buFont typeface="Wingdings" pitchFamily="2" charset="2"/>
              <a:buNone/>
            </a:pPr>
            <a:endParaRPr lang="en-US" altLang="en-US" sz="2300"/>
          </a:p>
          <a:p>
            <a:pPr marL="0" indent="0" eaLnBrk="1" hangingPunct="1">
              <a:buFont typeface="Wingdings" pitchFamily="2" charset="2"/>
              <a:buNone/>
            </a:pPr>
            <a:endParaRPr lang="en-US" altLang="en-US" sz="2300"/>
          </a:p>
          <a:p>
            <a:pPr marL="0" indent="0" eaLnBrk="1" hangingPunct="1">
              <a:buFont typeface="Wingdings" pitchFamily="2" charset="2"/>
              <a:buNone/>
            </a:pPr>
            <a:endParaRPr lang="en-US" altLang="en-US" sz="2300"/>
          </a:p>
          <a:p>
            <a:pPr marL="0" indent="0" eaLnBrk="1" hangingPunct="1">
              <a:buFont typeface="Wingdings" pitchFamily="2" charset="2"/>
              <a:buNone/>
            </a:pPr>
            <a:endParaRPr lang="en-US" altLang="en-US" sz="2300"/>
          </a:p>
          <a:p>
            <a:pPr marL="0" indent="0" eaLnBrk="1" hangingPunct="1">
              <a:buFont typeface="Wingdings" pitchFamily="2" charset="2"/>
              <a:buNone/>
            </a:pPr>
            <a:endParaRPr lang="en-US" altLang="en-US" sz="2300"/>
          </a:p>
          <a:p>
            <a:pPr marL="0" indent="0" eaLnBrk="1" hangingPunct="1">
              <a:lnSpc>
                <a:spcPct val="60000"/>
              </a:lnSpc>
              <a:buFont typeface="Wingdings" pitchFamily="2" charset="2"/>
              <a:buNone/>
            </a:pPr>
            <a:r>
              <a:rPr lang="en-US" altLang="en-US" sz="2300"/>
              <a:t>																								</a:t>
            </a:r>
          </a:p>
          <a:p>
            <a:pPr marL="0" indent="0" eaLnBrk="1" hangingPunct="1">
              <a:lnSpc>
                <a:spcPct val="60000"/>
              </a:lnSpc>
              <a:buFont typeface="Wingdings" pitchFamily="2" charset="2"/>
              <a:buNone/>
            </a:pPr>
            <a:endParaRPr lang="en-US" altLang="en-US" sz="2300"/>
          </a:p>
          <a:p>
            <a:pPr marL="0" indent="0" eaLnBrk="1" hangingPunct="1">
              <a:lnSpc>
                <a:spcPct val="60000"/>
              </a:lnSpc>
              <a:buFont typeface="Wingdings" pitchFamily="2" charset="2"/>
              <a:buNone/>
            </a:pPr>
            <a:r>
              <a:rPr lang="en-US" altLang="en-US" sz="2300"/>
              <a:t>Interest Rate</a:t>
            </a:r>
          </a:p>
        </p:txBody>
      </p:sp>
      <p:sp>
        <p:nvSpPr>
          <p:cNvPr id="815108" name="Line 4"/>
          <p:cNvSpPr>
            <a:spLocks noChangeShapeType="1"/>
          </p:cNvSpPr>
          <p:nvPr/>
        </p:nvSpPr>
        <p:spPr bwMode="auto">
          <a:xfrm>
            <a:off x="1143000" y="1752600"/>
            <a:ext cx="0" cy="3962400"/>
          </a:xfrm>
          <a:prstGeom prst="line">
            <a:avLst/>
          </a:prstGeom>
          <a:noFill/>
          <a:ln w="28575">
            <a:solidFill>
              <a:schemeClr val="tx1"/>
            </a:solidFill>
            <a:round/>
            <a:headEnd/>
            <a:tailEnd/>
          </a:ln>
          <a:effectLst/>
        </p:spPr>
        <p:txBody>
          <a:bodyPr lIns="87447" tIns="44581" rIns="87447" bIns="44581"/>
          <a:lstStyle/>
          <a:p>
            <a:pPr>
              <a:defRPr/>
            </a:pPr>
            <a:endParaRPr lang="en-US">
              <a:effectLst>
                <a:outerShdw blurRad="38100" dist="38100" dir="2700000" algn="tl">
                  <a:srgbClr val="000000">
                    <a:alpha val="43137"/>
                  </a:srgbClr>
                </a:outerShdw>
              </a:effectLst>
            </a:endParaRPr>
          </a:p>
        </p:txBody>
      </p:sp>
      <p:sp>
        <p:nvSpPr>
          <p:cNvPr id="815109" name="Line 5"/>
          <p:cNvSpPr>
            <a:spLocks noChangeShapeType="1"/>
          </p:cNvSpPr>
          <p:nvPr/>
        </p:nvSpPr>
        <p:spPr bwMode="auto">
          <a:xfrm>
            <a:off x="1143000" y="5715000"/>
            <a:ext cx="7162800" cy="0"/>
          </a:xfrm>
          <a:prstGeom prst="line">
            <a:avLst/>
          </a:prstGeom>
          <a:noFill/>
          <a:ln w="28575">
            <a:solidFill>
              <a:schemeClr val="tx1"/>
            </a:solidFill>
            <a:round/>
            <a:headEnd/>
            <a:tailEnd/>
          </a:ln>
          <a:effectLst/>
        </p:spPr>
        <p:txBody>
          <a:bodyPr lIns="87447" tIns="44581" rIns="87447" bIns="44581"/>
          <a:lstStyle/>
          <a:p>
            <a:pPr>
              <a:defRPr/>
            </a:pPr>
            <a:endParaRPr lang="en-US">
              <a:effectLst>
                <a:outerShdw blurRad="38100" dist="38100" dir="2700000" algn="tl">
                  <a:srgbClr val="000000">
                    <a:alpha val="43137"/>
                  </a:srgbClr>
                </a:outerShdw>
              </a:effectLst>
            </a:endParaRPr>
          </a:p>
        </p:txBody>
      </p:sp>
      <p:sp>
        <p:nvSpPr>
          <p:cNvPr id="815110" name="Freeform 6"/>
          <p:cNvSpPr>
            <a:spLocks/>
          </p:cNvSpPr>
          <p:nvPr/>
        </p:nvSpPr>
        <p:spPr bwMode="auto">
          <a:xfrm>
            <a:off x="1581150" y="1981200"/>
            <a:ext cx="5238750" cy="2819400"/>
          </a:xfrm>
          <a:custGeom>
            <a:avLst/>
            <a:gdLst/>
            <a:ahLst/>
            <a:cxnLst>
              <a:cxn ang="0">
                <a:pos x="0" y="0"/>
              </a:cxn>
              <a:cxn ang="0">
                <a:pos x="252" y="528"/>
              </a:cxn>
              <a:cxn ang="0">
                <a:pos x="1020" y="1152"/>
              </a:cxn>
              <a:cxn ang="0">
                <a:pos x="1788" y="1488"/>
              </a:cxn>
              <a:cxn ang="0">
                <a:pos x="2424" y="1656"/>
              </a:cxn>
              <a:cxn ang="0">
                <a:pos x="3300" y="1776"/>
              </a:cxn>
            </a:cxnLst>
            <a:rect l="0" t="0" r="r" b="b"/>
            <a:pathLst>
              <a:path w="3300" h="1776">
                <a:moveTo>
                  <a:pt x="0" y="0"/>
                </a:moveTo>
                <a:cubicBezTo>
                  <a:pt x="40" y="88"/>
                  <a:pt x="82" y="336"/>
                  <a:pt x="252" y="528"/>
                </a:cubicBezTo>
                <a:cubicBezTo>
                  <a:pt x="422" y="720"/>
                  <a:pt x="764" y="992"/>
                  <a:pt x="1020" y="1152"/>
                </a:cubicBezTo>
                <a:cubicBezTo>
                  <a:pt x="1276" y="1312"/>
                  <a:pt x="1554" y="1404"/>
                  <a:pt x="1788" y="1488"/>
                </a:cubicBezTo>
                <a:cubicBezTo>
                  <a:pt x="2022" y="1572"/>
                  <a:pt x="2172" y="1608"/>
                  <a:pt x="2424" y="1656"/>
                </a:cubicBezTo>
                <a:cubicBezTo>
                  <a:pt x="2676" y="1704"/>
                  <a:pt x="3118" y="1751"/>
                  <a:pt x="3300" y="1776"/>
                </a:cubicBezTo>
              </a:path>
            </a:pathLst>
          </a:custGeom>
          <a:noFill/>
          <a:ln w="38100" cap="flat" cmpd="sng">
            <a:solidFill>
              <a:schemeClr val="accent2"/>
            </a:solidFill>
            <a:prstDash val="solid"/>
            <a:round/>
            <a:headEnd/>
            <a:tailEnd/>
          </a:ln>
          <a:effectLst/>
        </p:spPr>
        <p:txBody>
          <a:bodyPr lIns="87447" tIns="44581" rIns="87447" bIns="44581"/>
          <a:lstStyle/>
          <a:p>
            <a:pPr>
              <a:defRPr/>
            </a:pPr>
            <a:endParaRPr lang="en-US">
              <a:effectLst>
                <a:outerShdw blurRad="38100" dist="38100" dir="2700000" algn="tl">
                  <a:srgbClr val="000000">
                    <a:alpha val="43137"/>
                  </a:srgbClr>
                </a:outerShdw>
              </a:effectLst>
            </a:endParaRPr>
          </a:p>
        </p:txBody>
      </p:sp>
      <p:sp>
        <p:nvSpPr>
          <p:cNvPr id="815111" name="Line 7"/>
          <p:cNvSpPr>
            <a:spLocks noChangeShapeType="1"/>
          </p:cNvSpPr>
          <p:nvPr/>
        </p:nvSpPr>
        <p:spPr bwMode="auto">
          <a:xfrm>
            <a:off x="1143000" y="1828800"/>
            <a:ext cx="1828800" cy="2286000"/>
          </a:xfrm>
          <a:prstGeom prst="line">
            <a:avLst/>
          </a:prstGeom>
          <a:noFill/>
          <a:ln w="38100">
            <a:solidFill>
              <a:schemeClr val="bg2"/>
            </a:solidFill>
            <a:round/>
            <a:headEnd/>
            <a:tailEnd/>
          </a:ln>
          <a:effectLst/>
        </p:spPr>
        <p:txBody>
          <a:bodyPr lIns="87447" tIns="44581" rIns="87447" bIns="44581"/>
          <a:lstStyle/>
          <a:p>
            <a:pPr>
              <a:defRPr/>
            </a:pPr>
            <a:endParaRPr lang="en-US">
              <a:effectLst>
                <a:outerShdw blurRad="38100" dist="38100" dir="2700000" algn="tl">
                  <a:srgbClr val="000000">
                    <a:alpha val="43137"/>
                  </a:srgbClr>
                </a:outerShdw>
              </a:effectLst>
            </a:endParaRPr>
          </a:p>
        </p:txBody>
      </p:sp>
      <p:sp>
        <p:nvSpPr>
          <p:cNvPr id="815114" name="Line 10"/>
          <p:cNvSpPr>
            <a:spLocks noChangeShapeType="1"/>
          </p:cNvSpPr>
          <p:nvPr/>
        </p:nvSpPr>
        <p:spPr bwMode="auto">
          <a:xfrm rot="-2026047">
            <a:off x="3733800" y="3305175"/>
            <a:ext cx="1828800" cy="2286000"/>
          </a:xfrm>
          <a:prstGeom prst="line">
            <a:avLst/>
          </a:prstGeom>
          <a:noFill/>
          <a:ln w="38100">
            <a:solidFill>
              <a:schemeClr val="bg2"/>
            </a:solidFill>
            <a:round/>
            <a:headEnd/>
            <a:tailEnd/>
          </a:ln>
          <a:effectLst/>
        </p:spPr>
        <p:txBody>
          <a:bodyPr lIns="87447" tIns="44581" rIns="87447" bIns="44581"/>
          <a:lstStyle/>
          <a:p>
            <a:pPr>
              <a:defRPr/>
            </a:pPr>
            <a:endParaRPr lang="en-US">
              <a:effectLst>
                <a:outerShdw blurRad="38100" dist="38100" dir="2700000" algn="tl">
                  <a:srgbClr val="000000">
                    <a:alpha val="43137"/>
                  </a:srgbClr>
                </a:outerShdw>
              </a:effectLst>
            </a:endParaRPr>
          </a:p>
        </p:txBody>
      </p:sp>
      <p:sp>
        <p:nvSpPr>
          <p:cNvPr id="815115" name="Rectangle 11"/>
          <p:cNvSpPr>
            <a:spLocks noChangeArrowheads="1"/>
          </p:cNvSpPr>
          <p:nvPr/>
        </p:nvSpPr>
        <p:spPr bwMode="auto">
          <a:xfrm>
            <a:off x="3941763" y="1882775"/>
            <a:ext cx="4319587" cy="831850"/>
          </a:xfrm>
          <a:prstGeom prst="rect">
            <a:avLst/>
          </a:prstGeom>
          <a:noFill/>
          <a:ln w="12700" algn="ctr">
            <a:solidFill>
              <a:schemeClr val="bg2"/>
            </a:solidFill>
            <a:miter lim="800000"/>
            <a:headEnd/>
            <a:tailEnd/>
          </a:ln>
          <a:extLst>
            <a:ext uri="{909E8E84-426E-40DD-AFC4-6F175D3DCCD1}">
              <a14:hiddenFill xmlns:a14="http://schemas.microsoft.com/office/drawing/2010/main">
                <a:solidFill>
                  <a:srgbClr val="FFFFFF"/>
                </a:solidFill>
              </a14:hiddenFill>
            </a:ext>
          </a:extLst>
        </p:spPr>
        <p:txBody>
          <a:bodyPr anchor="ct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b="1"/>
              <a:t>How does volatility change with interest rates?</a:t>
            </a:r>
          </a:p>
        </p:txBody>
      </p:sp>
      <p:sp>
        <p:nvSpPr>
          <p:cNvPr id="815116" name="AutoShape 12"/>
          <p:cNvSpPr>
            <a:spLocks noChangeArrowheads="1"/>
          </p:cNvSpPr>
          <p:nvPr/>
        </p:nvSpPr>
        <p:spPr bwMode="auto">
          <a:xfrm rot="-5400000">
            <a:off x="5583238" y="2951162"/>
            <a:ext cx="1423988" cy="2944813"/>
          </a:xfrm>
          <a:prstGeom prst="upArrowCallout">
            <a:avLst>
              <a:gd name="adj1" fmla="val 8481"/>
              <a:gd name="adj2" fmla="val 14903"/>
              <a:gd name="adj3" fmla="val 24519"/>
              <a:gd name="adj4" fmla="val 66667"/>
            </a:avLst>
          </a:prstGeom>
          <a:solidFill>
            <a:srgbClr val="0066FF"/>
          </a:solidFill>
          <a:ln w="12700">
            <a:solidFill>
              <a:schemeClr val="bg2"/>
            </a:solidFill>
            <a:miter lim="800000"/>
            <a:headEnd/>
            <a:tailEnd/>
          </a:ln>
        </p:spPr>
        <p:txBody>
          <a:bodyPr vert="eaVert" lIns="118872" tIns="44581" rIns="73152" bIns="44581" anchor="ct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nSpc>
                <a:spcPct val="80000"/>
              </a:lnSpc>
              <a:spcBef>
                <a:spcPct val="40000"/>
              </a:spcBef>
            </a:pPr>
            <a:r>
              <a:rPr lang="en-US" altLang="en-US" sz="2000" b="1">
                <a:solidFill>
                  <a:schemeClr val="bg1"/>
                </a:solidFill>
              </a:rPr>
              <a:t>Price volatility is inversely related  to the level of the initial interest rate</a:t>
            </a:r>
            <a:endParaRPr lang="en-US" altLang="en-US" b="1">
              <a:solidFill>
                <a:schemeClr val="bg1"/>
              </a:solidFill>
            </a:endParaRPr>
          </a:p>
        </p:txBody>
      </p:sp>
      <p:graphicFrame>
        <p:nvGraphicFramePr>
          <p:cNvPr id="815117" name="Object 2"/>
          <p:cNvGraphicFramePr>
            <a:graphicFrameLocks noChangeAspect="1"/>
          </p:cNvGraphicFramePr>
          <p:nvPr/>
        </p:nvGraphicFramePr>
        <p:xfrm>
          <a:off x="1844675" y="2703513"/>
          <a:ext cx="141288" cy="141287"/>
        </p:xfrm>
        <a:graphic>
          <a:graphicData uri="http://schemas.openxmlformats.org/presentationml/2006/ole">
            <mc:AlternateContent xmlns:mc="http://schemas.openxmlformats.org/markup-compatibility/2006">
              <mc:Choice xmlns:v="urn:schemas-microsoft-com:vml" Requires="v">
                <p:oleObj spid="_x0000_s18523" name="Clip" r:id="rId4" imgW="142555" imgH="142555" progId="">
                  <p:embed/>
                </p:oleObj>
              </mc:Choice>
              <mc:Fallback>
                <p:oleObj name="Clip" r:id="rId4" imgW="142555" imgH="142555" progId="">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44675" y="2703513"/>
                        <a:ext cx="141288" cy="141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815118" name="Object 3"/>
          <p:cNvGraphicFramePr>
            <a:graphicFrameLocks noChangeAspect="1"/>
          </p:cNvGraphicFramePr>
          <p:nvPr/>
        </p:nvGraphicFramePr>
        <p:xfrm>
          <a:off x="4500563" y="4359275"/>
          <a:ext cx="141287" cy="141288"/>
        </p:xfrm>
        <a:graphic>
          <a:graphicData uri="http://schemas.openxmlformats.org/presentationml/2006/ole">
            <mc:AlternateContent xmlns:mc="http://schemas.openxmlformats.org/markup-compatibility/2006">
              <mc:Choice xmlns:v="urn:schemas-microsoft-com:vml" Requires="v">
                <p:oleObj spid="_x0000_s18524" name="Clip" r:id="rId6" imgW="142555" imgH="142555" progId="">
                  <p:embed/>
                </p:oleObj>
              </mc:Choice>
              <mc:Fallback>
                <p:oleObj name="Clip" r:id="rId6" imgW="142555" imgH="142555" progId="">
                  <p:embed/>
                  <p:pic>
                    <p:nvPicPr>
                      <p:cNvPr id="0"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00563" y="4359275"/>
                        <a:ext cx="141287" cy="141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8446" name="TextBox 17"/>
          <p:cNvSpPr txBox="1">
            <a:spLocks noChangeArrowheads="1"/>
          </p:cNvSpPr>
          <p:nvPr/>
        </p:nvSpPr>
        <p:spPr bwMode="auto">
          <a:xfrm>
            <a:off x="8261350" y="5438775"/>
            <a:ext cx="59848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i="1"/>
              <a:t>r</a:t>
            </a:r>
          </a:p>
        </p:txBody>
      </p:sp>
    </p:spTree>
  </p:cSld>
  <p:clrMapOvr>
    <a:masterClrMapping/>
  </p:clrMapOvr>
  <p:transition>
    <p:blinds dir="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clickEffect">
                                  <p:stCondLst>
                                    <p:cond delay="0"/>
                                  </p:stCondLst>
                                  <p:childTnLst>
                                    <p:set>
                                      <p:cBhvr>
                                        <p:cTn id="6" dur="1" fill="hold">
                                          <p:stCondLst>
                                            <p:cond delay="0"/>
                                          </p:stCondLst>
                                        </p:cTn>
                                        <p:tgtEl>
                                          <p:spTgt spid="815110"/>
                                        </p:tgtEl>
                                        <p:attrNameLst>
                                          <p:attrName>style.visibility</p:attrName>
                                        </p:attrNameLst>
                                      </p:cBhvr>
                                      <p:to>
                                        <p:strVal val="visible"/>
                                      </p:to>
                                    </p:set>
                                    <p:animEffect transition="in" filter="wipe(up)">
                                      <p:cBhvr>
                                        <p:cTn id="7" dur="500"/>
                                        <p:tgtEl>
                                          <p:spTgt spid="815110"/>
                                        </p:tgtEl>
                                      </p:cBhvr>
                                    </p:animEffect>
                                  </p:childTnLst>
                                </p:cTn>
                              </p:par>
                            </p:childTnLst>
                          </p:cTn>
                        </p:par>
                        <p:par>
                          <p:cTn id="8" fill="hold" nodeType="afterGroup">
                            <p:stCondLst>
                              <p:cond delay="500"/>
                            </p:stCondLst>
                            <p:childTnLst>
                              <p:par>
                                <p:cTn id="9" presetID="16" presetClass="entr" presetSubtype="26" fill="hold" nodeType="afterEffect">
                                  <p:stCondLst>
                                    <p:cond delay="0"/>
                                  </p:stCondLst>
                                  <p:childTnLst>
                                    <p:set>
                                      <p:cBhvr>
                                        <p:cTn id="10" dur="1" fill="hold">
                                          <p:stCondLst>
                                            <p:cond delay="0"/>
                                          </p:stCondLst>
                                        </p:cTn>
                                        <p:tgtEl>
                                          <p:spTgt spid="815111"/>
                                        </p:tgtEl>
                                        <p:attrNameLst>
                                          <p:attrName>style.visibility</p:attrName>
                                        </p:attrNameLst>
                                      </p:cBhvr>
                                      <p:to>
                                        <p:strVal val="visible"/>
                                      </p:to>
                                    </p:set>
                                    <p:animEffect transition="in" filter="barn(inHorizontal)">
                                      <p:cBhvr>
                                        <p:cTn id="11" dur="500"/>
                                        <p:tgtEl>
                                          <p:spTgt spid="815111"/>
                                        </p:tgtEl>
                                      </p:cBhvr>
                                    </p:animEffect>
                                  </p:childTnLst>
                                </p:cTn>
                              </p:par>
                            </p:childTnLst>
                          </p:cTn>
                        </p:par>
                        <p:par>
                          <p:cTn id="12" fill="hold" nodeType="afterGroup">
                            <p:stCondLst>
                              <p:cond delay="1000"/>
                            </p:stCondLst>
                            <p:childTnLst>
                              <p:par>
                                <p:cTn id="13" presetID="1" presetClass="entr" presetSubtype="0" fill="hold" nodeType="afterEffect">
                                  <p:stCondLst>
                                    <p:cond delay="0"/>
                                  </p:stCondLst>
                                  <p:childTnLst>
                                    <p:set>
                                      <p:cBhvr>
                                        <p:cTn id="14" dur="1" fill="hold">
                                          <p:stCondLst>
                                            <p:cond delay="499"/>
                                          </p:stCondLst>
                                        </p:cTn>
                                        <p:tgtEl>
                                          <p:spTgt spid="815117"/>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4" presetClass="entr" presetSubtype="16" fill="hold" grpId="0" nodeType="clickEffect">
                                  <p:stCondLst>
                                    <p:cond delay="0"/>
                                  </p:stCondLst>
                                  <p:childTnLst>
                                    <p:set>
                                      <p:cBhvr>
                                        <p:cTn id="18" dur="1" fill="hold">
                                          <p:stCondLst>
                                            <p:cond delay="0"/>
                                          </p:stCondLst>
                                        </p:cTn>
                                        <p:tgtEl>
                                          <p:spTgt spid="815115"/>
                                        </p:tgtEl>
                                        <p:attrNameLst>
                                          <p:attrName>style.visibility</p:attrName>
                                        </p:attrNameLst>
                                      </p:cBhvr>
                                      <p:to>
                                        <p:strVal val="visible"/>
                                      </p:to>
                                    </p:set>
                                    <p:animEffect transition="in" filter="box(in)">
                                      <p:cBhvr>
                                        <p:cTn id="19" dur="500"/>
                                        <p:tgtEl>
                                          <p:spTgt spid="815115"/>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16" presetClass="entr" presetSubtype="42" fill="hold" nodeType="clickEffect">
                                  <p:stCondLst>
                                    <p:cond delay="0"/>
                                  </p:stCondLst>
                                  <p:childTnLst>
                                    <p:set>
                                      <p:cBhvr>
                                        <p:cTn id="23" dur="1" fill="hold">
                                          <p:stCondLst>
                                            <p:cond delay="0"/>
                                          </p:stCondLst>
                                        </p:cTn>
                                        <p:tgtEl>
                                          <p:spTgt spid="815114"/>
                                        </p:tgtEl>
                                        <p:attrNameLst>
                                          <p:attrName>style.visibility</p:attrName>
                                        </p:attrNameLst>
                                      </p:cBhvr>
                                      <p:to>
                                        <p:strVal val="visible"/>
                                      </p:to>
                                    </p:set>
                                    <p:animEffect transition="in" filter="barn(outHorizontal)">
                                      <p:cBhvr>
                                        <p:cTn id="24" dur="500"/>
                                        <p:tgtEl>
                                          <p:spTgt spid="815114"/>
                                        </p:tgtEl>
                                      </p:cBhvr>
                                    </p:animEffect>
                                  </p:childTnLst>
                                </p:cTn>
                              </p:par>
                            </p:childTnLst>
                          </p:cTn>
                        </p:par>
                        <p:par>
                          <p:cTn id="25" fill="hold" nodeType="afterGroup">
                            <p:stCondLst>
                              <p:cond delay="500"/>
                            </p:stCondLst>
                            <p:childTnLst>
                              <p:par>
                                <p:cTn id="26" presetID="1" presetClass="entr" presetSubtype="0" fill="hold" nodeType="afterEffect">
                                  <p:stCondLst>
                                    <p:cond delay="0"/>
                                  </p:stCondLst>
                                  <p:childTnLst>
                                    <p:set>
                                      <p:cBhvr>
                                        <p:cTn id="27" dur="1" fill="hold">
                                          <p:stCondLst>
                                            <p:cond delay="499"/>
                                          </p:stCondLst>
                                        </p:cTn>
                                        <p:tgtEl>
                                          <p:spTgt spid="815118"/>
                                        </p:tgtEl>
                                        <p:attrNameLst>
                                          <p:attrName>style.visibility</p:attrName>
                                        </p:attrNameLst>
                                      </p:cBhvr>
                                      <p:to>
                                        <p:strVal val="visible"/>
                                      </p:to>
                                    </p:se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2" fill="hold" grpId="0" nodeType="clickEffect">
                                  <p:stCondLst>
                                    <p:cond delay="0"/>
                                  </p:stCondLst>
                                  <p:childTnLst>
                                    <p:set>
                                      <p:cBhvr>
                                        <p:cTn id="31" dur="1" fill="hold">
                                          <p:stCondLst>
                                            <p:cond delay="0"/>
                                          </p:stCondLst>
                                        </p:cTn>
                                        <p:tgtEl>
                                          <p:spTgt spid="815116"/>
                                        </p:tgtEl>
                                        <p:attrNameLst>
                                          <p:attrName>style.visibility</p:attrName>
                                        </p:attrNameLst>
                                      </p:cBhvr>
                                      <p:to>
                                        <p:strVal val="visible"/>
                                      </p:to>
                                    </p:set>
                                    <p:animEffect transition="in" filter="wipe(right)">
                                      <p:cBhvr>
                                        <p:cTn id="32" dur="500"/>
                                        <p:tgtEl>
                                          <p:spTgt spid="8151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5115" grpId="0" animBg="1" autoUpdateAnimBg="0"/>
      <p:bldP spid="815116" grpId="0" animBg="1"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2"/>
          <p:cNvSpPr>
            <a:spLocks noGrp="1" noChangeArrowheads="1"/>
          </p:cNvSpPr>
          <p:nvPr>
            <p:ph type="title" idx="4294967295"/>
          </p:nvPr>
        </p:nvSpPr>
        <p:spPr/>
        <p:txBody>
          <a:bodyPr anchor="ctr"/>
          <a:lstStyle/>
          <a:p>
            <a:pPr eaLnBrk="1" hangingPunct="1"/>
            <a:r>
              <a:rPr lang="en-US" altLang="en-US" sz="3500"/>
              <a:t>Duration</a:t>
            </a:r>
          </a:p>
        </p:txBody>
      </p:sp>
      <p:sp>
        <p:nvSpPr>
          <p:cNvPr id="19460" name="Rectangle 3"/>
          <p:cNvSpPr>
            <a:spLocks noGrp="1" noChangeArrowheads="1"/>
          </p:cNvSpPr>
          <p:nvPr>
            <p:ph type="body" sz="half" idx="4294967295"/>
          </p:nvPr>
        </p:nvSpPr>
        <p:spPr>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b="1"/>
              <a:t>Duration</a:t>
            </a:r>
            <a:r>
              <a:rPr lang="en-US" altLang="en-US"/>
              <a:t> is the weighted-average time to maturity (measured in years) on a financial security</a:t>
            </a:r>
          </a:p>
          <a:p>
            <a:pPr eaLnBrk="1" hangingPunct="1"/>
            <a:r>
              <a:rPr lang="en-US" altLang="en-US" b="1"/>
              <a:t>Duration</a:t>
            </a:r>
            <a:r>
              <a:rPr lang="en-US" altLang="en-US"/>
              <a:t> measures the sensitivity (or elasticity) of a fixed-income security’s price to small interest rate changes</a:t>
            </a:r>
          </a:p>
          <a:p>
            <a:pPr eaLnBrk="1" hangingPunct="1"/>
            <a:r>
              <a:rPr lang="en-US" altLang="en-US" b="1"/>
              <a:t>Duration</a:t>
            </a:r>
            <a:r>
              <a:rPr lang="en-US" altLang="en-US"/>
              <a:t> captures the coupon and maturity effects on volatility.</a:t>
            </a:r>
          </a:p>
          <a:p>
            <a:pPr eaLnBrk="1" hangingPunct="1"/>
            <a:endParaRPr lang="en-US" altLang="en-US" sz="2600"/>
          </a:p>
        </p:txBody>
      </p:sp>
      <p:sp>
        <p:nvSpPr>
          <p:cNvPr id="2" name="Footer Placeholder 1">
            <a:extLst>
              <a:ext uri="{FF2B5EF4-FFF2-40B4-BE49-F238E27FC236}">
                <a16:creationId xmlns:a16="http://schemas.microsoft.com/office/drawing/2014/main" id="{4B533AE2-0282-4DBD-A971-5B57D5C91BBB}"/>
              </a:ext>
            </a:extLst>
          </p:cNvPr>
          <p:cNvSpPr>
            <a:spLocks noGrp="1"/>
          </p:cNvSpPr>
          <p:nvPr>
            <p:ph type="ftr" sz="quarter" idx="11"/>
          </p:nvPr>
        </p:nvSpPr>
        <p:spPr>
          <a:xfrm>
            <a:off x="1727200" y="6248400"/>
            <a:ext cx="62738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2"/>
          <p:cNvSpPr>
            <a:spLocks noGrp="1" noChangeArrowheads="1"/>
          </p:cNvSpPr>
          <p:nvPr>
            <p:ph type="title" idx="4294967295"/>
          </p:nvPr>
        </p:nvSpPr>
        <p:spPr/>
        <p:txBody>
          <a:bodyPr anchor="ctr"/>
          <a:lstStyle/>
          <a:p>
            <a:pPr eaLnBrk="1" hangingPunct="1"/>
            <a:r>
              <a:rPr lang="en-US" altLang="en-US" sz="3500" dirty="0"/>
              <a:t>Duration Continued</a:t>
            </a:r>
          </a:p>
        </p:txBody>
      </p:sp>
      <p:sp>
        <p:nvSpPr>
          <p:cNvPr id="20484" name="Rectangle 3"/>
          <p:cNvSpPr>
            <a:spLocks noGrp="1" noChangeArrowheads="1"/>
          </p:cNvSpPr>
          <p:nvPr>
            <p:ph type="body" sz="half" idx="4294967295"/>
          </p:nvPr>
        </p:nvSpPr>
        <p:spPr>
          <a:xfrm>
            <a:off x="457200" y="1719262"/>
            <a:ext cx="8229600" cy="4623785"/>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lnSpc>
                <a:spcPct val="90000"/>
              </a:lnSpc>
            </a:pPr>
            <a:r>
              <a:rPr lang="en-US" altLang="en-US" sz="2200" b="1" dirty="0"/>
              <a:t>Duration</a:t>
            </a:r>
            <a:r>
              <a:rPr lang="en-US" altLang="en-US" sz="2200" dirty="0"/>
              <a:t> </a:t>
            </a:r>
            <a:r>
              <a:rPr lang="en-US" altLang="en-US" sz="2200" b="1" dirty="0"/>
              <a:t>(</a:t>
            </a:r>
            <a:r>
              <a:rPr lang="en-US" altLang="en-US" sz="2200" b="1" i="1" dirty="0"/>
              <a:t>D</a:t>
            </a:r>
            <a:r>
              <a:rPr lang="en-US" altLang="en-US" sz="2200" b="1" dirty="0"/>
              <a:t>) </a:t>
            </a:r>
            <a:r>
              <a:rPr lang="en-US" altLang="en-US" sz="2200" dirty="0"/>
              <a:t>for a fixed-income security that pays interest </a:t>
            </a:r>
            <a:r>
              <a:rPr lang="en-US" altLang="en-US" sz="2200" u="sng" dirty="0"/>
              <a:t>annually</a:t>
            </a:r>
            <a:r>
              <a:rPr lang="en-US" altLang="en-US" sz="2200" dirty="0"/>
              <a:t> can be written as:</a:t>
            </a:r>
          </a:p>
          <a:p>
            <a:pPr eaLnBrk="1" hangingPunct="1">
              <a:lnSpc>
                <a:spcPct val="90000"/>
              </a:lnSpc>
            </a:pPr>
            <a:endParaRPr lang="en-US" altLang="en-US" sz="2200" dirty="0"/>
          </a:p>
          <a:p>
            <a:pPr eaLnBrk="1" hangingPunct="1">
              <a:lnSpc>
                <a:spcPct val="90000"/>
              </a:lnSpc>
            </a:pPr>
            <a:endParaRPr lang="en-US" altLang="en-US" sz="2200" dirty="0"/>
          </a:p>
          <a:p>
            <a:pPr marL="0" indent="0" eaLnBrk="1" hangingPunct="1">
              <a:lnSpc>
                <a:spcPct val="90000"/>
              </a:lnSpc>
              <a:buNone/>
            </a:pPr>
            <a:endParaRPr lang="en-US" altLang="en-US" sz="2200" dirty="0"/>
          </a:p>
          <a:p>
            <a:pPr eaLnBrk="1" hangingPunct="1">
              <a:lnSpc>
                <a:spcPct val="90000"/>
              </a:lnSpc>
              <a:buFont typeface="Wingdings" pitchFamily="2" charset="2"/>
              <a:buNone/>
            </a:pPr>
            <a:r>
              <a:rPr lang="en-US" altLang="en-US" sz="2000" dirty="0"/>
              <a:t>		</a:t>
            </a:r>
          </a:p>
          <a:p>
            <a:pPr eaLnBrk="1" hangingPunct="1">
              <a:lnSpc>
                <a:spcPct val="90000"/>
              </a:lnSpc>
              <a:buFont typeface="Wingdings" pitchFamily="2" charset="2"/>
              <a:buNone/>
            </a:pPr>
            <a:r>
              <a:rPr lang="en-US" altLang="en-US" sz="2000" b="1" dirty="0"/>
              <a:t>		</a:t>
            </a:r>
          </a:p>
          <a:p>
            <a:pPr eaLnBrk="1" hangingPunct="1">
              <a:lnSpc>
                <a:spcPct val="90000"/>
              </a:lnSpc>
              <a:buFont typeface="Wingdings" pitchFamily="2" charset="2"/>
              <a:buNone/>
            </a:pPr>
            <a:r>
              <a:rPr lang="en-US" altLang="en-US" sz="2000" b="1" dirty="0"/>
              <a:t>		D </a:t>
            </a:r>
            <a:r>
              <a:rPr lang="en-US" altLang="en-US" sz="2000" dirty="0"/>
              <a:t>= Duration measured in years</a:t>
            </a:r>
          </a:p>
          <a:p>
            <a:pPr eaLnBrk="1" hangingPunct="1">
              <a:lnSpc>
                <a:spcPct val="90000"/>
              </a:lnSpc>
              <a:buFont typeface="Wingdings" pitchFamily="2" charset="2"/>
              <a:buNone/>
            </a:pPr>
            <a:r>
              <a:rPr lang="en-US" altLang="en-US" sz="2000" dirty="0"/>
              <a:t>		</a:t>
            </a:r>
            <a:r>
              <a:rPr lang="en-US" altLang="en-US" sz="2000" b="1" i="1" dirty="0"/>
              <a:t>t</a:t>
            </a:r>
            <a:r>
              <a:rPr lang="en-US" altLang="en-US" sz="2000" dirty="0"/>
              <a:t> = 1 to </a:t>
            </a:r>
            <a:r>
              <a:rPr lang="en-US" altLang="en-US" sz="2000" b="1" i="1" dirty="0"/>
              <a:t>T</a:t>
            </a:r>
            <a:r>
              <a:rPr lang="en-US" altLang="en-US" sz="2000" dirty="0"/>
              <a:t>, the period in which a cash flow is received</a:t>
            </a:r>
          </a:p>
          <a:p>
            <a:pPr eaLnBrk="1" hangingPunct="1">
              <a:lnSpc>
                <a:spcPct val="90000"/>
              </a:lnSpc>
              <a:buFont typeface="Wingdings" pitchFamily="2" charset="2"/>
              <a:buNone/>
            </a:pPr>
            <a:r>
              <a:rPr lang="en-US" altLang="en-US" sz="2000" dirty="0"/>
              <a:t>		</a:t>
            </a:r>
            <a:r>
              <a:rPr lang="en-US" altLang="en-US" sz="2000" b="1" i="1" dirty="0"/>
              <a:t>N</a:t>
            </a:r>
            <a:r>
              <a:rPr lang="en-US" altLang="en-US" sz="2000" dirty="0"/>
              <a:t> = the number of years to maturity</a:t>
            </a:r>
          </a:p>
          <a:p>
            <a:pPr eaLnBrk="1" hangingPunct="1">
              <a:lnSpc>
                <a:spcPct val="90000"/>
              </a:lnSpc>
              <a:buFont typeface="Wingdings" pitchFamily="2" charset="2"/>
              <a:buNone/>
            </a:pPr>
            <a:r>
              <a:rPr lang="en-US" altLang="en-US" sz="2000" dirty="0"/>
              <a:t>		</a:t>
            </a:r>
            <a:r>
              <a:rPr lang="en-US" altLang="en-US" sz="2000" b="1" i="1" dirty="0" err="1"/>
              <a:t>CF</a:t>
            </a:r>
            <a:r>
              <a:rPr lang="en-US" altLang="en-US" sz="2000" b="1" i="1" baseline="-25000" dirty="0" err="1"/>
              <a:t>t</a:t>
            </a:r>
            <a:r>
              <a:rPr lang="en-US" altLang="en-US" sz="2000" dirty="0"/>
              <a:t> = cash flow received at end of period </a:t>
            </a:r>
            <a:r>
              <a:rPr lang="en-US" altLang="en-US" sz="2000" b="1" i="1" dirty="0"/>
              <a:t>t</a:t>
            </a:r>
            <a:endParaRPr lang="en-US" altLang="en-US" sz="2000" b="1" dirty="0"/>
          </a:p>
          <a:p>
            <a:pPr eaLnBrk="1" hangingPunct="1">
              <a:lnSpc>
                <a:spcPct val="90000"/>
              </a:lnSpc>
              <a:buFont typeface="Wingdings" pitchFamily="2" charset="2"/>
              <a:buNone/>
            </a:pPr>
            <a:r>
              <a:rPr lang="en-US" altLang="en-US" sz="2000" i="1" dirty="0"/>
              <a:t>		</a:t>
            </a:r>
            <a:r>
              <a:rPr lang="en-US" altLang="en-US" sz="2000" b="1" i="1" dirty="0"/>
              <a:t>r</a:t>
            </a:r>
            <a:r>
              <a:rPr lang="en-US" altLang="en-US" sz="2000" b="1" dirty="0"/>
              <a:t> </a:t>
            </a:r>
            <a:r>
              <a:rPr lang="en-US" altLang="en-US" sz="2000" dirty="0"/>
              <a:t>= yield to maturity or current required rate of return</a:t>
            </a:r>
          </a:p>
          <a:p>
            <a:pPr eaLnBrk="1" hangingPunct="1">
              <a:lnSpc>
                <a:spcPct val="90000"/>
              </a:lnSpc>
              <a:buFont typeface="Wingdings" pitchFamily="2" charset="2"/>
              <a:buNone/>
            </a:pPr>
            <a:r>
              <a:rPr lang="en-US" altLang="en-US" sz="2000" dirty="0"/>
              <a:t>		</a:t>
            </a:r>
            <a:r>
              <a:rPr lang="en-US" altLang="en-US" sz="2000" b="1" i="1" dirty="0" err="1"/>
              <a:t>PV</a:t>
            </a:r>
            <a:r>
              <a:rPr lang="en-US" altLang="en-US" sz="2000" b="1" i="1" baseline="-25000" dirty="0" err="1"/>
              <a:t>t</a:t>
            </a:r>
            <a:r>
              <a:rPr lang="en-US" altLang="en-US" sz="2000" b="1" dirty="0"/>
              <a:t> </a:t>
            </a:r>
            <a:r>
              <a:rPr lang="en-US" altLang="en-US" sz="2000" dirty="0"/>
              <a:t>= present value of cash flow received at end of period </a:t>
            </a:r>
            <a:r>
              <a:rPr lang="en-US" altLang="en-US" sz="2000" b="1" i="1" dirty="0"/>
              <a:t>t</a:t>
            </a:r>
          </a:p>
        </p:txBody>
      </p:sp>
      <p:pic>
        <p:nvPicPr>
          <p:cNvPr id="2" name="Picture 1">
            <a:extLst>
              <a:ext uri="{FF2B5EF4-FFF2-40B4-BE49-F238E27FC236}">
                <a16:creationId xmlns:a16="http://schemas.microsoft.com/office/drawing/2014/main" id="{8E851E80-3272-4F2D-B6D6-616FDCB08FE3}"/>
              </a:ext>
            </a:extLst>
          </p:cNvPr>
          <p:cNvPicPr>
            <a:picLocks noChangeAspect="1"/>
          </p:cNvPicPr>
          <p:nvPr/>
        </p:nvPicPr>
        <p:blipFill>
          <a:blip r:embed="rId3"/>
          <a:stretch>
            <a:fillRect/>
          </a:stretch>
        </p:blipFill>
        <p:spPr>
          <a:xfrm>
            <a:off x="2480460" y="2370722"/>
            <a:ext cx="4183079" cy="1828965"/>
          </a:xfrm>
          <a:prstGeom prst="rect">
            <a:avLst/>
          </a:prstGeom>
        </p:spPr>
      </p:pic>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508" name="Rectangle 3"/>
          <p:cNvSpPr>
            <a:spLocks noGrp="1" noChangeArrowheads="1"/>
          </p:cNvSpPr>
          <p:nvPr>
            <p:ph type="title"/>
          </p:nvPr>
        </p:nvSpPr>
        <p:spPr/>
        <p:txBody>
          <a:bodyPr anchor="ctr"/>
          <a:lstStyle/>
          <a:p>
            <a:pPr eaLnBrk="1" hangingPunct="1"/>
            <a:r>
              <a:rPr lang="en-US" altLang="en-US" sz="3500" dirty="0"/>
              <a:t>Duration Example – Annual Interest</a:t>
            </a:r>
          </a:p>
        </p:txBody>
      </p:sp>
      <p:sp>
        <p:nvSpPr>
          <p:cNvPr id="21506" name="Rectangle 4"/>
          <p:cNvSpPr>
            <a:spLocks noGrp="1" noChangeArrowheads="1"/>
          </p:cNvSpPr>
          <p:nvPr>
            <p:ph idx="1"/>
          </p:nvPr>
        </p:nvSpPr>
        <p:spPr/>
        <p:txBody>
          <a:bodyPr/>
          <a:lstStyle/>
          <a:p>
            <a:pPr marL="0" indent="0" eaLnBrk="1" hangingPunct="1">
              <a:lnSpc>
                <a:spcPct val="80000"/>
              </a:lnSpc>
              <a:buFont typeface="Wingdings" pitchFamily="2" charset="2"/>
              <a:buNone/>
              <a:tabLst>
                <a:tab pos="461963" algn="l"/>
                <a:tab pos="635000" algn="l"/>
              </a:tabLst>
            </a:pPr>
            <a:r>
              <a:rPr lang="en-US" altLang="en-US" sz="2300" dirty="0"/>
              <a:t>Bond with 10% coupon, face value of $1,000, 4 year maturity, current yield to maturity (</a:t>
            </a:r>
            <a:r>
              <a:rPr lang="en-US" altLang="en-US" sz="2300" dirty="0" err="1"/>
              <a:t>ytm</a:t>
            </a:r>
            <a:r>
              <a:rPr lang="en-US" altLang="en-US" sz="2300" dirty="0"/>
              <a:t>) of 8%, and current price of $1,066.24.</a:t>
            </a:r>
          </a:p>
          <a:p>
            <a:pPr marL="0" indent="0" eaLnBrk="1" hangingPunct="1">
              <a:lnSpc>
                <a:spcPct val="80000"/>
              </a:lnSpc>
              <a:buFont typeface="Wingdings" pitchFamily="2" charset="2"/>
              <a:buNone/>
              <a:tabLst>
                <a:tab pos="461963" algn="l"/>
                <a:tab pos="635000" algn="l"/>
              </a:tabLst>
            </a:pPr>
            <a:endParaRPr lang="en-US" altLang="en-US" sz="2300" dirty="0"/>
          </a:p>
          <a:p>
            <a:pPr marL="0" indent="0" eaLnBrk="1" hangingPunct="1">
              <a:lnSpc>
                <a:spcPct val="80000"/>
              </a:lnSpc>
              <a:buFont typeface="Wingdings" pitchFamily="2" charset="2"/>
              <a:buNone/>
              <a:tabLst>
                <a:tab pos="461963" algn="l"/>
                <a:tab pos="635000" algn="l"/>
              </a:tabLst>
            </a:pPr>
            <a:endParaRPr lang="en-US" altLang="en-US" sz="2300" dirty="0"/>
          </a:p>
          <a:p>
            <a:pPr marL="0" indent="0" eaLnBrk="1" hangingPunct="1">
              <a:lnSpc>
                <a:spcPct val="80000"/>
              </a:lnSpc>
              <a:buFont typeface="Wingdings" pitchFamily="2" charset="2"/>
              <a:buNone/>
              <a:tabLst>
                <a:tab pos="461963" algn="l"/>
                <a:tab pos="635000" algn="l"/>
              </a:tabLst>
            </a:pPr>
            <a:endParaRPr lang="en-US" altLang="en-US" sz="1900" dirty="0"/>
          </a:p>
        </p:txBody>
      </p:sp>
      <p:sp>
        <p:nvSpPr>
          <p:cNvPr id="2" name="Footer Placeholder 1">
            <a:extLst>
              <a:ext uri="{FF2B5EF4-FFF2-40B4-BE49-F238E27FC236}">
                <a16:creationId xmlns:a16="http://schemas.microsoft.com/office/drawing/2014/main" id="{2CCEFF69-9A89-4955-B2DF-0544E18FBBBA}"/>
              </a:ext>
            </a:extLst>
          </p:cNvPr>
          <p:cNvSpPr>
            <a:spLocks noGrp="1"/>
          </p:cNvSpPr>
          <p:nvPr>
            <p:ph type="ftr" sz="quarter" idx="11"/>
          </p:nvPr>
        </p:nvSpPr>
        <p:spPr>
          <a:xfrm>
            <a:off x="1436913" y="6248400"/>
            <a:ext cx="6212115"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pic>
        <p:nvPicPr>
          <p:cNvPr id="3" name="Picture 2">
            <a:extLst>
              <a:ext uri="{FF2B5EF4-FFF2-40B4-BE49-F238E27FC236}">
                <a16:creationId xmlns:a16="http://schemas.microsoft.com/office/drawing/2014/main" id="{0E7C469B-B0DF-429F-AE5E-1C84563A769E}"/>
              </a:ext>
            </a:extLst>
          </p:cNvPr>
          <p:cNvPicPr>
            <a:picLocks noChangeAspect="1"/>
          </p:cNvPicPr>
          <p:nvPr/>
        </p:nvPicPr>
        <p:blipFill>
          <a:blip r:embed="rId3"/>
          <a:stretch>
            <a:fillRect/>
          </a:stretch>
        </p:blipFill>
        <p:spPr>
          <a:xfrm>
            <a:off x="1436913" y="2830286"/>
            <a:ext cx="6400801" cy="2989943"/>
          </a:xfrm>
          <a:prstGeom prst="rect">
            <a:avLst/>
          </a:prstGeom>
        </p:spPr>
      </p:pic>
    </p:spTree>
  </p:cSld>
  <p:clrMapOvr>
    <a:masterClrMapping/>
  </p:clrMapOvr>
  <p:transition>
    <p:blinds dir="vert"/>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Rectangle 2"/>
          <p:cNvSpPr>
            <a:spLocks noGrp="1" noChangeArrowheads="1"/>
          </p:cNvSpPr>
          <p:nvPr>
            <p:ph type="title" idx="4294967295"/>
          </p:nvPr>
        </p:nvSpPr>
        <p:spPr/>
        <p:txBody>
          <a:bodyPr anchor="ctr"/>
          <a:lstStyle/>
          <a:p>
            <a:pPr eaLnBrk="1" hangingPunct="1"/>
            <a:r>
              <a:rPr lang="en-US" altLang="en-US" sz="3500" dirty="0"/>
              <a:t>Duration – Various Number of Interest Payments per Year</a:t>
            </a:r>
          </a:p>
        </p:txBody>
      </p:sp>
      <p:sp>
        <p:nvSpPr>
          <p:cNvPr id="24580" name="Rectangle 3"/>
          <p:cNvSpPr>
            <a:spLocks noGrp="1" noChangeArrowheads="1"/>
          </p:cNvSpPr>
          <p:nvPr>
            <p:ph type="body" sz="half" idx="4294967295"/>
          </p:nvPr>
        </p:nvSpPr>
        <p:spPr>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600" b="1" dirty="0"/>
              <a:t>Duration</a:t>
            </a:r>
            <a:r>
              <a:rPr lang="en-US" altLang="en-US" sz="2600" dirty="0"/>
              <a:t> </a:t>
            </a:r>
            <a:r>
              <a:rPr lang="en-US" altLang="en-US" sz="2600" b="1" dirty="0"/>
              <a:t>(</a:t>
            </a:r>
            <a:r>
              <a:rPr lang="en-US" altLang="en-US" sz="2600" b="1" i="1" dirty="0"/>
              <a:t>D</a:t>
            </a:r>
            <a:r>
              <a:rPr lang="en-US" altLang="en-US" sz="2600" b="1" dirty="0"/>
              <a:t>) </a:t>
            </a:r>
            <a:r>
              <a:rPr lang="en-US" altLang="en-US" sz="2600" dirty="0"/>
              <a:t>for a fixed-income security, in general, can be written as:</a:t>
            </a:r>
          </a:p>
          <a:p>
            <a:pPr eaLnBrk="1" hangingPunct="1"/>
            <a:endParaRPr lang="en-US" altLang="en-US" sz="2600" dirty="0"/>
          </a:p>
          <a:p>
            <a:pPr eaLnBrk="1" hangingPunct="1"/>
            <a:endParaRPr lang="en-US" altLang="en-US" sz="2600" dirty="0"/>
          </a:p>
          <a:p>
            <a:pPr eaLnBrk="1" hangingPunct="1"/>
            <a:endParaRPr lang="en-US" altLang="en-US" sz="2600" dirty="0"/>
          </a:p>
          <a:p>
            <a:pPr eaLnBrk="1" hangingPunct="1">
              <a:buFont typeface="Wingdings" pitchFamily="2" charset="2"/>
              <a:buNone/>
            </a:pPr>
            <a:endParaRPr lang="en-US" altLang="en-US" sz="2200" dirty="0"/>
          </a:p>
          <a:p>
            <a:pPr eaLnBrk="1" hangingPunct="1">
              <a:buFont typeface="Wingdings" pitchFamily="2" charset="2"/>
              <a:buNone/>
            </a:pPr>
            <a:endParaRPr lang="en-US" altLang="en-US" sz="2200" dirty="0"/>
          </a:p>
          <a:p>
            <a:pPr eaLnBrk="1" hangingPunct="1">
              <a:buFont typeface="Wingdings" pitchFamily="2" charset="2"/>
              <a:buNone/>
            </a:pPr>
            <a:r>
              <a:rPr lang="en-US" altLang="en-US" sz="2200" dirty="0"/>
              <a:t>	</a:t>
            </a:r>
          </a:p>
          <a:p>
            <a:pPr eaLnBrk="1" hangingPunct="1">
              <a:buFont typeface="Wingdings" pitchFamily="2" charset="2"/>
              <a:buNone/>
            </a:pPr>
            <a:r>
              <a:rPr lang="en-US" altLang="en-US" sz="2200" b="1" i="1" dirty="0"/>
              <a:t>	</a:t>
            </a:r>
          </a:p>
          <a:p>
            <a:pPr eaLnBrk="1" hangingPunct="1">
              <a:buFont typeface="Wingdings" pitchFamily="2" charset="2"/>
              <a:buNone/>
            </a:pPr>
            <a:r>
              <a:rPr lang="en-US" altLang="en-US" sz="2200" b="1" i="1" dirty="0"/>
              <a:t>	m</a:t>
            </a:r>
            <a:r>
              <a:rPr lang="en-US" altLang="en-US" sz="2200" b="1" dirty="0"/>
              <a:t> </a:t>
            </a:r>
            <a:r>
              <a:rPr lang="en-US" altLang="en-US" sz="2200" dirty="0"/>
              <a:t>= the number of times per year interest is paid</a:t>
            </a:r>
            <a:endParaRPr lang="en-US" altLang="en-US" sz="2200" i="1" dirty="0"/>
          </a:p>
        </p:txBody>
      </p:sp>
      <p:pic>
        <p:nvPicPr>
          <p:cNvPr id="2" name="Picture 1">
            <a:extLst>
              <a:ext uri="{FF2B5EF4-FFF2-40B4-BE49-F238E27FC236}">
                <a16:creationId xmlns:a16="http://schemas.microsoft.com/office/drawing/2014/main" id="{DB7B5DE6-D64C-4D1D-AF2B-94E6167A674D}"/>
              </a:ext>
            </a:extLst>
          </p:cNvPr>
          <p:cNvPicPr>
            <a:picLocks noChangeAspect="1"/>
          </p:cNvPicPr>
          <p:nvPr/>
        </p:nvPicPr>
        <p:blipFill>
          <a:blip r:embed="rId3"/>
          <a:stretch>
            <a:fillRect/>
          </a:stretch>
        </p:blipFill>
        <p:spPr>
          <a:xfrm>
            <a:off x="2184282" y="2605881"/>
            <a:ext cx="4448175" cy="2638425"/>
          </a:xfrm>
          <a:prstGeom prst="rect">
            <a:avLst/>
          </a:prstGeom>
        </p:spPr>
      </p:pic>
      <p:sp>
        <p:nvSpPr>
          <p:cNvPr id="3" name="Footer Placeholder 2">
            <a:extLst>
              <a:ext uri="{FF2B5EF4-FFF2-40B4-BE49-F238E27FC236}">
                <a16:creationId xmlns:a16="http://schemas.microsoft.com/office/drawing/2014/main" id="{F5A59DF2-E114-443B-827E-98DD09607F11}"/>
              </a:ext>
            </a:extLst>
          </p:cNvPr>
          <p:cNvSpPr>
            <a:spLocks noGrp="1"/>
          </p:cNvSpPr>
          <p:nvPr>
            <p:ph type="ftr" sz="quarter" idx="11"/>
          </p:nvPr>
        </p:nvSpPr>
        <p:spPr>
          <a:xfrm>
            <a:off x="1712686" y="6248400"/>
            <a:ext cx="6288314"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603" name="Rectangle 2"/>
          <p:cNvSpPr>
            <a:spLocks noGrp="1" noChangeArrowheads="1"/>
          </p:cNvSpPr>
          <p:nvPr>
            <p:ph type="title" idx="4294967295"/>
          </p:nvPr>
        </p:nvSpPr>
        <p:spPr>
          <a:xfrm>
            <a:off x="685800" y="88900"/>
            <a:ext cx="7772400" cy="1143000"/>
          </a:xfrm>
        </p:spPr>
        <p:txBody>
          <a:bodyPr anchor="ctr"/>
          <a:lstStyle/>
          <a:p>
            <a:pPr eaLnBrk="1" hangingPunct="1">
              <a:lnSpc>
                <a:spcPct val="90000"/>
              </a:lnSpc>
              <a:tabLst>
                <a:tab pos="0" algn="l"/>
                <a:tab pos="288925" algn="l"/>
                <a:tab pos="404813" algn="l"/>
              </a:tabLst>
            </a:pPr>
            <a:r>
              <a:rPr lang="en-US" altLang="en-US" sz="3500" dirty="0"/>
              <a:t>Closed Form Duration Equation</a:t>
            </a:r>
          </a:p>
        </p:txBody>
      </p:sp>
      <p:sp>
        <p:nvSpPr>
          <p:cNvPr id="25604" name="Rectangle 3"/>
          <p:cNvSpPr>
            <a:spLocks noGrp="1" noChangeArrowheads="1"/>
          </p:cNvSpPr>
          <p:nvPr>
            <p:ph type="body" idx="4294967295"/>
          </p:nvPr>
        </p:nvSpPr>
        <p:spPr/>
        <p:txBody>
          <a:bodyPr/>
          <a:lstStyle/>
          <a:p>
            <a:pPr marL="0" indent="0" eaLnBrk="1" hangingPunct="1">
              <a:lnSpc>
                <a:spcPct val="90000"/>
              </a:lnSpc>
              <a:buFont typeface="Wingdings" pitchFamily="2" charset="2"/>
              <a:buNone/>
              <a:tabLst>
                <a:tab pos="0" algn="l"/>
                <a:tab pos="288925" algn="l"/>
                <a:tab pos="404813" algn="l"/>
              </a:tabLst>
            </a:pPr>
            <a:endParaRPr lang="en-US" altLang="en-US" sz="2300"/>
          </a:p>
          <a:p>
            <a:pPr marL="0" indent="0" eaLnBrk="1" hangingPunct="1">
              <a:lnSpc>
                <a:spcPct val="90000"/>
              </a:lnSpc>
              <a:buFont typeface="Wingdings" pitchFamily="2" charset="2"/>
              <a:buNone/>
              <a:tabLst>
                <a:tab pos="0" algn="l"/>
                <a:tab pos="288925" algn="l"/>
                <a:tab pos="404813" algn="l"/>
              </a:tabLst>
            </a:pPr>
            <a:endParaRPr lang="en-US" altLang="en-US" sz="2300"/>
          </a:p>
          <a:p>
            <a:pPr marL="0" indent="0" eaLnBrk="1" hangingPunct="1">
              <a:lnSpc>
                <a:spcPct val="90000"/>
              </a:lnSpc>
              <a:buFont typeface="Wingdings" pitchFamily="2" charset="2"/>
              <a:buNone/>
              <a:tabLst>
                <a:tab pos="0" algn="l"/>
                <a:tab pos="288925" algn="l"/>
                <a:tab pos="404813" algn="l"/>
              </a:tabLst>
            </a:pPr>
            <a:endParaRPr lang="en-US" altLang="en-US" sz="2300"/>
          </a:p>
          <a:p>
            <a:pPr marL="0" indent="0" eaLnBrk="1" hangingPunct="1">
              <a:lnSpc>
                <a:spcPct val="150000"/>
              </a:lnSpc>
              <a:spcBef>
                <a:spcPct val="0"/>
              </a:spcBef>
              <a:buFont typeface="Wingdings" pitchFamily="2" charset="2"/>
              <a:buNone/>
              <a:tabLst>
                <a:tab pos="0" algn="l"/>
                <a:tab pos="288925" algn="l"/>
                <a:tab pos="404813" algn="l"/>
              </a:tabLst>
            </a:pPr>
            <a:r>
              <a:rPr lang="en-US" altLang="en-US" sz="2300"/>
              <a:t>				</a:t>
            </a:r>
          </a:p>
          <a:p>
            <a:pPr marL="0" indent="0" eaLnBrk="1" hangingPunct="1">
              <a:lnSpc>
                <a:spcPct val="90000"/>
              </a:lnSpc>
              <a:buFont typeface="Wingdings" pitchFamily="2" charset="2"/>
              <a:buNone/>
              <a:tabLst>
                <a:tab pos="0" algn="l"/>
                <a:tab pos="288925" algn="l"/>
                <a:tab pos="404813" algn="l"/>
              </a:tabLst>
            </a:pPr>
            <a:endParaRPr lang="en-US" altLang="en-US" sz="2300"/>
          </a:p>
        </p:txBody>
      </p:sp>
      <p:sp>
        <p:nvSpPr>
          <p:cNvPr id="652305" name="Rectangle 17"/>
          <p:cNvSpPr>
            <a:spLocks noChangeArrowheads="1"/>
          </p:cNvSpPr>
          <p:nvPr/>
        </p:nvSpPr>
        <p:spPr bwMode="auto">
          <a:xfrm>
            <a:off x="0" y="3062288"/>
            <a:ext cx="9144000" cy="0"/>
          </a:xfrm>
          <a:prstGeom prst="rect">
            <a:avLst/>
          </a:prstGeom>
          <a:noFill/>
          <a:ln w="12700" algn="ctr">
            <a:noFill/>
            <a:miter lim="800000"/>
            <a:headEnd/>
            <a:tailEnd/>
          </a:ln>
          <a:effectLst/>
        </p:spPr>
        <p:txBody>
          <a:bodyPr wrap="none" anchor="ctr">
            <a:spAutoFit/>
          </a:bodyPr>
          <a:lstStyle/>
          <a:p>
            <a:pPr>
              <a:defRPr/>
            </a:pPr>
            <a:endParaRPr lang="en-US">
              <a:effectLst>
                <a:outerShdw blurRad="38100" dist="38100" dir="2700000" algn="tl">
                  <a:srgbClr val="000000">
                    <a:alpha val="43137"/>
                  </a:srgbClr>
                </a:outerShdw>
              </a:effectLst>
            </a:endParaRPr>
          </a:p>
        </p:txBody>
      </p:sp>
      <p:graphicFrame>
        <p:nvGraphicFramePr>
          <p:cNvPr id="25606" name="Object 3"/>
          <p:cNvGraphicFramePr>
            <a:graphicFrameLocks noChangeAspect="1"/>
          </p:cNvGraphicFramePr>
          <p:nvPr/>
        </p:nvGraphicFramePr>
        <p:xfrm>
          <a:off x="1006475" y="1803400"/>
          <a:ext cx="7353300" cy="1206500"/>
        </p:xfrm>
        <a:graphic>
          <a:graphicData uri="http://schemas.openxmlformats.org/presentationml/2006/ole">
            <mc:AlternateContent xmlns:mc="http://schemas.openxmlformats.org/markup-compatibility/2006">
              <mc:Choice xmlns:v="urn:schemas-microsoft-com:vml" Requires="v">
                <p:oleObj spid="_x0000_s25686" name="Equation" r:id="rId4" imgW="2933640" imgH="482400" progId="Equation.3">
                  <p:embed/>
                </p:oleObj>
              </mc:Choice>
              <mc:Fallback>
                <p:oleObj name="Equation" r:id="rId4" imgW="2933640" imgH="482400" progId="Equation.3">
                  <p:embed/>
                  <p:pic>
                    <p:nvPicPr>
                      <p:cNvPr id="0"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06475" y="1803400"/>
                        <a:ext cx="7353300" cy="1206500"/>
                      </a:xfrm>
                      <a:prstGeom prst="rect">
                        <a:avLst/>
                      </a:prstGeom>
                      <a:solidFill>
                        <a:srgbClr val="B8E7FF"/>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5607" name="Rectangle 18"/>
          <p:cNvSpPr>
            <a:spLocks noChangeArrowheads="1"/>
          </p:cNvSpPr>
          <p:nvPr/>
        </p:nvSpPr>
        <p:spPr bwMode="auto">
          <a:xfrm>
            <a:off x="295275" y="3073400"/>
            <a:ext cx="8545513" cy="3140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miter lim="800000"/>
                <a:headEnd/>
                <a:tailEnd/>
              </a14:hiddenLine>
            </a:ext>
          </a:extLst>
        </p:spPr>
        <p:txBody>
          <a:bodyPr>
            <a:spAutoFit/>
          </a:bodyPr>
          <a:lstStyle>
            <a:lvl1pPr marL="284163" indent="-284163">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buFontTx/>
              <a:buChar char="•"/>
            </a:pPr>
            <a:r>
              <a:rPr lang="en-US" altLang="en-US" sz="2200" i="1">
                <a:latin typeface="Arial" charset="0"/>
                <a:cs typeface="Arial" charset="0"/>
              </a:rPr>
              <a:t>P</a:t>
            </a:r>
            <a:r>
              <a:rPr lang="en-US" altLang="en-US" sz="2200" baseline="-25000">
                <a:latin typeface="Arial" charset="0"/>
                <a:cs typeface="Arial" charset="0"/>
              </a:rPr>
              <a:t>0</a:t>
            </a:r>
            <a:r>
              <a:rPr lang="en-US" altLang="en-US" sz="2200">
                <a:latin typeface="Arial" charset="0"/>
                <a:cs typeface="Arial" charset="0"/>
              </a:rPr>
              <a:t> = Price</a:t>
            </a:r>
          </a:p>
          <a:p>
            <a:pPr>
              <a:buFontTx/>
              <a:buChar char="•"/>
            </a:pPr>
            <a:r>
              <a:rPr lang="en-US" altLang="en-US" sz="2200">
                <a:latin typeface="Arial" charset="0"/>
                <a:cs typeface="Arial" charset="0"/>
              </a:rPr>
              <a:t>INT= Periodic cash flow in dollars, normally the semiannual coupon on a bond </a:t>
            </a:r>
            <a:r>
              <a:rPr lang="en-US" altLang="en-US" sz="2200" i="1">
                <a:latin typeface="Arial" charset="0"/>
                <a:cs typeface="Arial" charset="0"/>
              </a:rPr>
              <a:t>or</a:t>
            </a:r>
            <a:r>
              <a:rPr lang="en-US" altLang="en-US" sz="2200">
                <a:latin typeface="Arial" charset="0"/>
                <a:cs typeface="Arial" charset="0"/>
              </a:rPr>
              <a:t> the periodic monthly payment on a loan. </a:t>
            </a:r>
          </a:p>
          <a:p>
            <a:pPr>
              <a:buFontTx/>
              <a:buChar char="•"/>
            </a:pPr>
            <a:r>
              <a:rPr lang="en-US" altLang="en-US" sz="2200" i="1">
                <a:solidFill>
                  <a:schemeClr val="tx2"/>
                </a:solidFill>
                <a:latin typeface="Arial" charset="0"/>
                <a:cs typeface="Arial" charset="0"/>
              </a:rPr>
              <a:t>r</a:t>
            </a:r>
            <a:r>
              <a:rPr lang="en-US" altLang="en-US" sz="2200">
                <a:solidFill>
                  <a:schemeClr val="tx2"/>
                </a:solidFill>
                <a:latin typeface="Arial" charset="0"/>
                <a:cs typeface="Arial" charset="0"/>
              </a:rPr>
              <a:t> = periodic interest rate = APR / </a:t>
            </a:r>
            <a:r>
              <a:rPr lang="en-US" altLang="en-US" sz="2200" i="1">
                <a:solidFill>
                  <a:schemeClr val="tx2"/>
                </a:solidFill>
                <a:latin typeface="Arial" charset="0"/>
                <a:cs typeface="Arial" charset="0"/>
              </a:rPr>
              <a:t>m</a:t>
            </a:r>
            <a:r>
              <a:rPr lang="en-US" altLang="en-US" sz="2200">
                <a:solidFill>
                  <a:schemeClr val="tx2"/>
                </a:solidFill>
                <a:latin typeface="Arial" charset="0"/>
                <a:cs typeface="Arial" charset="0"/>
              </a:rPr>
              <a:t>, where </a:t>
            </a:r>
            <a:r>
              <a:rPr lang="en-US" altLang="en-US" sz="2200" i="1">
                <a:solidFill>
                  <a:schemeClr val="tx2"/>
                </a:solidFill>
                <a:latin typeface="Arial" charset="0"/>
                <a:cs typeface="Arial" charset="0"/>
              </a:rPr>
              <a:t>m</a:t>
            </a:r>
            <a:r>
              <a:rPr lang="en-US" altLang="en-US" sz="2200">
                <a:solidFill>
                  <a:schemeClr val="tx2"/>
                </a:solidFill>
                <a:latin typeface="Arial" charset="0"/>
                <a:cs typeface="Arial" charset="0"/>
              </a:rPr>
              <a:t> = # compounding periods per year</a:t>
            </a:r>
          </a:p>
          <a:p>
            <a:pPr>
              <a:buFontTx/>
              <a:buChar char="•"/>
            </a:pPr>
            <a:r>
              <a:rPr lang="en-US" altLang="en-US" sz="2200" i="1">
                <a:latin typeface="Arial" charset="0"/>
                <a:cs typeface="Arial" charset="0"/>
              </a:rPr>
              <a:t>N</a:t>
            </a:r>
            <a:r>
              <a:rPr lang="en-US" altLang="en-US" sz="2200">
                <a:latin typeface="Arial" charset="0"/>
                <a:cs typeface="Arial" charset="0"/>
              </a:rPr>
              <a:t> = Number of compounding or payment periods (or the number of years * </a:t>
            </a:r>
            <a:r>
              <a:rPr lang="en-US" altLang="en-US" sz="2200" i="1">
                <a:latin typeface="Arial" charset="0"/>
                <a:cs typeface="Arial" charset="0"/>
              </a:rPr>
              <a:t>m</a:t>
            </a:r>
            <a:r>
              <a:rPr lang="en-US" altLang="en-US" sz="2200">
                <a:latin typeface="Arial" charset="0"/>
                <a:cs typeface="Arial" charset="0"/>
              </a:rPr>
              <a:t>)</a:t>
            </a:r>
          </a:p>
          <a:p>
            <a:pPr>
              <a:buFontTx/>
              <a:buChar char="•"/>
            </a:pPr>
            <a:r>
              <a:rPr lang="en-US" altLang="en-US" sz="2200">
                <a:solidFill>
                  <a:schemeClr val="tx2"/>
                </a:solidFill>
                <a:latin typeface="Arial" charset="0"/>
                <a:cs typeface="Arial" charset="0"/>
              </a:rPr>
              <a:t>Dur = Duration = # Compounding or payment periods; Duration</a:t>
            </a:r>
            <a:r>
              <a:rPr lang="en-US" altLang="en-US" sz="2200" baseline="-25000">
                <a:solidFill>
                  <a:schemeClr val="tx2"/>
                </a:solidFill>
                <a:latin typeface="Arial" charset="0"/>
                <a:cs typeface="Arial" charset="0"/>
              </a:rPr>
              <a:t>period</a:t>
            </a:r>
            <a:r>
              <a:rPr lang="en-US" altLang="en-US" sz="2200">
                <a:solidFill>
                  <a:schemeClr val="tx2"/>
                </a:solidFill>
                <a:latin typeface="Arial" charset="0"/>
                <a:cs typeface="Arial" charset="0"/>
              </a:rPr>
              <a:t> is what you actually get from the formula</a:t>
            </a:r>
          </a:p>
        </p:txBody>
      </p:sp>
      <p:graphicFrame>
        <p:nvGraphicFramePr>
          <p:cNvPr id="25608" name="Object 4"/>
          <p:cNvGraphicFramePr>
            <a:graphicFrameLocks noChangeAspect="1"/>
          </p:cNvGraphicFramePr>
          <p:nvPr/>
        </p:nvGraphicFramePr>
        <p:xfrm>
          <a:off x="5557838" y="933450"/>
          <a:ext cx="2271712" cy="630238"/>
        </p:xfrm>
        <a:graphic>
          <a:graphicData uri="http://schemas.openxmlformats.org/presentationml/2006/ole">
            <mc:AlternateContent xmlns:mc="http://schemas.openxmlformats.org/markup-compatibility/2006">
              <mc:Choice xmlns:v="urn:schemas-microsoft-com:vml" Requires="v">
                <p:oleObj spid="_x0000_s25687" name="Equation" r:id="rId6" imgW="1511280" imgH="419040" progId="Equation.3">
                  <p:embed/>
                </p:oleObj>
              </mc:Choice>
              <mc:Fallback>
                <p:oleObj name="Equation" r:id="rId6" imgW="1511280" imgH="419040" progId="Equation.3">
                  <p:embed/>
                  <p:pic>
                    <p:nvPicPr>
                      <p:cNvPr id="0" name="Object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557838" y="933450"/>
                        <a:ext cx="2271712" cy="630238"/>
                      </a:xfrm>
                      <a:prstGeom prst="rect">
                        <a:avLst/>
                      </a:prstGeom>
                      <a:solidFill>
                        <a:srgbClr val="B8E7FF"/>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cxnSp>
        <p:nvCxnSpPr>
          <p:cNvPr id="25609" name="Straight Arrow Connector 10"/>
          <p:cNvCxnSpPr>
            <a:cxnSpLocks noChangeShapeType="1"/>
          </p:cNvCxnSpPr>
          <p:nvPr/>
        </p:nvCxnSpPr>
        <p:spPr bwMode="auto">
          <a:xfrm flipV="1">
            <a:off x="6892925" y="1595438"/>
            <a:ext cx="280988" cy="565150"/>
          </a:xfrm>
          <a:prstGeom prst="straightConnector1">
            <a:avLst/>
          </a:prstGeom>
          <a:noFill/>
          <a:ln w="28575" algn="ctr">
            <a:solidFill>
              <a:srgbClr val="C00000"/>
            </a:solidFill>
            <a:round/>
            <a:headEnd/>
            <a:tailEnd type="arrow" w="med" len="med"/>
          </a:ln>
          <a:extLst>
            <a:ext uri="{909E8E84-426E-40DD-AFC4-6F175D3DCCD1}">
              <a14:hiddenFill xmlns:a14="http://schemas.microsoft.com/office/drawing/2010/main">
                <a:noFill/>
              </a14:hiddenFill>
            </a:ext>
          </a:extLst>
        </p:spPr>
      </p:cxnSp>
      <p:sp>
        <p:nvSpPr>
          <p:cNvPr id="2" name="Footer Placeholder 1">
            <a:extLst>
              <a:ext uri="{FF2B5EF4-FFF2-40B4-BE49-F238E27FC236}">
                <a16:creationId xmlns:a16="http://schemas.microsoft.com/office/drawing/2014/main" id="{DC22F0A3-518E-47F1-AF3D-93D9E331CD8C}"/>
              </a:ext>
            </a:extLst>
          </p:cNvPr>
          <p:cNvSpPr>
            <a:spLocks noGrp="1"/>
          </p:cNvSpPr>
          <p:nvPr>
            <p:ph type="ftr" sz="quarter" idx="11"/>
          </p:nvPr>
        </p:nvSpPr>
        <p:spPr>
          <a:xfrm>
            <a:off x="1669143" y="6248400"/>
            <a:ext cx="6160407"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blinds dir="ver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idx="4294967295"/>
          </p:nvPr>
        </p:nvSpPr>
        <p:spPr/>
        <p:txBody>
          <a:bodyPr anchor="ctr"/>
          <a:lstStyle/>
          <a:p>
            <a:pPr eaLnBrk="1" hangingPunct="1"/>
            <a:r>
              <a:rPr lang="en-US" altLang="en-US" sz="3500"/>
              <a:t>Various Interest Rate Measures</a:t>
            </a:r>
          </a:p>
        </p:txBody>
      </p:sp>
      <p:sp>
        <p:nvSpPr>
          <p:cNvPr id="4100" name="Rectangle 3"/>
          <p:cNvSpPr>
            <a:spLocks noGrp="1" noChangeArrowheads="1"/>
          </p:cNvSpPr>
          <p:nvPr>
            <p:ph type="body" sz="half" idx="4294967295"/>
          </p:nvPr>
        </p:nvSpPr>
        <p:spPr>
          <a:xfrm>
            <a:off x="457200" y="1719263"/>
            <a:ext cx="8148638"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lnSpc>
                <a:spcPct val="80000"/>
              </a:lnSpc>
              <a:spcAft>
                <a:spcPts val="600"/>
              </a:spcAft>
            </a:pPr>
            <a:r>
              <a:rPr lang="en-US" altLang="en-US" sz="2600" b="1" dirty="0"/>
              <a:t>Coupon rate    </a:t>
            </a:r>
          </a:p>
          <a:p>
            <a:pPr lvl="1" eaLnBrk="1" hangingPunct="1">
              <a:lnSpc>
                <a:spcPct val="80000"/>
              </a:lnSpc>
              <a:spcAft>
                <a:spcPts val="600"/>
              </a:spcAft>
            </a:pPr>
            <a:r>
              <a:rPr lang="en-US" altLang="en-US" sz="2200" dirty="0"/>
              <a:t>periodic cash flow a bond issuer contractually promises to pay a bond holder</a:t>
            </a:r>
          </a:p>
          <a:p>
            <a:pPr eaLnBrk="1" hangingPunct="1">
              <a:lnSpc>
                <a:spcPct val="80000"/>
              </a:lnSpc>
              <a:spcAft>
                <a:spcPts val="600"/>
              </a:spcAft>
            </a:pPr>
            <a:r>
              <a:rPr lang="en-US" altLang="en-US" sz="2600" b="1" dirty="0"/>
              <a:t>Required rate of return (r)</a:t>
            </a:r>
          </a:p>
          <a:p>
            <a:pPr lvl="1" eaLnBrk="1" hangingPunct="1">
              <a:lnSpc>
                <a:spcPct val="80000"/>
              </a:lnSpc>
              <a:spcAft>
                <a:spcPts val="600"/>
              </a:spcAft>
            </a:pPr>
            <a:r>
              <a:rPr lang="en-US" altLang="en-US" sz="2200" dirty="0"/>
              <a:t>rates used by individual market participants to calculate </a:t>
            </a:r>
            <a:r>
              <a:rPr lang="en-US" altLang="en-US" sz="2200" b="1" dirty="0"/>
              <a:t>fair present values (</a:t>
            </a:r>
            <a:r>
              <a:rPr lang="en-US" altLang="en-US" sz="2200" b="1" i="1" dirty="0"/>
              <a:t>PV</a:t>
            </a:r>
            <a:r>
              <a:rPr lang="en-US" altLang="en-US" sz="2200" b="1" dirty="0"/>
              <a:t>)</a:t>
            </a:r>
            <a:endParaRPr lang="en-US" altLang="en-US" sz="2200" dirty="0"/>
          </a:p>
          <a:p>
            <a:pPr eaLnBrk="1" hangingPunct="1">
              <a:lnSpc>
                <a:spcPct val="80000"/>
              </a:lnSpc>
              <a:spcAft>
                <a:spcPts val="600"/>
              </a:spcAft>
            </a:pPr>
            <a:r>
              <a:rPr lang="en-US" altLang="en-US" sz="2600" b="1" dirty="0"/>
              <a:t>Expected rate of return or </a:t>
            </a:r>
            <a:r>
              <a:rPr lang="en-US" altLang="en-US" sz="2600" b="1" i="1" dirty="0"/>
              <a:t>E(r)</a:t>
            </a:r>
            <a:endParaRPr lang="en-US" altLang="en-US" sz="2600" b="1" dirty="0"/>
          </a:p>
          <a:p>
            <a:pPr lvl="1" eaLnBrk="1" hangingPunct="1">
              <a:lnSpc>
                <a:spcPct val="80000"/>
              </a:lnSpc>
              <a:spcAft>
                <a:spcPts val="600"/>
              </a:spcAft>
            </a:pPr>
            <a:r>
              <a:rPr lang="en-US" altLang="en-US" sz="2200" dirty="0"/>
              <a:t>rates participants expect to earn by buying securities at </a:t>
            </a:r>
            <a:r>
              <a:rPr lang="en-US" altLang="en-US" sz="2200" b="1" dirty="0"/>
              <a:t>current market prices</a:t>
            </a:r>
            <a:r>
              <a:rPr lang="en-US" altLang="en-US" sz="2200" dirty="0"/>
              <a:t> </a:t>
            </a:r>
            <a:r>
              <a:rPr lang="en-US" altLang="en-US" sz="2200" b="1" dirty="0"/>
              <a:t>(</a:t>
            </a:r>
            <a:r>
              <a:rPr lang="en-US" altLang="en-US" sz="2200" b="1" i="1" dirty="0"/>
              <a:t>P</a:t>
            </a:r>
            <a:r>
              <a:rPr lang="en-US" altLang="en-US" sz="2200" b="1" dirty="0"/>
              <a:t>)</a:t>
            </a:r>
          </a:p>
          <a:p>
            <a:pPr eaLnBrk="1" hangingPunct="1">
              <a:lnSpc>
                <a:spcPct val="80000"/>
              </a:lnSpc>
              <a:spcAft>
                <a:spcPts val="600"/>
              </a:spcAft>
            </a:pPr>
            <a:r>
              <a:rPr lang="en-US" altLang="en-US" sz="2600" b="1" dirty="0"/>
              <a:t>Realized rate of return (r)</a:t>
            </a:r>
          </a:p>
          <a:p>
            <a:pPr lvl="1" eaLnBrk="1" hangingPunct="1">
              <a:lnSpc>
                <a:spcPct val="80000"/>
              </a:lnSpc>
              <a:spcAft>
                <a:spcPts val="600"/>
              </a:spcAft>
            </a:pPr>
            <a:r>
              <a:rPr lang="en-US" altLang="en-US" sz="2200" dirty="0"/>
              <a:t>interest rate actually earned on investments</a:t>
            </a:r>
          </a:p>
        </p:txBody>
      </p:sp>
      <p:sp>
        <p:nvSpPr>
          <p:cNvPr id="4101" name="Rectangle 10"/>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wrap="none" anchor="ct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a:p>
        </p:txBody>
      </p:sp>
      <p:sp>
        <p:nvSpPr>
          <p:cNvPr id="4102" name="Rectangle 14"/>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wrap="none" anchor="ct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a:p>
        </p:txBody>
      </p:sp>
      <p:cxnSp>
        <p:nvCxnSpPr>
          <p:cNvPr id="3" name="Straight Connector 2">
            <a:extLst>
              <a:ext uri="{FF2B5EF4-FFF2-40B4-BE49-F238E27FC236}">
                <a16:creationId xmlns:a16="http://schemas.microsoft.com/office/drawing/2014/main" id="{244D6F88-239A-4982-A7A4-773E86D5B54F}"/>
              </a:ext>
            </a:extLst>
          </p:cNvPr>
          <p:cNvCxnSpPr/>
          <p:nvPr/>
        </p:nvCxnSpPr>
        <p:spPr bwMode="auto">
          <a:xfrm>
            <a:off x="4312118" y="4764505"/>
            <a:ext cx="154004" cy="0"/>
          </a:xfrm>
          <a:prstGeom prst="line">
            <a:avLst/>
          </a:prstGeom>
          <a:solidFill>
            <a:schemeClr val="accent1"/>
          </a:solidFill>
          <a:ln w="1905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 name="Footer Placeholder 1">
            <a:extLst>
              <a:ext uri="{FF2B5EF4-FFF2-40B4-BE49-F238E27FC236}">
                <a16:creationId xmlns:a16="http://schemas.microsoft.com/office/drawing/2014/main" id="{54338BFB-CCCC-4571-ADB7-8323C109AA73}"/>
              </a:ext>
            </a:extLst>
          </p:cNvPr>
          <p:cNvSpPr>
            <a:spLocks noGrp="1"/>
          </p:cNvSpPr>
          <p:nvPr>
            <p:ph type="ftr" sz="quarter" idx="11"/>
          </p:nvPr>
        </p:nvSpPr>
        <p:spPr>
          <a:xfrm>
            <a:off x="1988457" y="6248400"/>
            <a:ext cx="6125029"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2"/>
          <p:cNvSpPr>
            <a:spLocks noGrp="1" noChangeArrowheads="1"/>
          </p:cNvSpPr>
          <p:nvPr>
            <p:ph type="title"/>
          </p:nvPr>
        </p:nvSpPr>
        <p:spPr/>
        <p:txBody>
          <a:bodyPr anchor="ctr"/>
          <a:lstStyle/>
          <a:p>
            <a:pPr eaLnBrk="1" hangingPunct="1"/>
            <a:r>
              <a:rPr lang="en-US" altLang="en-US" sz="3500" dirty="0"/>
              <a:t>Features of Duration</a:t>
            </a:r>
          </a:p>
        </p:txBody>
      </p:sp>
      <p:sp>
        <p:nvSpPr>
          <p:cNvPr id="26628" name="Rectangle 3"/>
          <p:cNvSpPr>
            <a:spLocks noGrp="1" noChangeArrowheads="1"/>
          </p:cNvSpPr>
          <p:nvPr>
            <p:ph idx="1"/>
          </p:nvPr>
        </p:nvSpPr>
        <p:spPr>
          <a:xfrm>
            <a:off x="457200" y="1719262"/>
            <a:ext cx="8229600" cy="4529137"/>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600" b="1" dirty="0"/>
              <a:t>Duration and coupon interest</a:t>
            </a:r>
          </a:p>
          <a:p>
            <a:pPr lvl="1" eaLnBrk="1" hangingPunct="1"/>
            <a:r>
              <a:rPr lang="en-US" altLang="en-US" sz="2200" dirty="0"/>
              <a:t>The higher the coupon or promised interest payment on the bond, the shorter its duration.</a:t>
            </a:r>
          </a:p>
          <a:p>
            <a:pPr lvl="2" eaLnBrk="1" hangingPunct="1"/>
            <a:r>
              <a:rPr lang="en-US" altLang="en-US" sz="1900" dirty="0"/>
              <a:t>Due to the fact that the larger the coupon or promised interest payment, the more quickly investors receive cash flows on a bond and the higher are the present value weights of those cash flows in the duration calculation</a:t>
            </a:r>
          </a:p>
          <a:p>
            <a:pPr eaLnBrk="1" hangingPunct="1"/>
            <a:r>
              <a:rPr lang="en-US" altLang="en-US" sz="2600" b="1" dirty="0"/>
              <a:t>Duration and rate of return</a:t>
            </a:r>
          </a:p>
          <a:p>
            <a:pPr lvl="1" eaLnBrk="1" hangingPunct="1"/>
            <a:r>
              <a:rPr lang="en-US" altLang="en-US" sz="2200" dirty="0"/>
              <a:t>Duration decreases as the rate of return on the bond increases</a:t>
            </a:r>
          </a:p>
          <a:p>
            <a:pPr eaLnBrk="1" hangingPunct="1"/>
            <a:r>
              <a:rPr lang="en-US" altLang="en-US" sz="2600" b="1" dirty="0"/>
              <a:t>Duration and maturity</a:t>
            </a:r>
          </a:p>
          <a:p>
            <a:pPr lvl="1" eaLnBrk="1" hangingPunct="1"/>
            <a:r>
              <a:rPr lang="en-US" altLang="en-US" sz="2200" dirty="0"/>
              <a:t>Duration increases with maturity, but at a decreasing rate</a:t>
            </a:r>
          </a:p>
        </p:txBody>
      </p:sp>
      <p:sp>
        <p:nvSpPr>
          <p:cNvPr id="2" name="Footer Placeholder 1">
            <a:extLst>
              <a:ext uri="{FF2B5EF4-FFF2-40B4-BE49-F238E27FC236}">
                <a16:creationId xmlns:a16="http://schemas.microsoft.com/office/drawing/2014/main" id="{3EFB31BF-3B24-47D1-9261-CE8CDBD9DE49}"/>
              </a:ext>
            </a:extLst>
          </p:cNvPr>
          <p:cNvSpPr>
            <a:spLocks noGrp="1"/>
          </p:cNvSpPr>
          <p:nvPr>
            <p:ph type="ftr" sz="quarter" idx="11"/>
          </p:nvPr>
        </p:nvSpPr>
        <p:spPr>
          <a:xfrm>
            <a:off x="1582057" y="6248400"/>
            <a:ext cx="6255657"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2"/>
          <p:cNvSpPr>
            <a:spLocks noGrp="1" noChangeArrowheads="1"/>
          </p:cNvSpPr>
          <p:nvPr>
            <p:ph type="title" idx="4294967295"/>
          </p:nvPr>
        </p:nvSpPr>
        <p:spPr/>
        <p:txBody>
          <a:bodyPr anchor="ctr"/>
          <a:lstStyle/>
          <a:p>
            <a:pPr eaLnBrk="1" hangingPunct="1"/>
            <a:r>
              <a:rPr lang="en-US" altLang="en-US" sz="3500"/>
              <a:t>Duration and Modified Duration</a:t>
            </a:r>
          </a:p>
        </p:txBody>
      </p:sp>
      <p:sp>
        <p:nvSpPr>
          <p:cNvPr id="27652" name="Rectangle 3"/>
          <p:cNvSpPr>
            <a:spLocks noGrp="1" noChangeArrowheads="1"/>
          </p:cNvSpPr>
          <p:nvPr>
            <p:ph type="body" sz="half" idx="4294967295"/>
          </p:nvPr>
        </p:nvSpPr>
        <p:spPr>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600" dirty="0"/>
              <a:t>Given an interest rate change, the estimated percentage change in a(n) (annual coupon paying) bond’s price is given by</a:t>
            </a:r>
          </a:p>
          <a:p>
            <a:pPr eaLnBrk="1" hangingPunct="1"/>
            <a:endParaRPr lang="en-US" altLang="en-US" sz="2600" dirty="0"/>
          </a:p>
          <a:p>
            <a:pPr eaLnBrk="1" hangingPunct="1">
              <a:buFont typeface="Wingdings" pitchFamily="2" charset="2"/>
              <a:buNone/>
            </a:pPr>
            <a:r>
              <a:rPr lang="en-US" altLang="en-US" sz="2600" dirty="0"/>
              <a:t>	</a:t>
            </a:r>
          </a:p>
          <a:p>
            <a:pPr eaLnBrk="1" hangingPunct="1">
              <a:buFont typeface="Wingdings" pitchFamily="2" charset="2"/>
              <a:buNone/>
            </a:pPr>
            <a:endParaRPr lang="en-US" altLang="en-US" sz="2600" dirty="0"/>
          </a:p>
          <a:p>
            <a:pPr eaLnBrk="1" hangingPunct="1">
              <a:buFont typeface="Wingdings" pitchFamily="2" charset="2"/>
              <a:buNone/>
            </a:pPr>
            <a:r>
              <a:rPr lang="en-US" altLang="en-US" sz="2200" dirty="0"/>
              <a:t>	</a:t>
            </a:r>
          </a:p>
        </p:txBody>
      </p:sp>
      <p:graphicFrame>
        <p:nvGraphicFramePr>
          <p:cNvPr id="27653" name="Object 4"/>
          <p:cNvGraphicFramePr>
            <a:graphicFrameLocks noGrp="1" noChangeAspect="1"/>
          </p:cNvGraphicFramePr>
          <p:nvPr>
            <p:ph sz="quarter" idx="4294967295"/>
          </p:nvPr>
        </p:nvGraphicFramePr>
        <p:xfrm>
          <a:off x="2947988" y="3422650"/>
          <a:ext cx="3727450" cy="1392238"/>
        </p:xfrm>
        <a:graphic>
          <a:graphicData uri="http://schemas.openxmlformats.org/presentationml/2006/ole">
            <mc:AlternateContent xmlns:mc="http://schemas.openxmlformats.org/markup-compatibility/2006">
              <mc:Choice xmlns:v="urn:schemas-microsoft-com:vml" Requires="v">
                <p:oleObj spid="_x0000_s27692" name="Equation" r:id="rId4" imgW="1155600" imgH="431640" progId="Equation.3">
                  <p:embed/>
                </p:oleObj>
              </mc:Choice>
              <mc:Fallback>
                <p:oleObj name="Equation" r:id="rId4" imgW="1155600" imgH="431640" progId="Equation.3">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947988" y="3422650"/>
                        <a:ext cx="3727450" cy="1392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flat" cmpd="sng">
                            <a:solidFill>
                              <a:schemeClr val="tx1"/>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 name="Footer Placeholder 1">
            <a:extLst>
              <a:ext uri="{FF2B5EF4-FFF2-40B4-BE49-F238E27FC236}">
                <a16:creationId xmlns:a16="http://schemas.microsoft.com/office/drawing/2014/main" id="{2F795E19-F26F-43AA-BB42-A9F18E5D0823}"/>
              </a:ext>
            </a:extLst>
          </p:cNvPr>
          <p:cNvSpPr>
            <a:spLocks noGrp="1"/>
          </p:cNvSpPr>
          <p:nvPr>
            <p:ph type="ftr" sz="quarter" idx="11"/>
          </p:nvPr>
        </p:nvSpPr>
        <p:spPr>
          <a:xfrm>
            <a:off x="1814286" y="6248400"/>
            <a:ext cx="6186714"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Rectangle 2"/>
          <p:cNvSpPr>
            <a:spLocks noGrp="1" noChangeArrowheads="1"/>
          </p:cNvSpPr>
          <p:nvPr>
            <p:ph type="title" idx="4294967295"/>
          </p:nvPr>
        </p:nvSpPr>
        <p:spPr/>
        <p:txBody>
          <a:bodyPr anchor="ctr"/>
          <a:lstStyle/>
          <a:p>
            <a:pPr eaLnBrk="1" hangingPunct="1"/>
            <a:r>
              <a:rPr lang="en-US" altLang="en-US" sz="3500" dirty="0"/>
              <a:t>Duration and Modified Duration Continued</a:t>
            </a:r>
          </a:p>
        </p:txBody>
      </p:sp>
      <p:sp>
        <p:nvSpPr>
          <p:cNvPr id="28676" name="Rectangle 3"/>
          <p:cNvSpPr>
            <a:spLocks noGrp="1" noChangeArrowheads="1"/>
          </p:cNvSpPr>
          <p:nvPr>
            <p:ph type="body" sz="half" idx="4294967295"/>
          </p:nvPr>
        </p:nvSpPr>
        <p:spPr>
          <a:xfrm>
            <a:off x="457200" y="1719262"/>
            <a:ext cx="8229600" cy="4757737"/>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200" dirty="0"/>
              <a:t>Modified duration (</a:t>
            </a:r>
            <a:r>
              <a:rPr lang="en-US" altLang="en-US" sz="2200" dirty="0" err="1"/>
              <a:t>Dur</a:t>
            </a:r>
            <a:r>
              <a:rPr lang="en-US" altLang="en-US" sz="2200" baseline="-25000" dirty="0" err="1"/>
              <a:t>Mod</a:t>
            </a:r>
            <a:r>
              <a:rPr lang="en-US" altLang="en-US" sz="2200" dirty="0"/>
              <a:t>) is a more direct measure of bond price elasticity</a:t>
            </a:r>
          </a:p>
          <a:p>
            <a:pPr eaLnBrk="1" hangingPunct="1"/>
            <a:r>
              <a:rPr lang="en-US" altLang="en-US" sz="2200" dirty="0"/>
              <a:t>It is found as:</a:t>
            </a:r>
            <a:br>
              <a:rPr lang="en-US" altLang="en-US" sz="2200" dirty="0"/>
            </a:br>
            <a:br>
              <a:rPr lang="en-US" altLang="en-US" sz="2200" dirty="0"/>
            </a:br>
            <a:endParaRPr lang="en-US" altLang="en-US" sz="2200" dirty="0"/>
          </a:p>
          <a:p>
            <a:pPr marL="0" indent="0" eaLnBrk="1" hangingPunct="1">
              <a:buNone/>
            </a:pPr>
            <a:r>
              <a:rPr lang="en-US" altLang="en-US" sz="2200" dirty="0"/>
              <a:t>	</a:t>
            </a:r>
          </a:p>
          <a:p>
            <a:pPr marL="0" indent="0" eaLnBrk="1" hangingPunct="1">
              <a:buNone/>
            </a:pPr>
            <a:r>
              <a:rPr lang="en-US" altLang="en-US" sz="2200" dirty="0"/>
              <a:t>	where </a:t>
            </a:r>
            <a:r>
              <a:rPr lang="en-US" altLang="en-US" sz="2200" i="1" dirty="0" err="1"/>
              <a:t>r</a:t>
            </a:r>
            <a:r>
              <a:rPr lang="en-US" altLang="en-US" sz="2200" baseline="-25000" dirty="0" err="1"/>
              <a:t>period</a:t>
            </a:r>
            <a:r>
              <a:rPr lang="en-US" altLang="en-US" sz="2200" dirty="0"/>
              <a:t> = APR/</a:t>
            </a:r>
            <a:r>
              <a:rPr lang="en-US" altLang="en-US" sz="2200" i="1" dirty="0"/>
              <a:t>m</a:t>
            </a:r>
            <a:endParaRPr lang="en-US" altLang="en-US" sz="2200" dirty="0"/>
          </a:p>
          <a:p>
            <a:pPr marL="0" indent="0" eaLnBrk="1" hangingPunct="1">
              <a:buNone/>
            </a:pPr>
            <a:endParaRPr lang="en-US" altLang="en-US" sz="2200" dirty="0"/>
          </a:p>
          <a:p>
            <a:pPr eaLnBrk="1" hangingPunct="1"/>
            <a:r>
              <a:rPr lang="en-US" altLang="en-US" sz="2200" dirty="0"/>
              <a:t>Using modified duration to predict price changes:</a:t>
            </a:r>
          </a:p>
          <a:p>
            <a:pPr eaLnBrk="1" hangingPunct="1"/>
            <a:endParaRPr lang="en-US" altLang="en-US" sz="2200" dirty="0"/>
          </a:p>
        </p:txBody>
      </p:sp>
      <p:graphicFrame>
        <p:nvGraphicFramePr>
          <p:cNvPr id="28677" name="Object 3"/>
          <p:cNvGraphicFramePr>
            <a:graphicFrameLocks noChangeAspect="1"/>
          </p:cNvGraphicFramePr>
          <p:nvPr>
            <p:extLst>
              <p:ext uri="{D42A27DB-BD31-4B8C-83A1-F6EECF244321}">
                <p14:modId xmlns:p14="http://schemas.microsoft.com/office/powerpoint/2010/main" val="3123195697"/>
              </p:ext>
            </p:extLst>
          </p:nvPr>
        </p:nvGraphicFramePr>
        <p:xfrm>
          <a:off x="2730500" y="2699026"/>
          <a:ext cx="2844800" cy="1023937"/>
        </p:xfrm>
        <a:graphic>
          <a:graphicData uri="http://schemas.openxmlformats.org/presentationml/2006/ole">
            <mc:AlternateContent xmlns:mc="http://schemas.openxmlformats.org/markup-compatibility/2006">
              <mc:Choice xmlns:v="urn:schemas-microsoft-com:vml" Requires="v">
                <p:oleObj spid="_x0000_s28755" name="Equation" r:id="rId4" imgW="1231560" imgH="444240" progId="Equation.3">
                  <p:embed/>
                </p:oleObj>
              </mc:Choice>
              <mc:Fallback>
                <p:oleObj name="Equation" r:id="rId4" imgW="1231560" imgH="444240" progId="Equation.3">
                  <p:embed/>
                  <p:pic>
                    <p:nvPicPr>
                      <p:cNvPr id="0"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30500" y="2699026"/>
                        <a:ext cx="2844800" cy="1023937"/>
                      </a:xfrm>
                      <a:prstGeom prst="rect">
                        <a:avLst/>
                      </a:prstGeom>
                      <a:noFill/>
                      <a:ln>
                        <a:noFill/>
                      </a:ln>
                      <a:extLst>
                        <a:ext uri="{909E8E84-426E-40DD-AFC4-6F175D3DCCD1}">
                          <a14:hiddenFill xmlns:a14="http://schemas.microsoft.com/office/drawing/2010/main">
                            <a:solidFill>
                              <a:schemeClr val="tx2"/>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8678" name="Object 4"/>
          <p:cNvGraphicFramePr>
            <a:graphicFrameLocks noChangeAspect="1"/>
          </p:cNvGraphicFramePr>
          <p:nvPr>
            <p:extLst>
              <p:ext uri="{D42A27DB-BD31-4B8C-83A1-F6EECF244321}">
                <p14:modId xmlns:p14="http://schemas.microsoft.com/office/powerpoint/2010/main" val="1742014557"/>
              </p:ext>
            </p:extLst>
          </p:nvPr>
        </p:nvGraphicFramePr>
        <p:xfrm>
          <a:off x="2480468" y="5296668"/>
          <a:ext cx="3497263" cy="955675"/>
        </p:xfrm>
        <a:graphic>
          <a:graphicData uri="http://schemas.openxmlformats.org/presentationml/2006/ole">
            <mc:AlternateContent xmlns:mc="http://schemas.openxmlformats.org/markup-compatibility/2006">
              <mc:Choice xmlns:v="urn:schemas-microsoft-com:vml" Requires="v">
                <p:oleObj spid="_x0000_s28756" name="Equation" r:id="rId6" imgW="1422360" imgH="393480" progId="Equation.3">
                  <p:embed/>
                </p:oleObj>
              </mc:Choice>
              <mc:Fallback>
                <p:oleObj name="Equation" r:id="rId6" imgW="1422360" imgH="393480" progId="Equation.3">
                  <p:embed/>
                  <p:pic>
                    <p:nvPicPr>
                      <p:cNvPr id="0" name="Object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480468" y="5296668"/>
                        <a:ext cx="3497263" cy="955675"/>
                      </a:xfrm>
                      <a:prstGeom prst="rect">
                        <a:avLst/>
                      </a:prstGeom>
                      <a:noFill/>
                      <a:ln>
                        <a:noFill/>
                      </a:ln>
                      <a:extLst>
                        <a:ext uri="{909E8E84-426E-40DD-AFC4-6F175D3DCCD1}">
                          <a14:hiddenFill xmlns:a14="http://schemas.microsoft.com/office/drawing/2010/main">
                            <a:solidFill>
                              <a:schemeClr val="tx2"/>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Rectangle 2"/>
          <p:cNvSpPr>
            <a:spLocks noGrp="1" noChangeArrowheads="1"/>
          </p:cNvSpPr>
          <p:nvPr>
            <p:ph type="title" idx="4294967295"/>
          </p:nvPr>
        </p:nvSpPr>
        <p:spPr/>
        <p:txBody>
          <a:bodyPr anchor="ctr"/>
          <a:lstStyle/>
          <a:p>
            <a:pPr eaLnBrk="1" hangingPunct="1"/>
            <a:r>
              <a:rPr lang="en-US" altLang="en-US" sz="3500"/>
              <a:t>Duration Based Prediction Errors</a:t>
            </a:r>
          </a:p>
        </p:txBody>
      </p:sp>
      <p:sp>
        <p:nvSpPr>
          <p:cNvPr id="29700" name="Rectangle 3"/>
          <p:cNvSpPr>
            <a:spLocks noGrp="1" noChangeArrowheads="1"/>
          </p:cNvSpPr>
          <p:nvPr>
            <p:ph type="body" sz="half" idx="4294967295"/>
          </p:nvPr>
        </p:nvSpPr>
        <p:spPr>
          <a:effectLst>
            <a:outerShdw dist="107763" dir="2700000" algn="ctr" rotWithShape="0">
              <a:schemeClr val="bg2"/>
            </a:outerShdw>
          </a:effectLst>
          <a:extLst>
            <a:ext uri="{91240B29-F687-4F45-9708-019B960494DF}">
              <a14:hiddenLine xmlns:a14="http://schemas.microsoft.com/office/drawing/2010/main" w="31750">
                <a:solidFill>
                  <a:schemeClr val="tx1"/>
                </a:solidFill>
                <a:miter lim="800000"/>
                <a:headEnd/>
                <a:tailEnd/>
              </a14:hiddenLine>
            </a:ext>
          </a:extLst>
        </p:spPr>
        <p:txBody>
          <a:bodyPr/>
          <a:lstStyle/>
          <a:p>
            <a:pPr eaLnBrk="1" hangingPunct="1">
              <a:buFont typeface="Wingdings" pitchFamily="2" charset="2"/>
              <a:buNone/>
            </a:pPr>
            <a:r>
              <a:rPr lang="en-US" altLang="en-US"/>
              <a:t> </a:t>
            </a:r>
          </a:p>
        </p:txBody>
      </p:sp>
      <p:pic>
        <p:nvPicPr>
          <p:cNvPr id="29701"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5213" y="1762125"/>
            <a:ext cx="6943725" cy="4386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Rectangle 2"/>
          <p:cNvSpPr>
            <a:spLocks noGrp="1" noChangeArrowheads="1"/>
          </p:cNvSpPr>
          <p:nvPr>
            <p:ph type="title" idx="4294967295"/>
          </p:nvPr>
        </p:nvSpPr>
        <p:spPr/>
        <p:txBody>
          <a:bodyPr anchor="ctr"/>
          <a:lstStyle/>
          <a:p>
            <a:pPr eaLnBrk="1" hangingPunct="1"/>
            <a:r>
              <a:rPr lang="en-US" altLang="en-US" sz="3500" dirty="0"/>
              <a:t>Convexity</a:t>
            </a:r>
          </a:p>
        </p:txBody>
      </p:sp>
      <p:sp>
        <p:nvSpPr>
          <p:cNvPr id="30724" name="Rectangle 3"/>
          <p:cNvSpPr>
            <a:spLocks noGrp="1" noChangeArrowheads="1"/>
          </p:cNvSpPr>
          <p:nvPr>
            <p:ph type="body" sz="half" idx="4294967295"/>
          </p:nvPr>
        </p:nvSpPr>
        <p:spPr>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lnSpc>
                <a:spcPct val="90000"/>
              </a:lnSpc>
            </a:pPr>
            <a:r>
              <a:rPr lang="en-US" altLang="en-US" sz="2600" b="1" dirty="0"/>
              <a:t>Convexity</a:t>
            </a:r>
            <a:r>
              <a:rPr lang="en-US" altLang="en-US" sz="2600" dirty="0"/>
              <a:t> </a:t>
            </a:r>
            <a:r>
              <a:rPr lang="en-US" altLang="en-US" sz="2600" b="1" dirty="0"/>
              <a:t>(</a:t>
            </a:r>
            <a:r>
              <a:rPr lang="en-US" altLang="en-US" sz="2600" b="1" i="1" dirty="0"/>
              <a:t>CX</a:t>
            </a:r>
            <a:r>
              <a:rPr lang="en-US" altLang="en-US" sz="2600" b="1" dirty="0"/>
              <a:t>) </a:t>
            </a:r>
            <a:r>
              <a:rPr lang="en-US" altLang="en-US" sz="2600" dirty="0"/>
              <a:t>is the degree of curvature of the price-interest rate curve around some interest rate level</a:t>
            </a:r>
            <a:endParaRPr lang="en-US" altLang="en-US" sz="2600" i="1" dirty="0"/>
          </a:p>
          <a:p>
            <a:pPr lvl="1" eaLnBrk="1" hangingPunct="1">
              <a:lnSpc>
                <a:spcPct val="90000"/>
              </a:lnSpc>
            </a:pPr>
            <a:r>
              <a:rPr lang="en-US" altLang="en-US" sz="2200" dirty="0"/>
              <a:t>Convexity is desirable </a:t>
            </a:r>
          </a:p>
          <a:p>
            <a:pPr lvl="2" eaLnBrk="1" hangingPunct="1">
              <a:lnSpc>
                <a:spcPct val="90000"/>
              </a:lnSpc>
            </a:pPr>
            <a:r>
              <a:rPr lang="en-US" altLang="en-US" sz="1900" dirty="0"/>
              <a:t>The greater the convexity of a security or portfolio, the more insurance or interest rate protection an investor or FI manager has against rate increases and the greater the potential gains after interest rate falls</a:t>
            </a:r>
          </a:p>
          <a:p>
            <a:pPr lvl="1" eaLnBrk="1" hangingPunct="1">
              <a:lnSpc>
                <a:spcPct val="90000"/>
              </a:lnSpc>
            </a:pPr>
            <a:r>
              <a:rPr lang="en-US" altLang="en-US" sz="2200" dirty="0"/>
              <a:t>Convexity diminishes the error in duration as an investment criterion</a:t>
            </a:r>
          </a:p>
          <a:p>
            <a:pPr lvl="1" eaLnBrk="1" hangingPunct="1">
              <a:lnSpc>
                <a:spcPct val="90000"/>
              </a:lnSpc>
            </a:pPr>
            <a:r>
              <a:rPr lang="en-US" altLang="en-US" sz="2200" dirty="0"/>
              <a:t>All fixed-income securities are convex</a:t>
            </a:r>
          </a:p>
          <a:p>
            <a:pPr lvl="2" eaLnBrk="1" hangingPunct="1">
              <a:lnSpc>
                <a:spcPct val="90000"/>
              </a:lnSpc>
            </a:pPr>
            <a:r>
              <a:rPr lang="en-US" altLang="en-US" sz="1900" dirty="0"/>
              <a:t>As interest rates change, bond prices change at a </a:t>
            </a:r>
            <a:r>
              <a:rPr lang="en-US" altLang="en-US" sz="1900" i="1" dirty="0" err="1"/>
              <a:t>nonconstant</a:t>
            </a:r>
            <a:r>
              <a:rPr lang="en-US" altLang="en-US" sz="1900" dirty="0"/>
              <a:t> rate</a:t>
            </a:r>
          </a:p>
          <a:p>
            <a:pPr eaLnBrk="1" hangingPunct="1">
              <a:lnSpc>
                <a:spcPct val="90000"/>
              </a:lnSpc>
            </a:pPr>
            <a:endParaRPr lang="en-US" altLang="en-US" sz="2600" dirty="0"/>
          </a:p>
          <a:p>
            <a:pPr eaLnBrk="1" hangingPunct="1">
              <a:lnSpc>
                <a:spcPct val="90000"/>
              </a:lnSpc>
              <a:buFont typeface="Wingdings" pitchFamily="2" charset="2"/>
              <a:buNone/>
            </a:pPr>
            <a:r>
              <a:rPr lang="en-US" altLang="en-US" sz="2600" dirty="0"/>
              <a:t>	</a:t>
            </a:r>
          </a:p>
          <a:p>
            <a:pPr eaLnBrk="1" hangingPunct="1">
              <a:lnSpc>
                <a:spcPct val="90000"/>
              </a:lnSpc>
              <a:buFont typeface="Wingdings" pitchFamily="2" charset="2"/>
              <a:buNone/>
            </a:pPr>
            <a:endParaRPr lang="en-US" altLang="en-US" sz="2600" dirty="0"/>
          </a:p>
          <a:p>
            <a:pPr eaLnBrk="1" hangingPunct="1">
              <a:lnSpc>
                <a:spcPct val="90000"/>
              </a:lnSpc>
              <a:buFont typeface="Wingdings" pitchFamily="2" charset="2"/>
              <a:buNone/>
            </a:pPr>
            <a:r>
              <a:rPr lang="en-US" altLang="en-US" sz="2000" dirty="0"/>
              <a:t>	</a:t>
            </a:r>
          </a:p>
        </p:txBody>
      </p:sp>
      <p:sp>
        <p:nvSpPr>
          <p:cNvPr id="2" name="Footer Placeholder 1">
            <a:extLst>
              <a:ext uri="{FF2B5EF4-FFF2-40B4-BE49-F238E27FC236}">
                <a16:creationId xmlns:a16="http://schemas.microsoft.com/office/drawing/2014/main" id="{009E33FD-3DC7-41D5-A02E-256173FFEE71}"/>
              </a:ext>
            </a:extLst>
          </p:cNvPr>
          <p:cNvSpPr>
            <a:spLocks noGrp="1"/>
          </p:cNvSpPr>
          <p:nvPr>
            <p:ph type="ftr" sz="quarter" idx="11"/>
          </p:nvPr>
        </p:nvSpPr>
        <p:spPr>
          <a:xfrm>
            <a:off x="1973943" y="6248400"/>
            <a:ext cx="6226628"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 name="Rectangle 5"/>
          <p:cNvSpPr>
            <a:spLocks noChangeArrowheads="1"/>
          </p:cNvSpPr>
          <p:nvPr/>
        </p:nvSpPr>
        <p:spPr bwMode="auto">
          <a:xfrm>
            <a:off x="295275" y="5580063"/>
            <a:ext cx="8610600" cy="631825"/>
          </a:xfrm>
          <a:prstGeom prst="rect">
            <a:avLst/>
          </a:prstGeom>
          <a:solidFill>
            <a:srgbClr val="FFFF00"/>
          </a:solidFill>
          <a:ln w="9525">
            <a:pattFill prst="solidDmnd">
              <a:fgClr>
                <a:schemeClr val="hlink"/>
              </a:fgClr>
              <a:bgClr>
                <a:schemeClr val="accent2"/>
              </a:bgClr>
            </a:pattFill>
            <a:miter lim="800000"/>
            <a:headEnd/>
            <a:tailEnd/>
          </a:ln>
          <a:effectLst/>
        </p:spPr>
        <p:txBody>
          <a:bodyPr/>
          <a:lstStyle/>
          <a:p>
            <a:pPr marL="400050" indent="-400050">
              <a:lnSpc>
                <a:spcPct val="90000"/>
              </a:lnSpc>
              <a:tabLst>
                <a:tab pos="288925" algn="l"/>
                <a:tab pos="635000" algn="l"/>
              </a:tabLst>
              <a:defRPr/>
            </a:pPr>
            <a:endParaRPr lang="en-US" sz="2200" dirty="0">
              <a:effectLst>
                <a:outerShdw blurRad="38100" dist="38100" dir="2700000" algn="tl">
                  <a:srgbClr val="000000"/>
                </a:outerShdw>
              </a:effectLst>
            </a:endParaRPr>
          </a:p>
          <a:p>
            <a:pPr marL="400050" indent="-400050">
              <a:lnSpc>
                <a:spcPct val="90000"/>
              </a:lnSpc>
              <a:tabLst>
                <a:tab pos="288925" algn="l"/>
                <a:tab pos="635000" algn="l"/>
              </a:tabLst>
              <a:defRPr/>
            </a:pPr>
            <a:r>
              <a:rPr lang="en-US" sz="2200" dirty="0">
                <a:effectLst>
                  <a:outerShdw blurRad="38100" dist="38100" dir="2700000" algn="tl">
                    <a:srgbClr val="000000"/>
                  </a:outerShdw>
                </a:effectLst>
              </a:rPr>
              <a:t>	      </a:t>
            </a:r>
          </a:p>
        </p:txBody>
      </p:sp>
      <p:sp>
        <p:nvSpPr>
          <p:cNvPr id="40" name="Rectangle 5"/>
          <p:cNvSpPr>
            <a:spLocks noChangeArrowheads="1"/>
          </p:cNvSpPr>
          <p:nvPr/>
        </p:nvSpPr>
        <p:spPr bwMode="auto">
          <a:xfrm>
            <a:off x="293688" y="4445000"/>
            <a:ext cx="8610600" cy="804863"/>
          </a:xfrm>
          <a:prstGeom prst="rect">
            <a:avLst/>
          </a:prstGeom>
          <a:solidFill>
            <a:srgbClr val="FFFF00"/>
          </a:solidFill>
          <a:ln w="9525">
            <a:pattFill prst="solidDmnd">
              <a:fgClr>
                <a:schemeClr val="hlink"/>
              </a:fgClr>
              <a:bgClr>
                <a:schemeClr val="accent2"/>
              </a:bgClr>
            </a:pattFill>
            <a:miter lim="800000"/>
            <a:headEnd/>
            <a:tailEnd/>
          </a:ln>
          <a:effectLst/>
        </p:spPr>
        <p:txBody>
          <a:bodyPr/>
          <a:lstStyle/>
          <a:p>
            <a:pPr marL="400050" indent="-400050">
              <a:lnSpc>
                <a:spcPct val="90000"/>
              </a:lnSpc>
              <a:tabLst>
                <a:tab pos="288925" algn="l"/>
                <a:tab pos="635000" algn="l"/>
              </a:tabLst>
              <a:defRPr/>
            </a:pPr>
            <a:endParaRPr lang="en-US" sz="2200" dirty="0">
              <a:effectLst>
                <a:outerShdw blurRad="38100" dist="38100" dir="2700000" algn="tl">
                  <a:srgbClr val="000000"/>
                </a:outerShdw>
              </a:effectLst>
            </a:endParaRPr>
          </a:p>
          <a:p>
            <a:pPr marL="400050" indent="-400050">
              <a:lnSpc>
                <a:spcPct val="90000"/>
              </a:lnSpc>
              <a:tabLst>
                <a:tab pos="288925" algn="l"/>
                <a:tab pos="635000" algn="l"/>
              </a:tabLst>
              <a:defRPr/>
            </a:pPr>
            <a:r>
              <a:rPr lang="en-US" sz="2200" dirty="0">
                <a:effectLst>
                  <a:outerShdw blurRad="38100" dist="38100" dir="2700000" algn="tl">
                    <a:srgbClr val="000000"/>
                  </a:outerShdw>
                </a:effectLst>
              </a:rPr>
              <a:t>	      </a:t>
            </a:r>
          </a:p>
        </p:txBody>
      </p:sp>
      <p:sp>
        <p:nvSpPr>
          <p:cNvPr id="31748" name="Rectangle 3"/>
          <p:cNvSpPr>
            <a:spLocks noGrp="1" noChangeArrowheads="1"/>
          </p:cNvSpPr>
          <p:nvPr>
            <p:ph type="title" idx="4294967295"/>
          </p:nvPr>
        </p:nvSpPr>
        <p:spPr>
          <a:xfrm>
            <a:off x="0" y="71438"/>
            <a:ext cx="9144000" cy="762000"/>
          </a:xfrm>
        </p:spPr>
        <p:txBody>
          <a:bodyPr anchor="ctr"/>
          <a:lstStyle/>
          <a:p>
            <a:pPr marL="742950" indent="-396875" eaLnBrk="1" hangingPunct="1"/>
            <a:r>
              <a:rPr lang="en-US" altLang="en-US" sz="3000"/>
              <a:t>Practice Problem</a:t>
            </a:r>
          </a:p>
        </p:txBody>
      </p:sp>
      <p:sp>
        <p:nvSpPr>
          <p:cNvPr id="826373" name="Rectangle 5"/>
          <p:cNvSpPr>
            <a:spLocks noChangeArrowheads="1"/>
          </p:cNvSpPr>
          <p:nvPr/>
        </p:nvSpPr>
        <p:spPr bwMode="auto">
          <a:xfrm>
            <a:off x="304800" y="1720850"/>
            <a:ext cx="8294688" cy="2159000"/>
          </a:xfrm>
          <a:prstGeom prst="rect">
            <a:avLst/>
          </a:prstGeom>
          <a:solidFill>
            <a:srgbClr val="FFFF00"/>
          </a:solidFill>
          <a:ln w="9525">
            <a:pattFill prst="solidDmnd">
              <a:fgClr>
                <a:schemeClr val="hlink"/>
              </a:fgClr>
              <a:bgClr>
                <a:schemeClr val="accent2"/>
              </a:bgClr>
            </a:pattFill>
            <a:miter lim="800000"/>
            <a:headEnd/>
            <a:tailEnd/>
          </a:ln>
          <a:effectLst/>
        </p:spPr>
        <p:txBody>
          <a:bodyPr/>
          <a:lstStyle/>
          <a:p>
            <a:pPr marL="400050" indent="-400050">
              <a:lnSpc>
                <a:spcPct val="90000"/>
              </a:lnSpc>
              <a:tabLst>
                <a:tab pos="288925" algn="l"/>
                <a:tab pos="635000" algn="l"/>
              </a:tabLst>
              <a:defRPr/>
            </a:pPr>
            <a:endParaRPr lang="en-US" sz="2200" dirty="0">
              <a:effectLst>
                <a:outerShdw blurRad="38100" dist="38100" dir="2700000" algn="tl">
                  <a:srgbClr val="000000"/>
                </a:outerShdw>
              </a:effectLst>
            </a:endParaRPr>
          </a:p>
          <a:p>
            <a:pPr marL="400050" indent="-400050">
              <a:lnSpc>
                <a:spcPct val="90000"/>
              </a:lnSpc>
              <a:tabLst>
                <a:tab pos="288925" algn="l"/>
                <a:tab pos="635000" algn="l"/>
              </a:tabLst>
              <a:defRPr/>
            </a:pPr>
            <a:r>
              <a:rPr lang="en-US" sz="2200" dirty="0">
                <a:effectLst>
                  <a:outerShdw blurRad="38100" dist="38100" dir="2700000" algn="tl">
                    <a:srgbClr val="000000"/>
                  </a:outerShdw>
                </a:effectLst>
              </a:rPr>
              <a:t>	      </a:t>
            </a:r>
          </a:p>
        </p:txBody>
      </p:sp>
      <p:graphicFrame>
        <p:nvGraphicFramePr>
          <p:cNvPr id="826374" name="Object 2"/>
          <p:cNvGraphicFramePr>
            <a:graphicFrameLocks noChangeAspect="1"/>
          </p:cNvGraphicFramePr>
          <p:nvPr/>
        </p:nvGraphicFramePr>
        <p:xfrm>
          <a:off x="476250" y="2957513"/>
          <a:ext cx="2049463" cy="560387"/>
        </p:xfrm>
        <a:graphic>
          <a:graphicData uri="http://schemas.openxmlformats.org/presentationml/2006/ole">
            <mc:AlternateContent xmlns:mc="http://schemas.openxmlformats.org/markup-compatibility/2006">
              <mc:Choice xmlns:v="urn:schemas-microsoft-com:vml" Requires="v">
                <p:oleObj spid="_x0000_s32495" name="Equation" r:id="rId4" imgW="1625400" imgH="444240" progId="Equation.3">
                  <p:embed/>
                </p:oleObj>
              </mc:Choice>
              <mc:Fallback>
                <p:oleObj name="Equation" r:id="rId4" imgW="1625400" imgH="444240" progId="Equation.3">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76250" y="2957513"/>
                        <a:ext cx="2049463" cy="560387"/>
                      </a:xfrm>
                      <a:prstGeom prst="rect">
                        <a:avLst/>
                      </a:prstGeom>
                      <a:noFill/>
                      <a:ln>
                        <a:noFill/>
                      </a:ln>
                      <a:extLst>
                        <a:ext uri="{909E8E84-426E-40DD-AFC4-6F175D3DCCD1}">
                          <a14:hiddenFill xmlns:a14="http://schemas.microsoft.com/office/drawing/2010/main">
                            <a:solidFill>
                              <a:schemeClr val="tx2"/>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826375" name="Object 3"/>
          <p:cNvGraphicFramePr>
            <a:graphicFrameLocks noChangeAspect="1"/>
          </p:cNvGraphicFramePr>
          <p:nvPr/>
        </p:nvGraphicFramePr>
        <p:xfrm>
          <a:off x="2746375" y="2970213"/>
          <a:ext cx="2801938" cy="495300"/>
        </p:xfrm>
        <a:graphic>
          <a:graphicData uri="http://schemas.openxmlformats.org/presentationml/2006/ole">
            <mc:AlternateContent xmlns:mc="http://schemas.openxmlformats.org/markup-compatibility/2006">
              <mc:Choice xmlns:v="urn:schemas-microsoft-com:vml" Requires="v">
                <p:oleObj spid="_x0000_s32496" name="Equation" r:id="rId6" imgW="2222500" imgH="393700" progId="Equation.3">
                  <p:embed/>
                </p:oleObj>
              </mc:Choice>
              <mc:Fallback>
                <p:oleObj name="Equation" r:id="rId6" imgW="2222500" imgH="393700" progId="Equation.3">
                  <p:embed/>
                  <p:pic>
                    <p:nvPicPr>
                      <p:cNvPr id="0"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746375" y="2970213"/>
                        <a:ext cx="2801938" cy="495300"/>
                      </a:xfrm>
                      <a:prstGeom prst="rect">
                        <a:avLst/>
                      </a:prstGeom>
                      <a:noFill/>
                      <a:ln>
                        <a:noFill/>
                      </a:ln>
                      <a:extLst>
                        <a:ext uri="{909E8E84-426E-40DD-AFC4-6F175D3DCCD1}">
                          <a14:hiddenFill xmlns:a14="http://schemas.microsoft.com/office/drawing/2010/main">
                            <a:solidFill>
                              <a:schemeClr val="tx2"/>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826376" name="Object 4"/>
          <p:cNvGraphicFramePr>
            <a:graphicFrameLocks noChangeAspect="1"/>
          </p:cNvGraphicFramePr>
          <p:nvPr/>
        </p:nvGraphicFramePr>
        <p:xfrm>
          <a:off x="4716463" y="3114675"/>
          <a:ext cx="962025" cy="223838"/>
        </p:xfrm>
        <a:graphic>
          <a:graphicData uri="http://schemas.openxmlformats.org/presentationml/2006/ole">
            <mc:AlternateContent xmlns:mc="http://schemas.openxmlformats.org/markup-compatibility/2006">
              <mc:Choice xmlns:v="urn:schemas-microsoft-com:vml" Requires="v">
                <p:oleObj spid="_x0000_s32497" name="Equation" r:id="rId8" imgW="761669" imgH="177723" progId="Equation.3">
                  <p:embed/>
                </p:oleObj>
              </mc:Choice>
              <mc:Fallback>
                <p:oleObj name="Equation" r:id="rId8" imgW="761669" imgH="177723" progId="Equation.3">
                  <p:embed/>
                  <p:pic>
                    <p:nvPicPr>
                      <p:cNvPr id="0" name="Object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716463" y="3114675"/>
                        <a:ext cx="962025" cy="223838"/>
                      </a:xfrm>
                      <a:prstGeom prst="rect">
                        <a:avLst/>
                      </a:prstGeom>
                      <a:solidFill>
                        <a:srgbClr val="FFFF99"/>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826382" name="Rectangle 14"/>
          <p:cNvSpPr>
            <a:spLocks noChangeArrowheads="1"/>
          </p:cNvSpPr>
          <p:nvPr/>
        </p:nvSpPr>
        <p:spPr bwMode="auto">
          <a:xfrm>
            <a:off x="334963" y="4117975"/>
            <a:ext cx="3052762"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miter lim="800000"/>
                <a:headEnd/>
                <a:tailEnd/>
              </a14:hiddenLine>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nSpc>
                <a:spcPct val="90000"/>
              </a:lnSpc>
            </a:pPr>
            <a:r>
              <a:rPr lang="en-US" altLang="en-US" sz="2200"/>
              <a:t>Using Modified Duration</a:t>
            </a:r>
          </a:p>
        </p:txBody>
      </p:sp>
      <p:sp>
        <p:nvSpPr>
          <p:cNvPr id="826388" name="Rectangle 20"/>
          <p:cNvSpPr>
            <a:spLocks noChangeArrowheads="1"/>
          </p:cNvSpPr>
          <p:nvPr/>
        </p:nvSpPr>
        <p:spPr bwMode="auto">
          <a:xfrm>
            <a:off x="292100" y="5251450"/>
            <a:ext cx="577056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miter lim="800000"/>
                <a:headEnd/>
                <a:tailEnd/>
              </a14:hiddenLine>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nSpc>
                <a:spcPct val="90000"/>
              </a:lnSpc>
            </a:pPr>
            <a:r>
              <a:rPr lang="en-US" altLang="en-US" sz="2200"/>
              <a:t>Predicted Price Change Using Modified Duration</a:t>
            </a:r>
            <a:endParaRPr lang="en-US" altLang="en-US" sz="2200" baseline="-25000"/>
          </a:p>
        </p:txBody>
      </p:sp>
      <p:graphicFrame>
        <p:nvGraphicFramePr>
          <p:cNvPr id="826394" name="Object 5"/>
          <p:cNvGraphicFramePr>
            <a:graphicFrameLocks noChangeAspect="1"/>
          </p:cNvGraphicFramePr>
          <p:nvPr/>
        </p:nvGraphicFramePr>
        <p:xfrm>
          <a:off x="371475" y="4475163"/>
          <a:ext cx="2014538" cy="728662"/>
        </p:xfrm>
        <a:graphic>
          <a:graphicData uri="http://schemas.openxmlformats.org/presentationml/2006/ole">
            <mc:AlternateContent xmlns:mc="http://schemas.openxmlformats.org/markup-compatibility/2006">
              <mc:Choice xmlns:v="urn:schemas-microsoft-com:vml" Requires="v">
                <p:oleObj spid="_x0000_s32498" name="Equation" r:id="rId10" imgW="1231560" imgH="444240" progId="Equation.3">
                  <p:embed/>
                </p:oleObj>
              </mc:Choice>
              <mc:Fallback>
                <p:oleObj name="Equation" r:id="rId10" imgW="1231560" imgH="444240" progId="Equation.3">
                  <p:embed/>
                  <p:pic>
                    <p:nvPicPr>
                      <p:cNvPr id="0" name="Object 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71475" y="4475163"/>
                        <a:ext cx="2014538" cy="728662"/>
                      </a:xfrm>
                      <a:prstGeom prst="rect">
                        <a:avLst/>
                      </a:prstGeom>
                      <a:noFill/>
                      <a:ln>
                        <a:noFill/>
                      </a:ln>
                      <a:extLst>
                        <a:ext uri="{909E8E84-426E-40DD-AFC4-6F175D3DCCD1}">
                          <a14:hiddenFill xmlns:a14="http://schemas.microsoft.com/office/drawing/2010/main">
                            <a:solidFill>
                              <a:schemeClr val="tx2"/>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826398" name="Object 6"/>
          <p:cNvGraphicFramePr>
            <a:graphicFrameLocks noChangeAspect="1"/>
          </p:cNvGraphicFramePr>
          <p:nvPr/>
        </p:nvGraphicFramePr>
        <p:xfrm>
          <a:off x="2479675" y="4495800"/>
          <a:ext cx="3965575" cy="646113"/>
        </p:xfrm>
        <a:graphic>
          <a:graphicData uri="http://schemas.openxmlformats.org/presentationml/2006/ole">
            <mc:AlternateContent xmlns:mc="http://schemas.openxmlformats.org/markup-compatibility/2006">
              <mc:Choice xmlns:v="urn:schemas-microsoft-com:vml" Requires="v">
                <p:oleObj spid="_x0000_s32499" name="Equation" r:id="rId12" imgW="2425700" imgH="393700" progId="Equation.3">
                  <p:embed/>
                </p:oleObj>
              </mc:Choice>
              <mc:Fallback>
                <p:oleObj name="Equation" r:id="rId12" imgW="2425700" imgH="393700" progId="Equation.3">
                  <p:embed/>
                  <p:pic>
                    <p:nvPicPr>
                      <p:cNvPr id="0" name="Object 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479675" y="4495800"/>
                        <a:ext cx="3965575" cy="646113"/>
                      </a:xfrm>
                      <a:prstGeom prst="rect">
                        <a:avLst/>
                      </a:prstGeom>
                      <a:noFill/>
                      <a:ln>
                        <a:noFill/>
                      </a:ln>
                      <a:extLst>
                        <a:ext uri="{909E8E84-426E-40DD-AFC4-6F175D3DCCD1}">
                          <a14:hiddenFill xmlns:a14="http://schemas.microsoft.com/office/drawing/2010/main">
                            <a:solidFill>
                              <a:schemeClr val="tx2"/>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826399" name="Object 7"/>
          <p:cNvGraphicFramePr>
            <a:graphicFrameLocks noChangeAspect="1"/>
          </p:cNvGraphicFramePr>
          <p:nvPr/>
        </p:nvGraphicFramePr>
        <p:xfrm>
          <a:off x="5235575" y="4659313"/>
          <a:ext cx="1058863" cy="290512"/>
        </p:xfrm>
        <a:graphic>
          <a:graphicData uri="http://schemas.openxmlformats.org/presentationml/2006/ole">
            <mc:AlternateContent xmlns:mc="http://schemas.openxmlformats.org/markup-compatibility/2006">
              <mc:Choice xmlns:v="urn:schemas-microsoft-com:vml" Requires="v">
                <p:oleObj spid="_x0000_s32500" name="Equation" r:id="rId14" imgW="647419" imgH="177723" progId="Equation.3">
                  <p:embed/>
                </p:oleObj>
              </mc:Choice>
              <mc:Fallback>
                <p:oleObj name="Equation" r:id="rId14" imgW="647419" imgH="177723" progId="Equation.3">
                  <p:embed/>
                  <p:pic>
                    <p:nvPicPr>
                      <p:cNvPr id="0" name="Object 7"/>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235575" y="4659313"/>
                        <a:ext cx="1058863" cy="290512"/>
                      </a:xfrm>
                      <a:prstGeom prst="rect">
                        <a:avLst/>
                      </a:prstGeom>
                      <a:noFill/>
                      <a:ln>
                        <a:noFill/>
                      </a:ln>
                      <a:extLst>
                        <a:ext uri="{909E8E84-426E-40DD-AFC4-6F175D3DCCD1}">
                          <a14:hiddenFill xmlns:a14="http://schemas.microsoft.com/office/drawing/2010/main">
                            <a:solidFill>
                              <a:schemeClr val="tx2"/>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826400" name="Object 8"/>
          <p:cNvGraphicFramePr>
            <a:graphicFrameLocks noChangeAspect="1"/>
          </p:cNvGraphicFramePr>
          <p:nvPr/>
        </p:nvGraphicFramePr>
        <p:xfrm>
          <a:off x="606425" y="5600700"/>
          <a:ext cx="2170113" cy="598488"/>
        </p:xfrm>
        <a:graphic>
          <a:graphicData uri="http://schemas.openxmlformats.org/presentationml/2006/ole">
            <mc:AlternateContent xmlns:mc="http://schemas.openxmlformats.org/markup-compatibility/2006">
              <mc:Choice xmlns:v="urn:schemas-microsoft-com:vml" Requires="v">
                <p:oleObj spid="_x0000_s32501" name="Equation" r:id="rId16" imgW="1422360" imgH="393480" progId="Equation.3">
                  <p:embed/>
                </p:oleObj>
              </mc:Choice>
              <mc:Fallback>
                <p:oleObj name="Equation" r:id="rId16" imgW="1422360" imgH="393480" progId="Equation.3">
                  <p:embed/>
                  <p:pic>
                    <p:nvPicPr>
                      <p:cNvPr id="0" name="Object 8"/>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606425" y="5600700"/>
                        <a:ext cx="2170113" cy="598488"/>
                      </a:xfrm>
                      <a:prstGeom prst="rect">
                        <a:avLst/>
                      </a:prstGeom>
                      <a:noFill/>
                      <a:ln>
                        <a:noFill/>
                      </a:ln>
                      <a:extLst>
                        <a:ext uri="{909E8E84-426E-40DD-AFC4-6F175D3DCCD1}">
                          <a14:hiddenFill xmlns:a14="http://schemas.microsoft.com/office/drawing/2010/main">
                            <a:solidFill>
                              <a:schemeClr val="tx2"/>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826402" name="Object 9"/>
          <p:cNvGraphicFramePr>
            <a:graphicFrameLocks noChangeAspect="1"/>
          </p:cNvGraphicFramePr>
          <p:nvPr/>
        </p:nvGraphicFramePr>
        <p:xfrm>
          <a:off x="3038475" y="5767388"/>
          <a:ext cx="3509963" cy="269875"/>
        </p:xfrm>
        <a:graphic>
          <a:graphicData uri="http://schemas.openxmlformats.org/presentationml/2006/ole">
            <mc:AlternateContent xmlns:mc="http://schemas.openxmlformats.org/markup-compatibility/2006">
              <mc:Choice xmlns:v="urn:schemas-microsoft-com:vml" Requires="v">
                <p:oleObj spid="_x0000_s32502" name="Equation" r:id="rId18" imgW="2298700" imgH="177800" progId="Equation.3">
                  <p:embed/>
                </p:oleObj>
              </mc:Choice>
              <mc:Fallback>
                <p:oleObj name="Equation" r:id="rId18" imgW="2298700" imgH="177800" progId="Equation.3">
                  <p:embed/>
                  <p:pic>
                    <p:nvPicPr>
                      <p:cNvPr id="0" name="Object 9"/>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3038475" y="5767388"/>
                        <a:ext cx="3509963" cy="269875"/>
                      </a:xfrm>
                      <a:prstGeom prst="rect">
                        <a:avLst/>
                      </a:prstGeom>
                      <a:noFill/>
                      <a:ln>
                        <a:noFill/>
                      </a:ln>
                      <a:extLst>
                        <a:ext uri="{909E8E84-426E-40DD-AFC4-6F175D3DCCD1}">
                          <a14:hiddenFill xmlns:a14="http://schemas.microsoft.com/office/drawing/2010/main">
                            <a:solidFill>
                              <a:schemeClr val="tx2"/>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826403" name="Object 10"/>
          <p:cNvGraphicFramePr>
            <a:graphicFrameLocks noChangeAspect="1"/>
          </p:cNvGraphicFramePr>
          <p:nvPr/>
        </p:nvGraphicFramePr>
        <p:xfrm>
          <a:off x="5308600" y="5749925"/>
          <a:ext cx="1163638" cy="269875"/>
        </p:xfrm>
        <a:graphic>
          <a:graphicData uri="http://schemas.openxmlformats.org/presentationml/2006/ole">
            <mc:AlternateContent xmlns:mc="http://schemas.openxmlformats.org/markup-compatibility/2006">
              <mc:Choice xmlns:v="urn:schemas-microsoft-com:vml" Requires="v">
                <p:oleObj spid="_x0000_s32503" name="Equation" r:id="rId20" imgW="761669" imgH="177723" progId="Equation.3">
                  <p:embed/>
                </p:oleObj>
              </mc:Choice>
              <mc:Fallback>
                <p:oleObj name="Equation" r:id="rId20" imgW="761669" imgH="177723" progId="Equation.3">
                  <p:embed/>
                  <p:pic>
                    <p:nvPicPr>
                      <p:cNvPr id="0" name="Object 10"/>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5308600" y="5749925"/>
                        <a:ext cx="1163638" cy="269875"/>
                      </a:xfrm>
                      <a:prstGeom prst="rect">
                        <a:avLst/>
                      </a:prstGeom>
                      <a:solidFill>
                        <a:srgbClr val="FFFF99"/>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826407" name="Object 11"/>
          <p:cNvGraphicFramePr>
            <a:graphicFrameLocks noChangeAspect="1"/>
          </p:cNvGraphicFramePr>
          <p:nvPr/>
        </p:nvGraphicFramePr>
        <p:xfrm>
          <a:off x="312738" y="1730375"/>
          <a:ext cx="4002087" cy="593725"/>
        </p:xfrm>
        <a:graphic>
          <a:graphicData uri="http://schemas.openxmlformats.org/presentationml/2006/ole">
            <mc:AlternateContent xmlns:mc="http://schemas.openxmlformats.org/markup-compatibility/2006">
              <mc:Choice xmlns:v="urn:schemas-microsoft-com:vml" Requires="v">
                <p:oleObj spid="_x0000_s32504" name="Equation" r:id="rId22" imgW="3263900" imgH="482600" progId="Equation.3">
                  <p:embed/>
                </p:oleObj>
              </mc:Choice>
              <mc:Fallback>
                <p:oleObj name="Equation" r:id="rId22" imgW="3263900" imgH="482600" progId="Equation.3">
                  <p:embed/>
                  <p:pic>
                    <p:nvPicPr>
                      <p:cNvPr id="0" name="Object 11"/>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312738" y="1730375"/>
                        <a:ext cx="4002087" cy="593725"/>
                      </a:xfrm>
                      <a:prstGeom prst="rect">
                        <a:avLst/>
                      </a:prstGeom>
                      <a:noFill/>
                      <a:ln>
                        <a:noFill/>
                      </a:ln>
                      <a:extLst>
                        <a:ext uri="{909E8E84-426E-40DD-AFC4-6F175D3DCCD1}">
                          <a14:hiddenFill xmlns:a14="http://schemas.microsoft.com/office/drawing/2010/main">
                            <a:solidFill>
                              <a:schemeClr val="tx2"/>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826411" name="Object 12"/>
          <p:cNvGraphicFramePr>
            <a:graphicFrameLocks noChangeAspect="1"/>
          </p:cNvGraphicFramePr>
          <p:nvPr/>
        </p:nvGraphicFramePr>
        <p:xfrm>
          <a:off x="4306888" y="4491038"/>
          <a:ext cx="892175" cy="646112"/>
        </p:xfrm>
        <a:graphic>
          <a:graphicData uri="http://schemas.openxmlformats.org/presentationml/2006/ole">
            <mc:AlternateContent xmlns:mc="http://schemas.openxmlformats.org/markup-compatibility/2006">
              <mc:Choice xmlns:v="urn:schemas-microsoft-com:vml" Requires="v">
                <p:oleObj spid="_x0000_s32505" name="Equation" r:id="rId24" imgW="545863" imgH="393529" progId="Equation.3">
                  <p:embed/>
                </p:oleObj>
              </mc:Choice>
              <mc:Fallback>
                <p:oleObj name="Equation" r:id="rId24" imgW="545863" imgH="393529" progId="Equation.3">
                  <p:embed/>
                  <p:pic>
                    <p:nvPicPr>
                      <p:cNvPr id="0" name="Object 12"/>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4306888" y="4491038"/>
                        <a:ext cx="892175" cy="646112"/>
                      </a:xfrm>
                      <a:prstGeom prst="rect">
                        <a:avLst/>
                      </a:prstGeom>
                      <a:noFill/>
                      <a:ln>
                        <a:noFill/>
                      </a:ln>
                      <a:extLst>
                        <a:ext uri="{909E8E84-426E-40DD-AFC4-6F175D3DCCD1}">
                          <a14:hiddenFill xmlns:a14="http://schemas.microsoft.com/office/drawing/2010/main">
                            <a:solidFill>
                              <a:schemeClr val="tx2"/>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826412" name="Line 44"/>
          <p:cNvSpPr>
            <a:spLocks noChangeAspect="1" noChangeShapeType="1"/>
          </p:cNvSpPr>
          <p:nvPr/>
        </p:nvSpPr>
        <p:spPr bwMode="auto">
          <a:xfrm>
            <a:off x="298450" y="4130675"/>
            <a:ext cx="8604250" cy="0"/>
          </a:xfrm>
          <a:prstGeom prst="line">
            <a:avLst/>
          </a:prstGeom>
          <a:noFill/>
          <a:ln w="38100">
            <a:solidFill>
              <a:schemeClr val="bg2"/>
            </a:solidFill>
            <a:round/>
            <a:headEnd/>
            <a:tailEnd/>
          </a:ln>
          <a:effectLst/>
        </p:spPr>
        <p:txBody>
          <a:bodyPr>
            <a:spAutoFit/>
          </a:bodyPr>
          <a:lstStyle/>
          <a:p>
            <a:pPr>
              <a:defRPr/>
            </a:pPr>
            <a:endParaRPr lang="en-US">
              <a:effectLst>
                <a:outerShdw blurRad="38100" dist="38100" dir="2700000" algn="tl">
                  <a:srgbClr val="000000">
                    <a:alpha val="43137"/>
                  </a:srgbClr>
                </a:outerShdw>
              </a:effectLst>
            </a:endParaRPr>
          </a:p>
        </p:txBody>
      </p:sp>
      <p:graphicFrame>
        <p:nvGraphicFramePr>
          <p:cNvPr id="826414" name="Object 13"/>
          <p:cNvGraphicFramePr>
            <a:graphicFrameLocks noChangeAspect="1"/>
          </p:cNvGraphicFramePr>
          <p:nvPr/>
        </p:nvGraphicFramePr>
        <p:xfrm>
          <a:off x="476250" y="2303463"/>
          <a:ext cx="6891338" cy="660400"/>
        </p:xfrm>
        <a:graphic>
          <a:graphicData uri="http://schemas.openxmlformats.org/presentationml/2006/ole">
            <mc:AlternateContent xmlns:mc="http://schemas.openxmlformats.org/markup-compatibility/2006">
              <mc:Choice xmlns:v="urn:schemas-microsoft-com:vml" Requires="v">
                <p:oleObj spid="_x0000_s32506" name="Equation" r:id="rId26" imgW="5029200" imgH="457200" progId="Equation.3">
                  <p:embed/>
                </p:oleObj>
              </mc:Choice>
              <mc:Fallback>
                <p:oleObj name="Equation" r:id="rId26" imgW="5029200" imgH="457200" progId="Equation.3">
                  <p:embed/>
                  <p:pic>
                    <p:nvPicPr>
                      <p:cNvPr id="0" name="Object 13"/>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476250" y="2303463"/>
                        <a:ext cx="6891338" cy="660400"/>
                      </a:xfrm>
                      <a:prstGeom prst="rect">
                        <a:avLst/>
                      </a:prstGeom>
                      <a:noFill/>
                      <a:ln>
                        <a:noFill/>
                      </a:ln>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 name="Object 14"/>
          <p:cNvGraphicFramePr>
            <a:graphicFrameLocks noChangeAspect="1"/>
          </p:cNvGraphicFramePr>
          <p:nvPr/>
        </p:nvGraphicFramePr>
        <p:xfrm>
          <a:off x="365125" y="1871663"/>
          <a:ext cx="373063" cy="265112"/>
        </p:xfrm>
        <a:graphic>
          <a:graphicData uri="http://schemas.openxmlformats.org/presentationml/2006/ole">
            <mc:AlternateContent xmlns:mc="http://schemas.openxmlformats.org/markup-compatibility/2006">
              <mc:Choice xmlns:v="urn:schemas-microsoft-com:vml" Requires="v">
                <p:oleObj spid="_x0000_s32507" name="Equation" r:id="rId28" imgW="304560" imgH="228600" progId="Equation.3">
                  <p:embed/>
                </p:oleObj>
              </mc:Choice>
              <mc:Fallback>
                <p:oleObj name="Equation" r:id="rId28" imgW="304560" imgH="228600" progId="Equation.3">
                  <p:embed/>
                  <p:pic>
                    <p:nvPicPr>
                      <p:cNvPr id="0" name="Object 14"/>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365125" y="1871663"/>
                        <a:ext cx="373063" cy="265112"/>
                      </a:xfrm>
                      <a:prstGeom prst="rect">
                        <a:avLst/>
                      </a:prstGeom>
                      <a:noFill/>
                      <a:ln>
                        <a:noFill/>
                      </a:ln>
                      <a:extLst>
                        <a:ext uri="{909E8E84-426E-40DD-AFC4-6F175D3DCCD1}">
                          <a14:hiddenFill xmlns:a14="http://schemas.microsoft.com/office/drawing/2010/main">
                            <a:solidFill>
                              <a:schemeClr val="tx2"/>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4" name="Object 15"/>
          <p:cNvGraphicFramePr>
            <a:graphicFrameLocks noChangeAspect="1"/>
          </p:cNvGraphicFramePr>
          <p:nvPr/>
        </p:nvGraphicFramePr>
        <p:xfrm>
          <a:off x="3335338" y="1897063"/>
          <a:ext cx="831850" cy="250825"/>
        </p:xfrm>
        <a:graphic>
          <a:graphicData uri="http://schemas.openxmlformats.org/presentationml/2006/ole">
            <mc:AlternateContent xmlns:mc="http://schemas.openxmlformats.org/markup-compatibility/2006">
              <mc:Choice xmlns:v="urn:schemas-microsoft-com:vml" Requires="v">
                <p:oleObj spid="_x0000_s32508" name="Equation" r:id="rId30" imgW="596900" imgH="190500" progId="Equation.3">
                  <p:embed/>
                </p:oleObj>
              </mc:Choice>
              <mc:Fallback>
                <p:oleObj name="Equation" r:id="rId30" imgW="596900" imgH="190500" progId="Equation.3">
                  <p:embed/>
                  <p:pic>
                    <p:nvPicPr>
                      <p:cNvPr id="0" name="Object 15"/>
                      <p:cNvPicPr>
                        <a:picLocks noChangeAspect="1" noChangeArrowheads="1"/>
                      </p:cNvPicPr>
                      <p:nvPr/>
                    </p:nvPicPr>
                    <p:blipFill>
                      <a:blip r:embed="rId31">
                        <a:extLst>
                          <a:ext uri="{28A0092B-C50C-407E-A947-70E740481C1C}">
                            <a14:useLocalDpi xmlns:a14="http://schemas.microsoft.com/office/drawing/2010/main" val="0"/>
                          </a:ext>
                        </a:extLst>
                      </a:blip>
                      <a:srcRect/>
                      <a:stretch>
                        <a:fillRect/>
                      </a:stretch>
                    </p:blipFill>
                    <p:spPr bwMode="auto">
                      <a:xfrm>
                        <a:off x="3335338" y="1897063"/>
                        <a:ext cx="831850" cy="250825"/>
                      </a:xfrm>
                      <a:prstGeom prst="rect">
                        <a:avLst/>
                      </a:prstGeom>
                      <a:noFill/>
                      <a:ln>
                        <a:noFill/>
                      </a:ln>
                      <a:extLst>
                        <a:ext uri="{909E8E84-426E-40DD-AFC4-6F175D3DCCD1}">
                          <a14:hiddenFill xmlns:a14="http://schemas.microsoft.com/office/drawing/2010/main">
                            <a:solidFill>
                              <a:schemeClr val="tx2"/>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5" name="Object 16"/>
          <p:cNvGraphicFramePr>
            <a:graphicFrameLocks noChangeAspect="1"/>
          </p:cNvGraphicFramePr>
          <p:nvPr/>
        </p:nvGraphicFramePr>
        <p:xfrm>
          <a:off x="304800" y="2451100"/>
          <a:ext cx="835025" cy="330200"/>
        </p:xfrm>
        <a:graphic>
          <a:graphicData uri="http://schemas.openxmlformats.org/presentationml/2006/ole">
            <mc:AlternateContent xmlns:mc="http://schemas.openxmlformats.org/markup-compatibility/2006">
              <mc:Choice xmlns:v="urn:schemas-microsoft-com:vml" Requires="v">
                <p:oleObj spid="_x0000_s32509" name="Equation" r:id="rId32" imgW="609600" imgH="228600" progId="Equation.3">
                  <p:embed/>
                </p:oleObj>
              </mc:Choice>
              <mc:Fallback>
                <p:oleObj name="Equation" r:id="rId32" imgW="609600" imgH="228600" progId="Equation.3">
                  <p:embed/>
                  <p:pic>
                    <p:nvPicPr>
                      <p:cNvPr id="0" name="Object 16"/>
                      <p:cNvPicPr>
                        <a:picLocks noChangeAspect="1" noChangeArrowheads="1"/>
                      </p:cNvPicPr>
                      <p:nvPr/>
                    </p:nvPicPr>
                    <p:blipFill>
                      <a:blip r:embed="rId33">
                        <a:extLst>
                          <a:ext uri="{28A0092B-C50C-407E-A947-70E740481C1C}">
                            <a14:useLocalDpi xmlns:a14="http://schemas.microsoft.com/office/drawing/2010/main" val="0"/>
                          </a:ext>
                        </a:extLst>
                      </a:blip>
                      <a:srcRect/>
                      <a:stretch>
                        <a:fillRect/>
                      </a:stretch>
                    </p:blipFill>
                    <p:spPr bwMode="auto">
                      <a:xfrm>
                        <a:off x="304800" y="2451100"/>
                        <a:ext cx="835025" cy="330200"/>
                      </a:xfrm>
                      <a:prstGeom prst="rect">
                        <a:avLst/>
                      </a:prstGeom>
                      <a:noFill/>
                      <a:ln>
                        <a:noFill/>
                      </a:ln>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 name="Object 17"/>
          <p:cNvGraphicFramePr>
            <a:graphicFrameLocks noChangeAspect="1"/>
          </p:cNvGraphicFramePr>
          <p:nvPr/>
        </p:nvGraphicFramePr>
        <p:xfrm>
          <a:off x="6256338" y="2519363"/>
          <a:ext cx="2336800" cy="266700"/>
        </p:xfrm>
        <a:graphic>
          <a:graphicData uri="http://schemas.openxmlformats.org/presentationml/2006/ole">
            <mc:AlternateContent xmlns:mc="http://schemas.openxmlformats.org/markup-compatibility/2006">
              <mc:Choice xmlns:v="urn:schemas-microsoft-com:vml" Requires="v">
                <p:oleObj spid="_x0000_s32510" name="Equation" r:id="rId34" imgW="1676400" imgH="203200" progId="Equation.3">
                  <p:embed/>
                </p:oleObj>
              </mc:Choice>
              <mc:Fallback>
                <p:oleObj name="Equation" r:id="rId34" imgW="1676400" imgH="203200" progId="Equation.3">
                  <p:embed/>
                  <p:pic>
                    <p:nvPicPr>
                      <p:cNvPr id="0" name="Object 17"/>
                      <p:cNvPicPr>
                        <a:picLocks noChangeAspect="1" noChangeArrowheads="1"/>
                      </p:cNvPicPr>
                      <p:nvPr/>
                    </p:nvPicPr>
                    <p:blipFill>
                      <a:blip r:embed="rId35">
                        <a:extLst>
                          <a:ext uri="{28A0092B-C50C-407E-A947-70E740481C1C}">
                            <a14:useLocalDpi xmlns:a14="http://schemas.microsoft.com/office/drawing/2010/main" val="0"/>
                          </a:ext>
                        </a:extLst>
                      </a:blip>
                      <a:srcRect/>
                      <a:stretch>
                        <a:fillRect/>
                      </a:stretch>
                    </p:blipFill>
                    <p:spPr bwMode="auto">
                      <a:xfrm>
                        <a:off x="6256338" y="2519363"/>
                        <a:ext cx="2336800" cy="266700"/>
                      </a:xfrm>
                      <a:prstGeom prst="rect">
                        <a:avLst/>
                      </a:prstGeom>
                      <a:noFill/>
                      <a:ln>
                        <a:noFill/>
                      </a:ln>
                      <a:extLst>
                        <a:ext uri="{909E8E84-426E-40DD-AFC4-6F175D3DCCD1}">
                          <a14:hiddenFill xmlns:a14="http://schemas.microsoft.com/office/drawing/2010/main">
                            <a:solidFill>
                              <a:schemeClr val="tx2"/>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7" name="Object 18"/>
          <p:cNvGraphicFramePr>
            <a:graphicFrameLocks noChangeAspect="1"/>
          </p:cNvGraphicFramePr>
          <p:nvPr/>
        </p:nvGraphicFramePr>
        <p:xfrm>
          <a:off x="639763" y="3575050"/>
          <a:ext cx="3762375" cy="287338"/>
        </p:xfrm>
        <a:graphic>
          <a:graphicData uri="http://schemas.openxmlformats.org/presentationml/2006/ole">
            <mc:AlternateContent xmlns:mc="http://schemas.openxmlformats.org/markup-compatibility/2006">
              <mc:Choice xmlns:v="urn:schemas-microsoft-com:vml" Requires="v">
                <p:oleObj spid="_x0000_s32511" name="Equation" r:id="rId36" imgW="2984400" imgH="228600" progId="Equation.3">
                  <p:embed/>
                </p:oleObj>
              </mc:Choice>
              <mc:Fallback>
                <p:oleObj name="Equation" r:id="rId36" imgW="2984400" imgH="228600" progId="Equation.3">
                  <p:embed/>
                  <p:pic>
                    <p:nvPicPr>
                      <p:cNvPr id="0" name="Object 18"/>
                      <p:cNvPicPr>
                        <a:picLocks noChangeAspect="1" noChangeArrowheads="1"/>
                      </p:cNvPicPr>
                      <p:nvPr/>
                    </p:nvPicPr>
                    <p:blipFill>
                      <a:blip r:embed="rId37">
                        <a:extLst>
                          <a:ext uri="{28A0092B-C50C-407E-A947-70E740481C1C}">
                            <a14:useLocalDpi xmlns:a14="http://schemas.microsoft.com/office/drawing/2010/main" val="0"/>
                          </a:ext>
                        </a:extLst>
                      </a:blip>
                      <a:srcRect/>
                      <a:stretch>
                        <a:fillRect/>
                      </a:stretch>
                    </p:blipFill>
                    <p:spPr bwMode="auto">
                      <a:xfrm>
                        <a:off x="639763" y="3575050"/>
                        <a:ext cx="3762375" cy="287338"/>
                      </a:xfrm>
                      <a:prstGeom prst="rect">
                        <a:avLst/>
                      </a:prstGeom>
                      <a:noFill/>
                      <a:ln>
                        <a:noFill/>
                      </a:ln>
                      <a:extLst>
                        <a:ext uri="{909E8E84-426E-40DD-AFC4-6F175D3DCCD1}">
                          <a14:hiddenFill xmlns:a14="http://schemas.microsoft.com/office/drawing/2010/main">
                            <a:solidFill>
                              <a:schemeClr val="tx2"/>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8" name="Object 19"/>
          <p:cNvGraphicFramePr>
            <a:graphicFrameLocks noChangeAspect="1"/>
          </p:cNvGraphicFramePr>
          <p:nvPr/>
        </p:nvGraphicFramePr>
        <p:xfrm>
          <a:off x="3952875" y="3563938"/>
          <a:ext cx="831850" cy="250825"/>
        </p:xfrm>
        <a:graphic>
          <a:graphicData uri="http://schemas.openxmlformats.org/presentationml/2006/ole">
            <mc:AlternateContent xmlns:mc="http://schemas.openxmlformats.org/markup-compatibility/2006">
              <mc:Choice xmlns:v="urn:schemas-microsoft-com:vml" Requires="v">
                <p:oleObj spid="_x0000_s32512" name="Equation" r:id="rId38" imgW="596900" imgH="190500" progId="Equation.3">
                  <p:embed/>
                </p:oleObj>
              </mc:Choice>
              <mc:Fallback>
                <p:oleObj name="Equation" r:id="rId38" imgW="596900" imgH="190500" progId="Equation.3">
                  <p:embed/>
                  <p:pic>
                    <p:nvPicPr>
                      <p:cNvPr id="0" name="Object 19"/>
                      <p:cNvPicPr>
                        <a:picLocks noChangeAspect="1" noChangeArrowheads="1"/>
                      </p:cNvPicPr>
                      <p:nvPr/>
                    </p:nvPicPr>
                    <p:blipFill>
                      <a:blip r:embed="rId39">
                        <a:extLst>
                          <a:ext uri="{28A0092B-C50C-407E-A947-70E740481C1C}">
                            <a14:useLocalDpi xmlns:a14="http://schemas.microsoft.com/office/drawing/2010/main" val="0"/>
                          </a:ext>
                        </a:extLst>
                      </a:blip>
                      <a:srcRect/>
                      <a:stretch>
                        <a:fillRect/>
                      </a:stretch>
                    </p:blipFill>
                    <p:spPr bwMode="auto">
                      <a:xfrm>
                        <a:off x="3952875" y="3563938"/>
                        <a:ext cx="831850" cy="250825"/>
                      </a:xfrm>
                      <a:prstGeom prst="rect">
                        <a:avLst/>
                      </a:prstGeom>
                      <a:solidFill>
                        <a:srgbClr val="FFCC99"/>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pic>
        <p:nvPicPr>
          <p:cNvPr id="31771" name="Picture 25"/>
          <p:cNvPicPr>
            <a:picLocks noChangeAspect="1" noChangeArrowheads="1"/>
          </p:cNvPicPr>
          <p:nvPr/>
        </p:nvPicPr>
        <p:blipFill>
          <a:blip r:embed="rId40">
            <a:extLst>
              <a:ext uri="{28A0092B-C50C-407E-A947-70E740481C1C}">
                <a14:useLocalDpi xmlns:a14="http://schemas.microsoft.com/office/drawing/2010/main" val="0"/>
              </a:ext>
            </a:extLst>
          </a:blip>
          <a:srcRect l="3342" t="4402"/>
          <a:stretch>
            <a:fillRect/>
          </a:stretch>
        </p:blipFill>
        <p:spPr bwMode="auto">
          <a:xfrm>
            <a:off x="250825" y="801688"/>
            <a:ext cx="8526463" cy="417512"/>
          </a:xfrm>
          <a:prstGeom prst="rect">
            <a:avLst/>
          </a:prstGeom>
          <a:solidFill>
            <a:srgbClr val="FFFF99"/>
          </a:solidFill>
          <a:ln>
            <a:noFill/>
          </a:ln>
          <a:extLst>
            <a:ext uri="{91240B29-F687-4F45-9708-019B960494DF}">
              <a14:hiddenLine xmlns:a14="http://schemas.microsoft.com/office/drawing/2010/main" w="9525">
                <a:solidFill>
                  <a:srgbClr val="000000"/>
                </a:solidFill>
                <a:miter lim="800000"/>
                <a:headEnd/>
                <a:tailEnd/>
              </a14:hiddenLine>
            </a:ext>
          </a:extLst>
        </p:spPr>
      </p:pic>
      <p:graphicFrame>
        <p:nvGraphicFramePr>
          <p:cNvPr id="476776" name="Object 20"/>
          <p:cNvGraphicFramePr>
            <a:graphicFrameLocks noChangeAspect="1"/>
          </p:cNvGraphicFramePr>
          <p:nvPr/>
        </p:nvGraphicFramePr>
        <p:xfrm>
          <a:off x="4200525" y="1404938"/>
          <a:ext cx="4562475" cy="736600"/>
        </p:xfrm>
        <a:graphic>
          <a:graphicData uri="http://schemas.openxmlformats.org/presentationml/2006/ole">
            <mc:AlternateContent xmlns:mc="http://schemas.openxmlformats.org/markup-compatibility/2006">
              <mc:Choice xmlns:v="urn:schemas-microsoft-com:vml" Requires="v">
                <p:oleObj spid="_x0000_s32513" name="Equation" r:id="rId41" imgW="2933640" imgH="482400" progId="Equation.3">
                  <p:embed/>
                </p:oleObj>
              </mc:Choice>
              <mc:Fallback>
                <p:oleObj name="Equation" r:id="rId41" imgW="2933640" imgH="482400" progId="Equation.3">
                  <p:embed/>
                  <p:pic>
                    <p:nvPicPr>
                      <p:cNvPr id="0" name="Object 20"/>
                      <p:cNvPicPr>
                        <a:picLocks noChangeAspect="1" noChangeArrowheads="1"/>
                      </p:cNvPicPr>
                      <p:nvPr/>
                    </p:nvPicPr>
                    <p:blipFill>
                      <a:blip r:embed="rId42">
                        <a:extLst>
                          <a:ext uri="{28A0092B-C50C-407E-A947-70E740481C1C}">
                            <a14:useLocalDpi xmlns:a14="http://schemas.microsoft.com/office/drawing/2010/main" val="0"/>
                          </a:ext>
                        </a:extLst>
                      </a:blip>
                      <a:srcRect/>
                      <a:stretch>
                        <a:fillRect/>
                      </a:stretch>
                    </p:blipFill>
                    <p:spPr bwMode="auto">
                      <a:xfrm>
                        <a:off x="4200525" y="1404938"/>
                        <a:ext cx="4562475" cy="736600"/>
                      </a:xfrm>
                      <a:prstGeom prst="rect">
                        <a:avLst/>
                      </a:prstGeom>
                      <a:solidFill>
                        <a:srgbClr val="FFFF99"/>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Footer Placeholder 1">
            <a:extLst>
              <a:ext uri="{FF2B5EF4-FFF2-40B4-BE49-F238E27FC236}">
                <a16:creationId xmlns:a16="http://schemas.microsoft.com/office/drawing/2014/main" id="{E3D0E012-3CC8-45DC-A2C4-0B6B2D201BC5}"/>
              </a:ext>
            </a:extLst>
          </p:cNvPr>
          <p:cNvSpPr>
            <a:spLocks noGrp="1"/>
          </p:cNvSpPr>
          <p:nvPr>
            <p:ph type="ftr" sz="quarter" idx="11"/>
          </p:nvPr>
        </p:nvSpPr>
        <p:spPr>
          <a:xfrm>
            <a:off x="1944914" y="6248400"/>
            <a:ext cx="6183086"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blinds dir="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par>
                          <p:cTn id="7" fill="hold" nodeType="afterGroup">
                            <p:stCondLst>
                              <p:cond delay="0"/>
                            </p:stCondLst>
                            <p:childTnLst>
                              <p:par>
                                <p:cTn id="8" presetID="3" presetClass="entr" presetSubtype="10" fill="hold" grpId="0" nodeType="afterEffect">
                                  <p:stCondLst>
                                    <p:cond delay="0"/>
                                  </p:stCondLst>
                                  <p:childTnLst>
                                    <p:set>
                                      <p:cBhvr>
                                        <p:cTn id="9" dur="1" fill="hold">
                                          <p:stCondLst>
                                            <p:cond delay="0"/>
                                          </p:stCondLst>
                                        </p:cTn>
                                        <p:tgtEl>
                                          <p:spTgt spid="826373"/>
                                        </p:tgtEl>
                                        <p:attrNameLst>
                                          <p:attrName>style.visibility</p:attrName>
                                        </p:attrNameLst>
                                      </p:cBhvr>
                                      <p:to>
                                        <p:strVal val="visible"/>
                                      </p:to>
                                    </p:set>
                                    <p:animEffect transition="in" filter="blinds(horizontal)">
                                      <p:cBhvr>
                                        <p:cTn id="10" dur="500"/>
                                        <p:tgtEl>
                                          <p:spTgt spid="826373"/>
                                        </p:tgtEl>
                                      </p:cBhvr>
                                    </p:animEffect>
                                  </p:childTnLst>
                                </p:cTn>
                              </p:par>
                              <p:par>
                                <p:cTn id="11" presetID="5" presetClass="entr" presetSubtype="10" fill="hold" nodeType="with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checkerboard(across)">
                                      <p:cBhvr>
                                        <p:cTn id="13" dur="500"/>
                                        <p:tgtEl>
                                          <p:spTgt spid="5"/>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4" presetClass="entr" presetSubtype="16" fill="hold" nodeType="clickEffect">
                                  <p:stCondLst>
                                    <p:cond delay="0"/>
                                  </p:stCondLst>
                                  <p:childTnLst>
                                    <p:set>
                                      <p:cBhvr>
                                        <p:cTn id="17" dur="1" fill="hold">
                                          <p:stCondLst>
                                            <p:cond delay="0"/>
                                          </p:stCondLst>
                                        </p:cTn>
                                        <p:tgtEl>
                                          <p:spTgt spid="826407"/>
                                        </p:tgtEl>
                                        <p:attrNameLst>
                                          <p:attrName>style.visibility</p:attrName>
                                        </p:attrNameLst>
                                      </p:cBhvr>
                                      <p:to>
                                        <p:strVal val="visible"/>
                                      </p:to>
                                    </p:set>
                                    <p:animEffect transition="in" filter="box(in)">
                                      <p:cBhvr>
                                        <p:cTn id="18" dur="500"/>
                                        <p:tgtEl>
                                          <p:spTgt spid="826407"/>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4" presetClass="entr" presetSubtype="16" fill="hold" nodeType="clickEffect">
                                  <p:stCondLst>
                                    <p:cond delay="0"/>
                                  </p:stCondLst>
                                  <p:childTnLst>
                                    <p:set>
                                      <p:cBhvr>
                                        <p:cTn id="22" dur="1" fill="hold">
                                          <p:stCondLst>
                                            <p:cond delay="0"/>
                                          </p:stCondLst>
                                        </p:cTn>
                                        <p:tgtEl>
                                          <p:spTgt spid="4"/>
                                        </p:tgtEl>
                                        <p:attrNameLst>
                                          <p:attrName>style.visibility</p:attrName>
                                        </p:attrNameLst>
                                      </p:cBhvr>
                                      <p:to>
                                        <p:strVal val="visible"/>
                                      </p:to>
                                    </p:set>
                                    <p:animEffect transition="in" filter="box(in)">
                                      <p:cBhvr>
                                        <p:cTn id="23" dur="500"/>
                                        <p:tgtEl>
                                          <p:spTgt spid="4"/>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5" presetClass="entr" presetSubtype="10" fill="hold" nodeType="clickEffect">
                                  <p:stCondLst>
                                    <p:cond delay="0"/>
                                  </p:stCondLst>
                                  <p:childTnLst>
                                    <p:set>
                                      <p:cBhvr>
                                        <p:cTn id="27" dur="1" fill="hold">
                                          <p:stCondLst>
                                            <p:cond delay="0"/>
                                          </p:stCondLst>
                                        </p:cTn>
                                        <p:tgtEl>
                                          <p:spTgt spid="476776"/>
                                        </p:tgtEl>
                                        <p:attrNameLst>
                                          <p:attrName>style.visibility</p:attrName>
                                        </p:attrNameLst>
                                      </p:cBhvr>
                                      <p:to>
                                        <p:strVal val="visible"/>
                                      </p:to>
                                    </p:set>
                                    <p:animEffect transition="in" filter="checkerboard(across)">
                                      <p:cBhvr>
                                        <p:cTn id="28" dur="500"/>
                                        <p:tgtEl>
                                          <p:spTgt spid="476776"/>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5" presetClass="entr" presetSubtype="10" fill="hold" nodeType="clickEffect">
                                  <p:stCondLst>
                                    <p:cond delay="0"/>
                                  </p:stCondLst>
                                  <p:childTnLst>
                                    <p:set>
                                      <p:cBhvr>
                                        <p:cTn id="32" dur="1" fill="hold">
                                          <p:stCondLst>
                                            <p:cond delay="0"/>
                                          </p:stCondLst>
                                        </p:cTn>
                                        <p:tgtEl>
                                          <p:spTgt spid="826414"/>
                                        </p:tgtEl>
                                        <p:attrNameLst>
                                          <p:attrName>style.visibility</p:attrName>
                                        </p:attrNameLst>
                                      </p:cBhvr>
                                      <p:to>
                                        <p:strVal val="visible"/>
                                      </p:to>
                                    </p:set>
                                    <p:animEffect transition="in" filter="checkerboard(across)">
                                      <p:cBhvr>
                                        <p:cTn id="33" dur="500"/>
                                        <p:tgtEl>
                                          <p:spTgt spid="826414"/>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4" presetClass="entr" presetSubtype="16" fill="hold" nodeType="clickEffect">
                                  <p:stCondLst>
                                    <p:cond delay="0"/>
                                  </p:stCondLst>
                                  <p:childTnLst>
                                    <p:set>
                                      <p:cBhvr>
                                        <p:cTn id="37" dur="1" fill="hold">
                                          <p:stCondLst>
                                            <p:cond delay="0"/>
                                          </p:stCondLst>
                                        </p:cTn>
                                        <p:tgtEl>
                                          <p:spTgt spid="6"/>
                                        </p:tgtEl>
                                        <p:attrNameLst>
                                          <p:attrName>style.visibility</p:attrName>
                                        </p:attrNameLst>
                                      </p:cBhvr>
                                      <p:to>
                                        <p:strVal val="visible"/>
                                      </p:to>
                                    </p:set>
                                    <p:animEffect transition="in" filter="box(in)">
                                      <p:cBhvr>
                                        <p:cTn id="38" dur="500"/>
                                        <p:tgtEl>
                                          <p:spTgt spid="6"/>
                                        </p:tgtEl>
                                      </p:cBhvr>
                                    </p:animEffect>
                                  </p:childTnLst>
                                </p:cTn>
                              </p:par>
                            </p:childTnLst>
                          </p:cTn>
                        </p:par>
                        <p:par>
                          <p:cTn id="39" fill="hold" nodeType="afterGroup">
                            <p:stCondLst>
                              <p:cond delay="500"/>
                            </p:stCondLst>
                            <p:childTnLst>
                              <p:par>
                                <p:cTn id="40" presetID="10" presetClass="exit" presetSubtype="0" fill="hold" nodeType="afterEffect">
                                  <p:stCondLst>
                                    <p:cond delay="0"/>
                                  </p:stCondLst>
                                  <p:childTnLst>
                                    <p:animEffect transition="out" filter="fade">
                                      <p:cBhvr>
                                        <p:cTn id="41" dur="2000"/>
                                        <p:tgtEl>
                                          <p:spTgt spid="476776"/>
                                        </p:tgtEl>
                                      </p:cBhvr>
                                    </p:animEffect>
                                    <p:set>
                                      <p:cBhvr>
                                        <p:cTn id="42" dur="1" fill="hold">
                                          <p:stCondLst>
                                            <p:cond delay="1999"/>
                                          </p:stCondLst>
                                        </p:cTn>
                                        <p:tgtEl>
                                          <p:spTgt spid="476776"/>
                                        </p:tgtEl>
                                        <p:attrNameLst>
                                          <p:attrName>style.visibility</p:attrName>
                                        </p:attrNameLst>
                                      </p:cBhvr>
                                      <p:to>
                                        <p:strVal val="hidden"/>
                                      </p:to>
                                    </p:set>
                                  </p:childTnLst>
                                </p:cTn>
                              </p:par>
                            </p:childTnLst>
                          </p:cTn>
                        </p:par>
                      </p:childTnLst>
                    </p:cTn>
                  </p:par>
                  <p:par>
                    <p:cTn id="43" fill="hold" nodeType="clickPar">
                      <p:stCondLst>
                        <p:cond delay="indefinite"/>
                      </p:stCondLst>
                      <p:childTnLst>
                        <p:par>
                          <p:cTn id="44" fill="hold" nodeType="withGroup">
                            <p:stCondLst>
                              <p:cond delay="0"/>
                            </p:stCondLst>
                            <p:childTnLst>
                              <p:par>
                                <p:cTn id="45" presetID="4" presetClass="entr" presetSubtype="16" fill="hold" nodeType="clickEffect">
                                  <p:stCondLst>
                                    <p:cond delay="0"/>
                                  </p:stCondLst>
                                  <p:childTnLst>
                                    <p:set>
                                      <p:cBhvr>
                                        <p:cTn id="46" dur="1" fill="hold">
                                          <p:stCondLst>
                                            <p:cond delay="0"/>
                                          </p:stCondLst>
                                        </p:cTn>
                                        <p:tgtEl>
                                          <p:spTgt spid="826374"/>
                                        </p:tgtEl>
                                        <p:attrNameLst>
                                          <p:attrName>style.visibility</p:attrName>
                                        </p:attrNameLst>
                                      </p:cBhvr>
                                      <p:to>
                                        <p:strVal val="visible"/>
                                      </p:to>
                                    </p:set>
                                    <p:animEffect transition="in" filter="box(in)">
                                      <p:cBhvr>
                                        <p:cTn id="47" dur="500"/>
                                        <p:tgtEl>
                                          <p:spTgt spid="826374"/>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4" presetClass="entr" presetSubtype="16" fill="hold" nodeType="clickEffect">
                                  <p:stCondLst>
                                    <p:cond delay="0"/>
                                  </p:stCondLst>
                                  <p:childTnLst>
                                    <p:set>
                                      <p:cBhvr>
                                        <p:cTn id="51" dur="1" fill="hold">
                                          <p:stCondLst>
                                            <p:cond delay="0"/>
                                          </p:stCondLst>
                                        </p:cTn>
                                        <p:tgtEl>
                                          <p:spTgt spid="826375"/>
                                        </p:tgtEl>
                                        <p:attrNameLst>
                                          <p:attrName>style.visibility</p:attrName>
                                        </p:attrNameLst>
                                      </p:cBhvr>
                                      <p:to>
                                        <p:strVal val="visible"/>
                                      </p:to>
                                    </p:set>
                                    <p:animEffect transition="in" filter="box(in)">
                                      <p:cBhvr>
                                        <p:cTn id="52" dur="500"/>
                                        <p:tgtEl>
                                          <p:spTgt spid="826375"/>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4" presetClass="entr" presetSubtype="16" fill="hold" nodeType="clickEffect">
                                  <p:stCondLst>
                                    <p:cond delay="0"/>
                                  </p:stCondLst>
                                  <p:childTnLst>
                                    <p:set>
                                      <p:cBhvr>
                                        <p:cTn id="56" dur="1" fill="hold">
                                          <p:stCondLst>
                                            <p:cond delay="0"/>
                                          </p:stCondLst>
                                        </p:cTn>
                                        <p:tgtEl>
                                          <p:spTgt spid="826376"/>
                                        </p:tgtEl>
                                        <p:attrNameLst>
                                          <p:attrName>style.visibility</p:attrName>
                                        </p:attrNameLst>
                                      </p:cBhvr>
                                      <p:to>
                                        <p:strVal val="visible"/>
                                      </p:to>
                                    </p:set>
                                    <p:animEffect transition="in" filter="box(in)">
                                      <p:cBhvr>
                                        <p:cTn id="57" dur="500"/>
                                        <p:tgtEl>
                                          <p:spTgt spid="826376"/>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4" presetClass="entr" presetSubtype="16" fill="hold" nodeType="clickEffect">
                                  <p:stCondLst>
                                    <p:cond delay="0"/>
                                  </p:stCondLst>
                                  <p:childTnLst>
                                    <p:set>
                                      <p:cBhvr>
                                        <p:cTn id="61" dur="1" fill="hold">
                                          <p:stCondLst>
                                            <p:cond delay="0"/>
                                          </p:stCondLst>
                                        </p:cTn>
                                        <p:tgtEl>
                                          <p:spTgt spid="7"/>
                                        </p:tgtEl>
                                        <p:attrNameLst>
                                          <p:attrName>style.visibility</p:attrName>
                                        </p:attrNameLst>
                                      </p:cBhvr>
                                      <p:to>
                                        <p:strVal val="visible"/>
                                      </p:to>
                                    </p:set>
                                    <p:animEffect transition="in" filter="box(in)">
                                      <p:cBhvr>
                                        <p:cTn id="62" dur="500"/>
                                        <p:tgtEl>
                                          <p:spTgt spid="7"/>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4" presetClass="entr" presetSubtype="16" fill="hold" nodeType="clickEffect">
                                  <p:stCondLst>
                                    <p:cond delay="0"/>
                                  </p:stCondLst>
                                  <p:childTnLst>
                                    <p:set>
                                      <p:cBhvr>
                                        <p:cTn id="66" dur="1" fill="hold">
                                          <p:stCondLst>
                                            <p:cond delay="0"/>
                                          </p:stCondLst>
                                        </p:cTn>
                                        <p:tgtEl>
                                          <p:spTgt spid="8"/>
                                        </p:tgtEl>
                                        <p:attrNameLst>
                                          <p:attrName>style.visibility</p:attrName>
                                        </p:attrNameLst>
                                      </p:cBhvr>
                                      <p:to>
                                        <p:strVal val="visible"/>
                                      </p:to>
                                    </p:set>
                                    <p:animEffect transition="in" filter="box(in)">
                                      <p:cBhvr>
                                        <p:cTn id="67" dur="500"/>
                                        <p:tgtEl>
                                          <p:spTgt spid="8"/>
                                        </p:tgtEl>
                                      </p:cBhvr>
                                    </p:animEffect>
                                  </p:childTnLst>
                                </p:cTn>
                              </p:par>
                            </p:childTnLst>
                          </p:cTn>
                        </p:par>
                        <p:par>
                          <p:cTn id="68" fill="hold" nodeType="afterGroup">
                            <p:stCondLst>
                              <p:cond delay="500"/>
                            </p:stCondLst>
                            <p:childTnLst>
                              <p:par>
                                <p:cTn id="69" presetID="16" presetClass="entr" presetSubtype="26" fill="hold" nodeType="afterEffect">
                                  <p:stCondLst>
                                    <p:cond delay="0"/>
                                  </p:stCondLst>
                                  <p:childTnLst>
                                    <p:set>
                                      <p:cBhvr>
                                        <p:cTn id="70" dur="1" fill="hold">
                                          <p:stCondLst>
                                            <p:cond delay="0"/>
                                          </p:stCondLst>
                                        </p:cTn>
                                        <p:tgtEl>
                                          <p:spTgt spid="826412"/>
                                        </p:tgtEl>
                                        <p:attrNameLst>
                                          <p:attrName>style.visibility</p:attrName>
                                        </p:attrNameLst>
                                      </p:cBhvr>
                                      <p:to>
                                        <p:strVal val="visible"/>
                                      </p:to>
                                    </p:set>
                                    <p:animEffect transition="in" filter="barn(inHorizontal)">
                                      <p:cBhvr>
                                        <p:cTn id="71" dur="500"/>
                                        <p:tgtEl>
                                          <p:spTgt spid="826412"/>
                                        </p:tgtEl>
                                      </p:cBhvr>
                                    </p:animEffect>
                                  </p:childTnLst>
                                </p:cTn>
                              </p:par>
                            </p:childTnLst>
                          </p:cTn>
                        </p:par>
                      </p:childTnLst>
                    </p:cTn>
                  </p:par>
                  <p:par>
                    <p:cTn id="72" fill="hold" nodeType="clickPar">
                      <p:stCondLst>
                        <p:cond delay="indefinite"/>
                      </p:stCondLst>
                      <p:childTnLst>
                        <p:par>
                          <p:cTn id="73" fill="hold" nodeType="withGroup">
                            <p:stCondLst>
                              <p:cond delay="0"/>
                            </p:stCondLst>
                            <p:childTnLst>
                              <p:par>
                                <p:cTn id="74" presetID="4" presetClass="entr" presetSubtype="16" fill="hold" grpId="0" nodeType="clickEffect">
                                  <p:stCondLst>
                                    <p:cond delay="0"/>
                                  </p:stCondLst>
                                  <p:childTnLst>
                                    <p:set>
                                      <p:cBhvr>
                                        <p:cTn id="75" dur="1" fill="hold">
                                          <p:stCondLst>
                                            <p:cond delay="0"/>
                                          </p:stCondLst>
                                        </p:cTn>
                                        <p:tgtEl>
                                          <p:spTgt spid="826382"/>
                                        </p:tgtEl>
                                        <p:attrNameLst>
                                          <p:attrName>style.visibility</p:attrName>
                                        </p:attrNameLst>
                                      </p:cBhvr>
                                      <p:to>
                                        <p:strVal val="visible"/>
                                      </p:to>
                                    </p:set>
                                    <p:animEffect transition="in" filter="box(in)">
                                      <p:cBhvr>
                                        <p:cTn id="76" dur="500"/>
                                        <p:tgtEl>
                                          <p:spTgt spid="826382"/>
                                        </p:tgtEl>
                                      </p:cBhvr>
                                    </p:animEffect>
                                  </p:childTnLst>
                                </p:cTn>
                              </p:par>
                              <p:par>
                                <p:cTn id="77" presetID="50" presetClass="entr" presetSubtype="0" decel="100000" fill="hold" grpId="0" nodeType="withEffect">
                                  <p:stCondLst>
                                    <p:cond delay="0"/>
                                  </p:stCondLst>
                                  <p:childTnLst>
                                    <p:set>
                                      <p:cBhvr>
                                        <p:cTn id="78" dur="1" fill="hold">
                                          <p:stCondLst>
                                            <p:cond delay="0"/>
                                          </p:stCondLst>
                                        </p:cTn>
                                        <p:tgtEl>
                                          <p:spTgt spid="826388"/>
                                        </p:tgtEl>
                                        <p:attrNameLst>
                                          <p:attrName>style.visibility</p:attrName>
                                        </p:attrNameLst>
                                      </p:cBhvr>
                                      <p:to>
                                        <p:strVal val="visible"/>
                                      </p:to>
                                    </p:set>
                                    <p:anim calcmode="lin" valueType="num">
                                      <p:cBhvr>
                                        <p:cTn id="79" dur="1000" fill="hold"/>
                                        <p:tgtEl>
                                          <p:spTgt spid="826388"/>
                                        </p:tgtEl>
                                        <p:attrNameLst>
                                          <p:attrName>ppt_w</p:attrName>
                                        </p:attrNameLst>
                                      </p:cBhvr>
                                      <p:tavLst>
                                        <p:tav tm="0">
                                          <p:val>
                                            <p:strVal val="#ppt_w+.3"/>
                                          </p:val>
                                        </p:tav>
                                        <p:tav tm="100000">
                                          <p:val>
                                            <p:strVal val="#ppt_w"/>
                                          </p:val>
                                        </p:tav>
                                      </p:tavLst>
                                    </p:anim>
                                    <p:anim calcmode="lin" valueType="num">
                                      <p:cBhvr>
                                        <p:cTn id="80" dur="1000" fill="hold"/>
                                        <p:tgtEl>
                                          <p:spTgt spid="826388"/>
                                        </p:tgtEl>
                                        <p:attrNameLst>
                                          <p:attrName>ppt_h</p:attrName>
                                        </p:attrNameLst>
                                      </p:cBhvr>
                                      <p:tavLst>
                                        <p:tav tm="0">
                                          <p:val>
                                            <p:strVal val="#ppt_h"/>
                                          </p:val>
                                        </p:tav>
                                        <p:tav tm="100000">
                                          <p:val>
                                            <p:strVal val="#ppt_h"/>
                                          </p:val>
                                        </p:tav>
                                      </p:tavLst>
                                    </p:anim>
                                    <p:animEffect transition="in" filter="fade">
                                      <p:cBhvr>
                                        <p:cTn id="81" dur="1000"/>
                                        <p:tgtEl>
                                          <p:spTgt spid="826388"/>
                                        </p:tgtEl>
                                      </p:cBhvr>
                                    </p:animEffect>
                                  </p:childTnLst>
                                </p:cTn>
                              </p:par>
                              <p:par>
                                <p:cTn id="82" presetID="5" presetClass="entr" presetSubtype="10" fill="hold" grpId="0" nodeType="withEffect">
                                  <p:stCondLst>
                                    <p:cond delay="0"/>
                                  </p:stCondLst>
                                  <p:childTnLst>
                                    <p:set>
                                      <p:cBhvr>
                                        <p:cTn id="83" dur="1" fill="hold">
                                          <p:stCondLst>
                                            <p:cond delay="0"/>
                                          </p:stCondLst>
                                        </p:cTn>
                                        <p:tgtEl>
                                          <p:spTgt spid="40"/>
                                        </p:tgtEl>
                                        <p:attrNameLst>
                                          <p:attrName>style.visibility</p:attrName>
                                        </p:attrNameLst>
                                      </p:cBhvr>
                                      <p:to>
                                        <p:strVal val="visible"/>
                                      </p:to>
                                    </p:set>
                                    <p:animEffect transition="in" filter="checkerboard(across)">
                                      <p:cBhvr>
                                        <p:cTn id="84" dur="500"/>
                                        <p:tgtEl>
                                          <p:spTgt spid="40"/>
                                        </p:tgtEl>
                                      </p:cBhvr>
                                    </p:animEffect>
                                  </p:childTnLst>
                                </p:cTn>
                              </p:par>
                            </p:childTnLst>
                          </p:cTn>
                        </p:par>
                      </p:childTnLst>
                    </p:cTn>
                  </p:par>
                  <p:par>
                    <p:cTn id="85" fill="hold" nodeType="clickPar">
                      <p:stCondLst>
                        <p:cond delay="indefinite"/>
                      </p:stCondLst>
                      <p:childTnLst>
                        <p:par>
                          <p:cTn id="86" fill="hold" nodeType="withGroup">
                            <p:stCondLst>
                              <p:cond delay="0"/>
                            </p:stCondLst>
                            <p:childTnLst>
                              <p:par>
                                <p:cTn id="87" presetID="50" presetClass="entr" presetSubtype="0" decel="100000" fill="hold" nodeType="clickEffect">
                                  <p:stCondLst>
                                    <p:cond delay="0"/>
                                  </p:stCondLst>
                                  <p:childTnLst>
                                    <p:set>
                                      <p:cBhvr>
                                        <p:cTn id="88" dur="1" fill="hold">
                                          <p:stCondLst>
                                            <p:cond delay="0"/>
                                          </p:stCondLst>
                                        </p:cTn>
                                        <p:tgtEl>
                                          <p:spTgt spid="826394"/>
                                        </p:tgtEl>
                                        <p:attrNameLst>
                                          <p:attrName>style.visibility</p:attrName>
                                        </p:attrNameLst>
                                      </p:cBhvr>
                                      <p:to>
                                        <p:strVal val="visible"/>
                                      </p:to>
                                    </p:set>
                                    <p:anim calcmode="lin" valueType="num">
                                      <p:cBhvr>
                                        <p:cTn id="89" dur="1000" fill="hold"/>
                                        <p:tgtEl>
                                          <p:spTgt spid="826394"/>
                                        </p:tgtEl>
                                        <p:attrNameLst>
                                          <p:attrName>ppt_w</p:attrName>
                                        </p:attrNameLst>
                                      </p:cBhvr>
                                      <p:tavLst>
                                        <p:tav tm="0">
                                          <p:val>
                                            <p:strVal val="#ppt_w+.3"/>
                                          </p:val>
                                        </p:tav>
                                        <p:tav tm="100000">
                                          <p:val>
                                            <p:strVal val="#ppt_w"/>
                                          </p:val>
                                        </p:tav>
                                      </p:tavLst>
                                    </p:anim>
                                    <p:anim calcmode="lin" valueType="num">
                                      <p:cBhvr>
                                        <p:cTn id="90" dur="1000" fill="hold"/>
                                        <p:tgtEl>
                                          <p:spTgt spid="826394"/>
                                        </p:tgtEl>
                                        <p:attrNameLst>
                                          <p:attrName>ppt_h</p:attrName>
                                        </p:attrNameLst>
                                      </p:cBhvr>
                                      <p:tavLst>
                                        <p:tav tm="0">
                                          <p:val>
                                            <p:strVal val="#ppt_h"/>
                                          </p:val>
                                        </p:tav>
                                        <p:tav tm="100000">
                                          <p:val>
                                            <p:strVal val="#ppt_h"/>
                                          </p:val>
                                        </p:tav>
                                      </p:tavLst>
                                    </p:anim>
                                    <p:animEffect transition="in" filter="fade">
                                      <p:cBhvr>
                                        <p:cTn id="91" dur="1000"/>
                                        <p:tgtEl>
                                          <p:spTgt spid="826394"/>
                                        </p:tgtEl>
                                      </p:cBhvr>
                                    </p:animEffect>
                                  </p:childTnLst>
                                </p:cTn>
                              </p:par>
                            </p:childTnLst>
                          </p:cTn>
                        </p:par>
                      </p:childTnLst>
                    </p:cTn>
                  </p:par>
                  <p:par>
                    <p:cTn id="92" fill="hold" nodeType="clickPar">
                      <p:stCondLst>
                        <p:cond delay="indefinite"/>
                      </p:stCondLst>
                      <p:childTnLst>
                        <p:par>
                          <p:cTn id="93" fill="hold" nodeType="withGroup">
                            <p:stCondLst>
                              <p:cond delay="0"/>
                            </p:stCondLst>
                            <p:childTnLst>
                              <p:par>
                                <p:cTn id="94" presetID="50" presetClass="entr" presetSubtype="0" decel="100000" fill="hold" nodeType="clickEffect">
                                  <p:stCondLst>
                                    <p:cond delay="0"/>
                                  </p:stCondLst>
                                  <p:childTnLst>
                                    <p:set>
                                      <p:cBhvr>
                                        <p:cTn id="95" dur="1" fill="hold">
                                          <p:stCondLst>
                                            <p:cond delay="0"/>
                                          </p:stCondLst>
                                        </p:cTn>
                                        <p:tgtEl>
                                          <p:spTgt spid="826398"/>
                                        </p:tgtEl>
                                        <p:attrNameLst>
                                          <p:attrName>style.visibility</p:attrName>
                                        </p:attrNameLst>
                                      </p:cBhvr>
                                      <p:to>
                                        <p:strVal val="visible"/>
                                      </p:to>
                                    </p:set>
                                    <p:anim calcmode="lin" valueType="num">
                                      <p:cBhvr>
                                        <p:cTn id="96" dur="1000" fill="hold"/>
                                        <p:tgtEl>
                                          <p:spTgt spid="826398"/>
                                        </p:tgtEl>
                                        <p:attrNameLst>
                                          <p:attrName>ppt_w</p:attrName>
                                        </p:attrNameLst>
                                      </p:cBhvr>
                                      <p:tavLst>
                                        <p:tav tm="0">
                                          <p:val>
                                            <p:strVal val="#ppt_w+.3"/>
                                          </p:val>
                                        </p:tav>
                                        <p:tav tm="100000">
                                          <p:val>
                                            <p:strVal val="#ppt_w"/>
                                          </p:val>
                                        </p:tav>
                                      </p:tavLst>
                                    </p:anim>
                                    <p:anim calcmode="lin" valueType="num">
                                      <p:cBhvr>
                                        <p:cTn id="97" dur="1000" fill="hold"/>
                                        <p:tgtEl>
                                          <p:spTgt spid="826398"/>
                                        </p:tgtEl>
                                        <p:attrNameLst>
                                          <p:attrName>ppt_h</p:attrName>
                                        </p:attrNameLst>
                                      </p:cBhvr>
                                      <p:tavLst>
                                        <p:tav tm="0">
                                          <p:val>
                                            <p:strVal val="#ppt_h"/>
                                          </p:val>
                                        </p:tav>
                                        <p:tav tm="100000">
                                          <p:val>
                                            <p:strVal val="#ppt_h"/>
                                          </p:val>
                                        </p:tav>
                                      </p:tavLst>
                                    </p:anim>
                                    <p:animEffect transition="in" filter="fade">
                                      <p:cBhvr>
                                        <p:cTn id="98" dur="1000"/>
                                        <p:tgtEl>
                                          <p:spTgt spid="826398"/>
                                        </p:tgtEl>
                                      </p:cBhvr>
                                    </p:animEffect>
                                  </p:childTnLst>
                                </p:cTn>
                              </p:par>
                            </p:childTnLst>
                          </p:cTn>
                        </p:par>
                        <p:par>
                          <p:cTn id="99" fill="hold" nodeType="afterGroup">
                            <p:stCondLst>
                              <p:cond delay="1000"/>
                            </p:stCondLst>
                            <p:childTnLst>
                              <p:par>
                                <p:cTn id="100" presetID="50" presetClass="entr" presetSubtype="0" decel="100000" fill="hold" nodeType="afterEffect">
                                  <p:stCondLst>
                                    <p:cond delay="0"/>
                                  </p:stCondLst>
                                  <p:childTnLst>
                                    <p:set>
                                      <p:cBhvr>
                                        <p:cTn id="101" dur="1" fill="hold">
                                          <p:stCondLst>
                                            <p:cond delay="0"/>
                                          </p:stCondLst>
                                        </p:cTn>
                                        <p:tgtEl>
                                          <p:spTgt spid="826411"/>
                                        </p:tgtEl>
                                        <p:attrNameLst>
                                          <p:attrName>style.visibility</p:attrName>
                                        </p:attrNameLst>
                                      </p:cBhvr>
                                      <p:to>
                                        <p:strVal val="visible"/>
                                      </p:to>
                                    </p:set>
                                    <p:anim calcmode="lin" valueType="num">
                                      <p:cBhvr>
                                        <p:cTn id="102" dur="1000" fill="hold"/>
                                        <p:tgtEl>
                                          <p:spTgt spid="826411"/>
                                        </p:tgtEl>
                                        <p:attrNameLst>
                                          <p:attrName>ppt_w</p:attrName>
                                        </p:attrNameLst>
                                      </p:cBhvr>
                                      <p:tavLst>
                                        <p:tav tm="0">
                                          <p:val>
                                            <p:strVal val="#ppt_w+.3"/>
                                          </p:val>
                                        </p:tav>
                                        <p:tav tm="100000">
                                          <p:val>
                                            <p:strVal val="#ppt_w"/>
                                          </p:val>
                                        </p:tav>
                                      </p:tavLst>
                                    </p:anim>
                                    <p:anim calcmode="lin" valueType="num">
                                      <p:cBhvr>
                                        <p:cTn id="103" dur="1000" fill="hold"/>
                                        <p:tgtEl>
                                          <p:spTgt spid="826411"/>
                                        </p:tgtEl>
                                        <p:attrNameLst>
                                          <p:attrName>ppt_h</p:attrName>
                                        </p:attrNameLst>
                                      </p:cBhvr>
                                      <p:tavLst>
                                        <p:tav tm="0">
                                          <p:val>
                                            <p:strVal val="#ppt_h"/>
                                          </p:val>
                                        </p:tav>
                                        <p:tav tm="100000">
                                          <p:val>
                                            <p:strVal val="#ppt_h"/>
                                          </p:val>
                                        </p:tav>
                                      </p:tavLst>
                                    </p:anim>
                                    <p:animEffect transition="in" filter="fade">
                                      <p:cBhvr>
                                        <p:cTn id="104" dur="1000"/>
                                        <p:tgtEl>
                                          <p:spTgt spid="826411"/>
                                        </p:tgtEl>
                                      </p:cBhvr>
                                    </p:animEffect>
                                  </p:childTnLst>
                                </p:cTn>
                              </p:par>
                            </p:childTnLst>
                          </p:cTn>
                        </p:par>
                      </p:childTnLst>
                    </p:cTn>
                  </p:par>
                  <p:par>
                    <p:cTn id="105" fill="hold" nodeType="clickPar">
                      <p:stCondLst>
                        <p:cond delay="indefinite"/>
                      </p:stCondLst>
                      <p:childTnLst>
                        <p:par>
                          <p:cTn id="106" fill="hold" nodeType="withGroup">
                            <p:stCondLst>
                              <p:cond delay="0"/>
                            </p:stCondLst>
                            <p:childTnLst>
                              <p:par>
                                <p:cTn id="107" presetID="50" presetClass="entr" presetSubtype="0" decel="100000" fill="hold" nodeType="clickEffect">
                                  <p:stCondLst>
                                    <p:cond delay="0"/>
                                  </p:stCondLst>
                                  <p:childTnLst>
                                    <p:set>
                                      <p:cBhvr>
                                        <p:cTn id="108" dur="1" fill="hold">
                                          <p:stCondLst>
                                            <p:cond delay="0"/>
                                          </p:stCondLst>
                                        </p:cTn>
                                        <p:tgtEl>
                                          <p:spTgt spid="826399"/>
                                        </p:tgtEl>
                                        <p:attrNameLst>
                                          <p:attrName>style.visibility</p:attrName>
                                        </p:attrNameLst>
                                      </p:cBhvr>
                                      <p:to>
                                        <p:strVal val="visible"/>
                                      </p:to>
                                    </p:set>
                                    <p:anim calcmode="lin" valueType="num">
                                      <p:cBhvr>
                                        <p:cTn id="109" dur="1000" fill="hold"/>
                                        <p:tgtEl>
                                          <p:spTgt spid="826399"/>
                                        </p:tgtEl>
                                        <p:attrNameLst>
                                          <p:attrName>ppt_w</p:attrName>
                                        </p:attrNameLst>
                                      </p:cBhvr>
                                      <p:tavLst>
                                        <p:tav tm="0">
                                          <p:val>
                                            <p:strVal val="#ppt_w+.3"/>
                                          </p:val>
                                        </p:tav>
                                        <p:tav tm="100000">
                                          <p:val>
                                            <p:strVal val="#ppt_w"/>
                                          </p:val>
                                        </p:tav>
                                      </p:tavLst>
                                    </p:anim>
                                    <p:anim calcmode="lin" valueType="num">
                                      <p:cBhvr>
                                        <p:cTn id="110" dur="1000" fill="hold"/>
                                        <p:tgtEl>
                                          <p:spTgt spid="826399"/>
                                        </p:tgtEl>
                                        <p:attrNameLst>
                                          <p:attrName>ppt_h</p:attrName>
                                        </p:attrNameLst>
                                      </p:cBhvr>
                                      <p:tavLst>
                                        <p:tav tm="0">
                                          <p:val>
                                            <p:strVal val="#ppt_h"/>
                                          </p:val>
                                        </p:tav>
                                        <p:tav tm="100000">
                                          <p:val>
                                            <p:strVal val="#ppt_h"/>
                                          </p:val>
                                        </p:tav>
                                      </p:tavLst>
                                    </p:anim>
                                    <p:animEffect transition="in" filter="fade">
                                      <p:cBhvr>
                                        <p:cTn id="111" dur="1000"/>
                                        <p:tgtEl>
                                          <p:spTgt spid="826399"/>
                                        </p:tgtEl>
                                      </p:cBhvr>
                                    </p:animEffect>
                                  </p:childTnLst>
                                </p:cTn>
                              </p:par>
                            </p:childTnLst>
                          </p:cTn>
                        </p:par>
                        <p:par>
                          <p:cTn id="112" fill="hold" nodeType="afterGroup">
                            <p:stCondLst>
                              <p:cond delay="1000"/>
                            </p:stCondLst>
                            <p:childTnLst>
                              <p:par>
                                <p:cTn id="113" presetID="5" presetClass="entr" presetSubtype="10" fill="hold" grpId="0" nodeType="afterEffect">
                                  <p:stCondLst>
                                    <p:cond delay="0"/>
                                  </p:stCondLst>
                                  <p:childTnLst>
                                    <p:set>
                                      <p:cBhvr>
                                        <p:cTn id="114" dur="1" fill="hold">
                                          <p:stCondLst>
                                            <p:cond delay="0"/>
                                          </p:stCondLst>
                                        </p:cTn>
                                        <p:tgtEl>
                                          <p:spTgt spid="41"/>
                                        </p:tgtEl>
                                        <p:attrNameLst>
                                          <p:attrName>style.visibility</p:attrName>
                                        </p:attrNameLst>
                                      </p:cBhvr>
                                      <p:to>
                                        <p:strVal val="visible"/>
                                      </p:to>
                                    </p:set>
                                    <p:animEffect transition="in" filter="checkerboard(across)">
                                      <p:cBhvr>
                                        <p:cTn id="115" dur="500"/>
                                        <p:tgtEl>
                                          <p:spTgt spid="41"/>
                                        </p:tgtEl>
                                      </p:cBhvr>
                                    </p:animEffect>
                                  </p:childTnLst>
                                </p:cTn>
                              </p:par>
                            </p:childTnLst>
                          </p:cTn>
                        </p:par>
                      </p:childTnLst>
                    </p:cTn>
                  </p:par>
                  <p:par>
                    <p:cTn id="116" fill="hold" nodeType="clickPar">
                      <p:stCondLst>
                        <p:cond delay="indefinite"/>
                      </p:stCondLst>
                      <p:childTnLst>
                        <p:par>
                          <p:cTn id="117" fill="hold" nodeType="withGroup">
                            <p:stCondLst>
                              <p:cond delay="0"/>
                            </p:stCondLst>
                            <p:childTnLst>
                              <p:par>
                                <p:cTn id="118" presetID="4" presetClass="entr" presetSubtype="16" fill="hold" nodeType="clickEffect">
                                  <p:stCondLst>
                                    <p:cond delay="0"/>
                                  </p:stCondLst>
                                  <p:childTnLst>
                                    <p:set>
                                      <p:cBhvr>
                                        <p:cTn id="119" dur="1" fill="hold">
                                          <p:stCondLst>
                                            <p:cond delay="0"/>
                                          </p:stCondLst>
                                        </p:cTn>
                                        <p:tgtEl>
                                          <p:spTgt spid="826400"/>
                                        </p:tgtEl>
                                        <p:attrNameLst>
                                          <p:attrName>style.visibility</p:attrName>
                                        </p:attrNameLst>
                                      </p:cBhvr>
                                      <p:to>
                                        <p:strVal val="visible"/>
                                      </p:to>
                                    </p:set>
                                    <p:animEffect transition="in" filter="box(in)">
                                      <p:cBhvr>
                                        <p:cTn id="120" dur="500"/>
                                        <p:tgtEl>
                                          <p:spTgt spid="826400"/>
                                        </p:tgtEl>
                                      </p:cBhvr>
                                    </p:animEffect>
                                  </p:childTnLst>
                                </p:cTn>
                              </p:par>
                            </p:childTnLst>
                          </p:cTn>
                        </p:par>
                      </p:childTnLst>
                    </p:cTn>
                  </p:par>
                  <p:par>
                    <p:cTn id="121" fill="hold" nodeType="clickPar">
                      <p:stCondLst>
                        <p:cond delay="indefinite"/>
                      </p:stCondLst>
                      <p:childTnLst>
                        <p:par>
                          <p:cTn id="122" fill="hold" nodeType="withGroup">
                            <p:stCondLst>
                              <p:cond delay="0"/>
                            </p:stCondLst>
                            <p:childTnLst>
                              <p:par>
                                <p:cTn id="123" presetID="4" presetClass="entr" presetSubtype="16" fill="hold" nodeType="clickEffect">
                                  <p:stCondLst>
                                    <p:cond delay="0"/>
                                  </p:stCondLst>
                                  <p:childTnLst>
                                    <p:set>
                                      <p:cBhvr>
                                        <p:cTn id="124" dur="1" fill="hold">
                                          <p:stCondLst>
                                            <p:cond delay="0"/>
                                          </p:stCondLst>
                                        </p:cTn>
                                        <p:tgtEl>
                                          <p:spTgt spid="826402"/>
                                        </p:tgtEl>
                                        <p:attrNameLst>
                                          <p:attrName>style.visibility</p:attrName>
                                        </p:attrNameLst>
                                      </p:cBhvr>
                                      <p:to>
                                        <p:strVal val="visible"/>
                                      </p:to>
                                    </p:set>
                                    <p:animEffect transition="in" filter="box(in)">
                                      <p:cBhvr>
                                        <p:cTn id="125" dur="500"/>
                                        <p:tgtEl>
                                          <p:spTgt spid="826402"/>
                                        </p:tgtEl>
                                      </p:cBhvr>
                                    </p:animEffect>
                                  </p:childTnLst>
                                </p:cTn>
                              </p:par>
                            </p:childTnLst>
                          </p:cTn>
                        </p:par>
                      </p:childTnLst>
                    </p:cTn>
                  </p:par>
                  <p:par>
                    <p:cTn id="126" fill="hold" nodeType="clickPar">
                      <p:stCondLst>
                        <p:cond delay="indefinite"/>
                      </p:stCondLst>
                      <p:childTnLst>
                        <p:par>
                          <p:cTn id="127" fill="hold" nodeType="withGroup">
                            <p:stCondLst>
                              <p:cond delay="0"/>
                            </p:stCondLst>
                            <p:childTnLst>
                              <p:par>
                                <p:cTn id="128" presetID="4" presetClass="entr" presetSubtype="16" fill="hold" nodeType="clickEffect">
                                  <p:stCondLst>
                                    <p:cond delay="0"/>
                                  </p:stCondLst>
                                  <p:childTnLst>
                                    <p:set>
                                      <p:cBhvr>
                                        <p:cTn id="129" dur="1" fill="hold">
                                          <p:stCondLst>
                                            <p:cond delay="0"/>
                                          </p:stCondLst>
                                        </p:cTn>
                                        <p:tgtEl>
                                          <p:spTgt spid="826403"/>
                                        </p:tgtEl>
                                        <p:attrNameLst>
                                          <p:attrName>style.visibility</p:attrName>
                                        </p:attrNameLst>
                                      </p:cBhvr>
                                      <p:to>
                                        <p:strVal val="visible"/>
                                      </p:to>
                                    </p:set>
                                    <p:animEffect transition="in" filter="box(in)">
                                      <p:cBhvr>
                                        <p:cTn id="130" dur="500"/>
                                        <p:tgtEl>
                                          <p:spTgt spid="82640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 grpId="0" animBg="1"/>
      <p:bldP spid="40" grpId="0" animBg="1"/>
      <p:bldP spid="826373" grpId="0" animBg="1"/>
      <p:bldP spid="826382" grpId="0"/>
      <p:bldP spid="82638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2"/>
          <p:cNvSpPr>
            <a:spLocks noGrp="1" noChangeArrowheads="1"/>
          </p:cNvSpPr>
          <p:nvPr>
            <p:ph type="title" idx="4294967295"/>
          </p:nvPr>
        </p:nvSpPr>
        <p:spPr/>
        <p:txBody>
          <a:bodyPr anchor="ctr"/>
          <a:lstStyle/>
          <a:p>
            <a:pPr eaLnBrk="1" hangingPunct="1"/>
            <a:r>
              <a:rPr lang="en-US" altLang="en-US" sz="3500"/>
              <a:t>Required Rate of Return</a:t>
            </a:r>
          </a:p>
        </p:txBody>
      </p:sp>
      <p:sp>
        <p:nvSpPr>
          <p:cNvPr id="5124" name="Rectangle 3"/>
          <p:cNvSpPr>
            <a:spLocks noGrp="1" noChangeArrowheads="1"/>
          </p:cNvSpPr>
          <p:nvPr>
            <p:ph type="body" sz="half" idx="4294967295"/>
          </p:nvPr>
        </p:nvSpPr>
        <p:spPr>
          <a:xfrm>
            <a:off x="457200" y="1719263"/>
            <a:ext cx="8148638"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lnSpc>
                <a:spcPct val="90000"/>
              </a:lnSpc>
            </a:pPr>
            <a:r>
              <a:rPr lang="en-US" altLang="en-US" sz="2600" dirty="0"/>
              <a:t>The</a:t>
            </a:r>
            <a:r>
              <a:rPr lang="en-US" altLang="en-US" sz="2600" b="1" dirty="0"/>
              <a:t> fair present value (</a:t>
            </a:r>
            <a:r>
              <a:rPr lang="en-US" altLang="en-US" sz="2600" b="1" i="1" dirty="0"/>
              <a:t>PV</a:t>
            </a:r>
            <a:r>
              <a:rPr lang="en-US" altLang="en-US" sz="2600" b="1" dirty="0"/>
              <a:t>) </a:t>
            </a:r>
            <a:r>
              <a:rPr lang="en-US" altLang="en-US" sz="2600" dirty="0"/>
              <a:t>of a security is determined using the</a:t>
            </a:r>
            <a:r>
              <a:rPr lang="en-US" altLang="en-US" sz="2600" b="1" dirty="0"/>
              <a:t> required rate of return (</a:t>
            </a:r>
            <a:r>
              <a:rPr lang="en-US" altLang="en-US" sz="2600" b="1" i="1" dirty="0"/>
              <a:t>r</a:t>
            </a:r>
            <a:r>
              <a:rPr lang="en-US" altLang="en-US" sz="2600" b="1" dirty="0"/>
              <a:t>) </a:t>
            </a:r>
            <a:r>
              <a:rPr lang="en-US" altLang="en-US" sz="2600" dirty="0"/>
              <a:t>as the discount rate</a:t>
            </a:r>
          </a:p>
          <a:p>
            <a:pPr eaLnBrk="1" hangingPunct="1">
              <a:lnSpc>
                <a:spcPct val="90000"/>
              </a:lnSpc>
            </a:pPr>
            <a:endParaRPr lang="en-US" altLang="en-US" sz="2200" dirty="0"/>
          </a:p>
          <a:p>
            <a:pPr eaLnBrk="1" hangingPunct="1">
              <a:lnSpc>
                <a:spcPct val="90000"/>
              </a:lnSpc>
              <a:buFont typeface="Wingdings" pitchFamily="2" charset="2"/>
              <a:buNone/>
            </a:pPr>
            <a:endParaRPr lang="en-US" altLang="en-US" sz="2200" dirty="0"/>
          </a:p>
          <a:p>
            <a:pPr eaLnBrk="1" hangingPunct="1">
              <a:lnSpc>
                <a:spcPct val="90000"/>
              </a:lnSpc>
            </a:pPr>
            <a:endParaRPr lang="en-US" altLang="en-US" sz="2200" dirty="0"/>
          </a:p>
          <a:p>
            <a:pPr eaLnBrk="1" hangingPunct="1">
              <a:lnSpc>
                <a:spcPct val="90000"/>
              </a:lnSpc>
              <a:buFont typeface="Wingdings" pitchFamily="2" charset="2"/>
              <a:buNone/>
            </a:pPr>
            <a:r>
              <a:rPr lang="en-US" altLang="en-US" sz="2000" dirty="0"/>
              <a:t>		</a:t>
            </a:r>
          </a:p>
          <a:p>
            <a:pPr eaLnBrk="1" hangingPunct="1">
              <a:lnSpc>
                <a:spcPct val="90000"/>
              </a:lnSpc>
              <a:buFont typeface="Wingdings" pitchFamily="2" charset="2"/>
              <a:buNone/>
            </a:pPr>
            <a:r>
              <a:rPr lang="en-US" altLang="en-US" sz="2000" b="1" i="1" dirty="0"/>
              <a:t>		</a:t>
            </a:r>
            <a:r>
              <a:rPr lang="en-US" altLang="en-US" sz="2200" b="1" i="1" dirty="0"/>
              <a:t>CF</a:t>
            </a:r>
            <a:r>
              <a:rPr lang="en-US" altLang="en-US" sz="2200" b="1" i="1" baseline="-25000" dirty="0"/>
              <a:t>1</a:t>
            </a:r>
            <a:r>
              <a:rPr lang="en-US" altLang="en-US" sz="2200" i="1" baseline="-25000" dirty="0"/>
              <a:t> </a:t>
            </a:r>
            <a:r>
              <a:rPr lang="en-US" altLang="en-US" sz="2200" dirty="0"/>
              <a:t>= cash flow in period </a:t>
            </a:r>
            <a:r>
              <a:rPr lang="en-US" altLang="en-US" sz="2200" b="1" i="1" dirty="0"/>
              <a:t>t</a:t>
            </a:r>
            <a:r>
              <a:rPr lang="en-US" altLang="en-US" sz="2200" b="1" dirty="0"/>
              <a:t> </a:t>
            </a:r>
            <a:r>
              <a:rPr lang="en-US" altLang="en-US" sz="2200" dirty="0"/>
              <a:t>(</a:t>
            </a:r>
            <a:r>
              <a:rPr lang="en-US" altLang="en-US" sz="2200" b="1" i="1" dirty="0"/>
              <a:t>t</a:t>
            </a:r>
            <a:r>
              <a:rPr lang="en-US" altLang="en-US" sz="2200" i="1" dirty="0"/>
              <a:t> </a:t>
            </a:r>
            <a:r>
              <a:rPr lang="en-US" altLang="en-US" sz="2200" dirty="0"/>
              <a:t>= 1, …, </a:t>
            </a:r>
            <a:r>
              <a:rPr lang="en-US" altLang="en-US" sz="2200" b="1" i="1" dirty="0"/>
              <a:t>n</a:t>
            </a:r>
            <a:r>
              <a:rPr lang="en-US" altLang="en-US" sz="2200" dirty="0"/>
              <a:t>)</a:t>
            </a:r>
          </a:p>
          <a:p>
            <a:pPr eaLnBrk="1" hangingPunct="1">
              <a:lnSpc>
                <a:spcPct val="90000"/>
              </a:lnSpc>
              <a:buFont typeface="Wingdings" pitchFamily="2" charset="2"/>
              <a:buNone/>
            </a:pPr>
            <a:r>
              <a:rPr lang="en-US" altLang="en-US" sz="2200" dirty="0"/>
              <a:t>		</a:t>
            </a:r>
            <a:r>
              <a:rPr lang="en-US" altLang="en-US" sz="2200" b="1" dirty="0"/>
              <a:t>~</a:t>
            </a:r>
            <a:r>
              <a:rPr lang="en-US" altLang="en-US" sz="2200" dirty="0"/>
              <a:t> = indicates the projected cash flow is uncertain</a:t>
            </a:r>
          </a:p>
          <a:p>
            <a:pPr eaLnBrk="1" hangingPunct="1">
              <a:lnSpc>
                <a:spcPct val="90000"/>
              </a:lnSpc>
              <a:buFont typeface="Wingdings" pitchFamily="2" charset="2"/>
              <a:buNone/>
            </a:pPr>
            <a:r>
              <a:rPr lang="en-US" altLang="en-US" sz="2200" dirty="0"/>
              <a:t>		</a:t>
            </a:r>
            <a:r>
              <a:rPr lang="en-US" altLang="en-US" sz="2200" b="1" i="1" dirty="0"/>
              <a:t>n</a:t>
            </a:r>
            <a:r>
              <a:rPr lang="en-US" altLang="en-US" sz="2200" i="1" dirty="0"/>
              <a:t> </a:t>
            </a:r>
            <a:r>
              <a:rPr lang="en-US" altLang="en-US" sz="2200" dirty="0"/>
              <a:t>= number of periods in the investment horizon</a:t>
            </a:r>
            <a:endParaRPr lang="en-US" altLang="en-US" b="1" dirty="0"/>
          </a:p>
        </p:txBody>
      </p:sp>
      <p:graphicFrame>
        <p:nvGraphicFramePr>
          <p:cNvPr id="5125" name="Object 4"/>
          <p:cNvGraphicFramePr>
            <a:graphicFrameLocks noGrp="1" noChangeAspect="1"/>
          </p:cNvGraphicFramePr>
          <p:nvPr>
            <p:ph sz="half" idx="4294967295"/>
            <p:extLst>
              <p:ext uri="{D42A27DB-BD31-4B8C-83A1-F6EECF244321}">
                <p14:modId xmlns:p14="http://schemas.microsoft.com/office/powerpoint/2010/main" val="2046423099"/>
              </p:ext>
            </p:extLst>
          </p:nvPr>
        </p:nvGraphicFramePr>
        <p:xfrm>
          <a:off x="1254125" y="3073016"/>
          <a:ext cx="5949950" cy="960437"/>
        </p:xfrm>
        <a:graphic>
          <a:graphicData uri="http://schemas.openxmlformats.org/presentationml/2006/ole">
            <mc:AlternateContent xmlns:mc="http://schemas.openxmlformats.org/markup-compatibility/2006">
              <mc:Choice xmlns:v="urn:schemas-microsoft-com:vml" Requires="v">
                <p:oleObj spid="_x0000_s5164" name="Equation" r:id="rId4" imgW="2831760" imgH="457200" progId="Equation.3">
                  <p:embed/>
                </p:oleObj>
              </mc:Choice>
              <mc:Fallback>
                <p:oleObj name="Equation" r:id="rId4" imgW="2831760" imgH="457200" progId="Equation.3">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54125" y="3073016"/>
                        <a:ext cx="5949950" cy="960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flat" cmpd="sng">
                            <a:solidFill>
                              <a:schemeClr val="tx1"/>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 name="Footer Placeholder 1">
            <a:extLst>
              <a:ext uri="{FF2B5EF4-FFF2-40B4-BE49-F238E27FC236}">
                <a16:creationId xmlns:a16="http://schemas.microsoft.com/office/drawing/2014/main" id="{8EE2BEB9-745A-4C27-A4A7-2600418755C8}"/>
              </a:ext>
            </a:extLst>
          </p:cNvPr>
          <p:cNvSpPr>
            <a:spLocks noGrp="1"/>
          </p:cNvSpPr>
          <p:nvPr>
            <p:ph type="ftr" sz="quarter" idx="11"/>
          </p:nvPr>
        </p:nvSpPr>
        <p:spPr>
          <a:xfrm>
            <a:off x="1973943" y="6248400"/>
            <a:ext cx="6212114"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2"/>
          <p:cNvSpPr>
            <a:spLocks noGrp="1" noChangeArrowheads="1"/>
          </p:cNvSpPr>
          <p:nvPr>
            <p:ph type="title" idx="4294967295"/>
          </p:nvPr>
        </p:nvSpPr>
        <p:spPr/>
        <p:txBody>
          <a:bodyPr anchor="ctr"/>
          <a:lstStyle/>
          <a:p>
            <a:pPr eaLnBrk="1" hangingPunct="1"/>
            <a:r>
              <a:rPr lang="en-US" altLang="en-US" sz="3500"/>
              <a:t>Expected Rate of Return</a:t>
            </a:r>
          </a:p>
        </p:txBody>
      </p:sp>
      <p:sp>
        <p:nvSpPr>
          <p:cNvPr id="6148" name="Rectangle 3"/>
          <p:cNvSpPr>
            <a:spLocks noGrp="1" noChangeArrowheads="1"/>
          </p:cNvSpPr>
          <p:nvPr>
            <p:ph type="body" sz="half" idx="4294967295"/>
          </p:nvPr>
        </p:nvSpPr>
        <p:spPr>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lnSpc>
                <a:spcPct val="90000"/>
              </a:lnSpc>
            </a:pPr>
            <a:r>
              <a:rPr lang="en-US" altLang="en-US" sz="2600" dirty="0"/>
              <a:t>The</a:t>
            </a:r>
            <a:r>
              <a:rPr lang="en-US" altLang="en-US" sz="2600" b="1" dirty="0"/>
              <a:t> current market price (</a:t>
            </a:r>
            <a:r>
              <a:rPr lang="en-US" altLang="en-US" sz="2600" b="1" i="1" dirty="0"/>
              <a:t>P</a:t>
            </a:r>
            <a:r>
              <a:rPr lang="en-US" altLang="en-US" sz="2600" b="1" dirty="0"/>
              <a:t>) </a:t>
            </a:r>
            <a:r>
              <a:rPr lang="en-US" altLang="en-US" sz="2600" dirty="0"/>
              <a:t>of a security is determined using the</a:t>
            </a:r>
            <a:r>
              <a:rPr lang="en-US" altLang="en-US" sz="2600" b="1" dirty="0"/>
              <a:t> expected rate of return</a:t>
            </a:r>
            <a:r>
              <a:rPr lang="en-US" altLang="en-US" sz="2600" dirty="0"/>
              <a:t>,</a:t>
            </a:r>
            <a:r>
              <a:rPr lang="en-US" altLang="en-US" sz="2600" b="1" dirty="0"/>
              <a:t> </a:t>
            </a:r>
            <a:r>
              <a:rPr lang="en-US" altLang="en-US" sz="2600" dirty="0"/>
              <a:t>or</a:t>
            </a:r>
            <a:r>
              <a:rPr lang="en-US" altLang="en-US" sz="2600" b="1" dirty="0"/>
              <a:t> </a:t>
            </a:r>
            <a:r>
              <a:rPr lang="en-US" altLang="en-US" sz="2600" b="1" i="1" dirty="0"/>
              <a:t>E(r</a:t>
            </a:r>
            <a:r>
              <a:rPr lang="en-US" altLang="en-US" sz="2600" b="1" dirty="0"/>
              <a:t>)</a:t>
            </a:r>
            <a:r>
              <a:rPr lang="en-US" altLang="en-US" sz="2600" dirty="0"/>
              <a:t>,</a:t>
            </a:r>
            <a:r>
              <a:rPr lang="en-US" altLang="en-US" sz="2600" b="1" dirty="0"/>
              <a:t> </a:t>
            </a:r>
            <a:r>
              <a:rPr lang="en-US" altLang="en-US" sz="2600" dirty="0"/>
              <a:t>as the discount rate</a:t>
            </a:r>
          </a:p>
          <a:p>
            <a:pPr eaLnBrk="1" hangingPunct="1">
              <a:lnSpc>
                <a:spcPct val="90000"/>
              </a:lnSpc>
            </a:pPr>
            <a:endParaRPr lang="en-US" altLang="en-US" sz="2200" dirty="0"/>
          </a:p>
          <a:p>
            <a:pPr eaLnBrk="1" hangingPunct="1">
              <a:lnSpc>
                <a:spcPct val="90000"/>
              </a:lnSpc>
            </a:pPr>
            <a:endParaRPr lang="en-US" altLang="en-US" sz="2200" dirty="0"/>
          </a:p>
          <a:p>
            <a:pPr eaLnBrk="1" hangingPunct="1">
              <a:lnSpc>
                <a:spcPct val="90000"/>
              </a:lnSpc>
            </a:pPr>
            <a:endParaRPr lang="en-US" altLang="en-US" sz="2200" dirty="0"/>
          </a:p>
          <a:p>
            <a:pPr eaLnBrk="1" hangingPunct="1">
              <a:lnSpc>
                <a:spcPct val="90000"/>
              </a:lnSpc>
              <a:buFont typeface="Wingdings" pitchFamily="2" charset="2"/>
              <a:buNone/>
            </a:pPr>
            <a:r>
              <a:rPr lang="en-US" altLang="en-US" sz="2000" dirty="0"/>
              <a:t>		</a:t>
            </a:r>
          </a:p>
          <a:p>
            <a:pPr eaLnBrk="1" hangingPunct="1">
              <a:lnSpc>
                <a:spcPct val="90000"/>
              </a:lnSpc>
              <a:buFont typeface="Wingdings" pitchFamily="2" charset="2"/>
              <a:buNone/>
            </a:pPr>
            <a:r>
              <a:rPr lang="en-US" altLang="en-US" sz="2000" b="1" i="1" dirty="0"/>
              <a:t>		</a:t>
            </a:r>
            <a:r>
              <a:rPr lang="en-US" altLang="en-US" sz="2200" b="1" i="1" dirty="0"/>
              <a:t>CF</a:t>
            </a:r>
            <a:r>
              <a:rPr lang="en-US" altLang="en-US" sz="2200" b="1" i="1" baseline="-25000" dirty="0"/>
              <a:t>1</a:t>
            </a:r>
            <a:r>
              <a:rPr lang="en-US" altLang="en-US" sz="2200" dirty="0"/>
              <a:t> = cash flow in period </a:t>
            </a:r>
            <a:r>
              <a:rPr lang="en-US" altLang="en-US" sz="2200" b="1" i="1" dirty="0"/>
              <a:t>t</a:t>
            </a:r>
            <a:r>
              <a:rPr lang="en-US" altLang="en-US" sz="2200" dirty="0"/>
              <a:t> (</a:t>
            </a:r>
            <a:r>
              <a:rPr lang="en-US" altLang="en-US" sz="2200" b="1" i="1" dirty="0"/>
              <a:t>t</a:t>
            </a:r>
            <a:r>
              <a:rPr lang="en-US" altLang="en-US" sz="2200" i="1" dirty="0"/>
              <a:t> </a:t>
            </a:r>
            <a:r>
              <a:rPr lang="en-US" altLang="en-US" sz="2200" dirty="0"/>
              <a:t>= 1, …, </a:t>
            </a:r>
            <a:r>
              <a:rPr lang="en-US" altLang="en-US" sz="2200" b="1" i="1" dirty="0"/>
              <a:t>n</a:t>
            </a:r>
            <a:r>
              <a:rPr lang="en-US" altLang="en-US" sz="2200" dirty="0"/>
              <a:t>)</a:t>
            </a:r>
          </a:p>
          <a:p>
            <a:pPr eaLnBrk="1" hangingPunct="1">
              <a:lnSpc>
                <a:spcPct val="90000"/>
              </a:lnSpc>
              <a:buFont typeface="Wingdings" pitchFamily="2" charset="2"/>
              <a:buNone/>
            </a:pPr>
            <a:r>
              <a:rPr lang="en-US" altLang="en-US" sz="2200" dirty="0"/>
              <a:t>		</a:t>
            </a:r>
            <a:r>
              <a:rPr lang="en-US" altLang="en-US" sz="2200" b="1" dirty="0"/>
              <a:t>~</a:t>
            </a:r>
            <a:r>
              <a:rPr lang="en-US" altLang="en-US" sz="2200" dirty="0"/>
              <a:t> = indicates the projected cash flow is uncertain</a:t>
            </a:r>
          </a:p>
          <a:p>
            <a:pPr eaLnBrk="1" hangingPunct="1">
              <a:lnSpc>
                <a:spcPct val="90000"/>
              </a:lnSpc>
              <a:buFont typeface="Wingdings" pitchFamily="2" charset="2"/>
              <a:buNone/>
            </a:pPr>
            <a:r>
              <a:rPr lang="en-US" altLang="en-US" sz="2200" dirty="0"/>
              <a:t>		</a:t>
            </a:r>
            <a:r>
              <a:rPr lang="en-US" altLang="en-US" sz="2200" b="1" i="1" dirty="0"/>
              <a:t>n</a:t>
            </a:r>
            <a:r>
              <a:rPr lang="en-US" altLang="en-US" sz="2200" i="1" dirty="0"/>
              <a:t> </a:t>
            </a:r>
            <a:r>
              <a:rPr lang="en-US" altLang="en-US" sz="2200" dirty="0"/>
              <a:t>= number of periods in the investment horizon</a:t>
            </a:r>
            <a:endParaRPr lang="en-US" altLang="en-US" b="1" dirty="0"/>
          </a:p>
        </p:txBody>
      </p:sp>
      <p:graphicFrame>
        <p:nvGraphicFramePr>
          <p:cNvPr id="6149" name="Object 5"/>
          <p:cNvGraphicFramePr>
            <a:graphicFrameLocks noGrp="1" noChangeAspect="1"/>
          </p:cNvGraphicFramePr>
          <p:nvPr>
            <p:ph sz="quarter" idx="4294967295"/>
            <p:extLst>
              <p:ext uri="{D42A27DB-BD31-4B8C-83A1-F6EECF244321}">
                <p14:modId xmlns:p14="http://schemas.microsoft.com/office/powerpoint/2010/main" val="2327341555"/>
              </p:ext>
            </p:extLst>
          </p:nvPr>
        </p:nvGraphicFramePr>
        <p:xfrm>
          <a:off x="718343" y="3168609"/>
          <a:ext cx="7021513" cy="900112"/>
        </p:xfrm>
        <a:graphic>
          <a:graphicData uri="http://schemas.openxmlformats.org/presentationml/2006/ole">
            <mc:AlternateContent xmlns:mc="http://schemas.openxmlformats.org/markup-compatibility/2006">
              <mc:Choice xmlns:v="urn:schemas-microsoft-com:vml" Requires="v">
                <p:oleObj spid="_x0000_s6188" name="Equation" r:id="rId4" imgW="3568680" imgH="457200" progId="Equation.3">
                  <p:embed/>
                </p:oleObj>
              </mc:Choice>
              <mc:Fallback>
                <p:oleObj name="Equation" r:id="rId4" imgW="3568680" imgH="457200" progId="Equation.3">
                  <p:embed/>
                  <p:pic>
                    <p:nvPicPr>
                      <p:cNvPr id="0"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18343" y="3168609"/>
                        <a:ext cx="7021513" cy="900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flat" cmpd="sng">
                            <a:solidFill>
                              <a:schemeClr val="tx1"/>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3" name="Straight Connector 2">
            <a:extLst>
              <a:ext uri="{FF2B5EF4-FFF2-40B4-BE49-F238E27FC236}">
                <a16:creationId xmlns:a16="http://schemas.microsoft.com/office/drawing/2014/main" id="{737090E2-DFDD-4580-BF90-8C4C31EE5EC8}"/>
              </a:ext>
            </a:extLst>
          </p:cNvPr>
          <p:cNvCxnSpPr/>
          <p:nvPr/>
        </p:nvCxnSpPr>
        <p:spPr bwMode="auto">
          <a:xfrm>
            <a:off x="808522" y="3457875"/>
            <a:ext cx="144379" cy="0"/>
          </a:xfrm>
          <a:prstGeom prst="line">
            <a:avLst/>
          </a:pr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 name="Footer Placeholder 1">
            <a:extLst>
              <a:ext uri="{FF2B5EF4-FFF2-40B4-BE49-F238E27FC236}">
                <a16:creationId xmlns:a16="http://schemas.microsoft.com/office/drawing/2014/main" id="{7D73578A-D685-452E-AD2E-3465C21CD143}"/>
              </a:ext>
            </a:extLst>
          </p:cNvPr>
          <p:cNvSpPr>
            <a:spLocks noGrp="1"/>
          </p:cNvSpPr>
          <p:nvPr>
            <p:ph type="ftr" sz="quarter" idx="11"/>
          </p:nvPr>
        </p:nvSpPr>
        <p:spPr>
          <a:xfrm>
            <a:off x="2032000" y="6248400"/>
            <a:ext cx="61976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2"/>
          <p:cNvSpPr>
            <a:spLocks noGrp="1" noChangeArrowheads="1"/>
          </p:cNvSpPr>
          <p:nvPr>
            <p:ph type="title" idx="4294967295"/>
          </p:nvPr>
        </p:nvSpPr>
        <p:spPr/>
        <p:txBody>
          <a:bodyPr anchor="ctr"/>
          <a:lstStyle/>
          <a:p>
            <a:pPr eaLnBrk="1" hangingPunct="1"/>
            <a:r>
              <a:rPr lang="en-US" altLang="en-US" sz="3500"/>
              <a:t>Realized Rate of Return</a:t>
            </a:r>
          </a:p>
        </p:txBody>
      </p:sp>
      <p:sp>
        <p:nvSpPr>
          <p:cNvPr id="7172" name="Rectangle 3"/>
          <p:cNvSpPr>
            <a:spLocks noGrp="1" noChangeArrowheads="1"/>
          </p:cNvSpPr>
          <p:nvPr>
            <p:ph type="body" sz="half" idx="4294967295"/>
          </p:nvPr>
        </p:nvSpPr>
        <p:spPr>
          <a:xfrm>
            <a:off x="425450" y="1639888"/>
            <a:ext cx="8229600" cy="44116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600" dirty="0"/>
              <a:t>The </a:t>
            </a:r>
            <a:r>
              <a:rPr lang="en-US" altLang="en-US" sz="2600" b="1" dirty="0"/>
              <a:t>realized rate of return, ( </a:t>
            </a:r>
            <a:r>
              <a:rPr lang="en-US" altLang="en-US" sz="2600" b="1" i="1" dirty="0"/>
              <a:t>r</a:t>
            </a:r>
            <a:r>
              <a:rPr lang="en-US" altLang="en-US" sz="2600" b="1" dirty="0"/>
              <a:t> ), </a:t>
            </a:r>
            <a:r>
              <a:rPr lang="en-US" altLang="en-US" sz="2600" dirty="0"/>
              <a:t>is the discount rate that just equates the </a:t>
            </a:r>
            <a:r>
              <a:rPr lang="en-US" altLang="en-US" sz="2600" b="1" dirty="0"/>
              <a:t>actual purchase price,     </a:t>
            </a:r>
            <a:r>
              <a:rPr lang="en-US" altLang="en-US" sz="2600" dirty="0"/>
              <a:t>(   ), to the present value of the realized cash flows, (</a:t>
            </a:r>
            <a:r>
              <a:rPr lang="en-US" altLang="en-US" sz="2600" i="1" dirty="0" err="1"/>
              <a:t>RCF</a:t>
            </a:r>
            <a:r>
              <a:rPr lang="en-US" altLang="en-US" sz="2600" i="1" baseline="-25000" dirty="0" err="1"/>
              <a:t>t</a:t>
            </a:r>
            <a:r>
              <a:rPr lang="en-US" altLang="en-US" sz="2600" dirty="0"/>
              <a:t>), where </a:t>
            </a:r>
            <a:r>
              <a:rPr lang="en-US" altLang="en-US" sz="2200" i="1" dirty="0"/>
              <a:t>t</a:t>
            </a:r>
            <a:r>
              <a:rPr lang="en-US" altLang="en-US" sz="2200" dirty="0"/>
              <a:t> (</a:t>
            </a:r>
            <a:r>
              <a:rPr lang="en-US" altLang="en-US" sz="2200" i="1" dirty="0"/>
              <a:t>t </a:t>
            </a:r>
            <a:r>
              <a:rPr lang="en-US" altLang="en-US" sz="2200" dirty="0"/>
              <a:t>= 1, …, </a:t>
            </a:r>
            <a:r>
              <a:rPr lang="en-US" altLang="en-US" sz="2200" i="1" dirty="0"/>
              <a:t>n</a:t>
            </a:r>
            <a:r>
              <a:rPr lang="en-US" altLang="en-US" sz="2200" dirty="0"/>
              <a:t>)</a:t>
            </a:r>
          </a:p>
          <a:p>
            <a:pPr eaLnBrk="1" hangingPunct="1"/>
            <a:endParaRPr lang="en-US" altLang="en-US" sz="2200" dirty="0"/>
          </a:p>
          <a:p>
            <a:pPr eaLnBrk="1" hangingPunct="1"/>
            <a:endParaRPr lang="en-US" altLang="en-US" sz="2200" dirty="0"/>
          </a:p>
          <a:p>
            <a:pPr eaLnBrk="1" hangingPunct="1"/>
            <a:endParaRPr lang="en-US" altLang="en-US" sz="2200" dirty="0"/>
          </a:p>
          <a:p>
            <a:pPr marL="0" indent="0" eaLnBrk="1" hangingPunct="1">
              <a:buNone/>
            </a:pPr>
            <a:endParaRPr lang="en-US" altLang="en-US" sz="2200" dirty="0"/>
          </a:p>
          <a:p>
            <a:pPr eaLnBrk="1" hangingPunct="1">
              <a:lnSpc>
                <a:spcPct val="90000"/>
              </a:lnSpc>
              <a:buNone/>
            </a:pPr>
            <a:r>
              <a:rPr lang="en-US" altLang="en-US" sz="2200" b="1" i="1" dirty="0"/>
              <a:t>		RCF</a:t>
            </a:r>
            <a:r>
              <a:rPr lang="en-US" altLang="en-US" sz="2200" b="1" i="1" baseline="-25000" dirty="0"/>
              <a:t>1</a:t>
            </a:r>
            <a:r>
              <a:rPr lang="en-US" altLang="en-US" sz="2200" dirty="0"/>
              <a:t> = realized cash flow in period </a:t>
            </a:r>
            <a:r>
              <a:rPr lang="en-US" altLang="en-US" sz="2200" b="1" i="1" dirty="0"/>
              <a:t>t</a:t>
            </a:r>
            <a:r>
              <a:rPr lang="en-US" altLang="en-US" sz="2200" dirty="0"/>
              <a:t> (</a:t>
            </a:r>
            <a:r>
              <a:rPr lang="en-US" altLang="en-US" sz="2200" b="1" i="1" dirty="0"/>
              <a:t>t</a:t>
            </a:r>
            <a:r>
              <a:rPr lang="en-US" altLang="en-US" sz="2200" i="1" dirty="0"/>
              <a:t> </a:t>
            </a:r>
            <a:r>
              <a:rPr lang="en-US" altLang="en-US" sz="2200" dirty="0"/>
              <a:t>= 1, …, </a:t>
            </a:r>
            <a:r>
              <a:rPr lang="en-US" altLang="en-US" sz="2200" b="1" i="1" dirty="0"/>
              <a:t>n</a:t>
            </a:r>
            <a:r>
              <a:rPr lang="en-US" altLang="en-US" sz="2200" dirty="0"/>
              <a:t>)</a:t>
            </a:r>
          </a:p>
          <a:p>
            <a:pPr eaLnBrk="1" hangingPunct="1">
              <a:lnSpc>
                <a:spcPct val="90000"/>
              </a:lnSpc>
              <a:buNone/>
            </a:pPr>
            <a:r>
              <a:rPr lang="en-US" altLang="en-US" sz="2200" dirty="0"/>
              <a:t>		</a:t>
            </a:r>
            <a:r>
              <a:rPr lang="en-US" altLang="en-US" sz="2200" b="1" dirty="0"/>
              <a:t>r</a:t>
            </a:r>
            <a:r>
              <a:rPr lang="en-US" altLang="en-US" sz="2200" dirty="0"/>
              <a:t> = realized rate of return on a security</a:t>
            </a:r>
          </a:p>
          <a:p>
            <a:pPr eaLnBrk="1" hangingPunct="1">
              <a:lnSpc>
                <a:spcPct val="90000"/>
              </a:lnSpc>
              <a:buNone/>
            </a:pPr>
            <a:r>
              <a:rPr lang="en-US" altLang="en-US" sz="2200" dirty="0"/>
              <a:t>		</a:t>
            </a:r>
          </a:p>
        </p:txBody>
      </p:sp>
      <p:graphicFrame>
        <p:nvGraphicFramePr>
          <p:cNvPr id="7173" name="Object 4"/>
          <p:cNvGraphicFramePr>
            <a:graphicFrameLocks noGrp="1" noChangeAspect="1"/>
          </p:cNvGraphicFramePr>
          <p:nvPr>
            <p:ph sz="quarter" idx="4294967295"/>
            <p:extLst>
              <p:ext uri="{D42A27DB-BD31-4B8C-83A1-F6EECF244321}">
                <p14:modId xmlns:p14="http://schemas.microsoft.com/office/powerpoint/2010/main" val="575515408"/>
              </p:ext>
            </p:extLst>
          </p:nvPr>
        </p:nvGraphicFramePr>
        <p:xfrm>
          <a:off x="961909" y="2444099"/>
          <a:ext cx="357187" cy="463550"/>
        </p:xfrm>
        <a:graphic>
          <a:graphicData uri="http://schemas.openxmlformats.org/presentationml/2006/ole">
            <mc:AlternateContent xmlns:mc="http://schemas.openxmlformats.org/markup-compatibility/2006">
              <mc:Choice xmlns:v="urn:schemas-microsoft-com:vml" Requires="v">
                <p:oleObj spid="_x0000_s7252" name="Equation" r:id="rId4" imgW="177646" imgH="228402" progId="Equation.3">
                  <p:embed/>
                </p:oleObj>
              </mc:Choice>
              <mc:Fallback>
                <p:oleObj name="Equation" r:id="rId4" imgW="177646" imgH="228402" progId="Equation.3">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61909" y="2444099"/>
                        <a:ext cx="357187"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flat" cmpd="sng">
                            <a:solidFill>
                              <a:schemeClr val="tx1"/>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4" name="Object 5"/>
          <p:cNvGraphicFramePr>
            <a:graphicFrameLocks noGrp="1" noChangeAspect="1"/>
          </p:cNvGraphicFramePr>
          <p:nvPr>
            <p:ph sz="quarter" idx="4294967295"/>
            <p:extLst>
              <p:ext uri="{D42A27DB-BD31-4B8C-83A1-F6EECF244321}">
                <p14:modId xmlns:p14="http://schemas.microsoft.com/office/powerpoint/2010/main" val="3400283493"/>
              </p:ext>
            </p:extLst>
          </p:nvPr>
        </p:nvGraphicFramePr>
        <p:xfrm>
          <a:off x="1189037" y="3711860"/>
          <a:ext cx="5927725" cy="901700"/>
        </p:xfrm>
        <a:graphic>
          <a:graphicData uri="http://schemas.openxmlformats.org/presentationml/2006/ole">
            <mc:AlternateContent xmlns:mc="http://schemas.openxmlformats.org/markup-compatibility/2006">
              <mc:Choice xmlns:v="urn:schemas-microsoft-com:vml" Requires="v">
                <p:oleObj spid="_x0000_s7253" name="Equation" r:id="rId6" imgW="2755800" imgH="419040" progId="Equation.3">
                  <p:embed/>
                </p:oleObj>
              </mc:Choice>
              <mc:Fallback>
                <p:oleObj name="Equation" r:id="rId6" imgW="2755800" imgH="419040" progId="Equation.3">
                  <p:embed/>
                  <p:pic>
                    <p:nvPicPr>
                      <p:cNvPr id="0" name="Object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189037" y="3711860"/>
                        <a:ext cx="5927725"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flat" cmpd="sng">
                            <a:solidFill>
                              <a:schemeClr val="tx1"/>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7175" name="Line 10"/>
          <p:cNvSpPr>
            <a:spLocks noChangeShapeType="1"/>
          </p:cNvSpPr>
          <p:nvPr/>
        </p:nvSpPr>
        <p:spPr bwMode="auto">
          <a:xfrm>
            <a:off x="5290250" y="1789113"/>
            <a:ext cx="188913"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 name="Line 10">
            <a:extLst>
              <a:ext uri="{FF2B5EF4-FFF2-40B4-BE49-F238E27FC236}">
                <a16:creationId xmlns:a16="http://schemas.microsoft.com/office/drawing/2014/main" id="{C93F8014-51EC-43FE-905F-9D0A376DEE2D}"/>
              </a:ext>
            </a:extLst>
          </p:cNvPr>
          <p:cNvSpPr>
            <a:spLocks noChangeShapeType="1"/>
          </p:cNvSpPr>
          <p:nvPr/>
        </p:nvSpPr>
        <p:spPr bwMode="auto">
          <a:xfrm>
            <a:off x="1387474" y="5358481"/>
            <a:ext cx="188913"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 name="Footer Placeholder 1">
            <a:extLst>
              <a:ext uri="{FF2B5EF4-FFF2-40B4-BE49-F238E27FC236}">
                <a16:creationId xmlns:a16="http://schemas.microsoft.com/office/drawing/2014/main" id="{1207C2CD-D25D-4934-A49C-E77A276EC51F}"/>
              </a:ext>
            </a:extLst>
          </p:cNvPr>
          <p:cNvSpPr>
            <a:spLocks noGrp="1"/>
          </p:cNvSpPr>
          <p:nvPr>
            <p:ph type="ftr" sz="quarter" idx="11"/>
          </p:nvPr>
        </p:nvSpPr>
        <p:spPr>
          <a:xfrm>
            <a:off x="1727200" y="6248400"/>
            <a:ext cx="6273800"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2"/>
          <p:cNvSpPr>
            <a:spLocks noGrp="1" noChangeArrowheads="1"/>
          </p:cNvSpPr>
          <p:nvPr>
            <p:ph type="title" idx="4294967295"/>
          </p:nvPr>
        </p:nvSpPr>
        <p:spPr/>
        <p:txBody>
          <a:bodyPr anchor="ctr"/>
          <a:lstStyle/>
          <a:p>
            <a:pPr eaLnBrk="1" hangingPunct="1"/>
            <a:r>
              <a:rPr lang="en-US" altLang="en-US" sz="3500"/>
              <a:t>Bond Valuation</a:t>
            </a:r>
          </a:p>
        </p:txBody>
      </p:sp>
      <p:sp>
        <p:nvSpPr>
          <p:cNvPr id="8196" name="Rectangle 3"/>
          <p:cNvSpPr>
            <a:spLocks noGrp="1" noChangeArrowheads="1"/>
          </p:cNvSpPr>
          <p:nvPr>
            <p:ph type="body" sz="half" idx="4294967295"/>
          </p:nvPr>
        </p:nvSpPr>
        <p:spPr>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200" dirty="0"/>
              <a:t>The </a:t>
            </a:r>
            <a:r>
              <a:rPr lang="en-US" altLang="en-US" sz="2200" b="1" dirty="0"/>
              <a:t>present value of a bond</a:t>
            </a:r>
            <a:r>
              <a:rPr lang="en-US" altLang="en-US" sz="2200" dirty="0"/>
              <a:t> (</a:t>
            </a:r>
            <a:r>
              <a:rPr lang="en-US" altLang="en-US" sz="2200" b="1" i="1" dirty="0" err="1"/>
              <a:t>V</a:t>
            </a:r>
            <a:r>
              <a:rPr lang="en-US" altLang="en-US" sz="2200" b="1" i="1" baseline="-25000" dirty="0" err="1"/>
              <a:t>b</a:t>
            </a:r>
            <a:r>
              <a:rPr lang="en-US" altLang="en-US" sz="2200" dirty="0"/>
              <a:t>) can be written as:</a:t>
            </a:r>
          </a:p>
          <a:p>
            <a:pPr eaLnBrk="1" hangingPunct="1">
              <a:buFont typeface="Wingdings" pitchFamily="2" charset="2"/>
              <a:buNone/>
            </a:pPr>
            <a:endParaRPr lang="en-US" altLang="en-US" sz="2000" dirty="0"/>
          </a:p>
          <a:p>
            <a:pPr eaLnBrk="1" hangingPunct="1">
              <a:buFont typeface="Wingdings" pitchFamily="2" charset="2"/>
              <a:buNone/>
            </a:pPr>
            <a:endParaRPr lang="en-US" altLang="en-US" sz="2000" dirty="0"/>
          </a:p>
          <a:p>
            <a:pPr eaLnBrk="1" hangingPunct="1">
              <a:buFont typeface="Wingdings" pitchFamily="2" charset="2"/>
              <a:buNone/>
            </a:pPr>
            <a:endParaRPr lang="en-US" altLang="en-US" sz="2000" dirty="0"/>
          </a:p>
          <a:p>
            <a:pPr eaLnBrk="1" hangingPunct="1">
              <a:buFont typeface="Wingdings" pitchFamily="2" charset="2"/>
              <a:buNone/>
            </a:pPr>
            <a:endParaRPr lang="en-US" altLang="en-US" sz="2000" dirty="0"/>
          </a:p>
          <a:p>
            <a:pPr eaLnBrk="1" hangingPunct="1">
              <a:buFont typeface="Wingdings" pitchFamily="2" charset="2"/>
              <a:buNone/>
            </a:pPr>
            <a:endParaRPr lang="en-US" altLang="en-US" sz="2000" dirty="0"/>
          </a:p>
          <a:p>
            <a:pPr eaLnBrk="1" hangingPunct="1">
              <a:buFont typeface="Wingdings" pitchFamily="2" charset="2"/>
              <a:buNone/>
            </a:pPr>
            <a:endParaRPr lang="en-US" altLang="en-US" sz="2000" dirty="0"/>
          </a:p>
          <a:p>
            <a:pPr eaLnBrk="1" hangingPunct="1">
              <a:buFont typeface="Wingdings" pitchFamily="2" charset="2"/>
              <a:buNone/>
            </a:pPr>
            <a:r>
              <a:rPr lang="en-US" altLang="en-US" sz="2000" b="1" i="1" dirty="0"/>
              <a:t>	Par</a:t>
            </a:r>
            <a:r>
              <a:rPr lang="en-US" altLang="en-US" sz="2000" dirty="0"/>
              <a:t> = the par or face value of the bond, usually $1,000</a:t>
            </a:r>
          </a:p>
          <a:p>
            <a:pPr eaLnBrk="1" hangingPunct="1">
              <a:buFont typeface="Wingdings" pitchFamily="2" charset="2"/>
              <a:buNone/>
            </a:pPr>
            <a:r>
              <a:rPr lang="en-US" altLang="en-US" sz="2000" dirty="0"/>
              <a:t>	</a:t>
            </a:r>
            <a:r>
              <a:rPr lang="en-US" altLang="en-US" sz="2000" b="1" i="1" dirty="0"/>
              <a:t>INT</a:t>
            </a:r>
            <a:r>
              <a:rPr lang="en-US" altLang="en-US" sz="2000" dirty="0"/>
              <a:t> = the annual interest (or coupon) payment</a:t>
            </a:r>
          </a:p>
          <a:p>
            <a:pPr eaLnBrk="1" hangingPunct="1">
              <a:buFont typeface="Wingdings" pitchFamily="2" charset="2"/>
              <a:buNone/>
            </a:pPr>
            <a:r>
              <a:rPr lang="en-US" altLang="en-US" sz="2000" dirty="0"/>
              <a:t>	</a:t>
            </a:r>
            <a:r>
              <a:rPr lang="en-US" altLang="en-US" sz="2000" b="1" i="1" dirty="0"/>
              <a:t>T</a:t>
            </a:r>
            <a:r>
              <a:rPr lang="en-US" altLang="en-US" sz="2000" dirty="0"/>
              <a:t> = the number of years until the bond matures</a:t>
            </a:r>
          </a:p>
          <a:p>
            <a:pPr eaLnBrk="1" hangingPunct="1">
              <a:buFont typeface="Wingdings" pitchFamily="2" charset="2"/>
              <a:buNone/>
            </a:pPr>
            <a:r>
              <a:rPr lang="en-US" altLang="en-US" sz="2000" dirty="0"/>
              <a:t>	</a:t>
            </a:r>
            <a:r>
              <a:rPr lang="en-US" altLang="en-US" sz="2000" b="1" i="1" dirty="0"/>
              <a:t>r </a:t>
            </a:r>
            <a:r>
              <a:rPr lang="en-US" altLang="en-US" sz="2000" dirty="0"/>
              <a:t>= the annual interest rate (often called </a:t>
            </a:r>
            <a:r>
              <a:rPr lang="en-US" altLang="en-US" sz="2000" b="1" dirty="0"/>
              <a:t>yield to maturity (YTM)</a:t>
            </a:r>
            <a:r>
              <a:rPr lang="en-US" altLang="en-US" sz="2000" dirty="0"/>
              <a:t>)</a:t>
            </a:r>
          </a:p>
        </p:txBody>
      </p:sp>
      <p:graphicFrame>
        <p:nvGraphicFramePr>
          <p:cNvPr id="8197" name="Object 5"/>
          <p:cNvGraphicFramePr>
            <a:graphicFrameLocks noGrp="1" noChangeAspect="1"/>
          </p:cNvGraphicFramePr>
          <p:nvPr>
            <p:ph sz="quarter" idx="4294967295"/>
          </p:nvPr>
        </p:nvGraphicFramePr>
        <p:xfrm>
          <a:off x="2105025" y="2349500"/>
          <a:ext cx="4387850" cy="1614488"/>
        </p:xfrm>
        <a:graphic>
          <a:graphicData uri="http://schemas.openxmlformats.org/presentationml/2006/ole">
            <mc:AlternateContent xmlns:mc="http://schemas.openxmlformats.org/markup-compatibility/2006">
              <mc:Choice xmlns:v="urn:schemas-microsoft-com:vml" Requires="v">
                <p:oleObj spid="_x0000_s8236" name="Equation" r:id="rId4" imgW="2692080" imgH="990360" progId="Equation.3">
                  <p:embed/>
                </p:oleObj>
              </mc:Choice>
              <mc:Fallback>
                <p:oleObj name="Equation" r:id="rId4" imgW="2692080" imgH="990360" progId="Equation.3">
                  <p:embed/>
                  <p:pic>
                    <p:nvPicPr>
                      <p:cNvPr id="0"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05025" y="2349500"/>
                        <a:ext cx="4387850" cy="1614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flat" cmpd="sng">
                            <a:solidFill>
                              <a:schemeClr val="tx1"/>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 name="Footer Placeholder 1">
            <a:extLst>
              <a:ext uri="{FF2B5EF4-FFF2-40B4-BE49-F238E27FC236}">
                <a16:creationId xmlns:a16="http://schemas.microsoft.com/office/drawing/2014/main" id="{0D70D25E-59D7-4D5C-8875-9A943AD34B89}"/>
              </a:ext>
            </a:extLst>
          </p:cNvPr>
          <p:cNvSpPr>
            <a:spLocks noGrp="1"/>
          </p:cNvSpPr>
          <p:nvPr>
            <p:ph type="ftr" sz="quarter" idx="11"/>
          </p:nvPr>
        </p:nvSpPr>
        <p:spPr>
          <a:xfrm>
            <a:off x="1741714" y="6248400"/>
            <a:ext cx="6259286"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title" idx="4294967295"/>
          </p:nvPr>
        </p:nvSpPr>
        <p:spPr/>
        <p:txBody>
          <a:bodyPr anchor="ctr"/>
          <a:lstStyle/>
          <a:p>
            <a:pPr eaLnBrk="1" hangingPunct="1"/>
            <a:r>
              <a:rPr lang="en-US" altLang="en-US" sz="3500"/>
              <a:t>Bond Valuation</a:t>
            </a:r>
          </a:p>
        </p:txBody>
      </p:sp>
      <p:sp>
        <p:nvSpPr>
          <p:cNvPr id="9220" name="Rectangle 3"/>
          <p:cNvSpPr>
            <a:spLocks noGrp="1" noChangeArrowheads="1"/>
          </p:cNvSpPr>
          <p:nvPr>
            <p:ph type="body" sz="half" idx="4294967295"/>
          </p:nvPr>
        </p:nvSpPr>
        <p:spPr>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dirty="0"/>
              <a:t>A </a:t>
            </a:r>
            <a:r>
              <a:rPr lang="en-US" altLang="en-US" b="1" dirty="0"/>
              <a:t>premium bond </a:t>
            </a:r>
            <a:r>
              <a:rPr lang="en-US" altLang="en-US" dirty="0"/>
              <a:t>has a coupon rate (</a:t>
            </a:r>
            <a:r>
              <a:rPr lang="en-US" altLang="en-US" i="1" dirty="0"/>
              <a:t>INT)</a:t>
            </a:r>
            <a:r>
              <a:rPr lang="en-US" altLang="en-US" dirty="0"/>
              <a:t> greater than the required rate of return (</a:t>
            </a:r>
            <a:r>
              <a:rPr lang="en-US" altLang="en-US" i="1" dirty="0"/>
              <a:t>r</a:t>
            </a:r>
            <a:r>
              <a:rPr lang="en-US" altLang="en-US" dirty="0"/>
              <a:t>) and the fair present value of the bond (</a:t>
            </a:r>
            <a:r>
              <a:rPr lang="en-US" altLang="en-US" i="1" dirty="0" err="1"/>
              <a:t>V</a:t>
            </a:r>
            <a:r>
              <a:rPr lang="en-US" altLang="en-US" i="1" baseline="-25000" dirty="0" err="1"/>
              <a:t>b</a:t>
            </a:r>
            <a:r>
              <a:rPr lang="en-US" altLang="en-US" dirty="0"/>
              <a:t>) is greater than the face or par value (Par)</a:t>
            </a:r>
          </a:p>
          <a:p>
            <a:pPr eaLnBrk="1" hangingPunct="1"/>
            <a:endParaRPr lang="en-US" altLang="en-US" b="1" dirty="0"/>
          </a:p>
          <a:p>
            <a:pPr eaLnBrk="1" hangingPunct="1"/>
            <a:r>
              <a:rPr lang="en-US" altLang="en-US" b="1" dirty="0"/>
              <a:t>Premium bond: </a:t>
            </a:r>
            <a:r>
              <a:rPr lang="en-US" altLang="en-US" dirty="0"/>
              <a:t>If </a:t>
            </a:r>
            <a:r>
              <a:rPr lang="en-US" altLang="en-US" i="1" dirty="0"/>
              <a:t>INT</a:t>
            </a:r>
            <a:r>
              <a:rPr lang="en-US" altLang="en-US" dirty="0"/>
              <a:t> &gt; </a:t>
            </a:r>
            <a:r>
              <a:rPr lang="en-US" altLang="en-US" i="1" dirty="0"/>
              <a:t>r</a:t>
            </a:r>
            <a:r>
              <a:rPr lang="en-US" altLang="en-US" dirty="0"/>
              <a:t>; then </a:t>
            </a:r>
            <a:r>
              <a:rPr lang="en-US" altLang="en-US" i="1" dirty="0" err="1"/>
              <a:t>V</a:t>
            </a:r>
            <a:r>
              <a:rPr lang="en-US" altLang="en-US" i="1" baseline="-25000" dirty="0" err="1"/>
              <a:t>b</a:t>
            </a:r>
            <a:r>
              <a:rPr lang="en-US" altLang="en-US" dirty="0"/>
              <a:t> &gt; Par</a:t>
            </a:r>
          </a:p>
          <a:p>
            <a:pPr eaLnBrk="1" hangingPunct="1"/>
            <a:r>
              <a:rPr lang="en-US" altLang="en-US" b="1" dirty="0"/>
              <a:t>Discount bond: I</a:t>
            </a:r>
            <a:r>
              <a:rPr lang="en-US" altLang="en-US" dirty="0"/>
              <a:t>f </a:t>
            </a:r>
            <a:r>
              <a:rPr lang="en-US" altLang="en-US" i="1" dirty="0"/>
              <a:t>INT </a:t>
            </a:r>
            <a:r>
              <a:rPr lang="en-US" altLang="en-US" dirty="0"/>
              <a:t>&lt; </a:t>
            </a:r>
            <a:r>
              <a:rPr lang="en-US" altLang="en-US" i="1" dirty="0"/>
              <a:t>r</a:t>
            </a:r>
            <a:r>
              <a:rPr lang="en-US" altLang="en-US" dirty="0"/>
              <a:t>, then </a:t>
            </a:r>
            <a:r>
              <a:rPr lang="en-US" altLang="en-US" i="1" dirty="0" err="1"/>
              <a:t>V</a:t>
            </a:r>
            <a:r>
              <a:rPr lang="en-US" altLang="en-US" i="1" baseline="-25000" dirty="0" err="1"/>
              <a:t>b</a:t>
            </a:r>
            <a:r>
              <a:rPr lang="en-US" altLang="en-US" baseline="-25000" dirty="0"/>
              <a:t> </a:t>
            </a:r>
            <a:r>
              <a:rPr lang="en-US" altLang="en-US" dirty="0"/>
              <a:t>&lt; Par</a:t>
            </a:r>
          </a:p>
          <a:p>
            <a:pPr eaLnBrk="1" hangingPunct="1"/>
            <a:r>
              <a:rPr lang="en-US" altLang="en-US" b="1" dirty="0"/>
              <a:t>Par bond:</a:t>
            </a:r>
            <a:r>
              <a:rPr lang="en-US" altLang="en-US" dirty="0"/>
              <a:t> If </a:t>
            </a:r>
            <a:r>
              <a:rPr lang="en-US" altLang="en-US" i="1" dirty="0"/>
              <a:t>INT </a:t>
            </a:r>
            <a:r>
              <a:rPr lang="en-US" altLang="en-US" dirty="0"/>
              <a:t>= </a:t>
            </a:r>
            <a:r>
              <a:rPr lang="en-US" altLang="en-US" i="1" dirty="0"/>
              <a:t>r,</a:t>
            </a:r>
            <a:r>
              <a:rPr lang="en-US" altLang="en-US" dirty="0"/>
              <a:t> then </a:t>
            </a:r>
            <a:r>
              <a:rPr lang="en-US" altLang="en-US" i="1" dirty="0" err="1"/>
              <a:t>V</a:t>
            </a:r>
            <a:r>
              <a:rPr lang="en-US" altLang="en-US" i="1" baseline="-25000" dirty="0" err="1"/>
              <a:t>b</a:t>
            </a:r>
            <a:r>
              <a:rPr lang="en-US" altLang="en-US" baseline="-25000" dirty="0"/>
              <a:t> </a:t>
            </a:r>
            <a:r>
              <a:rPr lang="en-US" altLang="en-US" dirty="0"/>
              <a:t>= Par</a:t>
            </a:r>
          </a:p>
        </p:txBody>
      </p:sp>
      <p:sp>
        <p:nvSpPr>
          <p:cNvPr id="2" name="Footer Placeholder 1">
            <a:extLst>
              <a:ext uri="{FF2B5EF4-FFF2-40B4-BE49-F238E27FC236}">
                <a16:creationId xmlns:a16="http://schemas.microsoft.com/office/drawing/2014/main" id="{0C4D3327-A941-42ED-B0B7-C43B93DDE3B0}"/>
              </a:ext>
            </a:extLst>
          </p:cNvPr>
          <p:cNvSpPr>
            <a:spLocks noGrp="1"/>
          </p:cNvSpPr>
          <p:nvPr>
            <p:ph type="ftr" sz="quarter" idx="11"/>
          </p:nvPr>
        </p:nvSpPr>
        <p:spPr>
          <a:xfrm>
            <a:off x="1378857" y="6248400"/>
            <a:ext cx="6168572"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2"/>
          <p:cNvSpPr>
            <a:spLocks noGrp="1" noChangeArrowheads="1"/>
          </p:cNvSpPr>
          <p:nvPr>
            <p:ph type="title" idx="4294967295"/>
          </p:nvPr>
        </p:nvSpPr>
        <p:spPr/>
        <p:txBody>
          <a:bodyPr anchor="ctr"/>
          <a:lstStyle/>
          <a:p>
            <a:pPr eaLnBrk="1" hangingPunct="1"/>
            <a:r>
              <a:rPr lang="en-US" altLang="en-US" sz="3500"/>
              <a:t>Equity Valuation</a:t>
            </a:r>
          </a:p>
        </p:txBody>
      </p:sp>
      <p:sp>
        <p:nvSpPr>
          <p:cNvPr id="10244" name="Rectangle 3"/>
          <p:cNvSpPr>
            <a:spLocks noGrp="1" noChangeArrowheads="1"/>
          </p:cNvSpPr>
          <p:nvPr>
            <p:ph type="body" sz="half" idx="4294967295"/>
          </p:nvPr>
        </p:nvSpPr>
        <p:spPr>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600"/>
              <a:t>The </a:t>
            </a:r>
            <a:r>
              <a:rPr lang="en-US" altLang="en-US" sz="2600" b="1"/>
              <a:t>present value of a stock</a:t>
            </a:r>
            <a:r>
              <a:rPr lang="en-US" altLang="en-US" sz="2600"/>
              <a:t> (</a:t>
            </a:r>
            <a:r>
              <a:rPr lang="en-US" altLang="en-US" sz="2600" b="1" i="1"/>
              <a:t>P</a:t>
            </a:r>
            <a:r>
              <a:rPr lang="en-US" altLang="en-US" sz="2600" b="1" i="1" baseline="-25000"/>
              <a:t>t</a:t>
            </a:r>
            <a:r>
              <a:rPr lang="en-US" altLang="en-US" sz="2600"/>
              <a:t>) assuming zero growth in dividends can be written as:</a:t>
            </a:r>
          </a:p>
          <a:p>
            <a:pPr eaLnBrk="1" hangingPunct="1">
              <a:buFont typeface="Wingdings" pitchFamily="2" charset="2"/>
              <a:buNone/>
            </a:pPr>
            <a:endParaRPr lang="en-US" altLang="en-US" sz="2200"/>
          </a:p>
          <a:p>
            <a:pPr eaLnBrk="1" hangingPunct="1">
              <a:buFont typeface="Wingdings" pitchFamily="2" charset="2"/>
              <a:buNone/>
            </a:pPr>
            <a:endParaRPr lang="en-US" altLang="en-US" sz="2200"/>
          </a:p>
          <a:p>
            <a:pPr eaLnBrk="1" hangingPunct="1">
              <a:buFont typeface="Wingdings" pitchFamily="2" charset="2"/>
              <a:buNone/>
            </a:pPr>
            <a:r>
              <a:rPr lang="en-US" altLang="en-US" sz="2200"/>
              <a:t>		</a:t>
            </a:r>
            <a:r>
              <a:rPr lang="en-US" altLang="en-US" sz="2200" i="1"/>
              <a:t>D</a:t>
            </a:r>
            <a:r>
              <a:rPr lang="en-US" altLang="en-US" sz="2200"/>
              <a:t> = constant dividend paid at end of every year</a:t>
            </a:r>
          </a:p>
          <a:p>
            <a:pPr eaLnBrk="1" hangingPunct="1">
              <a:buFont typeface="Wingdings" pitchFamily="2" charset="2"/>
              <a:buNone/>
            </a:pPr>
            <a:r>
              <a:rPr lang="en-US" altLang="en-US" sz="2200"/>
              <a:t>		</a:t>
            </a:r>
            <a:r>
              <a:rPr lang="en-US" altLang="en-US" sz="2200" i="1"/>
              <a:t>P</a:t>
            </a:r>
            <a:r>
              <a:rPr lang="en-US" altLang="en-US" sz="2200" i="1" baseline="-25000"/>
              <a:t>t</a:t>
            </a:r>
            <a:r>
              <a:rPr lang="en-US" altLang="en-US" sz="2200"/>
              <a:t> = the stock’s price at the end of year t</a:t>
            </a:r>
          </a:p>
          <a:p>
            <a:pPr eaLnBrk="1" hangingPunct="1">
              <a:buFont typeface="Wingdings" pitchFamily="2" charset="2"/>
              <a:buNone/>
            </a:pPr>
            <a:r>
              <a:rPr lang="en-US" altLang="en-US" sz="2200"/>
              <a:t>		</a:t>
            </a:r>
            <a:r>
              <a:rPr lang="en-US" altLang="en-US" sz="2200" i="1"/>
              <a:t>r</a:t>
            </a:r>
            <a:r>
              <a:rPr lang="en-US" altLang="en-US" sz="2200" i="1" baseline="-25000"/>
              <a:t>s</a:t>
            </a:r>
            <a:r>
              <a:rPr lang="en-US" altLang="en-US" sz="2200"/>
              <a:t> = the interest rate used to discount future cash flows</a:t>
            </a:r>
          </a:p>
        </p:txBody>
      </p:sp>
      <p:graphicFrame>
        <p:nvGraphicFramePr>
          <p:cNvPr id="10245" name="Object 4"/>
          <p:cNvGraphicFramePr>
            <a:graphicFrameLocks noGrp="1" noChangeAspect="1"/>
          </p:cNvGraphicFramePr>
          <p:nvPr>
            <p:ph sz="quarter" idx="4294967295"/>
          </p:nvPr>
        </p:nvGraphicFramePr>
        <p:xfrm>
          <a:off x="3608388" y="2795588"/>
          <a:ext cx="1435100" cy="527050"/>
        </p:xfrm>
        <a:graphic>
          <a:graphicData uri="http://schemas.openxmlformats.org/presentationml/2006/ole">
            <mc:AlternateContent xmlns:mc="http://schemas.openxmlformats.org/markup-compatibility/2006">
              <mc:Choice xmlns:v="urn:schemas-microsoft-com:vml" Requires="v">
                <p:oleObj spid="_x0000_s10284" name="Equation" r:id="rId4" imgW="622080" imgH="228600" progId="Equation.3">
                  <p:embed/>
                </p:oleObj>
              </mc:Choice>
              <mc:Fallback>
                <p:oleObj name="Equation" r:id="rId4" imgW="622080" imgH="228600" progId="Equation.3">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608388" y="2795588"/>
                        <a:ext cx="1435100" cy="527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flat" cmpd="sng">
                            <a:solidFill>
                              <a:schemeClr val="tx1"/>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 name="Footer Placeholder 1">
            <a:extLst>
              <a:ext uri="{FF2B5EF4-FFF2-40B4-BE49-F238E27FC236}">
                <a16:creationId xmlns:a16="http://schemas.microsoft.com/office/drawing/2014/main" id="{88BCBAF5-E2FA-4035-9932-523086132DAC}"/>
              </a:ext>
            </a:extLst>
          </p:cNvPr>
          <p:cNvSpPr>
            <a:spLocks noGrp="1"/>
          </p:cNvSpPr>
          <p:nvPr>
            <p:ph type="ftr" sz="quarter" idx="11"/>
          </p:nvPr>
        </p:nvSpPr>
        <p:spPr>
          <a:xfrm>
            <a:off x="1770743" y="6248400"/>
            <a:ext cx="6230257"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2"/>
          <p:cNvSpPr>
            <a:spLocks noGrp="1" noChangeArrowheads="1"/>
          </p:cNvSpPr>
          <p:nvPr>
            <p:ph type="title" idx="4294967295"/>
          </p:nvPr>
        </p:nvSpPr>
        <p:spPr/>
        <p:txBody>
          <a:bodyPr anchor="ctr"/>
          <a:lstStyle/>
          <a:p>
            <a:pPr eaLnBrk="1" hangingPunct="1"/>
            <a:r>
              <a:rPr lang="en-US" altLang="en-US" sz="3500" dirty="0"/>
              <a:t>Equity Valuation Continued</a:t>
            </a:r>
          </a:p>
        </p:txBody>
      </p:sp>
      <p:sp>
        <p:nvSpPr>
          <p:cNvPr id="11268" name="Rectangle 3"/>
          <p:cNvSpPr>
            <a:spLocks noGrp="1" noChangeArrowheads="1"/>
          </p:cNvSpPr>
          <p:nvPr>
            <p:ph type="body" sz="half" idx="4294967295"/>
          </p:nvPr>
        </p:nvSpPr>
        <p:spPr>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600" dirty="0"/>
              <a:t>The </a:t>
            </a:r>
            <a:r>
              <a:rPr lang="en-US" altLang="en-US" sz="2600" b="1" dirty="0"/>
              <a:t>present value of a stock</a:t>
            </a:r>
            <a:r>
              <a:rPr lang="en-US" altLang="en-US" sz="2600" dirty="0"/>
              <a:t> (</a:t>
            </a:r>
            <a:r>
              <a:rPr lang="en-US" altLang="en-US" sz="2600" b="1" i="1" dirty="0"/>
              <a:t>P</a:t>
            </a:r>
            <a:r>
              <a:rPr lang="en-US" altLang="en-US" sz="2600" b="1" i="1" baseline="-25000" dirty="0"/>
              <a:t>t</a:t>
            </a:r>
            <a:r>
              <a:rPr lang="en-US" altLang="en-US" sz="2600" dirty="0"/>
              <a:t>), assuming constant growth in dividends, can be written as:</a:t>
            </a:r>
          </a:p>
          <a:p>
            <a:pPr eaLnBrk="1" hangingPunct="1"/>
            <a:endParaRPr lang="en-US" altLang="en-US" sz="2600" dirty="0"/>
          </a:p>
          <a:p>
            <a:pPr eaLnBrk="1" hangingPunct="1"/>
            <a:endParaRPr lang="en-US" altLang="en-US" sz="2600" dirty="0"/>
          </a:p>
          <a:p>
            <a:pPr eaLnBrk="1" hangingPunct="1">
              <a:buFont typeface="Wingdings" pitchFamily="2" charset="2"/>
              <a:buNone/>
            </a:pPr>
            <a:endParaRPr lang="en-US" altLang="en-US" sz="2200" dirty="0"/>
          </a:p>
          <a:p>
            <a:pPr eaLnBrk="1" hangingPunct="1">
              <a:buFont typeface="Wingdings" pitchFamily="2" charset="2"/>
              <a:buNone/>
            </a:pPr>
            <a:r>
              <a:rPr lang="en-US" altLang="en-US" sz="2200" dirty="0"/>
              <a:t>		</a:t>
            </a:r>
            <a:r>
              <a:rPr lang="en-US" altLang="en-US" sz="2200" i="1" dirty="0"/>
              <a:t>D</a:t>
            </a:r>
            <a:r>
              <a:rPr lang="en-US" altLang="en-US" sz="2200" baseline="-25000" dirty="0"/>
              <a:t>0</a:t>
            </a:r>
            <a:r>
              <a:rPr lang="en-US" altLang="en-US" sz="2200" dirty="0"/>
              <a:t> = current dividend per share</a:t>
            </a:r>
          </a:p>
          <a:p>
            <a:pPr eaLnBrk="1" hangingPunct="1">
              <a:buFont typeface="Wingdings" pitchFamily="2" charset="2"/>
              <a:buNone/>
            </a:pPr>
            <a:r>
              <a:rPr lang="en-US" altLang="en-US" sz="2200" dirty="0"/>
              <a:t>		</a:t>
            </a:r>
            <a:r>
              <a:rPr lang="en-US" altLang="en-US" sz="2200" i="1" dirty="0"/>
              <a:t>D</a:t>
            </a:r>
            <a:r>
              <a:rPr lang="en-US" altLang="en-US" sz="2200" i="1" baseline="-25000" dirty="0"/>
              <a:t>t</a:t>
            </a:r>
            <a:r>
              <a:rPr lang="en-US" altLang="en-US" sz="2200" dirty="0"/>
              <a:t> = dividend per share at time </a:t>
            </a:r>
            <a:r>
              <a:rPr lang="en-US" altLang="en-US" sz="2200" i="1" dirty="0"/>
              <a:t>t</a:t>
            </a:r>
            <a:r>
              <a:rPr lang="en-US" altLang="en-US" sz="2200" dirty="0"/>
              <a:t> = 1, 2, …, </a:t>
            </a:r>
            <a:r>
              <a:rPr lang="en-US" altLang="en-US" sz="2200" dirty="0">
                <a:cs typeface="Times New Roman" pitchFamily="18" charset="0"/>
              </a:rPr>
              <a:t>∞</a:t>
            </a:r>
            <a:endParaRPr lang="en-US" altLang="en-US" sz="2200" dirty="0"/>
          </a:p>
          <a:p>
            <a:pPr eaLnBrk="1" hangingPunct="1">
              <a:buFont typeface="Wingdings" pitchFamily="2" charset="2"/>
              <a:buNone/>
            </a:pPr>
            <a:r>
              <a:rPr lang="en-US" altLang="en-US" sz="2200" i="1" dirty="0"/>
              <a:t>		g</a:t>
            </a:r>
            <a:r>
              <a:rPr lang="en-US" altLang="en-US" sz="2200" dirty="0"/>
              <a:t> = the constant dividend growth rate</a:t>
            </a:r>
          </a:p>
          <a:p>
            <a:pPr eaLnBrk="1" hangingPunct="1">
              <a:buFont typeface="Wingdings" pitchFamily="2" charset="2"/>
              <a:buNone/>
            </a:pPr>
            <a:r>
              <a:rPr lang="en-US" altLang="en-US" sz="2200" dirty="0"/>
              <a:t>		</a:t>
            </a:r>
            <a:r>
              <a:rPr lang="en-US" altLang="en-US" sz="2200" i="1" dirty="0" err="1"/>
              <a:t>r</a:t>
            </a:r>
            <a:r>
              <a:rPr lang="en-US" altLang="en-US" sz="2200" i="1" baseline="-25000" dirty="0" err="1"/>
              <a:t>s</a:t>
            </a:r>
            <a:r>
              <a:rPr lang="en-US" altLang="en-US" sz="2200" dirty="0"/>
              <a:t> = required return on the stock</a:t>
            </a:r>
          </a:p>
        </p:txBody>
      </p:sp>
      <p:graphicFrame>
        <p:nvGraphicFramePr>
          <p:cNvPr id="11269" name="Object 5"/>
          <p:cNvGraphicFramePr>
            <a:graphicFrameLocks noGrp="1" noChangeAspect="1"/>
          </p:cNvGraphicFramePr>
          <p:nvPr>
            <p:ph sz="quarter" idx="4294967295"/>
            <p:extLst>
              <p:ext uri="{D42A27DB-BD31-4B8C-83A1-F6EECF244321}">
                <p14:modId xmlns:p14="http://schemas.microsoft.com/office/powerpoint/2010/main" val="1422319246"/>
              </p:ext>
            </p:extLst>
          </p:nvPr>
        </p:nvGraphicFramePr>
        <p:xfrm>
          <a:off x="2445544" y="2706002"/>
          <a:ext cx="3567112" cy="987425"/>
        </p:xfrm>
        <a:graphic>
          <a:graphicData uri="http://schemas.openxmlformats.org/presentationml/2006/ole">
            <mc:AlternateContent xmlns:mc="http://schemas.openxmlformats.org/markup-compatibility/2006">
              <mc:Choice xmlns:v="urn:schemas-microsoft-com:vml" Requires="v">
                <p:oleObj spid="_x0000_s11308" name="Equation" r:id="rId4" imgW="1650960" imgH="457200" progId="Equation.3">
                  <p:embed/>
                </p:oleObj>
              </mc:Choice>
              <mc:Fallback>
                <p:oleObj name="Equation" r:id="rId4" imgW="1650960" imgH="457200" progId="Equation.3">
                  <p:embed/>
                  <p:pic>
                    <p:nvPicPr>
                      <p:cNvPr id="0"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45544" y="2706002"/>
                        <a:ext cx="3567112" cy="9874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
        <p:nvSpPr>
          <p:cNvPr id="2" name="Footer Placeholder 1">
            <a:extLst>
              <a:ext uri="{FF2B5EF4-FFF2-40B4-BE49-F238E27FC236}">
                <a16:creationId xmlns:a16="http://schemas.microsoft.com/office/drawing/2014/main" id="{FFC2EA10-044D-4E8B-ABD2-C899D71A2351}"/>
              </a:ext>
            </a:extLst>
          </p:cNvPr>
          <p:cNvSpPr>
            <a:spLocks noGrp="1"/>
          </p:cNvSpPr>
          <p:nvPr>
            <p:ph type="ftr" sz="quarter" idx="11"/>
          </p:nvPr>
        </p:nvSpPr>
        <p:spPr>
          <a:xfrm>
            <a:off x="1582057" y="6248400"/>
            <a:ext cx="6418943" cy="457200"/>
          </a:xfrm>
        </p:spPr>
        <p:txBody>
          <a:body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Tree>
  </p:cSld>
  <p:clrMapOvr>
    <a:masterClrMapping/>
  </p:clrMapOvr>
  <p:transition/>
</p:sld>
</file>

<file path=ppt/theme/theme1.xml><?xml version="1.0" encoding="utf-8"?>
<a:theme xmlns:a="http://schemas.openxmlformats.org/drawingml/2006/main" name="Network">
  <a:themeElements>
    <a:clrScheme name="Red Orange">
      <a:dk1>
        <a:sysClr val="windowText" lastClr="000000"/>
      </a:dk1>
      <a:lt1>
        <a:sysClr val="window" lastClr="FFFFFF"/>
      </a:lt1>
      <a:dk2>
        <a:srgbClr val="505046"/>
      </a:dk2>
      <a:lt2>
        <a:srgbClr val="EEECE1"/>
      </a:lt2>
      <a:accent1>
        <a:srgbClr val="E84C22"/>
      </a:accent1>
      <a:accent2>
        <a:srgbClr val="FFBD47"/>
      </a:accent2>
      <a:accent3>
        <a:srgbClr val="B64926"/>
      </a:accent3>
      <a:accent4>
        <a:srgbClr val="FF8427"/>
      </a:accent4>
      <a:accent5>
        <a:srgbClr val="CC9900"/>
      </a:accent5>
      <a:accent6>
        <a:srgbClr val="B22600"/>
      </a:accent6>
      <a:hlink>
        <a:srgbClr val="CC9900"/>
      </a:hlink>
      <a:folHlink>
        <a:srgbClr val="666699"/>
      </a:folHlink>
    </a:clrScheme>
    <a:fontScheme name="Network">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381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Network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Network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Network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Network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Network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Network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Network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Network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Network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
      <a:clrScheme name="Network 11">
        <a:dk1>
          <a:srgbClr val="000000"/>
        </a:dk1>
        <a:lt1>
          <a:srgbClr val="FFFFFF"/>
        </a:lt1>
        <a:dk2>
          <a:srgbClr val="A50021"/>
        </a:dk2>
        <a:lt2>
          <a:srgbClr val="808080"/>
        </a:lt2>
        <a:accent1>
          <a:srgbClr val="006699"/>
        </a:accent1>
        <a:accent2>
          <a:srgbClr val="DDDDDD"/>
        </a:accent2>
        <a:accent3>
          <a:srgbClr val="FFFFFF"/>
        </a:accent3>
        <a:accent4>
          <a:srgbClr val="000000"/>
        </a:accent4>
        <a:accent5>
          <a:srgbClr val="AAB8CA"/>
        </a:accent5>
        <a:accent6>
          <a:srgbClr val="C8C8C8"/>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4217</TotalTime>
  <Words>2014</Words>
  <Application>Microsoft Office PowerPoint</Application>
  <PresentationFormat>On-screen Show (4:3)</PresentationFormat>
  <Paragraphs>276</Paragraphs>
  <Slides>25</Slides>
  <Notes>24</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2</vt:i4>
      </vt:variant>
      <vt:variant>
        <vt:lpstr>Slide Titles</vt:lpstr>
      </vt:variant>
      <vt:variant>
        <vt:i4>25</vt:i4>
      </vt:variant>
    </vt:vector>
  </HeadingPairs>
  <TitlesOfParts>
    <vt:vector size="31" baseType="lpstr">
      <vt:lpstr>Arial</vt:lpstr>
      <vt:lpstr>Times New Roman</vt:lpstr>
      <vt:lpstr>Wingdings</vt:lpstr>
      <vt:lpstr>Network</vt:lpstr>
      <vt:lpstr>Equation</vt:lpstr>
      <vt:lpstr>Clip</vt:lpstr>
      <vt:lpstr>Chapter Three</vt:lpstr>
      <vt:lpstr>Various Interest Rate Measures</vt:lpstr>
      <vt:lpstr>Required Rate of Return</vt:lpstr>
      <vt:lpstr>Expected Rate of Return</vt:lpstr>
      <vt:lpstr>Realized Rate of Return</vt:lpstr>
      <vt:lpstr>Bond Valuation</vt:lpstr>
      <vt:lpstr>Bond Valuation</vt:lpstr>
      <vt:lpstr>Equity Valuation</vt:lpstr>
      <vt:lpstr>Equity Valuation Continued</vt:lpstr>
      <vt:lpstr>Equity Valuation Concluded</vt:lpstr>
      <vt:lpstr>Relation between Interest Rates and Bond Values</vt:lpstr>
      <vt:lpstr>Impact of a Bond’s Maturity on  its Price Sensitivity</vt:lpstr>
      <vt:lpstr>Impact of a Bond’s Coupon Rate  on its Price Sensitivity</vt:lpstr>
      <vt:lpstr>Impact of r on Price Volatility</vt:lpstr>
      <vt:lpstr>Duration</vt:lpstr>
      <vt:lpstr>Duration Continued</vt:lpstr>
      <vt:lpstr>Duration Example – Annual Interest</vt:lpstr>
      <vt:lpstr>Duration – Various Number of Interest Payments per Year</vt:lpstr>
      <vt:lpstr>Closed Form Duration Equation</vt:lpstr>
      <vt:lpstr>Features of Duration</vt:lpstr>
      <vt:lpstr>Duration and Modified Duration</vt:lpstr>
      <vt:lpstr>Duration and Modified Duration Continued</vt:lpstr>
      <vt:lpstr>Duration Based Prediction Errors</vt:lpstr>
      <vt:lpstr>Convexity</vt:lpstr>
      <vt:lpstr>Practice Problem</vt:lpstr>
    </vt:vector>
  </TitlesOfParts>
  <Company>University at Buffalo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FINANCIAL MARKETS AND INSTITIUTIONS: A Modern Perspective</dc:title>
  <dc:creator>Joseph Ogden</dc:creator>
  <cp:lastModifiedBy>Woo, Dana</cp:lastModifiedBy>
  <cp:revision>306</cp:revision>
  <dcterms:created xsi:type="dcterms:W3CDTF">2000-07-01T19:33:32Z</dcterms:created>
  <dcterms:modified xsi:type="dcterms:W3CDTF">2018-02-22T20:03:31Z</dcterms:modified>
</cp:coreProperties>
</file>