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846672-7A46-E802-FE0B-B6A2E16F341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467B97A-1B36-3524-5013-8C6DDBB8B8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6364C8E-B9C3-C7A0-BD9D-05AC3E694720}"/>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5" name="Alt Bilgi Yer Tutucusu 4">
            <a:extLst>
              <a:ext uri="{FF2B5EF4-FFF2-40B4-BE49-F238E27FC236}">
                <a16:creationId xmlns:a16="http://schemas.microsoft.com/office/drawing/2014/main" id="{47A215E6-991E-D82D-9996-56B09A95CD4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A5206FB-E8F1-48BF-7C26-3A001A5B8BC0}"/>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2552011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15006D-404C-8C02-E51B-5EF74B143DA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9E4BC6C-C9E8-2360-DEA8-C0211979048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25F97AE-B87A-1D58-D58B-DE9F605A50D8}"/>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5" name="Alt Bilgi Yer Tutucusu 4">
            <a:extLst>
              <a:ext uri="{FF2B5EF4-FFF2-40B4-BE49-F238E27FC236}">
                <a16:creationId xmlns:a16="http://schemas.microsoft.com/office/drawing/2014/main" id="{EF02D8CA-C9AF-81BE-0487-E6F9A08B7A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27BA4ED-BB8C-EA54-3CE4-618671CF5558}"/>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1313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CEFA65C-6C40-AEAC-66F7-2578D8FCA5A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165923F-2F7E-2211-BBB1-82485B2EA63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2DB777B-2EFE-4B37-1C38-EAE0E0F59BA9}"/>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5" name="Alt Bilgi Yer Tutucusu 4">
            <a:extLst>
              <a:ext uri="{FF2B5EF4-FFF2-40B4-BE49-F238E27FC236}">
                <a16:creationId xmlns:a16="http://schemas.microsoft.com/office/drawing/2014/main" id="{4A3E0735-B2AE-44A3-828C-F2265EA01D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B1B65A5-D38D-3AA7-1C7E-525E1BE26585}"/>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941906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AEC550-A51F-FA4F-A3C4-1CD64171EC2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CBF46E4-2DAC-5349-F958-C15D95A12A6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8B5B88-E7D1-8331-4D89-F1B8839218FE}"/>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5" name="Alt Bilgi Yer Tutucusu 4">
            <a:extLst>
              <a:ext uri="{FF2B5EF4-FFF2-40B4-BE49-F238E27FC236}">
                <a16:creationId xmlns:a16="http://schemas.microsoft.com/office/drawing/2014/main" id="{1E2893C6-936B-30CA-6113-67A4DEFCE6A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BB4C5C-D55C-F3EB-764C-6D5FF8E2C07F}"/>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416390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C3440A-CD0E-7F8F-05FA-2FB578DFF82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D20006B-A515-CD1F-DFEC-6C21A6D966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A56042B-8EB9-F525-B2FB-2B015CA0F417}"/>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5" name="Alt Bilgi Yer Tutucusu 4">
            <a:extLst>
              <a:ext uri="{FF2B5EF4-FFF2-40B4-BE49-F238E27FC236}">
                <a16:creationId xmlns:a16="http://schemas.microsoft.com/office/drawing/2014/main" id="{9DB78BB1-224F-05DD-D7B6-226B6CCFA99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26F47D-436E-DD25-45C9-A4771C21C282}"/>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39860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D61421-604E-BD6C-3900-A37C5237C32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EBD6D5A-F3E8-C9D4-B4BD-16704D517D1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71E9F12-028E-6674-1931-CBBE6D5B8F6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CF6C1E0-A309-846A-BCB6-4D309E84B2C7}"/>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6" name="Alt Bilgi Yer Tutucusu 5">
            <a:extLst>
              <a:ext uri="{FF2B5EF4-FFF2-40B4-BE49-F238E27FC236}">
                <a16:creationId xmlns:a16="http://schemas.microsoft.com/office/drawing/2014/main" id="{41DE1C40-248B-959E-1A4A-95B6A55D2E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ABD3746-973E-30BF-5998-8E1FB3EFDE11}"/>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449604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E9D3EB-83EE-72D2-92C2-9801F9CD22D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FEEDC53-5F88-B658-CCB1-62BA3949AE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86224E3-B3EF-F7E7-8AA3-16643A7AF77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A953C4A-B4ED-CDAD-4F07-CA1DC8987E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5CB207B-44B0-DCC8-61BE-A7BBAA32CA4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1DB61CC-FDE8-6C46-1B66-154BFCB62909}"/>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8" name="Alt Bilgi Yer Tutucusu 7">
            <a:extLst>
              <a:ext uri="{FF2B5EF4-FFF2-40B4-BE49-F238E27FC236}">
                <a16:creationId xmlns:a16="http://schemas.microsoft.com/office/drawing/2014/main" id="{D6D17EE9-DA0A-9C5D-C75B-0DE14EDFED1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6370015-34C7-0B88-5642-062F43207248}"/>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1474521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901C7F-6B26-2786-AE34-CBFD89ECBA3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69B463D-B00E-20A1-F05D-6F7293BB1AFF}"/>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4" name="Alt Bilgi Yer Tutucusu 3">
            <a:extLst>
              <a:ext uri="{FF2B5EF4-FFF2-40B4-BE49-F238E27FC236}">
                <a16:creationId xmlns:a16="http://schemas.microsoft.com/office/drawing/2014/main" id="{92EC9933-95A0-66B1-A8D5-4E9F58E4711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A86433C-61FA-C307-3196-176D14F54C21}"/>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2047325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23281AE-DD12-8A7E-F10A-967FD3F3A6CF}"/>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3" name="Alt Bilgi Yer Tutucusu 2">
            <a:extLst>
              <a:ext uri="{FF2B5EF4-FFF2-40B4-BE49-F238E27FC236}">
                <a16:creationId xmlns:a16="http://schemas.microsoft.com/office/drawing/2014/main" id="{D110D0E1-0995-6B6B-2D29-49EA8DCD500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FCB4F87-EBD2-8BA8-A884-DC26C4427981}"/>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196998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4488A6-FDC8-EDB9-0CC1-311E3253C12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D9E6246-FF52-BB06-2443-271100D38D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663DFBB-06CC-3CCB-2B5F-774A79AF41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6E6239E-499D-11C7-938F-E0CF22387C3B}"/>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6" name="Alt Bilgi Yer Tutucusu 5">
            <a:extLst>
              <a:ext uri="{FF2B5EF4-FFF2-40B4-BE49-F238E27FC236}">
                <a16:creationId xmlns:a16="http://schemas.microsoft.com/office/drawing/2014/main" id="{A5C3806B-0668-A430-566C-806BA0B8420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877DBA4-A1F6-0C94-E5C9-6F95D29EE25D}"/>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2826427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299F7A-D466-1E15-3BFC-4E5B783F61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B18A18F-B5EB-1201-F549-7023A28DD6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F317CD7-9DC9-B1E3-7867-B4EABAB34C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AB87E37-AB75-4EDE-31F6-7A6091C3FE97}"/>
              </a:ext>
            </a:extLst>
          </p:cNvPr>
          <p:cNvSpPr>
            <a:spLocks noGrp="1"/>
          </p:cNvSpPr>
          <p:nvPr>
            <p:ph type="dt" sz="half" idx="10"/>
          </p:nvPr>
        </p:nvSpPr>
        <p:spPr/>
        <p:txBody>
          <a:bodyPr/>
          <a:lstStyle/>
          <a:p>
            <a:fld id="{E2BA786E-E8E9-5A46-A0B1-9E060321ABB9}" type="datetimeFigureOut">
              <a:rPr lang="tr-TR" smtClean="0"/>
              <a:t>7.01.2024</a:t>
            </a:fld>
            <a:endParaRPr lang="tr-TR"/>
          </a:p>
        </p:txBody>
      </p:sp>
      <p:sp>
        <p:nvSpPr>
          <p:cNvPr id="6" name="Alt Bilgi Yer Tutucusu 5">
            <a:extLst>
              <a:ext uri="{FF2B5EF4-FFF2-40B4-BE49-F238E27FC236}">
                <a16:creationId xmlns:a16="http://schemas.microsoft.com/office/drawing/2014/main" id="{399F1190-1145-3A12-E0B6-B08E1C9ABCC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13CBC4B-05D2-2AA2-0D00-5BA64CD36DB3}"/>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177813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AA5C3A9-9F4E-D726-504C-1971A6263E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8299982-C888-D32F-ECA2-10397535F9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05F6E14-5020-C303-DCFF-3645B054EB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BA786E-E8E9-5A46-A0B1-9E060321ABB9}" type="datetimeFigureOut">
              <a:rPr lang="tr-TR" smtClean="0"/>
              <a:t>7.01.2024</a:t>
            </a:fld>
            <a:endParaRPr lang="tr-TR"/>
          </a:p>
        </p:txBody>
      </p:sp>
      <p:sp>
        <p:nvSpPr>
          <p:cNvPr id="5" name="Alt Bilgi Yer Tutucusu 4">
            <a:extLst>
              <a:ext uri="{FF2B5EF4-FFF2-40B4-BE49-F238E27FC236}">
                <a16:creationId xmlns:a16="http://schemas.microsoft.com/office/drawing/2014/main" id="{3C72DEFC-5DCB-9DFE-BCA1-FA333B7364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1093E46-D17F-66CC-A03E-D53985EA0D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CA731-2454-FC44-8BC0-C4227DA01941}" type="slidenum">
              <a:rPr lang="tr-TR" smtClean="0"/>
              <a:t>‹#›</a:t>
            </a:fld>
            <a:endParaRPr lang="tr-TR"/>
          </a:p>
        </p:txBody>
      </p:sp>
    </p:spTree>
    <p:extLst>
      <p:ext uri="{BB962C8B-B14F-4D97-AF65-F5344CB8AC3E}">
        <p14:creationId xmlns:p14="http://schemas.microsoft.com/office/powerpoint/2010/main" val="2737895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C12F27-0D8D-EE9F-3F40-01577BD40773}"/>
              </a:ext>
            </a:extLst>
          </p:cNvPr>
          <p:cNvSpPr>
            <a:spLocks noGrp="1"/>
          </p:cNvSpPr>
          <p:nvPr>
            <p:ph type="ctrTitle"/>
          </p:nvPr>
        </p:nvSpPr>
        <p:spPr/>
        <p:txBody>
          <a:bodyPr/>
          <a:lstStyle/>
          <a:p>
            <a:r>
              <a:rPr lang="tr-TR" dirty="0"/>
              <a:t>İş Sağlığı ve Güvenliği Mevzuatı</a:t>
            </a:r>
          </a:p>
        </p:txBody>
      </p:sp>
      <p:sp>
        <p:nvSpPr>
          <p:cNvPr id="3" name="Alt Başlık 2">
            <a:extLst>
              <a:ext uri="{FF2B5EF4-FFF2-40B4-BE49-F238E27FC236}">
                <a16:creationId xmlns:a16="http://schemas.microsoft.com/office/drawing/2014/main" id="{5FF67B8E-B3EC-4EB9-F0F7-358D2913E1B4}"/>
              </a:ext>
            </a:extLst>
          </p:cNvPr>
          <p:cNvSpPr>
            <a:spLocks noGrp="1"/>
          </p:cNvSpPr>
          <p:nvPr>
            <p:ph type="subTitle" idx="1"/>
          </p:nvPr>
        </p:nvSpPr>
        <p:spPr/>
        <p:txBody>
          <a:bodyPr/>
          <a:lstStyle/>
          <a:p>
            <a:r>
              <a:rPr lang="tr-TR" dirty="0"/>
              <a:t>İşverenin Yükümlülükleri</a:t>
            </a:r>
          </a:p>
        </p:txBody>
      </p:sp>
    </p:spTree>
    <p:extLst>
      <p:ext uri="{BB962C8B-B14F-4D97-AF65-F5344CB8AC3E}">
        <p14:creationId xmlns:p14="http://schemas.microsoft.com/office/powerpoint/2010/main" val="4238097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8E5C21-124E-F5CC-DCC8-5F10313D748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0F9DD6B-6131-37CE-6BB0-649DD3A0B5D2}"/>
              </a:ext>
            </a:extLst>
          </p:cNvPr>
          <p:cNvSpPr>
            <a:spLocks noGrp="1"/>
          </p:cNvSpPr>
          <p:nvPr>
            <p:ph idx="1"/>
          </p:nvPr>
        </p:nvSpPr>
        <p:spPr/>
        <p:txBody>
          <a:bodyPr/>
          <a:lstStyle/>
          <a:p>
            <a:r>
              <a:rPr lang="tr-TR" dirty="0"/>
              <a:t>Eğitimin Esasları</a:t>
            </a:r>
          </a:p>
          <a:p>
            <a:r>
              <a:rPr lang="tr-TR" u="sng" dirty="0"/>
              <a:t>Çok tehlikeli sınıfta </a:t>
            </a:r>
            <a:r>
              <a:rPr lang="tr-TR" dirty="0">
                <a:highlight>
                  <a:srgbClr val="FFFF00"/>
                </a:highlight>
              </a:rPr>
              <a:t>yılda en az bir defa </a:t>
            </a:r>
            <a:r>
              <a:rPr lang="tr-TR" b="1" dirty="0"/>
              <a:t>16 saat</a:t>
            </a:r>
          </a:p>
          <a:p>
            <a:r>
              <a:rPr lang="tr-TR" u="sng" dirty="0"/>
              <a:t>Tehlikeli sınıfta </a:t>
            </a:r>
            <a:r>
              <a:rPr lang="tr-TR" dirty="0">
                <a:highlight>
                  <a:srgbClr val="FFFF00"/>
                </a:highlight>
              </a:rPr>
              <a:t>iki yılda en az bir defa </a:t>
            </a:r>
            <a:r>
              <a:rPr lang="tr-TR" b="1" dirty="0"/>
              <a:t>12 saat</a:t>
            </a:r>
          </a:p>
          <a:p>
            <a:r>
              <a:rPr lang="tr-TR" u="sng" dirty="0"/>
              <a:t>Az tehlikeli sınıfta </a:t>
            </a:r>
            <a:r>
              <a:rPr lang="tr-TR" dirty="0">
                <a:highlight>
                  <a:srgbClr val="FFFF00"/>
                </a:highlight>
              </a:rPr>
              <a:t>üç yılda en az bir defa </a:t>
            </a:r>
            <a:r>
              <a:rPr lang="tr-TR" b="1" dirty="0"/>
              <a:t>8 saat </a:t>
            </a:r>
            <a:r>
              <a:rPr lang="tr-TR" dirty="0"/>
              <a:t>eğitim verilmelidir.</a:t>
            </a:r>
          </a:p>
        </p:txBody>
      </p:sp>
    </p:spTree>
    <p:extLst>
      <p:ext uri="{BB962C8B-B14F-4D97-AF65-F5344CB8AC3E}">
        <p14:creationId xmlns:p14="http://schemas.microsoft.com/office/powerpoint/2010/main" val="3860223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2B08DC-1440-6705-88BD-36048CA152A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D962646-6861-0E3A-82E5-31EF95C5A698}"/>
              </a:ext>
            </a:extLst>
          </p:cNvPr>
          <p:cNvSpPr>
            <a:spLocks noGrp="1"/>
          </p:cNvSpPr>
          <p:nvPr>
            <p:ph idx="1"/>
          </p:nvPr>
        </p:nvSpPr>
        <p:spPr/>
        <p:txBody>
          <a:bodyPr/>
          <a:lstStyle/>
          <a:p>
            <a:r>
              <a:rPr lang="tr-TR" dirty="0"/>
              <a:t>Olağan eğitimin içinde yer alan konuların saatlere dağılımı, çalışanın yürüttüğü işin niteliğine ve yarattığı tehlikeye göre belirlenmelidir. Dolayısıyla işverenin tüm çalışanlarına aynı eğitimi vermesi, eğitim yükümlülüğünü yerine getirmiş sayılması için yeterli değildir.</a:t>
            </a:r>
          </a:p>
          <a:p>
            <a:r>
              <a:rPr lang="tr-TR" dirty="0"/>
              <a:t>Olağan eğitim, işe başlamadan önce, iş ve iş yeri değişikliği, çalışma yeri değişikliği, iş ekipmanı değişikliği, yeni teknoloji kullanımı, dolayısıyla riskler her değiştiğinde verilmelidir. </a:t>
            </a:r>
          </a:p>
        </p:txBody>
      </p:sp>
    </p:spTree>
    <p:extLst>
      <p:ext uri="{BB962C8B-B14F-4D97-AF65-F5344CB8AC3E}">
        <p14:creationId xmlns:p14="http://schemas.microsoft.com/office/powerpoint/2010/main" val="4077933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203D9F-A548-6B28-8B1D-059C8B022A2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62A9888-0E7F-4EBB-89D5-1C61A87D6000}"/>
              </a:ext>
            </a:extLst>
          </p:cNvPr>
          <p:cNvSpPr>
            <a:spLocks noGrp="1"/>
          </p:cNvSpPr>
          <p:nvPr>
            <p:ph idx="1"/>
          </p:nvPr>
        </p:nvSpPr>
        <p:spPr/>
        <p:txBody>
          <a:bodyPr>
            <a:normAutofit fontScale="85000" lnSpcReduction="20000"/>
          </a:bodyPr>
          <a:lstStyle/>
          <a:p>
            <a:r>
              <a:rPr lang="tr-TR" dirty="0"/>
              <a:t>Olağan eğitim dışında, </a:t>
            </a:r>
          </a:p>
          <a:p>
            <a:r>
              <a:rPr lang="tr-TR" dirty="0"/>
              <a:t>iş kazası veya meslek hastalığı geçiren çalışana ilave eğitim, </a:t>
            </a:r>
          </a:p>
          <a:p>
            <a:r>
              <a:rPr lang="tr-TR" dirty="0"/>
              <a:t>her ne sebeple olursa olsun iş yerinden altı aydan fazla uzak kalanlara da bilgi yenileme eğitimi verilmelidir. </a:t>
            </a:r>
          </a:p>
          <a:p>
            <a:r>
              <a:rPr lang="tr-TR" dirty="0"/>
              <a:t>İlave eğitim, söz konusu iş kazası veya meslek hastalığına özgü olarak verilen eğitimdir. Dolayısıyla bu eğitimde söz konusu kaza veya hastalık hangi sebeple meydana geldi, nelere dikkat edilseydi meydana gelmezdi ve bundan sonra nelere dikkat edilmelidir şeklinde olmalıdır. Ayrıca Kanun’un 17. maddesi uyarınca tehlikeli ve çok tehlikeli sınıfta yer alan iş yerlerinde mesleki eğitim almamış işçilerin başka işyerinden gelse dahi o işlerde çalıştırılamayacağı düzenlenmiştir. Burada belirtilmesi gereken husus, mesleki eğitim alma zorunluluğunun sadece Tehlikeli ve Çok Tehlikeli Sınıfta Yer Alan İşlerde Çalıştırılacakların Mesleki Eğitimlerine Dair Yönetmeliğin ekli çizelgesinde yer alan işlerde çalışacak işçiler bakımından söz konusu olduğudur. </a:t>
            </a:r>
          </a:p>
        </p:txBody>
      </p:sp>
    </p:spTree>
    <p:extLst>
      <p:ext uri="{BB962C8B-B14F-4D97-AF65-F5344CB8AC3E}">
        <p14:creationId xmlns:p14="http://schemas.microsoft.com/office/powerpoint/2010/main" val="3267180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D4C2B6-381D-1310-D3FC-311384463CC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CB3EB32-EFAF-250B-A6D9-EC10634DAD6B}"/>
              </a:ext>
            </a:extLst>
          </p:cNvPr>
          <p:cNvSpPr>
            <a:spLocks noGrp="1"/>
          </p:cNvSpPr>
          <p:nvPr>
            <p:ph idx="1"/>
          </p:nvPr>
        </p:nvSpPr>
        <p:spPr/>
        <p:txBody>
          <a:bodyPr/>
          <a:lstStyle/>
          <a:p>
            <a:r>
              <a:rPr lang="tr-TR" dirty="0"/>
              <a:t>Bunların dışında özel olarak eğitim verilmesi gereken gruplar ayrıca düzenlenmiştir. Buna göre; 15-18 yaş arası çalışanlar, engelliler ve yaşlılar, gebe ve emziren kadınlar, çalışan temsilcileri ve destek elemanları durumlarının arz ettiği özellik veya iş yerinde yükümlü oldukları görevler dikkate alınarak ayrıca ve özel olarak eğitilmelidirler. </a:t>
            </a:r>
          </a:p>
        </p:txBody>
      </p:sp>
    </p:spTree>
    <p:extLst>
      <p:ext uri="{BB962C8B-B14F-4D97-AF65-F5344CB8AC3E}">
        <p14:creationId xmlns:p14="http://schemas.microsoft.com/office/powerpoint/2010/main" val="4029826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E14806-F981-FA97-CEC3-800ECB6C834F}"/>
              </a:ext>
            </a:extLst>
          </p:cNvPr>
          <p:cNvSpPr>
            <a:spLocks noGrp="1"/>
          </p:cNvSpPr>
          <p:nvPr>
            <p:ph type="title"/>
          </p:nvPr>
        </p:nvSpPr>
        <p:spPr/>
        <p:txBody>
          <a:bodyPr/>
          <a:lstStyle/>
          <a:p>
            <a:r>
              <a:rPr lang="tr-TR" dirty="0"/>
              <a:t>Çalışanları Bilgilendirme Yükümlülüğü</a:t>
            </a:r>
          </a:p>
        </p:txBody>
      </p:sp>
      <p:sp>
        <p:nvSpPr>
          <p:cNvPr id="3" name="İçerik Yer Tutucusu 2">
            <a:extLst>
              <a:ext uri="{FF2B5EF4-FFF2-40B4-BE49-F238E27FC236}">
                <a16:creationId xmlns:a16="http://schemas.microsoft.com/office/drawing/2014/main" id="{0B694182-EE71-2537-187C-E070D18E7C45}"/>
              </a:ext>
            </a:extLst>
          </p:cNvPr>
          <p:cNvSpPr>
            <a:spLocks noGrp="1"/>
          </p:cNvSpPr>
          <p:nvPr>
            <p:ph idx="1"/>
          </p:nvPr>
        </p:nvSpPr>
        <p:spPr/>
        <p:txBody>
          <a:bodyPr/>
          <a:lstStyle/>
          <a:p>
            <a:r>
              <a:rPr lang="tr-TR" dirty="0"/>
              <a:t>6331 sayılı Kanun’un 16. maddesinde işverenlerin, iş yerindeki riskler, alınması gereken önlemler, hak ve yükümlülükler, destek elemanları hakkında çalışanları ve iş yerine çalışmak üzere gelenlerin işverenlerini bilgilendirme yükümlülüğü olduğu düzenlenmiştir. Bu durumda işveren, kendi iş yerine çalışmak üzere gelen kişilere bilgilendirme yapılmasını sağlamakla yükümlüdür. </a:t>
            </a:r>
          </a:p>
          <a:p>
            <a:r>
              <a:rPr lang="tr-TR" dirty="0"/>
              <a:t>İşverenin ciddi ve yakın tehlikeye maruz kalan veya kalma ihtimali olan çalışanlarını bu riskler ve bunlara karşı alınması gereken önlemler konusunda ayrıca bilgilendirmesi gerektiği açıkça düzenlenmiştir.</a:t>
            </a:r>
          </a:p>
        </p:txBody>
      </p:sp>
    </p:spTree>
    <p:extLst>
      <p:ext uri="{BB962C8B-B14F-4D97-AF65-F5344CB8AC3E}">
        <p14:creationId xmlns:p14="http://schemas.microsoft.com/office/powerpoint/2010/main" val="3915544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9E74D5-272C-2BA5-CCED-6A29E692FD1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3BB74F0-6C93-38EA-9CE8-EC4621A3C923}"/>
              </a:ext>
            </a:extLst>
          </p:cNvPr>
          <p:cNvSpPr>
            <a:spLocks noGrp="1"/>
          </p:cNvSpPr>
          <p:nvPr>
            <p:ph idx="1"/>
          </p:nvPr>
        </p:nvSpPr>
        <p:spPr/>
        <p:txBody>
          <a:bodyPr/>
          <a:lstStyle/>
          <a:p>
            <a:r>
              <a:rPr lang="tr-TR" dirty="0"/>
              <a:t>MADDE 16 – (1) İşyerinde iş sağlığı ve güvenliğinin sağlanması ve sürdürülebilmesi amacıyla işveren, çalışanları ve çalışan temsilcilerini işyerinin özelliklerini de dikkate alarak aşağıdaki konularda bilgilendirir: </a:t>
            </a:r>
          </a:p>
          <a:p>
            <a:pPr marL="0" indent="0">
              <a:buNone/>
            </a:pPr>
            <a:r>
              <a:rPr lang="tr-TR" dirty="0"/>
              <a:t>a) İşyerinde karşılaşılabilecek sağlık ve güvenlik riskleri, koruyucu ve önleyici tedbirler. </a:t>
            </a:r>
          </a:p>
          <a:p>
            <a:pPr marL="0" indent="0">
              <a:buNone/>
            </a:pPr>
            <a:r>
              <a:rPr lang="tr-TR" dirty="0"/>
              <a:t>b) Kendileri ile ilgili yasal hak ve sorumluluklar. </a:t>
            </a:r>
          </a:p>
          <a:p>
            <a:pPr marL="0" indent="0">
              <a:buNone/>
            </a:pPr>
            <a:r>
              <a:rPr lang="tr-TR" dirty="0"/>
              <a:t>c) İlk yardım, olağan dışı durumlar, afetler ve yangınla mücadele ve tahliye işleri konusunda görevlendirilen kişiler.</a:t>
            </a:r>
          </a:p>
        </p:txBody>
      </p:sp>
    </p:spTree>
    <p:extLst>
      <p:ext uri="{BB962C8B-B14F-4D97-AF65-F5344CB8AC3E}">
        <p14:creationId xmlns:p14="http://schemas.microsoft.com/office/powerpoint/2010/main" val="70206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D839C4-6A8D-7478-01D0-B873BB1A7A6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6F82E28-25BF-1BAC-D0E6-AC1E5299D760}"/>
              </a:ext>
            </a:extLst>
          </p:cNvPr>
          <p:cNvSpPr>
            <a:spLocks noGrp="1"/>
          </p:cNvSpPr>
          <p:nvPr>
            <p:ph idx="1"/>
          </p:nvPr>
        </p:nvSpPr>
        <p:spPr/>
        <p:txBody>
          <a:bodyPr/>
          <a:lstStyle/>
          <a:p>
            <a:r>
              <a:rPr lang="tr-TR" dirty="0"/>
              <a:t>İşverenin bilgilendirme yükümlülüğü ile eğitim verme yükümlülüğü birbirinden farklıdır. Bilgilendirme, eğitimden farklı olarak tek taraflıdır ve ölçme değerlendirme gerektirmez.</a:t>
            </a:r>
          </a:p>
          <a:p>
            <a:r>
              <a:rPr lang="tr-TR" dirty="0"/>
              <a:t>İşverenin bilgilendirme yükümlülüğünü yerine getirmemiş olması bir iş kazası ya da meslek hastalığının ortaya çıkması halinde işverenin kusurunun belirlenmesinde dikkate alınır.</a:t>
            </a:r>
          </a:p>
          <a:p>
            <a:r>
              <a:rPr lang="tr-TR" dirty="0"/>
              <a:t>Bu yükümlülüğü yerine getirmeyen işveren hakkında idari para cezası uygulanır.</a:t>
            </a:r>
          </a:p>
        </p:txBody>
      </p:sp>
    </p:spTree>
    <p:extLst>
      <p:ext uri="{BB962C8B-B14F-4D97-AF65-F5344CB8AC3E}">
        <p14:creationId xmlns:p14="http://schemas.microsoft.com/office/powerpoint/2010/main" val="3083310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BB9455-AE7C-9A56-60A7-DD210FFB2BD9}"/>
              </a:ext>
            </a:extLst>
          </p:cNvPr>
          <p:cNvSpPr>
            <a:spLocks noGrp="1"/>
          </p:cNvSpPr>
          <p:nvPr>
            <p:ph type="title"/>
          </p:nvPr>
        </p:nvSpPr>
        <p:spPr/>
        <p:txBody>
          <a:bodyPr/>
          <a:lstStyle/>
          <a:p>
            <a:r>
              <a:rPr lang="tr-TR" dirty="0"/>
              <a:t>Çalışan Temsilcisi ve Destek Elemanı Belirleme Yükümlülüğü</a:t>
            </a:r>
          </a:p>
        </p:txBody>
      </p:sp>
      <p:sp>
        <p:nvSpPr>
          <p:cNvPr id="3" name="İçerik Yer Tutucusu 2">
            <a:extLst>
              <a:ext uri="{FF2B5EF4-FFF2-40B4-BE49-F238E27FC236}">
                <a16:creationId xmlns:a16="http://schemas.microsoft.com/office/drawing/2014/main" id="{8F6C122C-C4CB-FB3A-E042-589B384153C3}"/>
              </a:ext>
            </a:extLst>
          </p:cNvPr>
          <p:cNvSpPr>
            <a:spLocks noGrp="1"/>
          </p:cNvSpPr>
          <p:nvPr>
            <p:ph idx="1"/>
          </p:nvPr>
        </p:nvSpPr>
        <p:spPr/>
        <p:txBody>
          <a:bodyPr>
            <a:normAutofit fontScale="92500" lnSpcReduction="10000"/>
          </a:bodyPr>
          <a:lstStyle/>
          <a:p>
            <a:r>
              <a:rPr lang="tr-TR" dirty="0"/>
              <a:t>İşveren; işyerinin değişik bölümlerindeki riskler ve çalışan sayılarını göz önünde bulundurarak dengeli dağılıma özen göstermek kaydıyla, çalışanlar arasında yapılacak seçim veya seçimle belirlenemediği durumda atama yoluyla, aşağıda belirtilen sayılarda çalışan temsilcisini görevlendirir: </a:t>
            </a:r>
          </a:p>
          <a:p>
            <a:r>
              <a:rPr lang="tr-TR" dirty="0"/>
              <a:t>a) İki ile elli arasında çalışanı bulunan işyerlerinde bir. </a:t>
            </a:r>
          </a:p>
          <a:p>
            <a:r>
              <a:rPr lang="tr-TR" dirty="0"/>
              <a:t>b) </a:t>
            </a:r>
            <a:r>
              <a:rPr lang="tr-TR" dirty="0" err="1"/>
              <a:t>Ellibir</a:t>
            </a:r>
            <a:r>
              <a:rPr lang="tr-TR" dirty="0"/>
              <a:t> ile yüz arasında çalışanı bulunan işyerlerinde iki. </a:t>
            </a:r>
          </a:p>
          <a:p>
            <a:r>
              <a:rPr lang="tr-TR" dirty="0"/>
              <a:t>c) </a:t>
            </a:r>
            <a:r>
              <a:rPr lang="tr-TR" dirty="0" err="1"/>
              <a:t>Yüzbir</a:t>
            </a:r>
            <a:r>
              <a:rPr lang="tr-TR" dirty="0"/>
              <a:t> ile </a:t>
            </a:r>
            <a:r>
              <a:rPr lang="tr-TR" dirty="0" err="1"/>
              <a:t>beşyüz</a:t>
            </a:r>
            <a:r>
              <a:rPr lang="tr-TR" dirty="0"/>
              <a:t> arasında çalışanı bulunan işyerlerinde üç. </a:t>
            </a:r>
          </a:p>
          <a:p>
            <a:r>
              <a:rPr lang="tr-TR" dirty="0"/>
              <a:t>ç) </a:t>
            </a:r>
            <a:r>
              <a:rPr lang="tr-TR" dirty="0" err="1"/>
              <a:t>Beşyüzbir</a:t>
            </a:r>
            <a:r>
              <a:rPr lang="tr-TR" dirty="0"/>
              <a:t> ile bin arasında çalışanı bulunan işyerlerinde dört. </a:t>
            </a:r>
          </a:p>
          <a:p>
            <a:r>
              <a:rPr lang="tr-TR" dirty="0"/>
              <a:t>d) </a:t>
            </a:r>
            <a:r>
              <a:rPr lang="tr-TR" dirty="0" err="1"/>
              <a:t>Binbir</a:t>
            </a:r>
            <a:r>
              <a:rPr lang="tr-TR" dirty="0"/>
              <a:t> ile </a:t>
            </a:r>
            <a:r>
              <a:rPr lang="tr-TR" dirty="0" err="1"/>
              <a:t>ikibin</a:t>
            </a:r>
            <a:r>
              <a:rPr lang="tr-TR" dirty="0"/>
              <a:t> arasında çalışanı bulunan işyerlerinde beş. </a:t>
            </a:r>
          </a:p>
          <a:p>
            <a:r>
              <a:rPr lang="tr-TR" dirty="0"/>
              <a:t>e) </a:t>
            </a:r>
            <a:r>
              <a:rPr lang="tr-TR" dirty="0" err="1"/>
              <a:t>İkibinbir</a:t>
            </a:r>
            <a:r>
              <a:rPr lang="tr-TR" dirty="0"/>
              <a:t> ve üzeri çalışanı bulunan işyerlerinde altı. </a:t>
            </a:r>
          </a:p>
        </p:txBody>
      </p:sp>
    </p:spTree>
    <p:extLst>
      <p:ext uri="{BB962C8B-B14F-4D97-AF65-F5344CB8AC3E}">
        <p14:creationId xmlns:p14="http://schemas.microsoft.com/office/powerpoint/2010/main" val="4242721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2BDDDF-044F-2DCF-4F2D-8D2C7A9EA639}"/>
              </a:ext>
            </a:extLst>
          </p:cNvPr>
          <p:cNvSpPr>
            <a:spLocks noGrp="1"/>
          </p:cNvSpPr>
          <p:nvPr>
            <p:ph type="title"/>
          </p:nvPr>
        </p:nvSpPr>
        <p:spPr/>
        <p:txBody>
          <a:bodyPr/>
          <a:lstStyle/>
          <a:p>
            <a:r>
              <a:rPr lang="tr-TR" dirty="0"/>
              <a:t>Çalışan Temsilcisi</a:t>
            </a:r>
          </a:p>
        </p:txBody>
      </p:sp>
      <p:sp>
        <p:nvSpPr>
          <p:cNvPr id="3" name="İçerik Yer Tutucusu 2">
            <a:extLst>
              <a:ext uri="{FF2B5EF4-FFF2-40B4-BE49-F238E27FC236}">
                <a16:creationId xmlns:a16="http://schemas.microsoft.com/office/drawing/2014/main" id="{20E6674F-B30A-B766-0467-80D37BA0AB61}"/>
              </a:ext>
            </a:extLst>
          </p:cNvPr>
          <p:cNvSpPr>
            <a:spLocks noGrp="1"/>
          </p:cNvSpPr>
          <p:nvPr>
            <p:ph idx="1"/>
          </p:nvPr>
        </p:nvSpPr>
        <p:spPr/>
        <p:txBody>
          <a:bodyPr/>
          <a:lstStyle/>
          <a:p>
            <a:r>
              <a:rPr lang="tr-TR" dirty="0"/>
              <a:t>(2) Birden fazla çalışan temsilcisinin bulunması durumunda baş temsilci, çalışan temsilcileri arasında yapılacak seçimle belirlenir. </a:t>
            </a:r>
          </a:p>
          <a:p>
            <a:r>
              <a:rPr lang="tr-TR" dirty="0"/>
              <a:t>(3) Çalışan temsilcileri, tehlike kaynağının yok edilmesi veya tehlikeden kaynaklanan riskin azaltılması için, işverene öneride bulunma ve işverenden gerekli tedbirlerin alınmasını isteme hakkına sahiptir.</a:t>
            </a:r>
          </a:p>
          <a:p>
            <a:r>
              <a:rPr lang="tr-TR" dirty="0"/>
              <a:t>Bir çalışanın çalışan temsilcisi olabilmesi için işyerinde tam süreli çalışması, en az üç yıllık iş deneyiminin bulunması ve en az ortaokul düzeyinde öğrenim görmüş olması gerekir.</a:t>
            </a:r>
          </a:p>
          <a:p>
            <a:endParaRPr lang="tr-TR" dirty="0"/>
          </a:p>
        </p:txBody>
      </p:sp>
    </p:spTree>
    <p:extLst>
      <p:ext uri="{BB962C8B-B14F-4D97-AF65-F5344CB8AC3E}">
        <p14:creationId xmlns:p14="http://schemas.microsoft.com/office/powerpoint/2010/main" val="1124961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BD13B1-C94C-CC9E-1B35-05BF068C3A96}"/>
              </a:ext>
            </a:extLst>
          </p:cNvPr>
          <p:cNvSpPr>
            <a:spLocks noGrp="1"/>
          </p:cNvSpPr>
          <p:nvPr>
            <p:ph type="title"/>
          </p:nvPr>
        </p:nvSpPr>
        <p:spPr/>
        <p:txBody>
          <a:bodyPr/>
          <a:lstStyle/>
          <a:p>
            <a:r>
              <a:rPr lang="tr-TR" dirty="0"/>
              <a:t>Destek Elemanı</a:t>
            </a:r>
          </a:p>
        </p:txBody>
      </p:sp>
      <p:sp>
        <p:nvSpPr>
          <p:cNvPr id="3" name="İçerik Yer Tutucusu 2">
            <a:extLst>
              <a:ext uri="{FF2B5EF4-FFF2-40B4-BE49-F238E27FC236}">
                <a16:creationId xmlns:a16="http://schemas.microsoft.com/office/drawing/2014/main" id="{C9F3E22B-64F6-48BF-DA70-716939681A67}"/>
              </a:ext>
            </a:extLst>
          </p:cNvPr>
          <p:cNvSpPr>
            <a:spLocks noGrp="1"/>
          </p:cNvSpPr>
          <p:nvPr>
            <p:ph idx="1"/>
          </p:nvPr>
        </p:nvSpPr>
        <p:spPr/>
        <p:txBody>
          <a:bodyPr/>
          <a:lstStyle/>
          <a:p>
            <a:r>
              <a:rPr lang="tr-TR" dirty="0"/>
              <a:t>İşveren Acil durumlarla mücadele için işyerinin büyüklüğü ve taşıdığı özel tehlikeler, yapılan işin niteliği, çalışan sayısı ile işyerinde bulunan diğer kişileri dikkate alarak; önleme, koruma, tahliye, yangınla mücadele, ilk yardım ve benzeri konularda uygun donanıma sahip ve bu konularda eğitimli yeterli sayıda kişiyi görevlendirmekle yükümlüdür.</a:t>
            </a:r>
          </a:p>
          <a:p>
            <a:r>
              <a:rPr lang="tr-TR" dirty="0"/>
              <a:t>Destek elemanı: Asli görevinin yanında iş sağlığı ve güvenliği ile ilgili önleme, koruma, tahliye, yangınla mücadele, ilk yardım ve benzeri konularda özel olarak görevlendirilmiş uygun donanım ve yeterli eğitime sahip kişi olarak tanımlanmıştır.</a:t>
            </a:r>
          </a:p>
        </p:txBody>
      </p:sp>
    </p:spTree>
    <p:extLst>
      <p:ext uri="{BB962C8B-B14F-4D97-AF65-F5344CB8AC3E}">
        <p14:creationId xmlns:p14="http://schemas.microsoft.com/office/powerpoint/2010/main" val="4057341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15B268-D09A-2AB1-C0A3-C4903A135D12}"/>
              </a:ext>
            </a:extLst>
          </p:cNvPr>
          <p:cNvSpPr>
            <a:spLocks noGrp="1"/>
          </p:cNvSpPr>
          <p:nvPr>
            <p:ph type="title"/>
          </p:nvPr>
        </p:nvSpPr>
        <p:spPr/>
        <p:txBody>
          <a:bodyPr/>
          <a:lstStyle/>
          <a:p>
            <a:r>
              <a:rPr lang="tr-TR" dirty="0"/>
              <a:t>İş Sağlığı ve Güvenliği Kurulu Kurma Yükümlülüğü</a:t>
            </a:r>
          </a:p>
        </p:txBody>
      </p:sp>
      <p:sp>
        <p:nvSpPr>
          <p:cNvPr id="3" name="İçerik Yer Tutucusu 2">
            <a:extLst>
              <a:ext uri="{FF2B5EF4-FFF2-40B4-BE49-F238E27FC236}">
                <a16:creationId xmlns:a16="http://schemas.microsoft.com/office/drawing/2014/main" id="{74C87E67-71F8-B3F5-46F7-AF1AC9269C15}"/>
              </a:ext>
            </a:extLst>
          </p:cNvPr>
          <p:cNvSpPr>
            <a:spLocks noGrp="1"/>
          </p:cNvSpPr>
          <p:nvPr>
            <p:ph idx="1"/>
          </p:nvPr>
        </p:nvSpPr>
        <p:spPr/>
        <p:txBody>
          <a:bodyPr>
            <a:normAutofit fontScale="85000" lnSpcReduction="20000"/>
          </a:bodyPr>
          <a:lstStyle/>
          <a:p>
            <a:r>
              <a:rPr lang="tr-TR" dirty="0"/>
              <a:t>6331 sayılı Kanun’un 22. maddesi uyarınca; </a:t>
            </a:r>
            <a:r>
              <a:rPr lang="tr-TR" dirty="0">
                <a:highlight>
                  <a:srgbClr val="FFFF00"/>
                </a:highlight>
              </a:rPr>
              <a:t>en az elli çalışanı bulunan </a:t>
            </a:r>
            <a:r>
              <a:rPr lang="tr-TR" dirty="0"/>
              <a:t>ve sürekli olarak </a:t>
            </a:r>
            <a:r>
              <a:rPr lang="tr-TR" dirty="0">
                <a:highlight>
                  <a:srgbClr val="FFFF00"/>
                </a:highlight>
              </a:rPr>
              <a:t>altı aydan fazla süreli işlerin </a:t>
            </a:r>
            <a:r>
              <a:rPr lang="tr-TR" dirty="0"/>
              <a:t>yapıldığı bir iş yerinde işveren iş sağlığı ve güvenliği kurulu oluşturmakla yükümlüdür. </a:t>
            </a:r>
          </a:p>
          <a:p>
            <a:r>
              <a:rPr lang="tr-TR" b="1" dirty="0"/>
              <a:t>İş sağlığı ve güvenliği kurulu</a:t>
            </a:r>
            <a:r>
              <a:rPr lang="tr-TR" dirty="0"/>
              <a:t>; </a:t>
            </a:r>
          </a:p>
          <a:p>
            <a:r>
              <a:rPr lang="tr-TR" dirty="0"/>
              <a:t>işveren veya vekili, </a:t>
            </a:r>
          </a:p>
          <a:p>
            <a:r>
              <a:rPr lang="tr-TR" dirty="0"/>
              <a:t>iş güvenliği uzmanı, </a:t>
            </a:r>
          </a:p>
          <a:p>
            <a:r>
              <a:rPr lang="tr-TR" dirty="0"/>
              <a:t>işyeri hekimi, </a:t>
            </a:r>
          </a:p>
          <a:p>
            <a:r>
              <a:rPr lang="tr-TR" dirty="0"/>
              <a:t>insan kaynakları, personel, sosyal işler veya idari ve mali işleri yürütmekle görevli bir kişi, </a:t>
            </a:r>
          </a:p>
          <a:p>
            <a:r>
              <a:rPr lang="tr-TR" dirty="0"/>
              <a:t>çalışan temsilcisi veya baş temsilci, </a:t>
            </a:r>
          </a:p>
          <a:p>
            <a:r>
              <a:rPr lang="tr-TR" dirty="0"/>
              <a:t>bulunması halinde usta, ustabaşı veya formen, </a:t>
            </a:r>
          </a:p>
          <a:p>
            <a:r>
              <a:rPr lang="tr-TR" dirty="0"/>
              <a:t>bulunması hâlinde sivil savunma uzmanından oluşur. </a:t>
            </a:r>
          </a:p>
        </p:txBody>
      </p:sp>
    </p:spTree>
    <p:extLst>
      <p:ext uri="{BB962C8B-B14F-4D97-AF65-F5344CB8AC3E}">
        <p14:creationId xmlns:p14="http://schemas.microsoft.com/office/powerpoint/2010/main" val="1307341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5E76F2-184F-14C4-5A7E-E2F60A2EDD1B}"/>
              </a:ext>
            </a:extLst>
          </p:cNvPr>
          <p:cNvSpPr>
            <a:spLocks noGrp="1"/>
          </p:cNvSpPr>
          <p:nvPr>
            <p:ph type="title"/>
          </p:nvPr>
        </p:nvSpPr>
        <p:spPr/>
        <p:txBody>
          <a:bodyPr/>
          <a:lstStyle/>
          <a:p>
            <a:r>
              <a:rPr lang="tr-TR" dirty="0"/>
              <a:t>Çalışanları Sağlık Gözetimine Tabi Tutma Yükümlülüğü</a:t>
            </a:r>
          </a:p>
        </p:txBody>
      </p:sp>
      <p:sp>
        <p:nvSpPr>
          <p:cNvPr id="3" name="İçerik Yer Tutucusu 2">
            <a:extLst>
              <a:ext uri="{FF2B5EF4-FFF2-40B4-BE49-F238E27FC236}">
                <a16:creationId xmlns:a16="http://schemas.microsoft.com/office/drawing/2014/main" id="{C9FBADD0-6064-C7DE-40D2-926A9F4C2BA5}"/>
              </a:ext>
            </a:extLst>
          </p:cNvPr>
          <p:cNvSpPr>
            <a:spLocks noGrp="1"/>
          </p:cNvSpPr>
          <p:nvPr>
            <p:ph idx="1"/>
          </p:nvPr>
        </p:nvSpPr>
        <p:spPr/>
        <p:txBody>
          <a:bodyPr>
            <a:normAutofit lnSpcReduction="10000"/>
          </a:bodyPr>
          <a:lstStyle/>
          <a:p>
            <a:r>
              <a:rPr lang="tr-TR" dirty="0"/>
              <a:t>İşveren, çalışanların işyerinde maruz kalacakları sağlık ve güvenlik risklerini dikkate alarak sağlık gözetimine tabi tutulmalarını sağlar.</a:t>
            </a:r>
          </a:p>
          <a:p>
            <a:r>
              <a:rPr lang="tr-TR" dirty="0"/>
              <a:t>İşveren şu hallerde çalışanların sağlık muayenelerinin yapılmasını sağlamak zorundadır: </a:t>
            </a:r>
          </a:p>
          <a:p>
            <a:r>
              <a:rPr lang="tr-TR" dirty="0"/>
              <a:t>1) İşe girişlerinde. </a:t>
            </a:r>
          </a:p>
          <a:p>
            <a:r>
              <a:rPr lang="tr-TR" dirty="0"/>
              <a:t>2) İş değişikliğinde. </a:t>
            </a:r>
          </a:p>
          <a:p>
            <a:r>
              <a:rPr lang="tr-TR" dirty="0"/>
              <a:t>3) İş kazası, meslek hastalığı veya sağlık nedeniyle tekrarlanan işten uzaklaşmalarından sonra işe dönüşlerinde talep etmeleri hâlinde. </a:t>
            </a:r>
          </a:p>
          <a:p>
            <a:r>
              <a:rPr lang="tr-TR" dirty="0"/>
              <a:t>4) İşin devamı süresince, çalışanın ve işin niteliği ile işyerinin tehlike sınıfına göre Bakanlıkça belirlenen düzenli aralıklarla.</a:t>
            </a:r>
          </a:p>
        </p:txBody>
      </p:sp>
    </p:spTree>
    <p:extLst>
      <p:ext uri="{BB962C8B-B14F-4D97-AF65-F5344CB8AC3E}">
        <p14:creationId xmlns:p14="http://schemas.microsoft.com/office/powerpoint/2010/main" val="1194759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2B2210-185F-9932-2AFF-5E076C3ABB6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A9EBE42-E54A-27AA-08FE-F03B0CE26403}"/>
              </a:ext>
            </a:extLst>
          </p:cNvPr>
          <p:cNvSpPr>
            <a:spLocks noGrp="1"/>
          </p:cNvSpPr>
          <p:nvPr>
            <p:ph idx="1"/>
          </p:nvPr>
        </p:nvSpPr>
        <p:spPr/>
        <p:txBody>
          <a:bodyPr/>
          <a:lstStyle/>
          <a:p>
            <a:r>
              <a:rPr lang="tr-TR" u="sng" dirty="0"/>
              <a:t>Çok tehlikeli sınıfta </a:t>
            </a:r>
            <a:r>
              <a:rPr lang="tr-TR" dirty="0"/>
              <a:t>en geç </a:t>
            </a:r>
            <a:r>
              <a:rPr lang="tr-TR" dirty="0">
                <a:highlight>
                  <a:srgbClr val="FFFF00"/>
                </a:highlight>
              </a:rPr>
              <a:t>yılda bir</a:t>
            </a:r>
          </a:p>
          <a:p>
            <a:r>
              <a:rPr lang="tr-TR" u="sng" dirty="0"/>
              <a:t>Tehlikeli sınıfta</a:t>
            </a:r>
            <a:r>
              <a:rPr lang="tr-TR" dirty="0"/>
              <a:t> en geç </a:t>
            </a:r>
            <a:r>
              <a:rPr lang="tr-TR" dirty="0">
                <a:highlight>
                  <a:srgbClr val="FFFF00"/>
                </a:highlight>
              </a:rPr>
              <a:t>üç yılda bir</a:t>
            </a:r>
          </a:p>
          <a:p>
            <a:r>
              <a:rPr lang="tr-TR" u="sng" dirty="0"/>
              <a:t>Az tehlikeli sınıfta </a:t>
            </a:r>
            <a:r>
              <a:rPr lang="tr-TR" dirty="0"/>
              <a:t>en geç </a:t>
            </a:r>
            <a:r>
              <a:rPr lang="tr-TR" dirty="0">
                <a:highlight>
                  <a:srgbClr val="FFFF00"/>
                </a:highlight>
              </a:rPr>
              <a:t>beş yılda bir</a:t>
            </a:r>
          </a:p>
          <a:p>
            <a:r>
              <a:rPr lang="tr-TR" u="sng" dirty="0"/>
              <a:t>Çocuk, genç ve gebe çalışanların</a:t>
            </a:r>
            <a:r>
              <a:rPr lang="tr-TR" dirty="0"/>
              <a:t> sağlık gözetimi en geç </a:t>
            </a:r>
            <a:r>
              <a:rPr lang="tr-TR" dirty="0">
                <a:highlight>
                  <a:srgbClr val="FFFF00"/>
                </a:highlight>
              </a:rPr>
              <a:t>6 ayda </a:t>
            </a:r>
            <a:r>
              <a:rPr lang="tr-TR" dirty="0"/>
              <a:t>bir yenilenir.</a:t>
            </a:r>
          </a:p>
          <a:p>
            <a:r>
              <a:rPr lang="tr-TR" dirty="0"/>
              <a:t>İşyeri hekiminin gerek görmesi halinde bu süreler kısaltılabilir. </a:t>
            </a:r>
          </a:p>
        </p:txBody>
      </p:sp>
    </p:spTree>
    <p:extLst>
      <p:ext uri="{BB962C8B-B14F-4D97-AF65-F5344CB8AC3E}">
        <p14:creationId xmlns:p14="http://schemas.microsoft.com/office/powerpoint/2010/main" val="2259495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F129BB-9FFC-4431-CAFC-1D098550F28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48292FB-D99E-7FD9-C779-F3E749D66ADE}"/>
              </a:ext>
            </a:extLst>
          </p:cNvPr>
          <p:cNvSpPr>
            <a:spLocks noGrp="1"/>
          </p:cNvSpPr>
          <p:nvPr>
            <p:ph idx="1"/>
          </p:nvPr>
        </p:nvSpPr>
        <p:spPr/>
        <p:txBody>
          <a:bodyPr>
            <a:normAutofit/>
          </a:bodyPr>
          <a:lstStyle/>
          <a:p>
            <a:r>
              <a:rPr lang="tr-TR" dirty="0"/>
              <a:t>Tehlikeli ve çok tehlikeli sınıfta yer alan işlerde çalışacaklar, yapacakları işe uygun olduklarını belirten sağlık raporu olmadan işe başlatılamaz.</a:t>
            </a:r>
          </a:p>
          <a:p>
            <a:r>
              <a:rPr lang="tr-TR" dirty="0"/>
              <a:t>Alınması gereken sağlık raporları işyeri hekiminden alınır. 50’den az çalışanı bulunan ve az tehlikeli işyerleri için ise kamu hizmet sunucuları veya aile hekimlerinden de alınabilir. </a:t>
            </a:r>
          </a:p>
          <a:p>
            <a:r>
              <a:rPr lang="tr-TR" dirty="0"/>
              <a:t>Sağlık gözetiminden doğan maliyet ve bu gözetimden kaynaklı her türlü ek maliyet işverence karşılanır, çalışana yansıtılamaz. </a:t>
            </a:r>
          </a:p>
          <a:p>
            <a:r>
              <a:rPr lang="tr-TR" dirty="0"/>
              <a:t>Sağlık muayenesi yaptırılan çalışanın özel hayatı ve itibarının korunması açısından sağlık bilgileri gizli tutulur.</a:t>
            </a:r>
          </a:p>
        </p:txBody>
      </p:sp>
    </p:spTree>
    <p:extLst>
      <p:ext uri="{BB962C8B-B14F-4D97-AF65-F5344CB8AC3E}">
        <p14:creationId xmlns:p14="http://schemas.microsoft.com/office/powerpoint/2010/main" val="3667362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2EA7AC-6937-73EF-C169-42FF51FD45C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1C9B479-5AF6-2663-D944-8EAB0C89BD10}"/>
              </a:ext>
            </a:extLst>
          </p:cNvPr>
          <p:cNvSpPr>
            <a:spLocks noGrp="1"/>
          </p:cNvSpPr>
          <p:nvPr>
            <p:ph idx="1"/>
          </p:nvPr>
        </p:nvSpPr>
        <p:spPr/>
        <p:txBody>
          <a:bodyPr/>
          <a:lstStyle/>
          <a:p>
            <a:r>
              <a:rPr lang="tr-TR" dirty="0"/>
              <a:t>Çalışma mevzuatında sağlık raporu alınması gerektiği belirtilen işlerde, böyle bir rapora dayanılmaksızın veya eldeki rapora aykırı olarak bünyece elverişli olmadığı işte çalıştırılan sigortalının, bu işe girmeden önce var olduğu tespit edilen veya bünyece elverişli olmadığı işte çalıştırılması sonucu meydana gelen hastalığı nedeniyle, Kurumca sigortalıya ödenen </a:t>
            </a:r>
            <a:r>
              <a:rPr lang="tr-TR" u="sng" dirty="0"/>
              <a:t>geçici iş göremezlik ödeneği </a:t>
            </a:r>
            <a:r>
              <a:rPr lang="tr-TR" dirty="0">
                <a:highlight>
                  <a:srgbClr val="FFFF00"/>
                </a:highlight>
              </a:rPr>
              <a:t>işverene ödettirilir.</a:t>
            </a:r>
          </a:p>
        </p:txBody>
      </p:sp>
    </p:spTree>
    <p:extLst>
      <p:ext uri="{BB962C8B-B14F-4D97-AF65-F5344CB8AC3E}">
        <p14:creationId xmlns:p14="http://schemas.microsoft.com/office/powerpoint/2010/main" val="1030723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C50194-BAD6-3511-D49B-5B7752D4F69E}"/>
              </a:ext>
            </a:extLst>
          </p:cNvPr>
          <p:cNvSpPr>
            <a:spLocks noGrp="1"/>
          </p:cNvSpPr>
          <p:nvPr>
            <p:ph type="title"/>
          </p:nvPr>
        </p:nvSpPr>
        <p:spPr/>
        <p:txBody>
          <a:bodyPr/>
          <a:lstStyle/>
          <a:p>
            <a:r>
              <a:rPr lang="tr-TR" dirty="0"/>
              <a:t>Çalışanların Görüşlerinin Alınması ve Katılımlarının Sağlanması Yükümlülüğü</a:t>
            </a:r>
          </a:p>
        </p:txBody>
      </p:sp>
      <p:sp>
        <p:nvSpPr>
          <p:cNvPr id="3" name="İçerik Yer Tutucusu 2">
            <a:extLst>
              <a:ext uri="{FF2B5EF4-FFF2-40B4-BE49-F238E27FC236}">
                <a16:creationId xmlns:a16="http://schemas.microsoft.com/office/drawing/2014/main" id="{8DAE8B6A-95B0-0542-06C1-0AC23A991236}"/>
              </a:ext>
            </a:extLst>
          </p:cNvPr>
          <p:cNvSpPr>
            <a:spLocks noGrp="1"/>
          </p:cNvSpPr>
          <p:nvPr>
            <p:ph idx="1"/>
          </p:nvPr>
        </p:nvSpPr>
        <p:spPr/>
        <p:txBody>
          <a:bodyPr/>
          <a:lstStyle/>
          <a:p>
            <a:r>
              <a:rPr lang="tr-TR" dirty="0"/>
              <a:t>İşveren, görüş alma ve katılımın sağlanması konusunda, çalışanlara veya iki ve daha fazla çalışan temsilcisinin bulunduğu işyerlerinde varsa işyeri yetkili sendika temsilcilerine yoksa çalışan temsilcilerine aşağıdaki imkânları sağlar: </a:t>
            </a:r>
          </a:p>
          <a:p>
            <a:r>
              <a:rPr lang="tr-TR" dirty="0"/>
              <a:t>a) İş sağlığı ve güvenliği ile ilgili konularda görüşlerinin alınması, teklif getirme hakkının tanınması ve bu konulardaki görüşmelerde yer alma ve katılımlarının sağlanması. </a:t>
            </a:r>
          </a:p>
          <a:p>
            <a:r>
              <a:rPr lang="tr-TR" dirty="0"/>
              <a:t>b) Yeni teknolojilerin uygulanması, seçilecek iş ekipmanı, çalışma ortamı ve şartlarının çalışanların sağlık ve güvenliğine etkisi konularında görüşlerinin alınması.</a:t>
            </a:r>
          </a:p>
        </p:txBody>
      </p:sp>
    </p:spTree>
    <p:extLst>
      <p:ext uri="{BB962C8B-B14F-4D97-AF65-F5344CB8AC3E}">
        <p14:creationId xmlns:p14="http://schemas.microsoft.com/office/powerpoint/2010/main" val="4049087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F05C26-8EC9-64FD-2B99-1366E752F70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71D5A62-BC79-01D0-4C22-6C35861576A8}"/>
              </a:ext>
            </a:extLst>
          </p:cNvPr>
          <p:cNvSpPr>
            <a:spLocks noGrp="1"/>
          </p:cNvSpPr>
          <p:nvPr>
            <p:ph idx="1"/>
          </p:nvPr>
        </p:nvSpPr>
        <p:spPr/>
        <p:txBody>
          <a:bodyPr/>
          <a:lstStyle/>
          <a:p>
            <a:r>
              <a:rPr lang="tr-TR" dirty="0"/>
              <a:t>İşveren, destek elemanları ile çalışan temsilcilerinin aşağıdaki konularda önceden görüşlerinin alınmasını sağlar: </a:t>
            </a:r>
          </a:p>
          <a:p>
            <a:r>
              <a:rPr lang="tr-TR" dirty="0"/>
              <a:t>a) İşyerinden görevlendirilecek veya işyeri dışından hizmet alınacak işyeri hekimi, iş güvenliği uzmanı ve diğer personel ile ilk yardım, yangınla mücadele ve tahliye işleri için kişilerin görevlendirilmesi. </a:t>
            </a:r>
          </a:p>
          <a:p>
            <a:r>
              <a:rPr lang="tr-TR" dirty="0"/>
              <a:t>b) Risk değerlendirmesi yapılarak, alınması gereken koruyucu ve önleyici tedbirlerin ve kullanılması gereken koruyucu donanım ve ekipmanın belirlenmesi. </a:t>
            </a:r>
          </a:p>
          <a:p>
            <a:r>
              <a:rPr lang="tr-TR" dirty="0"/>
              <a:t>c) Sağlık ve güvenlik risklerinin önlenmesi ve koruyucu hizmetlerin yürütülmesi.</a:t>
            </a:r>
          </a:p>
        </p:txBody>
      </p:sp>
    </p:spTree>
    <p:extLst>
      <p:ext uri="{BB962C8B-B14F-4D97-AF65-F5344CB8AC3E}">
        <p14:creationId xmlns:p14="http://schemas.microsoft.com/office/powerpoint/2010/main" val="1522652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0F54A6-A589-EB03-E892-1A45D8D422C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7F55F77-3FC4-DA67-B54D-9526027F24DC}"/>
              </a:ext>
            </a:extLst>
          </p:cNvPr>
          <p:cNvSpPr>
            <a:spLocks noGrp="1"/>
          </p:cNvSpPr>
          <p:nvPr>
            <p:ph idx="1"/>
          </p:nvPr>
        </p:nvSpPr>
        <p:spPr/>
        <p:txBody>
          <a:bodyPr/>
          <a:lstStyle/>
          <a:p>
            <a:r>
              <a:rPr lang="tr-TR" dirty="0"/>
              <a:t>ç)Çalışanların bilgilendirilmesi. </a:t>
            </a:r>
          </a:p>
          <a:p>
            <a:r>
              <a:rPr lang="tr-TR" dirty="0"/>
              <a:t>d) Çalışanlara verilecek eğitimin planlanması. </a:t>
            </a:r>
          </a:p>
          <a:p>
            <a:endParaRPr lang="tr-TR" dirty="0"/>
          </a:p>
          <a:p>
            <a:r>
              <a:rPr lang="tr-TR" dirty="0"/>
              <a:t>Çalışanların veya çalışan temsilcilerinin, işyerinde iş sağlığı ve güvenliği için alınan önlemlerin yetersiz olduğu durumlarda veya teftiş sırasında, yetkili makama başvurmalarından dolayı hakları kısıtlanamaz.</a:t>
            </a:r>
          </a:p>
        </p:txBody>
      </p:sp>
    </p:spTree>
    <p:extLst>
      <p:ext uri="{BB962C8B-B14F-4D97-AF65-F5344CB8AC3E}">
        <p14:creationId xmlns:p14="http://schemas.microsoft.com/office/powerpoint/2010/main" val="15681957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E12D2F-3B3E-2E11-72A3-7D5B5C34CCD7}"/>
              </a:ext>
            </a:extLst>
          </p:cNvPr>
          <p:cNvSpPr>
            <a:spLocks noGrp="1"/>
          </p:cNvSpPr>
          <p:nvPr>
            <p:ph type="title"/>
          </p:nvPr>
        </p:nvSpPr>
        <p:spPr/>
        <p:txBody>
          <a:bodyPr/>
          <a:lstStyle/>
          <a:p>
            <a:r>
              <a:rPr lang="tr-TR" dirty="0"/>
              <a:t>Risk Değerlendirmesi Yapma Yükümlülüğü</a:t>
            </a:r>
          </a:p>
        </p:txBody>
      </p:sp>
      <p:sp>
        <p:nvSpPr>
          <p:cNvPr id="3" name="İçerik Yer Tutucusu 2">
            <a:extLst>
              <a:ext uri="{FF2B5EF4-FFF2-40B4-BE49-F238E27FC236}">
                <a16:creationId xmlns:a16="http://schemas.microsoft.com/office/drawing/2014/main" id="{7BC3E5CE-940B-F374-AC3A-828E2EBE6BA4}"/>
              </a:ext>
            </a:extLst>
          </p:cNvPr>
          <p:cNvSpPr>
            <a:spLocks noGrp="1"/>
          </p:cNvSpPr>
          <p:nvPr>
            <p:ph idx="1"/>
          </p:nvPr>
        </p:nvSpPr>
        <p:spPr/>
        <p:txBody>
          <a:bodyPr/>
          <a:lstStyle/>
          <a:p>
            <a:r>
              <a:rPr lang="tr-TR" dirty="0"/>
              <a:t>Risk değerlendirmesi yapma ve yaptırma yükümlülüğü uyarınca işveren; risk değerlendirmesi ekibi aracılığıyla bu yükümlülüğünü yerine getirmesi gerekir. Risk değerlendirmesinde, iş yerinden veya iş yeri dışından kaynaklanan tehlikeler, bu tehlikeleri riske dönüştüren faktörler, söz konusu risklerin gerçekleşme ihtimali, bunun sıklık derecesi ve verebileceği zararlar derecelendirilir. Risk değerlendirmesi sonucuna göre işveren, çalışma yöntemleri, çalışma saatleri, alınacak önlemler, kullanılacak araç, gereç ve ekipman ile kişisel koruyucu donanımları gibi önleyici tedbirleri belirler. </a:t>
            </a:r>
          </a:p>
        </p:txBody>
      </p:sp>
    </p:spTree>
    <p:extLst>
      <p:ext uri="{BB962C8B-B14F-4D97-AF65-F5344CB8AC3E}">
        <p14:creationId xmlns:p14="http://schemas.microsoft.com/office/powerpoint/2010/main" val="26609502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F4E5E4-D002-353D-43D0-91892FEF66C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DB2FCC8-615E-5B7A-35EA-04D979845F63}"/>
              </a:ext>
            </a:extLst>
          </p:cNvPr>
          <p:cNvSpPr>
            <a:spLocks noGrp="1"/>
          </p:cNvSpPr>
          <p:nvPr>
            <p:ph idx="1"/>
          </p:nvPr>
        </p:nvSpPr>
        <p:spPr/>
        <p:txBody>
          <a:bodyPr/>
          <a:lstStyle/>
          <a:p>
            <a:r>
              <a:rPr lang="tr-TR" dirty="0"/>
              <a:t>İş Sağlığı ve güvenliği kanununda risk değerlendirmesi, işyerinde var olan ya da dışarıdan gelebilecek tehlikelerin belirlenmesi, bu tehlikelerin riske dönüşmesine yol açan faktörler ile tehlikelerden kaynaklanan risklerin analiz edilerek derecelendirilmesi ve kontrol tedbirlerinin kararlaştırılması amacıyla yapılması gerekli çalışmalar şeklinde tanımlanmıştır. </a:t>
            </a:r>
          </a:p>
        </p:txBody>
      </p:sp>
    </p:spTree>
    <p:extLst>
      <p:ext uri="{BB962C8B-B14F-4D97-AF65-F5344CB8AC3E}">
        <p14:creationId xmlns:p14="http://schemas.microsoft.com/office/powerpoint/2010/main" val="39053961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91BF61-FEFE-9192-DA47-B9E8A9E659B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A0D2BC2-276C-5F4E-2098-92D98570A76E}"/>
              </a:ext>
            </a:extLst>
          </p:cNvPr>
          <p:cNvSpPr>
            <a:spLocks noGrp="1"/>
          </p:cNvSpPr>
          <p:nvPr>
            <p:ph idx="1"/>
          </p:nvPr>
        </p:nvSpPr>
        <p:spPr/>
        <p:txBody>
          <a:bodyPr>
            <a:normAutofit fontScale="92500" lnSpcReduction="10000"/>
          </a:bodyPr>
          <a:lstStyle/>
          <a:p>
            <a:r>
              <a:rPr lang="tr-TR" dirty="0"/>
              <a:t>Risk değerlendirmesi ekibinde; </a:t>
            </a:r>
          </a:p>
          <a:p>
            <a:r>
              <a:rPr lang="tr-TR" dirty="0"/>
              <a:t>İşveren veya vekili, </a:t>
            </a:r>
          </a:p>
          <a:p>
            <a:r>
              <a:rPr lang="tr-TR" dirty="0"/>
              <a:t>iş güvenliği uzmanları ve iş yeri hekimleri, </a:t>
            </a:r>
          </a:p>
          <a:p>
            <a:r>
              <a:rPr lang="tr-TR" dirty="0"/>
              <a:t>İşyerindeki destek elemanları, </a:t>
            </a:r>
          </a:p>
          <a:p>
            <a:r>
              <a:rPr lang="tr-TR" dirty="0"/>
              <a:t>İşyerindeki çalışan temsilcileri </a:t>
            </a:r>
          </a:p>
          <a:p>
            <a:r>
              <a:rPr lang="tr-TR" dirty="0"/>
              <a:t>İşyerindeki bütün birimleri temsil edecek birim temsilcileri, diğer bir ifadeyle iş yerinin belirli bir birimde çalışan ve bu birimde var olan riskleri bilebilecek durumda olan çalışanlar yer almalıdır.</a:t>
            </a:r>
          </a:p>
          <a:p>
            <a:r>
              <a:rPr lang="tr-TR" dirty="0"/>
              <a:t> Ayrıca işveren risk değerlendirmesi yapılırken her aşamada çalışanların katılımda bulunmasına imkân sağlamakla yükümlüdür. </a:t>
            </a:r>
          </a:p>
        </p:txBody>
      </p:sp>
    </p:spTree>
    <p:extLst>
      <p:ext uri="{BB962C8B-B14F-4D97-AF65-F5344CB8AC3E}">
        <p14:creationId xmlns:p14="http://schemas.microsoft.com/office/powerpoint/2010/main" val="243458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A9BD0F-91FD-B4F6-AA2B-7906736F800B}"/>
              </a:ext>
            </a:extLst>
          </p:cNvPr>
          <p:cNvSpPr>
            <a:spLocks noGrp="1"/>
          </p:cNvSpPr>
          <p:nvPr>
            <p:ph type="title"/>
          </p:nvPr>
        </p:nvSpPr>
        <p:spPr/>
        <p:txBody>
          <a:bodyPr/>
          <a:lstStyle/>
          <a:p>
            <a:r>
              <a:rPr lang="tr-TR" dirty="0"/>
              <a:t>Kurulun görev ve yetkileri</a:t>
            </a:r>
          </a:p>
        </p:txBody>
      </p:sp>
      <p:sp>
        <p:nvSpPr>
          <p:cNvPr id="3" name="İçerik Yer Tutucusu 2">
            <a:extLst>
              <a:ext uri="{FF2B5EF4-FFF2-40B4-BE49-F238E27FC236}">
                <a16:creationId xmlns:a16="http://schemas.microsoft.com/office/drawing/2014/main" id="{872745AB-128F-CAE3-B65D-91E5A37E9D8F}"/>
              </a:ext>
            </a:extLst>
          </p:cNvPr>
          <p:cNvSpPr>
            <a:spLocks noGrp="1"/>
          </p:cNvSpPr>
          <p:nvPr>
            <p:ph idx="1"/>
          </p:nvPr>
        </p:nvSpPr>
        <p:spPr/>
        <p:txBody>
          <a:bodyPr>
            <a:normAutofit fontScale="70000" lnSpcReduction="20000"/>
          </a:bodyPr>
          <a:lstStyle/>
          <a:p>
            <a:r>
              <a:rPr lang="tr-TR" dirty="0"/>
              <a:t>a) İşyerinin niteliğine uygun bir iş sağlığı ve güvenliği iç yönerge taslağı hazırlamak, işverenin veya işveren vekilinin onayına sunmak ve yönergenin uygulanmasını izlemek, izleme sonuçlarını rapor haline getirip alınması gereken tedbirleri belirlemek ve kurul gündemine almak, </a:t>
            </a:r>
          </a:p>
          <a:p>
            <a:r>
              <a:rPr lang="tr-TR" dirty="0"/>
              <a:t>b) İş sağlığı ve güvenliği konularında o işyerinde çalışanlara yol göstermek, </a:t>
            </a:r>
          </a:p>
          <a:p>
            <a:r>
              <a:rPr lang="tr-TR" dirty="0"/>
              <a:t>c) İşyerinde iş sağlığı ve güvenliğine ilişkin tehlikeleri ve önlemleri değerlendirmek, tedbirleri belirlemek, işveren veya işveren vekiline bildirimde bulunmak,</a:t>
            </a:r>
          </a:p>
          <a:p>
            <a:r>
              <a:rPr lang="tr-TR" dirty="0"/>
              <a:t>ç) İşyerinde meydana gelen her iş kazası ve işyerinde meydana gelen ancak iş kazası olarak değerlendirilmeyen işyeri ya da iş ekipmanının zarara uğratma potansiyeli olan olayları veya meslek hastalığında yahut iş sağlığı ve güvenliği ile ilgili bir tehlike halinde gerekli araştırma ve incelemeyi yapmak, alınması gereken tedbirleri bir raporla tespit ederek işveren veya işveren vekiline vermek, </a:t>
            </a:r>
          </a:p>
          <a:p>
            <a:r>
              <a:rPr lang="tr-TR" dirty="0"/>
              <a:t>d) İşyerinde iş sağlığı ve güvenliği eğitim ve öğretimini planlamak, bu konu ve kurallarla ilgili programları hazırlamak, işveren veya işveren vekilinin onayına sunmak ve bu programların uygulanmasını izlemek ve eksiklik görülmesi halinde geri bildirimde bulunmak, </a:t>
            </a:r>
          </a:p>
          <a:p>
            <a:r>
              <a:rPr lang="tr-TR" dirty="0"/>
              <a:t>e) İşyerinde yapılacak bakım ve onarım çalışmalarında gerekli güvenlik tedbirlerini planlamak ve bu tedbirlerin uygulamalarını kontrol etmek, </a:t>
            </a:r>
          </a:p>
        </p:txBody>
      </p:sp>
    </p:spTree>
    <p:extLst>
      <p:ext uri="{BB962C8B-B14F-4D97-AF65-F5344CB8AC3E}">
        <p14:creationId xmlns:p14="http://schemas.microsoft.com/office/powerpoint/2010/main" val="481543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B0370A-F905-77CC-3D07-DD68EB04220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29CE344-C8A9-8CEA-CEEE-87C951AC11D0}"/>
              </a:ext>
            </a:extLst>
          </p:cNvPr>
          <p:cNvSpPr>
            <a:spLocks noGrp="1"/>
          </p:cNvSpPr>
          <p:nvPr>
            <p:ph idx="1"/>
          </p:nvPr>
        </p:nvSpPr>
        <p:spPr/>
        <p:txBody>
          <a:bodyPr/>
          <a:lstStyle/>
          <a:p>
            <a:r>
              <a:rPr lang="tr-TR" dirty="0"/>
              <a:t>Risk değerlendirmesinin</a:t>
            </a:r>
          </a:p>
          <a:p>
            <a:r>
              <a:rPr lang="tr-TR" u="sng" dirty="0"/>
              <a:t>Çok tehlikeli işyerlerinde </a:t>
            </a:r>
            <a:r>
              <a:rPr lang="tr-TR" dirty="0"/>
              <a:t>en geç </a:t>
            </a:r>
            <a:r>
              <a:rPr lang="tr-TR" dirty="0">
                <a:highlight>
                  <a:srgbClr val="FFFF00"/>
                </a:highlight>
              </a:rPr>
              <a:t>2 yılda bir</a:t>
            </a:r>
          </a:p>
          <a:p>
            <a:r>
              <a:rPr lang="tr-TR" u="sng" dirty="0"/>
              <a:t>Tehlikeli işyerlerinde </a:t>
            </a:r>
            <a:r>
              <a:rPr lang="tr-TR" dirty="0"/>
              <a:t>en geç </a:t>
            </a:r>
            <a:r>
              <a:rPr lang="tr-TR" dirty="0">
                <a:highlight>
                  <a:srgbClr val="FFFF00"/>
                </a:highlight>
              </a:rPr>
              <a:t>4 yılda bir</a:t>
            </a:r>
          </a:p>
          <a:p>
            <a:r>
              <a:rPr lang="tr-TR" u="sng" dirty="0"/>
              <a:t>Az tehlikeli işyerlerinde </a:t>
            </a:r>
            <a:r>
              <a:rPr lang="tr-TR" dirty="0"/>
              <a:t>en geç </a:t>
            </a:r>
            <a:r>
              <a:rPr lang="tr-TR" dirty="0">
                <a:highlight>
                  <a:srgbClr val="FFFF00"/>
                </a:highlight>
              </a:rPr>
              <a:t>6 yılda bir  </a:t>
            </a:r>
            <a:r>
              <a:rPr lang="tr-TR" dirty="0"/>
              <a:t>yenilenmesi gerekir.</a:t>
            </a:r>
          </a:p>
        </p:txBody>
      </p:sp>
    </p:spTree>
    <p:extLst>
      <p:ext uri="{BB962C8B-B14F-4D97-AF65-F5344CB8AC3E}">
        <p14:creationId xmlns:p14="http://schemas.microsoft.com/office/powerpoint/2010/main" val="8063263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2FC7D5-D74A-BBF9-6798-F1D7BE1AE52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222273-81C1-D821-D8C8-B7E54F7F05B8}"/>
              </a:ext>
            </a:extLst>
          </p:cNvPr>
          <p:cNvSpPr>
            <a:spLocks noGrp="1"/>
          </p:cNvSpPr>
          <p:nvPr>
            <p:ph idx="1"/>
          </p:nvPr>
        </p:nvSpPr>
        <p:spPr/>
        <p:txBody>
          <a:bodyPr>
            <a:normAutofit fontScale="77500" lnSpcReduction="20000"/>
          </a:bodyPr>
          <a:lstStyle/>
          <a:p>
            <a:pPr indent="359410" algn="l">
              <a:lnSpc>
                <a:spcPts val="1200"/>
              </a:lnSpc>
            </a:pPr>
            <a:endParaRPr lang="tr-TR" sz="1800" b="0" i="0" dirty="0">
              <a:solidFill>
                <a:srgbClr val="000000"/>
              </a:solidFill>
              <a:effectLst/>
              <a:latin typeface="inherit"/>
            </a:endParaRPr>
          </a:p>
          <a:p>
            <a:pPr indent="359410" algn="l">
              <a:lnSpc>
                <a:spcPct val="120000"/>
              </a:lnSpc>
            </a:pPr>
            <a:r>
              <a:rPr lang="tr-TR" sz="1800" b="0" i="0" dirty="0">
                <a:solidFill>
                  <a:srgbClr val="000000"/>
                </a:solidFill>
                <a:effectLst/>
                <a:latin typeface="inherit"/>
              </a:rPr>
              <a:t> </a:t>
            </a:r>
            <a:r>
              <a:rPr lang="tr-TR" sz="2400" b="0" i="0" dirty="0">
                <a:solidFill>
                  <a:srgbClr val="000000"/>
                </a:solidFill>
                <a:effectLst/>
              </a:rPr>
              <a:t>Aşağıda belirtilen durumlarda ortaya çıkabilecek yeni risklerin, işyerinin tamamını veya bir bölümünü etkiliyor olması göz önünde bulundurularak risk değerlendirmesi tamamen veya kısmen yenilenir.</a:t>
            </a:r>
          </a:p>
          <a:p>
            <a:pPr indent="359410" algn="l">
              <a:lnSpc>
                <a:spcPct val="120000"/>
              </a:lnSpc>
            </a:pPr>
            <a:r>
              <a:rPr lang="tr-TR" sz="2400" b="0" i="0" dirty="0">
                <a:solidFill>
                  <a:srgbClr val="000000"/>
                </a:solidFill>
                <a:effectLst/>
              </a:rPr>
              <a:t>a) İşyerinin taşınması veya binalarda değişiklik yapılması.</a:t>
            </a:r>
          </a:p>
          <a:p>
            <a:pPr indent="359410" algn="l">
              <a:lnSpc>
                <a:spcPct val="120000"/>
              </a:lnSpc>
            </a:pPr>
            <a:r>
              <a:rPr lang="tr-TR" sz="2400" b="0" i="0" dirty="0">
                <a:solidFill>
                  <a:srgbClr val="000000"/>
                </a:solidFill>
                <a:effectLst/>
              </a:rPr>
              <a:t>b) İşyerinde uygulanan teknoloji, kullanılan madde ve ekipmanlarda değişiklikler meydana gelmesi.</a:t>
            </a:r>
          </a:p>
          <a:p>
            <a:pPr indent="359410" algn="l">
              <a:lnSpc>
                <a:spcPct val="120000"/>
              </a:lnSpc>
            </a:pPr>
            <a:r>
              <a:rPr lang="tr-TR" sz="2400" b="0" i="0" dirty="0">
                <a:solidFill>
                  <a:srgbClr val="000000"/>
                </a:solidFill>
                <a:effectLst/>
              </a:rPr>
              <a:t>c) Üretim yönteminde değişiklikler olması.</a:t>
            </a:r>
          </a:p>
          <a:p>
            <a:pPr indent="359410" algn="l">
              <a:lnSpc>
                <a:spcPct val="120000"/>
              </a:lnSpc>
            </a:pPr>
            <a:r>
              <a:rPr lang="tr-TR" sz="2400" b="0" i="0" dirty="0">
                <a:solidFill>
                  <a:srgbClr val="000000"/>
                </a:solidFill>
                <a:effectLst/>
              </a:rPr>
              <a:t>ç) İş kazası, meslek hastalığı veya ramak kala olay meydana gelmesi.</a:t>
            </a:r>
          </a:p>
          <a:p>
            <a:pPr indent="359410" algn="l">
              <a:lnSpc>
                <a:spcPct val="120000"/>
              </a:lnSpc>
            </a:pPr>
            <a:r>
              <a:rPr lang="tr-TR" sz="2400" b="0" i="0" dirty="0">
                <a:solidFill>
                  <a:srgbClr val="000000"/>
                </a:solidFill>
                <a:effectLst/>
              </a:rPr>
              <a:t>d) Çalışma ortamına ait sınır değerlere ilişkin bir mevzuat değişikliği olması.</a:t>
            </a:r>
          </a:p>
          <a:p>
            <a:pPr indent="359410" algn="l">
              <a:lnSpc>
                <a:spcPct val="120000"/>
              </a:lnSpc>
            </a:pPr>
            <a:r>
              <a:rPr lang="tr-TR" sz="2400" b="0" i="0" dirty="0">
                <a:solidFill>
                  <a:srgbClr val="000000"/>
                </a:solidFill>
                <a:effectLst/>
              </a:rPr>
              <a:t>e) Çalışma ortamı ölçümü ve sağlık gözetim sonuçlarına göre gerekli görülmesi.</a:t>
            </a:r>
          </a:p>
          <a:p>
            <a:pPr indent="359410" algn="l">
              <a:lnSpc>
                <a:spcPct val="120000"/>
              </a:lnSpc>
            </a:pPr>
            <a:r>
              <a:rPr lang="tr-TR" sz="2400" b="0" i="0" dirty="0">
                <a:solidFill>
                  <a:srgbClr val="000000"/>
                </a:solidFill>
                <a:effectLst/>
              </a:rPr>
              <a:t>f) İşyeri dışından kaynaklanan ve işyerini etkileyebilecek yeni bir tehlikenin ortaya çıkması.</a:t>
            </a:r>
          </a:p>
        </p:txBody>
      </p:sp>
    </p:spTree>
    <p:extLst>
      <p:ext uri="{BB962C8B-B14F-4D97-AF65-F5344CB8AC3E}">
        <p14:creationId xmlns:p14="http://schemas.microsoft.com/office/powerpoint/2010/main" val="33243468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BC426D-A2CB-7611-7BBF-5D61AC65263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C5BAB90-2168-86CC-EB50-20873CAE24EB}"/>
              </a:ext>
            </a:extLst>
          </p:cNvPr>
          <p:cNvSpPr>
            <a:spLocks noGrp="1"/>
          </p:cNvSpPr>
          <p:nvPr>
            <p:ph idx="1"/>
          </p:nvPr>
        </p:nvSpPr>
        <p:spPr/>
        <p:txBody>
          <a:bodyPr>
            <a:normAutofit fontScale="92500" lnSpcReduction="10000"/>
          </a:bodyPr>
          <a:lstStyle/>
          <a:p>
            <a:r>
              <a:rPr lang="tr-TR" dirty="0"/>
              <a:t>6331 sayılı İş Sağlığı ve Güvenliği Kanunu ile Risk Değerlendirmesi Yönetmeliği uyarınca, aynı çalışma ortamını paylaşan her işveren diğer işverenlerin yürüttüğü faaliyet dolayısıyla kendi çalışanları açısından risk teşkil eden hususları da dikkate alarak risk değerlendirmesi yapmakla ve sonuçlarını diğer işverenlere bildirmekle yükümlüdür. Buna karşılık, aynı yönetim altında birden fazla işverenin ortak çalışma alanına sahip olduğu durumlarda (örneğin; alışveriş merkezleri, sanayi bölgeleri) her işveren diğer işverenlerin yürüttüğü faaliyetleri de dikkate alarak yaptığı risk değerlendirmesi sonucunu yönetime bildirmelidir. Yönetimin koordinasyon ödevi vardır. Bu durumda yönetim, işverenlerden birinin diğer işverenleri etkileyebilecek riskleri önlemleri konusunda onları uyarma ve gerekli önlemleri almayan işverenleri Bakanlığa bildirme yetkisine sahiptir. Bu, aynı zamanda yönetim için bir yükümlülüktür. </a:t>
            </a:r>
          </a:p>
        </p:txBody>
      </p:sp>
    </p:spTree>
    <p:extLst>
      <p:ext uri="{BB962C8B-B14F-4D97-AF65-F5344CB8AC3E}">
        <p14:creationId xmlns:p14="http://schemas.microsoft.com/office/powerpoint/2010/main" val="17508738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33DE1E-8D6E-56EC-FB57-D7EF2C7B344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A7DD212-2950-2868-2646-FB716AD51D80}"/>
              </a:ext>
            </a:extLst>
          </p:cNvPr>
          <p:cNvSpPr>
            <a:spLocks noGrp="1"/>
          </p:cNvSpPr>
          <p:nvPr>
            <p:ph idx="1"/>
          </p:nvPr>
        </p:nvSpPr>
        <p:spPr/>
        <p:txBody>
          <a:bodyPr/>
          <a:lstStyle/>
          <a:p>
            <a:r>
              <a:rPr lang="tr-TR" dirty="0"/>
              <a:t>Alt işveren ilişkisinde ise, alt işveren risk değerlendirmesini yaptıktan sonra bir nüshasını asıl işverene vermekle yükümlüdür. Asıl işveren alt işveren tarafından yapılmış olan risk değerlendirmesini dikkate alarak kendi risk değerlendirmesini yapmalıdır. Asıl işverenin diğer yükümlülüğü ise, alt işverenin risk değerlendirmesi sonucunda belirlediği önlemleri alıp almadığını denetlemek ve uygunsuzlukları gidermektir. Asıl işverenlerin iş sağlığı ve güvenliği konusunda alt işverenleri denetleme yetki ve yükümlülüğü vardır. </a:t>
            </a:r>
          </a:p>
        </p:txBody>
      </p:sp>
    </p:spTree>
    <p:extLst>
      <p:ext uri="{BB962C8B-B14F-4D97-AF65-F5344CB8AC3E}">
        <p14:creationId xmlns:p14="http://schemas.microsoft.com/office/powerpoint/2010/main" val="35470426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A113D2-EC32-D006-651E-5828965D0B2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7067826-2FC8-8E34-6521-A040FAE21F1B}"/>
              </a:ext>
            </a:extLst>
          </p:cNvPr>
          <p:cNvSpPr>
            <a:spLocks noGrp="1"/>
          </p:cNvSpPr>
          <p:nvPr>
            <p:ph idx="1"/>
          </p:nvPr>
        </p:nvSpPr>
        <p:spPr/>
        <p:txBody>
          <a:bodyPr/>
          <a:lstStyle/>
          <a:p>
            <a:r>
              <a:rPr lang="tr-TR" dirty="0"/>
              <a:t>Risk değerlendirmesinin yapılmamış olması birtakım yaptırımları gerekli kılmaktadır. Risk değerlendirmesinin yapılmamış olmasının yaptırımı idari para cezasıdır. </a:t>
            </a:r>
          </a:p>
          <a:p>
            <a:r>
              <a:rPr lang="tr-TR" dirty="0"/>
              <a:t>Çok tehlikeli sınıfta yer alan ve maden, metal, yapı işleri iş kollarında bulunan yahut tehlikeli kimyasallarla çalışılan işyerleri ile büyük kaza önleme politika belgesine tabi iş yerlerinde risk değerlendirmesi yapılmamış olması işin durdurulmasını gerektirir.</a:t>
            </a:r>
          </a:p>
        </p:txBody>
      </p:sp>
    </p:spTree>
    <p:extLst>
      <p:ext uri="{BB962C8B-B14F-4D97-AF65-F5344CB8AC3E}">
        <p14:creationId xmlns:p14="http://schemas.microsoft.com/office/powerpoint/2010/main" val="15178422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0E39E6-01C4-4F9C-EFF0-BF64446C46FE}"/>
              </a:ext>
            </a:extLst>
          </p:cNvPr>
          <p:cNvSpPr>
            <a:spLocks noGrp="1"/>
          </p:cNvSpPr>
          <p:nvPr>
            <p:ph type="title"/>
          </p:nvPr>
        </p:nvSpPr>
        <p:spPr/>
        <p:txBody>
          <a:bodyPr/>
          <a:lstStyle/>
          <a:p>
            <a:r>
              <a:rPr lang="tr-TR" dirty="0"/>
              <a:t>İş Kazası ve Meslek Hastalıklarını Bildirme Yükümlülüğü</a:t>
            </a:r>
          </a:p>
        </p:txBody>
      </p:sp>
      <p:sp>
        <p:nvSpPr>
          <p:cNvPr id="3" name="İçerik Yer Tutucusu 2">
            <a:extLst>
              <a:ext uri="{FF2B5EF4-FFF2-40B4-BE49-F238E27FC236}">
                <a16:creationId xmlns:a16="http://schemas.microsoft.com/office/drawing/2014/main" id="{CEF99592-C368-2A1E-1476-E6752CAAC6FD}"/>
              </a:ext>
            </a:extLst>
          </p:cNvPr>
          <p:cNvSpPr>
            <a:spLocks noGrp="1"/>
          </p:cNvSpPr>
          <p:nvPr>
            <p:ph idx="1"/>
          </p:nvPr>
        </p:nvSpPr>
        <p:spPr/>
        <p:txBody>
          <a:bodyPr/>
          <a:lstStyle/>
          <a:p>
            <a:r>
              <a:rPr lang="tr-TR" dirty="0"/>
              <a:t>İş kazasının işveren tarafından Sosyal Güvenlik Kurumuna ve kolluk kuvvetlerine bildirilmesi gerekir.</a:t>
            </a:r>
          </a:p>
          <a:p>
            <a:r>
              <a:rPr lang="tr-TR" dirty="0"/>
              <a:t>İş kazasının, kazanın gerçekleştiği yer kolluk kuvvetlerine derhal ve Sosyal Güvenlik Kurumuna da en geç kazadan sonraki </a:t>
            </a:r>
            <a:r>
              <a:rPr lang="tr-TR" dirty="0">
                <a:highlight>
                  <a:srgbClr val="FFFF00"/>
                </a:highlight>
              </a:rPr>
              <a:t>üç iş günü </a:t>
            </a:r>
            <a:r>
              <a:rPr lang="tr-TR" dirty="0"/>
              <a:t>içinde iş kazası ve meslek hastalığı bildirgesi ile doğrudan veya taahhütlü posta ile Kuruma bildirilmesi zorunludur.</a:t>
            </a:r>
          </a:p>
          <a:p>
            <a:r>
              <a:rPr lang="tr-TR" dirty="0"/>
              <a:t>Meslek hastalığının sigortalının meslek hastalığına tutulduğunu öğrenen veya bu durum kendisine bildirilen işveren tarafından bu durumun öğrenildiği günden başlayarak </a:t>
            </a:r>
            <a:r>
              <a:rPr lang="tr-TR" dirty="0">
                <a:highlight>
                  <a:srgbClr val="FFFF00"/>
                </a:highlight>
              </a:rPr>
              <a:t>üç iş günü </a:t>
            </a:r>
            <a:r>
              <a:rPr lang="tr-TR" dirty="0"/>
              <a:t>içinde Kuruma bildirilmesi zorunludur.</a:t>
            </a:r>
          </a:p>
        </p:txBody>
      </p:sp>
    </p:spTree>
    <p:extLst>
      <p:ext uri="{BB962C8B-B14F-4D97-AF65-F5344CB8AC3E}">
        <p14:creationId xmlns:p14="http://schemas.microsoft.com/office/powerpoint/2010/main" val="5056863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CFC745-FE75-1DDD-560E-9055CA3609B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E40BBDA-097C-EEC1-4EB3-F989064C58CD}"/>
              </a:ext>
            </a:extLst>
          </p:cNvPr>
          <p:cNvSpPr>
            <a:spLocks noGrp="1"/>
          </p:cNvSpPr>
          <p:nvPr>
            <p:ph idx="1"/>
          </p:nvPr>
        </p:nvSpPr>
        <p:spPr/>
        <p:txBody>
          <a:bodyPr/>
          <a:lstStyle/>
          <a:p>
            <a:r>
              <a:rPr lang="tr-TR" dirty="0"/>
              <a:t>İşyeri hekimi veya sağlık hizmeti sunucuları meslek hastalığı ön tanısı koydukları vakıaları SGK tarafından yetkilendirilen sağlık hizmeti sunucularına sevk eder. Sağlık hizmeti sunucuları kendilerine intikal eden iş kazalarını ve meslek hastalığı tanısı koydukları vakıaları en geç on gün içinde Sosyal Güvenlik kurumuna bildirir.</a:t>
            </a:r>
          </a:p>
        </p:txBody>
      </p:sp>
    </p:spTree>
    <p:extLst>
      <p:ext uri="{BB962C8B-B14F-4D97-AF65-F5344CB8AC3E}">
        <p14:creationId xmlns:p14="http://schemas.microsoft.com/office/powerpoint/2010/main" val="28096618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5BCA10-E8D5-E32A-80EF-BAD4CD5C2073}"/>
              </a:ext>
            </a:extLst>
          </p:cNvPr>
          <p:cNvSpPr>
            <a:spLocks noGrp="1"/>
          </p:cNvSpPr>
          <p:nvPr>
            <p:ph type="title"/>
          </p:nvPr>
        </p:nvSpPr>
        <p:spPr/>
        <p:txBody>
          <a:bodyPr/>
          <a:lstStyle/>
          <a:p>
            <a:r>
              <a:rPr lang="tr-TR" dirty="0"/>
              <a:t>ÇALIŞANLARIN YÜKÜMLÜLÜKLERİ</a:t>
            </a:r>
          </a:p>
        </p:txBody>
      </p:sp>
      <p:sp>
        <p:nvSpPr>
          <p:cNvPr id="3" name="İçerik Yer Tutucusu 2">
            <a:extLst>
              <a:ext uri="{FF2B5EF4-FFF2-40B4-BE49-F238E27FC236}">
                <a16:creationId xmlns:a16="http://schemas.microsoft.com/office/drawing/2014/main" id="{7E136B2C-9D9F-8D95-F0BA-9EEA361B71D8}"/>
              </a:ext>
            </a:extLst>
          </p:cNvPr>
          <p:cNvSpPr>
            <a:spLocks noGrp="1"/>
          </p:cNvSpPr>
          <p:nvPr>
            <p:ph idx="1"/>
          </p:nvPr>
        </p:nvSpPr>
        <p:spPr/>
        <p:txBody>
          <a:bodyPr>
            <a:normAutofit fontScale="62500" lnSpcReduction="20000"/>
          </a:bodyPr>
          <a:lstStyle/>
          <a:p>
            <a:r>
              <a:rPr lang="tr-TR" b="1" dirty="0"/>
              <a:t>İŞ SAĞLIĞI VE GÜVENLİĞİ ÖNLEMLERİNE UYMA YÜKÜMLÜLÜĞÜ</a:t>
            </a:r>
          </a:p>
          <a:p>
            <a:r>
              <a:rPr lang="tr-TR" dirty="0"/>
              <a:t>Çalışanlar, iş sağlığı ve güvenliği ile ilgili aldıkları eğitim ve işverenin bu konudaki talimatları doğrultusunda, kendilerinin ve hareketlerinden veya yaptıkları işten etkilenen diğer çalışanların sağlık ve güvenliklerini tehlikeye düşürmemekle yükümlüdür. </a:t>
            </a:r>
          </a:p>
          <a:p>
            <a:r>
              <a:rPr lang="tr-TR" dirty="0"/>
              <a:t>Çalışanların, işveren tarafından verilen eğitim ve talimatlar doğrultusunda yükümlülükleri şunlardır: </a:t>
            </a:r>
          </a:p>
          <a:p>
            <a:r>
              <a:rPr lang="tr-TR" dirty="0"/>
              <a:t>a) İşyerindeki makine, cihaz, araç, gereç, tehlikeli madde, taşıma ekipmanı ve diğer üretim araçlarını kurallara uygun şekilde kullanmak, bunların güvenlik donanımlarını doğru olarak kullanmak, keyfi olarak çıkarmamak ve değiştirmemek. </a:t>
            </a:r>
          </a:p>
          <a:p>
            <a:r>
              <a:rPr lang="tr-TR" dirty="0"/>
              <a:t>b) Kendilerine sağlanan kişisel koruyucu donanımı doğru kullanmak ve korumak. </a:t>
            </a:r>
          </a:p>
          <a:p>
            <a:r>
              <a:rPr lang="tr-TR" dirty="0"/>
              <a:t>c) İşyerindeki makine, cihaz, araç, gereç, tesis ve binalarda sağlık ve güvenlik yönünden ciddi ve yakın bir tehlike ile karşılaştıklarında ve koruma tedbirlerinde bir eksiklik gördüklerinde, işverene veya çalışan temsilcisine derhal haber vermek.</a:t>
            </a:r>
          </a:p>
          <a:p>
            <a:r>
              <a:rPr lang="tr-TR" dirty="0"/>
              <a:t> ç) Teftişe yetkili makam tarafından işyerinde tespit edilen noksanlık ve mevzuata aykırılıkların giderilmesi konusunda, işveren ve çalışan temsilcisi ile iş birliği yapmak. </a:t>
            </a:r>
          </a:p>
          <a:p>
            <a:r>
              <a:rPr lang="tr-TR" dirty="0"/>
              <a:t>d) Kendi görev alanında, iş sağlığı ve güvenliğinin sağlanması için işveren ve çalışan temsilcisi ile iş birliği yapmak.</a:t>
            </a:r>
          </a:p>
        </p:txBody>
      </p:sp>
    </p:spTree>
    <p:extLst>
      <p:ext uri="{BB962C8B-B14F-4D97-AF65-F5344CB8AC3E}">
        <p14:creationId xmlns:p14="http://schemas.microsoft.com/office/powerpoint/2010/main" val="28269419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7D4B18-0950-D90F-209B-5D16103267F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3397387-A3D6-3CD7-D98F-BF2D43EC1B39}"/>
              </a:ext>
            </a:extLst>
          </p:cNvPr>
          <p:cNvSpPr>
            <a:spLocks noGrp="1"/>
          </p:cNvSpPr>
          <p:nvPr>
            <p:ph idx="1"/>
          </p:nvPr>
        </p:nvSpPr>
        <p:spPr/>
        <p:txBody>
          <a:bodyPr/>
          <a:lstStyle/>
          <a:p>
            <a:r>
              <a:rPr lang="tr-TR" dirty="0"/>
              <a:t>Çalışanların Kanun ve yönetmeliklerdeki yükümlülükleri işverenin sorumluluğunu etkilemez.</a:t>
            </a:r>
          </a:p>
          <a:p>
            <a:r>
              <a:rPr lang="tr-TR" dirty="0"/>
              <a:t>Çalışanın yükümlülüklerini yerine getirmemiş olması bir iş kazası ya da meslek hastalığı meydana gelmesi halinde kusur oranının belirlenmesinde dikkate alınır. </a:t>
            </a:r>
          </a:p>
        </p:txBody>
      </p:sp>
    </p:spTree>
    <p:extLst>
      <p:ext uri="{BB962C8B-B14F-4D97-AF65-F5344CB8AC3E}">
        <p14:creationId xmlns:p14="http://schemas.microsoft.com/office/powerpoint/2010/main" val="39199400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ED8EF-69E6-7A52-1026-7E68D9C430AD}"/>
              </a:ext>
            </a:extLst>
          </p:cNvPr>
          <p:cNvSpPr>
            <a:spLocks noGrp="1"/>
          </p:cNvSpPr>
          <p:nvPr>
            <p:ph type="title"/>
          </p:nvPr>
        </p:nvSpPr>
        <p:spPr/>
        <p:txBody>
          <a:bodyPr/>
          <a:lstStyle/>
          <a:p>
            <a:r>
              <a:rPr lang="tr-TR" dirty="0"/>
              <a:t>İşverene Tehlikeyi Bildirme Yükümlülüğü</a:t>
            </a:r>
          </a:p>
        </p:txBody>
      </p:sp>
      <p:sp>
        <p:nvSpPr>
          <p:cNvPr id="3" name="İçerik Yer Tutucusu 2">
            <a:extLst>
              <a:ext uri="{FF2B5EF4-FFF2-40B4-BE49-F238E27FC236}">
                <a16:creationId xmlns:a16="http://schemas.microsoft.com/office/drawing/2014/main" id="{59E04631-39CF-61DA-120C-7B1D458EBF9F}"/>
              </a:ext>
            </a:extLst>
          </p:cNvPr>
          <p:cNvSpPr>
            <a:spLocks noGrp="1"/>
          </p:cNvSpPr>
          <p:nvPr>
            <p:ph idx="1"/>
          </p:nvPr>
        </p:nvSpPr>
        <p:spPr/>
        <p:txBody>
          <a:bodyPr/>
          <a:lstStyle/>
          <a:p>
            <a:r>
              <a:rPr lang="tr-TR" dirty="0"/>
              <a:t>Çalışanlar işyerindeki makine, cihaz, araç, gereç, tesis ve binalarda sağlık ve güvenlik yönünden ciddi ve yakın bir tehlike ile karşılaştıklarında ve koruma tedbirlerinde bir eksiklik gördüklerinde, işverene veya çalışan temsilcisine derhal haber vermekle yükümlüdür.</a:t>
            </a:r>
          </a:p>
          <a:p>
            <a:r>
              <a:rPr lang="tr-TR" dirty="0"/>
              <a:t>Çalışanlar kurullar tarafından alınan kararlar veya uygulamada karşılaştıkları güçlükler hakkında çalışan temsilcileri aracılığı ile kurula bilgi verirler.</a:t>
            </a:r>
          </a:p>
        </p:txBody>
      </p:sp>
    </p:spTree>
    <p:extLst>
      <p:ext uri="{BB962C8B-B14F-4D97-AF65-F5344CB8AC3E}">
        <p14:creationId xmlns:p14="http://schemas.microsoft.com/office/powerpoint/2010/main" val="1020443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9D2B74-A2C4-4015-F4CE-05C01A50058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E07C47C-54B9-17A2-3466-6204B7777096}"/>
              </a:ext>
            </a:extLst>
          </p:cNvPr>
          <p:cNvSpPr>
            <a:spLocks noGrp="1"/>
          </p:cNvSpPr>
          <p:nvPr>
            <p:ph idx="1"/>
          </p:nvPr>
        </p:nvSpPr>
        <p:spPr/>
        <p:txBody>
          <a:bodyPr>
            <a:normAutofit fontScale="85000" lnSpcReduction="20000"/>
          </a:bodyPr>
          <a:lstStyle/>
          <a:p>
            <a:r>
              <a:rPr lang="tr-TR" dirty="0"/>
              <a:t>f) İşyerinde yangın, doğal afet, sabotaj ve benzeri tehlikeler için alınan tedbirlerin yeterliliğini ve ekiplerin çalışmalarını izlemek, </a:t>
            </a:r>
          </a:p>
          <a:p>
            <a:r>
              <a:rPr lang="tr-TR" dirty="0"/>
              <a:t>g) İşyerinin iş sağlığı ve güvenliği durumuyla ilgili yıllık bir rapor hazırlamak, o </a:t>
            </a:r>
            <a:r>
              <a:rPr lang="tr-TR" dirty="0" err="1"/>
              <a:t>yılkiçalışmaları</a:t>
            </a:r>
            <a:r>
              <a:rPr lang="tr-TR" dirty="0"/>
              <a:t> değerlendirmek, elde edilen tecrübeye göre ertesi yılın çalışma programında </a:t>
            </a:r>
            <a:r>
              <a:rPr lang="tr-TR" dirty="0" err="1"/>
              <a:t>yeralacak</a:t>
            </a:r>
            <a:r>
              <a:rPr lang="tr-TR" dirty="0"/>
              <a:t> hususları değerlendirerek belirlemek ve işverene teklifte bulunmak, </a:t>
            </a:r>
          </a:p>
          <a:p>
            <a:r>
              <a:rPr lang="tr-TR" dirty="0"/>
              <a:t>ğ) 6331 sayılı İş Sağlığı ve Güvenliği Kanununun 13 üncü maddesinde belirtilen çalışmaktan kaçınma hakkı talepleri ile ilgili acilen toplanarak karar vermek, </a:t>
            </a:r>
          </a:p>
          <a:p>
            <a:r>
              <a:rPr lang="tr-TR" dirty="0"/>
              <a:t>h) İşyerinde teknoloji, iş organizasyonu, çalışma şartları, sosyal ilişkiler ve çalışma ortamı ile ilgili faktörlerin etkilerini kapsayan tutarlı ve genel bir önleme politikası geliştirmeye yönelik çalışmalar yapmak. </a:t>
            </a:r>
          </a:p>
          <a:p>
            <a:r>
              <a:rPr lang="tr-TR" dirty="0"/>
              <a:t>(2) Kurul üyeleri bu Yönetmelikle kendilerine verilen görevleri yapmalarından dolayı hakları kısıtlanamaz, kötü davranış ve muameleye maruz kalamazlar.</a:t>
            </a:r>
          </a:p>
        </p:txBody>
      </p:sp>
    </p:spTree>
    <p:extLst>
      <p:ext uri="{BB962C8B-B14F-4D97-AF65-F5344CB8AC3E}">
        <p14:creationId xmlns:p14="http://schemas.microsoft.com/office/powerpoint/2010/main" val="27339618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814E59-3630-897A-7A49-FEF643492406}"/>
              </a:ext>
            </a:extLst>
          </p:cNvPr>
          <p:cNvSpPr>
            <a:spLocks noGrp="1"/>
          </p:cNvSpPr>
          <p:nvPr>
            <p:ph type="title"/>
          </p:nvPr>
        </p:nvSpPr>
        <p:spPr/>
        <p:txBody>
          <a:bodyPr/>
          <a:lstStyle/>
          <a:p>
            <a:r>
              <a:rPr lang="tr-TR" dirty="0"/>
              <a:t>İşbirliği Yapma Yükümlülüğü</a:t>
            </a:r>
          </a:p>
        </p:txBody>
      </p:sp>
      <p:sp>
        <p:nvSpPr>
          <p:cNvPr id="3" name="İçerik Yer Tutucusu 2">
            <a:extLst>
              <a:ext uri="{FF2B5EF4-FFF2-40B4-BE49-F238E27FC236}">
                <a16:creationId xmlns:a16="http://schemas.microsoft.com/office/drawing/2014/main" id="{1464FA6C-ADFF-6753-F71B-FD83037741D0}"/>
              </a:ext>
            </a:extLst>
          </p:cNvPr>
          <p:cNvSpPr>
            <a:spLocks noGrp="1"/>
          </p:cNvSpPr>
          <p:nvPr>
            <p:ph idx="1"/>
          </p:nvPr>
        </p:nvSpPr>
        <p:spPr/>
        <p:txBody>
          <a:bodyPr/>
          <a:lstStyle/>
          <a:p>
            <a:r>
              <a:rPr lang="tr-TR" dirty="0"/>
              <a:t>Çalışanlar, </a:t>
            </a:r>
          </a:p>
          <a:p>
            <a:r>
              <a:rPr lang="tr-TR" dirty="0"/>
              <a:t>Teftişe yetkili makam tarafından işyerinde tespit edilen noksanlık ve mevzuata aykırılıkların giderilmesi konusunda, işveren ve çalışan temsilcisi ile iş birliği yapmak,</a:t>
            </a:r>
          </a:p>
          <a:p>
            <a:r>
              <a:rPr lang="tr-TR" dirty="0"/>
              <a:t>Kendi görev alanında, iş sağlığı ve güvenliğinin sağlanması için işveren ve çalışan temsilcisi ile iş birliği yapmakla yükümlüdür.</a:t>
            </a:r>
          </a:p>
        </p:txBody>
      </p:sp>
    </p:spTree>
    <p:extLst>
      <p:ext uri="{BB962C8B-B14F-4D97-AF65-F5344CB8AC3E}">
        <p14:creationId xmlns:p14="http://schemas.microsoft.com/office/powerpoint/2010/main" val="2637030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531B8-886B-70EA-615D-4769E2EA2B45}"/>
              </a:ext>
            </a:extLst>
          </p:cNvPr>
          <p:cNvSpPr>
            <a:spLocks noGrp="1"/>
          </p:cNvSpPr>
          <p:nvPr>
            <p:ph type="title"/>
          </p:nvPr>
        </p:nvSpPr>
        <p:spPr/>
        <p:txBody>
          <a:bodyPr/>
          <a:lstStyle/>
          <a:p>
            <a:r>
              <a:rPr lang="tr-TR" dirty="0"/>
              <a:t>Bağımlılık Yapan Madde Kullanmama Yükümlülüğü</a:t>
            </a:r>
          </a:p>
        </p:txBody>
      </p:sp>
      <p:sp>
        <p:nvSpPr>
          <p:cNvPr id="3" name="İçerik Yer Tutucusu 2">
            <a:extLst>
              <a:ext uri="{FF2B5EF4-FFF2-40B4-BE49-F238E27FC236}">
                <a16:creationId xmlns:a16="http://schemas.microsoft.com/office/drawing/2014/main" id="{8C09256A-957D-BBB4-DFA9-1D928A118447}"/>
              </a:ext>
            </a:extLst>
          </p:cNvPr>
          <p:cNvSpPr>
            <a:spLocks noGrp="1"/>
          </p:cNvSpPr>
          <p:nvPr>
            <p:ph idx="1"/>
          </p:nvPr>
        </p:nvSpPr>
        <p:spPr/>
        <p:txBody>
          <a:bodyPr>
            <a:normAutofit lnSpcReduction="10000"/>
          </a:bodyPr>
          <a:lstStyle/>
          <a:p>
            <a:r>
              <a:rPr lang="tr-TR" dirty="0"/>
              <a:t>İşyerine, sarhoş veya uyuşturucu madde almış olarak gelmek ve işyerinde alkollü içki veya uyuşturucu madde kullanmak yasaktır. </a:t>
            </a:r>
          </a:p>
          <a:p>
            <a:r>
              <a:rPr lang="tr-TR" dirty="0"/>
              <a:t> İşveren; işyeri eklentilerinden sayılan kısımlarda, ne gibi hallerde, hangi zamanda ve hangi şartlarla alkollü içki içilebileceğini belirleme yetkisine sahiptir</a:t>
            </a:r>
            <a:r>
              <a:rPr lang="tr-TR"/>
              <a:t>. </a:t>
            </a:r>
          </a:p>
          <a:p>
            <a:r>
              <a:rPr lang="tr-TR"/>
              <a:t>Aşağıdaki </a:t>
            </a:r>
            <a:r>
              <a:rPr lang="tr-TR" dirty="0"/>
              <a:t>çalışanlar için alkollü içki kullanma yasağı uygulanmaz: a) Alkollü içki yapılan işyerlerinde çalışan ve işin gereği olarak üretileni denetlemekle görevlendirilenler. b) Kapalı kaplarda veya açık olarak alkollü içki satılan veya içilen işyerlerinde işin gereği alkollü içki içmek zorunda olanlar. c) İşinin niteliği gereği müşterilerle birlikte alkollü içki içmek zorunda olanlar.</a:t>
            </a:r>
          </a:p>
        </p:txBody>
      </p:sp>
    </p:spTree>
    <p:extLst>
      <p:ext uri="{BB962C8B-B14F-4D97-AF65-F5344CB8AC3E}">
        <p14:creationId xmlns:p14="http://schemas.microsoft.com/office/powerpoint/2010/main" val="234158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73FF3B-477C-2604-5CF3-1423B74DB70A}"/>
              </a:ext>
            </a:extLst>
          </p:cNvPr>
          <p:cNvSpPr>
            <a:spLocks noGrp="1"/>
          </p:cNvSpPr>
          <p:nvPr>
            <p:ph type="title"/>
          </p:nvPr>
        </p:nvSpPr>
        <p:spPr/>
        <p:txBody>
          <a:bodyPr/>
          <a:lstStyle/>
          <a:p>
            <a:r>
              <a:rPr lang="tr-TR" dirty="0"/>
              <a:t>Kurulun Çalışma Usul ve Esasları</a:t>
            </a:r>
          </a:p>
        </p:txBody>
      </p:sp>
      <p:sp>
        <p:nvSpPr>
          <p:cNvPr id="3" name="İçerik Yer Tutucusu 2">
            <a:extLst>
              <a:ext uri="{FF2B5EF4-FFF2-40B4-BE49-F238E27FC236}">
                <a16:creationId xmlns:a16="http://schemas.microsoft.com/office/drawing/2014/main" id="{58E33CE0-9975-E701-1701-E86B495915AB}"/>
              </a:ext>
            </a:extLst>
          </p:cNvPr>
          <p:cNvSpPr>
            <a:spLocks noGrp="1"/>
          </p:cNvSpPr>
          <p:nvPr>
            <p:ph idx="1"/>
          </p:nvPr>
        </p:nvSpPr>
        <p:spPr/>
        <p:txBody>
          <a:bodyPr/>
          <a:lstStyle/>
          <a:p>
            <a:r>
              <a:rPr lang="tr-TR" dirty="0"/>
              <a:t>Kurulun toplantı sıklığı işyerinin tehlike sınıfına göre farklı düzenlenmiştir. Kurullar olağan toplantılarını şu sıklıkla yaparlar;</a:t>
            </a:r>
          </a:p>
          <a:p>
            <a:pPr marL="0" indent="0">
              <a:buNone/>
            </a:pPr>
            <a:endParaRPr lang="tr-TR" dirty="0"/>
          </a:p>
          <a:p>
            <a:r>
              <a:rPr lang="tr-TR" u="sng" dirty="0"/>
              <a:t>ÇOK TEHLİKELİ SINIFTA  </a:t>
            </a:r>
            <a:r>
              <a:rPr lang="tr-TR" dirty="0">
                <a:highlight>
                  <a:srgbClr val="FFFF00"/>
                </a:highlight>
              </a:rPr>
              <a:t>AYDA </a:t>
            </a:r>
            <a:r>
              <a:rPr lang="tr-TR" dirty="0"/>
              <a:t>EN AZ BİR DEFA</a:t>
            </a:r>
          </a:p>
          <a:p>
            <a:r>
              <a:rPr lang="tr-TR" u="sng" dirty="0"/>
              <a:t>TEHLİKELİ SINIFTA </a:t>
            </a:r>
            <a:r>
              <a:rPr lang="tr-TR" dirty="0">
                <a:highlight>
                  <a:srgbClr val="FFFF00"/>
                </a:highlight>
              </a:rPr>
              <a:t>İKİ AYDA </a:t>
            </a:r>
            <a:r>
              <a:rPr lang="tr-TR" dirty="0"/>
              <a:t>EN AZ BİR DEFA</a:t>
            </a:r>
          </a:p>
          <a:p>
            <a:r>
              <a:rPr lang="tr-TR" u="sng" dirty="0"/>
              <a:t>AZ TEHLİKELİ SINIFTA </a:t>
            </a:r>
            <a:r>
              <a:rPr lang="tr-TR" dirty="0">
                <a:highlight>
                  <a:srgbClr val="FFFF00"/>
                </a:highlight>
              </a:rPr>
              <a:t>ÜÇ AYDA </a:t>
            </a:r>
            <a:r>
              <a:rPr lang="tr-TR" dirty="0"/>
              <a:t>EN AZ BİR DEFA</a:t>
            </a:r>
          </a:p>
          <a:p>
            <a:r>
              <a:rPr lang="tr-TR" dirty="0"/>
              <a:t>Kurul olağan toplantılar dışında olağanüstü toplantılar da yapabilir. </a:t>
            </a:r>
          </a:p>
        </p:txBody>
      </p:sp>
    </p:spTree>
    <p:extLst>
      <p:ext uri="{BB962C8B-B14F-4D97-AF65-F5344CB8AC3E}">
        <p14:creationId xmlns:p14="http://schemas.microsoft.com/office/powerpoint/2010/main" val="4272447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CFBCC4-6FC9-7639-A647-8A88A2A9C9C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8D684AB-1CCA-36C1-721A-C8AD739E4856}"/>
              </a:ext>
            </a:extLst>
          </p:cNvPr>
          <p:cNvSpPr>
            <a:spLocks noGrp="1"/>
          </p:cNvSpPr>
          <p:nvPr>
            <p:ph idx="1"/>
          </p:nvPr>
        </p:nvSpPr>
        <p:spPr/>
        <p:txBody>
          <a:bodyPr/>
          <a:lstStyle/>
          <a:p>
            <a:r>
              <a:rPr lang="tr-TR" dirty="0"/>
              <a:t>Kurul, salt çoğunlukla toplanır ve salt çoğunlukla karar alır. Kurul kararları tutanakla imza altına alınmalıdır. </a:t>
            </a:r>
          </a:p>
          <a:p>
            <a:r>
              <a:rPr lang="tr-TR" dirty="0"/>
              <a:t>Kurul, çalışanın çalışmaktan kaçınma hakkını kullanmak için yaptığı başvuru üzerine acilen toplanır ve toplantı sonucunu hem başvuruyu yapan çalışana hem de çalışan temsilcisine yazılı olarak bildirmek zorundadır.</a:t>
            </a:r>
          </a:p>
        </p:txBody>
      </p:sp>
    </p:spTree>
    <p:extLst>
      <p:ext uri="{BB962C8B-B14F-4D97-AF65-F5344CB8AC3E}">
        <p14:creationId xmlns:p14="http://schemas.microsoft.com/office/powerpoint/2010/main" val="1157635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A755A2-79BE-85A3-5CD8-F720134F497F}"/>
              </a:ext>
            </a:extLst>
          </p:cNvPr>
          <p:cNvSpPr>
            <a:spLocks noGrp="1"/>
          </p:cNvSpPr>
          <p:nvPr>
            <p:ph type="title"/>
          </p:nvPr>
        </p:nvSpPr>
        <p:spPr/>
        <p:txBody>
          <a:bodyPr/>
          <a:lstStyle/>
          <a:p>
            <a:r>
              <a:rPr lang="tr-TR" dirty="0"/>
              <a:t>Kurul Kararlarının Niteliği</a:t>
            </a:r>
          </a:p>
        </p:txBody>
      </p:sp>
      <p:sp>
        <p:nvSpPr>
          <p:cNvPr id="3" name="İçerik Yer Tutucusu 2">
            <a:extLst>
              <a:ext uri="{FF2B5EF4-FFF2-40B4-BE49-F238E27FC236}">
                <a16:creationId xmlns:a16="http://schemas.microsoft.com/office/drawing/2014/main" id="{9115CF31-562C-2EEF-A9D5-F99C1D2BAB2D}"/>
              </a:ext>
            </a:extLst>
          </p:cNvPr>
          <p:cNvSpPr>
            <a:spLocks noGrp="1"/>
          </p:cNvSpPr>
          <p:nvPr>
            <p:ph idx="1"/>
          </p:nvPr>
        </p:nvSpPr>
        <p:spPr/>
        <p:txBody>
          <a:bodyPr/>
          <a:lstStyle/>
          <a:p>
            <a:r>
              <a:rPr lang="tr-TR" dirty="0"/>
              <a:t>Kurul kararları imza altına alındığı andan itibaren işvereni, iş yerinde ilan edildiği andan itibaren ise çalışanları bağlar. </a:t>
            </a:r>
          </a:p>
          <a:p>
            <a:r>
              <a:rPr lang="tr-TR" dirty="0"/>
              <a:t>İş sağlığı ve güvenliği kurulu kararları işveren ve çalışanlar için bağlayıcı niteliktedir. </a:t>
            </a:r>
          </a:p>
          <a:p>
            <a:r>
              <a:rPr lang="tr-TR" dirty="0"/>
              <a:t>Kurul Kararlarına uymamanın idari para cezası yaptırımı bulunmaktadır.</a:t>
            </a:r>
          </a:p>
          <a:p>
            <a:r>
              <a:rPr lang="tr-TR" dirty="0"/>
              <a:t>Bir iş kazası ya da meslek hastalığı halinde işverenin kurul kararına uymamış olması işverenin kusurunun tespitinde belirleyici rol oynar.</a:t>
            </a:r>
          </a:p>
        </p:txBody>
      </p:sp>
    </p:spTree>
    <p:extLst>
      <p:ext uri="{BB962C8B-B14F-4D97-AF65-F5344CB8AC3E}">
        <p14:creationId xmlns:p14="http://schemas.microsoft.com/office/powerpoint/2010/main" val="2453799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8E7E48-1338-C971-F2C0-2E0FE4893616}"/>
              </a:ext>
            </a:extLst>
          </p:cNvPr>
          <p:cNvSpPr>
            <a:spLocks noGrp="1"/>
          </p:cNvSpPr>
          <p:nvPr>
            <p:ph type="title"/>
          </p:nvPr>
        </p:nvSpPr>
        <p:spPr/>
        <p:txBody>
          <a:bodyPr/>
          <a:lstStyle/>
          <a:p>
            <a:r>
              <a:rPr lang="tr-TR" dirty="0"/>
              <a:t>Alt İşveren Asıl İşveren İlişkisinin Bulunduğu İşyerlerinde Kurulun Oluşumu</a:t>
            </a:r>
          </a:p>
        </p:txBody>
      </p:sp>
      <p:sp>
        <p:nvSpPr>
          <p:cNvPr id="3" name="İçerik Yer Tutucusu 2">
            <a:extLst>
              <a:ext uri="{FF2B5EF4-FFF2-40B4-BE49-F238E27FC236}">
                <a16:creationId xmlns:a16="http://schemas.microsoft.com/office/drawing/2014/main" id="{1182EA92-19B7-FDCC-652D-4FC0A2AB7E9A}"/>
              </a:ext>
            </a:extLst>
          </p:cNvPr>
          <p:cNvSpPr>
            <a:spLocks noGrp="1"/>
          </p:cNvSpPr>
          <p:nvPr>
            <p:ph idx="1"/>
          </p:nvPr>
        </p:nvSpPr>
        <p:spPr/>
        <p:txBody>
          <a:bodyPr>
            <a:normAutofit fontScale="85000" lnSpcReduction="10000"/>
          </a:bodyPr>
          <a:lstStyle/>
          <a:p>
            <a:r>
              <a:rPr lang="tr-TR" dirty="0"/>
              <a:t>Kurulun alt işveren ilişkisinde nasıl oluşturulması gerektiği de ayrıca düzenlenmiştir. </a:t>
            </a:r>
          </a:p>
          <a:p>
            <a:r>
              <a:rPr lang="tr-TR" dirty="0"/>
              <a:t>6331 sayılı Kanun ve İş Sağlığı ve Güvenliği Kurulları Hakkında Yönetmelik uyarınca </a:t>
            </a:r>
          </a:p>
          <a:p>
            <a:r>
              <a:rPr lang="tr-TR" dirty="0"/>
              <a:t>alt işveren ilişkisinde her iki işverenin de elliden fazla çalışanının bulunması halinde her ikisi ayrı ayrı kurul oluşturur. Bu hâlde aldıkları kararları birbirlerine bildirmekle yükümlüdürler, ancak koordinasyon görevi asıl işverene aittir. </a:t>
            </a:r>
          </a:p>
          <a:p>
            <a:r>
              <a:rPr lang="tr-TR" dirty="0"/>
              <a:t>Her iki işverenin de elliden az ancak toplamda ellinin üzerinde çalışanının olması hâlinde birlikte kurul oluştururlar. Bu hâlde kurul üyeleri ortak kararla atanır. </a:t>
            </a:r>
          </a:p>
          <a:p>
            <a:r>
              <a:rPr lang="tr-TR" dirty="0"/>
              <a:t>İşverenlerden birinin elliden fazla, diğer işverenin elliden az çalışanının bulunması hâlinde ise, elliden fazla çalışanı olan işveren kurulu oluşturur; diğer işveren bu kurulun aldığı kararların uygulanmasında koordinasyonu sağlamak için bir temsilci göndermekle yükümlüdür. </a:t>
            </a:r>
          </a:p>
        </p:txBody>
      </p:sp>
    </p:spTree>
    <p:extLst>
      <p:ext uri="{BB962C8B-B14F-4D97-AF65-F5344CB8AC3E}">
        <p14:creationId xmlns:p14="http://schemas.microsoft.com/office/powerpoint/2010/main" val="2323485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11F0FE-219C-FC96-C48A-9960259B2F70}"/>
              </a:ext>
            </a:extLst>
          </p:cNvPr>
          <p:cNvSpPr>
            <a:spLocks noGrp="1"/>
          </p:cNvSpPr>
          <p:nvPr>
            <p:ph type="title"/>
          </p:nvPr>
        </p:nvSpPr>
        <p:spPr/>
        <p:txBody>
          <a:bodyPr/>
          <a:lstStyle/>
          <a:p>
            <a:r>
              <a:rPr lang="tr-TR" dirty="0"/>
              <a:t>Çalışanlara İş Sağlığı ve Güvenliği Eğitimi Verme Yükümlülüğü</a:t>
            </a:r>
          </a:p>
        </p:txBody>
      </p:sp>
      <p:sp>
        <p:nvSpPr>
          <p:cNvPr id="3" name="İçerik Yer Tutucusu 2">
            <a:extLst>
              <a:ext uri="{FF2B5EF4-FFF2-40B4-BE49-F238E27FC236}">
                <a16:creationId xmlns:a16="http://schemas.microsoft.com/office/drawing/2014/main" id="{15B9800A-05C3-A2CC-7EE4-5B9DBAE36630}"/>
              </a:ext>
            </a:extLst>
          </p:cNvPr>
          <p:cNvSpPr>
            <a:spLocks noGrp="1"/>
          </p:cNvSpPr>
          <p:nvPr>
            <p:ph idx="1"/>
          </p:nvPr>
        </p:nvSpPr>
        <p:spPr/>
        <p:txBody>
          <a:bodyPr/>
          <a:lstStyle/>
          <a:p>
            <a:r>
              <a:rPr lang="tr-TR" dirty="0"/>
              <a:t>İş sağlığı ve güvenliği eğitimleri çalışanlarda iş sağlığı ve güvenliğine yönelik davranış değişikliği sağlamayı ve eğitimlerde aktarılan bilgilerin öneminin çalışanlarca kavranmasını amaçlar. </a:t>
            </a:r>
          </a:p>
          <a:p>
            <a:r>
              <a:rPr lang="tr-TR" dirty="0"/>
              <a:t>İşveren tarafından eğitimin tüm çalışanlarına, çırak ve stajyerlerine verilmesi gerekir.</a:t>
            </a:r>
          </a:p>
          <a:p>
            <a:r>
              <a:rPr lang="tr-TR" dirty="0"/>
              <a:t>İşyerinin tehlike sınıfı ve çalışan sayısına bakılmaksızın işveren çalışanlara eğitim verme yükümlülüğü altındadır.</a:t>
            </a:r>
          </a:p>
        </p:txBody>
      </p:sp>
    </p:spTree>
    <p:extLst>
      <p:ext uri="{BB962C8B-B14F-4D97-AF65-F5344CB8AC3E}">
        <p14:creationId xmlns:p14="http://schemas.microsoft.com/office/powerpoint/2010/main" val="24260905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736</TotalTime>
  <Words>3185</Words>
  <Application>Microsoft Macintosh PowerPoint</Application>
  <PresentationFormat>Geniş ekran</PresentationFormat>
  <Paragraphs>167</Paragraphs>
  <Slides>41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41</vt:i4>
      </vt:variant>
    </vt:vector>
  </HeadingPairs>
  <TitlesOfParts>
    <vt:vector size="46" baseType="lpstr">
      <vt:lpstr>Arial</vt:lpstr>
      <vt:lpstr>Calibri</vt:lpstr>
      <vt:lpstr>Calibri Light</vt:lpstr>
      <vt:lpstr>inherit</vt:lpstr>
      <vt:lpstr>Office Teması</vt:lpstr>
      <vt:lpstr>İş Sağlığı ve Güvenliği Mevzuatı</vt:lpstr>
      <vt:lpstr>İş Sağlığı ve Güvenliği Kurulu Kurma Yükümlülüğü</vt:lpstr>
      <vt:lpstr>Kurulun görev ve yetkileri</vt:lpstr>
      <vt:lpstr>PowerPoint Sunusu</vt:lpstr>
      <vt:lpstr>Kurulun Çalışma Usul ve Esasları</vt:lpstr>
      <vt:lpstr>PowerPoint Sunusu</vt:lpstr>
      <vt:lpstr>Kurul Kararlarının Niteliği</vt:lpstr>
      <vt:lpstr>Alt İşveren Asıl İşveren İlişkisinin Bulunduğu İşyerlerinde Kurulun Oluşumu</vt:lpstr>
      <vt:lpstr>Çalışanlara İş Sağlığı ve Güvenliği Eğitimi Verme Yükümlülüğü</vt:lpstr>
      <vt:lpstr>PowerPoint Sunusu</vt:lpstr>
      <vt:lpstr>PowerPoint Sunusu</vt:lpstr>
      <vt:lpstr>PowerPoint Sunusu</vt:lpstr>
      <vt:lpstr>PowerPoint Sunusu</vt:lpstr>
      <vt:lpstr>Çalışanları Bilgilendirme Yükümlülüğü</vt:lpstr>
      <vt:lpstr>PowerPoint Sunusu</vt:lpstr>
      <vt:lpstr>PowerPoint Sunusu</vt:lpstr>
      <vt:lpstr>Çalışan Temsilcisi ve Destek Elemanı Belirleme Yükümlülüğü</vt:lpstr>
      <vt:lpstr>Çalışan Temsilcisi</vt:lpstr>
      <vt:lpstr>Destek Elemanı</vt:lpstr>
      <vt:lpstr>Çalışanları Sağlık Gözetimine Tabi Tutma Yükümlülüğü</vt:lpstr>
      <vt:lpstr>PowerPoint Sunusu</vt:lpstr>
      <vt:lpstr>PowerPoint Sunusu</vt:lpstr>
      <vt:lpstr>PowerPoint Sunusu</vt:lpstr>
      <vt:lpstr>Çalışanların Görüşlerinin Alınması ve Katılımlarının Sağlanması Yükümlülüğü</vt:lpstr>
      <vt:lpstr>PowerPoint Sunusu</vt:lpstr>
      <vt:lpstr>PowerPoint Sunusu</vt:lpstr>
      <vt:lpstr>Risk Değerlendirmesi Yapma Yükümlülüğü</vt:lpstr>
      <vt:lpstr>PowerPoint Sunusu</vt:lpstr>
      <vt:lpstr>PowerPoint Sunusu</vt:lpstr>
      <vt:lpstr>PowerPoint Sunusu</vt:lpstr>
      <vt:lpstr>PowerPoint Sunusu</vt:lpstr>
      <vt:lpstr>PowerPoint Sunusu</vt:lpstr>
      <vt:lpstr>PowerPoint Sunusu</vt:lpstr>
      <vt:lpstr>PowerPoint Sunusu</vt:lpstr>
      <vt:lpstr>İş Kazası ve Meslek Hastalıklarını Bildirme Yükümlülüğü</vt:lpstr>
      <vt:lpstr>PowerPoint Sunusu</vt:lpstr>
      <vt:lpstr>ÇALIŞANLARIN YÜKÜMLÜLÜKLERİ</vt:lpstr>
      <vt:lpstr>PowerPoint Sunusu</vt:lpstr>
      <vt:lpstr>İşverene Tehlikeyi Bildirme Yükümlülüğü</vt:lpstr>
      <vt:lpstr>İşbirliği Yapma Yükümlülüğü</vt:lpstr>
      <vt:lpstr>Bağımlılık Yapan Madde Kullanmama Yükümlülüğü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Sağlığı ve Güvenliği Mevzuatı</dc:title>
  <dc:creator>Av. Dr. Polat İŞOĞLU</dc:creator>
  <cp:lastModifiedBy>Av. Dr. Polat İŞOĞLU</cp:lastModifiedBy>
  <cp:revision>44</cp:revision>
  <dcterms:created xsi:type="dcterms:W3CDTF">2023-12-18T02:23:00Z</dcterms:created>
  <dcterms:modified xsi:type="dcterms:W3CDTF">2024-01-08T01:52:46Z</dcterms:modified>
</cp:coreProperties>
</file>