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2CCB84-C3AE-47DD-BE8F-33C1A44D762E}" type="datetimeFigureOut">
              <a:rPr lang="tr-TR" smtClean="0"/>
              <a:t>30.04.2020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2281C1-7EC1-4AB1-82EC-531DB83DA595}" type="slidenum">
              <a:rPr lang="tr-TR" smtClean="0"/>
              <a:t>‹#›</a:t>
            </a:fld>
            <a:endParaRPr lang="tr-TR"/>
          </a:p>
        </p:txBody>
      </p:sp>
    </p:spTree>
    <p:extLst>
      <p:ext uri="{BB962C8B-B14F-4D97-AF65-F5344CB8AC3E}">
        <p14:creationId xmlns:p14="http://schemas.microsoft.com/office/powerpoint/2010/main" val="2571690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2281C1-7EC1-4AB1-82EC-531DB83DA595}" type="slidenum">
              <a:rPr lang="tr-TR" smtClean="0"/>
              <a:t>7</a:t>
            </a:fld>
            <a:endParaRPr lang="tr-TR"/>
          </a:p>
        </p:txBody>
      </p:sp>
    </p:spTree>
    <p:extLst>
      <p:ext uri="{BB962C8B-B14F-4D97-AF65-F5344CB8AC3E}">
        <p14:creationId xmlns:p14="http://schemas.microsoft.com/office/powerpoint/2010/main" val="2490400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6C2281C1-7EC1-4AB1-82EC-531DB83DA595}" type="slidenum">
              <a:rPr lang="tr-TR" smtClean="0"/>
              <a:t>14</a:t>
            </a:fld>
            <a:endParaRPr lang="tr-TR"/>
          </a:p>
        </p:txBody>
      </p:sp>
    </p:spTree>
    <p:extLst>
      <p:ext uri="{BB962C8B-B14F-4D97-AF65-F5344CB8AC3E}">
        <p14:creationId xmlns:p14="http://schemas.microsoft.com/office/powerpoint/2010/main" val="3365064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tr-TR" smtClean="0"/>
              <a:t>Asıl başlık stili için tıklatın</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Date Placeholder 3"/>
          <p:cNvSpPr>
            <a:spLocks noGrp="1"/>
          </p:cNvSpPr>
          <p:nvPr>
            <p:ph type="dt" sz="half" idx="10"/>
          </p:nvPr>
        </p:nvSpPr>
        <p:spPr/>
        <p:txBody>
          <a:bodyPr/>
          <a:lstStyle/>
          <a:p>
            <a:fld id="{D37EBC24-B968-49CC-862E-C55AC9FAF009}"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37EBC24-B968-49CC-862E-C55AC9FAF009}"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37EBC24-B968-49CC-862E-C55AC9FAF009}"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37EBC24-B968-49CC-862E-C55AC9FAF009}"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tr-TR" smtClean="0"/>
              <a:t>Asıl başlık stili için tıklatın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D37EBC24-B968-49CC-862E-C55AC9FAF009}" type="datetimeFigureOut">
              <a:rPr lang="tr-TR" smtClean="0"/>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37EBC24-B968-49CC-862E-C55AC9FAF009}"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D37EBC24-B968-49CC-862E-C55AC9FAF009}" type="datetimeFigureOut">
              <a:rPr lang="tr-TR" smtClean="0"/>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D37EBC24-B968-49CC-862E-C55AC9FAF009}" type="datetimeFigureOut">
              <a:rPr lang="tr-TR" smtClean="0"/>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7EBC24-B968-49CC-862E-C55AC9FAF009}" type="datetimeFigureOut">
              <a:rPr lang="tr-TR" smtClean="0"/>
              <a:t>30.04.2020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tr-TR" smtClean="0"/>
              <a:t>Asıl başlık stili için tıklatın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7EBC24-B968-49CC-862E-C55AC9FAF009}"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C6027F-D26A-4C09-ACBF-6BC44DBA20D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tr-TR" smtClean="0"/>
              <a:t>Asıl başlık stili için tıklatın</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D37EBC24-B968-49CC-862E-C55AC9FAF009}" type="datetimeFigureOut">
              <a:rPr lang="tr-TR" smtClean="0"/>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BC6027F-D26A-4C09-ACBF-6BC44DBA20DB}" type="slidenum">
              <a:rPr lang="tr-TR" smtClean="0"/>
              <a:t>‹#›</a:t>
            </a:fld>
            <a:endParaRPr lang="tr-TR"/>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tr-TR" smtClean="0"/>
              <a:t>Resim eklemek için simgeyi tıklatın</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D37EBC24-B968-49CC-862E-C55AC9FAF009}" type="datetimeFigureOut">
              <a:rPr lang="tr-TR" smtClean="0"/>
              <a:t>30.04.2020</a:t>
            </a:fld>
            <a:endParaRPr lang="tr-T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tr-T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EBC6027F-D26A-4C09-ACBF-6BC44DBA20D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 TAKVİMİ</a:t>
            </a:r>
            <a:endParaRPr lang="tr-TR" dirty="0"/>
          </a:p>
        </p:txBody>
      </p:sp>
      <p:sp>
        <p:nvSpPr>
          <p:cNvPr id="3" name="Alt Başlık 2"/>
          <p:cNvSpPr>
            <a:spLocks noGrp="1"/>
          </p:cNvSpPr>
          <p:nvPr>
            <p:ph type="subTitle" idx="1"/>
          </p:nvPr>
        </p:nvSpPr>
        <p:spPr/>
        <p:txBody>
          <a:bodyPr/>
          <a:lstStyle/>
          <a:p>
            <a:r>
              <a:rPr lang="tr-TR" dirty="0" smtClean="0"/>
              <a:t>Prof. Dr. Sevin ARSLAN</a:t>
            </a:r>
            <a:endParaRPr lang="tr-TR" dirty="0"/>
          </a:p>
        </p:txBody>
      </p:sp>
    </p:spTree>
    <p:extLst>
      <p:ext uri="{BB962C8B-B14F-4D97-AF65-F5344CB8AC3E}">
        <p14:creationId xmlns:p14="http://schemas.microsoft.com/office/powerpoint/2010/main" val="4120386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25" y="0"/>
            <a:ext cx="9144000" cy="6957392"/>
          </a:xfrm>
        </p:spPr>
        <p:txBody>
          <a:bodyPr>
            <a:noAutofit/>
          </a:bodyPr>
          <a:lstStyle/>
          <a:p>
            <a:pPr indent="0" algn="just">
              <a:lnSpc>
                <a:spcPct val="170000"/>
              </a:lnSpc>
              <a:spcBef>
                <a:spcPts val="0"/>
              </a:spcBef>
              <a:buNone/>
            </a:pPr>
            <a:r>
              <a:rPr lang="tr-TR" sz="2200" dirty="0" smtClean="0">
                <a:solidFill>
                  <a:srgbClr val="000000"/>
                </a:solidFill>
                <a:effectLst/>
              </a:rPr>
              <a:t>	</a:t>
            </a:r>
            <a:r>
              <a:rPr lang="tr-TR" sz="2100" dirty="0" smtClean="0">
                <a:solidFill>
                  <a:srgbClr val="000000"/>
                </a:solidFill>
                <a:effectLst/>
                <a:latin typeface="Calibri" panose="020F0502020204030204" pitchFamily="34" charset="0"/>
              </a:rPr>
              <a:t>Görülüyor ki günlerin adlandırılmasını, hafta içinde, bölgenin ticaret </a:t>
            </a:r>
            <a:r>
              <a:rPr lang="tr-TR" sz="2100" dirty="0" smtClean="0">
                <a:effectLst/>
                <a:latin typeface="Calibri" panose="020F0502020204030204" pitchFamily="34" charset="0"/>
                <a:ea typeface="Times New Roman"/>
              </a:rPr>
              <a:t>merkezi olan kasabaların pazarının kuruluş gününü etkiliyor. Cuma, dinlik niteliği gereğince, hiçbir yerde ad değiştirmez .</a:t>
            </a:r>
          </a:p>
          <a:p>
            <a:pPr indent="0" algn="just">
              <a:lnSpc>
                <a:spcPct val="170000"/>
              </a:lnSpc>
              <a:spcBef>
                <a:spcPts val="0"/>
              </a:spcBef>
              <a:buNone/>
            </a:pPr>
            <a:r>
              <a:rPr lang="tr-TR" sz="2100" dirty="0" smtClean="0">
                <a:effectLst/>
                <a:latin typeface="Calibri" panose="020F0502020204030204" pitchFamily="34" charset="0"/>
                <a:ea typeface="Times New Roman"/>
              </a:rPr>
              <a:t>	Yaşamlarını çiftçilik, hayvancılık ile sürdüren toplulukların takvimleri, pek tabii, mevsimlerin ve her mevsim içindeki bölünmelerin yıl içinde, her defasında aynı hava şartlarına rastladığı bir düzende olacaktır; nitekim bu çevrelerin halk takvimleri güneş takviminden pek farklı değildir, aynı ilkeye dayanır. Ancak ayların adlarında ve bölünmelerinde, türlü etkenlerden gelme çeşitlenmeler görülür. Birkaç örnek üzerinde görelim bu çeşitlenmeleri:</a:t>
            </a:r>
          </a:p>
          <a:p>
            <a:pPr indent="0" algn="just">
              <a:lnSpc>
                <a:spcPct val="170000"/>
              </a:lnSpc>
              <a:spcBef>
                <a:spcPts val="0"/>
              </a:spcBef>
              <a:buNone/>
            </a:pPr>
            <a:r>
              <a:rPr lang="tr-TR" sz="2100" dirty="0" smtClean="0">
                <a:effectLst/>
                <a:latin typeface="Calibri" panose="020F0502020204030204" pitchFamily="34" charset="0"/>
                <a:ea typeface="Times New Roman"/>
              </a:rPr>
              <a:t>	Darende’de: Orta karakış (Ocak), Gücük (Şubat), Mart, Lisan (Nisan), Mayıs, </a:t>
            </a:r>
            <a:r>
              <a:rPr lang="tr-TR" sz="2100" dirty="0" err="1" smtClean="0">
                <a:effectLst/>
                <a:latin typeface="Calibri" panose="020F0502020204030204" pitchFamily="34" charset="0"/>
                <a:ea typeface="Times New Roman"/>
              </a:rPr>
              <a:t>îlk</a:t>
            </a:r>
            <a:r>
              <a:rPr lang="tr-TR" sz="2100" dirty="0" smtClean="0">
                <a:effectLst/>
                <a:latin typeface="Calibri" panose="020F0502020204030204" pitchFamily="34" charset="0"/>
                <a:ea typeface="Times New Roman"/>
              </a:rPr>
              <a:t> </a:t>
            </a:r>
            <a:r>
              <a:rPr lang="tr-TR" sz="2100" dirty="0" err="1" smtClean="0">
                <a:effectLst/>
                <a:latin typeface="Calibri" panose="020F0502020204030204" pitchFamily="34" charset="0"/>
                <a:ea typeface="Times New Roman"/>
              </a:rPr>
              <a:t>Temus</a:t>
            </a:r>
            <a:r>
              <a:rPr lang="tr-TR" sz="2100" dirty="0" smtClean="0">
                <a:effectLst/>
                <a:latin typeface="Calibri" panose="020F0502020204030204" pitchFamily="34" charset="0"/>
                <a:ea typeface="Times New Roman"/>
              </a:rPr>
              <a:t> (Haziran), Orta </a:t>
            </a:r>
            <a:r>
              <a:rPr lang="tr-TR" sz="2100" dirty="0" err="1" smtClean="0">
                <a:effectLst/>
                <a:latin typeface="Calibri" panose="020F0502020204030204" pitchFamily="34" charset="0"/>
                <a:ea typeface="Times New Roman"/>
              </a:rPr>
              <a:t>Temus</a:t>
            </a:r>
            <a:r>
              <a:rPr lang="tr-TR" sz="2100" dirty="0" smtClean="0">
                <a:effectLst/>
                <a:latin typeface="Calibri" panose="020F0502020204030204" pitchFamily="34" charset="0"/>
                <a:ea typeface="Times New Roman"/>
              </a:rPr>
              <a:t> (Temmuz), Son </a:t>
            </a:r>
            <a:r>
              <a:rPr lang="tr-TR" sz="2100" dirty="0" err="1" smtClean="0">
                <a:effectLst/>
                <a:latin typeface="Calibri" panose="020F0502020204030204" pitchFamily="34" charset="0"/>
                <a:ea typeface="Times New Roman"/>
              </a:rPr>
              <a:t>Temus</a:t>
            </a:r>
            <a:r>
              <a:rPr lang="tr-TR" sz="2100" dirty="0" smtClean="0">
                <a:effectLst/>
                <a:latin typeface="Calibri" panose="020F0502020204030204" pitchFamily="34" charset="0"/>
                <a:ea typeface="Times New Roman"/>
              </a:rPr>
              <a:t> </a:t>
            </a:r>
            <a:r>
              <a:rPr lang="tr-TR" sz="2100" dirty="0" smtClean="0">
                <a:effectLst/>
                <a:latin typeface="Calibri" panose="020F0502020204030204" pitchFamily="34" charset="0"/>
                <a:ea typeface="Times New Roman"/>
              </a:rPr>
              <a:t>(Ağustos), İlk Güz (Eylül), Orta Güz (Ekim), Son Güz (Kasım), İlk Karakış (Aralık).</a:t>
            </a:r>
            <a:endParaRPr lang="tr-TR" sz="2100" dirty="0">
              <a:effectLst/>
              <a:latin typeface="Calibri" panose="020F0502020204030204" pitchFamily="34" charset="0"/>
              <a:ea typeface="Times New Roman"/>
            </a:endParaRPr>
          </a:p>
        </p:txBody>
      </p:sp>
    </p:spTree>
    <p:extLst>
      <p:ext uri="{BB962C8B-B14F-4D97-AF65-F5344CB8AC3E}">
        <p14:creationId xmlns:p14="http://schemas.microsoft.com/office/powerpoint/2010/main" val="1930707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0" y="0"/>
            <a:ext cx="9144000" cy="6858000"/>
          </a:xfrm>
        </p:spPr>
        <p:txBody>
          <a:bodyPr>
            <a:normAutofit lnSpcReduction="10000"/>
          </a:bodyPr>
          <a:lstStyle/>
          <a:p>
            <a:pPr marL="0" indent="0" algn="just">
              <a:lnSpc>
                <a:spcPct val="170000"/>
              </a:lnSpc>
              <a:spcBef>
                <a:spcPts val="0"/>
              </a:spcBef>
              <a:buNone/>
            </a:pPr>
            <a:r>
              <a:rPr lang="tr-TR" dirty="0" smtClean="0"/>
              <a:t>	</a:t>
            </a:r>
            <a:r>
              <a:rPr lang="tr-TR" sz="2400" dirty="0" smtClean="0">
                <a:latin typeface="Calibri" panose="020F0502020204030204" pitchFamily="34" charset="0"/>
              </a:rPr>
              <a:t>Giresun’da Köroğlu Köyü: Zemheri (Ocak), Gücük (Şubat), Mart,  </a:t>
            </a:r>
            <a:r>
              <a:rPr lang="tr-TR" sz="2400" dirty="0" err="1" smtClean="0">
                <a:latin typeface="Calibri" panose="020F0502020204030204" pitchFamily="34" charset="0"/>
              </a:rPr>
              <a:t>Abrul</a:t>
            </a:r>
            <a:r>
              <a:rPr lang="tr-TR" sz="2400" dirty="0" smtClean="0">
                <a:latin typeface="Calibri" panose="020F0502020204030204" pitchFamily="34" charset="0"/>
              </a:rPr>
              <a:t> (Nisan), Mayıs, Kiraz (</a:t>
            </a:r>
            <a:r>
              <a:rPr lang="tr-TR" sz="2400" dirty="0" smtClean="0">
                <a:latin typeface="Calibri" panose="020F0502020204030204" pitchFamily="34" charset="0"/>
              </a:rPr>
              <a:t>Haziran</a:t>
            </a:r>
            <a:r>
              <a:rPr lang="tr-TR" sz="2400" dirty="0" smtClean="0">
                <a:latin typeface="Calibri" panose="020F0502020204030204" pitchFamily="34" charset="0"/>
              </a:rPr>
              <a:t>), Orak (Temmuz), Ağustos, Hac ayı, Eylül, Avara (Ekim), Koç ayı (Kasım), Kara kış (Aralık).</a:t>
            </a:r>
          </a:p>
          <a:p>
            <a:pPr indent="0" algn="just">
              <a:lnSpc>
                <a:spcPct val="170000"/>
              </a:lnSpc>
              <a:spcBef>
                <a:spcPts val="0"/>
              </a:spcBef>
              <a:buNone/>
            </a:pPr>
            <a:r>
              <a:rPr lang="tr-TR" sz="2400" dirty="0" smtClean="0">
                <a:solidFill>
                  <a:srgbClr val="000000"/>
                </a:solidFill>
                <a:effectLst/>
                <a:latin typeface="Calibri" panose="020F0502020204030204" pitchFamily="34" charset="0"/>
              </a:rPr>
              <a:t>	Erzincan’da </a:t>
            </a:r>
            <a:r>
              <a:rPr lang="tr-TR" sz="2400" dirty="0" err="1" smtClean="0">
                <a:solidFill>
                  <a:srgbClr val="000000"/>
                </a:solidFill>
                <a:effectLst/>
                <a:latin typeface="Calibri" panose="020F0502020204030204" pitchFamily="34" charset="0"/>
              </a:rPr>
              <a:t>Semek</a:t>
            </a:r>
            <a:r>
              <a:rPr lang="tr-TR" sz="2400" dirty="0" smtClean="0">
                <a:solidFill>
                  <a:srgbClr val="000000"/>
                </a:solidFill>
                <a:effectLst/>
                <a:latin typeface="Calibri" panose="020F0502020204030204" pitchFamily="34" charset="0"/>
              </a:rPr>
              <a:t> Köyü: Zemheri (Ocak), Şubat, Mart, Abril (Nisan), </a:t>
            </a:r>
            <a:r>
              <a:rPr lang="tr-TR" sz="2400" dirty="0" smtClean="0">
                <a:effectLst/>
                <a:latin typeface="Calibri" panose="020F0502020204030204" pitchFamily="34" charset="0"/>
                <a:ea typeface="Times New Roman"/>
              </a:rPr>
              <a:t>Mayıs, Haziran, Temmuz, Ağustos, Eylül, </a:t>
            </a:r>
            <a:r>
              <a:rPr lang="tr-TR" sz="2400" dirty="0" err="1" smtClean="0">
                <a:effectLst/>
                <a:latin typeface="Calibri" panose="020F0502020204030204" pitchFamily="34" charset="0"/>
                <a:ea typeface="Times New Roman"/>
              </a:rPr>
              <a:t>Havara</a:t>
            </a:r>
            <a:r>
              <a:rPr lang="tr-TR" sz="2400" dirty="0" smtClean="0">
                <a:effectLst/>
                <a:latin typeface="Calibri" panose="020F0502020204030204" pitchFamily="34" charset="0"/>
                <a:ea typeface="Times New Roman"/>
              </a:rPr>
              <a:t> (Ekim), Koç ayı (Kasım), Kara kış (Aralık).</a:t>
            </a:r>
          </a:p>
          <a:p>
            <a:pPr indent="0" algn="just">
              <a:lnSpc>
                <a:spcPct val="170000"/>
              </a:lnSpc>
              <a:spcBef>
                <a:spcPts val="0"/>
              </a:spcBef>
              <a:buNone/>
            </a:pPr>
            <a:r>
              <a:rPr lang="tr-TR" sz="2400" dirty="0" smtClean="0">
                <a:effectLst/>
                <a:latin typeface="Calibri" panose="020F0502020204030204" pitchFamily="34" charset="0"/>
                <a:ea typeface="Times New Roman"/>
              </a:rPr>
              <a:t>	Muş ve çevresinde: Kanun-i Sani (Ocak), </a:t>
            </a:r>
            <a:r>
              <a:rPr lang="tr-TR" sz="2400" dirty="0" err="1" smtClean="0">
                <a:effectLst/>
                <a:latin typeface="Calibri" panose="020F0502020204030204" pitchFamily="34" charset="0"/>
                <a:ea typeface="Times New Roman"/>
              </a:rPr>
              <a:t>Sibat</a:t>
            </a:r>
            <a:r>
              <a:rPr lang="tr-TR" sz="2400" dirty="0" smtClean="0">
                <a:effectLst/>
                <a:latin typeface="Calibri" panose="020F0502020204030204" pitchFamily="34" charset="0"/>
                <a:ea typeface="Times New Roman"/>
              </a:rPr>
              <a:t> (Şubat), Adlar veya Mart (Mart), </a:t>
            </a:r>
            <a:r>
              <a:rPr lang="tr-TR" sz="2400" dirty="0" err="1" smtClean="0">
                <a:effectLst/>
                <a:latin typeface="Calibri" panose="020F0502020204030204" pitchFamily="34" charset="0"/>
                <a:ea typeface="Times New Roman"/>
              </a:rPr>
              <a:t>Ebrul</a:t>
            </a:r>
            <a:r>
              <a:rPr lang="tr-TR" sz="2400" dirty="0" smtClean="0">
                <a:effectLst/>
                <a:latin typeface="Calibri" panose="020F0502020204030204" pitchFamily="34" charset="0"/>
                <a:ea typeface="Times New Roman"/>
              </a:rPr>
              <a:t> veya Nisan (Nisan), </a:t>
            </a:r>
            <a:r>
              <a:rPr lang="tr-TR" sz="2400" dirty="0" err="1" smtClean="0">
                <a:effectLst/>
                <a:latin typeface="Calibri" panose="020F0502020204030204" pitchFamily="34" charset="0"/>
                <a:ea typeface="Times New Roman"/>
              </a:rPr>
              <a:t>Gulan</a:t>
            </a:r>
            <a:r>
              <a:rPr lang="tr-TR" sz="2400" dirty="0" smtClean="0">
                <a:effectLst/>
                <a:latin typeface="Calibri" panose="020F0502020204030204" pitchFamily="34" charset="0"/>
                <a:ea typeface="Times New Roman"/>
              </a:rPr>
              <a:t> (Mayıs), Haziran, Temmuz, Tabak (Ağustos), Eylül, Birinci çirin veya Teşrin-i Evvel (Ekim), İkinci çirin veya Teşrin-i Sani (Kasım), Kanun-ı Evvel (Aralık) (</a:t>
            </a:r>
            <a:r>
              <a:rPr lang="tr-TR" sz="2400" dirty="0" err="1" smtClean="0">
                <a:effectLst/>
                <a:latin typeface="Calibri" panose="020F0502020204030204" pitchFamily="34" charset="0"/>
                <a:ea typeface="Times New Roman"/>
              </a:rPr>
              <a:t>Boratav</a:t>
            </a:r>
            <a:r>
              <a:rPr lang="tr-TR" sz="2400" dirty="0" smtClean="0">
                <a:effectLst/>
                <a:latin typeface="Calibri" panose="020F0502020204030204" pitchFamily="34" charset="0"/>
                <a:ea typeface="Times New Roman"/>
              </a:rPr>
              <a:t>, 1997:133- 135).</a:t>
            </a:r>
          </a:p>
          <a:p>
            <a:endParaRPr lang="tr-TR" sz="2400" dirty="0">
              <a:latin typeface="Calibri" panose="020F0502020204030204" pitchFamily="34" charset="0"/>
            </a:endParaRPr>
          </a:p>
        </p:txBody>
      </p:sp>
    </p:spTree>
    <p:extLst>
      <p:ext uri="{BB962C8B-B14F-4D97-AF65-F5344CB8AC3E}">
        <p14:creationId xmlns:p14="http://schemas.microsoft.com/office/powerpoint/2010/main" val="3438128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Autofit/>
          </a:bodyPr>
          <a:lstStyle/>
          <a:p>
            <a:pPr indent="0" algn="just">
              <a:lnSpc>
                <a:spcPct val="170000"/>
              </a:lnSpc>
              <a:spcBef>
                <a:spcPts val="0"/>
              </a:spcBef>
              <a:buNone/>
            </a:pPr>
            <a:r>
              <a:rPr lang="tr-TR" sz="2200" dirty="0" smtClean="0">
                <a:effectLst/>
                <a:latin typeface="Calibri" panose="020F0502020204030204" pitchFamily="34" charset="0"/>
                <a:ea typeface="Times New Roman"/>
              </a:rPr>
              <a:t>	Görülüyor ki kimi ay adları resmi takvimdekilerin aynıdır; bazı yerlerde resmi takvimdeki eski adlar kalmıştır: Teşrin-i Evvel, Kanun-ı Sani... gibi. İlk bakışta göze çarpan, bizim halk takvimlerimizin ay adlarında katışık kültür etkenlerinin payı olduğudur. Bunlar içinde, Türk kökenli çıkanlar ve Anadolu köylü, göçebe halkının yaşam şartlarından etkilenmiş olanlar üzerinde birazcık duralım. Halk takvimlerinin çoğunda kış aylarından birini veya ayın bir bölümünü gösteren kara kış deyimindeki kara sıfatı olumsuzluk anlamı yüklemiştir. Köylünün iş göremediği ve en çok sıkıntılı günlerini kapsayan bir dönemdir bu. Birçok takvimde şubat, öteki aylara bakarak kısalığı belirtmek için gücük diye adlandırılmıştır. Ekim, hayvancılık, meyvecilik işleri de kimi takvimlere ayları veya daha uzun daha kısa dönemleri belirten deyimler veriyor: Koç ayı, orak ayı, kiraz ayı gibi.</a:t>
            </a:r>
            <a:endParaRPr lang="tr-TR" sz="2200" dirty="0">
              <a:latin typeface="Calibri" panose="020F0502020204030204" pitchFamily="34" charset="0"/>
            </a:endParaRPr>
          </a:p>
        </p:txBody>
      </p:sp>
    </p:spTree>
    <p:extLst>
      <p:ext uri="{BB962C8B-B14F-4D97-AF65-F5344CB8AC3E}">
        <p14:creationId xmlns:p14="http://schemas.microsoft.com/office/powerpoint/2010/main" val="3454694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92500"/>
          </a:bodyPr>
          <a:lstStyle/>
          <a:p>
            <a:pPr indent="0" algn="just">
              <a:lnSpc>
                <a:spcPct val="160000"/>
              </a:lnSpc>
              <a:spcBef>
                <a:spcPts val="0"/>
              </a:spcBef>
              <a:buNone/>
            </a:pPr>
            <a:r>
              <a:rPr lang="tr-TR" dirty="0" smtClean="0">
                <a:effectLst/>
                <a:latin typeface="Times New Roman"/>
                <a:ea typeface="Times New Roman"/>
              </a:rPr>
              <a:t>	</a:t>
            </a:r>
            <a:r>
              <a:rPr lang="tr-TR" sz="2400" dirty="0" smtClean="0">
                <a:effectLst/>
                <a:latin typeface="Calibri" panose="020F0502020204030204" pitchFamily="34" charset="0"/>
                <a:ea typeface="Times New Roman"/>
              </a:rPr>
              <a:t>Hayvancılıkla ilgili kelimeleri ay adlarını göstermek için kullanma </a:t>
            </a:r>
            <a:r>
              <a:rPr lang="tr-TR" sz="2400" dirty="0" smtClean="0">
                <a:effectLst/>
                <a:latin typeface="Calibri" panose="020F0502020204030204" pitchFamily="34" charset="0"/>
                <a:ea typeface="Times New Roman"/>
              </a:rPr>
              <a:t>Türklerde </a:t>
            </a:r>
            <a:r>
              <a:rPr lang="tr-TR" sz="2400" dirty="0" smtClean="0">
                <a:effectLst/>
                <a:latin typeface="Calibri" panose="020F0502020204030204" pitchFamily="34" charset="0"/>
                <a:ea typeface="Times New Roman"/>
              </a:rPr>
              <a:t>eski bir gelenektir. Kaşgarlı </a:t>
            </a:r>
            <a:r>
              <a:rPr lang="tr-TR" sz="2400" dirty="0" err="1" smtClean="0">
                <a:effectLst/>
                <a:latin typeface="Calibri" panose="020F0502020204030204" pitchFamily="34" charset="0"/>
                <a:ea typeface="Times New Roman"/>
              </a:rPr>
              <a:t>Mahmud’un</a:t>
            </a:r>
            <a:r>
              <a:rPr lang="tr-TR" sz="2400" dirty="0" smtClean="0">
                <a:effectLst/>
                <a:latin typeface="Calibri" panose="020F0502020204030204" pitchFamily="34" charset="0"/>
                <a:ea typeface="Times New Roman"/>
              </a:rPr>
              <a:t> sözlüğünde, kışın yaklaştığı bir döneme koç katımı anlamında koy </a:t>
            </a:r>
            <a:r>
              <a:rPr lang="tr-TR" sz="2400" dirty="0" err="1" smtClean="0">
                <a:effectLst/>
                <a:latin typeface="Calibri" panose="020F0502020204030204" pitchFamily="34" charset="0"/>
                <a:ea typeface="Times New Roman"/>
              </a:rPr>
              <a:t>kögi</a:t>
            </a:r>
            <a:r>
              <a:rPr lang="tr-TR" sz="2400" dirty="0" smtClean="0">
                <a:effectLst/>
                <a:latin typeface="Calibri" panose="020F0502020204030204" pitchFamily="34" charset="0"/>
                <a:ea typeface="Times New Roman"/>
              </a:rPr>
              <a:t>, baharın başlangıcından sonraki aya oğlak ay ve ondan sonrakine de </a:t>
            </a:r>
            <a:r>
              <a:rPr lang="tr-TR" sz="2400" dirty="0" err="1" smtClean="0">
                <a:effectLst/>
                <a:latin typeface="Calibri" panose="020F0502020204030204" pitchFamily="34" charset="0"/>
                <a:ea typeface="Times New Roman"/>
              </a:rPr>
              <a:t>ulug</a:t>
            </a:r>
            <a:r>
              <a:rPr lang="tr-TR" sz="2400" dirty="0" smtClean="0">
                <a:effectLst/>
                <a:latin typeface="Calibri" panose="020F0502020204030204" pitchFamily="34" charset="0"/>
                <a:ea typeface="Times New Roman"/>
              </a:rPr>
              <a:t> oğlak ay deniyor. Anadolu takvimlerinde koç katımını gösteren dönemlerden başka da dol dökümü, kuzu ayı (Kars bölgesinde, mart için), döl başı deyimleriyle belirli mevsim bölümlenmelerinin gösterilmesi aynı yöntemin çeşitlenmeleridir. Bu son türden halk takvimlerinde aynı deyimlerle gösterilen dönemlerin resmi takvimde aynı aylara veya ay bölümlerine </a:t>
            </a:r>
            <a:r>
              <a:rPr lang="tr-TR" sz="2400" dirty="0" smtClean="0">
                <a:latin typeface="Calibri" panose="020F0502020204030204" pitchFamily="34" charset="0"/>
                <a:ea typeface="Times New Roman"/>
              </a:rPr>
              <a:t>rast</a:t>
            </a:r>
            <a:r>
              <a:rPr lang="tr-TR" sz="2400" dirty="0" smtClean="0">
                <a:effectLst/>
                <a:latin typeface="Calibri" panose="020F0502020204030204" pitchFamily="34" charset="0"/>
                <a:ea typeface="Times New Roman"/>
              </a:rPr>
              <a:t>laması düşünülemez, örneğin koç katımı veya döl dökümü her bölgenin ildim şartlarına göre daha erken veya daha geç olur .</a:t>
            </a:r>
          </a:p>
          <a:p>
            <a:endParaRPr lang="tr-TR" dirty="0"/>
          </a:p>
        </p:txBody>
      </p:sp>
    </p:spTree>
    <p:extLst>
      <p:ext uri="{BB962C8B-B14F-4D97-AF65-F5344CB8AC3E}">
        <p14:creationId xmlns:p14="http://schemas.microsoft.com/office/powerpoint/2010/main" val="96926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25000" lnSpcReduction="20000"/>
          </a:bodyPr>
          <a:lstStyle/>
          <a:p>
            <a:pPr indent="0" algn="just">
              <a:lnSpc>
                <a:spcPct val="170000"/>
              </a:lnSpc>
              <a:spcBef>
                <a:spcPts val="0"/>
              </a:spcBef>
              <a:buNone/>
            </a:pPr>
            <a:r>
              <a:rPr lang="tr-TR" sz="7200" dirty="0">
                <a:ea typeface="Times New Roman"/>
              </a:rPr>
              <a:t>	</a:t>
            </a:r>
            <a:r>
              <a:rPr lang="tr-TR" sz="7200" dirty="0" smtClean="0">
                <a:effectLst/>
                <a:latin typeface="Calibri" panose="020F0502020204030204" pitchFamily="34" charset="0"/>
                <a:ea typeface="Times New Roman"/>
              </a:rPr>
              <a:t>Yılın mevsimlere bölünmesinde değişmeyen bazı ilkeler de var; en </a:t>
            </a:r>
            <a:r>
              <a:rPr lang="tr-TR" sz="7200" dirty="0" smtClean="0">
                <a:latin typeface="Calibri" panose="020F0502020204030204" pitchFamily="34" charset="0"/>
                <a:ea typeface="Times New Roman"/>
              </a:rPr>
              <a:t>tutarl</a:t>
            </a:r>
            <a:r>
              <a:rPr lang="tr-TR" sz="7200" dirty="0" smtClean="0">
                <a:effectLst/>
                <a:latin typeface="Calibri" panose="020F0502020204030204" pitchFamily="34" charset="0"/>
                <a:ea typeface="Times New Roman"/>
              </a:rPr>
              <a:t>ısı ve en yaygını, yılı, kasım ve hıdrellez diye ikiye bölme kuralıdır. Kasım resmi takvimde de kasım dediğimiz ayın başlarında girer; hıdrellez 6 Mayıstan başlar.</a:t>
            </a:r>
          </a:p>
          <a:p>
            <a:pPr indent="0" algn="just">
              <a:lnSpc>
                <a:spcPct val="170000"/>
              </a:lnSpc>
              <a:spcBef>
                <a:spcPts val="0"/>
              </a:spcBef>
              <a:buNone/>
            </a:pPr>
            <a:r>
              <a:rPr lang="tr-TR" sz="7200" dirty="0" smtClean="0">
                <a:effectLst/>
                <a:latin typeface="Calibri" panose="020F0502020204030204" pitchFamily="34" charset="0"/>
                <a:ea typeface="Times New Roman"/>
              </a:rPr>
              <a:t>	Anadolu’nun doğu bölgesiyle öteki bölgelerde özellikle Alevi topluluklar arasında nevruz (22 Mart, eski Martın dokuzu) yılbaşı sayılır. Bu talih, ilkbaharın başlangıcı olarak birçok kültürde yılbaşı sayılmıştır. Doğu Anadolu geleneklerinde nevruzu, Nuh Peygamber’in gemisinden çıkıp Ağrı’nın tepesinden, yanındakilerle Sürmeli </a:t>
            </a:r>
            <a:r>
              <a:rPr lang="tr-TR" sz="7200" dirty="0" err="1" smtClean="0">
                <a:effectLst/>
                <a:latin typeface="Calibri" panose="020F0502020204030204" pitchFamily="34" charset="0"/>
                <a:ea typeface="Times New Roman"/>
              </a:rPr>
              <a:t>Çukuru’na</a:t>
            </a:r>
            <a:r>
              <a:rPr lang="tr-TR" sz="7200" dirty="0" smtClean="0">
                <a:effectLst/>
                <a:latin typeface="Calibri" panose="020F0502020204030204" pitchFamily="34" charset="0"/>
                <a:ea typeface="Times New Roman"/>
              </a:rPr>
              <a:t>  indiği gün sayma inanışına rastlanıyor. Narlıdere Tahtacılarının inanışlarına göre ise nevruz Hz. Ali’nin dünyaya geldiği gündür. Nevruzla yaz günleri başlar. Tanrı yaz günlerini uzun yaratmış “bitmeyen işler bitsin” diye, kış günlerini kısa yapmış “yetmeyen yemekler </a:t>
            </a:r>
            <a:r>
              <a:rPr lang="tr-TR" sz="7200" dirty="0" err="1" smtClean="0">
                <a:effectLst/>
                <a:latin typeface="Calibri" panose="020F0502020204030204" pitchFamily="34" charset="0"/>
                <a:ea typeface="Times New Roman"/>
              </a:rPr>
              <a:t>yetsin”diye</a:t>
            </a:r>
            <a:r>
              <a:rPr lang="tr-TR" sz="7200" dirty="0" smtClean="0">
                <a:effectLst/>
                <a:latin typeface="Calibri" panose="020F0502020204030204" pitchFamily="34" charset="0"/>
                <a:ea typeface="Times New Roman"/>
              </a:rPr>
              <a:t>. Aynı Tahtacılar, haftanın kutlu günü cumayı da Ali’nin doğum günü sayıyorlar .</a:t>
            </a:r>
          </a:p>
          <a:p>
            <a:pPr indent="0" algn="just">
              <a:lnSpc>
                <a:spcPct val="170000"/>
              </a:lnSpc>
              <a:spcBef>
                <a:spcPts val="0"/>
              </a:spcBef>
              <a:buNone/>
            </a:pPr>
            <a:r>
              <a:rPr lang="tr-TR" sz="7200" dirty="0" smtClean="0">
                <a:effectLst/>
                <a:latin typeface="Calibri" panose="020F0502020204030204" pitchFamily="34" charset="0"/>
                <a:ea typeface="Times New Roman"/>
              </a:rPr>
              <a:t>	Mevsim değişmeleri ile ilgili bir başka </a:t>
            </a:r>
            <a:r>
              <a:rPr lang="tr-TR" sz="7200" dirty="0" err="1" smtClean="0">
                <a:effectLst/>
                <a:latin typeface="Calibri" panose="020F0502020204030204" pitchFamily="34" charset="0"/>
                <a:ea typeface="Times New Roman"/>
              </a:rPr>
              <a:t>bölgelik</a:t>
            </a:r>
            <a:r>
              <a:rPr lang="tr-TR" sz="7200" dirty="0" smtClean="0">
                <a:effectLst/>
                <a:latin typeface="Calibri" panose="020F0502020204030204" pitchFamily="34" charset="0"/>
                <a:ea typeface="Times New Roman"/>
              </a:rPr>
              <a:t> gelenek, “yıldız sıçraması” veya “taş taşa kuytu olması” biçimlerinde anlatılan inanıştır. Bu, zemherinin 27’sine 18 Ocak gününe verilen addır; “yıldız sıçradıktan sonra taş taşa kuytu oldu” derler, yani, ayaz daha önce tepeden geldiği halde, yıldız sıçradıktan sonra yandan estiği için iki taş arasındaki ekinler soğuktan korunurmuş.</a:t>
            </a:r>
          </a:p>
          <a:p>
            <a:pPr indent="0" algn="just">
              <a:lnSpc>
                <a:spcPct val="170000"/>
              </a:lnSpc>
              <a:spcBef>
                <a:spcPts val="0"/>
              </a:spcBef>
              <a:buNone/>
            </a:pPr>
            <a:endParaRPr lang="tr-TR" dirty="0" smtClean="0">
              <a:effectLst/>
              <a:latin typeface="Calibri" panose="020F0502020204030204" pitchFamily="34" charset="0"/>
              <a:ea typeface="Times New Roman"/>
            </a:endParaRPr>
          </a:p>
          <a:p>
            <a:pPr marL="0" indent="0">
              <a:lnSpc>
                <a:spcPct val="170000"/>
              </a:lnSpc>
              <a:spcBef>
                <a:spcPts val="0"/>
              </a:spcBef>
              <a:buNone/>
            </a:pPr>
            <a:r>
              <a:rPr lang="tr-TR" dirty="0" smtClean="0">
                <a:effectLst/>
                <a:latin typeface="Calibri" panose="020F0502020204030204" pitchFamily="34" charset="0"/>
                <a:ea typeface="Times New Roman"/>
              </a:rPr>
              <a:t/>
            </a:r>
            <a:br>
              <a:rPr lang="tr-TR" dirty="0" smtClean="0">
                <a:effectLst/>
                <a:latin typeface="Calibri" panose="020F0502020204030204" pitchFamily="34" charset="0"/>
                <a:ea typeface="Times New Roman"/>
              </a:rPr>
            </a:br>
            <a:endParaRPr lang="tr-TR" dirty="0">
              <a:latin typeface="Calibri" panose="020F0502020204030204" pitchFamily="34" charset="0"/>
            </a:endParaRPr>
          </a:p>
        </p:txBody>
      </p:sp>
    </p:spTree>
    <p:extLst>
      <p:ext uri="{BB962C8B-B14F-4D97-AF65-F5344CB8AC3E}">
        <p14:creationId xmlns:p14="http://schemas.microsoft.com/office/powerpoint/2010/main" val="15031764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55000" lnSpcReduction="20000"/>
          </a:bodyPr>
          <a:lstStyle/>
          <a:p>
            <a:pPr indent="0" algn="just">
              <a:lnSpc>
                <a:spcPct val="170000"/>
              </a:lnSpc>
              <a:spcBef>
                <a:spcPts val="0"/>
              </a:spcBef>
              <a:buNone/>
            </a:pPr>
            <a:r>
              <a:rPr lang="tr-TR" sz="3400" dirty="0" smtClean="0">
                <a:effectLst/>
                <a:ea typeface="Times New Roman"/>
              </a:rPr>
              <a:t>	Anadolu’nun birçok yerlerinde kıştan yaza doğru gelinirken birer ay aralıkla dokuza, yediye sayıları, yeni ayın doğacağı günlere kaç gün kaldığını gösterir .</a:t>
            </a:r>
          </a:p>
          <a:p>
            <a:pPr indent="0" algn="just">
              <a:lnSpc>
                <a:spcPct val="170000"/>
              </a:lnSpc>
              <a:spcBef>
                <a:spcPts val="0"/>
              </a:spcBef>
              <a:buNone/>
            </a:pPr>
            <a:r>
              <a:rPr lang="tr-TR" sz="3400" dirty="0" smtClean="0">
                <a:effectLst/>
                <a:ea typeface="Times New Roman"/>
              </a:rPr>
              <a:t>	Halk takviminin oluşumundaki etkenleri şu başlıklar altında sıralayabiliriz:</a:t>
            </a:r>
          </a:p>
          <a:p>
            <a:pPr marL="0" lvl="0" indent="0" algn="just">
              <a:lnSpc>
                <a:spcPct val="170000"/>
              </a:lnSpc>
              <a:spcBef>
                <a:spcPts val="0"/>
              </a:spcBef>
              <a:buClr>
                <a:srgbClr val="000000"/>
              </a:buClr>
              <a:buSzPts val="1100"/>
              <a:buNone/>
              <a:tabLst>
                <a:tab pos="622300" algn="l"/>
              </a:tabLst>
            </a:pPr>
            <a:r>
              <a:rPr lang="tr-TR" sz="3400" u="none" strike="noStrike" spc="0" dirty="0" smtClean="0">
                <a:effectLst/>
                <a:ea typeface="Times New Roman"/>
                <a:cs typeface="Times New Roman"/>
              </a:rPr>
              <a:t>	1. Ekolojik Etkenler (coğrafi etkenler, iklim koşulları, mevsimler)</a:t>
            </a:r>
          </a:p>
          <a:p>
            <a:pPr marL="0" lvl="0" indent="0" algn="just">
              <a:lnSpc>
                <a:spcPct val="170000"/>
              </a:lnSpc>
              <a:spcBef>
                <a:spcPts val="0"/>
              </a:spcBef>
              <a:buClr>
                <a:srgbClr val="000000"/>
              </a:buClr>
              <a:buSzPts val="1100"/>
              <a:buNone/>
              <a:tabLst>
                <a:tab pos="650240" algn="l"/>
              </a:tabLst>
            </a:pPr>
            <a:r>
              <a:rPr lang="tr-TR" sz="3400" dirty="0">
                <a:ea typeface="Times New Roman"/>
                <a:cs typeface="Times New Roman"/>
              </a:rPr>
              <a:t>	</a:t>
            </a:r>
            <a:r>
              <a:rPr lang="tr-TR" sz="3400" u="none" strike="noStrike" spc="0" dirty="0" smtClean="0">
                <a:effectLst/>
                <a:ea typeface="Times New Roman"/>
                <a:cs typeface="Times New Roman"/>
              </a:rPr>
              <a:t>2. Doğal Etkenler (afetler, göksel olaylar)</a:t>
            </a:r>
          </a:p>
          <a:p>
            <a:pPr marL="0" lvl="0" indent="0" algn="just">
              <a:lnSpc>
                <a:spcPct val="170000"/>
              </a:lnSpc>
              <a:spcBef>
                <a:spcPts val="0"/>
              </a:spcBef>
              <a:buClr>
                <a:srgbClr val="000000"/>
              </a:buClr>
              <a:buSzPts val="1100"/>
              <a:buNone/>
              <a:tabLst>
                <a:tab pos="650240" algn="l"/>
              </a:tabLst>
            </a:pPr>
            <a:r>
              <a:rPr lang="tr-TR" sz="3400" dirty="0">
                <a:ea typeface="Times New Roman"/>
                <a:cs typeface="Times New Roman"/>
              </a:rPr>
              <a:t>	</a:t>
            </a:r>
            <a:r>
              <a:rPr lang="tr-TR" sz="3400" dirty="0" smtClean="0">
                <a:ea typeface="Times New Roman"/>
                <a:cs typeface="Times New Roman"/>
              </a:rPr>
              <a:t>3. </a:t>
            </a:r>
            <a:r>
              <a:rPr lang="tr-TR" sz="3400" u="none" strike="noStrike" spc="0" dirty="0" smtClean="0">
                <a:effectLst/>
                <a:ea typeface="Times New Roman"/>
                <a:cs typeface="Times New Roman"/>
              </a:rPr>
              <a:t>Dinsel Etkenler (kandil geceleri, kutsal aylar, dinsel bayramlar).</a:t>
            </a:r>
          </a:p>
          <a:p>
            <a:pPr marL="0" lvl="0" indent="0" algn="just">
              <a:lnSpc>
                <a:spcPct val="170000"/>
              </a:lnSpc>
              <a:spcBef>
                <a:spcPts val="0"/>
              </a:spcBef>
              <a:buClr>
                <a:srgbClr val="000000"/>
              </a:buClr>
              <a:buSzPts val="1100"/>
              <a:buNone/>
              <a:tabLst>
                <a:tab pos="653415" algn="l"/>
              </a:tabLst>
            </a:pPr>
            <a:r>
              <a:rPr lang="tr-TR" sz="3400" u="none" strike="noStrike" spc="0" dirty="0" smtClean="0">
                <a:effectLst/>
                <a:ea typeface="Times New Roman"/>
                <a:cs typeface="Times New Roman"/>
              </a:rPr>
              <a:t>	4. Ekonomik Etkenler (ekonomik uğraşı sahası)</a:t>
            </a:r>
          </a:p>
          <a:p>
            <a:pPr marL="0" lvl="0" indent="0" algn="just">
              <a:lnSpc>
                <a:spcPct val="170000"/>
              </a:lnSpc>
              <a:spcBef>
                <a:spcPts val="0"/>
              </a:spcBef>
              <a:buClr>
                <a:srgbClr val="000000"/>
              </a:buClr>
              <a:buSzPts val="1100"/>
              <a:buNone/>
              <a:tabLst>
                <a:tab pos="637540" algn="l"/>
              </a:tabLst>
            </a:pPr>
            <a:r>
              <a:rPr lang="tr-TR" sz="3400" u="none" strike="noStrike" spc="0" dirty="0" smtClean="0">
                <a:effectLst/>
                <a:ea typeface="Times New Roman"/>
                <a:cs typeface="Times New Roman"/>
              </a:rPr>
              <a:t>	5. Toplumsal ve Toplumlararası Olaylar (inkılaplar, savaşlar, galibiyetler- mağlubiyetler, göçler, siyasi partilerin iktidarda kaldıkları kimi dönemler gibi.</a:t>
            </a:r>
          </a:p>
          <a:p>
            <a:endParaRPr lang="tr-TR" dirty="0"/>
          </a:p>
        </p:txBody>
      </p:sp>
    </p:spTree>
    <p:extLst>
      <p:ext uri="{BB962C8B-B14F-4D97-AF65-F5344CB8AC3E}">
        <p14:creationId xmlns:p14="http://schemas.microsoft.com/office/powerpoint/2010/main" val="15801893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25000" lnSpcReduction="20000"/>
          </a:bodyPr>
          <a:lstStyle/>
          <a:p>
            <a:pPr indent="0" algn="just">
              <a:lnSpc>
                <a:spcPct val="170000"/>
              </a:lnSpc>
              <a:spcBef>
                <a:spcPts val="0"/>
              </a:spcBef>
              <a:buNone/>
            </a:pPr>
            <a:r>
              <a:rPr lang="tr-TR" sz="6800" dirty="0" smtClean="0">
                <a:solidFill>
                  <a:schemeClr val="tx1"/>
                </a:solidFill>
                <a:effectLst/>
                <a:latin typeface="Calibri" panose="020F0502020204030204" pitchFamily="34" charset="0"/>
              </a:rPr>
              <a:t>Halkın, bir yıl içinde arka arkaya gelen günlerle toplumsal, hukuksal, ekonomik, tarımsal, siyasal, kültürel, dinsel ve büyüsel oluşumları tespit etmek amacıyla kullandığı geleneksel bilgi ve uygulamaları "halk takvimi" (halk gün bilgisi) olarak adlandırılır. Türk halk kültüründeki halk takvimi uygulamalarına örnek olarak; "Mart Dokuzu", "Yenigün" veya "Nevruz", "Hıdrellez" gibi bayramlar ve "</a:t>
            </a:r>
            <a:r>
              <a:rPr lang="tr-TR" sz="6800" dirty="0" err="1" smtClean="0">
                <a:solidFill>
                  <a:schemeClr val="tx1"/>
                </a:solidFill>
                <a:effectLst/>
                <a:latin typeface="Calibri" panose="020F0502020204030204" pitchFamily="34" charset="0"/>
              </a:rPr>
              <a:t>arefe</a:t>
            </a:r>
            <a:r>
              <a:rPr lang="tr-TR" sz="6800" dirty="0" smtClean="0">
                <a:solidFill>
                  <a:schemeClr val="tx1"/>
                </a:solidFill>
                <a:effectLst/>
                <a:latin typeface="Calibri" panose="020F0502020204030204" pitchFamily="34" charset="0"/>
              </a:rPr>
              <a:t>" olarak adlandırılan özel günler, yılın sadece yaz ve kış olarak iki mevsime ayrılarak ve "</a:t>
            </a:r>
            <a:r>
              <a:rPr lang="tr-TR" sz="6800" dirty="0" err="1" smtClean="0">
                <a:solidFill>
                  <a:schemeClr val="tx1"/>
                </a:solidFill>
                <a:effectLst/>
                <a:latin typeface="Calibri" panose="020F0502020204030204" pitchFamily="34" charset="0"/>
              </a:rPr>
              <a:t>Ruz</a:t>
            </a:r>
            <a:r>
              <a:rPr lang="tr-TR" sz="6800" dirty="0" smtClean="0">
                <a:solidFill>
                  <a:schemeClr val="tx1"/>
                </a:solidFill>
                <a:effectLst/>
                <a:latin typeface="Calibri" panose="020F0502020204030204" pitchFamily="34" charset="0"/>
              </a:rPr>
              <a:t>-ı </a:t>
            </a:r>
            <a:r>
              <a:rPr lang="tr-TR" sz="6800" dirty="0" err="1" smtClean="0">
                <a:solidFill>
                  <a:schemeClr val="tx1"/>
                </a:solidFill>
                <a:effectLst/>
                <a:latin typeface="Calibri" panose="020F0502020204030204" pitchFamily="34" charset="0"/>
              </a:rPr>
              <a:t>hızır</a:t>
            </a:r>
            <a:r>
              <a:rPr lang="tr-TR" sz="6800" dirty="0" smtClean="0">
                <a:solidFill>
                  <a:schemeClr val="tx1"/>
                </a:solidFill>
                <a:effectLst/>
                <a:latin typeface="Calibri" panose="020F0502020204030204" pitchFamily="34" charset="0"/>
              </a:rPr>
              <a:t>", "</a:t>
            </a:r>
            <a:r>
              <a:rPr lang="tr-TR" sz="6800" dirty="0" err="1" smtClean="0">
                <a:solidFill>
                  <a:schemeClr val="tx1"/>
                </a:solidFill>
                <a:effectLst/>
                <a:latin typeface="Calibri" panose="020F0502020204030204" pitchFamily="34" charset="0"/>
              </a:rPr>
              <a:t>Ruz</a:t>
            </a:r>
            <a:r>
              <a:rPr lang="tr-TR" sz="6800" dirty="0" smtClean="0">
                <a:solidFill>
                  <a:schemeClr val="tx1"/>
                </a:solidFill>
                <a:effectLst/>
                <a:latin typeface="Calibri" panose="020F0502020204030204" pitchFamily="34" charset="0"/>
              </a:rPr>
              <a:t>-ı kasım" olarak adlandırılıp hesaplanışı; eski takvim uygulamalarından kaynaklanan Hamsin, Kasım, Zemheri gibi 45'er günlük aylara ayrılarak adlandırılması; bademlerin çiçek açması, bağ bozumu ve benzeri doğadaki bir oluşumu yılı dilimleyip ayırmadaki kullanışlar; yerel olarak haftanın bir gününde kurulan açık pazarın kurulduğu günün Ayvalık örneğinde görüleceği üzere Perşembe olmasına karşın halk tarafından "Pazar" olarak adlandırılması, gerçek Pazar gününde de «Kapalı Pazar» denilerek ayrılması, günün sabah, kuşluk, </a:t>
            </a:r>
            <a:r>
              <a:rPr lang="tr-TR" sz="6800" dirty="0" smtClean="0">
                <a:solidFill>
                  <a:schemeClr val="tx1"/>
                </a:solidFill>
                <a:latin typeface="Calibri" panose="020F0502020204030204" pitchFamily="34" charset="0"/>
              </a:rPr>
              <a:t>öğle,  gün yıldı, gün anaya kavuştu, güneş kavuşması, sel ve yangın gibi büyük doğal felaketlerin bir olayın zamanını belirlemede kullanılması </a:t>
            </a:r>
            <a:r>
              <a:rPr lang="tr-TR" sz="6800" dirty="0" smtClean="0">
                <a:solidFill>
                  <a:schemeClr val="tx1"/>
                </a:solidFill>
                <a:effectLst/>
                <a:latin typeface="Calibri" panose="020F0502020204030204" pitchFamily="34" charset="0"/>
              </a:rPr>
              <a:t>verilebilir. Aynı şekilde, resmî yürürlükten kalkan takvim uygulamaları da başta 12 Hayvanlı Türk takvimi olmak üzere tarihte kullanılmış Rumi, Hicrî, Şemsî gibi takvim sistemleri ve </a:t>
            </a:r>
            <a:r>
              <a:rPr lang="tr-TR" sz="6800" dirty="0" smtClean="0">
                <a:solidFill>
                  <a:schemeClr val="tx1"/>
                </a:solidFill>
                <a:effectLst/>
                <a:latin typeface="Calibri" panose="020F0502020204030204" pitchFamily="34" charset="0"/>
                <a:ea typeface="Times New Roman"/>
              </a:rPr>
              <a:t>onların Türk halk kültüründeki tesir ve devam eden unsurları da yine halk takvimi içinde yer alır.</a:t>
            </a:r>
          </a:p>
          <a:p>
            <a:pPr marL="0" indent="0" algn="just">
              <a:lnSpc>
                <a:spcPct val="170000"/>
              </a:lnSpc>
              <a:spcBef>
                <a:spcPts val="0"/>
              </a:spcBef>
              <a:buNone/>
            </a:pPr>
            <a:endParaRPr lang="tr-TR" dirty="0"/>
          </a:p>
        </p:txBody>
      </p:sp>
    </p:spTree>
    <p:extLst>
      <p:ext uri="{BB962C8B-B14F-4D97-AF65-F5344CB8AC3E}">
        <p14:creationId xmlns:p14="http://schemas.microsoft.com/office/powerpoint/2010/main" val="13142981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pPr algn="ctr"/>
            <a:r>
              <a:rPr lang="tr-TR" b="1" dirty="0" smtClean="0">
                <a:effectLst/>
                <a:latin typeface="Times New Roman"/>
                <a:ea typeface="Times New Roman"/>
              </a:rPr>
              <a:t>1. Günlerle İlgili İnanışlar</a:t>
            </a:r>
            <a:br>
              <a:rPr lang="tr-TR" b="1" dirty="0" smtClean="0">
                <a:effectLst/>
                <a:latin typeface="Times New Roman"/>
                <a:ea typeface="Times New Roman"/>
              </a:rPr>
            </a:br>
            <a:endParaRPr lang="tr-TR" dirty="0"/>
          </a:p>
        </p:txBody>
      </p:sp>
      <p:sp>
        <p:nvSpPr>
          <p:cNvPr id="3" name="İçerik Yer Tutucusu 2"/>
          <p:cNvSpPr>
            <a:spLocks noGrp="1"/>
          </p:cNvSpPr>
          <p:nvPr>
            <p:ph idx="1"/>
          </p:nvPr>
        </p:nvSpPr>
        <p:spPr>
          <a:xfrm>
            <a:off x="0" y="620688"/>
            <a:ext cx="9144000" cy="6237312"/>
          </a:xfrm>
        </p:spPr>
        <p:txBody>
          <a:bodyPr>
            <a:normAutofit/>
          </a:bodyPr>
          <a:lstStyle/>
          <a:p>
            <a:pPr indent="0" algn="just">
              <a:lnSpc>
                <a:spcPct val="160000"/>
              </a:lnSpc>
              <a:spcBef>
                <a:spcPts val="0"/>
              </a:spcBef>
              <a:buNone/>
            </a:pPr>
            <a:r>
              <a:rPr lang="tr-TR" dirty="0" smtClean="0">
                <a:effectLst/>
                <a:latin typeface="Times New Roman"/>
                <a:ea typeface="Times New Roman"/>
              </a:rPr>
              <a:t>	</a:t>
            </a:r>
            <a:r>
              <a:rPr lang="tr-TR" dirty="0" smtClean="0">
                <a:solidFill>
                  <a:schemeClr val="tx1"/>
                </a:solidFill>
                <a:effectLst/>
                <a:latin typeface="Times New Roman"/>
                <a:ea typeface="Times New Roman"/>
              </a:rPr>
              <a:t>Takvim, zamanı yıllara, aylara ve günlere göre ayırır. Halk, halk takvimi diye adlandırılan yaygınlık kazanmış bir takvim oluşturmuştur. Günlere iyi ya da kötü özellikler yükler. Günlerin adlandırılması genel takvimde olduğu gibidir. İnsanların yaşama biçimleriyle, coğrafi yapısıyla sınırlayıp şekillendirdiği bir yerel takvim vardır. Günlere yüklenen anlamlar yöreden yöreye, toplumun yaşayışı, inancı, sosyal yapısı, tarihi, ekonomisi ve doğal koşullarına göre yeni öğeler alarak değişir, gelişir.</a:t>
            </a:r>
          </a:p>
          <a:p>
            <a:pPr indent="0" algn="just">
              <a:lnSpc>
                <a:spcPct val="160000"/>
              </a:lnSpc>
              <a:spcBef>
                <a:spcPts val="0"/>
              </a:spcBef>
              <a:buNone/>
            </a:pPr>
            <a:r>
              <a:rPr lang="tr-TR" dirty="0" smtClean="0">
                <a:solidFill>
                  <a:schemeClr val="tx1"/>
                </a:solidFill>
                <a:effectLst/>
                <a:latin typeface="Times New Roman"/>
                <a:ea typeface="Times New Roman"/>
              </a:rPr>
              <a:t>	İnsanlar bazı günleri uğurlu, bazı günleri uğursuz olarak nitelerler. İşlerini ona göre ayarlarlar. Bu inanış eski Türklerde de vardı. Bir toplumun inanışlarının oluşumunda, bağlı bulunduğu inanç sisteminin şekillendirici etkisi vardır. Eski inanışlardan etkilenme olduğu gibi çeşitli diğer âdet ve inanmalardan etkilenme de vardır. Günlerle ilgili inanışları şöylece sıralayabiliriz.</a:t>
            </a:r>
          </a:p>
          <a:p>
            <a:endParaRPr lang="tr-TR" dirty="0"/>
          </a:p>
        </p:txBody>
      </p:sp>
    </p:spTree>
    <p:extLst>
      <p:ext uri="{BB962C8B-B14F-4D97-AF65-F5344CB8AC3E}">
        <p14:creationId xmlns:p14="http://schemas.microsoft.com/office/powerpoint/2010/main" val="12603070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pPr indent="0" algn="just">
              <a:lnSpc>
                <a:spcPct val="170000"/>
              </a:lnSpc>
              <a:spcBef>
                <a:spcPts val="0"/>
              </a:spcBef>
              <a:buNone/>
            </a:pPr>
            <a:r>
              <a:rPr lang="tr-TR" b="1" dirty="0" smtClean="0">
                <a:effectLst/>
                <a:latin typeface="Times New Roman"/>
                <a:ea typeface="Times New Roman"/>
              </a:rPr>
              <a:t>	</a:t>
            </a:r>
            <a:r>
              <a:rPr lang="tr-TR" b="1" dirty="0" smtClean="0">
                <a:solidFill>
                  <a:schemeClr val="tx1"/>
                </a:solidFill>
                <a:effectLst/>
                <a:latin typeface="Calibri" panose="020F0502020204030204" pitchFamily="34" charset="0"/>
                <a:ea typeface="Times New Roman"/>
              </a:rPr>
              <a:t>Pazartesi</a:t>
            </a:r>
          </a:p>
          <a:p>
            <a:pPr indent="0" algn="just">
              <a:lnSpc>
                <a:spcPct val="170000"/>
              </a:lnSpc>
              <a:spcBef>
                <a:spcPts val="0"/>
              </a:spcBef>
              <a:buNone/>
            </a:pPr>
            <a:r>
              <a:rPr lang="tr-TR" dirty="0" smtClean="0">
                <a:solidFill>
                  <a:schemeClr val="tx1"/>
                </a:solidFill>
                <a:effectLst/>
                <a:latin typeface="Calibri" panose="020F0502020204030204" pitchFamily="34" charset="0"/>
                <a:ea typeface="Times New Roman"/>
              </a:rPr>
              <a:t>	Bir işe başlanacağı zaman pazartesi günü beklenir. Pazartesi çok uğurlu bir gündür. Pazartesi çamaşır günüdür. Yorgan kaplanır. Pazartesi her </a:t>
            </a:r>
            <a:r>
              <a:rPr lang="tr-TR" dirty="0" err="1" smtClean="0">
                <a:solidFill>
                  <a:schemeClr val="tx1"/>
                </a:solidFill>
                <a:effectLst/>
                <a:latin typeface="Calibri" panose="020F0502020204030204" pitchFamily="34" charset="0"/>
                <a:ea typeface="Times New Roman"/>
              </a:rPr>
              <a:t>ış</a:t>
            </a:r>
            <a:r>
              <a:rPr lang="tr-TR" dirty="0" smtClean="0">
                <a:solidFill>
                  <a:schemeClr val="tx1"/>
                </a:solidFill>
                <a:effectLst/>
                <a:latin typeface="Calibri" panose="020F0502020204030204" pitchFamily="34" charset="0"/>
                <a:ea typeface="Times New Roman"/>
              </a:rPr>
              <a:t> yapılır. Soğan, biber, tütün vb. acı şeyler hiç kimseye verilmez.</a:t>
            </a:r>
          </a:p>
          <a:p>
            <a:pPr indent="0" algn="just">
              <a:lnSpc>
                <a:spcPct val="170000"/>
              </a:lnSpc>
              <a:spcBef>
                <a:spcPts val="0"/>
              </a:spcBef>
              <a:buNone/>
            </a:pPr>
            <a:r>
              <a:rPr lang="tr-TR" b="1" dirty="0" smtClean="0">
                <a:solidFill>
                  <a:schemeClr val="tx1"/>
                </a:solidFill>
                <a:effectLst/>
                <a:latin typeface="Calibri" panose="020F0502020204030204" pitchFamily="34" charset="0"/>
                <a:ea typeface="Times New Roman"/>
              </a:rPr>
              <a:t>	Salı</a:t>
            </a:r>
          </a:p>
          <a:p>
            <a:pPr indent="0" algn="just">
              <a:lnSpc>
                <a:spcPct val="170000"/>
              </a:lnSpc>
              <a:spcBef>
                <a:spcPts val="0"/>
              </a:spcBef>
              <a:buNone/>
            </a:pPr>
            <a:r>
              <a:rPr lang="tr-TR" dirty="0" smtClean="0">
                <a:solidFill>
                  <a:schemeClr val="tx1"/>
                </a:solidFill>
                <a:effectLst/>
                <a:latin typeface="Calibri" panose="020F0502020204030204" pitchFamily="34" charset="0"/>
                <a:ea typeface="Times New Roman"/>
              </a:rPr>
              <a:t>	Salı günü sağlık niyetlenir. Salı günü bir işe başlanmaz. Başlanan iş (allanır, olumsuzluk olur, çabuk bitmez. Sah uğursuz gündür. Salı gününün hayırsız ve uğursuz bir saati vardır. Badana yapılmaz. Çamaşır yıkanmaz. I </a:t>
            </a:r>
            <a:r>
              <a:rPr lang="tr-TR" dirty="0" err="1" smtClean="0">
                <a:solidFill>
                  <a:schemeClr val="tx1"/>
                </a:solidFill>
                <a:effectLst/>
                <a:latin typeface="Calibri" panose="020F0502020204030204" pitchFamily="34" charset="0"/>
                <a:ea typeface="Times New Roman"/>
              </a:rPr>
              <a:t>layırsız</a:t>
            </a:r>
            <a:r>
              <a:rPr lang="tr-TR" dirty="0" smtClean="0">
                <a:solidFill>
                  <a:schemeClr val="tx1"/>
                </a:solidFill>
                <a:effectLst/>
                <a:latin typeface="Calibri" panose="020F0502020204030204" pitchFamily="34" charset="0"/>
                <a:ea typeface="Times New Roman"/>
              </a:rPr>
              <a:t> saate bir iş denk gelirse olumsuzluklar olur. Göç yapılmaz.</a:t>
            </a:r>
          </a:p>
          <a:p>
            <a:pPr indent="0" algn="just">
              <a:lnSpc>
                <a:spcPct val="170000"/>
              </a:lnSpc>
              <a:spcBef>
                <a:spcPts val="0"/>
              </a:spcBef>
              <a:buNone/>
            </a:pPr>
            <a:r>
              <a:rPr lang="tr-TR" b="1" dirty="0" smtClean="0">
                <a:solidFill>
                  <a:schemeClr val="tx1"/>
                </a:solidFill>
                <a:effectLst/>
                <a:latin typeface="Calibri" panose="020F0502020204030204" pitchFamily="34" charset="0"/>
                <a:ea typeface="Times New Roman"/>
              </a:rPr>
              <a:t>	Çarşamba</a:t>
            </a:r>
          </a:p>
          <a:p>
            <a:pPr indent="0" algn="just">
              <a:lnSpc>
                <a:spcPct val="170000"/>
              </a:lnSpc>
              <a:spcBef>
                <a:spcPts val="0"/>
              </a:spcBef>
              <a:buNone/>
            </a:pPr>
            <a:r>
              <a:rPr lang="tr-TR" dirty="0" smtClean="0">
                <a:solidFill>
                  <a:schemeClr val="tx1"/>
                </a:solidFill>
                <a:effectLst/>
                <a:latin typeface="Calibri" panose="020F0502020204030204" pitchFamily="34" charset="0"/>
                <a:ea typeface="Times New Roman"/>
              </a:rPr>
              <a:t>	Çarşamba günü dikiş dikilmez. Çarşamba anası dikiş dikenlere kötülük yapar. Çarşamba günü çamaşır yıkanmaz. Çarşamba gecesi iş yapılmaz. Eğer çarşamba gecesi iş yapılırsa çarşamba kadınları gelip kötülük \ apar, Çarşamba günü temizlik yapılırsa pislikler olur olmaz yere atılmaz.</a:t>
            </a:r>
          </a:p>
          <a:p>
            <a:endParaRPr lang="tr-TR" dirty="0"/>
          </a:p>
        </p:txBody>
      </p:sp>
    </p:spTree>
    <p:extLst>
      <p:ext uri="{BB962C8B-B14F-4D97-AF65-F5344CB8AC3E}">
        <p14:creationId xmlns:p14="http://schemas.microsoft.com/office/powerpoint/2010/main" val="3645634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25000" lnSpcReduction="20000"/>
          </a:bodyPr>
          <a:lstStyle/>
          <a:p>
            <a:pPr indent="0">
              <a:lnSpc>
                <a:spcPct val="170000"/>
              </a:lnSpc>
              <a:spcBef>
                <a:spcPts val="0"/>
              </a:spcBef>
              <a:buNone/>
            </a:pPr>
            <a:r>
              <a:rPr lang="tr-TR" sz="9200" b="1" dirty="0" smtClean="0">
                <a:effectLst/>
                <a:latin typeface="Calibri" panose="020F0502020204030204" pitchFamily="34" charset="0"/>
                <a:ea typeface="Times New Roman"/>
              </a:rPr>
              <a:t>	Perşembe</a:t>
            </a:r>
            <a:endParaRPr lang="tr-TR" sz="9200" dirty="0" smtClean="0">
              <a:effectLst/>
              <a:latin typeface="Calibri" panose="020F0502020204030204" pitchFamily="34" charset="0"/>
              <a:ea typeface="Times New Roman"/>
            </a:endParaRPr>
          </a:p>
          <a:p>
            <a:pPr indent="0" algn="just">
              <a:lnSpc>
                <a:spcPct val="170000"/>
              </a:lnSpc>
              <a:spcBef>
                <a:spcPts val="0"/>
              </a:spcBef>
              <a:buNone/>
            </a:pPr>
            <a:r>
              <a:rPr lang="tr-TR" sz="9200" dirty="0">
                <a:latin typeface="Calibri" panose="020F0502020204030204" pitchFamily="34" charset="0"/>
                <a:ea typeface="Times New Roman"/>
              </a:rPr>
              <a:t>	</a:t>
            </a:r>
            <a:r>
              <a:rPr lang="tr-TR" sz="9200" dirty="0" smtClean="0">
                <a:latin typeface="Calibri" panose="020F0502020204030204" pitchFamily="34" charset="0"/>
                <a:ea typeface="Times New Roman"/>
              </a:rPr>
              <a:t>Perşembe günü erken lamba yakanın ölüsü kalkarmış. Perşembe günü çamaşır yıkanır, badana yapılır. Perşembe günü uğurlu bir gündür, her </a:t>
            </a:r>
            <a:r>
              <a:rPr lang="tr-TR" sz="9200" dirty="0" smtClean="0">
                <a:effectLst/>
                <a:latin typeface="Calibri" panose="020F0502020204030204" pitchFamily="34" charset="0"/>
                <a:ea typeface="Times New Roman"/>
              </a:rPr>
              <a:t>iş yapılır. Başka bir inanca göre ise perşembe günü ev süpürülmez, süpürene cin çarpar.</a:t>
            </a:r>
          </a:p>
          <a:p>
            <a:pPr indent="0" algn="just">
              <a:lnSpc>
                <a:spcPct val="170000"/>
              </a:lnSpc>
              <a:spcBef>
                <a:spcPts val="0"/>
              </a:spcBef>
              <a:buNone/>
            </a:pPr>
            <a:r>
              <a:rPr lang="tr-TR" sz="9200" b="1" dirty="0" smtClean="0">
                <a:effectLst/>
                <a:latin typeface="Calibri" panose="020F0502020204030204" pitchFamily="34" charset="0"/>
                <a:ea typeface="Times New Roman"/>
              </a:rPr>
              <a:t>	Cuma</a:t>
            </a:r>
          </a:p>
          <a:p>
            <a:pPr indent="0" algn="just">
              <a:lnSpc>
                <a:spcPct val="170000"/>
              </a:lnSpc>
              <a:spcBef>
                <a:spcPts val="0"/>
              </a:spcBef>
              <a:buNone/>
            </a:pPr>
            <a:r>
              <a:rPr lang="tr-TR" sz="9200" dirty="0" smtClean="0">
                <a:effectLst/>
                <a:latin typeface="Calibri" panose="020F0502020204030204" pitchFamily="34" charset="0"/>
                <a:ea typeface="Times New Roman"/>
              </a:rPr>
              <a:t>	Cuma namazına kadar çamaşır yıkanmaz, oda kaldırılmaz. Üç cuma arka arkaya küçük çocuk yıkanırsa o çocuk ölür. Cuma gününün gecesi dikiş iyi değildir. Cuma günleri kız istemeye gidilir. Yeni dikilen bir elbise ilk kez cuma günü giyilirse onun sorgusu sorusu olmazmış. Cuma günü örümcek alınmaz, badana yapılmaz. </a:t>
            </a:r>
            <a:r>
              <a:rPr lang="tr-TR" sz="9200" dirty="0" err="1" smtClean="0">
                <a:effectLst/>
                <a:latin typeface="Calibri" panose="020F0502020204030204" pitchFamily="34" charset="0"/>
                <a:ea typeface="Times New Roman"/>
              </a:rPr>
              <a:t>Sela</a:t>
            </a:r>
            <a:r>
              <a:rPr lang="tr-TR" sz="9200" dirty="0" smtClean="0">
                <a:effectLst/>
                <a:latin typeface="Calibri" panose="020F0502020204030204" pitchFamily="34" charset="0"/>
                <a:ea typeface="Times New Roman"/>
              </a:rPr>
              <a:t> ile öğle arası hiçbir iş yapılmaz. Cuma günü mübarek bir gün olduğu için ava gidilmez. Cuma günü iğne ve süpürge tutulmaz. Cuma günü Müslümanların bayramıdır.</a:t>
            </a:r>
          </a:p>
          <a:p>
            <a:endParaRPr lang="tr-TR" dirty="0"/>
          </a:p>
        </p:txBody>
      </p:sp>
    </p:spTree>
    <p:extLst>
      <p:ext uri="{BB962C8B-B14F-4D97-AF65-F5344CB8AC3E}">
        <p14:creationId xmlns:p14="http://schemas.microsoft.com/office/powerpoint/2010/main" val="1186429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332656"/>
          </a:xfrm>
        </p:spPr>
        <p:txBody>
          <a:bodyPr>
            <a:normAutofit fontScale="90000"/>
          </a:bodyPr>
          <a:lstStyle/>
          <a:p>
            <a:pPr algn="ctr"/>
            <a:r>
              <a:rPr lang="tr-TR" dirty="0" smtClean="0">
                <a:solidFill>
                  <a:srgbClr val="000000"/>
                </a:solidFill>
                <a:effectLst/>
                <a:latin typeface="Arial Unicode MS"/>
              </a:rPr>
              <a:t>HALK TAKVİMİ</a:t>
            </a:r>
            <a:endParaRPr lang="tr-TR" dirty="0"/>
          </a:p>
        </p:txBody>
      </p:sp>
      <p:sp>
        <p:nvSpPr>
          <p:cNvPr id="3" name="İçerik Yer Tutucusu 2"/>
          <p:cNvSpPr>
            <a:spLocks noGrp="1"/>
          </p:cNvSpPr>
          <p:nvPr>
            <p:ph idx="1"/>
          </p:nvPr>
        </p:nvSpPr>
        <p:spPr>
          <a:xfrm>
            <a:off x="0" y="476672"/>
            <a:ext cx="9144000" cy="6381328"/>
          </a:xfrm>
        </p:spPr>
        <p:txBody>
          <a:bodyPr>
            <a:noAutofit/>
          </a:bodyPr>
          <a:lstStyle/>
          <a:p>
            <a:pPr indent="0" algn="just">
              <a:lnSpc>
                <a:spcPct val="170000"/>
              </a:lnSpc>
              <a:spcBef>
                <a:spcPts val="0"/>
              </a:spcBef>
              <a:buNone/>
            </a:pPr>
            <a:r>
              <a:rPr lang="tr-TR" sz="1900" dirty="0" smtClean="0">
                <a:effectLst/>
                <a:latin typeface="Calibri" panose="020F0502020204030204" pitchFamily="34" charset="0"/>
                <a:ea typeface="Times New Roman"/>
              </a:rPr>
              <a:t>		Halkın, bir yıl içinde arka arkaya gelen günlerle toplumsal, hukuksal, ekonomik, tarımsal, siyasal, kültürel, dinsel ve büyüsel oluşumları tespit etmek amacıyla kullandığı geleneksel bilgi ve uygulamaları "halk takvimi" (halk gün bilgisi) olarak adlandırılır.</a:t>
            </a:r>
          </a:p>
          <a:p>
            <a:pPr indent="0" algn="just">
              <a:lnSpc>
                <a:spcPct val="170000"/>
              </a:lnSpc>
              <a:spcBef>
                <a:spcPts val="0"/>
              </a:spcBef>
              <a:buNone/>
            </a:pPr>
            <a:r>
              <a:rPr lang="tr-TR" sz="1900" dirty="0" smtClean="0">
                <a:effectLst/>
                <a:latin typeface="Calibri" panose="020F0502020204030204" pitchFamily="34" charset="0"/>
                <a:ea typeface="Times New Roman"/>
              </a:rPr>
              <a:t>Halk takvimi, herhangi bir yöre insanının bir kültürel miras olarak edindiği; doğal olgularla toplumsal kurumlar ve olgular arasındaki uzun süreli deneyimlere dayalı ilişkinin kurulduğu din, tarih, gelenek, eğitim, inanç, hukuk, tarım, siyaset gibi alanlardan hareketle zaman-hayat İkilisinin oluşturduğu bir sistemdir. Bunun sonucu halk takvimleri oluştukları doğal ve kültürel ortamın ürünüdür. Ait oldukları toplumlar halk takvimlerini uzun süreli deneyimler, maddî ve manevî birçok kayıp sonucu elde etmiştir.</a:t>
            </a:r>
          </a:p>
          <a:p>
            <a:pPr indent="0" algn="just">
              <a:lnSpc>
                <a:spcPct val="170000"/>
              </a:lnSpc>
              <a:spcBef>
                <a:spcPts val="0"/>
              </a:spcBef>
              <a:buNone/>
            </a:pPr>
            <a:r>
              <a:rPr lang="tr-TR" sz="1900" dirty="0" smtClean="0">
                <a:effectLst/>
                <a:latin typeface="Calibri" panose="020F0502020204030204" pitchFamily="34" charset="0"/>
                <a:ea typeface="Times New Roman"/>
              </a:rPr>
              <a:t>	Halk takvimlerinde yer alan zaman birimleri bazen düzenli bir biçimde tekrarlanan tabiat (doğa) olayları ile izah edilebilirken, bazen de dinî törenler, toplumsal ortamı etkileyen diğer toplumlarla ilişkiler, topluma getirilen bir yenilik, üretim biçimindeki bir değişiklik, toplum tarafından sevilen bir kişinin ölümü gibi etkin olgularla çok yakından ilgilidir.</a:t>
            </a:r>
            <a:endParaRPr lang="tr-TR" sz="1900" dirty="0">
              <a:latin typeface="Calibri" panose="020F0502020204030204" pitchFamily="34" charset="0"/>
            </a:endParaRPr>
          </a:p>
        </p:txBody>
      </p:sp>
    </p:spTree>
    <p:extLst>
      <p:ext uri="{BB962C8B-B14F-4D97-AF65-F5344CB8AC3E}">
        <p14:creationId xmlns:p14="http://schemas.microsoft.com/office/powerpoint/2010/main" val="2464539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905"/>
            <a:ext cx="9144000" cy="7029400"/>
          </a:xfrm>
        </p:spPr>
        <p:txBody>
          <a:bodyPr>
            <a:noAutofit/>
          </a:bodyPr>
          <a:lstStyle/>
          <a:p>
            <a:pPr indent="0" algn="just">
              <a:lnSpc>
                <a:spcPct val="170000"/>
              </a:lnSpc>
              <a:spcBef>
                <a:spcPts val="0"/>
              </a:spcBef>
              <a:buNone/>
            </a:pPr>
            <a:r>
              <a:rPr lang="tr-TR" b="1" dirty="0" smtClean="0">
                <a:effectLst/>
                <a:latin typeface="Calibri" panose="020F0502020204030204" pitchFamily="34" charset="0"/>
                <a:ea typeface="Times New Roman"/>
              </a:rPr>
              <a:t>	Cumartesi</a:t>
            </a:r>
          </a:p>
          <a:p>
            <a:pPr indent="0" algn="just">
              <a:lnSpc>
                <a:spcPct val="170000"/>
              </a:lnSpc>
              <a:spcBef>
                <a:spcPts val="0"/>
              </a:spcBef>
              <a:buNone/>
            </a:pPr>
            <a:r>
              <a:rPr lang="tr-TR" dirty="0" smtClean="0">
                <a:effectLst/>
                <a:latin typeface="Calibri" panose="020F0502020204030204" pitchFamily="34" charset="0"/>
                <a:ea typeface="Times New Roman"/>
              </a:rPr>
              <a:t>	Cumartesi günü elbise kesilmez. Dünyanın kurulduğu gün olduğu için çamaşır yıkanmaz. Cumartesi yorgan kaplanırsa, sahibinin ölüsü o yorganın üstünden kalkar.</a:t>
            </a:r>
          </a:p>
          <a:p>
            <a:pPr indent="0" algn="just">
              <a:lnSpc>
                <a:spcPct val="170000"/>
              </a:lnSpc>
              <a:spcBef>
                <a:spcPts val="0"/>
              </a:spcBef>
              <a:buNone/>
            </a:pPr>
            <a:r>
              <a:rPr lang="tr-TR" b="1" dirty="0" smtClean="0">
                <a:effectLst/>
                <a:latin typeface="Calibri" panose="020F0502020204030204" pitchFamily="34" charset="0"/>
                <a:ea typeface="Times New Roman"/>
              </a:rPr>
              <a:t>	Pazar</a:t>
            </a:r>
          </a:p>
          <a:p>
            <a:pPr indent="0" algn="just">
              <a:lnSpc>
                <a:spcPct val="170000"/>
              </a:lnSpc>
              <a:spcBef>
                <a:spcPts val="0"/>
              </a:spcBef>
              <a:buNone/>
            </a:pPr>
            <a:r>
              <a:rPr lang="tr-TR" dirty="0" smtClean="0">
                <a:effectLst/>
                <a:latin typeface="Calibri" panose="020F0502020204030204" pitchFamily="34" charset="0"/>
                <a:ea typeface="Times New Roman"/>
              </a:rPr>
              <a:t>	Pazar günü çamaşır yıkanır, gezmeye gidilir.</a:t>
            </a:r>
          </a:p>
          <a:p>
            <a:pPr indent="0" algn="just">
              <a:lnSpc>
                <a:spcPct val="170000"/>
              </a:lnSpc>
              <a:spcBef>
                <a:spcPts val="0"/>
              </a:spcBef>
              <a:buNone/>
            </a:pPr>
            <a:r>
              <a:rPr lang="tr-TR" dirty="0" smtClean="0">
                <a:effectLst/>
                <a:latin typeface="Calibri" panose="020F0502020204030204" pitchFamily="34" charset="0"/>
                <a:ea typeface="Times New Roman"/>
              </a:rPr>
              <a:t>	</a:t>
            </a:r>
            <a:r>
              <a:rPr lang="tr-TR" b="1" dirty="0" smtClean="0">
                <a:effectLst/>
                <a:latin typeface="Calibri" panose="020F0502020204030204" pitchFamily="34" charset="0"/>
                <a:ea typeface="Times New Roman"/>
              </a:rPr>
              <a:t>2. Günlerle İlgili Diğer İnanışlardan Örnekler:</a:t>
            </a:r>
          </a:p>
          <a:p>
            <a:pPr lvl="0" algn="just">
              <a:lnSpc>
                <a:spcPct val="170000"/>
              </a:lnSpc>
              <a:spcBef>
                <a:spcPts val="0"/>
              </a:spcBef>
              <a:buClr>
                <a:srgbClr val="000000"/>
              </a:buClr>
              <a:buSzPts val="1100"/>
              <a:buFont typeface="Symbol"/>
              <a:buChar char="-"/>
              <a:tabLst>
                <a:tab pos="601980" algn="l"/>
              </a:tabLst>
            </a:pPr>
            <a:r>
              <a:rPr lang="tr-TR" u="none" strike="noStrike" spc="0" dirty="0" smtClean="0">
                <a:effectLst/>
                <a:latin typeface="Calibri" panose="020F0502020204030204" pitchFamily="34" charset="0"/>
                <a:ea typeface="Times New Roman"/>
                <a:cs typeface="Times New Roman"/>
              </a:rPr>
              <a:t>6 Mayıs hıdrellez günü tarla, çayır ve buna benzer mülkleri dolaşmak sakıncalıdır.</a:t>
            </a:r>
          </a:p>
          <a:p>
            <a:pPr lvl="0" algn="just">
              <a:lnSpc>
                <a:spcPct val="170000"/>
              </a:lnSpc>
              <a:spcBef>
                <a:spcPts val="0"/>
              </a:spcBef>
              <a:buClr>
                <a:srgbClr val="000000"/>
              </a:buClr>
              <a:buSzPts val="1100"/>
              <a:buFont typeface="Symbol"/>
              <a:buChar char="-"/>
              <a:tabLst>
                <a:tab pos="607695" algn="l"/>
              </a:tabLst>
            </a:pPr>
            <a:r>
              <a:rPr lang="tr-TR" u="none" strike="noStrike" spc="0" dirty="0" smtClean="0">
                <a:effectLst/>
                <a:latin typeface="Calibri" panose="020F0502020204030204" pitchFamily="34" charset="0"/>
                <a:ea typeface="Times New Roman"/>
                <a:cs typeface="Times New Roman"/>
              </a:rPr>
              <a:t>Dini bayramların arifesinde çift sürülmez.</a:t>
            </a:r>
          </a:p>
          <a:p>
            <a:pPr lvl="0" algn="just">
              <a:lnSpc>
                <a:spcPct val="170000"/>
              </a:lnSpc>
              <a:spcBef>
                <a:spcPts val="0"/>
              </a:spcBef>
              <a:buClr>
                <a:srgbClr val="000000"/>
              </a:buClr>
              <a:buSzPts val="1100"/>
              <a:buFont typeface="Symbol"/>
              <a:buChar char="-"/>
              <a:tabLst>
                <a:tab pos="607695" algn="l"/>
              </a:tabLst>
            </a:pPr>
            <a:r>
              <a:rPr lang="tr-TR" u="none" strike="noStrike" spc="0" dirty="0" smtClean="0">
                <a:effectLst/>
                <a:latin typeface="Calibri" panose="020F0502020204030204" pitchFamily="34" charset="0"/>
                <a:ea typeface="Times New Roman"/>
                <a:cs typeface="Times New Roman"/>
              </a:rPr>
              <a:t>Arife günü çamaşır yıkanmaz, banyo yapılmaz.</a:t>
            </a:r>
          </a:p>
          <a:p>
            <a:pPr lvl="0" algn="just">
              <a:lnSpc>
                <a:spcPct val="170000"/>
              </a:lnSpc>
              <a:spcBef>
                <a:spcPts val="0"/>
              </a:spcBef>
              <a:buClr>
                <a:srgbClr val="000000"/>
              </a:buClr>
              <a:buSzPts val="1100"/>
              <a:buFont typeface="Symbol"/>
              <a:buChar char="-"/>
              <a:tabLst>
                <a:tab pos="607695" algn="l"/>
              </a:tabLst>
            </a:pPr>
            <a:r>
              <a:rPr lang="tr-TR" u="none" strike="noStrike" spc="0" dirty="0" smtClean="0">
                <a:effectLst/>
                <a:latin typeface="Calibri" panose="020F0502020204030204" pitchFamily="34" charset="0"/>
                <a:ea typeface="Times New Roman"/>
                <a:cs typeface="Times New Roman"/>
              </a:rPr>
              <a:t>Yılbaşı gecesi yapılan iş gelecek yılbaşına kadar bitmez.</a:t>
            </a:r>
          </a:p>
          <a:p>
            <a:pPr lvl="0" algn="just">
              <a:lnSpc>
                <a:spcPct val="170000"/>
              </a:lnSpc>
              <a:spcBef>
                <a:spcPts val="0"/>
              </a:spcBef>
              <a:buClr>
                <a:srgbClr val="000000"/>
              </a:buClr>
              <a:buSzPts val="1100"/>
              <a:buFont typeface="Symbol"/>
              <a:buChar char="-"/>
              <a:tabLst>
                <a:tab pos="607695" algn="l"/>
              </a:tabLst>
            </a:pPr>
            <a:r>
              <a:rPr lang="tr-TR" u="none" strike="noStrike" spc="0" dirty="0" smtClean="0">
                <a:effectLst/>
                <a:latin typeface="Calibri" panose="020F0502020204030204" pitchFamily="34" charset="0"/>
                <a:ea typeface="Times New Roman"/>
                <a:cs typeface="Times New Roman"/>
              </a:rPr>
              <a:t>Muharrem ayında makasın ağzı açık kalırsa koyunları kurt kapar.</a:t>
            </a:r>
          </a:p>
          <a:p>
            <a:pPr lvl="0" algn="just">
              <a:lnSpc>
                <a:spcPct val="170000"/>
              </a:lnSpc>
              <a:spcBef>
                <a:spcPts val="0"/>
              </a:spcBef>
              <a:buClr>
                <a:srgbClr val="000000"/>
              </a:buClr>
              <a:buSzPts val="1100"/>
              <a:buFont typeface="Symbol"/>
              <a:buChar char="-"/>
              <a:tabLst>
                <a:tab pos="607695" algn="l"/>
              </a:tabLst>
            </a:pPr>
            <a:r>
              <a:rPr lang="tr-TR" u="none" strike="noStrike" spc="0" dirty="0" smtClean="0">
                <a:effectLst/>
                <a:latin typeface="Calibri" panose="020F0502020204030204" pitchFamily="34" charset="0"/>
                <a:ea typeface="Times New Roman"/>
                <a:cs typeface="Times New Roman"/>
              </a:rPr>
              <a:t>Aşure ayında iş yapılmaz.</a:t>
            </a:r>
          </a:p>
          <a:p>
            <a:pPr lvl="0" algn="just">
              <a:lnSpc>
                <a:spcPct val="170000"/>
              </a:lnSpc>
              <a:spcBef>
                <a:spcPts val="0"/>
              </a:spcBef>
              <a:buClr>
                <a:srgbClr val="000000"/>
              </a:buClr>
              <a:buSzPts val="1100"/>
              <a:buFont typeface="Symbol"/>
              <a:buChar char="-"/>
              <a:tabLst>
                <a:tab pos="604520" algn="l"/>
              </a:tabLst>
            </a:pPr>
            <a:r>
              <a:rPr lang="tr-TR" u="none" strike="noStrike" spc="0" dirty="0" smtClean="0">
                <a:effectLst/>
                <a:latin typeface="Calibri" panose="020F0502020204030204" pitchFamily="34" charset="0"/>
                <a:ea typeface="Times New Roman"/>
                <a:cs typeface="Times New Roman"/>
              </a:rPr>
              <a:t>Sabah sağından kalkanın günü uğurlu, solundan kalkanın günü uğursuz geçer.</a:t>
            </a:r>
          </a:p>
          <a:p>
            <a:pPr lvl="0" algn="just">
              <a:lnSpc>
                <a:spcPct val="170000"/>
              </a:lnSpc>
              <a:spcBef>
                <a:spcPts val="0"/>
              </a:spcBef>
              <a:buClr>
                <a:srgbClr val="000000"/>
              </a:buClr>
              <a:buSzPts val="1100"/>
              <a:buFont typeface="Symbol"/>
              <a:buChar char="-"/>
              <a:tabLst>
                <a:tab pos="604520" algn="l"/>
              </a:tabLst>
            </a:pPr>
            <a:r>
              <a:rPr lang="tr-TR" dirty="0">
                <a:solidFill>
                  <a:srgbClr val="000000"/>
                </a:solidFill>
                <a:latin typeface="Calibri" panose="020F0502020204030204" pitchFamily="34" charset="0"/>
                <a:cs typeface="Times New Roman"/>
              </a:rPr>
              <a:t>K</a:t>
            </a:r>
            <a:r>
              <a:rPr lang="tr-TR" dirty="0" smtClean="0">
                <a:solidFill>
                  <a:srgbClr val="000000"/>
                </a:solidFill>
                <a:effectLst/>
                <a:latin typeface="Calibri" panose="020F0502020204030204" pitchFamily="34" charset="0"/>
              </a:rPr>
              <a:t>urban günü uyunmaz. </a:t>
            </a:r>
            <a:endParaRPr lang="tr-TR" dirty="0">
              <a:latin typeface="Calibri" panose="020F0502020204030204" pitchFamily="34" charset="0"/>
            </a:endParaRPr>
          </a:p>
        </p:txBody>
      </p:sp>
    </p:spTree>
    <p:extLst>
      <p:ext uri="{BB962C8B-B14F-4D97-AF65-F5344CB8AC3E}">
        <p14:creationId xmlns:p14="http://schemas.microsoft.com/office/powerpoint/2010/main" val="3696491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70000"/>
              </a:lnSpc>
              <a:spcBef>
                <a:spcPts val="0"/>
              </a:spcBef>
              <a:buNone/>
            </a:pPr>
            <a:r>
              <a:rPr lang="tr-TR" sz="2400" dirty="0" smtClean="0">
                <a:solidFill>
                  <a:srgbClr val="000000"/>
                </a:solidFill>
                <a:effectLst/>
              </a:rPr>
              <a:t>	</a:t>
            </a:r>
            <a:r>
              <a:rPr lang="tr-TR" sz="2400" dirty="0" smtClean="0">
                <a:solidFill>
                  <a:srgbClr val="000000"/>
                </a:solidFill>
                <a:effectLst/>
                <a:latin typeface="Calibri" panose="020F0502020204030204" pitchFamily="34" charset="0"/>
              </a:rPr>
              <a:t>Türk halk kültüründeki halk takvimi uygulamalarına örnek olarak; "Mart Dokuzu", "Yenigün" veya "Nevruz", "Hıdrellez" gibi bayramlar ve "</a:t>
            </a:r>
            <a:r>
              <a:rPr lang="tr-TR" sz="2400" dirty="0" err="1" smtClean="0">
                <a:solidFill>
                  <a:srgbClr val="000000"/>
                </a:solidFill>
                <a:effectLst/>
                <a:latin typeface="Calibri" panose="020F0502020204030204" pitchFamily="34" charset="0"/>
              </a:rPr>
              <a:t>arefe</a:t>
            </a:r>
            <a:r>
              <a:rPr lang="tr-TR" sz="2400" dirty="0" smtClean="0">
                <a:solidFill>
                  <a:srgbClr val="000000"/>
                </a:solidFill>
                <a:effectLst/>
                <a:latin typeface="Calibri" panose="020F0502020204030204" pitchFamily="34" charset="0"/>
              </a:rPr>
              <a:t>" olarak adlandırılan özel günler, yılın sadece yaz ve kış olarak iki mevsime ayrılarak ve "</a:t>
            </a:r>
            <a:r>
              <a:rPr lang="tr-TR" sz="2400" dirty="0" err="1" smtClean="0">
                <a:solidFill>
                  <a:srgbClr val="000000"/>
                </a:solidFill>
                <a:effectLst/>
                <a:latin typeface="Calibri" panose="020F0502020204030204" pitchFamily="34" charset="0"/>
              </a:rPr>
              <a:t>Ruz</a:t>
            </a:r>
            <a:r>
              <a:rPr lang="tr-TR" sz="2400" dirty="0" smtClean="0">
                <a:solidFill>
                  <a:srgbClr val="000000"/>
                </a:solidFill>
                <a:effectLst/>
                <a:latin typeface="Calibri" panose="020F0502020204030204" pitchFamily="34" charset="0"/>
              </a:rPr>
              <a:t>-ı </a:t>
            </a:r>
            <a:r>
              <a:rPr lang="tr-TR" sz="2400" dirty="0" err="1" smtClean="0">
                <a:solidFill>
                  <a:srgbClr val="000000"/>
                </a:solidFill>
                <a:effectLst/>
                <a:latin typeface="Calibri" panose="020F0502020204030204" pitchFamily="34" charset="0"/>
              </a:rPr>
              <a:t>hızır</a:t>
            </a:r>
            <a:r>
              <a:rPr lang="tr-TR" sz="2400" dirty="0" smtClean="0">
                <a:solidFill>
                  <a:srgbClr val="000000"/>
                </a:solidFill>
                <a:effectLst/>
                <a:latin typeface="Calibri" panose="020F0502020204030204" pitchFamily="34" charset="0"/>
              </a:rPr>
              <a:t>", "</a:t>
            </a:r>
            <a:r>
              <a:rPr lang="tr-TR" sz="2400" dirty="0" err="1" smtClean="0">
                <a:solidFill>
                  <a:srgbClr val="000000"/>
                </a:solidFill>
                <a:effectLst/>
                <a:latin typeface="Calibri" panose="020F0502020204030204" pitchFamily="34" charset="0"/>
              </a:rPr>
              <a:t>Ruz</a:t>
            </a:r>
            <a:r>
              <a:rPr lang="tr-TR" sz="2400" dirty="0" smtClean="0">
                <a:solidFill>
                  <a:srgbClr val="000000"/>
                </a:solidFill>
                <a:effectLst/>
                <a:latin typeface="Calibri" panose="020F0502020204030204" pitchFamily="34" charset="0"/>
              </a:rPr>
              <a:t>-ı kasım" olarak adlandırılıp hesaplanışı; eski takvim uygulamalarından kaynaklanan Hamsin, Kasım, Zemheri gibi 45'er günlük aylara ayrılarak adlandırılması; bademlerin çiçek açması, bağ bozumu ve benzeri doğadaki bir oluşumu yılı dilimleyip ayırmadaki kullanışlar; yerel olarak haftanın bir gününde kurulan açık pazarın kurulduğu günün Ayvalık örneğinde görüleceği üzere Perşembe olmasına karşın halk tarafından «Pazar» olarak adlandırılması, gerçek Pazar gününün de» kapalı Pazar» denilerek ayrılması , günün sabah, kuşluk, öğle gün yıldızı, gün anaya kavuştu, güneş kavuşması gibi adlarla değişik bölümler halinde adlandırılması; deprem, sel ve yangın  gibi büyük doğal felaketlerin bir olayın zamanını belirlemede kullanılması verilebilir. Aynı şekilde, resmî yürürlükten kalkan takvim uygulamaları da başta 12 Hayvanlı Türk takvimi olmak üzere tarihte kullanılmış Rumi, Hicrî, Şemsî gibi takvim sistemleri ve onların Türk halk kültüründeki tesir ve devam eden unsurları da yine halk takvimi içinde yer alır</a:t>
            </a:r>
            <a:r>
              <a:rPr lang="tr-TR" sz="2400" dirty="0" smtClean="0">
                <a:solidFill>
                  <a:srgbClr val="000000"/>
                </a:solidFill>
                <a:effectLst/>
              </a:rPr>
              <a:t>.</a:t>
            </a:r>
            <a:endParaRPr lang="tr-TR" sz="2400" dirty="0"/>
          </a:p>
        </p:txBody>
      </p:sp>
    </p:spTree>
    <p:extLst>
      <p:ext uri="{BB962C8B-B14F-4D97-AF65-F5344CB8AC3E}">
        <p14:creationId xmlns:p14="http://schemas.microsoft.com/office/powerpoint/2010/main" val="2308751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indent="0" algn="just">
              <a:lnSpc>
                <a:spcPct val="160000"/>
              </a:lnSpc>
              <a:spcBef>
                <a:spcPts val="0"/>
              </a:spcBef>
              <a:buNone/>
            </a:pPr>
            <a:r>
              <a:rPr lang="tr-TR" sz="2400" dirty="0" smtClean="0">
                <a:solidFill>
                  <a:schemeClr val="tx1"/>
                </a:solidFill>
                <a:effectLst/>
                <a:latin typeface="Calibri" panose="020F0502020204030204" pitchFamily="34" charset="0"/>
                <a:ea typeface="Times New Roman"/>
              </a:rPr>
              <a:t>Halk takvimi, bir olayı, kutlu bir anı ya da toplum üyelerince bilinmesi gerekli bir devreyi, söz konusu üyelerce de onay görmüş belirli noktalara oturtmaya imkân sağlayan sistem; hatırlamayı ve saptamayı kolaylaştıran doğal, tarihsel, sosyal, ekonomik ve dinsel kimi olgularla bezenmiş anlar dizini olarak tanımlanmaktadır.</a:t>
            </a:r>
          </a:p>
          <a:p>
            <a:pPr indent="0" algn="just">
              <a:lnSpc>
                <a:spcPct val="160000"/>
              </a:lnSpc>
              <a:spcBef>
                <a:spcPts val="0"/>
              </a:spcBef>
              <a:buNone/>
            </a:pPr>
            <a:r>
              <a:rPr lang="tr-TR" sz="2400" dirty="0" smtClean="0">
                <a:solidFill>
                  <a:srgbClr val="000000"/>
                </a:solidFill>
                <a:effectLst/>
                <a:latin typeface="Calibri" panose="020F0502020204030204" pitchFamily="34" charset="0"/>
              </a:rPr>
              <a:t>Tarıma ve hayvancılığa dayalı üretim tarzı toplumda doğaya bağlı bir ekonomi ve yaşam tarzı oluşturmuştur. Bu nedenle üretim biçimleri yerel takvimlerin oluşmasında önem taşır. Doğal koşullar ve kültürel nedenlerle takvimlerde benzerlik söz konusu ise de, her topluluğun kendine özgü yerel takvimi vardır. Günlerin, ayların adlandırılışında, yılın bölümlenmesinde önemli farklar söz konusudur.</a:t>
            </a:r>
            <a:endParaRPr lang="tr-TR" sz="2400" dirty="0">
              <a:latin typeface="Calibri" panose="020F0502020204030204" pitchFamily="34" charset="0"/>
            </a:endParaRPr>
          </a:p>
        </p:txBody>
      </p:sp>
    </p:spTree>
    <p:extLst>
      <p:ext uri="{BB962C8B-B14F-4D97-AF65-F5344CB8AC3E}">
        <p14:creationId xmlns:p14="http://schemas.microsoft.com/office/powerpoint/2010/main" val="135123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88640"/>
            <a:ext cx="9036496" cy="6669360"/>
          </a:xfrm>
        </p:spPr>
        <p:txBody>
          <a:bodyPr>
            <a:normAutofit/>
          </a:bodyPr>
          <a:lstStyle/>
          <a:p>
            <a:pPr indent="0" algn="just">
              <a:lnSpc>
                <a:spcPct val="150000"/>
              </a:lnSpc>
              <a:spcBef>
                <a:spcPts val="0"/>
              </a:spcBef>
              <a:buNone/>
            </a:pPr>
            <a:r>
              <a:rPr lang="tr-TR" sz="2400" dirty="0" smtClean="0">
                <a:effectLst/>
                <a:latin typeface="Calibri" panose="020F0502020204030204" pitchFamily="34" charset="0"/>
                <a:ea typeface="Times New Roman"/>
              </a:rPr>
              <a:t>Bugün ülkemizde iki takvim kullanılır:</a:t>
            </a:r>
          </a:p>
          <a:p>
            <a:pPr marL="0" lvl="0" indent="0" algn="just">
              <a:lnSpc>
                <a:spcPct val="150000"/>
              </a:lnSpc>
              <a:spcBef>
                <a:spcPts val="0"/>
              </a:spcBef>
              <a:buClr>
                <a:srgbClr val="000000"/>
              </a:buClr>
              <a:buSzPts val="1100"/>
              <a:buNone/>
              <a:tabLst>
                <a:tab pos="619125" algn="l"/>
              </a:tabLst>
            </a:pPr>
            <a:r>
              <a:rPr lang="tr-TR" sz="2400" u="none" strike="noStrike" spc="0" dirty="0" smtClean="0">
                <a:effectLst/>
                <a:latin typeface="Calibri" panose="020F0502020204030204" pitchFamily="34" charset="0"/>
                <a:ea typeface="Times New Roman"/>
                <a:cs typeface="Times New Roman"/>
              </a:rPr>
              <a:t>1. Bir yılı ayın 29-30 günlük dönem içindeki değişmelerine göre 12 bölüme ayıran yani 354-355 gün sayan  ay </a:t>
            </a:r>
            <a:r>
              <a:rPr lang="tr-TR" sz="2400" u="sng" strike="noStrike" spc="0" dirty="0" smtClean="0">
                <a:effectLst/>
                <a:latin typeface="Calibri" panose="020F0502020204030204" pitchFamily="34" charset="0"/>
                <a:ea typeface="Times New Roman"/>
                <a:cs typeface="Times New Roman"/>
              </a:rPr>
              <a:t>takvim</a:t>
            </a:r>
            <a:r>
              <a:rPr lang="tr-TR" sz="2400" u="none" strike="noStrike" spc="0" dirty="0" smtClean="0">
                <a:effectLst/>
                <a:latin typeface="Calibri" panose="020F0502020204030204" pitchFamily="34" charset="0"/>
                <a:ea typeface="Times New Roman"/>
                <a:cs typeface="Times New Roman"/>
              </a:rPr>
              <a:t>i ya da kameri takvim.</a:t>
            </a:r>
          </a:p>
          <a:p>
            <a:pPr marL="0" lvl="0" indent="0" algn="just">
              <a:lnSpc>
                <a:spcPct val="150000"/>
              </a:lnSpc>
              <a:spcBef>
                <a:spcPts val="0"/>
              </a:spcBef>
              <a:buClr>
                <a:srgbClr val="000000"/>
              </a:buClr>
              <a:buSzPts val="1100"/>
              <a:buNone/>
              <a:tabLst>
                <a:tab pos="619125" algn="l"/>
              </a:tabLst>
            </a:pPr>
            <a:r>
              <a:rPr lang="tr-TR" sz="2400" u="none" strike="noStrike" spc="0" dirty="0" smtClean="0">
                <a:effectLst/>
                <a:latin typeface="Calibri" panose="020F0502020204030204" pitchFamily="34" charset="0"/>
                <a:ea typeface="Times New Roman"/>
                <a:cs typeface="Times New Roman"/>
              </a:rPr>
              <a:t>2. Dünyanın güneş etrafında 365-366 günlük hareketi esasına dayanan batı ülkelerinin de kullandığı güneş </a:t>
            </a:r>
            <a:r>
              <a:rPr lang="tr-TR" sz="2400" u="sng" strike="noStrike" spc="0" dirty="0" smtClean="0">
                <a:effectLst/>
                <a:latin typeface="Calibri" panose="020F0502020204030204" pitchFamily="34" charset="0"/>
                <a:ea typeface="Times New Roman"/>
                <a:cs typeface="Times New Roman"/>
              </a:rPr>
              <a:t>tak</a:t>
            </a:r>
            <a:r>
              <a:rPr lang="tr-TR" sz="2400" u="none" strike="noStrike" spc="0" dirty="0" smtClean="0">
                <a:effectLst/>
                <a:latin typeface="Calibri" panose="020F0502020204030204" pitchFamily="34" charset="0"/>
                <a:ea typeface="Times New Roman"/>
                <a:cs typeface="Times New Roman"/>
              </a:rPr>
              <a:t>vimi ya da şemsi takvim.</a:t>
            </a:r>
          </a:p>
          <a:p>
            <a:pPr marL="0" lvl="0" indent="0" algn="just">
              <a:lnSpc>
                <a:spcPct val="150000"/>
              </a:lnSpc>
              <a:spcBef>
                <a:spcPts val="0"/>
              </a:spcBef>
              <a:buClr>
                <a:srgbClr val="000000"/>
              </a:buClr>
              <a:buSzPts val="1100"/>
              <a:buNone/>
              <a:tabLst>
                <a:tab pos="619125" algn="l"/>
              </a:tabLst>
            </a:pPr>
            <a:r>
              <a:rPr lang="tr-TR" sz="2400" dirty="0">
                <a:latin typeface="Calibri" panose="020F0502020204030204" pitchFamily="34" charset="0"/>
                <a:ea typeface="Times New Roman"/>
                <a:cs typeface="Times New Roman"/>
              </a:rPr>
              <a:t>	</a:t>
            </a:r>
            <a:r>
              <a:rPr lang="tr-TR" sz="2400" dirty="0" smtClean="0">
                <a:effectLst/>
                <a:latin typeface="Calibri" panose="020F0502020204030204" pitchFamily="34" charset="0"/>
                <a:ea typeface="Times New Roman"/>
              </a:rPr>
              <a:t>Halkın gelenekleriyle ilgili belli günler için bu iki takvimden de yararlanılır. Dini bayramlar için ay takvimi, başka türden tören ve işler için güneş takvimi kullanılır.</a:t>
            </a:r>
            <a:endParaRPr lang="tr-TR" sz="2400" dirty="0">
              <a:effectLst/>
              <a:latin typeface="Calibri" panose="020F0502020204030204" pitchFamily="34" charset="0"/>
              <a:ea typeface="Times New Roman"/>
            </a:endParaRPr>
          </a:p>
        </p:txBody>
      </p:sp>
    </p:spTree>
    <p:extLst>
      <p:ext uri="{BB962C8B-B14F-4D97-AF65-F5344CB8AC3E}">
        <p14:creationId xmlns:p14="http://schemas.microsoft.com/office/powerpoint/2010/main" val="1008654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indent="0" algn="just">
              <a:lnSpc>
                <a:spcPct val="150000"/>
              </a:lnSpc>
              <a:spcBef>
                <a:spcPts val="0"/>
              </a:spcBef>
              <a:buNone/>
            </a:pPr>
            <a:r>
              <a:rPr lang="tr-TR" sz="2800" dirty="0" smtClean="0">
                <a:effectLst/>
                <a:ea typeface="Times New Roman"/>
              </a:rPr>
              <a:t>	</a:t>
            </a:r>
            <a:r>
              <a:rPr lang="tr-TR" sz="2800" dirty="0" smtClean="0">
                <a:effectLst/>
                <a:latin typeface="Calibri" panose="020F0502020204030204" pitchFamily="34" charset="0"/>
                <a:ea typeface="Times New Roman"/>
              </a:rPr>
              <a:t>Geçmişte belli bir olayın zamanını göstermek için halk dilinde </a:t>
            </a:r>
            <a:r>
              <a:rPr lang="tr-TR" sz="2800" dirty="0" smtClean="0">
                <a:latin typeface="Calibri" panose="020F0502020204030204" pitchFamily="34" charset="0"/>
                <a:ea typeface="Times New Roman"/>
              </a:rPr>
              <a:t>örn</a:t>
            </a:r>
            <a:r>
              <a:rPr lang="tr-TR" sz="2800" dirty="0" smtClean="0">
                <a:effectLst/>
                <a:latin typeface="Calibri" panose="020F0502020204030204" pitchFamily="34" charset="0"/>
                <a:ea typeface="Times New Roman"/>
              </a:rPr>
              <a:t>eklerine sık sık rastlanan yöntem, toplumun yaşamında iz bırakmış daha önemli bir olayın bellek taşı olarak alınmasıdır. Seferberlik (1914-1918 Savaşı), 93 Harbi (1876), Balkan Harbi (1912), Erzincan depremi (1939) gibi. Kimi zaman da tersine bir yol tutularak, bir olayın tarihini, konuşan kişi kendi yaşını hareket noktası olarak belirler. “Ben 15 yaşımda iken...” gibi. </a:t>
            </a:r>
            <a:r>
              <a:rPr lang="tr-TR" sz="2800" dirty="0" smtClean="0">
                <a:latin typeface="Calibri" panose="020F0502020204030204" pitchFamily="34" charset="0"/>
                <a:ea typeface="Times New Roman"/>
              </a:rPr>
              <a:t>Bun</a:t>
            </a:r>
            <a:r>
              <a:rPr lang="tr-TR" sz="2800" dirty="0">
                <a:latin typeface="Calibri" panose="020F0502020204030204" pitchFamily="34" charset="0"/>
                <a:ea typeface="Times New Roman"/>
              </a:rPr>
              <a:t>l</a:t>
            </a:r>
            <a:r>
              <a:rPr lang="tr-TR" sz="2800" dirty="0" smtClean="0">
                <a:effectLst/>
                <a:latin typeface="Calibri" panose="020F0502020204030204" pitchFamily="34" charset="0"/>
                <a:ea typeface="Times New Roman"/>
              </a:rPr>
              <a:t>ar şüphesiz bireylik değerde yöntemlerdir; sadece takvim kavramının ne kadar çeşitli görüntüleri olabileceğini belirtmek için andık bunları.</a:t>
            </a:r>
            <a:endParaRPr lang="tr-TR" sz="2800" dirty="0">
              <a:latin typeface="Calibri" panose="020F0502020204030204" pitchFamily="34" charset="0"/>
            </a:endParaRPr>
          </a:p>
        </p:txBody>
      </p:sp>
    </p:spTree>
    <p:extLst>
      <p:ext uri="{BB962C8B-B14F-4D97-AF65-F5344CB8AC3E}">
        <p14:creationId xmlns:p14="http://schemas.microsoft.com/office/powerpoint/2010/main" val="1891557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741368"/>
          </a:xfrm>
        </p:spPr>
        <p:txBody>
          <a:bodyPr>
            <a:normAutofit/>
          </a:bodyPr>
          <a:lstStyle/>
          <a:p>
            <a:pPr marL="0" indent="0" algn="just">
              <a:lnSpc>
                <a:spcPct val="150000"/>
              </a:lnSpc>
              <a:spcBef>
                <a:spcPts val="0"/>
              </a:spcBef>
              <a:buNone/>
            </a:pPr>
            <a:r>
              <a:rPr lang="tr-TR" sz="2400" dirty="0" smtClean="0">
                <a:solidFill>
                  <a:schemeClr val="tx1"/>
                </a:solidFill>
                <a:latin typeface="Calibri" panose="020F0502020204030204" pitchFamily="34" charset="0"/>
              </a:rPr>
              <a:t>	Gece</a:t>
            </a:r>
            <a:r>
              <a:rPr lang="tr-TR" sz="2400" dirty="0" smtClean="0">
                <a:solidFill>
                  <a:schemeClr val="tx1"/>
                </a:solidFill>
                <a:effectLst/>
                <a:latin typeface="Calibri" panose="020F0502020204030204" pitchFamily="34" charset="0"/>
              </a:rPr>
              <a:t> ve gündüz, güneşin batması ile doğması arasındaki zaman bölümleridir. Ancak, batı geleneğinden farklı olarak bizde gün, akşam güneşin batmasından başlar: örneğin, Perşembe günü güneş battıktan sonrası, ertesi gün güneş batmasına kadar Cuma sayılır.</a:t>
            </a:r>
          </a:p>
          <a:p>
            <a:pPr marL="0" indent="0" algn="just">
              <a:lnSpc>
                <a:spcPct val="150000"/>
              </a:lnSpc>
              <a:spcBef>
                <a:spcPts val="0"/>
              </a:spcBef>
              <a:buNone/>
            </a:pPr>
            <a:r>
              <a:rPr lang="tr-TR" sz="2400" dirty="0" smtClean="0">
                <a:solidFill>
                  <a:schemeClr val="tx1"/>
                </a:solidFill>
                <a:effectLst/>
                <a:latin typeface="Calibri" panose="020F0502020204030204" pitchFamily="34" charset="0"/>
                <a:ea typeface="Times New Roman"/>
              </a:rPr>
              <a:t>	Haftanın günleri herkesçe “resmi” adları ile bilinmekle beraber, bölgelere, kasabalara göre özel adlar taşıyan günler vardır. İki örnek verelim. Denizli’nin Çal ilçesine bağlı </a:t>
            </a:r>
            <a:r>
              <a:rPr lang="tr-TR" sz="2400" dirty="0" err="1" smtClean="0">
                <a:solidFill>
                  <a:schemeClr val="tx1"/>
                </a:solidFill>
                <a:effectLst/>
                <a:latin typeface="Calibri" panose="020F0502020204030204" pitchFamily="34" charset="0"/>
                <a:ea typeface="Times New Roman"/>
              </a:rPr>
              <a:t>Mahmutgazi</a:t>
            </a:r>
            <a:r>
              <a:rPr lang="tr-TR" sz="2400" dirty="0" smtClean="0">
                <a:solidFill>
                  <a:schemeClr val="tx1"/>
                </a:solidFill>
                <a:effectLst/>
                <a:latin typeface="Calibri" panose="020F0502020204030204" pitchFamily="34" charset="0"/>
                <a:ea typeface="Times New Roman"/>
              </a:rPr>
              <a:t> köyünde:</a:t>
            </a:r>
          </a:p>
          <a:p>
            <a:endParaRPr lang="tr-TR" dirty="0"/>
          </a:p>
        </p:txBody>
      </p:sp>
    </p:spTree>
    <p:extLst>
      <p:ext uri="{BB962C8B-B14F-4D97-AF65-F5344CB8AC3E}">
        <p14:creationId xmlns:p14="http://schemas.microsoft.com/office/powerpoint/2010/main" val="2110596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5" name="Picture 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2536" y="0"/>
            <a:ext cx="9505056" cy="702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7809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çerik Yer Tutucusu 5"/>
          <p:cNvSpPr>
            <a:spLocks noGrp="1"/>
          </p:cNvSpPr>
          <p:nvPr>
            <p:ph idx="1"/>
          </p:nvPr>
        </p:nvSpPr>
        <p:spPr>
          <a:xfrm>
            <a:off x="0" y="0"/>
            <a:ext cx="9144000" cy="6858000"/>
          </a:xfrm>
        </p:spPr>
        <p:txBody>
          <a:bodyPr/>
          <a:lstStyle/>
          <a:p>
            <a:pPr indent="0" algn="just">
              <a:spcAft>
                <a:spcPts val="0"/>
              </a:spcAft>
              <a:buNone/>
            </a:pPr>
            <a:r>
              <a:rPr lang="tr-TR" dirty="0" smtClean="0">
                <a:effectLst/>
                <a:latin typeface="Times New Roman"/>
                <a:ea typeface="Times New Roman"/>
              </a:rPr>
              <a:t>	</a:t>
            </a:r>
            <a:r>
              <a:rPr lang="tr-TR" sz="2400" dirty="0" smtClean="0">
                <a:effectLst/>
                <a:latin typeface="Calibri" panose="020F0502020204030204" pitchFamily="34" charset="0"/>
                <a:ea typeface="Times New Roman"/>
              </a:rPr>
              <a:t>	Bolu’nun Mudurnu ilçesinde:</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      </a:t>
            </a:r>
            <a:r>
              <a:rPr lang="tr-TR" sz="2400" i="1" dirty="0" smtClean="0">
                <a:effectLst/>
                <a:latin typeface="Calibri" panose="020F0502020204030204" pitchFamily="34" charset="0"/>
                <a:ea typeface="Times New Roman"/>
              </a:rPr>
              <a:t>Yerli gün adları	           Resmi gün adları</a:t>
            </a:r>
          </a:p>
          <a:p>
            <a:pPr indent="0" algn="just">
              <a:spcAft>
                <a:spcPts val="0"/>
              </a:spcAft>
              <a:buNone/>
              <a:tabLst>
                <a:tab pos="2072640" algn="l"/>
              </a:tabLst>
            </a:pPr>
            <a:r>
              <a:rPr lang="tr-TR" sz="2400" i="1" dirty="0" smtClean="0">
                <a:latin typeface="Calibri" panose="020F0502020204030204" pitchFamily="34" charset="0"/>
                <a:ea typeface="Times New Roman"/>
              </a:rPr>
              <a:t>	Cuma			Cuma</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Pazar			Cumartesi</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Pazartesi 		Pazar</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Bolu Pazarı		Pazartesi</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Dernek			Salı</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Çarşamba 		Çarşamba</a:t>
            </a:r>
          </a:p>
          <a:p>
            <a:pPr indent="0" algn="just">
              <a:spcAft>
                <a:spcPts val="0"/>
              </a:spcAft>
              <a:buNone/>
              <a:tabLst>
                <a:tab pos="2072640" algn="l"/>
              </a:tabLst>
            </a:pPr>
            <a:r>
              <a:rPr lang="tr-TR" sz="2400" i="1" dirty="0">
                <a:latin typeface="Calibri" panose="020F0502020204030204" pitchFamily="34" charset="0"/>
                <a:ea typeface="Times New Roman"/>
              </a:rPr>
              <a:t>	</a:t>
            </a:r>
            <a:r>
              <a:rPr lang="tr-TR" sz="2400" i="1" dirty="0" smtClean="0">
                <a:latin typeface="Calibri" panose="020F0502020204030204" pitchFamily="34" charset="0"/>
                <a:ea typeface="Times New Roman"/>
              </a:rPr>
              <a:t>Perşembe		Perşembe </a:t>
            </a:r>
            <a:endParaRPr lang="tr-TR" sz="2400" dirty="0" smtClean="0">
              <a:effectLst/>
              <a:latin typeface="Calibri" panose="020F0502020204030204" pitchFamily="34" charset="0"/>
              <a:ea typeface="Times New Roman"/>
            </a:endParaRPr>
          </a:p>
          <a:p>
            <a:pPr marL="0" indent="0">
              <a:buNone/>
            </a:pPr>
            <a:endParaRPr lang="tr-TR" dirty="0"/>
          </a:p>
        </p:txBody>
      </p:sp>
    </p:spTree>
    <p:extLst>
      <p:ext uri="{BB962C8B-B14F-4D97-AF65-F5344CB8AC3E}">
        <p14:creationId xmlns:p14="http://schemas.microsoft.com/office/powerpoint/2010/main" val="3500324666"/>
      </p:ext>
    </p:extLst>
  </p:cSld>
  <p:clrMapOvr>
    <a:masterClrMapping/>
  </p:clrMapOvr>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İlkbahar</Template>
  <TotalTime>147</TotalTime>
  <Words>424</Words>
  <Application>Microsoft Office PowerPoint</Application>
  <PresentationFormat>Ekran Gösterisi (4:3)</PresentationFormat>
  <Paragraphs>75</Paragraphs>
  <Slides>20</Slides>
  <Notes>2</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Spring</vt:lpstr>
      <vt:lpstr>HALK TAKVİMİ</vt:lpstr>
      <vt:lpstr>HALK TAKVİMİ</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1. Günlerle İlgili İnanışlar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TAKVİMİ</dc:title>
  <dc:creator>HP</dc:creator>
  <cp:lastModifiedBy>HP</cp:lastModifiedBy>
  <cp:revision>17</cp:revision>
  <dcterms:created xsi:type="dcterms:W3CDTF">2020-04-23T19:20:18Z</dcterms:created>
  <dcterms:modified xsi:type="dcterms:W3CDTF">2020-04-30T09:01:43Z</dcterms:modified>
</cp:coreProperties>
</file>