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1295399"/>
            <a:ext cx="6858000" cy="510692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44702" y="1558289"/>
            <a:ext cx="792480" cy="502920"/>
          </a:xfrm>
          <a:custGeom>
            <a:avLst/>
            <a:gdLst/>
            <a:ahLst/>
            <a:cxnLst/>
            <a:rect l="l" t="t" r="r" b="b"/>
            <a:pathLst>
              <a:path w="792480" h="502919">
                <a:moveTo>
                  <a:pt x="792479" y="0"/>
                </a:moveTo>
                <a:lnTo>
                  <a:pt x="0" y="0"/>
                </a:lnTo>
                <a:lnTo>
                  <a:pt x="0" y="502920"/>
                </a:lnTo>
                <a:lnTo>
                  <a:pt x="792479" y="502920"/>
                </a:lnTo>
                <a:lnTo>
                  <a:pt x="7924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44702" y="1558289"/>
            <a:ext cx="792480" cy="502920"/>
          </a:xfrm>
          <a:custGeom>
            <a:avLst/>
            <a:gdLst/>
            <a:ahLst/>
            <a:cxnLst/>
            <a:rect l="l" t="t" r="r" b="b"/>
            <a:pathLst>
              <a:path w="792480" h="502919">
                <a:moveTo>
                  <a:pt x="0" y="502920"/>
                </a:moveTo>
                <a:lnTo>
                  <a:pt x="792479" y="502920"/>
                </a:lnTo>
                <a:lnTo>
                  <a:pt x="792479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531102" y="6177533"/>
            <a:ext cx="1746885" cy="375285"/>
          </a:xfrm>
          <a:custGeom>
            <a:avLst/>
            <a:gdLst/>
            <a:ahLst/>
            <a:cxnLst/>
            <a:rect l="l" t="t" r="r" b="b"/>
            <a:pathLst>
              <a:path w="1746884" h="375284">
                <a:moveTo>
                  <a:pt x="1746503" y="0"/>
                </a:moveTo>
                <a:lnTo>
                  <a:pt x="0" y="0"/>
                </a:lnTo>
                <a:lnTo>
                  <a:pt x="0" y="374903"/>
                </a:lnTo>
                <a:lnTo>
                  <a:pt x="1746503" y="374903"/>
                </a:lnTo>
                <a:lnTo>
                  <a:pt x="17465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531102" y="6177533"/>
            <a:ext cx="1746885" cy="375285"/>
          </a:xfrm>
          <a:custGeom>
            <a:avLst/>
            <a:gdLst/>
            <a:ahLst/>
            <a:cxnLst/>
            <a:rect l="l" t="t" r="r" b="b"/>
            <a:pathLst>
              <a:path w="1746884" h="375284">
                <a:moveTo>
                  <a:pt x="0" y="374903"/>
                </a:moveTo>
                <a:lnTo>
                  <a:pt x="1746503" y="374903"/>
                </a:lnTo>
                <a:lnTo>
                  <a:pt x="1746503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855458" y="5929121"/>
            <a:ext cx="292735" cy="375285"/>
          </a:xfrm>
          <a:custGeom>
            <a:avLst/>
            <a:gdLst/>
            <a:ahLst/>
            <a:cxnLst/>
            <a:rect l="l" t="t" r="r" b="b"/>
            <a:pathLst>
              <a:path w="292734" h="375285">
                <a:moveTo>
                  <a:pt x="292607" y="0"/>
                </a:moveTo>
                <a:lnTo>
                  <a:pt x="0" y="0"/>
                </a:lnTo>
                <a:lnTo>
                  <a:pt x="0" y="374903"/>
                </a:lnTo>
                <a:lnTo>
                  <a:pt x="292607" y="374903"/>
                </a:lnTo>
                <a:lnTo>
                  <a:pt x="292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855458" y="5929121"/>
            <a:ext cx="292735" cy="375285"/>
          </a:xfrm>
          <a:custGeom>
            <a:avLst/>
            <a:gdLst/>
            <a:ahLst/>
            <a:cxnLst/>
            <a:rect l="l" t="t" r="r" b="b"/>
            <a:pathLst>
              <a:path w="292734" h="375285">
                <a:moveTo>
                  <a:pt x="0" y="374903"/>
                </a:moveTo>
                <a:lnTo>
                  <a:pt x="292607" y="374903"/>
                </a:lnTo>
                <a:lnTo>
                  <a:pt x="292607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689354" y="1181861"/>
            <a:ext cx="294640" cy="376555"/>
          </a:xfrm>
          <a:custGeom>
            <a:avLst/>
            <a:gdLst/>
            <a:ahLst/>
            <a:cxnLst/>
            <a:rect l="l" t="t" r="r" b="b"/>
            <a:pathLst>
              <a:path w="294639" h="376555">
                <a:moveTo>
                  <a:pt x="294131" y="0"/>
                </a:moveTo>
                <a:lnTo>
                  <a:pt x="0" y="0"/>
                </a:lnTo>
                <a:lnTo>
                  <a:pt x="0" y="376427"/>
                </a:lnTo>
                <a:lnTo>
                  <a:pt x="294131" y="376427"/>
                </a:lnTo>
                <a:lnTo>
                  <a:pt x="2941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689354" y="1181861"/>
            <a:ext cx="294640" cy="376555"/>
          </a:xfrm>
          <a:custGeom>
            <a:avLst/>
            <a:gdLst/>
            <a:ahLst/>
            <a:cxnLst/>
            <a:rect l="l" t="t" r="r" b="b"/>
            <a:pathLst>
              <a:path w="294639" h="376555">
                <a:moveTo>
                  <a:pt x="0" y="376427"/>
                </a:moveTo>
                <a:lnTo>
                  <a:pt x="294131" y="376427"/>
                </a:lnTo>
                <a:lnTo>
                  <a:pt x="294131" y="0"/>
                </a:lnTo>
                <a:lnTo>
                  <a:pt x="0" y="0"/>
                </a:lnTo>
                <a:lnTo>
                  <a:pt x="0" y="376427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3" y="106426"/>
            <a:ext cx="4031615" cy="6454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0481" y="1152906"/>
            <a:ext cx="8343036" cy="2404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3800" y="198120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solidFill>
                  <a:srgbClr val="000000"/>
                </a:solidFill>
              </a:rPr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952369" y="2797810"/>
            <a:ext cx="3159760" cy="14318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Chap</a:t>
            </a:r>
            <a:r>
              <a:rPr sz="240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6: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Market</a:t>
            </a:r>
            <a:r>
              <a:rPr sz="2400" spc="-7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Efficiency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 Cansu Unver-Erbas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913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75" dirty="0"/>
              <a:t> </a:t>
            </a:r>
            <a:r>
              <a:rPr dirty="0"/>
              <a:t>CONSUMER</a:t>
            </a:r>
            <a:r>
              <a:rPr spc="-75" dirty="0"/>
              <a:t> </a:t>
            </a:r>
            <a:r>
              <a:rPr spc="-10" dirty="0"/>
              <a:t>SURPLUS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9143" y="1152906"/>
            <a:ext cx="8333740" cy="2404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Graphically: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  <a:tab pos="725805" algn="l"/>
                <a:tab pos="1123315" algn="l"/>
                <a:tab pos="1815464" algn="l"/>
                <a:tab pos="2501265" algn="l"/>
                <a:tab pos="2891790" algn="l"/>
                <a:tab pos="3380740" algn="l"/>
                <a:tab pos="4177665" algn="l"/>
                <a:tab pos="4533265" algn="l"/>
                <a:tab pos="5019675" algn="l"/>
                <a:tab pos="6015990" algn="l"/>
                <a:tab pos="6728459" algn="l"/>
                <a:tab pos="7973695" algn="l"/>
              </a:tabLst>
            </a:pPr>
            <a:r>
              <a:rPr sz="2000" spc="-25" dirty="0">
                <a:latin typeface="Calibri"/>
                <a:cs typeface="Calibri"/>
              </a:rPr>
              <a:t>At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given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point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25" dirty="0">
                <a:latin typeface="Calibri"/>
                <a:cs typeface="Calibri"/>
              </a:rPr>
              <a:t>Q,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height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curve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represents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willingness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particular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consumer.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  <a:tab pos="882650" algn="l"/>
                <a:tab pos="1481455" algn="l"/>
                <a:tab pos="2245360" algn="l"/>
                <a:tab pos="2724150" algn="l"/>
                <a:tab pos="3710304" algn="l"/>
                <a:tab pos="4413250" algn="l"/>
                <a:tab pos="4943475" algn="l"/>
                <a:tab pos="5709920" algn="l"/>
                <a:tab pos="6188710" algn="l"/>
                <a:tab pos="6833234" algn="l"/>
                <a:tab pos="7973695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area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i="1" spc="-20" dirty="0">
                <a:latin typeface="Calibri"/>
                <a:cs typeface="Calibri"/>
              </a:rPr>
              <a:t>below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i="1" spc="-25" dirty="0">
                <a:latin typeface="Calibri"/>
                <a:cs typeface="Calibri"/>
              </a:rPr>
              <a:t>the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i="1" spc="-10" dirty="0">
                <a:latin typeface="Calibri"/>
                <a:cs typeface="Calibri"/>
              </a:rPr>
              <a:t>demand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i="1" spc="-10" dirty="0">
                <a:latin typeface="Calibri"/>
                <a:cs typeface="Calibri"/>
              </a:rPr>
              <a:t>curve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i="1" spc="-10" dirty="0">
                <a:latin typeface="Calibri"/>
                <a:cs typeface="Calibri"/>
              </a:rPr>
              <a:t>above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i="1" spc="-25" dirty="0">
                <a:latin typeface="Calibri"/>
                <a:cs typeface="Calibri"/>
              </a:rPr>
              <a:t>the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i="1" spc="-10" dirty="0">
                <a:latin typeface="Calibri"/>
                <a:cs typeface="Calibri"/>
              </a:rPr>
              <a:t>price</a:t>
            </a:r>
            <a:r>
              <a:rPr sz="2000" i="1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measures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consumer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88107" y="2645664"/>
            <a:ext cx="788035" cy="622300"/>
          </a:xfrm>
          <a:custGeom>
            <a:avLst/>
            <a:gdLst/>
            <a:ahLst/>
            <a:cxnLst/>
            <a:rect l="l" t="t" r="r" b="b"/>
            <a:pathLst>
              <a:path w="788035" h="622300">
                <a:moveTo>
                  <a:pt x="787907" y="0"/>
                </a:moveTo>
                <a:lnTo>
                  <a:pt x="0" y="0"/>
                </a:lnTo>
                <a:lnTo>
                  <a:pt x="0" y="621791"/>
                </a:lnTo>
                <a:lnTo>
                  <a:pt x="787907" y="621791"/>
                </a:lnTo>
                <a:lnTo>
                  <a:pt x="787907" y="0"/>
                </a:lnTo>
                <a:close/>
              </a:path>
            </a:pathLst>
          </a:custGeom>
          <a:solidFill>
            <a:srgbClr val="B4D9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88870" y="4298441"/>
            <a:ext cx="135890" cy="1905"/>
          </a:xfrm>
          <a:custGeom>
            <a:avLst/>
            <a:gdLst/>
            <a:ahLst/>
            <a:cxnLst/>
            <a:rect l="l" t="t" r="r" b="b"/>
            <a:pathLst>
              <a:path w="135889" h="1904">
                <a:moveTo>
                  <a:pt x="135636" y="0"/>
                </a:moveTo>
                <a:lnTo>
                  <a:pt x="0" y="1523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88870" y="3710178"/>
            <a:ext cx="135890" cy="1905"/>
          </a:xfrm>
          <a:custGeom>
            <a:avLst/>
            <a:gdLst/>
            <a:ahLst/>
            <a:cxnLst/>
            <a:rect l="l" t="t" r="r" b="b"/>
            <a:pathLst>
              <a:path w="135889" h="1904">
                <a:moveTo>
                  <a:pt x="135636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88870" y="3278885"/>
            <a:ext cx="135890" cy="1905"/>
          </a:xfrm>
          <a:custGeom>
            <a:avLst/>
            <a:gdLst/>
            <a:ahLst/>
            <a:cxnLst/>
            <a:rect l="l" t="t" r="r" b="b"/>
            <a:pathLst>
              <a:path w="135889" h="1904">
                <a:moveTo>
                  <a:pt x="135636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88870" y="2623566"/>
            <a:ext cx="135890" cy="1905"/>
          </a:xfrm>
          <a:custGeom>
            <a:avLst/>
            <a:gdLst/>
            <a:ahLst/>
            <a:cxnLst/>
            <a:rect l="l" t="t" r="r" b="b"/>
            <a:pathLst>
              <a:path w="135889" h="1905">
                <a:moveTo>
                  <a:pt x="135636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76777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5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67734" y="5609082"/>
            <a:ext cx="3175" cy="139065"/>
          </a:xfrm>
          <a:custGeom>
            <a:avLst/>
            <a:gdLst/>
            <a:ahLst/>
            <a:cxnLst/>
            <a:rect l="l" t="t" r="r" b="b"/>
            <a:pathLst>
              <a:path w="3175" h="139064">
                <a:moveTo>
                  <a:pt x="0" y="0"/>
                </a:moveTo>
                <a:lnTo>
                  <a:pt x="3048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58690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4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48121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4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2381567" y="1875789"/>
            <a:ext cx="4408805" cy="3893185"/>
            <a:chOff x="2381567" y="1875789"/>
            <a:chExt cx="4408805" cy="3893185"/>
          </a:xfrm>
        </p:grpSpPr>
        <p:sp>
          <p:nvSpPr>
            <p:cNvPr id="12" name="object 12"/>
            <p:cNvSpPr/>
            <p:nvPr/>
          </p:nvSpPr>
          <p:spPr>
            <a:xfrm>
              <a:off x="2388869" y="3278886"/>
              <a:ext cx="788035" cy="1905"/>
            </a:xfrm>
            <a:custGeom>
              <a:avLst/>
              <a:gdLst/>
              <a:ahLst/>
              <a:cxnLst/>
              <a:rect l="l" t="t" r="r" b="b"/>
              <a:pathLst>
                <a:path w="788035" h="1904">
                  <a:moveTo>
                    <a:pt x="787907" y="0"/>
                  </a:moveTo>
                  <a:lnTo>
                    <a:pt x="0" y="1524"/>
                  </a:lnTo>
                </a:path>
              </a:pathLst>
            </a:custGeom>
            <a:ln w="14287">
              <a:solidFill>
                <a:srgbClr val="5F2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88869" y="1898141"/>
              <a:ext cx="4394200" cy="3850004"/>
            </a:xfrm>
            <a:custGeom>
              <a:avLst/>
              <a:gdLst/>
              <a:ahLst/>
              <a:cxnLst/>
              <a:rect l="l" t="t" r="r" b="b"/>
              <a:pathLst>
                <a:path w="4394200" h="3850004">
                  <a:moveTo>
                    <a:pt x="0" y="0"/>
                  </a:moveTo>
                  <a:lnTo>
                    <a:pt x="0" y="3849624"/>
                  </a:lnTo>
                  <a:lnTo>
                    <a:pt x="4393691" y="3849624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04871" y="1897379"/>
              <a:ext cx="3142615" cy="3850004"/>
            </a:xfrm>
            <a:custGeom>
              <a:avLst/>
              <a:gdLst/>
              <a:ahLst/>
              <a:cxnLst/>
              <a:rect l="l" t="t" r="r" b="b"/>
              <a:pathLst>
                <a:path w="3142615" h="3850004">
                  <a:moveTo>
                    <a:pt x="3142488" y="3849624"/>
                  </a:moveTo>
                  <a:lnTo>
                    <a:pt x="3142488" y="2400681"/>
                  </a:lnTo>
                  <a:lnTo>
                    <a:pt x="2335529" y="2400681"/>
                  </a:lnTo>
                  <a:lnTo>
                    <a:pt x="2335529" y="1812671"/>
                  </a:lnTo>
                  <a:lnTo>
                    <a:pt x="1546098" y="1812671"/>
                  </a:lnTo>
                  <a:lnTo>
                    <a:pt x="1546098" y="1381252"/>
                  </a:lnTo>
                  <a:lnTo>
                    <a:pt x="756538" y="1381252"/>
                  </a:lnTo>
                  <a:lnTo>
                    <a:pt x="756538" y="725424"/>
                  </a:lnTo>
                  <a:lnTo>
                    <a:pt x="772032" y="725424"/>
                  </a:lnTo>
                  <a:lnTo>
                    <a:pt x="0" y="725424"/>
                  </a:lnTo>
                  <a:lnTo>
                    <a:pt x="0" y="0"/>
                  </a:lnTo>
                </a:path>
              </a:pathLst>
            </a:custGeom>
            <a:ln w="42862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951859" y="1523238"/>
            <a:ext cx="12255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(a)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Price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=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€80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06677" y="1805787"/>
            <a:ext cx="6775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" marR="5080" indent="-103505">
              <a:lnSpc>
                <a:spcPct val="1071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Price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of </a:t>
            </a:r>
            <a:r>
              <a:rPr sz="1400" b="1" spc="-20" dirty="0">
                <a:latin typeface="Arial"/>
                <a:cs typeface="Arial"/>
              </a:rPr>
              <a:t>bike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75179" y="3146298"/>
            <a:ext cx="223520" cy="12319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Arial"/>
                <a:cs typeface="Arial"/>
              </a:rPr>
              <a:t>80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25" dirty="0">
                <a:latin typeface="Arial"/>
                <a:cs typeface="Arial"/>
              </a:rPr>
              <a:t>70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25" dirty="0">
                <a:latin typeface="Arial"/>
                <a:cs typeface="Arial"/>
              </a:rPr>
              <a:t>50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68804" y="2521966"/>
            <a:ext cx="4216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0" dirty="0">
                <a:latin typeface="Arial"/>
                <a:cs typeface="Arial"/>
              </a:rPr>
              <a:t>€100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73014" y="5034152"/>
            <a:ext cx="6978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Arial"/>
                <a:cs typeface="Arial"/>
              </a:rPr>
              <a:t>Demand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920745" y="2829305"/>
            <a:ext cx="1270000" cy="3175"/>
          </a:xfrm>
          <a:custGeom>
            <a:avLst/>
            <a:gdLst/>
            <a:ahLst/>
            <a:cxnLst/>
            <a:rect l="l" t="t" r="r" b="b"/>
            <a:pathLst>
              <a:path w="1270000" h="3175">
                <a:moveTo>
                  <a:pt x="0" y="0"/>
                </a:moveTo>
                <a:lnTo>
                  <a:pt x="1269492" y="3048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206240" y="2657855"/>
            <a:ext cx="2662555" cy="31115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40640" rIns="0" bIns="0" rtlCol="0">
            <a:spAutoFit/>
          </a:bodyPr>
          <a:lstStyle/>
          <a:p>
            <a:pPr marL="36195">
              <a:lnSpc>
                <a:spcPct val="100000"/>
              </a:lnSpc>
              <a:spcBef>
                <a:spcPts val="320"/>
              </a:spcBef>
            </a:pPr>
            <a:r>
              <a:rPr sz="1400" dirty="0">
                <a:latin typeface="Arial"/>
                <a:cs typeface="Arial"/>
              </a:rPr>
              <a:t>Liam</a:t>
            </a:r>
            <a:r>
              <a:rPr sz="2100" baseline="1984" dirty="0">
                <a:latin typeface="Arial"/>
                <a:cs typeface="Arial"/>
              </a:rPr>
              <a:t>’</a:t>
            </a:r>
            <a:r>
              <a:rPr sz="1400" dirty="0">
                <a:latin typeface="Arial"/>
                <a:cs typeface="Arial"/>
              </a:rPr>
              <a:t>s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consumer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surplus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(€20)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72080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02355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94835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82490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76113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61990" y="5763996"/>
            <a:ext cx="959485" cy="453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dirty="0">
                <a:latin typeface="Arial"/>
                <a:cs typeface="Arial"/>
              </a:rPr>
              <a:t>Quantity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35" dirty="0">
                <a:latin typeface="Arial"/>
                <a:cs typeface="Arial"/>
              </a:rPr>
              <a:t>of</a:t>
            </a:r>
            <a:endParaRPr sz="1400">
              <a:latin typeface="Arial"/>
              <a:cs typeface="Arial"/>
            </a:endParaRPr>
          </a:p>
          <a:p>
            <a:pPr marL="302895">
              <a:lnSpc>
                <a:spcPct val="100000"/>
              </a:lnSpc>
              <a:spcBef>
                <a:spcPts val="120"/>
              </a:spcBef>
            </a:pPr>
            <a:r>
              <a:rPr sz="1400" b="1" spc="-10" dirty="0">
                <a:latin typeface="Arial"/>
                <a:cs typeface="Arial"/>
              </a:rPr>
              <a:t>bikes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80" dirty="0"/>
              <a:t> </a:t>
            </a:r>
            <a:r>
              <a:rPr dirty="0"/>
              <a:t>CONSUMER</a:t>
            </a:r>
            <a:r>
              <a:rPr spc="-80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13660" y="2398776"/>
            <a:ext cx="1580515" cy="1173480"/>
            <a:chOff x="2613660" y="2398776"/>
            <a:chExt cx="1580515" cy="1173480"/>
          </a:xfrm>
        </p:grpSpPr>
        <p:sp>
          <p:nvSpPr>
            <p:cNvPr id="3" name="object 3"/>
            <p:cNvSpPr/>
            <p:nvPr/>
          </p:nvSpPr>
          <p:spPr>
            <a:xfrm>
              <a:off x="2613660" y="2398776"/>
              <a:ext cx="789940" cy="1173480"/>
            </a:xfrm>
            <a:custGeom>
              <a:avLst/>
              <a:gdLst/>
              <a:ahLst/>
              <a:cxnLst/>
              <a:rect l="l" t="t" r="r" b="b"/>
              <a:pathLst>
                <a:path w="789939" h="1173479">
                  <a:moveTo>
                    <a:pt x="789432" y="0"/>
                  </a:moveTo>
                  <a:lnTo>
                    <a:pt x="0" y="0"/>
                  </a:lnTo>
                  <a:lnTo>
                    <a:pt x="0" y="1173479"/>
                  </a:lnTo>
                  <a:lnTo>
                    <a:pt x="789432" y="1173479"/>
                  </a:lnTo>
                  <a:lnTo>
                    <a:pt x="789432" y="0"/>
                  </a:lnTo>
                  <a:close/>
                </a:path>
              </a:pathLst>
            </a:custGeom>
            <a:solidFill>
              <a:srgbClr val="B4D9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403092" y="3176016"/>
              <a:ext cx="791210" cy="396240"/>
            </a:xfrm>
            <a:custGeom>
              <a:avLst/>
              <a:gdLst/>
              <a:ahLst/>
              <a:cxnLst/>
              <a:rect l="l" t="t" r="r" b="b"/>
              <a:pathLst>
                <a:path w="791210" h="396239">
                  <a:moveTo>
                    <a:pt x="790956" y="0"/>
                  </a:moveTo>
                  <a:lnTo>
                    <a:pt x="0" y="0"/>
                  </a:lnTo>
                  <a:lnTo>
                    <a:pt x="0" y="396239"/>
                  </a:lnTo>
                  <a:lnTo>
                    <a:pt x="790956" y="396239"/>
                  </a:lnTo>
                  <a:lnTo>
                    <a:pt x="790956" y="0"/>
                  </a:lnTo>
                  <a:close/>
                </a:path>
              </a:pathLst>
            </a:custGeom>
            <a:solidFill>
              <a:srgbClr val="009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2614422" y="4348734"/>
            <a:ext cx="137160" cy="1905"/>
          </a:xfrm>
          <a:custGeom>
            <a:avLst/>
            <a:gdLst/>
            <a:ahLst/>
            <a:cxnLst/>
            <a:rect l="l" t="t" r="r" b="b"/>
            <a:pathLst>
              <a:path w="137160" h="1904">
                <a:moveTo>
                  <a:pt x="137159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14422" y="3573017"/>
            <a:ext cx="137160" cy="3175"/>
          </a:xfrm>
          <a:custGeom>
            <a:avLst/>
            <a:gdLst/>
            <a:ahLst/>
            <a:cxnLst/>
            <a:rect l="l" t="t" r="r" b="b"/>
            <a:pathLst>
              <a:path w="137160" h="3175">
                <a:moveTo>
                  <a:pt x="137159" y="0"/>
                </a:moveTo>
                <a:lnTo>
                  <a:pt x="0" y="3048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14422" y="3176777"/>
            <a:ext cx="137160" cy="1905"/>
          </a:xfrm>
          <a:custGeom>
            <a:avLst/>
            <a:gdLst/>
            <a:ahLst/>
            <a:cxnLst/>
            <a:rect l="l" t="t" r="r" b="b"/>
            <a:pathLst>
              <a:path w="137160" h="1905">
                <a:moveTo>
                  <a:pt x="137159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14422" y="2399538"/>
            <a:ext cx="137160" cy="1905"/>
          </a:xfrm>
          <a:custGeom>
            <a:avLst/>
            <a:gdLst/>
            <a:ahLst/>
            <a:cxnLst/>
            <a:rect l="l" t="t" r="r" b="b"/>
            <a:pathLst>
              <a:path w="137160" h="1905">
                <a:moveTo>
                  <a:pt x="137159" y="0"/>
                </a:moveTo>
                <a:lnTo>
                  <a:pt x="0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03853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4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94809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4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84241" y="5609082"/>
            <a:ext cx="1905" cy="139065"/>
          </a:xfrm>
          <a:custGeom>
            <a:avLst/>
            <a:gdLst/>
            <a:ahLst/>
            <a:cxnLst/>
            <a:rect l="l" t="t" r="r" b="b"/>
            <a:pathLst>
              <a:path w="1904" h="139064">
                <a:moveTo>
                  <a:pt x="0" y="0"/>
                </a:moveTo>
                <a:lnTo>
                  <a:pt x="1524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73673" y="5609082"/>
            <a:ext cx="3175" cy="139065"/>
          </a:xfrm>
          <a:custGeom>
            <a:avLst/>
            <a:gdLst/>
            <a:ahLst/>
            <a:cxnLst/>
            <a:rect l="l" t="t" r="r" b="b"/>
            <a:pathLst>
              <a:path w="3175" h="139064">
                <a:moveTo>
                  <a:pt x="0" y="0"/>
                </a:moveTo>
                <a:lnTo>
                  <a:pt x="3048" y="13868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2607119" y="1827022"/>
            <a:ext cx="4306570" cy="3942079"/>
            <a:chOff x="2607119" y="1827022"/>
            <a:chExt cx="4306570" cy="3942079"/>
          </a:xfrm>
        </p:grpSpPr>
        <p:sp>
          <p:nvSpPr>
            <p:cNvPr id="14" name="object 14"/>
            <p:cNvSpPr/>
            <p:nvPr/>
          </p:nvSpPr>
          <p:spPr>
            <a:xfrm>
              <a:off x="2614422" y="3573017"/>
              <a:ext cx="1580515" cy="3175"/>
            </a:xfrm>
            <a:custGeom>
              <a:avLst/>
              <a:gdLst/>
              <a:ahLst/>
              <a:cxnLst/>
              <a:rect l="l" t="t" r="r" b="b"/>
              <a:pathLst>
                <a:path w="1580514" h="3175">
                  <a:moveTo>
                    <a:pt x="0" y="0"/>
                  </a:moveTo>
                  <a:lnTo>
                    <a:pt x="1580388" y="3048"/>
                  </a:lnTo>
                </a:path>
              </a:pathLst>
            </a:custGeom>
            <a:ln w="14287">
              <a:solidFill>
                <a:srgbClr val="5F2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14422" y="1849374"/>
              <a:ext cx="4291965" cy="3898900"/>
            </a:xfrm>
            <a:custGeom>
              <a:avLst/>
              <a:gdLst/>
              <a:ahLst/>
              <a:cxnLst/>
              <a:rect l="l" t="t" r="r" b="b"/>
              <a:pathLst>
                <a:path w="4291965" h="3898900">
                  <a:moveTo>
                    <a:pt x="0" y="0"/>
                  </a:moveTo>
                  <a:lnTo>
                    <a:pt x="0" y="3898391"/>
                  </a:lnTo>
                  <a:lnTo>
                    <a:pt x="4291583" y="3898391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343905" y="5092445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0" y="0"/>
                  </a:moveTo>
                  <a:lnTo>
                    <a:pt x="1524" y="1523"/>
                  </a:lnTo>
                </a:path>
              </a:pathLst>
            </a:custGeom>
            <a:ln w="14287">
              <a:solidFill>
                <a:srgbClr val="0405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30424" y="1848612"/>
              <a:ext cx="3142615" cy="3898900"/>
            </a:xfrm>
            <a:custGeom>
              <a:avLst/>
              <a:gdLst/>
              <a:ahLst/>
              <a:cxnLst/>
              <a:rect l="l" t="t" r="r" b="b"/>
              <a:pathLst>
                <a:path w="3142615" h="3898900">
                  <a:moveTo>
                    <a:pt x="3142488" y="3898391"/>
                  </a:moveTo>
                  <a:lnTo>
                    <a:pt x="3142488" y="2500249"/>
                  </a:lnTo>
                  <a:lnTo>
                    <a:pt x="2353055" y="2500249"/>
                  </a:lnTo>
                  <a:lnTo>
                    <a:pt x="2353055" y="1724914"/>
                  </a:lnTo>
                  <a:lnTo>
                    <a:pt x="1563497" y="1724914"/>
                  </a:lnTo>
                  <a:lnTo>
                    <a:pt x="1563497" y="1328420"/>
                  </a:lnTo>
                  <a:lnTo>
                    <a:pt x="772033" y="1328420"/>
                  </a:lnTo>
                  <a:lnTo>
                    <a:pt x="772033" y="551052"/>
                  </a:lnTo>
                  <a:lnTo>
                    <a:pt x="0" y="551052"/>
                  </a:lnTo>
                  <a:lnTo>
                    <a:pt x="0" y="0"/>
                  </a:lnTo>
                </a:path>
              </a:pathLst>
            </a:custGeom>
            <a:ln w="42862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144136" y="1523238"/>
            <a:ext cx="12344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(b)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Price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=</a:t>
            </a:r>
            <a:r>
              <a:rPr sz="1400" b="1" spc="-25" dirty="0">
                <a:latin typeface="Arial"/>
                <a:cs typeface="Arial"/>
              </a:rPr>
              <a:t> €70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10004" y="1737461"/>
            <a:ext cx="685800" cy="773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" marR="12700" indent="-103505">
              <a:lnSpc>
                <a:spcPct val="1071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Price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of </a:t>
            </a:r>
            <a:r>
              <a:rPr sz="1400" b="1" spc="-20" dirty="0">
                <a:latin typeface="Arial"/>
                <a:cs typeface="Arial"/>
              </a:rPr>
              <a:t>bike</a:t>
            </a:r>
            <a:endParaRPr sz="1400">
              <a:latin typeface="Arial"/>
              <a:cs typeface="Arial"/>
            </a:endParaRPr>
          </a:p>
          <a:p>
            <a:pPr marL="276225">
              <a:lnSpc>
                <a:spcPct val="100000"/>
              </a:lnSpc>
              <a:spcBef>
                <a:spcPts val="605"/>
              </a:spcBef>
            </a:pPr>
            <a:r>
              <a:rPr sz="1400" spc="-20" dirty="0">
                <a:latin typeface="Arial"/>
                <a:cs typeface="Arial"/>
              </a:rPr>
              <a:t>€100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78507" y="4207002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latin typeface="Arial"/>
                <a:cs typeface="Arial"/>
              </a:rPr>
              <a:t>50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78507" y="3430270"/>
            <a:ext cx="223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Arial"/>
                <a:cs typeface="Arial"/>
              </a:rPr>
              <a:t>70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78507" y="3042920"/>
            <a:ext cx="223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latin typeface="Arial"/>
                <a:cs typeface="Arial"/>
              </a:rPr>
              <a:t>80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776340" y="5262753"/>
            <a:ext cx="6978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Arial"/>
                <a:cs typeface="Arial"/>
              </a:rPr>
              <a:t>Demand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869692" y="3495611"/>
            <a:ext cx="1254760" cy="1250315"/>
            <a:chOff x="2869692" y="3495611"/>
            <a:chExt cx="1254760" cy="1250315"/>
          </a:xfrm>
        </p:grpSpPr>
        <p:sp>
          <p:nvSpPr>
            <p:cNvPr id="25" name="object 25"/>
            <p:cNvSpPr/>
            <p:nvPr/>
          </p:nvSpPr>
          <p:spPr>
            <a:xfrm>
              <a:off x="3009138" y="3502913"/>
              <a:ext cx="189230" cy="449580"/>
            </a:xfrm>
            <a:custGeom>
              <a:avLst/>
              <a:gdLst/>
              <a:ahLst/>
              <a:cxnLst/>
              <a:rect l="l" t="t" r="r" b="b"/>
              <a:pathLst>
                <a:path w="189230" h="449579">
                  <a:moveTo>
                    <a:pt x="0" y="0"/>
                  </a:moveTo>
                  <a:lnTo>
                    <a:pt x="188975" y="44958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869692" y="3968495"/>
              <a:ext cx="1254760" cy="777240"/>
            </a:xfrm>
            <a:custGeom>
              <a:avLst/>
              <a:gdLst/>
              <a:ahLst/>
              <a:cxnLst/>
              <a:rect l="l" t="t" r="r" b="b"/>
              <a:pathLst>
                <a:path w="1254760" h="777239">
                  <a:moveTo>
                    <a:pt x="1254252" y="0"/>
                  </a:moveTo>
                  <a:lnTo>
                    <a:pt x="0" y="0"/>
                  </a:lnTo>
                  <a:lnTo>
                    <a:pt x="0" y="777239"/>
                  </a:lnTo>
                  <a:lnTo>
                    <a:pt x="1254252" y="777239"/>
                  </a:lnTo>
                  <a:lnTo>
                    <a:pt x="1254252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198114" y="3502913"/>
              <a:ext cx="600710" cy="449580"/>
            </a:xfrm>
            <a:custGeom>
              <a:avLst/>
              <a:gdLst/>
              <a:ahLst/>
              <a:cxnLst/>
              <a:rect l="l" t="t" r="r" b="b"/>
              <a:pathLst>
                <a:path w="600710" h="449579">
                  <a:moveTo>
                    <a:pt x="600456" y="0"/>
                  </a:moveTo>
                  <a:lnTo>
                    <a:pt x="0" y="44958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900933" y="3970196"/>
            <a:ext cx="808990" cy="48260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400" spc="-20" dirty="0">
                <a:latin typeface="Arial"/>
                <a:cs typeface="Arial"/>
              </a:rPr>
              <a:t>Total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spc="-10" dirty="0">
                <a:latin typeface="Arial"/>
                <a:cs typeface="Arial"/>
              </a:rPr>
              <a:t>consumer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99410" y="4444441"/>
            <a:ext cx="10617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"/>
                <a:cs typeface="Arial"/>
              </a:rPr>
              <a:t>surplus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(€40)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294602" y="2711195"/>
            <a:ext cx="968375" cy="0"/>
          </a:xfrm>
          <a:custGeom>
            <a:avLst/>
            <a:gdLst/>
            <a:ahLst/>
            <a:cxnLst/>
            <a:rect l="l" t="t" r="r" b="b"/>
            <a:pathLst>
              <a:path w="968375">
                <a:moveTo>
                  <a:pt x="0" y="0"/>
                </a:moveTo>
                <a:lnTo>
                  <a:pt x="968025" y="0"/>
                </a:lnTo>
              </a:path>
            </a:pathLst>
          </a:custGeom>
          <a:ln w="15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262628" y="2552700"/>
            <a:ext cx="2677795" cy="31115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9370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310"/>
              </a:spcBef>
            </a:pPr>
            <a:r>
              <a:rPr sz="2100" baseline="1984" dirty="0">
                <a:latin typeface="Arial"/>
                <a:cs typeface="Arial"/>
              </a:rPr>
              <a:t>Liam’</a:t>
            </a:r>
            <a:r>
              <a:rPr sz="1400" dirty="0">
                <a:latin typeface="Arial"/>
                <a:cs typeface="Arial"/>
              </a:rPr>
              <a:t>s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consumer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surplus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(€30)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082510" y="3366515"/>
            <a:ext cx="986790" cy="0"/>
          </a:xfrm>
          <a:custGeom>
            <a:avLst/>
            <a:gdLst/>
            <a:ahLst/>
            <a:cxnLst/>
            <a:rect l="l" t="t" r="r" b="b"/>
            <a:pathLst>
              <a:path w="986789">
                <a:moveTo>
                  <a:pt x="0" y="0"/>
                </a:moveTo>
                <a:lnTo>
                  <a:pt x="986313" y="0"/>
                </a:lnTo>
              </a:path>
            </a:pathLst>
          </a:custGeom>
          <a:ln w="158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068823" y="3208020"/>
            <a:ext cx="1527175" cy="5715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1590" rIns="0" bIns="0" rtlCol="0">
            <a:spAutoFit/>
          </a:bodyPr>
          <a:lstStyle/>
          <a:p>
            <a:pPr marL="41910" marR="147320">
              <a:lnSpc>
                <a:spcPct val="109300"/>
              </a:lnSpc>
              <a:spcBef>
                <a:spcPts val="170"/>
              </a:spcBef>
            </a:pPr>
            <a:r>
              <a:rPr sz="1400" spc="-30" dirty="0">
                <a:latin typeface="Arial"/>
                <a:cs typeface="Arial"/>
              </a:rPr>
              <a:t>Mary’s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consumer </a:t>
            </a:r>
            <a:r>
              <a:rPr sz="1400" dirty="0">
                <a:latin typeface="Arial"/>
                <a:cs typeface="Arial"/>
              </a:rPr>
              <a:t>surplus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(€10)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375407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05683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099686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887214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679440" y="5770397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885815" y="5763996"/>
            <a:ext cx="959485" cy="453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dirty="0">
                <a:latin typeface="Arial"/>
                <a:cs typeface="Arial"/>
              </a:rPr>
              <a:t>Quantity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35" dirty="0">
                <a:latin typeface="Arial"/>
                <a:cs typeface="Arial"/>
              </a:rPr>
              <a:t>of</a:t>
            </a:r>
            <a:endParaRPr sz="1400">
              <a:latin typeface="Arial"/>
              <a:cs typeface="Arial"/>
            </a:endParaRPr>
          </a:p>
          <a:p>
            <a:pPr marL="307975">
              <a:lnSpc>
                <a:spcPct val="100000"/>
              </a:lnSpc>
              <a:spcBef>
                <a:spcPts val="120"/>
              </a:spcBef>
            </a:pPr>
            <a:r>
              <a:rPr sz="1400" b="1" spc="-10" dirty="0">
                <a:latin typeface="Arial"/>
                <a:cs typeface="Arial"/>
              </a:rPr>
              <a:t>bikes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80" dirty="0"/>
              <a:t> </a:t>
            </a:r>
            <a:r>
              <a:rPr dirty="0"/>
              <a:t>CONSUMER</a:t>
            </a:r>
            <a:r>
              <a:rPr spc="-80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12353" y="1447800"/>
            <a:ext cx="5233670" cy="4933315"/>
            <a:chOff x="1812353" y="1447800"/>
            <a:chExt cx="5233670" cy="4933315"/>
          </a:xfrm>
        </p:grpSpPr>
        <p:sp>
          <p:nvSpPr>
            <p:cNvPr id="3" name="object 3"/>
            <p:cNvSpPr/>
            <p:nvPr/>
          </p:nvSpPr>
          <p:spPr>
            <a:xfrm>
              <a:off x="1918716" y="1632204"/>
              <a:ext cx="5015865" cy="4354195"/>
            </a:xfrm>
            <a:custGeom>
              <a:avLst/>
              <a:gdLst/>
              <a:ahLst/>
              <a:cxnLst/>
              <a:rect l="l" t="t" r="r" b="b"/>
              <a:pathLst>
                <a:path w="5015865" h="4354195">
                  <a:moveTo>
                    <a:pt x="0" y="4354068"/>
                  </a:moveTo>
                  <a:lnTo>
                    <a:pt x="5015483" y="4354068"/>
                  </a:lnTo>
                  <a:lnTo>
                    <a:pt x="5015483" y="0"/>
                  </a:lnTo>
                  <a:lnTo>
                    <a:pt x="0" y="0"/>
                  </a:lnTo>
                  <a:lnTo>
                    <a:pt x="0" y="4354068"/>
                  </a:lnTo>
                  <a:close/>
                </a:path>
              </a:pathLst>
            </a:custGeom>
            <a:ln w="212725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19478" y="1632965"/>
              <a:ext cx="5015865" cy="4354195"/>
            </a:xfrm>
            <a:custGeom>
              <a:avLst/>
              <a:gdLst/>
              <a:ahLst/>
              <a:cxnLst/>
              <a:rect l="l" t="t" r="r" b="b"/>
              <a:pathLst>
                <a:path w="5015865" h="4354195">
                  <a:moveTo>
                    <a:pt x="0" y="4354068"/>
                  </a:moveTo>
                  <a:lnTo>
                    <a:pt x="5015483" y="4354068"/>
                  </a:lnTo>
                  <a:lnTo>
                    <a:pt x="5015483" y="0"/>
                  </a:lnTo>
                  <a:lnTo>
                    <a:pt x="0" y="0"/>
                  </a:lnTo>
                  <a:lnTo>
                    <a:pt x="0" y="4354068"/>
                  </a:lnTo>
                  <a:close/>
                </a:path>
              </a:pathLst>
            </a:custGeom>
            <a:ln w="193675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42516" y="1447800"/>
              <a:ext cx="5203190" cy="4933315"/>
            </a:xfrm>
            <a:custGeom>
              <a:avLst/>
              <a:gdLst/>
              <a:ahLst/>
              <a:cxnLst/>
              <a:rect l="l" t="t" r="r" b="b"/>
              <a:pathLst>
                <a:path w="5203190" h="4933315">
                  <a:moveTo>
                    <a:pt x="5202935" y="0"/>
                  </a:moveTo>
                  <a:lnTo>
                    <a:pt x="0" y="0"/>
                  </a:lnTo>
                  <a:lnTo>
                    <a:pt x="0" y="4933188"/>
                  </a:lnTo>
                  <a:lnTo>
                    <a:pt x="5202935" y="4933188"/>
                  </a:lnTo>
                  <a:lnTo>
                    <a:pt x="52029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42516" y="1962912"/>
              <a:ext cx="2071370" cy="1963420"/>
            </a:xfrm>
            <a:custGeom>
              <a:avLst/>
              <a:gdLst/>
              <a:ahLst/>
              <a:cxnLst/>
              <a:rect l="l" t="t" r="r" b="b"/>
              <a:pathLst>
                <a:path w="2071370" h="1963420">
                  <a:moveTo>
                    <a:pt x="0" y="0"/>
                  </a:moveTo>
                  <a:lnTo>
                    <a:pt x="0" y="1962912"/>
                  </a:lnTo>
                  <a:lnTo>
                    <a:pt x="2071116" y="1962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D9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945004" y="3189449"/>
            <a:ext cx="961390" cy="54292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sz="1600" spc="-10" dirty="0">
                <a:latin typeface="Arial"/>
                <a:cs typeface="Arial"/>
              </a:rPr>
              <a:t>Consumer</a:t>
            </a:r>
            <a:endParaRPr sz="16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20"/>
              </a:spcBef>
            </a:pPr>
            <a:r>
              <a:rPr sz="1600" spc="-10" dirty="0">
                <a:latin typeface="Arial"/>
                <a:cs typeface="Arial"/>
              </a:rPr>
              <a:t>surplus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813750" y="1524380"/>
            <a:ext cx="5033645" cy="4396740"/>
            <a:chOff x="1813750" y="1524380"/>
            <a:chExt cx="5033645" cy="4396740"/>
          </a:xfrm>
        </p:grpSpPr>
        <p:sp>
          <p:nvSpPr>
            <p:cNvPr id="9" name="object 9"/>
            <p:cNvSpPr/>
            <p:nvPr/>
          </p:nvSpPr>
          <p:spPr>
            <a:xfrm>
              <a:off x="1843278" y="1533905"/>
              <a:ext cx="4994275" cy="4357370"/>
            </a:xfrm>
            <a:custGeom>
              <a:avLst/>
              <a:gdLst/>
              <a:ahLst/>
              <a:cxnLst/>
              <a:rect l="l" t="t" r="r" b="b"/>
              <a:pathLst>
                <a:path w="4994275" h="4357370">
                  <a:moveTo>
                    <a:pt x="0" y="0"/>
                  </a:moveTo>
                  <a:lnTo>
                    <a:pt x="0" y="4357116"/>
                  </a:lnTo>
                  <a:lnTo>
                    <a:pt x="4994148" y="435711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43278" y="1981961"/>
              <a:ext cx="4182110" cy="3909060"/>
            </a:xfrm>
            <a:custGeom>
              <a:avLst/>
              <a:gdLst/>
              <a:ahLst/>
              <a:cxnLst/>
              <a:rect l="l" t="t" r="r" b="b"/>
              <a:pathLst>
                <a:path w="4182110" h="3909060">
                  <a:moveTo>
                    <a:pt x="0" y="0"/>
                  </a:moveTo>
                  <a:lnTo>
                    <a:pt x="4181856" y="3909060"/>
                  </a:lnTo>
                </a:path>
              </a:pathLst>
            </a:custGeom>
            <a:ln w="5873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5861303" y="1298447"/>
            <a:ext cx="44450" cy="90170"/>
          </a:xfrm>
          <a:custGeom>
            <a:avLst/>
            <a:gdLst/>
            <a:ahLst/>
            <a:cxnLst/>
            <a:rect l="l" t="t" r="r" b="b"/>
            <a:pathLst>
              <a:path w="44450" h="90169">
                <a:moveTo>
                  <a:pt x="44196" y="0"/>
                </a:moveTo>
                <a:lnTo>
                  <a:pt x="31623" y="0"/>
                </a:lnTo>
                <a:lnTo>
                  <a:pt x="18923" y="12573"/>
                </a:lnTo>
                <a:lnTo>
                  <a:pt x="0" y="20447"/>
                </a:lnTo>
                <a:lnTo>
                  <a:pt x="0" y="39497"/>
                </a:lnTo>
                <a:lnTo>
                  <a:pt x="25273" y="26797"/>
                </a:lnTo>
                <a:lnTo>
                  <a:pt x="25273" y="89915"/>
                </a:lnTo>
                <a:lnTo>
                  <a:pt x="44196" y="89915"/>
                </a:lnTo>
                <a:lnTo>
                  <a:pt x="441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512689" y="5011928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43277" y="3926585"/>
            <a:ext cx="2071370" cy="1964689"/>
          </a:xfrm>
          <a:custGeom>
            <a:avLst/>
            <a:gdLst/>
            <a:ahLst/>
            <a:cxnLst/>
            <a:rect l="l" t="t" r="r" b="b"/>
            <a:pathLst>
              <a:path w="2071370" h="1964689">
                <a:moveTo>
                  <a:pt x="0" y="0"/>
                </a:moveTo>
                <a:lnTo>
                  <a:pt x="2071116" y="0"/>
                </a:lnTo>
                <a:lnTo>
                  <a:pt x="2071116" y="1964436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487677" y="3810965"/>
            <a:ext cx="287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P</a:t>
            </a:r>
            <a:r>
              <a:rPr sz="1575" spc="-37" baseline="-21164" dirty="0">
                <a:latin typeface="Arial"/>
                <a:cs typeface="Arial"/>
              </a:rPr>
              <a:t>1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51354" y="3941826"/>
            <a:ext cx="1479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4604" y="3867911"/>
            <a:ext cx="135635" cy="135636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235151" y="1140713"/>
            <a:ext cx="4625975" cy="862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57325">
              <a:lnSpc>
                <a:spcPct val="100000"/>
              </a:lnSpc>
              <a:spcBef>
                <a:spcPts val="95"/>
              </a:spcBef>
            </a:pPr>
            <a:r>
              <a:rPr sz="2400" b="1" baseline="1736" dirty="0">
                <a:latin typeface="Arial"/>
                <a:cs typeface="Arial"/>
              </a:rPr>
              <a:t>(a)</a:t>
            </a:r>
            <a:r>
              <a:rPr sz="2400" b="1" spc="-44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Consumer</a:t>
            </a:r>
            <a:r>
              <a:rPr sz="2400" b="1" spc="-30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Surplus</a:t>
            </a:r>
            <a:r>
              <a:rPr sz="2400" b="1" spc="-60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at</a:t>
            </a:r>
            <a:r>
              <a:rPr sz="2400" b="1" spc="-52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Price</a:t>
            </a:r>
            <a:r>
              <a:rPr sz="2400" b="1" spc="480" baseline="1736" dirty="0">
                <a:latin typeface="Arial"/>
                <a:cs typeface="Arial"/>
              </a:rPr>
              <a:t> </a:t>
            </a:r>
            <a:r>
              <a:rPr sz="1600" b="1" i="1" spc="-50" dirty="0">
                <a:latin typeface="Arial"/>
                <a:cs typeface="Arial"/>
              </a:rPr>
              <a:t>P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75"/>
              </a:lnSpc>
              <a:spcBef>
                <a:spcPts val="1130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  <a:p>
            <a:pPr marL="702945">
              <a:lnSpc>
                <a:spcPts val="1770"/>
              </a:lnSpc>
            </a:pPr>
            <a:r>
              <a:rPr sz="1600" spc="-50" dirty="0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84604" y="1903476"/>
            <a:ext cx="135635" cy="137160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3705733" y="3941826"/>
            <a:ext cx="1593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5720" y="3867911"/>
            <a:ext cx="137159" cy="135636"/>
          </a:xfrm>
          <a:prstGeom prst="rect">
            <a:avLst/>
          </a:prstGeom>
        </p:spPr>
      </p:pic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80" dirty="0"/>
              <a:t> </a:t>
            </a:r>
            <a:r>
              <a:rPr dirty="0"/>
              <a:t>CONSUMER</a:t>
            </a:r>
            <a:r>
              <a:rPr spc="-80" dirty="0"/>
              <a:t> </a:t>
            </a:r>
            <a:r>
              <a:rPr spc="-10" dirty="0"/>
              <a:t>SURPLUS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6003416" y="5959578"/>
            <a:ext cx="847090" cy="252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22552" y="5966254"/>
            <a:ext cx="138430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89934" y="5966254"/>
            <a:ext cx="257810" cy="287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75" spc="-37" baseline="-21164" dirty="0">
                <a:latin typeface="Arial"/>
                <a:cs typeface="Arial"/>
              </a:rPr>
              <a:t>1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40597" y="1519427"/>
            <a:ext cx="5236210" cy="4777740"/>
            <a:chOff x="2240597" y="1519427"/>
            <a:chExt cx="5236210" cy="4777740"/>
          </a:xfrm>
        </p:grpSpPr>
        <p:sp>
          <p:nvSpPr>
            <p:cNvPr id="3" name="object 3"/>
            <p:cNvSpPr/>
            <p:nvPr/>
          </p:nvSpPr>
          <p:spPr>
            <a:xfrm>
              <a:off x="2346960" y="1728215"/>
              <a:ext cx="4994275" cy="4356100"/>
            </a:xfrm>
            <a:custGeom>
              <a:avLst/>
              <a:gdLst/>
              <a:ahLst/>
              <a:cxnLst/>
              <a:rect l="l" t="t" r="r" b="b"/>
              <a:pathLst>
                <a:path w="4994275" h="4356100">
                  <a:moveTo>
                    <a:pt x="0" y="4355592"/>
                  </a:moveTo>
                  <a:lnTo>
                    <a:pt x="4994147" y="4355592"/>
                  </a:lnTo>
                  <a:lnTo>
                    <a:pt x="4994147" y="0"/>
                  </a:lnTo>
                  <a:lnTo>
                    <a:pt x="0" y="0"/>
                  </a:lnTo>
                  <a:lnTo>
                    <a:pt x="0" y="4355592"/>
                  </a:lnTo>
                  <a:close/>
                </a:path>
              </a:pathLst>
            </a:custGeom>
            <a:ln w="212725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47722" y="1728977"/>
              <a:ext cx="4994275" cy="4356100"/>
            </a:xfrm>
            <a:custGeom>
              <a:avLst/>
              <a:gdLst/>
              <a:ahLst/>
              <a:cxnLst/>
              <a:rect l="l" t="t" r="r" b="b"/>
              <a:pathLst>
                <a:path w="4994275" h="4356100">
                  <a:moveTo>
                    <a:pt x="0" y="4355592"/>
                  </a:moveTo>
                  <a:lnTo>
                    <a:pt x="4994148" y="4355592"/>
                  </a:lnTo>
                  <a:lnTo>
                    <a:pt x="4994148" y="0"/>
                  </a:lnTo>
                  <a:lnTo>
                    <a:pt x="0" y="0"/>
                  </a:lnTo>
                  <a:lnTo>
                    <a:pt x="0" y="4355592"/>
                  </a:lnTo>
                  <a:close/>
                </a:path>
              </a:pathLst>
            </a:custGeom>
            <a:ln w="193675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70760" y="1519427"/>
              <a:ext cx="5206365" cy="4777740"/>
            </a:xfrm>
            <a:custGeom>
              <a:avLst/>
              <a:gdLst/>
              <a:ahLst/>
              <a:cxnLst/>
              <a:rect l="l" t="t" r="r" b="b"/>
              <a:pathLst>
                <a:path w="5206365" h="4777740">
                  <a:moveTo>
                    <a:pt x="5205984" y="0"/>
                  </a:moveTo>
                  <a:lnTo>
                    <a:pt x="0" y="0"/>
                  </a:lnTo>
                  <a:lnTo>
                    <a:pt x="0" y="4777740"/>
                  </a:lnTo>
                  <a:lnTo>
                    <a:pt x="5205984" y="4777740"/>
                  </a:lnTo>
                  <a:lnTo>
                    <a:pt x="52059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49424" y="3945635"/>
              <a:ext cx="2071370" cy="952500"/>
            </a:xfrm>
            <a:custGeom>
              <a:avLst/>
              <a:gdLst/>
              <a:ahLst/>
              <a:cxnLst/>
              <a:rect l="l" t="t" r="r" b="b"/>
              <a:pathLst>
                <a:path w="2071370" h="952500">
                  <a:moveTo>
                    <a:pt x="2071116" y="0"/>
                  </a:moveTo>
                  <a:lnTo>
                    <a:pt x="0" y="0"/>
                  </a:lnTo>
                  <a:lnTo>
                    <a:pt x="0" y="952500"/>
                  </a:lnTo>
                  <a:lnTo>
                    <a:pt x="2071116" y="952500"/>
                  </a:lnTo>
                  <a:lnTo>
                    <a:pt x="2071116" y="0"/>
                  </a:lnTo>
                  <a:close/>
                </a:path>
              </a:pathLst>
            </a:custGeom>
            <a:solidFill>
              <a:srgbClr val="B4D9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20539" y="3945635"/>
              <a:ext cx="988060" cy="952500"/>
            </a:xfrm>
            <a:custGeom>
              <a:avLst/>
              <a:gdLst/>
              <a:ahLst/>
              <a:cxnLst/>
              <a:rect l="l" t="t" r="r" b="b"/>
              <a:pathLst>
                <a:path w="988060" h="952500">
                  <a:moveTo>
                    <a:pt x="0" y="0"/>
                  </a:moveTo>
                  <a:lnTo>
                    <a:pt x="0" y="952500"/>
                  </a:lnTo>
                  <a:lnTo>
                    <a:pt x="987551" y="9525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70760" y="1981200"/>
              <a:ext cx="2049780" cy="1964689"/>
            </a:xfrm>
            <a:custGeom>
              <a:avLst/>
              <a:gdLst/>
              <a:ahLst/>
              <a:cxnLst/>
              <a:rect l="l" t="t" r="r" b="b"/>
              <a:pathLst>
                <a:path w="2049779" h="1964689">
                  <a:moveTo>
                    <a:pt x="0" y="0"/>
                  </a:moveTo>
                  <a:lnTo>
                    <a:pt x="0" y="1964436"/>
                  </a:lnTo>
                  <a:lnTo>
                    <a:pt x="2049779" y="19644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391282" y="2957474"/>
            <a:ext cx="916940" cy="800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8255" algn="ctr">
              <a:lnSpc>
                <a:spcPct val="105800"/>
              </a:lnSpc>
              <a:spcBef>
                <a:spcPts val="105"/>
              </a:spcBef>
            </a:pPr>
            <a:r>
              <a:rPr sz="1600" spc="-10" dirty="0">
                <a:latin typeface="Arial"/>
                <a:cs typeface="Arial"/>
              </a:rPr>
              <a:t>Initial consumer surplus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98691" y="1331975"/>
            <a:ext cx="71628" cy="89915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2241994" y="1623441"/>
            <a:ext cx="5012055" cy="4393565"/>
            <a:chOff x="2241994" y="1623441"/>
            <a:chExt cx="5012055" cy="4393565"/>
          </a:xfrm>
        </p:grpSpPr>
        <p:sp>
          <p:nvSpPr>
            <p:cNvPr id="12" name="object 12"/>
            <p:cNvSpPr/>
            <p:nvPr/>
          </p:nvSpPr>
          <p:spPr>
            <a:xfrm>
              <a:off x="2271522" y="1632966"/>
              <a:ext cx="4973320" cy="4354195"/>
            </a:xfrm>
            <a:custGeom>
              <a:avLst/>
              <a:gdLst/>
              <a:ahLst/>
              <a:cxnLst/>
              <a:rect l="l" t="t" r="r" b="b"/>
              <a:pathLst>
                <a:path w="4973320" h="4354195">
                  <a:moveTo>
                    <a:pt x="0" y="0"/>
                  </a:moveTo>
                  <a:lnTo>
                    <a:pt x="0" y="4354068"/>
                  </a:lnTo>
                  <a:lnTo>
                    <a:pt x="4972811" y="435406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71522" y="1981962"/>
              <a:ext cx="4178935" cy="4005579"/>
            </a:xfrm>
            <a:custGeom>
              <a:avLst/>
              <a:gdLst/>
              <a:ahLst/>
              <a:cxnLst/>
              <a:rect l="l" t="t" r="r" b="b"/>
              <a:pathLst>
                <a:path w="4178935" h="4005579">
                  <a:moveTo>
                    <a:pt x="0" y="0"/>
                  </a:moveTo>
                  <a:lnTo>
                    <a:pt x="4178807" y="4005072"/>
                  </a:lnTo>
                </a:path>
              </a:pathLst>
            </a:custGeom>
            <a:ln w="5873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939790" y="5193029"/>
            <a:ext cx="791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11323" y="1921764"/>
            <a:ext cx="137159" cy="13716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654555" y="1059967"/>
            <a:ext cx="4652645" cy="956310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1471295">
              <a:lnSpc>
                <a:spcPct val="100000"/>
              </a:lnSpc>
              <a:spcBef>
                <a:spcPts val="1030"/>
              </a:spcBef>
            </a:pPr>
            <a:r>
              <a:rPr sz="2400" b="1" baseline="1736" dirty="0">
                <a:latin typeface="Arial"/>
                <a:cs typeface="Arial"/>
              </a:rPr>
              <a:t>(b)</a:t>
            </a:r>
            <a:r>
              <a:rPr sz="2400" b="1" spc="-52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Consumer</a:t>
            </a:r>
            <a:r>
              <a:rPr sz="2400" b="1" spc="-30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Surplus</a:t>
            </a:r>
            <a:r>
              <a:rPr sz="2400" b="1" spc="-52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at</a:t>
            </a:r>
            <a:r>
              <a:rPr sz="2400" b="1" spc="-60" baseline="1736" dirty="0">
                <a:latin typeface="Arial"/>
                <a:cs typeface="Arial"/>
              </a:rPr>
              <a:t> </a:t>
            </a:r>
            <a:r>
              <a:rPr sz="2400" b="1" baseline="1736" dirty="0">
                <a:latin typeface="Arial"/>
                <a:cs typeface="Arial"/>
              </a:rPr>
              <a:t>Price</a:t>
            </a:r>
            <a:r>
              <a:rPr sz="2400" b="1" spc="480" baseline="1736" dirty="0">
                <a:latin typeface="Arial"/>
                <a:cs typeface="Arial"/>
              </a:rPr>
              <a:t> </a:t>
            </a:r>
            <a:r>
              <a:rPr sz="1600" b="1" i="1" spc="-60" dirty="0">
                <a:latin typeface="Arial"/>
                <a:cs typeface="Arial"/>
              </a:rPr>
              <a:t>P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75"/>
              </a:lnSpc>
              <a:spcBef>
                <a:spcPts val="930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  <a:p>
            <a:pPr marL="709295">
              <a:lnSpc>
                <a:spcPts val="1770"/>
              </a:lnSpc>
            </a:pPr>
            <a:r>
              <a:rPr sz="1600" spc="-50" dirty="0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11323" y="3867911"/>
            <a:ext cx="137159" cy="135636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2376804" y="3954272"/>
            <a:ext cx="1479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211323" y="3867911"/>
            <a:ext cx="2190115" cy="1108075"/>
            <a:chOff x="2211323" y="3867911"/>
            <a:chExt cx="2190115" cy="1108075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64151" y="3867911"/>
              <a:ext cx="137160" cy="13563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11323" y="4838700"/>
              <a:ext cx="137159" cy="137160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4404486" y="3708272"/>
            <a:ext cx="172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57754" y="4915027"/>
            <a:ext cx="172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D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64152" y="4838700"/>
            <a:ext cx="137160" cy="137160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4330827" y="4915027"/>
            <a:ext cx="969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50179" y="4838700"/>
            <a:ext cx="135636" cy="137160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5398389" y="4664202"/>
            <a:ext cx="1498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F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261997" y="3839336"/>
            <a:ext cx="3056890" cy="2157730"/>
            <a:chOff x="2261997" y="3839336"/>
            <a:chExt cx="3056890" cy="2157730"/>
          </a:xfrm>
        </p:grpSpPr>
        <p:sp>
          <p:nvSpPr>
            <p:cNvPr id="29" name="object 29"/>
            <p:cNvSpPr/>
            <p:nvPr/>
          </p:nvSpPr>
          <p:spPr>
            <a:xfrm>
              <a:off x="2271522" y="3946397"/>
              <a:ext cx="3037840" cy="2040889"/>
            </a:xfrm>
            <a:custGeom>
              <a:avLst/>
              <a:gdLst/>
              <a:ahLst/>
              <a:cxnLst/>
              <a:rect l="l" t="t" r="r" b="b"/>
              <a:pathLst>
                <a:path w="3037840" h="2040889">
                  <a:moveTo>
                    <a:pt x="0" y="0"/>
                  </a:moveTo>
                  <a:lnTo>
                    <a:pt x="2049779" y="0"/>
                  </a:lnTo>
                  <a:lnTo>
                    <a:pt x="2049779" y="2040636"/>
                  </a:lnTo>
                </a:path>
                <a:path w="3037840" h="2040889">
                  <a:moveTo>
                    <a:pt x="0" y="952500"/>
                  </a:moveTo>
                  <a:lnTo>
                    <a:pt x="3037331" y="952500"/>
                  </a:lnTo>
                  <a:lnTo>
                    <a:pt x="3037331" y="2040636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32198" y="3848861"/>
              <a:ext cx="676910" cy="680085"/>
            </a:xfrm>
            <a:custGeom>
              <a:avLst/>
              <a:gdLst/>
              <a:ahLst/>
              <a:cxnLst/>
              <a:rect l="l" t="t" r="r" b="b"/>
              <a:pathLst>
                <a:path w="676910" h="680085">
                  <a:moveTo>
                    <a:pt x="0" y="679704"/>
                  </a:moveTo>
                  <a:lnTo>
                    <a:pt x="67665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913254" y="3817747"/>
            <a:ext cx="287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P</a:t>
            </a:r>
            <a:r>
              <a:rPr sz="1575" spc="-37" baseline="-21164" dirty="0">
                <a:latin typeface="Arial"/>
                <a:cs typeface="Arial"/>
              </a:rPr>
              <a:t>1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913254" y="4786376"/>
            <a:ext cx="287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P</a:t>
            </a:r>
            <a:r>
              <a:rPr sz="1575" spc="-37" baseline="-21164" dirty="0">
                <a:latin typeface="Arial"/>
                <a:cs typeface="Arial"/>
              </a:rPr>
              <a:t>2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69991" y="3672840"/>
            <a:ext cx="1839595" cy="6223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5560" rIns="0" bIns="0" rtlCol="0">
            <a:spAutoFit/>
          </a:bodyPr>
          <a:lstStyle/>
          <a:p>
            <a:pPr marL="100965" marR="82550">
              <a:lnSpc>
                <a:spcPct val="105500"/>
              </a:lnSpc>
              <a:spcBef>
                <a:spcPts val="280"/>
              </a:spcBef>
            </a:pPr>
            <a:r>
              <a:rPr sz="1600" dirty="0">
                <a:latin typeface="Arial"/>
                <a:cs typeface="Arial"/>
              </a:rPr>
              <a:t>Consumer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surplus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new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consumers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2346960" y="4752213"/>
            <a:ext cx="1935480" cy="1156335"/>
            <a:chOff x="2346960" y="4752213"/>
            <a:chExt cx="1935480" cy="1156335"/>
          </a:xfrm>
        </p:grpSpPr>
        <p:sp>
          <p:nvSpPr>
            <p:cNvPr id="35" name="object 35"/>
            <p:cNvSpPr/>
            <p:nvPr/>
          </p:nvSpPr>
          <p:spPr>
            <a:xfrm>
              <a:off x="3179826" y="4761738"/>
              <a:ext cx="79375" cy="370840"/>
            </a:xfrm>
            <a:custGeom>
              <a:avLst/>
              <a:gdLst/>
              <a:ahLst/>
              <a:cxnLst/>
              <a:rect l="l" t="t" r="r" b="b"/>
              <a:pathLst>
                <a:path w="79375" h="370839">
                  <a:moveTo>
                    <a:pt x="79248" y="0"/>
                  </a:moveTo>
                  <a:lnTo>
                    <a:pt x="0" y="370331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346960" y="5131308"/>
              <a:ext cx="1935480" cy="777240"/>
            </a:xfrm>
            <a:custGeom>
              <a:avLst/>
              <a:gdLst/>
              <a:ahLst/>
              <a:cxnLst/>
              <a:rect l="l" t="t" r="r" b="b"/>
              <a:pathLst>
                <a:path w="1935479" h="777239">
                  <a:moveTo>
                    <a:pt x="1935480" y="0"/>
                  </a:moveTo>
                  <a:lnTo>
                    <a:pt x="0" y="0"/>
                  </a:lnTo>
                  <a:lnTo>
                    <a:pt x="0" y="777240"/>
                  </a:lnTo>
                  <a:lnTo>
                    <a:pt x="1935480" y="777240"/>
                  </a:lnTo>
                  <a:lnTo>
                    <a:pt x="1935480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384805" y="5140578"/>
            <a:ext cx="186308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Additional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consumer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417690" y="6050103"/>
            <a:ext cx="847090" cy="252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48382" y="6056780"/>
            <a:ext cx="138430" cy="252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191761" y="6056780"/>
            <a:ext cx="257810" cy="287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75" spc="-37" baseline="-21164" dirty="0">
                <a:latin typeface="Arial"/>
                <a:cs typeface="Arial"/>
              </a:rPr>
              <a:t>1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84140" y="6056780"/>
            <a:ext cx="257810" cy="287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75" spc="-37" baseline="-21164" dirty="0">
                <a:latin typeface="Arial"/>
                <a:cs typeface="Arial"/>
              </a:rPr>
              <a:t>2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45656" y="6716897"/>
            <a:ext cx="156210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12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384805" y="5385307"/>
            <a:ext cx="1427480" cy="54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500"/>
              </a:lnSpc>
              <a:spcBef>
                <a:spcPts val="100"/>
              </a:spcBef>
            </a:pPr>
            <a:r>
              <a:rPr sz="1600" dirty="0">
                <a:latin typeface="Arial"/>
                <a:cs typeface="Arial"/>
              </a:rPr>
              <a:t>surplus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initial consumers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80" dirty="0"/>
              <a:t> </a:t>
            </a:r>
            <a:r>
              <a:rPr dirty="0"/>
              <a:t>CONSUMER</a:t>
            </a:r>
            <a:r>
              <a:rPr spc="-80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393573"/>
            <a:ext cx="8326755" cy="5476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30" dirty="0">
                <a:solidFill>
                  <a:srgbClr val="006FC0"/>
                </a:solidFill>
                <a:latin typeface="Calibri"/>
                <a:cs typeface="Calibri"/>
              </a:rPr>
              <a:t>INTERPRETATION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19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CONSUMER</a:t>
            </a:r>
            <a:r>
              <a:rPr sz="19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900">
              <a:latin typeface="Calibri"/>
              <a:cs typeface="Calibri"/>
            </a:endParaRPr>
          </a:p>
          <a:p>
            <a:pPr marL="12700" marR="234315">
              <a:lnSpc>
                <a:spcPts val="2050"/>
              </a:lnSpc>
            </a:pPr>
            <a:r>
              <a:rPr sz="1900" dirty="0">
                <a:latin typeface="Calibri"/>
                <a:cs typeface="Calibri"/>
              </a:rPr>
              <a:t>Consumer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surplus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commonly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used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measure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buyers’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economic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well-</a:t>
            </a:r>
            <a:r>
              <a:rPr sz="1900" spc="-10" dirty="0">
                <a:latin typeface="Calibri"/>
                <a:cs typeface="Calibri"/>
              </a:rPr>
              <a:t>being,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many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economic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models.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b="1" spc="-10" dirty="0">
                <a:latin typeface="Calibri"/>
                <a:cs typeface="Calibri"/>
              </a:rPr>
              <a:t>Limitation</a:t>
            </a:r>
            <a:r>
              <a:rPr sz="1900" b="1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consumer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surplus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measure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well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being:</a:t>
            </a:r>
            <a:endParaRPr sz="1900">
              <a:latin typeface="Calibri"/>
              <a:cs typeface="Calibri"/>
            </a:endParaRPr>
          </a:p>
          <a:p>
            <a:pPr marL="355600" marR="5080" indent="-342900">
              <a:lnSpc>
                <a:spcPts val="2050"/>
              </a:lnSpc>
              <a:spcBef>
                <a:spcPts val="489"/>
              </a:spcBef>
              <a:buFont typeface="Wingdings"/>
              <a:buChar char=""/>
              <a:tabLst>
                <a:tab pos="355600" algn="l"/>
              </a:tabLst>
            </a:pPr>
            <a:r>
              <a:rPr sz="1900" dirty="0">
                <a:latin typeface="Calibri"/>
                <a:cs typeface="Calibri"/>
              </a:rPr>
              <a:t>Drug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addicts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have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high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willingness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pay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drugs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-</a:t>
            </a:r>
            <a:r>
              <a:rPr sz="1900" dirty="0">
                <a:latin typeface="Calibri"/>
                <a:cs typeface="Calibri"/>
              </a:rPr>
              <a:t>&gt;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high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economic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well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being </a:t>
            </a:r>
            <a:r>
              <a:rPr sz="1900" dirty="0">
                <a:latin typeface="Calibri"/>
                <a:cs typeface="Calibri"/>
              </a:rPr>
              <a:t>from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consuming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drugs?</a:t>
            </a: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ts val="2165"/>
              </a:lnSpc>
              <a:spcBef>
                <a:spcPts val="2045"/>
              </a:spcBef>
              <a:buFont typeface="Wingdings"/>
              <a:buChar char=""/>
              <a:tabLst>
                <a:tab pos="354965" algn="l"/>
              </a:tabLst>
            </a:pPr>
            <a:r>
              <a:rPr sz="1900" dirty="0">
                <a:latin typeface="Calibri"/>
                <a:cs typeface="Calibri"/>
              </a:rPr>
              <a:t>A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very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poor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person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has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lower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willingness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pay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pizza</a:t>
            </a:r>
            <a:r>
              <a:rPr sz="1900" spc="3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than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rich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person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-</a:t>
            </a:r>
            <a:endParaRPr sz="1900">
              <a:latin typeface="Calibri"/>
              <a:cs typeface="Calibri"/>
            </a:endParaRPr>
          </a:p>
          <a:p>
            <a:pPr marL="355600" marR="255904">
              <a:lnSpc>
                <a:spcPts val="2050"/>
              </a:lnSpc>
              <a:spcBef>
                <a:spcPts val="150"/>
              </a:spcBef>
            </a:pPr>
            <a:r>
              <a:rPr sz="1900" dirty="0">
                <a:latin typeface="Calibri"/>
                <a:cs typeface="Calibri"/>
              </a:rPr>
              <a:t>&gt;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well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being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that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pizza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would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bring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poor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person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lower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for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rich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person?</a:t>
            </a: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ts val="2165"/>
              </a:lnSpc>
              <a:spcBef>
                <a:spcPts val="2045"/>
              </a:spcBef>
              <a:buFont typeface="Wingdings"/>
              <a:buChar char=""/>
              <a:tabLst>
                <a:tab pos="354965" algn="l"/>
              </a:tabLst>
            </a:pPr>
            <a:r>
              <a:rPr sz="1900" spc="-10" dirty="0">
                <a:latin typeface="Calibri"/>
                <a:cs typeface="Calibri"/>
              </a:rPr>
              <a:t>Sometimes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are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willing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pay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lot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things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up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not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using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-</a:t>
            </a:r>
            <a:r>
              <a:rPr sz="1900" dirty="0">
                <a:latin typeface="Calibri"/>
                <a:cs typeface="Calibri"/>
              </a:rPr>
              <a:t>&gt;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high</a:t>
            </a:r>
            <a:endParaRPr sz="1900">
              <a:latin typeface="Calibri"/>
              <a:cs typeface="Calibri"/>
            </a:endParaRPr>
          </a:p>
          <a:p>
            <a:pPr marL="355600">
              <a:lnSpc>
                <a:spcPts val="2165"/>
              </a:lnSpc>
            </a:pPr>
            <a:r>
              <a:rPr sz="1900" dirty="0">
                <a:latin typeface="Calibri"/>
                <a:cs typeface="Calibri"/>
              </a:rPr>
              <a:t>economic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well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being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from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consuming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those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things?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900">
              <a:latin typeface="Calibri"/>
              <a:cs typeface="Calibri"/>
            </a:endParaRPr>
          </a:p>
          <a:p>
            <a:pPr marL="12700">
              <a:lnSpc>
                <a:spcPts val="2165"/>
              </a:lnSpc>
            </a:pPr>
            <a:r>
              <a:rPr sz="1900" dirty="0">
                <a:latin typeface="Calibri"/>
                <a:cs typeface="Calibri"/>
              </a:rPr>
              <a:t>Willingness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pay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one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(imperfect!)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indicator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value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good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the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050"/>
              </a:lnSpc>
            </a:pPr>
            <a:r>
              <a:rPr sz="1900" spc="-10" dirty="0">
                <a:latin typeface="Calibri"/>
                <a:cs typeface="Calibri"/>
              </a:rPr>
              <a:t>consumers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therefore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consumer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surplus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imperfect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indicator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consumers’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165"/>
              </a:lnSpc>
            </a:pPr>
            <a:r>
              <a:rPr sz="1900" spc="-10" dirty="0">
                <a:latin typeface="Calibri"/>
                <a:cs typeface="Calibri"/>
              </a:rPr>
              <a:t>welfare.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45338"/>
            <a:ext cx="2647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PRODUCER</a:t>
            </a:r>
            <a:r>
              <a:rPr sz="2400" spc="-110" dirty="0"/>
              <a:t> </a:t>
            </a:r>
            <a:r>
              <a:rPr sz="2400" spc="-10" dirty="0"/>
              <a:t>SURPLUS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75640" y="1707007"/>
            <a:ext cx="83324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Producer</a:t>
            </a:r>
            <a:r>
              <a:rPr sz="2000" spc="2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surplus</a:t>
            </a:r>
            <a:r>
              <a:rPr sz="2000" spc="2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paid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minus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seller’s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(variable)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109341"/>
            <a:ext cx="72415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benefit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participating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sellers.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PRODUCER</a:t>
            </a:r>
            <a:r>
              <a:rPr spc="-6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Seller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Millie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Julie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950847" y="801065"/>
            <a:ext cx="43065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sellers’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costs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treadmill)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PRODUCER</a:t>
            </a:r>
            <a:r>
              <a:rPr spc="-6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Seller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Millie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Julie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59382" y="4208017"/>
          <a:ext cx="5812789" cy="1967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Quantity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supplied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 or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Less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50847" y="801065"/>
            <a:ext cx="43065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sellers’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costs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treadmill)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15258" y="3840860"/>
            <a:ext cx="1574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Supply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Schedule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8" name="object 8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PRODUCER</a:t>
            </a:r>
            <a:r>
              <a:rPr spc="-6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Seller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Millie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Julie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59382" y="4208017"/>
          <a:ext cx="5812789" cy="1967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Quantity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supplied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 or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Millie,</a:t>
                      </a:r>
                      <a:r>
                        <a:rPr sz="1400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Julie,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Georgia,</a:t>
                      </a:r>
                      <a:r>
                        <a:rPr sz="1400" spc="-4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900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Julie,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Georgia,</a:t>
                      </a: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Georgia,</a:t>
                      </a:r>
                      <a:r>
                        <a:rPr sz="1400" spc="-4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 to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600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Nana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Less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None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50847" y="801065"/>
            <a:ext cx="43065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sellers’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costs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treadmill)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15258" y="3840860"/>
            <a:ext cx="1574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Supply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Schedule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8" name="object 8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2327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AIM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spc="-10" dirty="0"/>
              <a:t>LECTURE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120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MARKET</a:t>
            </a:r>
            <a:r>
              <a:rPr sz="2000" b="1" spc="-5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EFFICIENCY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looked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equilibrium.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now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investigate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scarce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341598"/>
            <a:ext cx="6170930" cy="11233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determine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efficient,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define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consumer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producer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surplus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90" dirty="0"/>
              <a:t> </a:t>
            </a:r>
            <a:r>
              <a:rPr dirty="0"/>
              <a:t>PRODUCER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913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75" dirty="0"/>
              <a:t> </a:t>
            </a:r>
            <a:r>
              <a:rPr dirty="0"/>
              <a:t>PRODUCER</a:t>
            </a:r>
            <a:r>
              <a:rPr spc="-60" dirty="0"/>
              <a:t> </a:t>
            </a:r>
            <a:r>
              <a:rPr spc="-10" dirty="0"/>
              <a:t>SURPLUS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Graphically:</a:t>
            </a:r>
          </a:p>
          <a:p>
            <a:pPr marL="8255">
              <a:lnSpc>
                <a:spcPct val="100000"/>
              </a:lnSpc>
              <a:spcBef>
                <a:spcPts val="915"/>
              </a:spcBef>
            </a:pPr>
            <a:endParaRPr spc="-10" dirty="0"/>
          </a:p>
          <a:p>
            <a:pPr marL="363220" indent="-342265">
              <a:lnSpc>
                <a:spcPct val="100000"/>
              </a:lnSpc>
              <a:buFont typeface="Wingdings"/>
              <a:buChar char=""/>
              <a:tabLst>
                <a:tab pos="363855" algn="l"/>
                <a:tab pos="8157845" algn="l"/>
              </a:tabLst>
            </a:pPr>
            <a:r>
              <a:rPr dirty="0"/>
              <a:t>In</a:t>
            </a:r>
            <a:r>
              <a:rPr spc="200" dirty="0"/>
              <a:t> </a:t>
            </a:r>
            <a:r>
              <a:rPr dirty="0"/>
              <a:t>competitive</a:t>
            </a:r>
            <a:r>
              <a:rPr spc="215" dirty="0"/>
              <a:t> </a:t>
            </a:r>
            <a:r>
              <a:rPr dirty="0"/>
              <a:t>markets,</a:t>
            </a:r>
            <a:r>
              <a:rPr spc="204" dirty="0"/>
              <a:t> </a:t>
            </a:r>
            <a:r>
              <a:rPr dirty="0"/>
              <a:t>the</a:t>
            </a:r>
            <a:r>
              <a:rPr spc="210" dirty="0"/>
              <a:t> </a:t>
            </a:r>
            <a:r>
              <a:rPr dirty="0"/>
              <a:t>height</a:t>
            </a:r>
            <a:r>
              <a:rPr spc="204" dirty="0"/>
              <a:t> </a:t>
            </a:r>
            <a:r>
              <a:rPr dirty="0"/>
              <a:t>of</a:t>
            </a:r>
            <a:r>
              <a:rPr spc="200" dirty="0"/>
              <a:t> </a:t>
            </a:r>
            <a:r>
              <a:rPr dirty="0"/>
              <a:t>the</a:t>
            </a:r>
            <a:r>
              <a:rPr spc="180" dirty="0"/>
              <a:t> </a:t>
            </a:r>
            <a:r>
              <a:rPr dirty="0"/>
              <a:t>supply</a:t>
            </a:r>
            <a:r>
              <a:rPr spc="195" dirty="0"/>
              <a:t> </a:t>
            </a:r>
            <a:r>
              <a:rPr dirty="0"/>
              <a:t>curve</a:t>
            </a:r>
            <a:r>
              <a:rPr spc="210" dirty="0"/>
              <a:t> </a:t>
            </a:r>
            <a:r>
              <a:rPr dirty="0"/>
              <a:t>at</a:t>
            </a:r>
            <a:r>
              <a:rPr spc="204" dirty="0"/>
              <a:t> </a:t>
            </a:r>
            <a:r>
              <a:rPr dirty="0"/>
              <a:t>a</a:t>
            </a:r>
            <a:r>
              <a:rPr spc="200" dirty="0"/>
              <a:t> </a:t>
            </a:r>
            <a:r>
              <a:rPr dirty="0"/>
              <a:t>given</a:t>
            </a:r>
            <a:r>
              <a:rPr spc="210" dirty="0"/>
              <a:t> </a:t>
            </a:r>
            <a:r>
              <a:rPr spc="-10" dirty="0"/>
              <a:t>point</a:t>
            </a:r>
            <a:r>
              <a:rPr dirty="0"/>
              <a:t>	</a:t>
            </a:r>
            <a:r>
              <a:rPr spc="-50" dirty="0"/>
              <a:t>Q</a:t>
            </a:r>
          </a:p>
          <a:p>
            <a:pPr marL="36385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represents</a:t>
            </a:r>
            <a:r>
              <a:rPr spc="-3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marginal</a:t>
            </a:r>
            <a:r>
              <a:rPr spc="-45" dirty="0"/>
              <a:t> </a:t>
            </a:r>
            <a:r>
              <a:rPr dirty="0"/>
              <a:t>cost</a:t>
            </a:r>
            <a:r>
              <a:rPr spc="-4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producing</a:t>
            </a:r>
            <a:r>
              <a:rPr spc="-7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good</a:t>
            </a:r>
            <a:r>
              <a:rPr spc="-75" dirty="0"/>
              <a:t> </a:t>
            </a:r>
            <a:r>
              <a:rPr dirty="0"/>
              <a:t>at</a:t>
            </a:r>
            <a:r>
              <a:rPr spc="-40" dirty="0"/>
              <a:t> </a:t>
            </a:r>
            <a:r>
              <a:rPr dirty="0"/>
              <a:t>that</a:t>
            </a:r>
            <a:r>
              <a:rPr spc="-40" dirty="0"/>
              <a:t> </a:t>
            </a:r>
            <a:r>
              <a:rPr spc="-10" dirty="0"/>
              <a:t>point.</a:t>
            </a:r>
          </a:p>
          <a:p>
            <a:pPr marL="8255">
              <a:lnSpc>
                <a:spcPct val="100000"/>
              </a:lnSpc>
              <a:spcBef>
                <a:spcPts val="915"/>
              </a:spcBef>
            </a:pPr>
            <a:endParaRPr spc="-10" dirty="0"/>
          </a:p>
          <a:p>
            <a:pPr marL="363220" indent="-342265">
              <a:lnSpc>
                <a:spcPct val="100000"/>
              </a:lnSpc>
              <a:buFont typeface="Wingdings"/>
              <a:buChar char=""/>
              <a:tabLst>
                <a:tab pos="363855" algn="l"/>
              </a:tabLst>
            </a:pPr>
            <a:r>
              <a:rPr dirty="0"/>
              <a:t>The</a:t>
            </a:r>
            <a:r>
              <a:rPr spc="45" dirty="0"/>
              <a:t> </a:t>
            </a:r>
            <a:r>
              <a:rPr dirty="0"/>
              <a:t>area</a:t>
            </a:r>
            <a:r>
              <a:rPr spc="45" dirty="0"/>
              <a:t> </a:t>
            </a:r>
            <a:r>
              <a:rPr i="1" dirty="0">
                <a:latin typeface="Calibri"/>
                <a:cs typeface="Calibri"/>
              </a:rPr>
              <a:t>below</a:t>
            </a:r>
            <a:r>
              <a:rPr i="1" spc="5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the</a:t>
            </a:r>
            <a:r>
              <a:rPr i="1" spc="2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price</a:t>
            </a:r>
            <a:r>
              <a:rPr i="1" spc="45" dirty="0">
                <a:latin typeface="Calibri"/>
                <a:cs typeface="Calibri"/>
              </a:rPr>
              <a:t> </a:t>
            </a:r>
            <a:r>
              <a:rPr dirty="0"/>
              <a:t>and</a:t>
            </a:r>
            <a:r>
              <a:rPr spc="40" dirty="0"/>
              <a:t> </a:t>
            </a:r>
            <a:r>
              <a:rPr i="1" dirty="0">
                <a:latin typeface="Calibri"/>
                <a:cs typeface="Calibri"/>
              </a:rPr>
              <a:t>above</a:t>
            </a:r>
            <a:r>
              <a:rPr i="1" spc="3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the</a:t>
            </a:r>
            <a:r>
              <a:rPr i="1" spc="4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supply</a:t>
            </a:r>
            <a:r>
              <a:rPr i="1" spc="5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curve</a:t>
            </a:r>
            <a:r>
              <a:rPr i="1" spc="45" dirty="0">
                <a:latin typeface="Calibri"/>
                <a:cs typeface="Calibri"/>
              </a:rPr>
              <a:t> </a:t>
            </a:r>
            <a:r>
              <a:rPr dirty="0"/>
              <a:t>measures</a:t>
            </a:r>
            <a:r>
              <a:rPr spc="40" dirty="0"/>
              <a:t> </a:t>
            </a:r>
            <a:r>
              <a:rPr dirty="0"/>
              <a:t>the</a:t>
            </a:r>
            <a:r>
              <a:rPr spc="45" dirty="0"/>
              <a:t> </a:t>
            </a:r>
            <a:r>
              <a:rPr spc="-10" dirty="0">
                <a:solidFill>
                  <a:srgbClr val="006FC0"/>
                </a:solidFill>
              </a:rPr>
              <a:t>producer</a:t>
            </a:r>
          </a:p>
          <a:p>
            <a:pPr marL="363855">
              <a:lnSpc>
                <a:spcPct val="100000"/>
              </a:lnSpc>
            </a:pPr>
            <a:r>
              <a:rPr dirty="0">
                <a:solidFill>
                  <a:srgbClr val="006FC0"/>
                </a:solidFill>
              </a:rPr>
              <a:t>surplus</a:t>
            </a:r>
            <a:r>
              <a:rPr spc="-25" dirty="0">
                <a:solidFill>
                  <a:srgbClr val="006FC0"/>
                </a:solidFill>
              </a:rPr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spc="-10" dirty="0"/>
              <a:t>market.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71890" y="1495044"/>
            <a:ext cx="5492750" cy="4642485"/>
            <a:chOff x="2171890" y="1495044"/>
            <a:chExt cx="5492750" cy="4642485"/>
          </a:xfrm>
        </p:grpSpPr>
        <p:sp>
          <p:nvSpPr>
            <p:cNvPr id="3" name="object 3"/>
            <p:cNvSpPr/>
            <p:nvPr/>
          </p:nvSpPr>
          <p:spPr>
            <a:xfrm>
              <a:off x="2277617" y="1613154"/>
              <a:ext cx="4616450" cy="4312920"/>
            </a:xfrm>
            <a:custGeom>
              <a:avLst/>
              <a:gdLst/>
              <a:ahLst/>
              <a:cxnLst/>
              <a:rect l="l" t="t" r="r" b="b"/>
              <a:pathLst>
                <a:path w="4616450" h="4312920">
                  <a:moveTo>
                    <a:pt x="0" y="4312920"/>
                  </a:moveTo>
                  <a:lnTo>
                    <a:pt x="4616196" y="4312920"/>
                  </a:lnTo>
                  <a:lnTo>
                    <a:pt x="4616196" y="0"/>
                  </a:lnTo>
                  <a:lnTo>
                    <a:pt x="0" y="0"/>
                  </a:lnTo>
                  <a:lnTo>
                    <a:pt x="0" y="4312920"/>
                  </a:lnTo>
                  <a:close/>
                </a:path>
              </a:pathLst>
            </a:custGeom>
            <a:ln w="211137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76855" y="1612392"/>
              <a:ext cx="4616450" cy="4312920"/>
            </a:xfrm>
            <a:custGeom>
              <a:avLst/>
              <a:gdLst/>
              <a:ahLst/>
              <a:cxnLst/>
              <a:rect l="l" t="t" r="r" b="b"/>
              <a:pathLst>
                <a:path w="4616450" h="4312920">
                  <a:moveTo>
                    <a:pt x="0" y="4312920"/>
                  </a:moveTo>
                  <a:lnTo>
                    <a:pt x="4616196" y="4312920"/>
                  </a:lnTo>
                  <a:lnTo>
                    <a:pt x="4616196" y="0"/>
                  </a:lnTo>
                  <a:lnTo>
                    <a:pt x="0" y="0"/>
                  </a:lnTo>
                  <a:lnTo>
                    <a:pt x="0" y="4312920"/>
                  </a:lnTo>
                  <a:close/>
                </a:path>
              </a:pathLst>
            </a:custGeom>
            <a:ln w="192087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00655" y="1495044"/>
              <a:ext cx="5463540" cy="4642485"/>
            </a:xfrm>
            <a:custGeom>
              <a:avLst/>
              <a:gdLst/>
              <a:ahLst/>
              <a:cxnLst/>
              <a:rect l="l" t="t" r="r" b="b"/>
              <a:pathLst>
                <a:path w="5463540" h="4642485">
                  <a:moveTo>
                    <a:pt x="5463540" y="0"/>
                  </a:moveTo>
                  <a:lnTo>
                    <a:pt x="0" y="0"/>
                  </a:lnTo>
                  <a:lnTo>
                    <a:pt x="0" y="4642104"/>
                  </a:lnTo>
                  <a:lnTo>
                    <a:pt x="5463540" y="4642104"/>
                  </a:lnTo>
                  <a:lnTo>
                    <a:pt x="5463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00655" y="3845051"/>
              <a:ext cx="883919" cy="307975"/>
            </a:xfrm>
            <a:custGeom>
              <a:avLst/>
              <a:gdLst/>
              <a:ahLst/>
              <a:cxnLst/>
              <a:rect l="l" t="t" r="r" b="b"/>
              <a:pathLst>
                <a:path w="883919" h="307975">
                  <a:moveTo>
                    <a:pt x="883919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883919" y="307848"/>
                  </a:lnTo>
                  <a:lnTo>
                    <a:pt x="883919" y="0"/>
                  </a:lnTo>
                  <a:close/>
                </a:path>
              </a:pathLst>
            </a:custGeom>
            <a:solidFill>
              <a:srgbClr val="E1C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01417" y="2807969"/>
              <a:ext cx="3540760" cy="3039110"/>
            </a:xfrm>
            <a:custGeom>
              <a:avLst/>
              <a:gdLst/>
              <a:ahLst/>
              <a:cxnLst/>
              <a:rect l="l" t="t" r="r" b="b"/>
              <a:pathLst>
                <a:path w="3540760" h="3039110">
                  <a:moveTo>
                    <a:pt x="153924" y="1037843"/>
                  </a:moveTo>
                  <a:lnTo>
                    <a:pt x="0" y="1039367"/>
                  </a:lnTo>
                </a:path>
                <a:path w="3540760" h="3039110">
                  <a:moveTo>
                    <a:pt x="153924" y="345947"/>
                  </a:moveTo>
                  <a:lnTo>
                    <a:pt x="0" y="347471"/>
                  </a:lnTo>
                </a:path>
                <a:path w="3540760" h="3039110">
                  <a:moveTo>
                    <a:pt x="153924" y="0"/>
                  </a:moveTo>
                  <a:lnTo>
                    <a:pt x="0" y="1524"/>
                  </a:lnTo>
                </a:path>
                <a:path w="3540760" h="3039110">
                  <a:moveTo>
                    <a:pt x="153924" y="1365503"/>
                  </a:moveTo>
                  <a:lnTo>
                    <a:pt x="0" y="1367027"/>
                  </a:lnTo>
                </a:path>
                <a:path w="3540760" h="3039110">
                  <a:moveTo>
                    <a:pt x="883919" y="2884931"/>
                  </a:moveTo>
                  <a:lnTo>
                    <a:pt x="885444" y="3038855"/>
                  </a:lnTo>
                </a:path>
                <a:path w="3540760" h="3039110">
                  <a:moveTo>
                    <a:pt x="1769364" y="2884931"/>
                  </a:moveTo>
                  <a:lnTo>
                    <a:pt x="1770887" y="3038855"/>
                  </a:lnTo>
                </a:path>
                <a:path w="3540760" h="3039110">
                  <a:moveTo>
                    <a:pt x="2653284" y="2884931"/>
                  </a:moveTo>
                  <a:lnTo>
                    <a:pt x="2654808" y="3038855"/>
                  </a:lnTo>
                </a:path>
                <a:path w="3540760" h="3039110">
                  <a:moveTo>
                    <a:pt x="3538728" y="2884931"/>
                  </a:moveTo>
                  <a:lnTo>
                    <a:pt x="3540252" y="303885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01417" y="3845814"/>
              <a:ext cx="902335" cy="1905"/>
            </a:xfrm>
            <a:custGeom>
              <a:avLst/>
              <a:gdLst/>
              <a:ahLst/>
              <a:cxnLst/>
              <a:rect l="l" t="t" r="r" b="b"/>
              <a:pathLst>
                <a:path w="902335" h="1904">
                  <a:moveTo>
                    <a:pt x="0" y="0"/>
                  </a:moveTo>
                  <a:lnTo>
                    <a:pt x="902207" y="1524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01417" y="1535430"/>
              <a:ext cx="4616450" cy="4311650"/>
            </a:xfrm>
            <a:custGeom>
              <a:avLst/>
              <a:gdLst/>
              <a:ahLst/>
              <a:cxnLst/>
              <a:rect l="l" t="t" r="r" b="b"/>
              <a:pathLst>
                <a:path w="4616450" h="4311650">
                  <a:moveTo>
                    <a:pt x="0" y="0"/>
                  </a:moveTo>
                  <a:lnTo>
                    <a:pt x="0" y="4311396"/>
                  </a:lnTo>
                  <a:lnTo>
                    <a:pt x="4616196" y="4311396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599150" y="6147509"/>
            <a:ext cx="1917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spc="-35" dirty="0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65165" y="6402931"/>
            <a:ext cx="152209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dirty="0">
                <a:latin typeface="Arial"/>
                <a:cs typeface="Arial"/>
              </a:rPr>
              <a:t>Houses</a:t>
            </a:r>
            <a:r>
              <a:rPr sz="1600" b="1" spc="-10" dirty="0">
                <a:latin typeface="Arial"/>
                <a:cs typeface="Arial"/>
              </a:rPr>
              <a:t> Painted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9977" y="1472565"/>
            <a:ext cx="521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06942" y="1504465"/>
            <a:ext cx="1917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spc="-35" dirty="0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95653" y="1758338"/>
            <a:ext cx="799465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1764"/>
              </a:lnSpc>
            </a:pPr>
            <a:r>
              <a:rPr sz="1600" b="1" spc="-10" dirty="0">
                <a:latin typeface="Arial"/>
                <a:cs typeface="Arial"/>
              </a:rPr>
              <a:t>House</a:t>
            </a:r>
            <a:endParaRPr sz="1600">
              <a:latin typeface="Arial"/>
              <a:cs typeface="Arial"/>
            </a:endParaRPr>
          </a:p>
          <a:p>
            <a:pPr algn="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Painting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72182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33854" y="2609113"/>
            <a:ext cx="478155" cy="1679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 marR="5080" indent="-114300">
              <a:lnSpc>
                <a:spcPct val="133600"/>
              </a:lnSpc>
              <a:spcBef>
                <a:spcPts val="100"/>
              </a:spcBef>
            </a:pPr>
            <a:r>
              <a:rPr sz="1600" spc="-20" dirty="0">
                <a:latin typeface="Arial"/>
                <a:cs typeface="Arial"/>
              </a:rPr>
              <a:t>€900 </a:t>
            </a:r>
            <a:r>
              <a:rPr sz="1600" spc="-25" dirty="0">
                <a:latin typeface="Arial"/>
                <a:cs typeface="Arial"/>
              </a:rPr>
              <a:t>800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600">
              <a:latin typeface="Arial"/>
              <a:cs typeface="Arial"/>
            </a:endParaRPr>
          </a:p>
          <a:p>
            <a:pPr marL="127000">
              <a:lnSpc>
                <a:spcPct val="100000"/>
              </a:lnSpc>
            </a:pPr>
            <a:r>
              <a:rPr sz="1600" spc="-25" dirty="0">
                <a:latin typeface="Arial"/>
                <a:cs typeface="Arial"/>
              </a:rPr>
              <a:t>600</a:t>
            </a:r>
            <a:endParaRPr sz="1600">
              <a:latin typeface="Arial"/>
              <a:cs typeface="Arial"/>
            </a:endParaRPr>
          </a:p>
          <a:p>
            <a:pPr marL="127000">
              <a:lnSpc>
                <a:spcPct val="100000"/>
              </a:lnSpc>
              <a:spcBef>
                <a:spcPts val="695"/>
              </a:spcBef>
            </a:pPr>
            <a:r>
              <a:rPr sz="1600" spc="-25" dirty="0">
                <a:latin typeface="Arial"/>
                <a:cs typeface="Arial"/>
              </a:rPr>
              <a:t>500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12185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99408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79009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66613" y="5869330"/>
            <a:ext cx="884555" cy="5149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0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32657" y="1024509"/>
            <a:ext cx="15132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(a)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Price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=</a:t>
            </a:r>
            <a:r>
              <a:rPr sz="1600" b="1" spc="-20" dirty="0">
                <a:latin typeface="Arial"/>
                <a:cs typeface="Arial"/>
              </a:rPr>
              <a:t> €600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218944" y="1958339"/>
            <a:ext cx="3520440" cy="3888104"/>
          </a:xfrm>
          <a:custGeom>
            <a:avLst/>
            <a:gdLst/>
            <a:ahLst/>
            <a:cxnLst/>
            <a:rect l="l" t="t" r="r" b="b"/>
            <a:pathLst>
              <a:path w="3520440" h="3888104">
                <a:moveTo>
                  <a:pt x="0" y="3887724"/>
                </a:moveTo>
                <a:lnTo>
                  <a:pt x="0" y="2212975"/>
                </a:lnTo>
                <a:lnTo>
                  <a:pt x="865378" y="2212975"/>
                </a:lnTo>
                <a:lnTo>
                  <a:pt x="865378" y="1885950"/>
                </a:lnTo>
                <a:lnTo>
                  <a:pt x="1751457" y="1885950"/>
                </a:lnTo>
                <a:lnTo>
                  <a:pt x="1751457" y="1212850"/>
                </a:lnTo>
                <a:lnTo>
                  <a:pt x="2636011" y="1212850"/>
                </a:lnTo>
                <a:lnTo>
                  <a:pt x="2636011" y="847725"/>
                </a:lnTo>
                <a:lnTo>
                  <a:pt x="3520440" y="847725"/>
                </a:lnTo>
                <a:lnTo>
                  <a:pt x="3520440" y="0"/>
                </a:lnTo>
              </a:path>
            </a:pathLst>
          </a:custGeom>
          <a:ln w="57150">
            <a:solidFill>
              <a:srgbClr val="5F16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774816" y="1888617"/>
            <a:ext cx="646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Supply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73501" y="3941826"/>
            <a:ext cx="751840" cy="481965"/>
          </a:xfrm>
          <a:custGeom>
            <a:avLst/>
            <a:gdLst/>
            <a:ahLst/>
            <a:cxnLst/>
            <a:rect l="l" t="t" r="r" b="b"/>
            <a:pathLst>
              <a:path w="751839" h="481964">
                <a:moveTo>
                  <a:pt x="0" y="0"/>
                </a:moveTo>
                <a:lnTo>
                  <a:pt x="751332" y="48158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491863" y="4311673"/>
            <a:ext cx="4508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0" dirty="0">
                <a:latin typeface="Arial"/>
                <a:cs typeface="Arial"/>
              </a:rPr>
              <a:t>’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66159" y="4250435"/>
            <a:ext cx="2019300" cy="59626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3495" rIns="0" bIns="0" rtlCol="0">
            <a:spAutoFit/>
          </a:bodyPr>
          <a:lstStyle/>
          <a:p>
            <a:pPr marL="77470" marR="434340" indent="13970">
              <a:lnSpc>
                <a:spcPct val="107400"/>
              </a:lnSpc>
              <a:spcBef>
                <a:spcPts val="185"/>
              </a:spcBef>
            </a:pPr>
            <a:r>
              <a:rPr sz="1600" dirty="0">
                <a:latin typeface="Arial"/>
                <a:cs typeface="Arial"/>
              </a:rPr>
              <a:t>Nana’s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producer </a:t>
            </a:r>
            <a:r>
              <a:rPr sz="1600" dirty="0">
                <a:latin typeface="Arial"/>
                <a:cs typeface="Arial"/>
              </a:rPr>
              <a:t>surplus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(€100)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147309" y="6393941"/>
            <a:ext cx="1746885" cy="375285"/>
          </a:xfrm>
          <a:custGeom>
            <a:avLst/>
            <a:gdLst/>
            <a:ahLst/>
            <a:cxnLst/>
            <a:rect l="l" t="t" r="r" b="b"/>
            <a:pathLst>
              <a:path w="1746884" h="375284">
                <a:moveTo>
                  <a:pt x="1746504" y="0"/>
                </a:moveTo>
                <a:lnTo>
                  <a:pt x="0" y="0"/>
                </a:lnTo>
                <a:lnTo>
                  <a:pt x="0" y="374904"/>
                </a:lnTo>
                <a:lnTo>
                  <a:pt x="1746504" y="374904"/>
                </a:lnTo>
                <a:lnTo>
                  <a:pt x="17465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150" y="1765554"/>
            <a:ext cx="2068195" cy="471170"/>
          </a:xfrm>
          <a:custGeom>
            <a:avLst/>
            <a:gdLst/>
            <a:ahLst/>
            <a:cxnLst/>
            <a:rect l="l" t="t" r="r" b="b"/>
            <a:pathLst>
              <a:path w="2068195" h="471169">
                <a:moveTo>
                  <a:pt x="2068068" y="0"/>
                </a:moveTo>
                <a:lnTo>
                  <a:pt x="0" y="0"/>
                </a:lnTo>
                <a:lnTo>
                  <a:pt x="0" y="470915"/>
                </a:lnTo>
                <a:lnTo>
                  <a:pt x="2068068" y="470915"/>
                </a:lnTo>
                <a:lnTo>
                  <a:pt x="20680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1858517" y="1328166"/>
            <a:ext cx="5045075" cy="5006975"/>
            <a:chOff x="1858517" y="1328166"/>
            <a:chExt cx="5045075" cy="5006975"/>
          </a:xfrm>
        </p:grpSpPr>
        <p:sp>
          <p:nvSpPr>
            <p:cNvPr id="30" name="object 30"/>
            <p:cNvSpPr/>
            <p:nvPr/>
          </p:nvSpPr>
          <p:spPr>
            <a:xfrm>
              <a:off x="1858518" y="1328178"/>
              <a:ext cx="5032375" cy="4994275"/>
            </a:xfrm>
            <a:custGeom>
              <a:avLst/>
              <a:gdLst/>
              <a:ahLst/>
              <a:cxnLst/>
              <a:rect l="l" t="t" r="r" b="b"/>
              <a:pathLst>
                <a:path w="5032375" h="4994275">
                  <a:moveTo>
                    <a:pt x="294132" y="0"/>
                  </a:moveTo>
                  <a:lnTo>
                    <a:pt x="0" y="0"/>
                  </a:lnTo>
                  <a:lnTo>
                    <a:pt x="0" y="374891"/>
                  </a:lnTo>
                  <a:lnTo>
                    <a:pt x="294132" y="374891"/>
                  </a:lnTo>
                  <a:lnTo>
                    <a:pt x="294132" y="0"/>
                  </a:lnTo>
                  <a:close/>
                </a:path>
                <a:path w="5032375" h="4994275">
                  <a:moveTo>
                    <a:pt x="5032235" y="4619231"/>
                  </a:moveTo>
                  <a:lnTo>
                    <a:pt x="4738103" y="4619231"/>
                  </a:lnTo>
                  <a:lnTo>
                    <a:pt x="4738103" y="4994135"/>
                  </a:lnTo>
                  <a:lnTo>
                    <a:pt x="5032235" y="4994135"/>
                  </a:lnTo>
                  <a:lnTo>
                    <a:pt x="5032235" y="46192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596633" y="5947410"/>
              <a:ext cx="294640" cy="375285"/>
            </a:xfrm>
            <a:custGeom>
              <a:avLst/>
              <a:gdLst/>
              <a:ahLst/>
              <a:cxnLst/>
              <a:rect l="l" t="t" r="r" b="b"/>
              <a:pathLst>
                <a:path w="294640" h="375285">
                  <a:moveTo>
                    <a:pt x="0" y="374903"/>
                  </a:moveTo>
                  <a:lnTo>
                    <a:pt x="294131" y="374903"/>
                  </a:lnTo>
                  <a:lnTo>
                    <a:pt x="294131" y="0"/>
                  </a:lnTo>
                  <a:lnTo>
                    <a:pt x="0" y="0"/>
                  </a:lnTo>
                  <a:lnTo>
                    <a:pt x="0" y="374903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90" dirty="0"/>
              <a:t> </a:t>
            </a:r>
            <a:r>
              <a:rPr dirty="0"/>
              <a:t>PRODUCER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19552" y="3162680"/>
            <a:ext cx="1778635" cy="1002030"/>
            <a:chOff x="2519552" y="3162680"/>
            <a:chExt cx="1778635" cy="1002030"/>
          </a:xfrm>
        </p:grpSpPr>
        <p:sp>
          <p:nvSpPr>
            <p:cNvPr id="3" name="object 3"/>
            <p:cNvSpPr/>
            <p:nvPr/>
          </p:nvSpPr>
          <p:spPr>
            <a:xfrm>
              <a:off x="2528315" y="3171443"/>
              <a:ext cx="885825" cy="981710"/>
            </a:xfrm>
            <a:custGeom>
              <a:avLst/>
              <a:gdLst/>
              <a:ahLst/>
              <a:cxnLst/>
              <a:rect l="l" t="t" r="r" b="b"/>
              <a:pathLst>
                <a:path w="885825" h="981710">
                  <a:moveTo>
                    <a:pt x="885444" y="0"/>
                  </a:moveTo>
                  <a:lnTo>
                    <a:pt x="0" y="0"/>
                  </a:lnTo>
                  <a:lnTo>
                    <a:pt x="0" y="981455"/>
                  </a:lnTo>
                  <a:lnTo>
                    <a:pt x="885444" y="981455"/>
                  </a:lnTo>
                  <a:lnTo>
                    <a:pt x="885444" y="0"/>
                  </a:lnTo>
                  <a:close/>
                </a:path>
              </a:pathLst>
            </a:custGeom>
            <a:solidFill>
              <a:srgbClr val="E1C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413760" y="3179063"/>
              <a:ext cx="883919" cy="666115"/>
            </a:xfrm>
            <a:custGeom>
              <a:avLst/>
              <a:gdLst/>
              <a:ahLst/>
              <a:cxnLst/>
              <a:rect l="l" t="t" r="r" b="b"/>
              <a:pathLst>
                <a:path w="883920" h="666114">
                  <a:moveTo>
                    <a:pt x="883919" y="0"/>
                  </a:moveTo>
                  <a:lnTo>
                    <a:pt x="0" y="0"/>
                  </a:lnTo>
                  <a:lnTo>
                    <a:pt x="0" y="665988"/>
                  </a:lnTo>
                  <a:lnTo>
                    <a:pt x="883919" y="665988"/>
                  </a:lnTo>
                  <a:lnTo>
                    <a:pt x="883919" y="0"/>
                  </a:lnTo>
                  <a:close/>
                </a:path>
              </a:pathLst>
            </a:custGeom>
            <a:solidFill>
              <a:srgbClr val="C171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29077" y="3172205"/>
              <a:ext cx="152400" cy="982980"/>
            </a:xfrm>
            <a:custGeom>
              <a:avLst/>
              <a:gdLst/>
              <a:ahLst/>
              <a:cxnLst/>
              <a:rect l="l" t="t" r="r" b="b"/>
              <a:pathLst>
                <a:path w="152400" h="982979">
                  <a:moveTo>
                    <a:pt x="152400" y="981456"/>
                  </a:moveTo>
                  <a:lnTo>
                    <a:pt x="0" y="982980"/>
                  </a:lnTo>
                </a:path>
                <a:path w="152400" h="982979">
                  <a:moveTo>
                    <a:pt x="152400" y="0"/>
                  </a:moveTo>
                  <a:lnTo>
                    <a:pt x="0" y="152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2529077" y="2807970"/>
            <a:ext cx="152400" cy="1905"/>
          </a:xfrm>
          <a:custGeom>
            <a:avLst/>
            <a:gdLst/>
            <a:ahLst/>
            <a:cxnLst/>
            <a:rect l="l" t="t" r="r" b="b"/>
            <a:pathLst>
              <a:path w="152400" h="1905">
                <a:moveTo>
                  <a:pt x="152400" y="0"/>
                </a:moveTo>
                <a:lnTo>
                  <a:pt x="0" y="152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29077" y="3826002"/>
            <a:ext cx="152400" cy="1905"/>
          </a:xfrm>
          <a:custGeom>
            <a:avLst/>
            <a:gdLst/>
            <a:ahLst/>
            <a:cxnLst/>
            <a:rect l="l" t="t" r="r" b="b"/>
            <a:pathLst>
              <a:path w="152400" h="1904">
                <a:moveTo>
                  <a:pt x="152400" y="0"/>
                </a:moveTo>
                <a:lnTo>
                  <a:pt x="0" y="152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14521" y="5692902"/>
            <a:ext cx="1905" cy="154305"/>
          </a:xfrm>
          <a:custGeom>
            <a:avLst/>
            <a:gdLst/>
            <a:ahLst/>
            <a:cxnLst/>
            <a:rect l="l" t="t" r="r" b="b"/>
            <a:pathLst>
              <a:path w="1904" h="154304">
                <a:moveTo>
                  <a:pt x="0" y="0"/>
                </a:moveTo>
                <a:lnTo>
                  <a:pt x="1524" y="15392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98441" y="5692902"/>
            <a:ext cx="1905" cy="154305"/>
          </a:xfrm>
          <a:custGeom>
            <a:avLst/>
            <a:gdLst/>
            <a:ahLst/>
            <a:cxnLst/>
            <a:rect l="l" t="t" r="r" b="b"/>
            <a:pathLst>
              <a:path w="1904" h="154304">
                <a:moveTo>
                  <a:pt x="0" y="0"/>
                </a:moveTo>
                <a:lnTo>
                  <a:pt x="1524" y="15392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83885" y="5692902"/>
            <a:ext cx="1905" cy="154305"/>
          </a:xfrm>
          <a:custGeom>
            <a:avLst/>
            <a:gdLst/>
            <a:ahLst/>
            <a:cxnLst/>
            <a:rect l="l" t="t" r="r" b="b"/>
            <a:pathLst>
              <a:path w="1904" h="154304">
                <a:moveTo>
                  <a:pt x="0" y="0"/>
                </a:moveTo>
                <a:lnTo>
                  <a:pt x="1524" y="15392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29077" y="1535430"/>
            <a:ext cx="4616450" cy="4311650"/>
          </a:xfrm>
          <a:custGeom>
            <a:avLst/>
            <a:gdLst/>
            <a:ahLst/>
            <a:cxnLst/>
            <a:rect l="l" t="t" r="r" b="b"/>
            <a:pathLst>
              <a:path w="4616450" h="4311650">
                <a:moveTo>
                  <a:pt x="3538728" y="4157472"/>
                </a:moveTo>
                <a:lnTo>
                  <a:pt x="3540252" y="4311396"/>
                </a:lnTo>
              </a:path>
              <a:path w="4616450" h="4311650">
                <a:moveTo>
                  <a:pt x="0" y="0"/>
                </a:moveTo>
                <a:lnTo>
                  <a:pt x="0" y="4311396"/>
                </a:lnTo>
                <a:lnTo>
                  <a:pt x="4616196" y="431139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05063" y="6147509"/>
            <a:ext cx="1917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spc="-35" dirty="0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8441" y="6402931"/>
            <a:ext cx="152209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dirty="0">
                <a:latin typeface="Arial"/>
                <a:cs typeface="Arial"/>
              </a:rPr>
              <a:t>Houses</a:t>
            </a:r>
            <a:r>
              <a:rPr sz="1600" b="1" spc="-10" dirty="0">
                <a:latin typeface="Arial"/>
                <a:cs typeface="Arial"/>
              </a:rPr>
              <a:t> Painted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44776" y="1472565"/>
            <a:ext cx="521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11742" y="1504465"/>
            <a:ext cx="1917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b="1" spc="-35" dirty="0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00453" y="1758338"/>
            <a:ext cx="799465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1764"/>
              </a:lnSpc>
            </a:pPr>
            <a:r>
              <a:rPr sz="1600" b="1" spc="-10" dirty="0">
                <a:latin typeface="Arial"/>
                <a:cs typeface="Arial"/>
              </a:rPr>
              <a:t>House</a:t>
            </a:r>
            <a:endParaRPr sz="1600">
              <a:latin typeface="Arial"/>
              <a:cs typeface="Arial"/>
            </a:endParaRPr>
          </a:p>
          <a:p>
            <a:pPr algn="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Painting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52954" y="3119119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5" dirty="0">
                <a:latin typeface="Arial"/>
                <a:cs typeface="Arial"/>
              </a:rPr>
              <a:t>800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38654" y="2691764"/>
            <a:ext cx="47688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latin typeface="Arial"/>
                <a:cs typeface="Arial"/>
              </a:rPr>
              <a:t>€900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276982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52954" y="3611524"/>
            <a:ext cx="363855" cy="67691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600" spc="-25" dirty="0">
                <a:latin typeface="Arial"/>
                <a:cs typeface="Arial"/>
              </a:rPr>
              <a:t>600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600" spc="-25" dirty="0">
                <a:latin typeface="Arial"/>
                <a:cs typeface="Arial"/>
              </a:rPr>
              <a:t>500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16985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4461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84190" y="58693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71413" y="5869330"/>
            <a:ext cx="885825" cy="5149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0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31360" y="1024509"/>
            <a:ext cx="1524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(b)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Price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=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€800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134992" y="3682365"/>
            <a:ext cx="2489835" cy="664210"/>
            <a:chOff x="4134992" y="3682365"/>
            <a:chExt cx="2489835" cy="664210"/>
          </a:xfrm>
        </p:grpSpPr>
        <p:sp>
          <p:nvSpPr>
            <p:cNvPr id="27" name="object 27"/>
            <p:cNvSpPr/>
            <p:nvPr/>
          </p:nvSpPr>
          <p:spPr>
            <a:xfrm>
              <a:off x="4144517" y="3691890"/>
              <a:ext cx="634365" cy="231775"/>
            </a:xfrm>
            <a:custGeom>
              <a:avLst/>
              <a:gdLst/>
              <a:ahLst/>
              <a:cxnLst/>
              <a:rect l="l" t="t" r="r" b="b"/>
              <a:pathLst>
                <a:path w="634364" h="231775">
                  <a:moveTo>
                    <a:pt x="0" y="0"/>
                  </a:moveTo>
                  <a:lnTo>
                    <a:pt x="633984" y="23164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721351" y="3730752"/>
              <a:ext cx="1903730" cy="615950"/>
            </a:xfrm>
            <a:custGeom>
              <a:avLst/>
              <a:gdLst/>
              <a:ahLst/>
              <a:cxnLst/>
              <a:rect l="l" t="t" r="r" b="b"/>
              <a:pathLst>
                <a:path w="1903729" h="615950">
                  <a:moveTo>
                    <a:pt x="1903476" y="0"/>
                  </a:moveTo>
                  <a:lnTo>
                    <a:pt x="0" y="0"/>
                  </a:lnTo>
                  <a:lnTo>
                    <a:pt x="0" y="615696"/>
                  </a:lnTo>
                  <a:lnTo>
                    <a:pt x="1903476" y="615696"/>
                  </a:lnTo>
                  <a:lnTo>
                    <a:pt x="1903476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764785" y="3770122"/>
            <a:ext cx="17557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Georgia’s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64785" y="4031996"/>
            <a:ext cx="1323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surplus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(€200)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989326" y="2961894"/>
            <a:ext cx="867410" cy="518159"/>
          </a:xfrm>
          <a:custGeom>
            <a:avLst/>
            <a:gdLst/>
            <a:ahLst/>
            <a:cxnLst/>
            <a:rect l="l" t="t" r="r" b="b"/>
            <a:pathLst>
              <a:path w="867410" h="518160">
                <a:moveTo>
                  <a:pt x="693420" y="0"/>
                </a:moveTo>
                <a:lnTo>
                  <a:pt x="0" y="499871"/>
                </a:lnTo>
              </a:path>
              <a:path w="867410" h="518160">
                <a:moveTo>
                  <a:pt x="693420" y="0"/>
                </a:moveTo>
                <a:lnTo>
                  <a:pt x="867156" y="5181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894076" y="2074164"/>
            <a:ext cx="1678305" cy="887094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3340" rIns="0" bIns="0" rtlCol="0">
            <a:spAutoFit/>
          </a:bodyPr>
          <a:lstStyle/>
          <a:p>
            <a:pPr marL="71755" marR="797560">
              <a:lnSpc>
                <a:spcPct val="104099"/>
              </a:lnSpc>
              <a:spcBef>
                <a:spcPts val="420"/>
              </a:spcBef>
            </a:pPr>
            <a:r>
              <a:rPr sz="1600" spc="-10" dirty="0">
                <a:latin typeface="Arial"/>
                <a:cs typeface="Arial"/>
              </a:rPr>
              <a:t>Total producer</a:t>
            </a:r>
            <a:endParaRPr sz="1600">
              <a:latin typeface="Arial"/>
              <a:cs typeface="Arial"/>
            </a:endParaRPr>
          </a:p>
          <a:p>
            <a:pPr marL="71755">
              <a:lnSpc>
                <a:spcPct val="100000"/>
              </a:lnSpc>
              <a:spcBef>
                <a:spcPts val="140"/>
              </a:spcBef>
            </a:pPr>
            <a:r>
              <a:rPr sz="1600" dirty="0">
                <a:latin typeface="Arial"/>
                <a:cs typeface="Arial"/>
              </a:rPr>
              <a:t>surplus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(€500)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009138" y="4018026"/>
            <a:ext cx="289560" cy="829310"/>
          </a:xfrm>
          <a:custGeom>
            <a:avLst/>
            <a:gdLst/>
            <a:ahLst/>
            <a:cxnLst/>
            <a:rect l="l" t="t" r="r" b="b"/>
            <a:pathLst>
              <a:path w="289560" h="829310">
                <a:moveTo>
                  <a:pt x="0" y="0"/>
                </a:moveTo>
                <a:lnTo>
                  <a:pt x="289560" y="82905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720339" y="4808220"/>
            <a:ext cx="2019300" cy="61595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45720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360"/>
              </a:spcBef>
            </a:pPr>
            <a:r>
              <a:rPr sz="1600" dirty="0">
                <a:latin typeface="Arial"/>
                <a:cs typeface="Arial"/>
              </a:rPr>
              <a:t>Nana’s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pr’oducer</a:t>
            </a:r>
            <a:endParaRPr sz="1600">
              <a:latin typeface="Arial"/>
              <a:cs typeface="Arial"/>
            </a:endParaRPr>
          </a:p>
          <a:p>
            <a:pPr marL="53340">
              <a:lnSpc>
                <a:spcPct val="100000"/>
              </a:lnSpc>
              <a:spcBef>
                <a:spcPts val="130"/>
              </a:spcBef>
            </a:pPr>
            <a:r>
              <a:rPr sz="1600" dirty="0">
                <a:latin typeface="Arial"/>
                <a:cs typeface="Arial"/>
              </a:rPr>
              <a:t>surplus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(€300)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548127" y="1958339"/>
            <a:ext cx="3519170" cy="3888104"/>
          </a:xfrm>
          <a:custGeom>
            <a:avLst/>
            <a:gdLst/>
            <a:ahLst/>
            <a:cxnLst/>
            <a:rect l="l" t="t" r="r" b="b"/>
            <a:pathLst>
              <a:path w="3519170" h="3888104">
                <a:moveTo>
                  <a:pt x="0" y="3887724"/>
                </a:moveTo>
                <a:lnTo>
                  <a:pt x="0" y="2193925"/>
                </a:lnTo>
                <a:lnTo>
                  <a:pt x="864997" y="2193925"/>
                </a:lnTo>
                <a:lnTo>
                  <a:pt x="864997" y="1885950"/>
                </a:lnTo>
                <a:lnTo>
                  <a:pt x="1749171" y="1885950"/>
                </a:lnTo>
                <a:lnTo>
                  <a:pt x="1749171" y="1212850"/>
                </a:lnTo>
                <a:lnTo>
                  <a:pt x="2634869" y="1212850"/>
                </a:lnTo>
                <a:lnTo>
                  <a:pt x="2634869" y="847725"/>
                </a:lnTo>
                <a:lnTo>
                  <a:pt x="3518916" y="847725"/>
                </a:lnTo>
                <a:lnTo>
                  <a:pt x="3518916" y="0"/>
                </a:lnTo>
              </a:path>
            </a:pathLst>
          </a:custGeom>
          <a:ln w="57150">
            <a:solidFill>
              <a:srgbClr val="5F16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073266" y="1913889"/>
            <a:ext cx="646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Supply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09625" y="1419097"/>
            <a:ext cx="3998595" cy="2422525"/>
            <a:chOff x="309625" y="1419097"/>
            <a:chExt cx="3998595" cy="2422525"/>
          </a:xfrm>
        </p:grpSpPr>
        <p:sp>
          <p:nvSpPr>
            <p:cNvPr id="38" name="object 38"/>
            <p:cNvSpPr/>
            <p:nvPr/>
          </p:nvSpPr>
          <p:spPr>
            <a:xfrm>
              <a:off x="2529077" y="3172205"/>
              <a:ext cx="1769745" cy="660400"/>
            </a:xfrm>
            <a:custGeom>
              <a:avLst/>
              <a:gdLst/>
              <a:ahLst/>
              <a:cxnLst/>
              <a:rect l="l" t="t" r="r" b="b"/>
              <a:pathLst>
                <a:path w="1769745" h="660400">
                  <a:moveTo>
                    <a:pt x="0" y="0"/>
                  </a:moveTo>
                  <a:lnTo>
                    <a:pt x="1769364" y="1524"/>
                  </a:lnTo>
                </a:path>
                <a:path w="1769745" h="660400">
                  <a:moveTo>
                    <a:pt x="0" y="659892"/>
                  </a:moveTo>
                  <a:lnTo>
                    <a:pt x="883920" y="659892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228849" y="1431797"/>
              <a:ext cx="294640" cy="376555"/>
            </a:xfrm>
            <a:custGeom>
              <a:avLst/>
              <a:gdLst/>
              <a:ahLst/>
              <a:cxnLst/>
              <a:rect l="l" t="t" r="r" b="b"/>
              <a:pathLst>
                <a:path w="294639" h="376555">
                  <a:moveTo>
                    <a:pt x="294131" y="0"/>
                  </a:moveTo>
                  <a:lnTo>
                    <a:pt x="0" y="0"/>
                  </a:lnTo>
                  <a:lnTo>
                    <a:pt x="0" y="376427"/>
                  </a:lnTo>
                  <a:lnTo>
                    <a:pt x="294131" y="376427"/>
                  </a:lnTo>
                  <a:lnTo>
                    <a:pt x="2941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228849" y="1431797"/>
              <a:ext cx="294640" cy="376555"/>
            </a:xfrm>
            <a:custGeom>
              <a:avLst/>
              <a:gdLst/>
              <a:ahLst/>
              <a:cxnLst/>
              <a:rect l="l" t="t" r="r" b="b"/>
              <a:pathLst>
                <a:path w="294639" h="376555">
                  <a:moveTo>
                    <a:pt x="0" y="376427"/>
                  </a:moveTo>
                  <a:lnTo>
                    <a:pt x="294131" y="376427"/>
                  </a:lnTo>
                  <a:lnTo>
                    <a:pt x="294131" y="0"/>
                  </a:lnTo>
                  <a:lnTo>
                    <a:pt x="0" y="0"/>
                  </a:lnTo>
                  <a:lnTo>
                    <a:pt x="0" y="37642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22325" y="1806701"/>
              <a:ext cx="2066925" cy="469900"/>
            </a:xfrm>
            <a:custGeom>
              <a:avLst/>
              <a:gdLst/>
              <a:ahLst/>
              <a:cxnLst/>
              <a:rect l="l" t="t" r="r" b="b"/>
              <a:pathLst>
                <a:path w="2066925" h="469900">
                  <a:moveTo>
                    <a:pt x="2066544" y="0"/>
                  </a:moveTo>
                  <a:lnTo>
                    <a:pt x="0" y="0"/>
                  </a:lnTo>
                  <a:lnTo>
                    <a:pt x="0" y="469391"/>
                  </a:lnTo>
                  <a:lnTo>
                    <a:pt x="2066544" y="469391"/>
                  </a:lnTo>
                  <a:lnTo>
                    <a:pt x="20665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22325" y="1806701"/>
              <a:ext cx="2066925" cy="469900"/>
            </a:xfrm>
            <a:custGeom>
              <a:avLst/>
              <a:gdLst/>
              <a:ahLst/>
              <a:cxnLst/>
              <a:rect l="l" t="t" r="r" b="b"/>
              <a:pathLst>
                <a:path w="2066925" h="469900">
                  <a:moveTo>
                    <a:pt x="0" y="469391"/>
                  </a:moveTo>
                  <a:lnTo>
                    <a:pt x="2066544" y="469391"/>
                  </a:lnTo>
                  <a:lnTo>
                    <a:pt x="2066544" y="0"/>
                  </a:lnTo>
                  <a:lnTo>
                    <a:pt x="0" y="0"/>
                  </a:lnTo>
                  <a:lnTo>
                    <a:pt x="0" y="46939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5024882" y="5974334"/>
            <a:ext cx="2183765" cy="676275"/>
            <a:chOff x="5024882" y="5974334"/>
            <a:chExt cx="2183765" cy="676275"/>
          </a:xfrm>
        </p:grpSpPr>
        <p:sp>
          <p:nvSpPr>
            <p:cNvPr id="44" name="object 44"/>
            <p:cNvSpPr/>
            <p:nvPr/>
          </p:nvSpPr>
          <p:spPr>
            <a:xfrm>
              <a:off x="6901433" y="5987034"/>
              <a:ext cx="294640" cy="375285"/>
            </a:xfrm>
            <a:custGeom>
              <a:avLst/>
              <a:gdLst/>
              <a:ahLst/>
              <a:cxnLst/>
              <a:rect l="l" t="t" r="r" b="b"/>
              <a:pathLst>
                <a:path w="294640" h="375285">
                  <a:moveTo>
                    <a:pt x="294131" y="0"/>
                  </a:moveTo>
                  <a:lnTo>
                    <a:pt x="0" y="0"/>
                  </a:lnTo>
                  <a:lnTo>
                    <a:pt x="0" y="374903"/>
                  </a:lnTo>
                  <a:lnTo>
                    <a:pt x="294131" y="374903"/>
                  </a:lnTo>
                  <a:lnTo>
                    <a:pt x="2941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901433" y="5987034"/>
              <a:ext cx="294640" cy="375285"/>
            </a:xfrm>
            <a:custGeom>
              <a:avLst/>
              <a:gdLst/>
              <a:ahLst/>
              <a:cxnLst/>
              <a:rect l="l" t="t" r="r" b="b"/>
              <a:pathLst>
                <a:path w="294640" h="375285">
                  <a:moveTo>
                    <a:pt x="0" y="374903"/>
                  </a:moveTo>
                  <a:lnTo>
                    <a:pt x="294131" y="374903"/>
                  </a:lnTo>
                  <a:lnTo>
                    <a:pt x="294131" y="0"/>
                  </a:lnTo>
                  <a:lnTo>
                    <a:pt x="0" y="0"/>
                  </a:lnTo>
                  <a:lnTo>
                    <a:pt x="0" y="374903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037582" y="6374130"/>
              <a:ext cx="2066925" cy="264160"/>
            </a:xfrm>
            <a:custGeom>
              <a:avLst/>
              <a:gdLst/>
              <a:ahLst/>
              <a:cxnLst/>
              <a:rect l="l" t="t" r="r" b="b"/>
              <a:pathLst>
                <a:path w="2066925" h="264159">
                  <a:moveTo>
                    <a:pt x="2066543" y="0"/>
                  </a:moveTo>
                  <a:lnTo>
                    <a:pt x="0" y="0"/>
                  </a:lnTo>
                  <a:lnTo>
                    <a:pt x="0" y="263652"/>
                  </a:lnTo>
                  <a:lnTo>
                    <a:pt x="2066543" y="263652"/>
                  </a:lnTo>
                  <a:lnTo>
                    <a:pt x="206654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037582" y="6374130"/>
              <a:ext cx="2066925" cy="264160"/>
            </a:xfrm>
            <a:custGeom>
              <a:avLst/>
              <a:gdLst/>
              <a:ahLst/>
              <a:cxnLst/>
              <a:rect l="l" t="t" r="r" b="b"/>
              <a:pathLst>
                <a:path w="2066925" h="264159">
                  <a:moveTo>
                    <a:pt x="0" y="263652"/>
                  </a:moveTo>
                  <a:lnTo>
                    <a:pt x="2066543" y="263652"/>
                  </a:lnTo>
                  <a:lnTo>
                    <a:pt x="2066543" y="0"/>
                  </a:lnTo>
                  <a:lnTo>
                    <a:pt x="0" y="0"/>
                  </a:lnTo>
                  <a:lnTo>
                    <a:pt x="0" y="26365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90" dirty="0"/>
              <a:t> </a:t>
            </a:r>
            <a:r>
              <a:rPr dirty="0"/>
              <a:t>PRODUCER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Copyright©2010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86839" y="1600327"/>
            <a:ext cx="5538470" cy="4872355"/>
            <a:chOff x="1886839" y="1600327"/>
            <a:chExt cx="5538470" cy="4872355"/>
          </a:xfrm>
        </p:grpSpPr>
        <p:sp>
          <p:nvSpPr>
            <p:cNvPr id="3" name="object 3"/>
            <p:cNvSpPr/>
            <p:nvPr/>
          </p:nvSpPr>
          <p:spPr>
            <a:xfrm>
              <a:off x="1997964" y="1711452"/>
              <a:ext cx="4863465" cy="4532630"/>
            </a:xfrm>
            <a:custGeom>
              <a:avLst/>
              <a:gdLst/>
              <a:ahLst/>
              <a:cxnLst/>
              <a:rect l="l" t="t" r="r" b="b"/>
              <a:pathLst>
                <a:path w="4863465" h="4532630">
                  <a:moveTo>
                    <a:pt x="0" y="4532376"/>
                  </a:moveTo>
                  <a:lnTo>
                    <a:pt x="4863084" y="4532376"/>
                  </a:lnTo>
                  <a:lnTo>
                    <a:pt x="4863084" y="0"/>
                  </a:lnTo>
                  <a:lnTo>
                    <a:pt x="0" y="0"/>
                  </a:lnTo>
                  <a:lnTo>
                    <a:pt x="0" y="4532376"/>
                  </a:lnTo>
                  <a:close/>
                </a:path>
              </a:pathLst>
            </a:custGeom>
            <a:ln w="2222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98726" y="1712214"/>
              <a:ext cx="4863465" cy="4532630"/>
            </a:xfrm>
            <a:custGeom>
              <a:avLst/>
              <a:gdLst/>
              <a:ahLst/>
              <a:cxnLst/>
              <a:rect l="l" t="t" r="r" b="b"/>
              <a:pathLst>
                <a:path w="4863465" h="4532630">
                  <a:moveTo>
                    <a:pt x="0" y="4532376"/>
                  </a:moveTo>
                  <a:lnTo>
                    <a:pt x="4863083" y="4532376"/>
                  </a:lnTo>
                  <a:lnTo>
                    <a:pt x="4863083" y="0"/>
                  </a:lnTo>
                  <a:lnTo>
                    <a:pt x="0" y="0"/>
                  </a:lnTo>
                  <a:lnTo>
                    <a:pt x="0" y="4532376"/>
                  </a:lnTo>
                  <a:close/>
                </a:path>
              </a:pathLst>
            </a:custGeom>
            <a:ln w="2032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7192" y="1609344"/>
              <a:ext cx="5507990" cy="4863465"/>
            </a:xfrm>
            <a:custGeom>
              <a:avLst/>
              <a:gdLst/>
              <a:ahLst/>
              <a:cxnLst/>
              <a:rect l="l" t="t" r="r" b="b"/>
              <a:pathLst>
                <a:path w="5507990" h="4863465">
                  <a:moveTo>
                    <a:pt x="5507735" y="0"/>
                  </a:moveTo>
                  <a:lnTo>
                    <a:pt x="0" y="0"/>
                  </a:lnTo>
                  <a:lnTo>
                    <a:pt x="0" y="4863084"/>
                  </a:lnTo>
                  <a:lnTo>
                    <a:pt x="5507735" y="4863084"/>
                  </a:lnTo>
                  <a:lnTo>
                    <a:pt x="55077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17192" y="4139184"/>
              <a:ext cx="1905000" cy="1598930"/>
            </a:xfrm>
            <a:custGeom>
              <a:avLst/>
              <a:gdLst/>
              <a:ahLst/>
              <a:cxnLst/>
              <a:rect l="l" t="t" r="r" b="b"/>
              <a:pathLst>
                <a:path w="1905000" h="1598929">
                  <a:moveTo>
                    <a:pt x="1904999" y="0"/>
                  </a:moveTo>
                  <a:lnTo>
                    <a:pt x="0" y="0"/>
                  </a:lnTo>
                  <a:lnTo>
                    <a:pt x="0" y="1598676"/>
                  </a:lnTo>
                  <a:lnTo>
                    <a:pt x="1904999" y="0"/>
                  </a:lnTo>
                  <a:close/>
                </a:path>
              </a:pathLst>
            </a:custGeom>
            <a:solidFill>
              <a:srgbClr val="E1C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927510" y="4297426"/>
            <a:ext cx="1884680" cy="55372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263525" marR="822325" indent="-87630">
              <a:lnSpc>
                <a:spcPct val="103499"/>
              </a:lnSpc>
              <a:spcBef>
                <a:spcPts val="30"/>
              </a:spcBef>
            </a:pPr>
            <a:r>
              <a:rPr sz="1700" spc="-10" dirty="0">
                <a:latin typeface="Arial"/>
                <a:cs typeface="Arial"/>
              </a:rPr>
              <a:t>Producer surplus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08547" y="1243583"/>
            <a:ext cx="55244" cy="93345"/>
          </a:xfrm>
          <a:custGeom>
            <a:avLst/>
            <a:gdLst/>
            <a:ahLst/>
            <a:cxnLst/>
            <a:rect l="l" t="t" r="r" b="b"/>
            <a:pathLst>
              <a:path w="55245" h="93344">
                <a:moveTo>
                  <a:pt x="54863" y="0"/>
                </a:moveTo>
                <a:lnTo>
                  <a:pt x="35560" y="0"/>
                </a:lnTo>
                <a:lnTo>
                  <a:pt x="20954" y="14224"/>
                </a:lnTo>
                <a:lnTo>
                  <a:pt x="0" y="20446"/>
                </a:lnTo>
                <a:lnTo>
                  <a:pt x="0" y="41020"/>
                </a:lnTo>
                <a:lnTo>
                  <a:pt x="27431" y="26796"/>
                </a:lnTo>
                <a:lnTo>
                  <a:pt x="27431" y="92963"/>
                </a:lnTo>
                <a:lnTo>
                  <a:pt x="54863" y="92963"/>
                </a:lnTo>
                <a:lnTo>
                  <a:pt x="548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887029" y="1598866"/>
            <a:ext cx="4884420" cy="4553585"/>
            <a:chOff x="1887029" y="1598866"/>
            <a:chExt cx="4884420" cy="4553585"/>
          </a:xfrm>
        </p:grpSpPr>
        <p:sp>
          <p:nvSpPr>
            <p:cNvPr id="10" name="object 10"/>
            <p:cNvSpPr/>
            <p:nvPr/>
          </p:nvSpPr>
          <p:spPr>
            <a:xfrm>
              <a:off x="1917192" y="1609343"/>
              <a:ext cx="4843780" cy="4532630"/>
            </a:xfrm>
            <a:custGeom>
              <a:avLst/>
              <a:gdLst/>
              <a:ahLst/>
              <a:cxnLst/>
              <a:rect l="l" t="t" r="r" b="b"/>
              <a:pathLst>
                <a:path w="4843780" h="4532630">
                  <a:moveTo>
                    <a:pt x="0" y="0"/>
                  </a:moveTo>
                  <a:lnTo>
                    <a:pt x="0" y="4532376"/>
                  </a:lnTo>
                  <a:lnTo>
                    <a:pt x="4843272" y="4532376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17192" y="2215895"/>
              <a:ext cx="4175760" cy="3522345"/>
            </a:xfrm>
            <a:custGeom>
              <a:avLst/>
              <a:gdLst/>
              <a:ahLst/>
              <a:cxnLst/>
              <a:rect l="l" t="t" r="r" b="b"/>
              <a:pathLst>
                <a:path w="4175760" h="3522345">
                  <a:moveTo>
                    <a:pt x="0" y="3521964"/>
                  </a:moveTo>
                  <a:lnTo>
                    <a:pt x="4175759" y="0"/>
                  </a:lnTo>
                </a:path>
              </a:pathLst>
            </a:custGeom>
            <a:ln w="60325">
              <a:solidFill>
                <a:srgbClr val="5F16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301877" y="1077213"/>
            <a:ext cx="517525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60170">
              <a:lnSpc>
                <a:spcPct val="100000"/>
              </a:lnSpc>
              <a:spcBef>
                <a:spcPts val="105"/>
              </a:spcBef>
            </a:pPr>
            <a:r>
              <a:rPr sz="2550" b="1" baseline="1633" dirty="0">
                <a:latin typeface="Arial"/>
                <a:cs typeface="Arial"/>
              </a:rPr>
              <a:t>(a)</a:t>
            </a:r>
            <a:r>
              <a:rPr sz="2550" b="1" spc="637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Producer</a:t>
            </a:r>
            <a:r>
              <a:rPr sz="2550" b="1" spc="-37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Surplus</a:t>
            </a:r>
            <a:r>
              <a:rPr sz="2550" b="1" spc="-60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at</a:t>
            </a:r>
            <a:r>
              <a:rPr sz="2550" b="1" spc="-30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Price</a:t>
            </a:r>
            <a:r>
              <a:rPr sz="2550" b="1" spc="-112" baseline="1633" dirty="0">
                <a:latin typeface="Arial"/>
                <a:cs typeface="Arial"/>
              </a:rPr>
              <a:t> </a:t>
            </a:r>
            <a:r>
              <a:rPr sz="1700" b="1" i="1" spc="-6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70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 marL="4499610">
              <a:lnSpc>
                <a:spcPct val="100000"/>
              </a:lnSpc>
              <a:spcBef>
                <a:spcPts val="610"/>
              </a:spcBef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7755" y="4078223"/>
            <a:ext cx="121919" cy="12191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037079" y="3865626"/>
            <a:ext cx="17018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B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57755" y="4078223"/>
            <a:ext cx="2025650" cy="1720850"/>
            <a:chOff x="1857755" y="4078223"/>
            <a:chExt cx="2025650" cy="172085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57755" y="5676899"/>
              <a:ext cx="121919" cy="12191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41420" y="4078223"/>
              <a:ext cx="141731" cy="121919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3896359" y="4120718"/>
            <a:ext cx="18224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C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917192" y="4139184"/>
            <a:ext cx="1905000" cy="2002789"/>
          </a:xfrm>
          <a:custGeom>
            <a:avLst/>
            <a:gdLst/>
            <a:ahLst/>
            <a:cxnLst/>
            <a:rect l="l" t="t" r="r" b="b"/>
            <a:pathLst>
              <a:path w="1905000" h="2002789">
                <a:moveTo>
                  <a:pt x="0" y="0"/>
                </a:moveTo>
                <a:lnTo>
                  <a:pt x="1904999" y="0"/>
                </a:lnTo>
                <a:lnTo>
                  <a:pt x="1904999" y="2002536"/>
                </a:lnTo>
              </a:path>
            </a:pathLst>
          </a:custGeom>
          <a:ln w="20637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90802" y="3994150"/>
            <a:ext cx="17018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spc="-5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37079" y="5705730"/>
            <a:ext cx="17018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07007" y="6210784"/>
            <a:ext cx="14605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94557" y="6210784"/>
            <a:ext cx="273685" cy="303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i="1" spc="-25" dirty="0">
                <a:latin typeface="Arial"/>
                <a:cs typeface="Arial"/>
              </a:rPr>
              <a:t>Q</a:t>
            </a:r>
            <a:r>
              <a:rPr sz="1650" spc="-37" baseline="-20202" dirty="0">
                <a:latin typeface="Arial"/>
                <a:cs typeface="Arial"/>
              </a:rPr>
              <a:t>1</a:t>
            </a:r>
            <a:endParaRPr sz="1650" baseline="-20202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97117" y="6210784"/>
            <a:ext cx="90233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35582" y="4119117"/>
            <a:ext cx="10541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50" dirty="0"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90" dirty="0"/>
              <a:t> </a:t>
            </a:r>
            <a:r>
              <a:rPr dirty="0"/>
              <a:t>PRODUCER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46376" y="3349752"/>
            <a:ext cx="2897505" cy="2388235"/>
            <a:chOff x="2246376" y="3349752"/>
            <a:chExt cx="2897505" cy="2388235"/>
          </a:xfrm>
        </p:grpSpPr>
        <p:sp>
          <p:nvSpPr>
            <p:cNvPr id="3" name="object 3"/>
            <p:cNvSpPr/>
            <p:nvPr/>
          </p:nvSpPr>
          <p:spPr>
            <a:xfrm>
              <a:off x="2307336" y="4139184"/>
              <a:ext cx="1905000" cy="1598930"/>
            </a:xfrm>
            <a:custGeom>
              <a:avLst/>
              <a:gdLst/>
              <a:ahLst/>
              <a:cxnLst/>
              <a:rect l="l" t="t" r="r" b="b"/>
              <a:pathLst>
                <a:path w="1905000" h="1598929">
                  <a:moveTo>
                    <a:pt x="1905000" y="0"/>
                  </a:moveTo>
                  <a:lnTo>
                    <a:pt x="0" y="0"/>
                  </a:lnTo>
                  <a:lnTo>
                    <a:pt x="0" y="1598676"/>
                  </a:lnTo>
                  <a:lnTo>
                    <a:pt x="190500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07336" y="3349752"/>
              <a:ext cx="1905000" cy="789940"/>
            </a:xfrm>
            <a:custGeom>
              <a:avLst/>
              <a:gdLst/>
              <a:ahLst/>
              <a:cxnLst/>
              <a:rect l="l" t="t" r="r" b="b"/>
              <a:pathLst>
                <a:path w="1905000" h="789939">
                  <a:moveTo>
                    <a:pt x="1905000" y="0"/>
                  </a:moveTo>
                  <a:lnTo>
                    <a:pt x="0" y="0"/>
                  </a:lnTo>
                  <a:lnTo>
                    <a:pt x="0" y="789432"/>
                  </a:lnTo>
                  <a:lnTo>
                    <a:pt x="1905000" y="789432"/>
                  </a:lnTo>
                  <a:lnTo>
                    <a:pt x="1905000" y="0"/>
                  </a:lnTo>
                  <a:close/>
                </a:path>
              </a:pathLst>
            </a:custGeom>
            <a:solidFill>
              <a:srgbClr val="E1CF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12336" y="3349752"/>
              <a:ext cx="931544" cy="789940"/>
            </a:xfrm>
            <a:custGeom>
              <a:avLst/>
              <a:gdLst/>
              <a:ahLst/>
              <a:cxnLst/>
              <a:rect l="l" t="t" r="r" b="b"/>
              <a:pathLst>
                <a:path w="931545" h="789939">
                  <a:moveTo>
                    <a:pt x="931163" y="0"/>
                  </a:moveTo>
                  <a:lnTo>
                    <a:pt x="0" y="0"/>
                  </a:lnTo>
                  <a:lnTo>
                    <a:pt x="0" y="789432"/>
                  </a:lnTo>
                  <a:lnTo>
                    <a:pt x="931163" y="0"/>
                  </a:lnTo>
                  <a:close/>
                </a:path>
              </a:pathLst>
            </a:custGeom>
            <a:solidFill>
              <a:srgbClr val="C171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46376" y="4078224"/>
              <a:ext cx="141731" cy="137159"/>
            </a:xfrm>
            <a:prstGeom prst="rect">
              <a:avLst/>
            </a:prstGeom>
          </p:spPr>
        </p:pic>
      </p:grpSp>
      <p:sp>
        <p:nvSpPr>
          <p:cNvPr id="7" name="object 7"/>
          <p:cNvSpPr/>
          <p:nvPr/>
        </p:nvSpPr>
        <p:spPr>
          <a:xfrm>
            <a:off x="4212335" y="6141720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0" y="0"/>
                </a:moveTo>
                <a:lnTo>
                  <a:pt x="1524" y="1523"/>
                </a:lnTo>
              </a:path>
            </a:pathLst>
          </a:custGeom>
          <a:ln w="20637">
            <a:solidFill>
              <a:srgbClr val="5F210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246376" y="1598866"/>
            <a:ext cx="4913630" cy="4553585"/>
            <a:chOff x="2246376" y="1598866"/>
            <a:chExt cx="4913630" cy="4553585"/>
          </a:xfrm>
        </p:grpSpPr>
        <p:sp>
          <p:nvSpPr>
            <p:cNvPr id="9" name="object 9"/>
            <p:cNvSpPr/>
            <p:nvPr/>
          </p:nvSpPr>
          <p:spPr>
            <a:xfrm>
              <a:off x="2307336" y="4139183"/>
              <a:ext cx="1905000" cy="1905"/>
            </a:xfrm>
            <a:custGeom>
              <a:avLst/>
              <a:gdLst/>
              <a:ahLst/>
              <a:cxnLst/>
              <a:rect l="l" t="t" r="r" b="b"/>
              <a:pathLst>
                <a:path w="1905000" h="1904">
                  <a:moveTo>
                    <a:pt x="0" y="0"/>
                  </a:moveTo>
                  <a:lnTo>
                    <a:pt x="1905000" y="1524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07336" y="2215895"/>
              <a:ext cx="4173220" cy="3522345"/>
            </a:xfrm>
            <a:custGeom>
              <a:avLst/>
              <a:gdLst/>
              <a:ahLst/>
              <a:cxnLst/>
              <a:rect l="l" t="t" r="r" b="b"/>
              <a:pathLst>
                <a:path w="4173220" h="3522345">
                  <a:moveTo>
                    <a:pt x="0" y="3521964"/>
                  </a:moveTo>
                  <a:lnTo>
                    <a:pt x="4172712" y="0"/>
                  </a:lnTo>
                </a:path>
              </a:pathLst>
            </a:custGeom>
            <a:ln w="60325">
              <a:solidFill>
                <a:srgbClr val="5F16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6376" y="5676900"/>
              <a:ext cx="141731" cy="1371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30040" y="4078224"/>
              <a:ext cx="141732" cy="13715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212336" y="4148327"/>
              <a:ext cx="1905" cy="1993900"/>
            </a:xfrm>
            <a:custGeom>
              <a:avLst/>
              <a:gdLst/>
              <a:ahLst/>
              <a:cxnLst/>
              <a:rect l="l" t="t" r="r" b="b"/>
              <a:pathLst>
                <a:path w="1904" h="1993900">
                  <a:moveTo>
                    <a:pt x="0" y="0"/>
                  </a:moveTo>
                  <a:lnTo>
                    <a:pt x="1524" y="1993392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07336" y="1609343"/>
              <a:ext cx="4841875" cy="4532630"/>
            </a:xfrm>
            <a:custGeom>
              <a:avLst/>
              <a:gdLst/>
              <a:ahLst/>
              <a:cxnLst/>
              <a:rect l="l" t="t" r="r" b="b"/>
              <a:pathLst>
                <a:path w="4841875" h="4532630">
                  <a:moveTo>
                    <a:pt x="0" y="0"/>
                  </a:moveTo>
                  <a:lnTo>
                    <a:pt x="0" y="4532376"/>
                  </a:lnTo>
                  <a:lnTo>
                    <a:pt x="4841747" y="4532376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60591" y="1243583"/>
            <a:ext cx="74675" cy="92963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681352" y="1077213"/>
            <a:ext cx="4590415" cy="7569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87475">
              <a:lnSpc>
                <a:spcPct val="100000"/>
              </a:lnSpc>
              <a:spcBef>
                <a:spcPts val="105"/>
              </a:spcBef>
            </a:pPr>
            <a:r>
              <a:rPr sz="2550" b="1" baseline="1633" dirty="0">
                <a:latin typeface="Arial"/>
                <a:cs typeface="Arial"/>
              </a:rPr>
              <a:t>(b)</a:t>
            </a:r>
            <a:r>
              <a:rPr sz="2550" b="1" spc="-52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Producer</a:t>
            </a:r>
            <a:r>
              <a:rPr sz="2550" b="1" spc="-60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Surplus</a:t>
            </a:r>
            <a:r>
              <a:rPr sz="2550" b="1" spc="-30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at</a:t>
            </a:r>
            <a:r>
              <a:rPr sz="2550" b="1" spc="-30" baseline="1633" dirty="0">
                <a:latin typeface="Arial"/>
                <a:cs typeface="Arial"/>
              </a:rPr>
              <a:t> </a:t>
            </a:r>
            <a:r>
              <a:rPr sz="2550" b="1" baseline="1633" dirty="0">
                <a:latin typeface="Arial"/>
                <a:cs typeface="Arial"/>
              </a:rPr>
              <a:t>Price</a:t>
            </a:r>
            <a:r>
              <a:rPr sz="2550" b="1" spc="-97" baseline="1633" dirty="0">
                <a:latin typeface="Arial"/>
                <a:cs typeface="Arial"/>
              </a:rPr>
              <a:t> </a:t>
            </a:r>
            <a:r>
              <a:rPr sz="1700" b="1" i="1" spc="-5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70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44877" y="3994150"/>
            <a:ext cx="3009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700" i="1" spc="-25" dirty="0">
                <a:latin typeface="Arial"/>
                <a:cs typeface="Arial"/>
              </a:rPr>
              <a:t>P</a:t>
            </a:r>
            <a:r>
              <a:rPr sz="1650" spc="-37" baseline="-20202" dirty="0">
                <a:latin typeface="Arial"/>
                <a:cs typeface="Arial"/>
              </a:rPr>
              <a:t>1</a:t>
            </a:r>
            <a:endParaRPr sz="1650" baseline="-20202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17654" y="3873500"/>
            <a:ext cx="1885314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B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88535" y="4129277"/>
            <a:ext cx="1695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C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68390" y="1885314"/>
            <a:ext cx="68834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17654" y="4210050"/>
            <a:ext cx="1884680" cy="823594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63500" marR="958215" algn="ctr">
              <a:lnSpc>
                <a:spcPct val="103899"/>
              </a:lnSpc>
              <a:spcBef>
                <a:spcPts val="25"/>
              </a:spcBef>
            </a:pPr>
            <a:r>
              <a:rPr sz="1700" spc="-10" dirty="0">
                <a:latin typeface="Arial"/>
                <a:cs typeface="Arial"/>
              </a:rPr>
              <a:t>Initial producer surplus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296858" y="3339274"/>
            <a:ext cx="3018790" cy="2813050"/>
            <a:chOff x="2296858" y="3339274"/>
            <a:chExt cx="3018790" cy="2813050"/>
          </a:xfrm>
        </p:grpSpPr>
        <p:sp>
          <p:nvSpPr>
            <p:cNvPr id="23" name="object 23"/>
            <p:cNvSpPr/>
            <p:nvPr/>
          </p:nvSpPr>
          <p:spPr>
            <a:xfrm>
              <a:off x="2307335" y="3349751"/>
              <a:ext cx="2836545" cy="2792095"/>
            </a:xfrm>
            <a:custGeom>
              <a:avLst/>
              <a:gdLst/>
              <a:ahLst/>
              <a:cxnLst/>
              <a:rect l="l" t="t" r="r" b="b"/>
              <a:pathLst>
                <a:path w="2836545" h="2792095">
                  <a:moveTo>
                    <a:pt x="0" y="0"/>
                  </a:moveTo>
                  <a:lnTo>
                    <a:pt x="2836164" y="0"/>
                  </a:lnTo>
                  <a:lnTo>
                    <a:pt x="2836164" y="2791968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15611" y="3633215"/>
              <a:ext cx="789940" cy="769620"/>
            </a:xfrm>
            <a:custGeom>
              <a:avLst/>
              <a:gdLst/>
              <a:ahLst/>
              <a:cxnLst/>
              <a:rect l="l" t="t" r="r" b="b"/>
              <a:pathLst>
                <a:path w="789939" h="769620">
                  <a:moveTo>
                    <a:pt x="0" y="0"/>
                  </a:moveTo>
                  <a:lnTo>
                    <a:pt x="789432" y="769619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944877" y="3212973"/>
            <a:ext cx="30099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700" i="1" spc="-25" dirty="0">
                <a:latin typeface="Arial"/>
                <a:cs typeface="Arial"/>
              </a:rPr>
              <a:t>P</a:t>
            </a:r>
            <a:r>
              <a:rPr sz="1650" spc="-37" baseline="-20202" dirty="0">
                <a:latin typeface="Arial"/>
                <a:cs typeface="Arial"/>
              </a:rPr>
              <a:t>2</a:t>
            </a:r>
            <a:endParaRPr sz="1650" baseline="-20202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85232" y="4239767"/>
            <a:ext cx="1783080" cy="6477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40640" rIns="0" bIns="0" rtlCol="0">
            <a:spAutoFit/>
          </a:bodyPr>
          <a:lstStyle/>
          <a:p>
            <a:pPr marL="87630" marR="27305">
              <a:lnSpc>
                <a:spcPct val="104299"/>
              </a:lnSpc>
              <a:spcBef>
                <a:spcPts val="320"/>
              </a:spcBef>
            </a:pPr>
            <a:r>
              <a:rPr sz="1700" dirty="0">
                <a:latin typeface="Arial"/>
                <a:cs typeface="Arial"/>
              </a:rPr>
              <a:t>Producer </a:t>
            </a:r>
            <a:r>
              <a:rPr sz="1700" spc="-10" dirty="0">
                <a:latin typeface="Arial"/>
                <a:cs typeface="Arial"/>
              </a:rPr>
              <a:t>surplus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new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producers</a:t>
            </a:r>
            <a:endParaRPr sz="17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198876" y="2743200"/>
            <a:ext cx="142240" cy="850900"/>
          </a:xfrm>
          <a:custGeom>
            <a:avLst/>
            <a:gdLst/>
            <a:ahLst/>
            <a:cxnLst/>
            <a:rect l="l" t="t" r="r" b="b"/>
            <a:pathLst>
              <a:path w="142239" h="850900">
                <a:moveTo>
                  <a:pt x="0" y="0"/>
                </a:moveTo>
                <a:lnTo>
                  <a:pt x="141732" y="850391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630423" y="1892807"/>
            <a:ext cx="2026920" cy="890269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4130" rIns="0" bIns="0" rtlCol="0">
            <a:spAutoFit/>
          </a:bodyPr>
          <a:lstStyle/>
          <a:p>
            <a:pPr marL="127000" marR="26034">
              <a:lnSpc>
                <a:spcPct val="103899"/>
              </a:lnSpc>
              <a:spcBef>
                <a:spcPts val="190"/>
              </a:spcBef>
            </a:pPr>
            <a:r>
              <a:rPr sz="1700" dirty="0">
                <a:latin typeface="Arial"/>
                <a:cs typeface="Arial"/>
              </a:rPr>
              <a:t>Additional</a:t>
            </a:r>
            <a:r>
              <a:rPr sz="1700" spc="-10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producer </a:t>
            </a:r>
            <a:r>
              <a:rPr sz="1700" dirty="0">
                <a:latin typeface="Arial"/>
                <a:cs typeface="Arial"/>
              </a:rPr>
              <a:t>surplus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initial producers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246376" y="3288791"/>
            <a:ext cx="2978150" cy="137160"/>
            <a:chOff x="2246376" y="3288791"/>
            <a:chExt cx="2978150" cy="137160"/>
          </a:xfrm>
        </p:grpSpPr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46376" y="3288791"/>
              <a:ext cx="141731" cy="13716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30040" y="3288791"/>
              <a:ext cx="141732" cy="13716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82540" y="3288791"/>
              <a:ext cx="141732" cy="137160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2408682" y="3050794"/>
            <a:ext cx="18224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D</a:t>
            </a:r>
            <a:endParaRPr sz="17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120388" y="3011170"/>
            <a:ext cx="17018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E</a:t>
            </a:r>
            <a:endParaRPr sz="17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58815" y="3259073"/>
            <a:ext cx="15811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F</a:t>
            </a:r>
            <a:endParaRPr sz="17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212335" y="3354323"/>
            <a:ext cx="0" cy="795655"/>
          </a:xfrm>
          <a:custGeom>
            <a:avLst/>
            <a:gdLst/>
            <a:ahLst/>
            <a:cxnLst/>
            <a:rect l="l" t="t" r="r" b="b"/>
            <a:pathLst>
              <a:path h="795654">
                <a:moveTo>
                  <a:pt x="0" y="0"/>
                </a:moveTo>
                <a:lnTo>
                  <a:pt x="0" y="795527"/>
                </a:lnTo>
              </a:path>
            </a:pathLst>
          </a:custGeom>
          <a:ln w="20637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90" dirty="0"/>
              <a:t> </a:t>
            </a:r>
            <a:r>
              <a:rPr dirty="0"/>
              <a:t>PRODUCER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2416555" y="5712131"/>
            <a:ext cx="17018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86482" y="6216604"/>
            <a:ext cx="146050" cy="267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074033" y="6216604"/>
            <a:ext cx="273685" cy="304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i="1" spc="-25" dirty="0">
                <a:latin typeface="Arial"/>
                <a:cs typeface="Arial"/>
              </a:rPr>
              <a:t>Q</a:t>
            </a:r>
            <a:r>
              <a:rPr sz="1650" spc="-37" baseline="-20202" dirty="0">
                <a:latin typeface="Arial"/>
                <a:cs typeface="Arial"/>
              </a:rPr>
              <a:t>1</a:t>
            </a:r>
            <a:endParaRPr sz="1650" baseline="-20202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017389" y="6216604"/>
            <a:ext cx="273050" cy="304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i="1" spc="-25" dirty="0">
                <a:latin typeface="Arial"/>
                <a:cs typeface="Arial"/>
              </a:rPr>
              <a:t>Q</a:t>
            </a:r>
            <a:r>
              <a:rPr sz="1650" spc="-37" baseline="-20202" dirty="0">
                <a:latin typeface="Arial"/>
                <a:cs typeface="Arial"/>
              </a:rPr>
              <a:t>2</a:t>
            </a:r>
            <a:endParaRPr sz="1650" baseline="-20202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276594" y="6210784"/>
            <a:ext cx="90233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036559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EFFICIENCY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address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following question: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define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efficiency?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3721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efficient</a:t>
            </a:r>
            <a:r>
              <a:rPr sz="2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maximizes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consumer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+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producer</a:t>
            </a:r>
            <a:r>
              <a:rPr sz="2000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913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dirty="0"/>
              <a:t>MARKET</a:t>
            </a:r>
            <a:r>
              <a:rPr spc="-25" dirty="0"/>
              <a:t> </a:t>
            </a:r>
            <a:r>
              <a:rPr spc="-10" dirty="0"/>
              <a:t>EFFICIENCY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092555"/>
            <a:ext cx="4056379" cy="33178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spc="-30" dirty="0">
                <a:latin typeface="Calibri"/>
                <a:cs typeface="Calibri"/>
              </a:rPr>
              <a:t>Total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surplus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surplus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30" dirty="0">
                <a:latin typeface="Calibri"/>
                <a:cs typeface="Calibri"/>
              </a:rPr>
              <a:t>Total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surplus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Value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buyers</a:t>
            </a:r>
            <a:endParaRPr sz="2000">
              <a:latin typeface="Calibri"/>
              <a:cs typeface="Calibri"/>
            </a:endParaRPr>
          </a:p>
          <a:p>
            <a:pPr marL="6858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Amount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paid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by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buyers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+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Amount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received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by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sellers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–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sellers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59052" y="3502152"/>
            <a:ext cx="2589530" cy="2181225"/>
          </a:xfrm>
          <a:custGeom>
            <a:avLst/>
            <a:gdLst/>
            <a:ahLst/>
            <a:cxnLst/>
            <a:rect l="l" t="t" r="r" b="b"/>
            <a:pathLst>
              <a:path w="2589529" h="2181225">
                <a:moveTo>
                  <a:pt x="2589276" y="0"/>
                </a:moveTo>
                <a:lnTo>
                  <a:pt x="0" y="0"/>
                </a:lnTo>
                <a:lnTo>
                  <a:pt x="0" y="2180844"/>
                </a:lnTo>
                <a:lnTo>
                  <a:pt x="2589276" y="0"/>
                </a:lnTo>
                <a:close/>
              </a:path>
            </a:pathLst>
          </a:custGeom>
          <a:solidFill>
            <a:srgbClr val="E1CF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29129" y="3881373"/>
            <a:ext cx="848994" cy="5149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6520" marR="5080" indent="-84455">
              <a:lnSpc>
                <a:spcPct val="100899"/>
              </a:lnSpc>
              <a:spcBef>
                <a:spcPts val="75"/>
              </a:spcBef>
            </a:pPr>
            <a:r>
              <a:rPr sz="1600" spc="-10" dirty="0">
                <a:latin typeface="Arial"/>
                <a:cs typeface="Arial"/>
              </a:rPr>
              <a:t>Producer surplus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59052" y="1321308"/>
            <a:ext cx="2589530" cy="2181225"/>
          </a:xfrm>
          <a:custGeom>
            <a:avLst/>
            <a:gdLst/>
            <a:ahLst/>
            <a:cxnLst/>
            <a:rect l="l" t="t" r="r" b="b"/>
            <a:pathLst>
              <a:path w="2589529" h="2181225">
                <a:moveTo>
                  <a:pt x="0" y="0"/>
                </a:moveTo>
                <a:lnTo>
                  <a:pt x="0" y="2180843"/>
                </a:lnTo>
                <a:lnTo>
                  <a:pt x="2589276" y="2180843"/>
                </a:lnTo>
                <a:lnTo>
                  <a:pt x="0" y="0"/>
                </a:lnTo>
                <a:close/>
              </a:path>
            </a:pathLst>
          </a:custGeom>
          <a:solidFill>
            <a:srgbClr val="B4D9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73757" y="2664967"/>
            <a:ext cx="961390" cy="5149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51765" marR="5080" indent="-139700">
              <a:lnSpc>
                <a:spcPct val="101000"/>
              </a:lnSpc>
              <a:spcBef>
                <a:spcPts val="75"/>
              </a:spcBef>
            </a:pPr>
            <a:r>
              <a:rPr sz="1600" spc="-10" dirty="0">
                <a:latin typeface="Arial"/>
                <a:cs typeface="Arial"/>
              </a:rPr>
              <a:t>Consumer surplus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550288" y="1033652"/>
            <a:ext cx="6334760" cy="5030470"/>
            <a:chOff x="1550288" y="1033652"/>
            <a:chExt cx="6334760" cy="5030470"/>
          </a:xfrm>
        </p:grpSpPr>
        <p:sp>
          <p:nvSpPr>
            <p:cNvPr id="7" name="object 7"/>
            <p:cNvSpPr/>
            <p:nvPr/>
          </p:nvSpPr>
          <p:spPr>
            <a:xfrm>
              <a:off x="1559813" y="1043177"/>
              <a:ext cx="6315710" cy="5011420"/>
            </a:xfrm>
            <a:custGeom>
              <a:avLst/>
              <a:gdLst/>
              <a:ahLst/>
              <a:cxnLst/>
              <a:rect l="l" t="t" r="r" b="b"/>
              <a:pathLst>
                <a:path w="6315709" h="5011420">
                  <a:moveTo>
                    <a:pt x="0" y="0"/>
                  </a:moveTo>
                  <a:lnTo>
                    <a:pt x="0" y="5010912"/>
                  </a:lnTo>
                  <a:lnTo>
                    <a:pt x="6315456" y="501091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78101" y="3502913"/>
              <a:ext cx="2571115" cy="2551430"/>
            </a:xfrm>
            <a:custGeom>
              <a:avLst/>
              <a:gdLst/>
              <a:ahLst/>
              <a:cxnLst/>
              <a:rect l="l" t="t" r="r" b="b"/>
              <a:pathLst>
                <a:path w="2571115" h="2551429">
                  <a:moveTo>
                    <a:pt x="0" y="0"/>
                  </a:moveTo>
                  <a:lnTo>
                    <a:pt x="2570988" y="0"/>
                  </a:lnTo>
                  <a:lnTo>
                    <a:pt x="2570988" y="2551176"/>
                  </a:lnTo>
                </a:path>
              </a:pathLst>
            </a:custGeom>
            <a:ln w="19050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76375" y="1007110"/>
            <a:ext cx="521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1500" y="609793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51293" y="6091224"/>
            <a:ext cx="8470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7476" y="3341370"/>
            <a:ext cx="1030605" cy="5149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Equilibrium</a:t>
            </a:r>
            <a:endParaRPr sz="1600">
              <a:latin typeface="Arial"/>
              <a:cs typeface="Arial"/>
            </a:endParaRPr>
          </a:p>
          <a:p>
            <a:pPr marR="26670" algn="r">
              <a:lnSpc>
                <a:spcPct val="100000"/>
              </a:lnSpc>
              <a:spcBef>
                <a:spcPts val="20"/>
              </a:spcBef>
            </a:pPr>
            <a:r>
              <a:rPr sz="1600" spc="-10" dirty="0">
                <a:latin typeface="Arial"/>
                <a:cs typeface="Arial"/>
              </a:rPr>
              <a:t>price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44010" y="6097930"/>
            <a:ext cx="1030605" cy="5149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53670" marR="5080" indent="-141605">
              <a:lnSpc>
                <a:spcPct val="101000"/>
              </a:lnSpc>
              <a:spcBef>
                <a:spcPts val="75"/>
              </a:spcBef>
            </a:pPr>
            <a:r>
              <a:rPr sz="1600" spc="-10" dirty="0">
                <a:latin typeface="Arial"/>
                <a:cs typeface="Arial"/>
              </a:rPr>
              <a:t>Equilibrium quantity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505711" y="1246632"/>
            <a:ext cx="4414520" cy="4464685"/>
            <a:chOff x="1505711" y="1246632"/>
            <a:chExt cx="4414520" cy="4464685"/>
          </a:xfrm>
        </p:grpSpPr>
        <p:sp>
          <p:nvSpPr>
            <p:cNvPr id="15" name="object 15"/>
            <p:cNvSpPr/>
            <p:nvPr/>
          </p:nvSpPr>
          <p:spPr>
            <a:xfrm>
              <a:off x="1559051" y="2005584"/>
              <a:ext cx="4333240" cy="3677920"/>
            </a:xfrm>
            <a:custGeom>
              <a:avLst/>
              <a:gdLst/>
              <a:ahLst/>
              <a:cxnLst/>
              <a:rect l="l" t="t" r="r" b="b"/>
              <a:pathLst>
                <a:path w="4333240" h="3677920">
                  <a:moveTo>
                    <a:pt x="0" y="3677412"/>
                  </a:moveTo>
                  <a:lnTo>
                    <a:pt x="4332732" y="0"/>
                  </a:lnTo>
                </a:path>
              </a:pathLst>
            </a:custGeom>
            <a:ln w="55562">
              <a:solidFill>
                <a:srgbClr val="5F16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59051" y="1321308"/>
              <a:ext cx="4333240" cy="3660775"/>
            </a:xfrm>
            <a:custGeom>
              <a:avLst/>
              <a:gdLst/>
              <a:ahLst/>
              <a:cxnLst/>
              <a:rect l="l" t="t" r="r" b="b"/>
              <a:pathLst>
                <a:path w="4333240" h="3660775">
                  <a:moveTo>
                    <a:pt x="0" y="0"/>
                  </a:moveTo>
                  <a:lnTo>
                    <a:pt x="4332732" y="3660648"/>
                  </a:lnTo>
                </a:path>
              </a:pathLst>
            </a:custGeom>
            <a:ln w="55562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5711" y="1246632"/>
              <a:ext cx="128015" cy="129539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1641729" y="1093088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05711" y="5609844"/>
            <a:ext cx="128015" cy="129540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1635379" y="5637072"/>
            <a:ext cx="172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5396" y="4925567"/>
            <a:ext cx="129539" cy="111251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5800090" y="4864100"/>
            <a:ext cx="986790" cy="447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7645">
              <a:lnSpc>
                <a:spcPts val="166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Demand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60"/>
              </a:lnSpc>
            </a:pPr>
            <a:r>
              <a:rPr sz="1600" spc="-50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5396" y="1949195"/>
            <a:ext cx="129539" cy="111251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5800090" y="1720087"/>
            <a:ext cx="847725" cy="440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35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D</a:t>
            </a:r>
            <a:endParaRPr sz="1600">
              <a:latin typeface="Arial"/>
              <a:cs typeface="Arial"/>
            </a:endParaRPr>
          </a:p>
          <a:p>
            <a:pPr marL="213995">
              <a:lnSpc>
                <a:spcPts val="1635"/>
              </a:lnSpc>
            </a:pPr>
            <a:r>
              <a:rPr sz="1600" spc="-10" dirty="0">
                <a:latin typeface="Arial"/>
                <a:cs typeface="Arial"/>
              </a:rPr>
              <a:t>Supply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73652" y="3429000"/>
            <a:ext cx="128015" cy="128015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266438" y="3390646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MARKET</a:t>
            </a:r>
            <a:r>
              <a:rPr spc="-25" dirty="0"/>
              <a:t> </a:t>
            </a:r>
            <a:r>
              <a:rPr dirty="0"/>
              <a:t>EFFICIENCY</a:t>
            </a:r>
            <a:r>
              <a:rPr spc="-40" dirty="0"/>
              <a:t> </a:t>
            </a:r>
            <a:r>
              <a:rPr dirty="0"/>
              <a:t>-</a:t>
            </a:r>
            <a:r>
              <a:rPr spc="-25" dirty="0"/>
              <a:t> </a:t>
            </a:r>
            <a:r>
              <a:rPr spc="-50" dirty="0"/>
              <a:t>TOTAL</a:t>
            </a:r>
            <a:r>
              <a:rPr spc="-35" dirty="0"/>
              <a:t> </a:t>
            </a:r>
            <a:r>
              <a:rPr spc="-10" dirty="0"/>
              <a:t>SURPLUS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913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dirty="0"/>
              <a:t>MARKET</a:t>
            </a:r>
            <a:r>
              <a:rPr spc="-25" dirty="0"/>
              <a:t> </a:t>
            </a:r>
            <a:r>
              <a:rPr spc="-10" dirty="0"/>
              <a:t>EFFICIENCY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9143" y="1152906"/>
            <a:ext cx="8182609" cy="3745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6319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generally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efficient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according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criterion.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000" dirty="0">
                <a:latin typeface="Calibri"/>
                <a:cs typeface="Calibri"/>
              </a:rPr>
              <a:t>(cases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will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be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discussed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upcoming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chapters).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markets: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consumed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highest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willingness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pay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highly).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produced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lowest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maximizes</a:t>
            </a:r>
            <a:r>
              <a:rPr sz="20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surplus.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2470" cy="3135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REVISITING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EQUILIBRIUM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allocation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resources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efficient</a:t>
            </a:r>
            <a:r>
              <a:rPr sz="2000" spc="-10" dirty="0">
                <a:latin typeface="Calibri"/>
                <a:cs typeface="Calibri"/>
              </a:rPr>
              <a:t>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Does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satisfied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possible?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Can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find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 </a:t>
            </a:r>
            <a:r>
              <a:rPr sz="2000" dirty="0">
                <a:latin typeface="Calibri"/>
                <a:cs typeface="Calibri"/>
              </a:rPr>
              <a:t>equilibrium,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allows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levels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satisfaction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producers?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MARKET</a:t>
            </a:r>
            <a:r>
              <a:rPr sz="2400" spc="-135" dirty="0"/>
              <a:t> </a:t>
            </a:r>
            <a:r>
              <a:rPr sz="2400" spc="-10" dirty="0"/>
              <a:t>EFFICIENCY</a:t>
            </a:r>
            <a:endParaRPr sz="2400"/>
          </a:p>
        </p:txBody>
      </p:sp>
      <p:grpSp>
        <p:nvGrpSpPr>
          <p:cNvPr id="3" name="object 3"/>
          <p:cNvGrpSpPr/>
          <p:nvPr/>
        </p:nvGrpSpPr>
        <p:grpSpPr>
          <a:xfrm>
            <a:off x="2192908" y="1062100"/>
            <a:ext cx="5476240" cy="4544695"/>
            <a:chOff x="2192908" y="1062100"/>
            <a:chExt cx="5476240" cy="4544695"/>
          </a:xfrm>
        </p:grpSpPr>
        <p:sp>
          <p:nvSpPr>
            <p:cNvPr id="4" name="object 4"/>
            <p:cNvSpPr/>
            <p:nvPr/>
          </p:nvSpPr>
          <p:spPr>
            <a:xfrm>
              <a:off x="2291333" y="1160525"/>
              <a:ext cx="4822190" cy="4112260"/>
            </a:xfrm>
            <a:custGeom>
              <a:avLst/>
              <a:gdLst/>
              <a:ahLst/>
              <a:cxnLst/>
              <a:rect l="l" t="t" r="r" b="b"/>
              <a:pathLst>
                <a:path w="4822190" h="4112260">
                  <a:moveTo>
                    <a:pt x="0" y="4111752"/>
                  </a:moveTo>
                  <a:lnTo>
                    <a:pt x="4821936" y="4111752"/>
                  </a:lnTo>
                  <a:lnTo>
                    <a:pt x="4821936" y="0"/>
                  </a:lnTo>
                  <a:lnTo>
                    <a:pt x="0" y="0"/>
                  </a:lnTo>
                  <a:lnTo>
                    <a:pt x="0" y="4111752"/>
                  </a:lnTo>
                  <a:close/>
                </a:path>
              </a:pathLst>
            </a:custGeom>
            <a:ln w="19685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91333" y="1160525"/>
              <a:ext cx="4822190" cy="4112260"/>
            </a:xfrm>
            <a:custGeom>
              <a:avLst/>
              <a:gdLst/>
              <a:ahLst/>
              <a:cxnLst/>
              <a:rect l="l" t="t" r="r" b="b"/>
              <a:pathLst>
                <a:path w="4822190" h="4112260">
                  <a:moveTo>
                    <a:pt x="0" y="4111752"/>
                  </a:moveTo>
                  <a:lnTo>
                    <a:pt x="4821936" y="4111752"/>
                  </a:lnTo>
                  <a:lnTo>
                    <a:pt x="4821936" y="0"/>
                  </a:lnTo>
                  <a:lnTo>
                    <a:pt x="0" y="0"/>
                  </a:lnTo>
                  <a:lnTo>
                    <a:pt x="0" y="4111752"/>
                  </a:lnTo>
                  <a:close/>
                </a:path>
              </a:pathLst>
            </a:custGeom>
            <a:ln w="1778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18943" y="1071371"/>
              <a:ext cx="5450205" cy="4535805"/>
            </a:xfrm>
            <a:custGeom>
              <a:avLst/>
              <a:gdLst/>
              <a:ahLst/>
              <a:cxnLst/>
              <a:rect l="l" t="t" r="r" b="b"/>
              <a:pathLst>
                <a:path w="5450205" h="4535805">
                  <a:moveTo>
                    <a:pt x="5449824" y="0"/>
                  </a:moveTo>
                  <a:lnTo>
                    <a:pt x="0" y="0"/>
                  </a:lnTo>
                  <a:lnTo>
                    <a:pt x="0" y="4535424"/>
                  </a:lnTo>
                  <a:lnTo>
                    <a:pt x="5449824" y="4535424"/>
                  </a:lnTo>
                  <a:lnTo>
                    <a:pt x="54498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19705" y="1072133"/>
              <a:ext cx="4803775" cy="4130040"/>
            </a:xfrm>
            <a:custGeom>
              <a:avLst/>
              <a:gdLst/>
              <a:ahLst/>
              <a:cxnLst/>
              <a:rect l="l" t="t" r="r" b="b"/>
              <a:pathLst>
                <a:path w="4803775" h="4130040">
                  <a:moveTo>
                    <a:pt x="0" y="0"/>
                  </a:moveTo>
                  <a:lnTo>
                    <a:pt x="0" y="4130040"/>
                  </a:lnTo>
                  <a:lnTo>
                    <a:pt x="4803648" y="4130040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311265" y="5207253"/>
            <a:ext cx="7981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latin typeface="Arial"/>
                <a:cs typeface="Arial"/>
              </a:rPr>
              <a:t>Quantity</a:t>
            </a:r>
            <a:endParaRPr sz="1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5704" y="992885"/>
            <a:ext cx="49275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latin typeface="Arial"/>
                <a:cs typeface="Arial"/>
              </a:rPr>
              <a:t>Price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54479" y="5213045"/>
            <a:ext cx="13208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latin typeface="Arial"/>
                <a:cs typeface="Arial"/>
              </a:rPr>
              <a:t>0</a:t>
            </a:r>
            <a:endParaRPr sz="15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19705" y="1268730"/>
            <a:ext cx="4036060" cy="3395979"/>
          </a:xfrm>
          <a:custGeom>
            <a:avLst/>
            <a:gdLst/>
            <a:ahLst/>
            <a:cxnLst/>
            <a:rect l="l" t="t" r="r" b="b"/>
            <a:pathLst>
              <a:path w="4036060" h="3395979">
                <a:moveTo>
                  <a:pt x="0" y="3395472"/>
                </a:moveTo>
                <a:lnTo>
                  <a:pt x="4035552" y="0"/>
                </a:lnTo>
              </a:path>
            </a:pathLst>
          </a:custGeom>
          <a:ln w="53974">
            <a:solidFill>
              <a:srgbClr val="5F161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285991" y="1167206"/>
            <a:ext cx="60960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Arial"/>
                <a:cs typeface="Arial"/>
              </a:rPr>
              <a:t>Supply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192718" y="1241742"/>
            <a:ext cx="4072890" cy="3940810"/>
            <a:chOff x="2192718" y="1241742"/>
            <a:chExt cx="4072890" cy="3940810"/>
          </a:xfrm>
        </p:grpSpPr>
        <p:sp>
          <p:nvSpPr>
            <p:cNvPr id="14" name="object 14"/>
            <p:cNvSpPr/>
            <p:nvPr/>
          </p:nvSpPr>
          <p:spPr>
            <a:xfrm>
              <a:off x="2219705" y="1268730"/>
              <a:ext cx="4018915" cy="3395979"/>
            </a:xfrm>
            <a:custGeom>
              <a:avLst/>
              <a:gdLst/>
              <a:ahLst/>
              <a:cxnLst/>
              <a:rect l="l" t="t" r="r" b="b"/>
              <a:pathLst>
                <a:path w="4018915" h="3395979">
                  <a:moveTo>
                    <a:pt x="0" y="0"/>
                  </a:moveTo>
                  <a:lnTo>
                    <a:pt x="4018788" y="3395472"/>
                  </a:lnTo>
                </a:path>
              </a:pathLst>
            </a:custGeom>
            <a:ln w="53975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83077" y="3896106"/>
              <a:ext cx="161925" cy="1286510"/>
            </a:xfrm>
            <a:custGeom>
              <a:avLst/>
              <a:gdLst/>
              <a:ahLst/>
              <a:cxnLst/>
              <a:rect l="l" t="t" r="r" b="b"/>
              <a:pathLst>
                <a:path w="161925" h="1286510">
                  <a:moveTo>
                    <a:pt x="81025" y="107950"/>
                  </a:moveTo>
                  <a:lnTo>
                    <a:pt x="53953" y="125941"/>
                  </a:lnTo>
                  <a:lnTo>
                    <a:pt x="52577" y="1286256"/>
                  </a:lnTo>
                  <a:lnTo>
                    <a:pt x="106552" y="1286256"/>
                  </a:lnTo>
                  <a:lnTo>
                    <a:pt x="107928" y="125941"/>
                  </a:lnTo>
                  <a:lnTo>
                    <a:pt x="81025" y="107950"/>
                  </a:lnTo>
                  <a:close/>
                </a:path>
                <a:path w="161925" h="1286510">
                  <a:moveTo>
                    <a:pt x="134958" y="107950"/>
                  </a:moveTo>
                  <a:lnTo>
                    <a:pt x="107950" y="107950"/>
                  </a:lnTo>
                  <a:lnTo>
                    <a:pt x="107928" y="125941"/>
                  </a:lnTo>
                  <a:lnTo>
                    <a:pt x="161925" y="162052"/>
                  </a:lnTo>
                  <a:lnTo>
                    <a:pt x="134958" y="107950"/>
                  </a:lnTo>
                  <a:close/>
                </a:path>
                <a:path w="161925" h="1286510">
                  <a:moveTo>
                    <a:pt x="81152" y="0"/>
                  </a:moveTo>
                  <a:lnTo>
                    <a:pt x="0" y="161798"/>
                  </a:lnTo>
                  <a:lnTo>
                    <a:pt x="53953" y="125941"/>
                  </a:lnTo>
                  <a:lnTo>
                    <a:pt x="53975" y="107950"/>
                  </a:lnTo>
                  <a:lnTo>
                    <a:pt x="134958" y="107950"/>
                  </a:lnTo>
                  <a:lnTo>
                    <a:pt x="81152" y="0"/>
                  </a:lnTo>
                  <a:close/>
                </a:path>
                <a:path w="161925" h="1286510">
                  <a:moveTo>
                    <a:pt x="81025" y="107950"/>
                  </a:moveTo>
                  <a:lnTo>
                    <a:pt x="53975" y="107950"/>
                  </a:lnTo>
                  <a:lnTo>
                    <a:pt x="53953" y="125941"/>
                  </a:lnTo>
                  <a:lnTo>
                    <a:pt x="81025" y="107950"/>
                  </a:lnTo>
                  <a:close/>
                </a:path>
                <a:path w="161925" h="1286510">
                  <a:moveTo>
                    <a:pt x="107950" y="107950"/>
                  </a:moveTo>
                  <a:lnTo>
                    <a:pt x="81025" y="107950"/>
                  </a:lnTo>
                  <a:lnTo>
                    <a:pt x="107928" y="125941"/>
                  </a:lnTo>
                  <a:lnTo>
                    <a:pt x="107950" y="107950"/>
                  </a:lnTo>
                  <a:close/>
                </a:path>
              </a:pathLst>
            </a:custGeom>
            <a:solidFill>
              <a:srgbClr val="5F16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316217" y="4640071"/>
            <a:ext cx="6978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Arial"/>
                <a:cs typeface="Arial"/>
              </a:rPr>
              <a:t>Demand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29229" y="4233798"/>
            <a:ext cx="578485" cy="73215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065" marR="5080" indent="-3810" algn="ctr">
              <a:lnSpc>
                <a:spcPct val="104500"/>
              </a:lnSpc>
              <a:spcBef>
                <a:spcPts val="15"/>
              </a:spcBef>
            </a:pPr>
            <a:r>
              <a:rPr sz="1500" spc="-20" dirty="0">
                <a:latin typeface="Arial"/>
                <a:cs typeface="Arial"/>
              </a:rPr>
              <a:t>Cost</a:t>
            </a:r>
            <a:r>
              <a:rPr sz="1500" spc="50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to </a:t>
            </a:r>
            <a:r>
              <a:rPr sz="1500" spc="-10" dirty="0">
                <a:latin typeface="Arial"/>
                <a:cs typeface="Arial"/>
              </a:rPr>
              <a:t>sellers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478276" y="2574798"/>
            <a:ext cx="1520190" cy="2607945"/>
            <a:chOff x="3478276" y="2574798"/>
            <a:chExt cx="1520190" cy="2607945"/>
          </a:xfrm>
        </p:grpSpPr>
        <p:sp>
          <p:nvSpPr>
            <p:cNvPr id="19" name="object 19"/>
            <p:cNvSpPr/>
            <p:nvPr/>
          </p:nvSpPr>
          <p:spPr>
            <a:xfrm>
              <a:off x="4836160" y="2591562"/>
              <a:ext cx="161925" cy="2590800"/>
            </a:xfrm>
            <a:custGeom>
              <a:avLst/>
              <a:gdLst/>
              <a:ahLst/>
              <a:cxnLst/>
              <a:rect l="l" t="t" r="r" b="b"/>
              <a:pathLst>
                <a:path w="161925" h="2590800">
                  <a:moveTo>
                    <a:pt x="80899" y="107950"/>
                  </a:moveTo>
                  <a:lnTo>
                    <a:pt x="53963" y="125920"/>
                  </a:lnTo>
                  <a:lnTo>
                    <a:pt x="52450" y="2590800"/>
                  </a:lnTo>
                  <a:lnTo>
                    <a:pt x="106425" y="2590800"/>
                  </a:lnTo>
                  <a:lnTo>
                    <a:pt x="107916" y="161925"/>
                  </a:lnTo>
                  <a:lnTo>
                    <a:pt x="107876" y="125920"/>
                  </a:lnTo>
                  <a:lnTo>
                    <a:pt x="80899" y="107950"/>
                  </a:lnTo>
                  <a:close/>
                </a:path>
                <a:path w="161925" h="2590800">
                  <a:moveTo>
                    <a:pt x="81025" y="0"/>
                  </a:moveTo>
                  <a:lnTo>
                    <a:pt x="0" y="161925"/>
                  </a:lnTo>
                  <a:lnTo>
                    <a:pt x="53901" y="125962"/>
                  </a:lnTo>
                  <a:lnTo>
                    <a:pt x="53975" y="107950"/>
                  </a:lnTo>
                  <a:lnTo>
                    <a:pt x="134958" y="107950"/>
                  </a:lnTo>
                  <a:lnTo>
                    <a:pt x="81025" y="0"/>
                  </a:lnTo>
                  <a:close/>
                </a:path>
                <a:path w="161925" h="2590800">
                  <a:moveTo>
                    <a:pt x="134958" y="107950"/>
                  </a:moveTo>
                  <a:lnTo>
                    <a:pt x="107950" y="107950"/>
                  </a:lnTo>
                  <a:lnTo>
                    <a:pt x="107938" y="125962"/>
                  </a:lnTo>
                  <a:lnTo>
                    <a:pt x="161925" y="161925"/>
                  </a:lnTo>
                  <a:lnTo>
                    <a:pt x="134958" y="107950"/>
                  </a:lnTo>
                  <a:close/>
                </a:path>
                <a:path w="161925" h="2590800">
                  <a:moveTo>
                    <a:pt x="107950" y="107950"/>
                  </a:moveTo>
                  <a:lnTo>
                    <a:pt x="80899" y="107950"/>
                  </a:lnTo>
                  <a:lnTo>
                    <a:pt x="107938" y="125962"/>
                  </a:lnTo>
                  <a:lnTo>
                    <a:pt x="107950" y="107950"/>
                  </a:lnTo>
                  <a:close/>
                </a:path>
                <a:path w="161925" h="2590800">
                  <a:moveTo>
                    <a:pt x="80899" y="107950"/>
                  </a:moveTo>
                  <a:lnTo>
                    <a:pt x="53975" y="107950"/>
                  </a:lnTo>
                  <a:lnTo>
                    <a:pt x="53963" y="125920"/>
                  </a:lnTo>
                  <a:lnTo>
                    <a:pt x="80899" y="107950"/>
                  </a:lnTo>
                  <a:close/>
                </a:path>
              </a:pathLst>
            </a:custGeom>
            <a:solidFill>
              <a:srgbClr val="5F16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78276" y="2574798"/>
              <a:ext cx="161925" cy="2607945"/>
            </a:xfrm>
            <a:custGeom>
              <a:avLst/>
              <a:gdLst/>
              <a:ahLst/>
              <a:cxnLst/>
              <a:rect l="l" t="t" r="r" b="b"/>
              <a:pathLst>
                <a:path w="161925" h="2607945">
                  <a:moveTo>
                    <a:pt x="80899" y="107950"/>
                  </a:moveTo>
                  <a:lnTo>
                    <a:pt x="53964" y="125920"/>
                  </a:lnTo>
                  <a:lnTo>
                    <a:pt x="52450" y="2607564"/>
                  </a:lnTo>
                  <a:lnTo>
                    <a:pt x="106425" y="2607564"/>
                  </a:lnTo>
                  <a:lnTo>
                    <a:pt x="107917" y="161925"/>
                  </a:lnTo>
                  <a:lnTo>
                    <a:pt x="107876" y="125920"/>
                  </a:lnTo>
                  <a:lnTo>
                    <a:pt x="80899" y="107950"/>
                  </a:lnTo>
                  <a:close/>
                </a:path>
                <a:path w="161925" h="2607945">
                  <a:moveTo>
                    <a:pt x="81025" y="0"/>
                  </a:moveTo>
                  <a:lnTo>
                    <a:pt x="0" y="161925"/>
                  </a:lnTo>
                  <a:lnTo>
                    <a:pt x="53901" y="125962"/>
                  </a:lnTo>
                  <a:lnTo>
                    <a:pt x="53975" y="107950"/>
                  </a:lnTo>
                  <a:lnTo>
                    <a:pt x="134958" y="107950"/>
                  </a:lnTo>
                  <a:lnTo>
                    <a:pt x="81025" y="0"/>
                  </a:lnTo>
                  <a:close/>
                </a:path>
                <a:path w="161925" h="2607945">
                  <a:moveTo>
                    <a:pt x="134958" y="107950"/>
                  </a:moveTo>
                  <a:lnTo>
                    <a:pt x="107950" y="107950"/>
                  </a:lnTo>
                  <a:lnTo>
                    <a:pt x="107939" y="125962"/>
                  </a:lnTo>
                  <a:lnTo>
                    <a:pt x="161925" y="161925"/>
                  </a:lnTo>
                  <a:lnTo>
                    <a:pt x="134958" y="107950"/>
                  </a:lnTo>
                  <a:close/>
                </a:path>
                <a:path w="161925" h="2607945">
                  <a:moveTo>
                    <a:pt x="107950" y="107950"/>
                  </a:moveTo>
                  <a:lnTo>
                    <a:pt x="80899" y="107950"/>
                  </a:lnTo>
                  <a:lnTo>
                    <a:pt x="107939" y="125962"/>
                  </a:lnTo>
                  <a:lnTo>
                    <a:pt x="107950" y="107950"/>
                  </a:lnTo>
                  <a:close/>
                </a:path>
                <a:path w="161925" h="2607945">
                  <a:moveTo>
                    <a:pt x="80899" y="107950"/>
                  </a:moveTo>
                  <a:lnTo>
                    <a:pt x="53975" y="107950"/>
                  </a:lnTo>
                  <a:lnTo>
                    <a:pt x="53964" y="125920"/>
                  </a:lnTo>
                  <a:lnTo>
                    <a:pt x="80899" y="107950"/>
                  </a:lnTo>
                  <a:close/>
                </a:path>
              </a:pathLst>
            </a:custGeom>
            <a:solidFill>
              <a:srgbClr val="004B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061965" y="2614040"/>
            <a:ext cx="578485" cy="73215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5080" algn="ctr">
              <a:lnSpc>
                <a:spcPct val="104500"/>
              </a:lnSpc>
              <a:spcBef>
                <a:spcPts val="15"/>
              </a:spcBef>
            </a:pPr>
            <a:r>
              <a:rPr sz="1500" spc="-20" dirty="0">
                <a:latin typeface="Arial"/>
                <a:cs typeface="Arial"/>
              </a:rPr>
              <a:t>Cost</a:t>
            </a:r>
            <a:r>
              <a:rPr sz="1500" spc="50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to </a:t>
            </a:r>
            <a:r>
              <a:rPr sz="1500" spc="-10" dirty="0">
                <a:latin typeface="Arial"/>
                <a:cs typeface="Arial"/>
              </a:rPr>
              <a:t>sellers</a:t>
            </a:r>
            <a:endParaRPr sz="1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21635" y="2614040"/>
            <a:ext cx="596900" cy="73215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14604" algn="ctr">
              <a:lnSpc>
                <a:spcPct val="104500"/>
              </a:lnSpc>
              <a:spcBef>
                <a:spcPts val="15"/>
              </a:spcBef>
            </a:pPr>
            <a:r>
              <a:rPr sz="1500" spc="-10" dirty="0">
                <a:latin typeface="Arial"/>
                <a:cs typeface="Arial"/>
              </a:rPr>
              <a:t>Value </a:t>
            </a:r>
            <a:r>
              <a:rPr sz="1500" spc="-25" dirty="0">
                <a:latin typeface="Arial"/>
                <a:cs typeface="Arial"/>
              </a:rPr>
              <a:t>to </a:t>
            </a:r>
            <a:r>
              <a:rPr sz="1500" spc="-10" dirty="0">
                <a:latin typeface="Arial"/>
                <a:cs typeface="Arial"/>
              </a:rPr>
              <a:t>buyers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183379" y="2912364"/>
            <a:ext cx="1011555" cy="2298700"/>
            <a:chOff x="4183379" y="2912364"/>
            <a:chExt cx="1011555" cy="2298700"/>
          </a:xfrm>
        </p:grpSpPr>
        <p:sp>
          <p:nvSpPr>
            <p:cNvPr id="24" name="object 24"/>
            <p:cNvSpPr/>
            <p:nvPr/>
          </p:nvSpPr>
          <p:spPr>
            <a:xfrm>
              <a:off x="5032628" y="3896106"/>
              <a:ext cx="161925" cy="1286510"/>
            </a:xfrm>
            <a:custGeom>
              <a:avLst/>
              <a:gdLst/>
              <a:ahLst/>
              <a:cxnLst/>
              <a:rect l="l" t="t" r="r" b="b"/>
              <a:pathLst>
                <a:path w="161925" h="1286510">
                  <a:moveTo>
                    <a:pt x="81025" y="107950"/>
                  </a:moveTo>
                  <a:lnTo>
                    <a:pt x="53953" y="125941"/>
                  </a:lnTo>
                  <a:lnTo>
                    <a:pt x="52578" y="1286256"/>
                  </a:lnTo>
                  <a:lnTo>
                    <a:pt x="106553" y="1286256"/>
                  </a:lnTo>
                  <a:lnTo>
                    <a:pt x="107928" y="125941"/>
                  </a:lnTo>
                  <a:lnTo>
                    <a:pt x="81025" y="107950"/>
                  </a:lnTo>
                  <a:close/>
                </a:path>
                <a:path w="161925" h="1286510">
                  <a:moveTo>
                    <a:pt x="134958" y="107950"/>
                  </a:moveTo>
                  <a:lnTo>
                    <a:pt x="107950" y="107950"/>
                  </a:lnTo>
                  <a:lnTo>
                    <a:pt x="107928" y="125941"/>
                  </a:lnTo>
                  <a:lnTo>
                    <a:pt x="161925" y="162052"/>
                  </a:lnTo>
                  <a:lnTo>
                    <a:pt x="134958" y="107950"/>
                  </a:lnTo>
                  <a:close/>
                </a:path>
                <a:path w="161925" h="1286510">
                  <a:moveTo>
                    <a:pt x="81153" y="0"/>
                  </a:moveTo>
                  <a:lnTo>
                    <a:pt x="0" y="161798"/>
                  </a:lnTo>
                  <a:lnTo>
                    <a:pt x="53953" y="125941"/>
                  </a:lnTo>
                  <a:lnTo>
                    <a:pt x="53975" y="107950"/>
                  </a:lnTo>
                  <a:lnTo>
                    <a:pt x="134958" y="107950"/>
                  </a:lnTo>
                  <a:lnTo>
                    <a:pt x="81153" y="0"/>
                  </a:lnTo>
                  <a:close/>
                </a:path>
                <a:path w="161925" h="1286510">
                  <a:moveTo>
                    <a:pt x="81025" y="107950"/>
                  </a:moveTo>
                  <a:lnTo>
                    <a:pt x="53975" y="107950"/>
                  </a:lnTo>
                  <a:lnTo>
                    <a:pt x="53953" y="125941"/>
                  </a:lnTo>
                  <a:lnTo>
                    <a:pt x="81025" y="107950"/>
                  </a:lnTo>
                  <a:close/>
                </a:path>
                <a:path w="161925" h="1286510">
                  <a:moveTo>
                    <a:pt x="107950" y="107950"/>
                  </a:moveTo>
                  <a:lnTo>
                    <a:pt x="81025" y="107950"/>
                  </a:lnTo>
                  <a:lnTo>
                    <a:pt x="107928" y="125941"/>
                  </a:lnTo>
                  <a:lnTo>
                    <a:pt x="107950" y="107950"/>
                  </a:lnTo>
                  <a:close/>
                </a:path>
              </a:pathLst>
            </a:custGeom>
            <a:solidFill>
              <a:srgbClr val="004B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37481" y="2966466"/>
              <a:ext cx="1905" cy="2235835"/>
            </a:xfrm>
            <a:custGeom>
              <a:avLst/>
              <a:gdLst/>
              <a:ahLst/>
              <a:cxnLst/>
              <a:rect l="l" t="t" r="r" b="b"/>
              <a:pathLst>
                <a:path w="1904" h="2235835">
                  <a:moveTo>
                    <a:pt x="0" y="0"/>
                  </a:moveTo>
                  <a:lnTo>
                    <a:pt x="1523" y="2235708"/>
                  </a:lnTo>
                </a:path>
              </a:pathLst>
            </a:custGeom>
            <a:ln w="1746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83379" y="2912364"/>
              <a:ext cx="108204" cy="106680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5245989" y="4233798"/>
            <a:ext cx="596900" cy="73215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11430" algn="ctr">
              <a:lnSpc>
                <a:spcPct val="104500"/>
              </a:lnSpc>
              <a:spcBef>
                <a:spcPts val="15"/>
              </a:spcBef>
            </a:pPr>
            <a:r>
              <a:rPr sz="1500" spc="-10" dirty="0">
                <a:latin typeface="Arial"/>
                <a:cs typeface="Arial"/>
              </a:rPr>
              <a:t>Value </a:t>
            </a:r>
            <a:r>
              <a:rPr sz="1500" spc="-25" dirty="0">
                <a:latin typeface="Arial"/>
                <a:cs typeface="Arial"/>
              </a:rPr>
              <a:t>to </a:t>
            </a:r>
            <a:r>
              <a:rPr sz="1500" spc="-10" dirty="0">
                <a:latin typeface="Arial"/>
                <a:cs typeface="Arial"/>
              </a:rPr>
              <a:t>buyers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165604" y="5693155"/>
            <a:ext cx="2089785" cy="793115"/>
            <a:chOff x="2165604" y="5693155"/>
            <a:chExt cx="2089785" cy="793115"/>
          </a:xfrm>
        </p:grpSpPr>
        <p:sp>
          <p:nvSpPr>
            <p:cNvPr id="29" name="object 29"/>
            <p:cNvSpPr/>
            <p:nvPr/>
          </p:nvSpPr>
          <p:spPr>
            <a:xfrm>
              <a:off x="2219706" y="5702045"/>
              <a:ext cx="1964689" cy="125095"/>
            </a:xfrm>
            <a:custGeom>
              <a:avLst/>
              <a:gdLst/>
              <a:ahLst/>
              <a:cxnLst/>
              <a:rect l="l" t="t" r="r" b="b"/>
              <a:pathLst>
                <a:path w="1964689" h="125095">
                  <a:moveTo>
                    <a:pt x="1964435" y="0"/>
                  </a:moveTo>
                  <a:lnTo>
                    <a:pt x="1958302" y="26218"/>
                  </a:lnTo>
                  <a:lnTo>
                    <a:pt x="1942131" y="49093"/>
                  </a:lnTo>
                  <a:lnTo>
                    <a:pt x="1919269" y="65274"/>
                  </a:lnTo>
                  <a:lnTo>
                    <a:pt x="1893061" y="71412"/>
                  </a:lnTo>
                  <a:lnTo>
                    <a:pt x="1407743" y="71412"/>
                  </a:lnTo>
                  <a:lnTo>
                    <a:pt x="1158525" y="71412"/>
                  </a:lnTo>
                  <a:lnTo>
                    <a:pt x="1066708" y="71412"/>
                  </a:lnTo>
                  <a:lnTo>
                    <a:pt x="1053592" y="71412"/>
                  </a:lnTo>
                  <a:lnTo>
                    <a:pt x="1027384" y="74759"/>
                  </a:lnTo>
                  <a:lnTo>
                    <a:pt x="1004522" y="84802"/>
                  </a:lnTo>
                  <a:lnTo>
                    <a:pt x="988351" y="101539"/>
                  </a:lnTo>
                  <a:lnTo>
                    <a:pt x="982218" y="124967"/>
                  </a:lnTo>
                  <a:lnTo>
                    <a:pt x="978862" y="101539"/>
                  </a:lnTo>
                  <a:lnTo>
                    <a:pt x="968803" y="84802"/>
                  </a:lnTo>
                  <a:lnTo>
                    <a:pt x="952053" y="74759"/>
                  </a:lnTo>
                  <a:lnTo>
                    <a:pt x="928624" y="71412"/>
                  </a:lnTo>
                  <a:lnTo>
                    <a:pt x="433026" y="71412"/>
                  </a:lnTo>
                  <a:lnTo>
                    <a:pt x="178530" y="71412"/>
                  </a:lnTo>
                  <a:lnTo>
                    <a:pt x="84768" y="71412"/>
                  </a:lnTo>
                  <a:lnTo>
                    <a:pt x="71374" y="71412"/>
                  </a:lnTo>
                  <a:lnTo>
                    <a:pt x="45166" y="65274"/>
                  </a:lnTo>
                  <a:lnTo>
                    <a:pt x="22304" y="49093"/>
                  </a:lnTo>
                  <a:lnTo>
                    <a:pt x="6133" y="26218"/>
                  </a:lnTo>
                  <a:lnTo>
                    <a:pt x="0" y="0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201924" y="5870098"/>
              <a:ext cx="0" cy="99695"/>
            </a:xfrm>
            <a:custGeom>
              <a:avLst/>
              <a:gdLst/>
              <a:ahLst/>
              <a:cxnLst/>
              <a:rect l="l" t="t" r="r" b="b"/>
              <a:pathLst>
                <a:path h="99695">
                  <a:moveTo>
                    <a:pt x="0" y="0"/>
                  </a:moveTo>
                  <a:lnTo>
                    <a:pt x="0" y="99409"/>
                  </a:lnTo>
                </a:path>
              </a:pathLst>
            </a:custGeom>
            <a:ln w="189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65604" y="5969507"/>
              <a:ext cx="2089785" cy="516890"/>
            </a:xfrm>
            <a:custGeom>
              <a:avLst/>
              <a:gdLst/>
              <a:ahLst/>
              <a:cxnLst/>
              <a:rect l="l" t="t" r="r" b="b"/>
              <a:pathLst>
                <a:path w="2089785" h="516889">
                  <a:moveTo>
                    <a:pt x="2089404" y="0"/>
                  </a:moveTo>
                  <a:lnTo>
                    <a:pt x="0" y="0"/>
                  </a:lnTo>
                  <a:lnTo>
                    <a:pt x="0" y="516636"/>
                  </a:lnTo>
                  <a:lnTo>
                    <a:pt x="2089404" y="516636"/>
                  </a:lnTo>
                  <a:lnTo>
                    <a:pt x="2089404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275077" y="5985183"/>
            <a:ext cx="1894839" cy="45529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300" spc="-20" dirty="0">
                <a:latin typeface="Arial"/>
                <a:cs typeface="Arial"/>
              </a:rPr>
              <a:t>Value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to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buyers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is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greater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latin typeface="Arial"/>
                <a:cs typeface="Arial"/>
              </a:rPr>
              <a:t>than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cost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to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sellers.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263802" y="5693314"/>
            <a:ext cx="2232025" cy="793115"/>
            <a:chOff x="4263802" y="5693314"/>
            <a:chExt cx="2232025" cy="793115"/>
          </a:xfrm>
        </p:grpSpPr>
        <p:sp>
          <p:nvSpPr>
            <p:cNvPr id="34" name="object 34"/>
            <p:cNvSpPr/>
            <p:nvPr/>
          </p:nvSpPr>
          <p:spPr>
            <a:xfrm>
              <a:off x="4272534" y="5702046"/>
              <a:ext cx="2214880" cy="125095"/>
            </a:xfrm>
            <a:custGeom>
              <a:avLst/>
              <a:gdLst/>
              <a:ahLst/>
              <a:cxnLst/>
              <a:rect l="l" t="t" r="r" b="b"/>
              <a:pathLst>
                <a:path w="2214879" h="125095">
                  <a:moveTo>
                    <a:pt x="2214371" y="0"/>
                  </a:moveTo>
                  <a:lnTo>
                    <a:pt x="2205440" y="26218"/>
                  </a:lnTo>
                  <a:lnTo>
                    <a:pt x="2183114" y="49093"/>
                  </a:lnTo>
                  <a:lnTo>
                    <a:pt x="2154096" y="65274"/>
                  </a:lnTo>
                  <a:lnTo>
                    <a:pt x="2125091" y="71412"/>
                  </a:lnTo>
                  <a:lnTo>
                    <a:pt x="1577877" y="71412"/>
                  </a:lnTo>
                  <a:lnTo>
                    <a:pt x="1296876" y="71412"/>
                  </a:lnTo>
                  <a:lnTo>
                    <a:pt x="1193349" y="71412"/>
                  </a:lnTo>
                  <a:lnTo>
                    <a:pt x="1178560" y="71412"/>
                  </a:lnTo>
                  <a:lnTo>
                    <a:pt x="1152352" y="74759"/>
                  </a:lnTo>
                  <a:lnTo>
                    <a:pt x="1129490" y="84802"/>
                  </a:lnTo>
                  <a:lnTo>
                    <a:pt x="1113319" y="101539"/>
                  </a:lnTo>
                  <a:lnTo>
                    <a:pt x="1107186" y="124967"/>
                  </a:lnTo>
                  <a:lnTo>
                    <a:pt x="1101330" y="101539"/>
                  </a:lnTo>
                  <a:lnTo>
                    <a:pt x="1087104" y="84802"/>
                  </a:lnTo>
                  <a:lnTo>
                    <a:pt x="1069520" y="74759"/>
                  </a:lnTo>
                  <a:lnTo>
                    <a:pt x="1053591" y="71412"/>
                  </a:lnTo>
                  <a:lnTo>
                    <a:pt x="496099" y="71412"/>
                  </a:lnTo>
                  <a:lnTo>
                    <a:pt x="209819" y="71412"/>
                  </a:lnTo>
                  <a:lnTo>
                    <a:pt x="104348" y="71412"/>
                  </a:lnTo>
                  <a:lnTo>
                    <a:pt x="89280" y="71412"/>
                  </a:lnTo>
                  <a:lnTo>
                    <a:pt x="60275" y="65274"/>
                  </a:lnTo>
                  <a:lnTo>
                    <a:pt x="31257" y="49093"/>
                  </a:lnTo>
                  <a:lnTo>
                    <a:pt x="8931" y="26218"/>
                  </a:lnTo>
                  <a:lnTo>
                    <a:pt x="0" y="0"/>
                  </a:lnTo>
                </a:path>
              </a:pathLst>
            </a:custGeom>
            <a:ln w="174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381244" y="5870098"/>
              <a:ext cx="0" cy="99695"/>
            </a:xfrm>
            <a:custGeom>
              <a:avLst/>
              <a:gdLst/>
              <a:ahLst/>
              <a:cxnLst/>
              <a:rect l="l" t="t" r="r" b="b"/>
              <a:pathLst>
                <a:path h="99695">
                  <a:moveTo>
                    <a:pt x="0" y="0"/>
                  </a:moveTo>
                  <a:lnTo>
                    <a:pt x="0" y="99409"/>
                  </a:lnTo>
                </a:path>
              </a:pathLst>
            </a:custGeom>
            <a:ln w="189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451604" y="5969508"/>
              <a:ext cx="1874520" cy="516890"/>
            </a:xfrm>
            <a:custGeom>
              <a:avLst/>
              <a:gdLst/>
              <a:ahLst/>
              <a:cxnLst/>
              <a:rect l="l" t="t" r="r" b="b"/>
              <a:pathLst>
                <a:path w="1874520" h="516889">
                  <a:moveTo>
                    <a:pt x="1874520" y="0"/>
                  </a:moveTo>
                  <a:lnTo>
                    <a:pt x="0" y="0"/>
                  </a:lnTo>
                  <a:lnTo>
                    <a:pt x="0" y="516636"/>
                  </a:lnTo>
                  <a:lnTo>
                    <a:pt x="1874520" y="516636"/>
                  </a:lnTo>
                  <a:lnTo>
                    <a:pt x="1874520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564760" y="5985183"/>
            <a:ext cx="1666875" cy="45529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300" spc="-20" dirty="0">
                <a:latin typeface="Arial"/>
                <a:cs typeface="Arial"/>
              </a:rPr>
              <a:t>Value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to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buyers</a:t>
            </a:r>
            <a:r>
              <a:rPr sz="1300" spc="-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is</a:t>
            </a:r>
            <a:r>
              <a:rPr sz="1300" spc="-20" dirty="0">
                <a:latin typeface="Arial"/>
                <a:cs typeface="Arial"/>
              </a:rPr>
              <a:t> less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dirty="0">
                <a:latin typeface="Arial"/>
                <a:cs typeface="Arial"/>
              </a:rPr>
              <a:t>than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cost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to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sellers.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12285" y="5213045"/>
            <a:ext cx="971550" cy="494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Arial"/>
                <a:cs typeface="Arial"/>
              </a:rPr>
              <a:t>Equilibrium</a:t>
            </a:r>
            <a:endParaRPr sz="1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500" spc="-10" dirty="0">
                <a:latin typeface="Arial"/>
                <a:cs typeface="Arial"/>
              </a:rPr>
              <a:t>quantity</a:t>
            </a:r>
            <a:endParaRPr sz="15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272145" cy="3745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PARETO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EFFICIENCY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Pareto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efficiency</a:t>
            </a:r>
            <a:r>
              <a:rPr sz="2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(also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called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Pareto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Optimality)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occurs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spc="-10" dirty="0">
                <a:latin typeface="Calibri"/>
                <a:cs typeface="Calibri"/>
              </a:rPr>
              <a:t>reallocate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person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off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anyone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off.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634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Pareto</a:t>
            </a:r>
            <a:r>
              <a:rPr sz="2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improvement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occurs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least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 </a:t>
            </a:r>
            <a:r>
              <a:rPr sz="2000" dirty="0">
                <a:latin typeface="Calibri"/>
                <a:cs typeface="Calibri"/>
              </a:rPr>
              <a:t>agent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harming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another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agent.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010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generally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Pareto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efficient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(no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Pareto improvements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possible).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202295" cy="2343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EFFICIENCY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2095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perfect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economy,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Pareto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optimality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restored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government </a:t>
            </a:r>
            <a:r>
              <a:rPr sz="2000" dirty="0">
                <a:latin typeface="Calibri"/>
                <a:cs typeface="Calibri"/>
              </a:rPr>
              <a:t>action,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rather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individuals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actors,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seeking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own </a:t>
            </a:r>
            <a:r>
              <a:rPr sz="2000" spc="-10" dirty="0">
                <a:latin typeface="Calibri"/>
                <a:cs typeface="Calibri"/>
              </a:rPr>
              <a:t>self-interest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(cf.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Adam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Smith: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Invisible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hand).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policy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letting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intervening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called </a:t>
            </a:r>
            <a:r>
              <a:rPr sz="2000" dirty="0">
                <a:latin typeface="Calibri"/>
                <a:cs typeface="Calibri"/>
              </a:rPr>
              <a:t>laissez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faire.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3530853"/>
            <a:ext cx="8332470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might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efficiency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lack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perfect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competition, externalities…).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  <a:tab pos="1125220" algn="l"/>
                <a:tab pos="2044064" algn="l"/>
                <a:tab pos="2987675" algn="l"/>
                <a:tab pos="3491865" algn="l"/>
                <a:tab pos="4258945" algn="l"/>
                <a:tab pos="5522595" algn="l"/>
                <a:tab pos="5874385" algn="l"/>
                <a:tab pos="6692900" algn="l"/>
                <a:tab pos="7061834" algn="l"/>
              </a:tabLst>
            </a:pPr>
            <a:r>
              <a:rPr sz="2000" spc="-10" dirty="0">
                <a:latin typeface="Calibri"/>
                <a:cs typeface="Calibri"/>
              </a:rPr>
              <a:t>These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failures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provide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major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arguments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favour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government intervention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economy.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7506334" cy="3562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EQUITY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achieve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objectives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equity.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Equity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fairness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distribution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society.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guarantee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equity.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Governments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intervene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order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outcome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more </a:t>
            </a:r>
            <a:r>
              <a:rPr sz="2000" spc="-10" dirty="0">
                <a:latin typeface="Calibri"/>
                <a:cs typeface="Calibri"/>
              </a:rPr>
              <a:t>equitable.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913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7899400" cy="447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buyers’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willingness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minus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actually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receive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minus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maximizes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producer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surplus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said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general,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efficiently.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Exceptions: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non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markets;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externalities.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generally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equitable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310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WELFARE</a:t>
            </a:r>
            <a:r>
              <a:rPr sz="2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ECONOMICS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Welfare</a:t>
            </a:r>
            <a:r>
              <a:rPr sz="2000" spc="3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economics</a:t>
            </a:r>
            <a:r>
              <a:rPr sz="2000" spc="3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studies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resources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affects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spc="-10" dirty="0">
                <a:latin typeface="Calibri"/>
                <a:cs typeface="Calibri"/>
              </a:rPr>
              <a:t>being.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2670175"/>
            <a:ext cx="5493385" cy="1794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Standard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measures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economics: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Consumer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measures</a:t>
            </a:r>
            <a:r>
              <a:rPr sz="2000" spc="-20" dirty="0">
                <a:latin typeface="Calibri"/>
                <a:cs typeface="Calibri"/>
              </a:rPr>
              <a:t> well-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buyers.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Clr>
                <a:srgbClr val="006FC0"/>
              </a:buClr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Producer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surplus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well-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sellers.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45338"/>
            <a:ext cx="2735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CONSUMER</a:t>
            </a:r>
            <a:r>
              <a:rPr sz="2400" spc="-75" dirty="0"/>
              <a:t> </a:t>
            </a:r>
            <a:r>
              <a:rPr sz="2400" spc="-10" dirty="0"/>
              <a:t>SURPLUS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75640" y="1707007"/>
            <a:ext cx="83324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Consumer</a:t>
            </a:r>
            <a:r>
              <a:rPr sz="20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surplus</a:t>
            </a:r>
            <a:r>
              <a:rPr sz="20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defined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buyer’s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willingness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pay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minus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actually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109341"/>
            <a:ext cx="833437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libri"/>
                <a:cs typeface="Calibri"/>
              </a:rPr>
              <a:t>Willingness</a:t>
            </a:r>
            <a:r>
              <a:rPr sz="2000" b="1" spc="114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pay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maximum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willing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good.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buyer.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CONSUMER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Buyer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Willingness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Paul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70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Jodie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950847" y="801065"/>
            <a:ext cx="50857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buyers’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willingness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pay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bike)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CONSUMER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Buyer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Willingness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Paul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70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Jodie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1640332" y="4201667"/>
            <a:ext cx="5863590" cy="1995805"/>
            <a:chOff x="1640332" y="4201667"/>
            <a:chExt cx="5863590" cy="1995805"/>
          </a:xfrm>
        </p:grpSpPr>
        <p:sp>
          <p:nvSpPr>
            <p:cNvPr id="5" name="object 5"/>
            <p:cNvSpPr/>
            <p:nvPr/>
          </p:nvSpPr>
          <p:spPr>
            <a:xfrm>
              <a:off x="1665732" y="4653140"/>
              <a:ext cx="5812790" cy="20320"/>
            </a:xfrm>
            <a:custGeom>
              <a:avLst/>
              <a:gdLst/>
              <a:ahLst/>
              <a:cxnLst/>
              <a:rect l="l" t="t" r="r" b="b"/>
              <a:pathLst>
                <a:path w="5812790" h="20320">
                  <a:moveTo>
                    <a:pt x="5812523" y="0"/>
                  </a:moveTo>
                  <a:lnTo>
                    <a:pt x="3875024" y="0"/>
                  </a:lnTo>
                  <a:lnTo>
                    <a:pt x="1937512" y="0"/>
                  </a:lnTo>
                  <a:lnTo>
                    <a:pt x="0" y="0"/>
                  </a:lnTo>
                  <a:lnTo>
                    <a:pt x="0" y="20205"/>
                  </a:lnTo>
                  <a:lnTo>
                    <a:pt x="1937512" y="20205"/>
                  </a:lnTo>
                  <a:lnTo>
                    <a:pt x="3875024" y="20205"/>
                  </a:lnTo>
                  <a:lnTo>
                    <a:pt x="5812523" y="20205"/>
                  </a:lnTo>
                  <a:lnTo>
                    <a:pt x="5812523" y="0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603244" y="4208017"/>
              <a:ext cx="1938020" cy="1983105"/>
            </a:xfrm>
            <a:custGeom>
              <a:avLst/>
              <a:gdLst/>
              <a:ahLst/>
              <a:cxnLst/>
              <a:rect l="l" t="t" r="r" b="b"/>
              <a:pathLst>
                <a:path w="1938020" h="1983104">
                  <a:moveTo>
                    <a:pt x="0" y="0"/>
                  </a:moveTo>
                  <a:lnTo>
                    <a:pt x="0" y="1983003"/>
                  </a:lnTo>
                </a:path>
                <a:path w="1938020" h="1983104">
                  <a:moveTo>
                    <a:pt x="1937511" y="0"/>
                  </a:moveTo>
                  <a:lnTo>
                    <a:pt x="1937511" y="1983003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59382" y="4653152"/>
              <a:ext cx="5825490" cy="0"/>
            </a:xfrm>
            <a:custGeom>
              <a:avLst/>
              <a:gdLst/>
              <a:ahLst/>
              <a:cxnLst/>
              <a:rect l="l" t="t" r="r" b="b"/>
              <a:pathLst>
                <a:path w="5825490">
                  <a:moveTo>
                    <a:pt x="0" y="0"/>
                  </a:moveTo>
                  <a:lnTo>
                    <a:pt x="582523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59382" y="4208017"/>
              <a:ext cx="5825490" cy="1983105"/>
            </a:xfrm>
            <a:custGeom>
              <a:avLst/>
              <a:gdLst/>
              <a:ahLst/>
              <a:cxnLst/>
              <a:rect l="l" t="t" r="r" b="b"/>
              <a:pathLst>
                <a:path w="5825490" h="1983104">
                  <a:moveTo>
                    <a:pt x="6350" y="0"/>
                  </a:moveTo>
                  <a:lnTo>
                    <a:pt x="6350" y="1983003"/>
                  </a:lnTo>
                </a:path>
                <a:path w="5825490" h="1983104">
                  <a:moveTo>
                    <a:pt x="5818886" y="0"/>
                  </a:moveTo>
                  <a:lnTo>
                    <a:pt x="5818886" y="1983003"/>
                  </a:lnTo>
                </a:path>
                <a:path w="5825490" h="1983104">
                  <a:moveTo>
                    <a:pt x="0" y="6349"/>
                  </a:moveTo>
                  <a:lnTo>
                    <a:pt x="5825236" y="634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672082" y="4220717"/>
            <a:ext cx="1925320" cy="432434"/>
          </a:xfrm>
          <a:prstGeom prst="rect">
            <a:avLst/>
          </a:prstGeom>
          <a:solidFill>
            <a:srgbClr val="943735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Price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09594" y="4220717"/>
            <a:ext cx="1925320" cy="432434"/>
          </a:xfrm>
          <a:prstGeom prst="rect">
            <a:avLst/>
          </a:prstGeom>
          <a:solidFill>
            <a:srgbClr val="943735"/>
          </a:solidFill>
        </p:spPr>
        <p:txBody>
          <a:bodyPr vert="horz" wrap="square" lIns="0" tIns="285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47105" y="4220717"/>
            <a:ext cx="1925320" cy="432434"/>
          </a:xfrm>
          <a:prstGeom prst="rect">
            <a:avLst/>
          </a:prstGeom>
          <a:solidFill>
            <a:srgbClr val="943735"/>
          </a:solidFill>
        </p:spPr>
        <p:txBody>
          <a:bodyPr vert="horz" wrap="square" lIns="0" tIns="28575" rIns="0" bIns="0" rtlCol="0">
            <a:spAutoFit/>
          </a:bodyPr>
          <a:lstStyle/>
          <a:p>
            <a:pPr marL="220345">
              <a:lnSpc>
                <a:spcPct val="100000"/>
              </a:lnSpc>
              <a:spcBef>
                <a:spcPts val="225"/>
              </a:spcBef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Quantity</a:t>
            </a:r>
            <a:r>
              <a:rPr sz="14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demanded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30602" y="4735448"/>
            <a:ext cx="452564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  <a:tabLst>
                <a:tab pos="2345690" algn="l"/>
                <a:tab pos="443484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More</a:t>
            </a:r>
            <a:r>
              <a:rPr sz="1400" spc="-4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than</a:t>
            </a:r>
            <a:r>
              <a:rPr sz="1400" spc="-1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4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None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50414" y="5043551"/>
            <a:ext cx="450596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  <a:tabLst>
                <a:tab pos="2350770" algn="l"/>
                <a:tab pos="4415155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80.01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100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Liam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96135" y="5348732"/>
            <a:ext cx="446024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  <a:tabLst>
                <a:tab pos="2071370" algn="l"/>
                <a:tab pos="4369435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70.01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80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Liam,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Mary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96135" y="5654116"/>
            <a:ext cx="446024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  <a:tabLst>
                <a:tab pos="1880870" algn="l"/>
                <a:tab pos="4369435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50.01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3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70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Liam,</a:t>
            </a:r>
            <a:r>
              <a:rPr sz="1400" spc="-4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F487C"/>
                </a:solidFill>
                <a:latin typeface="Calibri"/>
                <a:cs typeface="Calibri"/>
              </a:rPr>
              <a:t>Mary,</a:t>
            </a:r>
            <a:r>
              <a:rPr sz="1400" spc="-3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Paul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27198" y="5959221"/>
            <a:ext cx="432943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  <a:tabLst>
                <a:tab pos="1521460" algn="l"/>
                <a:tab pos="4237990" algn="l"/>
              </a:tabLst>
            </a:pP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€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50</a:t>
            </a:r>
            <a:r>
              <a:rPr sz="1400" spc="-1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or</a:t>
            </a:r>
            <a:r>
              <a:rPr sz="1400" spc="-25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less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Liam,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F487C"/>
                </a:solidFill>
                <a:latin typeface="Calibri"/>
                <a:cs typeface="Calibri"/>
              </a:rPr>
              <a:t>Mary,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Paul,</a:t>
            </a:r>
            <a:r>
              <a:rPr sz="1400" spc="-40" dirty="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1F487C"/>
                </a:solidFill>
                <a:latin typeface="Calibri"/>
                <a:cs typeface="Calibri"/>
              </a:rPr>
              <a:t>Jodie</a:t>
            </a:r>
            <a:r>
              <a:rPr sz="1400" dirty="0">
                <a:solidFill>
                  <a:srgbClr val="1F487C"/>
                </a:solidFill>
                <a:latin typeface="Calibri"/>
                <a:cs typeface="Calibri"/>
              </a:rPr>
              <a:t>	</a:t>
            </a:r>
            <a:r>
              <a:rPr sz="1400" spc="-50" dirty="0">
                <a:solidFill>
                  <a:srgbClr val="1F487C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50847" y="801065"/>
            <a:ext cx="50857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buyers’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willingness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pay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bike)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15258" y="3840860"/>
            <a:ext cx="1737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Demand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Schedule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20" name="object 20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463294" y="4660646"/>
            <a:ext cx="6348730" cy="1617980"/>
            <a:chOff x="1463294" y="4660646"/>
            <a:chExt cx="6348730" cy="1617980"/>
          </a:xfrm>
        </p:grpSpPr>
        <p:sp>
          <p:nvSpPr>
            <p:cNvPr id="24" name="object 24"/>
            <p:cNvSpPr/>
            <p:nvPr/>
          </p:nvSpPr>
          <p:spPr>
            <a:xfrm>
              <a:off x="1475994" y="5901690"/>
              <a:ext cx="6193790" cy="364490"/>
            </a:xfrm>
            <a:custGeom>
              <a:avLst/>
              <a:gdLst/>
              <a:ahLst/>
              <a:cxnLst/>
              <a:rect l="l" t="t" r="r" b="b"/>
              <a:pathLst>
                <a:path w="6193790" h="364489">
                  <a:moveTo>
                    <a:pt x="6193535" y="0"/>
                  </a:moveTo>
                  <a:lnTo>
                    <a:pt x="0" y="0"/>
                  </a:lnTo>
                  <a:lnTo>
                    <a:pt x="0" y="364236"/>
                  </a:lnTo>
                  <a:lnTo>
                    <a:pt x="6193535" y="364236"/>
                  </a:lnTo>
                  <a:lnTo>
                    <a:pt x="6193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475994" y="5901690"/>
              <a:ext cx="6193790" cy="364490"/>
            </a:xfrm>
            <a:custGeom>
              <a:avLst/>
              <a:gdLst/>
              <a:ahLst/>
              <a:cxnLst/>
              <a:rect l="l" t="t" r="r" b="b"/>
              <a:pathLst>
                <a:path w="6193790" h="364489">
                  <a:moveTo>
                    <a:pt x="0" y="364236"/>
                  </a:moveTo>
                  <a:lnTo>
                    <a:pt x="6193535" y="364236"/>
                  </a:lnTo>
                  <a:lnTo>
                    <a:pt x="6193535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552194" y="5564886"/>
              <a:ext cx="6193790" cy="365760"/>
            </a:xfrm>
            <a:custGeom>
              <a:avLst/>
              <a:gdLst/>
              <a:ahLst/>
              <a:cxnLst/>
              <a:rect l="l" t="t" r="r" b="b"/>
              <a:pathLst>
                <a:path w="6193790" h="365760">
                  <a:moveTo>
                    <a:pt x="6193535" y="0"/>
                  </a:moveTo>
                  <a:lnTo>
                    <a:pt x="0" y="0"/>
                  </a:lnTo>
                  <a:lnTo>
                    <a:pt x="0" y="365759"/>
                  </a:lnTo>
                  <a:lnTo>
                    <a:pt x="6193535" y="365759"/>
                  </a:lnTo>
                  <a:lnTo>
                    <a:pt x="6193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52194" y="5564886"/>
              <a:ext cx="6193790" cy="365760"/>
            </a:xfrm>
            <a:custGeom>
              <a:avLst/>
              <a:gdLst/>
              <a:ahLst/>
              <a:cxnLst/>
              <a:rect l="l" t="t" r="r" b="b"/>
              <a:pathLst>
                <a:path w="6193790" h="365760">
                  <a:moveTo>
                    <a:pt x="0" y="365759"/>
                  </a:moveTo>
                  <a:lnTo>
                    <a:pt x="6193535" y="365759"/>
                  </a:lnTo>
                  <a:lnTo>
                    <a:pt x="6193535" y="0"/>
                  </a:lnTo>
                  <a:lnTo>
                    <a:pt x="0" y="0"/>
                  </a:lnTo>
                  <a:lnTo>
                    <a:pt x="0" y="36575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607058" y="5282946"/>
              <a:ext cx="6192520" cy="365760"/>
            </a:xfrm>
            <a:custGeom>
              <a:avLst/>
              <a:gdLst/>
              <a:ahLst/>
              <a:cxnLst/>
              <a:rect l="l" t="t" r="r" b="b"/>
              <a:pathLst>
                <a:path w="6192520" h="365760">
                  <a:moveTo>
                    <a:pt x="6192012" y="0"/>
                  </a:moveTo>
                  <a:lnTo>
                    <a:pt x="0" y="0"/>
                  </a:lnTo>
                  <a:lnTo>
                    <a:pt x="0" y="365759"/>
                  </a:lnTo>
                  <a:lnTo>
                    <a:pt x="6192012" y="365759"/>
                  </a:lnTo>
                  <a:lnTo>
                    <a:pt x="61920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07058" y="5282946"/>
              <a:ext cx="6192520" cy="365760"/>
            </a:xfrm>
            <a:custGeom>
              <a:avLst/>
              <a:gdLst/>
              <a:ahLst/>
              <a:cxnLst/>
              <a:rect l="l" t="t" r="r" b="b"/>
              <a:pathLst>
                <a:path w="6192520" h="365760">
                  <a:moveTo>
                    <a:pt x="0" y="365759"/>
                  </a:moveTo>
                  <a:lnTo>
                    <a:pt x="6192012" y="365759"/>
                  </a:lnTo>
                  <a:lnTo>
                    <a:pt x="6192012" y="0"/>
                  </a:lnTo>
                  <a:lnTo>
                    <a:pt x="0" y="0"/>
                  </a:lnTo>
                  <a:lnTo>
                    <a:pt x="0" y="36575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07058" y="4952238"/>
              <a:ext cx="6192520" cy="364490"/>
            </a:xfrm>
            <a:custGeom>
              <a:avLst/>
              <a:gdLst/>
              <a:ahLst/>
              <a:cxnLst/>
              <a:rect l="l" t="t" r="r" b="b"/>
              <a:pathLst>
                <a:path w="6192520" h="364489">
                  <a:moveTo>
                    <a:pt x="6192012" y="0"/>
                  </a:moveTo>
                  <a:lnTo>
                    <a:pt x="0" y="0"/>
                  </a:lnTo>
                  <a:lnTo>
                    <a:pt x="0" y="364236"/>
                  </a:lnTo>
                  <a:lnTo>
                    <a:pt x="6192012" y="364236"/>
                  </a:lnTo>
                  <a:lnTo>
                    <a:pt x="61920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607058" y="4952238"/>
              <a:ext cx="6192520" cy="364490"/>
            </a:xfrm>
            <a:custGeom>
              <a:avLst/>
              <a:gdLst/>
              <a:ahLst/>
              <a:cxnLst/>
              <a:rect l="l" t="t" r="r" b="b"/>
              <a:pathLst>
                <a:path w="6192520" h="364489">
                  <a:moveTo>
                    <a:pt x="0" y="364236"/>
                  </a:moveTo>
                  <a:lnTo>
                    <a:pt x="6192012" y="364236"/>
                  </a:lnTo>
                  <a:lnTo>
                    <a:pt x="6192012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11046" y="4673346"/>
              <a:ext cx="6193790" cy="365760"/>
            </a:xfrm>
            <a:custGeom>
              <a:avLst/>
              <a:gdLst/>
              <a:ahLst/>
              <a:cxnLst/>
              <a:rect l="l" t="t" r="r" b="b"/>
              <a:pathLst>
                <a:path w="6193790" h="365760">
                  <a:moveTo>
                    <a:pt x="6193535" y="0"/>
                  </a:moveTo>
                  <a:lnTo>
                    <a:pt x="0" y="0"/>
                  </a:lnTo>
                  <a:lnTo>
                    <a:pt x="0" y="365759"/>
                  </a:lnTo>
                  <a:lnTo>
                    <a:pt x="6193535" y="365759"/>
                  </a:lnTo>
                  <a:lnTo>
                    <a:pt x="6193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11046" y="4673346"/>
              <a:ext cx="6193790" cy="365760"/>
            </a:xfrm>
            <a:custGeom>
              <a:avLst/>
              <a:gdLst/>
              <a:ahLst/>
              <a:cxnLst/>
              <a:rect l="l" t="t" r="r" b="b"/>
              <a:pathLst>
                <a:path w="6193790" h="365760">
                  <a:moveTo>
                    <a:pt x="0" y="365759"/>
                  </a:moveTo>
                  <a:lnTo>
                    <a:pt x="6193535" y="365759"/>
                  </a:lnTo>
                  <a:lnTo>
                    <a:pt x="6193535" y="0"/>
                  </a:lnTo>
                  <a:lnTo>
                    <a:pt x="0" y="0"/>
                  </a:lnTo>
                  <a:lnTo>
                    <a:pt x="0" y="36575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453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</a:t>
            </a:r>
            <a:r>
              <a:rPr spc="-70" dirty="0"/>
              <a:t> </a:t>
            </a:r>
            <a:r>
              <a:rPr dirty="0"/>
              <a:t>CONSUMER</a:t>
            </a:r>
            <a:r>
              <a:rPr spc="-70" dirty="0"/>
              <a:t> </a:t>
            </a:r>
            <a:r>
              <a:rPr spc="-10" dirty="0"/>
              <a:t>SURPLUS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61538" y="1429258"/>
          <a:ext cx="2807970" cy="184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Buyer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Willingness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Paul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70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Jodie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59382" y="4208017"/>
          <a:ext cx="5812155" cy="1967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Quantity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demanded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sz="1400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1400" spc="-1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None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80.01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70.01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80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Liam,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50.01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3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70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Liam,</a:t>
                      </a:r>
                      <a:r>
                        <a:rPr sz="1400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Mary,</a:t>
                      </a:r>
                      <a:r>
                        <a:rPr sz="1400" spc="-3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Paul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€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50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25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less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Liam,</a:t>
                      </a: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Mary,</a:t>
                      </a: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Paul,</a:t>
                      </a:r>
                      <a:r>
                        <a:rPr sz="1400" spc="-4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Jodie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0" dirty="0">
                          <a:solidFill>
                            <a:srgbClr val="1F487C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50847" y="801065"/>
            <a:ext cx="50857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Example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four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buyers’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willingness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pay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(for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bike)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15258" y="3840860"/>
            <a:ext cx="1737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Demand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Schedule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8" name="object 8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MEASURING</a:t>
            </a:r>
            <a:r>
              <a:rPr spc="-80" dirty="0"/>
              <a:t> </a:t>
            </a:r>
            <a:r>
              <a:rPr dirty="0"/>
              <a:t>CONSUMER</a:t>
            </a:r>
            <a:r>
              <a:rPr spc="-80" dirty="0"/>
              <a:t> </a:t>
            </a:r>
            <a:r>
              <a:rPr spc="-10" dirty="0"/>
              <a:t>SURPLUS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58213" y="897636"/>
            <a:ext cx="7001509" cy="5469890"/>
            <a:chOff x="1458213" y="897636"/>
            <a:chExt cx="7001509" cy="5469890"/>
          </a:xfrm>
        </p:grpSpPr>
        <p:sp>
          <p:nvSpPr>
            <p:cNvPr id="4" name="object 4"/>
            <p:cNvSpPr/>
            <p:nvPr/>
          </p:nvSpPr>
          <p:spPr>
            <a:xfrm>
              <a:off x="1578863" y="1150620"/>
              <a:ext cx="6647815" cy="4919980"/>
            </a:xfrm>
            <a:custGeom>
              <a:avLst/>
              <a:gdLst/>
              <a:ahLst/>
              <a:cxnLst/>
              <a:rect l="l" t="t" r="r" b="b"/>
              <a:pathLst>
                <a:path w="6647815" h="4919980">
                  <a:moveTo>
                    <a:pt x="0" y="4919472"/>
                  </a:moveTo>
                  <a:lnTo>
                    <a:pt x="6647688" y="4919472"/>
                  </a:lnTo>
                  <a:lnTo>
                    <a:pt x="6647688" y="0"/>
                  </a:lnTo>
                  <a:lnTo>
                    <a:pt x="0" y="0"/>
                  </a:lnTo>
                  <a:lnTo>
                    <a:pt x="0" y="4919472"/>
                  </a:lnTo>
                  <a:close/>
                </a:path>
              </a:pathLst>
            </a:custGeom>
            <a:ln w="241300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78863" y="1150620"/>
              <a:ext cx="6647815" cy="4919980"/>
            </a:xfrm>
            <a:custGeom>
              <a:avLst/>
              <a:gdLst/>
              <a:ahLst/>
              <a:cxnLst/>
              <a:rect l="l" t="t" r="r" b="b"/>
              <a:pathLst>
                <a:path w="6647815" h="4919980">
                  <a:moveTo>
                    <a:pt x="0" y="4919472"/>
                  </a:moveTo>
                  <a:lnTo>
                    <a:pt x="6647688" y="4919472"/>
                  </a:lnTo>
                  <a:lnTo>
                    <a:pt x="6647688" y="0"/>
                  </a:lnTo>
                  <a:lnTo>
                    <a:pt x="0" y="0"/>
                  </a:lnTo>
                  <a:lnTo>
                    <a:pt x="0" y="4919472"/>
                  </a:lnTo>
                  <a:close/>
                </a:path>
              </a:pathLst>
            </a:custGeom>
            <a:ln w="219075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90471" y="897636"/>
              <a:ext cx="6969759" cy="5469890"/>
            </a:xfrm>
            <a:custGeom>
              <a:avLst/>
              <a:gdLst/>
              <a:ahLst/>
              <a:cxnLst/>
              <a:rect l="l" t="t" r="r" b="b"/>
              <a:pathLst>
                <a:path w="6969759" h="5469890">
                  <a:moveTo>
                    <a:pt x="6969252" y="0"/>
                  </a:moveTo>
                  <a:lnTo>
                    <a:pt x="0" y="0"/>
                  </a:lnTo>
                  <a:lnTo>
                    <a:pt x="0" y="5469636"/>
                  </a:lnTo>
                  <a:lnTo>
                    <a:pt x="6969252" y="5469636"/>
                  </a:lnTo>
                  <a:lnTo>
                    <a:pt x="69692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91233" y="1041654"/>
              <a:ext cx="6626859" cy="4919980"/>
            </a:xfrm>
            <a:custGeom>
              <a:avLst/>
              <a:gdLst/>
              <a:ahLst/>
              <a:cxnLst/>
              <a:rect l="l" t="t" r="r" b="b"/>
              <a:pathLst>
                <a:path w="6626859" h="4919980">
                  <a:moveTo>
                    <a:pt x="0" y="0"/>
                  </a:moveTo>
                  <a:lnTo>
                    <a:pt x="0" y="4919472"/>
                  </a:lnTo>
                  <a:lnTo>
                    <a:pt x="6626352" y="4919472"/>
                  </a:lnTo>
                </a:path>
                <a:path w="6626859" h="4919980">
                  <a:moveTo>
                    <a:pt x="176784" y="2855976"/>
                  </a:moveTo>
                  <a:lnTo>
                    <a:pt x="0" y="2857500"/>
                  </a:lnTo>
                </a:path>
                <a:path w="6626859" h="4919980">
                  <a:moveTo>
                    <a:pt x="176784" y="2043684"/>
                  </a:moveTo>
                  <a:lnTo>
                    <a:pt x="0" y="2045208"/>
                  </a:lnTo>
                </a:path>
                <a:path w="6626859" h="4919980">
                  <a:moveTo>
                    <a:pt x="176784" y="1626108"/>
                  </a:moveTo>
                  <a:lnTo>
                    <a:pt x="0" y="1627632"/>
                  </a:lnTo>
                </a:path>
                <a:path w="6626859" h="4919980">
                  <a:moveTo>
                    <a:pt x="176784" y="790956"/>
                  </a:moveTo>
                  <a:lnTo>
                    <a:pt x="0" y="792480"/>
                  </a:lnTo>
                </a:path>
                <a:path w="6626859" h="4919980">
                  <a:moveTo>
                    <a:pt x="768096" y="4744212"/>
                  </a:moveTo>
                  <a:lnTo>
                    <a:pt x="769620" y="4919472"/>
                  </a:lnTo>
                </a:path>
                <a:path w="6626859" h="4919980">
                  <a:moveTo>
                    <a:pt x="1734312" y="4744212"/>
                  </a:moveTo>
                  <a:lnTo>
                    <a:pt x="1735836" y="4919472"/>
                  </a:lnTo>
                </a:path>
                <a:path w="6626859" h="4919980">
                  <a:moveTo>
                    <a:pt x="2699004" y="4744212"/>
                  </a:moveTo>
                  <a:lnTo>
                    <a:pt x="2700528" y="4919472"/>
                  </a:lnTo>
                </a:path>
                <a:path w="6626859" h="4919980">
                  <a:moveTo>
                    <a:pt x="3663695" y="4744212"/>
                  </a:moveTo>
                  <a:lnTo>
                    <a:pt x="3665219" y="4919472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17651" y="955040"/>
            <a:ext cx="58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Price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38503" y="60156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3842" y="6015634"/>
            <a:ext cx="953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Quantity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14094" y="1041653"/>
            <a:ext cx="3641090" cy="4919980"/>
          </a:xfrm>
          <a:custGeom>
            <a:avLst/>
            <a:gdLst/>
            <a:ahLst/>
            <a:cxnLst/>
            <a:rect l="l" t="t" r="r" b="b"/>
            <a:pathLst>
              <a:path w="3641090" h="4919980">
                <a:moveTo>
                  <a:pt x="3640835" y="4919472"/>
                </a:moveTo>
                <a:lnTo>
                  <a:pt x="3640835" y="2855849"/>
                </a:lnTo>
                <a:lnTo>
                  <a:pt x="2675890" y="2855849"/>
                </a:lnTo>
                <a:lnTo>
                  <a:pt x="2675890" y="2043049"/>
                </a:lnTo>
                <a:lnTo>
                  <a:pt x="1733169" y="2043049"/>
                </a:lnTo>
                <a:lnTo>
                  <a:pt x="1733169" y="1625600"/>
                </a:lnTo>
                <a:lnTo>
                  <a:pt x="745998" y="1625600"/>
                </a:lnTo>
                <a:lnTo>
                  <a:pt x="745998" y="790575"/>
                </a:lnTo>
                <a:lnTo>
                  <a:pt x="0" y="790575"/>
                </a:lnTo>
                <a:lnTo>
                  <a:pt x="0" y="0"/>
                </a:lnTo>
              </a:path>
            </a:pathLst>
          </a:custGeom>
          <a:ln w="65087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77688" y="4870145"/>
            <a:ext cx="8877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Demand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00782" y="60156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62680" y="60156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31309" y="60156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93589" y="601563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52627" y="1705736"/>
            <a:ext cx="531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"/>
                <a:cs typeface="Arial"/>
              </a:rPr>
              <a:t>€100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57945" y="1833372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5">
                <a:moveTo>
                  <a:pt x="0" y="0"/>
                </a:moveTo>
                <a:lnTo>
                  <a:pt x="712914" y="0"/>
                </a:lnTo>
              </a:path>
            </a:pathLst>
          </a:custGeom>
          <a:ln w="237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070860" y="1658111"/>
            <a:ext cx="2787650" cy="37211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4925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275"/>
              </a:spcBef>
            </a:pPr>
            <a:r>
              <a:rPr sz="1800" dirty="0">
                <a:latin typeface="Arial"/>
                <a:cs typeface="Arial"/>
              </a:rPr>
              <a:t>Liam’s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willingness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25" dirty="0">
                <a:latin typeface="Arial"/>
                <a:cs typeface="Arial"/>
              </a:rPr>
              <a:t>pay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14755" y="2382748"/>
            <a:ext cx="278765" cy="841375"/>
          </a:xfrm>
          <a:prstGeom prst="rect">
            <a:avLst/>
          </a:prstGeom>
        </p:spPr>
        <p:txBody>
          <a:bodyPr vert="horz" wrap="square" lIns="0" tIns="1454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sz="1800" spc="-25" dirty="0">
                <a:latin typeface="Arial"/>
                <a:cs typeface="Arial"/>
              </a:rPr>
              <a:t>80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800" spc="-25" dirty="0">
                <a:latin typeface="Arial"/>
                <a:cs typeface="Arial"/>
              </a:rPr>
              <a:t>70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24161" y="2668523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4">
                <a:moveTo>
                  <a:pt x="0" y="0"/>
                </a:moveTo>
                <a:lnTo>
                  <a:pt x="712914" y="0"/>
                </a:lnTo>
              </a:path>
            </a:pathLst>
          </a:custGeom>
          <a:ln w="237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037076" y="2490216"/>
            <a:ext cx="2764790" cy="35369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5400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200"/>
              </a:spcBef>
            </a:pPr>
            <a:r>
              <a:rPr sz="1800" spc="-10" dirty="0">
                <a:latin typeface="Arial"/>
                <a:cs typeface="Arial"/>
              </a:rPr>
              <a:t>Mary</a:t>
            </a:r>
            <a:r>
              <a:rPr sz="1800" spc="-20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’s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willingness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267517" y="3086100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4">
                <a:moveTo>
                  <a:pt x="0" y="0"/>
                </a:moveTo>
                <a:lnTo>
                  <a:pt x="712914" y="0"/>
                </a:lnTo>
              </a:path>
            </a:pathLst>
          </a:custGeom>
          <a:ln w="237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980432" y="2886455"/>
            <a:ext cx="2715895" cy="37338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873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latin typeface="Arial"/>
                <a:cs typeface="Arial"/>
              </a:rPr>
              <a:t>Paul’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willingness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14755" y="3747896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Arial"/>
                <a:cs typeface="Arial"/>
              </a:rPr>
              <a:t>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233733" y="3898391"/>
            <a:ext cx="141605" cy="0"/>
          </a:xfrm>
          <a:custGeom>
            <a:avLst/>
            <a:gdLst/>
            <a:ahLst/>
            <a:cxnLst/>
            <a:rect l="l" t="t" r="r" b="b"/>
            <a:pathLst>
              <a:path w="141604">
                <a:moveTo>
                  <a:pt x="0" y="0"/>
                </a:moveTo>
                <a:lnTo>
                  <a:pt x="141414" y="0"/>
                </a:lnTo>
              </a:path>
            </a:pathLst>
          </a:custGeom>
          <a:ln w="237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375147" y="3742944"/>
            <a:ext cx="2664460" cy="32956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143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90"/>
              </a:spcBef>
            </a:pPr>
            <a:r>
              <a:rPr sz="1800" spc="-10" dirty="0">
                <a:latin typeface="Arial"/>
                <a:cs typeface="Arial"/>
              </a:rPr>
              <a:t>Jodie’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willingness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1842</Words>
  <Application>Microsoft Office PowerPoint</Application>
  <PresentationFormat>On-screen Show (4:3)</PresentationFormat>
  <Paragraphs>494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Office Theme</vt:lpstr>
      <vt:lpstr>Economics</vt:lpstr>
      <vt:lpstr>AIM OF THIS LECTURE</vt:lpstr>
      <vt:lpstr>PowerPoint Presentation</vt:lpstr>
      <vt:lpstr>PowerPoint Presentation</vt:lpstr>
      <vt:lpstr>CONSUMER SURPLUS</vt:lpstr>
      <vt:lpstr>MEASURING CONSUMER SURPLUS</vt:lpstr>
      <vt:lpstr>MEASURING CONSUMER SURPLUS</vt:lpstr>
      <vt:lpstr>MEASURING CONSUMER SURPLUS</vt:lpstr>
      <vt:lpstr>MEASURING CONSUMER SURPLUS</vt:lpstr>
      <vt:lpstr>MEASURING CONSUMER SURPLUS</vt:lpstr>
      <vt:lpstr>MEASURING CONSUMER SURPLUS</vt:lpstr>
      <vt:lpstr>MEASURING CONSUMER SURPLUS</vt:lpstr>
      <vt:lpstr>MEASURING CONSUMER SURPLUS</vt:lpstr>
      <vt:lpstr>MEASURING CONSUMER SURPLUS</vt:lpstr>
      <vt:lpstr>PowerPoint Presentation</vt:lpstr>
      <vt:lpstr>PRODUCER SURPLUS</vt:lpstr>
      <vt:lpstr>MEASURING PRODUCER SURPLUS</vt:lpstr>
      <vt:lpstr>MEASURING PRODUCER SURPLUS</vt:lpstr>
      <vt:lpstr>MEASURING PRODUCER SURPLUS</vt:lpstr>
      <vt:lpstr>MEASURING PRODUCER SURPLUS</vt:lpstr>
      <vt:lpstr>MEASURING PRODUCER SURPLUS</vt:lpstr>
      <vt:lpstr>MEASURING PRODUCER SURPLUS</vt:lpstr>
      <vt:lpstr>MEASURING PRODUCER SURPLUS</vt:lpstr>
      <vt:lpstr>MEASURING PRODUCER SURPLUS</vt:lpstr>
      <vt:lpstr>MEASURING PRODUCER SURPLUS</vt:lpstr>
      <vt:lpstr>PowerPoint Presentation</vt:lpstr>
      <vt:lpstr>MARKET EFFICIENCY</vt:lpstr>
      <vt:lpstr>MARKET EFFICIENCY - TOTAL SURPLUS</vt:lpstr>
      <vt:lpstr>MARKET EFFICIENCY</vt:lpstr>
      <vt:lpstr>MARKET EFFICIENCY</vt:lpstr>
      <vt:lpstr>PowerPoint Presentation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 Unver-Erbas</cp:lastModifiedBy>
  <cp:revision>3</cp:revision>
  <dcterms:created xsi:type="dcterms:W3CDTF">2023-11-28T09:51:44Z</dcterms:created>
  <dcterms:modified xsi:type="dcterms:W3CDTF">2024-12-02T08:45:04Z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