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12"/>
  </p:notesMasterIdLst>
  <p:sldIdLst>
    <p:sldId id="336" r:id="rId2"/>
    <p:sldId id="337" r:id="rId3"/>
    <p:sldId id="328" r:id="rId4"/>
    <p:sldId id="329" r:id="rId5"/>
    <p:sldId id="330" r:id="rId6"/>
    <p:sldId id="331" r:id="rId7"/>
    <p:sldId id="332" r:id="rId8"/>
    <p:sldId id="333" r:id="rId9"/>
    <p:sldId id="334" r:id="rId10"/>
    <p:sldId id="33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0"/>
  </p:normalViewPr>
  <p:slideViewPr>
    <p:cSldViewPr snapToGrid="0" snapToObjects="1">
      <p:cViewPr varScale="1">
        <p:scale>
          <a:sx n="92" d="100"/>
          <a:sy n="92" d="100"/>
        </p:scale>
        <p:origin x="-330"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C3F045-A26C-45B9-BCD6-6F08D9E2A6DD}" type="datetimeFigureOut">
              <a:rPr lang="tr-TR" smtClean="0"/>
              <a:t>19.02.2024</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0317DB-A126-4427-AD11-ADF751E005AC}" type="slidenum">
              <a:rPr lang="tr-TR" smtClean="0"/>
              <a:t>‹#›</a:t>
            </a:fld>
            <a:endParaRPr lang="tr-TR"/>
          </a:p>
        </p:txBody>
      </p:sp>
    </p:spTree>
    <p:extLst>
      <p:ext uri="{BB962C8B-B14F-4D97-AF65-F5344CB8AC3E}">
        <p14:creationId xmlns:p14="http://schemas.microsoft.com/office/powerpoint/2010/main" val="2325605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19.02.2024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19.02.2024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19.02.2024</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19.02.2024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19.02.2024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19.02.2024</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19.02.2024</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19.02.2024</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34D7D2-4820-3546-9D0D-836CDB550997}"/>
              </a:ext>
            </a:extLst>
          </p:cNvPr>
          <p:cNvSpPr>
            <a:spLocks noGrp="1"/>
          </p:cNvSpPr>
          <p:nvPr>
            <p:ph type="ctrTitle"/>
          </p:nvPr>
        </p:nvSpPr>
        <p:spPr>
          <a:xfrm>
            <a:off x="1524000" y="2006929"/>
            <a:ext cx="9144000" cy="1503033"/>
          </a:xfrm>
        </p:spPr>
        <p:txBody>
          <a:bodyPr>
            <a:normAutofit/>
          </a:bodyPr>
          <a:lstStyle/>
          <a:p>
            <a:r>
              <a:rPr lang="tr-TR" dirty="0" smtClean="0">
                <a:solidFill>
                  <a:schemeClr val="accent2">
                    <a:lumMod val="50000"/>
                  </a:schemeClr>
                </a:solidFill>
              </a:rPr>
              <a:t>ULUSLARARASI BANKACILIK</a:t>
            </a:r>
            <a:endParaRPr lang="tr-TR" dirty="0">
              <a:solidFill>
                <a:schemeClr val="accent2">
                  <a:lumMod val="50000"/>
                </a:schemeClr>
              </a:solidFill>
            </a:endParaRPr>
          </a:p>
        </p:txBody>
      </p:sp>
      <p:sp>
        <p:nvSpPr>
          <p:cNvPr id="3" name="Alt Başlık 2">
            <a:extLst>
              <a:ext uri="{FF2B5EF4-FFF2-40B4-BE49-F238E27FC236}">
                <a16:creationId xmlns:a16="http://schemas.microsoft.com/office/drawing/2014/main" xmlns="" id="{94CA1399-5658-6E41-9932-CB0F03E1DC6E}"/>
              </a:ext>
            </a:extLst>
          </p:cNvPr>
          <p:cNvSpPr>
            <a:spLocks noGrp="1"/>
          </p:cNvSpPr>
          <p:nvPr>
            <p:ph type="subTitle" idx="1"/>
          </p:nvPr>
        </p:nvSpPr>
        <p:spPr/>
        <p:txBody>
          <a:bodyPr/>
          <a:lstStyle/>
          <a:p>
            <a:pPr algn="r"/>
            <a:r>
              <a:rPr lang="tr-TR" dirty="0" smtClean="0"/>
              <a:t>TEMEL KAVRAMLAR</a:t>
            </a:r>
            <a:endParaRPr lang="tr-TR" dirty="0"/>
          </a:p>
        </p:txBody>
      </p:sp>
      <p:pic>
        <p:nvPicPr>
          <p:cNvPr id="4" name="Resim 3">
            <a:extLst>
              <a:ext uri="{FF2B5EF4-FFF2-40B4-BE49-F238E27FC236}">
                <a16:creationId xmlns:a16="http://schemas.microsoft.com/office/drawing/2014/main" xmlns=""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4089826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912284" y="2349501"/>
            <a:ext cx="10363200" cy="1362075"/>
          </a:xfrm>
        </p:spPr>
        <p:txBody>
          <a:bodyPr>
            <a:noAutofit/>
          </a:bodyPr>
          <a:lstStyle/>
          <a:p>
            <a:pPr>
              <a:defRPr/>
            </a:pPr>
            <a:r>
              <a:rPr lang="tr-TR" sz="3200" cap="none" dirty="0" smtClean="0"/>
              <a:t>Karşılık Ayırma Yükümlülüğü</a:t>
            </a:r>
            <a:br>
              <a:rPr lang="tr-TR" sz="3200" cap="none" dirty="0" smtClean="0"/>
            </a:br>
            <a:r>
              <a:rPr lang="tr-TR" sz="3200" i="1" cap="none" dirty="0" smtClean="0">
                <a:solidFill>
                  <a:srgbClr val="FF0000"/>
                </a:solidFill>
              </a:rPr>
              <a:t>(TCMB </a:t>
            </a:r>
            <a:r>
              <a:rPr lang="tr-TR" sz="3200" i="1" cap="none" dirty="0" smtClean="0">
                <a:solidFill>
                  <a:srgbClr val="FF0000"/>
                </a:solidFill>
              </a:rPr>
              <a:t>Web Sitesinde Para Politikası Bölümü </a:t>
            </a:r>
            <a:r>
              <a:rPr lang="tr-TR" sz="3200" i="1" cap="none" dirty="0" smtClean="0">
                <a:solidFill>
                  <a:srgbClr val="FF0000"/>
                </a:solidFill>
              </a:rPr>
              <a:t>İncelenecek!) </a:t>
            </a:r>
            <a:endParaRPr lang="tr-TR" sz="3200" i="1" cap="none" dirty="0">
              <a:solidFill>
                <a:srgbClr val="FF0000"/>
              </a:solidFill>
            </a:endParaRPr>
          </a:p>
        </p:txBody>
      </p:sp>
      <p:pic>
        <p:nvPicPr>
          <p:cNvPr id="5" name="Resim 4">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618676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Ders Planı</a:t>
            </a:r>
            <a:endParaRPr lang="tr-TR" cap="none" dirty="0"/>
          </a:p>
        </p:txBody>
      </p:sp>
      <p:sp>
        <p:nvSpPr>
          <p:cNvPr id="3" name="İçerik Yer Tutucusu 2"/>
          <p:cNvSpPr>
            <a:spLocks noGrp="1"/>
          </p:cNvSpPr>
          <p:nvPr>
            <p:ph idx="1"/>
          </p:nvPr>
        </p:nvSpPr>
        <p:spPr/>
        <p:txBody>
          <a:bodyPr>
            <a:normAutofit/>
          </a:bodyPr>
          <a:lstStyle/>
          <a:p>
            <a:r>
              <a:rPr lang="tr-TR" sz="2400" dirty="0" smtClean="0"/>
              <a:t>Kambiyo Yükümlülükleri</a:t>
            </a:r>
            <a:endParaRPr lang="tr-TR" sz="2400" dirty="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077077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Başlık 3"/>
          <p:cNvSpPr>
            <a:spLocks noGrp="1"/>
          </p:cNvSpPr>
          <p:nvPr>
            <p:ph type="title"/>
          </p:nvPr>
        </p:nvSpPr>
        <p:spPr/>
        <p:txBody>
          <a:bodyPr/>
          <a:lstStyle/>
          <a:p>
            <a:r>
              <a:rPr lang="tr-TR" altLang="tr-TR" cap="none" dirty="0" smtClean="0"/>
              <a:t>Kambiyo İle İlgili Yükümlülükler</a:t>
            </a:r>
            <a:endParaRPr lang="tr-TR" altLang="tr-TR" cap="none" dirty="0" smtClean="0"/>
          </a:p>
        </p:txBody>
      </p:sp>
      <p:sp>
        <p:nvSpPr>
          <p:cNvPr id="74755" name="İçerik Yer Tutucusu 4"/>
          <p:cNvSpPr>
            <a:spLocks noGrp="1"/>
          </p:cNvSpPr>
          <p:nvPr>
            <p:ph idx="1"/>
          </p:nvPr>
        </p:nvSpPr>
        <p:spPr/>
        <p:txBody>
          <a:bodyPr>
            <a:noAutofit/>
          </a:bodyPr>
          <a:lstStyle/>
          <a:p>
            <a:pPr algn="just"/>
            <a:r>
              <a:rPr lang="tr-TR" altLang="tr-TR" sz="2400" dirty="0" smtClean="0"/>
              <a:t>Bankalar, yabancı para üzerinden yaptıkları işlemlerde devlete karşı bazı yükümlülükleri yerine getirmek zorundadırlar. Aşağıda belirtilen yükümlülükleri yerine getirmediği tespit edilen bankaların dövize ilişkin işlemlere aracılık etme yetkisi kısmen veya tamamen kaldırılabilir.  </a:t>
            </a:r>
          </a:p>
          <a:p>
            <a:pPr lvl="1" algn="just"/>
            <a:r>
              <a:rPr lang="tr-TR" altLang="tr-TR" sz="2400" dirty="0" smtClean="0"/>
              <a:t>Kimlik </a:t>
            </a:r>
            <a:r>
              <a:rPr lang="tr-TR" altLang="tr-TR" sz="2400" dirty="0" smtClean="0"/>
              <a:t>Tespiti Yükümlülüğü</a:t>
            </a:r>
          </a:p>
          <a:p>
            <a:pPr lvl="1" algn="just"/>
            <a:r>
              <a:rPr lang="tr-TR" altLang="tr-TR" sz="2400" dirty="0" smtClean="0"/>
              <a:t>Belge Düzenleme Yükümlülüğü</a:t>
            </a:r>
          </a:p>
          <a:p>
            <a:pPr lvl="1" algn="just"/>
            <a:r>
              <a:rPr lang="tr-TR" altLang="tr-TR" sz="2400" dirty="0" smtClean="0"/>
              <a:t>Yabancı Mevduatlar İçin Karşılık Ayırma Yükümlülüğü </a:t>
            </a:r>
          </a:p>
          <a:p>
            <a:pPr algn="just"/>
            <a:endParaRPr lang="tr-TR" altLang="tr-TR" sz="2800" dirty="0" smtClean="0"/>
          </a:p>
        </p:txBody>
      </p:sp>
      <p:pic>
        <p:nvPicPr>
          <p:cNvPr id="5" name="Resim 4">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8069429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912284" y="2349501"/>
            <a:ext cx="10363200" cy="1362075"/>
          </a:xfrm>
        </p:spPr>
        <p:txBody>
          <a:bodyPr>
            <a:noAutofit/>
          </a:bodyPr>
          <a:lstStyle/>
          <a:p>
            <a:pPr>
              <a:defRPr/>
            </a:pPr>
            <a:r>
              <a:rPr lang="tr-TR" sz="3200" cap="none" dirty="0" smtClean="0"/>
              <a:t>Kimlik Tespiti Yükümlülüğü</a:t>
            </a:r>
            <a:r>
              <a:rPr lang="tr-TR" sz="3200" dirty="0"/>
              <a:t/>
            </a:r>
            <a:br>
              <a:rPr lang="tr-TR" sz="3200" dirty="0"/>
            </a:br>
            <a:r>
              <a:rPr lang="tr-TR" sz="3200" i="1" cap="none" dirty="0" smtClean="0">
                <a:solidFill>
                  <a:srgbClr val="FF0000"/>
                </a:solidFill>
              </a:rPr>
              <a:t>(Bankalar-Suç </a:t>
            </a:r>
            <a:r>
              <a:rPr lang="tr-TR" sz="3200" i="1" cap="none" dirty="0" smtClean="0">
                <a:solidFill>
                  <a:srgbClr val="FF0000"/>
                </a:solidFill>
              </a:rPr>
              <a:t>Gelirlerinin Aklanması Broşürü İncelenecek</a:t>
            </a:r>
            <a:r>
              <a:rPr lang="tr-TR" sz="3200" i="1" cap="none" dirty="0" smtClean="0">
                <a:solidFill>
                  <a:srgbClr val="FF0000"/>
                </a:solidFill>
              </a:rPr>
              <a:t>!)</a:t>
            </a:r>
            <a:endParaRPr lang="tr-TR" sz="3200" i="1" cap="none" dirty="0">
              <a:solidFill>
                <a:srgbClr val="FF0000"/>
              </a:solidFill>
            </a:endParaRPr>
          </a:p>
        </p:txBody>
      </p:sp>
      <p:pic>
        <p:nvPicPr>
          <p:cNvPr id="5" name="Resim 4">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1180223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p:cNvSpPr>
            <a:spLocks noGrp="1"/>
          </p:cNvSpPr>
          <p:nvPr>
            <p:ph type="title"/>
          </p:nvPr>
        </p:nvSpPr>
        <p:spPr/>
        <p:txBody>
          <a:bodyPr>
            <a:normAutofit/>
          </a:bodyPr>
          <a:lstStyle/>
          <a:p>
            <a:pPr>
              <a:defRPr/>
            </a:pPr>
            <a:r>
              <a:rPr lang="tr-TR" sz="3200" cap="none" dirty="0" smtClean="0"/>
              <a:t>Belge Düzenleme Yükümlülüğü</a:t>
            </a:r>
            <a:endParaRPr lang="tr-TR" sz="3200" cap="none" dirty="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9244851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Başlık 1"/>
          <p:cNvSpPr>
            <a:spLocks noGrp="1"/>
          </p:cNvSpPr>
          <p:nvPr>
            <p:ph type="title"/>
          </p:nvPr>
        </p:nvSpPr>
        <p:spPr/>
        <p:txBody>
          <a:bodyPr/>
          <a:lstStyle/>
          <a:p>
            <a:r>
              <a:rPr lang="tr-TR" altLang="tr-TR" cap="none" dirty="0" smtClean="0"/>
              <a:t>Döviz Alım, Döviz Satım ve TL Transfer Belgesi</a:t>
            </a:r>
            <a:endParaRPr lang="tr-TR" altLang="tr-TR" cap="none" dirty="0" smtClean="0"/>
          </a:p>
        </p:txBody>
      </p:sp>
      <p:sp>
        <p:nvSpPr>
          <p:cNvPr id="77827" name="İçerik Yer Tutucusu 2"/>
          <p:cNvSpPr>
            <a:spLocks noGrp="1"/>
          </p:cNvSpPr>
          <p:nvPr>
            <p:ph idx="1"/>
          </p:nvPr>
        </p:nvSpPr>
        <p:spPr>
          <a:xfrm>
            <a:off x="2231136" y="2461397"/>
            <a:ext cx="7729728" cy="3101983"/>
          </a:xfrm>
        </p:spPr>
        <p:txBody>
          <a:bodyPr>
            <a:noAutofit/>
          </a:bodyPr>
          <a:lstStyle/>
          <a:p>
            <a:pPr algn="just"/>
            <a:r>
              <a:rPr lang="tr-TR" altLang="tr-TR" sz="2400" dirty="0" smtClean="0"/>
              <a:t>Türkiye'de </a:t>
            </a:r>
            <a:r>
              <a:rPr lang="tr-TR" altLang="tr-TR" sz="2400" dirty="0" smtClean="0"/>
              <a:t>faaliyette bulunan bankalar, yetkili müesseseler, PTT, kıymetli maden aracı kuruluşları ve aracı kurumlar; tüm efektif ve döviz alımlarında döviz alım (DAB), tüm efektif ve döviz satımlarında döviz satım (DSB) ve yurt dışına yapılacak Türk parası transferlerinde Türk parası transfer belgelerini (TPTB) iki nüsha olarak düzenler, birinci nüshayı ilgiliye verir, ikinci nüshalarını ise on yıl süreyle saklar. </a:t>
            </a:r>
          </a:p>
          <a:p>
            <a:pPr algn="just"/>
            <a:r>
              <a:rPr lang="tr-TR" altLang="tr-TR" sz="2400" dirty="0" smtClean="0"/>
              <a:t>Bankalar bu belgeleri ihtiyaçları kadar bastıracaklardır. Bu belgelerin düzenlenmesinde elektronik makineler ve bilgisayarlar kullanılması mümkündür. </a:t>
            </a:r>
          </a:p>
        </p:txBody>
      </p:sp>
      <p:pic>
        <p:nvPicPr>
          <p:cNvPr id="5" name="Resim 4">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5136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2" descr="http://www.muhasebeuygulama.com/belge-images/doviz-alim-belges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084" y="1484314"/>
            <a:ext cx="5376333" cy="51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7910298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4" name="Picture 2" descr="http://www.muhasebeuygulama.com/belge-images/doviz-satim-belges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7834" y="1557339"/>
            <a:ext cx="5274733" cy="514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2976680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Başlık 1"/>
          <p:cNvSpPr>
            <a:spLocks noGrp="1"/>
          </p:cNvSpPr>
          <p:nvPr>
            <p:ph type="title"/>
          </p:nvPr>
        </p:nvSpPr>
        <p:spPr>
          <a:xfrm>
            <a:off x="1122219" y="2386744"/>
            <a:ext cx="9954490" cy="2185256"/>
          </a:xfrm>
        </p:spPr>
        <p:txBody>
          <a:bodyPr>
            <a:noAutofit/>
          </a:bodyPr>
          <a:lstStyle/>
          <a:p>
            <a:r>
              <a:rPr lang="tr-TR" altLang="tr-TR" sz="3200" cap="none" dirty="0" smtClean="0"/>
              <a:t>Nakit Beyan Formu</a:t>
            </a:r>
            <a:br>
              <a:rPr lang="tr-TR" altLang="tr-TR" sz="3200" cap="none" dirty="0" smtClean="0"/>
            </a:br>
            <a:r>
              <a:rPr lang="tr-TR" altLang="tr-TR" sz="3200" i="1" cap="none" dirty="0" smtClean="0">
                <a:solidFill>
                  <a:srgbClr val="FF0000"/>
                </a:solidFill>
              </a:rPr>
              <a:t>(Nakit Kontrolleri ve Nakit Beyan Formu Genelgesi İle 32 Sayılı Karara İlişkin Tebliğ İncelenecek!)</a:t>
            </a:r>
            <a:endParaRPr lang="tr-TR" altLang="tr-TR" sz="3200" i="1" cap="none" dirty="0" smtClean="0">
              <a:solidFill>
                <a:srgbClr val="FF0000"/>
              </a:solidFill>
            </a:endParaRPr>
          </a:p>
        </p:txBody>
      </p:sp>
      <p:pic>
        <p:nvPicPr>
          <p:cNvPr id="7" name="Resim 6">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43127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105</TotalTime>
  <Words>166</Words>
  <Application>Microsoft Office PowerPoint</Application>
  <PresentationFormat>Özel</PresentationFormat>
  <Paragraphs>16</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Paket</vt:lpstr>
      <vt:lpstr>ULUSLARARASI BANKACILIK</vt:lpstr>
      <vt:lpstr>Ders Planı</vt:lpstr>
      <vt:lpstr>Kambiyo İle İlgili Yükümlülükler</vt:lpstr>
      <vt:lpstr>Kimlik Tespiti Yükümlülüğü (Bankalar-Suç Gelirlerinin Aklanması Broşürü İncelenecek!)</vt:lpstr>
      <vt:lpstr>Belge Düzenleme Yükümlülüğü</vt:lpstr>
      <vt:lpstr>Döviz Alım, Döviz Satım ve TL Transfer Belgesi</vt:lpstr>
      <vt:lpstr>PowerPoint Sunusu</vt:lpstr>
      <vt:lpstr>PowerPoint Sunusu</vt:lpstr>
      <vt:lpstr>Nakit Beyan Formu (Nakit Kontrolleri ve Nakit Beyan Formu Genelgesi İle 32 Sayılı Karara İlişkin Tebliğ İncelenecek!)</vt:lpstr>
      <vt:lpstr>Karşılık Ayırma Yükümlülüğü (TCMB Web Sitesinde Para Politikası Bölümü İncelenecek!)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13</cp:revision>
  <dcterms:created xsi:type="dcterms:W3CDTF">2021-10-23T00:07:47Z</dcterms:created>
  <dcterms:modified xsi:type="dcterms:W3CDTF">2024-02-19T13:00:50Z</dcterms:modified>
</cp:coreProperties>
</file>