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377" r:id="rId2"/>
    <p:sldId id="350" r:id="rId3"/>
    <p:sldId id="351" r:id="rId4"/>
    <p:sldId id="352" r:id="rId5"/>
    <p:sldId id="381" r:id="rId6"/>
    <p:sldId id="380" r:id="rId7"/>
    <p:sldId id="382" r:id="rId8"/>
    <p:sldId id="353" r:id="rId9"/>
    <p:sldId id="354" r:id="rId10"/>
    <p:sldId id="355" r:id="rId11"/>
    <p:sldId id="356" r:id="rId12"/>
    <p:sldId id="357" r:id="rId13"/>
    <p:sldId id="383" r:id="rId14"/>
    <p:sldId id="384" r:id="rId15"/>
    <p:sldId id="446" r:id="rId16"/>
    <p:sldId id="447" r:id="rId17"/>
    <p:sldId id="358" r:id="rId18"/>
    <p:sldId id="359" r:id="rId19"/>
    <p:sldId id="360" r:id="rId20"/>
    <p:sldId id="385" r:id="rId21"/>
    <p:sldId id="361" r:id="rId22"/>
    <p:sldId id="362" r:id="rId23"/>
    <p:sldId id="363" r:id="rId24"/>
    <p:sldId id="364" r:id="rId25"/>
    <p:sldId id="445" r:id="rId26"/>
    <p:sldId id="365" r:id="rId27"/>
    <p:sldId id="378" r:id="rId28"/>
    <p:sldId id="386" r:id="rId29"/>
    <p:sldId id="387" r:id="rId30"/>
    <p:sldId id="367" r:id="rId31"/>
    <p:sldId id="448" r:id="rId32"/>
    <p:sldId id="449" r:id="rId33"/>
    <p:sldId id="450" r:id="rId34"/>
    <p:sldId id="368" r:id="rId35"/>
    <p:sldId id="371" r:id="rId36"/>
    <p:sldId id="452" r:id="rId37"/>
    <p:sldId id="453" r:id="rId38"/>
    <p:sldId id="451" r:id="rId39"/>
    <p:sldId id="379" r:id="rId40"/>
    <p:sldId id="373" r:id="rId41"/>
    <p:sldId id="388" r:id="rId42"/>
    <p:sldId id="372" r:id="rId43"/>
    <p:sldId id="389" r:id="rId44"/>
    <p:sldId id="375" r:id="rId45"/>
    <p:sldId id="425" r:id="rId46"/>
    <p:sldId id="426" r:id="rId47"/>
    <p:sldId id="427" r:id="rId48"/>
    <p:sldId id="428" r:id="rId49"/>
    <p:sldId id="429" r:id="rId50"/>
    <p:sldId id="430" r:id="rId51"/>
    <p:sldId id="431" r:id="rId52"/>
    <p:sldId id="439" r:id="rId53"/>
    <p:sldId id="438" r:id="rId54"/>
    <p:sldId id="432" r:id="rId55"/>
    <p:sldId id="433" r:id="rId56"/>
    <p:sldId id="434" r:id="rId57"/>
    <p:sldId id="435" r:id="rId58"/>
    <p:sldId id="441" r:id="rId59"/>
    <p:sldId id="440" r:id="rId60"/>
    <p:sldId id="442" r:id="rId61"/>
    <p:sldId id="443" r:id="rId62"/>
    <p:sldId id="436" r:id="rId63"/>
    <p:sldId id="437" r:id="rId64"/>
    <p:sldId id="390" r:id="rId65"/>
    <p:sldId id="391" r:id="rId66"/>
    <p:sldId id="392" r:id="rId67"/>
    <p:sldId id="409" r:id="rId68"/>
    <p:sldId id="393" r:id="rId69"/>
    <p:sldId id="394" r:id="rId70"/>
    <p:sldId id="396" r:id="rId71"/>
    <p:sldId id="410" r:id="rId72"/>
    <p:sldId id="411" r:id="rId73"/>
    <p:sldId id="398" r:id="rId74"/>
    <p:sldId id="400" r:id="rId75"/>
    <p:sldId id="401" r:id="rId76"/>
    <p:sldId id="402" r:id="rId77"/>
    <p:sldId id="416" r:id="rId78"/>
    <p:sldId id="403" r:id="rId79"/>
    <p:sldId id="444" r:id="rId80"/>
    <p:sldId id="406" r:id="rId81"/>
    <p:sldId id="407" r:id="rId82"/>
    <p:sldId id="408"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FDB940"/>
    <a:srgbClr val="D4EAE4"/>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4" autoAdjust="0"/>
    <p:restoredTop sz="58195" autoAdjust="0"/>
  </p:normalViewPr>
  <p:slideViewPr>
    <p:cSldViewPr>
      <p:cViewPr varScale="1">
        <p:scale>
          <a:sx n="42" d="100"/>
          <a:sy n="42" d="100"/>
        </p:scale>
        <p:origin x="1860" y="48"/>
      </p:cViewPr>
      <p:guideLst>
        <p:guide orient="horz" pos="2160"/>
        <p:guide pos="2880"/>
      </p:guideLst>
    </p:cSldViewPr>
  </p:slideViewPr>
  <p:outlineViewPr>
    <p:cViewPr>
      <p:scale>
        <a:sx n="33" d="100"/>
        <a:sy n="33" d="100"/>
      </p:scale>
      <p:origin x="0" y="-6642"/>
    </p:cViewPr>
  </p:outlineViewPr>
  <p:notesTextViewPr>
    <p:cViewPr>
      <p:scale>
        <a:sx n="1" d="1"/>
        <a:sy n="1" d="1"/>
      </p:scale>
      <p:origin x="0" y="0"/>
    </p:cViewPr>
  </p:notesText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10/20/2021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10/20/2021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Chapter 1, we will cover…</a:t>
            </a:r>
          </a:p>
          <a:p>
            <a:pPr marL="171450" indent="-171450">
              <a:buFont typeface="Arial" panose="020B0604020202020204" pitchFamily="34" charset="0"/>
              <a:buChar char="•"/>
            </a:pPr>
            <a:r>
              <a:rPr lang="en-US" baseline="0" dirty="0"/>
              <a:t>The meaning of Human Resource Management</a:t>
            </a:r>
          </a:p>
          <a:p>
            <a:pPr marL="171450" indent="-171450">
              <a:buFont typeface="Arial" panose="020B0604020202020204" pitchFamily="34" charset="0"/>
              <a:buChar char="•"/>
            </a:pPr>
            <a:r>
              <a:rPr lang="en-US" baseline="0" dirty="0"/>
              <a:t>The trends shaping human resource management</a:t>
            </a:r>
          </a:p>
          <a:p>
            <a:pPr marL="171450" indent="-171450">
              <a:buFont typeface="Arial" panose="020B0604020202020204" pitchFamily="34" charset="0"/>
              <a:buChar char="•"/>
            </a:pPr>
            <a:r>
              <a:rPr lang="en-US" baseline="0" dirty="0"/>
              <a:t>Consequences for today’s human resource managers</a:t>
            </a:r>
          </a:p>
          <a:p>
            <a:pPr marL="171450" indent="-171450">
              <a:buFont typeface="Arial" panose="020B0604020202020204" pitchFamily="34" charset="0"/>
              <a:buChar char="•"/>
            </a:pPr>
            <a:r>
              <a:rPr lang="en-US" baseline="0" dirty="0"/>
              <a:t>The plan of this book</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1/3 of large U.S. businesses</a:t>
            </a:r>
            <a:r>
              <a:rPr lang="en-US" baseline="0" dirty="0"/>
              <a:t> surveyed, appointed non-HR managers to be their top human resources executives.</a:t>
            </a:r>
          </a:p>
          <a:p>
            <a:endParaRPr lang="en-US" baseline="0" dirty="0"/>
          </a:p>
          <a:p>
            <a:r>
              <a:rPr lang="en-US" baseline="0" dirty="0"/>
              <a:t>Why? Some think these people may be better equipped to integrate the firm’s human resources activities with the company’s strategic needs.</a:t>
            </a:r>
          </a:p>
          <a:p>
            <a:endParaRPr lang="en-US" baseline="0" dirty="0"/>
          </a:p>
          <a:p>
            <a:r>
              <a:rPr lang="en-US" baseline="0" dirty="0"/>
              <a:t>With about one half of people working in the United States for small firms, it is likely most of those people will work in some human resource management capacity.</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17</a:t>
            </a:fld>
            <a:endParaRPr lang="en-US" dirty="0"/>
          </a:p>
        </p:txBody>
      </p:sp>
    </p:spTree>
    <p:extLst>
      <p:ext uri="{BB962C8B-B14F-4D97-AF65-F5344CB8AC3E}">
        <p14:creationId xmlns:p14="http://schemas.microsoft.com/office/powerpoint/2010/main" val="3470729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managers are in a sense, human resources managers because they all get involved</a:t>
            </a:r>
            <a:r>
              <a:rPr lang="en-US" baseline="0" dirty="0"/>
              <a:t> in activities such as:</a:t>
            </a:r>
          </a:p>
          <a:p>
            <a:r>
              <a:rPr lang="en-US" baseline="0" dirty="0"/>
              <a:t>Recruiting</a:t>
            </a:r>
          </a:p>
          <a:p>
            <a:r>
              <a:rPr lang="en-US" baseline="0" dirty="0"/>
              <a:t>Interviewing</a:t>
            </a:r>
          </a:p>
          <a:p>
            <a:r>
              <a:rPr lang="en-US" baseline="0" dirty="0"/>
              <a:t>Selecting</a:t>
            </a:r>
          </a:p>
          <a:p>
            <a:r>
              <a:rPr lang="en-US" baseline="0" dirty="0"/>
              <a:t>Training</a:t>
            </a:r>
          </a:p>
          <a:p>
            <a:endParaRPr lang="en-US" baseline="0" dirty="0"/>
          </a:p>
          <a:p>
            <a:r>
              <a:rPr lang="en-US" baseline="0" dirty="0"/>
              <a:t>How do duties of the HR manager and his or her staff relate to line managers’ human resources duties? Let’s answer this by starting with a short definition of line versus staff authority.</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787583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Authority</a:t>
            </a:r>
            <a:r>
              <a:rPr lang="en-US" dirty="0"/>
              <a:t>: The right to make decisions, to direct the work of others, and to give</a:t>
            </a:r>
            <a:r>
              <a:rPr lang="en-US" baseline="0" dirty="0"/>
              <a:t> orders.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Line authority</a:t>
            </a:r>
            <a:r>
              <a:rPr lang="en-US" sz="1200" dirty="0"/>
              <a:t>: Gives managers the right to issue orders to other managers or employees.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a:t>
            </a:r>
            <a:r>
              <a:rPr lang="en-US" sz="1200" baseline="0" dirty="0"/>
              <a:t> practice, HR and line managers share responsibility for most human resource activities. For example, human resource and line managers in about two-thirds of the firms in one survey shared responsibility for skills training.</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Staff authority</a:t>
            </a:r>
            <a:r>
              <a:rPr lang="en-US" sz="1200" dirty="0"/>
              <a:t>: Gives managers the right to advise other managers or employees.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19</a:t>
            </a:fld>
            <a:endParaRPr lang="en-US" dirty="0"/>
          </a:p>
        </p:txBody>
      </p:sp>
    </p:spTree>
    <p:extLst>
      <p:ext uri="{BB962C8B-B14F-4D97-AF65-F5344CB8AC3E}">
        <p14:creationId xmlns:p14="http://schemas.microsoft.com/office/powerpoint/2010/main" val="7403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direct handling of people always has been an integral part of every line manager’s responsibility, from president</a:t>
            </a:r>
            <a:r>
              <a:rPr lang="en-US" baseline="0" dirty="0"/>
              <a:t> down to the first-line supervisor. </a:t>
            </a:r>
          </a:p>
          <a:p>
            <a:r>
              <a:rPr lang="en-US" baseline="0" dirty="0"/>
              <a:t>Thus, a line supervisor’s responsibilities for effective human resource management includes:</a:t>
            </a:r>
          </a:p>
          <a:p>
            <a:pPr marL="171450" indent="-171450">
              <a:buFont typeface="Arial" panose="020B0604020202020204" pitchFamily="34" charset="0"/>
              <a:buChar char="•"/>
            </a:pPr>
            <a:r>
              <a:rPr lang="en-US" baseline="0" dirty="0"/>
              <a:t>Placing the right person in the right job</a:t>
            </a:r>
          </a:p>
          <a:p>
            <a:pPr marL="171450" indent="-171450">
              <a:buFont typeface="Arial" panose="020B0604020202020204" pitchFamily="34" charset="0"/>
              <a:buChar char="•"/>
            </a:pPr>
            <a:r>
              <a:rPr lang="en-US" baseline="0" dirty="0"/>
              <a:t>Employee orientation</a:t>
            </a:r>
          </a:p>
          <a:p>
            <a:pPr marL="171450" indent="-171450">
              <a:buFont typeface="Arial" panose="020B0604020202020204" pitchFamily="34" charset="0"/>
              <a:buChar char="•"/>
            </a:pPr>
            <a:r>
              <a:rPr lang="en-US" baseline="0" dirty="0"/>
              <a:t>Training employees for new jobs</a:t>
            </a:r>
          </a:p>
          <a:p>
            <a:pPr marL="171450" indent="-171450">
              <a:buFont typeface="Arial" panose="020B0604020202020204" pitchFamily="34" charset="0"/>
              <a:buChar char="•"/>
            </a:pPr>
            <a:r>
              <a:rPr lang="en-US" baseline="0" dirty="0"/>
              <a:t>Improving job performance for each employee</a:t>
            </a:r>
          </a:p>
          <a:p>
            <a:pPr marL="171450" indent="-171450">
              <a:buFont typeface="Arial" panose="020B0604020202020204" pitchFamily="34" charset="0"/>
              <a:buChar char="•"/>
            </a:pPr>
            <a:r>
              <a:rPr lang="en-US" baseline="0" dirty="0"/>
              <a:t>Gaining cooperation and developing smooth relationships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141258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r>
              <a:rPr lang="en-US" baseline="0" dirty="0"/>
              <a:t> these are more of a line managers’ HRM responsibilities:</a:t>
            </a:r>
          </a:p>
          <a:p>
            <a:pPr marL="171450" indent="-171450">
              <a:buFont typeface="Arial" panose="020B0604020202020204" pitchFamily="34" charset="0"/>
              <a:buChar char="•"/>
            </a:pPr>
            <a:r>
              <a:rPr lang="en-US" baseline="0" dirty="0"/>
              <a:t>Interpreting the company’s policies and procedures</a:t>
            </a:r>
          </a:p>
          <a:p>
            <a:pPr marL="171450" indent="-171450">
              <a:buFont typeface="Arial" panose="020B0604020202020204" pitchFamily="34" charset="0"/>
              <a:buChar char="•"/>
            </a:pPr>
            <a:r>
              <a:rPr lang="en-US" baseline="0" dirty="0"/>
              <a:t>Controlling labor costs</a:t>
            </a:r>
          </a:p>
          <a:p>
            <a:pPr marL="171450" indent="-171450">
              <a:buFont typeface="Arial" panose="020B0604020202020204" pitchFamily="34" charset="0"/>
              <a:buChar char="•"/>
            </a:pPr>
            <a:r>
              <a:rPr lang="en-US" baseline="0" dirty="0"/>
              <a:t>Developing the abilities of each person</a:t>
            </a:r>
          </a:p>
          <a:p>
            <a:pPr marL="171450" indent="-171450">
              <a:buFont typeface="Arial" panose="020B0604020202020204" pitchFamily="34" charset="0"/>
              <a:buChar char="•"/>
            </a:pPr>
            <a:r>
              <a:rPr lang="en-US" baseline="0" dirty="0"/>
              <a:t>Creating and maintaining departmental morale</a:t>
            </a:r>
          </a:p>
          <a:p>
            <a:pPr marL="171450" indent="-171450">
              <a:buFont typeface="Arial" panose="020B0604020202020204" pitchFamily="34" charset="0"/>
              <a:buChar char="•"/>
            </a:pPr>
            <a:r>
              <a:rPr lang="en-US" baseline="0" dirty="0"/>
              <a:t>Protecting employees’ health and physical conditions</a:t>
            </a:r>
            <a:endParaRPr lang="en-US" dirty="0"/>
          </a:p>
          <a:p>
            <a:endParaRPr lang="en-US" dirty="0"/>
          </a:p>
          <a:p>
            <a:r>
              <a:rPr lang="en-US" dirty="0"/>
              <a:t>In small organizations, line managers may</a:t>
            </a:r>
            <a:r>
              <a:rPr lang="en-US" baseline="0" dirty="0"/>
              <a:t> carry out all of these personnel duties.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21745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human resource department</a:t>
            </a:r>
            <a:r>
              <a:rPr lang="en-US" baseline="0" dirty="0"/>
              <a:t> provides many specialized assistance to organizations. Typical positions include:</a:t>
            </a:r>
          </a:p>
          <a:p>
            <a:r>
              <a:rPr lang="en-US" b="1" baseline="0" dirty="0"/>
              <a:t>Recruiters</a:t>
            </a:r>
            <a:r>
              <a:rPr lang="en-US" baseline="0" dirty="0"/>
              <a:t>: Maintain contacts within the community and perhaps travel extensively to search for qualified job applicants.</a:t>
            </a:r>
          </a:p>
          <a:p>
            <a:r>
              <a:rPr lang="en-US" b="1" baseline="0" dirty="0"/>
              <a:t>Equal Employment Opportunity (EEO) Representatives/Affirmative Action Coordinators</a:t>
            </a:r>
            <a:r>
              <a:rPr lang="en-US" baseline="0" dirty="0"/>
              <a:t>: Investigate and resolve EEO grievances, examine organizational practices for potential violations, and compile and submit EEO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Job Analysts</a:t>
            </a:r>
            <a:r>
              <a:rPr lang="en-US" baseline="0" dirty="0"/>
              <a:t>: Collect and examine detailed information about job duties to prepare job descriptions.</a:t>
            </a:r>
          </a:p>
          <a:p>
            <a:r>
              <a:rPr lang="en-US" b="1" baseline="0" dirty="0"/>
              <a:t>Compensation Managers</a:t>
            </a:r>
            <a:r>
              <a:rPr lang="en-US" baseline="0" dirty="0"/>
              <a:t>: Develop compensation plans and handle the employee benefits program.</a:t>
            </a:r>
          </a:p>
          <a:p>
            <a:r>
              <a:rPr lang="en-US" b="1" baseline="0" dirty="0"/>
              <a:t>Training Specialists</a:t>
            </a:r>
            <a:r>
              <a:rPr lang="en-US" baseline="0" dirty="0"/>
              <a:t>: Plan, organize, and direct training activities.</a:t>
            </a:r>
          </a:p>
          <a:p>
            <a:r>
              <a:rPr lang="en-US" b="1" baseline="0" dirty="0"/>
              <a:t>Labor Relations Specialists</a:t>
            </a:r>
            <a:r>
              <a:rPr lang="en-US" baseline="0" dirty="0"/>
              <a:t>: Advise management on all aspects of union-management relations.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2874989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employers are changing their human resource management organization structures,</a:t>
            </a:r>
            <a:r>
              <a:rPr lang="en-US" baseline="0" dirty="0"/>
              <a:t> and planned to use technology to institute more shared services. </a:t>
            </a:r>
          </a:p>
          <a:p>
            <a:endParaRPr lang="en-US" baseline="0" dirty="0"/>
          </a:p>
          <a:p>
            <a:r>
              <a:rPr lang="en-US" baseline="0" dirty="0"/>
              <a:t>These shared services in a centralized HR unit will offer their services through Intranets and centralized call centers, aiming to provide managers and employees with specialized support with the day-to-day HR activities.</a:t>
            </a:r>
          </a:p>
          <a:p>
            <a:r>
              <a:rPr lang="en-US" b="1" baseline="0" dirty="0"/>
              <a:t>Corporate HR Teams</a:t>
            </a:r>
            <a:r>
              <a:rPr lang="en-US" baseline="0" dirty="0"/>
              <a:t>: Assist top management in top-level issues such as developing the personnel aspects of the company’s long-term strategic plan.</a:t>
            </a:r>
          </a:p>
          <a:p>
            <a:r>
              <a:rPr lang="en-US" b="1" baseline="0" dirty="0"/>
              <a:t>Embedded HR Teams</a:t>
            </a:r>
            <a:r>
              <a:rPr lang="en-US" baseline="0" dirty="0"/>
              <a:t>: Have HR generalists assigned to functional departments like sales and production. They provide selection and other assistance the department needs.</a:t>
            </a:r>
          </a:p>
          <a:p>
            <a:r>
              <a:rPr lang="en-US" b="1" baseline="0" dirty="0"/>
              <a:t>Centers of Expertise</a:t>
            </a:r>
            <a:r>
              <a:rPr lang="en-US" baseline="0" dirty="0"/>
              <a:t>: Are basically specialized HR consulting firms within the company. For example, they may provide advice about organizational change.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1668191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LO2 Describe</a:t>
            </a:r>
            <a:r>
              <a:rPr lang="en-US" baseline="0" dirty="0"/>
              <a:t> with examples what trends are influencing human resource management.</a:t>
            </a:r>
          </a:p>
          <a:p>
            <a:endParaRPr lang="en-US" baseline="0" dirty="0"/>
          </a:p>
          <a:p>
            <a:r>
              <a:rPr lang="en-US" baseline="0" dirty="0"/>
              <a:t>Changes are occurring in the environment of human resources management that are requiring it to play a more central role in organizations. These trends include:</a:t>
            </a:r>
          </a:p>
          <a:p>
            <a:pPr marL="171450" indent="-171450">
              <a:buFont typeface="Arial" panose="020B0604020202020204" pitchFamily="34" charset="0"/>
              <a:buChar char="•"/>
            </a:pPr>
            <a:r>
              <a:rPr lang="en-US" baseline="0" dirty="0"/>
              <a:t>Workforce Diversity</a:t>
            </a:r>
          </a:p>
          <a:p>
            <a:pPr marL="171450" indent="-171450">
              <a:buFont typeface="Arial" panose="020B0604020202020204" pitchFamily="34" charset="0"/>
              <a:buChar char="•"/>
            </a:pPr>
            <a:r>
              <a:rPr lang="en-US" baseline="0" dirty="0"/>
              <a:t>Technological and Workforce Trends</a:t>
            </a:r>
          </a:p>
          <a:p>
            <a:pPr marL="171450" indent="-171450">
              <a:buFont typeface="Arial" panose="020B0604020202020204" pitchFamily="34" charset="0"/>
              <a:buChar char="•"/>
            </a:pPr>
            <a:r>
              <a:rPr lang="en-US" baseline="0" dirty="0"/>
              <a:t>Globalization and Competition</a:t>
            </a:r>
          </a:p>
          <a:p>
            <a:pPr marL="171450" indent="-171450">
              <a:buFont typeface="Arial" panose="020B0604020202020204" pitchFamily="34" charset="0"/>
              <a:buChar char="•"/>
            </a:pPr>
            <a:r>
              <a:rPr lang="en-US" baseline="0" dirty="0"/>
              <a:t>Economic Challenges</a:t>
            </a:r>
          </a:p>
          <a:p>
            <a:pPr marL="171450" indent="-171450">
              <a:buFont typeface="Arial" panose="020B0604020202020204" pitchFamily="34" charset="0"/>
              <a:buChar char="•"/>
            </a:pPr>
            <a:r>
              <a:rPr lang="en-US" baseline="0" dirty="0"/>
              <a:t>Economic and Workforce Projections</a:t>
            </a:r>
          </a:p>
          <a:p>
            <a:endParaRPr lang="en-US" baseline="0" dirty="0"/>
          </a:p>
          <a:p>
            <a:r>
              <a:rPr lang="en-US" baseline="0" dirty="0"/>
              <a:t>All of these trends impact the role that HR managers play within organizations. For example, these changes within the environment and trends result in the following consequences for HRM:</a:t>
            </a:r>
          </a:p>
          <a:p>
            <a:pPr marL="171450" indent="-171450">
              <a:buFont typeface="Arial" panose="020B0604020202020204" pitchFamily="34" charset="0"/>
              <a:buChar char="•"/>
            </a:pPr>
            <a:r>
              <a:rPr lang="en-US" baseline="0" dirty="0"/>
              <a:t>HR and Performance</a:t>
            </a:r>
          </a:p>
          <a:p>
            <a:pPr marL="171450" indent="-171450">
              <a:buFont typeface="Arial" panose="020B0604020202020204" pitchFamily="34" charset="0"/>
              <a:buChar char="•"/>
            </a:pPr>
            <a:r>
              <a:rPr lang="en-US" baseline="0" dirty="0"/>
              <a:t>HR and Performance and Sustainability</a:t>
            </a:r>
          </a:p>
          <a:p>
            <a:pPr marL="171450" indent="-171450">
              <a:buFont typeface="Arial" panose="020B0604020202020204" pitchFamily="34" charset="0"/>
              <a:buChar char="•"/>
            </a:pPr>
            <a:r>
              <a:rPr lang="en-US" baseline="0" dirty="0"/>
              <a:t>HR and Employee Engagement</a:t>
            </a:r>
          </a:p>
          <a:p>
            <a:pPr marL="171450" indent="-171450">
              <a:buFont typeface="Arial" panose="020B0604020202020204" pitchFamily="34" charset="0"/>
              <a:buChar char="•"/>
            </a:pPr>
            <a:r>
              <a:rPr lang="en-US" baseline="0" dirty="0"/>
              <a:t>HR and the Manager’s HR Philosophy</a:t>
            </a:r>
          </a:p>
          <a:p>
            <a:pPr marL="171450" indent="-171450">
              <a:buFont typeface="Arial" panose="020B0604020202020204" pitchFamily="34" charset="0"/>
              <a:buChar char="•"/>
            </a:pPr>
            <a:r>
              <a:rPr lang="en-US" baseline="0" dirty="0"/>
              <a:t>HR and Human Resource Competencies</a:t>
            </a:r>
          </a:p>
          <a:p>
            <a:pPr marL="171450" indent="-171450">
              <a:buFont typeface="Arial" panose="020B0604020202020204" pitchFamily="34" charset="0"/>
              <a:buChar char="•"/>
            </a:pPr>
            <a:r>
              <a:rPr lang="en-US" baseline="0" dirty="0"/>
              <a:t>HR and the Manager’s Skills</a:t>
            </a:r>
          </a:p>
          <a:p>
            <a:pPr marL="171450" indent="-171450">
              <a:buFont typeface="Arial" panose="020B0604020202020204" pitchFamily="34" charset="0"/>
              <a:buChar char="•"/>
            </a:pPr>
            <a:r>
              <a:rPr lang="en-US" baseline="0" dirty="0"/>
              <a:t>The HR Manager’s Competencies</a:t>
            </a:r>
          </a:p>
          <a:p>
            <a:pPr marL="171450" indent="-171450">
              <a:buFont typeface="Arial" panose="020B0604020202020204" pitchFamily="34" charset="0"/>
              <a:buChar char="•"/>
            </a:pPr>
            <a:r>
              <a:rPr lang="en-US" baseline="0" dirty="0"/>
              <a:t>HR and Ethics</a:t>
            </a:r>
          </a:p>
          <a:p>
            <a:pPr marL="171450" indent="-171450">
              <a:buFont typeface="Arial" panose="020B0604020202020204" pitchFamily="34" charset="0"/>
              <a:buChar char="•"/>
            </a:pPr>
            <a:r>
              <a:rPr lang="en-US" baseline="0" dirty="0"/>
              <a:t>HRCI Certification</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67372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composition of the workforce will continue to change over the next</a:t>
            </a:r>
            <a:r>
              <a:rPr lang="en-US" baseline="0" dirty="0"/>
              <a:t> few years; specifically, it will continue to become more diverse with more women, minority group members, and older workers in the workforce.</a:t>
            </a:r>
          </a:p>
          <a:p>
            <a:endParaRPr lang="en-US" baseline="0" dirty="0"/>
          </a:p>
          <a:p>
            <a:r>
              <a:rPr lang="en-US" baseline="0" dirty="0"/>
              <a:t>The projections from 1992 to 2022 are displayed above. </a:t>
            </a:r>
          </a:p>
          <a:p>
            <a:endParaRPr lang="en-US" baseline="0" dirty="0"/>
          </a:p>
          <a:p>
            <a:r>
              <a:rPr lang="en-US" baseline="0" dirty="0"/>
              <a:t>Demographic trends are also making finding and hiring of employees more challenging. In the United States, labor force growth is not expected to keep pace with job growth and the number of baby-boom era older workers who are retiring. Talent management will be a challenge. Thus, the hiring of foreign workers for U.S. jobs will continue. </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34353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baseline="0" dirty="0"/>
              <a:t>Service Jobs</a:t>
            </a:r>
            <a:r>
              <a:rPr lang="en-US" baseline="0" dirty="0"/>
              <a:t>: Today, two-thirds of the U.S. workforce is employed in producing and delivering services, not products. By 2020, service-providing industries are expected to account for 131 million of our 150 million (87%) wage and salary jobs overall. </a:t>
            </a:r>
          </a:p>
          <a:p>
            <a:endParaRPr lang="en-US" baseline="0" dirty="0"/>
          </a:p>
          <a:p>
            <a:r>
              <a:rPr lang="en-US" b="1" baseline="0" dirty="0"/>
              <a:t>“Gig” Workers</a:t>
            </a:r>
            <a:r>
              <a:rPr lang="en-US" b="0" baseline="0" dirty="0"/>
              <a:t>:</a:t>
            </a:r>
            <a:r>
              <a:rPr lang="en-US" b="1" baseline="0" dirty="0"/>
              <a:t> </a:t>
            </a:r>
            <a:r>
              <a:rPr lang="en-US" b="0" baseline="0" dirty="0"/>
              <a:t>Workers who are part of a vast workforce of contract, temp, freelance, or independent workers. Much of this work is “on-demand” (like Uber).</a:t>
            </a:r>
            <a:r>
              <a:rPr lang="en-US" baseline="0" dirty="0"/>
              <a:t>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30</a:t>
            </a:fld>
            <a:endParaRPr lang="en-US" dirty="0"/>
          </a:p>
        </p:txBody>
      </p:sp>
    </p:spTree>
    <p:extLst>
      <p:ext uri="{BB962C8B-B14F-4D97-AF65-F5344CB8AC3E}">
        <p14:creationId xmlns:p14="http://schemas.microsoft.com/office/powerpoint/2010/main" val="147437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a:t>
            </a:r>
            <a:r>
              <a:rPr lang="en-US" baseline="0" dirty="0"/>
              <a:t> of this chapter, you will be able to:</a:t>
            </a:r>
          </a:p>
          <a:p>
            <a:pPr marL="0" indent="-180000">
              <a:buFont typeface="+mj-lt"/>
              <a:buAutoNum type="arabicPeriod"/>
            </a:pPr>
            <a:r>
              <a:rPr lang="en-US" baseline="0" dirty="0"/>
              <a:t>Understand the meaning of human resources management.</a:t>
            </a:r>
          </a:p>
          <a:p>
            <a:pPr marL="0" indent="-180000">
              <a:buFont typeface="+mj-lt"/>
              <a:buAutoNum type="arabicPeriod"/>
            </a:pPr>
            <a:r>
              <a:rPr lang="en-US" baseline="0" dirty="0"/>
              <a:t>Understand why knowing HR management concepts and techniques are important to any supervisor or manager.</a:t>
            </a:r>
          </a:p>
          <a:p>
            <a:pPr marL="0" indent="-180000">
              <a:buFont typeface="+mj-lt"/>
              <a:buAutoNum type="arabicPeriod"/>
            </a:pPr>
            <a:r>
              <a:rPr lang="en-US" baseline="0" dirty="0"/>
              <a:t>Describe with examples what trends are influencing human resources management.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a:t>
            </a:fld>
            <a:endParaRPr lang="en-US" dirty="0"/>
          </a:p>
        </p:txBody>
      </p:sp>
    </p:spTree>
    <p:extLst>
      <p:ext uri="{BB962C8B-B14F-4D97-AF65-F5344CB8AC3E}">
        <p14:creationId xmlns:p14="http://schemas.microsoft.com/office/powerpoint/2010/main" val="2225818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Globalization</a:t>
            </a:r>
            <a:r>
              <a:rPr lang="en-US" dirty="0"/>
              <a:t>: Refers to the tendency of organizations to extend their</a:t>
            </a:r>
            <a:r>
              <a:rPr lang="en-US" baseline="0" dirty="0"/>
              <a:t> sales, ownership, and manufacturing to new markets abroad. Globalization of the world economy and other trends have triggered changes in how companies organize, manage, and utilize their HR units.</a:t>
            </a:r>
          </a:p>
          <a:p>
            <a:endParaRPr lang="en-US" baseline="0" dirty="0"/>
          </a:p>
          <a:p>
            <a:r>
              <a:rPr lang="en-US" baseline="0" dirty="0"/>
              <a:t>Globalization has boomed for the past 50 years. For example, the total sum of U.S. imports and exports rose from $47 billion in 1960 to $562 billion in 1980, to about $5 trillion today. </a:t>
            </a:r>
          </a:p>
          <a:p>
            <a:endParaRPr lang="en-US" baseline="0" dirty="0"/>
          </a:p>
          <a:p>
            <a:r>
              <a:rPr lang="en-US" baseline="0" dirty="0"/>
              <a:t>Managing the “people” aspects of globalization is a big task for any company that expands abroad and for its HR managers.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34</a:t>
            </a:fld>
            <a:endParaRPr lang="en-US" dirty="0"/>
          </a:p>
        </p:txBody>
      </p:sp>
    </p:spTree>
    <p:extLst>
      <p:ext uri="{BB962C8B-B14F-4D97-AF65-F5344CB8AC3E}">
        <p14:creationId xmlns:p14="http://schemas.microsoft.com/office/powerpoint/2010/main" val="268392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economic trends are pointing upward. </a:t>
            </a:r>
          </a:p>
          <a:p>
            <a:r>
              <a:rPr lang="en-US" b="1" dirty="0"/>
              <a:t>Unemployment rate</a:t>
            </a:r>
            <a:r>
              <a:rPr lang="en-US" dirty="0"/>
              <a:t>: For example, the unemployment rate had fallen</a:t>
            </a:r>
            <a:r>
              <a:rPr lang="en-US" baseline="0" dirty="0"/>
              <a:t> from a high of more than 10% a few years ago to around 4.5% in 2017, and economic activity was also picking up. </a:t>
            </a:r>
          </a:p>
          <a:p>
            <a:endParaRPr lang="en-US" baseline="0" dirty="0"/>
          </a:p>
          <a:p>
            <a:r>
              <a:rPr lang="en-US" baseline="0" dirty="0"/>
              <a:t>Still, after the 2008 economic recession, companies were hesitant to spend money and expand factories and equipment. </a:t>
            </a:r>
          </a:p>
          <a:p>
            <a:endParaRPr lang="en-US" baseline="0" dirty="0"/>
          </a:p>
          <a:p>
            <a:r>
              <a:rPr lang="en-US" b="1" baseline="0" dirty="0"/>
              <a:t>Labor force</a:t>
            </a:r>
            <a:r>
              <a:rPr lang="en-US" baseline="0" dirty="0"/>
              <a:t>: Complicating all of this is the fact that the labor force in America is growing more slowly than expected, which means employers cannot get enough workers to expand. </a:t>
            </a:r>
          </a:p>
          <a:p>
            <a:r>
              <a:rPr lang="en-US" baseline="0" dirty="0"/>
              <a:t> The Bureau of Labor Statistics projects the labor force to grow at 0.5% per year through 2012 to 2022, compared with an annual growth rate of 0.7% during the 2002–2012 decade. </a:t>
            </a:r>
          </a:p>
          <a:p>
            <a:r>
              <a:rPr lang="en-US" b="1" baseline="0" dirty="0"/>
              <a:t>Aging population</a:t>
            </a:r>
            <a:r>
              <a:rPr lang="en-US" baseline="0" dirty="0"/>
              <a:t>: The slower labor force growth is mainly because the baby boomer generation is aging and the population that wants to work, is declining. </a:t>
            </a:r>
          </a:p>
          <a:p>
            <a:br>
              <a:rPr lang="en-US" baseline="0" dirty="0"/>
            </a:br>
            <a:r>
              <a:rPr lang="en-US" baseline="0" dirty="0"/>
              <a:t>Almost half of employed U.S. college graduates are in jobs that generally require less than a four-year college education.</a:t>
            </a:r>
          </a:p>
          <a:p>
            <a:r>
              <a:rPr lang="en-US" baseline="0" dirty="0"/>
              <a:t>Many jobs that are increasing over the next 10 years do not require postsecondary education for entry.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4068387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baseline="0" dirty="0"/>
              <a:t>Talent analytics</a:t>
            </a:r>
            <a:r>
              <a:rPr lang="en-US" baseline="0" dirty="0"/>
              <a:t>: Many employers use talent analytics to sift through large amounts of employee data to identify the skills that excel on particular jobs.</a:t>
            </a:r>
          </a:p>
          <a:p>
            <a:endParaRPr lang="en-US" baseline="0" dirty="0"/>
          </a:p>
          <a:p>
            <a:r>
              <a:rPr lang="en-US" b="1" baseline="0" dirty="0"/>
              <a:t>Human capital</a:t>
            </a:r>
            <a:r>
              <a:rPr lang="en-US" baseline="0" dirty="0"/>
              <a:t>: Because of the demographic and technological trends facing companies, “human capital” (workers’ knowledge, education, training, skills, and expertise) is growing in emphasis. Tomorrow’s employees will additionally need to have innovative characteristics for jobs, such as those found at Google.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39</a:t>
            </a:fld>
            <a:endParaRPr lang="en-US" dirty="0"/>
          </a:p>
        </p:txBody>
      </p:sp>
    </p:spTree>
    <p:extLst>
      <p:ext uri="{BB962C8B-B14F-4D97-AF65-F5344CB8AC3E}">
        <p14:creationId xmlns:p14="http://schemas.microsoft.com/office/powerpoint/2010/main" val="170325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3: Discuss at least five consequences</a:t>
            </a:r>
            <a:r>
              <a:rPr lang="en-US" baseline="0" dirty="0"/>
              <a:t> such trends have for human resources management today.</a:t>
            </a:r>
          </a:p>
          <a:p>
            <a:endParaRPr lang="en-US" baseline="0" dirty="0"/>
          </a:p>
          <a:p>
            <a:r>
              <a:rPr lang="en-US" baseline="0" dirty="0"/>
              <a:t>For much of the 20th century, “personnel” managers focused mostly on day-to-day activities of payroll, benefits, hiring, and firing.</a:t>
            </a:r>
          </a:p>
          <a:p>
            <a:r>
              <a:rPr lang="en-US" baseline="0" dirty="0"/>
              <a:t>Today’s employers, however, face new challenges. With the environmental shifts and trends, employers expect HR managers to be experts in various areas and to deal with the challenges and trends. </a:t>
            </a:r>
          </a:p>
          <a:p>
            <a:r>
              <a:rPr lang="en-US" baseline="0" dirty="0"/>
              <a:t>Human Resource Managers are responding:</a:t>
            </a:r>
          </a:p>
          <a:p>
            <a:r>
              <a:rPr lang="en-US" b="1" baseline="0" dirty="0"/>
              <a:t>Distributed HR</a:t>
            </a:r>
            <a:r>
              <a:rPr lang="en-US" b="0" baseline="0" dirty="0"/>
              <a:t>:</a:t>
            </a:r>
            <a:r>
              <a:rPr lang="en-US" b="1" baseline="0" dirty="0"/>
              <a:t> </a:t>
            </a:r>
            <a:r>
              <a:rPr lang="en-US" b="0" baseline="0" dirty="0"/>
              <a:t>More human resource tasks are being redistributed from a central HR department to the company’s employees and line managers.</a:t>
            </a:r>
            <a:endParaRPr lang="en-US" b="1" baseline="0" dirty="0"/>
          </a:p>
          <a:p>
            <a:r>
              <a:rPr lang="en-US" b="1" baseline="0" dirty="0"/>
              <a:t>HR and Performance</a:t>
            </a:r>
            <a:r>
              <a:rPr lang="en-US" baseline="0" dirty="0"/>
              <a:t>: HR is involved with staffing, cost-effective employment, and strategic initiatives.</a:t>
            </a:r>
          </a:p>
          <a:p>
            <a:r>
              <a:rPr lang="en-US" b="1" baseline="0" dirty="0"/>
              <a:t>HR and Employee Engagement</a:t>
            </a:r>
            <a:r>
              <a:rPr lang="en-US" baseline="0" dirty="0"/>
              <a:t>: Current research links engaged employees to  performance.</a:t>
            </a:r>
          </a:p>
          <a:p>
            <a:r>
              <a:rPr lang="en-US" b="1" baseline="0" dirty="0"/>
              <a:t>HR and Sustainability</a:t>
            </a:r>
            <a:r>
              <a:rPr lang="en-US" baseline="0" dirty="0"/>
              <a:t>: The environment and social performance are also important.</a:t>
            </a:r>
          </a:p>
          <a:p>
            <a:r>
              <a:rPr lang="en-US" b="1" baseline="0" dirty="0"/>
              <a:t>HR and Ethics</a:t>
            </a:r>
            <a:r>
              <a:rPr lang="en-US" b="0" baseline="0" dirty="0"/>
              <a:t>:</a:t>
            </a:r>
            <a:r>
              <a:rPr lang="en-US" b="1" baseline="0" dirty="0"/>
              <a:t> </a:t>
            </a:r>
            <a:r>
              <a:rPr lang="en-US" b="0" baseline="0" dirty="0"/>
              <a:t>Many workplace ethical issues are human resource related.</a:t>
            </a:r>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1888511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4: Explain</a:t>
            </a:r>
            <a:r>
              <a:rPr lang="en-US" baseline="0" dirty="0"/>
              <a:t> what sorts of competencies, knowledge, and skills characterize today’s new human resource manager.</a:t>
            </a:r>
          </a:p>
          <a:p>
            <a:endParaRPr lang="en-US" b="1" baseline="0" dirty="0"/>
          </a:p>
          <a:p>
            <a:r>
              <a:rPr lang="en-US" b="1" baseline="0" dirty="0"/>
              <a:t>HR and HR Competencies</a:t>
            </a:r>
            <a:r>
              <a:rPr lang="en-US" baseline="0" dirty="0"/>
              <a:t>: HR managers today must possess a multitude of competencies. </a:t>
            </a:r>
          </a:p>
          <a:p>
            <a:r>
              <a:rPr lang="en-US" b="1" baseline="0" dirty="0"/>
              <a:t>HR and Manager’s Skills</a:t>
            </a:r>
            <a:r>
              <a:rPr lang="en-US" baseline="0" dirty="0"/>
              <a:t>: Skills such as recruiting, selecting, training, appraising, providing safe environments, and incentivizing employees are just some of the skills needed.</a:t>
            </a:r>
          </a:p>
          <a:p>
            <a:r>
              <a:rPr lang="en-US" b="1" baseline="0" dirty="0"/>
              <a:t>HR and Manager’s Certification</a:t>
            </a:r>
            <a:r>
              <a:rPr lang="en-US" baseline="0" dirty="0"/>
              <a:t>: This text will cover many areas in preparation of the HRCI certification.</a:t>
            </a:r>
          </a:p>
          <a:p>
            <a:r>
              <a:rPr lang="en-US" b="1" baseline="0" dirty="0"/>
              <a:t>HR and Manager’s Human Resource Philosophy</a:t>
            </a:r>
            <a:r>
              <a:rPr lang="en-US" b="0" baseline="0" dirty="0"/>
              <a:t>:</a:t>
            </a:r>
            <a:r>
              <a:rPr lang="en-US" b="1" baseline="0" dirty="0"/>
              <a:t> </a:t>
            </a:r>
            <a:r>
              <a:rPr lang="en-US" b="0" baseline="0" dirty="0"/>
              <a:t>Everyone has a certain set of beliefs based on basic assumptions that they make about people. Every personnel decision reflects this basic philosophy.</a:t>
            </a:r>
            <a:endParaRPr lang="en-US" b="1"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329145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book has two main aims: (1) to provide all future managers, not just HR managers, with practical human resource skills needed to produce an engaged and high-performing workforce; and (2) to cover the HRCI’s “A Body of Knowledge” in a relatively compact and economical 14-chapter soft cover format. </a:t>
            </a:r>
          </a:p>
          <a:p>
            <a:endParaRPr lang="en-US" baseline="0" dirty="0"/>
          </a:p>
          <a:p>
            <a:r>
              <a:rPr lang="en-US" baseline="0" dirty="0"/>
              <a:t>The parts of the book include:</a:t>
            </a:r>
          </a:p>
          <a:p>
            <a:pPr marL="0" indent="0">
              <a:buFont typeface="+mj-lt"/>
              <a:buAutoNum type="romanUcPeriod"/>
            </a:pPr>
            <a:r>
              <a:rPr lang="en-US" sz="1200" dirty="0">
                <a:solidFill>
                  <a:schemeClr val="tx1">
                    <a:lumMod val="75000"/>
                    <a:lumOff val="25000"/>
                  </a:schemeClr>
                </a:solidFill>
              </a:rPr>
              <a:t> Introduction</a:t>
            </a:r>
          </a:p>
          <a:p>
            <a:pPr marL="457200" lvl="1" indent="0">
              <a:buFontTx/>
              <a:buNone/>
            </a:pPr>
            <a:r>
              <a:rPr lang="en-US" sz="1200" dirty="0">
                <a:solidFill>
                  <a:schemeClr val="tx1">
                    <a:lumMod val="75000"/>
                    <a:lumOff val="25000"/>
                  </a:schemeClr>
                </a:solidFill>
              </a:rPr>
              <a:t>1. Managing Human Resources Today</a:t>
            </a:r>
          </a:p>
          <a:p>
            <a:pPr marL="457200" lvl="1" indent="0">
              <a:buFontTx/>
              <a:buNone/>
            </a:pPr>
            <a:r>
              <a:rPr lang="en-US" sz="1200" dirty="0">
                <a:solidFill>
                  <a:schemeClr val="tx1">
                    <a:lumMod val="75000"/>
                    <a:lumOff val="25000"/>
                  </a:schemeClr>
                </a:solidFill>
              </a:rPr>
              <a:t>2. Managing Equal Opportunity</a:t>
            </a:r>
            <a:r>
              <a:rPr lang="en-US" sz="1200" baseline="0" dirty="0">
                <a:solidFill>
                  <a:schemeClr val="tx1">
                    <a:lumMod val="75000"/>
                    <a:lumOff val="25000"/>
                  </a:schemeClr>
                </a:solidFill>
              </a:rPr>
              <a:t> and Diversity</a:t>
            </a:r>
          </a:p>
          <a:p>
            <a:pPr marL="457200" lvl="1" indent="0">
              <a:buFontTx/>
              <a:buNone/>
            </a:pPr>
            <a:r>
              <a:rPr lang="en-US" sz="1200" baseline="0" dirty="0">
                <a:solidFill>
                  <a:schemeClr val="tx1">
                    <a:lumMod val="75000"/>
                    <a:lumOff val="25000"/>
                  </a:schemeClr>
                </a:solidFill>
              </a:rPr>
              <a:t>3. Human Resource Strategy and Analysis</a:t>
            </a:r>
            <a:endParaRPr lang="en-US" sz="1200" dirty="0">
              <a:solidFill>
                <a:schemeClr val="tx1">
                  <a:lumMod val="75000"/>
                  <a:lumOff val="25000"/>
                </a:schemeClr>
              </a:solidFill>
            </a:endParaRPr>
          </a:p>
          <a:p>
            <a:pPr marL="0" indent="0">
              <a:buFont typeface="+mj-lt"/>
              <a:buAutoNum type="romanUcPeriod"/>
            </a:pPr>
            <a:r>
              <a:rPr lang="en-US" sz="1200" dirty="0">
                <a:solidFill>
                  <a:schemeClr val="tx1">
                    <a:lumMod val="75000"/>
                    <a:lumOff val="25000"/>
                  </a:schemeClr>
                </a:solidFill>
              </a:rPr>
              <a:t> Staffing: Workforce Planning and Employment</a:t>
            </a:r>
          </a:p>
          <a:p>
            <a:pPr marL="457200" lvl="1" indent="0">
              <a:buFont typeface="+mj-lt"/>
              <a:buNone/>
            </a:pPr>
            <a:r>
              <a:rPr lang="en-US" sz="1200" dirty="0">
                <a:solidFill>
                  <a:schemeClr val="tx1">
                    <a:lumMod val="75000"/>
                    <a:lumOff val="25000"/>
                  </a:schemeClr>
                </a:solidFill>
              </a:rPr>
              <a:t>4. Job Analysis and Talent Management</a:t>
            </a:r>
          </a:p>
          <a:p>
            <a:pPr marL="457200" lvl="1" indent="0">
              <a:buFont typeface="+mj-lt"/>
              <a:buNone/>
            </a:pPr>
            <a:r>
              <a:rPr lang="en-US" sz="1200" dirty="0">
                <a:solidFill>
                  <a:schemeClr val="tx1">
                    <a:lumMod val="75000"/>
                    <a:lumOff val="25000"/>
                  </a:schemeClr>
                </a:solidFill>
              </a:rPr>
              <a:t>5.</a:t>
            </a:r>
            <a:r>
              <a:rPr lang="en-US" sz="1200" baseline="0" dirty="0">
                <a:solidFill>
                  <a:schemeClr val="tx1">
                    <a:lumMod val="75000"/>
                    <a:lumOff val="25000"/>
                  </a:schemeClr>
                </a:solidFill>
              </a:rPr>
              <a:t> Personnel Planning and Recruiting</a:t>
            </a:r>
          </a:p>
          <a:p>
            <a:pPr marL="457200" lvl="1" indent="0">
              <a:buFont typeface="+mj-lt"/>
              <a:buNone/>
            </a:pPr>
            <a:r>
              <a:rPr lang="en-US" sz="1200" baseline="0" dirty="0">
                <a:solidFill>
                  <a:schemeClr val="tx1">
                    <a:lumMod val="75000"/>
                    <a:lumOff val="25000"/>
                  </a:schemeClr>
                </a:solidFill>
              </a:rPr>
              <a:t>6. Selecting Employees </a:t>
            </a:r>
            <a:endParaRPr lang="en-US" sz="1200" dirty="0">
              <a:solidFill>
                <a:schemeClr val="tx1">
                  <a:lumMod val="75000"/>
                  <a:lumOff val="25000"/>
                </a:schemeClr>
              </a:solidFill>
            </a:endParaRPr>
          </a:p>
          <a:p>
            <a:pPr marL="0" indent="0">
              <a:buFont typeface="+mj-lt"/>
              <a:buAutoNum type="romanUcPeriod"/>
            </a:pPr>
            <a:r>
              <a:rPr lang="en-US" sz="1200" dirty="0">
                <a:solidFill>
                  <a:schemeClr val="tx1">
                    <a:lumMod val="75000"/>
                    <a:lumOff val="25000"/>
                  </a:schemeClr>
                </a:solidFill>
              </a:rPr>
              <a:t> Training and HR Development</a:t>
            </a:r>
          </a:p>
          <a:p>
            <a:pPr marL="457200" lvl="1" indent="0">
              <a:buFont typeface="+mj-lt"/>
              <a:buNone/>
            </a:pPr>
            <a:r>
              <a:rPr lang="en-US" sz="1200" dirty="0">
                <a:solidFill>
                  <a:schemeClr val="tx1">
                    <a:lumMod val="75000"/>
                    <a:lumOff val="25000"/>
                  </a:schemeClr>
                </a:solidFill>
              </a:rPr>
              <a:t>7. Training and Developing Employees</a:t>
            </a:r>
          </a:p>
          <a:p>
            <a:pPr marL="457200" lvl="1" indent="0">
              <a:buFont typeface="+mj-lt"/>
              <a:buNone/>
            </a:pPr>
            <a:r>
              <a:rPr lang="en-US" sz="1200" dirty="0">
                <a:solidFill>
                  <a:schemeClr val="tx1">
                    <a:lumMod val="75000"/>
                    <a:lumOff val="25000"/>
                  </a:schemeClr>
                </a:solidFill>
              </a:rPr>
              <a:t>8. Performance Management</a:t>
            </a:r>
            <a:r>
              <a:rPr lang="en-US" sz="1200" baseline="0" dirty="0">
                <a:solidFill>
                  <a:schemeClr val="tx1">
                    <a:lumMod val="75000"/>
                    <a:lumOff val="25000"/>
                  </a:schemeClr>
                </a:solidFill>
              </a:rPr>
              <a:t> and Appraisal </a:t>
            </a:r>
          </a:p>
          <a:p>
            <a:pPr marL="457200" lvl="1" indent="0">
              <a:buFont typeface="+mj-lt"/>
              <a:buNone/>
            </a:pPr>
            <a:r>
              <a:rPr lang="en-US" sz="1200" baseline="0" dirty="0">
                <a:solidFill>
                  <a:schemeClr val="tx1">
                    <a:lumMod val="75000"/>
                    <a:lumOff val="25000"/>
                  </a:schemeClr>
                </a:solidFill>
              </a:rPr>
              <a:t>9. Managing Careers</a:t>
            </a:r>
            <a:endParaRPr lang="en-US" sz="1200" dirty="0">
              <a:solidFill>
                <a:schemeClr val="tx1">
                  <a:lumMod val="75000"/>
                  <a:lumOff val="25000"/>
                </a:schemeClr>
              </a:solidFill>
            </a:endParaRPr>
          </a:p>
          <a:p>
            <a:pPr marL="0" indent="0">
              <a:buFont typeface="+mj-lt"/>
              <a:buAutoNum type="romanUcPeriod"/>
            </a:pPr>
            <a:r>
              <a:rPr lang="en-US" sz="1200" dirty="0">
                <a:solidFill>
                  <a:schemeClr val="tx1">
                    <a:lumMod val="75000"/>
                    <a:lumOff val="25000"/>
                  </a:schemeClr>
                </a:solidFill>
              </a:rPr>
              <a:t> Compensation and Total Rewards</a:t>
            </a:r>
          </a:p>
          <a:p>
            <a:pPr marL="0" indent="0">
              <a:buFont typeface="+mj-lt"/>
              <a:buNone/>
            </a:pPr>
            <a:r>
              <a:rPr lang="en-US" sz="1200" dirty="0">
                <a:solidFill>
                  <a:schemeClr val="tx1">
                    <a:lumMod val="75000"/>
                    <a:lumOff val="25000"/>
                  </a:schemeClr>
                </a:solidFill>
              </a:rPr>
              <a:t> </a:t>
            </a:r>
            <a:r>
              <a:rPr lang="en-US" sz="1200" baseline="0" dirty="0">
                <a:solidFill>
                  <a:schemeClr val="tx1">
                    <a:lumMod val="75000"/>
                    <a:lumOff val="25000"/>
                  </a:schemeClr>
                </a:solidFill>
              </a:rPr>
              <a:t>        10. Developing Compensation Plans</a:t>
            </a:r>
          </a:p>
          <a:p>
            <a:pPr marL="0" indent="0">
              <a:buFont typeface="+mj-lt"/>
              <a:buNone/>
            </a:pPr>
            <a:r>
              <a:rPr lang="en-US" sz="1200" baseline="0" dirty="0">
                <a:solidFill>
                  <a:schemeClr val="tx1">
                    <a:lumMod val="75000"/>
                    <a:lumOff val="25000"/>
                  </a:schemeClr>
                </a:solidFill>
              </a:rPr>
              <a:t>         11. Pay for Performance and Employee Benefits</a:t>
            </a:r>
            <a:endParaRPr lang="en-US" sz="1200" dirty="0">
              <a:solidFill>
                <a:schemeClr val="tx1">
                  <a:lumMod val="75000"/>
                  <a:lumOff val="25000"/>
                </a:schemeClr>
              </a:solidFill>
            </a:endParaRPr>
          </a:p>
          <a:p>
            <a:pPr marL="0" indent="0">
              <a:buFontTx/>
              <a:buNone/>
            </a:pPr>
            <a:r>
              <a:rPr lang="en-US" sz="1200" dirty="0">
                <a:solidFill>
                  <a:schemeClr val="tx1">
                    <a:lumMod val="75000"/>
                    <a:lumOff val="25000"/>
                  </a:schemeClr>
                </a:solidFill>
              </a:rPr>
              <a:t>V.</a:t>
            </a:r>
            <a:r>
              <a:rPr lang="en-US" sz="1200" baseline="0" dirty="0">
                <a:solidFill>
                  <a:schemeClr val="tx1">
                    <a:lumMod val="75000"/>
                    <a:lumOff val="25000"/>
                  </a:schemeClr>
                </a:solidFill>
              </a:rPr>
              <a:t> </a:t>
            </a:r>
            <a:r>
              <a:rPr lang="en-US" sz="1200">
                <a:solidFill>
                  <a:schemeClr val="tx1">
                    <a:lumMod val="75000"/>
                    <a:lumOff val="25000"/>
                  </a:schemeClr>
                </a:solidFill>
              </a:rPr>
              <a:t>Employee and </a:t>
            </a:r>
            <a:r>
              <a:rPr lang="en-US" sz="1200" dirty="0">
                <a:solidFill>
                  <a:schemeClr val="tx1">
                    <a:lumMod val="75000"/>
                    <a:lumOff val="25000"/>
                  </a:schemeClr>
                </a:solidFill>
              </a:rPr>
              <a:t>Labor Relations</a:t>
            </a:r>
          </a:p>
          <a:p>
            <a:pPr marL="0" indent="0">
              <a:buFont typeface="+mj-lt"/>
              <a:buNone/>
            </a:pPr>
            <a:r>
              <a:rPr lang="en-US" sz="1200" baseline="0" dirty="0">
                <a:solidFill>
                  <a:schemeClr val="tx1">
                    <a:lumMod val="75000"/>
                    <a:lumOff val="25000"/>
                  </a:schemeClr>
                </a:solidFill>
              </a:rPr>
              <a:t>         12. Maintaining Positive Employee Relations</a:t>
            </a:r>
          </a:p>
          <a:p>
            <a:pPr marL="0" indent="0">
              <a:buFont typeface="+mj-lt"/>
              <a:buNone/>
            </a:pPr>
            <a:r>
              <a:rPr lang="en-US" sz="1200" baseline="0" dirty="0">
                <a:solidFill>
                  <a:schemeClr val="tx1">
                    <a:lumMod val="75000"/>
                    <a:lumOff val="25000"/>
                  </a:schemeClr>
                </a:solidFill>
              </a:rPr>
              <a:t>         13. Labor Relations and Collective Bargaining</a:t>
            </a:r>
          </a:p>
          <a:p>
            <a:pPr marL="0" indent="0">
              <a:buFont typeface="+mj-lt"/>
              <a:buNone/>
            </a:pPr>
            <a:r>
              <a:rPr lang="en-US" sz="1200" baseline="0" dirty="0">
                <a:solidFill>
                  <a:schemeClr val="tx1">
                    <a:lumMod val="75000"/>
                    <a:lumOff val="25000"/>
                  </a:schemeClr>
                </a:solidFill>
              </a:rPr>
              <a:t>         14. Improving Occupational Safety, Health, and Risk Management</a:t>
            </a:r>
            <a:endParaRPr lang="en-US" sz="1200" dirty="0">
              <a:solidFill>
                <a:schemeClr val="tx1">
                  <a:lumMod val="75000"/>
                  <a:lumOff val="25000"/>
                </a:schemeClr>
              </a:solidFill>
            </a:endParaRPr>
          </a:p>
          <a:p>
            <a:pPr marL="0" indent="0">
              <a:buFont typeface="+mj-lt"/>
              <a:buAutoNum type="romanUcPeriod" startAt="6"/>
            </a:pPr>
            <a:r>
              <a:rPr lang="en-US" sz="1200" dirty="0">
                <a:solidFill>
                  <a:schemeClr val="tx1">
                    <a:lumMod val="75000"/>
                    <a:lumOff val="25000"/>
                  </a:schemeClr>
                </a:solidFill>
              </a:rPr>
              <a:t> Special Issues in HRM</a:t>
            </a:r>
          </a:p>
          <a:p>
            <a:pPr marL="0" indent="0">
              <a:buFont typeface="+mj-lt"/>
              <a:buNone/>
            </a:pPr>
            <a:r>
              <a:rPr lang="en-US" sz="1200" baseline="0" dirty="0">
                <a:solidFill>
                  <a:schemeClr val="tx1">
                    <a:lumMod val="75000"/>
                    <a:lumOff val="25000"/>
                  </a:schemeClr>
                </a:solidFill>
              </a:rPr>
              <a:t>      Module A: Managing HR Globally</a:t>
            </a:r>
          </a:p>
          <a:p>
            <a:pPr marL="0" indent="0">
              <a:buFont typeface="+mj-lt"/>
              <a:buNone/>
            </a:pPr>
            <a:r>
              <a:rPr lang="en-US" sz="1200" baseline="0" dirty="0">
                <a:solidFill>
                  <a:schemeClr val="tx1">
                    <a:lumMod val="75000"/>
                    <a:lumOff val="25000"/>
                  </a:schemeClr>
                </a:solidFill>
              </a:rPr>
              <a:t>      Module B: Managing Human Resources in Small and Entrepreneurial Firms</a:t>
            </a:r>
            <a:endParaRPr lang="en-US"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44</a:t>
            </a:fld>
            <a:endParaRPr lang="en-US" dirty="0"/>
          </a:p>
        </p:txBody>
      </p:sp>
    </p:spTree>
    <p:extLst>
      <p:ext uri="{BB962C8B-B14F-4D97-AF65-F5344CB8AC3E}">
        <p14:creationId xmlns:p14="http://schemas.microsoft.com/office/powerpoint/2010/main" val="565258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45</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a:t>
            </a:r>
            <a:r>
              <a:rPr lang="en-US" baseline="0" dirty="0"/>
              <a:t> of this chapter, you will be able to:</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with examples, each of the steps in the strategic management process.</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Define strategic human resource management, and give an example of strategic human resource management in practice.</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with examples, why metrics are important for managing human resources.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3970949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r>
              <a:rPr lang="en-US" baseline="0" dirty="0"/>
              <a:t> at the conclusion of this chapter, you will be able to:</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Answer the question “What are high-performance work systems?” and give examples of how they differ from non-high-performance ones.</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Answer the question (with examples) “Why is employee engagement important?”</a:t>
            </a:r>
          </a:p>
          <a:p>
            <a:pPr marL="0" indent="-180000">
              <a:buAutoNum type="arabicPeriod" startAt="4"/>
            </a:pPr>
            <a:r>
              <a:rPr lang="en-US" sz="1200" dirty="0">
                <a:solidFill>
                  <a:schemeClr val="tx1">
                    <a:lumMod val="75000"/>
                    <a:lumOff val="25000"/>
                  </a:schemeClr>
                </a:solidFill>
                <a:ea typeface="ＭＳ Ｐゴシック" pitchFamily="34" charset="-128"/>
                <a:cs typeface="Lucida Sans Unicode" pitchFamily="34" charset="0"/>
              </a:rPr>
              <a:t>Describe how you would execute a program to improve employee engagement.</a:t>
            </a:r>
            <a:endParaRPr lang="en-US"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47</a:t>
            </a:fld>
            <a:endParaRPr lang="en-US" dirty="0"/>
          </a:p>
        </p:txBody>
      </p:sp>
    </p:spTree>
    <p:extLst>
      <p:ext uri="{BB962C8B-B14F-4D97-AF65-F5344CB8AC3E}">
        <p14:creationId xmlns:p14="http://schemas.microsoft.com/office/powerpoint/2010/main" val="1732560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LO1: Explain, with examples, each of the steps in the strategic management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In this chapter, we will discover how managers formulate, implement, analyze, and evaluate results of human resources strategic management processes. However, we will first look at the basic management processes.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48</a:t>
            </a:fld>
            <a:endParaRPr lang="en-US" dirty="0"/>
          </a:p>
        </p:txBody>
      </p:sp>
    </p:spTree>
    <p:extLst>
      <p:ext uri="{BB962C8B-B14F-4D97-AF65-F5344CB8AC3E}">
        <p14:creationId xmlns:p14="http://schemas.microsoft.com/office/powerpoint/2010/main" val="2970757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r>
              <a:rPr lang="en-US" baseline="0" dirty="0"/>
              <a:t> you should be able to…</a:t>
            </a:r>
          </a:p>
          <a:p>
            <a:pPr marL="514350" indent="-514350">
              <a:buSzPct val="100000"/>
              <a:buFont typeface="+mj-lt"/>
              <a:buAutoNum type="arabicPeriod" startAt="3"/>
            </a:pPr>
            <a:r>
              <a:rPr lang="en-US" altLang="en-US" sz="1200" dirty="0">
                <a:latin typeface="Arial (Body)"/>
                <a:ea typeface="ＭＳ Ｐゴシック" pitchFamily="34" charset="-128"/>
                <a:cs typeface="Lucida Sans Unicode" pitchFamily="34" charset="0"/>
              </a:rPr>
              <a:t>Discuss at least five consequences such trends have for human resource management today.</a:t>
            </a:r>
          </a:p>
          <a:p>
            <a:pPr marL="514350" indent="-514350">
              <a:buSzPct val="100000"/>
              <a:buFont typeface="+mj-lt"/>
              <a:buAutoNum type="arabicPeriod" startAt="3"/>
            </a:pPr>
            <a:r>
              <a:rPr lang="en-US" altLang="en-US" sz="1200" dirty="0">
                <a:latin typeface="Arial (Body)"/>
                <a:ea typeface="ＭＳ Ｐゴシック" pitchFamily="34" charset="-128"/>
                <a:cs typeface="Lucida Sans Unicode" pitchFamily="34" charset="0"/>
              </a:rPr>
              <a:t>Explain what sorts of competencies, knowledge, and skills characterize today’s new human resource manager.</a:t>
            </a:r>
          </a:p>
          <a:p>
            <a:pPr marL="514350" indent="-514350">
              <a:buSzPct val="100000"/>
              <a:buFont typeface="+mj-lt"/>
              <a:buAutoNum type="arabicPeriod" startAt="3"/>
            </a:pPr>
            <a:r>
              <a:rPr lang="en-US" altLang="en-US" sz="1200" dirty="0">
                <a:latin typeface="Arial (Body)"/>
                <a:ea typeface="ＭＳ Ｐゴシック" pitchFamily="34" charset="-128"/>
                <a:cs typeface="Lucida Sans Unicode" pitchFamily="34" charset="0"/>
              </a:rPr>
              <a:t>Outline the plan of this book.</a:t>
            </a:r>
            <a:endParaRPr lang="en-US" sz="1200" dirty="0">
              <a:latin typeface="Arial (Body)"/>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3</a:t>
            </a:fld>
            <a:endParaRPr lang="en-US" dirty="0"/>
          </a:p>
        </p:txBody>
      </p:sp>
    </p:spTree>
    <p:extLst>
      <p:ext uri="{BB962C8B-B14F-4D97-AF65-F5344CB8AC3E}">
        <p14:creationId xmlns:p14="http://schemas.microsoft.com/office/powerpoint/2010/main" val="3962089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L01: </a:t>
            </a:r>
            <a:r>
              <a:rPr lang="en-US" sz="1200" b="0" i="0" u="none" strike="noStrike" kern="1200" baseline="0" dirty="0">
                <a:solidFill>
                  <a:schemeClr val="tx1"/>
                </a:solidFill>
                <a:latin typeface="+mn-lt"/>
                <a:ea typeface="+mn-ea"/>
                <a:cs typeface="+mn-cs"/>
              </a:rPr>
              <a:t>Explain, with examples, each of the steps in the strategic management process.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 strategic</a:t>
            </a:r>
            <a:r>
              <a:rPr lang="en-US" baseline="0" dirty="0"/>
              <a:t> plan is the company’s plan for how it will match its internal strengths and weaknesses with its external opportunities and threats in order to maintain a competitive position. Based on this plan, the human resource manager formulates human resource policies and practices that aim to produce the employee competencies and skills the company needs to achieve its strategic goals.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basic management planning process consists of five steps: setting goals, making basic planning forecasts, reviewing alternative courses of action, evaluating which options are best, and then choosing and implementing your plan.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 plan is a device that shows the course of action for getting from where you are to the goal.</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It is traditional to view the goals from the top of the firm down to the front-line employees as a chain or hierarchy of goals.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Policies and procedures provide the day-to-day guidance employees need to do their jobs in a manner that is consistent with the company’s plans and goals.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Policies set broad guidelines delineating how employees should proceed.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Procedures spell out what to do if a specific situation arises.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49</a:t>
            </a:fld>
            <a:endParaRPr lang="en-US" dirty="0"/>
          </a:p>
        </p:txBody>
      </p:sp>
    </p:spTree>
    <p:extLst>
      <p:ext uri="{BB962C8B-B14F-4D97-AF65-F5344CB8AC3E}">
        <p14:creationId xmlns:p14="http://schemas.microsoft.com/office/powerpoint/2010/main" val="986023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have a</a:t>
            </a:r>
            <a:r>
              <a:rPr lang="en-US" baseline="0" dirty="0"/>
              <a:t> sample hierarchy of goals diagram for a company. Let’s view this and discuss.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50</a:t>
            </a:fld>
            <a:endParaRPr lang="en-US" dirty="0"/>
          </a:p>
        </p:txBody>
      </p:sp>
    </p:spTree>
    <p:extLst>
      <p:ext uri="{BB962C8B-B14F-4D97-AF65-F5344CB8AC3E}">
        <p14:creationId xmlns:p14="http://schemas.microsoft.com/office/powerpoint/2010/main" val="3161779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A strategy is a course of action the company can pursue to achieve its strategic aims.</a:t>
            </a:r>
          </a:p>
          <a:p>
            <a:pPr eaLnBrk="1" hangingPunct="1"/>
            <a:endParaRPr lang="en-US" altLang="en-US" dirty="0">
              <a:latin typeface="Times-Bold" charset="0"/>
              <a:ea typeface="ＭＳ Ｐゴシック" pitchFamily="34" charset="-128"/>
            </a:endParaRPr>
          </a:p>
          <a:p>
            <a:pPr eaLnBrk="1" hangingPunct="1"/>
            <a:r>
              <a:rPr lang="en-US" altLang="en-US" dirty="0">
                <a:latin typeface="Times-Bold" charset="0"/>
                <a:ea typeface="ＭＳ Ｐゴシック" pitchFamily="34" charset="-128"/>
              </a:rPr>
              <a:t>Strategic</a:t>
            </a:r>
            <a:r>
              <a:rPr lang="en-US" altLang="en-US" baseline="0" dirty="0">
                <a:latin typeface="Times-Bold" charset="0"/>
                <a:ea typeface="ＭＳ Ｐゴシック" pitchFamily="34" charset="-128"/>
              </a:rPr>
              <a:t> management is the process of identifying and executing the organization’s strategic plan, by matching the company’s capabilities with the demands of its environment.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The strategic management process involves seven steps as shown on the next slide.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A vision statement is a general statement of the firm’s intended direction that shows, in broad terms, “what we want to become.”</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A mission statement summarizes the answer to the question, “what business are we in?”</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51</a:t>
            </a:fld>
            <a:endParaRPr lang="en-US" dirty="0"/>
          </a:p>
        </p:txBody>
      </p:sp>
    </p:spTree>
    <p:extLst>
      <p:ext uri="{BB962C8B-B14F-4D97-AF65-F5344CB8AC3E}">
        <p14:creationId xmlns:p14="http://schemas.microsoft.com/office/powerpoint/2010/main" val="2693504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Strategic Management Process involves seven steps. They are as follows:</a:t>
            </a:r>
          </a:p>
          <a:p>
            <a:pPr marL="0" indent="-180000">
              <a:buAutoNum type="arabicPeriod"/>
            </a:pPr>
            <a:r>
              <a:rPr lang="en-US" dirty="0"/>
              <a:t>Asking “where are we now?”</a:t>
            </a:r>
          </a:p>
          <a:p>
            <a:pPr marL="0" indent="-180000">
              <a:buAutoNum type="arabicPeriod"/>
            </a:pPr>
            <a:r>
              <a:rPr lang="en-US" dirty="0"/>
              <a:t>Evaluating the firm’s internal and external strengths,</a:t>
            </a:r>
            <a:r>
              <a:rPr lang="en-US" baseline="0" dirty="0"/>
              <a:t> weaknesses, opportunities, and threats (SWOT analysis)</a:t>
            </a:r>
          </a:p>
          <a:p>
            <a:pPr marL="0" indent="-180000">
              <a:buAutoNum type="arabicPeriod"/>
            </a:pPr>
            <a:r>
              <a:rPr lang="en-US" baseline="0" dirty="0"/>
              <a:t>Formulating a new business direction</a:t>
            </a:r>
          </a:p>
          <a:p>
            <a:pPr marL="0" indent="-180000">
              <a:buAutoNum type="arabicPeriod"/>
            </a:pPr>
            <a:r>
              <a:rPr lang="en-US" baseline="0" dirty="0"/>
              <a:t>Translating the mission into strategic goals</a:t>
            </a:r>
          </a:p>
          <a:p>
            <a:pPr marL="0" indent="-180000">
              <a:buAutoNum type="arabicPeriod"/>
            </a:pPr>
            <a:r>
              <a:rPr lang="en-US" baseline="0" dirty="0"/>
              <a:t>Formulating strategies or courses of action</a:t>
            </a:r>
          </a:p>
          <a:p>
            <a:pPr marL="0" indent="-180000">
              <a:buAutoNum type="arabicPeriod"/>
            </a:pPr>
            <a:r>
              <a:rPr lang="en-US" baseline="0" dirty="0"/>
              <a:t>Implementing the plan</a:t>
            </a:r>
          </a:p>
          <a:p>
            <a:pPr marL="0" indent="-180000">
              <a:buAutoNum type="arabicPeriod"/>
            </a:pPr>
            <a:r>
              <a:rPr lang="en-US" baseline="0" dirty="0"/>
              <a:t>Evaluating the strategic plan by looking at performance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54</a:t>
            </a:fld>
            <a:endParaRPr lang="en-US" dirty="0"/>
          </a:p>
        </p:txBody>
      </p:sp>
    </p:spTree>
    <p:extLst>
      <p:ext uri="{BB962C8B-B14F-4D97-AF65-F5344CB8AC3E}">
        <p14:creationId xmlns:p14="http://schemas.microsoft.com/office/powerpoint/2010/main" val="466941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a part of the SWOT analysis, competitive</a:t>
            </a:r>
            <a:r>
              <a:rPr lang="en-US" baseline="0" dirty="0"/>
              <a:t> intelligence and general information concerning the firm’s industry should be gathered by what is called “environmental scanning.” Here is a sample worksheet for answering key items in conducting the SWOT analysis through environmental scanning.</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55</a:t>
            </a:fld>
            <a:endParaRPr lang="en-US" dirty="0"/>
          </a:p>
        </p:txBody>
      </p:sp>
    </p:spTree>
    <p:extLst>
      <p:ext uri="{BB962C8B-B14F-4D97-AF65-F5344CB8AC3E}">
        <p14:creationId xmlns:p14="http://schemas.microsoft.com/office/powerpoint/2010/main" val="3944542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SWOT analysis matrix involves these items to investigate under each SWOT area.</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56</a:t>
            </a:fld>
            <a:endParaRPr lang="en-US" dirty="0"/>
          </a:p>
        </p:txBody>
      </p:sp>
    </p:spTree>
    <p:extLst>
      <p:ext uri="{BB962C8B-B14F-4D97-AF65-F5344CB8AC3E}">
        <p14:creationId xmlns:p14="http://schemas.microsoft.com/office/powerpoint/2010/main" val="2814957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corporate-level</a:t>
            </a:r>
            <a:r>
              <a:rPr lang="en-US" baseline="0" dirty="0"/>
              <a:t> strategy is the type of strategy that identifies the portfolio of businesses that, in total, comprise the company and the ways in which these businesses relate to each other. </a:t>
            </a:r>
          </a:p>
          <a:p>
            <a:r>
              <a:rPr lang="en-US" baseline="0" dirty="0"/>
              <a:t>For example: </a:t>
            </a:r>
          </a:p>
          <a:p>
            <a:r>
              <a:rPr lang="en-US" baseline="0" dirty="0"/>
              <a:t>A concentration (single-business) corporate strategy offers one product/service in one market. </a:t>
            </a:r>
          </a:p>
          <a:p>
            <a:r>
              <a:rPr lang="en-US" baseline="0" dirty="0"/>
              <a:t>A diversification corporate strategy means the firm will expand by adding new product lines.</a:t>
            </a:r>
          </a:p>
          <a:p>
            <a:r>
              <a:rPr lang="en-US" baseline="0" dirty="0"/>
              <a:t>A vertical integration strategy means the firm expands by producing its own raw materials (for example).</a:t>
            </a:r>
          </a:p>
          <a:p>
            <a:r>
              <a:rPr lang="en-US" baseline="0" dirty="0"/>
              <a:t>A consolidation strategy is when the company reduces its size.</a:t>
            </a:r>
          </a:p>
          <a:p>
            <a:r>
              <a:rPr lang="en-US" baseline="0" dirty="0"/>
              <a:t>A geographic expansion means the company expands locations abroad.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competitive advantage is any factor(s) that allow an organization to differentiate its product or service from those of its competitors to increase market share.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competitive strategy is a strategy that identifies how to build and strengthen the business’s long-term competitive position in the marketplace.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 standard competitive strategies include: (1) Cost leadership (becoming the low-cost leader), or (2) Differentiation (firm is unique in the industry), or (3) Focus (where firm has carved out a niche and serves a smaller target-market).</a:t>
            </a:r>
          </a:p>
          <a:p>
            <a:endParaRPr lang="en-US" baseline="0" dirty="0"/>
          </a:p>
          <a:p>
            <a:r>
              <a:rPr lang="en-US" baseline="0" dirty="0"/>
              <a:t>A functional strategy is a department’s functional strategy, which identifies what the department must do in terms of specific departmental policies and practices to help the business accomplish its competitive goals.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57</a:t>
            </a:fld>
            <a:endParaRPr lang="en-US" dirty="0"/>
          </a:p>
        </p:txBody>
      </p:sp>
    </p:spTree>
    <p:extLst>
      <p:ext uri="{BB962C8B-B14F-4D97-AF65-F5344CB8AC3E}">
        <p14:creationId xmlns:p14="http://schemas.microsoft.com/office/powerpoint/2010/main" val="1788693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have pictured</a:t>
            </a:r>
            <a:r>
              <a:rPr lang="en-US" baseline="0" dirty="0"/>
              <a:t> the graphic of the types of strategy at each company level.</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62</a:t>
            </a:fld>
            <a:endParaRPr lang="en-US" dirty="0"/>
          </a:p>
        </p:txBody>
      </p:sp>
    </p:spTree>
    <p:extLst>
      <p:ext uri="{BB962C8B-B14F-4D97-AF65-F5344CB8AC3E}">
        <p14:creationId xmlns:p14="http://schemas.microsoft.com/office/powerpoint/2010/main" val="329471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Top executives</a:t>
            </a:r>
            <a:r>
              <a:rPr lang="en-US" baseline="0" dirty="0"/>
              <a:t> rarely formulate strategic plans without the input of lower-level managers.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Managers must devise a plan in conjunction with corporate-wide plans. Managers also must understand their own firm’s competitive pressures, vendor capabilities, product and industry trends, and employee capabilities while devising plans.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Competitive intelligence (information) must be obtained regarding things like the competitor’s incentive plans, employee opinion surveys that elicit information regarding customer complaints and information about pending legislation such as labor laws. Human resource personnel generally provide a lot of this information. </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Understanding the firm’s strengths and weaknesses is crucial for managers. Additionally, managers must understand their own department’s strengths and weaknesses. HR managers should be the masters of information about their own firms’ employees’ strengths and weaknesses.</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In devising the firm’s overall strategic plan, managers must involve themselves in frequent meetings and discussion among and between top and lower-level managers.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63</a:t>
            </a:fld>
            <a:endParaRPr lang="en-US" dirty="0"/>
          </a:p>
        </p:txBody>
      </p:sp>
    </p:spTree>
    <p:extLst>
      <p:ext uri="{BB962C8B-B14F-4D97-AF65-F5344CB8AC3E}">
        <p14:creationId xmlns:p14="http://schemas.microsoft.com/office/powerpoint/2010/main" val="1039312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LO2: Define strategic human resource management, and give an example of strategic human resource management in practice.</a:t>
            </a:r>
          </a:p>
          <a:p>
            <a:endParaRPr lang="en-US" dirty="0"/>
          </a:p>
          <a:p>
            <a:r>
              <a:rPr lang="en-US" dirty="0"/>
              <a:t>Managers formulate corporate</a:t>
            </a:r>
            <a:r>
              <a:rPr lang="en-US" baseline="0" dirty="0"/>
              <a:t> strategies, and then competitive strategies for each of their businesses. We will now look at the human resources side and their part in the competitive strategies of the firm.</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64</a:t>
            </a:fld>
            <a:endParaRPr lang="en-US" dirty="0"/>
          </a:p>
        </p:txBody>
      </p:sp>
    </p:spTree>
    <p:extLst>
      <p:ext uri="{BB962C8B-B14F-4D97-AF65-F5344CB8AC3E}">
        <p14:creationId xmlns:p14="http://schemas.microsoft.com/office/powerpoint/2010/main" val="416899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To understand </a:t>
            </a:r>
            <a:r>
              <a:rPr lang="en-US" altLang="en-US" b="1" dirty="0">
                <a:latin typeface="Times-Bold" charset="0"/>
                <a:ea typeface="ＭＳ Ｐゴシック" pitchFamily="34" charset="-128"/>
              </a:rPr>
              <a:t>human resources management</a:t>
            </a:r>
            <a:r>
              <a:rPr lang="en-US" altLang="en-US" dirty="0">
                <a:latin typeface="Times-Bold" charset="0"/>
                <a:ea typeface="ＭＳ Ｐゴシック" pitchFamily="34" charset="-128"/>
              </a:rPr>
              <a:t>, we should first</a:t>
            </a:r>
            <a:r>
              <a:rPr lang="en-US" altLang="en-US" baseline="0" dirty="0">
                <a:latin typeface="Times-Bold" charset="0"/>
                <a:ea typeface="ＭＳ Ｐゴシック" pitchFamily="34" charset="-128"/>
              </a:rPr>
              <a:t> review what managers do.</a:t>
            </a:r>
          </a:p>
          <a:p>
            <a:pPr eaLnBrk="1" hangingPunct="1"/>
            <a:endParaRPr lang="en-US" altLang="en-US" baseline="0" dirty="0">
              <a:latin typeface="Times-Bold" charset="0"/>
              <a:ea typeface="ＭＳ Ｐゴシック" pitchFamily="34" charset="-128"/>
            </a:endParaRPr>
          </a:p>
          <a:p>
            <a:pPr eaLnBrk="1" hangingPunct="1"/>
            <a:r>
              <a:rPr lang="en-US" altLang="en-US" b="1" baseline="0" dirty="0">
                <a:latin typeface="Times-Bold" charset="0"/>
                <a:ea typeface="ＭＳ Ｐゴシック" pitchFamily="34" charset="-128"/>
              </a:rPr>
              <a:t>Managers</a:t>
            </a:r>
            <a:r>
              <a:rPr lang="en-US" altLang="en-US" baseline="0" dirty="0">
                <a:latin typeface="Times-Bold" charset="0"/>
                <a:ea typeface="ＭＳ Ｐゴシック" pitchFamily="34" charset="-128"/>
              </a:rPr>
              <a:t>: People who are responsible for accomplishing the organization’s goals through directing the efforts of people within an organization.</a:t>
            </a:r>
          </a:p>
          <a:p>
            <a:pPr eaLnBrk="1" hangingPunct="1"/>
            <a:r>
              <a:rPr lang="en-US" altLang="en-US" b="1" baseline="0" dirty="0">
                <a:latin typeface="Times-Bold" charset="0"/>
                <a:ea typeface="ＭＳ Ｐゴシック" pitchFamily="34" charset="-128"/>
              </a:rPr>
              <a:t>Organization</a:t>
            </a:r>
            <a:r>
              <a:rPr lang="en-US" altLang="en-US" baseline="0" dirty="0">
                <a:latin typeface="Times-Bold" charset="0"/>
                <a:ea typeface="ＭＳ Ｐゴシック" pitchFamily="34" charset="-128"/>
              </a:rPr>
              <a:t>: An entity that consists of people with formally assigned roles who work together to achieve organizational goals.</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Managers help organizations achieve its goals through performing the </a:t>
            </a:r>
            <a:r>
              <a:rPr lang="en-US" altLang="en-US" b="1" baseline="0" dirty="0">
                <a:latin typeface="Times-Bold" charset="0"/>
                <a:ea typeface="ＭＳ Ｐゴシック" pitchFamily="34" charset="-128"/>
              </a:rPr>
              <a:t>five basic functions of management</a:t>
            </a:r>
            <a:r>
              <a:rPr lang="en-US" altLang="en-US" baseline="0" dirty="0">
                <a:latin typeface="Times-Bold" charset="0"/>
                <a:ea typeface="ＭＳ Ｐゴシック" pitchFamily="34" charset="-128"/>
              </a:rPr>
              <a:t>:</a:t>
            </a:r>
          </a:p>
          <a:p>
            <a:pPr eaLnBrk="1" hangingPunct="1"/>
            <a:r>
              <a:rPr lang="en-US" altLang="en-US" b="1" baseline="0" dirty="0">
                <a:latin typeface="Times-Bold" charset="0"/>
                <a:ea typeface="ＭＳ Ｐゴシック" pitchFamily="34" charset="-128"/>
              </a:rPr>
              <a:t>Planning</a:t>
            </a:r>
            <a:r>
              <a:rPr lang="en-US" altLang="en-US" baseline="0" dirty="0">
                <a:latin typeface="Times-Bold" charset="0"/>
                <a:ea typeface="ＭＳ Ｐゴシック" pitchFamily="34" charset="-128"/>
              </a:rPr>
              <a:t>: Establishing goals and standards; developing rules and procedures; developing plans and forecasts.</a:t>
            </a:r>
          </a:p>
          <a:p>
            <a:pPr eaLnBrk="1" hangingPunct="1"/>
            <a:r>
              <a:rPr lang="en-US" altLang="en-US" b="1" baseline="0" dirty="0">
                <a:latin typeface="Times-Bold" charset="0"/>
                <a:ea typeface="ＭＳ Ｐゴシック" pitchFamily="34" charset="-128"/>
              </a:rPr>
              <a:t>Organizing</a:t>
            </a:r>
            <a:r>
              <a:rPr lang="en-US" altLang="en-US" b="0" baseline="0" dirty="0">
                <a:latin typeface="Times-Bold" charset="0"/>
                <a:ea typeface="ＭＳ Ｐゴシック" pitchFamily="34" charset="-128"/>
              </a:rPr>
              <a:t>: Giving each subordinate a specific task; establishing departments; delegating authority to subordinates; establishing channels of authority and communication; coordinating the work of subordinates.</a:t>
            </a:r>
          </a:p>
          <a:p>
            <a:pPr eaLnBrk="1" hangingPunct="1"/>
            <a:r>
              <a:rPr lang="en-US" altLang="en-US" b="1" baseline="0" dirty="0">
                <a:latin typeface="Times-Bold" charset="0"/>
                <a:ea typeface="ＭＳ Ｐゴシック" pitchFamily="34" charset="-128"/>
              </a:rPr>
              <a:t>Staffing</a:t>
            </a:r>
            <a:r>
              <a:rPr lang="en-US" altLang="en-US" b="0" baseline="0" dirty="0">
                <a:latin typeface="Times-Bold" charset="0"/>
                <a:ea typeface="ＭＳ Ｐゴシック" pitchFamily="34" charset="-128"/>
              </a:rPr>
              <a:t>: Determining what types of people should be hired; recruiting prospective employees; selecting employees; setting performance standards; compensating employees; evaluating performance; counseling employees; training and developing employees.</a:t>
            </a:r>
          </a:p>
          <a:p>
            <a:pPr eaLnBrk="1" hangingPunct="1"/>
            <a:r>
              <a:rPr lang="en-US" altLang="en-US" b="1" baseline="0" dirty="0">
                <a:latin typeface="Times-Bold" charset="0"/>
                <a:ea typeface="ＭＳ Ｐゴシック" pitchFamily="34" charset="-128"/>
              </a:rPr>
              <a:t>Leading</a:t>
            </a:r>
            <a:r>
              <a:rPr lang="en-US" altLang="en-US" b="0" baseline="0" dirty="0">
                <a:latin typeface="Times-Bold" charset="0"/>
                <a:ea typeface="ＭＳ Ｐゴシック" pitchFamily="34" charset="-128"/>
              </a:rPr>
              <a:t>: Getting others to get the job done; maintaining morale; motivating subordinates.</a:t>
            </a:r>
          </a:p>
          <a:p>
            <a:pPr eaLnBrk="1" hangingPunct="1"/>
            <a:r>
              <a:rPr lang="en-US" altLang="en-US" b="1" baseline="0" dirty="0">
                <a:latin typeface="Times-Bold" charset="0"/>
                <a:ea typeface="ＭＳ Ｐゴシック" pitchFamily="34" charset="-128"/>
              </a:rPr>
              <a:t>Controlling</a:t>
            </a:r>
            <a:r>
              <a:rPr lang="en-US" altLang="en-US" b="0" baseline="0" dirty="0">
                <a:latin typeface="Times-Bold" charset="0"/>
                <a:ea typeface="ＭＳ Ｐゴシック" pitchFamily="34" charset="-128"/>
              </a:rPr>
              <a:t>: Setting standards such as sales quotas, quality standards, or production levels; checking to see how actual performance compares with these standards; taking corrective action as needed.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a:t>
            </a:fld>
            <a:endParaRPr lang="en-US" dirty="0"/>
          </a:p>
        </p:txBody>
      </p:sp>
    </p:spTree>
    <p:extLst>
      <p:ext uri="{BB962C8B-B14F-4D97-AF65-F5344CB8AC3E}">
        <p14:creationId xmlns:p14="http://schemas.microsoft.com/office/powerpoint/2010/main" val="2644427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 human resources management means formulating and executing human resource policies and practices that produce the employee competencies and behaviors the company needs to achieve its strategic aims. The aim of</a:t>
            </a:r>
            <a:r>
              <a:rPr lang="en-US" baseline="0" dirty="0"/>
              <a:t> HR should be to produce the employee skills and behaviors that the company needs to achieve its strategic goals. </a:t>
            </a:r>
          </a:p>
          <a:p>
            <a:endParaRPr lang="en-US" baseline="0" dirty="0"/>
          </a:p>
          <a:p>
            <a:r>
              <a:rPr lang="en-US" baseline="0" dirty="0"/>
              <a:t>The next slide shows a graphic depiction of the HR Strategy Model.</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65</a:t>
            </a:fld>
            <a:endParaRPr lang="en-US" dirty="0"/>
          </a:p>
        </p:txBody>
      </p:sp>
    </p:spTree>
    <p:extLst>
      <p:ext uri="{BB962C8B-B14F-4D97-AF65-F5344CB8AC3E}">
        <p14:creationId xmlns:p14="http://schemas.microsoft.com/office/powerpoint/2010/main" val="4152387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a graphic model of the Human</a:t>
            </a:r>
            <a:r>
              <a:rPr lang="en-US" baseline="0" dirty="0"/>
              <a:t> Resources Strategy.</a:t>
            </a:r>
          </a:p>
          <a:p>
            <a:endParaRPr lang="en-US" baseline="0" dirty="0"/>
          </a:p>
          <a:p>
            <a:r>
              <a:rPr lang="en-US" baseline="0" dirty="0"/>
              <a:t>First, management formulates the strategic plans and goals. In turn, executing these plans and achieving these goals depends on having the right mix of employee competencies and behaviors. Finally, to produce these required employee competencies and behaviors, the human resource manager must put in place the right mix of recruitment, selection, training, and other HR strategies, policies, and practices.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66</a:t>
            </a:fld>
            <a:endParaRPr lang="en-US" dirty="0"/>
          </a:p>
        </p:txBody>
      </p:sp>
    </p:spTree>
    <p:extLst>
      <p:ext uri="{BB962C8B-B14F-4D97-AF65-F5344CB8AC3E}">
        <p14:creationId xmlns:p14="http://schemas.microsoft.com/office/powerpoint/2010/main" val="815529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the display of the three important strategic</a:t>
            </a:r>
            <a:r>
              <a:rPr lang="en-US" baseline="0" dirty="0"/>
              <a:t> human resource tools used as a part of strategic planning.</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67</a:t>
            </a:fld>
            <a:endParaRPr lang="en-US" dirty="0"/>
          </a:p>
        </p:txBody>
      </p:sp>
    </p:spTree>
    <p:extLst>
      <p:ext uri="{BB962C8B-B14F-4D97-AF65-F5344CB8AC3E}">
        <p14:creationId xmlns:p14="http://schemas.microsoft.com/office/powerpoint/2010/main" val="996960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a:t>
            </a:r>
            <a:r>
              <a:rPr lang="en-US" baseline="0" dirty="0"/>
              <a:t> see an example of a Strategy Map. This is actually a strategy map for Southwest Airlines. </a:t>
            </a:r>
          </a:p>
          <a:p>
            <a:endParaRPr lang="en-US" baseline="0" dirty="0"/>
          </a:p>
          <a:p>
            <a:r>
              <a:rPr lang="en-US" baseline="0" dirty="0"/>
              <a:t>A strategy map is a strategic planning tool that shows the “big picture’ of how each department’s performance contributes to achieving the company’s overall strategic goals.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68</a:t>
            </a:fld>
            <a:endParaRPr lang="en-US" dirty="0"/>
          </a:p>
        </p:txBody>
      </p:sp>
    </p:spTree>
    <p:extLst>
      <p:ext uri="{BB962C8B-B14F-4D97-AF65-F5344CB8AC3E}">
        <p14:creationId xmlns:p14="http://schemas.microsoft.com/office/powerpoint/2010/main" val="1876400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HR scorecard is a process for assigning financial and nonfinancial goals or metrics to the human resource management–related</a:t>
            </a:r>
            <a:r>
              <a:rPr lang="en-US" baseline="0" dirty="0"/>
              <a:t> chain of activities required for achieving the company’s strategic aims and for monitoring results. The scorecard actually refers to a process of assigning financial and nonfinancial goals or metrics. </a:t>
            </a:r>
          </a:p>
          <a:p>
            <a:endParaRPr lang="en-US" baseline="0" dirty="0"/>
          </a:p>
          <a:p>
            <a:r>
              <a:rPr lang="en-US" baseline="0" dirty="0"/>
              <a:t>Metrics (for Southwest Airlines, for example) can include such things as airplane turnaround time, percent of on-time flights, and ground crew productivity. </a:t>
            </a:r>
          </a:p>
          <a:p>
            <a:endParaRPr lang="en-US" baseline="0" dirty="0"/>
          </a:p>
          <a:p>
            <a:r>
              <a:rPr lang="en-US" baseline="0" dirty="0"/>
              <a:t>Managers use special scorecard software to facilitate scoring. The scorecard software helps managers quantify the relationships between (1) HR activities, (2) the resulting employee behaviors, and (3) the resulting firm-wide strategic outcomes and performance. </a:t>
            </a:r>
          </a:p>
          <a:p>
            <a:endParaRPr lang="en-US" baseline="0" dirty="0"/>
          </a:p>
          <a:p>
            <a:r>
              <a:rPr lang="en-US" baseline="0" dirty="0"/>
              <a:t>A digital dashboard presents the manager with desk-top graphs and charts, and a computerized picture of where the company stands on all those metrics from the HR scorecard process.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69</a:t>
            </a:fld>
            <a:endParaRPr lang="en-US" dirty="0"/>
          </a:p>
        </p:txBody>
      </p:sp>
    </p:spTree>
    <p:extLst>
      <p:ext uri="{BB962C8B-B14F-4D97-AF65-F5344CB8AC3E}">
        <p14:creationId xmlns:p14="http://schemas.microsoft.com/office/powerpoint/2010/main" val="41986861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LO3: Explain, with examples,</a:t>
            </a:r>
            <a:r>
              <a:rPr lang="en-US" baseline="0" dirty="0"/>
              <a:t> why metrics are important for managing human resources. </a:t>
            </a:r>
          </a:p>
          <a:p>
            <a:endParaRPr lang="en-US" baseline="0" dirty="0"/>
          </a:p>
          <a:p>
            <a:r>
              <a:rPr lang="en-US" baseline="0" dirty="0"/>
              <a:t>Being able to measure what the company is doing is an integral part of human resources strategy process.</a:t>
            </a:r>
          </a:p>
          <a:p>
            <a:endParaRPr lang="en-US" baseline="0" dirty="0"/>
          </a:p>
          <a:p>
            <a:r>
              <a:rPr lang="en-US" baseline="0" dirty="0"/>
              <a:t>Human resource managers use many such measures or metrics. In the next slide, we’ll see examples (in detail) of metrics used in the various areas of the organization. </a:t>
            </a:r>
          </a:p>
          <a:p>
            <a:endParaRPr lang="en-US" baseline="0" dirty="0"/>
          </a:p>
          <a:p>
            <a:r>
              <a:rPr lang="en-US" baseline="0" dirty="0"/>
              <a:t>Benchmarking is measuring how one is doing against the best in that area. For example, a high-end retail clothing company might compare their data against the industry’s best company in order to effectively plan their corporate strategy.</a:t>
            </a:r>
          </a:p>
          <a:p>
            <a:endParaRPr lang="en-US" baseline="0" dirty="0"/>
          </a:p>
          <a:p>
            <a:r>
              <a:rPr lang="en-US" baseline="0" dirty="0"/>
              <a:t>Benchmarking provides only one perspective on how the company’s human resource management system is performing. Strategy-based metrics focus on measuring the activities that contribute to achieving a company’s strategic aims. This might mean something like the strategic HR metrics of 100% employee testing, 80% guest returns, and 40% incentive pay as a percent of total salaries. </a:t>
            </a:r>
          </a:p>
          <a:p>
            <a:endParaRPr lang="en-US" baseline="0" dirty="0"/>
          </a:p>
          <a:p>
            <a:r>
              <a:rPr lang="en-US" baseline="0" dirty="0"/>
              <a:t>Workforce, or talent, analytics means using special software applications to analyze human resources data and to draw conclusions from it. </a:t>
            </a:r>
          </a:p>
          <a:p>
            <a:endParaRPr lang="en-US" baseline="0" dirty="0"/>
          </a:p>
          <a:p>
            <a:r>
              <a:rPr lang="en-US" baseline="0" dirty="0"/>
              <a:t>Data mining shifts through huge amounts of employee data to identify correlations that employers then use to improve their employee selection and other practices. Data mining is the “set of activities used to find new, hidden, or unexpected patterns in data.”</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70</a:t>
            </a:fld>
            <a:endParaRPr lang="en-US" dirty="0"/>
          </a:p>
        </p:txBody>
      </p:sp>
    </p:spTree>
    <p:extLst>
      <p:ext uri="{BB962C8B-B14F-4D97-AF65-F5344CB8AC3E}">
        <p14:creationId xmlns:p14="http://schemas.microsoft.com/office/powerpoint/2010/main" val="447464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see an</a:t>
            </a:r>
            <a:r>
              <a:rPr lang="en-US" baseline="0" dirty="0"/>
              <a:t> example of customized human capital benchmarking metrics used in a report. This information was obtained from the Society for Human Resource Management (SHRM) website.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71</a:t>
            </a:fld>
            <a:endParaRPr lang="en-US" dirty="0"/>
          </a:p>
        </p:txBody>
      </p:sp>
    </p:spTree>
    <p:extLst>
      <p:ext uri="{BB962C8B-B14F-4D97-AF65-F5344CB8AC3E}">
        <p14:creationId xmlns:p14="http://schemas.microsoft.com/office/powerpoint/2010/main" val="1375781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see an</a:t>
            </a:r>
            <a:r>
              <a:rPr lang="en-US" baseline="0" dirty="0"/>
              <a:t> example of customized human capital benchmarking metrics used in a report. This information was obtained from the Society for Human Resource Management (SHRM) website.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72</a:t>
            </a:fld>
            <a:endParaRPr lang="en-US" dirty="0"/>
          </a:p>
        </p:txBody>
      </p:sp>
    </p:spTree>
    <p:extLst>
      <p:ext uri="{BB962C8B-B14F-4D97-AF65-F5344CB8AC3E}">
        <p14:creationId xmlns:p14="http://schemas.microsoft.com/office/powerpoint/2010/main" val="208651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Talent analytics can produce striking profitable results. For example, Best Buy used talent analytics to determine that a 0.1% increase in employee engagement led to more than a $100,000 rise in the store’s annual operating income. </a:t>
            </a:r>
          </a:p>
          <a:p>
            <a:endParaRPr lang="en-US" baseline="0" dirty="0"/>
          </a:p>
          <a:p>
            <a:r>
              <a:rPr lang="en-US" baseline="0" dirty="0"/>
              <a:t>Employers use talent analytics to answer several types of questions:</a:t>
            </a:r>
          </a:p>
          <a:p>
            <a:pPr marL="171450" indent="-171450">
              <a:buFont typeface="Arial" panose="020B0604020202020204" pitchFamily="34" charset="0"/>
              <a:buChar char="•"/>
            </a:pPr>
            <a:r>
              <a:rPr lang="en-US" dirty="0">
                <a:solidFill>
                  <a:schemeClr val="tx1"/>
                </a:solidFill>
              </a:rPr>
              <a:t>Analytical HR</a:t>
            </a:r>
            <a:r>
              <a:rPr lang="en-US" baseline="0" dirty="0">
                <a:solidFill>
                  <a:schemeClr val="tx1"/>
                </a:solidFill>
              </a:rPr>
              <a:t> (answers which departments, units, or individuals need attention)</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Human capital investment analysis (answers which actions have the greatest impact</a:t>
            </a:r>
            <a:r>
              <a:rPr lang="en-US" baseline="0" dirty="0">
                <a:solidFill>
                  <a:schemeClr val="tx1"/>
                </a:solidFill>
              </a:rPr>
              <a:t> on business)</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Talent value model (looks at why employees choose to stay</a:t>
            </a:r>
            <a:r>
              <a:rPr lang="en-US" baseline="0" dirty="0">
                <a:solidFill>
                  <a:schemeClr val="tx1"/>
                </a:solidFill>
              </a:rPr>
              <a:t> or leave the company)</a:t>
            </a:r>
            <a:endParaRPr lang="en-US" dirty="0">
              <a:solidFill>
                <a:schemeClr val="tx1"/>
              </a:solidFill>
            </a:endParaRPr>
          </a:p>
          <a:p>
            <a:pPr marL="171450" indent="-171450">
              <a:buFont typeface="Arial" panose="020B0604020202020204" pitchFamily="34" charset="0"/>
              <a:buChar char="•"/>
            </a:pPr>
            <a:r>
              <a:rPr lang="en-US" dirty="0">
                <a:solidFill>
                  <a:schemeClr val="tx1"/>
                </a:solidFill>
              </a:rPr>
              <a:t>Talent supply chain (analytics that predict daily store volume)</a:t>
            </a:r>
          </a:p>
        </p:txBody>
      </p:sp>
      <p:sp>
        <p:nvSpPr>
          <p:cNvPr id="4" name="Slide Number Placeholder 3"/>
          <p:cNvSpPr>
            <a:spLocks noGrp="1"/>
          </p:cNvSpPr>
          <p:nvPr>
            <p:ph type="sldNum" sz="quarter" idx="10"/>
          </p:nvPr>
        </p:nvSpPr>
        <p:spPr/>
        <p:txBody>
          <a:bodyPr/>
          <a:lstStyle/>
          <a:p>
            <a:fld id="{A73D6722-9B4D-4E29-B226-C325925A8118}" type="slidenum">
              <a:rPr lang="en-US" smtClean="0"/>
              <a:pPr/>
              <a:t>73</a:t>
            </a:fld>
            <a:endParaRPr lang="en-US" dirty="0"/>
          </a:p>
        </p:txBody>
      </p:sp>
    </p:spTree>
    <p:extLst>
      <p:ext uri="{BB962C8B-B14F-4D97-AF65-F5344CB8AC3E}">
        <p14:creationId xmlns:p14="http://schemas.microsoft.com/office/powerpoint/2010/main" val="324122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Evidence-based human resource management means using data, facts, analytics, scientific rigor, critical evaluation, and critically evaluated research case studies to support human resource management proposals, decisions, practices, and conclusions. </a:t>
            </a:r>
          </a:p>
          <a:p>
            <a:endParaRPr lang="en-US" baseline="0" dirty="0"/>
          </a:p>
          <a:p>
            <a:r>
              <a:rPr lang="en-US" baseline="0" dirty="0"/>
              <a:t>In a way, management must think like a scientist and be objective when looking at the current status of the organization. This is also like being realistic as to what the data values reveal.</a:t>
            </a:r>
          </a:p>
          <a:p>
            <a:endParaRPr lang="en-US" baseline="0" dirty="0"/>
          </a:p>
          <a:p>
            <a:r>
              <a:rPr lang="en-US" baseline="0" dirty="0"/>
              <a:t>The manager must also experiment as a scientist would. This means that the manager must implement a plan on a much smaller scale (with a few employees) to make sure the plan will work, prior to the plan being implemented company-wide. </a:t>
            </a:r>
          </a:p>
          <a:p>
            <a:endParaRPr lang="en-US" baseline="0" dirty="0"/>
          </a:p>
          <a:p>
            <a:r>
              <a:rPr lang="en-US" baseline="0" dirty="0"/>
              <a:t>Taking these steps will help the manager predict outcomes. Metrics help with future predictions. </a:t>
            </a:r>
          </a:p>
          <a:p>
            <a:endParaRPr lang="en-US" baseline="0" dirty="0"/>
          </a:p>
          <a:p>
            <a:r>
              <a:rPr lang="en-US" baseline="0" dirty="0"/>
              <a:t>For managers in companies such as Sears and Home Depot, the point of being “scientific” is to make better decisions by forcing the managers to gather the facts. For example, “Is our employee sales incentive plan really boosting appliance sales?”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74</a:t>
            </a:fld>
            <a:endParaRPr lang="en-US" dirty="0"/>
          </a:p>
        </p:txBody>
      </p:sp>
    </p:spTree>
    <p:extLst>
      <p:ext uri="{BB962C8B-B14F-4D97-AF65-F5344CB8AC3E}">
        <p14:creationId xmlns:p14="http://schemas.microsoft.com/office/powerpoint/2010/main" val="3355222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LO1</a:t>
            </a:r>
            <a:r>
              <a:rPr lang="en-US" baseline="0" dirty="0"/>
              <a:t>: “</a:t>
            </a:r>
            <a:r>
              <a:rPr lang="en-US" dirty="0"/>
              <a:t>What is human resource management</a:t>
            </a:r>
            <a:r>
              <a:rPr lang="en-US" baseline="0" dirty="0"/>
              <a:t>?” </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a:t>
            </a:fld>
            <a:endParaRPr lang="en-US" dirty="0"/>
          </a:p>
        </p:txBody>
      </p:sp>
    </p:spTree>
    <p:extLst>
      <p:ext uri="{BB962C8B-B14F-4D97-AF65-F5344CB8AC3E}">
        <p14:creationId xmlns:p14="http://schemas.microsoft.com/office/powerpoint/2010/main" val="390668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LO4: Answer the question “What are high-performance work systems?” and give examples of how they differ from non-high performance ones.</a:t>
            </a:r>
          </a:p>
          <a:p>
            <a:endParaRPr lang="en-US" dirty="0"/>
          </a:p>
          <a:p>
            <a:r>
              <a:rPr lang="en-US" dirty="0"/>
              <a:t>High-performance</a:t>
            </a:r>
            <a:r>
              <a:rPr lang="en-US" baseline="0" dirty="0"/>
              <a:t> work systems are sets of human resource management policies and practices that promote organizational effectiveness. </a:t>
            </a:r>
          </a:p>
          <a:p>
            <a:endParaRPr lang="en-US" baseline="0" dirty="0"/>
          </a:p>
          <a:p>
            <a:r>
              <a:rPr lang="en-US" baseline="0" dirty="0"/>
              <a:t>High Performance work practices involve looking at best practices of high-performance work systems (sort of like benchmarking).</a:t>
            </a:r>
          </a:p>
          <a:p>
            <a:r>
              <a:rPr lang="en-US" baseline="0" dirty="0"/>
              <a:t>The chosen “best practices” high-performance work system has paid their employees more, trained their employees more, and used more sophisticated recruitment and hiring practices than others, and uses more self-managed work teams. </a:t>
            </a:r>
          </a:p>
          <a:p>
            <a:endParaRPr lang="en-US" baseline="0" dirty="0"/>
          </a:p>
          <a:p>
            <a:r>
              <a:rPr lang="en-US" baseline="0" dirty="0"/>
              <a:t>Human resource metrics are the quantitative gauge of a human resource management activity such as hours of training per employee, or qualified applicants per position.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75</a:t>
            </a:fld>
            <a:endParaRPr lang="en-US" dirty="0"/>
          </a:p>
        </p:txBody>
      </p:sp>
    </p:spTree>
    <p:extLst>
      <p:ext uri="{BB962C8B-B14F-4D97-AF65-F5344CB8AC3E}">
        <p14:creationId xmlns:p14="http://schemas.microsoft.com/office/powerpoint/2010/main" val="901627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a juxtaposition</a:t>
            </a:r>
            <a:r>
              <a:rPr lang="en-US" baseline="0" dirty="0"/>
              <a:t> of comparison between high-performance company practices and low-performance company practices in the areas of recruitment, selection, training, appraisal, pay, and other practices.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76</a:t>
            </a:fld>
            <a:endParaRPr lang="en-US" dirty="0"/>
          </a:p>
        </p:txBody>
      </p:sp>
    </p:spTree>
    <p:extLst>
      <p:ext uri="{BB962C8B-B14F-4D97-AF65-F5344CB8AC3E}">
        <p14:creationId xmlns:p14="http://schemas.microsoft.com/office/powerpoint/2010/main" val="2277898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a juxtaposition</a:t>
            </a:r>
            <a:r>
              <a:rPr lang="en-US" baseline="0" dirty="0"/>
              <a:t> of comparison between high-performance company practices and low-performance company practices in the areas of recruitment, selection, training, appraisal, pay, and other practices.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77</a:t>
            </a:fld>
            <a:endParaRPr lang="en-US" dirty="0"/>
          </a:p>
        </p:txBody>
      </p:sp>
    </p:spTree>
    <p:extLst>
      <p:ext uri="{BB962C8B-B14F-4D97-AF65-F5344CB8AC3E}">
        <p14:creationId xmlns:p14="http://schemas.microsoft.com/office/powerpoint/2010/main" val="2756364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LO5: Answer the question (with examples) “Why is employee engagement important?”</a:t>
            </a:r>
          </a:p>
          <a:p>
            <a:endParaRPr lang="en-US" dirty="0"/>
          </a:p>
          <a:p>
            <a:r>
              <a:rPr lang="en-US" dirty="0"/>
              <a:t>Employee</a:t>
            </a:r>
            <a:r>
              <a:rPr lang="en-US" baseline="0" dirty="0"/>
              <a:t> engagement is important because it drives performance and productivity. In one Gallup survey, employees engaged have an 83% chance of performing above the company median; those with the lowest employee engagement have only a 17% chance. </a:t>
            </a:r>
          </a:p>
          <a:p>
            <a:endParaRPr lang="en-US" baseline="0" dirty="0"/>
          </a:p>
          <a:p>
            <a:r>
              <a:rPr lang="en-US" baseline="0" dirty="0"/>
              <a:t>The problem is that, depending on the study, only about 21 to 30% of employees nationally are engaged. Engaged employees means employees “who work with passion and feel a profound connection to their company.”</a:t>
            </a:r>
          </a:p>
          <a:p>
            <a:endParaRPr lang="en-US" baseline="0" dirty="0"/>
          </a:p>
          <a:p>
            <a:r>
              <a:rPr lang="en-US" baseline="0" dirty="0"/>
              <a:t>Managers can improve employee engagement by taking concrete steps to do so. They can have their employees (1) understand how their departments contribute to company success; (2) see how their own efforts contribute toward company goals; and (3) get a sense of accomplishment from working at the firm. </a:t>
            </a:r>
          </a:p>
          <a:p>
            <a:endParaRPr lang="en-US" baseline="0" dirty="0"/>
          </a:p>
          <a:p>
            <a:r>
              <a:rPr lang="en-US" baseline="0" dirty="0"/>
              <a:t>Employees who are engaged are involved.</a:t>
            </a:r>
          </a:p>
          <a:p>
            <a:endParaRPr lang="en-US" baseline="0" dirty="0"/>
          </a:p>
          <a:p>
            <a:r>
              <a:rPr lang="en-US" baseline="0" dirty="0"/>
              <a:t>Monitoring employee engagement does not have to be difficult. Organizations can find out why employees stay with the company and leave the company. They can also involve their employees more in the decision-making process and with the communication of company goals.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78</a:t>
            </a:fld>
            <a:endParaRPr lang="en-US" dirty="0"/>
          </a:p>
        </p:txBody>
      </p:sp>
    </p:spTree>
    <p:extLst>
      <p:ext uri="{BB962C8B-B14F-4D97-AF65-F5344CB8AC3E}">
        <p14:creationId xmlns:p14="http://schemas.microsoft.com/office/powerpoint/2010/main" val="15810557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Kia’s newly</a:t>
            </a:r>
            <a:r>
              <a:rPr lang="en-US" baseline="0" dirty="0"/>
              <a:t> appointed head of HR, Gary Tomlinson, believed that low employee engagement was the likely culprit of poor performance and turnover. He identified poor communication among employees and the poor morale that resulted. Tomlinson then implemented an employee engagement strategy through new HR policies and practices which changed poor performance and reduced turnover. Employee turnover fell from 31% to 15% in 2007 and to 5% in 2008. By the end of 2009, it was below 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0" i="0" u="none" strike="noStrike" kern="1200" baseline="0" dirty="0">
                <a:solidFill>
                  <a:schemeClr val="tx1"/>
                </a:solidFill>
                <a:latin typeface="+mn-lt"/>
                <a:ea typeface="+mn-ea"/>
                <a:cs typeface="+mn-cs"/>
              </a:rPr>
              <a:t>Executing Kia UK’s employee engagement HR strategy involved six steps. These were: </a:t>
            </a:r>
          </a:p>
          <a:p>
            <a:r>
              <a:rPr lang="en-US" sz="1200" b="0" i="0" u="none" strike="noStrike" kern="1200" baseline="0" dirty="0">
                <a:solidFill>
                  <a:schemeClr val="tx1"/>
                </a:solidFill>
                <a:latin typeface="+mn-lt"/>
                <a:ea typeface="+mn-ea"/>
                <a:cs typeface="+mn-cs"/>
              </a:rPr>
              <a:t>1. set </a:t>
            </a:r>
            <a:r>
              <a:rPr lang="en-US" sz="1200" b="0" i="1" u="none" strike="noStrike" kern="1200" baseline="0" dirty="0">
                <a:solidFill>
                  <a:schemeClr val="tx1"/>
                </a:solidFill>
                <a:latin typeface="+mn-lt"/>
                <a:ea typeface="+mn-ea"/>
                <a:cs typeface="+mn-cs"/>
              </a:rPr>
              <a:t>measurable objectives </a:t>
            </a:r>
            <a:r>
              <a:rPr lang="en-US" sz="1200" b="0" i="0" u="none" strike="noStrike" kern="1200" baseline="0" dirty="0">
                <a:solidFill>
                  <a:schemeClr val="tx1"/>
                </a:solidFill>
                <a:latin typeface="+mn-lt"/>
                <a:ea typeface="+mn-ea"/>
                <a:cs typeface="+mn-cs"/>
              </a:rPr>
              <a:t>for the program; </a:t>
            </a:r>
          </a:p>
          <a:p>
            <a:r>
              <a:rPr lang="en-US" sz="1200" b="0" i="0" u="none" strike="noStrike" kern="1200" baseline="0" dirty="0">
                <a:solidFill>
                  <a:schemeClr val="tx1"/>
                </a:solidFill>
                <a:latin typeface="+mn-lt"/>
                <a:ea typeface="+mn-ea"/>
                <a:cs typeface="+mn-cs"/>
              </a:rPr>
              <a:t>2. provide </a:t>
            </a:r>
            <a:r>
              <a:rPr lang="en-US" sz="1200" b="0" i="1" u="none" strike="noStrike" kern="1200" baseline="0" dirty="0">
                <a:solidFill>
                  <a:schemeClr val="tx1"/>
                </a:solidFill>
                <a:latin typeface="+mn-lt"/>
                <a:ea typeface="+mn-ea"/>
                <a:cs typeface="+mn-cs"/>
              </a:rPr>
              <a:t>leadership development, </a:t>
            </a:r>
            <a:r>
              <a:rPr lang="en-US" sz="1200" b="0" i="0" u="none" strike="noStrike" kern="1200" baseline="0" dirty="0">
                <a:solidFill>
                  <a:schemeClr val="tx1"/>
                </a:solidFill>
                <a:latin typeface="+mn-lt"/>
                <a:ea typeface="+mn-ea"/>
                <a:cs typeface="+mn-cs"/>
              </a:rPr>
              <a:t>for example, send all managers for training to improve their management skills; </a:t>
            </a:r>
          </a:p>
          <a:p>
            <a:r>
              <a:rPr lang="en-US" sz="1200" b="0" i="0" u="none" strike="noStrike" kern="1200" baseline="0" dirty="0">
                <a:solidFill>
                  <a:schemeClr val="tx1"/>
                </a:solidFill>
                <a:latin typeface="+mn-lt"/>
                <a:ea typeface="+mn-ea"/>
                <a:cs typeface="+mn-cs"/>
              </a:rPr>
              <a:t>3. institute new </a:t>
            </a:r>
            <a:r>
              <a:rPr lang="en-US" sz="1200" b="0" i="1" u="none" strike="noStrike" kern="1200" baseline="0" dirty="0">
                <a:solidFill>
                  <a:schemeClr val="tx1"/>
                </a:solidFill>
                <a:latin typeface="+mn-lt"/>
                <a:ea typeface="+mn-ea"/>
                <a:cs typeface="+mn-cs"/>
              </a:rPr>
              <a:t>employee recognition programs, </a:t>
            </a:r>
            <a:r>
              <a:rPr lang="en-US" sz="1200" b="0" i="0" u="none" strike="noStrike" kern="1200" baseline="0" dirty="0">
                <a:solidFill>
                  <a:schemeClr val="tx1"/>
                </a:solidFill>
                <a:latin typeface="+mn-lt"/>
                <a:ea typeface="+mn-ea"/>
                <a:cs typeface="+mn-cs"/>
              </a:rPr>
              <a:t>for instance, giving “Outstanding Awards” to selected employees quarterly;</a:t>
            </a:r>
          </a:p>
          <a:p>
            <a:r>
              <a:rPr lang="en-US" sz="1200" b="0" i="0" u="none" strike="noStrike" kern="1200" baseline="0" dirty="0">
                <a:solidFill>
                  <a:schemeClr val="tx1"/>
                </a:solidFill>
                <a:latin typeface="+mn-lt"/>
                <a:ea typeface="+mn-ea"/>
                <a:cs typeface="+mn-cs"/>
              </a:rPr>
              <a:t>4. develop </a:t>
            </a:r>
            <a:r>
              <a:rPr lang="en-US" sz="1200" b="0" i="1" u="none" strike="noStrike" kern="1200" baseline="0" dirty="0">
                <a:solidFill>
                  <a:schemeClr val="tx1"/>
                </a:solidFill>
                <a:latin typeface="+mn-lt"/>
                <a:ea typeface="+mn-ea"/>
                <a:cs typeface="+mn-cs"/>
              </a:rPr>
              <a:t>improved internal communications</a:t>
            </a:r>
            <a:r>
              <a:rPr lang="en-US" sz="1200" b="0" i="0" u="none" strike="noStrike" kern="1200" baseline="0" dirty="0">
                <a:solidFill>
                  <a:schemeClr val="tx1"/>
                </a:solidFill>
                <a:latin typeface="+mn-lt"/>
                <a:ea typeface="+mn-ea"/>
                <a:cs typeface="+mn-cs"/>
              </a:rPr>
              <a:t>, for instance, begin quarterly employee briefings; </a:t>
            </a:r>
          </a:p>
          <a:p>
            <a:r>
              <a:rPr lang="en-US" sz="1200" b="0" i="0" u="none" strike="noStrike" kern="1200" baseline="0" dirty="0">
                <a:solidFill>
                  <a:schemeClr val="tx1"/>
                </a:solidFill>
                <a:latin typeface="+mn-lt"/>
                <a:ea typeface="+mn-ea"/>
                <a:cs typeface="+mn-cs"/>
              </a:rPr>
              <a:t>5. institute a new </a:t>
            </a:r>
            <a:r>
              <a:rPr lang="en-US" sz="1200" b="0" i="1" u="none" strike="noStrike" kern="1200" baseline="0" dirty="0">
                <a:solidFill>
                  <a:schemeClr val="tx1"/>
                </a:solidFill>
                <a:latin typeface="+mn-lt"/>
                <a:ea typeface="+mn-ea"/>
                <a:cs typeface="+mn-cs"/>
              </a:rPr>
              <a:t>employee development program, </a:t>
            </a:r>
            <a:r>
              <a:rPr lang="en-US" sz="1200" b="0" i="0" u="none" strike="noStrike" kern="1200" baseline="0" dirty="0">
                <a:solidFill>
                  <a:schemeClr val="tx1"/>
                </a:solidFill>
                <a:latin typeface="+mn-lt"/>
                <a:ea typeface="+mn-ea"/>
                <a:cs typeface="+mn-cs"/>
              </a:rPr>
              <a:t>for instance, using the company’s appraisal process to identify employees’        training needs and to create training plans for each employee; and </a:t>
            </a:r>
          </a:p>
          <a:p>
            <a:r>
              <a:rPr lang="en-US" sz="1200" b="0" i="0" u="none" strike="noStrike" kern="1200" baseline="0" dirty="0">
                <a:solidFill>
                  <a:schemeClr val="tx1"/>
                </a:solidFill>
                <a:latin typeface="+mn-lt"/>
                <a:ea typeface="+mn-ea"/>
                <a:cs typeface="+mn-cs"/>
              </a:rPr>
              <a:t>6. change the </a:t>
            </a:r>
            <a:r>
              <a:rPr lang="en-US" sz="1200" b="0" i="1" u="none" strike="noStrike" kern="1200" baseline="0" dirty="0">
                <a:solidFill>
                  <a:schemeClr val="tx1"/>
                </a:solidFill>
                <a:latin typeface="+mn-lt"/>
                <a:ea typeface="+mn-ea"/>
                <a:cs typeface="+mn-cs"/>
              </a:rPr>
              <a:t>compensation </a:t>
            </a:r>
            <a:r>
              <a:rPr lang="en-US" sz="1200" b="0" i="0" u="none" strike="noStrike" kern="1200" baseline="0" dirty="0">
                <a:solidFill>
                  <a:schemeClr val="tx1"/>
                </a:solidFill>
                <a:latin typeface="+mn-lt"/>
                <a:ea typeface="+mn-ea"/>
                <a:cs typeface="+mn-cs"/>
              </a:rPr>
              <a:t>and </a:t>
            </a:r>
            <a:r>
              <a:rPr lang="en-US" sz="1200" b="0" i="1" u="none" strike="noStrike" kern="1200" baseline="0" dirty="0">
                <a:solidFill>
                  <a:schemeClr val="tx1"/>
                </a:solidFill>
                <a:latin typeface="+mn-lt"/>
                <a:ea typeface="+mn-ea"/>
                <a:cs typeface="+mn-cs"/>
              </a:rPr>
              <a:t>other policies </a:t>
            </a:r>
            <a:r>
              <a:rPr lang="en-US" sz="1200" b="0" i="0" u="none" strike="noStrike" kern="1200" baseline="0" dirty="0">
                <a:solidFill>
                  <a:schemeClr val="tx1"/>
                </a:solidFill>
                <a:latin typeface="+mn-lt"/>
                <a:ea typeface="+mn-ea"/>
                <a:cs typeface="+mn-cs"/>
              </a:rPr>
              <a:t>to ensure they are aligned with the new cultural values.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80</a:t>
            </a:fld>
            <a:endParaRPr lang="en-US" dirty="0"/>
          </a:p>
        </p:txBody>
      </p:sp>
    </p:spTree>
    <p:extLst>
      <p:ext uri="{BB962C8B-B14F-4D97-AF65-F5344CB8AC3E}">
        <p14:creationId xmlns:p14="http://schemas.microsoft.com/office/powerpoint/2010/main" val="2369669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chapter, we have covered and discussed the following areas: </a:t>
            </a:r>
          </a:p>
          <a:p>
            <a:pPr marL="514350" indent="-514350">
              <a:buFont typeface="+mj-lt"/>
              <a:buAutoNum type="arabicPeriod"/>
            </a:pPr>
            <a:r>
              <a:rPr lang="en-US" sz="1200" dirty="0">
                <a:solidFill>
                  <a:schemeClr val="tx1">
                    <a:lumMod val="75000"/>
                    <a:lumOff val="25000"/>
                  </a:schemeClr>
                </a:solidFill>
              </a:rPr>
              <a:t>Strategic planning is important to all managers</a:t>
            </a:r>
          </a:p>
          <a:p>
            <a:pPr marL="514350" indent="-514350">
              <a:buFont typeface="+mj-lt"/>
              <a:buAutoNum type="arabicPeriod"/>
            </a:pPr>
            <a:r>
              <a:rPr lang="en-US" sz="1200" dirty="0">
                <a:solidFill>
                  <a:schemeClr val="tx1">
                    <a:lumMod val="75000"/>
                    <a:lumOff val="25000"/>
                  </a:schemeClr>
                </a:solidFill>
              </a:rPr>
              <a:t>Each function or department needs its own functional strategy</a:t>
            </a:r>
          </a:p>
          <a:p>
            <a:pPr marL="514350" indent="-514350">
              <a:buFont typeface="+mj-lt"/>
              <a:buAutoNum type="arabicPeriod"/>
            </a:pPr>
            <a:r>
              <a:rPr lang="en-US" sz="1200" dirty="0">
                <a:solidFill>
                  <a:schemeClr val="tx1">
                    <a:lumMod val="75000"/>
                    <a:lumOff val="25000"/>
                  </a:schemeClr>
                </a:solidFill>
              </a:rPr>
              <a:t>The manager will want to gather and analyze data prior to making decisions</a:t>
            </a:r>
          </a:p>
          <a:p>
            <a:pPr marL="514350" indent="-514350">
              <a:buFont typeface="+mj-lt"/>
              <a:buAutoNum type="arabicPeriod"/>
            </a:pPr>
            <a:r>
              <a:rPr lang="en-US" sz="1200" dirty="0">
                <a:solidFill>
                  <a:schemeClr val="tx1">
                    <a:lumMod val="75000"/>
                    <a:lumOff val="25000"/>
                  </a:schemeClr>
                </a:solidFill>
              </a:rPr>
              <a:t>High-performance work system is a set of HRM policies</a:t>
            </a:r>
          </a:p>
          <a:p>
            <a:pPr marL="514350" indent="-514350">
              <a:buFont typeface="+mj-lt"/>
              <a:buAutoNum type="arabicPeriod"/>
            </a:pPr>
            <a:r>
              <a:rPr lang="en-US" sz="1200" dirty="0">
                <a:solidFill>
                  <a:schemeClr val="tx1">
                    <a:lumMod val="75000"/>
                    <a:lumOff val="25000"/>
                  </a:schemeClr>
                </a:solidFill>
              </a:rPr>
              <a:t>Employee engagement is important</a:t>
            </a:r>
          </a:p>
          <a:p>
            <a:pPr marL="514350" indent="-514350">
              <a:buFont typeface="+mj-lt"/>
              <a:buAutoNum type="arabicPeriod"/>
            </a:pPr>
            <a:r>
              <a:rPr lang="en-US" sz="1200" dirty="0">
                <a:solidFill>
                  <a:schemeClr val="tx1">
                    <a:lumMod val="75000"/>
                    <a:lumOff val="25000"/>
                  </a:schemeClr>
                </a:solidFill>
              </a:rPr>
              <a:t>HR Strategy involves six steps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81</a:t>
            </a:fld>
            <a:endParaRPr lang="en-US" dirty="0"/>
          </a:p>
        </p:txBody>
      </p:sp>
    </p:spTree>
    <p:extLst>
      <p:ext uri="{BB962C8B-B14F-4D97-AF65-F5344CB8AC3E}">
        <p14:creationId xmlns:p14="http://schemas.microsoft.com/office/powerpoint/2010/main" val="2516566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topics we’ll discuss should provide you with the concepts</a:t>
            </a:r>
            <a:r>
              <a:rPr lang="en-US" baseline="0" dirty="0"/>
              <a:t> and techniques you’ll need to perform the “people” or personnel aspects of management. These include…</a:t>
            </a:r>
          </a:p>
          <a:p>
            <a:pPr marL="171450" indent="-171450">
              <a:buFont typeface="Arial" panose="020B0604020202020204" pitchFamily="34" charset="0"/>
              <a:buChar char="•"/>
            </a:pPr>
            <a:r>
              <a:rPr lang="en-US" sz="1200" dirty="0"/>
              <a:t>Conducting job analyses</a:t>
            </a:r>
          </a:p>
          <a:p>
            <a:pPr marL="171450" indent="-171450">
              <a:buFont typeface="Arial" panose="020B0604020202020204" pitchFamily="34" charset="0"/>
              <a:buChar char="•"/>
            </a:pPr>
            <a:r>
              <a:rPr lang="en-US" sz="1200" dirty="0"/>
              <a:t>Planning labor needs and recruiting job candidates</a:t>
            </a:r>
          </a:p>
          <a:p>
            <a:pPr marL="171450" indent="-171450">
              <a:buFont typeface="Arial" panose="020B0604020202020204" pitchFamily="34" charset="0"/>
              <a:buChar char="•"/>
            </a:pPr>
            <a:r>
              <a:rPr lang="en-US" sz="1200" dirty="0"/>
              <a:t>Selecting job candidates</a:t>
            </a:r>
          </a:p>
          <a:p>
            <a:pPr marL="171450" indent="-171450">
              <a:buFont typeface="Arial" panose="020B0604020202020204" pitchFamily="34" charset="0"/>
              <a:buChar char="•"/>
            </a:pPr>
            <a:r>
              <a:rPr lang="en-US" sz="1200" dirty="0"/>
              <a:t>Orienting and training new employees</a:t>
            </a:r>
          </a:p>
          <a:p>
            <a:pPr marL="171450" indent="-171450">
              <a:buFont typeface="Arial" panose="020B0604020202020204" pitchFamily="34" charset="0"/>
              <a:buChar char="•"/>
            </a:pPr>
            <a:r>
              <a:rPr lang="en-US" sz="1200" dirty="0"/>
              <a:t>Managing wages and salaries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9</a:t>
            </a:fld>
            <a:endParaRPr lang="en-US" dirty="0"/>
          </a:p>
        </p:txBody>
      </p:sp>
    </p:spTree>
    <p:extLst>
      <p:ext uri="{BB962C8B-B14F-4D97-AF65-F5344CB8AC3E}">
        <p14:creationId xmlns:p14="http://schemas.microsoft.com/office/powerpoint/2010/main" val="379722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personnel aspects of management include…</a:t>
            </a:r>
          </a:p>
          <a:p>
            <a:pPr marL="171450" indent="-171450">
              <a:buFont typeface="Arial" panose="020B0604020202020204" pitchFamily="34" charset="0"/>
              <a:buChar char="•"/>
            </a:pPr>
            <a:r>
              <a:rPr lang="en-US" sz="1200" dirty="0"/>
              <a:t>Providing incentives and benefits</a:t>
            </a:r>
          </a:p>
          <a:p>
            <a:pPr marL="171450" indent="-171450">
              <a:buFont typeface="Arial" panose="020B0604020202020204" pitchFamily="34" charset="0"/>
              <a:buChar char="•"/>
            </a:pPr>
            <a:r>
              <a:rPr lang="en-US" sz="1200" dirty="0"/>
              <a:t>Appraising performance</a:t>
            </a:r>
          </a:p>
          <a:p>
            <a:pPr marL="171450" indent="-171450">
              <a:buFont typeface="Arial" panose="020B0604020202020204" pitchFamily="34" charset="0"/>
              <a:buChar char="•"/>
            </a:pPr>
            <a:r>
              <a:rPr lang="en-US" sz="1200" dirty="0"/>
              <a:t>Communicating</a:t>
            </a:r>
          </a:p>
          <a:p>
            <a:pPr marL="171450" indent="-171450">
              <a:buFont typeface="Arial" panose="020B0604020202020204" pitchFamily="34" charset="0"/>
              <a:buChar char="•"/>
            </a:pPr>
            <a:r>
              <a:rPr lang="en-US" sz="1200" dirty="0"/>
              <a:t>Training employees and developing managers</a:t>
            </a:r>
          </a:p>
          <a:p>
            <a:pPr marL="171450" indent="-171450">
              <a:buFont typeface="Arial" panose="020B0604020202020204" pitchFamily="34" charset="0"/>
              <a:buChar char="•"/>
            </a:pPr>
            <a:r>
              <a:rPr lang="en-US" sz="1200" dirty="0"/>
              <a:t>Building employee relations and engagement</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10</a:t>
            </a:fld>
            <a:endParaRPr lang="en-US" dirty="0"/>
          </a:p>
        </p:txBody>
      </p:sp>
    </p:spTree>
    <p:extLst>
      <p:ext uri="{BB962C8B-B14F-4D97-AF65-F5344CB8AC3E}">
        <p14:creationId xmlns:p14="http://schemas.microsoft.com/office/powerpoint/2010/main" val="310076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LO1</a:t>
            </a:r>
            <a:r>
              <a:rPr lang="en-US" baseline="0" dirty="0"/>
              <a:t> cont.: “</a:t>
            </a:r>
            <a:r>
              <a:rPr lang="en-US" dirty="0"/>
              <a:t>Why</a:t>
            </a:r>
            <a:r>
              <a:rPr lang="en-US" baseline="0" dirty="0"/>
              <a:t> is knowing HR concepts and techniques important to any supervisor or managers?” First, let’s take a look at “what not to do” (personnel mistakes) to understand what’s important.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301055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HR manager’s job is to ensure managers in the workplace avoid these costly mistakes:</a:t>
            </a:r>
          </a:p>
          <a:p>
            <a:pPr marL="171450" indent="-171450">
              <a:buFont typeface="Arial" panose="020B0604020202020204" pitchFamily="34" charset="0"/>
              <a:buChar char="•"/>
            </a:pPr>
            <a:r>
              <a:rPr lang="en-US" baseline="0" dirty="0"/>
              <a:t>To have your employees not doing their best</a:t>
            </a:r>
          </a:p>
          <a:p>
            <a:pPr marL="171450" indent="-171450">
              <a:buFont typeface="Arial" panose="020B0604020202020204" pitchFamily="34" charset="0"/>
              <a:buChar char="•"/>
            </a:pPr>
            <a:r>
              <a:rPr lang="en-US" baseline="0" dirty="0"/>
              <a:t>To hire the wrong person for the job</a:t>
            </a:r>
          </a:p>
          <a:p>
            <a:pPr marL="171450" indent="-171450">
              <a:buFont typeface="Arial" panose="020B0604020202020204" pitchFamily="34" charset="0"/>
              <a:buChar char="•"/>
            </a:pPr>
            <a:r>
              <a:rPr lang="en-US" baseline="0" dirty="0"/>
              <a:t>To experience high turnover</a:t>
            </a:r>
          </a:p>
          <a:p>
            <a:pPr marL="171450" indent="-171450">
              <a:buFont typeface="Arial" panose="020B0604020202020204" pitchFamily="34" charset="0"/>
              <a:buChar char="•"/>
            </a:pPr>
            <a:r>
              <a:rPr lang="en-US" baseline="0" dirty="0"/>
              <a:t>To have your company in court due to your discriminatory actions</a:t>
            </a:r>
          </a:p>
          <a:p>
            <a:pPr marL="171450" indent="-171450">
              <a:buFont typeface="Arial" panose="020B0604020202020204" pitchFamily="34" charset="0"/>
              <a:buChar char="•"/>
            </a:pPr>
            <a:r>
              <a:rPr lang="en-US" baseline="0" dirty="0"/>
              <a:t>To have your company cited for unsafe practices</a:t>
            </a:r>
          </a:p>
          <a:p>
            <a:pPr marL="171450" indent="-171450">
              <a:buFont typeface="Arial" panose="020B0604020202020204" pitchFamily="34" charset="0"/>
              <a:buChar char="•"/>
            </a:pPr>
            <a:r>
              <a:rPr lang="en-US" baseline="0" dirty="0"/>
              <a:t>To let a lack of training undermine your department’s effectiveness</a:t>
            </a:r>
          </a:p>
          <a:p>
            <a:pPr marL="171450" indent="-171450">
              <a:buFont typeface="Arial" panose="020B0604020202020204" pitchFamily="34" charset="0"/>
              <a:buChar char="•"/>
            </a:pPr>
            <a:r>
              <a:rPr lang="en-US" baseline="0" dirty="0"/>
              <a:t>To commit any unfair labor practices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Carefully studying human resource management can help you avoid mistakes like these.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12</a:t>
            </a:fld>
            <a:endParaRPr lang="en-US" dirty="0"/>
          </a:p>
        </p:txBody>
      </p:sp>
    </p:spTree>
    <p:extLst>
      <p:ext uri="{BB962C8B-B14F-4D97-AF65-F5344CB8AC3E}">
        <p14:creationId xmlns:p14="http://schemas.microsoft.com/office/powerpoint/2010/main" val="2572195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4"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5"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10/20/2021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7"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1"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7111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10/20/2021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2"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10/20/2021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10/20/2021</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10/20/2021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4"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10/20/2021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10/20/2021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10/20/2021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20" name="Shape 15" descr="Pearson Logo"/>
          <p:cNvPicPr preferRelativeResize="0"/>
          <p:nvPr userDrawn="1"/>
        </p:nvPicPr>
        <p:blipFill rotWithShape="1">
          <a:blip r:embed="rId12" cstate="print">
            <a:alphaModFix/>
          </a:blip>
          <a:srcRect/>
          <a:stretch/>
        </p:blipFill>
        <p:spPr>
          <a:xfrm>
            <a:off x="443972" y="6429709"/>
            <a:ext cx="917999" cy="279914"/>
          </a:xfrm>
          <a:prstGeom prst="rect">
            <a:avLst/>
          </a:prstGeom>
          <a:noFill/>
          <a:ln>
            <a:noFill/>
          </a:ln>
        </p:spPr>
      </p:pic>
      <p:sp>
        <p:nvSpPr>
          <p:cNvPr id="21"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talentlyft.com/en/blog/article/182/guide-how-to-successfully-onboard-new-employees" TargetMode="External"/><Relationship Id="rId2" Type="http://schemas.openxmlformats.org/officeDocument/2006/relationships/hyperlink" Target="https://www.talentlyft.com/en/blog/article/24/finding-and-hiring-the-ideal-job-candidate"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latin typeface="+mj-lt"/>
              </a:rPr>
              <a:t>Fifth Edition, Global Edition</a:t>
            </a:r>
          </a:p>
        </p:txBody>
      </p:sp>
      <p:sp>
        <p:nvSpPr>
          <p:cNvPr id="4" name="Text Placeholder 3"/>
          <p:cNvSpPr>
            <a:spLocks noGrp="1"/>
          </p:cNvSpPr>
          <p:nvPr>
            <p:ph type="body" sz="quarter" idx="14"/>
          </p:nvPr>
        </p:nvSpPr>
        <p:spPr/>
        <p:txBody>
          <a:bodyPr/>
          <a:lstStyle/>
          <a:p>
            <a:pPr algn="ctr"/>
            <a:r>
              <a:rPr lang="en-IN" sz="4000" b="1" dirty="0"/>
              <a:t>Chapter 1</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IN" sz="3600" dirty="0"/>
              <a:t>Managing Human Resources Today</a:t>
            </a:r>
            <a:endParaRPr lang="en-IN" dirty="0"/>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9" name="Picture 8"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2645556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927628"/>
          </a:xfrm>
        </p:spPr>
        <p:txBody>
          <a:bodyPr/>
          <a:lstStyle/>
          <a:p>
            <a:r>
              <a:rPr lang="en-US" dirty="0"/>
              <a:t>The Personnel Aspects of Management </a:t>
            </a:r>
            <a:r>
              <a:rPr lang="en-US" sz="2000" b="0" dirty="0"/>
              <a:t>(2 of 2)</a:t>
            </a:r>
            <a:endParaRPr lang="en-IN" sz="2000" b="0" dirty="0"/>
          </a:p>
        </p:txBody>
      </p:sp>
      <p:sp>
        <p:nvSpPr>
          <p:cNvPr id="3" name="Content Placeholder 2"/>
          <p:cNvSpPr>
            <a:spLocks noGrp="1"/>
          </p:cNvSpPr>
          <p:nvPr>
            <p:ph idx="1"/>
          </p:nvPr>
        </p:nvSpPr>
        <p:spPr/>
        <p:txBody>
          <a:bodyPr/>
          <a:lstStyle/>
          <a:p>
            <a:r>
              <a:rPr lang="en-US" sz="2800" dirty="0">
                <a:latin typeface="Arial (Body)"/>
              </a:rPr>
              <a:t>Providing incentives and benefits</a:t>
            </a:r>
          </a:p>
          <a:p>
            <a:r>
              <a:rPr lang="en-US" sz="2800" dirty="0">
                <a:latin typeface="Arial (Body)"/>
              </a:rPr>
              <a:t>Appraising performance</a:t>
            </a:r>
          </a:p>
          <a:p>
            <a:r>
              <a:rPr lang="en-US" sz="2800" dirty="0">
                <a:latin typeface="Arial (Body)"/>
              </a:rPr>
              <a:t>Communicating</a:t>
            </a:r>
          </a:p>
          <a:p>
            <a:r>
              <a:rPr lang="en-US" sz="2800" dirty="0">
                <a:latin typeface="Arial (Body)"/>
              </a:rPr>
              <a:t>Training employees and developing managers</a:t>
            </a:r>
          </a:p>
          <a:p>
            <a:r>
              <a:rPr lang="en-US" sz="2800" dirty="0">
                <a:latin typeface="Arial (Body)"/>
              </a:rPr>
              <a:t>Building employee relations and engagement</a:t>
            </a:r>
          </a:p>
        </p:txBody>
      </p:sp>
    </p:spTree>
    <p:extLst>
      <p:ext uri="{BB962C8B-B14F-4D97-AF65-F5344CB8AC3E}">
        <p14:creationId xmlns:p14="http://schemas.microsoft.com/office/powerpoint/2010/main" val="4020849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Why is human resource management important to all managers?</a:t>
            </a:r>
            <a:endParaRPr lang="en-IN" sz="3400" dirty="0"/>
          </a:p>
        </p:txBody>
      </p:sp>
    </p:spTree>
    <p:extLst>
      <p:ext uri="{BB962C8B-B14F-4D97-AF65-F5344CB8AC3E}">
        <p14:creationId xmlns:p14="http://schemas.microsoft.com/office/powerpoint/2010/main" val="283851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Personnel Mistakes to Avoid</a:t>
            </a:r>
            <a:endParaRPr lang="en-IN" b="0" dirty="0"/>
          </a:p>
        </p:txBody>
      </p:sp>
      <p:sp>
        <p:nvSpPr>
          <p:cNvPr id="3" name="Content Placeholder 2"/>
          <p:cNvSpPr>
            <a:spLocks noGrp="1"/>
          </p:cNvSpPr>
          <p:nvPr>
            <p:ph idx="1"/>
          </p:nvPr>
        </p:nvSpPr>
        <p:spPr/>
        <p:txBody>
          <a:bodyPr/>
          <a:lstStyle/>
          <a:p>
            <a:pPr marL="171450" indent="-171450">
              <a:buFont typeface="Arial" panose="020B0604020202020204" pitchFamily="34" charset="0"/>
              <a:buChar char="•"/>
            </a:pPr>
            <a:r>
              <a:rPr lang="en-US" sz="2000" baseline="0" dirty="0"/>
              <a:t>To have your employees not doing their best</a:t>
            </a:r>
          </a:p>
          <a:p>
            <a:pPr marL="171450" indent="-171450">
              <a:buFont typeface="Arial" panose="020B0604020202020204" pitchFamily="34" charset="0"/>
              <a:buChar char="•"/>
            </a:pPr>
            <a:r>
              <a:rPr lang="en-US" sz="2000" baseline="0" dirty="0"/>
              <a:t>To hire the wrong person for the job</a:t>
            </a:r>
          </a:p>
          <a:p>
            <a:pPr marL="171450" indent="-171450">
              <a:buFont typeface="Arial" panose="020B0604020202020204" pitchFamily="34" charset="0"/>
              <a:buChar char="•"/>
            </a:pPr>
            <a:r>
              <a:rPr lang="en-US" sz="2000" baseline="0" dirty="0"/>
              <a:t>To experience high turnover</a:t>
            </a:r>
          </a:p>
          <a:p>
            <a:pPr marL="171450" indent="-171450">
              <a:buFont typeface="Arial" panose="020B0604020202020204" pitchFamily="34" charset="0"/>
              <a:buChar char="•"/>
            </a:pPr>
            <a:r>
              <a:rPr lang="en-US" sz="2000" baseline="0" dirty="0"/>
              <a:t>To have your company in court due to your discriminatory actions</a:t>
            </a:r>
          </a:p>
          <a:p>
            <a:pPr marL="171450" indent="-171450">
              <a:buFont typeface="Arial" panose="020B0604020202020204" pitchFamily="34" charset="0"/>
              <a:buChar char="•"/>
            </a:pPr>
            <a:r>
              <a:rPr lang="en-US" sz="2000" baseline="0" dirty="0"/>
              <a:t>To have your company cited for unsafe practices</a:t>
            </a:r>
          </a:p>
          <a:p>
            <a:pPr marL="171450" indent="-171450">
              <a:buFont typeface="Arial" panose="020B0604020202020204" pitchFamily="34" charset="0"/>
              <a:buChar char="•"/>
            </a:pPr>
            <a:r>
              <a:rPr lang="en-US" sz="2000" baseline="0" dirty="0"/>
              <a:t>To let a lack of training undermine your department’s effectiveness</a:t>
            </a:r>
          </a:p>
          <a:p>
            <a:pPr marL="171450" indent="-171450">
              <a:buFont typeface="Arial" panose="020B0604020202020204" pitchFamily="34" charset="0"/>
              <a:buChar char="•"/>
            </a:pPr>
            <a:r>
              <a:rPr lang="en-US" sz="2000" baseline="0" dirty="0"/>
              <a:t>To commit any unfair labor practices</a:t>
            </a:r>
          </a:p>
        </p:txBody>
      </p:sp>
    </p:spTree>
    <p:extLst>
      <p:ext uri="{BB962C8B-B14F-4D97-AF65-F5344CB8AC3E}">
        <p14:creationId xmlns:p14="http://schemas.microsoft.com/office/powerpoint/2010/main" val="1676968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71ADFC-0F87-4D4C-A0E2-E557E1A1274C}"/>
              </a:ext>
            </a:extLst>
          </p:cNvPr>
          <p:cNvSpPr>
            <a:spLocks noGrp="1"/>
          </p:cNvSpPr>
          <p:nvPr>
            <p:ph type="title"/>
          </p:nvPr>
        </p:nvSpPr>
        <p:spPr/>
        <p:txBody>
          <a:bodyPr/>
          <a:lstStyle/>
          <a:p>
            <a:r>
              <a:rPr lang="tr-TR" dirty="0" err="1"/>
              <a:t>Employee</a:t>
            </a:r>
            <a:r>
              <a:rPr lang="tr-TR" dirty="0"/>
              <a:t> </a:t>
            </a:r>
            <a:r>
              <a:rPr lang="tr-TR" dirty="0" err="1"/>
              <a:t>Turn</a:t>
            </a:r>
            <a:r>
              <a:rPr lang="tr-TR" dirty="0"/>
              <a:t> </a:t>
            </a:r>
            <a:r>
              <a:rPr lang="tr-TR" dirty="0" err="1"/>
              <a:t>over</a:t>
            </a:r>
            <a:r>
              <a:rPr lang="tr-TR" dirty="0"/>
              <a:t> </a:t>
            </a:r>
            <a:r>
              <a:rPr lang="tr-TR" dirty="0" err="1"/>
              <a:t>ratio</a:t>
            </a:r>
            <a:endParaRPr lang="en-US" dirty="0"/>
          </a:p>
        </p:txBody>
      </p:sp>
      <p:pic>
        <p:nvPicPr>
          <p:cNvPr id="4" name="İçerik Yer Tutucusu 3">
            <a:extLst>
              <a:ext uri="{FF2B5EF4-FFF2-40B4-BE49-F238E27FC236}">
                <a16:creationId xmlns:a16="http://schemas.microsoft.com/office/drawing/2014/main" id="{CFE5F926-7852-4EE9-8DAC-21A7430909AE}"/>
              </a:ext>
            </a:extLst>
          </p:cNvPr>
          <p:cNvPicPr>
            <a:picLocks noGrp="1" noChangeAspect="1"/>
          </p:cNvPicPr>
          <p:nvPr>
            <p:ph idx="1"/>
          </p:nvPr>
        </p:nvPicPr>
        <p:blipFill>
          <a:blip r:embed="rId2"/>
          <a:stretch>
            <a:fillRect/>
          </a:stretch>
        </p:blipFill>
        <p:spPr>
          <a:xfrm>
            <a:off x="1238250" y="1958181"/>
            <a:ext cx="4400550" cy="2514600"/>
          </a:xfrm>
          <a:prstGeom prst="rect">
            <a:avLst/>
          </a:prstGeom>
        </p:spPr>
      </p:pic>
      <p:sp>
        <p:nvSpPr>
          <p:cNvPr id="6" name="Metin kutusu 5">
            <a:extLst>
              <a:ext uri="{FF2B5EF4-FFF2-40B4-BE49-F238E27FC236}">
                <a16:creationId xmlns:a16="http://schemas.microsoft.com/office/drawing/2014/main" id="{AD9EA828-57F8-4534-9B5E-F37D9477D3E8}"/>
              </a:ext>
            </a:extLst>
          </p:cNvPr>
          <p:cNvSpPr txBox="1"/>
          <p:nvPr/>
        </p:nvSpPr>
        <p:spPr>
          <a:xfrm>
            <a:off x="1056640" y="4724400"/>
            <a:ext cx="7477760" cy="1323439"/>
          </a:xfrm>
          <a:prstGeom prst="rect">
            <a:avLst/>
          </a:prstGeom>
          <a:noFill/>
        </p:spPr>
        <p:txBody>
          <a:bodyPr wrap="square">
            <a:spAutoFit/>
          </a:bodyPr>
          <a:lstStyle/>
          <a:p>
            <a:pPr algn="l" fontAlgn="base"/>
            <a:r>
              <a:rPr lang="en-US" sz="2000" b="1" i="0" u="none" strike="noStrike" dirty="0">
                <a:effectLst/>
                <a:latin typeface="MuseoSans"/>
              </a:rPr>
              <a:t>Employee turnover</a:t>
            </a:r>
            <a:r>
              <a:rPr lang="en-US" sz="2000" b="0" i="0" u="none" strike="noStrike" dirty="0">
                <a:effectLst/>
                <a:latin typeface="MuseoSans"/>
              </a:rPr>
              <a:t> (sometimes also called staff turnover) is a measurement of how many employees are </a:t>
            </a:r>
            <a:r>
              <a:rPr lang="en-US" sz="2000" b="1" i="0" u="none" strike="noStrike" dirty="0">
                <a:effectLst/>
                <a:latin typeface="MuseoSans"/>
              </a:rPr>
              <a:t>leaving </a:t>
            </a:r>
            <a:r>
              <a:rPr lang="en-US" sz="2000" b="0" i="0" u="none" strike="noStrike" dirty="0">
                <a:effectLst/>
                <a:latin typeface="MuseoSans"/>
              </a:rPr>
              <a:t>a company. </a:t>
            </a:r>
          </a:p>
          <a:p>
            <a:pPr algn="l" fontAlgn="base"/>
            <a:r>
              <a:rPr lang="en-US" sz="2000" b="0" i="0" u="none" strike="noStrike" dirty="0">
                <a:effectLst/>
                <a:latin typeface="MuseoSans"/>
              </a:rPr>
              <a:t>When employees leave, a company has to replace them with new employees. </a:t>
            </a:r>
          </a:p>
        </p:txBody>
      </p:sp>
    </p:spTree>
    <p:extLst>
      <p:ext uri="{BB962C8B-B14F-4D97-AF65-F5344CB8AC3E}">
        <p14:creationId xmlns:p14="http://schemas.microsoft.com/office/powerpoint/2010/main" val="593973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CE9F9C-C6B6-4DAB-8E8C-F95999545DF2}"/>
              </a:ext>
            </a:extLst>
          </p:cNvPr>
          <p:cNvSpPr>
            <a:spLocks noGrp="1"/>
          </p:cNvSpPr>
          <p:nvPr>
            <p:ph type="title"/>
          </p:nvPr>
        </p:nvSpPr>
        <p:spPr/>
        <p:txBody>
          <a:bodyPr/>
          <a:lstStyle/>
          <a:p>
            <a:r>
              <a:rPr lang="en-US" b="0" dirty="0">
                <a:solidFill>
                  <a:srgbClr val="242938"/>
                </a:solidFill>
                <a:latin typeface="RecoletaBold"/>
              </a:rPr>
              <a:t>Why is it so costly to replace employees?</a:t>
            </a:r>
            <a:br>
              <a:rPr lang="en-US" b="0" dirty="0">
                <a:solidFill>
                  <a:srgbClr val="242938"/>
                </a:solidFill>
                <a:latin typeface="RecoletaBold"/>
              </a:rPr>
            </a:br>
            <a:endParaRPr lang="en-US" dirty="0"/>
          </a:p>
        </p:txBody>
      </p:sp>
      <p:sp>
        <p:nvSpPr>
          <p:cNvPr id="3" name="İçerik Yer Tutucusu 2">
            <a:extLst>
              <a:ext uri="{FF2B5EF4-FFF2-40B4-BE49-F238E27FC236}">
                <a16:creationId xmlns:a16="http://schemas.microsoft.com/office/drawing/2014/main" id="{7570125A-0AF3-4FE9-B2F3-A79138C2258A}"/>
              </a:ext>
            </a:extLst>
          </p:cNvPr>
          <p:cNvSpPr>
            <a:spLocks noGrp="1"/>
          </p:cNvSpPr>
          <p:nvPr>
            <p:ph idx="1"/>
          </p:nvPr>
        </p:nvSpPr>
        <p:spPr/>
        <p:txBody>
          <a:bodyPr/>
          <a:lstStyle/>
          <a:p>
            <a:pPr algn="l" fontAlgn="base"/>
            <a:r>
              <a:rPr lang="en-US" sz="2000" b="0" i="0" u="none" strike="noStrike" dirty="0">
                <a:effectLst/>
                <a:latin typeface="MuseoSans"/>
              </a:rPr>
              <a:t>The reason why replacing employees costs</a:t>
            </a:r>
            <a:r>
              <a:rPr lang="en-US" sz="2000" b="1" i="0" u="none" strike="noStrike" dirty="0">
                <a:effectLst/>
                <a:latin typeface="MuseoSans"/>
              </a:rPr>
              <a:t> so much money </a:t>
            </a:r>
            <a:r>
              <a:rPr lang="en-US" sz="2000" b="0" i="0" u="none" strike="noStrike" dirty="0">
                <a:effectLst/>
                <a:latin typeface="MuseoSans"/>
              </a:rPr>
              <a:t>becomes much clearer when you consider</a:t>
            </a:r>
            <a:r>
              <a:rPr lang="en-US" sz="2000" b="1" i="0" u="none" strike="noStrike" dirty="0">
                <a:effectLst/>
                <a:latin typeface="MuseoSans"/>
              </a:rPr>
              <a:t> all the expenses</a:t>
            </a:r>
            <a:r>
              <a:rPr lang="en-US" sz="2000" b="0" i="0" u="none" strike="noStrike" dirty="0">
                <a:effectLst/>
                <a:latin typeface="MuseoSans"/>
              </a:rPr>
              <a:t> associated with employee replacement. </a:t>
            </a:r>
            <a:endParaRPr lang="tr-TR" sz="2000" b="0" i="0" u="none" strike="noStrike" dirty="0">
              <a:effectLst/>
              <a:latin typeface="MuseoSans"/>
            </a:endParaRPr>
          </a:p>
          <a:p>
            <a:pPr algn="l" fontAlgn="base"/>
            <a:r>
              <a:rPr lang="en-US" sz="2000" b="0" i="0" u="none" strike="noStrike" dirty="0">
                <a:effectLst/>
                <a:latin typeface="MuseoSans"/>
              </a:rPr>
              <a:t>First, you need to</a:t>
            </a:r>
            <a:r>
              <a:rPr lang="en-US" sz="2000" b="0" i="0" u="none" strike="noStrike" dirty="0">
                <a:effectLst/>
                <a:latin typeface="MuseoSans"/>
                <a:hlinkClick r:id="rId2">
                  <a:extLst>
                    <a:ext uri="{A12FA001-AC4F-418D-AE19-62706E023703}">
                      <ahyp:hlinkClr xmlns:ahyp="http://schemas.microsoft.com/office/drawing/2018/hyperlinkcolor" val="tx"/>
                    </a:ext>
                  </a:extLst>
                </a:hlinkClick>
              </a:rPr>
              <a:t> find and hire new employees</a:t>
            </a:r>
            <a:r>
              <a:rPr lang="en-US" sz="2000" b="0" i="0" u="none" strike="noStrike" dirty="0">
                <a:effectLst/>
                <a:latin typeface="MuseoSans"/>
              </a:rPr>
              <a:t>. Then you have to </a:t>
            </a:r>
            <a:r>
              <a:rPr lang="en-US" sz="2000" b="0" i="0" u="none" strike="noStrike" dirty="0">
                <a:effectLst/>
                <a:latin typeface="MuseoSans"/>
                <a:hlinkClick r:id="rId3">
                  <a:extLst>
                    <a:ext uri="{A12FA001-AC4F-418D-AE19-62706E023703}">
                      <ahyp:hlinkClr xmlns:ahyp="http://schemas.microsoft.com/office/drawing/2018/hyperlinkcolor" val="tx"/>
                    </a:ext>
                  </a:extLst>
                </a:hlinkClick>
              </a:rPr>
              <a:t>onboard new hires</a:t>
            </a:r>
            <a:r>
              <a:rPr lang="en-US" sz="2000" b="0" i="0" u="none" strike="noStrike" dirty="0">
                <a:effectLst/>
                <a:latin typeface="MuseoSans"/>
              </a:rPr>
              <a:t> and train them.</a:t>
            </a:r>
            <a:endParaRPr lang="tr-TR" sz="2000" b="0" i="0" u="none" strike="noStrike" dirty="0">
              <a:effectLst/>
              <a:latin typeface="MuseoSans"/>
            </a:endParaRPr>
          </a:p>
          <a:p>
            <a:pPr algn="l" fontAlgn="base"/>
            <a:r>
              <a:rPr lang="en-US" sz="2000" b="0" i="0" u="none" strike="noStrike" dirty="0">
                <a:effectLst/>
                <a:latin typeface="MuseoSans"/>
              </a:rPr>
              <a:t> You should also count in the</a:t>
            </a:r>
            <a:r>
              <a:rPr lang="en-US" sz="2000" b="1" i="0" u="none" strike="noStrike" dirty="0">
                <a:effectLst/>
                <a:latin typeface="MuseoSans"/>
              </a:rPr>
              <a:t> ramp up</a:t>
            </a:r>
            <a:r>
              <a:rPr lang="en-US" sz="2000" b="0" i="0" u="none" strike="noStrike" dirty="0">
                <a:effectLst/>
                <a:latin typeface="MuseoSans"/>
              </a:rPr>
              <a:t> time. Inexperienced employees tend to be </a:t>
            </a:r>
            <a:r>
              <a:rPr lang="en-US" sz="2000" b="1" i="0" u="none" strike="noStrike" dirty="0">
                <a:effectLst/>
                <a:latin typeface="MuseoSans"/>
              </a:rPr>
              <a:t>less productive</a:t>
            </a:r>
            <a:r>
              <a:rPr lang="en-US" sz="2000" b="0" i="0" u="none" strike="noStrike" dirty="0">
                <a:effectLst/>
                <a:latin typeface="MuseoSans"/>
              </a:rPr>
              <a:t>. Not to mention the </a:t>
            </a:r>
            <a:r>
              <a:rPr lang="en-US" sz="2000" b="1" i="0" u="none" strike="noStrike" dirty="0">
                <a:effectLst/>
                <a:latin typeface="MuseoSans"/>
              </a:rPr>
              <a:t>time wasted</a:t>
            </a:r>
            <a:r>
              <a:rPr lang="en-US" sz="2000" b="0" i="0" u="none" strike="noStrike" dirty="0">
                <a:effectLst/>
                <a:latin typeface="MuseoSans"/>
              </a:rPr>
              <a:t> to find, hire and train new employees until they are </a:t>
            </a:r>
            <a:r>
              <a:rPr lang="en-US" sz="2000" b="1" i="0" u="none" strike="noStrike" dirty="0">
                <a:effectLst/>
                <a:latin typeface="MuseoSans"/>
              </a:rPr>
              <a:t>fully productive. </a:t>
            </a:r>
            <a:endParaRPr lang="en-US" sz="2000" b="0" i="0" u="none" strike="noStrike" dirty="0">
              <a:effectLst/>
              <a:latin typeface="MuseoSans"/>
            </a:endParaRPr>
          </a:p>
          <a:p>
            <a:endParaRPr lang="en-US" dirty="0"/>
          </a:p>
        </p:txBody>
      </p:sp>
    </p:spTree>
    <p:extLst>
      <p:ext uri="{BB962C8B-B14F-4D97-AF65-F5344CB8AC3E}">
        <p14:creationId xmlns:p14="http://schemas.microsoft.com/office/powerpoint/2010/main" val="2334516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BD0ADB-6C5D-410C-97FC-7BB3C6326381}"/>
              </a:ext>
            </a:extLst>
          </p:cNvPr>
          <p:cNvSpPr>
            <a:spLocks noGrp="1"/>
          </p:cNvSpPr>
          <p:nvPr>
            <p:ph type="title"/>
          </p:nvPr>
        </p:nvSpPr>
        <p:spPr/>
        <p:txBody>
          <a:bodyPr/>
          <a:lstStyle/>
          <a:p>
            <a:r>
              <a:rPr lang="tr-TR" dirty="0" err="1"/>
              <a:t>The</a:t>
            </a:r>
            <a:r>
              <a:rPr lang="tr-TR" dirty="0"/>
              <a:t> </a:t>
            </a:r>
            <a:r>
              <a:rPr lang="tr-TR" dirty="0" err="1"/>
              <a:t>right</a:t>
            </a:r>
            <a:r>
              <a:rPr lang="tr-TR" dirty="0"/>
              <a:t> </a:t>
            </a:r>
            <a:r>
              <a:rPr lang="tr-TR" dirty="0" err="1"/>
              <a:t>manager</a:t>
            </a:r>
            <a:r>
              <a:rPr lang="tr-TR" dirty="0"/>
              <a:t>…</a:t>
            </a:r>
            <a:endParaRPr lang="en-US" dirty="0"/>
          </a:p>
        </p:txBody>
      </p:sp>
      <p:pic>
        <p:nvPicPr>
          <p:cNvPr id="4" name="İçerik Yer Tutucusu 3">
            <a:extLst>
              <a:ext uri="{FF2B5EF4-FFF2-40B4-BE49-F238E27FC236}">
                <a16:creationId xmlns:a16="http://schemas.microsoft.com/office/drawing/2014/main" id="{011E9485-63EC-462C-80AC-B12A82C2BA18}"/>
              </a:ext>
            </a:extLst>
          </p:cNvPr>
          <p:cNvPicPr>
            <a:picLocks noGrp="1" noChangeAspect="1"/>
          </p:cNvPicPr>
          <p:nvPr>
            <p:ph idx="1"/>
          </p:nvPr>
        </p:nvPicPr>
        <p:blipFill>
          <a:blip r:embed="rId2"/>
          <a:stretch>
            <a:fillRect/>
          </a:stretch>
        </p:blipFill>
        <p:spPr>
          <a:xfrm>
            <a:off x="457200" y="2035095"/>
            <a:ext cx="8162467" cy="2543969"/>
          </a:xfrm>
          <a:prstGeom prst="rect">
            <a:avLst/>
          </a:prstGeom>
        </p:spPr>
      </p:pic>
    </p:spTree>
    <p:extLst>
      <p:ext uri="{BB962C8B-B14F-4D97-AF65-F5344CB8AC3E}">
        <p14:creationId xmlns:p14="http://schemas.microsoft.com/office/powerpoint/2010/main" val="348293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46553B-E42B-4501-A520-F4C8344C0B1F}"/>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7E9EB6D5-56DF-418A-AEF2-48971AA0E441}"/>
              </a:ext>
            </a:extLst>
          </p:cNvPr>
          <p:cNvPicPr>
            <a:picLocks noGrp="1" noChangeAspect="1"/>
          </p:cNvPicPr>
          <p:nvPr>
            <p:ph idx="1"/>
          </p:nvPr>
        </p:nvPicPr>
        <p:blipFill>
          <a:blip r:embed="rId2"/>
          <a:stretch>
            <a:fillRect/>
          </a:stretch>
        </p:blipFill>
        <p:spPr>
          <a:xfrm>
            <a:off x="2518344" y="1600200"/>
            <a:ext cx="4107311" cy="4525963"/>
          </a:xfrm>
          <a:prstGeom prst="rect">
            <a:avLst/>
          </a:prstGeom>
        </p:spPr>
      </p:pic>
    </p:spTree>
    <p:extLst>
      <p:ext uri="{BB962C8B-B14F-4D97-AF65-F5344CB8AC3E}">
        <p14:creationId xmlns:p14="http://schemas.microsoft.com/office/powerpoint/2010/main" val="3870848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HRM? </a:t>
            </a:r>
            <a:br>
              <a:rPr lang="en-US" dirty="0"/>
            </a:br>
            <a:r>
              <a:rPr lang="en-US" dirty="0"/>
              <a:t>You May Become an HR Manager</a:t>
            </a:r>
            <a:endParaRPr lang="en-IN" b="0" dirty="0"/>
          </a:p>
        </p:txBody>
      </p:sp>
      <p:sp>
        <p:nvSpPr>
          <p:cNvPr id="3" name="Content Placeholder 2"/>
          <p:cNvSpPr>
            <a:spLocks noGrp="1"/>
          </p:cNvSpPr>
          <p:nvPr>
            <p:ph idx="1"/>
          </p:nvPr>
        </p:nvSpPr>
        <p:spPr/>
        <p:txBody>
          <a:bodyPr/>
          <a:lstStyle/>
          <a:p>
            <a:pPr marL="0" indent="0">
              <a:buNone/>
            </a:pPr>
            <a:r>
              <a:rPr lang="en-US" sz="2800" dirty="0"/>
              <a:t>One third of U.S. businesses surveyed appointed non-HR managers to become their HR managers</a:t>
            </a:r>
          </a:p>
          <a:p>
            <a:pPr marL="0" indent="0">
              <a:buNone/>
            </a:pPr>
            <a:r>
              <a:rPr lang="en-US" sz="2800" dirty="0"/>
              <a:t>One half of people working in the United States work for small firms where managers sometimes need to perform their own HR-related activities</a:t>
            </a:r>
          </a:p>
        </p:txBody>
      </p:sp>
    </p:spTree>
    <p:extLst>
      <p:ext uri="{BB962C8B-B14F-4D97-AF65-F5344CB8AC3E}">
        <p14:creationId xmlns:p14="http://schemas.microsoft.com/office/powerpoint/2010/main" val="263257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and Staff Aspects of HRM</a:t>
            </a:r>
            <a:endParaRPr lang="en-IN" b="0" dirty="0"/>
          </a:p>
        </p:txBody>
      </p:sp>
      <p:sp>
        <p:nvSpPr>
          <p:cNvPr id="3" name="Content Placeholder 2"/>
          <p:cNvSpPr>
            <a:spLocks noGrp="1"/>
          </p:cNvSpPr>
          <p:nvPr>
            <p:ph idx="1"/>
          </p:nvPr>
        </p:nvSpPr>
        <p:spPr/>
        <p:txBody>
          <a:bodyPr/>
          <a:lstStyle/>
          <a:p>
            <a:r>
              <a:rPr lang="en-US" sz="2800" dirty="0">
                <a:latin typeface="Arial (Body)"/>
              </a:rPr>
              <a:t>Recruiting</a:t>
            </a:r>
          </a:p>
          <a:p>
            <a:r>
              <a:rPr lang="en-US" sz="2800" dirty="0">
                <a:latin typeface="Arial (Body)"/>
              </a:rPr>
              <a:t>Interviewing</a:t>
            </a:r>
          </a:p>
          <a:p>
            <a:r>
              <a:rPr lang="en-US" sz="2800" dirty="0">
                <a:latin typeface="Arial (Body)"/>
              </a:rPr>
              <a:t>Selecting</a:t>
            </a:r>
          </a:p>
          <a:p>
            <a:r>
              <a:rPr lang="en-US" sz="2800" dirty="0">
                <a:latin typeface="Arial (Body)"/>
              </a:rPr>
              <a:t>Training</a:t>
            </a:r>
          </a:p>
        </p:txBody>
      </p:sp>
    </p:spTree>
    <p:extLst>
      <p:ext uri="{BB962C8B-B14F-4D97-AF65-F5344CB8AC3E}">
        <p14:creationId xmlns:p14="http://schemas.microsoft.com/office/powerpoint/2010/main" val="2149841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versus Staff Authority</a:t>
            </a:r>
            <a:endParaRPr lang="en-IN" b="0" dirty="0"/>
          </a:p>
        </p:txBody>
      </p:sp>
      <p:sp>
        <p:nvSpPr>
          <p:cNvPr id="3" name="Content Placeholder 2"/>
          <p:cNvSpPr>
            <a:spLocks noGrp="1"/>
          </p:cNvSpPr>
          <p:nvPr>
            <p:ph idx="1"/>
          </p:nvPr>
        </p:nvSpPr>
        <p:spPr/>
        <p:txBody>
          <a:bodyPr/>
          <a:lstStyle/>
          <a:p>
            <a:r>
              <a:rPr lang="en-US" sz="2000" b="1" dirty="0"/>
              <a:t>Authority</a:t>
            </a:r>
            <a:r>
              <a:rPr lang="en-US" sz="2000" dirty="0"/>
              <a:t>: The right to make decisions, to direct the work of others, and to give</a:t>
            </a:r>
            <a:r>
              <a:rPr lang="en-US" sz="2000" baseline="0" dirty="0"/>
              <a:t> orders.</a:t>
            </a:r>
            <a:endParaRPr lang="tr-TR" sz="2800" b="1" dirty="0">
              <a:latin typeface="Arial (Body)"/>
            </a:endParaRPr>
          </a:p>
          <a:p>
            <a:r>
              <a:rPr lang="en-US" sz="2800" b="1" dirty="0">
                <a:latin typeface="Arial (Body)"/>
              </a:rPr>
              <a:t>Line authority</a:t>
            </a:r>
            <a:r>
              <a:rPr lang="en-US" sz="2800" dirty="0">
                <a:latin typeface="Arial (Body)"/>
              </a:rPr>
              <a:t>: Gives managers the right to issue </a:t>
            </a:r>
            <a:r>
              <a:rPr lang="en-US" sz="2800" b="1" dirty="0">
                <a:latin typeface="Arial (Body)"/>
              </a:rPr>
              <a:t>orders</a:t>
            </a:r>
            <a:r>
              <a:rPr lang="en-US" sz="2800" dirty="0">
                <a:latin typeface="Arial (Body)"/>
              </a:rPr>
              <a:t> to other managers or employees.</a:t>
            </a:r>
          </a:p>
          <a:p>
            <a:r>
              <a:rPr lang="en-US" sz="2800" b="1" dirty="0">
                <a:latin typeface="Arial (Body)"/>
              </a:rPr>
              <a:t>Staff authority</a:t>
            </a:r>
            <a:r>
              <a:rPr lang="en-US" sz="2800" dirty="0">
                <a:latin typeface="Arial (Body)"/>
              </a:rPr>
              <a:t>: Gives managers the right to </a:t>
            </a:r>
            <a:r>
              <a:rPr lang="en-US" sz="2800" b="1" dirty="0">
                <a:latin typeface="Arial (Body)"/>
              </a:rPr>
              <a:t>advise</a:t>
            </a:r>
            <a:r>
              <a:rPr lang="en-US" sz="2800" dirty="0">
                <a:latin typeface="Arial (Body)"/>
              </a:rPr>
              <a:t> other managers or employees.</a:t>
            </a:r>
          </a:p>
        </p:txBody>
      </p:sp>
    </p:spTree>
    <p:extLst>
      <p:ext uri="{BB962C8B-B14F-4D97-AF65-F5344CB8AC3E}">
        <p14:creationId xmlns:p14="http://schemas.microsoft.com/office/powerpoint/2010/main" val="15888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endParaRPr lang="en-IN" sz="2000" dirty="0"/>
          </a:p>
        </p:txBody>
      </p:sp>
      <p:sp>
        <p:nvSpPr>
          <p:cNvPr id="3" name="Content Placeholder 2"/>
          <p:cNvSpPr>
            <a:spLocks noGrp="1"/>
          </p:cNvSpPr>
          <p:nvPr>
            <p:ph idx="1"/>
          </p:nvPr>
        </p:nvSpPr>
        <p:spPr/>
        <p:txBody>
          <a:bodyPr/>
          <a:lstStyle/>
          <a:p>
            <a:pPr marL="514350" indent="-514350">
              <a:buSzPct val="100000"/>
              <a:buFont typeface="+mj-lt"/>
              <a:buAutoNum type="arabicPeriod"/>
            </a:pPr>
            <a:r>
              <a:rPr lang="en-US" altLang="en-US" sz="2800" dirty="0">
                <a:latin typeface="Arial (Body)"/>
                <a:ea typeface="ＭＳ Ｐゴシック" pitchFamily="34" charset="-128"/>
                <a:cs typeface="Lucida Sans Unicode" pitchFamily="34" charset="0"/>
              </a:rPr>
              <a:t>Answer the questions, “What is human resource management?” and “Why is knowing HR management concepts and techniques important to any supervisor or manager?”</a:t>
            </a:r>
          </a:p>
          <a:p>
            <a:pPr marL="514350" indent="-514350">
              <a:buSzPct val="100000"/>
              <a:buFont typeface="+mj-lt"/>
              <a:buAutoNum type="arabicPeriod"/>
            </a:pPr>
            <a:r>
              <a:rPr lang="en-US" altLang="en-US" sz="2800" dirty="0">
                <a:latin typeface="Arial (Body)"/>
                <a:ea typeface="ＭＳ Ｐゴシック" pitchFamily="34" charset="-128"/>
                <a:cs typeface="Lucida Sans Unicode" pitchFamily="34" charset="0"/>
              </a:rPr>
              <a:t>Describe with examples what trends are influencing human resource management.</a:t>
            </a:r>
          </a:p>
        </p:txBody>
      </p:sp>
    </p:spTree>
    <p:extLst>
      <p:ext uri="{BB962C8B-B14F-4D97-AF65-F5344CB8AC3E}">
        <p14:creationId xmlns:p14="http://schemas.microsoft.com/office/powerpoint/2010/main" val="3647129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62B9FD-E78E-48CA-A8FF-A96D125BB926}"/>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B33BE776-EB4C-46FE-9944-B912BFB2D359}"/>
              </a:ext>
            </a:extLst>
          </p:cNvPr>
          <p:cNvPicPr>
            <a:picLocks noGrp="1" noChangeAspect="1"/>
          </p:cNvPicPr>
          <p:nvPr>
            <p:ph idx="1"/>
          </p:nvPr>
        </p:nvPicPr>
        <p:blipFill>
          <a:blip r:embed="rId2"/>
          <a:stretch>
            <a:fillRect/>
          </a:stretch>
        </p:blipFill>
        <p:spPr>
          <a:xfrm>
            <a:off x="457200" y="215372"/>
            <a:ext cx="7848600" cy="5963096"/>
          </a:xfrm>
          <a:prstGeom prst="rect">
            <a:avLst/>
          </a:prstGeom>
        </p:spPr>
      </p:pic>
    </p:spTree>
    <p:extLst>
      <p:ext uri="{BB962C8B-B14F-4D97-AF65-F5344CB8AC3E}">
        <p14:creationId xmlns:p14="http://schemas.microsoft.com/office/powerpoint/2010/main" val="149854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Managers’</a:t>
            </a:r>
            <a:br>
              <a:rPr lang="en-US" dirty="0"/>
            </a:br>
            <a:r>
              <a:rPr lang="en-US" dirty="0"/>
              <a:t>HRM Responsibilities </a:t>
            </a:r>
            <a:r>
              <a:rPr lang="en-US" sz="2000" b="0" dirty="0"/>
              <a:t>(1 of 2)</a:t>
            </a:r>
            <a:endParaRPr lang="en-IN" sz="2000" b="0" dirty="0"/>
          </a:p>
        </p:txBody>
      </p:sp>
      <p:sp>
        <p:nvSpPr>
          <p:cNvPr id="3" name="Content Placeholder 2"/>
          <p:cNvSpPr>
            <a:spLocks noGrp="1"/>
          </p:cNvSpPr>
          <p:nvPr>
            <p:ph idx="1"/>
          </p:nvPr>
        </p:nvSpPr>
        <p:spPr/>
        <p:txBody>
          <a:bodyPr/>
          <a:lstStyle/>
          <a:p>
            <a:r>
              <a:rPr lang="en-US" sz="2000" dirty="0"/>
              <a:t>The direct handling of people always has been </a:t>
            </a:r>
            <a:r>
              <a:rPr lang="en-US" sz="2000" b="1" i="1" dirty="0"/>
              <a:t>an integral part of every line manager’s responsibility,</a:t>
            </a:r>
            <a:r>
              <a:rPr lang="en-US" sz="2000" dirty="0"/>
              <a:t> from president</a:t>
            </a:r>
            <a:r>
              <a:rPr lang="en-US" sz="2000" baseline="0" dirty="0"/>
              <a:t> down to the first-line supervisor. </a:t>
            </a:r>
          </a:p>
          <a:p>
            <a:r>
              <a:rPr lang="en-US" sz="2000" baseline="0" dirty="0"/>
              <a:t>Thus, a line supervisor’s responsibilities for </a:t>
            </a:r>
            <a:r>
              <a:rPr lang="en-US" sz="2000" b="1" u="sng" baseline="0" dirty="0"/>
              <a:t>effective human resource management includes:</a:t>
            </a:r>
            <a:endParaRPr lang="tr-TR" sz="2800" dirty="0">
              <a:latin typeface="Arial (Body)"/>
            </a:endParaRPr>
          </a:p>
          <a:p>
            <a:r>
              <a:rPr lang="en-US" sz="2800" dirty="0">
                <a:latin typeface="Arial (Body)"/>
              </a:rPr>
              <a:t>Placing the right person in the right job</a:t>
            </a:r>
          </a:p>
          <a:p>
            <a:r>
              <a:rPr lang="en-US" sz="2800" dirty="0">
                <a:latin typeface="Arial (Body)"/>
              </a:rPr>
              <a:t>Starting new employees in the organization</a:t>
            </a:r>
          </a:p>
          <a:p>
            <a:r>
              <a:rPr lang="en-US" sz="2800" dirty="0">
                <a:latin typeface="Arial (Body)"/>
              </a:rPr>
              <a:t>Training employees for new jobs</a:t>
            </a:r>
          </a:p>
          <a:p>
            <a:r>
              <a:rPr lang="en-US" sz="2800" dirty="0">
                <a:latin typeface="Arial (Body)"/>
              </a:rPr>
              <a:t>Improving job performance for each employee</a:t>
            </a:r>
          </a:p>
          <a:p>
            <a:r>
              <a:rPr lang="en-US" sz="2800" dirty="0">
                <a:latin typeface="Arial (Body)"/>
              </a:rPr>
              <a:t>Gaining cooperation and developing smooth relationships</a:t>
            </a:r>
          </a:p>
        </p:txBody>
      </p:sp>
    </p:spTree>
    <p:extLst>
      <p:ext uri="{BB962C8B-B14F-4D97-AF65-F5344CB8AC3E}">
        <p14:creationId xmlns:p14="http://schemas.microsoft.com/office/powerpoint/2010/main" val="3037898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Managers’</a:t>
            </a:r>
            <a:br>
              <a:rPr lang="en-US" dirty="0"/>
            </a:br>
            <a:r>
              <a:rPr lang="en-US" dirty="0"/>
              <a:t>HRM Responsibilities </a:t>
            </a:r>
            <a:r>
              <a:rPr lang="en-US" sz="2000" b="0" dirty="0"/>
              <a:t>(2 of 2)</a:t>
            </a:r>
            <a:endParaRPr lang="en-IN" sz="2000" b="0" dirty="0"/>
          </a:p>
        </p:txBody>
      </p:sp>
      <p:sp>
        <p:nvSpPr>
          <p:cNvPr id="3" name="Content Placeholder 2"/>
          <p:cNvSpPr>
            <a:spLocks noGrp="1"/>
          </p:cNvSpPr>
          <p:nvPr>
            <p:ph idx="1"/>
          </p:nvPr>
        </p:nvSpPr>
        <p:spPr/>
        <p:txBody>
          <a:bodyPr/>
          <a:lstStyle/>
          <a:p>
            <a:r>
              <a:rPr lang="en-US" sz="2800" dirty="0">
                <a:latin typeface="Arial (Body)"/>
              </a:rPr>
              <a:t>Interpreting the company’s policies and procedures</a:t>
            </a:r>
          </a:p>
          <a:p>
            <a:r>
              <a:rPr lang="en-US" sz="2800" dirty="0">
                <a:latin typeface="Arial (Body)"/>
              </a:rPr>
              <a:t>Controlling labor costs</a:t>
            </a:r>
          </a:p>
          <a:p>
            <a:r>
              <a:rPr lang="en-IN" sz="2800" dirty="0">
                <a:latin typeface="Arial (Body)"/>
              </a:rPr>
              <a:t>Developing the abilities of each person</a:t>
            </a:r>
          </a:p>
          <a:p>
            <a:r>
              <a:rPr lang="en-IN" sz="2800" dirty="0">
                <a:latin typeface="Arial (Body)"/>
              </a:rPr>
              <a:t>Creating and maintaining departmental morale</a:t>
            </a:r>
          </a:p>
          <a:p>
            <a:r>
              <a:rPr lang="en-IN" sz="2800" dirty="0">
                <a:latin typeface="Arial (Body)"/>
              </a:rPr>
              <a:t>Protecting employees’ health and physical conditions</a:t>
            </a:r>
            <a:endParaRPr lang="tr-TR" sz="2800" dirty="0">
              <a:latin typeface="Arial (Body)"/>
            </a:endParaRPr>
          </a:p>
          <a:p>
            <a:r>
              <a:rPr lang="en-US" sz="2000" dirty="0"/>
              <a:t>In small organizations, line managers may</a:t>
            </a:r>
            <a:r>
              <a:rPr lang="en-US" sz="2000" baseline="0" dirty="0"/>
              <a:t> carry out all of these personnel duties</a:t>
            </a:r>
            <a:r>
              <a:rPr lang="tr-TR" sz="2000" baseline="0" dirty="0"/>
              <a:t>…</a:t>
            </a:r>
            <a:endParaRPr lang="en-US" sz="2800" dirty="0">
              <a:latin typeface="Arial (Body)"/>
            </a:endParaRPr>
          </a:p>
        </p:txBody>
      </p:sp>
    </p:spTree>
    <p:extLst>
      <p:ext uri="{BB962C8B-B14F-4D97-AF65-F5344CB8AC3E}">
        <p14:creationId xmlns:p14="http://schemas.microsoft.com/office/powerpoint/2010/main" val="419480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775228"/>
          </a:xfrm>
        </p:spPr>
        <p:txBody>
          <a:bodyPr/>
          <a:lstStyle/>
          <a:p>
            <a:r>
              <a:rPr lang="en-US" dirty="0"/>
              <a:t>The Human Resources Department</a:t>
            </a:r>
            <a:endParaRPr lang="en-IN" b="0" dirty="0"/>
          </a:p>
        </p:txBody>
      </p:sp>
      <p:sp>
        <p:nvSpPr>
          <p:cNvPr id="3" name="Content Placeholder 2"/>
          <p:cNvSpPr>
            <a:spLocks noGrp="1"/>
          </p:cNvSpPr>
          <p:nvPr>
            <p:ph idx="1"/>
          </p:nvPr>
        </p:nvSpPr>
        <p:spPr>
          <a:xfrm>
            <a:off x="0" y="1143000"/>
            <a:ext cx="9144000" cy="5715000"/>
          </a:xfrm>
        </p:spPr>
        <p:txBody>
          <a:bodyPr/>
          <a:lstStyle/>
          <a:p>
            <a:r>
              <a:rPr lang="en-US" sz="1800" dirty="0"/>
              <a:t>The human resource department</a:t>
            </a:r>
            <a:r>
              <a:rPr lang="en-US" sz="1800" baseline="0" dirty="0"/>
              <a:t> provides many specialized assistance to organizations. Typical positions include:</a:t>
            </a:r>
          </a:p>
          <a:p>
            <a:r>
              <a:rPr lang="en-US" sz="1800" b="1" u="sng" baseline="0" dirty="0"/>
              <a:t>Recruiters: </a:t>
            </a:r>
            <a:r>
              <a:rPr lang="en-US" sz="1800" baseline="0" dirty="0"/>
              <a:t>Maintain contacts within the community and perhaps travel extensively to search for qualified job applicants.</a:t>
            </a:r>
          </a:p>
          <a:p>
            <a:r>
              <a:rPr lang="en-US" sz="1800" b="1" u="sng" baseline="0" dirty="0"/>
              <a:t>Equal Employment Opportunity (EEO) Representatives/Affirmative Action Coordinators: </a:t>
            </a:r>
            <a:r>
              <a:rPr lang="en-US" sz="1800" baseline="0" dirty="0"/>
              <a:t>Investigate and resolve EEO grievances, examine organizational practices for potential violations, and compile and submit EEO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baseline="0" dirty="0"/>
              <a:t>Job Analysts</a:t>
            </a:r>
            <a:r>
              <a:rPr lang="en-US" sz="1800" baseline="0" dirty="0"/>
              <a:t>: Collect and examine detailed information about job duties to prepare job descriptions.</a:t>
            </a:r>
          </a:p>
          <a:p>
            <a:r>
              <a:rPr lang="en-US" sz="1800" b="1" u="sng" baseline="0" dirty="0"/>
              <a:t>Compensation Managers</a:t>
            </a:r>
            <a:r>
              <a:rPr lang="en-US" sz="1800" baseline="0" dirty="0"/>
              <a:t>: Develop compensation plans and handle the employee benefits program.</a:t>
            </a:r>
          </a:p>
          <a:p>
            <a:r>
              <a:rPr lang="en-US" sz="1800" b="1" u="sng" baseline="0" dirty="0"/>
              <a:t>Training Specialists</a:t>
            </a:r>
            <a:r>
              <a:rPr lang="en-US" sz="1800" baseline="0" dirty="0"/>
              <a:t>: Plan, organize, and direct training activities.</a:t>
            </a:r>
          </a:p>
          <a:p>
            <a:r>
              <a:rPr lang="en-US" sz="1800" b="1" u="sng" baseline="0" dirty="0"/>
              <a:t>Labor Relations Specialists</a:t>
            </a:r>
            <a:r>
              <a:rPr lang="en-US" sz="1800" baseline="0" dirty="0"/>
              <a:t>: Advise management on all aspects of union-management relations</a:t>
            </a:r>
            <a:endParaRPr lang="en-US" sz="1800" dirty="0">
              <a:latin typeface="Arial (Body)"/>
            </a:endParaRPr>
          </a:p>
        </p:txBody>
      </p:sp>
    </p:spTree>
    <p:extLst>
      <p:ext uri="{BB962C8B-B14F-4D97-AF65-F5344CB8AC3E}">
        <p14:creationId xmlns:p14="http://schemas.microsoft.com/office/powerpoint/2010/main" val="3709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Approaches to Organizing HR</a:t>
            </a:r>
            <a:endParaRPr lang="en-IN" b="0" dirty="0"/>
          </a:p>
        </p:txBody>
      </p:sp>
      <p:sp>
        <p:nvSpPr>
          <p:cNvPr id="3" name="Content Placeholder 2"/>
          <p:cNvSpPr>
            <a:spLocks noGrp="1"/>
          </p:cNvSpPr>
          <p:nvPr>
            <p:ph idx="1"/>
          </p:nvPr>
        </p:nvSpPr>
        <p:spPr/>
        <p:txBody>
          <a:bodyPr/>
          <a:lstStyle/>
          <a:p>
            <a:r>
              <a:rPr lang="en-US" sz="2000" b="1" baseline="0" dirty="0"/>
              <a:t>Corporate HR Teams</a:t>
            </a:r>
            <a:r>
              <a:rPr lang="en-US" sz="2000" baseline="0" dirty="0"/>
              <a:t>: Assist top management in top-level issues such as developing the personnel aspects of the company’s long-term strategic plan.</a:t>
            </a:r>
          </a:p>
          <a:p>
            <a:r>
              <a:rPr lang="en-US" sz="2000" b="1" baseline="0" dirty="0"/>
              <a:t>Embedded HR Teams</a:t>
            </a:r>
            <a:r>
              <a:rPr lang="en-US" sz="2000" baseline="0" dirty="0"/>
              <a:t>: Have HR generalists assigned to functional departments like sales and production. They provide selection and other assistance the department needs.</a:t>
            </a:r>
          </a:p>
          <a:p>
            <a:r>
              <a:rPr lang="en-US" sz="2000" b="1" baseline="0" dirty="0"/>
              <a:t>Centers of Expertise</a:t>
            </a:r>
            <a:r>
              <a:rPr lang="en-US" sz="2000" baseline="0" dirty="0"/>
              <a:t>: Are basically specialized HR consulting firms within the company. For example, they may provide advice about organizational change.</a:t>
            </a:r>
            <a:endParaRPr lang="en-US" sz="2000" dirty="0"/>
          </a:p>
        </p:txBody>
      </p:sp>
    </p:spTree>
    <p:extLst>
      <p:ext uri="{BB962C8B-B14F-4D97-AF65-F5344CB8AC3E}">
        <p14:creationId xmlns:p14="http://schemas.microsoft.com/office/powerpoint/2010/main" val="194624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77FB26-A7FF-4850-ACF2-43C094D68198}"/>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36ED6E70-FD5A-420A-872B-6725BD9DA7DC}"/>
              </a:ext>
            </a:extLst>
          </p:cNvPr>
          <p:cNvPicPr>
            <a:picLocks noGrp="1" noChangeAspect="1"/>
          </p:cNvPicPr>
          <p:nvPr>
            <p:ph idx="1"/>
          </p:nvPr>
        </p:nvPicPr>
        <p:blipFill>
          <a:blip r:embed="rId2"/>
          <a:stretch>
            <a:fillRect/>
          </a:stretch>
        </p:blipFill>
        <p:spPr>
          <a:xfrm>
            <a:off x="434340" y="215372"/>
            <a:ext cx="6781800" cy="6119018"/>
          </a:xfrm>
          <a:prstGeom prst="rect">
            <a:avLst/>
          </a:prstGeom>
        </p:spPr>
      </p:pic>
    </p:spTree>
    <p:extLst>
      <p:ext uri="{BB962C8B-B14F-4D97-AF65-F5344CB8AC3E}">
        <p14:creationId xmlns:p14="http://schemas.microsoft.com/office/powerpoint/2010/main" val="344208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Influencing HRM</a:t>
            </a:r>
            <a:endParaRPr lang="en-IN" b="0" dirty="0"/>
          </a:p>
        </p:txBody>
      </p:sp>
      <p:pic>
        <p:nvPicPr>
          <p:cNvPr id="5" name="Picture 4" descr="A table shows important trends that influence human resource management and their consequences. The following trends are listed. Workforce diversity trends, technology and workforce trends, globalization and competition trends, economic challenges, economic and workforce projections. The following consequences for human resource management are listed. H R and performance, H R and performance and sustainability, H R and employee engagement, H R and the manager’s H R philosophy, H R and strategy, sustainability and strategic human resource management, H R and human resource competencies, H R and the manager’s skills, the H R manager’s competencies, H R and ethics, H R C I certific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0" y="1524000"/>
            <a:ext cx="6610350" cy="4606542"/>
          </a:xfrm>
          <a:prstGeom prst="rect">
            <a:avLst/>
          </a:prstGeom>
        </p:spPr>
      </p:pic>
    </p:spTree>
    <p:extLst>
      <p:ext uri="{BB962C8B-B14F-4D97-AF65-F5344CB8AC3E}">
        <p14:creationId xmlns:p14="http://schemas.microsoft.com/office/powerpoint/2010/main" val="30341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2880360" cy="1097280"/>
          </a:xfrm>
        </p:spPr>
        <p:txBody>
          <a:bodyPr/>
          <a:lstStyle/>
          <a:p>
            <a:r>
              <a:rPr lang="en-US" dirty="0"/>
              <a:t>Workforce Diversity Trends</a:t>
            </a:r>
            <a:endParaRPr lang="en-IN" b="0" dirty="0"/>
          </a:p>
        </p:txBody>
      </p:sp>
      <p:graphicFrame>
        <p:nvGraphicFramePr>
          <p:cNvPr id="5" name="Table 4"/>
          <p:cNvGraphicFramePr>
            <a:graphicFrameLocks noGrp="1"/>
          </p:cNvGraphicFramePr>
          <p:nvPr>
            <p:extLst>
              <p:ext uri="{D42A27DB-BD31-4B8C-83A1-F6EECF244321}">
                <p14:modId xmlns:p14="http://schemas.microsoft.com/office/powerpoint/2010/main" val="4286930775"/>
              </p:ext>
            </p:extLst>
          </p:nvPr>
        </p:nvGraphicFramePr>
        <p:xfrm>
          <a:off x="609600" y="1524000"/>
          <a:ext cx="7924800" cy="4323080"/>
        </p:xfrm>
        <a:graphic>
          <a:graphicData uri="http://schemas.openxmlformats.org/drawingml/2006/table">
            <a:tbl>
              <a:tblPr firstRow="1" bandRow="1">
                <a:tableStyleId>{3B4B98B0-60AC-42C2-AFA5-B58CD77FA1E5}</a:tableStyleId>
              </a:tblPr>
              <a:tblGrid>
                <a:gridCol w="2000774">
                  <a:extLst>
                    <a:ext uri="{9D8B030D-6E8A-4147-A177-3AD203B41FA5}">
                      <a16:colId xmlns:a16="http://schemas.microsoft.com/office/drawing/2014/main" val="20000"/>
                    </a:ext>
                  </a:extLst>
                </a:gridCol>
                <a:gridCol w="1230106">
                  <a:extLst>
                    <a:ext uri="{9D8B030D-6E8A-4147-A177-3AD203B41FA5}">
                      <a16:colId xmlns:a16="http://schemas.microsoft.com/office/drawing/2014/main" val="20001"/>
                    </a:ext>
                  </a:extLst>
                </a:gridCol>
                <a:gridCol w="1615440">
                  <a:extLst>
                    <a:ext uri="{9D8B030D-6E8A-4147-A177-3AD203B41FA5}">
                      <a16:colId xmlns:a16="http://schemas.microsoft.com/office/drawing/2014/main" val="20002"/>
                    </a:ext>
                  </a:extLst>
                </a:gridCol>
                <a:gridCol w="178308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tblGrid>
              <a:tr h="370840">
                <a:tc gridSpan="5">
                  <a:txBody>
                    <a:bodyPr/>
                    <a:lstStyle/>
                    <a:p>
                      <a:r>
                        <a:rPr lang="en-IN" sz="1700" b="1" i="0" u="none" strike="noStrike" kern="1200" baseline="0" dirty="0">
                          <a:solidFill>
                            <a:schemeClr val="tx1"/>
                          </a:solidFill>
                          <a:latin typeface="+mn-lt"/>
                          <a:ea typeface="+mn-ea"/>
                          <a:cs typeface="+mn-cs"/>
                        </a:rPr>
                        <a:t>TABLE 1.1</a:t>
                      </a:r>
                      <a:r>
                        <a:rPr lang="en-IN" sz="1700" b="0" i="0" u="none" strike="noStrike" kern="1200" baseline="0" dirty="0">
                          <a:solidFill>
                            <a:schemeClr val="tx1"/>
                          </a:solidFill>
                          <a:latin typeface="+mn-lt"/>
                          <a:ea typeface="+mn-ea"/>
                          <a:cs typeface="+mn-cs"/>
                        </a:rPr>
                        <a:t> </a:t>
                      </a:r>
                      <a:r>
                        <a:rPr lang="en-IN" sz="1700" b="1" i="0" u="none" strike="noStrike" kern="1200" baseline="0" dirty="0">
                          <a:solidFill>
                            <a:schemeClr val="tx1"/>
                          </a:solidFill>
                          <a:latin typeface="+mn-lt"/>
                          <a:ea typeface="+mn-ea"/>
                          <a:cs typeface="+mn-cs"/>
                        </a:rPr>
                        <a:t>Demographic Groups as a Percent of the Workforce, 1992–2024</a:t>
                      </a:r>
                      <a:endParaRPr lang="en-IN" sz="1700" dirty="0"/>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dirty="0"/>
                    </a:p>
                  </a:txBody>
                  <a:tcPr/>
                </a:tc>
                <a:extLst>
                  <a:ext uri="{0D108BD9-81ED-4DB2-BD59-A6C34878D82A}">
                    <a16:rowId xmlns:a16="http://schemas.microsoft.com/office/drawing/2014/main" val="10000"/>
                  </a:ext>
                </a:extLst>
              </a:tr>
              <a:tr h="370840">
                <a:tc>
                  <a:txBody>
                    <a:bodyPr/>
                    <a:lstStyle/>
                    <a:p>
                      <a:r>
                        <a:rPr lang="en-IN" sz="1600" b="0" i="0" u="none" strike="noStrike" kern="1200" baseline="0" dirty="0">
                          <a:solidFill>
                            <a:schemeClr val="tx1"/>
                          </a:solidFill>
                          <a:latin typeface="+mn-lt"/>
                          <a:ea typeface="+mn-ea"/>
                          <a:cs typeface="+mn-cs"/>
                        </a:rPr>
                        <a:t>Age, Race,</a:t>
                      </a:r>
                    </a:p>
                    <a:p>
                      <a:r>
                        <a:rPr lang="en-IN" sz="1600" b="0" i="0" u="none" strike="noStrike" kern="1200" baseline="0" dirty="0">
                          <a:solidFill>
                            <a:schemeClr val="tx1"/>
                          </a:solidFill>
                          <a:latin typeface="+mn-lt"/>
                          <a:ea typeface="+mn-ea"/>
                          <a:cs typeface="+mn-cs"/>
                        </a:rPr>
                        <a:t>and Ethnicity</a:t>
                      </a:r>
                      <a:endParaRPr lang="en-IN" sz="16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i="0" u="none" strike="noStrike" kern="1200" baseline="0" dirty="0">
                          <a:solidFill>
                            <a:schemeClr val="tx1"/>
                          </a:solidFill>
                          <a:latin typeface="+mn-lt"/>
                          <a:ea typeface="+mn-ea"/>
                          <a:cs typeface="+mn-cs"/>
                        </a:rPr>
                        <a:t>1992</a:t>
                      </a:r>
                      <a:endParaRPr lang="en-IN" sz="16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i="0" u="none" strike="noStrike" kern="1200" baseline="0" dirty="0">
                          <a:solidFill>
                            <a:schemeClr val="tx1"/>
                          </a:solidFill>
                          <a:latin typeface="+mn-lt"/>
                          <a:ea typeface="+mn-ea"/>
                          <a:cs typeface="+mn-cs"/>
                        </a:rPr>
                        <a:t>2002</a:t>
                      </a:r>
                      <a:endParaRPr lang="en-IN" sz="16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dirty="0"/>
                        <a:t>2012</a:t>
                      </a: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600" b="0" dirty="0"/>
                        <a:t>2022</a:t>
                      </a: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IN" sz="1500" b="0" i="0" u="none" strike="noStrike" kern="1200" baseline="0" dirty="0">
                          <a:solidFill>
                            <a:schemeClr val="tx1"/>
                          </a:solidFill>
                          <a:latin typeface="+mn-lt"/>
                          <a:ea typeface="+mn-ea"/>
                          <a:cs typeface="+mn-cs"/>
                        </a:rPr>
                        <a:t>Age: 16–24</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16.9%</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15.4%</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13.7%</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  11.3%</a:t>
                      </a:r>
                      <a:endParaRPr lang="en-IN" sz="15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IN" sz="1500" b="0" i="0" u="none" strike="noStrike" kern="1200" baseline="0" dirty="0">
                          <a:solidFill>
                            <a:schemeClr val="tx1"/>
                          </a:solidFill>
                          <a:latin typeface="+mn-lt"/>
                          <a:ea typeface="+mn-ea"/>
                          <a:cs typeface="+mn-cs"/>
                        </a:rPr>
                        <a:t>         25–54</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71.4</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70.2</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65.3</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63.9</a:t>
                      </a:r>
                      <a:endParaRPr lang="en-IN" sz="1500"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IN" sz="1500" b="0" i="0" u="none" strike="noStrike" kern="1200" baseline="0" dirty="0">
                          <a:solidFill>
                            <a:schemeClr val="tx1"/>
                          </a:solidFill>
                          <a:latin typeface="+mn-lt"/>
                          <a:ea typeface="+mn-ea"/>
                          <a:cs typeface="+mn-cs"/>
                        </a:rPr>
                        <a:t>         55+</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11.8</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14.3</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20.9</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24.8</a:t>
                      </a:r>
                      <a:endParaRPr lang="en-IN" sz="150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IN" sz="1500" b="0" i="0" u="none" strike="noStrike" kern="1200" baseline="0" dirty="0">
                          <a:solidFill>
                            <a:schemeClr val="tx1"/>
                          </a:solidFill>
                          <a:latin typeface="+mn-lt"/>
                          <a:ea typeface="+mn-ea"/>
                          <a:cs typeface="+mn-cs"/>
                        </a:rPr>
                        <a:t>White</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85.0</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82.8</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79.8</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dirty="0"/>
                        <a:t>77.0</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IN" sz="1500" b="0" i="0" u="none" strike="noStrike" kern="1200" baseline="0" dirty="0">
                          <a:solidFill>
                            <a:schemeClr val="tx1"/>
                          </a:solidFill>
                          <a:latin typeface="+mn-lt"/>
                          <a:ea typeface="+mn-ea"/>
                          <a:cs typeface="+mn-cs"/>
                        </a:rPr>
                        <a:t>Black</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11.1</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11.4</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b="0" i="0" u="none" strike="noStrike" kern="1200" baseline="0" dirty="0">
                          <a:solidFill>
                            <a:schemeClr val="tx1"/>
                          </a:solidFill>
                          <a:latin typeface="+mn-lt"/>
                          <a:ea typeface="+mn-ea"/>
                          <a:cs typeface="+mn-cs"/>
                        </a:rPr>
                        <a:t>11.9</a:t>
                      </a:r>
                      <a:endParaRPr lang="en-IN" sz="15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500" dirty="0"/>
                        <a:t>12.7</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IN" sz="1500" b="0" i="0" u="none" strike="noStrike" kern="1200" baseline="0" dirty="0">
                          <a:solidFill>
                            <a:schemeClr val="tx1"/>
                          </a:solidFill>
                          <a:latin typeface="+mn-lt"/>
                          <a:ea typeface="+mn-ea"/>
                          <a:cs typeface="+mn-cs"/>
                        </a:rPr>
                        <a:t>Asian</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4.0</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4.6</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5.3</a:t>
                      </a:r>
                      <a:endParaRPr lang="en-IN" sz="15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500" b="0" i="0" u="none" strike="noStrike" kern="1200" baseline="0" dirty="0">
                          <a:solidFill>
                            <a:schemeClr val="tx1"/>
                          </a:solidFill>
                          <a:latin typeface="+mn-lt"/>
                          <a:ea typeface="+mn-ea"/>
                          <a:cs typeface="+mn-cs"/>
                        </a:rPr>
                        <a:t>  6.6</a:t>
                      </a:r>
                      <a:endParaRPr lang="en-IN" sz="1500"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en-IN" sz="1500" b="0" i="0" u="none" strike="noStrike" kern="1200" baseline="0" dirty="0">
                          <a:solidFill>
                            <a:schemeClr val="tx1"/>
                          </a:solidFill>
                          <a:latin typeface="+mn-lt"/>
                          <a:ea typeface="+mn-ea"/>
                          <a:cs typeface="+mn-cs"/>
                        </a:rPr>
                        <a:t>Hispanic origin</a:t>
                      </a:r>
                      <a:endParaRPr lang="en-IN" sz="15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  8.9</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12.4</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15.7</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N" sz="1500" dirty="0"/>
                        <a:t>19.8</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gridSpan="5">
                  <a:txBody>
                    <a:bodyPr/>
                    <a:lstStyle/>
                    <a:p>
                      <a:r>
                        <a:rPr lang="en-IN" sz="1500" b="0" i="0" u="none" strike="noStrike" kern="1200" baseline="0" dirty="0">
                          <a:solidFill>
                            <a:schemeClr val="tx1"/>
                          </a:solidFill>
                          <a:latin typeface="+mn-lt"/>
                          <a:ea typeface="+mn-ea"/>
                          <a:cs typeface="+mn-cs"/>
                        </a:rPr>
                        <a:t>Source: U.S. Bureau of Labor Statistics Economic News Release, www.bls.gov/news.release/ecopro.t01.htm, accessed December 19, 2013, and www.bls.gov/news.release/ecopro.t01.htm, accessed April 16, 2017</a:t>
                      </a:r>
                      <a:endParaRPr lang="en-IN" sz="1500"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10009"/>
                  </a:ext>
                </a:extLst>
              </a:tr>
            </a:tbl>
          </a:graphicData>
        </a:graphic>
      </p:graphicFrame>
      <p:sp>
        <p:nvSpPr>
          <p:cNvPr id="6" name="Metin kutusu 5">
            <a:extLst>
              <a:ext uri="{FF2B5EF4-FFF2-40B4-BE49-F238E27FC236}">
                <a16:creationId xmlns:a16="http://schemas.microsoft.com/office/drawing/2014/main" id="{E912F455-7448-4069-9916-C01231CA0E48}"/>
              </a:ext>
            </a:extLst>
          </p:cNvPr>
          <p:cNvSpPr txBox="1"/>
          <p:nvPr/>
        </p:nvSpPr>
        <p:spPr>
          <a:xfrm>
            <a:off x="3337560" y="272256"/>
            <a:ext cx="5806440" cy="923330"/>
          </a:xfrm>
          <a:prstGeom prst="rect">
            <a:avLst/>
          </a:prstGeom>
          <a:noFill/>
        </p:spPr>
        <p:txBody>
          <a:bodyPr wrap="square">
            <a:spAutoFit/>
          </a:bodyPr>
          <a:lstStyle/>
          <a:p>
            <a:r>
              <a:rPr lang="en-US" baseline="0" dirty="0"/>
              <a:t>it will continue to become </a:t>
            </a:r>
            <a:r>
              <a:rPr lang="en-US" b="1" i="1" baseline="0" dirty="0">
                <a:highlight>
                  <a:srgbClr val="FFFF00"/>
                </a:highlight>
              </a:rPr>
              <a:t>more diverse with more women, minority group members, and older workers in the workforce</a:t>
            </a:r>
            <a:endParaRPr lang="en-US" b="1" i="1" dirty="0">
              <a:highlight>
                <a:srgbClr val="FFFF00"/>
              </a:highlight>
            </a:endParaRPr>
          </a:p>
        </p:txBody>
      </p:sp>
    </p:spTree>
    <p:extLst>
      <p:ext uri="{BB962C8B-B14F-4D97-AF65-F5344CB8AC3E}">
        <p14:creationId xmlns:p14="http://schemas.microsoft.com/office/powerpoint/2010/main" val="760903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4484F4A-5668-4D1C-8063-8E46F8ECAF31}"/>
              </a:ext>
            </a:extLst>
          </p:cNvPr>
          <p:cNvSpPr>
            <a:spLocks noGrp="1"/>
          </p:cNvSpPr>
          <p:nvPr>
            <p:ph idx="1"/>
          </p:nvPr>
        </p:nvSpPr>
        <p:spPr/>
        <p:txBody>
          <a:bodyPr/>
          <a:lstStyle/>
          <a:p>
            <a:r>
              <a:rPr lang="en-US" sz="1800" baseline="0" dirty="0"/>
              <a:t>Demographic trends are also making finding and hiring of employees more challenging. </a:t>
            </a:r>
            <a:endParaRPr lang="tr-TR" sz="1800" baseline="0" dirty="0"/>
          </a:p>
          <a:p>
            <a:r>
              <a:rPr lang="en-US" sz="1800" baseline="0" dirty="0"/>
              <a:t>In the United States, labor force growth is not expected to keep pace with job growth and the number of baby-boom era older workers who are retiring. Talent management will be a challenge. Thus, the hiring of foreign workers for U.S. jobs will continue. </a:t>
            </a:r>
            <a:endParaRPr lang="en-US" sz="1800" dirty="0"/>
          </a:p>
          <a:p>
            <a:endParaRPr lang="en-US" dirty="0"/>
          </a:p>
        </p:txBody>
      </p:sp>
    </p:spTree>
    <p:extLst>
      <p:ext uri="{BB962C8B-B14F-4D97-AF65-F5344CB8AC3E}">
        <p14:creationId xmlns:p14="http://schemas.microsoft.com/office/powerpoint/2010/main" val="184700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3C9C42-5991-4EC4-B480-0B44AD077586}"/>
              </a:ext>
            </a:extLst>
          </p:cNvPr>
          <p:cNvSpPr>
            <a:spLocks noGrp="1"/>
          </p:cNvSpPr>
          <p:nvPr>
            <p:ph type="title"/>
          </p:nvPr>
        </p:nvSpPr>
        <p:spPr/>
        <p:txBody>
          <a:bodyPr/>
          <a:lstStyle/>
          <a:p>
            <a:r>
              <a:rPr lang="tr-TR" dirty="0"/>
              <a:t> </a:t>
            </a:r>
            <a:r>
              <a:rPr lang="tr-TR" dirty="0" err="1"/>
              <a:t>Deloitte</a:t>
            </a:r>
            <a:r>
              <a:rPr lang="tr-TR" dirty="0"/>
              <a:t> 2020 insan kaynakları  Trendleri raporu</a:t>
            </a:r>
            <a:endParaRPr lang="en-US" dirty="0"/>
          </a:p>
        </p:txBody>
      </p:sp>
      <p:pic>
        <p:nvPicPr>
          <p:cNvPr id="5" name="İçerik Yer Tutucusu 4">
            <a:extLst>
              <a:ext uri="{FF2B5EF4-FFF2-40B4-BE49-F238E27FC236}">
                <a16:creationId xmlns:a16="http://schemas.microsoft.com/office/drawing/2014/main" id="{3179DFE5-AC80-4C87-9391-92CE9203FB54}"/>
              </a:ext>
            </a:extLst>
          </p:cNvPr>
          <p:cNvPicPr>
            <a:picLocks noGrp="1" noChangeAspect="1"/>
          </p:cNvPicPr>
          <p:nvPr>
            <p:ph idx="1"/>
          </p:nvPr>
        </p:nvPicPr>
        <p:blipFill>
          <a:blip r:embed="rId2"/>
          <a:stretch>
            <a:fillRect/>
          </a:stretch>
        </p:blipFill>
        <p:spPr>
          <a:xfrm>
            <a:off x="546957" y="1600200"/>
            <a:ext cx="8050085" cy="4525963"/>
          </a:xfrm>
        </p:spPr>
      </p:pic>
    </p:spTree>
    <p:extLst>
      <p:ext uri="{BB962C8B-B14F-4D97-AF65-F5344CB8AC3E}">
        <p14:creationId xmlns:p14="http://schemas.microsoft.com/office/powerpoint/2010/main" val="3294487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endParaRPr lang="en-IN" sz="2000" dirty="0"/>
          </a:p>
        </p:txBody>
      </p:sp>
      <p:sp>
        <p:nvSpPr>
          <p:cNvPr id="3" name="Content Placeholder 2"/>
          <p:cNvSpPr>
            <a:spLocks noGrp="1"/>
          </p:cNvSpPr>
          <p:nvPr>
            <p:ph idx="1"/>
          </p:nvPr>
        </p:nvSpPr>
        <p:spPr/>
        <p:txBody>
          <a:bodyPr/>
          <a:lstStyle/>
          <a:p>
            <a:pPr marL="514350" indent="-514350">
              <a:buSzPct val="100000"/>
              <a:buFont typeface="+mj-lt"/>
              <a:buAutoNum type="arabicPeriod" startAt="3"/>
            </a:pPr>
            <a:r>
              <a:rPr lang="en-US" altLang="en-US" sz="2800" dirty="0">
                <a:latin typeface="Arial (Body)"/>
                <a:ea typeface="ＭＳ Ｐゴシック" pitchFamily="34" charset="-128"/>
                <a:cs typeface="Lucida Sans Unicode" pitchFamily="34" charset="0"/>
              </a:rPr>
              <a:t>Discuss at least five consequences such trends have for human resource management today.</a:t>
            </a:r>
          </a:p>
          <a:p>
            <a:pPr marL="514350" indent="-514350">
              <a:buSzPct val="100000"/>
              <a:buFont typeface="+mj-lt"/>
              <a:buAutoNum type="arabicPeriod" startAt="3"/>
            </a:pPr>
            <a:r>
              <a:rPr lang="en-US" altLang="en-US" sz="2800" dirty="0">
                <a:latin typeface="Arial (Body)"/>
                <a:ea typeface="ＭＳ Ｐゴシック" pitchFamily="34" charset="-128"/>
                <a:cs typeface="Lucida Sans Unicode" pitchFamily="34" charset="0"/>
              </a:rPr>
              <a:t>Explain what sorts of competencies, knowledge, and skills characterize today’s new human resource manager.</a:t>
            </a:r>
          </a:p>
          <a:p>
            <a:pPr marL="514350" indent="-514350">
              <a:buSzPct val="100000"/>
              <a:buFont typeface="+mj-lt"/>
              <a:buAutoNum type="arabicPeriod" startAt="3"/>
            </a:pPr>
            <a:r>
              <a:rPr lang="en-US" altLang="en-US" sz="2800" dirty="0">
                <a:latin typeface="Arial (Body)"/>
                <a:ea typeface="ＭＳ Ｐゴシック" pitchFamily="34" charset="-128"/>
                <a:cs typeface="Lucida Sans Unicode" pitchFamily="34" charset="0"/>
              </a:rPr>
              <a:t>Outline the plan of this book.</a:t>
            </a:r>
            <a:endParaRPr lang="en-US" sz="2800" dirty="0">
              <a:latin typeface="Arial (Body)"/>
            </a:endParaRPr>
          </a:p>
        </p:txBody>
      </p:sp>
    </p:spTree>
    <p:extLst>
      <p:ext uri="{BB962C8B-B14F-4D97-AF65-F5344CB8AC3E}">
        <p14:creationId xmlns:p14="http://schemas.microsoft.com/office/powerpoint/2010/main" val="3451764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 in How People Work</a:t>
            </a:r>
            <a:endParaRPr lang="en-IN" b="0" dirty="0"/>
          </a:p>
        </p:txBody>
      </p:sp>
      <p:sp>
        <p:nvSpPr>
          <p:cNvPr id="3" name="Content Placeholder 2"/>
          <p:cNvSpPr>
            <a:spLocks noGrp="1"/>
          </p:cNvSpPr>
          <p:nvPr>
            <p:ph idx="1"/>
          </p:nvPr>
        </p:nvSpPr>
        <p:spPr>
          <a:xfrm>
            <a:off x="457200" y="1600200"/>
            <a:ext cx="4343400" cy="4525963"/>
          </a:xfrm>
        </p:spPr>
        <p:txBody>
          <a:bodyPr/>
          <a:lstStyle/>
          <a:p>
            <a:r>
              <a:rPr lang="en-US" sz="2000" b="1" baseline="0" dirty="0"/>
              <a:t>Service Jobs</a:t>
            </a:r>
            <a:r>
              <a:rPr lang="en-US" sz="2000" baseline="0" dirty="0"/>
              <a:t>: Today, two-thirds of the U.S. workforce </a:t>
            </a:r>
            <a:r>
              <a:rPr lang="en-US" sz="2000" b="1" i="1" baseline="0" dirty="0"/>
              <a:t>is employed in producing and delivering services, not products.</a:t>
            </a:r>
            <a:r>
              <a:rPr lang="en-US" sz="2000" baseline="0" dirty="0"/>
              <a:t> By 2020, service-providing industries are expected to account for 131 million of our 150 million (87%) wage and salary jobs overall. </a:t>
            </a:r>
          </a:p>
          <a:p>
            <a:pPr marL="0" indent="0">
              <a:buNone/>
            </a:pPr>
            <a:endParaRPr lang="en-US" sz="2000" baseline="0" dirty="0"/>
          </a:p>
          <a:p>
            <a:r>
              <a:rPr lang="en-US" sz="2000" b="1" baseline="0" dirty="0"/>
              <a:t>“Gig” Workers</a:t>
            </a:r>
            <a:r>
              <a:rPr lang="en-US" sz="2000" b="0" i="1" baseline="0" dirty="0"/>
              <a:t>:</a:t>
            </a:r>
            <a:r>
              <a:rPr lang="en-US" sz="2000" b="1" i="1" baseline="0" dirty="0"/>
              <a:t> </a:t>
            </a:r>
            <a:r>
              <a:rPr lang="en-US" sz="2000" b="0" i="1" baseline="0" dirty="0"/>
              <a:t>Workers who are part of a vast workforce of contract, temp, freelance, or independent workers.</a:t>
            </a:r>
            <a:r>
              <a:rPr lang="en-US" sz="2000" b="0" baseline="0" dirty="0"/>
              <a:t> Much of this work is “on-demand” (like Uber).</a:t>
            </a:r>
            <a:r>
              <a:rPr lang="en-US" sz="2000" baseline="0" dirty="0"/>
              <a:t> </a:t>
            </a:r>
          </a:p>
        </p:txBody>
      </p:sp>
      <p:pic>
        <p:nvPicPr>
          <p:cNvPr id="5" name="Picture 4" descr="A man and woman share a ride in the backseat of another driver’s car."/>
          <p:cNvPicPr>
            <a:picLocks noChangeAspect="1"/>
          </p:cNvPicPr>
          <p:nvPr/>
        </p:nvPicPr>
        <p:blipFill>
          <a:blip r:embed="rId3" cstate="print"/>
          <a:stretch>
            <a:fillRect/>
          </a:stretch>
        </p:blipFill>
        <p:spPr>
          <a:xfrm>
            <a:off x="5410200" y="3064460"/>
            <a:ext cx="3733800" cy="3036303"/>
          </a:xfrm>
          <a:prstGeom prst="rect">
            <a:avLst/>
          </a:prstGeom>
        </p:spPr>
      </p:pic>
      <p:pic>
        <p:nvPicPr>
          <p:cNvPr id="4" name="Resim 3">
            <a:extLst>
              <a:ext uri="{FF2B5EF4-FFF2-40B4-BE49-F238E27FC236}">
                <a16:creationId xmlns:a16="http://schemas.microsoft.com/office/drawing/2014/main" id="{3A82E55A-DF1D-4DD8-AEF4-5F1C130DAA95}"/>
              </a:ext>
            </a:extLst>
          </p:cNvPr>
          <p:cNvPicPr>
            <a:picLocks noChangeAspect="1"/>
          </p:cNvPicPr>
          <p:nvPr/>
        </p:nvPicPr>
        <p:blipFill>
          <a:blip r:embed="rId4"/>
          <a:stretch>
            <a:fillRect/>
          </a:stretch>
        </p:blipFill>
        <p:spPr>
          <a:xfrm>
            <a:off x="6370320" y="1287252"/>
            <a:ext cx="2621280" cy="1638300"/>
          </a:xfrm>
          <a:prstGeom prst="rect">
            <a:avLst/>
          </a:prstGeom>
        </p:spPr>
      </p:pic>
    </p:spTree>
    <p:extLst>
      <p:ext uri="{BB962C8B-B14F-4D97-AF65-F5344CB8AC3E}">
        <p14:creationId xmlns:p14="http://schemas.microsoft.com/office/powerpoint/2010/main" val="62490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10258D-EB7D-4FD4-87DF-D97FB6D0BB09}"/>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FF568AD0-0792-4074-8FEC-37B9B123B68E}"/>
              </a:ext>
            </a:extLst>
          </p:cNvPr>
          <p:cNvSpPr>
            <a:spLocks noGrp="1"/>
          </p:cNvSpPr>
          <p:nvPr>
            <p:ph idx="1"/>
          </p:nvPr>
        </p:nvSpPr>
        <p:spPr/>
        <p:txBody>
          <a:bodyPr/>
          <a:lstStyle/>
          <a:p>
            <a:endParaRPr lang="en-US"/>
          </a:p>
        </p:txBody>
      </p:sp>
      <p:pic>
        <p:nvPicPr>
          <p:cNvPr id="4" name="Resim 3">
            <a:extLst>
              <a:ext uri="{FF2B5EF4-FFF2-40B4-BE49-F238E27FC236}">
                <a16:creationId xmlns:a16="http://schemas.microsoft.com/office/drawing/2014/main" id="{9C7F851A-11E4-4015-920E-14531E0F4E4E}"/>
              </a:ext>
            </a:extLst>
          </p:cNvPr>
          <p:cNvPicPr>
            <a:picLocks noChangeAspect="1"/>
          </p:cNvPicPr>
          <p:nvPr/>
        </p:nvPicPr>
        <p:blipFill>
          <a:blip r:embed="rId2"/>
          <a:stretch>
            <a:fillRect/>
          </a:stretch>
        </p:blipFill>
        <p:spPr>
          <a:xfrm>
            <a:off x="595312" y="571500"/>
            <a:ext cx="7953375" cy="5715000"/>
          </a:xfrm>
          <a:prstGeom prst="rect">
            <a:avLst/>
          </a:prstGeom>
        </p:spPr>
      </p:pic>
    </p:spTree>
    <p:extLst>
      <p:ext uri="{BB962C8B-B14F-4D97-AF65-F5344CB8AC3E}">
        <p14:creationId xmlns:p14="http://schemas.microsoft.com/office/powerpoint/2010/main" val="1162645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4BE182-CD4E-476A-9BDC-C6B94367F47C}"/>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A7F3B0DB-A095-4C0C-BEAB-A885D95BECF1}"/>
              </a:ext>
            </a:extLst>
          </p:cNvPr>
          <p:cNvSpPr>
            <a:spLocks noGrp="1"/>
          </p:cNvSpPr>
          <p:nvPr>
            <p:ph idx="1"/>
          </p:nvPr>
        </p:nvSpPr>
        <p:spPr/>
        <p:txBody>
          <a:bodyPr/>
          <a:lstStyle/>
          <a:p>
            <a:endParaRPr lang="en-US"/>
          </a:p>
        </p:txBody>
      </p:sp>
      <p:pic>
        <p:nvPicPr>
          <p:cNvPr id="4" name="Resim 3">
            <a:extLst>
              <a:ext uri="{FF2B5EF4-FFF2-40B4-BE49-F238E27FC236}">
                <a16:creationId xmlns:a16="http://schemas.microsoft.com/office/drawing/2014/main" id="{40B83C3E-EC58-40F5-9BBC-BB52DD6880FC}"/>
              </a:ext>
            </a:extLst>
          </p:cNvPr>
          <p:cNvPicPr>
            <a:picLocks noChangeAspect="1"/>
          </p:cNvPicPr>
          <p:nvPr/>
        </p:nvPicPr>
        <p:blipFill>
          <a:blip r:embed="rId2"/>
          <a:stretch>
            <a:fillRect/>
          </a:stretch>
        </p:blipFill>
        <p:spPr>
          <a:xfrm>
            <a:off x="3033182" y="0"/>
            <a:ext cx="3077636" cy="6858000"/>
          </a:xfrm>
          <a:prstGeom prst="rect">
            <a:avLst/>
          </a:prstGeom>
        </p:spPr>
      </p:pic>
    </p:spTree>
    <p:extLst>
      <p:ext uri="{BB962C8B-B14F-4D97-AF65-F5344CB8AC3E}">
        <p14:creationId xmlns:p14="http://schemas.microsoft.com/office/powerpoint/2010/main" val="297257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E7CED6-FF9F-4D33-8F89-B9F6DF16A89C}"/>
              </a:ext>
            </a:extLst>
          </p:cNvPr>
          <p:cNvSpPr>
            <a:spLocks noGrp="1"/>
          </p:cNvSpPr>
          <p:nvPr>
            <p:ph type="title"/>
          </p:nvPr>
        </p:nvSpPr>
        <p:spPr/>
        <p:txBody>
          <a:bodyPr/>
          <a:lstStyle/>
          <a:p>
            <a:r>
              <a:rPr lang="tr-TR" dirty="0"/>
              <a:t>Service </a:t>
            </a:r>
            <a:endParaRPr lang="en-US" dirty="0"/>
          </a:p>
        </p:txBody>
      </p:sp>
      <p:pic>
        <p:nvPicPr>
          <p:cNvPr id="5" name="İçerik Yer Tutucusu 4">
            <a:extLst>
              <a:ext uri="{FF2B5EF4-FFF2-40B4-BE49-F238E27FC236}">
                <a16:creationId xmlns:a16="http://schemas.microsoft.com/office/drawing/2014/main" id="{00C3AF62-B462-440D-87BC-DED71C45D494}"/>
              </a:ext>
            </a:extLst>
          </p:cNvPr>
          <p:cNvPicPr>
            <a:picLocks noGrp="1" noChangeAspect="1"/>
          </p:cNvPicPr>
          <p:nvPr>
            <p:ph idx="1"/>
          </p:nvPr>
        </p:nvPicPr>
        <p:blipFill>
          <a:blip r:embed="rId2"/>
          <a:stretch>
            <a:fillRect/>
          </a:stretch>
        </p:blipFill>
        <p:spPr>
          <a:xfrm>
            <a:off x="1370829" y="1600200"/>
            <a:ext cx="6402341" cy="4525963"/>
          </a:xfrm>
          <a:prstGeom prst="rect">
            <a:avLst/>
          </a:prstGeom>
        </p:spPr>
      </p:pic>
    </p:spTree>
    <p:extLst>
      <p:ext uri="{BB962C8B-B14F-4D97-AF65-F5344CB8AC3E}">
        <p14:creationId xmlns:p14="http://schemas.microsoft.com/office/powerpoint/2010/main" val="3266020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Globalization and Competition Trade</a:t>
            </a:r>
            <a:endParaRPr lang="en-IN" b="0" dirty="0"/>
          </a:p>
        </p:txBody>
      </p:sp>
      <p:sp>
        <p:nvSpPr>
          <p:cNvPr id="3" name="Content Placeholder 2"/>
          <p:cNvSpPr>
            <a:spLocks noGrp="1"/>
          </p:cNvSpPr>
          <p:nvPr>
            <p:ph idx="1"/>
          </p:nvPr>
        </p:nvSpPr>
        <p:spPr/>
        <p:txBody>
          <a:bodyPr/>
          <a:lstStyle/>
          <a:p>
            <a:r>
              <a:rPr lang="en-US" sz="2000" b="1" dirty="0"/>
              <a:t>Globalization</a:t>
            </a:r>
            <a:r>
              <a:rPr lang="en-US" sz="2000" dirty="0"/>
              <a:t>: Refers to the tendency of organizations to extend their</a:t>
            </a:r>
            <a:r>
              <a:rPr lang="en-US" sz="2000" baseline="0" dirty="0"/>
              <a:t> sales, ownership, and manufacturing to </a:t>
            </a:r>
            <a:r>
              <a:rPr lang="en-US" sz="2000" b="1" i="1" baseline="0" dirty="0"/>
              <a:t>new markets abroad</a:t>
            </a:r>
            <a:r>
              <a:rPr lang="en-US" sz="2000" baseline="0" dirty="0"/>
              <a:t>. Globalization of the world economy and other trends have triggered changes in how companies organize, manage, and utilize their HR units.</a:t>
            </a:r>
            <a:endParaRPr lang="tr-TR" sz="2000" baseline="0" dirty="0"/>
          </a:p>
          <a:p>
            <a:r>
              <a:rPr lang="en-US" sz="1800" baseline="0" dirty="0"/>
              <a:t>Globalization has boomed for the past 50 years. For example, the total sum of U.S. imports and exports rose from $47 billion in 1960 to $562 billion in 1980, to about $5 trillion today</a:t>
            </a:r>
            <a:r>
              <a:rPr lang="en-US" sz="1600" baseline="0" dirty="0"/>
              <a:t>. </a:t>
            </a:r>
          </a:p>
          <a:p>
            <a:endParaRPr lang="en-US" sz="1600" baseline="0" dirty="0"/>
          </a:p>
          <a:p>
            <a:r>
              <a:rPr lang="en-US" sz="2000" b="1" i="1" baseline="0" dirty="0"/>
              <a:t>Managing the “people” aspects of globalization is a big task for any company that expands abroad and for its HR managers</a:t>
            </a:r>
          </a:p>
        </p:txBody>
      </p:sp>
    </p:spTree>
    <p:extLst>
      <p:ext uri="{BB962C8B-B14F-4D97-AF65-F5344CB8AC3E}">
        <p14:creationId xmlns:p14="http://schemas.microsoft.com/office/powerpoint/2010/main" val="1240798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and Workforce Projections</a:t>
            </a:r>
            <a:endParaRPr lang="en-IN" b="0" dirty="0"/>
          </a:p>
        </p:txBody>
      </p:sp>
      <p:sp>
        <p:nvSpPr>
          <p:cNvPr id="3" name="Content Placeholder 2"/>
          <p:cNvSpPr>
            <a:spLocks noGrp="1"/>
          </p:cNvSpPr>
          <p:nvPr>
            <p:ph idx="1"/>
          </p:nvPr>
        </p:nvSpPr>
        <p:spPr>
          <a:xfrm>
            <a:off x="457200" y="1600200"/>
            <a:ext cx="8229600" cy="4876800"/>
          </a:xfrm>
        </p:spPr>
        <p:txBody>
          <a:bodyPr/>
          <a:lstStyle/>
          <a:p>
            <a:r>
              <a:rPr lang="en-US" sz="2000" b="1" dirty="0"/>
              <a:t>Unemployment rate</a:t>
            </a:r>
            <a:r>
              <a:rPr lang="en-US" sz="2000" dirty="0"/>
              <a:t>: For example, the unemployment rate had fallen</a:t>
            </a:r>
            <a:r>
              <a:rPr lang="en-US" sz="2000" baseline="0" dirty="0"/>
              <a:t> from a high of more than 10% a few years ago to around 4.5% in 2017, and economic activity was also picking up.</a:t>
            </a:r>
            <a:endParaRPr lang="tr-TR" sz="2000" baseline="0" dirty="0"/>
          </a:p>
          <a:p>
            <a:r>
              <a:rPr lang="en-US" sz="2000" b="1" baseline="0" dirty="0">
                <a:highlight>
                  <a:srgbClr val="FFFF00"/>
                </a:highlight>
              </a:rPr>
              <a:t> </a:t>
            </a:r>
            <a:r>
              <a:rPr lang="en-US" sz="1600" b="1" baseline="0" dirty="0">
                <a:highlight>
                  <a:srgbClr val="FFFF00"/>
                </a:highlight>
              </a:rPr>
              <a:t>Still, after the 2008 economic recession, companies were hesitant to spend money and expand factories and equipment. </a:t>
            </a:r>
            <a:endParaRPr lang="tr-TR" sz="2000" baseline="0" dirty="0"/>
          </a:p>
          <a:p>
            <a:r>
              <a:rPr lang="en-US" sz="2000" b="1" baseline="0" dirty="0"/>
              <a:t>Labor force</a:t>
            </a:r>
            <a:r>
              <a:rPr lang="en-US" sz="2000" baseline="0" dirty="0"/>
              <a:t>: Complicating all of this is the fact that the labor force in America is growing more slowly than expected, which means employers cannot get enough workers to expand. </a:t>
            </a:r>
          </a:p>
          <a:p>
            <a:r>
              <a:rPr lang="en-US" sz="2000" b="1" baseline="0" dirty="0"/>
              <a:t>Aging population</a:t>
            </a:r>
            <a:r>
              <a:rPr lang="en-US" sz="2000" baseline="0" dirty="0"/>
              <a:t>: The slower labor force growth is mainly because the baby boomer generation is aging and the population that wants to work, is declining. </a:t>
            </a:r>
          </a:p>
        </p:txBody>
      </p:sp>
    </p:spTree>
    <p:extLst>
      <p:ext uri="{BB962C8B-B14F-4D97-AF65-F5344CB8AC3E}">
        <p14:creationId xmlns:p14="http://schemas.microsoft.com/office/powerpoint/2010/main" val="3303771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D7BDCF-10B2-4D31-8BC5-BD7D77772E55}"/>
              </a:ext>
            </a:extLst>
          </p:cNvPr>
          <p:cNvSpPr>
            <a:spLocks noGrp="1"/>
          </p:cNvSpPr>
          <p:nvPr>
            <p:ph type="title"/>
          </p:nvPr>
        </p:nvSpPr>
        <p:spPr/>
        <p:txBody>
          <a:bodyPr/>
          <a:lstStyle/>
          <a:p>
            <a:r>
              <a:rPr lang="tr-TR" dirty="0" err="1"/>
              <a:t>Turkey</a:t>
            </a:r>
            <a:r>
              <a:rPr lang="tr-TR" dirty="0"/>
              <a:t> </a:t>
            </a:r>
            <a:endParaRPr lang="en-US" dirty="0"/>
          </a:p>
        </p:txBody>
      </p:sp>
      <p:pic>
        <p:nvPicPr>
          <p:cNvPr id="4" name="İçerik Yer Tutucusu 3">
            <a:extLst>
              <a:ext uri="{FF2B5EF4-FFF2-40B4-BE49-F238E27FC236}">
                <a16:creationId xmlns:a16="http://schemas.microsoft.com/office/drawing/2014/main" id="{770F0557-A873-4556-89D1-2173BE76628A}"/>
              </a:ext>
            </a:extLst>
          </p:cNvPr>
          <p:cNvPicPr>
            <a:picLocks noGrp="1" noChangeAspect="1"/>
          </p:cNvPicPr>
          <p:nvPr>
            <p:ph idx="1"/>
          </p:nvPr>
        </p:nvPicPr>
        <p:blipFill>
          <a:blip r:embed="rId2"/>
          <a:stretch>
            <a:fillRect/>
          </a:stretch>
        </p:blipFill>
        <p:spPr>
          <a:xfrm>
            <a:off x="1526264" y="1600200"/>
            <a:ext cx="6091471" cy="4525963"/>
          </a:xfrm>
          <a:prstGeom prst="rect">
            <a:avLst/>
          </a:prstGeom>
        </p:spPr>
      </p:pic>
    </p:spTree>
    <p:extLst>
      <p:ext uri="{BB962C8B-B14F-4D97-AF65-F5344CB8AC3E}">
        <p14:creationId xmlns:p14="http://schemas.microsoft.com/office/powerpoint/2010/main" val="884085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75432E-85A8-4C6E-92F4-F585736C934A}"/>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B7223CFD-0699-4136-BF2C-38F8B6CB5309}"/>
              </a:ext>
            </a:extLst>
          </p:cNvPr>
          <p:cNvSpPr>
            <a:spLocks noGrp="1"/>
          </p:cNvSpPr>
          <p:nvPr>
            <p:ph idx="1"/>
          </p:nvPr>
        </p:nvSpPr>
        <p:spPr/>
        <p:txBody>
          <a:bodyPr/>
          <a:lstStyle/>
          <a:p>
            <a:endParaRPr lang="en-US"/>
          </a:p>
        </p:txBody>
      </p:sp>
      <p:pic>
        <p:nvPicPr>
          <p:cNvPr id="4" name="Resim 3">
            <a:extLst>
              <a:ext uri="{FF2B5EF4-FFF2-40B4-BE49-F238E27FC236}">
                <a16:creationId xmlns:a16="http://schemas.microsoft.com/office/drawing/2014/main" id="{B3E173FC-C91D-4067-8627-109A5D73CAB3}"/>
              </a:ext>
            </a:extLst>
          </p:cNvPr>
          <p:cNvPicPr>
            <a:picLocks noChangeAspect="1"/>
          </p:cNvPicPr>
          <p:nvPr/>
        </p:nvPicPr>
        <p:blipFill>
          <a:blip r:embed="rId2"/>
          <a:stretch>
            <a:fillRect/>
          </a:stretch>
        </p:blipFill>
        <p:spPr>
          <a:xfrm>
            <a:off x="0" y="32004"/>
            <a:ext cx="9144000" cy="6793992"/>
          </a:xfrm>
          <a:prstGeom prst="rect">
            <a:avLst/>
          </a:prstGeom>
        </p:spPr>
      </p:pic>
    </p:spTree>
    <p:extLst>
      <p:ext uri="{BB962C8B-B14F-4D97-AF65-F5344CB8AC3E}">
        <p14:creationId xmlns:p14="http://schemas.microsoft.com/office/powerpoint/2010/main" val="178481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FB7D3D-7B54-4A8F-AB30-5F06B8D96DC0}"/>
              </a:ext>
            </a:extLst>
          </p:cNvPr>
          <p:cNvSpPr>
            <a:spLocks noGrp="1"/>
          </p:cNvSpPr>
          <p:nvPr>
            <p:ph type="title"/>
          </p:nvPr>
        </p:nvSpPr>
        <p:spPr/>
        <p:txBody>
          <a:bodyPr/>
          <a:lstStyle/>
          <a:p>
            <a:endParaRPr lang="en-US"/>
          </a:p>
        </p:txBody>
      </p:sp>
      <p:pic>
        <p:nvPicPr>
          <p:cNvPr id="4" name="İçerik Yer Tutucusu 3">
            <a:extLst>
              <a:ext uri="{FF2B5EF4-FFF2-40B4-BE49-F238E27FC236}">
                <a16:creationId xmlns:a16="http://schemas.microsoft.com/office/drawing/2014/main" id="{AB9A2A56-399C-43B9-B11F-61675993AE4F}"/>
              </a:ext>
            </a:extLst>
          </p:cNvPr>
          <p:cNvPicPr>
            <a:picLocks noGrp="1" noChangeAspect="1"/>
          </p:cNvPicPr>
          <p:nvPr>
            <p:ph idx="1"/>
          </p:nvPr>
        </p:nvPicPr>
        <p:blipFill>
          <a:blip r:embed="rId2"/>
          <a:stretch>
            <a:fillRect/>
          </a:stretch>
        </p:blipFill>
        <p:spPr>
          <a:xfrm>
            <a:off x="2035563" y="1600200"/>
            <a:ext cx="5072873" cy="4525963"/>
          </a:xfrm>
          <a:prstGeom prst="rect">
            <a:avLst/>
          </a:prstGeom>
        </p:spPr>
      </p:pic>
    </p:spTree>
    <p:extLst>
      <p:ext uri="{BB962C8B-B14F-4D97-AF65-F5344CB8AC3E}">
        <p14:creationId xmlns:p14="http://schemas.microsoft.com/office/powerpoint/2010/main" val="1445349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Trends</a:t>
            </a:r>
            <a:endParaRPr lang="en-IN" b="0" dirty="0"/>
          </a:p>
        </p:txBody>
      </p:sp>
      <p:sp>
        <p:nvSpPr>
          <p:cNvPr id="3" name="Content Placeholder 2"/>
          <p:cNvSpPr>
            <a:spLocks noGrp="1"/>
          </p:cNvSpPr>
          <p:nvPr>
            <p:ph idx="1"/>
          </p:nvPr>
        </p:nvSpPr>
        <p:spPr>
          <a:xfrm>
            <a:off x="457200" y="1600200"/>
            <a:ext cx="4724400" cy="4525963"/>
          </a:xfrm>
        </p:spPr>
        <p:txBody>
          <a:bodyPr/>
          <a:lstStyle/>
          <a:p>
            <a:r>
              <a:rPr lang="en-US" sz="2000" b="1" baseline="0" dirty="0"/>
              <a:t>Talent analytics</a:t>
            </a:r>
            <a:r>
              <a:rPr lang="en-US" sz="2000" baseline="0" dirty="0"/>
              <a:t>: Many employers use talent analytics to sift through large amounts of employee data to identify the skills that excel on particular jobs.</a:t>
            </a:r>
          </a:p>
          <a:p>
            <a:endParaRPr lang="en-US" sz="2000" baseline="0" dirty="0"/>
          </a:p>
          <a:p>
            <a:r>
              <a:rPr lang="en-US" sz="2000" b="1" baseline="0" dirty="0"/>
              <a:t>Human capital</a:t>
            </a:r>
            <a:r>
              <a:rPr lang="en-US" sz="2000" baseline="0" dirty="0"/>
              <a:t>: Because of the demographic and technological trends facing companies, “human capital” (workers’ knowledge, education, training, skills, and expertise) is growing in emphasis. Tomorrow’s employees will additionally need to have innovative characteristics for jobs, such as those found at Google.</a:t>
            </a:r>
            <a:endParaRPr lang="en-US" sz="2000" dirty="0"/>
          </a:p>
        </p:txBody>
      </p:sp>
      <p:pic>
        <p:nvPicPr>
          <p:cNvPr id="4" name="Picture 3" descr="A worker uses a laptop computer on the floor of a manufacturing plant."/>
          <p:cNvPicPr>
            <a:picLocks noChangeAspect="1"/>
          </p:cNvPicPr>
          <p:nvPr/>
        </p:nvPicPr>
        <p:blipFill>
          <a:blip r:embed="rId3" cstate="print"/>
          <a:stretch>
            <a:fillRect/>
          </a:stretch>
        </p:blipFill>
        <p:spPr>
          <a:xfrm>
            <a:off x="5638800" y="1752600"/>
            <a:ext cx="3048000" cy="3200400"/>
          </a:xfrm>
          <a:prstGeom prst="rect">
            <a:avLst/>
          </a:prstGeom>
        </p:spPr>
      </p:pic>
    </p:spTree>
    <p:extLst>
      <p:ext uri="{BB962C8B-B14F-4D97-AF65-F5344CB8AC3E}">
        <p14:creationId xmlns:p14="http://schemas.microsoft.com/office/powerpoint/2010/main" val="2389604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Five Basic Functions</a:t>
            </a:r>
            <a:endParaRPr lang="en-IN" dirty="0"/>
          </a:p>
        </p:txBody>
      </p:sp>
      <p:sp>
        <p:nvSpPr>
          <p:cNvPr id="3" name="Content Placeholder 2"/>
          <p:cNvSpPr>
            <a:spLocks noGrp="1"/>
          </p:cNvSpPr>
          <p:nvPr>
            <p:ph idx="1"/>
          </p:nvPr>
        </p:nvSpPr>
        <p:spPr/>
        <p:txBody>
          <a:bodyPr/>
          <a:lstStyle/>
          <a:p>
            <a:pPr marL="0" indent="0">
              <a:buNone/>
            </a:pPr>
            <a:r>
              <a:rPr lang="en-IN" sz="3000" b="1" dirty="0"/>
              <a:t>Management Process:</a:t>
            </a:r>
          </a:p>
          <a:p>
            <a:r>
              <a:rPr lang="en-IN" sz="2800" dirty="0"/>
              <a:t>Planning</a:t>
            </a:r>
          </a:p>
          <a:p>
            <a:r>
              <a:rPr lang="en-IN" sz="2800" dirty="0"/>
              <a:t>Organizing</a:t>
            </a:r>
          </a:p>
          <a:p>
            <a:r>
              <a:rPr lang="en-IN" sz="2800" dirty="0"/>
              <a:t>Staffing</a:t>
            </a:r>
          </a:p>
          <a:p>
            <a:r>
              <a:rPr lang="en-IN" sz="2800" dirty="0"/>
              <a:t>Leading</a:t>
            </a:r>
          </a:p>
          <a:p>
            <a:r>
              <a:rPr lang="en-IN" sz="2800" dirty="0"/>
              <a:t>Controlling</a:t>
            </a:r>
          </a:p>
        </p:txBody>
      </p:sp>
    </p:spTree>
    <p:extLst>
      <p:ext uri="{BB962C8B-B14F-4D97-AF65-F5344CB8AC3E}">
        <p14:creationId xmlns:p14="http://schemas.microsoft.com/office/powerpoint/2010/main" val="1823240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for Today’s HRM</a:t>
            </a:r>
            <a:endParaRPr lang="en-IN" b="0" dirty="0"/>
          </a:p>
        </p:txBody>
      </p:sp>
      <p:sp>
        <p:nvSpPr>
          <p:cNvPr id="3" name="Content Placeholder 2"/>
          <p:cNvSpPr>
            <a:spLocks noGrp="1"/>
          </p:cNvSpPr>
          <p:nvPr>
            <p:ph idx="1"/>
          </p:nvPr>
        </p:nvSpPr>
        <p:spPr>
          <a:xfrm>
            <a:off x="457200" y="1600200"/>
            <a:ext cx="8229600" cy="4525963"/>
          </a:xfrm>
        </p:spPr>
        <p:txBody>
          <a:bodyPr/>
          <a:lstStyle/>
          <a:p>
            <a:r>
              <a:rPr lang="en-US" sz="2800" dirty="0">
                <a:latin typeface="Arial (Body)"/>
              </a:rPr>
              <a:t>Distributed HR</a:t>
            </a:r>
          </a:p>
          <a:p>
            <a:r>
              <a:rPr lang="en-US" sz="2800" dirty="0">
                <a:latin typeface="Arial (Body)"/>
              </a:rPr>
              <a:t>HR and Performance</a:t>
            </a:r>
          </a:p>
          <a:p>
            <a:r>
              <a:rPr lang="en-US" sz="2800" dirty="0">
                <a:latin typeface="Arial (Body)"/>
              </a:rPr>
              <a:t>HR and Employee Engagement</a:t>
            </a:r>
          </a:p>
          <a:p>
            <a:r>
              <a:rPr lang="en-US" sz="2800" dirty="0">
                <a:latin typeface="Arial (Body)"/>
              </a:rPr>
              <a:t>HR and Sustainability</a:t>
            </a:r>
          </a:p>
          <a:p>
            <a:r>
              <a:rPr lang="en-US" sz="2800" dirty="0">
                <a:latin typeface="Arial (Body)"/>
              </a:rPr>
              <a:t>HR and Ethics</a:t>
            </a:r>
          </a:p>
        </p:txBody>
      </p:sp>
    </p:spTree>
    <p:extLst>
      <p:ext uri="{BB962C8B-B14F-4D97-AF65-F5344CB8AC3E}">
        <p14:creationId xmlns:p14="http://schemas.microsoft.com/office/powerpoint/2010/main" val="2680065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82ACB2E-390E-4CDC-9804-D4C9C2D45548}"/>
              </a:ext>
            </a:extLst>
          </p:cNvPr>
          <p:cNvSpPr>
            <a:spLocks noGrp="1"/>
          </p:cNvSpPr>
          <p:nvPr>
            <p:ph idx="1"/>
          </p:nvPr>
        </p:nvSpPr>
        <p:spPr>
          <a:xfrm>
            <a:off x="228600" y="381000"/>
            <a:ext cx="8458200" cy="5745163"/>
          </a:xfrm>
        </p:spPr>
        <p:txBody>
          <a:bodyPr/>
          <a:lstStyle/>
          <a:p>
            <a:r>
              <a:rPr lang="en-US" sz="1800" baseline="0" dirty="0"/>
              <a:t>For much of the 20th century, “personnel” managers focused mostly on day-to-day activities of payroll, benefits, hiring, and firing.</a:t>
            </a:r>
          </a:p>
          <a:p>
            <a:r>
              <a:rPr lang="en-US" sz="1800" baseline="0" dirty="0"/>
              <a:t>Today’s employers, however, face new challenges. With the environmental shifts and trends, employers expect HR managers to be experts in various areas and to deal with the challenges and trends. </a:t>
            </a:r>
          </a:p>
          <a:p>
            <a:r>
              <a:rPr lang="en-US" sz="1800" baseline="0" dirty="0"/>
              <a:t>Human Resource Managers are responding:</a:t>
            </a:r>
          </a:p>
          <a:p>
            <a:r>
              <a:rPr lang="en-US" sz="1800" b="1" baseline="0" dirty="0"/>
              <a:t>Distributed HR</a:t>
            </a:r>
            <a:r>
              <a:rPr lang="en-US" sz="1800" b="0" baseline="0" dirty="0"/>
              <a:t>:</a:t>
            </a:r>
            <a:r>
              <a:rPr lang="en-US" sz="1800" b="1" baseline="0" dirty="0"/>
              <a:t> </a:t>
            </a:r>
            <a:r>
              <a:rPr lang="en-US" sz="1800" b="0" baseline="0" dirty="0"/>
              <a:t>More human resource tasks are being redistributed from a central HR department to the company’s employees and line managers.</a:t>
            </a:r>
            <a:endParaRPr lang="en-US" sz="1800" b="1" baseline="0" dirty="0"/>
          </a:p>
          <a:p>
            <a:r>
              <a:rPr lang="en-US" sz="1800" b="1" baseline="0" dirty="0"/>
              <a:t>HR and Performance</a:t>
            </a:r>
            <a:r>
              <a:rPr lang="en-US" sz="1800" baseline="0" dirty="0"/>
              <a:t>: HR is involved with staffing, cost-effective employment, and strategic initiatives.</a:t>
            </a:r>
          </a:p>
          <a:p>
            <a:r>
              <a:rPr lang="en-US" sz="1800" b="1" baseline="0" dirty="0"/>
              <a:t>HR and Employee Engagement</a:t>
            </a:r>
            <a:r>
              <a:rPr lang="en-US" sz="1800" baseline="0" dirty="0"/>
              <a:t>: Current research links engaged employees to  performance.</a:t>
            </a:r>
          </a:p>
          <a:p>
            <a:r>
              <a:rPr lang="en-US" sz="1800" b="1" baseline="0" dirty="0"/>
              <a:t>HR and Sustainability</a:t>
            </a:r>
            <a:r>
              <a:rPr lang="en-US" sz="1800" baseline="0" dirty="0"/>
              <a:t>: The environment and social performance are also important.</a:t>
            </a:r>
          </a:p>
          <a:p>
            <a:r>
              <a:rPr lang="en-US" sz="1800" b="1" baseline="0" dirty="0"/>
              <a:t>HR and Ethics</a:t>
            </a:r>
            <a:r>
              <a:rPr lang="en-US" sz="1800" b="0" baseline="0" dirty="0"/>
              <a:t>:</a:t>
            </a:r>
            <a:r>
              <a:rPr lang="en-US" sz="1800" b="1" baseline="0" dirty="0"/>
              <a:t> </a:t>
            </a:r>
            <a:r>
              <a:rPr lang="en-US" sz="1800" b="0" baseline="0" dirty="0"/>
              <a:t>Many workplace ethical issues are human resource related</a:t>
            </a:r>
            <a:endParaRPr lang="en-US" sz="1800" dirty="0"/>
          </a:p>
        </p:txBody>
      </p:sp>
    </p:spTree>
    <p:extLst>
      <p:ext uri="{BB962C8B-B14F-4D97-AF65-F5344CB8AC3E}">
        <p14:creationId xmlns:p14="http://schemas.microsoft.com/office/powerpoint/2010/main" val="255852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Human Resource Manager</a:t>
            </a:r>
            <a:endParaRPr lang="en-IN" b="0" dirty="0"/>
          </a:p>
        </p:txBody>
      </p:sp>
      <p:sp>
        <p:nvSpPr>
          <p:cNvPr id="3" name="Content Placeholder 2"/>
          <p:cNvSpPr>
            <a:spLocks noGrp="1"/>
          </p:cNvSpPr>
          <p:nvPr>
            <p:ph idx="1"/>
          </p:nvPr>
        </p:nvSpPr>
        <p:spPr>
          <a:xfrm>
            <a:off x="457200" y="1600200"/>
            <a:ext cx="8229600" cy="4525963"/>
          </a:xfrm>
        </p:spPr>
        <p:txBody>
          <a:bodyPr/>
          <a:lstStyle/>
          <a:p>
            <a:r>
              <a:rPr lang="en-US" sz="2800" dirty="0">
                <a:latin typeface="Arial (Body)"/>
              </a:rPr>
              <a:t>HR and HR Competencies</a:t>
            </a:r>
          </a:p>
          <a:p>
            <a:r>
              <a:rPr lang="en-US" sz="2800" dirty="0">
                <a:latin typeface="Arial (Body)"/>
              </a:rPr>
              <a:t>HR and Manager’s Skills</a:t>
            </a:r>
          </a:p>
          <a:p>
            <a:r>
              <a:rPr lang="en-US" sz="2800" dirty="0">
                <a:latin typeface="Arial (Body)"/>
              </a:rPr>
              <a:t>HR Manager Certification</a:t>
            </a:r>
          </a:p>
          <a:p>
            <a:r>
              <a:rPr lang="en-US" sz="2800" dirty="0">
                <a:latin typeface="Arial (Body)"/>
              </a:rPr>
              <a:t>HR and Manager’s Human Resource Philosophy</a:t>
            </a:r>
          </a:p>
        </p:txBody>
      </p:sp>
    </p:spTree>
    <p:extLst>
      <p:ext uri="{BB962C8B-B14F-4D97-AF65-F5344CB8AC3E}">
        <p14:creationId xmlns:p14="http://schemas.microsoft.com/office/powerpoint/2010/main" val="3118969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C063ED-41BB-4A7D-BB13-3716AD558827}"/>
              </a:ext>
            </a:extLst>
          </p:cNvPr>
          <p:cNvSpPr>
            <a:spLocks noGrp="1"/>
          </p:cNvSpPr>
          <p:nvPr>
            <p:ph type="title"/>
          </p:nvPr>
        </p:nvSpPr>
        <p:spPr>
          <a:xfrm>
            <a:off x="1066800" y="731837"/>
            <a:ext cx="7620000" cy="639764"/>
          </a:xfrm>
        </p:spPr>
        <p:txBody>
          <a:bodyPr/>
          <a:lstStyle/>
          <a:p>
            <a:br>
              <a:rPr lang="tr-TR" dirty="0"/>
            </a:br>
            <a:br>
              <a:rPr lang="tr-TR" dirty="0"/>
            </a:br>
            <a:br>
              <a:rPr lang="tr-TR" dirty="0"/>
            </a:br>
            <a:br>
              <a:rPr lang="tr-TR" dirty="0"/>
            </a:br>
            <a:r>
              <a:rPr lang="en-US" sz="1600" dirty="0"/>
              <a:t>LO 4: Explain what sorts of competencies, knowledge, and skills characterize today’s new human resource manager</a:t>
            </a:r>
            <a:r>
              <a:rPr lang="en-US" dirty="0"/>
              <a:t>.</a:t>
            </a:r>
            <a:br>
              <a:rPr lang="en-US" dirty="0"/>
            </a:br>
            <a:endParaRPr lang="en-US" dirty="0"/>
          </a:p>
        </p:txBody>
      </p:sp>
      <p:sp>
        <p:nvSpPr>
          <p:cNvPr id="3" name="İçerik Yer Tutucusu 2">
            <a:extLst>
              <a:ext uri="{FF2B5EF4-FFF2-40B4-BE49-F238E27FC236}">
                <a16:creationId xmlns:a16="http://schemas.microsoft.com/office/drawing/2014/main" id="{AE8E9B94-E36F-44F8-A904-6493E656D3B4}"/>
              </a:ext>
            </a:extLst>
          </p:cNvPr>
          <p:cNvSpPr>
            <a:spLocks noGrp="1"/>
          </p:cNvSpPr>
          <p:nvPr>
            <p:ph idx="1"/>
          </p:nvPr>
        </p:nvSpPr>
        <p:spPr/>
        <p:txBody>
          <a:bodyPr/>
          <a:lstStyle/>
          <a:p>
            <a:endParaRPr lang="en-US" b="1" baseline="0" dirty="0"/>
          </a:p>
          <a:p>
            <a:r>
              <a:rPr lang="en-US" b="1" baseline="0" dirty="0"/>
              <a:t>HR and HR Competencies</a:t>
            </a:r>
            <a:r>
              <a:rPr lang="en-US" baseline="0" dirty="0"/>
              <a:t>: HR managers today must possess a multitude of competencies. </a:t>
            </a:r>
          </a:p>
          <a:p>
            <a:r>
              <a:rPr lang="en-US" b="1" baseline="0" dirty="0"/>
              <a:t>HR and Manager’s Skills</a:t>
            </a:r>
            <a:r>
              <a:rPr lang="en-US" baseline="0" dirty="0"/>
              <a:t>: Skills such as recruiting, selecting, training, appraising, providing safe environments, and incentivizing employees are just some of the skills needed.</a:t>
            </a:r>
          </a:p>
          <a:p>
            <a:r>
              <a:rPr lang="en-US" b="1" baseline="0" dirty="0"/>
              <a:t>HR and Manager’s Certification</a:t>
            </a:r>
            <a:r>
              <a:rPr lang="en-US" baseline="0" dirty="0"/>
              <a:t>: This text will cover many areas in preparation of the HRCI certification.</a:t>
            </a:r>
          </a:p>
          <a:p>
            <a:r>
              <a:rPr lang="en-US" b="1" baseline="0" dirty="0"/>
              <a:t>HR and Manager’s Human Resource Philosophy</a:t>
            </a:r>
            <a:r>
              <a:rPr lang="en-US" b="0" baseline="0" dirty="0"/>
              <a:t>:</a:t>
            </a:r>
            <a:r>
              <a:rPr lang="en-US" b="1" baseline="0" dirty="0"/>
              <a:t> </a:t>
            </a:r>
            <a:r>
              <a:rPr lang="en-US" b="0" baseline="0" dirty="0"/>
              <a:t>Everyone has a certain set of beliefs based on basic assumptions that they make about people. Every personnel decision reflects this basic philosophy.</a:t>
            </a:r>
            <a:endParaRPr lang="en-US" b="1" baseline="0" dirty="0"/>
          </a:p>
          <a:p>
            <a:endParaRPr lang="en-US" dirty="0"/>
          </a:p>
        </p:txBody>
      </p:sp>
    </p:spTree>
    <p:extLst>
      <p:ext uri="{BB962C8B-B14F-4D97-AF65-F5344CB8AC3E}">
        <p14:creationId xmlns:p14="http://schemas.microsoft.com/office/powerpoint/2010/main" val="1292534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of This Book</a:t>
            </a:r>
            <a:endParaRPr lang="en-IN" b="0" dirty="0"/>
          </a:p>
        </p:txBody>
      </p:sp>
      <p:sp>
        <p:nvSpPr>
          <p:cNvPr id="3" name="Content Placeholder 2"/>
          <p:cNvSpPr>
            <a:spLocks noGrp="1"/>
          </p:cNvSpPr>
          <p:nvPr>
            <p:ph idx="1"/>
          </p:nvPr>
        </p:nvSpPr>
        <p:spPr>
          <a:xfrm>
            <a:off x="457200" y="1600200"/>
            <a:ext cx="8229600" cy="4525963"/>
          </a:xfrm>
        </p:spPr>
        <p:txBody>
          <a:bodyPr/>
          <a:lstStyle/>
          <a:p>
            <a:pPr marL="514350" indent="-514350">
              <a:buFont typeface="+mj-lt"/>
              <a:buAutoNum type="romanUcPeriod"/>
            </a:pPr>
            <a:r>
              <a:rPr lang="en-US" sz="2800" dirty="0"/>
              <a:t>Introduction</a:t>
            </a:r>
          </a:p>
          <a:p>
            <a:pPr marL="514350" indent="-514350">
              <a:buFont typeface="+mj-lt"/>
              <a:buAutoNum type="romanUcPeriod"/>
            </a:pPr>
            <a:r>
              <a:rPr lang="en-US" sz="2800" dirty="0"/>
              <a:t>Staffing: Workforce Planning and Employment</a:t>
            </a:r>
          </a:p>
          <a:p>
            <a:pPr marL="514350" indent="-514350">
              <a:buFont typeface="+mj-lt"/>
              <a:buAutoNum type="romanUcPeriod"/>
            </a:pPr>
            <a:r>
              <a:rPr lang="en-US" sz="2800" dirty="0"/>
              <a:t>Training and HR Development</a:t>
            </a:r>
          </a:p>
          <a:p>
            <a:pPr marL="514350" indent="-514350">
              <a:buFont typeface="+mj-lt"/>
              <a:buAutoNum type="romanUcPeriod"/>
            </a:pPr>
            <a:r>
              <a:rPr lang="en-US" sz="2800" dirty="0"/>
              <a:t>Compensation and Total Rewards</a:t>
            </a:r>
          </a:p>
          <a:p>
            <a:pPr marL="514350" indent="-514350">
              <a:buFont typeface="+mj-lt"/>
              <a:buAutoNum type="romanUcPeriod"/>
            </a:pPr>
            <a:r>
              <a:rPr lang="en-US" sz="2800" dirty="0"/>
              <a:t>Employee and Labor Relations</a:t>
            </a:r>
          </a:p>
          <a:p>
            <a:pPr marL="514350" indent="-514350">
              <a:buFont typeface="+mj-lt"/>
              <a:buAutoNum type="romanUcPeriod"/>
            </a:pPr>
            <a:r>
              <a:rPr lang="en-US" sz="2800" dirty="0"/>
              <a:t>Special Issues in HRM</a:t>
            </a:r>
          </a:p>
        </p:txBody>
      </p:sp>
    </p:spTree>
    <p:extLst>
      <p:ext uri="{BB962C8B-B14F-4D97-AF65-F5344CB8AC3E}">
        <p14:creationId xmlns:p14="http://schemas.microsoft.com/office/powerpoint/2010/main" val="3117457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t>Fifth Edition, Global Edition</a:t>
            </a:r>
          </a:p>
        </p:txBody>
      </p:sp>
      <p:sp>
        <p:nvSpPr>
          <p:cNvPr id="4" name="Text Placeholder 3"/>
          <p:cNvSpPr>
            <a:spLocks noGrp="1"/>
          </p:cNvSpPr>
          <p:nvPr>
            <p:ph type="body" sz="quarter" idx="14"/>
          </p:nvPr>
        </p:nvSpPr>
        <p:spPr/>
        <p:txBody>
          <a:bodyPr/>
          <a:lstStyle/>
          <a:p>
            <a:pPr algn="ctr"/>
            <a:r>
              <a:rPr lang="en-IN" sz="4000" b="1" dirty="0"/>
              <a:t>Chapter 3</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US" sz="3600" dirty="0"/>
              <a:t>Human Resource Strategy and Performance</a:t>
            </a:r>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8" name="Picture 7"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1883817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endParaRPr lang="en-IN" sz="2000" b="0" dirty="0"/>
          </a:p>
        </p:txBody>
      </p:sp>
      <p:sp>
        <p:nvSpPr>
          <p:cNvPr id="3" name="Content Placeholder 2"/>
          <p:cNvSpPr>
            <a:spLocks noGrp="1"/>
          </p:cNvSpPr>
          <p:nvPr>
            <p:ph idx="1"/>
          </p:nvPr>
        </p:nvSpPr>
        <p:spPr/>
        <p:txBody>
          <a:bodyPr/>
          <a:lstStyle/>
          <a:p>
            <a:pPr marL="514350" indent="-514350">
              <a:buFont typeface="+mj-lt"/>
              <a:buAutoNum type="arabicPeriod"/>
            </a:pPr>
            <a:r>
              <a:rPr lang="en-US" altLang="en-US" sz="2800" dirty="0">
                <a:ea typeface="ＭＳ Ｐゴシック" pitchFamily="34" charset="-128"/>
                <a:cs typeface="Lucida Sans Unicode" pitchFamily="34" charset="0"/>
              </a:rPr>
              <a:t>Explain, with examples, each of the steps in the strategic management process.</a:t>
            </a:r>
          </a:p>
          <a:p>
            <a:pPr marL="514350" indent="-514350">
              <a:buFont typeface="+mj-lt"/>
              <a:buAutoNum type="arabicPeriod"/>
            </a:pPr>
            <a:r>
              <a:rPr lang="en-US" altLang="en-US" sz="2800" dirty="0">
                <a:ea typeface="ＭＳ Ｐゴシック" pitchFamily="34" charset="-128"/>
                <a:cs typeface="Lucida Sans Unicode" pitchFamily="34" charset="0"/>
              </a:rPr>
              <a:t>Define strategic human resource management, and give an example of strategic human resource management in practice.</a:t>
            </a:r>
          </a:p>
          <a:p>
            <a:pPr marL="514350" indent="-514350">
              <a:buFont typeface="+mj-lt"/>
              <a:buAutoNum type="arabicPeriod"/>
            </a:pPr>
            <a:r>
              <a:rPr lang="en-US" altLang="en-US" sz="2800" dirty="0">
                <a:ea typeface="ＭＳ Ｐゴシック" pitchFamily="34" charset="-128"/>
                <a:cs typeface="Lucida Sans Unicode" pitchFamily="34" charset="0"/>
              </a:rPr>
              <a:t>Explain, with examples, why metrics are important for managing human resources.</a:t>
            </a:r>
          </a:p>
        </p:txBody>
      </p:sp>
    </p:spTree>
    <p:extLst>
      <p:ext uri="{BB962C8B-B14F-4D97-AF65-F5344CB8AC3E}">
        <p14:creationId xmlns:p14="http://schemas.microsoft.com/office/powerpoint/2010/main" val="2111149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endParaRPr lang="en-IN" sz="2000" b="0" dirty="0"/>
          </a:p>
        </p:txBody>
      </p:sp>
      <p:sp>
        <p:nvSpPr>
          <p:cNvPr id="3" name="Content Placeholder 2"/>
          <p:cNvSpPr>
            <a:spLocks noGrp="1"/>
          </p:cNvSpPr>
          <p:nvPr>
            <p:ph idx="1"/>
          </p:nvPr>
        </p:nvSpPr>
        <p:spPr/>
        <p:txBody>
          <a:bodyPr/>
          <a:lstStyle/>
          <a:p>
            <a:pPr marL="514350" indent="-514350">
              <a:buAutoNum type="arabicPeriod" startAt="4"/>
            </a:pPr>
            <a:r>
              <a:rPr lang="en-US" altLang="en-US" sz="2800" dirty="0">
                <a:ea typeface="ＭＳ Ｐゴシック" pitchFamily="34" charset="-128"/>
                <a:cs typeface="Lucida Sans Unicode" pitchFamily="34" charset="0"/>
              </a:rPr>
              <a:t>Answer the question “What are high-performance work systems?” and give examples of how they differ from non-high-performance ones.</a:t>
            </a:r>
          </a:p>
          <a:p>
            <a:pPr marL="514350" indent="-514350">
              <a:buAutoNum type="arabicPeriod" startAt="4"/>
            </a:pPr>
            <a:r>
              <a:rPr lang="en-US" altLang="en-US" sz="2800" dirty="0">
                <a:ea typeface="ＭＳ Ｐゴシック" pitchFamily="34" charset="-128"/>
                <a:cs typeface="Lucida Sans Unicode" pitchFamily="34" charset="0"/>
              </a:rPr>
              <a:t>Answer the question (with examples) “Why is employee engagement important?”</a:t>
            </a:r>
          </a:p>
          <a:p>
            <a:pPr marL="514350" indent="-514350">
              <a:buAutoNum type="arabicPeriod" startAt="4"/>
            </a:pPr>
            <a:r>
              <a:rPr lang="en-US" sz="2800" dirty="0">
                <a:ea typeface="ＭＳ Ｐゴシック" pitchFamily="34" charset="-128"/>
                <a:cs typeface="Lucida Sans Unicode" pitchFamily="34" charset="0"/>
              </a:rPr>
              <a:t>Describe how you would execute a program to improve employee engagement.</a:t>
            </a:r>
            <a:endParaRPr lang="en-IN" sz="2800" dirty="0"/>
          </a:p>
        </p:txBody>
      </p:sp>
    </p:spTree>
    <p:extLst>
      <p:ext uri="{BB962C8B-B14F-4D97-AF65-F5344CB8AC3E}">
        <p14:creationId xmlns:p14="http://schemas.microsoft.com/office/powerpoint/2010/main" val="297458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Explain, with examples, each of the steps in the strategic management process</a:t>
            </a:r>
            <a:endParaRPr lang="en-IN" sz="3400" dirty="0"/>
          </a:p>
        </p:txBody>
      </p:sp>
    </p:spTree>
    <p:extLst>
      <p:ext uri="{BB962C8B-B14F-4D97-AF65-F5344CB8AC3E}">
        <p14:creationId xmlns:p14="http://schemas.microsoft.com/office/powerpoint/2010/main" val="1585037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001000" cy="1097280"/>
          </a:xfrm>
        </p:spPr>
        <p:txBody>
          <a:bodyPr/>
          <a:lstStyle/>
          <a:p>
            <a:r>
              <a:rPr lang="en-US" dirty="0"/>
              <a:t>The Strategic Management Process </a:t>
            </a:r>
            <a:r>
              <a:rPr lang="en-US" sz="2000" b="0" dirty="0"/>
              <a:t>(1 of 2)</a:t>
            </a:r>
            <a:endParaRPr lang="en-IN" sz="2000" b="0" dirty="0"/>
          </a:p>
        </p:txBody>
      </p:sp>
      <p:sp>
        <p:nvSpPr>
          <p:cNvPr id="3" name="Content Placeholder 2"/>
          <p:cNvSpPr>
            <a:spLocks noGrp="1"/>
          </p:cNvSpPr>
          <p:nvPr>
            <p:ph idx="1"/>
          </p:nvPr>
        </p:nvSpPr>
        <p:spPr>
          <a:xfrm>
            <a:off x="457200" y="1600200"/>
            <a:ext cx="5562600" cy="4525963"/>
          </a:xfrm>
        </p:spPr>
        <p:txBody>
          <a:bodyPr/>
          <a:lstStyle/>
          <a:p>
            <a:r>
              <a:rPr lang="en-US" sz="2800" dirty="0"/>
              <a:t>Strategic Plan</a:t>
            </a:r>
          </a:p>
          <a:p>
            <a:r>
              <a:rPr lang="en-US" sz="2800" dirty="0"/>
              <a:t>The Basic Management Planning Process</a:t>
            </a:r>
          </a:p>
          <a:p>
            <a:pPr lvl="1"/>
            <a:r>
              <a:rPr lang="en-US" sz="2600" dirty="0"/>
              <a:t>Goals</a:t>
            </a:r>
          </a:p>
          <a:p>
            <a:pPr lvl="1"/>
            <a:r>
              <a:rPr lang="en-US" sz="2600" dirty="0"/>
              <a:t>Forecasts</a:t>
            </a:r>
          </a:p>
          <a:p>
            <a:pPr lvl="1"/>
            <a:r>
              <a:rPr lang="en-US" sz="2600" dirty="0"/>
              <a:t>Plan</a:t>
            </a:r>
          </a:p>
          <a:p>
            <a:pPr lvl="1"/>
            <a:r>
              <a:rPr lang="en-US" sz="2600" dirty="0"/>
              <a:t>Hierarchy of goals</a:t>
            </a:r>
          </a:p>
          <a:p>
            <a:r>
              <a:rPr lang="en-US" sz="2800" dirty="0"/>
              <a:t>Policies and Procedures</a:t>
            </a:r>
            <a:endParaRPr lang="en-IN" sz="2800" dirty="0"/>
          </a:p>
        </p:txBody>
      </p:sp>
      <p:pic>
        <p:nvPicPr>
          <p:cNvPr id="5" name="Picture 4" descr="A man spreads sauce on a pizza, standing next to an industrial oven."/>
          <p:cNvPicPr>
            <a:picLocks noChangeAspect="1"/>
          </p:cNvPicPr>
          <p:nvPr/>
        </p:nvPicPr>
        <p:blipFill>
          <a:blip r:embed="rId3" cstate="print"/>
          <a:stretch>
            <a:fillRect/>
          </a:stretch>
        </p:blipFill>
        <p:spPr>
          <a:xfrm>
            <a:off x="5562600" y="3200400"/>
            <a:ext cx="3129060" cy="2148146"/>
          </a:xfrm>
          <a:prstGeom prst="rect">
            <a:avLst/>
          </a:prstGeom>
        </p:spPr>
      </p:pic>
    </p:spTree>
    <p:extLst>
      <p:ext uri="{BB962C8B-B14F-4D97-AF65-F5344CB8AC3E}">
        <p14:creationId xmlns:p14="http://schemas.microsoft.com/office/powerpoint/2010/main" val="1889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44D75E-639C-4ECB-9272-A0B498388BB8}"/>
              </a:ext>
            </a:extLst>
          </p:cNvPr>
          <p:cNvSpPr>
            <a:spLocks noGrp="1"/>
          </p:cNvSpPr>
          <p:nvPr>
            <p:ph type="title"/>
          </p:nvPr>
        </p:nvSpPr>
        <p:spPr/>
        <p:txBody>
          <a:bodyPr/>
          <a:lstStyle/>
          <a:p>
            <a:r>
              <a:rPr lang="tr-TR" dirty="0" err="1"/>
              <a:t>Functions</a:t>
            </a:r>
            <a:r>
              <a:rPr lang="tr-TR" dirty="0"/>
              <a:t> of </a:t>
            </a:r>
            <a:r>
              <a:rPr lang="tr-TR" dirty="0" err="1"/>
              <a:t>management</a:t>
            </a:r>
            <a:endParaRPr lang="en-US" dirty="0"/>
          </a:p>
        </p:txBody>
      </p:sp>
      <p:pic>
        <p:nvPicPr>
          <p:cNvPr id="4" name="İçerik Yer Tutucusu 3">
            <a:extLst>
              <a:ext uri="{FF2B5EF4-FFF2-40B4-BE49-F238E27FC236}">
                <a16:creationId xmlns:a16="http://schemas.microsoft.com/office/drawing/2014/main" id="{9217044F-486A-4094-9741-B8AD4E33283B}"/>
              </a:ext>
            </a:extLst>
          </p:cNvPr>
          <p:cNvPicPr>
            <a:picLocks noGrp="1" noChangeAspect="1"/>
          </p:cNvPicPr>
          <p:nvPr>
            <p:ph idx="1"/>
          </p:nvPr>
        </p:nvPicPr>
        <p:blipFill>
          <a:blip r:embed="rId2"/>
          <a:stretch>
            <a:fillRect/>
          </a:stretch>
        </p:blipFill>
        <p:spPr>
          <a:xfrm>
            <a:off x="1447800" y="1676400"/>
            <a:ext cx="5455087" cy="4996708"/>
          </a:xfrm>
          <a:prstGeom prst="rect">
            <a:avLst/>
          </a:prstGeom>
        </p:spPr>
      </p:pic>
      <p:sp>
        <p:nvSpPr>
          <p:cNvPr id="7" name="Metin kutusu 6">
            <a:extLst>
              <a:ext uri="{FF2B5EF4-FFF2-40B4-BE49-F238E27FC236}">
                <a16:creationId xmlns:a16="http://schemas.microsoft.com/office/drawing/2014/main" id="{74E9AE2E-73CA-444B-9B6D-8413D6A359AA}"/>
              </a:ext>
            </a:extLst>
          </p:cNvPr>
          <p:cNvSpPr txBox="1"/>
          <p:nvPr/>
        </p:nvSpPr>
        <p:spPr>
          <a:xfrm>
            <a:off x="685800" y="1816108"/>
            <a:ext cx="2514600" cy="1631216"/>
          </a:xfrm>
          <a:prstGeom prst="rect">
            <a:avLst/>
          </a:prstGeom>
          <a:noFill/>
        </p:spPr>
        <p:txBody>
          <a:bodyPr wrap="square" rtlCol="0">
            <a:spAutoFit/>
          </a:bodyPr>
          <a:lstStyle/>
          <a:p>
            <a:r>
              <a:rPr kumimoji="0" lang="en-US" altLang="en-US" sz="2000" b="0" i="0" u="none" strike="noStrike" kern="1200" cap="none" spc="0" normalizeH="0" baseline="0" noProof="0">
                <a:ln>
                  <a:noFill/>
                </a:ln>
                <a:solidFill>
                  <a:prstClr val="black"/>
                </a:solidFill>
                <a:effectLst/>
                <a:uLnTx/>
                <a:uFillTx/>
                <a:latin typeface="Times-Bold" charset="0"/>
                <a:ea typeface="ＭＳ Ｐゴシック" pitchFamily="34" charset="-128"/>
                <a:cs typeface="+mn-cs"/>
              </a:rPr>
              <a:t>Establishing goals and standards; developing rules and procedures; developing plans and forecasts</a:t>
            </a:r>
            <a:endParaRPr lang="en-US" sz="2000" dirty="0" err="1"/>
          </a:p>
        </p:txBody>
      </p:sp>
      <p:sp>
        <p:nvSpPr>
          <p:cNvPr id="8" name="Metin kutusu 7">
            <a:extLst>
              <a:ext uri="{FF2B5EF4-FFF2-40B4-BE49-F238E27FC236}">
                <a16:creationId xmlns:a16="http://schemas.microsoft.com/office/drawing/2014/main" id="{12B69B07-96D2-45E3-A706-633181615752}"/>
              </a:ext>
            </a:extLst>
          </p:cNvPr>
          <p:cNvSpPr txBox="1"/>
          <p:nvPr/>
        </p:nvSpPr>
        <p:spPr>
          <a:xfrm>
            <a:off x="6324600" y="289917"/>
            <a:ext cx="2667000" cy="3477875"/>
          </a:xfrm>
          <a:prstGeom prst="rect">
            <a:avLst/>
          </a:prstGeom>
          <a:noFill/>
        </p:spPr>
        <p:txBody>
          <a:bodyPr wrap="square" rtlCol="0">
            <a:spAutoFit/>
          </a:bodyPr>
          <a:lstStyle/>
          <a:p>
            <a:r>
              <a:rPr kumimoji="0" lang="en-US" altLang="en-US" sz="2000" b="0" i="0" u="none" strike="noStrike" kern="1200" cap="none" spc="0" normalizeH="0" baseline="0" noProof="0">
                <a:ln>
                  <a:noFill/>
                </a:ln>
                <a:solidFill>
                  <a:prstClr val="black"/>
                </a:solidFill>
                <a:effectLst/>
                <a:uLnTx/>
                <a:uFillTx/>
                <a:latin typeface="Times-Bold" charset="0"/>
                <a:ea typeface="ＭＳ Ｐゴシック" pitchFamily="34" charset="-128"/>
                <a:cs typeface="+mn-cs"/>
              </a:rPr>
              <a:t>Giving each subordinate a specific task; establishing departments; delegating authority to subordinates; establishing channels of authority and communication; coordinating the work of subordinates</a:t>
            </a:r>
            <a:endParaRPr lang="en-US" sz="2000" dirty="0" err="1"/>
          </a:p>
        </p:txBody>
      </p:sp>
      <p:cxnSp>
        <p:nvCxnSpPr>
          <p:cNvPr id="10" name="Düz Ok Bağlayıcısı 9">
            <a:extLst>
              <a:ext uri="{FF2B5EF4-FFF2-40B4-BE49-F238E27FC236}">
                <a16:creationId xmlns:a16="http://schemas.microsoft.com/office/drawing/2014/main" id="{E221A4A8-3E64-406F-92E1-17C0B14E3234}"/>
              </a:ext>
            </a:extLst>
          </p:cNvPr>
          <p:cNvCxnSpPr>
            <a:cxnSpLocks/>
          </p:cNvCxnSpPr>
          <p:nvPr/>
        </p:nvCxnSpPr>
        <p:spPr>
          <a:xfrm>
            <a:off x="3200400" y="2028854"/>
            <a:ext cx="228600" cy="180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a:extLst>
              <a:ext uri="{FF2B5EF4-FFF2-40B4-BE49-F238E27FC236}">
                <a16:creationId xmlns:a16="http://schemas.microsoft.com/office/drawing/2014/main" id="{2F385FA9-64B7-4938-9B43-E962DBC2ED85}"/>
              </a:ext>
            </a:extLst>
          </p:cNvPr>
          <p:cNvCxnSpPr/>
          <p:nvPr/>
        </p:nvCxnSpPr>
        <p:spPr>
          <a:xfrm flipH="1">
            <a:off x="5943600" y="1724614"/>
            <a:ext cx="381000" cy="13995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Metin kutusu 14">
            <a:extLst>
              <a:ext uri="{FF2B5EF4-FFF2-40B4-BE49-F238E27FC236}">
                <a16:creationId xmlns:a16="http://schemas.microsoft.com/office/drawing/2014/main" id="{091E32D0-F09F-4580-8045-4A1BDC7F0629}"/>
              </a:ext>
            </a:extLst>
          </p:cNvPr>
          <p:cNvSpPr txBox="1"/>
          <p:nvPr/>
        </p:nvSpPr>
        <p:spPr>
          <a:xfrm>
            <a:off x="0" y="4200154"/>
            <a:ext cx="224111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Setting standards such as sales quotas, quality standards, or production levels; checking to see how actual performance compares with these standards; taking corrective action as needed. </a:t>
            </a:r>
          </a:p>
        </p:txBody>
      </p:sp>
      <p:sp>
        <p:nvSpPr>
          <p:cNvPr id="16" name="Metin kutusu 15">
            <a:extLst>
              <a:ext uri="{FF2B5EF4-FFF2-40B4-BE49-F238E27FC236}">
                <a16:creationId xmlns:a16="http://schemas.microsoft.com/office/drawing/2014/main" id="{A565CEBC-BC59-4B22-9926-B35D127A31F6}"/>
              </a:ext>
            </a:extLst>
          </p:cNvPr>
          <p:cNvSpPr txBox="1"/>
          <p:nvPr/>
        </p:nvSpPr>
        <p:spPr>
          <a:xfrm>
            <a:off x="5410200" y="5354316"/>
            <a:ext cx="3581400" cy="1015663"/>
          </a:xfrm>
          <a:prstGeom prst="rect">
            <a:avLst/>
          </a:prstGeom>
          <a:noFill/>
        </p:spPr>
        <p:txBody>
          <a:bodyPr wrap="square" rtlCol="0">
            <a:spAutoFit/>
          </a:bodyPr>
          <a:lstStyle/>
          <a:p>
            <a:r>
              <a:rPr kumimoji="0" lang="en-US" altLang="en-US" sz="2000" b="0" i="0" u="none" strike="noStrike" kern="1200" cap="none" spc="0" normalizeH="0" baseline="0" noProof="0">
                <a:ln>
                  <a:noFill/>
                </a:ln>
                <a:solidFill>
                  <a:prstClr val="black"/>
                </a:solidFill>
                <a:effectLst/>
                <a:uLnTx/>
                <a:uFillTx/>
                <a:latin typeface="Times-Bold" charset="0"/>
                <a:ea typeface="ＭＳ Ｐゴシック" pitchFamily="34" charset="-128"/>
                <a:cs typeface="+mn-cs"/>
              </a:rPr>
              <a:t>Getting others to get the job done; maintaining morale; motivating subordinates</a:t>
            </a:r>
            <a:endParaRPr lang="en-US" sz="2000" dirty="0" err="1"/>
          </a:p>
        </p:txBody>
      </p:sp>
      <p:cxnSp>
        <p:nvCxnSpPr>
          <p:cNvPr id="18" name="Düz Ok Bağlayıcısı 17">
            <a:extLst>
              <a:ext uri="{FF2B5EF4-FFF2-40B4-BE49-F238E27FC236}">
                <a16:creationId xmlns:a16="http://schemas.microsoft.com/office/drawing/2014/main" id="{B7112B53-A97E-4DEE-9447-E4B9534744BA}"/>
              </a:ext>
            </a:extLst>
          </p:cNvPr>
          <p:cNvCxnSpPr>
            <a:cxnSpLocks/>
          </p:cNvCxnSpPr>
          <p:nvPr/>
        </p:nvCxnSpPr>
        <p:spPr>
          <a:xfrm flipH="1" flipV="1">
            <a:off x="5181600" y="5867400"/>
            <a:ext cx="228600" cy="152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Düz Ok Bağlayıcısı 20">
            <a:extLst>
              <a:ext uri="{FF2B5EF4-FFF2-40B4-BE49-F238E27FC236}">
                <a16:creationId xmlns:a16="http://schemas.microsoft.com/office/drawing/2014/main" id="{DA9F729D-5AD6-4A1D-95C6-21F46F04F44E}"/>
              </a:ext>
            </a:extLst>
          </p:cNvPr>
          <p:cNvCxnSpPr/>
          <p:nvPr/>
        </p:nvCxnSpPr>
        <p:spPr>
          <a:xfrm flipV="1">
            <a:off x="2241113" y="5041892"/>
            <a:ext cx="228600" cy="533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173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of Goals</a:t>
            </a:r>
            <a:endParaRPr lang="en-IN" dirty="0"/>
          </a:p>
        </p:txBody>
      </p:sp>
      <p:pic>
        <p:nvPicPr>
          <p:cNvPr id="4" name="Picture 1" descr="Figure 3.1 Sample Hierarchy of goals diagram for a company. A hierarchy of goals has three levels. In the top level, the president has the following goal. double sales revenue to 16 million dollars in fiscal year 2019. The middle level consists of vice presidents. Each vice president has unique goals as follows. Vice president of sales, double sales in east, west, and south regions. Vice president of production, add one new production line at the plant. Vice president of human resources, add and train 6 salespeople. The bottom level consists of managers with different goals as follows. Sales manager, south region, hire 4 new salespeople and add 18 customers. Sales manager, east region, triple sales to government agencies. Sales manager, west region, move 6 Nevada salespeople to California market. Recruiting manager, identify and attract 20 good sales candidates. Training manager, train 6 new salespeople and retain all others within 4 month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261" y="1524000"/>
            <a:ext cx="8911478" cy="4358522"/>
          </a:xfrm>
        </p:spPr>
      </p:pic>
    </p:spTree>
    <p:extLst>
      <p:ext uri="{BB962C8B-B14F-4D97-AF65-F5344CB8AC3E}">
        <p14:creationId xmlns:p14="http://schemas.microsoft.com/office/powerpoint/2010/main" val="2514540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Planning</a:t>
            </a:r>
            <a:endParaRPr lang="en-IN" dirty="0"/>
          </a:p>
        </p:txBody>
      </p:sp>
      <p:sp>
        <p:nvSpPr>
          <p:cNvPr id="3" name="Content Placeholder 2"/>
          <p:cNvSpPr>
            <a:spLocks noGrp="1"/>
          </p:cNvSpPr>
          <p:nvPr>
            <p:ph idx="1"/>
          </p:nvPr>
        </p:nvSpPr>
        <p:spPr>
          <a:xfrm>
            <a:off x="457200" y="1600201"/>
            <a:ext cx="8229600" cy="2667000"/>
          </a:xfrm>
        </p:spPr>
        <p:txBody>
          <a:bodyPr/>
          <a:lstStyle/>
          <a:p>
            <a:r>
              <a:rPr lang="en-US" sz="2800" dirty="0"/>
              <a:t>Strategy</a:t>
            </a:r>
          </a:p>
          <a:p>
            <a:r>
              <a:rPr lang="en-US" sz="2800" dirty="0"/>
              <a:t>Strategic Management</a:t>
            </a:r>
          </a:p>
          <a:p>
            <a:r>
              <a:rPr lang="en-US" sz="2800" dirty="0"/>
              <a:t>Strategic Management Process</a:t>
            </a:r>
            <a:endParaRPr lang="en-IN" sz="2800" dirty="0"/>
          </a:p>
          <a:p>
            <a:r>
              <a:rPr lang="en-US" sz="2800" dirty="0"/>
              <a:t>Vision and Mission Statement</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9398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4290B4B-310C-47EE-B72E-B06ED4308265}"/>
              </a:ext>
            </a:extLst>
          </p:cNvPr>
          <p:cNvSpPr>
            <a:spLocks noGrp="1"/>
          </p:cNvSpPr>
          <p:nvPr>
            <p:ph idx="1"/>
          </p:nvPr>
        </p:nvSpPr>
        <p:spPr>
          <a:xfrm>
            <a:off x="495300" y="762000"/>
            <a:ext cx="8153400" cy="4525963"/>
          </a:xfrm>
        </p:spPr>
        <p:txBody>
          <a:bodyPr/>
          <a:lstStyle/>
          <a:p>
            <a:pPr eaLnBrk="1" hangingPunct="1"/>
            <a:r>
              <a:rPr lang="en-US" altLang="en-US" sz="2400" b="1" dirty="0">
                <a:latin typeface="Times-Bold" charset="0"/>
                <a:ea typeface="ＭＳ Ｐゴシック" pitchFamily="34" charset="-128"/>
              </a:rPr>
              <a:t>A strategy </a:t>
            </a:r>
            <a:r>
              <a:rPr lang="en-US" altLang="en-US" sz="2400" dirty="0">
                <a:latin typeface="Times-Bold" charset="0"/>
                <a:ea typeface="ＭＳ Ｐゴシック" pitchFamily="34" charset="-128"/>
              </a:rPr>
              <a:t>is a course of action the company can pursue to achieve its strategic aims.</a:t>
            </a:r>
          </a:p>
          <a:p>
            <a:pPr eaLnBrk="1" hangingPunct="1"/>
            <a:r>
              <a:rPr lang="en-US" altLang="en-US" sz="2400" b="1" dirty="0">
                <a:latin typeface="Times-Bold" charset="0"/>
                <a:ea typeface="ＭＳ Ｐゴシック" pitchFamily="34" charset="-128"/>
              </a:rPr>
              <a:t>Strategic</a:t>
            </a:r>
            <a:r>
              <a:rPr lang="en-US" altLang="en-US" sz="2400" b="1" baseline="0" dirty="0">
                <a:latin typeface="Times-Bold" charset="0"/>
                <a:ea typeface="ＭＳ Ｐゴシック" pitchFamily="34" charset="-128"/>
              </a:rPr>
              <a:t> management </a:t>
            </a:r>
            <a:r>
              <a:rPr lang="en-US" altLang="en-US" sz="2400" baseline="0" dirty="0">
                <a:latin typeface="Times-Bold" charset="0"/>
                <a:ea typeface="ＭＳ Ｐゴシック" pitchFamily="34" charset="-128"/>
              </a:rPr>
              <a:t>is the process of identifying and executing the organization’s strategic plan, by matching the company’s capabilities with the demands of its environment. </a:t>
            </a:r>
          </a:p>
          <a:p>
            <a:pPr eaLnBrk="1" hangingPunct="1"/>
            <a:r>
              <a:rPr lang="en-US" altLang="en-US" sz="2400" b="1" baseline="0" dirty="0">
                <a:latin typeface="Times-Bold" charset="0"/>
                <a:ea typeface="ＭＳ Ｐゴシック" pitchFamily="34" charset="-128"/>
              </a:rPr>
              <a:t>The strategic management</a:t>
            </a:r>
            <a:r>
              <a:rPr lang="en-US" altLang="en-US" sz="2400" baseline="0" dirty="0">
                <a:latin typeface="Times-Bold" charset="0"/>
                <a:ea typeface="ＭＳ Ｐゴシック" pitchFamily="34" charset="-128"/>
              </a:rPr>
              <a:t> process involves seven steps as shown on the next slide. </a:t>
            </a:r>
          </a:p>
          <a:p>
            <a:pPr eaLnBrk="1" hangingPunct="1"/>
            <a:r>
              <a:rPr lang="en-US" altLang="en-US" sz="2400" b="1" baseline="0" dirty="0">
                <a:latin typeface="Times-Bold" charset="0"/>
                <a:ea typeface="ＭＳ Ｐゴシック" pitchFamily="34" charset="-128"/>
              </a:rPr>
              <a:t>A vision </a:t>
            </a:r>
            <a:r>
              <a:rPr lang="en-US" altLang="en-US" sz="2400" baseline="0" dirty="0">
                <a:latin typeface="Times-Bold" charset="0"/>
                <a:ea typeface="ＭＳ Ｐゴシック" pitchFamily="34" charset="-128"/>
              </a:rPr>
              <a:t>statement is a general statement of the firm’s intended direction that shows, in broad terms, “what we want to become.”</a:t>
            </a:r>
          </a:p>
          <a:p>
            <a:pPr eaLnBrk="1" hangingPunct="1"/>
            <a:r>
              <a:rPr lang="en-US" altLang="en-US" sz="2400" b="1" baseline="0" dirty="0">
                <a:latin typeface="Times-Bold" charset="0"/>
                <a:ea typeface="ＭＳ Ｐゴシック" pitchFamily="34" charset="-128"/>
              </a:rPr>
              <a:t>A mission </a:t>
            </a:r>
            <a:r>
              <a:rPr lang="en-US" altLang="en-US" sz="2400" baseline="0" dirty="0">
                <a:latin typeface="Times-Bold" charset="0"/>
                <a:ea typeface="ＭＳ Ｐゴシック" pitchFamily="34" charset="-128"/>
              </a:rPr>
              <a:t>statement summarizes the answer to the question, “what business are we in?”</a:t>
            </a:r>
            <a:endParaRPr lang="en-US" altLang="en-US" sz="2400" dirty="0">
              <a:latin typeface="Times-Bold" charset="0"/>
              <a:ea typeface="ＭＳ Ｐゴシック" pitchFamily="34" charset="-128"/>
            </a:endParaRPr>
          </a:p>
          <a:p>
            <a:endParaRPr lang="en-US" sz="2400" dirty="0"/>
          </a:p>
        </p:txBody>
      </p:sp>
    </p:spTree>
    <p:extLst>
      <p:ext uri="{BB962C8B-B14F-4D97-AF65-F5344CB8AC3E}">
        <p14:creationId xmlns:p14="http://schemas.microsoft.com/office/powerpoint/2010/main" val="2669350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29D5D57-F0D4-4763-8CDE-EA34108F3A06}"/>
              </a:ext>
            </a:extLst>
          </p:cNvPr>
          <p:cNvSpPr>
            <a:spLocks noGrp="1"/>
          </p:cNvSpPr>
          <p:nvPr>
            <p:ph idx="1"/>
          </p:nvPr>
        </p:nvSpPr>
        <p:spPr/>
        <p:txBody>
          <a:bodyPr/>
          <a:lstStyle/>
          <a:p>
            <a:r>
              <a:rPr lang="en-US" b="1" u="sng" dirty="0"/>
              <a:t>The Strategic Management Process involves seven steps</a:t>
            </a:r>
            <a:r>
              <a:rPr lang="en-US" dirty="0"/>
              <a:t>. They are as follows:</a:t>
            </a:r>
          </a:p>
          <a:p>
            <a:pPr marL="0" indent="-180000">
              <a:buAutoNum type="arabicPeriod"/>
            </a:pPr>
            <a:r>
              <a:rPr lang="en-US" dirty="0"/>
              <a:t>Asking “where are we now?”</a:t>
            </a:r>
          </a:p>
          <a:p>
            <a:pPr marL="0" indent="-180000">
              <a:buAutoNum type="arabicPeriod"/>
            </a:pPr>
            <a:r>
              <a:rPr lang="en-US" dirty="0"/>
              <a:t>Evaluating the firm’s internal and external strengths,</a:t>
            </a:r>
            <a:r>
              <a:rPr lang="en-US" baseline="0" dirty="0"/>
              <a:t> weaknesses, opportunities, and threats (SWOT analysis)</a:t>
            </a:r>
          </a:p>
          <a:p>
            <a:pPr marL="0" indent="-180000">
              <a:buAutoNum type="arabicPeriod"/>
            </a:pPr>
            <a:r>
              <a:rPr lang="en-US" baseline="0" dirty="0"/>
              <a:t>Formulating a new business direction</a:t>
            </a:r>
          </a:p>
          <a:p>
            <a:pPr marL="0" indent="-180000">
              <a:buAutoNum type="arabicPeriod"/>
            </a:pPr>
            <a:r>
              <a:rPr lang="en-US" baseline="0" dirty="0"/>
              <a:t>Translating the mission into strategic goals</a:t>
            </a:r>
          </a:p>
          <a:p>
            <a:pPr marL="0" indent="-180000">
              <a:buAutoNum type="arabicPeriod"/>
            </a:pPr>
            <a:r>
              <a:rPr lang="en-US" baseline="0" dirty="0"/>
              <a:t>Formulating strategies or courses of action</a:t>
            </a:r>
          </a:p>
          <a:p>
            <a:pPr marL="0" indent="-180000">
              <a:buAutoNum type="arabicPeriod"/>
            </a:pPr>
            <a:r>
              <a:rPr lang="en-US" baseline="0" dirty="0"/>
              <a:t>Implementing the plan</a:t>
            </a:r>
          </a:p>
          <a:p>
            <a:pPr marL="0" indent="-180000">
              <a:buAutoNum type="arabicPeriod"/>
            </a:pPr>
            <a:r>
              <a:rPr lang="en-US" baseline="0" dirty="0"/>
              <a:t>Evaluating the strategic plan by looking at performance </a:t>
            </a:r>
            <a:endParaRPr lang="en-US" dirty="0"/>
          </a:p>
        </p:txBody>
      </p:sp>
    </p:spTree>
    <p:extLst>
      <p:ext uri="{BB962C8B-B14F-4D97-AF65-F5344CB8AC3E}">
        <p14:creationId xmlns:p14="http://schemas.microsoft.com/office/powerpoint/2010/main" val="428051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001000" cy="1097280"/>
          </a:xfrm>
        </p:spPr>
        <p:txBody>
          <a:bodyPr/>
          <a:lstStyle/>
          <a:p>
            <a:r>
              <a:rPr lang="en-US" dirty="0"/>
              <a:t>The Strategic Management Process</a:t>
            </a:r>
            <a:endParaRPr lang="en-IN" b="0" dirty="0"/>
          </a:p>
        </p:txBody>
      </p:sp>
      <p:pic>
        <p:nvPicPr>
          <p:cNvPr id="4" name="Picture 2" descr="The strategic management process has 7 steps divided into three phases. The strategic planning phase comprises the first five steps as follows. step 1, define the current business. step 2, perform external and internal audits. step 3, formulate a new direction. step 4, translate the mission into strategic goals. step 5, formulate strategies to achieve the strategic goals. The strategic execution phase consists of step 6, implement the strategies. The strategic evaluation phase consists of step 7, evaluate performanc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2320615"/>
            <a:ext cx="7908484" cy="2937185"/>
          </a:xfrm>
          <a:prstGeom prst="rect">
            <a:avLst/>
          </a:prstGeom>
        </p:spPr>
      </p:pic>
    </p:spTree>
    <p:extLst>
      <p:ext uri="{BB962C8B-B14F-4D97-AF65-F5344CB8AC3E}">
        <p14:creationId xmlns:p14="http://schemas.microsoft.com/office/powerpoint/2010/main" val="1135089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851428"/>
          </a:xfrm>
        </p:spPr>
        <p:txBody>
          <a:bodyPr anchor="t"/>
          <a:lstStyle/>
          <a:p>
            <a:r>
              <a:rPr lang="en-US" dirty="0"/>
              <a:t>Worksheet for Environmental Scanning</a:t>
            </a:r>
            <a:endParaRPr lang="en-IN" dirty="0"/>
          </a:p>
        </p:txBody>
      </p:sp>
      <p:pic>
        <p:nvPicPr>
          <p:cNvPr id="4" name="Content Placeholder 3" descr="A worksheet for environmental scanning has six sections for recording the following trends. economic trends, such as recession, inflation, employment, and monetary policies. competitive and market trends, such as market or customer trends, entry or exit of competitors, and new products from competitors. political trends, such as legislation and regulation or deregulation. technological trends, such as the introduction of new production or distribution technologies, rate of product obsolescence, and trends in availability of supplies and raw materials. social trends, such as demographic trends, mobility, education, and evolving values. geographic trends, such as operating or closing of new markets, and factors affecting current plant or office facilities location decisio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1046527"/>
            <a:ext cx="4004491" cy="5049473"/>
          </a:xfrm>
        </p:spPr>
      </p:pic>
      <p:sp>
        <p:nvSpPr>
          <p:cNvPr id="5" name="Metin kutusu 4">
            <a:extLst>
              <a:ext uri="{FF2B5EF4-FFF2-40B4-BE49-F238E27FC236}">
                <a16:creationId xmlns:a16="http://schemas.microsoft.com/office/drawing/2014/main" id="{AC2D59A8-4FCA-4637-BD33-F3842B385192}"/>
              </a:ext>
            </a:extLst>
          </p:cNvPr>
          <p:cNvSpPr txBox="1"/>
          <p:nvPr/>
        </p:nvSpPr>
        <p:spPr>
          <a:xfrm>
            <a:off x="6785065" y="1524001"/>
            <a:ext cx="1943826" cy="3139321"/>
          </a:xfrm>
          <a:prstGeom prst="rect">
            <a:avLst/>
          </a:prstGeom>
          <a:noFill/>
        </p:spPr>
        <p:txBody>
          <a:bodyPr wrap="square">
            <a:spAutoFit/>
          </a:bodyPr>
          <a:lstStyle/>
          <a:p>
            <a:r>
              <a:rPr lang="en-US" dirty="0"/>
              <a:t>competitive</a:t>
            </a:r>
            <a:r>
              <a:rPr lang="en-US" baseline="0" dirty="0"/>
              <a:t> intelligence and general information concerning the firm’s industry should be gathered by what is called “environmental scanning.</a:t>
            </a:r>
            <a:endParaRPr lang="en-US" dirty="0"/>
          </a:p>
        </p:txBody>
      </p:sp>
    </p:spTree>
    <p:extLst>
      <p:ext uri="{BB962C8B-B14F-4D97-AF65-F5344CB8AC3E}">
        <p14:creationId xmlns:p14="http://schemas.microsoft.com/office/powerpoint/2010/main" val="3511309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SWOT Matrix, with Generic Example</a:t>
            </a:r>
            <a:endParaRPr lang="en-IN" dirty="0"/>
          </a:p>
        </p:txBody>
      </p:sp>
      <p:sp>
        <p:nvSpPr>
          <p:cNvPr id="3" name="Content Placeholder 2"/>
          <p:cNvSpPr>
            <a:spLocks noGrp="1"/>
          </p:cNvSpPr>
          <p:nvPr>
            <p:ph idx="1"/>
          </p:nvPr>
        </p:nvSpPr>
        <p:spPr>
          <a:xfrm>
            <a:off x="457200" y="1447800"/>
            <a:ext cx="4114800" cy="4953000"/>
          </a:xfrm>
        </p:spPr>
        <p:txBody>
          <a:bodyPr/>
          <a:lstStyle/>
          <a:p>
            <a:pPr marL="0" indent="0">
              <a:buNone/>
            </a:pPr>
            <a:r>
              <a:rPr lang="en-IN" sz="2400" dirty="0"/>
              <a:t>Potential Strengths</a:t>
            </a:r>
          </a:p>
          <a:p>
            <a:pPr>
              <a:spcBef>
                <a:spcPts val="1000"/>
              </a:spcBef>
            </a:pPr>
            <a:r>
              <a:rPr lang="en-IN" sz="1800" dirty="0"/>
              <a:t>Market leadership</a:t>
            </a:r>
          </a:p>
          <a:p>
            <a:pPr>
              <a:spcBef>
                <a:spcPts val="1000"/>
              </a:spcBef>
            </a:pPr>
            <a:r>
              <a:rPr lang="en-IN" sz="1800" dirty="0"/>
              <a:t>Strong research and development</a:t>
            </a:r>
          </a:p>
          <a:p>
            <a:pPr>
              <a:spcBef>
                <a:spcPts val="1000"/>
              </a:spcBef>
            </a:pPr>
            <a:r>
              <a:rPr lang="en-IN" sz="1800" dirty="0"/>
              <a:t>High-quality products</a:t>
            </a:r>
          </a:p>
          <a:p>
            <a:pPr>
              <a:spcBef>
                <a:spcPts val="1000"/>
              </a:spcBef>
            </a:pPr>
            <a:r>
              <a:rPr lang="en-IN" sz="1800" dirty="0"/>
              <a:t>Cost advantages</a:t>
            </a:r>
          </a:p>
          <a:p>
            <a:pPr>
              <a:spcBef>
                <a:spcPts val="1000"/>
              </a:spcBef>
            </a:pPr>
            <a:r>
              <a:rPr lang="en-IN" sz="1800" dirty="0"/>
              <a:t>Patents</a:t>
            </a:r>
          </a:p>
          <a:p>
            <a:pPr marL="0" indent="0">
              <a:buNone/>
            </a:pPr>
            <a:r>
              <a:rPr lang="en-IN" sz="2400" dirty="0"/>
              <a:t>Potential Weaknesses</a:t>
            </a:r>
          </a:p>
          <a:p>
            <a:pPr>
              <a:spcBef>
                <a:spcPts val="1000"/>
              </a:spcBef>
            </a:pPr>
            <a:r>
              <a:rPr lang="en-IN" sz="1800" dirty="0"/>
              <a:t>Large inventories</a:t>
            </a:r>
          </a:p>
          <a:p>
            <a:pPr>
              <a:spcBef>
                <a:spcPts val="1000"/>
              </a:spcBef>
            </a:pPr>
            <a:r>
              <a:rPr lang="en-IN" sz="1800" dirty="0"/>
              <a:t>Excess capacity for market</a:t>
            </a:r>
          </a:p>
          <a:p>
            <a:pPr>
              <a:spcBef>
                <a:spcPts val="1000"/>
              </a:spcBef>
            </a:pPr>
            <a:r>
              <a:rPr lang="en-IN" sz="1800" dirty="0"/>
              <a:t>Management turnover</a:t>
            </a:r>
          </a:p>
          <a:p>
            <a:pPr>
              <a:spcBef>
                <a:spcPts val="1000"/>
              </a:spcBef>
            </a:pPr>
            <a:r>
              <a:rPr lang="en-IN" sz="1800" dirty="0"/>
              <a:t>Weak market image</a:t>
            </a:r>
          </a:p>
          <a:p>
            <a:pPr>
              <a:spcBef>
                <a:spcPts val="1000"/>
              </a:spcBef>
            </a:pPr>
            <a:r>
              <a:rPr lang="en-IN" sz="1800" dirty="0"/>
              <a:t>Lack of management depth</a:t>
            </a:r>
          </a:p>
        </p:txBody>
      </p:sp>
      <p:sp>
        <p:nvSpPr>
          <p:cNvPr id="4" name="Content Placeholder 3"/>
          <p:cNvSpPr>
            <a:spLocks noGrp="1"/>
          </p:cNvSpPr>
          <p:nvPr>
            <p:ph idx="13"/>
          </p:nvPr>
        </p:nvSpPr>
        <p:spPr>
          <a:xfrm>
            <a:off x="4724400" y="1447800"/>
            <a:ext cx="3962400" cy="4953000"/>
          </a:xfrm>
        </p:spPr>
        <p:txBody>
          <a:bodyPr/>
          <a:lstStyle/>
          <a:p>
            <a:pPr marL="0" indent="0">
              <a:buNone/>
            </a:pPr>
            <a:r>
              <a:rPr lang="en-IN" sz="2400" dirty="0"/>
              <a:t>Potential Opportunities</a:t>
            </a:r>
          </a:p>
          <a:p>
            <a:pPr>
              <a:spcBef>
                <a:spcPts val="1000"/>
              </a:spcBef>
            </a:pPr>
            <a:r>
              <a:rPr lang="en-IN" sz="1800" dirty="0"/>
              <a:t>New overseas markets</a:t>
            </a:r>
          </a:p>
          <a:p>
            <a:pPr>
              <a:spcBef>
                <a:spcPts val="1000"/>
              </a:spcBef>
            </a:pPr>
            <a:r>
              <a:rPr lang="en-IN" sz="1800" dirty="0"/>
              <a:t>Failing trade barriers</a:t>
            </a:r>
          </a:p>
          <a:p>
            <a:pPr>
              <a:spcBef>
                <a:spcPts val="1000"/>
              </a:spcBef>
            </a:pPr>
            <a:r>
              <a:rPr lang="en-IN" sz="1800" dirty="0"/>
              <a:t>Competitors failing</a:t>
            </a:r>
          </a:p>
          <a:p>
            <a:pPr>
              <a:spcBef>
                <a:spcPts val="1000"/>
              </a:spcBef>
            </a:pPr>
            <a:r>
              <a:rPr lang="en-IN" sz="1800" dirty="0"/>
              <a:t>Diversification</a:t>
            </a:r>
          </a:p>
          <a:p>
            <a:pPr>
              <a:spcBef>
                <a:spcPts val="1000"/>
              </a:spcBef>
            </a:pPr>
            <a:r>
              <a:rPr lang="en-IN" sz="1800" dirty="0"/>
              <a:t>Economy rebounding</a:t>
            </a:r>
          </a:p>
          <a:p>
            <a:pPr marL="0" indent="0">
              <a:buNone/>
            </a:pPr>
            <a:r>
              <a:rPr lang="en-IN" sz="2400" dirty="0"/>
              <a:t>Potential Threats</a:t>
            </a:r>
          </a:p>
          <a:p>
            <a:pPr>
              <a:spcBef>
                <a:spcPts val="1000"/>
              </a:spcBef>
            </a:pPr>
            <a:r>
              <a:rPr lang="en-IN" sz="1800" dirty="0"/>
              <a:t>Market saturation</a:t>
            </a:r>
          </a:p>
          <a:p>
            <a:pPr>
              <a:spcBef>
                <a:spcPts val="1000"/>
              </a:spcBef>
            </a:pPr>
            <a:r>
              <a:rPr lang="en-IN" sz="1800" dirty="0"/>
              <a:t>Threat of takeover</a:t>
            </a:r>
          </a:p>
          <a:p>
            <a:pPr>
              <a:spcBef>
                <a:spcPts val="1000"/>
              </a:spcBef>
            </a:pPr>
            <a:r>
              <a:rPr lang="en-IN" sz="1800" dirty="0"/>
              <a:t>Low-cost foreign competition</a:t>
            </a:r>
          </a:p>
          <a:p>
            <a:pPr>
              <a:spcBef>
                <a:spcPts val="1000"/>
              </a:spcBef>
            </a:pPr>
            <a:r>
              <a:rPr lang="en-IN" sz="1800" dirty="0"/>
              <a:t>Slower market growth</a:t>
            </a:r>
          </a:p>
          <a:p>
            <a:pPr>
              <a:spcBef>
                <a:spcPts val="1000"/>
              </a:spcBef>
            </a:pPr>
            <a:r>
              <a:rPr lang="en-IN" sz="1800" dirty="0"/>
              <a:t>Growing government regulation</a:t>
            </a:r>
            <a:endParaRPr lang="en-IN" dirty="0"/>
          </a:p>
        </p:txBody>
      </p:sp>
    </p:spTree>
    <p:extLst>
      <p:ext uri="{BB962C8B-B14F-4D97-AF65-F5344CB8AC3E}">
        <p14:creationId xmlns:p14="http://schemas.microsoft.com/office/powerpoint/2010/main" val="2005503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Strategies</a:t>
            </a:r>
            <a:endParaRPr lang="en-IN" dirty="0"/>
          </a:p>
        </p:txBody>
      </p:sp>
      <p:sp>
        <p:nvSpPr>
          <p:cNvPr id="3" name="Content Placeholder 2"/>
          <p:cNvSpPr>
            <a:spLocks noGrp="1"/>
          </p:cNvSpPr>
          <p:nvPr>
            <p:ph idx="1"/>
          </p:nvPr>
        </p:nvSpPr>
        <p:spPr/>
        <p:txBody>
          <a:bodyPr/>
          <a:lstStyle/>
          <a:p>
            <a:r>
              <a:rPr lang="en-US" sz="2800" dirty="0"/>
              <a:t>Corporate-Level Strategy</a:t>
            </a:r>
          </a:p>
          <a:p>
            <a:r>
              <a:rPr lang="en-US" sz="2800" dirty="0"/>
              <a:t>Competitive Advantage</a:t>
            </a:r>
          </a:p>
          <a:p>
            <a:r>
              <a:rPr lang="en-US" sz="2800" dirty="0"/>
              <a:t>Competitive Strategy</a:t>
            </a:r>
          </a:p>
          <a:p>
            <a:pPr lvl="1"/>
            <a:r>
              <a:rPr lang="en-US" sz="2600" dirty="0"/>
              <a:t>Cost leadership</a:t>
            </a:r>
          </a:p>
          <a:p>
            <a:pPr lvl="1"/>
            <a:r>
              <a:rPr lang="en-US" sz="2600" dirty="0"/>
              <a:t>Differentiation</a:t>
            </a:r>
          </a:p>
          <a:p>
            <a:pPr lvl="1"/>
            <a:r>
              <a:rPr lang="en-US" sz="2600" dirty="0"/>
              <a:t>Focus</a:t>
            </a:r>
          </a:p>
          <a:p>
            <a:r>
              <a:rPr lang="en-US" sz="2800" dirty="0"/>
              <a:t>Functional Strategy</a:t>
            </a:r>
            <a:endParaRPr lang="en-IN" sz="2800" dirty="0"/>
          </a:p>
        </p:txBody>
      </p:sp>
    </p:spTree>
    <p:extLst>
      <p:ext uri="{BB962C8B-B14F-4D97-AF65-F5344CB8AC3E}">
        <p14:creationId xmlns:p14="http://schemas.microsoft.com/office/powerpoint/2010/main" val="3613152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4">
            <a:extLst>
              <a:ext uri="{FF2B5EF4-FFF2-40B4-BE49-F238E27FC236}">
                <a16:creationId xmlns:a16="http://schemas.microsoft.com/office/drawing/2014/main" id="{930DDD1E-FEBC-4F85-9FF5-596B776261C3}"/>
              </a:ext>
            </a:extLst>
          </p:cNvPr>
          <p:cNvGraphicFramePr>
            <a:graphicFrameLocks noGrp="1"/>
          </p:cNvGraphicFramePr>
          <p:nvPr>
            <p:ph idx="1"/>
          </p:nvPr>
        </p:nvGraphicFramePr>
        <p:xfrm>
          <a:off x="457200" y="533400"/>
          <a:ext cx="8229600" cy="5125720"/>
        </p:xfrm>
        <a:graphic>
          <a:graphicData uri="http://schemas.openxmlformats.org/drawingml/2006/table">
            <a:tbl>
              <a:tblPr firstRow="1" bandRow="1">
                <a:tableStyleId>{3B4B98B0-60AC-42C2-AFA5-B58CD77FA1E5}</a:tableStyleId>
              </a:tblPr>
              <a:tblGrid>
                <a:gridCol w="2743200">
                  <a:extLst>
                    <a:ext uri="{9D8B030D-6E8A-4147-A177-3AD203B41FA5}">
                      <a16:colId xmlns:a16="http://schemas.microsoft.com/office/drawing/2014/main" val="1979898801"/>
                    </a:ext>
                  </a:extLst>
                </a:gridCol>
                <a:gridCol w="2743200">
                  <a:extLst>
                    <a:ext uri="{9D8B030D-6E8A-4147-A177-3AD203B41FA5}">
                      <a16:colId xmlns:a16="http://schemas.microsoft.com/office/drawing/2014/main" val="3611990557"/>
                    </a:ext>
                  </a:extLst>
                </a:gridCol>
                <a:gridCol w="2743200">
                  <a:extLst>
                    <a:ext uri="{9D8B030D-6E8A-4147-A177-3AD203B41FA5}">
                      <a16:colId xmlns:a16="http://schemas.microsoft.com/office/drawing/2014/main" val="262797281"/>
                    </a:ext>
                  </a:extLst>
                </a:gridCol>
              </a:tblGrid>
              <a:tr h="370840">
                <a:tc>
                  <a:txBody>
                    <a:bodyPr/>
                    <a:lstStyle/>
                    <a:p>
                      <a:pPr algn="l"/>
                      <a:r>
                        <a:rPr lang="en-US" b="1">
                          <a:effectLst/>
                        </a:rPr>
                        <a:t>Level of Strategy</a:t>
                      </a:r>
                      <a:endParaRPr lang="en-US">
                        <a:effectLst/>
                      </a:endParaRPr>
                    </a:p>
                  </a:txBody>
                  <a:tcPr anchor="ctr"/>
                </a:tc>
                <a:tc>
                  <a:txBody>
                    <a:bodyPr/>
                    <a:lstStyle/>
                    <a:p>
                      <a:pPr algn="ctr"/>
                      <a:r>
                        <a:rPr lang="en-US" b="1">
                          <a:effectLst/>
                        </a:rPr>
                        <a:t>Definition</a:t>
                      </a:r>
                      <a:endParaRPr lang="en-US">
                        <a:effectLst/>
                      </a:endParaRPr>
                    </a:p>
                  </a:txBody>
                  <a:tcPr anchor="ctr"/>
                </a:tc>
                <a:tc>
                  <a:txBody>
                    <a:bodyPr/>
                    <a:lstStyle/>
                    <a:p>
                      <a:pPr algn="ctr"/>
                      <a:r>
                        <a:rPr lang="en-US" b="1">
                          <a:effectLst/>
                        </a:rPr>
                        <a:t>Example</a:t>
                      </a:r>
                      <a:endParaRPr lang="en-US">
                        <a:effectLst/>
                      </a:endParaRPr>
                    </a:p>
                  </a:txBody>
                  <a:tcPr anchor="ctr"/>
                </a:tc>
                <a:extLst>
                  <a:ext uri="{0D108BD9-81ED-4DB2-BD59-A6C34878D82A}">
                    <a16:rowId xmlns:a16="http://schemas.microsoft.com/office/drawing/2014/main" val="2252002473"/>
                  </a:ext>
                </a:extLst>
              </a:tr>
              <a:tr h="370840">
                <a:tc>
                  <a:txBody>
                    <a:bodyPr/>
                    <a:lstStyle/>
                    <a:p>
                      <a:r>
                        <a:rPr lang="en-US" b="1">
                          <a:effectLst/>
                        </a:rPr>
                        <a:t>Corporate strategy</a:t>
                      </a:r>
                      <a:endParaRPr lang="en-US">
                        <a:effectLst/>
                      </a:endParaRPr>
                    </a:p>
                  </a:txBody>
                  <a:tcPr anchor="ctr"/>
                </a:tc>
                <a:tc>
                  <a:txBody>
                    <a:bodyPr/>
                    <a:lstStyle/>
                    <a:p>
                      <a:r>
                        <a:rPr lang="en-US" b="1">
                          <a:effectLst/>
                        </a:rPr>
                        <a:t>Market definition</a:t>
                      </a:r>
                      <a:endParaRPr lang="en-US">
                        <a:effectLst/>
                      </a:endParaRPr>
                    </a:p>
                  </a:txBody>
                  <a:tcPr anchor="ctr"/>
                </a:tc>
                <a:tc>
                  <a:txBody>
                    <a:bodyPr/>
                    <a:lstStyle/>
                    <a:p>
                      <a:r>
                        <a:rPr lang="en-US" b="1">
                          <a:effectLst/>
                        </a:rPr>
                        <a:t>Diversification into new product or geographic markets</a:t>
                      </a:r>
                      <a:endParaRPr lang="en-US">
                        <a:effectLst/>
                      </a:endParaRPr>
                    </a:p>
                  </a:txBody>
                  <a:tcPr anchor="ctr"/>
                </a:tc>
                <a:extLst>
                  <a:ext uri="{0D108BD9-81ED-4DB2-BD59-A6C34878D82A}">
                    <a16:rowId xmlns:a16="http://schemas.microsoft.com/office/drawing/2014/main" val="3615426817"/>
                  </a:ext>
                </a:extLst>
              </a:tr>
              <a:tr h="370840">
                <a:tc>
                  <a:txBody>
                    <a:bodyPr/>
                    <a:lstStyle/>
                    <a:p>
                      <a:r>
                        <a:rPr lang="en-US" b="1">
                          <a:effectLst/>
                        </a:rPr>
                        <a:t>Business strategy</a:t>
                      </a:r>
                      <a:endParaRPr lang="en-US">
                        <a:effectLst/>
                      </a:endParaRPr>
                    </a:p>
                  </a:txBody>
                  <a:tcPr anchor="ctr"/>
                </a:tc>
                <a:tc>
                  <a:txBody>
                    <a:bodyPr/>
                    <a:lstStyle/>
                    <a:p>
                      <a:r>
                        <a:rPr lang="en-US" b="1">
                          <a:effectLst/>
                        </a:rPr>
                        <a:t>Market navigation</a:t>
                      </a:r>
                      <a:endParaRPr lang="en-US">
                        <a:effectLst/>
                      </a:endParaRPr>
                    </a:p>
                  </a:txBody>
                  <a:tcPr anchor="ctr"/>
                </a:tc>
                <a:tc>
                  <a:txBody>
                    <a:bodyPr/>
                    <a:lstStyle/>
                    <a:p>
                      <a:r>
                        <a:rPr lang="en-US" b="1">
                          <a:effectLst/>
                        </a:rPr>
                        <a:t>Attempts to secure competitive advantage in existing product or geographic markets</a:t>
                      </a:r>
                      <a:endParaRPr lang="en-US">
                        <a:effectLst/>
                      </a:endParaRPr>
                    </a:p>
                  </a:txBody>
                  <a:tcPr anchor="ctr"/>
                </a:tc>
                <a:extLst>
                  <a:ext uri="{0D108BD9-81ED-4DB2-BD59-A6C34878D82A}">
                    <a16:rowId xmlns:a16="http://schemas.microsoft.com/office/drawing/2014/main" val="445445632"/>
                  </a:ext>
                </a:extLst>
              </a:tr>
              <a:tr h="370840">
                <a:tc>
                  <a:txBody>
                    <a:bodyPr/>
                    <a:lstStyle/>
                    <a:p>
                      <a:r>
                        <a:rPr lang="en-US" b="1">
                          <a:effectLst/>
                        </a:rPr>
                        <a:t>Functional strategy</a:t>
                      </a:r>
                      <a:endParaRPr lang="en-US">
                        <a:effectLst/>
                      </a:endParaRPr>
                    </a:p>
                  </a:txBody>
                  <a:tcPr anchor="ctr"/>
                </a:tc>
                <a:tc>
                  <a:txBody>
                    <a:bodyPr/>
                    <a:lstStyle/>
                    <a:p>
                      <a:r>
                        <a:rPr lang="en-US" b="1">
                          <a:effectLst/>
                        </a:rPr>
                        <a:t>Support of corporate strategy and business strategy</a:t>
                      </a:r>
                      <a:endParaRPr lang="en-US">
                        <a:effectLst/>
                      </a:endParaRPr>
                    </a:p>
                  </a:txBody>
                  <a:tcPr anchor="ctr"/>
                </a:tc>
                <a:tc>
                  <a:txBody>
                    <a:bodyPr/>
                    <a:lstStyle/>
                    <a:p>
                      <a:r>
                        <a:rPr lang="en-US" b="1">
                          <a:effectLst/>
                        </a:rPr>
                        <a:t>Information systems, human resource practices, and production processes that facilitate achievement of corporate and business strategy</a:t>
                      </a:r>
                      <a:endParaRPr lang="en-US">
                        <a:effectLst/>
                      </a:endParaRPr>
                    </a:p>
                  </a:txBody>
                  <a:tcPr anchor="ctr"/>
                </a:tc>
                <a:extLst>
                  <a:ext uri="{0D108BD9-81ED-4DB2-BD59-A6C34878D82A}">
                    <a16:rowId xmlns:a16="http://schemas.microsoft.com/office/drawing/2014/main" val="2680802777"/>
                  </a:ext>
                </a:extLst>
              </a:tr>
              <a:tr h="193040">
                <a:tc>
                  <a:txBody>
                    <a:bodyPr/>
                    <a:lstStyle/>
                    <a:p>
                      <a:pPr algn="l"/>
                      <a:r>
                        <a:rPr lang="en-US" b="1" dirty="0">
                          <a:effectLst/>
                        </a:rPr>
                        <a:t>Level of Strategy</a:t>
                      </a:r>
                      <a:endParaRPr lang="en-US" dirty="0">
                        <a:effectLst/>
                      </a:endParaRPr>
                    </a:p>
                  </a:txBody>
                  <a:tcPr anchor="ctr"/>
                </a:tc>
                <a:tc>
                  <a:txBody>
                    <a:bodyPr/>
                    <a:lstStyle/>
                    <a:p>
                      <a:pPr algn="ctr"/>
                      <a:r>
                        <a:rPr lang="en-US" b="1" dirty="0">
                          <a:effectLst/>
                        </a:rPr>
                        <a:t>Definition</a:t>
                      </a:r>
                      <a:endParaRPr lang="en-US" dirty="0">
                        <a:effectLst/>
                      </a:endParaRPr>
                    </a:p>
                  </a:txBody>
                  <a:tcPr anchor="ctr"/>
                </a:tc>
                <a:tc>
                  <a:txBody>
                    <a:bodyPr/>
                    <a:lstStyle/>
                    <a:p>
                      <a:pPr algn="ctr"/>
                      <a:r>
                        <a:rPr lang="en-US" b="1" dirty="0">
                          <a:effectLst/>
                        </a:rPr>
                        <a:t>Example</a:t>
                      </a:r>
                      <a:endParaRPr lang="en-US" dirty="0">
                        <a:effectLst/>
                      </a:endParaRPr>
                    </a:p>
                  </a:txBody>
                  <a:tcPr anchor="ctr"/>
                </a:tc>
                <a:extLst>
                  <a:ext uri="{0D108BD9-81ED-4DB2-BD59-A6C34878D82A}">
                    <a16:rowId xmlns:a16="http://schemas.microsoft.com/office/drawing/2014/main" val="2550045611"/>
                  </a:ext>
                </a:extLst>
              </a:tr>
            </a:tbl>
          </a:graphicData>
        </a:graphic>
      </p:graphicFrame>
    </p:spTree>
    <p:extLst>
      <p:ext uri="{BB962C8B-B14F-4D97-AF65-F5344CB8AC3E}">
        <p14:creationId xmlns:p14="http://schemas.microsoft.com/office/powerpoint/2010/main" val="482739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9F090F5-1741-4B75-8CD3-DBBDAEF5CB3A}"/>
              </a:ext>
            </a:extLst>
          </p:cNvPr>
          <p:cNvSpPr>
            <a:spLocks noGrp="1"/>
          </p:cNvSpPr>
          <p:nvPr>
            <p:ph idx="1"/>
          </p:nvPr>
        </p:nvSpPr>
        <p:spPr/>
        <p:txBody>
          <a:bodyPr/>
          <a:lstStyle/>
          <a:p>
            <a:r>
              <a:rPr lang="en-US" sz="2000" b="1" dirty="0"/>
              <a:t>A corporate-level</a:t>
            </a:r>
            <a:r>
              <a:rPr lang="en-US" sz="2000" b="1" baseline="0" dirty="0"/>
              <a:t> strategy is </a:t>
            </a:r>
            <a:r>
              <a:rPr lang="en-US" baseline="0" dirty="0"/>
              <a:t>the type of strategy that identifies the portfolio of businesses that, in total, comprise the company and the ways in which these businesses relate to each other. </a:t>
            </a:r>
          </a:p>
          <a:p>
            <a:r>
              <a:rPr lang="en-US" baseline="0" dirty="0"/>
              <a:t>For example: </a:t>
            </a:r>
          </a:p>
          <a:p>
            <a:r>
              <a:rPr lang="en-US" baseline="0" dirty="0"/>
              <a:t>A concentration (single-business) corporate strategy offers one product/service in one market. </a:t>
            </a:r>
          </a:p>
          <a:p>
            <a:r>
              <a:rPr lang="en-US" baseline="0" dirty="0"/>
              <a:t>A diversification corporate strategy means the firm will expand by adding new product lines.</a:t>
            </a:r>
          </a:p>
          <a:p>
            <a:r>
              <a:rPr lang="en-US" baseline="0" dirty="0"/>
              <a:t>A vertical integration strategy means the firm expands by producing its own raw materials (for example).</a:t>
            </a:r>
          </a:p>
          <a:p>
            <a:r>
              <a:rPr lang="en-US" baseline="0" dirty="0"/>
              <a:t>A consolidation strategy is when the company reduces its size.</a:t>
            </a:r>
          </a:p>
          <a:p>
            <a:r>
              <a:rPr lang="en-US" baseline="0" dirty="0"/>
              <a:t>A geographic expansion means the company expands locations abroad. </a:t>
            </a:r>
          </a:p>
          <a:p>
            <a:endParaRPr lang="en-US" dirty="0"/>
          </a:p>
        </p:txBody>
      </p:sp>
    </p:spTree>
    <p:extLst>
      <p:ext uri="{BB962C8B-B14F-4D97-AF65-F5344CB8AC3E}">
        <p14:creationId xmlns:p14="http://schemas.microsoft.com/office/powerpoint/2010/main" val="1194321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2517E4-A952-4145-B3B2-FFB619A48C3F}"/>
              </a:ext>
            </a:extLst>
          </p:cNvPr>
          <p:cNvSpPr>
            <a:spLocks noGrp="1"/>
          </p:cNvSpPr>
          <p:nvPr>
            <p:ph type="title"/>
          </p:nvPr>
        </p:nvSpPr>
        <p:spPr>
          <a:xfrm>
            <a:off x="457200" y="215372"/>
            <a:ext cx="8229600" cy="1689628"/>
          </a:xfrm>
        </p:spPr>
        <p:txBody>
          <a:bodyPr/>
          <a:lstStyle/>
          <a:p>
            <a:br>
              <a:rPr lang="tr-TR" altLang="en-US" sz="2400" b="0" dirty="0">
                <a:solidFill>
                  <a:prstClr val="black"/>
                </a:solidFill>
                <a:latin typeface="Times-Bold" charset="0"/>
                <a:ea typeface="ＭＳ Ｐゴシック" pitchFamily="34" charset="-128"/>
                <a:cs typeface="+mn-cs"/>
              </a:rPr>
            </a:br>
            <a:br>
              <a:rPr lang="tr-TR" altLang="en-US" sz="2400" b="0" dirty="0">
                <a:solidFill>
                  <a:prstClr val="black"/>
                </a:solidFill>
                <a:latin typeface="Times-Bold" charset="0"/>
                <a:ea typeface="ＭＳ Ｐゴシック" pitchFamily="34" charset="-128"/>
                <a:cs typeface="+mn-cs"/>
              </a:rPr>
            </a:br>
            <a:r>
              <a:rPr lang="en-US" altLang="en-US" sz="3200" b="0" dirty="0">
                <a:solidFill>
                  <a:prstClr val="black"/>
                </a:solidFill>
                <a:latin typeface="Times-Bold" charset="0"/>
                <a:ea typeface="ＭＳ Ｐゴシック" pitchFamily="34" charset="-128"/>
                <a:cs typeface="+mn-cs"/>
              </a:rPr>
              <a:t>To</a:t>
            </a:r>
            <a:r>
              <a:rPr lang="en-US" altLang="en-US" sz="3600" b="0" dirty="0">
                <a:solidFill>
                  <a:prstClr val="black"/>
                </a:solidFill>
                <a:latin typeface="Times-Bold" charset="0"/>
                <a:ea typeface="ＭＳ Ｐゴシック" pitchFamily="34" charset="-128"/>
                <a:cs typeface="+mn-cs"/>
              </a:rPr>
              <a:t> understand </a:t>
            </a:r>
            <a:r>
              <a:rPr lang="en-US" altLang="en-US" sz="3600" dirty="0">
                <a:solidFill>
                  <a:prstClr val="black"/>
                </a:solidFill>
                <a:latin typeface="Times-Bold" charset="0"/>
                <a:ea typeface="ＭＳ Ｐゴシック" pitchFamily="34" charset="-128"/>
                <a:cs typeface="+mn-cs"/>
              </a:rPr>
              <a:t>human resources management</a:t>
            </a:r>
            <a:r>
              <a:rPr lang="en-US" altLang="en-US" sz="3600" b="0" dirty="0">
                <a:solidFill>
                  <a:prstClr val="black"/>
                </a:solidFill>
                <a:latin typeface="Times-Bold" charset="0"/>
                <a:ea typeface="ＭＳ Ｐゴシック" pitchFamily="34" charset="-128"/>
                <a:cs typeface="+mn-cs"/>
              </a:rPr>
              <a:t>, we should first review what managers do</a:t>
            </a:r>
            <a:r>
              <a:rPr lang="tr-TR" altLang="en-US" sz="3600" b="0" dirty="0">
                <a:solidFill>
                  <a:prstClr val="black"/>
                </a:solidFill>
                <a:latin typeface="Times-Bold" charset="0"/>
                <a:ea typeface="ＭＳ Ｐゴシック" pitchFamily="34" charset="-128"/>
                <a:cs typeface="+mn-cs"/>
              </a:rPr>
              <a:t>…</a:t>
            </a:r>
            <a:endParaRPr lang="en-US" dirty="0"/>
          </a:p>
        </p:txBody>
      </p:sp>
      <p:sp>
        <p:nvSpPr>
          <p:cNvPr id="3" name="İçerik Yer Tutucusu 2">
            <a:extLst>
              <a:ext uri="{FF2B5EF4-FFF2-40B4-BE49-F238E27FC236}">
                <a16:creationId xmlns:a16="http://schemas.microsoft.com/office/drawing/2014/main" id="{2E5B5681-598B-453B-B8B0-F34CCEDD1A24}"/>
              </a:ext>
            </a:extLst>
          </p:cNvPr>
          <p:cNvSpPr>
            <a:spLocks noGrp="1"/>
          </p:cNvSpPr>
          <p:nvPr>
            <p:ph idx="1"/>
          </p:nvPr>
        </p:nvSpPr>
        <p:spPr>
          <a:xfrm>
            <a:off x="228600" y="1905000"/>
            <a:ext cx="8458200" cy="4419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Managers</a:t>
            </a: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People who are responsible for accomplishing the organization’s goals through directing the efforts of people within an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Organization</a:t>
            </a: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An entity that consists of people with formally assigned roles who work together to achieve organizational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Staffing</a:t>
            </a: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Determining what types of people should be hired; </a:t>
            </a:r>
            <a:endParaRPr kumimoji="0" lang="tr-TR"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recruiting prospective employees;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selecting employees;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setting performance standards;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compensating employees; </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evaluating performance; </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counseling employees;</a:t>
            </a:r>
            <a:endParaRPr kumimoji="0" lang="tr-TR"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 training and developing employees.</a:t>
            </a:r>
          </a:p>
          <a:p>
            <a:endParaRPr lang="en-US" dirty="0"/>
          </a:p>
        </p:txBody>
      </p:sp>
    </p:spTree>
    <p:extLst>
      <p:ext uri="{BB962C8B-B14F-4D97-AF65-F5344CB8AC3E}">
        <p14:creationId xmlns:p14="http://schemas.microsoft.com/office/powerpoint/2010/main" val="643590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5A991C-BFE7-4E1B-B65D-CBA9AB7066A7}"/>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C917CBE1-F856-4E76-B6B1-38CC53FC3AA3}"/>
              </a:ext>
            </a:extLst>
          </p:cNvPr>
          <p:cNvSpPr>
            <a:spLocks noGrp="1"/>
          </p:cNvSpPr>
          <p:nvPr>
            <p:ph idx="1"/>
          </p:nvPr>
        </p:nvSpPr>
        <p:spPr/>
        <p:txBody>
          <a:bodyPr/>
          <a:lstStyle/>
          <a:p>
            <a:endParaRPr lang="en-US"/>
          </a:p>
        </p:txBody>
      </p:sp>
      <p:pic>
        <p:nvPicPr>
          <p:cNvPr id="1026" name="Picture 2" descr="Concentration Strategies – Strategic Management">
            <a:extLst>
              <a:ext uri="{FF2B5EF4-FFF2-40B4-BE49-F238E27FC236}">
                <a16:creationId xmlns:a16="http://schemas.microsoft.com/office/drawing/2014/main" id="{17838E56-6855-4461-86B1-5E754869C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55880"/>
            <a:ext cx="9144000" cy="642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01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3793164-BE54-4F18-9B0D-ACD74DAB2377}"/>
              </a:ext>
            </a:extLst>
          </p:cNvPr>
          <p:cNvSpPr>
            <a:spLocks noGrp="1"/>
          </p:cNvSpPr>
          <p:nvPr>
            <p:ph idx="1"/>
          </p:nvPr>
        </p:nvSpPr>
        <p:spPr/>
        <p:txBody>
          <a:bodyPr/>
          <a:lstStyle/>
          <a:p>
            <a:r>
              <a:rPr lang="en-US" dirty="0"/>
              <a:t>A competitive advantage is any factor(s) that allow an organization to differentiate its product or service from those of its competitors to increase market share. </a:t>
            </a:r>
          </a:p>
          <a:p>
            <a:endParaRPr lang="en-US" dirty="0"/>
          </a:p>
          <a:p>
            <a:r>
              <a:rPr lang="en-US" dirty="0"/>
              <a:t>A competitive strategy is a strategy that identifies how to build and strengthen the business’s long-term competitive position in the marketplace. </a:t>
            </a:r>
          </a:p>
          <a:p>
            <a:endParaRPr lang="en-US" dirty="0"/>
          </a:p>
          <a:p>
            <a:r>
              <a:rPr lang="en-US" dirty="0"/>
              <a:t>The standard competitive strategies include: (1) Cost leadership (becoming the low-cost leader), or (2) Differentiation (firm is unique in the industry), or (3) Focus (where firm has carved out a niche and serves a smaller target-market).</a:t>
            </a:r>
          </a:p>
          <a:p>
            <a:endParaRPr lang="en-US" dirty="0"/>
          </a:p>
          <a:p>
            <a:r>
              <a:rPr lang="en-US" dirty="0"/>
              <a:t>A functional strategy is a department’s functional strategy, which identifies what the department must do in terms of specific departmental policies and practices to help the business accomplish its competitive goals.</a:t>
            </a:r>
          </a:p>
          <a:p>
            <a:endParaRPr lang="en-US" dirty="0"/>
          </a:p>
        </p:txBody>
      </p:sp>
    </p:spTree>
    <p:extLst>
      <p:ext uri="{BB962C8B-B14F-4D97-AF65-F5344CB8AC3E}">
        <p14:creationId xmlns:p14="http://schemas.microsoft.com/office/powerpoint/2010/main" val="3158830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Strategy at Each Company Level</a:t>
            </a:r>
            <a:endParaRPr lang="en-IN" dirty="0"/>
          </a:p>
        </p:txBody>
      </p:sp>
      <p:pic>
        <p:nvPicPr>
          <p:cNvPr id="3" name="Picture 2" descr="A hierarchy shows strategies at each company level. The corporate level strategy focuses on the question, what business are we in? Each business within the corporation has a competitive strategy focused on how it will compete, and the departments within each business have functional strategies focused on how they will support the business’s competitive strateg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52600"/>
            <a:ext cx="8254626" cy="4258042"/>
          </a:xfrm>
          <a:prstGeom prst="rect">
            <a:avLst/>
          </a:prstGeom>
        </p:spPr>
      </p:pic>
    </p:spTree>
    <p:extLst>
      <p:ext uri="{BB962C8B-B14F-4D97-AF65-F5344CB8AC3E}">
        <p14:creationId xmlns:p14="http://schemas.microsoft.com/office/powerpoint/2010/main" val="1317018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Managers’ Role in Strategic Planning</a:t>
            </a:r>
            <a:endParaRPr lang="en-IN" dirty="0"/>
          </a:p>
        </p:txBody>
      </p:sp>
      <p:sp>
        <p:nvSpPr>
          <p:cNvPr id="3" name="Content Placeholder 2"/>
          <p:cNvSpPr>
            <a:spLocks noGrp="1"/>
          </p:cNvSpPr>
          <p:nvPr>
            <p:ph idx="1"/>
          </p:nvPr>
        </p:nvSpPr>
        <p:spPr>
          <a:xfrm>
            <a:off x="457200" y="1600201"/>
            <a:ext cx="8229600" cy="2334702"/>
          </a:xfrm>
        </p:spPr>
        <p:txBody>
          <a:bodyPr/>
          <a:lstStyle/>
          <a:p>
            <a:r>
              <a:rPr lang="en-US" sz="2800" dirty="0"/>
              <a:t>Devise a Plan</a:t>
            </a:r>
          </a:p>
          <a:p>
            <a:r>
              <a:rPr lang="en-US" sz="2800" dirty="0"/>
              <a:t>Obtain Competitive Intelligence</a:t>
            </a:r>
          </a:p>
          <a:p>
            <a:r>
              <a:rPr lang="en-US" sz="2800" dirty="0"/>
              <a:t>Identify Strengths and Weaknesses</a:t>
            </a:r>
            <a:endParaRPr lang="en-IN" sz="2800" dirty="0"/>
          </a:p>
          <a:p>
            <a:r>
              <a:rPr lang="en-US" sz="2800" dirty="0"/>
              <a:t>Participate in Communication</a:t>
            </a:r>
          </a:p>
        </p:txBody>
      </p:sp>
      <p:pic>
        <p:nvPicPr>
          <p:cNvPr id="5" name="Picture 4" descr="Technicians inspect a jet turbine."/>
          <p:cNvPicPr>
            <a:picLocks noChangeAspect="1"/>
          </p:cNvPicPr>
          <p:nvPr/>
        </p:nvPicPr>
        <p:blipFill>
          <a:blip r:embed="rId3" cstate="print"/>
          <a:stretch>
            <a:fillRect/>
          </a:stretch>
        </p:blipFill>
        <p:spPr>
          <a:xfrm>
            <a:off x="2286000" y="4038600"/>
            <a:ext cx="3657600" cy="2435115"/>
          </a:xfrm>
          <a:prstGeom prst="rect">
            <a:avLst/>
          </a:prstGeom>
        </p:spPr>
      </p:pic>
    </p:spTree>
    <p:extLst>
      <p:ext uri="{BB962C8B-B14F-4D97-AF65-F5344CB8AC3E}">
        <p14:creationId xmlns:p14="http://schemas.microsoft.com/office/powerpoint/2010/main" val="4216667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3143251"/>
          </a:xfrm>
        </p:spPr>
        <p:txBody>
          <a:bodyPr/>
          <a:lstStyle/>
          <a:p>
            <a:pPr algn="ctr"/>
            <a:r>
              <a:rPr lang="en-US" sz="3400" dirty="0"/>
              <a:t>Define strategic human resource management, and give an example of strategic human resource management in practice</a:t>
            </a:r>
            <a:endParaRPr lang="en-IN" sz="3400" dirty="0"/>
          </a:p>
        </p:txBody>
      </p:sp>
    </p:spTree>
    <p:extLst>
      <p:ext uri="{BB962C8B-B14F-4D97-AF65-F5344CB8AC3E}">
        <p14:creationId xmlns:p14="http://schemas.microsoft.com/office/powerpoint/2010/main" val="42797588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Strategic Human Resource Management?</a:t>
            </a:r>
            <a:endParaRPr lang="en-IN" dirty="0"/>
          </a:p>
        </p:txBody>
      </p:sp>
      <p:sp>
        <p:nvSpPr>
          <p:cNvPr id="3" name="Content Placeholder 2"/>
          <p:cNvSpPr>
            <a:spLocks noGrp="1"/>
          </p:cNvSpPr>
          <p:nvPr>
            <p:ph idx="1"/>
          </p:nvPr>
        </p:nvSpPr>
        <p:spPr/>
        <p:txBody>
          <a:bodyPr/>
          <a:lstStyle/>
          <a:p>
            <a:r>
              <a:rPr lang="en-US" sz="2800" dirty="0"/>
              <a:t>Formulate strategic plans</a:t>
            </a:r>
          </a:p>
          <a:p>
            <a:r>
              <a:rPr lang="en-US" sz="2800" dirty="0"/>
              <a:t>Ensure employee competencies and behaviors</a:t>
            </a:r>
          </a:p>
          <a:p>
            <a:r>
              <a:rPr lang="en-US" sz="2800" dirty="0"/>
              <a:t>HR strategies, policies, and practices</a:t>
            </a:r>
            <a:endParaRPr lang="en-IN" sz="2800" dirty="0"/>
          </a:p>
        </p:txBody>
      </p:sp>
    </p:spTree>
    <p:extLst>
      <p:ext uri="{BB962C8B-B14F-4D97-AF65-F5344CB8AC3E}">
        <p14:creationId xmlns:p14="http://schemas.microsoft.com/office/powerpoint/2010/main" val="36349619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HR Strategy Model</a:t>
            </a:r>
            <a:endParaRPr lang="en-IN" dirty="0"/>
          </a:p>
        </p:txBody>
      </p:sp>
      <p:pic>
        <p:nvPicPr>
          <p:cNvPr id="5" name="Picture 4" descr="A diagram shows that a company’s goals determine employee competencies and behaviors so that the company can achieve its strategic goals. These employee characteristics are identified and cultivated via H R policies and practices that involve the following factors. 1, strategic and legal environment. 2, planning, recruitment, and selection. 3, training and development. 4, compensation and total rewards. 5, employee and labor rela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312652"/>
            <a:ext cx="2715071" cy="4999478"/>
          </a:xfrm>
          <a:prstGeom prst="rect">
            <a:avLst/>
          </a:prstGeom>
        </p:spPr>
      </p:pic>
      <p:sp>
        <p:nvSpPr>
          <p:cNvPr id="6" name="Metin kutusu 5">
            <a:extLst>
              <a:ext uri="{FF2B5EF4-FFF2-40B4-BE49-F238E27FC236}">
                <a16:creationId xmlns:a16="http://schemas.microsoft.com/office/drawing/2014/main" id="{5BBC701E-1F45-4ABE-BEB0-4DB3FE6E040C}"/>
              </a:ext>
            </a:extLst>
          </p:cNvPr>
          <p:cNvSpPr txBox="1"/>
          <p:nvPr/>
        </p:nvSpPr>
        <p:spPr>
          <a:xfrm>
            <a:off x="5057331" y="685800"/>
            <a:ext cx="4086669" cy="4247317"/>
          </a:xfrm>
          <a:prstGeom prst="rect">
            <a:avLst/>
          </a:prstGeom>
          <a:noFill/>
        </p:spPr>
        <p:txBody>
          <a:bodyPr wrap="square">
            <a:spAutoFit/>
          </a:bodyPr>
          <a:lstStyle/>
          <a:p>
            <a:r>
              <a:rPr lang="en-US" dirty="0"/>
              <a:t>First, management formulates the strategic plans and goals.</a:t>
            </a:r>
            <a:endParaRPr lang="tr-TR" dirty="0"/>
          </a:p>
          <a:p>
            <a:endParaRPr lang="tr-TR" dirty="0"/>
          </a:p>
          <a:p>
            <a:r>
              <a:rPr lang="en-US" dirty="0"/>
              <a:t> In turn, executing these plans and achieving these goals depends on having the right mix of employee competencies and behaviors.</a:t>
            </a:r>
            <a:endParaRPr lang="tr-TR" dirty="0"/>
          </a:p>
          <a:p>
            <a:endParaRPr lang="tr-TR" dirty="0"/>
          </a:p>
          <a:p>
            <a:r>
              <a:rPr lang="en-US" dirty="0"/>
              <a:t> Finally, to produce these required employee competencies and behaviors, the human resource manager must put in place the right mix of recruitment, selection, training, and other HR strategies, policies, and practices</a:t>
            </a:r>
          </a:p>
        </p:txBody>
      </p:sp>
    </p:spTree>
    <p:extLst>
      <p:ext uri="{BB962C8B-B14F-4D97-AF65-F5344CB8AC3E}">
        <p14:creationId xmlns:p14="http://schemas.microsoft.com/office/powerpoint/2010/main" val="2140184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Important Strategic HR Tools</a:t>
            </a:r>
            <a:endParaRPr lang="en-IN" dirty="0"/>
          </a:p>
        </p:txBody>
      </p:sp>
      <p:sp>
        <p:nvSpPr>
          <p:cNvPr id="3" name="Content Placeholder 2"/>
          <p:cNvSpPr>
            <a:spLocks noGrp="1"/>
          </p:cNvSpPr>
          <p:nvPr>
            <p:ph idx="1"/>
          </p:nvPr>
        </p:nvSpPr>
        <p:spPr>
          <a:xfrm>
            <a:off x="457200" y="1371600"/>
            <a:ext cx="8382000" cy="5105400"/>
          </a:xfrm>
        </p:spPr>
        <p:txBody>
          <a:bodyPr/>
          <a:lstStyle/>
          <a:p>
            <a:r>
              <a:rPr lang="en-IN" sz="2400" dirty="0"/>
              <a:t>Strategy Map</a:t>
            </a:r>
          </a:p>
          <a:p>
            <a:pPr lvl="1"/>
            <a:r>
              <a:rPr lang="en-IN" sz="2000" dirty="0"/>
              <a:t>Graphical tool that summarizes the chain of activities that contribute to a company’s success, and so shows employees the “big picture” of how their performance contributes to achieving the company’s overall strategic goals.</a:t>
            </a:r>
          </a:p>
          <a:p>
            <a:r>
              <a:rPr lang="en-IN" sz="2400" dirty="0"/>
              <a:t>HR Scorecard</a:t>
            </a:r>
          </a:p>
          <a:p>
            <a:pPr lvl="1"/>
            <a:r>
              <a:rPr lang="en-IN" sz="2000" dirty="0"/>
              <a:t>A process for assigning financial and nonfinancial goals or metrics to the human resource management–related chain of activities required for achieving the company’s strategic aims and for monitoring results.</a:t>
            </a:r>
          </a:p>
          <a:p>
            <a:r>
              <a:rPr lang="en-IN" sz="2400" dirty="0"/>
              <a:t>Digital Dashboard</a:t>
            </a:r>
          </a:p>
          <a:p>
            <a:pPr lvl="1"/>
            <a:r>
              <a:rPr lang="en-IN" sz="2000" dirty="0"/>
              <a:t>Presents the manager with desktop graphs and charts, so he or she gets a picture of where the company has been and where it’s going, in terms of each activity in the strategy map.</a:t>
            </a:r>
          </a:p>
        </p:txBody>
      </p:sp>
    </p:spTree>
    <p:extLst>
      <p:ext uri="{BB962C8B-B14F-4D97-AF65-F5344CB8AC3E}">
        <p14:creationId xmlns:p14="http://schemas.microsoft.com/office/powerpoint/2010/main" val="1560489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7848600" cy="1097280"/>
          </a:xfrm>
        </p:spPr>
        <p:txBody>
          <a:bodyPr/>
          <a:lstStyle/>
          <a:p>
            <a:r>
              <a:rPr lang="en-US" dirty="0"/>
              <a:t>Strategic Human Resource Management Tools</a:t>
            </a:r>
            <a:endParaRPr lang="en-IN" dirty="0"/>
          </a:p>
        </p:txBody>
      </p:sp>
      <p:sp>
        <p:nvSpPr>
          <p:cNvPr id="3" name="Content Placeholder 2"/>
          <p:cNvSpPr>
            <a:spLocks noGrp="1"/>
          </p:cNvSpPr>
          <p:nvPr>
            <p:ph idx="1"/>
          </p:nvPr>
        </p:nvSpPr>
        <p:spPr>
          <a:xfrm>
            <a:off x="457200" y="1447800"/>
            <a:ext cx="2590800" cy="4525963"/>
          </a:xfrm>
        </p:spPr>
        <p:txBody>
          <a:bodyPr/>
          <a:lstStyle/>
          <a:p>
            <a:r>
              <a:rPr lang="en-US" sz="2800" dirty="0"/>
              <a:t>Strategy Map</a:t>
            </a:r>
            <a:endParaRPr lang="en-IN" dirty="0"/>
          </a:p>
        </p:txBody>
      </p:sp>
      <p:pic>
        <p:nvPicPr>
          <p:cNvPr id="5" name="Picture 4" descr="A strategic map shows that Supportive, high performance H R practices produce highly engaged ground crews with the organizational and employee capabilities required to support desired internal business processes. These employees minimize plane turnaround on the ground. This minimization is one of the internal business processes required to produce desired financial results. Other processes involve minimizing meals and frills and flying fewer planes. These processes then lead to on time flights and lower fares, which then produce the customer based results required to produce the desired strategic or financial results, in the form of more customers, lower costs, and increased revenues. Lower costs and increased revenues subsequently lead to the desired strategic or financial result, profitability. So, in brief, the company’s strategy is to be a low cost leader with high quality customer service and operational efficienc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884" y="1292332"/>
            <a:ext cx="3592916" cy="4747226"/>
          </a:xfrm>
          <a:prstGeom prst="rect">
            <a:avLst/>
          </a:prstGeom>
        </p:spPr>
      </p:pic>
      <p:sp>
        <p:nvSpPr>
          <p:cNvPr id="6" name="Metin kutusu 5">
            <a:extLst>
              <a:ext uri="{FF2B5EF4-FFF2-40B4-BE49-F238E27FC236}">
                <a16:creationId xmlns:a16="http://schemas.microsoft.com/office/drawing/2014/main" id="{026FC3AC-5A47-4098-9324-A1128EA41E35}"/>
              </a:ext>
            </a:extLst>
          </p:cNvPr>
          <p:cNvSpPr txBox="1"/>
          <p:nvPr/>
        </p:nvSpPr>
        <p:spPr>
          <a:xfrm>
            <a:off x="152400" y="3199746"/>
            <a:ext cx="4572000" cy="1477328"/>
          </a:xfrm>
          <a:prstGeom prst="rect">
            <a:avLst/>
          </a:prstGeom>
          <a:noFill/>
        </p:spPr>
        <p:txBody>
          <a:bodyPr wrap="square">
            <a:spAutoFit/>
          </a:bodyPr>
          <a:lstStyle/>
          <a:p>
            <a:r>
              <a:rPr lang="en-US" baseline="0" dirty="0"/>
              <a:t>A strategy map is a strategic planning tool that shows the “big picture’ of how each department’s performance contributes to achieving the company’s overall strategic goals</a:t>
            </a:r>
            <a:endParaRPr lang="en-US" dirty="0"/>
          </a:p>
        </p:txBody>
      </p:sp>
    </p:spTree>
    <p:extLst>
      <p:ext uri="{BB962C8B-B14F-4D97-AF65-F5344CB8AC3E}">
        <p14:creationId xmlns:p14="http://schemas.microsoft.com/office/powerpoint/2010/main" val="3549288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Human Resource Management Tools</a:t>
            </a:r>
            <a:endParaRPr lang="en-IN" dirty="0"/>
          </a:p>
        </p:txBody>
      </p:sp>
      <p:sp>
        <p:nvSpPr>
          <p:cNvPr id="3" name="Content Placeholder 2"/>
          <p:cNvSpPr>
            <a:spLocks noGrp="1"/>
          </p:cNvSpPr>
          <p:nvPr>
            <p:ph idx="1"/>
          </p:nvPr>
        </p:nvSpPr>
        <p:spPr>
          <a:xfrm>
            <a:off x="457200" y="1600200"/>
            <a:ext cx="7086600" cy="45259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The HR scorecard </a:t>
            </a:r>
            <a:r>
              <a:rPr kumimoji="0" lang="en-US" sz="1200" b="0" i="0" u="none" strike="noStrike" kern="1200" cap="none" spc="0" normalizeH="0" baseline="0" noProof="0" dirty="0">
                <a:ln>
                  <a:noFill/>
                </a:ln>
                <a:solidFill>
                  <a:prstClr val="black"/>
                </a:solidFill>
                <a:effectLst/>
                <a:uLnTx/>
                <a:uFillTx/>
                <a:latin typeface="Arial"/>
                <a:ea typeface="+mn-ea"/>
                <a:cs typeface="+mn-cs"/>
              </a:rPr>
              <a:t>is a process for assigning financial and nonfinancial goals or metrics to the human resource management–related chain of activities required for achieving the company’s strategic aims and for monitoring results. The scorecard actually refers to a process of assigning financial and nonfinancial goals or metrics.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Metrics (for Southwest Airlines, for example) can include such things as airplane turnaround time, percent of on-time flights, and ground crew productivity.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Managers use special scorecard software to facilitate scoring. The scorecard software helps managers quantify the relationships between (1) HR activities, (2) the resulting employee behaviors, and (3) the resulting firm-wide strategic outcomes and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A digital dashboard </a:t>
            </a:r>
            <a:r>
              <a:rPr kumimoji="0" lang="en-US" sz="1200" b="0" i="0" u="none" strike="noStrike" kern="1200" cap="none" spc="0" normalizeH="0" baseline="0" noProof="0" dirty="0">
                <a:ln>
                  <a:noFill/>
                </a:ln>
                <a:solidFill>
                  <a:prstClr val="black"/>
                </a:solidFill>
                <a:effectLst/>
                <a:uLnTx/>
                <a:uFillTx/>
                <a:latin typeface="Arial"/>
                <a:ea typeface="+mn-ea"/>
                <a:cs typeface="+mn-cs"/>
              </a:rPr>
              <a:t>presents the manager with desk-top graphs and charts, and a computerized picture of where the company stands on all those metrics from the HR scorecard process.</a:t>
            </a:r>
          </a:p>
        </p:txBody>
      </p:sp>
    </p:spTree>
    <p:extLst>
      <p:ext uri="{BB962C8B-B14F-4D97-AF65-F5344CB8AC3E}">
        <p14:creationId xmlns:p14="http://schemas.microsoft.com/office/powerpoint/2010/main" val="2653645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8A61C0-CBDC-4643-94AD-878C8DC2A366}"/>
              </a:ext>
            </a:extLst>
          </p:cNvPr>
          <p:cNvSpPr>
            <a:spLocks noGrp="1"/>
          </p:cNvSpPr>
          <p:nvPr>
            <p:ph type="title"/>
          </p:nvPr>
        </p:nvSpPr>
        <p:spPr/>
        <p:txBody>
          <a:bodyPr/>
          <a:lstStyle/>
          <a:p>
            <a:r>
              <a:rPr lang="tr-TR" dirty="0" err="1"/>
              <a:t>Managers</a:t>
            </a:r>
            <a:endParaRPr lang="en-US" dirty="0"/>
          </a:p>
        </p:txBody>
      </p:sp>
      <p:pic>
        <p:nvPicPr>
          <p:cNvPr id="4" name="İçerik Yer Tutucusu 3">
            <a:extLst>
              <a:ext uri="{FF2B5EF4-FFF2-40B4-BE49-F238E27FC236}">
                <a16:creationId xmlns:a16="http://schemas.microsoft.com/office/drawing/2014/main" id="{A4AE19CE-673D-4070-9A2E-6C81FDDAFF40}"/>
              </a:ext>
            </a:extLst>
          </p:cNvPr>
          <p:cNvPicPr>
            <a:picLocks noGrp="1" noChangeAspect="1"/>
          </p:cNvPicPr>
          <p:nvPr>
            <p:ph idx="1"/>
          </p:nvPr>
        </p:nvPicPr>
        <p:blipFill>
          <a:blip r:embed="rId2"/>
          <a:stretch>
            <a:fillRect/>
          </a:stretch>
        </p:blipFill>
        <p:spPr>
          <a:xfrm>
            <a:off x="457200" y="2365137"/>
            <a:ext cx="8229600" cy="2996088"/>
          </a:xfrm>
          <a:prstGeom prst="rect">
            <a:avLst/>
          </a:prstGeom>
        </p:spPr>
      </p:pic>
    </p:spTree>
    <p:extLst>
      <p:ext uri="{BB962C8B-B14F-4D97-AF65-F5344CB8AC3E}">
        <p14:creationId xmlns:p14="http://schemas.microsoft.com/office/powerpoint/2010/main" val="2869233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HR Metrics and Benchmarking</a:t>
            </a:r>
            <a:endParaRPr lang="en-IN" dirty="0"/>
          </a:p>
        </p:txBody>
      </p:sp>
      <p:sp>
        <p:nvSpPr>
          <p:cNvPr id="3" name="Content Placeholder 2"/>
          <p:cNvSpPr>
            <a:spLocks noGrp="1"/>
          </p:cNvSpPr>
          <p:nvPr>
            <p:ph idx="1"/>
          </p:nvPr>
        </p:nvSpPr>
        <p:spPr/>
        <p:txBody>
          <a:bodyPr/>
          <a:lstStyle/>
          <a:p>
            <a:r>
              <a:rPr lang="en-US" sz="2800" dirty="0"/>
              <a:t>Types of Metrics</a:t>
            </a:r>
          </a:p>
          <a:p>
            <a:r>
              <a:rPr lang="en-US" sz="2800" dirty="0"/>
              <a:t>Benchmarking</a:t>
            </a:r>
          </a:p>
          <a:p>
            <a:r>
              <a:rPr lang="en-US" sz="2800" dirty="0"/>
              <a:t>Strategy-Based Metrics</a:t>
            </a:r>
          </a:p>
          <a:p>
            <a:r>
              <a:rPr lang="en-US" sz="2800" dirty="0"/>
              <a:t>Workforce/Talent </a:t>
            </a:r>
            <a:r>
              <a:rPr lang="en-US" sz="2800"/>
              <a:t>Analytics and </a:t>
            </a:r>
            <a:r>
              <a:rPr lang="en-US" sz="2800" dirty="0"/>
              <a:t>Data Mining</a:t>
            </a:r>
            <a:endParaRPr lang="en-IN" sz="2800" dirty="0"/>
          </a:p>
        </p:txBody>
      </p:sp>
    </p:spTree>
    <p:extLst>
      <p:ext uri="{BB962C8B-B14F-4D97-AF65-F5344CB8AC3E}">
        <p14:creationId xmlns:p14="http://schemas.microsoft.com/office/powerpoint/2010/main" val="2809808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470428"/>
          </a:xfrm>
        </p:spPr>
        <p:txBody>
          <a:bodyPr/>
          <a:lstStyle/>
          <a:p>
            <a:r>
              <a:rPr lang="en-US" dirty="0"/>
              <a:t>Metrics/Benchmarking Report </a:t>
            </a:r>
            <a:r>
              <a:rPr lang="en-US" sz="2000" b="0" dirty="0"/>
              <a:t>(1 of 2)</a:t>
            </a:r>
            <a:endParaRPr lang="en-IN" sz="2000" b="0" dirty="0"/>
          </a:p>
        </p:txBody>
      </p:sp>
      <p:sp>
        <p:nvSpPr>
          <p:cNvPr id="3" name="Content Placeholder 2"/>
          <p:cNvSpPr>
            <a:spLocks noGrp="1"/>
          </p:cNvSpPr>
          <p:nvPr>
            <p:ph idx="1"/>
          </p:nvPr>
        </p:nvSpPr>
        <p:spPr>
          <a:xfrm>
            <a:off x="457200" y="762000"/>
            <a:ext cx="4114800" cy="5638800"/>
          </a:xfrm>
        </p:spPr>
        <p:txBody>
          <a:bodyPr/>
          <a:lstStyle/>
          <a:p>
            <a:pPr marL="0" indent="0">
              <a:buNone/>
            </a:pPr>
            <a:r>
              <a:rPr lang="en-IN" sz="1800" dirty="0"/>
              <a:t>Organizational Data</a:t>
            </a:r>
          </a:p>
          <a:p>
            <a:pPr>
              <a:spcBef>
                <a:spcPts val="1000"/>
              </a:spcBef>
            </a:pPr>
            <a:r>
              <a:rPr lang="en-IN" sz="1400" dirty="0"/>
              <a:t>Revenue</a:t>
            </a:r>
          </a:p>
          <a:p>
            <a:pPr>
              <a:spcBef>
                <a:spcPts val="1000"/>
              </a:spcBef>
            </a:pPr>
            <a:r>
              <a:rPr lang="en-IN" sz="1400" dirty="0"/>
              <a:t>Revenue per FTE</a:t>
            </a:r>
          </a:p>
          <a:p>
            <a:pPr>
              <a:spcBef>
                <a:spcPts val="1000"/>
              </a:spcBef>
            </a:pPr>
            <a:r>
              <a:rPr lang="en-IN" sz="1400" dirty="0"/>
              <a:t>Net Income Before Taxes</a:t>
            </a:r>
          </a:p>
          <a:p>
            <a:pPr>
              <a:spcBef>
                <a:spcPts val="1000"/>
              </a:spcBef>
            </a:pPr>
            <a:r>
              <a:rPr lang="en-IN" sz="1400" dirty="0"/>
              <a:t>Net Income Before Taxes per FTE</a:t>
            </a:r>
          </a:p>
          <a:p>
            <a:pPr>
              <a:spcBef>
                <a:spcPts val="1000"/>
              </a:spcBef>
            </a:pPr>
            <a:r>
              <a:rPr lang="en-IN" sz="1400" dirty="0"/>
              <a:t>Positions Included within the Organization’s Succession Plan</a:t>
            </a:r>
          </a:p>
          <a:p>
            <a:pPr marL="0" indent="0">
              <a:spcBef>
                <a:spcPts val="1000"/>
              </a:spcBef>
              <a:buNone/>
            </a:pPr>
            <a:r>
              <a:rPr lang="en-IN" sz="1800" dirty="0"/>
              <a:t>HR Department Data</a:t>
            </a:r>
          </a:p>
          <a:p>
            <a:pPr>
              <a:spcBef>
                <a:spcPts val="1000"/>
              </a:spcBef>
            </a:pPr>
            <a:r>
              <a:rPr lang="en-IN" sz="1400" dirty="0"/>
              <a:t>Total HR Staff</a:t>
            </a:r>
          </a:p>
          <a:p>
            <a:pPr>
              <a:spcBef>
                <a:spcPts val="1000"/>
              </a:spcBef>
            </a:pPr>
            <a:r>
              <a:rPr lang="en-IN" sz="1400" dirty="0"/>
              <a:t>HR-to-Employee Ratio</a:t>
            </a:r>
          </a:p>
          <a:p>
            <a:pPr>
              <a:spcBef>
                <a:spcPts val="1000"/>
              </a:spcBef>
            </a:pPr>
            <a:r>
              <a:rPr lang="en-IN" sz="1400" dirty="0"/>
              <a:t>Percentage of HR Staff in Supervisory Roles</a:t>
            </a:r>
          </a:p>
          <a:p>
            <a:pPr>
              <a:spcBef>
                <a:spcPts val="1000"/>
              </a:spcBef>
            </a:pPr>
            <a:r>
              <a:rPr lang="en-IN" sz="1400" dirty="0"/>
              <a:t>Percentage of HR Staff in Professional/Technical Roles</a:t>
            </a:r>
          </a:p>
          <a:p>
            <a:pPr>
              <a:spcBef>
                <a:spcPts val="1000"/>
              </a:spcBef>
            </a:pPr>
            <a:r>
              <a:rPr lang="en-IN" sz="1400" dirty="0"/>
              <a:t>Percentage of HR Staff in Administrative Support Roles</a:t>
            </a:r>
          </a:p>
          <a:p>
            <a:pPr>
              <a:spcBef>
                <a:spcPts val="1000"/>
              </a:spcBef>
            </a:pPr>
            <a:r>
              <a:rPr lang="en-IN" sz="1400" dirty="0"/>
              <a:t>Reporting Structure for the Head of HR</a:t>
            </a:r>
          </a:p>
          <a:p>
            <a:pPr>
              <a:spcBef>
                <a:spcPts val="1000"/>
              </a:spcBef>
            </a:pPr>
            <a:r>
              <a:rPr lang="en-IN" sz="1400" dirty="0"/>
              <a:t>Types of HR Positions Organizations Expect to Hire in 2011</a:t>
            </a:r>
          </a:p>
        </p:txBody>
      </p:sp>
      <p:sp>
        <p:nvSpPr>
          <p:cNvPr id="4" name="Content Placeholder 3"/>
          <p:cNvSpPr>
            <a:spLocks noGrp="1"/>
          </p:cNvSpPr>
          <p:nvPr>
            <p:ph idx="13"/>
          </p:nvPr>
        </p:nvSpPr>
        <p:spPr>
          <a:xfrm>
            <a:off x="4724400" y="762000"/>
            <a:ext cx="3962400" cy="5638800"/>
          </a:xfrm>
        </p:spPr>
        <p:txBody>
          <a:bodyPr/>
          <a:lstStyle/>
          <a:p>
            <a:pPr marL="0" indent="0">
              <a:buNone/>
            </a:pPr>
            <a:r>
              <a:rPr lang="en-IN" sz="1800" dirty="0"/>
              <a:t>Employment Data</a:t>
            </a:r>
          </a:p>
          <a:p>
            <a:pPr>
              <a:spcBef>
                <a:spcPts val="1000"/>
              </a:spcBef>
            </a:pPr>
            <a:r>
              <a:rPr lang="en-IN" sz="1400" dirty="0"/>
              <a:t>Number of Positions Filled</a:t>
            </a:r>
          </a:p>
          <a:p>
            <a:pPr>
              <a:spcBef>
                <a:spcPts val="1000"/>
              </a:spcBef>
            </a:pPr>
            <a:r>
              <a:rPr lang="en-IN" sz="1400" dirty="0"/>
              <a:t>Time-to-Fill</a:t>
            </a:r>
          </a:p>
          <a:p>
            <a:pPr>
              <a:spcBef>
                <a:spcPts val="1000"/>
              </a:spcBef>
            </a:pPr>
            <a:r>
              <a:rPr lang="en-IN" sz="1400" dirty="0"/>
              <a:t>Cost-Per-Hire</a:t>
            </a:r>
          </a:p>
          <a:p>
            <a:pPr>
              <a:spcBef>
                <a:spcPts val="1000"/>
              </a:spcBef>
            </a:pPr>
            <a:r>
              <a:rPr lang="en-IN" sz="1400" dirty="0"/>
              <a:t>Employee Tenure</a:t>
            </a:r>
          </a:p>
          <a:p>
            <a:pPr>
              <a:spcBef>
                <a:spcPts val="1000"/>
              </a:spcBef>
            </a:pPr>
            <a:r>
              <a:rPr lang="en-IN" sz="1400" dirty="0"/>
              <a:t>Annual Overall Turnover Rate</a:t>
            </a:r>
          </a:p>
          <a:p>
            <a:pPr>
              <a:spcBef>
                <a:spcPts val="1000"/>
              </a:spcBef>
            </a:pPr>
            <a:r>
              <a:rPr lang="en-IN" sz="1400" dirty="0"/>
              <a:t>Annual Voluntary Turnover Rate</a:t>
            </a:r>
          </a:p>
          <a:p>
            <a:pPr>
              <a:spcBef>
                <a:spcPts val="1000"/>
              </a:spcBef>
            </a:pPr>
            <a:r>
              <a:rPr lang="en-IN" sz="1400" dirty="0"/>
              <a:t>Annual Involuntary Turnover Rate</a:t>
            </a:r>
          </a:p>
          <a:p>
            <a:pPr marL="0" indent="0">
              <a:spcBef>
                <a:spcPts val="1000"/>
              </a:spcBef>
              <a:buNone/>
            </a:pPr>
            <a:r>
              <a:rPr lang="en-IN" sz="1800" dirty="0"/>
              <a:t>Expectations for Revenue and Organizational Hiring</a:t>
            </a:r>
          </a:p>
          <a:p>
            <a:pPr>
              <a:spcBef>
                <a:spcPts val="1000"/>
              </a:spcBef>
            </a:pPr>
            <a:r>
              <a:rPr lang="en-IN" sz="1400" dirty="0"/>
              <a:t>Percentage of Organizations Expecting Changes in Revenue in 2011 compared to 2010</a:t>
            </a:r>
          </a:p>
          <a:p>
            <a:pPr>
              <a:spcBef>
                <a:spcPts val="1000"/>
              </a:spcBef>
            </a:pPr>
            <a:r>
              <a:rPr lang="en-IN" sz="1400" dirty="0"/>
              <a:t>Percentage of Organizations Expecting Changes in Hiring in 2011 compared to 2010</a:t>
            </a:r>
            <a:endParaRPr lang="en-IN" dirty="0"/>
          </a:p>
        </p:txBody>
      </p:sp>
    </p:spTree>
    <p:extLst>
      <p:ext uri="{BB962C8B-B14F-4D97-AF65-F5344CB8AC3E}">
        <p14:creationId xmlns:p14="http://schemas.microsoft.com/office/powerpoint/2010/main" val="34882679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470428"/>
          </a:xfrm>
        </p:spPr>
        <p:txBody>
          <a:bodyPr/>
          <a:lstStyle/>
          <a:p>
            <a:r>
              <a:rPr lang="en-US" dirty="0"/>
              <a:t>Metrics/Benchmarking Report </a:t>
            </a:r>
            <a:r>
              <a:rPr lang="en-US" sz="2000" b="0" dirty="0"/>
              <a:t>(2 of 2)</a:t>
            </a:r>
            <a:endParaRPr lang="en-IN" sz="2000" b="0" dirty="0"/>
          </a:p>
        </p:txBody>
      </p:sp>
      <p:sp>
        <p:nvSpPr>
          <p:cNvPr id="3" name="Content Placeholder 2"/>
          <p:cNvSpPr>
            <a:spLocks noGrp="1"/>
          </p:cNvSpPr>
          <p:nvPr>
            <p:ph idx="1"/>
          </p:nvPr>
        </p:nvSpPr>
        <p:spPr>
          <a:xfrm>
            <a:off x="457200" y="762000"/>
            <a:ext cx="4114800" cy="5638800"/>
          </a:xfrm>
        </p:spPr>
        <p:txBody>
          <a:bodyPr/>
          <a:lstStyle/>
          <a:p>
            <a:pPr marL="0" indent="0">
              <a:buNone/>
            </a:pPr>
            <a:r>
              <a:rPr lang="en-IN" sz="1800" dirty="0"/>
              <a:t>HR Expense Data</a:t>
            </a:r>
          </a:p>
          <a:p>
            <a:pPr>
              <a:spcBef>
                <a:spcPts val="1000"/>
              </a:spcBef>
            </a:pPr>
            <a:r>
              <a:rPr lang="en-IN" sz="1400" dirty="0"/>
              <a:t>HR Expenses</a:t>
            </a:r>
          </a:p>
          <a:p>
            <a:pPr>
              <a:spcBef>
                <a:spcPts val="1000"/>
              </a:spcBef>
            </a:pPr>
            <a:r>
              <a:rPr lang="en-IN" sz="1400" dirty="0"/>
              <a:t>HR Expense to Operating Expense Ratio</a:t>
            </a:r>
          </a:p>
          <a:p>
            <a:pPr>
              <a:spcBef>
                <a:spcPts val="1000"/>
              </a:spcBef>
            </a:pPr>
            <a:r>
              <a:rPr lang="en-IN" sz="1400" dirty="0"/>
              <a:t>HR Expense to FTE </a:t>
            </a:r>
          </a:p>
          <a:p>
            <a:pPr marL="0" indent="0">
              <a:spcBef>
                <a:spcPts val="1000"/>
              </a:spcBef>
              <a:buNone/>
            </a:pPr>
            <a:r>
              <a:rPr lang="en-IN" sz="1800" dirty="0"/>
              <a:t>Compensation Data</a:t>
            </a:r>
          </a:p>
          <a:p>
            <a:pPr>
              <a:spcBef>
                <a:spcPts val="1000"/>
              </a:spcBef>
            </a:pPr>
            <a:r>
              <a:rPr lang="en-IN" sz="1400" dirty="0"/>
              <a:t>Annual Salary Increase</a:t>
            </a:r>
          </a:p>
          <a:p>
            <a:pPr>
              <a:spcBef>
                <a:spcPts val="1000"/>
              </a:spcBef>
            </a:pPr>
            <a:r>
              <a:rPr lang="en-IN" sz="1400" dirty="0"/>
              <a:t>Salaries as a Percentage of Operating Expense</a:t>
            </a:r>
          </a:p>
          <a:p>
            <a:pPr>
              <a:spcBef>
                <a:spcPts val="1000"/>
              </a:spcBef>
            </a:pPr>
            <a:r>
              <a:rPr lang="en-IN" sz="1400" dirty="0"/>
              <a:t>Target Bonus for Non-Executives</a:t>
            </a:r>
          </a:p>
          <a:p>
            <a:pPr>
              <a:spcBef>
                <a:spcPts val="1000"/>
              </a:spcBef>
            </a:pPr>
            <a:r>
              <a:rPr lang="en-IN" sz="1400" dirty="0"/>
              <a:t>Target Bonus for Executives</a:t>
            </a:r>
          </a:p>
          <a:p>
            <a:pPr marL="0" indent="0">
              <a:spcBef>
                <a:spcPts val="1000"/>
              </a:spcBef>
              <a:buNone/>
            </a:pPr>
            <a:r>
              <a:rPr lang="en-IN" sz="1800" dirty="0"/>
              <a:t>Tuition/Education Data</a:t>
            </a:r>
            <a:endParaRPr lang="en-IN" sz="1400" dirty="0"/>
          </a:p>
          <a:p>
            <a:pPr>
              <a:spcBef>
                <a:spcPts val="1000"/>
              </a:spcBef>
            </a:pPr>
            <a:r>
              <a:rPr lang="en-IN" sz="1400" dirty="0"/>
              <a:t>Maximum Reimbursement Allowed for Tuition/Education Expenses per Year</a:t>
            </a:r>
          </a:p>
          <a:p>
            <a:pPr>
              <a:spcBef>
                <a:spcPts val="1000"/>
              </a:spcBef>
            </a:pPr>
            <a:r>
              <a:rPr lang="en-IN" sz="1400" dirty="0"/>
              <a:t>Percentage of Employees Participating in Tuition/Education Reimbursement Programs</a:t>
            </a:r>
          </a:p>
        </p:txBody>
      </p:sp>
      <p:sp>
        <p:nvSpPr>
          <p:cNvPr id="4" name="Content Placeholder 3"/>
          <p:cNvSpPr>
            <a:spLocks noGrp="1"/>
          </p:cNvSpPr>
          <p:nvPr>
            <p:ph idx="13"/>
          </p:nvPr>
        </p:nvSpPr>
        <p:spPr>
          <a:xfrm>
            <a:off x="4724400" y="762000"/>
            <a:ext cx="4191000" cy="5638800"/>
          </a:xfrm>
        </p:spPr>
        <p:txBody>
          <a:bodyPr/>
          <a:lstStyle/>
          <a:p>
            <a:pPr marL="0" indent="0">
              <a:buNone/>
            </a:pPr>
            <a:r>
              <a:rPr lang="en-IN" sz="1800" dirty="0"/>
              <a:t>Metrics for More Profitable Organizations</a:t>
            </a:r>
          </a:p>
          <a:p>
            <a:pPr>
              <a:spcBef>
                <a:spcPts val="1000"/>
              </a:spcBef>
            </a:pPr>
            <a:r>
              <a:rPr lang="en-IN" sz="1400" dirty="0"/>
              <a:t>Total HR Staff</a:t>
            </a:r>
          </a:p>
          <a:p>
            <a:pPr>
              <a:spcBef>
                <a:spcPts val="1000"/>
              </a:spcBef>
            </a:pPr>
            <a:r>
              <a:rPr lang="en-IN" sz="1400" dirty="0"/>
              <a:t>HR-to-Employee Ratio</a:t>
            </a:r>
          </a:p>
          <a:p>
            <a:pPr>
              <a:spcBef>
                <a:spcPts val="1000"/>
              </a:spcBef>
            </a:pPr>
            <a:r>
              <a:rPr lang="en-IN" sz="1400" dirty="0"/>
              <a:t>HR Expenses</a:t>
            </a:r>
          </a:p>
          <a:p>
            <a:pPr>
              <a:spcBef>
                <a:spcPts val="1000"/>
              </a:spcBef>
            </a:pPr>
            <a:r>
              <a:rPr lang="en-IN" sz="1400" dirty="0"/>
              <a:t>HR Expense to Operating Expense Ratio</a:t>
            </a:r>
          </a:p>
          <a:p>
            <a:pPr>
              <a:spcBef>
                <a:spcPts val="1000"/>
              </a:spcBef>
            </a:pPr>
            <a:r>
              <a:rPr lang="en-IN" sz="1400" dirty="0"/>
              <a:t>HR Expense to FTE Ratio</a:t>
            </a:r>
          </a:p>
          <a:p>
            <a:pPr>
              <a:spcBef>
                <a:spcPts val="1000"/>
              </a:spcBef>
            </a:pPr>
            <a:r>
              <a:rPr lang="en-IN" sz="1400" dirty="0"/>
              <a:t>Annual Salary Increase</a:t>
            </a:r>
          </a:p>
          <a:p>
            <a:pPr>
              <a:spcBef>
                <a:spcPts val="1000"/>
              </a:spcBef>
            </a:pPr>
            <a:r>
              <a:rPr lang="en-IN" sz="1400" dirty="0"/>
              <a:t>Target Bonus for Non-Executives</a:t>
            </a:r>
          </a:p>
          <a:p>
            <a:pPr>
              <a:spcBef>
                <a:spcPts val="1000"/>
              </a:spcBef>
            </a:pPr>
            <a:r>
              <a:rPr lang="en-IN" sz="1400" dirty="0"/>
              <a:t>Target Bonus for Executives</a:t>
            </a:r>
          </a:p>
          <a:p>
            <a:pPr>
              <a:spcBef>
                <a:spcPts val="1000"/>
              </a:spcBef>
            </a:pPr>
            <a:r>
              <a:rPr lang="en-IN" sz="1400" dirty="0"/>
              <a:t>Maximum Reimbursement Allowed for Tuition/Education Expenses per Year</a:t>
            </a:r>
          </a:p>
          <a:p>
            <a:pPr>
              <a:spcBef>
                <a:spcPts val="1000"/>
              </a:spcBef>
            </a:pPr>
            <a:r>
              <a:rPr lang="en-IN" sz="1400" dirty="0"/>
              <a:t>Percentage of Employees Participating in Tuition/Education Reimbursement Programs</a:t>
            </a:r>
          </a:p>
          <a:p>
            <a:pPr>
              <a:spcBef>
                <a:spcPts val="1000"/>
              </a:spcBef>
            </a:pPr>
            <a:r>
              <a:rPr lang="en-IN" sz="1400" dirty="0"/>
              <a:t>Time-to-Fill</a:t>
            </a:r>
          </a:p>
          <a:p>
            <a:pPr>
              <a:spcBef>
                <a:spcPts val="1000"/>
              </a:spcBef>
            </a:pPr>
            <a:r>
              <a:rPr lang="en-IN" sz="1400" dirty="0"/>
              <a:t>Cost-Per-Hire</a:t>
            </a:r>
          </a:p>
          <a:p>
            <a:pPr>
              <a:spcBef>
                <a:spcPts val="1000"/>
              </a:spcBef>
            </a:pPr>
            <a:r>
              <a:rPr lang="en-IN" sz="1400" dirty="0"/>
              <a:t>Annual Overall Turnover Rate</a:t>
            </a:r>
            <a:endParaRPr lang="en-IN" dirty="0"/>
          </a:p>
        </p:txBody>
      </p:sp>
      <p:sp>
        <p:nvSpPr>
          <p:cNvPr id="5" name="TextBox 4"/>
          <p:cNvSpPr txBox="1"/>
          <p:nvPr/>
        </p:nvSpPr>
        <p:spPr>
          <a:xfrm>
            <a:off x="228600" y="6172200"/>
            <a:ext cx="7391400" cy="246221"/>
          </a:xfrm>
          <a:prstGeom prst="rect">
            <a:avLst/>
          </a:prstGeom>
          <a:noFill/>
        </p:spPr>
        <p:txBody>
          <a:bodyPr wrap="square" rtlCol="0">
            <a:spAutoFit/>
          </a:bodyPr>
          <a:lstStyle/>
          <a:p>
            <a:r>
              <a:rPr lang="en-IN" sz="1000" dirty="0"/>
              <a:t>Source: Reprinted with permission from the Society for Human Resource Management. All rights reserved.</a:t>
            </a:r>
            <a:endParaRPr lang="en-IN" sz="1000" dirty="0" err="1"/>
          </a:p>
        </p:txBody>
      </p:sp>
    </p:spTree>
    <p:extLst>
      <p:ext uri="{BB962C8B-B14F-4D97-AF65-F5344CB8AC3E}">
        <p14:creationId xmlns:p14="http://schemas.microsoft.com/office/powerpoint/2010/main" val="36533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HR as a Profit Center</a:t>
            </a:r>
            <a:endParaRPr lang="en-IN" dirty="0"/>
          </a:p>
        </p:txBody>
      </p:sp>
      <p:sp>
        <p:nvSpPr>
          <p:cNvPr id="3" name="Content Placeholder 2"/>
          <p:cNvSpPr>
            <a:spLocks noGrp="1"/>
          </p:cNvSpPr>
          <p:nvPr>
            <p:ph idx="1"/>
          </p:nvPr>
        </p:nvSpPr>
        <p:spPr>
          <a:xfrm>
            <a:off x="457200" y="1600200"/>
            <a:ext cx="4419600" cy="4525963"/>
          </a:xfrm>
        </p:spPr>
        <p:txBody>
          <a:bodyPr/>
          <a:lstStyle/>
          <a:p>
            <a:r>
              <a:rPr lang="en-US" sz="2000" baseline="0" dirty="0"/>
              <a:t>Employers use talent analytics to answer several types of questions:</a:t>
            </a:r>
          </a:p>
          <a:p>
            <a:pPr marL="171450" indent="-171450">
              <a:buFont typeface="Arial" panose="020B0604020202020204" pitchFamily="34" charset="0"/>
              <a:buChar char="•"/>
            </a:pPr>
            <a:r>
              <a:rPr lang="en-US" sz="2000" dirty="0">
                <a:solidFill>
                  <a:schemeClr val="tx1"/>
                </a:solidFill>
              </a:rPr>
              <a:t>Analytical HR</a:t>
            </a:r>
            <a:r>
              <a:rPr lang="en-US" sz="2000" baseline="0" dirty="0">
                <a:solidFill>
                  <a:schemeClr val="tx1"/>
                </a:solidFill>
              </a:rPr>
              <a:t> (answers which departments, units, or individuals need attention)</a:t>
            </a: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Human capital investment analysis (answers which actions have the greatest impact</a:t>
            </a:r>
            <a:r>
              <a:rPr lang="en-US" sz="2000" baseline="0" dirty="0">
                <a:solidFill>
                  <a:schemeClr val="tx1"/>
                </a:solidFill>
              </a:rPr>
              <a:t> on business)</a:t>
            </a: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Talent value model (looks at why employees choose to stay</a:t>
            </a:r>
            <a:r>
              <a:rPr lang="en-US" sz="2000" baseline="0" dirty="0">
                <a:solidFill>
                  <a:schemeClr val="tx1"/>
                </a:solidFill>
              </a:rPr>
              <a:t> or leave the company)</a:t>
            </a:r>
            <a:endParaRPr lang="en-US" sz="2000" dirty="0">
              <a:solidFill>
                <a:schemeClr val="tx1"/>
              </a:solidFill>
            </a:endParaRPr>
          </a:p>
          <a:p>
            <a:pPr marL="171450" indent="-171450">
              <a:buFont typeface="Arial" panose="020B0604020202020204" pitchFamily="34" charset="0"/>
              <a:buChar char="•"/>
            </a:pPr>
            <a:r>
              <a:rPr lang="en-US" sz="2000" dirty="0">
                <a:solidFill>
                  <a:schemeClr val="tx1"/>
                </a:solidFill>
              </a:rPr>
              <a:t>Talent supply chain (analytics that predict daily store volume)</a:t>
            </a:r>
          </a:p>
        </p:txBody>
      </p:sp>
      <p:pic>
        <p:nvPicPr>
          <p:cNvPr id="5" name="Picture 4" descr="A Best Buy store."/>
          <p:cNvPicPr>
            <a:picLocks noChangeAspect="1"/>
          </p:cNvPicPr>
          <p:nvPr/>
        </p:nvPicPr>
        <p:blipFill>
          <a:blip r:embed="rId3" cstate="print"/>
          <a:stretch>
            <a:fillRect/>
          </a:stretch>
        </p:blipFill>
        <p:spPr>
          <a:xfrm>
            <a:off x="6019800" y="2209800"/>
            <a:ext cx="2538956" cy="2667000"/>
          </a:xfrm>
          <a:prstGeom prst="rect">
            <a:avLst/>
          </a:prstGeom>
        </p:spPr>
      </p:pic>
    </p:spTree>
    <p:extLst>
      <p:ext uri="{BB962C8B-B14F-4D97-AF65-F5344CB8AC3E}">
        <p14:creationId xmlns:p14="http://schemas.microsoft.com/office/powerpoint/2010/main" val="3144765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Evidence-Based HR</a:t>
            </a:r>
            <a:endParaRPr lang="en-IN" dirty="0"/>
          </a:p>
        </p:txBody>
      </p:sp>
      <p:sp>
        <p:nvSpPr>
          <p:cNvPr id="3" name="Content Placeholder 2"/>
          <p:cNvSpPr>
            <a:spLocks noGrp="1"/>
          </p:cNvSpPr>
          <p:nvPr>
            <p:ph idx="1"/>
          </p:nvPr>
        </p:nvSpPr>
        <p:spPr>
          <a:xfrm>
            <a:off x="457200" y="1600200"/>
            <a:ext cx="3733800" cy="4525963"/>
          </a:xfrm>
        </p:spPr>
        <p:txBody>
          <a:bodyPr/>
          <a:lstStyle/>
          <a:p>
            <a:r>
              <a:rPr lang="en-US" sz="2800" dirty="0"/>
              <a:t>Objective</a:t>
            </a:r>
          </a:p>
          <a:p>
            <a:r>
              <a:rPr lang="en-US" sz="2800" dirty="0"/>
              <a:t>Experimentation</a:t>
            </a:r>
          </a:p>
          <a:p>
            <a:r>
              <a:rPr lang="en-US" sz="2800" dirty="0"/>
              <a:t>Predict</a:t>
            </a:r>
            <a:endParaRPr lang="en-IN" dirty="0"/>
          </a:p>
        </p:txBody>
      </p:sp>
      <p:pic>
        <p:nvPicPr>
          <p:cNvPr id="5" name="Picture 4" descr="A retail store employee shows customers lighting fixture options in a catalog."/>
          <p:cNvPicPr>
            <a:picLocks noChangeAspect="1"/>
          </p:cNvPicPr>
          <p:nvPr/>
        </p:nvPicPr>
        <p:blipFill>
          <a:blip r:embed="rId3" cstate="print"/>
          <a:stretch>
            <a:fillRect/>
          </a:stretch>
        </p:blipFill>
        <p:spPr>
          <a:xfrm>
            <a:off x="4316218" y="1676400"/>
            <a:ext cx="4019606" cy="2514600"/>
          </a:xfrm>
          <a:prstGeom prst="rect">
            <a:avLst/>
          </a:prstGeom>
        </p:spPr>
      </p:pic>
    </p:spTree>
    <p:extLst>
      <p:ext uri="{BB962C8B-B14F-4D97-AF65-F5344CB8AC3E}">
        <p14:creationId xmlns:p14="http://schemas.microsoft.com/office/powerpoint/2010/main" val="27384905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High-Performance Work Systems</a:t>
            </a:r>
            <a:endParaRPr lang="en-IN" dirty="0"/>
          </a:p>
        </p:txBody>
      </p:sp>
      <p:sp>
        <p:nvSpPr>
          <p:cNvPr id="3" name="Content Placeholder 2"/>
          <p:cNvSpPr>
            <a:spLocks noGrp="1"/>
          </p:cNvSpPr>
          <p:nvPr>
            <p:ph idx="1"/>
          </p:nvPr>
        </p:nvSpPr>
        <p:spPr/>
        <p:txBody>
          <a:bodyPr/>
          <a:lstStyle/>
          <a:p>
            <a:r>
              <a:rPr lang="en-US" sz="2800" dirty="0"/>
              <a:t>High-Performance Work System</a:t>
            </a:r>
          </a:p>
          <a:p>
            <a:r>
              <a:rPr lang="en-US" sz="2800" dirty="0"/>
              <a:t>High Performance Work Practices</a:t>
            </a:r>
          </a:p>
          <a:p>
            <a:pPr lvl="1"/>
            <a:r>
              <a:rPr lang="en-US" sz="2600" dirty="0"/>
              <a:t>Paid more</a:t>
            </a:r>
          </a:p>
          <a:p>
            <a:pPr lvl="1"/>
            <a:r>
              <a:rPr lang="en-US" sz="2600" dirty="0"/>
              <a:t>Trained more</a:t>
            </a:r>
          </a:p>
          <a:p>
            <a:pPr lvl="1"/>
            <a:r>
              <a:rPr lang="en-US" sz="2600" dirty="0"/>
              <a:t>Sophisticated recruitment</a:t>
            </a:r>
          </a:p>
          <a:p>
            <a:pPr lvl="1"/>
            <a:r>
              <a:rPr lang="en-US" sz="2600" dirty="0"/>
              <a:t>More self-managed work teams</a:t>
            </a:r>
          </a:p>
          <a:p>
            <a:r>
              <a:rPr lang="en-US" sz="2800" dirty="0"/>
              <a:t>Human Resource Metrics</a:t>
            </a:r>
            <a:endParaRPr lang="en-IN" sz="2800" dirty="0"/>
          </a:p>
        </p:txBody>
      </p:sp>
    </p:spTree>
    <p:extLst>
      <p:ext uri="{BB962C8B-B14F-4D97-AF65-F5344CB8AC3E}">
        <p14:creationId xmlns:p14="http://schemas.microsoft.com/office/powerpoint/2010/main" val="4293120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High-Performance vs. Low-Performance </a:t>
            </a:r>
            <a:r>
              <a:rPr lang="en-US" sz="2000" b="0" dirty="0"/>
              <a:t>(1 of 2)</a:t>
            </a:r>
            <a:endParaRPr lang="en-IN" sz="2000" b="0" dirty="0"/>
          </a:p>
        </p:txBody>
      </p:sp>
      <p:graphicFrame>
        <p:nvGraphicFramePr>
          <p:cNvPr id="6" name="Table 5"/>
          <p:cNvGraphicFramePr>
            <a:graphicFrameLocks noGrp="1"/>
          </p:cNvGraphicFramePr>
          <p:nvPr/>
        </p:nvGraphicFramePr>
        <p:xfrm>
          <a:off x="304799" y="1371600"/>
          <a:ext cx="8610601" cy="4815840"/>
        </p:xfrm>
        <a:graphic>
          <a:graphicData uri="http://schemas.openxmlformats.org/drawingml/2006/table">
            <a:tbl>
              <a:tblPr firstRow="1" bandRow="1">
                <a:tableStyleId>{3B4B98B0-60AC-42C2-AFA5-B58CD77FA1E5}</a:tableStyleId>
              </a:tblPr>
              <a:tblGrid>
                <a:gridCol w="3554835">
                  <a:extLst>
                    <a:ext uri="{9D8B030D-6E8A-4147-A177-3AD203B41FA5}">
                      <a16:colId xmlns:a16="http://schemas.microsoft.com/office/drawing/2014/main" val="20000"/>
                    </a:ext>
                  </a:extLst>
                </a:gridCol>
                <a:gridCol w="2527883">
                  <a:extLst>
                    <a:ext uri="{9D8B030D-6E8A-4147-A177-3AD203B41FA5}">
                      <a16:colId xmlns:a16="http://schemas.microsoft.com/office/drawing/2014/main" val="20001"/>
                    </a:ext>
                  </a:extLst>
                </a:gridCol>
                <a:gridCol w="2527883">
                  <a:extLst>
                    <a:ext uri="{9D8B030D-6E8A-4147-A177-3AD203B41FA5}">
                      <a16:colId xmlns:a16="http://schemas.microsoft.com/office/drawing/2014/main" val="20002"/>
                    </a:ext>
                  </a:extLst>
                </a:gridCol>
              </a:tblGrid>
              <a:tr h="370840">
                <a:tc gridSpan="3">
                  <a:txBody>
                    <a:bodyPr/>
                    <a:lstStyle/>
                    <a:p>
                      <a:r>
                        <a:rPr lang="en-IN" sz="1400" b="1" i="0" u="none" strike="noStrike" kern="1200" baseline="0" dirty="0">
                          <a:solidFill>
                            <a:schemeClr val="tx1"/>
                          </a:solidFill>
                          <a:latin typeface="+mn-lt"/>
                          <a:ea typeface="+mn-ea"/>
                          <a:cs typeface="+mn-cs"/>
                        </a:rPr>
                        <a:t>TABLE 3.1 Examples Selected from Several Studies of How Recruitment, Selection, Training, Appraisal, Pay, and Other Practices Differ in High-Performance and Low-Performance Companies</a:t>
                      </a:r>
                      <a:endParaRPr lang="en-IN" sz="1400" dirty="0"/>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370840">
                <a:tc>
                  <a:txBody>
                    <a:bodyPr/>
                    <a:lstStyle/>
                    <a:p>
                      <a:r>
                        <a:rPr lang="en-IN" sz="1200" b="0" i="0" u="none" strike="noStrike" kern="1200" baseline="0" dirty="0">
                          <a:solidFill>
                            <a:schemeClr val="bg1"/>
                          </a:solidFill>
                          <a:latin typeface="+mn-lt"/>
                          <a:ea typeface="+mn-ea"/>
                          <a:cs typeface="+mn-cs"/>
                        </a:rPr>
                        <a:t>blank</a:t>
                      </a:r>
                      <a:endParaRPr lang="en-IN" sz="1200" b="0" dirty="0">
                        <a:solidFill>
                          <a:schemeClr val="bg1"/>
                        </a:solidFill>
                      </a:endParaRP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Lower-Performance Companies’ HR Practice Averages (e.g., 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Higher-Performance Companies’ HR Practice Averages (e.g.,company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IN" sz="1200" b="1" i="0" u="none" strike="noStrike" kern="1200" baseline="0" dirty="0">
                          <a:solidFill>
                            <a:schemeClr val="tx1"/>
                          </a:solidFill>
                          <a:latin typeface="+mn-lt"/>
                          <a:ea typeface="+mn-ea"/>
                          <a:cs typeface="+mn-cs"/>
                        </a:rPr>
                        <a:t>Recruitment:</a:t>
                      </a:r>
                      <a:r>
                        <a:rPr lang="en-IN" sz="1200" b="0" i="0" u="none" strike="noStrike" kern="1200" baseline="0" dirty="0">
                          <a:solidFill>
                            <a:schemeClr val="tx1"/>
                          </a:solidFill>
                          <a:latin typeface="+mn-lt"/>
                          <a:ea typeface="+mn-ea"/>
                          <a:cs typeface="+mn-cs"/>
                        </a:rPr>
                        <a:t> Average number of qualified applicants per position</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b="0" i="0" u="none" strike="noStrike" kern="1200" baseline="0" dirty="0">
                          <a:solidFill>
                            <a:schemeClr val="tx1"/>
                          </a:solidFill>
                          <a:latin typeface="+mn-lt"/>
                          <a:ea typeface="+mn-ea"/>
                          <a:cs typeface="+mn-cs"/>
                        </a:rPr>
                        <a:t>8</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b="0" i="0" u="none" strike="noStrike" kern="1200" baseline="0" dirty="0">
                          <a:solidFill>
                            <a:schemeClr val="tx1"/>
                          </a:solidFill>
                          <a:latin typeface="+mn-lt"/>
                          <a:ea typeface="+mn-ea"/>
                          <a:cs typeface="+mn-cs"/>
                        </a:rPr>
                        <a:t>37</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IN" sz="1200" b="1" i="0" u="none" strike="noStrike" kern="1200" baseline="0" dirty="0">
                          <a:solidFill>
                            <a:schemeClr val="tx1"/>
                          </a:solidFill>
                          <a:latin typeface="+mn-lt"/>
                          <a:ea typeface="+mn-ea"/>
                          <a:cs typeface="+mn-cs"/>
                        </a:rPr>
                        <a:t>Selection:</a:t>
                      </a:r>
                      <a:r>
                        <a:rPr lang="en-IN" sz="1200" b="0" i="0" u="none" strike="noStrike" kern="1200" baseline="0" dirty="0">
                          <a:solidFill>
                            <a:schemeClr val="tx1"/>
                          </a:solidFill>
                          <a:latin typeface="+mn-lt"/>
                          <a:ea typeface="+mn-ea"/>
                          <a:cs typeface="+mn-cs"/>
                        </a:rPr>
                        <a:t> Average percentage of employees hired based on a validated selection test</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4%</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30%</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IN" sz="1200" b="1" i="0" u="none" strike="noStrike" kern="1200" baseline="0" dirty="0">
                          <a:solidFill>
                            <a:schemeClr val="tx1"/>
                          </a:solidFill>
                          <a:latin typeface="+mn-lt"/>
                          <a:ea typeface="+mn-ea"/>
                          <a:cs typeface="+mn-cs"/>
                        </a:rPr>
                        <a:t>Training:</a:t>
                      </a:r>
                      <a:r>
                        <a:rPr lang="en-IN" sz="1200" b="0" i="0" u="none" strike="noStrike" kern="1200" baseline="0" dirty="0">
                          <a:solidFill>
                            <a:schemeClr val="tx1"/>
                          </a:solidFill>
                          <a:latin typeface="+mn-lt"/>
                          <a:ea typeface="+mn-ea"/>
                          <a:cs typeface="+mn-cs"/>
                        </a:rPr>
                        <a:t> Average number of hours of training for new employees</a:t>
                      </a:r>
                      <a:endParaRPr lang="en-IN"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35 Hours</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117 Hours</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IN" sz="1200" b="1" i="0" u="none" strike="noStrike" kern="1200" baseline="0" dirty="0">
                          <a:solidFill>
                            <a:schemeClr val="tx1"/>
                          </a:solidFill>
                          <a:latin typeface="+mn-lt"/>
                          <a:ea typeface="+mn-ea"/>
                          <a:cs typeface="+mn-cs"/>
                        </a:rPr>
                        <a:t>Appraisal:</a:t>
                      </a:r>
                      <a:r>
                        <a:rPr lang="en-IN" sz="1200" b="0" i="0" u="none" strike="noStrike" kern="1200" baseline="0" dirty="0">
                          <a:solidFill>
                            <a:schemeClr val="tx1"/>
                          </a:solidFill>
                          <a:latin typeface="+mn-lt"/>
                          <a:ea typeface="+mn-ea"/>
                          <a:cs typeface="+mn-cs"/>
                        </a:rPr>
                        <a:t> Average percentage of employees receiving a regular performance appraisal</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41%</a:t>
                      </a: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95%</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en-IN" sz="1200" b="1" i="0" u="none" strike="noStrike" kern="1200" baseline="0" dirty="0">
                          <a:solidFill>
                            <a:schemeClr val="tx1"/>
                          </a:solidFill>
                          <a:latin typeface="+mn-lt"/>
                          <a:ea typeface="+mn-ea"/>
                          <a:cs typeface="+mn-cs"/>
                        </a:rPr>
                        <a:t>Pay Practices:</a:t>
                      </a:r>
                      <a:r>
                        <a:rPr lang="en-IN" sz="1200" b="0" i="0" u="none" strike="noStrike" kern="1200" baseline="0" dirty="0">
                          <a:solidFill>
                            <a:schemeClr val="tx1"/>
                          </a:solidFill>
                          <a:latin typeface="+mn-lt"/>
                          <a:ea typeface="+mn-ea"/>
                          <a:cs typeface="+mn-cs"/>
                        </a:rPr>
                        <a:t> Average percentage of the workforce eligible for incentive pay</a:t>
                      </a:r>
                      <a:endParaRPr lang="en-IN" sz="1200" dirty="0"/>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28%</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IN" sz="1200" dirty="0"/>
                        <a:t>84%</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IN" sz="1200" b="1" i="0" u="none" strike="noStrike" kern="1200" baseline="0" dirty="0">
                          <a:solidFill>
                            <a:schemeClr val="tx1"/>
                          </a:solidFill>
                          <a:latin typeface="+mn-lt"/>
                          <a:ea typeface="+mn-ea"/>
                          <a:cs typeface="+mn-cs"/>
                        </a:rPr>
                        <a:t>Use of Teams:</a:t>
                      </a:r>
                      <a:r>
                        <a:rPr lang="en-IN" sz="1200" b="0" i="0" u="none" strike="noStrike" kern="1200" baseline="0" dirty="0">
                          <a:solidFill>
                            <a:schemeClr val="tx1"/>
                          </a:solidFill>
                          <a:latin typeface="+mn-lt"/>
                          <a:ea typeface="+mn-ea"/>
                          <a:cs typeface="+mn-cs"/>
                        </a:rPr>
                        <a:t> Average percentage of the workforce routinely working in all teams, semiautonomous, cross functional, or project teams</a:t>
                      </a:r>
                      <a:endParaRPr lang="en-IN"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11%</a:t>
                      </a:r>
                      <a:endParaRPr lang="en-IN"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42%</a:t>
                      </a:r>
                      <a:endParaRPr lang="en-IN" sz="120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302615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High-Performance vs. Low-Performance </a:t>
            </a:r>
            <a:r>
              <a:rPr lang="en-US" sz="2000" b="0" dirty="0"/>
              <a:t>(2 of 2)</a:t>
            </a:r>
            <a:endParaRPr lang="en-IN" sz="2000" b="0" dirty="0"/>
          </a:p>
        </p:txBody>
      </p:sp>
      <p:graphicFrame>
        <p:nvGraphicFramePr>
          <p:cNvPr id="6" name="Table 5"/>
          <p:cNvGraphicFramePr>
            <a:graphicFrameLocks noGrp="1"/>
          </p:cNvGraphicFramePr>
          <p:nvPr/>
        </p:nvGraphicFramePr>
        <p:xfrm>
          <a:off x="304799" y="1371600"/>
          <a:ext cx="8610601" cy="5044440"/>
        </p:xfrm>
        <a:graphic>
          <a:graphicData uri="http://schemas.openxmlformats.org/drawingml/2006/table">
            <a:tbl>
              <a:tblPr firstRow="1" bandRow="1">
                <a:tableStyleId>{3B4B98B0-60AC-42C2-AFA5-B58CD77FA1E5}</a:tableStyleId>
              </a:tblPr>
              <a:tblGrid>
                <a:gridCol w="3554835">
                  <a:extLst>
                    <a:ext uri="{9D8B030D-6E8A-4147-A177-3AD203B41FA5}">
                      <a16:colId xmlns:a16="http://schemas.microsoft.com/office/drawing/2014/main" val="20000"/>
                    </a:ext>
                  </a:extLst>
                </a:gridCol>
                <a:gridCol w="2527883">
                  <a:extLst>
                    <a:ext uri="{9D8B030D-6E8A-4147-A177-3AD203B41FA5}">
                      <a16:colId xmlns:a16="http://schemas.microsoft.com/office/drawing/2014/main" val="20001"/>
                    </a:ext>
                  </a:extLst>
                </a:gridCol>
                <a:gridCol w="2527883">
                  <a:extLst>
                    <a:ext uri="{9D8B030D-6E8A-4147-A177-3AD203B41FA5}">
                      <a16:colId xmlns:a16="http://schemas.microsoft.com/office/drawing/2014/main" val="20002"/>
                    </a:ext>
                  </a:extLst>
                </a:gridCol>
              </a:tblGrid>
              <a:tr h="370840">
                <a:tc gridSpan="3">
                  <a:txBody>
                    <a:bodyPr/>
                    <a:lstStyle/>
                    <a:p>
                      <a:r>
                        <a:rPr lang="en-IN" sz="1400" b="1" i="0" u="none" strike="noStrike" kern="1200" baseline="0" dirty="0">
                          <a:solidFill>
                            <a:schemeClr val="tx1"/>
                          </a:solidFill>
                          <a:latin typeface="+mn-lt"/>
                          <a:ea typeface="+mn-ea"/>
                          <a:cs typeface="+mn-cs"/>
                        </a:rPr>
                        <a:t>TABLE 3.1 Examples Selected from Several Studies of How Recruitment, Selection, Training, Appraisal, Pay, and Other Practices Differ in High-Performance and Low-Performance Companies</a:t>
                      </a:r>
                      <a:endParaRPr lang="en-IN" sz="1400" dirty="0"/>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370840">
                <a:tc>
                  <a:txBody>
                    <a:bodyPr/>
                    <a:lstStyle/>
                    <a:p>
                      <a:r>
                        <a:rPr lang="en-IN" sz="1200" b="0" i="0" u="none" strike="noStrike" kern="1200" baseline="0" dirty="0">
                          <a:solidFill>
                            <a:schemeClr val="bg1"/>
                          </a:solidFill>
                          <a:latin typeface="+mn-lt"/>
                          <a:ea typeface="+mn-ea"/>
                          <a:cs typeface="+mn-cs"/>
                        </a:rPr>
                        <a:t>blank</a:t>
                      </a:r>
                      <a:endParaRPr lang="en-IN" sz="1200" b="0" dirty="0">
                        <a:solidFill>
                          <a:schemeClr val="bg1"/>
                        </a:solidFill>
                      </a:endParaRPr>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Lower-Performance Companies’ HR Practice Averages (e.g.,company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200" b="0" i="0" u="none" strike="noStrike" kern="1200" baseline="0" dirty="0">
                          <a:solidFill>
                            <a:schemeClr val="tx1"/>
                          </a:solidFill>
                          <a:latin typeface="+mn-lt"/>
                          <a:ea typeface="+mn-ea"/>
                          <a:cs typeface="+mn-cs"/>
                        </a:rPr>
                        <a:t>Higher-Performance Companies’ HR Practice Averages (e.g.,company performance in terms of sales/employee, innovation, and employee retention)*</a:t>
                      </a:r>
                      <a:endParaRPr lang="en-IN" sz="1200" b="0" dirty="0"/>
                    </a:p>
                  </a:txBody>
                  <a:tcPr anchor="b">
                    <a:lnL>
                      <a:noFill/>
                    </a:lnL>
                    <a:lnR>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IN" sz="1200" b="1" i="0" u="none" strike="noStrike" kern="1200" baseline="0" dirty="0">
                          <a:solidFill>
                            <a:schemeClr val="tx1"/>
                          </a:solidFill>
                          <a:latin typeface="+mn-lt"/>
                          <a:ea typeface="+mn-ea"/>
                          <a:cs typeface="+mn-cs"/>
                        </a:rPr>
                        <a:t>Self-Directed Teams: </a:t>
                      </a:r>
                      <a:r>
                        <a:rPr lang="en-IN" sz="1200" b="0" i="0" u="none" strike="noStrike" kern="1200" baseline="0" dirty="0">
                          <a:solidFill>
                            <a:schemeClr val="tx1"/>
                          </a:solidFill>
                          <a:latin typeface="+mn-lt"/>
                          <a:ea typeface="+mn-ea"/>
                          <a:cs typeface="+mn-cs"/>
                        </a:rPr>
                        <a:t>Percent of companies with semiautonomous or autonomous work teams</a:t>
                      </a:r>
                      <a:endParaRPr lang="en-IN" sz="1200" b="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dirty="0"/>
                        <a:t>9%</a:t>
                      </a:r>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IN" sz="1200" b="0" i="0" u="none" strike="noStrike" kern="1200" baseline="0" dirty="0">
                          <a:solidFill>
                            <a:schemeClr val="tx1"/>
                          </a:solidFill>
                          <a:latin typeface="+mn-lt"/>
                          <a:ea typeface="+mn-ea"/>
                          <a:cs typeface="+mn-cs"/>
                        </a:rPr>
                        <a:t>70%</a:t>
                      </a:r>
                      <a:endParaRPr lang="en-IN" sz="1200" dirty="0"/>
                    </a:p>
                  </a:txBody>
                  <a:tcPr>
                    <a:lnL>
                      <a:noFill/>
                    </a:lnL>
                    <a:lnR>
                      <a:noFill/>
                    </a:lnR>
                    <a:lnT w="9525"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IN" sz="1200" b="1" i="0" u="none" strike="noStrike" kern="1200" baseline="0" dirty="0">
                          <a:solidFill>
                            <a:schemeClr val="tx1"/>
                          </a:solidFill>
                          <a:latin typeface="+mn-lt"/>
                          <a:ea typeface="+mn-ea"/>
                          <a:cs typeface="+mn-cs"/>
                        </a:rPr>
                        <a:t>Operational Information Sharing: </a:t>
                      </a:r>
                      <a:r>
                        <a:rPr lang="en-IN" sz="1200" b="0" i="0" u="none" strike="noStrike" kern="1200" baseline="0" dirty="0">
                          <a:solidFill>
                            <a:schemeClr val="tx1"/>
                          </a:solidFill>
                          <a:latin typeface="+mn-lt"/>
                          <a:ea typeface="+mn-ea"/>
                          <a:cs typeface="+mn-cs"/>
                        </a:rPr>
                        <a:t>Employees receive relevant operating performance information</a:t>
                      </a:r>
                      <a:endParaRPr lang="en-IN" sz="1200" b="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b="0" i="0" u="none" strike="noStrike" kern="1200" baseline="0" dirty="0">
                          <a:solidFill>
                            <a:schemeClr val="tx1"/>
                          </a:solidFill>
                          <a:latin typeface="+mn-lt"/>
                          <a:ea typeface="+mn-ea"/>
                          <a:cs typeface="+mn-cs"/>
                        </a:rPr>
                        <a:t>62%</a:t>
                      </a:r>
                      <a:endParaRPr lang="en-IN" sz="1200" dirty="0"/>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en-IN" sz="1200" dirty="0"/>
                        <a:t>82%</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en-IN" sz="1200" b="1" i="0" u="none" strike="noStrike" kern="1200" baseline="0" dirty="0">
                          <a:solidFill>
                            <a:schemeClr val="tx1"/>
                          </a:solidFill>
                          <a:latin typeface="+mn-lt"/>
                          <a:ea typeface="+mn-ea"/>
                          <a:cs typeface="+mn-cs"/>
                        </a:rPr>
                        <a:t>Financial Information Sharing: </a:t>
                      </a:r>
                      <a:r>
                        <a:rPr lang="en-IN" sz="1200" b="0" i="0" u="none" strike="noStrike" kern="1200" baseline="0" dirty="0">
                          <a:solidFill>
                            <a:schemeClr val="tx1"/>
                          </a:solidFill>
                          <a:latin typeface="+mn-lt"/>
                          <a:ea typeface="+mn-ea"/>
                          <a:cs typeface="+mn-cs"/>
                        </a:rPr>
                        <a:t>Employees receive relevant financial performance information</a:t>
                      </a:r>
                      <a:endParaRPr lang="en-IN" sz="1200" b="0"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dirty="0"/>
                        <a:t>43%</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dirty="0"/>
                        <a:t>66%</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gridSpan="3">
                  <a:txBody>
                    <a:bodyPr/>
                    <a:lstStyle/>
                    <a:p>
                      <a:r>
                        <a:rPr lang="en-IN" sz="1200" b="0" i="0" u="none" strike="noStrike" kern="1200" baseline="0" dirty="0">
                          <a:solidFill>
                            <a:schemeClr val="tx1"/>
                          </a:solidFill>
                          <a:latin typeface="+mn-lt"/>
                          <a:ea typeface="+mn-ea"/>
                          <a:cs typeface="+mn-cs"/>
                        </a:rPr>
                        <a:t>*Findings rounded.</a:t>
                      </a:r>
                    </a:p>
                    <a:p>
                      <a:r>
                        <a:rPr lang="en-US" sz="1100" b="0" i="0" u="none" strike="noStrike" kern="1200" baseline="0" dirty="0">
                          <a:solidFill>
                            <a:schemeClr val="tx1"/>
                          </a:solidFill>
                          <a:latin typeface="+mn-lt"/>
                          <a:ea typeface="+mn-ea"/>
                          <a:cs typeface="+mn-cs"/>
                        </a:rPr>
                        <a:t>Source: Based on “Comparison of HR Practices in High-Performance and Low-Performance Companies,” by B. E. Becker</a:t>
                      </a:r>
                    </a:p>
                    <a:p>
                      <a:r>
                        <a:rPr lang="en-US" sz="1100" b="0" i="0" u="none" strike="noStrike" kern="1200" baseline="0" dirty="0">
                          <a:solidFill>
                            <a:schemeClr val="tx1"/>
                          </a:solidFill>
                          <a:latin typeface="+mn-lt"/>
                          <a:ea typeface="+mn-ea"/>
                          <a:cs typeface="+mn-cs"/>
                        </a:rPr>
                        <a:t>et al., from </a:t>
                      </a:r>
                      <a:r>
                        <a:rPr lang="en-US" sz="1100" b="0" i="1" u="none" strike="noStrike" kern="1200" baseline="0" dirty="0">
                          <a:solidFill>
                            <a:schemeClr val="tx1"/>
                          </a:solidFill>
                          <a:latin typeface="+mn-lt"/>
                          <a:ea typeface="+mn-ea"/>
                          <a:cs typeface="+mn-cs"/>
                        </a:rPr>
                        <a:t>The HR Scorecard: Linking People, Strategy and Performance </a:t>
                      </a:r>
                      <a:r>
                        <a:rPr lang="en-US" sz="1100" b="0" i="0" u="none" strike="noStrike" kern="1200" baseline="0" dirty="0">
                          <a:solidFill>
                            <a:schemeClr val="tx1"/>
                          </a:solidFill>
                          <a:latin typeface="+mn-lt"/>
                          <a:ea typeface="+mn-ea"/>
                          <a:cs typeface="+mn-cs"/>
                        </a:rPr>
                        <a:t>(Boston: Harvard Business School Press, 2001);</a:t>
                      </a:r>
                    </a:p>
                    <a:p>
                      <a:r>
                        <a:rPr lang="en-US" sz="1100" b="0" i="0" u="none" strike="noStrike" kern="1200" baseline="0" dirty="0">
                          <a:solidFill>
                            <a:schemeClr val="tx1"/>
                          </a:solidFill>
                          <a:latin typeface="+mn-lt"/>
                          <a:ea typeface="+mn-ea"/>
                          <a:cs typeface="+mn-cs"/>
                        </a:rPr>
                        <a:t>Barry Macy, Gerard Farias, Jean-Francois Rosa, and Curt Moore, “Built to Change: High-Performance Work Systems and</a:t>
                      </a:r>
                    </a:p>
                    <a:p>
                      <a:r>
                        <a:rPr lang="en-US" sz="1100" b="0" i="0" u="none" strike="noStrike" kern="1200" baseline="0" dirty="0">
                          <a:solidFill>
                            <a:schemeClr val="tx1"/>
                          </a:solidFill>
                          <a:latin typeface="+mn-lt"/>
                          <a:ea typeface="+mn-ea"/>
                          <a:cs typeface="+mn-cs"/>
                        </a:rPr>
                        <a:t>Self-Directed Work Teams—A Longitudinal Field Study,” </a:t>
                      </a:r>
                      <a:r>
                        <a:rPr lang="en-US" sz="1100" b="0" i="1" u="none" strike="noStrike" kern="1200" baseline="0" dirty="0">
                          <a:solidFill>
                            <a:schemeClr val="tx1"/>
                          </a:solidFill>
                          <a:latin typeface="+mn-lt"/>
                          <a:ea typeface="+mn-ea"/>
                          <a:cs typeface="+mn-cs"/>
                        </a:rPr>
                        <a:t>Research in Organizational Change and Development</a:t>
                      </a:r>
                      <a:r>
                        <a:rPr lang="en-US" sz="1100" b="0" i="0" u="none" strike="noStrike" kern="1200" baseline="0" dirty="0">
                          <a:solidFill>
                            <a:schemeClr val="tx1"/>
                          </a:solidFill>
                          <a:latin typeface="+mn-lt"/>
                          <a:ea typeface="+mn-ea"/>
                          <a:cs typeface="+mn-cs"/>
                        </a:rPr>
                        <a:t>, 16, pp.</a:t>
                      </a:r>
                    </a:p>
                    <a:p>
                      <a:r>
                        <a:rPr lang="en-US" sz="1100" b="0" i="0" u="none" strike="noStrike" kern="1200" baseline="0" dirty="0">
                          <a:solidFill>
                            <a:schemeClr val="tx1"/>
                          </a:solidFill>
                          <a:latin typeface="+mn-lt"/>
                          <a:ea typeface="+mn-ea"/>
                          <a:cs typeface="+mn-cs"/>
                        </a:rPr>
                        <a:t>339–418, 2007; James </a:t>
                      </a:r>
                      <a:r>
                        <a:rPr lang="en-US" sz="1100" b="0" i="0" u="none" strike="noStrike" kern="1200" baseline="0" dirty="0" err="1">
                          <a:solidFill>
                            <a:schemeClr val="tx1"/>
                          </a:solidFill>
                          <a:latin typeface="+mn-lt"/>
                          <a:ea typeface="+mn-ea"/>
                          <a:cs typeface="+mn-cs"/>
                        </a:rPr>
                        <a:t>Gathrie</a:t>
                      </a:r>
                      <a:r>
                        <a:rPr lang="en-US" sz="1100" b="0" i="0" u="none" strike="noStrike" kern="1200" baseline="0" dirty="0">
                          <a:solidFill>
                            <a:schemeClr val="tx1"/>
                          </a:solidFill>
                          <a:latin typeface="+mn-lt"/>
                          <a:ea typeface="+mn-ea"/>
                          <a:cs typeface="+mn-cs"/>
                        </a:rPr>
                        <a:t>, </a:t>
                      </a:r>
                      <a:r>
                        <a:rPr lang="en-US" sz="1100" b="0" i="0" u="none" strike="noStrike" kern="1200" baseline="0" dirty="0" err="1">
                          <a:solidFill>
                            <a:schemeClr val="tx1"/>
                          </a:solidFill>
                          <a:latin typeface="+mn-lt"/>
                          <a:ea typeface="+mn-ea"/>
                          <a:cs typeface="+mn-cs"/>
                        </a:rPr>
                        <a:t>Wenchuan</a:t>
                      </a:r>
                      <a:r>
                        <a:rPr lang="en-US" sz="1100" b="0" i="0" u="none" strike="noStrike" kern="1200" baseline="0" dirty="0">
                          <a:solidFill>
                            <a:schemeClr val="tx1"/>
                          </a:solidFill>
                          <a:latin typeface="+mn-lt"/>
                          <a:ea typeface="+mn-ea"/>
                          <a:cs typeface="+mn-cs"/>
                        </a:rPr>
                        <a:t> Liu, Patrick Flood, and Sarah </a:t>
                      </a:r>
                      <a:r>
                        <a:rPr lang="en-US" sz="1100" b="0" i="0" u="none" strike="noStrike" kern="1200" baseline="0" dirty="0" err="1">
                          <a:solidFill>
                            <a:schemeClr val="tx1"/>
                          </a:solidFill>
                          <a:latin typeface="+mn-lt"/>
                          <a:ea typeface="+mn-ea"/>
                          <a:cs typeface="+mn-cs"/>
                        </a:rPr>
                        <a:t>MacCurtain</a:t>
                      </a:r>
                      <a:r>
                        <a:rPr lang="en-US" sz="1100" b="0" i="0" u="none" strike="noStrike" kern="1200" baseline="0" dirty="0">
                          <a:solidFill>
                            <a:schemeClr val="tx1"/>
                          </a:solidFill>
                          <a:latin typeface="+mn-lt"/>
                          <a:ea typeface="+mn-ea"/>
                          <a:cs typeface="+mn-cs"/>
                        </a:rPr>
                        <a:t>, “High Performance Work Systems,</a:t>
                      </a:r>
                    </a:p>
                    <a:p>
                      <a:r>
                        <a:rPr lang="en-US" sz="1100" b="0" i="0" u="none" strike="noStrike" kern="1200" baseline="0" dirty="0">
                          <a:solidFill>
                            <a:schemeClr val="tx1"/>
                          </a:solidFill>
                          <a:latin typeface="+mn-lt"/>
                          <a:ea typeface="+mn-ea"/>
                          <a:cs typeface="+mn-cs"/>
                        </a:rPr>
                        <a:t>Workforce Productivity, and Innovation: A Comparison of MNCs and Indigenous Firms,” The Learning, Innovation and</a:t>
                      </a:r>
                    </a:p>
                    <a:p>
                      <a:r>
                        <a:rPr lang="en-US" sz="1100" b="0" i="0" u="none" strike="noStrike" kern="1200" baseline="0" dirty="0">
                          <a:solidFill>
                            <a:schemeClr val="tx1"/>
                          </a:solidFill>
                          <a:latin typeface="+mn-lt"/>
                          <a:ea typeface="+mn-ea"/>
                          <a:cs typeface="+mn-cs"/>
                        </a:rPr>
                        <a:t>Knowledge (LINK) Research Centre Working Paper Series, WP 04-08, 2008; Richard A. </a:t>
                      </a:r>
                      <a:r>
                        <a:rPr lang="en-US" sz="1100" b="0" i="0" u="none" strike="noStrike" kern="1200" baseline="0" dirty="0" err="1">
                          <a:solidFill>
                            <a:schemeClr val="tx1"/>
                          </a:solidFill>
                          <a:latin typeface="+mn-lt"/>
                          <a:ea typeface="+mn-ea"/>
                          <a:cs typeface="+mn-cs"/>
                        </a:rPr>
                        <a:t>Posthuma</a:t>
                      </a:r>
                      <a:r>
                        <a:rPr lang="en-US" sz="1100" b="0" i="0" u="none" strike="noStrike" kern="1200" baseline="0" dirty="0">
                          <a:solidFill>
                            <a:schemeClr val="tx1"/>
                          </a:solidFill>
                          <a:latin typeface="+mn-lt"/>
                          <a:ea typeface="+mn-ea"/>
                          <a:cs typeface="+mn-cs"/>
                        </a:rPr>
                        <a:t>, Michael C. Campion,</a:t>
                      </a:r>
                    </a:p>
                    <a:p>
                      <a:r>
                        <a:rPr lang="en-US" sz="1100" b="0" i="0" u="none" strike="noStrike" kern="1200" baseline="0" dirty="0">
                          <a:solidFill>
                            <a:schemeClr val="tx1"/>
                          </a:solidFill>
                          <a:latin typeface="+mn-lt"/>
                          <a:ea typeface="+mn-ea"/>
                          <a:cs typeface="+mn-cs"/>
                        </a:rPr>
                        <a:t>and Malika </a:t>
                      </a:r>
                      <a:r>
                        <a:rPr lang="en-US" sz="1100" b="0" i="0" u="none" strike="noStrike" kern="1200" baseline="0" dirty="0" err="1">
                          <a:solidFill>
                            <a:schemeClr val="tx1"/>
                          </a:solidFill>
                          <a:latin typeface="+mn-lt"/>
                          <a:ea typeface="+mn-ea"/>
                          <a:cs typeface="+mn-cs"/>
                        </a:rPr>
                        <a:t>Masimova</a:t>
                      </a:r>
                      <a:r>
                        <a:rPr lang="en-US" sz="1100" b="0" i="0" u="none" strike="noStrike" kern="1200" baseline="0" dirty="0">
                          <a:solidFill>
                            <a:schemeClr val="tx1"/>
                          </a:solidFill>
                          <a:latin typeface="+mn-lt"/>
                          <a:ea typeface="+mn-ea"/>
                          <a:cs typeface="+mn-cs"/>
                        </a:rPr>
                        <a:t>, “A High Performance Work Practices Taxonomy: Integrating the Literature and Directing Future</a:t>
                      </a:r>
                    </a:p>
                    <a:p>
                      <a:r>
                        <a:rPr lang="en-US" sz="1100" b="0" i="0" u="none" strike="noStrike" kern="1200" baseline="0" dirty="0">
                          <a:solidFill>
                            <a:schemeClr val="tx1"/>
                          </a:solidFill>
                          <a:latin typeface="+mn-lt"/>
                          <a:ea typeface="+mn-ea"/>
                          <a:cs typeface="+mn-cs"/>
                        </a:rPr>
                        <a:t>Research,” </a:t>
                      </a:r>
                      <a:r>
                        <a:rPr lang="en-US" sz="1100" b="0" i="1" u="none" strike="noStrike" kern="1200" baseline="0" dirty="0">
                          <a:solidFill>
                            <a:schemeClr val="tx1"/>
                          </a:solidFill>
                          <a:latin typeface="+mn-lt"/>
                          <a:ea typeface="+mn-ea"/>
                          <a:cs typeface="+mn-cs"/>
                        </a:rPr>
                        <a:t>Journal of Management</a:t>
                      </a:r>
                      <a:r>
                        <a:rPr lang="en-US" sz="1100" b="0" i="0" u="none" strike="noStrike" kern="1200" baseline="0" dirty="0">
                          <a:solidFill>
                            <a:schemeClr val="tx1"/>
                          </a:solidFill>
                          <a:latin typeface="+mn-lt"/>
                          <a:ea typeface="+mn-ea"/>
                          <a:cs typeface="+mn-cs"/>
                        </a:rPr>
                        <a:t>, 39, no. 5, July 2013, pp. 1184–1220.</a:t>
                      </a:r>
                      <a:endParaRPr lang="en-IN" sz="1100" dirty="0"/>
                    </a:p>
                  </a:txBody>
                  <a:tcP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592766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Engagement</a:t>
            </a:r>
            <a:endParaRPr lang="en-IN" dirty="0"/>
          </a:p>
        </p:txBody>
      </p:sp>
      <p:sp>
        <p:nvSpPr>
          <p:cNvPr id="3" name="Content Placeholder 2"/>
          <p:cNvSpPr>
            <a:spLocks noGrp="1"/>
          </p:cNvSpPr>
          <p:nvPr>
            <p:ph idx="1"/>
          </p:nvPr>
        </p:nvSpPr>
        <p:spPr/>
        <p:txBody>
          <a:bodyPr/>
          <a:lstStyle/>
          <a:p>
            <a:r>
              <a:rPr lang="en-US" sz="2800" dirty="0"/>
              <a:t>Why is employee engagement important?</a:t>
            </a:r>
          </a:p>
          <a:p>
            <a:r>
              <a:rPr lang="en-US" sz="2800" dirty="0"/>
              <a:t>The employee engagement problem</a:t>
            </a:r>
          </a:p>
          <a:p>
            <a:r>
              <a:rPr lang="en-US" sz="2800" dirty="0"/>
              <a:t>What can managers do to improve employee engagement?</a:t>
            </a:r>
          </a:p>
          <a:p>
            <a:r>
              <a:rPr lang="en-US" sz="2800" dirty="0"/>
              <a:t>How to measure employee engagement</a:t>
            </a:r>
            <a:endParaRPr lang="en-IN" sz="2800" dirty="0"/>
          </a:p>
        </p:txBody>
      </p:sp>
    </p:spTree>
    <p:extLst>
      <p:ext uri="{BB962C8B-B14F-4D97-AF65-F5344CB8AC3E}">
        <p14:creationId xmlns:p14="http://schemas.microsoft.com/office/powerpoint/2010/main" val="3470334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4D587C-1590-48ED-9E32-ADEE26DBCA85}"/>
              </a:ext>
            </a:extLst>
          </p:cNvPr>
          <p:cNvSpPr>
            <a:spLocks noGrp="1"/>
          </p:cNvSpPr>
          <p:nvPr>
            <p:ph type="title"/>
          </p:nvPr>
        </p:nvSpPr>
        <p:spPr/>
        <p:txBody>
          <a:bodyPr/>
          <a:lstStyle/>
          <a:p>
            <a:endParaRPr lang="en-US"/>
          </a:p>
        </p:txBody>
      </p:sp>
      <p:sp>
        <p:nvSpPr>
          <p:cNvPr id="3" name="İçerik Yer Tutucusu 2">
            <a:extLst>
              <a:ext uri="{FF2B5EF4-FFF2-40B4-BE49-F238E27FC236}">
                <a16:creationId xmlns:a16="http://schemas.microsoft.com/office/drawing/2014/main" id="{083BD113-F67A-4AE3-B564-8CAC1125E7D1}"/>
              </a:ext>
            </a:extLst>
          </p:cNvPr>
          <p:cNvSpPr>
            <a:spLocks noGrp="1"/>
          </p:cNvSpPr>
          <p:nvPr>
            <p:ph idx="1"/>
          </p:nvPr>
        </p:nvSpPr>
        <p:spPr/>
        <p:txBody>
          <a:bodyPr/>
          <a:lstStyle/>
          <a:p>
            <a:r>
              <a:rPr lang="en-US" dirty="0"/>
              <a:t>Employee</a:t>
            </a:r>
            <a:r>
              <a:rPr lang="en-US" baseline="0" dirty="0"/>
              <a:t> engagement is important because it drives performance and productivity. In one Gallup survey, employees engaged have an 83% chance of performing above the company median; those with the lowest employee engagement have only a 17% chance. </a:t>
            </a:r>
          </a:p>
          <a:p>
            <a:r>
              <a:rPr lang="en-US" baseline="0" dirty="0"/>
              <a:t>The problem is that, depending on the study, only about 21 to 30% of employees nationally are engaged. Engaged employees means employees “who work with passion and feel a profound connection to their company.”</a:t>
            </a:r>
          </a:p>
          <a:p>
            <a:r>
              <a:rPr lang="en-US" baseline="0" dirty="0"/>
              <a:t>Managers can improve employee engagement by taking concrete steps to do so. They can have their employees (1) understand how their departments contribute to company success; (2) see how their own efforts contribute toward company goals; and (3) get a sense of accomplishment from working at the firm. </a:t>
            </a:r>
          </a:p>
          <a:p>
            <a:r>
              <a:rPr lang="en-US" baseline="0" dirty="0"/>
              <a:t>Employees who are engaged are involved.</a:t>
            </a:r>
          </a:p>
          <a:p>
            <a:r>
              <a:rPr lang="en-US" baseline="0" dirty="0"/>
              <a:t>Monitoring employee engagement does not have to be difficult. Organizations can find out why employees stay with the company and leave the company. They can also involve their employees more in the decision-making process and with the communication of company goals.</a:t>
            </a:r>
            <a:endParaRPr lang="en-US" dirty="0"/>
          </a:p>
          <a:p>
            <a:endParaRPr lang="en-US" dirty="0"/>
          </a:p>
        </p:txBody>
      </p:sp>
    </p:spTree>
    <p:extLst>
      <p:ext uri="{BB962C8B-B14F-4D97-AF65-F5344CB8AC3E}">
        <p14:creationId xmlns:p14="http://schemas.microsoft.com/office/powerpoint/2010/main" val="381791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What is Human Resource Management?</a:t>
            </a:r>
            <a:endParaRPr lang="en-IN" dirty="0"/>
          </a:p>
        </p:txBody>
      </p:sp>
    </p:spTree>
    <p:extLst>
      <p:ext uri="{BB962C8B-B14F-4D97-AF65-F5344CB8AC3E}">
        <p14:creationId xmlns:p14="http://schemas.microsoft.com/office/powerpoint/2010/main" val="6431971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HRM Strategy for Kia</a:t>
            </a:r>
            <a:endParaRPr lang="en-IN" dirty="0"/>
          </a:p>
        </p:txBody>
      </p:sp>
      <p:sp>
        <p:nvSpPr>
          <p:cNvPr id="3" name="Content Placeholder 2"/>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Kia’s newly appointed head of HR, Gary Tomlinson, believed that low employee engagement was the likely culprit of poor performance and turnover. He identified poor communication among employees and the poor morale that resulted. Tomlinson then implemented an employee engagement strategy through new HR policies and practices which changed poor performance and reduced turnover. Employee turnover fell from 31% to 15% in 2007 and to 5% in 2008. By the end of 2009, it was below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Executing Kia UK’s employee engagement HR strategy involved six steps. These were: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1. set </a:t>
            </a:r>
            <a:r>
              <a:rPr kumimoji="0" lang="en-US" sz="1200" b="0" i="1" u="none" strike="noStrike" kern="1200" cap="none" spc="0" normalizeH="0" baseline="0" noProof="0" dirty="0">
                <a:ln>
                  <a:noFill/>
                </a:ln>
                <a:solidFill>
                  <a:prstClr val="black"/>
                </a:solidFill>
                <a:effectLst/>
                <a:uLnTx/>
                <a:uFillTx/>
                <a:latin typeface="Arial"/>
                <a:ea typeface="+mn-ea"/>
                <a:cs typeface="+mn-cs"/>
              </a:rPr>
              <a:t>measurable objectives </a:t>
            </a:r>
            <a:r>
              <a:rPr kumimoji="0" lang="en-US" sz="1200" b="0" i="0" u="none" strike="noStrike" kern="1200" cap="none" spc="0" normalizeH="0" baseline="0" noProof="0" dirty="0">
                <a:ln>
                  <a:noFill/>
                </a:ln>
                <a:solidFill>
                  <a:prstClr val="black"/>
                </a:solidFill>
                <a:effectLst/>
                <a:uLnTx/>
                <a:uFillTx/>
                <a:latin typeface="Arial"/>
                <a:ea typeface="+mn-ea"/>
                <a:cs typeface="+mn-cs"/>
              </a:rPr>
              <a:t>for the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 provide </a:t>
            </a:r>
            <a:r>
              <a:rPr kumimoji="0" lang="en-US" sz="1200" b="0" i="1" u="none" strike="noStrike" kern="1200" cap="none" spc="0" normalizeH="0" baseline="0" noProof="0" dirty="0">
                <a:ln>
                  <a:noFill/>
                </a:ln>
                <a:solidFill>
                  <a:prstClr val="black"/>
                </a:solidFill>
                <a:effectLst/>
                <a:uLnTx/>
                <a:uFillTx/>
                <a:latin typeface="Arial"/>
                <a:ea typeface="+mn-ea"/>
                <a:cs typeface="+mn-cs"/>
              </a:rPr>
              <a:t>leadership development, </a:t>
            </a:r>
            <a:r>
              <a:rPr kumimoji="0" lang="en-US" sz="1200" b="0" i="0" u="none" strike="noStrike" kern="1200" cap="none" spc="0" normalizeH="0" baseline="0" noProof="0" dirty="0">
                <a:ln>
                  <a:noFill/>
                </a:ln>
                <a:solidFill>
                  <a:prstClr val="black"/>
                </a:solidFill>
                <a:effectLst/>
                <a:uLnTx/>
                <a:uFillTx/>
                <a:latin typeface="Arial"/>
                <a:ea typeface="+mn-ea"/>
                <a:cs typeface="+mn-cs"/>
              </a:rPr>
              <a:t>for example, send all managers for training to improve their management skills;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3. institute new </a:t>
            </a:r>
            <a:r>
              <a:rPr kumimoji="0" lang="en-US" sz="1200" b="0" i="1" u="none" strike="noStrike" kern="1200" cap="none" spc="0" normalizeH="0" baseline="0" noProof="0" dirty="0">
                <a:ln>
                  <a:noFill/>
                </a:ln>
                <a:solidFill>
                  <a:prstClr val="black"/>
                </a:solidFill>
                <a:effectLst/>
                <a:uLnTx/>
                <a:uFillTx/>
                <a:latin typeface="Arial"/>
                <a:ea typeface="+mn-ea"/>
                <a:cs typeface="+mn-cs"/>
              </a:rPr>
              <a:t>employee recognition programs, </a:t>
            </a:r>
            <a:r>
              <a:rPr kumimoji="0" lang="en-US" sz="1200" b="0" i="0" u="none" strike="noStrike" kern="1200" cap="none" spc="0" normalizeH="0" baseline="0" noProof="0" dirty="0">
                <a:ln>
                  <a:noFill/>
                </a:ln>
                <a:solidFill>
                  <a:prstClr val="black"/>
                </a:solidFill>
                <a:effectLst/>
                <a:uLnTx/>
                <a:uFillTx/>
                <a:latin typeface="Arial"/>
                <a:ea typeface="+mn-ea"/>
                <a:cs typeface="+mn-cs"/>
              </a:rPr>
              <a:t>for instance, giving “Outstanding Awards” to selected employees quarterly;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4. develop </a:t>
            </a:r>
            <a:r>
              <a:rPr kumimoji="0" lang="en-US" sz="1200" b="0" i="1" u="none" strike="noStrike" kern="1200" cap="none" spc="0" normalizeH="0" baseline="0" noProof="0" dirty="0">
                <a:ln>
                  <a:noFill/>
                </a:ln>
                <a:solidFill>
                  <a:prstClr val="black"/>
                </a:solidFill>
                <a:effectLst/>
                <a:uLnTx/>
                <a:uFillTx/>
                <a:latin typeface="Arial"/>
                <a:ea typeface="+mn-ea"/>
                <a:cs typeface="+mn-cs"/>
              </a:rPr>
              <a:t>improved internal communications</a:t>
            </a:r>
            <a:r>
              <a:rPr kumimoji="0" lang="en-US" sz="1200" b="0" i="0" u="none" strike="noStrike" kern="1200" cap="none" spc="0" normalizeH="0" baseline="0" noProof="0" dirty="0">
                <a:ln>
                  <a:noFill/>
                </a:ln>
                <a:solidFill>
                  <a:prstClr val="black"/>
                </a:solidFill>
                <a:effectLst/>
                <a:uLnTx/>
                <a:uFillTx/>
                <a:latin typeface="Arial"/>
                <a:ea typeface="+mn-ea"/>
                <a:cs typeface="+mn-cs"/>
              </a:rPr>
              <a:t>, for instance, begin quarterly employee briefings;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5. institute a new </a:t>
            </a:r>
            <a:r>
              <a:rPr kumimoji="0" lang="en-US" sz="1200" b="0" i="1" u="none" strike="noStrike" kern="1200" cap="none" spc="0" normalizeH="0" baseline="0" noProof="0" dirty="0">
                <a:ln>
                  <a:noFill/>
                </a:ln>
                <a:solidFill>
                  <a:prstClr val="black"/>
                </a:solidFill>
                <a:effectLst/>
                <a:uLnTx/>
                <a:uFillTx/>
                <a:latin typeface="Arial"/>
                <a:ea typeface="+mn-ea"/>
                <a:cs typeface="+mn-cs"/>
              </a:rPr>
              <a:t>employee development program, </a:t>
            </a:r>
            <a:r>
              <a:rPr kumimoji="0" lang="en-US" sz="1200" b="0" i="0" u="none" strike="noStrike" kern="1200" cap="none" spc="0" normalizeH="0" baseline="0" noProof="0" dirty="0">
                <a:ln>
                  <a:noFill/>
                </a:ln>
                <a:solidFill>
                  <a:prstClr val="black"/>
                </a:solidFill>
                <a:effectLst/>
                <a:uLnTx/>
                <a:uFillTx/>
                <a:latin typeface="Arial"/>
                <a:ea typeface="+mn-ea"/>
                <a:cs typeface="+mn-cs"/>
              </a:rPr>
              <a:t>for instance, using the company’s appraisal process to identify employees’        training needs and to create training plans for each employee;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6. change the </a:t>
            </a:r>
            <a:r>
              <a:rPr kumimoji="0" lang="en-US" sz="1200" b="0" i="1" u="none" strike="noStrike" kern="1200" cap="none" spc="0" normalizeH="0" baseline="0" noProof="0" dirty="0">
                <a:ln>
                  <a:noFill/>
                </a:ln>
                <a:solidFill>
                  <a:prstClr val="black"/>
                </a:solidFill>
                <a:effectLst/>
                <a:uLnTx/>
                <a:uFillTx/>
                <a:latin typeface="Arial"/>
                <a:ea typeface="+mn-ea"/>
                <a:cs typeface="+mn-cs"/>
              </a:rPr>
              <a:t>compensation </a:t>
            </a:r>
            <a:r>
              <a:rPr kumimoji="0" lang="en-US" sz="1200" b="0" i="0" u="none" strike="noStrike" kern="1200" cap="none" spc="0" normalizeH="0" baseline="0" noProof="0" dirty="0">
                <a:ln>
                  <a:noFill/>
                </a:ln>
                <a:solidFill>
                  <a:prstClr val="black"/>
                </a:solidFill>
                <a:effectLst/>
                <a:uLnTx/>
                <a:uFillTx/>
                <a:latin typeface="Arial"/>
                <a:ea typeface="+mn-ea"/>
                <a:cs typeface="+mn-cs"/>
              </a:rPr>
              <a:t>and </a:t>
            </a:r>
            <a:r>
              <a:rPr kumimoji="0" lang="en-US" sz="1200" b="0" i="1" u="none" strike="noStrike" kern="1200" cap="none" spc="0" normalizeH="0" baseline="0" noProof="0" dirty="0">
                <a:ln>
                  <a:noFill/>
                </a:ln>
                <a:solidFill>
                  <a:prstClr val="black"/>
                </a:solidFill>
                <a:effectLst/>
                <a:uLnTx/>
                <a:uFillTx/>
                <a:latin typeface="Arial"/>
                <a:ea typeface="+mn-ea"/>
                <a:cs typeface="+mn-cs"/>
              </a:rPr>
              <a:t>other policies </a:t>
            </a:r>
            <a:r>
              <a:rPr kumimoji="0" lang="en-US" sz="1200" b="0" i="0" u="none" strike="noStrike" kern="1200" cap="none" spc="0" normalizeH="0" baseline="0" noProof="0" dirty="0">
                <a:ln>
                  <a:noFill/>
                </a:ln>
                <a:solidFill>
                  <a:prstClr val="black"/>
                </a:solidFill>
                <a:effectLst/>
                <a:uLnTx/>
                <a:uFillTx/>
                <a:latin typeface="Arial"/>
                <a:ea typeface="+mn-ea"/>
                <a:cs typeface="+mn-cs"/>
              </a:rPr>
              <a:t>to ensure they are aligned with the new cultural values.</a:t>
            </a:r>
          </a:p>
          <a:p>
            <a:pPr marL="514350" indent="-514350">
              <a:buFont typeface="+mj-lt"/>
              <a:buAutoNum type="arabicPeriod"/>
            </a:pPr>
            <a:endParaRPr lang="en-IN" sz="2800" dirty="0"/>
          </a:p>
        </p:txBody>
      </p:sp>
    </p:spTree>
    <p:extLst>
      <p:ext uri="{BB962C8B-B14F-4D97-AF65-F5344CB8AC3E}">
        <p14:creationId xmlns:p14="http://schemas.microsoft.com/office/powerpoint/2010/main" val="26323768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IN" dirty="0"/>
          </a:p>
        </p:txBody>
      </p:sp>
      <p:sp>
        <p:nvSpPr>
          <p:cNvPr id="3" name="Content Placeholder 2"/>
          <p:cNvSpPr>
            <a:spLocks noGrp="1"/>
          </p:cNvSpPr>
          <p:nvPr>
            <p:ph idx="1"/>
          </p:nvPr>
        </p:nvSpPr>
        <p:spPr>
          <a:xfrm>
            <a:off x="457200" y="1447800"/>
            <a:ext cx="8229600" cy="4800600"/>
          </a:xfrm>
        </p:spPr>
        <p:txBody>
          <a:bodyPr/>
          <a:lstStyle/>
          <a:p>
            <a:pPr marL="514350" indent="-514350">
              <a:buFont typeface="+mj-lt"/>
              <a:buAutoNum type="arabicPeriod"/>
            </a:pPr>
            <a:r>
              <a:rPr lang="en-US" sz="2800" dirty="0"/>
              <a:t>Strategic planning is important to all managers</a:t>
            </a:r>
          </a:p>
          <a:p>
            <a:pPr marL="514350" indent="-514350">
              <a:buFont typeface="+mj-lt"/>
              <a:buAutoNum type="arabicPeriod"/>
            </a:pPr>
            <a:r>
              <a:rPr lang="en-US" sz="2800" dirty="0"/>
              <a:t>Each function or department needs its own functional strategy</a:t>
            </a:r>
          </a:p>
          <a:p>
            <a:pPr marL="514350" indent="-514350">
              <a:buFont typeface="+mj-lt"/>
              <a:buAutoNum type="arabicPeriod"/>
            </a:pPr>
            <a:r>
              <a:rPr lang="en-US" sz="2800" dirty="0"/>
              <a:t>The manager will want to gather and analyze data prior to making decisions</a:t>
            </a:r>
          </a:p>
          <a:p>
            <a:pPr marL="514350" indent="-514350">
              <a:buFont typeface="+mj-lt"/>
              <a:buAutoNum type="arabicPeriod"/>
            </a:pPr>
            <a:r>
              <a:rPr lang="en-US" sz="2800" dirty="0"/>
              <a:t>High-performance work system is a set of HRM policies</a:t>
            </a:r>
          </a:p>
          <a:p>
            <a:pPr marL="514350" indent="-514350">
              <a:buFont typeface="+mj-lt"/>
              <a:buAutoNum type="arabicPeriod"/>
            </a:pPr>
            <a:r>
              <a:rPr lang="en-US" sz="2800" dirty="0"/>
              <a:t>Employee engagement is important</a:t>
            </a:r>
          </a:p>
          <a:p>
            <a:pPr marL="514350" indent="-514350">
              <a:buFont typeface="+mj-lt"/>
              <a:buAutoNum type="arabicPeriod"/>
            </a:pPr>
            <a:r>
              <a:rPr lang="en-US" sz="2800" dirty="0"/>
              <a:t>HR Strategy involves six steps</a:t>
            </a:r>
            <a:endParaRPr lang="en-IN" sz="2800" dirty="0"/>
          </a:p>
        </p:txBody>
      </p:sp>
    </p:spTree>
    <p:extLst>
      <p:ext uri="{BB962C8B-B14F-4D97-AF65-F5344CB8AC3E}">
        <p14:creationId xmlns:p14="http://schemas.microsoft.com/office/powerpoint/2010/main" val="2191614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19200" y="1143000"/>
            <a:ext cx="2438400" cy="685800"/>
          </a:xfrm>
          <a:prstGeom prst="rect">
            <a:avLst/>
          </a:prstGeom>
        </p:spPr>
        <p:txBody>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r>
              <a:rPr lang="en-IN" dirty="0"/>
              <a:t>Copyright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157" y="2496358"/>
            <a:ext cx="7423150" cy="2065876"/>
          </a:xfrm>
          <a:prstGeom prst="rect">
            <a:avLst/>
          </a:prstGeom>
          <a:noFill/>
          <a:ln w="9525">
            <a:noFill/>
            <a:miter lim="800000"/>
            <a:headEnd/>
            <a:tailEnd/>
          </a:ln>
        </p:spPr>
      </p:pic>
    </p:spTree>
    <p:extLst>
      <p:ext uri="{BB962C8B-B14F-4D97-AF65-F5344CB8AC3E}">
        <p14:creationId xmlns:p14="http://schemas.microsoft.com/office/powerpoint/2010/main" val="32101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tr-TR" dirty="0"/>
              <a:t> «People» </a:t>
            </a:r>
            <a:r>
              <a:rPr lang="tr-TR" dirty="0" err="1"/>
              <a:t>or</a:t>
            </a:r>
            <a:r>
              <a:rPr lang="tr-TR" dirty="0"/>
              <a:t> </a:t>
            </a:r>
            <a:r>
              <a:rPr lang="en-US" dirty="0"/>
              <a:t>Personnel Aspects of Management </a:t>
            </a:r>
            <a:r>
              <a:rPr lang="en-US" sz="2000" b="0" dirty="0"/>
              <a:t>(1 of 2)</a:t>
            </a:r>
            <a:endParaRPr lang="en-IN" sz="2000" b="0" dirty="0"/>
          </a:p>
        </p:txBody>
      </p:sp>
      <p:sp>
        <p:nvSpPr>
          <p:cNvPr id="3" name="Content Placeholder 2"/>
          <p:cNvSpPr>
            <a:spLocks noGrp="1"/>
          </p:cNvSpPr>
          <p:nvPr>
            <p:ph idx="1"/>
          </p:nvPr>
        </p:nvSpPr>
        <p:spPr/>
        <p:txBody>
          <a:bodyPr/>
          <a:lstStyle/>
          <a:p>
            <a:r>
              <a:rPr lang="en-US" sz="2800" dirty="0">
                <a:latin typeface="Arial (Body)"/>
              </a:rPr>
              <a:t>Conducting job analyses</a:t>
            </a:r>
          </a:p>
          <a:p>
            <a:r>
              <a:rPr lang="en-US" sz="2800" dirty="0">
                <a:latin typeface="Arial (Body)"/>
              </a:rPr>
              <a:t>Planning labor needs and recruiting job candidates</a:t>
            </a:r>
          </a:p>
          <a:p>
            <a:r>
              <a:rPr lang="en-US" sz="2800" dirty="0">
                <a:latin typeface="Arial (Body)"/>
              </a:rPr>
              <a:t>Selecting job candidates</a:t>
            </a:r>
          </a:p>
          <a:p>
            <a:r>
              <a:rPr lang="en-US" sz="2800" dirty="0">
                <a:latin typeface="Arial (Body)"/>
              </a:rPr>
              <a:t>Orienting and training new employees</a:t>
            </a:r>
          </a:p>
          <a:p>
            <a:r>
              <a:rPr lang="en-US" sz="2800" dirty="0">
                <a:latin typeface="Arial (Body)"/>
              </a:rPr>
              <a:t>Managing wages and salaries</a:t>
            </a:r>
          </a:p>
        </p:txBody>
      </p:sp>
    </p:spTree>
    <p:extLst>
      <p:ext uri="{BB962C8B-B14F-4D97-AF65-F5344CB8AC3E}">
        <p14:creationId xmlns:p14="http://schemas.microsoft.com/office/powerpoint/2010/main" val="107183671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12599</TotalTime>
  <Words>9833</Words>
  <Application>Microsoft Office PowerPoint</Application>
  <PresentationFormat>Ekran Gösterisi (4:3)</PresentationFormat>
  <Paragraphs>898</Paragraphs>
  <Slides>82</Slides>
  <Notes>55</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82</vt:i4>
      </vt:variant>
    </vt:vector>
  </HeadingPairs>
  <TitlesOfParts>
    <vt:vector size="92" baseType="lpstr">
      <vt:lpstr>Arial</vt:lpstr>
      <vt:lpstr>Arial (Body)</vt:lpstr>
      <vt:lpstr>Century Gothic</vt:lpstr>
      <vt:lpstr>MuseoSans</vt:lpstr>
      <vt:lpstr>RecoletaBold</vt:lpstr>
      <vt:lpstr>Times New Roman</vt:lpstr>
      <vt:lpstr>Times-Bold</vt:lpstr>
      <vt:lpstr>Verdana</vt:lpstr>
      <vt:lpstr>Wingdings</vt:lpstr>
      <vt:lpstr>508 Lecture</vt:lpstr>
      <vt:lpstr>Fundamentals of Human Resource Management</vt:lpstr>
      <vt:lpstr>Learning Objectives (1 of 2)</vt:lpstr>
      <vt:lpstr>Learning Objectives (2 of 2)</vt:lpstr>
      <vt:lpstr>Managing: Five Basic Functions</vt:lpstr>
      <vt:lpstr>Functions of management</vt:lpstr>
      <vt:lpstr>  To understand human resources management, we should first review what managers do…</vt:lpstr>
      <vt:lpstr>Managers</vt:lpstr>
      <vt:lpstr>What is Human Resource Management?</vt:lpstr>
      <vt:lpstr>The  «People» or Personnel Aspects of Management (1 of 2)</vt:lpstr>
      <vt:lpstr>The Personnel Aspects of Management (2 of 2)</vt:lpstr>
      <vt:lpstr>Why is human resource management important to all managers?</vt:lpstr>
      <vt:lpstr>Personnel Mistakes to Avoid</vt:lpstr>
      <vt:lpstr>Employee Turn over ratio</vt:lpstr>
      <vt:lpstr>Why is it so costly to replace employees? </vt:lpstr>
      <vt:lpstr>The right manager…</vt:lpstr>
      <vt:lpstr>PowerPoint Sunusu</vt:lpstr>
      <vt:lpstr>Why Study HRM?  You May Become an HR Manager</vt:lpstr>
      <vt:lpstr>Line and Staff Aspects of HRM</vt:lpstr>
      <vt:lpstr>Line versus Staff Authority</vt:lpstr>
      <vt:lpstr>PowerPoint Sunusu</vt:lpstr>
      <vt:lpstr>Line Managers’ HRM Responsibilities (1 of 2)</vt:lpstr>
      <vt:lpstr>Line Managers’ HRM Responsibilities (2 of 2)</vt:lpstr>
      <vt:lpstr>The Human Resources Department</vt:lpstr>
      <vt:lpstr>New Approaches to Organizing HR</vt:lpstr>
      <vt:lpstr>PowerPoint Sunusu</vt:lpstr>
      <vt:lpstr>Trends Influencing HRM</vt:lpstr>
      <vt:lpstr>Workforce Diversity Trends</vt:lpstr>
      <vt:lpstr>PowerPoint Sunusu</vt:lpstr>
      <vt:lpstr> Deloitte 2020 insan kaynakları  Trendleri raporu</vt:lpstr>
      <vt:lpstr>Trends in How People Work</vt:lpstr>
      <vt:lpstr>PowerPoint Sunusu</vt:lpstr>
      <vt:lpstr>PowerPoint Sunusu</vt:lpstr>
      <vt:lpstr>Service </vt:lpstr>
      <vt:lpstr>Globalization and Competition Trade</vt:lpstr>
      <vt:lpstr>Economic and Workforce Projections</vt:lpstr>
      <vt:lpstr>Turkey </vt:lpstr>
      <vt:lpstr>PowerPoint Sunusu</vt:lpstr>
      <vt:lpstr>PowerPoint Sunusu</vt:lpstr>
      <vt:lpstr>Technology Trends</vt:lpstr>
      <vt:lpstr>Consequences for Today’s HRM</vt:lpstr>
      <vt:lpstr>PowerPoint Sunusu</vt:lpstr>
      <vt:lpstr>The New Human Resource Manager</vt:lpstr>
      <vt:lpstr>    LO 4: Explain what sorts of competencies, knowledge, and skills characterize today’s new human resource manager. </vt:lpstr>
      <vt:lpstr>Plan of This Book</vt:lpstr>
      <vt:lpstr>Fundamentals of Human Resource Management</vt:lpstr>
      <vt:lpstr>Learning Objectives (1 of 2)</vt:lpstr>
      <vt:lpstr>Learning Objectives (2 of 2)</vt:lpstr>
      <vt:lpstr>Explain, with examples, each of the steps in the strategic management process</vt:lpstr>
      <vt:lpstr>The Strategic Management Process (1 of 2)</vt:lpstr>
      <vt:lpstr>Hierarchy of Goals</vt:lpstr>
      <vt:lpstr>Strategic Planning</vt:lpstr>
      <vt:lpstr>PowerPoint Sunusu</vt:lpstr>
      <vt:lpstr>PowerPoint Sunusu</vt:lpstr>
      <vt:lpstr>The Strategic Management Process</vt:lpstr>
      <vt:lpstr>Worksheet for Environmental Scanning</vt:lpstr>
      <vt:lpstr>SWOT Matrix, with Generic Example</vt:lpstr>
      <vt:lpstr>Types of Strategies</vt:lpstr>
      <vt:lpstr>PowerPoint Sunusu</vt:lpstr>
      <vt:lpstr>PowerPoint Sunusu</vt:lpstr>
      <vt:lpstr>PowerPoint Sunusu</vt:lpstr>
      <vt:lpstr>PowerPoint Sunusu</vt:lpstr>
      <vt:lpstr>Type of Strategy at Each Company Level</vt:lpstr>
      <vt:lpstr>Managers’ Role in Strategic Planning</vt:lpstr>
      <vt:lpstr>Define strategic human resource management, and give an example of strategic human resource management in practice</vt:lpstr>
      <vt:lpstr>What Is Strategic Human Resource Management?</vt:lpstr>
      <vt:lpstr>The HR Strategy Model</vt:lpstr>
      <vt:lpstr>Three Important Strategic HR Tools</vt:lpstr>
      <vt:lpstr>Strategic Human Resource Management Tools</vt:lpstr>
      <vt:lpstr>Strategic Human Resource Management Tools</vt:lpstr>
      <vt:lpstr>HR Metrics and Benchmarking</vt:lpstr>
      <vt:lpstr>Metrics/Benchmarking Report (1 of 2)</vt:lpstr>
      <vt:lpstr>Metrics/Benchmarking Report (2 of 2)</vt:lpstr>
      <vt:lpstr>HR as a Profit Center</vt:lpstr>
      <vt:lpstr>Evidence-Based HR</vt:lpstr>
      <vt:lpstr>Building High-Performance Work Systems</vt:lpstr>
      <vt:lpstr>Comparison of High-Performance vs. Low-Performance (1 of 2)</vt:lpstr>
      <vt:lpstr>Comparison of High-Performance vs. Low-Performance (2 of 2)</vt:lpstr>
      <vt:lpstr>Employee Engagement</vt:lpstr>
      <vt:lpstr>PowerPoint Sunusu</vt:lpstr>
      <vt:lpstr>The New HRM Strategy for Kia</vt:lpstr>
      <vt:lpstr>Summary</vt:lpstr>
      <vt:lpstr>PowerPoint Sunusu</vt:lpstr>
    </vt:vector>
  </TitlesOfParts>
  <Company>SPI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Human Resource Management</dc:title>
  <dc:subject>HRM</dc:subject>
  <dc:creator>Gary Dessler</dc:creator>
  <cp:lastModifiedBy>gulşah öztürk</cp:lastModifiedBy>
  <cp:revision>325</cp:revision>
  <dcterms:created xsi:type="dcterms:W3CDTF">2014-07-14T20:04:21Z</dcterms:created>
  <dcterms:modified xsi:type="dcterms:W3CDTF">2021-10-20T04:47:38Z</dcterms:modified>
</cp:coreProperties>
</file>