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8"/>
  </p:notesMasterIdLst>
  <p:sldIdLst>
    <p:sldId id="336" r:id="rId2"/>
    <p:sldId id="337" r:id="rId3"/>
    <p:sldId id="281" r:id="rId4"/>
    <p:sldId id="282" r:id="rId5"/>
    <p:sldId id="283" r:id="rId6"/>
    <p:sldId id="339"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610"/>
    <p:restoredTop sz="95890"/>
  </p:normalViewPr>
  <p:slideViewPr>
    <p:cSldViewPr snapToGrid="0" snapToObjects="1">
      <p:cViewPr varScale="1">
        <p:scale>
          <a:sx n="87" d="100"/>
          <a:sy n="87" d="100"/>
        </p:scale>
        <p:origin x="-9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C3F045-A26C-45B9-BCD6-6F08D9E2A6DD}" type="datetimeFigureOut">
              <a:rPr lang="tr-TR" smtClean="0"/>
              <a:t>19.02.2024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0317DB-A126-4427-AD11-ADF751E005AC}" type="slidenum">
              <a:rPr lang="tr-TR" smtClean="0"/>
              <a:t>‹#›</a:t>
            </a:fld>
            <a:endParaRPr lang="tr-TR"/>
          </a:p>
        </p:txBody>
      </p:sp>
    </p:spTree>
    <p:extLst>
      <p:ext uri="{BB962C8B-B14F-4D97-AF65-F5344CB8AC3E}">
        <p14:creationId xmlns:p14="http://schemas.microsoft.com/office/powerpoint/2010/main" val="232560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19.02.2024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19.02.2024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19.02.2024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19.02.2024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C34D7D2-4820-3546-9D0D-836CDB550997}"/>
              </a:ext>
            </a:extLst>
          </p:cNvPr>
          <p:cNvSpPr>
            <a:spLocks noGrp="1"/>
          </p:cNvSpPr>
          <p:nvPr>
            <p:ph type="ctrTitle"/>
          </p:nvPr>
        </p:nvSpPr>
        <p:spPr>
          <a:xfrm>
            <a:off x="1524000" y="2006929"/>
            <a:ext cx="9144000" cy="1503033"/>
          </a:xfrm>
        </p:spPr>
        <p:txBody>
          <a:bodyPr>
            <a:normAutofit/>
          </a:bodyPr>
          <a:lstStyle/>
          <a:p>
            <a:r>
              <a:rPr lang="tr-TR" dirty="0" smtClean="0">
                <a:solidFill>
                  <a:schemeClr val="accent2">
                    <a:lumMod val="50000"/>
                  </a:schemeClr>
                </a:solidFill>
              </a:rPr>
              <a:t>ULUSLARARASI BANKACILIK</a:t>
            </a:r>
            <a:endParaRPr lang="tr-TR" dirty="0">
              <a:solidFill>
                <a:schemeClr val="accent2">
                  <a:lumMod val="50000"/>
                </a:schemeClr>
              </a:solidFill>
            </a:endParaRPr>
          </a:p>
        </p:txBody>
      </p:sp>
      <p:sp>
        <p:nvSpPr>
          <p:cNvPr id="3" name="Alt Başlık 2">
            <a:extLst>
              <a:ext uri="{FF2B5EF4-FFF2-40B4-BE49-F238E27FC236}">
                <a16:creationId xmlns="" xmlns:a16="http://schemas.microsoft.com/office/drawing/2014/main" id="{94CA1399-5658-6E41-9932-CB0F03E1DC6E}"/>
              </a:ext>
            </a:extLst>
          </p:cNvPr>
          <p:cNvSpPr>
            <a:spLocks noGrp="1"/>
          </p:cNvSpPr>
          <p:nvPr>
            <p:ph type="subTitle" idx="1"/>
          </p:nvPr>
        </p:nvSpPr>
        <p:spPr/>
        <p:txBody>
          <a:bodyPr/>
          <a:lstStyle/>
          <a:p>
            <a:pPr algn="r"/>
            <a:r>
              <a:rPr lang="tr-TR" dirty="0" smtClean="0"/>
              <a:t>TEMEL KAVRAMLAR</a:t>
            </a:r>
            <a:endParaRPr lang="tr-TR" dirty="0"/>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408982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Ders Planı</a:t>
            </a:r>
            <a:endParaRPr lang="tr-TR" cap="none" dirty="0"/>
          </a:p>
        </p:txBody>
      </p:sp>
      <p:sp>
        <p:nvSpPr>
          <p:cNvPr id="3" name="İçerik Yer Tutucusu 2"/>
          <p:cNvSpPr>
            <a:spLocks noGrp="1"/>
          </p:cNvSpPr>
          <p:nvPr>
            <p:ph idx="1"/>
          </p:nvPr>
        </p:nvSpPr>
        <p:spPr/>
        <p:txBody>
          <a:bodyPr>
            <a:noAutofit/>
          </a:bodyPr>
          <a:lstStyle/>
          <a:p>
            <a:r>
              <a:rPr lang="tr-TR" sz="2800" dirty="0" smtClean="0"/>
              <a:t>Konvertibilite</a:t>
            </a:r>
          </a:p>
          <a:p>
            <a:r>
              <a:rPr lang="tr-TR" sz="2800" dirty="0" smtClean="0"/>
              <a:t>Tam Konvertibilite</a:t>
            </a:r>
          </a:p>
          <a:p>
            <a:r>
              <a:rPr lang="tr-TR" sz="2800" dirty="0" smtClean="0"/>
              <a:t>Konvertibilite-Rezerv Para İlişkisi</a:t>
            </a:r>
          </a:p>
          <a:p>
            <a:endParaRPr lang="tr-TR" sz="2800" dirty="0" smtClean="0"/>
          </a:p>
          <a:p>
            <a:endParaRPr lang="tr-TR" sz="2800" dirty="0" smtClean="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7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p:cNvSpPr>
            <a:spLocks noGrp="1"/>
          </p:cNvSpPr>
          <p:nvPr>
            <p:ph type="title"/>
          </p:nvPr>
        </p:nvSpPr>
        <p:spPr/>
        <p:txBody>
          <a:bodyPr/>
          <a:lstStyle/>
          <a:p>
            <a:r>
              <a:rPr lang="tr-TR" altLang="tr-TR" cap="none" dirty="0" smtClean="0"/>
              <a:t>Konvertibilite</a:t>
            </a:r>
          </a:p>
        </p:txBody>
      </p:sp>
      <p:sp>
        <p:nvSpPr>
          <p:cNvPr id="26627" name="İçerik Yer Tutucusu 2"/>
          <p:cNvSpPr>
            <a:spLocks noGrp="1"/>
          </p:cNvSpPr>
          <p:nvPr>
            <p:ph idx="1"/>
          </p:nvPr>
        </p:nvSpPr>
        <p:spPr/>
        <p:txBody>
          <a:bodyPr>
            <a:normAutofit fontScale="92500" lnSpcReduction="10000"/>
          </a:bodyPr>
          <a:lstStyle/>
          <a:p>
            <a:pPr algn="just"/>
            <a:r>
              <a:rPr lang="tr-TR" altLang="tr-TR" sz="2400" smtClean="0"/>
              <a:t>Bir ülke parasının diğer ülke paraları ile serbestçe (hiçbir sınırlamaya tabi olmadan) değiştirilmesine konvertibilite denir. </a:t>
            </a:r>
          </a:p>
          <a:p>
            <a:pPr algn="just"/>
            <a:r>
              <a:rPr lang="tr-TR" altLang="tr-TR" sz="2400" smtClean="0"/>
              <a:t>Diğer ülke paralarına kolayca çevrilen dövizlere konvertibl döviz denir. Bu tür dövizler değer, istikrar, işlem ve ticari hacim açısından uluslararası bir geçerliliğe sahiptir; ancak, her ülkenin özel koşullarından dolayı, başka ülkelerde konvertibl olarak nitelendirilen bazı paralar o ülkede konvertibl olmayabilir. </a:t>
            </a:r>
          </a:p>
          <a:p>
            <a:pPr algn="just"/>
            <a:r>
              <a:rPr lang="tr-TR" altLang="tr-TR" sz="2400" smtClean="0"/>
              <a:t>Ülkemizde TCMB tarafından döviz ve efektif fiyatları ayrı ayrı belirlenen paralar Türkiye’de konvertibl sayılırlar. </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450802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p:txBody>
          <a:bodyPr/>
          <a:lstStyle/>
          <a:p>
            <a:r>
              <a:rPr lang="tr-TR" altLang="tr-TR" cap="none" dirty="0" smtClean="0"/>
              <a:t>Tam Konvertibilite</a:t>
            </a:r>
          </a:p>
        </p:txBody>
      </p:sp>
      <p:sp>
        <p:nvSpPr>
          <p:cNvPr id="27651" name="İçerik Yer Tutucusu 2"/>
          <p:cNvSpPr>
            <a:spLocks noGrp="1"/>
          </p:cNvSpPr>
          <p:nvPr>
            <p:ph idx="1"/>
          </p:nvPr>
        </p:nvSpPr>
        <p:spPr/>
        <p:txBody>
          <a:bodyPr/>
          <a:lstStyle/>
          <a:p>
            <a:pPr algn="just"/>
            <a:r>
              <a:rPr lang="tr-TR" altLang="tr-TR" sz="2400" smtClean="0"/>
              <a:t>Ulusal paraların birbirine, araya başka bir araç girmeden dönüştürülebilmesine tam konvertibilite deniyor.</a:t>
            </a:r>
          </a:p>
          <a:p>
            <a:pPr algn="just"/>
            <a:endParaRPr lang="tr-TR" altLang="tr-TR" sz="2400" smtClean="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259786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lstStyle/>
          <a:p>
            <a:r>
              <a:rPr lang="tr-TR" altLang="tr-TR" cap="none" dirty="0" smtClean="0"/>
              <a:t>Konvertibilite-Rezerv Para İlişkisi</a:t>
            </a:r>
          </a:p>
        </p:txBody>
      </p:sp>
      <p:sp>
        <p:nvSpPr>
          <p:cNvPr id="28675" name="İçerik Yer Tutucusu 2"/>
          <p:cNvSpPr>
            <a:spLocks noGrp="1"/>
          </p:cNvSpPr>
          <p:nvPr>
            <p:ph idx="1"/>
          </p:nvPr>
        </p:nvSpPr>
        <p:spPr/>
        <p:txBody>
          <a:bodyPr>
            <a:noAutofit/>
          </a:bodyPr>
          <a:lstStyle/>
          <a:p>
            <a:pPr algn="just"/>
            <a:r>
              <a:rPr lang="tr-TR" altLang="tr-TR" sz="2400" dirty="0" smtClean="0"/>
              <a:t>Eğer bir ülkenin parası başka ülkelerin bankaları ya da kişi ve kurumları tarafından da ödeme aracı olarak kabul ediliyorsa o para sadece konvertibl değil aynı zamanda rezerv para konumundadır. Dolar ve Euro, hem konvertibl hem de rezerv paraya örnektir. Kısmen Yen, Pound, İsviçre Frangı da benzer konumda kabul edilebilir. </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770121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lstStyle/>
          <a:p>
            <a:r>
              <a:rPr lang="tr-TR" altLang="tr-TR" cap="none" dirty="0" smtClean="0"/>
              <a:t>Konvertibilite-Rezerv Para İlişkisi</a:t>
            </a:r>
          </a:p>
        </p:txBody>
      </p:sp>
      <p:sp>
        <p:nvSpPr>
          <p:cNvPr id="28675" name="İçerik Yer Tutucusu 2"/>
          <p:cNvSpPr>
            <a:spLocks noGrp="1"/>
          </p:cNvSpPr>
          <p:nvPr>
            <p:ph idx="1"/>
          </p:nvPr>
        </p:nvSpPr>
        <p:spPr/>
        <p:txBody>
          <a:bodyPr>
            <a:noAutofit/>
          </a:bodyPr>
          <a:lstStyle/>
          <a:p>
            <a:pPr algn="just"/>
            <a:r>
              <a:rPr lang="tr-TR" altLang="tr-TR" sz="2400" dirty="0" smtClean="0"/>
              <a:t>Bir yabancı Türkiye’de satın aldığı bir malın bedelini ödemeyi Dolar ya da Euro ile yapmak isterse satıcı bunu kabul edebilir. Çünkü Dolar da Euro da sadece konvertibl değil aynı zamanda her yerde geçer akçe yani rezerv para konumundadır. Buna karşılık benzer bir uygulamayı TL ile İngiltere’de yapsanız bunun kabul edilmesi istisnai bazı haller dışında mümkün olmaz. Bu durum, TL’nin konvertibl olmadığını değil rezerv para konumunda bulunmadığını gösterir. </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51385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96</TotalTime>
  <Words>242</Words>
  <Application>Microsoft Office PowerPoint</Application>
  <PresentationFormat>Özel</PresentationFormat>
  <Paragraphs>16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Paket</vt:lpstr>
      <vt:lpstr>ULUSLARARASI BANKACILIK</vt:lpstr>
      <vt:lpstr>Ders Planı</vt:lpstr>
      <vt:lpstr>Konvertibilite</vt:lpstr>
      <vt:lpstr>Tam Konvertibilite</vt:lpstr>
      <vt:lpstr>Konvertibilite-Rezerv Para İlişkisi</vt:lpstr>
      <vt:lpstr>Konvertibilite-Rezerv Para İlişkisi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18</cp:revision>
  <dcterms:created xsi:type="dcterms:W3CDTF">2021-10-23T00:07:47Z</dcterms:created>
  <dcterms:modified xsi:type="dcterms:W3CDTF">2024-02-19T11:38:03Z</dcterms:modified>
</cp:coreProperties>
</file>