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270" r:id="rId2"/>
    <p:sldId id="290" r:id="rId3"/>
    <p:sldId id="297" r:id="rId4"/>
    <p:sldId id="298" r:id="rId5"/>
    <p:sldId id="296" r:id="rId6"/>
    <p:sldId id="291" r:id="rId7"/>
    <p:sldId id="294" r:id="rId8"/>
    <p:sldId id="295" r:id="rId9"/>
    <p:sldId id="301" r:id="rId10"/>
    <p:sldId id="332" r:id="rId11"/>
    <p:sldId id="335" r:id="rId12"/>
    <p:sldId id="336" r:id="rId13"/>
    <p:sldId id="340" r:id="rId14"/>
    <p:sldId id="341" r:id="rId15"/>
    <p:sldId id="342" r:id="rId16"/>
    <p:sldId id="343" r:id="rId17"/>
    <p:sldId id="308" r:id="rId18"/>
    <p:sldId id="354" r:id="rId19"/>
    <p:sldId id="344" r:id="rId20"/>
    <p:sldId id="345" r:id="rId21"/>
    <p:sldId id="346" r:id="rId22"/>
    <p:sldId id="350" r:id="rId23"/>
    <p:sldId id="351" r:id="rId24"/>
    <p:sldId id="352" r:id="rId25"/>
    <p:sldId id="353" r:id="rId26"/>
    <p:sldId id="303" r:id="rId27"/>
    <p:sldId id="327" r:id="rId28"/>
    <p:sldId id="355" r:id="rId29"/>
    <p:sldId id="356" r:id="rId30"/>
    <p:sldId id="357" r:id="rId31"/>
    <p:sldId id="358" r:id="rId32"/>
    <p:sldId id="311" r:id="rId33"/>
    <p:sldId id="312" r:id="rId34"/>
    <p:sldId id="313" r:id="rId35"/>
    <p:sldId id="314" r:id="rId36"/>
    <p:sldId id="315" r:id="rId37"/>
    <p:sldId id="316" r:id="rId38"/>
    <p:sldId id="317" r:id="rId39"/>
    <p:sldId id="328" r:id="rId40"/>
    <p:sldId id="331" r:id="rId41"/>
    <p:sldId id="337" r:id="rId42"/>
    <p:sldId id="338" r:id="rId43"/>
    <p:sldId id="339" r:id="rId44"/>
    <p:sldId id="347" r:id="rId45"/>
    <p:sldId id="359" r:id="rId46"/>
    <p:sldId id="360" r:id="rId47"/>
    <p:sldId id="361" r:id="rId48"/>
    <p:sldId id="362" r:id="rId49"/>
    <p:sldId id="304" r:id="rId50"/>
    <p:sldId id="334" r:id="rId51"/>
    <p:sldId id="363" r:id="rId52"/>
    <p:sldId id="364" r:id="rId53"/>
    <p:sldId id="365" r:id="rId54"/>
    <p:sldId id="366" r:id="rId55"/>
    <p:sldId id="305" r:id="rId56"/>
    <p:sldId id="349" r:id="rId57"/>
    <p:sldId id="367" r:id="rId58"/>
    <p:sldId id="321" r:id="rId59"/>
    <p:sldId id="323" r:id="rId60"/>
    <p:sldId id="325" r:id="rId61"/>
    <p:sldId id="368" r:id="rId62"/>
    <p:sldId id="369" r:id="rId63"/>
    <p:sldId id="370" r:id="rId64"/>
    <p:sldId id="348" r:id="rId65"/>
    <p:sldId id="306" r:id="rId66"/>
    <p:sldId id="371" r:id="rId67"/>
    <p:sldId id="372" r:id="rId68"/>
    <p:sldId id="373" r:id="rId69"/>
    <p:sldId id="309" r:id="rId70"/>
    <p:sldId id="310" r:id="rId71"/>
    <p:sldId id="326"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2" autoAdjust="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6E7D9-3269-4066-BBEE-4386A8F430D6}" type="datetimeFigureOut">
              <a:rPr lang="tr-TR" smtClean="0"/>
              <a:pPr/>
              <a:t>25.10.2019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E93FA-23A8-4A21-B2FB-18D578968336}" type="slidenum">
              <a:rPr lang="tr-TR" smtClean="0"/>
              <a:pPr/>
              <a:t>‹#›</a:t>
            </a:fld>
            <a:endParaRPr lang="tr-TR"/>
          </a:p>
        </p:txBody>
      </p:sp>
    </p:spTree>
    <p:extLst>
      <p:ext uri="{BB962C8B-B14F-4D97-AF65-F5344CB8AC3E}">
        <p14:creationId xmlns:p14="http://schemas.microsoft.com/office/powerpoint/2010/main" val="93589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ROSS</a:t>
            </a:r>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2</a:t>
            </a:fld>
            <a:endParaRPr lang="tr-TR"/>
          </a:p>
        </p:txBody>
      </p:sp>
    </p:spTree>
    <p:extLst>
      <p:ext uri="{BB962C8B-B14F-4D97-AF65-F5344CB8AC3E}">
        <p14:creationId xmlns:p14="http://schemas.microsoft.com/office/powerpoint/2010/main" val="1321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91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8</a:t>
            </a:r>
          </a:p>
        </p:txBody>
      </p:sp>
      <p:sp>
        <p:nvSpPr>
          <p:cNvPr id="4915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915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9158" name="Rectangle 6"/>
          <p:cNvSpPr>
            <a:spLocks noGrp="1" noRot="1" noChangeAspect="1" noChangeArrowheads="1" noTextEdit="1"/>
          </p:cNvSpPr>
          <p:nvPr>
            <p:ph type="sldImg"/>
          </p:nvPr>
        </p:nvSpPr>
        <p:spPr>
          <a:xfrm>
            <a:off x="1150938" y="692150"/>
            <a:ext cx="4556125" cy="3416300"/>
          </a:xfrm>
          <a:ln cap="flat"/>
        </p:spPr>
      </p:sp>
      <p:sp>
        <p:nvSpPr>
          <p:cNvPr id="49159"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19351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ayt Numarası Yer Tutucusu 3"/>
          <p:cNvSpPr>
            <a:spLocks noGrp="1"/>
          </p:cNvSpPr>
          <p:nvPr>
            <p:ph type="sldNum" sz="quarter" idx="10"/>
          </p:nvPr>
        </p:nvSpPr>
        <p:spPr/>
        <p:txBody>
          <a:bodyPr/>
          <a:lstStyle/>
          <a:p>
            <a:fld id="{BA5E93FA-23A8-4A21-B2FB-18D578968336}" type="slidenum">
              <a:rPr lang="tr-TR" smtClean="0"/>
              <a:pPr/>
              <a:t>34</a:t>
            </a:fld>
            <a:endParaRPr lang="tr-TR"/>
          </a:p>
        </p:txBody>
      </p:sp>
    </p:spTree>
    <p:extLst>
      <p:ext uri="{BB962C8B-B14F-4D97-AF65-F5344CB8AC3E}">
        <p14:creationId xmlns:p14="http://schemas.microsoft.com/office/powerpoint/2010/main" val="166899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ayt Numarası Yer Tutucusu 3"/>
          <p:cNvSpPr>
            <a:spLocks noGrp="1"/>
          </p:cNvSpPr>
          <p:nvPr>
            <p:ph type="sldNum" sz="quarter" idx="10"/>
          </p:nvPr>
        </p:nvSpPr>
        <p:spPr/>
        <p:txBody>
          <a:bodyPr/>
          <a:lstStyle/>
          <a:p>
            <a:fld id="{BA5E93FA-23A8-4A21-B2FB-18D578968336}" type="slidenum">
              <a:rPr lang="tr-TR" smtClean="0"/>
              <a:pPr/>
              <a:t>35</a:t>
            </a:fld>
            <a:endParaRPr lang="tr-TR"/>
          </a:p>
        </p:txBody>
      </p:sp>
    </p:spTree>
    <p:extLst>
      <p:ext uri="{BB962C8B-B14F-4D97-AF65-F5344CB8AC3E}">
        <p14:creationId xmlns:p14="http://schemas.microsoft.com/office/powerpoint/2010/main" val="341045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36</a:t>
            </a:fld>
            <a:endParaRPr lang="tr-TR"/>
          </a:p>
        </p:txBody>
      </p:sp>
    </p:spTree>
    <p:extLst>
      <p:ext uri="{BB962C8B-B14F-4D97-AF65-F5344CB8AC3E}">
        <p14:creationId xmlns:p14="http://schemas.microsoft.com/office/powerpoint/2010/main" val="313061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37</a:t>
            </a:fld>
            <a:endParaRPr lang="tr-TR"/>
          </a:p>
        </p:txBody>
      </p:sp>
    </p:spTree>
    <p:extLst>
      <p:ext uri="{BB962C8B-B14F-4D97-AF65-F5344CB8AC3E}">
        <p14:creationId xmlns:p14="http://schemas.microsoft.com/office/powerpoint/2010/main" val="380773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38</a:t>
            </a:fld>
            <a:endParaRPr lang="tr-TR"/>
          </a:p>
        </p:txBody>
      </p:sp>
    </p:spTree>
    <p:extLst>
      <p:ext uri="{BB962C8B-B14F-4D97-AF65-F5344CB8AC3E}">
        <p14:creationId xmlns:p14="http://schemas.microsoft.com/office/powerpoint/2010/main" val="384539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13</a:t>
            </a:r>
          </a:p>
        </p:txBody>
      </p:sp>
      <p:sp>
        <p:nvSpPr>
          <p:cNvPr id="5222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2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3477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13</a:t>
            </a:r>
          </a:p>
        </p:txBody>
      </p:sp>
      <p:sp>
        <p:nvSpPr>
          <p:cNvPr id="5222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2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347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49</a:t>
            </a:fld>
            <a:endParaRPr lang="tr-TR"/>
          </a:p>
        </p:txBody>
      </p:sp>
    </p:spTree>
    <p:extLst>
      <p:ext uri="{BB962C8B-B14F-4D97-AF65-F5344CB8AC3E}">
        <p14:creationId xmlns:p14="http://schemas.microsoft.com/office/powerpoint/2010/main" val="454666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55</a:t>
            </a:fld>
            <a:endParaRPr lang="tr-TR"/>
          </a:p>
        </p:txBody>
      </p:sp>
    </p:spTree>
    <p:extLst>
      <p:ext uri="{BB962C8B-B14F-4D97-AF65-F5344CB8AC3E}">
        <p14:creationId xmlns:p14="http://schemas.microsoft.com/office/powerpoint/2010/main" val="56315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3</a:t>
            </a:fld>
            <a:endParaRPr lang="tr-TR"/>
          </a:p>
        </p:txBody>
      </p:sp>
    </p:spTree>
    <p:extLst>
      <p:ext uri="{BB962C8B-B14F-4D97-AF65-F5344CB8AC3E}">
        <p14:creationId xmlns:p14="http://schemas.microsoft.com/office/powerpoint/2010/main" val="272152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04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21</a:t>
            </a:r>
          </a:p>
        </p:txBody>
      </p:sp>
      <p:sp>
        <p:nvSpPr>
          <p:cNvPr id="604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04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0422" name="Rectangle 6"/>
          <p:cNvSpPr>
            <a:spLocks noGrp="1" noRot="1" noChangeAspect="1" noChangeArrowheads="1" noTextEdit="1"/>
          </p:cNvSpPr>
          <p:nvPr>
            <p:ph type="sldImg"/>
          </p:nvPr>
        </p:nvSpPr>
        <p:spPr>
          <a:xfrm>
            <a:off x="1150938" y="692150"/>
            <a:ext cx="4556125" cy="3416300"/>
          </a:xfrm>
          <a:ln cap="flat"/>
        </p:spPr>
      </p:sp>
      <p:sp>
        <p:nvSpPr>
          <p:cNvPr id="6042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2421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14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23</a:t>
            </a:r>
          </a:p>
        </p:txBody>
      </p:sp>
      <p:sp>
        <p:nvSpPr>
          <p:cNvPr id="614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14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1446" name="Rectangle 6"/>
          <p:cNvSpPr>
            <a:spLocks noGrp="1" noRot="1" noChangeAspect="1" noChangeArrowheads="1" noTextEdit="1"/>
          </p:cNvSpPr>
          <p:nvPr>
            <p:ph type="sldImg"/>
          </p:nvPr>
        </p:nvSpPr>
        <p:spPr>
          <a:xfrm>
            <a:off x="1150938" y="692150"/>
            <a:ext cx="4556125" cy="3416300"/>
          </a:xfrm>
          <a:ln cap="flat"/>
        </p:spPr>
      </p:sp>
      <p:sp>
        <p:nvSpPr>
          <p:cNvPr id="61447"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159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246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23</a:t>
            </a:r>
          </a:p>
        </p:txBody>
      </p:sp>
      <p:sp>
        <p:nvSpPr>
          <p:cNvPr id="6246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246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62470" name="Rectangle 6"/>
          <p:cNvSpPr>
            <a:spLocks noGrp="1" noRot="1" noChangeAspect="1" noChangeArrowheads="1" noTextEdit="1"/>
          </p:cNvSpPr>
          <p:nvPr>
            <p:ph type="sldImg"/>
          </p:nvPr>
        </p:nvSpPr>
        <p:spPr>
          <a:xfrm>
            <a:off x="1150938" y="692150"/>
            <a:ext cx="4556125" cy="3416300"/>
          </a:xfrm>
          <a:ln cap="flat"/>
        </p:spPr>
      </p:sp>
      <p:sp>
        <p:nvSpPr>
          <p:cNvPr id="6247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14236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ROSS</a:t>
            </a:r>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69</a:t>
            </a:fld>
            <a:endParaRPr lang="tr-TR"/>
          </a:p>
        </p:txBody>
      </p:sp>
    </p:spTree>
    <p:extLst>
      <p:ext uri="{BB962C8B-B14F-4D97-AF65-F5344CB8AC3E}">
        <p14:creationId xmlns:p14="http://schemas.microsoft.com/office/powerpoint/2010/main" val="400596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70</a:t>
            </a:fld>
            <a:endParaRPr lang="tr-TR"/>
          </a:p>
        </p:txBody>
      </p:sp>
    </p:spTree>
    <p:extLst>
      <p:ext uri="{BB962C8B-B14F-4D97-AF65-F5344CB8AC3E}">
        <p14:creationId xmlns:p14="http://schemas.microsoft.com/office/powerpoint/2010/main" val="161890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4</a:t>
            </a:fld>
            <a:endParaRPr lang="tr-TR"/>
          </a:p>
        </p:txBody>
      </p:sp>
    </p:spTree>
    <p:extLst>
      <p:ext uri="{BB962C8B-B14F-4D97-AF65-F5344CB8AC3E}">
        <p14:creationId xmlns:p14="http://schemas.microsoft.com/office/powerpoint/2010/main" val="21375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ayt Numarası Yer Tutucusu 3"/>
          <p:cNvSpPr>
            <a:spLocks noGrp="1"/>
          </p:cNvSpPr>
          <p:nvPr>
            <p:ph type="sldNum" sz="quarter" idx="10"/>
          </p:nvPr>
        </p:nvSpPr>
        <p:spPr/>
        <p:txBody>
          <a:bodyPr/>
          <a:lstStyle/>
          <a:p>
            <a:fld id="{BA5E93FA-23A8-4A21-B2FB-18D578968336}" type="slidenum">
              <a:rPr lang="tr-TR" smtClean="0"/>
              <a:pPr/>
              <a:t>5</a:t>
            </a:fld>
            <a:endParaRPr lang="tr-TR"/>
          </a:p>
        </p:txBody>
      </p:sp>
    </p:spTree>
    <p:extLst>
      <p:ext uri="{BB962C8B-B14F-4D97-AF65-F5344CB8AC3E}">
        <p14:creationId xmlns:p14="http://schemas.microsoft.com/office/powerpoint/2010/main" val="302215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26</a:t>
            </a:fld>
            <a:endParaRPr lang="tr-TR"/>
          </a:p>
        </p:txBody>
      </p:sp>
    </p:spTree>
    <p:extLst>
      <p:ext uri="{BB962C8B-B14F-4D97-AF65-F5344CB8AC3E}">
        <p14:creationId xmlns:p14="http://schemas.microsoft.com/office/powerpoint/2010/main" val="232443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13</a:t>
            </a:r>
          </a:p>
        </p:txBody>
      </p:sp>
      <p:sp>
        <p:nvSpPr>
          <p:cNvPr id="5222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2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347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01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11</a:t>
            </a:r>
          </a:p>
        </p:txBody>
      </p:sp>
      <p:sp>
        <p:nvSpPr>
          <p:cNvPr id="501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01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4071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01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11</a:t>
            </a:r>
          </a:p>
        </p:txBody>
      </p:sp>
      <p:sp>
        <p:nvSpPr>
          <p:cNvPr id="501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01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7573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81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6</a:t>
            </a:r>
          </a:p>
        </p:txBody>
      </p:sp>
      <p:sp>
        <p:nvSpPr>
          <p:cNvPr id="481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81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17607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64C0B64-3832-4712-87A1-46D70DA8175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AD94F7-AC36-487F-85AD-503548CE489E}" type="datetimeFigureOut">
              <a:rPr lang="tr-TR" smtClean="0"/>
              <a:pPr/>
              <a:t>25.10.2019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64C0B64-3832-4712-87A1-46D70DA8175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AD94F7-AC36-487F-85AD-503548CE489E}" type="datetimeFigureOut">
              <a:rPr lang="tr-TR" smtClean="0"/>
              <a:pPr/>
              <a:t>25.10.2019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4C0B64-3832-4712-87A1-46D70DA8175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7.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4.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5.wmf"/><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39.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1.wmf"/><Relationship Id="rId4" Type="http://schemas.openxmlformats.org/officeDocument/2006/relationships/oleObject" Target="../embeddings/oleObject16.bin"/></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oleObject" Target="../embeddings/oleObject17.bin"/></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4.wmf"/><Relationship Id="rId5" Type="http://schemas.openxmlformats.org/officeDocument/2006/relationships/image" Target="../media/image73.emf"/><Relationship Id="rId4" Type="http://schemas.openxmlformats.org/officeDocument/2006/relationships/oleObject" Target="../embeddings/Microsoft_Excel_97-2003_Worksheet1.xls"/></Relationships>
</file>

<file path=ppt/slides/_rels/slide6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24936" cy="5976664"/>
          </a:xfrm>
        </p:spPr>
        <p:txBody>
          <a:bodyPr>
            <a:normAutofit lnSpcReduction="10000"/>
          </a:bodyPr>
          <a:lstStyle/>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Title</a:t>
            </a:r>
          </a:p>
          <a:p>
            <a:pPr marL="0" indent="0" algn="ctr">
              <a:buNone/>
            </a:pPr>
            <a:r>
              <a:rPr lang="tr-TR" dirty="0" err="1">
                <a:latin typeface="Times New Roman" panose="02020603050405020304" pitchFamily="18" charset="0"/>
                <a:cs typeface="Times New Roman" panose="02020603050405020304" pitchFamily="18" charset="0"/>
              </a:rPr>
              <a:t>Investment</a:t>
            </a:r>
            <a:r>
              <a:rPr lang="tr-TR" dirty="0">
                <a:latin typeface="Times New Roman" panose="02020603050405020304" pitchFamily="18" charset="0"/>
                <a:cs typeface="Times New Roman" panose="02020603050405020304" pitchFamily="18" charset="0"/>
              </a:rPr>
              <a:t> Analysis</a:t>
            </a:r>
          </a:p>
          <a:p>
            <a:pPr marL="0" indent="0" algn="ctr">
              <a:buNone/>
            </a:pPr>
            <a:endParaRPr lang="tr-TR"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Coordinator</a:t>
            </a:r>
          </a:p>
          <a:p>
            <a:pPr marL="0" indent="0" algn="ctr">
              <a:buNone/>
            </a:pPr>
            <a:r>
              <a:rPr lang="tr-TR" dirty="0" smtClean="0">
                <a:latin typeface="Times New Roman" panose="02020603050405020304" pitchFamily="18" charset="0"/>
                <a:cs typeface="Times New Roman" panose="02020603050405020304" pitchFamily="18" charset="0"/>
              </a:rPr>
              <a:t>Assist.Prof.Dr. Gökhan Sökmen</a:t>
            </a:r>
          </a:p>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b="1" dirty="0" smtClean="0"/>
              <a:t>Research Assistant</a:t>
            </a:r>
          </a:p>
          <a:p>
            <a:pPr marL="0" indent="0" algn="ctr">
              <a:buNone/>
            </a:pPr>
            <a:r>
              <a:rPr lang="tr-TR" dirty="0" smtClean="0"/>
              <a:t> </a:t>
            </a:r>
            <a:r>
              <a:rPr lang="tr-TR" dirty="0"/>
              <a:t>Gözde Elbir</a:t>
            </a:r>
            <a:endParaRPr lang="tr-TR"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finanslab10\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29576"/>
            <a:ext cx="2175452" cy="193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7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pic>
        <p:nvPicPr>
          <p:cNvPr id="4" name="Picture 11" descr="j0311636"/>
          <p:cNvPicPr>
            <a:picLocks noChangeAspect="1" noChangeArrowheads="1"/>
          </p:cNvPicPr>
          <p:nvPr/>
        </p:nvPicPr>
        <p:blipFill>
          <a:blip r:embed="rId2"/>
          <a:srcRect/>
          <a:stretch>
            <a:fillRect/>
          </a:stretch>
        </p:blipFill>
        <p:spPr bwMode="auto">
          <a:xfrm>
            <a:off x="7884368" y="5589240"/>
            <a:ext cx="901976" cy="1080120"/>
          </a:xfrm>
          <a:prstGeom prst="rect">
            <a:avLst/>
          </a:prstGeom>
          <a:noFill/>
          <a:ln w="9525">
            <a:noFill/>
            <a:miter lim="800000"/>
            <a:headEnd/>
            <a:tailEnd/>
          </a:ln>
        </p:spPr>
      </p:pic>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20" t="24802" r="33849" b="51389"/>
          <a:stretch/>
        </p:blipFill>
        <p:spPr bwMode="auto">
          <a:xfrm>
            <a:off x="899592" y="1844824"/>
            <a:ext cx="719908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7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839816"/>
          </a:xfrm>
        </p:spPr>
        <p:txBody>
          <a:bodyPr/>
          <a:lstStyle/>
          <a:p>
            <a:pPr>
              <a:lnSpc>
                <a:spcPct val="110000"/>
              </a:lnSpc>
              <a:spcBef>
                <a:spcPct val="0"/>
              </a:spcBef>
              <a:buFont typeface="Wingdings" pitchFamily="2" charset="2"/>
              <a:buNone/>
            </a:pPr>
            <a:r>
              <a:rPr lang="tr-TR" b="1" u="sng" dirty="0" err="1" smtClean="0"/>
              <a:t>Example</a:t>
            </a:r>
            <a:r>
              <a:rPr lang="tr-TR" b="1" dirty="0" smtClean="0"/>
              <a:t>: </a:t>
            </a: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mc:AlternateContent xmlns:mc="http://schemas.openxmlformats.org/markup-compatibility/2006">
        <mc:Choice xmlns:a14="http://schemas.microsoft.com/office/drawing/2010/main" Requires="a14">
          <p:sp>
            <p:nvSpPr>
              <p:cNvPr id="5" name="Rectangle 4"/>
              <p:cNvSpPr>
                <a:spLocks noChangeArrowheads="1"/>
              </p:cNvSpPr>
              <p:nvPr/>
            </p:nvSpPr>
            <p:spPr bwMode="auto">
              <a:xfrm>
                <a:off x="827584" y="2060848"/>
                <a:ext cx="8295125" cy="360040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10000"/>
                  </a:lnSpc>
                  <a:spcBef>
                    <a:spcPct val="0"/>
                  </a:spcBef>
                  <a:buFont typeface="Wingdings" pitchFamily="2" charset="2"/>
                  <a:buNone/>
                </a:pPr>
                <a:r>
                  <a:rPr lang="en-US" altLang="en-US" sz="2800" dirty="0" smtClean="0">
                    <a:latin typeface="Times New Roman" pitchFamily="18" charset="0"/>
                    <a:cs typeface="Times New Roman" panose="02020603050405020304" pitchFamily="18" charset="0"/>
                  </a:rPr>
                  <a:t>Investment cost	$</a:t>
                </a:r>
                <a:r>
                  <a:rPr lang="en-US" altLang="en-US" sz="2800" dirty="0">
                    <a:latin typeface="Times New Roman" pitchFamily="18" charset="0"/>
                    <a:cs typeface="Times New Roman" panose="02020603050405020304" pitchFamily="18" charset="0"/>
                  </a:rPr>
                  <a:t>200,000</a:t>
                </a:r>
              </a:p>
              <a:p>
                <a:pPr>
                  <a:lnSpc>
                    <a:spcPct val="110000"/>
                  </a:lnSpc>
                  <a:spcBef>
                    <a:spcPct val="0"/>
                  </a:spcBef>
                  <a:buFont typeface="Wingdings" pitchFamily="2" charset="2"/>
                  <a:buNone/>
                </a:pPr>
                <a:r>
                  <a:rPr lang="en-US" altLang="en-US" sz="2800" dirty="0">
                    <a:latin typeface="Times New Roman" pitchFamily="18" charset="0"/>
                    <a:cs typeface="Times New Roman" panose="02020603050405020304" pitchFamily="18" charset="0"/>
                  </a:rPr>
                  <a:t>Expected useful </a:t>
                </a:r>
                <a:r>
                  <a:rPr lang="en-US" altLang="en-US" sz="2800" dirty="0" smtClean="0">
                    <a:latin typeface="Times New Roman" pitchFamily="18" charset="0"/>
                    <a:cs typeface="Times New Roman" panose="02020603050405020304" pitchFamily="18" charset="0"/>
                  </a:rPr>
                  <a:t>life 8 </a:t>
                </a:r>
                <a:r>
                  <a:rPr lang="en-US" altLang="en-US" sz="2800" dirty="0">
                    <a:latin typeface="Times New Roman" pitchFamily="18" charset="0"/>
                    <a:cs typeface="Times New Roman" panose="02020603050405020304" pitchFamily="18" charset="0"/>
                  </a:rPr>
                  <a:t>years</a:t>
                </a:r>
              </a:p>
              <a:p>
                <a:pPr>
                  <a:spcBef>
                    <a:spcPct val="0"/>
                  </a:spcBef>
                  <a:buFont typeface="Wingdings" pitchFamily="2" charset="2"/>
                  <a:buNone/>
                </a:pPr>
                <a:r>
                  <a:rPr lang="en-US" altLang="en-US" sz="2800" dirty="0">
                    <a:latin typeface="Times New Roman" pitchFamily="18" charset="0"/>
                    <a:cs typeface="Times New Roman" panose="02020603050405020304" pitchFamily="18" charset="0"/>
                  </a:rPr>
                  <a:t>Expected annual net </a:t>
                </a:r>
                <a:r>
                  <a:rPr lang="en-US" altLang="en-US" sz="2800" dirty="0" smtClean="0">
                    <a:latin typeface="Times New Roman" pitchFamily="18" charset="0"/>
                    <a:cs typeface="Times New Roman" panose="02020603050405020304" pitchFamily="18" charset="0"/>
                  </a:rPr>
                  <a:t>cash </a:t>
                </a:r>
                <a:r>
                  <a:rPr lang="en-US" altLang="en-US" sz="2800" dirty="0">
                    <a:latin typeface="Times New Roman" pitchFamily="18" charset="0"/>
                    <a:cs typeface="Times New Roman" panose="02020603050405020304" pitchFamily="18" charset="0"/>
                  </a:rPr>
                  <a:t>flows (equal</a:t>
                </a:r>
                <a:r>
                  <a:rPr lang="en-US" altLang="en-US" sz="2800" dirty="0" smtClean="0">
                    <a:latin typeface="Times New Roman" pitchFamily="18" charset="0"/>
                    <a:cs typeface="Times New Roman" panose="02020603050405020304" pitchFamily="18" charset="0"/>
                  </a:rPr>
                  <a:t>)  $</a:t>
                </a:r>
                <a:r>
                  <a:rPr lang="en-US" altLang="en-US" sz="2800" dirty="0" smtClean="0">
                    <a:latin typeface="Times New Roman" pitchFamily="18" charset="0"/>
                    <a:cs typeface="Times New Roman" panose="02020603050405020304" pitchFamily="18" charset="0"/>
                  </a:rPr>
                  <a:t>40,000</a:t>
                </a:r>
                <a:endParaRPr lang="tr-TR" altLang="en-US" sz="2800" dirty="0" smtClean="0">
                  <a:latin typeface="Times New Roman" pitchFamily="18" charset="0"/>
                  <a:cs typeface="Times New Roman" panose="02020603050405020304" pitchFamily="18" charset="0"/>
                </a:endParaRPr>
              </a:p>
              <a:p>
                <a:pPr>
                  <a:spcBef>
                    <a:spcPct val="0"/>
                  </a:spcBef>
                  <a:buFont typeface="Wingdings" pitchFamily="2" charset="2"/>
                  <a:buNone/>
                </a:pPr>
                <a:endParaRPr lang="tr-TR" altLang="en-US" sz="2800" dirty="0">
                  <a:latin typeface="Times New Roman" pitchFamily="18" charset="0"/>
                  <a:cs typeface="Times New Roman" panose="02020603050405020304" pitchFamily="18" charset="0"/>
                </a:endParaRPr>
              </a:p>
              <a:p>
                <a:pPr>
                  <a:spcBef>
                    <a:spcPct val="0"/>
                  </a:spcBef>
                  <a:buFont typeface="Wingdings" pitchFamily="2" charset="2"/>
                  <a:buNone/>
                </a:pPr>
                <a:r>
                  <a:rPr lang="tr-TR" altLang="en-US" sz="2800" dirty="0" err="1" smtClean="0">
                    <a:latin typeface="Times New Roman" pitchFamily="18" charset="0"/>
                    <a:cs typeface="Times New Roman" panose="02020603050405020304" pitchFamily="18" charset="0"/>
                  </a:rPr>
                  <a:t>PaybackPeriod</a:t>
                </a:r>
                <a:r>
                  <a:rPr lang="tr-TR" altLang="en-US" sz="2800" dirty="0" smtClean="0">
                    <a:latin typeface="Times New Roman" pitchFamily="18" charset="0"/>
                    <a:cs typeface="Times New Roman" panose="02020603050405020304" pitchFamily="18" charset="0"/>
                  </a:rPr>
                  <a:t>: </a:t>
                </a:r>
                <a14:m>
                  <m:oMath xmlns:m="http://schemas.openxmlformats.org/officeDocument/2006/math">
                    <m:f>
                      <m:fPr>
                        <m:ctrlPr>
                          <a:rPr lang="tr-TR" altLang="en-US" sz="2800" i="1" smtClean="0">
                            <a:latin typeface="Cambria Math"/>
                          </a:rPr>
                        </m:ctrlPr>
                      </m:fPr>
                      <m:num>
                        <m:r>
                          <a:rPr lang="tr-TR" altLang="en-US" sz="2800" b="0" i="1" smtClean="0">
                            <a:latin typeface="Cambria Math"/>
                          </a:rPr>
                          <m:t>200,000</m:t>
                        </m:r>
                      </m:num>
                      <m:den>
                        <m:r>
                          <a:rPr lang="tr-TR" altLang="en-US" sz="2800" b="0" i="1" smtClean="0">
                            <a:latin typeface="Cambria Math"/>
                          </a:rPr>
                          <m:t>40,000</m:t>
                        </m:r>
                      </m:den>
                    </m:f>
                    <m:r>
                      <a:rPr lang="tr-TR" altLang="en-US" sz="2800" b="0" i="1" smtClean="0">
                        <a:latin typeface="Cambria Math"/>
                      </a:rPr>
                      <m:t>=5</m:t>
                    </m:r>
                  </m:oMath>
                </a14:m>
                <a:r>
                  <a:rPr lang="tr-TR" altLang="en-US" sz="2800" dirty="0" smtClean="0">
                    <a:latin typeface="Times New Roman" pitchFamily="18" charset="0"/>
                    <a:cs typeface="Times New Roman" panose="02020603050405020304" pitchFamily="18" charset="0"/>
                  </a:rPr>
                  <a:t> years</a:t>
                </a:r>
                <a:endParaRPr lang="en-US" altLang="en-US" sz="2800" dirty="0">
                  <a:latin typeface="Times New Roman"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bwMode="auto">
              <a:xfrm>
                <a:off x="827584" y="2060848"/>
                <a:ext cx="8295125" cy="3600400"/>
              </a:xfrm>
              <a:prstGeom prst="rect">
                <a:avLst/>
              </a:prstGeom>
              <a:blipFill rotWithShape="1">
                <a:blip r:embed="rId3"/>
                <a:stretch>
                  <a:fillRect l="-1543" t="-13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7" name="Nesne 6"/>
          <p:cNvGraphicFramePr>
            <a:graphicFrameLocks/>
          </p:cNvGraphicFramePr>
          <p:nvPr>
            <p:extLst>
              <p:ext uri="{D42A27DB-BD31-4B8C-83A1-F6EECF244321}">
                <p14:modId xmlns:p14="http://schemas.microsoft.com/office/powerpoint/2010/main" val="1805290295"/>
              </p:ext>
            </p:extLst>
          </p:nvPr>
        </p:nvGraphicFramePr>
        <p:xfrm>
          <a:off x="6300192" y="4907979"/>
          <a:ext cx="2409825" cy="1506538"/>
        </p:xfrm>
        <a:graphic>
          <a:graphicData uri="http://schemas.openxmlformats.org/presentationml/2006/ole">
            <mc:AlternateContent xmlns:mc="http://schemas.openxmlformats.org/markup-compatibility/2006">
              <mc:Choice xmlns:v="urn:schemas-microsoft-com:vml" Requires="v">
                <p:oleObj spid="_x0000_s22545" name="Clip" r:id="rId4" imgW="4054475" imgH="2538413" progId="">
                  <p:embed/>
                </p:oleObj>
              </mc:Choice>
              <mc:Fallback>
                <p:oleObj name="Clip" r:id="rId4" imgW="4054475" imgH="2538413" progId="">
                  <p:embed/>
                  <p:pic>
                    <p:nvPicPr>
                      <p:cNvPr id="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907979"/>
                        <a:ext cx="240982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71485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36" t="25198" r="23431" b="20825"/>
          <a:stretch/>
        </p:blipFill>
        <p:spPr bwMode="auto">
          <a:xfrm>
            <a:off x="683568" y="1484784"/>
            <a:ext cx="777686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spTree>
    <p:extLst>
      <p:ext uri="{BB962C8B-B14F-4D97-AF65-F5344CB8AC3E}">
        <p14:creationId xmlns:p14="http://schemas.microsoft.com/office/powerpoint/2010/main" val="1649401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983832"/>
          </a:xfrm>
        </p:spPr>
        <p:txBody>
          <a:bodyPr>
            <a:normAutofit fontScale="85000" lnSpcReduction="20000"/>
          </a:bodyPr>
          <a:lstStyle/>
          <a:p>
            <a:pPr marL="0" indent="0" algn="just">
              <a:lnSpc>
                <a:spcPct val="150000"/>
              </a:lnSpc>
              <a:buNone/>
              <a:defRPr/>
            </a:pPr>
            <a:r>
              <a:rPr lang="tr-TR" sz="2800" b="1" u="sng" dirty="0" err="1" smtClean="0">
                <a:latin typeface="Times New Roman" panose="02020603050405020304" pitchFamily="18" charset="0"/>
                <a:cs typeface="Times New Roman" panose="02020603050405020304" pitchFamily="18" charset="0"/>
              </a:rPr>
              <a:t>Example</a:t>
            </a:r>
            <a:r>
              <a:rPr lang="tr-TR" sz="2800" b="1" u="sng"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Management </a:t>
            </a:r>
            <a:r>
              <a:rPr lang="en-US" sz="2800" dirty="0">
                <a:latin typeface="Times New Roman" panose="02020603050405020304" pitchFamily="18" charset="0"/>
                <a:cs typeface="Times New Roman" panose="02020603050405020304" pitchFamily="18" charset="0"/>
              </a:rPr>
              <a:t>at The Daily Grind wants to install an espresso bar in its restaurant that</a:t>
            </a:r>
          </a:p>
          <a:p>
            <a:pPr marL="925512" lvl="1" indent="-514350" algn="just">
              <a:lnSpc>
                <a:spcPct val="150000"/>
              </a:lnSpc>
              <a:buFont typeface="+mj-lt"/>
              <a:buAutoNum type="arabicPeriod"/>
              <a:defRPr/>
            </a:pPr>
            <a:r>
              <a:rPr lang="en-US" sz="2800" dirty="0">
                <a:latin typeface="Times New Roman" panose="02020603050405020304" pitchFamily="18" charset="0"/>
                <a:cs typeface="Times New Roman" panose="02020603050405020304" pitchFamily="18" charset="0"/>
              </a:rPr>
              <a:t>Costs $140,000 and has a 10-year life.</a:t>
            </a:r>
          </a:p>
          <a:p>
            <a:pPr marL="925512" lvl="1" indent="-514350" algn="just">
              <a:lnSpc>
                <a:spcPct val="150000"/>
              </a:lnSpc>
              <a:buFont typeface="+mj-lt"/>
              <a:buAutoNum type="arabicPeriod"/>
              <a:defRPr/>
            </a:pPr>
            <a:r>
              <a:rPr lang="en-US" sz="2800" dirty="0">
                <a:latin typeface="Times New Roman" panose="02020603050405020304" pitchFamily="18" charset="0"/>
                <a:cs typeface="Times New Roman" panose="02020603050405020304" pitchFamily="18" charset="0"/>
              </a:rPr>
              <a:t>Will generate annual net cash inflows of $35,000.</a:t>
            </a:r>
          </a:p>
          <a:p>
            <a:pPr algn="just">
              <a:lnSpc>
                <a:spcPct val="150000"/>
              </a:lnSpc>
              <a:defRPr/>
            </a:pPr>
            <a:endParaRPr lang="en-US" sz="2800" dirty="0">
              <a:latin typeface="Times New Roman" panose="02020603050405020304" pitchFamily="18" charset="0"/>
              <a:cs typeface="Times New Roman" panose="02020603050405020304" pitchFamily="18" charset="0"/>
            </a:endParaRPr>
          </a:p>
          <a:p>
            <a:pPr algn="just">
              <a:lnSpc>
                <a:spcPct val="150000"/>
              </a:lnSpc>
              <a:defRPr/>
            </a:pPr>
            <a:r>
              <a:rPr lang="en-US" sz="2800" dirty="0">
                <a:latin typeface="Times New Roman" panose="02020603050405020304" pitchFamily="18" charset="0"/>
                <a:cs typeface="Times New Roman" panose="02020603050405020304" pitchFamily="18" charset="0"/>
              </a:rPr>
              <a:t>Management requires a payback period of 5 years or less on all investments.</a:t>
            </a:r>
          </a:p>
          <a:p>
            <a:pPr algn="just">
              <a:lnSpc>
                <a:spcPct val="150000"/>
              </a:lnSpc>
              <a:defRPr/>
            </a:pPr>
            <a:endParaRPr lang="en-US" sz="2800" dirty="0">
              <a:latin typeface="Times New Roman" panose="02020603050405020304" pitchFamily="18" charset="0"/>
              <a:cs typeface="Times New Roman" panose="02020603050405020304" pitchFamily="18" charset="0"/>
            </a:endParaRPr>
          </a:p>
          <a:p>
            <a:pPr algn="just">
              <a:lnSpc>
                <a:spcPct val="150000"/>
              </a:lnSpc>
              <a:defRPr/>
            </a:pPr>
            <a:r>
              <a:rPr lang="en-US" sz="2800" dirty="0">
                <a:latin typeface="Times New Roman" panose="02020603050405020304" pitchFamily="18" charset="0"/>
                <a:cs typeface="Times New Roman" panose="02020603050405020304" pitchFamily="18" charset="0"/>
              </a:rPr>
              <a:t>What is the payback period for the espresso bar?</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spTree>
    <p:extLst>
      <p:ext uri="{BB962C8B-B14F-4D97-AF65-F5344CB8AC3E}">
        <p14:creationId xmlns:p14="http://schemas.microsoft.com/office/powerpoint/2010/main" val="270203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983832"/>
          </a:xfrm>
        </p:spPr>
        <p:txBody>
          <a:bodyPr>
            <a:normAutofit/>
          </a:bodyPr>
          <a:lstStyle/>
          <a:p>
            <a:pPr marL="0" indent="0" algn="just">
              <a:lnSpc>
                <a:spcPct val="150000"/>
              </a:lnSpc>
              <a:buNone/>
              <a:defRPr/>
            </a:pPr>
            <a:r>
              <a:rPr lang="tr-TR" sz="2800" b="1" u="sng" dirty="0" err="1" smtClean="0">
                <a:latin typeface="Times New Roman" panose="02020603050405020304" pitchFamily="18" charset="0"/>
                <a:cs typeface="Times New Roman" panose="02020603050405020304" pitchFamily="18" charset="0"/>
              </a:rPr>
              <a:t>Example</a:t>
            </a:r>
            <a:r>
              <a:rPr lang="tr-TR" sz="2800" b="1" u="sng" dirty="0" smtClean="0">
                <a:latin typeface="Times New Roman" panose="02020603050405020304" pitchFamily="18" charset="0"/>
                <a:cs typeface="Times New Roman" panose="02020603050405020304" pitchFamily="18" charset="0"/>
              </a:rPr>
              <a:t> Solution:</a:t>
            </a:r>
            <a:endParaRPr lang="en-US"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14" t="35714" r="28494" b="34423"/>
          <a:stretch/>
        </p:blipFill>
        <p:spPr bwMode="auto">
          <a:xfrm>
            <a:off x="1187624" y="2204865"/>
            <a:ext cx="6120680" cy="323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1028"/>
          <p:cNvGrpSpPr>
            <a:grpSpLocks/>
          </p:cNvGrpSpPr>
          <p:nvPr/>
        </p:nvGrpSpPr>
        <p:grpSpPr bwMode="auto">
          <a:xfrm>
            <a:off x="8033088" y="5438787"/>
            <a:ext cx="873125" cy="1166813"/>
            <a:chOff x="5015" y="0"/>
            <a:chExt cx="671" cy="879"/>
          </a:xfrm>
        </p:grpSpPr>
        <p:sp>
          <p:nvSpPr>
            <p:cNvPr id="6" name="Freeform 1029"/>
            <p:cNvSpPr>
              <a:spLocks/>
            </p:cNvSpPr>
            <p:nvPr/>
          </p:nvSpPr>
          <p:spPr bwMode="auto">
            <a:xfrm>
              <a:off x="5015" y="532"/>
              <a:ext cx="118" cy="142"/>
            </a:xfrm>
            <a:custGeom>
              <a:avLst/>
              <a:gdLst>
                <a:gd name="T0" fmla="*/ 0 w 356"/>
                <a:gd name="T1" fmla="*/ 0 h 425"/>
                <a:gd name="T2" fmla="*/ 0 w 356"/>
                <a:gd name="T3" fmla="*/ 0 h 425"/>
                <a:gd name="T4" fmla="*/ 0 w 356"/>
                <a:gd name="T5" fmla="*/ 0 h 425"/>
                <a:gd name="T6" fmla="*/ 0 w 356"/>
                <a:gd name="T7" fmla="*/ 0 h 425"/>
                <a:gd name="T8" fmla="*/ 0 w 356"/>
                <a:gd name="T9" fmla="*/ 0 h 425"/>
                <a:gd name="T10" fmla="*/ 0 w 356"/>
                <a:gd name="T11" fmla="*/ 0 h 425"/>
                <a:gd name="T12" fmla="*/ 0 w 356"/>
                <a:gd name="T13" fmla="*/ 0 h 425"/>
                <a:gd name="T14" fmla="*/ 0 w 356"/>
                <a:gd name="T15" fmla="*/ 0 h 425"/>
                <a:gd name="T16" fmla="*/ 0 w 356"/>
                <a:gd name="T17" fmla="*/ 0 h 425"/>
                <a:gd name="T18" fmla="*/ 0 w 356"/>
                <a:gd name="T19" fmla="*/ 0 h 425"/>
                <a:gd name="T20" fmla="*/ 0 w 356"/>
                <a:gd name="T21" fmla="*/ 0 h 425"/>
                <a:gd name="T22" fmla="*/ 0 w 356"/>
                <a:gd name="T23" fmla="*/ 0 h 425"/>
                <a:gd name="T24" fmla="*/ 0 w 356"/>
                <a:gd name="T25" fmla="*/ 0 h 425"/>
                <a:gd name="T26" fmla="*/ 0 w 356"/>
                <a:gd name="T27" fmla="*/ 0 h 425"/>
                <a:gd name="T28" fmla="*/ 0 w 356"/>
                <a:gd name="T29" fmla="*/ 0 h 425"/>
                <a:gd name="T30" fmla="*/ 0 w 356"/>
                <a:gd name="T31" fmla="*/ 0 h 425"/>
                <a:gd name="T32" fmla="*/ 0 w 356"/>
                <a:gd name="T33" fmla="*/ 0 h 425"/>
                <a:gd name="T34" fmla="*/ 0 w 356"/>
                <a:gd name="T35" fmla="*/ 0 h 425"/>
                <a:gd name="T36" fmla="*/ 0 w 356"/>
                <a:gd name="T37" fmla="*/ 0 h 425"/>
                <a:gd name="T38" fmla="*/ 0 w 356"/>
                <a:gd name="T39" fmla="*/ 0 h 425"/>
                <a:gd name="T40" fmla="*/ 0 w 356"/>
                <a:gd name="T41" fmla="*/ 0 h 425"/>
                <a:gd name="T42" fmla="*/ 0 w 356"/>
                <a:gd name="T43" fmla="*/ 0 h 425"/>
                <a:gd name="T44" fmla="*/ 0 w 356"/>
                <a:gd name="T45" fmla="*/ 0 h 425"/>
                <a:gd name="T46" fmla="*/ 0 w 356"/>
                <a:gd name="T47" fmla="*/ 0 h 425"/>
                <a:gd name="T48" fmla="*/ 0 w 356"/>
                <a:gd name="T49" fmla="*/ 0 h 425"/>
                <a:gd name="T50" fmla="*/ 0 w 356"/>
                <a:gd name="T51" fmla="*/ 0 h 425"/>
                <a:gd name="T52" fmla="*/ 0 w 356"/>
                <a:gd name="T53" fmla="*/ 0 h 425"/>
                <a:gd name="T54" fmla="*/ 0 w 356"/>
                <a:gd name="T55" fmla="*/ 0 h 425"/>
                <a:gd name="T56" fmla="*/ 0 w 356"/>
                <a:gd name="T57" fmla="*/ 0 h 425"/>
                <a:gd name="T58" fmla="*/ 0 w 356"/>
                <a:gd name="T59" fmla="*/ 0 h 425"/>
                <a:gd name="T60" fmla="*/ 0 w 356"/>
                <a:gd name="T61" fmla="*/ 0 h 425"/>
                <a:gd name="T62" fmla="*/ 0 w 356"/>
                <a:gd name="T63" fmla="*/ 0 h 425"/>
                <a:gd name="T64" fmla="*/ 0 w 356"/>
                <a:gd name="T65" fmla="*/ 0 h 425"/>
                <a:gd name="T66" fmla="*/ 0 w 356"/>
                <a:gd name="T67" fmla="*/ 0 h 425"/>
                <a:gd name="T68" fmla="*/ 0 w 356"/>
                <a:gd name="T69" fmla="*/ 0 h 425"/>
                <a:gd name="T70" fmla="*/ 0 w 356"/>
                <a:gd name="T71" fmla="*/ 0 h 425"/>
                <a:gd name="T72" fmla="*/ 0 w 356"/>
                <a:gd name="T73" fmla="*/ 0 h 425"/>
                <a:gd name="T74" fmla="*/ 0 w 356"/>
                <a:gd name="T75" fmla="*/ 0 h 425"/>
                <a:gd name="T76" fmla="*/ 0 w 356"/>
                <a:gd name="T77" fmla="*/ 0 h 425"/>
                <a:gd name="T78" fmla="*/ 0 w 356"/>
                <a:gd name="T79" fmla="*/ 0 h 425"/>
                <a:gd name="T80" fmla="*/ 0 w 356"/>
                <a:gd name="T81" fmla="*/ 0 h 425"/>
                <a:gd name="T82" fmla="*/ 0 w 356"/>
                <a:gd name="T83" fmla="*/ 0 h 425"/>
                <a:gd name="T84" fmla="*/ 0 w 356"/>
                <a:gd name="T85" fmla="*/ 0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425"/>
                <a:gd name="T131" fmla="*/ 356 w 356"/>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425">
                  <a:moveTo>
                    <a:pt x="213" y="0"/>
                  </a:moveTo>
                  <a:lnTo>
                    <a:pt x="0" y="0"/>
                  </a:lnTo>
                  <a:lnTo>
                    <a:pt x="0" y="68"/>
                  </a:lnTo>
                  <a:lnTo>
                    <a:pt x="1" y="88"/>
                  </a:lnTo>
                  <a:lnTo>
                    <a:pt x="7" y="116"/>
                  </a:lnTo>
                  <a:lnTo>
                    <a:pt x="12" y="137"/>
                  </a:lnTo>
                  <a:lnTo>
                    <a:pt x="21" y="167"/>
                  </a:lnTo>
                  <a:lnTo>
                    <a:pt x="29" y="187"/>
                  </a:lnTo>
                  <a:lnTo>
                    <a:pt x="39" y="211"/>
                  </a:lnTo>
                  <a:lnTo>
                    <a:pt x="56" y="242"/>
                  </a:lnTo>
                  <a:lnTo>
                    <a:pt x="73" y="266"/>
                  </a:lnTo>
                  <a:lnTo>
                    <a:pt x="90" y="287"/>
                  </a:lnTo>
                  <a:lnTo>
                    <a:pt x="110" y="311"/>
                  </a:lnTo>
                  <a:lnTo>
                    <a:pt x="128" y="325"/>
                  </a:lnTo>
                  <a:lnTo>
                    <a:pt x="147" y="342"/>
                  </a:lnTo>
                  <a:lnTo>
                    <a:pt x="171" y="359"/>
                  </a:lnTo>
                  <a:lnTo>
                    <a:pt x="196" y="376"/>
                  </a:lnTo>
                  <a:lnTo>
                    <a:pt x="225" y="391"/>
                  </a:lnTo>
                  <a:lnTo>
                    <a:pt x="250" y="401"/>
                  </a:lnTo>
                  <a:lnTo>
                    <a:pt x="280" y="410"/>
                  </a:lnTo>
                  <a:lnTo>
                    <a:pt x="304" y="417"/>
                  </a:lnTo>
                  <a:lnTo>
                    <a:pt x="331" y="421"/>
                  </a:lnTo>
                  <a:lnTo>
                    <a:pt x="356" y="425"/>
                  </a:lnTo>
                  <a:lnTo>
                    <a:pt x="311" y="366"/>
                  </a:lnTo>
                  <a:lnTo>
                    <a:pt x="297" y="365"/>
                  </a:lnTo>
                  <a:lnTo>
                    <a:pt x="271" y="354"/>
                  </a:lnTo>
                  <a:lnTo>
                    <a:pt x="252" y="345"/>
                  </a:lnTo>
                  <a:lnTo>
                    <a:pt x="229" y="332"/>
                  </a:lnTo>
                  <a:lnTo>
                    <a:pt x="208" y="320"/>
                  </a:lnTo>
                  <a:lnTo>
                    <a:pt x="185" y="303"/>
                  </a:lnTo>
                  <a:lnTo>
                    <a:pt x="171" y="290"/>
                  </a:lnTo>
                  <a:lnTo>
                    <a:pt x="151" y="273"/>
                  </a:lnTo>
                  <a:lnTo>
                    <a:pt x="137" y="257"/>
                  </a:lnTo>
                  <a:lnTo>
                    <a:pt x="123" y="240"/>
                  </a:lnTo>
                  <a:lnTo>
                    <a:pt x="107" y="216"/>
                  </a:lnTo>
                  <a:lnTo>
                    <a:pt x="96" y="192"/>
                  </a:lnTo>
                  <a:lnTo>
                    <a:pt x="86" y="170"/>
                  </a:lnTo>
                  <a:lnTo>
                    <a:pt x="75" y="144"/>
                  </a:lnTo>
                  <a:lnTo>
                    <a:pt x="68" y="116"/>
                  </a:lnTo>
                  <a:lnTo>
                    <a:pt x="65" y="92"/>
                  </a:lnTo>
                  <a:lnTo>
                    <a:pt x="63" y="68"/>
                  </a:lnTo>
                  <a:lnTo>
                    <a:pt x="216" y="68"/>
                  </a:lnTo>
                  <a:lnTo>
                    <a:pt x="213" y="0"/>
                  </a:lnTo>
                  <a:close/>
                </a:path>
              </a:pathLst>
            </a:custGeom>
            <a:solidFill>
              <a:srgbClr val="C0C0C0"/>
            </a:solidFill>
            <a:ln w="4763">
              <a:solidFill>
                <a:srgbClr val="9F9F9F"/>
              </a:solidFill>
              <a:round/>
              <a:headEnd/>
              <a:tailEnd/>
            </a:ln>
          </p:spPr>
          <p:txBody>
            <a:bodyPr/>
            <a:lstStyle/>
            <a:p>
              <a:endParaRPr lang="en-US"/>
            </a:p>
          </p:txBody>
        </p:sp>
        <p:sp>
          <p:nvSpPr>
            <p:cNvPr id="7" name="Oval 1030"/>
            <p:cNvSpPr>
              <a:spLocks noChangeArrowheads="1"/>
            </p:cNvSpPr>
            <p:nvPr/>
          </p:nvSpPr>
          <p:spPr bwMode="auto">
            <a:xfrm>
              <a:off x="5018" y="675"/>
              <a:ext cx="668" cy="204"/>
            </a:xfrm>
            <a:prstGeom prst="ellipse">
              <a:avLst/>
            </a:prstGeom>
            <a:solidFill>
              <a:srgbClr val="FFFFFF"/>
            </a:solidFill>
            <a:ln w="4763">
              <a:solidFill>
                <a:srgbClr val="9F9F9F"/>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8" name="Oval 1031"/>
            <p:cNvSpPr>
              <a:spLocks noChangeArrowheads="1"/>
            </p:cNvSpPr>
            <p:nvPr/>
          </p:nvSpPr>
          <p:spPr bwMode="auto">
            <a:xfrm>
              <a:off x="5018" y="658"/>
              <a:ext cx="668" cy="204"/>
            </a:xfrm>
            <a:prstGeom prst="ellipse">
              <a:avLst/>
            </a:prstGeom>
            <a:solidFill>
              <a:srgbClr val="FFFFFF"/>
            </a:solidFill>
            <a:ln w="4763">
              <a:solidFill>
                <a:srgbClr val="9F9F9F"/>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9" name="Oval 1032"/>
            <p:cNvSpPr>
              <a:spLocks noChangeArrowheads="1"/>
            </p:cNvSpPr>
            <p:nvPr/>
          </p:nvSpPr>
          <p:spPr bwMode="auto">
            <a:xfrm>
              <a:off x="5199" y="709"/>
              <a:ext cx="304" cy="69"/>
            </a:xfrm>
            <a:prstGeom prst="ellipse">
              <a:avLst/>
            </a:prstGeom>
            <a:solidFill>
              <a:srgbClr val="C0C0C0"/>
            </a:solidFill>
            <a:ln w="4763">
              <a:solidFill>
                <a:srgbClr val="9F9F9F"/>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0" name="Oval 1033"/>
            <p:cNvSpPr>
              <a:spLocks noChangeArrowheads="1"/>
            </p:cNvSpPr>
            <p:nvPr/>
          </p:nvSpPr>
          <p:spPr bwMode="auto">
            <a:xfrm>
              <a:off x="5200" y="720"/>
              <a:ext cx="305" cy="69"/>
            </a:xfrm>
            <a:prstGeom prst="ellipse">
              <a:avLst/>
            </a:prstGeom>
            <a:solidFill>
              <a:srgbClr val="9F9F9F"/>
            </a:solidFill>
            <a:ln w="4763">
              <a:solidFill>
                <a:srgbClr val="9F9F9F"/>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1" name="Arc 1034"/>
            <p:cNvSpPr>
              <a:spLocks/>
            </p:cNvSpPr>
            <p:nvPr/>
          </p:nvSpPr>
          <p:spPr bwMode="auto">
            <a:xfrm>
              <a:off x="5085" y="543"/>
              <a:ext cx="525" cy="2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lnTo>
                    <a:pt x="43200" y="0"/>
                  </a:lnTo>
                  <a:close/>
                </a:path>
              </a:pathLst>
            </a:custGeom>
            <a:solidFill>
              <a:srgbClr val="FFFFFF"/>
            </a:solidFill>
            <a:ln w="4763">
              <a:solidFill>
                <a:srgbClr val="9F9F9F"/>
              </a:solidFill>
              <a:round/>
              <a:headEnd/>
              <a:tailEnd/>
            </a:ln>
          </p:spPr>
          <p:txBody>
            <a:bodyPr/>
            <a:lstStyle/>
            <a:p>
              <a:endParaRPr lang="en-US"/>
            </a:p>
          </p:txBody>
        </p:sp>
        <p:sp>
          <p:nvSpPr>
            <p:cNvPr id="12" name="Oval 1035"/>
            <p:cNvSpPr>
              <a:spLocks noChangeArrowheads="1"/>
            </p:cNvSpPr>
            <p:nvPr/>
          </p:nvSpPr>
          <p:spPr bwMode="auto">
            <a:xfrm>
              <a:off x="5085" y="478"/>
              <a:ext cx="525" cy="136"/>
            </a:xfrm>
            <a:prstGeom prst="ellipse">
              <a:avLst/>
            </a:prstGeom>
            <a:solidFill>
              <a:srgbClr val="FFFFFF"/>
            </a:solidFill>
            <a:ln w="4763">
              <a:solidFill>
                <a:srgbClr val="9F9F9F"/>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3" name="Oval 1036"/>
            <p:cNvSpPr>
              <a:spLocks noChangeArrowheads="1"/>
            </p:cNvSpPr>
            <p:nvPr/>
          </p:nvSpPr>
          <p:spPr bwMode="auto">
            <a:xfrm>
              <a:off x="5085" y="461"/>
              <a:ext cx="525" cy="136"/>
            </a:xfrm>
            <a:prstGeom prst="ellipse">
              <a:avLst/>
            </a:prstGeom>
            <a:solidFill>
              <a:srgbClr val="FFFFFF"/>
            </a:solidFill>
            <a:ln w="4763">
              <a:solidFill>
                <a:srgbClr val="9F9F9F"/>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4" name="Oval 1037"/>
            <p:cNvSpPr>
              <a:spLocks noChangeArrowheads="1"/>
            </p:cNvSpPr>
            <p:nvPr/>
          </p:nvSpPr>
          <p:spPr bwMode="auto">
            <a:xfrm>
              <a:off x="5111" y="478"/>
              <a:ext cx="473" cy="102"/>
            </a:xfrm>
            <a:prstGeom prst="ellipse">
              <a:avLst/>
            </a:prstGeom>
            <a:solidFill>
              <a:srgbClr val="3F1F00"/>
            </a:solidFill>
            <a:ln w="4763">
              <a:solidFill>
                <a:srgbClr val="9F9F9F"/>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5" name="Freeform 1038"/>
            <p:cNvSpPr>
              <a:spLocks/>
            </p:cNvSpPr>
            <p:nvPr/>
          </p:nvSpPr>
          <p:spPr bwMode="auto">
            <a:xfrm>
              <a:off x="5284" y="0"/>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5"/>
                  </a:lnTo>
                  <a:lnTo>
                    <a:pt x="50" y="1367"/>
                  </a:lnTo>
                  <a:lnTo>
                    <a:pt x="101" y="615"/>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39"/>
            <p:cNvSpPr>
              <a:spLocks/>
            </p:cNvSpPr>
            <p:nvPr/>
          </p:nvSpPr>
          <p:spPr bwMode="auto">
            <a:xfrm>
              <a:off x="5335" y="67"/>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6"/>
                  </a:lnTo>
                  <a:lnTo>
                    <a:pt x="50" y="1367"/>
                  </a:lnTo>
                  <a:lnTo>
                    <a:pt x="101" y="616"/>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040"/>
            <p:cNvSpPr>
              <a:spLocks/>
            </p:cNvSpPr>
            <p:nvPr/>
          </p:nvSpPr>
          <p:spPr bwMode="auto">
            <a:xfrm>
              <a:off x="5385" y="0"/>
              <a:ext cx="34" cy="455"/>
            </a:xfrm>
            <a:custGeom>
              <a:avLst/>
              <a:gdLst>
                <a:gd name="T0" fmla="*/ 0 w 101"/>
                <a:gd name="T1" fmla="*/ 0 h 1366"/>
                <a:gd name="T2" fmla="*/ 0 w 101"/>
                <a:gd name="T3" fmla="*/ 0 h 1366"/>
                <a:gd name="T4" fmla="*/ 0 w 101"/>
                <a:gd name="T5" fmla="*/ 0 h 1366"/>
                <a:gd name="T6" fmla="*/ 0 w 101"/>
                <a:gd name="T7" fmla="*/ 0 h 1366"/>
                <a:gd name="T8" fmla="*/ 0 w 101"/>
                <a:gd name="T9" fmla="*/ 0 h 1366"/>
                <a:gd name="T10" fmla="*/ 0 60000 65536"/>
                <a:gd name="T11" fmla="*/ 0 60000 65536"/>
                <a:gd name="T12" fmla="*/ 0 60000 65536"/>
                <a:gd name="T13" fmla="*/ 0 60000 65536"/>
                <a:gd name="T14" fmla="*/ 0 60000 65536"/>
                <a:gd name="T15" fmla="*/ 0 w 101"/>
                <a:gd name="T16" fmla="*/ 0 h 1366"/>
                <a:gd name="T17" fmla="*/ 101 w 101"/>
                <a:gd name="T18" fmla="*/ 1366 h 1366"/>
              </a:gdLst>
              <a:ahLst/>
              <a:cxnLst>
                <a:cxn ang="T10">
                  <a:pos x="T0" y="T1"/>
                </a:cxn>
                <a:cxn ang="T11">
                  <a:pos x="T2" y="T3"/>
                </a:cxn>
                <a:cxn ang="T12">
                  <a:pos x="T4" y="T5"/>
                </a:cxn>
                <a:cxn ang="T13">
                  <a:pos x="T6" y="T7"/>
                </a:cxn>
                <a:cxn ang="T14">
                  <a:pos x="T8" y="T9"/>
                </a:cxn>
              </a:cxnLst>
              <a:rect l="T15" t="T16" r="T17" b="T18"/>
              <a:pathLst>
                <a:path w="101" h="1366">
                  <a:moveTo>
                    <a:pt x="51" y="0"/>
                  </a:moveTo>
                  <a:lnTo>
                    <a:pt x="0" y="614"/>
                  </a:lnTo>
                  <a:lnTo>
                    <a:pt x="51" y="1366"/>
                  </a:lnTo>
                  <a:lnTo>
                    <a:pt x="101" y="614"/>
                  </a:lnTo>
                  <a:lnTo>
                    <a:pt x="51"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041"/>
            <p:cNvSpPr>
              <a:spLocks/>
            </p:cNvSpPr>
            <p:nvPr/>
          </p:nvSpPr>
          <p:spPr bwMode="auto">
            <a:xfrm>
              <a:off x="5436" y="67"/>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6"/>
                  </a:lnTo>
                  <a:lnTo>
                    <a:pt x="50" y="1367"/>
                  </a:lnTo>
                  <a:lnTo>
                    <a:pt x="101" y="616"/>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042"/>
            <p:cNvSpPr>
              <a:spLocks/>
            </p:cNvSpPr>
            <p:nvPr/>
          </p:nvSpPr>
          <p:spPr bwMode="auto">
            <a:xfrm>
              <a:off x="5234" y="67"/>
              <a:ext cx="33"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1" y="0"/>
                  </a:moveTo>
                  <a:lnTo>
                    <a:pt x="0" y="616"/>
                  </a:lnTo>
                  <a:lnTo>
                    <a:pt x="51" y="1367"/>
                  </a:lnTo>
                  <a:lnTo>
                    <a:pt x="101" y="616"/>
                  </a:lnTo>
                  <a:lnTo>
                    <a:pt x="51"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82018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1196" y="1124744"/>
            <a:ext cx="8229600" cy="5127848"/>
          </a:xfrm>
        </p:spPr>
        <p:txBody>
          <a:bodyPr>
            <a:normAutofit/>
          </a:bodyPr>
          <a:lstStyle/>
          <a:p>
            <a:pPr marL="0" indent="0" algn="just">
              <a:lnSpc>
                <a:spcPct val="150000"/>
              </a:lnSpc>
              <a:buNone/>
              <a:defRPr/>
            </a:pPr>
            <a:r>
              <a:rPr lang="tr-TR" sz="2000" b="1" u="sng" dirty="0" err="1" smtClean="0">
                <a:latin typeface="Times New Roman" panose="02020603050405020304" pitchFamily="18" charset="0"/>
                <a:cs typeface="Times New Roman" panose="02020603050405020304" pitchFamily="18" charset="0"/>
              </a:rPr>
              <a:t>Example</a:t>
            </a:r>
            <a:r>
              <a:rPr lang="tr-TR" sz="2000" b="1" u="sng" dirty="0" smtClean="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Consider the information provided for two investments. Which project has the shortest payback period?</a:t>
            </a:r>
          </a:p>
          <a:p>
            <a:pPr marL="0" indent="0" algn="just">
              <a:lnSpc>
                <a:spcPct val="150000"/>
              </a:lnSpc>
              <a:buNone/>
              <a:defRPr/>
            </a:pPr>
            <a:endParaRPr lang="en-US" sz="1600"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21196" y="332656"/>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sp>
        <p:nvSpPr>
          <p:cNvPr id="20" name="Rectangle 3"/>
          <p:cNvSpPr txBox="1">
            <a:spLocks noChangeArrowheads="1"/>
          </p:cNvSpPr>
          <p:nvPr/>
        </p:nvSpPr>
        <p:spPr bwMode="auto">
          <a:xfrm>
            <a:off x="539552" y="2132856"/>
            <a:ext cx="7992888" cy="41044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488" tIns="44450" rIns="90488" bIns="44450"/>
          <a:lstStyle/>
          <a:p>
            <a:pPr marL="273050" indent="-273050" eaLnBrk="0" hangingPunct="0">
              <a:spcBef>
                <a:spcPts val="600"/>
              </a:spcBef>
              <a:buClr>
                <a:schemeClr val="accent1"/>
              </a:buClr>
              <a:buSzPct val="76000"/>
              <a:buFont typeface="Times" pitchFamily="34" charset="0"/>
              <a:buNone/>
              <a:tabLst>
                <a:tab pos="5487988" algn="r"/>
                <a:tab pos="7256463" algn="r"/>
              </a:tabLst>
              <a:defRPr/>
            </a:pPr>
            <a:r>
              <a:rPr lang="en-US" sz="2600" dirty="0">
                <a:solidFill>
                  <a:schemeClr val="tx1"/>
                </a:solidFill>
                <a:latin typeface="Arial" pitchFamily="34" charset="0"/>
                <a:cs typeface="Arial" pitchFamily="34" charset="0"/>
              </a:rPr>
              <a:t> 	</a:t>
            </a:r>
            <a:r>
              <a:rPr lang="en-US" sz="2400" b="1" dirty="0">
                <a:solidFill>
                  <a:schemeClr val="tx1"/>
                </a:solidFill>
                <a:latin typeface="Arial" pitchFamily="34" charset="0"/>
                <a:cs typeface="Arial" pitchFamily="34" charset="0"/>
              </a:rPr>
              <a:t>Consider the following two investments:</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a:t>
            </a:r>
            <a:r>
              <a:rPr lang="en-US" sz="2400" b="1" i="1" u="sng" dirty="0">
                <a:solidFill>
                  <a:schemeClr val="tx1"/>
                </a:solidFill>
                <a:latin typeface="Arial" pitchFamily="34" charset="0"/>
                <a:cs typeface="Arial" pitchFamily="34" charset="0"/>
              </a:rPr>
              <a:t>Project X</a:t>
            </a:r>
            <a:r>
              <a:rPr lang="en-US" sz="2400" b="1" i="1" dirty="0">
                <a:solidFill>
                  <a:schemeClr val="tx1"/>
                </a:solidFill>
                <a:latin typeface="Arial" pitchFamily="34" charset="0"/>
                <a:cs typeface="Arial" pitchFamily="34" charset="0"/>
              </a:rPr>
              <a:t>	</a:t>
            </a:r>
            <a:r>
              <a:rPr lang="en-US" sz="2400" b="1" i="1" u="sng" dirty="0">
                <a:solidFill>
                  <a:schemeClr val="tx1"/>
                </a:solidFill>
                <a:latin typeface="Arial" pitchFamily="34" charset="0"/>
                <a:cs typeface="Arial" pitchFamily="34" charset="0"/>
              </a:rPr>
              <a:t>Project Y</a:t>
            </a:r>
            <a:endParaRPr lang="en-US" sz="2400" b="1" u="sng" dirty="0">
              <a:solidFill>
                <a:schemeClr val="tx1"/>
              </a:solidFill>
              <a:latin typeface="Arial" pitchFamily="34" charset="0"/>
              <a:cs typeface="Arial" pitchFamily="34" charset="0"/>
            </a:endParaRP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Initial investment	$100,000	$100,000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Year 1 cash inflow	$60,000	$60,000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Year 2 cash inflow	$40,000	$35,000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Year 14-10 cash inflows	$0	$25,000</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Which project has the shortest payback period?</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tx1"/>
                </a:solidFill>
                <a:latin typeface="Arial" pitchFamily="34" charset="0"/>
                <a:cs typeface="Arial" pitchFamily="34" charset="0"/>
              </a:rPr>
              <a:t>a. Project X</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tx1"/>
                </a:solidFill>
                <a:latin typeface="Arial" pitchFamily="34" charset="0"/>
                <a:cs typeface="Arial" pitchFamily="34" charset="0"/>
              </a:rPr>
              <a:t>b. Project Y</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tx1"/>
                </a:solidFill>
                <a:latin typeface="Arial" pitchFamily="34" charset="0"/>
                <a:cs typeface="Arial" pitchFamily="34" charset="0"/>
              </a:rPr>
              <a:t>c. Cannot be determined</a:t>
            </a:r>
          </a:p>
        </p:txBody>
      </p:sp>
    </p:spTree>
    <p:extLst>
      <p:ext uri="{BB962C8B-B14F-4D97-AF65-F5344CB8AC3E}">
        <p14:creationId xmlns:p14="http://schemas.microsoft.com/office/powerpoint/2010/main" val="302123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marL="0" indent="0" algn="just">
              <a:lnSpc>
                <a:spcPct val="150000"/>
              </a:lnSpc>
              <a:buNone/>
              <a:defRPr/>
            </a:pPr>
            <a:r>
              <a:rPr lang="tr-TR" sz="2400" b="1" u="sng" dirty="0" err="1" smtClean="0">
                <a:latin typeface="Times New Roman" panose="02020603050405020304" pitchFamily="18" charset="0"/>
                <a:cs typeface="Times New Roman" panose="02020603050405020304" pitchFamily="18" charset="0"/>
              </a:rPr>
              <a:t>Example</a:t>
            </a:r>
            <a:r>
              <a:rPr lang="tr-TR" sz="2400" b="1" u="sng" dirty="0" smtClean="0">
                <a:latin typeface="Times New Roman" panose="02020603050405020304" pitchFamily="18" charset="0"/>
                <a:cs typeface="Times New Roman" panose="02020603050405020304" pitchFamily="18" charset="0"/>
              </a:rPr>
              <a:t> Solution:</a:t>
            </a:r>
            <a:endParaRPr lang="en-US" sz="2400"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sp>
        <p:nvSpPr>
          <p:cNvPr id="5" name="Rectangle 3"/>
          <p:cNvSpPr txBox="1">
            <a:spLocks noChangeArrowheads="1"/>
          </p:cNvSpPr>
          <p:nvPr/>
        </p:nvSpPr>
        <p:spPr bwMode="auto">
          <a:xfrm>
            <a:off x="539552" y="1844824"/>
            <a:ext cx="8229600" cy="4495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488" tIns="44450" rIns="90488" bIns="44450"/>
          <a:lstStyle/>
          <a:p>
            <a:pPr marL="273050" indent="-273050" eaLnBrk="0" hangingPunct="0">
              <a:spcBef>
                <a:spcPts val="600"/>
              </a:spcBef>
              <a:buClr>
                <a:schemeClr val="accent1"/>
              </a:buClr>
              <a:buSzPct val="76000"/>
              <a:buFont typeface="Times" pitchFamily="34" charset="0"/>
              <a:buNone/>
              <a:tabLst>
                <a:tab pos="5487988" algn="r"/>
                <a:tab pos="7256463" algn="r"/>
              </a:tabLst>
              <a:defRPr/>
            </a:pPr>
            <a:r>
              <a:rPr lang="en-US" sz="2600" dirty="0">
                <a:solidFill>
                  <a:schemeClr val="tx1"/>
                </a:solidFill>
                <a:latin typeface="Arial" pitchFamily="34" charset="0"/>
                <a:cs typeface="Arial" pitchFamily="34" charset="0"/>
              </a:rPr>
              <a:t> 	</a:t>
            </a:r>
            <a:r>
              <a:rPr lang="en-US" sz="2400" b="1" dirty="0">
                <a:solidFill>
                  <a:schemeClr val="tx1"/>
                </a:solidFill>
                <a:latin typeface="Arial" pitchFamily="34" charset="0"/>
                <a:cs typeface="Arial" pitchFamily="34" charset="0"/>
              </a:rPr>
              <a:t>Consider the following two investments:</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a:t>
            </a:r>
            <a:r>
              <a:rPr lang="en-US" sz="2400" b="1" i="1" u="sng" dirty="0">
                <a:solidFill>
                  <a:schemeClr val="tx1"/>
                </a:solidFill>
                <a:latin typeface="Arial" pitchFamily="34" charset="0"/>
                <a:cs typeface="Arial" pitchFamily="34" charset="0"/>
              </a:rPr>
              <a:t>Project X</a:t>
            </a:r>
            <a:r>
              <a:rPr lang="en-US" sz="2400" b="1" i="1" dirty="0">
                <a:solidFill>
                  <a:schemeClr val="tx1"/>
                </a:solidFill>
                <a:latin typeface="Arial" pitchFamily="34" charset="0"/>
                <a:cs typeface="Arial" pitchFamily="34" charset="0"/>
              </a:rPr>
              <a:t>	</a:t>
            </a:r>
            <a:r>
              <a:rPr lang="en-US" sz="2400" b="1" i="1" u="sng" dirty="0">
                <a:solidFill>
                  <a:schemeClr val="tx1"/>
                </a:solidFill>
                <a:latin typeface="Arial" pitchFamily="34" charset="0"/>
                <a:cs typeface="Arial" pitchFamily="34" charset="0"/>
              </a:rPr>
              <a:t>Project Y</a:t>
            </a:r>
            <a:endParaRPr lang="en-US" sz="2400" b="1" u="sng" dirty="0">
              <a:solidFill>
                <a:schemeClr val="tx1"/>
              </a:solidFill>
              <a:latin typeface="Arial" pitchFamily="34" charset="0"/>
              <a:cs typeface="Arial" pitchFamily="34" charset="0"/>
            </a:endParaRP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Initial investment	$100,000	$100,000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Year 1 cash inflow	$60,000	$60,000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Year 2 cash inflow	$40,000	$35,000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Year 14-10 cash inflows	$0	$25,000</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tx1"/>
                </a:solidFill>
                <a:latin typeface="Arial" pitchFamily="34" charset="0"/>
                <a:cs typeface="Arial" pitchFamily="34" charset="0"/>
              </a:rPr>
              <a:t>	Which project has the shortest payback period?</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tx1"/>
                </a:solidFill>
                <a:latin typeface="Arial" pitchFamily="34" charset="0"/>
                <a:cs typeface="Arial" pitchFamily="34" charset="0"/>
              </a:rPr>
              <a:t>a. Project X</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strike="sngStrike" dirty="0">
                <a:solidFill>
                  <a:schemeClr val="tx1"/>
                </a:solidFill>
                <a:latin typeface="Arial" pitchFamily="34" charset="0"/>
                <a:cs typeface="Arial" pitchFamily="34" charset="0"/>
              </a:rPr>
              <a:t>b. Project Y</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strike="sngStrike" dirty="0">
                <a:solidFill>
                  <a:schemeClr val="tx1"/>
                </a:solidFill>
                <a:latin typeface="Arial" pitchFamily="34" charset="0"/>
                <a:cs typeface="Arial" pitchFamily="34" charset="0"/>
              </a:rPr>
              <a:t>c. Cannot be determined</a:t>
            </a:r>
          </a:p>
        </p:txBody>
      </p:sp>
      <p:sp>
        <p:nvSpPr>
          <p:cNvPr id="6" name="Oval 4"/>
          <p:cNvSpPr>
            <a:spLocks noChangeArrowheads="1"/>
          </p:cNvSpPr>
          <p:nvPr/>
        </p:nvSpPr>
        <p:spPr bwMode="auto">
          <a:xfrm>
            <a:off x="635972" y="4662658"/>
            <a:ext cx="558800" cy="482600"/>
          </a:xfrm>
          <a:prstGeom prst="ellipse">
            <a:avLst/>
          </a:prstGeom>
          <a:noFill/>
          <a:ln w="50799">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extLst>
      <p:ext uri="{BB962C8B-B14F-4D97-AF65-F5344CB8AC3E}">
        <p14:creationId xmlns:p14="http://schemas.microsoft.com/office/powerpoint/2010/main" val="13429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636680"/>
          </a:xfrm>
        </p:spPr>
        <p:txBody>
          <a:bodyPr>
            <a:normAutofit/>
          </a:bodyPr>
          <a:lstStyle/>
          <a:p>
            <a:pPr algn="ctr"/>
            <a:r>
              <a:rPr lang="en-US" altLang="en-US" sz="3200" b="1" dirty="0">
                <a:latin typeface="Times New Roman" panose="02020603050405020304" pitchFamily="18" charset="0"/>
                <a:ea typeface="ＭＳ Ｐゴシック" panose="020B0600070205080204" pitchFamily="34" charset="-128"/>
              </a:rPr>
              <a:t>Discounted Payback Period </a:t>
            </a:r>
            <a:r>
              <a:rPr lang="en-US" altLang="en-US" sz="3200" b="1" dirty="0" smtClean="0">
                <a:latin typeface="Times New Roman" panose="02020603050405020304" pitchFamily="18" charset="0"/>
                <a:ea typeface="ＭＳ Ｐゴシック" panose="020B0600070205080204" pitchFamily="34" charset="-128"/>
              </a:rPr>
              <a:t>Method</a:t>
            </a:r>
            <a:endParaRPr lang="en-US" sz="3200" b="1" dirty="0"/>
          </a:p>
        </p:txBody>
      </p:sp>
      <p:sp>
        <p:nvSpPr>
          <p:cNvPr id="3" name="İçerik Yer Tutucusu 2"/>
          <p:cNvSpPr>
            <a:spLocks noGrp="1"/>
          </p:cNvSpPr>
          <p:nvPr>
            <p:ph idx="1"/>
          </p:nvPr>
        </p:nvSpPr>
        <p:spPr>
          <a:xfrm>
            <a:off x="457200" y="1412776"/>
            <a:ext cx="8229600" cy="4911824"/>
          </a:xfrm>
        </p:spPr>
        <p:txBody>
          <a:bodyPr>
            <a:normAutofit/>
          </a:bodyPr>
          <a:lstStyle/>
          <a:p>
            <a:pPr marL="342900" indent="-342900" algn="just">
              <a:lnSpc>
                <a:spcPct val="150000"/>
              </a:lnSpc>
            </a:pPr>
            <a:r>
              <a:rPr lang="en-US" altLang="en-US" sz="2800" dirty="0">
                <a:latin typeface="Times New Roman" panose="02020603050405020304" pitchFamily="18" charset="0"/>
                <a:ea typeface="ＭＳ Ｐゴシック" panose="020B0600070205080204" pitchFamily="34" charset="-128"/>
              </a:rPr>
              <a:t>How long does it take the project to “pay back” its initial investment, taking the time value of money into account?</a:t>
            </a:r>
          </a:p>
          <a:p>
            <a:pPr marL="342900" indent="-342900" algn="just">
              <a:lnSpc>
                <a:spcPct val="150000"/>
              </a:lnSpc>
            </a:pPr>
            <a:r>
              <a:rPr lang="en-US" altLang="en-US" sz="2800" dirty="0">
                <a:latin typeface="Times New Roman" panose="02020603050405020304" pitchFamily="18" charset="0"/>
                <a:ea typeface="ＭＳ Ｐゴシック" panose="020B0600070205080204" pitchFamily="34" charset="-128"/>
              </a:rPr>
              <a:t>Decision rule: Accept the project if it pays back on a discounted basis within the specified time.</a:t>
            </a:r>
          </a:p>
          <a:p>
            <a:pPr marL="342900" indent="-342900" algn="just">
              <a:lnSpc>
                <a:spcPct val="150000"/>
              </a:lnSpc>
            </a:pPr>
            <a:r>
              <a:rPr lang="en-US" altLang="en-US" sz="2800" dirty="0">
                <a:latin typeface="Times New Roman" panose="02020603050405020304" pitchFamily="18" charset="0"/>
                <a:ea typeface="ＭＳ Ｐゴシック" panose="020B0600070205080204" pitchFamily="34" charset="-128"/>
              </a:rPr>
              <a:t>By the time you have discounted the cash flows, you might as well calculate the NPV.</a:t>
            </a:r>
          </a:p>
          <a:p>
            <a:pPr algn="just">
              <a:lnSpc>
                <a:spcPct val="150000"/>
              </a:lnSpc>
            </a:pPr>
            <a:endParaRPr lang="en-US" sz="2800" dirty="0"/>
          </a:p>
        </p:txBody>
      </p:sp>
      <p:graphicFrame>
        <p:nvGraphicFramePr>
          <p:cNvPr id="4" name="Nesne 3"/>
          <p:cNvGraphicFramePr>
            <a:graphicFrameLocks/>
          </p:cNvGraphicFramePr>
          <p:nvPr>
            <p:extLst>
              <p:ext uri="{D42A27DB-BD31-4B8C-83A1-F6EECF244321}">
                <p14:modId xmlns:p14="http://schemas.microsoft.com/office/powerpoint/2010/main" val="1815772235"/>
              </p:ext>
            </p:extLst>
          </p:nvPr>
        </p:nvGraphicFramePr>
        <p:xfrm>
          <a:off x="6588224" y="5661248"/>
          <a:ext cx="2270125" cy="966788"/>
        </p:xfrm>
        <a:graphic>
          <a:graphicData uri="http://schemas.openxmlformats.org/presentationml/2006/ole">
            <mc:AlternateContent xmlns:mc="http://schemas.openxmlformats.org/markup-compatibility/2006">
              <mc:Choice xmlns:v="urn:schemas-microsoft-com:vml" Requires="v">
                <p:oleObj spid="_x0000_s21521" name="Clip" r:id="rId3" imgW="2285301" imgH="983609" progId="">
                  <p:embed/>
                </p:oleObj>
              </mc:Choice>
              <mc:Fallback>
                <p:oleObj name="Clip" r:id="rId3" imgW="2285301" imgH="983609" progId="">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661248"/>
                        <a:ext cx="2270125"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34585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6579" y="692696"/>
            <a:ext cx="8229600" cy="636680"/>
          </a:xfrm>
        </p:spPr>
        <p:txBody>
          <a:bodyPr>
            <a:normAutofit/>
          </a:bodyPr>
          <a:lstStyle/>
          <a:p>
            <a:pPr algn="ctr"/>
            <a:r>
              <a:rPr lang="en-US" altLang="en-US" sz="3200" b="1" dirty="0">
                <a:latin typeface="Times New Roman" panose="02020603050405020304" pitchFamily="18" charset="0"/>
                <a:ea typeface="ＭＳ Ｐゴシック" panose="020B0600070205080204" pitchFamily="34" charset="-128"/>
              </a:rPr>
              <a:t>Discounted Payback Period </a:t>
            </a:r>
            <a:r>
              <a:rPr lang="en-US" altLang="en-US" sz="3200" b="1" dirty="0" smtClean="0">
                <a:latin typeface="Times New Roman" panose="02020603050405020304" pitchFamily="18" charset="0"/>
                <a:ea typeface="ＭＳ Ｐゴシック" panose="020B0600070205080204" pitchFamily="34" charset="-128"/>
              </a:rPr>
              <a:t>Method</a:t>
            </a:r>
            <a:endParaRPr lang="en-US" sz="3200" b="1" dirty="0"/>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44" t="47885" r="33961" b="29762"/>
          <a:stretch/>
        </p:blipFill>
        <p:spPr bwMode="auto">
          <a:xfrm>
            <a:off x="1043608" y="1988840"/>
            <a:ext cx="71555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a:stretch>
            <a:fillRect/>
          </a:stretch>
        </p:blipFill>
        <p:spPr bwMode="auto">
          <a:xfrm>
            <a:off x="7236296" y="5517232"/>
            <a:ext cx="1312862" cy="923131"/>
          </a:xfrm>
          <a:prstGeom prst="rect">
            <a:avLst/>
          </a:prstGeom>
          <a:noFill/>
          <a:ln w="9525">
            <a:noFill/>
            <a:miter lim="800000"/>
            <a:headEnd/>
            <a:tailEnd/>
          </a:ln>
        </p:spPr>
      </p:pic>
    </p:spTree>
    <p:extLst>
      <p:ext uri="{BB962C8B-B14F-4D97-AF65-F5344CB8AC3E}">
        <p14:creationId xmlns:p14="http://schemas.microsoft.com/office/powerpoint/2010/main" val="1807734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110178"/>
          </a:xfrm>
        </p:spPr>
        <p:txBody>
          <a:bodyPr/>
          <a:lstStyle/>
          <a:p>
            <a:pPr>
              <a:buNone/>
            </a:pPr>
            <a:r>
              <a:rPr lang="tr-TR" b="1" u="sng" dirty="0" err="1" smtClean="0">
                <a:latin typeface="Times New Roman" pitchFamily="18" charset="0"/>
                <a:cs typeface="Times New Roman" pitchFamily="18" charset="0"/>
              </a:rPr>
              <a:t>Example</a:t>
            </a:r>
            <a:r>
              <a:rPr lang="tr-TR" b="1" u="sng" dirty="0" smtClean="0">
                <a:latin typeface="Times New Roman" pitchFamily="18" charset="0"/>
                <a:cs typeface="Times New Roman" pitchFamily="18" charset="0"/>
              </a:rPr>
              <a:t>:</a:t>
            </a:r>
            <a:endParaRPr lang="tr-TR" b="1" u="sng" dirty="0">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a:srcRect l="12079" t="31250" r="26427" b="18945"/>
          <a:stretch>
            <a:fillRect/>
          </a:stretch>
        </p:blipFill>
        <p:spPr bwMode="auto">
          <a:xfrm>
            <a:off x="357157" y="1714488"/>
            <a:ext cx="8314823" cy="4214842"/>
          </a:xfrm>
          <a:prstGeom prst="rect">
            <a:avLst/>
          </a:prstGeom>
          <a:noFill/>
          <a:ln w="9525">
            <a:noFill/>
            <a:miter lim="800000"/>
            <a:headEnd/>
            <a:tailEnd/>
          </a:ln>
          <a:effectLst/>
        </p:spPr>
      </p:pic>
      <p:sp>
        <p:nvSpPr>
          <p:cNvPr id="5"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14422"/>
            <a:ext cx="8157592" cy="5127765"/>
          </a:xfrm>
        </p:spPr>
        <p:txBody>
          <a:bodyPr>
            <a:normAutofit lnSpcReduction="10000"/>
          </a:bodyPr>
          <a:lstStyle/>
          <a:p>
            <a:pPr marL="0" indent="0" algn="just">
              <a:lnSpc>
                <a:spcPct val="150000"/>
              </a:lnSpc>
              <a:buNone/>
            </a:pPr>
            <a:r>
              <a:rPr lang="tr-TR" altLang="en-US" sz="2800" dirty="0" err="1">
                <a:latin typeface="Times New Roman" panose="02020603050405020304" pitchFamily="18" charset="0"/>
                <a:cs typeface="Times New Roman" panose="02020603050405020304" pitchFamily="18" charset="0"/>
              </a:rPr>
              <a:t>After</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studying</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this</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chapter</a:t>
            </a:r>
            <a:r>
              <a:rPr lang="tr-TR" altLang="en-US" sz="2800" dirty="0">
                <a:latin typeface="Times New Roman" panose="02020603050405020304" pitchFamily="18" charset="0"/>
                <a:cs typeface="Times New Roman" panose="02020603050405020304" pitchFamily="18" charset="0"/>
              </a:rPr>
              <a:t>;</a:t>
            </a:r>
          </a:p>
          <a:p>
            <a:pPr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smtClean="0">
                <a:latin typeface="Times New Roman" panose="02020603050405020304" pitchFamily="18" charset="0"/>
                <a:cs typeface="Times New Roman" panose="02020603050405020304" pitchFamily="18" charset="0"/>
              </a:rPr>
              <a:t>to</a:t>
            </a:r>
            <a:r>
              <a:rPr lang="tr-TR"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ea typeface="ＭＳ Ｐゴシック" panose="020B0600070205080204" pitchFamily="34" charset="-128"/>
              </a:rPr>
              <a:t>compute </a:t>
            </a:r>
            <a:r>
              <a:rPr lang="en-US" altLang="en-US" sz="2800" dirty="0">
                <a:latin typeface="Times New Roman" panose="02020603050405020304" pitchFamily="18" charset="0"/>
                <a:ea typeface="ＭＳ Ｐゴシック" panose="020B0600070205080204" pitchFamily="34" charset="-128"/>
              </a:rPr>
              <a:t>payback and discounted payback and understand their shortcomings</a:t>
            </a:r>
          </a:p>
          <a:p>
            <a:pPr marL="342900" indent="-342900"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to</a:t>
            </a:r>
            <a:r>
              <a:rPr lang="tr-TR"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ea typeface="ＭＳ Ｐゴシック" panose="020B0600070205080204" pitchFamily="34" charset="-128"/>
              </a:rPr>
              <a:t>compute </a:t>
            </a:r>
            <a:r>
              <a:rPr lang="en-US" altLang="en-US" sz="2800" dirty="0">
                <a:latin typeface="Times New Roman" panose="02020603050405020304" pitchFamily="18" charset="0"/>
                <a:ea typeface="ＭＳ Ｐゴシック" panose="020B0600070205080204" pitchFamily="34" charset="-128"/>
              </a:rPr>
              <a:t>the internal rate of return and profitability index, understanding the strengths and weaknesses of both approaches</a:t>
            </a:r>
          </a:p>
          <a:p>
            <a:pPr marL="342900" indent="-342900"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to</a:t>
            </a:r>
            <a:r>
              <a:rPr lang="tr-TR"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ea typeface="ＭＳ Ｐゴシック" panose="020B0600070205080204" pitchFamily="34" charset="-128"/>
              </a:rPr>
              <a:t>compute </a:t>
            </a:r>
            <a:r>
              <a:rPr lang="en-US" altLang="en-US" sz="2800" dirty="0">
                <a:latin typeface="Times New Roman" panose="02020603050405020304" pitchFamily="18" charset="0"/>
                <a:ea typeface="ＭＳ Ｐゴシック" panose="020B0600070205080204" pitchFamily="34" charset="-128"/>
              </a:rPr>
              <a:t>net present value and understand why it is the best decision criterion</a:t>
            </a:r>
          </a:p>
          <a:p>
            <a:pPr algn="just">
              <a:lnSpc>
                <a:spcPct val="150000"/>
              </a:lnSpc>
            </a:pPr>
            <a:endParaRPr lang="tr-TR" alt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57158" y="500042"/>
            <a:ext cx="8229600" cy="592138"/>
          </a:xfrm>
        </p:spPr>
        <p:txBody>
          <a:bodyPr>
            <a:normAutofit/>
          </a:bodyPr>
          <a:lstStyle/>
          <a:p>
            <a:pPr algn="ctr"/>
            <a:r>
              <a:rPr lang="tr-TR" sz="3200" b="1" dirty="0" smtClean="0">
                <a:solidFill>
                  <a:schemeClr val="tx1"/>
                </a:solidFill>
              </a:rPr>
              <a:t>Learning Objectives</a:t>
            </a:r>
            <a:endParaRPr lang="en-US" sz="3200" b="1" dirty="0">
              <a:solidFill>
                <a:schemeClr val="tx1"/>
              </a:solidFill>
            </a:endParaRPr>
          </a:p>
        </p:txBody>
      </p:sp>
    </p:spTree>
    <p:extLst>
      <p:ext uri="{BB962C8B-B14F-4D97-AF65-F5344CB8AC3E}">
        <p14:creationId xmlns:p14="http://schemas.microsoft.com/office/powerpoint/2010/main" val="541624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429288"/>
          </a:xfrm>
        </p:spPr>
        <p:txBody>
          <a:bodyPr>
            <a:normAutofit fontScale="92500" lnSpcReduction="10000"/>
          </a:bodyPr>
          <a:lstStyle/>
          <a:p>
            <a:pPr>
              <a:buNone/>
            </a:pPr>
            <a:r>
              <a:rPr lang="tr-TR" b="1" u="sng" dirty="0" err="1" smtClean="0">
                <a:latin typeface="Times New Roman" pitchFamily="18" charset="0"/>
                <a:cs typeface="Times New Roman" pitchFamily="18" charset="0"/>
              </a:rPr>
              <a:t>Example</a:t>
            </a:r>
            <a:r>
              <a:rPr lang="tr-TR" b="1" u="sng" dirty="0" smtClean="0">
                <a:latin typeface="Times New Roman" pitchFamily="18" charset="0"/>
                <a:cs typeface="Times New Roman" pitchFamily="18" charset="0"/>
              </a:rPr>
              <a:t> </a:t>
            </a:r>
            <a:r>
              <a:rPr lang="tr-TR" b="1" u="sng" dirty="0" err="1" smtClean="0">
                <a:latin typeface="Times New Roman" pitchFamily="18" charset="0"/>
                <a:cs typeface="Times New Roman" pitchFamily="18" charset="0"/>
              </a:rPr>
              <a:t>Solution</a:t>
            </a:r>
            <a:r>
              <a:rPr lang="tr-TR" b="1" u="sng" dirty="0" smtClean="0">
                <a:latin typeface="Times New Roman" pitchFamily="18" charset="0"/>
                <a:cs typeface="Times New Roman" pitchFamily="18" charset="0"/>
              </a:rPr>
              <a:t>:</a:t>
            </a:r>
          </a:p>
          <a:p>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NPV</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–$1,000 + $1,000 / (1 + .10) = –$90.91</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pPr>
              <a:buNone/>
            </a:pPr>
            <a:r>
              <a:rPr lang="x-none" smtClean="0">
                <a:latin typeface="Times New Roman" pitchFamily="18" charset="0"/>
                <a:cs typeface="Times New Roman" pitchFamily="18" charset="0"/>
              </a:rPr>
              <a:t>	</a:t>
            </a:r>
            <a:r>
              <a:rPr lang="en-US" dirty="0" smtClean="0">
                <a:latin typeface="Times New Roman" pitchFamily="18" charset="0"/>
                <a:cs typeface="Times New Roman" pitchFamily="18" charset="0"/>
              </a:rPr>
              <a:t>NPV</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–$2,000 + $1,000 / (1 + .10)  + $1,000 / (1 + .10)</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$4,000 / (1 + .10)</a:t>
            </a:r>
            <a:r>
              <a:rPr lang="en-US" baseline="30000" dirty="0" smtClean="0">
                <a:latin typeface="Times New Roman" pitchFamily="18" charset="0"/>
                <a:cs typeface="Times New Roman" pitchFamily="18" charset="0"/>
              </a:rPr>
              <a:t>3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$1,000 </a:t>
            </a:r>
            <a:r>
              <a:rPr lang="en-US" dirty="0" smtClean="0">
                <a:latin typeface="Times New Roman" pitchFamily="18" charset="0"/>
                <a:cs typeface="Times New Roman" pitchFamily="18" charset="0"/>
              </a:rPr>
              <a:t>/ (1 + .10)</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$1,000 / (1 + .10)</a:t>
            </a:r>
            <a:r>
              <a:rPr lang="en-US" baseline="30000" dirty="0" smtClean="0">
                <a:latin typeface="Times New Roman" pitchFamily="18" charset="0"/>
                <a:cs typeface="Times New Roman" pitchFamily="18" charset="0"/>
              </a:rPr>
              <a:t>5 </a:t>
            </a:r>
            <a:endParaRPr lang="tr-T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NPV</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$4,044.73</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NPV</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–$3,000 + $1,000 / (1 + .10) + $1,000 / (1 + .10)</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$1,000 / (1 + .</a:t>
            </a:r>
            <a:r>
              <a:rPr lang="en-US" dirty="0" smtClean="0">
                <a:latin typeface="Times New Roman" pitchFamily="18" charset="0"/>
                <a:cs typeface="Times New Roman" pitchFamily="18" charset="0"/>
              </a:rPr>
              <a:t>10)</a:t>
            </a:r>
            <a:r>
              <a:rPr lang="en-US" baseline="30000"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$1,000 / (1 + .10)</a:t>
            </a:r>
            <a:r>
              <a:rPr lang="en-US" baseline="30000" dirty="0" smtClean="0">
                <a:latin typeface="Times New Roman" pitchFamily="18" charset="0"/>
                <a:cs typeface="Times New Roman" pitchFamily="18" charset="0"/>
              </a:rPr>
              <a:t>5</a:t>
            </a:r>
            <a:endParaRPr lang="tr-T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NPV</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39.47</a:t>
            </a:r>
          </a:p>
          <a:p>
            <a:pPr>
              <a:buNone/>
            </a:pPr>
            <a:endParaRPr lang="tr-T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Projects B and C have positive NPVs</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pic>
        <p:nvPicPr>
          <p:cNvPr id="86018" name="Picture 2" descr="C:\Users\lenovo\Desktop\finance-icon-lg.png"/>
          <p:cNvPicPr>
            <a:picLocks noChangeAspect="1" noChangeArrowheads="1"/>
          </p:cNvPicPr>
          <p:nvPr/>
        </p:nvPicPr>
        <p:blipFill>
          <a:blip r:embed="rId2"/>
          <a:srcRect/>
          <a:stretch>
            <a:fillRect/>
          </a:stretch>
        </p:blipFill>
        <p:spPr bwMode="auto">
          <a:xfrm>
            <a:off x="7286644" y="5143512"/>
            <a:ext cx="1285884" cy="12858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429288"/>
          </a:xfrm>
        </p:spPr>
        <p:txBody>
          <a:bodyPr>
            <a:normAutofit fontScale="85000" lnSpcReduction="20000"/>
          </a:bodyPr>
          <a:lstStyle/>
          <a:p>
            <a:pPr>
              <a:buNone/>
            </a:pPr>
            <a:r>
              <a:rPr lang="tr-TR" b="1" u="sng" dirty="0" err="1" smtClean="0">
                <a:latin typeface="Times New Roman" pitchFamily="18" charset="0"/>
                <a:cs typeface="Times New Roman" pitchFamily="18" charset="0"/>
              </a:rPr>
              <a:t>Example</a:t>
            </a:r>
            <a:r>
              <a:rPr lang="tr-TR" b="1" u="sng" dirty="0" smtClean="0">
                <a:latin typeface="Times New Roman" pitchFamily="18" charset="0"/>
                <a:cs typeface="Times New Roman" pitchFamily="18" charset="0"/>
              </a:rPr>
              <a:t> </a:t>
            </a:r>
            <a:r>
              <a:rPr lang="tr-TR" b="1" u="sng" dirty="0" err="1" smtClean="0">
                <a:latin typeface="Times New Roman" pitchFamily="18" charset="0"/>
                <a:cs typeface="Times New Roman" pitchFamily="18" charset="0"/>
              </a:rPr>
              <a:t>Solution</a:t>
            </a:r>
            <a:r>
              <a:rPr lang="tr-TR" b="1" u="sng"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lvl="0">
              <a:buNone/>
            </a:pPr>
            <a:r>
              <a:rPr lang="tr-TR" dirty="0" smtClean="0">
                <a:latin typeface="Times New Roman" pitchFamily="18" charset="0"/>
                <a:cs typeface="Times New Roman" pitchFamily="18" charset="0"/>
              </a:rPr>
              <a:t>b) </a:t>
            </a:r>
            <a:r>
              <a:rPr lang="en-US" dirty="0" smtClean="0">
                <a:latin typeface="Times New Roman" pitchFamily="18" charset="0"/>
                <a:cs typeface="Times New Roman" pitchFamily="18" charset="0"/>
              </a:rPr>
              <a:t>Payback</a:t>
            </a:r>
            <a:r>
              <a:rPr lang="en-US" i="1" baseline="-25000" dirty="0" smtClean="0">
                <a:latin typeface="Times New Roman" pitchFamily="18" charset="0"/>
                <a:cs typeface="Times New Roman" pitchFamily="18" charset="0"/>
              </a:rPr>
              <a:t> A</a:t>
            </a:r>
            <a:r>
              <a:rPr lang="en-US" dirty="0" smtClean="0">
                <a:latin typeface="Times New Roman" pitchFamily="18" charset="0"/>
                <a:cs typeface="Times New Roman" pitchFamily="18" charset="0"/>
              </a:rPr>
              <a:t> = 1 year</a:t>
            </a:r>
            <a:endParaRPr lang="tr-TR"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Payback</a:t>
            </a:r>
            <a:r>
              <a:rPr lang="en-US" i="1"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 2 years</a:t>
            </a:r>
            <a:endParaRPr lang="tr-TR"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Payback</a:t>
            </a:r>
            <a:r>
              <a:rPr lang="en-US" i="1"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 4 years</a:t>
            </a:r>
            <a:endParaRPr lang="tr-TR" dirty="0" smtClean="0">
              <a:latin typeface="Times New Roman" pitchFamily="18" charset="0"/>
              <a:cs typeface="Times New Roman" pitchFamily="18" charset="0"/>
            </a:endParaRPr>
          </a:p>
          <a:p>
            <a:pPr lvl="0">
              <a:buNone/>
            </a:pPr>
            <a:endParaRPr lang="tr-TR" dirty="0" smtClean="0">
              <a:latin typeface="Times New Roman" pitchFamily="18" charset="0"/>
              <a:cs typeface="Times New Roman" pitchFamily="18" charset="0"/>
            </a:endParaRPr>
          </a:p>
          <a:p>
            <a:pPr lvl="0">
              <a:buNone/>
            </a:pPr>
            <a:r>
              <a:rPr lang="tr-TR"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Accept projects A and B</a:t>
            </a:r>
            <a:endParaRPr lang="tr-T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d) </a:t>
            </a:r>
            <a:r>
              <a:rPr lang="en-US" dirty="0" smtClean="0">
                <a:latin typeface="Times New Roman" pitchFamily="18" charset="0"/>
                <a:cs typeface="Times New Roman" pitchFamily="18" charset="0"/>
              </a:rPr>
              <a:t>Project A:</a:t>
            </a:r>
            <a:endParaRPr lang="tr-T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PV = </a:t>
            </a:r>
            <a:r>
              <a:rPr lang="en-US" dirty="0" err="1" smtClean="0">
                <a:latin typeface="Times New Roman" pitchFamily="18" charset="0"/>
                <a:cs typeface="Times New Roman" pitchFamily="18" charset="0"/>
              </a:rPr>
              <a:t>CF</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 / (1 +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t</a:t>
            </a:r>
            <a:endParaRPr lang="tr-T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PV</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$1,000 / (1 + .10)</a:t>
            </a:r>
            <a:endParaRPr lang="tr-TR"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PV</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$909.09</a:t>
            </a:r>
            <a:endParaRPr lang="tr-TR" dirty="0" smtClean="0">
              <a:latin typeface="Times New Roman" pitchFamily="18" charset="0"/>
              <a:cs typeface="Times New Roman" pitchFamily="18" charset="0"/>
            </a:endParaRPr>
          </a:p>
          <a:p>
            <a:pPr algn="just">
              <a:buNone/>
            </a:pPr>
            <a:r>
              <a:rPr lang="x-none" smtClean="0">
                <a:latin typeface="Times New Roman" pitchFamily="18" charset="0"/>
                <a:cs typeface="Times New Roman" pitchFamily="18" charset="0"/>
              </a:rPr>
              <a:t>	The present value of the cash inflows for Project A is less than the initial outlay for the project, which means the project never pays back on a discounted basis. This is true for any negative NPV project.</a:t>
            </a: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86412"/>
          </a:xfrm>
        </p:spPr>
        <p:txBody>
          <a:bodyPr>
            <a:normAutofit/>
          </a:bodyPr>
          <a:lstStyle/>
          <a:p>
            <a:pPr>
              <a:buNone/>
            </a:pPr>
            <a:r>
              <a:rPr lang="tr-TR" b="1" u="sng" dirty="0" err="1" smtClean="0">
                <a:latin typeface="Times New Roman" pitchFamily="18" charset="0"/>
                <a:cs typeface="Times New Roman" pitchFamily="18" charset="0"/>
              </a:rPr>
              <a:t>Example</a:t>
            </a:r>
            <a:r>
              <a:rPr lang="tr-TR" b="1" dirty="0" smtClean="0">
                <a:latin typeface="Times New Roman" pitchFamily="18" charset="0"/>
                <a:cs typeface="Times New Roman" pitchFamily="18" charset="0"/>
              </a:rPr>
              <a:t> : </a:t>
            </a:r>
            <a:r>
              <a:rPr lang="en-US" dirty="0" smtClean="0"/>
              <a:t>Number of years needed to recover your initial outlay.</a:t>
            </a:r>
          </a:p>
          <a:p>
            <a:pPr>
              <a:buNone/>
            </a:pPr>
            <a:endParaRPr lang="tr-TR" b="1" u="sng"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pic>
        <p:nvPicPr>
          <p:cNvPr id="90114" name="Picture 2"/>
          <p:cNvPicPr>
            <a:picLocks noChangeAspect="1" noChangeArrowheads="1"/>
          </p:cNvPicPr>
          <p:nvPr/>
        </p:nvPicPr>
        <p:blipFill>
          <a:blip r:embed="rId2"/>
          <a:srcRect l="40081" t="41993" r="38506" b="35546"/>
          <a:stretch>
            <a:fillRect/>
          </a:stretch>
        </p:blipFill>
        <p:spPr bwMode="auto">
          <a:xfrm>
            <a:off x="1643042" y="2428868"/>
            <a:ext cx="5929354" cy="349679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86412"/>
          </a:xfrm>
        </p:spPr>
        <p:txBody>
          <a:bodyPr>
            <a:normAutofit/>
          </a:bodyPr>
          <a:lstStyle/>
          <a:p>
            <a:pPr>
              <a:buNone/>
            </a:pPr>
            <a:r>
              <a:rPr lang="tr-TR" b="1" u="sng" dirty="0" err="1" smtClean="0">
                <a:latin typeface="Times New Roman" pitchFamily="18" charset="0"/>
                <a:cs typeface="Times New Roman" pitchFamily="18" charset="0"/>
              </a:rPr>
              <a:t>Example</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Solution</a:t>
            </a:r>
            <a:r>
              <a:rPr lang="tr-TR" b="1" dirty="0" smtClean="0">
                <a:latin typeface="Times New Roman" pitchFamily="18" charset="0"/>
                <a:cs typeface="Times New Roman" pitchFamily="18" charset="0"/>
              </a:rPr>
              <a:t>:</a:t>
            </a:r>
            <a:endParaRPr lang="en-US" dirty="0" smtClean="0"/>
          </a:p>
          <a:p>
            <a:pPr>
              <a:buNone/>
            </a:pPr>
            <a:endParaRPr lang="tr-TR" b="1" u="sng"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pic>
        <p:nvPicPr>
          <p:cNvPr id="91138" name="Picture 2"/>
          <p:cNvPicPr>
            <a:picLocks noChangeAspect="1" noChangeArrowheads="1"/>
          </p:cNvPicPr>
          <p:nvPr/>
        </p:nvPicPr>
        <p:blipFill>
          <a:blip r:embed="rId2"/>
          <a:srcRect l="31296" t="34180" r="22584" b="12109"/>
          <a:stretch>
            <a:fillRect/>
          </a:stretch>
        </p:blipFill>
        <p:spPr bwMode="auto">
          <a:xfrm>
            <a:off x="1071538" y="1928801"/>
            <a:ext cx="7286676" cy="463071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86412"/>
          </a:xfrm>
        </p:spPr>
        <p:txBody>
          <a:bodyPr>
            <a:normAutofit/>
          </a:bodyPr>
          <a:lstStyle/>
          <a:p>
            <a:pPr>
              <a:buNone/>
            </a:pPr>
            <a:r>
              <a:rPr lang="tr-TR" b="1" u="sng" dirty="0" err="1" smtClean="0">
                <a:latin typeface="Times New Roman" pitchFamily="18" charset="0"/>
                <a:cs typeface="Times New Roman" pitchFamily="18" charset="0"/>
              </a:rPr>
              <a:t>Example</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Solution</a:t>
            </a:r>
            <a:r>
              <a:rPr lang="tr-TR" b="1" dirty="0" smtClean="0">
                <a:latin typeface="Times New Roman" pitchFamily="18" charset="0"/>
                <a:cs typeface="Times New Roman" pitchFamily="18" charset="0"/>
              </a:rPr>
              <a:t>:</a:t>
            </a:r>
            <a:endParaRPr lang="en-US" dirty="0" smtClean="0"/>
          </a:p>
          <a:p>
            <a:pPr>
              <a:buNone/>
            </a:pPr>
            <a:endParaRPr lang="tr-TR" b="1" u="sng"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81" t="37499" r="21914" b="21154"/>
          <a:stretch/>
        </p:blipFill>
        <p:spPr bwMode="auto">
          <a:xfrm>
            <a:off x="971599" y="1916832"/>
            <a:ext cx="742110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5286412"/>
          </a:xfrm>
        </p:spPr>
        <p:txBody>
          <a:bodyPr>
            <a:normAutofit/>
          </a:bodyPr>
          <a:lstStyle/>
          <a:p>
            <a:pPr>
              <a:buNone/>
            </a:pPr>
            <a:r>
              <a:rPr lang="tr-TR" b="1" u="sng" dirty="0" err="1" smtClean="0">
                <a:latin typeface="Times New Roman" pitchFamily="18" charset="0"/>
                <a:cs typeface="Times New Roman" pitchFamily="18" charset="0"/>
              </a:rPr>
              <a:t>Example</a:t>
            </a:r>
            <a:r>
              <a:rPr lang="tr-TR" b="1" u="sng"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4" name="Başlık 1"/>
          <p:cNvSpPr>
            <a:spLocks noGrp="1"/>
          </p:cNvSpPr>
          <p:nvPr>
            <p:ph type="title"/>
          </p:nvPr>
        </p:nvSpPr>
        <p:spPr>
          <a:xfrm>
            <a:off x="467544" y="476672"/>
            <a:ext cx="8229600" cy="780696"/>
          </a:xfrm>
        </p:spPr>
        <p:txBody>
          <a:bodyPr>
            <a:normAutofit/>
          </a:bodyPr>
          <a:lstStyle/>
          <a:p>
            <a:pPr algn="ctr"/>
            <a:r>
              <a:rPr lang="en-US" altLang="en-US" sz="3600" b="1" dirty="0">
                <a:latin typeface="Times New Roman" panose="02020603050405020304" pitchFamily="18" charset="0"/>
                <a:ea typeface="ＭＳ Ｐゴシック" panose="020B0600070205080204" pitchFamily="34" charset="-128"/>
              </a:rPr>
              <a:t>Payback Period Method</a:t>
            </a:r>
            <a:endParaRPr lang="en-US" sz="3600" dirty="0"/>
          </a:p>
        </p:txBody>
      </p:sp>
      <p:pic>
        <p:nvPicPr>
          <p:cNvPr id="93186" name="Picture 2"/>
          <p:cNvPicPr>
            <a:picLocks noChangeAspect="1" noChangeArrowheads="1"/>
          </p:cNvPicPr>
          <p:nvPr/>
        </p:nvPicPr>
        <p:blipFill>
          <a:blip r:embed="rId2"/>
          <a:srcRect l="31845" t="34180" r="21486" b="16015"/>
          <a:stretch>
            <a:fillRect/>
          </a:stretch>
        </p:blipFill>
        <p:spPr bwMode="auto">
          <a:xfrm>
            <a:off x="1285852" y="2000240"/>
            <a:ext cx="7000924" cy="420055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8229600" cy="636680"/>
          </a:xfrm>
        </p:spPr>
        <p:txBody>
          <a:bodyPr>
            <a:normAutofit/>
          </a:bodyPr>
          <a:lstStyle/>
          <a:p>
            <a:pPr algn="ctr"/>
            <a:r>
              <a:rPr lang="en-US" altLang="en-US" sz="2800" b="1" dirty="0">
                <a:latin typeface="Times New Roman" panose="02020603050405020304" pitchFamily="18" charset="0"/>
                <a:ea typeface="ＭＳ Ｐゴシック" panose="020B0600070205080204" pitchFamily="34" charset="-128"/>
              </a:rPr>
              <a:t>Net Present Value</a:t>
            </a:r>
            <a:endParaRPr lang="en-US" sz="2800" b="1" dirty="0"/>
          </a:p>
        </p:txBody>
      </p:sp>
      <p:sp>
        <p:nvSpPr>
          <p:cNvPr id="3" name="İçerik Yer Tutucusu 2"/>
          <p:cNvSpPr>
            <a:spLocks noGrp="1"/>
          </p:cNvSpPr>
          <p:nvPr>
            <p:ph idx="1"/>
          </p:nvPr>
        </p:nvSpPr>
        <p:spPr>
          <a:xfrm>
            <a:off x="457200" y="1484784"/>
            <a:ext cx="8229600" cy="4839816"/>
          </a:xfrm>
        </p:spPr>
        <p:txBody>
          <a:bodyPr>
            <a:normAutofit/>
          </a:bodyPr>
          <a:lstStyle/>
          <a:p>
            <a:pPr>
              <a:lnSpc>
                <a:spcPct val="150000"/>
              </a:lnSpc>
            </a:pPr>
            <a:r>
              <a:rPr lang="en-US" altLang="en-US" sz="2400" dirty="0">
                <a:latin typeface="Times New Roman" panose="02020603050405020304" pitchFamily="18" charset="0"/>
                <a:cs typeface="Times New Roman" panose="02020603050405020304" pitchFamily="18" charset="0"/>
              </a:rPr>
              <a:t>Net Present Value</a:t>
            </a:r>
          </a:p>
          <a:p>
            <a:pPr lvl="1">
              <a:lnSpc>
                <a:spcPct val="150000"/>
              </a:lnSpc>
            </a:pPr>
            <a:r>
              <a:rPr lang="en-US" altLang="en-US" dirty="0">
                <a:latin typeface="Times New Roman" panose="02020603050405020304" pitchFamily="18" charset="0"/>
                <a:cs typeface="Times New Roman" panose="02020603050405020304" pitchFamily="18" charset="0"/>
              </a:rPr>
              <a:t>Present value of cash flows minus initial investments</a:t>
            </a:r>
          </a:p>
          <a:p>
            <a:pPr>
              <a:lnSpc>
                <a:spcPct val="150000"/>
              </a:lnSpc>
            </a:pPr>
            <a:r>
              <a:rPr lang="en-US" altLang="en-US" sz="2400" dirty="0">
                <a:latin typeface="Times New Roman" panose="02020603050405020304" pitchFamily="18" charset="0"/>
                <a:cs typeface="Times New Roman" panose="02020603050405020304" pitchFamily="18" charset="0"/>
              </a:rPr>
              <a:t>Opportunity Cost of Capital</a:t>
            </a:r>
          </a:p>
          <a:p>
            <a:pPr lvl="1">
              <a:lnSpc>
                <a:spcPct val="150000"/>
              </a:lnSpc>
            </a:pPr>
            <a:r>
              <a:rPr lang="en-US" altLang="en-US" dirty="0">
                <a:latin typeface="Times New Roman" panose="02020603050405020304" pitchFamily="18" charset="0"/>
                <a:cs typeface="Times New Roman" panose="02020603050405020304" pitchFamily="18" charset="0"/>
              </a:rPr>
              <a:t>Expected rate of return given up by investing in a project</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4" name="Picture 20" descr="C:\Users\12829327442\Desktop\money-2696219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653136"/>
            <a:ext cx="226763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11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96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20837" name="Rectangle 5"/>
          <p:cNvSpPr>
            <a:spLocks noGrp="1" noChangeArrowheads="1"/>
          </p:cNvSpPr>
          <p:nvPr>
            <p:ph idx="1"/>
          </p:nvPr>
        </p:nvSpPr>
        <p:spPr>
          <a:xfrm>
            <a:off x="457200" y="1484784"/>
            <a:ext cx="8229600" cy="4839816"/>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Net Present Value Rule</a:t>
            </a:r>
          </a:p>
          <a:p>
            <a:pPr lvl="1" algn="just">
              <a:lnSpc>
                <a:spcPct val="150000"/>
              </a:lnSpc>
            </a:pPr>
            <a:r>
              <a:rPr lang="en-US" sz="2800" dirty="0">
                <a:latin typeface="Times New Roman" panose="02020603050405020304" pitchFamily="18" charset="0"/>
                <a:cs typeface="Times New Roman" panose="02020603050405020304" pitchFamily="18" charset="0"/>
              </a:rPr>
              <a:t>Managers increase shareholders’ wealth by accepting projects that are worth more than they cost</a:t>
            </a:r>
          </a:p>
          <a:p>
            <a:pPr lvl="1" algn="just">
              <a:lnSpc>
                <a:spcPct val="150000"/>
              </a:lnSpc>
            </a:pPr>
            <a:r>
              <a:rPr lang="en-US" sz="2800" dirty="0">
                <a:latin typeface="Times New Roman" panose="02020603050405020304" pitchFamily="18" charset="0"/>
                <a:cs typeface="Times New Roman" panose="02020603050405020304" pitchFamily="18" charset="0"/>
              </a:rPr>
              <a:t>Therefore, they should accept all projects with a positive net present value</a:t>
            </a:r>
          </a:p>
        </p:txBody>
      </p:sp>
      <p:sp>
        <p:nvSpPr>
          <p:cNvPr id="7"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10242" name="Picture 2" descr="C:\Users\12829327442\Desktop\exam-2428208__3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797" y="4900417"/>
            <a:ext cx="1772355" cy="17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744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12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127" name="Rectangle 5"/>
          <p:cNvSpPr>
            <a:spLocks noGrp="1" noChangeArrowheads="1"/>
          </p:cNvSpPr>
          <p:nvPr>
            <p:ph idx="1"/>
          </p:nvPr>
        </p:nvSpPr>
        <p:spPr>
          <a:xfrm>
            <a:off x="457200" y="1340768"/>
            <a:ext cx="8229600" cy="4983832"/>
          </a:xfrm>
        </p:spPr>
        <p:txBody>
          <a:bodyPr/>
          <a:lstStyle/>
          <a:p>
            <a:pPr marL="0" indent="0" algn="ctr">
              <a:buNone/>
            </a:pPr>
            <a:r>
              <a:rPr lang="en-US" altLang="en-US" sz="3200" dirty="0">
                <a:latin typeface="Times New Roman" panose="02020603050405020304" pitchFamily="18" charset="0"/>
                <a:cs typeface="Times New Roman" panose="02020603050405020304" pitchFamily="18" charset="0"/>
              </a:rPr>
              <a:t>NPV = PV - required investment</a:t>
            </a:r>
          </a:p>
        </p:txBody>
      </p:sp>
      <p:grpSp>
        <p:nvGrpSpPr>
          <p:cNvPr id="2" name="Group 6"/>
          <p:cNvGrpSpPr>
            <a:grpSpLocks/>
          </p:cNvGrpSpPr>
          <p:nvPr/>
        </p:nvGrpSpPr>
        <p:grpSpPr bwMode="auto">
          <a:xfrm>
            <a:off x="2324100" y="2438400"/>
            <a:ext cx="4495800" cy="1371600"/>
            <a:chOff x="1320" y="1560"/>
            <a:chExt cx="2832" cy="864"/>
          </a:xfrm>
        </p:grpSpPr>
        <p:sp>
          <p:nvSpPr>
            <p:cNvPr id="5131" name="Rectangle 7"/>
            <p:cNvSpPr>
              <a:spLocks noChangeArrowheads="1"/>
            </p:cNvSpPr>
            <p:nvPr/>
          </p:nvSpPr>
          <p:spPr bwMode="auto">
            <a:xfrm>
              <a:off x="1320" y="1560"/>
              <a:ext cx="2832" cy="864"/>
            </a:xfrm>
            <a:prstGeom prst="roundRect">
              <a:avLst/>
            </a:prstGeom>
            <a:ln>
              <a:solidFill>
                <a:schemeClr val="accent2">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aphicFrame>
          <p:nvGraphicFramePr>
            <p:cNvPr id="5123" name="Object 3"/>
            <p:cNvGraphicFramePr>
              <a:graphicFrameLocks/>
            </p:cNvGraphicFramePr>
            <p:nvPr>
              <p:extLst/>
            </p:nvPr>
          </p:nvGraphicFramePr>
          <p:xfrm>
            <a:off x="1512" y="1632"/>
            <a:ext cx="2448" cy="720"/>
          </p:xfrm>
          <a:graphic>
            <a:graphicData uri="http://schemas.openxmlformats.org/presentationml/2006/ole">
              <mc:AlternateContent xmlns:mc="http://schemas.openxmlformats.org/markup-compatibility/2006">
                <mc:Choice xmlns:v="urn:schemas-microsoft-com:vml" Requires="v">
                  <p:oleObj spid="_x0000_s31760" name="Equation" r:id="rId4" imgW="1244520" imgH="419040" progId="Equation.3">
                    <p:embed/>
                  </p:oleObj>
                </mc:Choice>
                <mc:Fallback>
                  <p:oleObj name="Equation" r:id="rId4" imgW="1244520" imgH="4190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 y="1632"/>
                          <a:ext cx="2448"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9"/>
          <p:cNvGrpSpPr>
            <a:grpSpLocks/>
          </p:cNvGrpSpPr>
          <p:nvPr/>
        </p:nvGrpSpPr>
        <p:grpSpPr bwMode="auto">
          <a:xfrm>
            <a:off x="742950" y="4303734"/>
            <a:ext cx="7658100" cy="1524000"/>
            <a:chOff x="360" y="2760"/>
            <a:chExt cx="4896" cy="960"/>
          </a:xfrm>
        </p:grpSpPr>
        <p:sp>
          <p:nvSpPr>
            <p:cNvPr id="5130" name="Rectangle 10"/>
            <p:cNvSpPr>
              <a:spLocks noChangeArrowheads="1"/>
            </p:cNvSpPr>
            <p:nvPr/>
          </p:nvSpPr>
          <p:spPr bwMode="auto">
            <a:xfrm>
              <a:off x="360" y="2760"/>
              <a:ext cx="4896" cy="960"/>
            </a:xfrm>
            <a:prstGeom prst="roundRect">
              <a:avLst/>
            </a:prstGeom>
            <a:ln>
              <a:solidFill>
                <a:schemeClr val="accent2">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aphicFrame>
          <p:nvGraphicFramePr>
            <p:cNvPr id="5122" name="Object 2"/>
            <p:cNvGraphicFramePr>
              <a:graphicFrameLocks/>
            </p:cNvGraphicFramePr>
            <p:nvPr>
              <p:extLst/>
            </p:nvPr>
          </p:nvGraphicFramePr>
          <p:xfrm>
            <a:off x="654" y="2904"/>
            <a:ext cx="4308" cy="672"/>
          </p:xfrm>
          <a:graphic>
            <a:graphicData uri="http://schemas.openxmlformats.org/presentationml/2006/ole">
              <mc:AlternateContent xmlns:mc="http://schemas.openxmlformats.org/markup-compatibility/2006">
                <mc:Choice xmlns:v="urn:schemas-microsoft-com:vml" Requires="v">
                  <p:oleObj spid="_x0000_s31761" name="Equation" r:id="rId6" imgW="2628720" imgH="419040" progId="Equation.3">
                    <p:embed/>
                  </p:oleObj>
                </mc:Choice>
                <mc:Fallback>
                  <p:oleObj name="Equation" r:id="rId6" imgW="2628720" imgH="4190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 y="2904"/>
                          <a:ext cx="4308" cy="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Tree>
    <p:extLst>
      <p:ext uri="{BB962C8B-B14F-4D97-AF65-F5344CB8AC3E}">
        <p14:creationId xmlns:p14="http://schemas.microsoft.com/office/powerpoint/2010/main" val="15375944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12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127" name="Rectangle 5"/>
          <p:cNvSpPr>
            <a:spLocks noGrp="1" noChangeArrowheads="1"/>
          </p:cNvSpPr>
          <p:nvPr>
            <p:ph idx="1"/>
          </p:nvPr>
        </p:nvSpPr>
        <p:spPr>
          <a:xfrm>
            <a:off x="914400" y="1295400"/>
            <a:ext cx="7772400" cy="4419600"/>
          </a:xfrm>
          <a:noFill/>
        </p:spPr>
        <p:txBody>
          <a:bodyPr/>
          <a:lstStyle/>
          <a:p>
            <a:pPr algn="just">
              <a:buFont typeface="Wingdings" pitchFamily="2" charset="2"/>
              <a:buNone/>
            </a:pPr>
            <a:r>
              <a:rPr lang="en-US" altLang="en-US" sz="2800" i="1" dirty="0">
                <a:latin typeface="Times New Roman" panose="02020603050405020304" pitchFamily="18" charset="0"/>
                <a:cs typeface="Times New Roman" panose="02020603050405020304" pitchFamily="18" charset="0"/>
              </a:rPr>
              <a:t>C</a:t>
            </a:r>
            <a:r>
              <a:rPr lang="en-US" altLang="en-US" sz="2800" baseline="-25000" dirty="0">
                <a:latin typeface="Times New Roman" panose="02020603050405020304" pitchFamily="18" charset="0"/>
                <a:cs typeface="Times New Roman" panose="02020603050405020304" pitchFamily="18" charset="0"/>
              </a:rPr>
              <a:t>0</a:t>
            </a:r>
            <a:r>
              <a:rPr lang="en-US" altLang="en-US" sz="2800" dirty="0">
                <a:latin typeface="Times New Roman" panose="02020603050405020304" pitchFamily="18" charset="0"/>
                <a:cs typeface="Times New Roman" panose="02020603050405020304" pitchFamily="18" charset="0"/>
              </a:rPr>
              <a:t> = Initial cash flow (often negative)</a:t>
            </a:r>
          </a:p>
          <a:p>
            <a:pPr algn="just">
              <a:buFont typeface="Wingdings" pitchFamily="2" charset="2"/>
              <a:buNone/>
            </a:pPr>
            <a:r>
              <a:rPr lang="en-US" altLang="en-US" sz="2800" i="1" dirty="0">
                <a:latin typeface="Times New Roman" panose="02020603050405020304" pitchFamily="18" charset="0"/>
                <a:cs typeface="Times New Roman" panose="02020603050405020304" pitchFamily="18" charset="0"/>
              </a:rPr>
              <a:t>C</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 Cash flow at time 1</a:t>
            </a:r>
          </a:p>
          <a:p>
            <a:pPr algn="just">
              <a:buFont typeface="Wingdings" pitchFamily="2" charset="2"/>
              <a:buNone/>
            </a:pPr>
            <a:r>
              <a:rPr lang="en-US" altLang="en-US" sz="2800" i="1" dirty="0">
                <a:latin typeface="Times New Roman" panose="02020603050405020304" pitchFamily="18" charset="0"/>
                <a:cs typeface="Times New Roman" panose="02020603050405020304" pitchFamily="18" charset="0"/>
              </a:rPr>
              <a:t>C</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 = Cash flow at time 2</a:t>
            </a:r>
          </a:p>
          <a:p>
            <a:pPr algn="just">
              <a:buFont typeface="Wingdings" pitchFamily="2" charset="2"/>
              <a:buNone/>
            </a:pPr>
            <a:r>
              <a:rPr lang="en-US" altLang="en-US" sz="2800" i="1" dirty="0">
                <a:latin typeface="Times New Roman" panose="02020603050405020304" pitchFamily="18" charset="0"/>
                <a:cs typeface="Times New Roman" panose="02020603050405020304" pitchFamily="18" charset="0"/>
              </a:rPr>
              <a:t>C</a:t>
            </a:r>
            <a:r>
              <a:rPr lang="en-US" altLang="en-US" sz="2800" i="1" baseline="-25000" dirty="0">
                <a:latin typeface="Times New Roman" panose="02020603050405020304" pitchFamily="18" charset="0"/>
                <a:cs typeface="Times New Roman" panose="02020603050405020304" pitchFamily="18" charset="0"/>
              </a:rPr>
              <a:t>t</a:t>
            </a:r>
            <a:r>
              <a:rPr lang="en-US" altLang="en-US" sz="2800" baseline="-250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Cash flow at time t</a:t>
            </a:r>
          </a:p>
          <a:p>
            <a:pPr algn="just">
              <a:buFont typeface="Wingdings" pitchFamily="2" charset="2"/>
              <a:buNone/>
            </a:pPr>
            <a:r>
              <a:rPr lang="en-US" altLang="en-US" sz="2800" i="1" dirty="0">
                <a:latin typeface="Times New Roman" panose="02020603050405020304" pitchFamily="18" charset="0"/>
                <a:cs typeface="Times New Roman" panose="02020603050405020304" pitchFamily="18" charset="0"/>
              </a:rPr>
              <a:t>t</a:t>
            </a:r>
            <a:r>
              <a:rPr lang="en-US" altLang="en-US" sz="2800" dirty="0">
                <a:latin typeface="Times New Roman" panose="02020603050405020304" pitchFamily="18" charset="0"/>
                <a:cs typeface="Times New Roman" panose="02020603050405020304" pitchFamily="18" charset="0"/>
              </a:rPr>
              <a:t> = Time period of the investment</a:t>
            </a:r>
          </a:p>
          <a:p>
            <a:pPr algn="just">
              <a:buFont typeface="Wingdings" pitchFamily="2" charset="2"/>
              <a:buNone/>
            </a:pPr>
            <a:r>
              <a:rPr lang="en-US" altLang="en-US" sz="2800" i="1" dirty="0">
                <a:latin typeface="Times New Roman" panose="02020603050405020304" pitchFamily="18" charset="0"/>
                <a:cs typeface="Times New Roman" panose="02020603050405020304" pitchFamily="18" charset="0"/>
              </a:rPr>
              <a:t>r</a:t>
            </a:r>
            <a:r>
              <a:rPr lang="en-US" altLang="en-US" sz="2800" dirty="0">
                <a:latin typeface="Times New Roman" panose="02020603050405020304" pitchFamily="18" charset="0"/>
                <a:cs typeface="Times New Roman" panose="02020603050405020304" pitchFamily="18" charset="0"/>
              </a:rPr>
              <a:t> = Opportunity cost of capital</a:t>
            </a:r>
          </a:p>
        </p:txBody>
      </p:sp>
      <p:grpSp>
        <p:nvGrpSpPr>
          <p:cNvPr id="3" name="Group 9"/>
          <p:cNvGrpSpPr>
            <a:grpSpLocks/>
          </p:cNvGrpSpPr>
          <p:nvPr/>
        </p:nvGrpSpPr>
        <p:grpSpPr bwMode="auto">
          <a:xfrm>
            <a:off x="667227" y="4724400"/>
            <a:ext cx="7772400" cy="1524000"/>
            <a:chOff x="360" y="2760"/>
            <a:chExt cx="4896" cy="960"/>
          </a:xfrm>
        </p:grpSpPr>
        <p:sp>
          <p:nvSpPr>
            <p:cNvPr id="5130" name="Rectangle 10"/>
            <p:cNvSpPr>
              <a:spLocks noChangeArrowheads="1"/>
            </p:cNvSpPr>
            <p:nvPr/>
          </p:nvSpPr>
          <p:spPr bwMode="auto">
            <a:xfrm>
              <a:off x="360" y="2760"/>
              <a:ext cx="4896" cy="960"/>
            </a:xfrm>
            <a:prstGeom prst="roundRect">
              <a:avLst/>
            </a:prstGeom>
            <a:ln>
              <a:solidFill>
                <a:schemeClr val="accent2">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aphicFrame>
          <p:nvGraphicFramePr>
            <p:cNvPr id="5122" name="Object 2"/>
            <p:cNvGraphicFramePr>
              <a:graphicFrameLocks/>
            </p:cNvGraphicFramePr>
            <p:nvPr>
              <p:extLst/>
            </p:nvPr>
          </p:nvGraphicFramePr>
          <p:xfrm>
            <a:off x="552" y="2904"/>
            <a:ext cx="4512" cy="672"/>
          </p:xfrm>
          <a:graphic>
            <a:graphicData uri="http://schemas.openxmlformats.org/presentationml/2006/ole">
              <mc:AlternateContent xmlns:mc="http://schemas.openxmlformats.org/markup-compatibility/2006">
                <mc:Choice xmlns:v="urn:schemas-microsoft-com:vml" Requires="v">
                  <p:oleObj spid="_x0000_s32777" name="Equation" r:id="rId4" imgW="2628720" imgH="419040" progId="Equation.3">
                    <p:embed/>
                  </p:oleObj>
                </mc:Choice>
                <mc:Fallback>
                  <p:oleObj name="Equation" r:id="rId4" imgW="2628720" imgH="4190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 y="2904"/>
                          <a:ext cx="4512" cy="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Tree>
    <p:extLst>
      <p:ext uri="{BB962C8B-B14F-4D97-AF65-F5344CB8AC3E}">
        <p14:creationId xmlns:p14="http://schemas.microsoft.com/office/powerpoint/2010/main" val="3083013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80696"/>
          </a:xfrm>
        </p:spPr>
        <p:txBody>
          <a:bodyPr>
            <a:normAutofit fontScale="90000"/>
          </a:bodyPr>
          <a:lstStyle/>
          <a:p>
            <a:pPr algn="ctr"/>
            <a:r>
              <a:rPr lang="en-US" dirty="0"/>
              <a:t/>
            </a:r>
            <a:br>
              <a:rPr lang="en-US" dirty="0"/>
            </a:br>
            <a:r>
              <a:rPr lang="en-US" sz="2700" b="1" dirty="0">
                <a:latin typeface="Times New Roman" panose="02020603050405020304" pitchFamily="18" charset="0"/>
                <a:cs typeface="Times New Roman" panose="02020603050405020304" pitchFamily="18" charset="0"/>
              </a:rPr>
              <a:t>INVESTMENT DECISIONS AND OWNERS’ WEALTH MAXIMIZATION </a:t>
            </a:r>
            <a:endParaRPr lang="en-US" sz="27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628800"/>
            <a:ext cx="8507288" cy="4695800"/>
          </a:xfrm>
        </p:spPr>
        <p:txBody>
          <a:bodyPr>
            <a:normAutofit fontScale="92500" lnSpcReduction="10000"/>
          </a:bodyPr>
          <a:lstStyle/>
          <a:p>
            <a:pPr>
              <a:lnSpc>
                <a:spcPct val="150000"/>
              </a:lnSpc>
            </a:pPr>
            <a:r>
              <a:rPr lang="en-US" sz="2000" dirty="0" smtClean="0">
                <a:latin typeface="Times New Roman" panose="02020603050405020304" pitchFamily="18" charset="0"/>
                <a:cs typeface="Times New Roman" panose="02020603050405020304" pitchFamily="18" charset="0"/>
              </a:rPr>
              <a:t>Managers </a:t>
            </a:r>
            <a:r>
              <a:rPr lang="en-US" sz="2000" dirty="0">
                <a:latin typeface="Times New Roman" panose="02020603050405020304" pitchFamily="18" charset="0"/>
                <a:cs typeface="Times New Roman" panose="02020603050405020304" pitchFamily="18" charset="0"/>
              </a:rPr>
              <a:t>must evaluate a number of factors in making investment decisions. </a:t>
            </a:r>
            <a:endParaRPr lang="tr-TR"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already know that the value of the firm today is the present value of all its future cash flows. But we need to understand better where these future cash flows come from. They come from: </a:t>
            </a:r>
          </a:p>
          <a:p>
            <a:pPr>
              <a:lnSpc>
                <a:spcPct val="150000"/>
              </a:lnSpc>
            </a:pPr>
            <a:r>
              <a:rPr lang="en-US" sz="2000" dirty="0">
                <a:latin typeface="Times New Roman" panose="02020603050405020304" pitchFamily="18" charset="0"/>
                <a:cs typeface="Times New Roman" panose="02020603050405020304" pitchFamily="18" charset="0"/>
              </a:rPr>
              <a:t>Assets that are already in place, which are the assets accumulated as a result of all past investment decisions, and </a:t>
            </a:r>
            <a:r>
              <a:rPr lang="en-US" sz="2000" dirty="0" smtClean="0">
                <a:latin typeface="Times New Roman" panose="02020603050405020304" pitchFamily="18" charset="0"/>
                <a:cs typeface="Times New Roman" panose="02020603050405020304" pitchFamily="18" charset="0"/>
              </a:rPr>
              <a:t>Future </a:t>
            </a:r>
            <a:r>
              <a:rPr lang="en-US" sz="2000" dirty="0">
                <a:latin typeface="Times New Roman" panose="02020603050405020304" pitchFamily="18" charset="0"/>
                <a:cs typeface="Times New Roman" panose="02020603050405020304" pitchFamily="18" charset="0"/>
              </a:rPr>
              <a:t>investment opportunities </a:t>
            </a:r>
          </a:p>
          <a:p>
            <a:pPr>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value of the firm, is therefore, </a:t>
            </a:r>
          </a:p>
          <a:p>
            <a:pPr marL="393192" lvl="1" indent="0">
              <a:lnSpc>
                <a:spcPct val="150000"/>
              </a:lnSpc>
              <a:buNone/>
            </a:pPr>
            <a:r>
              <a:rPr lang="en-US" sz="2000" dirty="0" smtClean="0">
                <a:latin typeface="Times New Roman" panose="02020603050405020304" pitchFamily="18" charset="0"/>
                <a:cs typeface="Times New Roman" panose="02020603050405020304" pitchFamily="18" charset="0"/>
              </a:rPr>
              <a:t>Value </a:t>
            </a:r>
            <a:r>
              <a:rPr lang="en-US" sz="2000" dirty="0">
                <a:latin typeface="Times New Roman" panose="02020603050405020304" pitchFamily="18" charset="0"/>
                <a:cs typeface="Times New Roman" panose="02020603050405020304" pitchFamily="18" charset="0"/>
              </a:rPr>
              <a:t>of firm = Present value of all future cash flows </a:t>
            </a:r>
            <a:endParaRPr lang="tr-TR" sz="2000" dirty="0" smtClean="0">
              <a:latin typeface="Times New Roman" panose="02020603050405020304" pitchFamily="18" charset="0"/>
              <a:cs typeface="Times New Roman" panose="02020603050405020304" pitchFamily="18" charset="0"/>
            </a:endParaRPr>
          </a:p>
          <a:p>
            <a:pPr marL="393192" lvl="1" indent="0">
              <a:lnSpc>
                <a:spcPct val="150000"/>
              </a:lnSpc>
              <a:buNone/>
            </a:pPr>
            <a:r>
              <a:rPr lang="tr-T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Present value of cash flows from all assets in place </a:t>
            </a:r>
          </a:p>
          <a:p>
            <a:pPr marL="667512" lvl="2" indent="0">
              <a:lnSpc>
                <a:spcPct val="150000"/>
              </a:lnSpc>
              <a:buNone/>
            </a:pPr>
            <a:r>
              <a:rPr lang="tr-T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Present value of cash flows from future investment opportunities </a:t>
            </a:r>
          </a:p>
        </p:txBody>
      </p:sp>
      <p:pic>
        <p:nvPicPr>
          <p:cNvPr id="5" name="Picture 6"/>
          <p:cNvPicPr>
            <a:picLocks noChangeAspect="1" noChangeArrowheads="1"/>
          </p:cNvPicPr>
          <p:nvPr/>
        </p:nvPicPr>
        <p:blipFill>
          <a:blip r:embed="rId3"/>
          <a:srcRect/>
          <a:stretch>
            <a:fillRect/>
          </a:stretch>
        </p:blipFill>
        <p:spPr bwMode="auto">
          <a:xfrm>
            <a:off x="7966196" y="6021288"/>
            <a:ext cx="883734" cy="648072"/>
          </a:xfrm>
          <a:prstGeom prst="rect">
            <a:avLst/>
          </a:prstGeom>
          <a:noFill/>
          <a:ln w="9525">
            <a:noFill/>
            <a:miter lim="800000"/>
            <a:headEnd/>
            <a:tailEnd/>
          </a:ln>
        </p:spPr>
      </p:pic>
    </p:spTree>
    <p:extLst>
      <p:ext uri="{BB962C8B-B14F-4D97-AF65-F5344CB8AC3E}">
        <p14:creationId xmlns:p14="http://schemas.microsoft.com/office/powerpoint/2010/main" val="285122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68" t="54365" r="33849" b="20833"/>
          <a:stretch/>
        </p:blipFill>
        <p:spPr bwMode="auto">
          <a:xfrm>
            <a:off x="899592" y="1988840"/>
            <a:ext cx="714102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6" name="Picture 1"/>
          <p:cNvPicPr>
            <a:picLocks noChangeAspect="1" noChangeArrowheads="1"/>
          </p:cNvPicPr>
          <p:nvPr/>
        </p:nvPicPr>
        <p:blipFill>
          <a:blip r:embed="rId3"/>
          <a:srcRect/>
          <a:stretch>
            <a:fillRect/>
          </a:stretch>
        </p:blipFill>
        <p:spPr bwMode="auto">
          <a:xfrm>
            <a:off x="7251529" y="5301208"/>
            <a:ext cx="1497806" cy="1091406"/>
          </a:xfrm>
          <a:prstGeom prst="rect">
            <a:avLst/>
          </a:prstGeom>
          <a:noFill/>
          <a:ln w="9525">
            <a:noFill/>
            <a:miter lim="800000"/>
            <a:headEnd/>
            <a:tailEnd/>
          </a:ln>
        </p:spPr>
      </p:pic>
    </p:spTree>
    <p:extLst>
      <p:ext uri="{BB962C8B-B14F-4D97-AF65-F5344CB8AC3E}">
        <p14:creationId xmlns:p14="http://schemas.microsoft.com/office/powerpoint/2010/main" val="182656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38294" r="34184" b="40384"/>
          <a:stretch/>
        </p:blipFill>
        <p:spPr bwMode="auto">
          <a:xfrm>
            <a:off x="899592" y="1844824"/>
            <a:ext cx="791231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3"/>
          <a:srcRect/>
          <a:stretch>
            <a:fillRect/>
          </a:stretch>
        </p:blipFill>
        <p:spPr bwMode="auto">
          <a:xfrm>
            <a:off x="6979771" y="5229200"/>
            <a:ext cx="1781527" cy="1299030"/>
          </a:xfrm>
          <a:prstGeom prst="rect">
            <a:avLst/>
          </a:prstGeom>
          <a:noFill/>
          <a:ln w="9525">
            <a:noFill/>
            <a:miter lim="800000"/>
            <a:headEnd/>
            <a:tailEnd/>
          </a:ln>
        </p:spPr>
      </p:pic>
    </p:spTree>
    <p:extLst>
      <p:ext uri="{BB962C8B-B14F-4D97-AF65-F5344CB8AC3E}">
        <p14:creationId xmlns:p14="http://schemas.microsoft.com/office/powerpoint/2010/main" val="2444057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82625" y="3200400"/>
            <a:ext cx="8312150" cy="3200400"/>
            <a:chOff x="432" y="2208"/>
            <a:chExt cx="5236" cy="2016"/>
          </a:xfrm>
        </p:grpSpPr>
        <p:sp>
          <p:nvSpPr>
            <p:cNvPr id="26629" name="Rectangle 5"/>
            <p:cNvSpPr>
              <a:spLocks noChangeArrowheads="1"/>
            </p:cNvSpPr>
            <p:nvPr/>
          </p:nvSpPr>
          <p:spPr bwMode="auto">
            <a:xfrm>
              <a:off x="432" y="393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6630" name="Rectangle 6"/>
            <p:cNvSpPr>
              <a:spLocks noChangeArrowheads="1"/>
            </p:cNvSpPr>
            <p:nvPr/>
          </p:nvSpPr>
          <p:spPr bwMode="auto">
            <a:xfrm>
              <a:off x="1968" y="3936"/>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6631" name="Rectangle 7"/>
            <p:cNvSpPr>
              <a:spLocks noChangeArrowheads="1"/>
            </p:cNvSpPr>
            <p:nvPr/>
          </p:nvSpPr>
          <p:spPr bwMode="auto">
            <a:xfrm>
              <a:off x="3940" y="3024"/>
              <a:ext cx="232" cy="904"/>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6632" name="Rectangle 8"/>
            <p:cNvSpPr>
              <a:spLocks noChangeArrowheads="1"/>
            </p:cNvSpPr>
            <p:nvPr/>
          </p:nvSpPr>
          <p:spPr bwMode="auto">
            <a:xfrm>
              <a:off x="4173" y="3069"/>
              <a:ext cx="149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Calibri" panose="020F0502020204030204" pitchFamily="34" charset="0"/>
                </a:rPr>
                <a:t>Initial Investment</a:t>
              </a:r>
            </a:p>
          </p:txBody>
        </p:sp>
        <p:sp>
          <p:nvSpPr>
            <p:cNvPr id="26633" name="Rectangle 9"/>
            <p:cNvSpPr>
              <a:spLocks noChangeArrowheads="1"/>
            </p:cNvSpPr>
            <p:nvPr/>
          </p:nvSpPr>
          <p:spPr bwMode="auto">
            <a:xfrm>
              <a:off x="3940" y="2496"/>
              <a:ext cx="232" cy="52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6634" name="Rectangle 10"/>
            <p:cNvSpPr>
              <a:spLocks noChangeArrowheads="1"/>
            </p:cNvSpPr>
            <p:nvPr/>
          </p:nvSpPr>
          <p:spPr bwMode="auto">
            <a:xfrm>
              <a:off x="4174" y="2733"/>
              <a:ext cx="149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Calibri" panose="020F0502020204030204" pitchFamily="34" charset="0"/>
                </a:rPr>
                <a:t>Added Value</a:t>
              </a:r>
            </a:p>
          </p:txBody>
        </p:sp>
        <p:sp>
          <p:nvSpPr>
            <p:cNvPr id="26635" name="Rectangle 11"/>
            <p:cNvSpPr>
              <a:spLocks noChangeArrowheads="1"/>
            </p:cNvSpPr>
            <p:nvPr/>
          </p:nvSpPr>
          <p:spPr bwMode="auto">
            <a:xfrm>
              <a:off x="2398" y="3069"/>
              <a:ext cx="149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dirty="0">
                  <a:latin typeface="Calibri" panose="020F0502020204030204" pitchFamily="34" charset="0"/>
                </a:rPr>
                <a:t>$50</a:t>
              </a:r>
            </a:p>
          </p:txBody>
        </p:sp>
        <p:sp>
          <p:nvSpPr>
            <p:cNvPr id="26636" name="Rectangle 12"/>
            <p:cNvSpPr>
              <a:spLocks noChangeArrowheads="1"/>
            </p:cNvSpPr>
            <p:nvPr/>
          </p:nvSpPr>
          <p:spPr bwMode="auto">
            <a:xfrm>
              <a:off x="2399" y="2589"/>
              <a:ext cx="149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dirty="0">
                  <a:latin typeface="Calibri" panose="020F0502020204030204" pitchFamily="34" charset="0"/>
                </a:rPr>
                <a:t>$10</a:t>
              </a:r>
            </a:p>
          </p:txBody>
        </p:sp>
        <p:sp>
          <p:nvSpPr>
            <p:cNvPr id="26637" name="Text Box 13"/>
            <p:cNvSpPr txBox="1">
              <a:spLocks noChangeArrowheads="1"/>
            </p:cNvSpPr>
            <p:nvPr/>
          </p:nvSpPr>
          <p:spPr bwMode="auto">
            <a:xfrm>
              <a:off x="578" y="2208"/>
              <a:ext cx="43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a:latin typeface="Calibri" panose="020F0502020204030204" pitchFamily="34" charset="0"/>
                </a:rPr>
                <a:t>A: Profit = −$50 + $60 </a:t>
              </a:r>
            </a:p>
            <a:p>
              <a:r>
                <a:rPr lang="en-US" altLang="en-US" sz="3200" dirty="0">
                  <a:latin typeface="Calibri" panose="020F0502020204030204" pitchFamily="34" charset="0"/>
                </a:rPr>
                <a:t>                = $10</a:t>
              </a:r>
              <a:endParaRPr lang="en-US" altLang="en-US" dirty="0">
                <a:latin typeface="Calibri" panose="020F0502020204030204" pitchFamily="34" charset="0"/>
              </a:endParaRPr>
            </a:p>
          </p:txBody>
        </p:sp>
      </p:grpSp>
      <p:sp>
        <p:nvSpPr>
          <p:cNvPr id="14"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
        <p:nvSpPr>
          <p:cNvPr id="4" name="İçerik Yer Tutucusu 3"/>
          <p:cNvSpPr>
            <a:spLocks noGrp="1"/>
          </p:cNvSpPr>
          <p:nvPr>
            <p:ph idx="1"/>
          </p:nvPr>
        </p:nvSpPr>
        <p:spPr>
          <a:xfrm>
            <a:off x="457200" y="1412776"/>
            <a:ext cx="8229600" cy="4911824"/>
          </a:xfrm>
        </p:spPr>
        <p:txBody>
          <a:bodyPr/>
          <a:lstStyle/>
          <a:p>
            <a:pPr marL="0" indent="0">
              <a:lnSpc>
                <a:spcPct val="150000"/>
              </a:lnSpc>
              <a:buNone/>
            </a:pPr>
            <a:r>
              <a:rPr lang="en-US" altLang="en-US" sz="2800" b="1" u="sng" dirty="0" smtClean="0">
                <a:latin typeface="Times New Roman" panose="02020603050405020304" pitchFamily="18" charset="0"/>
                <a:cs typeface="Times New Roman" panose="02020603050405020304" pitchFamily="18" charset="0"/>
              </a:rPr>
              <a:t>Example</a:t>
            </a:r>
            <a:r>
              <a:rPr lang="tr-TR" altLang="en-US" sz="2800" b="1" dirty="0" smtClean="0">
                <a:latin typeface="Times New Roman" panose="02020603050405020304" pitchFamily="18" charset="0"/>
                <a:cs typeface="Times New Roman" panose="02020603050405020304" pitchFamily="18" charset="0"/>
              </a:rPr>
              <a:t> : </a:t>
            </a:r>
            <a:r>
              <a:rPr lang="en-US" altLang="en-US" sz="2800" dirty="0" smtClean="0">
                <a:latin typeface="Times New Roman" panose="02020603050405020304" pitchFamily="18" charset="0"/>
                <a:cs typeface="Times New Roman" panose="02020603050405020304" pitchFamily="18" charset="0"/>
              </a:rPr>
              <a:t>Suppose </a:t>
            </a:r>
            <a:r>
              <a:rPr lang="en-US" altLang="en-US" sz="2800" dirty="0">
                <a:latin typeface="Times New Roman" panose="02020603050405020304" pitchFamily="18" charset="0"/>
                <a:cs typeface="Times New Roman" panose="02020603050405020304" pitchFamily="18" charset="0"/>
              </a:rPr>
              <a:t>we can invest $50 today &amp; receive $60 later today. What is our increase in value?</a:t>
            </a:r>
          </a:p>
          <a:p>
            <a:pPr>
              <a:lnSpc>
                <a:spcPct val="150000"/>
              </a:lnSpc>
            </a:pPr>
            <a:endParaRPr lang="en-US" dirty="0"/>
          </a:p>
        </p:txBody>
      </p:sp>
    </p:spTree>
    <p:extLst>
      <p:ext uri="{BB962C8B-B14F-4D97-AF65-F5344CB8AC3E}">
        <p14:creationId xmlns:p14="http://schemas.microsoft.com/office/powerpoint/2010/main" val="545062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idx="1"/>
          </p:nvPr>
        </p:nvSpPr>
        <p:spPr>
          <a:xfrm>
            <a:off x="457200" y="1185360"/>
            <a:ext cx="8229600" cy="5139240"/>
          </a:xfrm>
        </p:spPr>
        <p:txBody>
          <a:bodyPr>
            <a:normAutofit/>
          </a:bodyPr>
          <a:lstStyle/>
          <a:p>
            <a:pPr marL="0" indent="0">
              <a:lnSpc>
                <a:spcPct val="150000"/>
              </a:lnSpc>
              <a:buNone/>
            </a:pPr>
            <a:r>
              <a:rPr lang="en-US" altLang="en-US" sz="2800" b="1" u="sng" dirty="0" smtClean="0">
                <a:latin typeface="Times New Roman" panose="02020603050405020304" pitchFamily="18" charset="0"/>
                <a:cs typeface="Times New Roman" panose="02020603050405020304" pitchFamily="18" charset="0"/>
              </a:rPr>
              <a:t>Example</a:t>
            </a:r>
            <a:r>
              <a:rPr lang="tr-TR" altLang="en-US" sz="2800" b="1" dirty="0" smtClean="0">
                <a:latin typeface="Times New Roman" panose="02020603050405020304" pitchFamily="18" charset="0"/>
                <a:cs typeface="Times New Roman" panose="02020603050405020304" pitchFamily="18" charset="0"/>
              </a:rPr>
              <a:t> : </a:t>
            </a:r>
            <a:r>
              <a:rPr lang="en-US" altLang="en-US" sz="2800" dirty="0" smtClean="0">
                <a:latin typeface="Times New Roman" panose="02020603050405020304" pitchFamily="18" charset="0"/>
                <a:cs typeface="Times New Roman" panose="02020603050405020304" pitchFamily="18" charset="0"/>
              </a:rPr>
              <a:t>Suppose </a:t>
            </a:r>
            <a:r>
              <a:rPr lang="en-US" altLang="en-US" sz="2800" dirty="0">
                <a:latin typeface="Times New Roman" panose="02020603050405020304" pitchFamily="18" charset="0"/>
                <a:cs typeface="Times New Roman" panose="02020603050405020304" pitchFamily="18" charset="0"/>
              </a:rPr>
              <a:t>we can invest $50 today and receive $60 in one year. What is our increase in value given a 10% expected return?</a:t>
            </a:r>
          </a:p>
        </p:txBody>
      </p:sp>
      <p:grpSp>
        <p:nvGrpSpPr>
          <p:cNvPr id="2" name="Group 4"/>
          <p:cNvGrpSpPr>
            <a:grpSpLocks/>
          </p:cNvGrpSpPr>
          <p:nvPr/>
        </p:nvGrpSpPr>
        <p:grpSpPr bwMode="auto">
          <a:xfrm>
            <a:off x="794704" y="3581400"/>
            <a:ext cx="8083550" cy="2892425"/>
            <a:chOff x="432" y="2402"/>
            <a:chExt cx="5092" cy="1822"/>
          </a:xfrm>
        </p:grpSpPr>
        <p:sp>
          <p:nvSpPr>
            <p:cNvPr id="1030" name="Rectangle 5"/>
            <p:cNvSpPr>
              <a:spLocks noChangeArrowheads="1"/>
            </p:cNvSpPr>
            <p:nvPr/>
          </p:nvSpPr>
          <p:spPr bwMode="auto">
            <a:xfrm>
              <a:off x="432" y="393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Calibri" panose="020F0502020204030204" pitchFamily="34" charset="0"/>
              </a:endParaRPr>
            </a:p>
          </p:txBody>
        </p:sp>
        <p:sp>
          <p:nvSpPr>
            <p:cNvPr id="1031" name="Rectangle 6"/>
            <p:cNvSpPr>
              <a:spLocks noChangeArrowheads="1"/>
            </p:cNvSpPr>
            <p:nvPr/>
          </p:nvSpPr>
          <p:spPr bwMode="auto">
            <a:xfrm>
              <a:off x="1968" y="3936"/>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Calibri" panose="020F0502020204030204" pitchFamily="34" charset="0"/>
              </a:endParaRPr>
            </a:p>
          </p:txBody>
        </p:sp>
        <p:graphicFrame>
          <p:nvGraphicFramePr>
            <p:cNvPr id="1026" name="Object 2"/>
            <p:cNvGraphicFramePr>
              <a:graphicFrameLocks/>
            </p:cNvGraphicFramePr>
            <p:nvPr>
              <p:extLst/>
            </p:nvPr>
          </p:nvGraphicFramePr>
          <p:xfrm>
            <a:off x="720" y="2402"/>
            <a:ext cx="2592" cy="574"/>
          </p:xfrm>
          <a:graphic>
            <a:graphicData uri="http://schemas.openxmlformats.org/presentationml/2006/ole">
              <mc:AlternateContent xmlns:mc="http://schemas.openxmlformats.org/markup-compatibility/2006">
                <mc:Choice xmlns:v="urn:schemas-microsoft-com:vml" Requires="v">
                  <p:oleObj spid="_x0000_s5141" name="Equation" r:id="rId4" imgW="1600200" imgH="393480" progId="Equation.3">
                    <p:embed/>
                  </p:oleObj>
                </mc:Choice>
                <mc:Fallback>
                  <p:oleObj name="Equation" r:id="rId4" imgW="1600200" imgH="393480" progId="Equation.3">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2402"/>
                          <a:ext cx="2592" cy="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8"/>
            <p:cNvSpPr>
              <a:spLocks noChangeArrowheads="1"/>
            </p:cNvSpPr>
            <p:nvPr/>
          </p:nvSpPr>
          <p:spPr bwMode="auto">
            <a:xfrm>
              <a:off x="4029" y="3165"/>
              <a:ext cx="149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Calibri" panose="020F0502020204030204" pitchFamily="34" charset="0"/>
                </a:rPr>
                <a:t>Initial Investment</a:t>
              </a:r>
            </a:p>
          </p:txBody>
        </p:sp>
        <p:sp>
          <p:nvSpPr>
            <p:cNvPr id="1033" name="Rectangle 9"/>
            <p:cNvSpPr>
              <a:spLocks noChangeArrowheads="1"/>
            </p:cNvSpPr>
            <p:nvPr/>
          </p:nvSpPr>
          <p:spPr bwMode="auto">
            <a:xfrm>
              <a:off x="3796" y="2832"/>
              <a:ext cx="232" cy="28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Calibri" panose="020F0502020204030204" pitchFamily="34" charset="0"/>
              </a:endParaRPr>
            </a:p>
          </p:txBody>
        </p:sp>
        <p:sp>
          <p:nvSpPr>
            <p:cNvPr id="1034" name="Rectangle 10"/>
            <p:cNvSpPr>
              <a:spLocks noChangeArrowheads="1"/>
            </p:cNvSpPr>
            <p:nvPr/>
          </p:nvSpPr>
          <p:spPr bwMode="auto">
            <a:xfrm>
              <a:off x="4030" y="2829"/>
              <a:ext cx="149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Calibri" panose="020F0502020204030204" pitchFamily="34" charset="0"/>
                </a:rPr>
                <a:t>Added Value</a:t>
              </a:r>
            </a:p>
          </p:txBody>
        </p:sp>
        <p:sp>
          <p:nvSpPr>
            <p:cNvPr id="1035" name="Rectangle 11"/>
            <p:cNvSpPr>
              <a:spLocks noChangeArrowheads="1"/>
            </p:cNvSpPr>
            <p:nvPr/>
          </p:nvSpPr>
          <p:spPr bwMode="auto">
            <a:xfrm>
              <a:off x="3120" y="3165"/>
              <a:ext cx="62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dirty="0">
                  <a:latin typeface="Calibri" panose="020F0502020204030204" pitchFamily="34" charset="0"/>
                </a:rPr>
                <a:t>$50</a:t>
              </a:r>
            </a:p>
          </p:txBody>
        </p:sp>
        <p:sp>
          <p:nvSpPr>
            <p:cNvPr id="1036" name="Rectangle 12"/>
            <p:cNvSpPr>
              <a:spLocks noChangeArrowheads="1"/>
            </p:cNvSpPr>
            <p:nvPr/>
          </p:nvSpPr>
          <p:spPr bwMode="auto">
            <a:xfrm>
              <a:off x="2255" y="2829"/>
              <a:ext cx="149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dirty="0">
                  <a:latin typeface="Calibri" panose="020F0502020204030204" pitchFamily="34" charset="0"/>
                </a:rPr>
                <a:t>$4.55</a:t>
              </a:r>
            </a:p>
          </p:txBody>
        </p:sp>
        <p:sp>
          <p:nvSpPr>
            <p:cNvPr id="1037" name="Rectangle 13"/>
            <p:cNvSpPr>
              <a:spLocks noChangeArrowheads="1"/>
            </p:cNvSpPr>
            <p:nvPr/>
          </p:nvSpPr>
          <p:spPr bwMode="auto">
            <a:xfrm>
              <a:off x="3796" y="3120"/>
              <a:ext cx="232" cy="904"/>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Calibri" panose="020F0502020204030204" pitchFamily="34" charset="0"/>
              </a:endParaRPr>
            </a:p>
          </p:txBody>
        </p:sp>
      </p:grpSp>
      <p:sp>
        <p:nvSpPr>
          <p:cNvPr id="6" name="TextBox 5"/>
          <p:cNvSpPr txBox="1"/>
          <p:nvPr/>
        </p:nvSpPr>
        <p:spPr>
          <a:xfrm>
            <a:off x="1251904" y="5223331"/>
            <a:ext cx="3810000" cy="430887"/>
          </a:xfrm>
          <a:prstGeom prst="rect">
            <a:avLst/>
          </a:prstGeom>
          <a:noFill/>
        </p:spPr>
        <p:txBody>
          <a:bodyPr wrap="square" rtlCol="0">
            <a:spAutoFit/>
          </a:bodyPr>
          <a:lstStyle/>
          <a:p>
            <a:pPr lvl="0" eaLnBrk="1" hangingPunct="1">
              <a:spcBef>
                <a:spcPct val="20000"/>
              </a:spcBef>
            </a:pPr>
            <a:r>
              <a:rPr lang="en-US" altLang="en-US" sz="2200" kern="0" dirty="0">
                <a:solidFill>
                  <a:srgbClr val="010000"/>
                </a:solidFill>
                <a:latin typeface="Calibri"/>
              </a:rPr>
              <a:t>This is the definition of NPV</a:t>
            </a:r>
          </a:p>
        </p:txBody>
      </p:sp>
      <p:sp>
        <p:nvSpPr>
          <p:cNvPr id="16"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Tree>
    <p:extLst>
      <p:ext uri="{BB962C8B-B14F-4D97-AF65-F5344CB8AC3E}">
        <p14:creationId xmlns:p14="http://schemas.microsoft.com/office/powerpoint/2010/main" val="3561979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340768"/>
            <a:ext cx="8795320" cy="4983832"/>
          </a:xfrm>
        </p:spPr>
        <p:txBody>
          <a:bodyPr>
            <a:normAutofit/>
          </a:bodyPr>
          <a:lstStyle/>
          <a:p>
            <a:pPr algn="just">
              <a:buFont typeface="Wingdings" pitchFamily="2" charset="2"/>
              <a:buNone/>
            </a:pPr>
            <a:r>
              <a:rPr lang="tr-TR" altLang="en-US" sz="2800" b="1" dirty="0" err="1" smtClean="0">
                <a:latin typeface="Times New Roman" panose="02020603050405020304" pitchFamily="18" charset="0"/>
                <a:cs typeface="Times New Roman" panose="02020603050405020304" pitchFamily="18" charset="0"/>
              </a:rPr>
              <a:t>Example</a:t>
            </a:r>
            <a:r>
              <a:rPr lang="tr-TR" altLang="en-US" sz="2800" b="1" dirty="0" smtClean="0">
                <a:latin typeface="Times New Roman" panose="02020603050405020304" pitchFamily="18" charset="0"/>
                <a:cs typeface="Times New Roman" panose="02020603050405020304" pitchFamily="18" charset="0"/>
              </a:rPr>
              <a:t>: </a:t>
            </a:r>
            <a:r>
              <a:rPr lang="tr-TR" altLang="en-US" sz="2800" dirty="0" err="1" smtClean="0">
                <a:latin typeface="Times New Roman" panose="02020603050405020304" pitchFamily="18" charset="0"/>
                <a:cs typeface="Times New Roman" panose="02020603050405020304" pitchFamily="18" charset="0"/>
              </a:rPr>
              <a:t>Valuing</a:t>
            </a:r>
            <a:r>
              <a:rPr lang="tr-TR" altLang="en-US" sz="2800" dirty="0" smtClean="0">
                <a:latin typeface="Times New Roman" panose="02020603050405020304" pitchFamily="18" charset="0"/>
                <a:cs typeface="Times New Roman" panose="02020603050405020304" pitchFamily="18" charset="0"/>
              </a:rPr>
              <a:t> an Office </a:t>
            </a:r>
            <a:r>
              <a:rPr lang="tr-TR" altLang="en-US" sz="2800" dirty="0" err="1" smtClean="0">
                <a:latin typeface="Times New Roman" panose="02020603050405020304" pitchFamily="18" charset="0"/>
                <a:cs typeface="Times New Roman" panose="02020603050405020304" pitchFamily="18" charset="0"/>
              </a:rPr>
              <a:t>Building</a:t>
            </a:r>
            <a:endParaRPr lang="tr-TR" altLang="en-US" sz="2800" dirty="0" smtClean="0">
              <a:latin typeface="Times New Roman" panose="02020603050405020304" pitchFamily="18" charset="0"/>
              <a:cs typeface="Times New Roman" panose="02020603050405020304" pitchFamily="18" charset="0"/>
            </a:endParaRPr>
          </a:p>
          <a:p>
            <a:pPr algn="just">
              <a:buFont typeface="Wingdings" pitchFamily="2" charset="2"/>
              <a:buNone/>
            </a:pPr>
            <a:r>
              <a:rPr lang="en-US" altLang="en-US" sz="2800" dirty="0" smtClean="0">
                <a:latin typeface="Times New Roman" panose="02020603050405020304" pitchFamily="18" charset="0"/>
                <a:cs typeface="Times New Roman" panose="02020603050405020304" pitchFamily="18" charset="0"/>
              </a:rPr>
              <a:t>Step </a:t>
            </a:r>
            <a:r>
              <a:rPr lang="en-US" altLang="en-US" sz="2800" dirty="0">
                <a:latin typeface="Times New Roman" panose="02020603050405020304" pitchFamily="18" charset="0"/>
                <a:cs typeface="Times New Roman" panose="02020603050405020304" pitchFamily="18" charset="0"/>
              </a:rPr>
              <a:t>1: Forecast cash flows</a:t>
            </a:r>
          </a:p>
          <a:p>
            <a:pPr algn="just">
              <a:lnSpc>
                <a:spcPct val="110000"/>
              </a:lnSpc>
              <a:buFont typeface="Wingdings" pitchFamily="2" charset="2"/>
              <a:buNone/>
            </a:pPr>
            <a:r>
              <a:rPr lang="en-US" altLang="en-US" sz="2800" dirty="0">
                <a:latin typeface="Times New Roman" panose="02020603050405020304" pitchFamily="18" charset="0"/>
                <a:cs typeface="Times New Roman" panose="02020603050405020304" pitchFamily="18" charset="0"/>
              </a:rPr>
              <a:t>		Cost of building = C</a:t>
            </a:r>
            <a:r>
              <a:rPr lang="en-US" altLang="en-US" sz="2800" baseline="-25000" dirty="0">
                <a:latin typeface="Times New Roman" panose="02020603050405020304" pitchFamily="18" charset="0"/>
                <a:cs typeface="Times New Roman" panose="02020603050405020304" pitchFamily="18" charset="0"/>
              </a:rPr>
              <a:t>0</a:t>
            </a:r>
            <a:r>
              <a:rPr lang="en-US" altLang="en-US" sz="2800" dirty="0">
                <a:latin typeface="Times New Roman" panose="02020603050405020304" pitchFamily="18" charset="0"/>
                <a:cs typeface="Times New Roman" panose="02020603050405020304" pitchFamily="18" charset="0"/>
              </a:rPr>
              <a:t> = 350,000</a:t>
            </a:r>
          </a:p>
          <a:p>
            <a:pPr algn="just">
              <a:lnSpc>
                <a:spcPct val="110000"/>
              </a:lnSpc>
              <a:buFont typeface="Wingdings" pitchFamily="2" charset="2"/>
              <a:buNone/>
            </a:pPr>
            <a:r>
              <a:rPr lang="en-US" altLang="en-US" sz="2800" dirty="0">
                <a:latin typeface="Times New Roman" panose="02020603050405020304" pitchFamily="18" charset="0"/>
                <a:cs typeface="Times New Roman" panose="02020603050405020304" pitchFamily="18" charset="0"/>
              </a:rPr>
              <a:t>		Sale price in Year 1 = C</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 400,000</a:t>
            </a:r>
          </a:p>
          <a:p>
            <a:pPr algn="just">
              <a:buFont typeface="Wingdings" pitchFamily="2" charset="2"/>
              <a:buNone/>
            </a:pPr>
            <a:endParaRPr lang="en-US" altLang="en-US" sz="2800" dirty="0">
              <a:solidFill>
                <a:schemeClr val="tx2"/>
              </a:solidFill>
              <a:latin typeface="Times New Roman" panose="02020603050405020304" pitchFamily="18" charset="0"/>
              <a:cs typeface="Times New Roman" panose="02020603050405020304" pitchFamily="18" charset="0"/>
            </a:endParaRPr>
          </a:p>
          <a:p>
            <a:pPr algn="just">
              <a:buFont typeface="Wingdings" pitchFamily="2" charset="2"/>
              <a:buNone/>
            </a:pPr>
            <a:r>
              <a:rPr lang="en-US" altLang="en-US" sz="2800" dirty="0">
                <a:solidFill>
                  <a:schemeClr val="tx1"/>
                </a:solidFill>
                <a:latin typeface="Times New Roman" panose="02020603050405020304" pitchFamily="18" charset="0"/>
                <a:cs typeface="Times New Roman" panose="02020603050405020304" pitchFamily="18" charset="0"/>
              </a:rPr>
              <a:t>Step 2: Estimate opportunity cost of capital</a:t>
            </a:r>
          </a:p>
          <a:p>
            <a:pPr algn="just">
              <a:buFont typeface="Wingdings" pitchFamily="2" charset="2"/>
              <a:buNone/>
            </a:pPr>
            <a:r>
              <a:rPr lang="en-US" altLang="en-US" sz="2800" dirty="0">
                <a:latin typeface="Times New Roman" panose="02020603050405020304" pitchFamily="18" charset="0"/>
                <a:cs typeface="Times New Roman" panose="02020603050405020304" pitchFamily="18" charset="0"/>
              </a:rPr>
              <a:t>If equally risky investments in the capital market</a:t>
            </a:r>
          </a:p>
          <a:p>
            <a:pPr algn="just">
              <a:buFont typeface="Wingdings" pitchFamily="2" charset="2"/>
              <a:buNone/>
            </a:pPr>
            <a:r>
              <a:rPr lang="en-US" altLang="en-US" sz="2800" dirty="0">
                <a:latin typeface="Times New Roman" panose="02020603050405020304" pitchFamily="18" charset="0"/>
                <a:cs typeface="Times New Roman" panose="02020603050405020304" pitchFamily="18" charset="0"/>
              </a:rPr>
              <a:t>offer a return of 7%, then</a:t>
            </a:r>
          </a:p>
          <a:p>
            <a:pPr algn="just">
              <a:buFont typeface="Wingdings" pitchFamily="2" charset="2"/>
              <a:buNone/>
            </a:pPr>
            <a:r>
              <a:rPr lang="en-US" altLang="en-US" sz="2800" dirty="0">
                <a:latin typeface="Times New Roman" panose="02020603050405020304" pitchFamily="18" charset="0"/>
                <a:cs typeface="Times New Roman" panose="02020603050405020304" pitchFamily="18" charset="0"/>
              </a:rPr>
              <a:t>		Cost of capital = r = 7%</a:t>
            </a:r>
            <a:endParaRPr lang="en-US" altLang="en-US" sz="2800" dirty="0">
              <a:solidFill>
                <a:schemeClr val="accent2"/>
              </a:solidFill>
              <a:latin typeface="Times New Roman" panose="02020603050405020304" pitchFamily="18" charset="0"/>
              <a:cs typeface="Times New Roman" panose="02020603050405020304" pitchFamily="18" charset="0"/>
            </a:endParaRPr>
          </a:p>
        </p:txBody>
      </p:sp>
      <p:sp>
        <p:nvSpPr>
          <p:cNvPr id="4"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Tree>
    <p:extLst>
      <p:ext uri="{BB962C8B-B14F-4D97-AF65-F5344CB8AC3E}">
        <p14:creationId xmlns:p14="http://schemas.microsoft.com/office/powerpoint/2010/main" val="4264749236"/>
      </p:ext>
    </p:extLst>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idx="1"/>
          </p:nvPr>
        </p:nvSpPr>
        <p:spPr>
          <a:xfrm>
            <a:off x="683568" y="1447800"/>
            <a:ext cx="8085584" cy="4953000"/>
          </a:xfrm>
        </p:spPr>
        <p:txBody>
          <a:bodyPr>
            <a:normAutofit/>
          </a:bodyPr>
          <a:lstStyle/>
          <a:p>
            <a:pPr>
              <a:buFont typeface="Wingdings" pitchFamily="2" charset="2"/>
              <a:buNone/>
            </a:pPr>
            <a:r>
              <a:rPr lang="en-US" altLang="en-US" sz="2400" dirty="0">
                <a:solidFill>
                  <a:schemeClr val="tx1"/>
                </a:solidFill>
                <a:latin typeface="Times New Roman" panose="02020603050405020304" pitchFamily="18" charset="0"/>
                <a:cs typeface="Times New Roman" panose="02020603050405020304" pitchFamily="18" charset="0"/>
              </a:rPr>
              <a:t>Step 3: Discount future cash flows</a:t>
            </a:r>
          </a:p>
          <a:p>
            <a:endParaRPr lang="en-US" altLang="en-US" sz="2400" dirty="0">
              <a:latin typeface="Times New Roman" panose="02020603050405020304" pitchFamily="18" charset="0"/>
              <a:cs typeface="Times New Roman" panose="02020603050405020304" pitchFamily="18" charset="0"/>
            </a:endParaRPr>
          </a:p>
          <a:p>
            <a:pPr>
              <a:lnSpc>
                <a:spcPct val="134000"/>
              </a:lnSpc>
            </a:pPr>
            <a:endParaRPr lang="en-US" altLang="en-US" sz="2400" dirty="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pPr marL="0" indent="0">
              <a:buFont typeface="Wingdings" pitchFamily="2" charset="2"/>
              <a:buNone/>
            </a:pPr>
            <a:r>
              <a:rPr lang="en-US" altLang="en-US" sz="2400" dirty="0">
                <a:latin typeface="Times New Roman" panose="02020603050405020304" pitchFamily="18" charset="0"/>
                <a:cs typeface="Times New Roman" panose="02020603050405020304" pitchFamily="18" charset="0"/>
              </a:rPr>
              <a:t>Step 4: Go ahead if PV of payoff exceeds investment</a:t>
            </a:r>
          </a:p>
        </p:txBody>
      </p:sp>
      <p:graphicFrame>
        <p:nvGraphicFramePr>
          <p:cNvPr id="2050" name="Object 2">
            <a:hlinkClick r:id="" action="ppaction://ole?verb=0"/>
          </p:cNvPr>
          <p:cNvGraphicFramePr>
            <a:graphicFrameLocks/>
          </p:cNvGraphicFramePr>
          <p:nvPr>
            <p:extLst/>
          </p:nvPr>
        </p:nvGraphicFramePr>
        <p:xfrm>
          <a:off x="1901825" y="2209800"/>
          <a:ext cx="5489575" cy="884237"/>
        </p:xfrm>
        <a:graphic>
          <a:graphicData uri="http://schemas.openxmlformats.org/presentationml/2006/ole">
            <mc:AlternateContent xmlns:mc="http://schemas.openxmlformats.org/markup-compatibility/2006">
              <mc:Choice xmlns:v="urn:schemas-microsoft-com:vml" Requires="v">
                <p:oleObj spid="_x0000_s6186" name="Equation" r:id="rId4" imgW="1739880" imgH="266400" progId="Equation.3">
                  <p:embed/>
                </p:oleObj>
              </mc:Choice>
              <mc:Fallback>
                <p:oleObj name="Equation" r:id="rId4" imgW="1739880" imgH="266400" progId="Equation.3">
                  <p:embed/>
                  <p:pic>
                    <p:nvPicPr>
                      <p:cNvPr id="0"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825" y="2209800"/>
                        <a:ext cx="5489575" cy="88423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a:hlinkClick r:id="" action="ppaction://ole?verb=0"/>
          </p:cNvPr>
          <p:cNvGraphicFramePr>
            <a:graphicFrameLocks/>
          </p:cNvGraphicFramePr>
          <p:nvPr>
            <p:extLst/>
          </p:nvPr>
        </p:nvGraphicFramePr>
        <p:xfrm>
          <a:off x="781050" y="4443412"/>
          <a:ext cx="5094288" cy="1271588"/>
        </p:xfrm>
        <a:graphic>
          <a:graphicData uri="http://schemas.openxmlformats.org/presentationml/2006/ole">
            <mc:AlternateContent xmlns:mc="http://schemas.openxmlformats.org/markup-compatibility/2006">
              <mc:Choice xmlns:v="urn:schemas-microsoft-com:vml" Requires="v">
                <p:oleObj spid="_x0000_s6187" name="Equation" r:id="rId6" imgW="1701720" imgH="431640" progId="Equation.3">
                  <p:embed/>
                </p:oleObj>
              </mc:Choice>
              <mc:Fallback>
                <p:oleObj name="Equation" r:id="rId6" imgW="1701720" imgH="431640" progId="Equation.3">
                  <p:embed/>
                  <p:pic>
                    <p:nvPicPr>
                      <p:cNvPr id="0" name="Picture 2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50" y="4443412"/>
                        <a:ext cx="5094288" cy="12715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Tree>
    <p:extLst>
      <p:ext uri="{BB962C8B-B14F-4D97-AF65-F5344CB8AC3E}">
        <p14:creationId xmlns:p14="http://schemas.microsoft.com/office/powerpoint/2010/main" val="1184030279"/>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457200" y="1484784"/>
            <a:ext cx="8229600" cy="4839816"/>
          </a:xfrm>
        </p:spPr>
        <p:txBody>
          <a:bodyPr/>
          <a:lstStyle/>
          <a:p>
            <a:pPr algn="just"/>
            <a:r>
              <a:rPr lang="en-US" altLang="en-US" sz="2800" dirty="0">
                <a:latin typeface="Times New Roman" panose="02020603050405020304" pitchFamily="18" charset="0"/>
                <a:cs typeface="Times New Roman" panose="02020603050405020304" pitchFamily="18" charset="0"/>
              </a:rPr>
              <a:t>Higher risk projects require a higher rate of return</a:t>
            </a:r>
          </a:p>
          <a:p>
            <a:pPr algn="just"/>
            <a:r>
              <a:rPr lang="en-US" altLang="en-US" sz="2800" dirty="0">
                <a:latin typeface="Times New Roman" panose="02020603050405020304" pitchFamily="18" charset="0"/>
                <a:cs typeface="Times New Roman" panose="02020603050405020304" pitchFamily="18" charset="0"/>
              </a:rPr>
              <a:t>Higher required rates of return cause lower PVs</a:t>
            </a:r>
          </a:p>
        </p:txBody>
      </p:sp>
      <p:graphicFrame>
        <p:nvGraphicFramePr>
          <p:cNvPr id="3074" name="Object 2">
            <a:hlinkClick r:id="" action="ppaction://ole?verb=0"/>
          </p:cNvPr>
          <p:cNvGraphicFramePr>
            <a:graphicFrameLocks/>
          </p:cNvGraphicFramePr>
          <p:nvPr>
            <p:extLst>
              <p:ext uri="{D42A27DB-BD31-4B8C-83A1-F6EECF244321}">
                <p14:modId xmlns:p14="http://schemas.microsoft.com/office/powerpoint/2010/main" val="3988226763"/>
              </p:ext>
            </p:extLst>
          </p:nvPr>
        </p:nvGraphicFramePr>
        <p:xfrm>
          <a:off x="1763688" y="2996952"/>
          <a:ext cx="4427538" cy="1660525"/>
        </p:xfrm>
        <a:graphic>
          <a:graphicData uri="http://schemas.openxmlformats.org/presentationml/2006/ole">
            <mc:AlternateContent xmlns:mc="http://schemas.openxmlformats.org/markup-compatibility/2006">
              <mc:Choice xmlns:v="urn:schemas-microsoft-com:vml" Requires="v">
                <p:oleObj spid="_x0000_s7189" name="Equation" r:id="rId4" imgW="1688760" imgH="634680" progId="Equation.3">
                  <p:embed/>
                </p:oleObj>
              </mc:Choice>
              <mc:Fallback>
                <p:oleObj name="Equation" r:id="rId4" imgW="1688760" imgH="634680" progId="Equation.3">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996952"/>
                        <a:ext cx="44275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 name="Rounded Rectangle 1"/>
          <p:cNvSpPr/>
          <p:nvPr/>
        </p:nvSpPr>
        <p:spPr bwMode="auto">
          <a:xfrm>
            <a:off x="1547664" y="2852936"/>
            <a:ext cx="4953000" cy="1981200"/>
          </a:xfrm>
          <a:prstGeom prst="roundRect">
            <a:avLst/>
          </a:prstGeom>
          <a:noFill/>
          <a:ln>
            <a:solidFill>
              <a:schemeClr val="accent2">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r>
              <a:rPr lang="tr-TR" altLang="en-US" sz="3200" b="1" dirty="0" smtClean="0">
                <a:latin typeface="Times New Roman" panose="02020603050405020304" pitchFamily="18" charset="0"/>
                <a:ea typeface="ＭＳ Ｐゴシック" panose="020B0600070205080204" pitchFamily="34" charset="-128"/>
              </a:rPr>
              <a:t> (</a:t>
            </a:r>
            <a:r>
              <a:rPr lang="en-US" altLang="en-US" sz="3200" b="1" dirty="0"/>
              <a:t>Risk and Present Value </a:t>
            </a:r>
            <a:r>
              <a:rPr lang="tr-TR" altLang="en-US" sz="3200" b="1" dirty="0" smtClean="0"/>
              <a:t>)</a:t>
            </a:r>
            <a:endParaRPr lang="en-US" sz="3200" b="1" dirty="0"/>
          </a:p>
        </p:txBody>
      </p:sp>
      <p:pic>
        <p:nvPicPr>
          <p:cNvPr id="8" name="Picture 3" descr="xfvei1as[1]"/>
          <p:cNvPicPr>
            <a:picLocks noChangeAspect="1" noChangeArrowheads="1"/>
          </p:cNvPicPr>
          <p:nvPr/>
        </p:nvPicPr>
        <p:blipFill>
          <a:blip r:embed="rId6"/>
          <a:srcRect/>
          <a:stretch>
            <a:fillRect/>
          </a:stretch>
        </p:blipFill>
        <p:spPr bwMode="auto">
          <a:xfrm>
            <a:off x="7082234" y="5157192"/>
            <a:ext cx="1656184" cy="1422983"/>
          </a:xfrm>
          <a:prstGeom prst="rect">
            <a:avLst/>
          </a:prstGeom>
          <a:noFill/>
          <a:effectLst>
            <a:outerShdw dist="35921" dir="2700000" algn="ctr" rotWithShape="0">
              <a:srgbClr val="000000"/>
            </a:outerShdw>
          </a:effectLst>
        </p:spPr>
      </p:pic>
    </p:spTree>
    <p:extLst>
      <p:ext uri="{BB962C8B-B14F-4D97-AF65-F5344CB8AC3E}">
        <p14:creationId xmlns:p14="http://schemas.microsoft.com/office/powerpoint/2010/main" val="2600749041"/>
      </p:ext>
    </p:extLst>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429000" y="4114800"/>
            <a:ext cx="4953000" cy="1981200"/>
          </a:xfrm>
          <a:prstGeom prst="roundRect">
            <a:avLst/>
          </a:prstGeom>
          <a:solidFill>
            <a:schemeClr val="accent2">
              <a:lumMod val="20000"/>
              <a:lumOff val="80000"/>
            </a:schemeClr>
          </a:solidFill>
          <a:ln>
            <a:solidFill>
              <a:schemeClr val="accent2">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aphicFrame>
        <p:nvGraphicFramePr>
          <p:cNvPr id="4098" name="Object 3">
            <a:hlinkClick r:id="" action="ppaction://ole?verb=0"/>
          </p:cNvPr>
          <p:cNvGraphicFramePr>
            <a:graphicFrameLocks/>
          </p:cNvGraphicFramePr>
          <p:nvPr>
            <p:extLst>
              <p:ext uri="{D42A27DB-BD31-4B8C-83A1-F6EECF244321}">
                <p14:modId xmlns:p14="http://schemas.microsoft.com/office/powerpoint/2010/main" val="2842688021"/>
              </p:ext>
            </p:extLst>
          </p:nvPr>
        </p:nvGraphicFramePr>
        <p:xfrm>
          <a:off x="914400" y="1752600"/>
          <a:ext cx="4748213" cy="1717675"/>
        </p:xfrm>
        <a:graphic>
          <a:graphicData uri="http://schemas.openxmlformats.org/presentationml/2006/ole">
            <mc:AlternateContent xmlns:mc="http://schemas.openxmlformats.org/markup-compatibility/2006">
              <mc:Choice xmlns:v="urn:schemas-microsoft-com:vml" Requires="v">
                <p:oleObj spid="_x0000_s8232" name="Equation" r:id="rId4" imgW="1752480" imgH="634680" progId="Equation.3">
                  <p:embed/>
                </p:oleObj>
              </mc:Choice>
              <mc:Fallback>
                <p:oleObj name="Equation" r:id="rId4" imgW="1752480" imgH="634680" progId="Equation.3">
                  <p:embed/>
                  <p:pic>
                    <p:nvPicPr>
                      <p:cNvPr id="0" name="Picture 18"/>
                      <p:cNvPicPr>
                        <a:picLocks noChangeArrowheads="1"/>
                      </p:cNvPicPr>
                      <p:nvPr/>
                    </p:nvPicPr>
                    <p:blipFill>
                      <a:blip r:embed="rId5"/>
                      <a:srcRect/>
                      <a:stretch>
                        <a:fillRect/>
                      </a:stretch>
                    </p:blipFill>
                    <p:spPr bwMode="auto">
                      <a:xfrm>
                        <a:off x="914400" y="1752600"/>
                        <a:ext cx="47482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4101" name="AutoShape 5"/>
          <p:cNvSpPr>
            <a:spLocks noChangeArrowheads="1"/>
          </p:cNvSpPr>
          <p:nvPr/>
        </p:nvSpPr>
        <p:spPr bwMode="auto">
          <a:xfrm flipH="1">
            <a:off x="5943600" y="1981200"/>
            <a:ext cx="1143000" cy="2057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7 h 21600"/>
              <a:gd name="T14" fmla="*/ 18778 w 21600"/>
              <a:gd name="T15" fmla="*/ 8311 h 21600"/>
            </a:gdLst>
            <a:ahLst/>
            <a:cxnLst>
              <a:cxn ang="T8">
                <a:pos x="T0" y="T1"/>
              </a:cxn>
              <a:cxn ang="T9">
                <a:pos x="T2" y="T3"/>
              </a:cxn>
              <a:cxn ang="T10">
                <a:pos x="T4" y="T5"/>
              </a:cxn>
              <a:cxn ang="T11">
                <a:pos x="T6" y="T7"/>
              </a:cxn>
            </a:cxnLst>
            <a:rect l="T12" t="T13" r="T14" b="T15"/>
            <a:pathLst>
              <a:path w="21600" h="21600">
                <a:moveTo>
                  <a:pt x="21600" y="6079"/>
                </a:moveTo>
                <a:lnTo>
                  <a:pt x="13915" y="0"/>
                </a:lnTo>
                <a:lnTo>
                  <a:pt x="13915" y="3847"/>
                </a:lnTo>
                <a:lnTo>
                  <a:pt x="12427" y="3847"/>
                </a:lnTo>
                <a:cubicBezTo>
                  <a:pt x="5564" y="3847"/>
                  <a:pt x="0" y="7568"/>
                  <a:pt x="0" y="12158"/>
                </a:cubicBezTo>
                <a:lnTo>
                  <a:pt x="0" y="21600"/>
                </a:lnTo>
                <a:lnTo>
                  <a:pt x="4563" y="21600"/>
                </a:lnTo>
                <a:lnTo>
                  <a:pt x="4563" y="12158"/>
                </a:lnTo>
                <a:cubicBezTo>
                  <a:pt x="4563" y="10033"/>
                  <a:pt x="8084" y="8311"/>
                  <a:pt x="12427" y="8311"/>
                </a:cubicBezTo>
                <a:lnTo>
                  <a:pt x="13915" y="8311"/>
                </a:lnTo>
                <a:lnTo>
                  <a:pt x="13915" y="12158"/>
                </a:lnTo>
                <a:close/>
              </a:path>
            </a:pathLst>
          </a:cu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aphicFrame>
        <p:nvGraphicFramePr>
          <p:cNvPr id="4099" name="Object 4">
            <a:hlinkClick r:id="" action="ppaction://ole?verb=0"/>
          </p:cNvPr>
          <p:cNvGraphicFramePr>
            <a:graphicFrameLocks/>
          </p:cNvGraphicFramePr>
          <p:nvPr>
            <p:extLst>
              <p:ext uri="{D42A27DB-BD31-4B8C-83A1-F6EECF244321}">
                <p14:modId xmlns:p14="http://schemas.microsoft.com/office/powerpoint/2010/main" val="76422989"/>
              </p:ext>
            </p:extLst>
          </p:nvPr>
        </p:nvGraphicFramePr>
        <p:xfrm>
          <a:off x="3657600" y="4267200"/>
          <a:ext cx="4427538" cy="1660525"/>
        </p:xfrm>
        <a:graphic>
          <a:graphicData uri="http://schemas.openxmlformats.org/presentationml/2006/ole">
            <mc:AlternateContent xmlns:mc="http://schemas.openxmlformats.org/markup-compatibility/2006">
              <mc:Choice xmlns:v="urn:schemas-microsoft-com:vml" Requires="v">
                <p:oleObj spid="_x0000_s8233" name="Equation" r:id="rId6" imgW="1688760" imgH="634680" progId="Equation.3">
                  <p:embed/>
                </p:oleObj>
              </mc:Choice>
              <mc:Fallback>
                <p:oleObj name="Equation" r:id="rId6" imgW="1688760" imgH="634680" progId="Equation.3">
                  <p:embed/>
                  <p:pic>
                    <p:nvPicPr>
                      <p:cNvPr id="0" name="Picture 19"/>
                      <p:cNvPicPr>
                        <a:picLocks noChangeArrowheads="1"/>
                      </p:cNvPicPr>
                      <p:nvPr/>
                    </p:nvPicPr>
                    <p:blipFill>
                      <a:blip r:embed="rId7"/>
                      <a:srcRect/>
                      <a:stretch>
                        <a:fillRect/>
                      </a:stretch>
                    </p:blipFill>
                    <p:spPr bwMode="auto">
                      <a:xfrm>
                        <a:off x="3657600" y="4267200"/>
                        <a:ext cx="44275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7" name="Rounded Rectangle 6"/>
          <p:cNvSpPr/>
          <p:nvPr/>
        </p:nvSpPr>
        <p:spPr bwMode="auto">
          <a:xfrm>
            <a:off x="762000" y="1600200"/>
            <a:ext cx="4953000" cy="1981200"/>
          </a:xfrm>
          <a:prstGeom prst="roundRect">
            <a:avLst/>
          </a:prstGeom>
          <a:noFill/>
          <a:ln>
            <a:solidFill>
              <a:schemeClr val="accent2">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r>
              <a:rPr lang="tr-TR" altLang="en-US" sz="3200" b="1" dirty="0" smtClean="0">
                <a:latin typeface="Times New Roman" panose="02020603050405020304" pitchFamily="18" charset="0"/>
                <a:ea typeface="ＭＳ Ｐゴシック" panose="020B0600070205080204" pitchFamily="34" charset="-128"/>
              </a:rPr>
              <a:t> (</a:t>
            </a:r>
            <a:r>
              <a:rPr lang="en-US" altLang="en-US" sz="3200" b="1" dirty="0"/>
              <a:t>Risk and Present Value </a:t>
            </a:r>
            <a:r>
              <a:rPr lang="tr-TR" altLang="en-US" sz="3200" b="1" dirty="0" smtClean="0"/>
              <a:t>)</a:t>
            </a:r>
            <a:endParaRPr lang="en-US" sz="3200" b="1" dirty="0"/>
          </a:p>
        </p:txBody>
      </p:sp>
    </p:spTree>
    <p:extLst>
      <p:ext uri="{BB962C8B-B14F-4D97-AF65-F5344CB8AC3E}">
        <p14:creationId xmlns:p14="http://schemas.microsoft.com/office/powerpoint/2010/main" val="3123078441"/>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a:hlinkClick r:id="" action="ppaction://ole?verb=0"/>
          </p:cNvPr>
          <p:cNvGraphicFramePr>
            <a:graphicFrameLocks/>
          </p:cNvGraphicFramePr>
          <p:nvPr>
            <p:extLst/>
          </p:nvPr>
        </p:nvGraphicFramePr>
        <p:xfrm>
          <a:off x="914400" y="1752600"/>
          <a:ext cx="4748213" cy="1717675"/>
        </p:xfrm>
        <a:graphic>
          <a:graphicData uri="http://schemas.openxmlformats.org/presentationml/2006/ole">
            <mc:AlternateContent xmlns:mc="http://schemas.openxmlformats.org/markup-compatibility/2006">
              <mc:Choice xmlns:v="urn:schemas-microsoft-com:vml" Requires="v">
                <p:oleObj spid="_x0000_s9237" name="Equation" r:id="rId4" imgW="1752480" imgH="634680" progId="Equation.3">
                  <p:embed/>
                </p:oleObj>
              </mc:Choice>
              <mc:Fallback>
                <p:oleObj name="Equation" r:id="rId4" imgW="1752480" imgH="634680" progId="Equation.3">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47482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 name="TextBox 1"/>
          <p:cNvSpPr txBox="1"/>
          <p:nvPr/>
        </p:nvSpPr>
        <p:spPr>
          <a:xfrm>
            <a:off x="762000" y="4316212"/>
            <a:ext cx="6894862" cy="1107996"/>
          </a:xfrm>
          <a:prstGeom prst="rect">
            <a:avLst/>
          </a:prstGeom>
          <a:noFill/>
        </p:spPr>
        <p:txBody>
          <a:bodyPr wrap="square" rtlCol="0">
            <a:spAutoFit/>
          </a:bodyPr>
          <a:lstStyle/>
          <a:p>
            <a:pPr algn="ctr">
              <a:spcBef>
                <a:spcPts val="600"/>
              </a:spcBef>
              <a:spcAft>
                <a:spcPts val="600"/>
              </a:spcAft>
            </a:pPr>
            <a:r>
              <a:rPr lang="en-US" sz="2800" dirty="0">
                <a:latin typeface="Times New Roman" panose="02020603050405020304" pitchFamily="18" charset="0"/>
                <a:cs typeface="Times New Roman" panose="02020603050405020304" pitchFamily="18" charset="0"/>
              </a:rPr>
              <a:t>New NPV = 357,143 − 350,000 = $7,143</a:t>
            </a:r>
          </a:p>
          <a:p>
            <a:pPr algn="ctr">
              <a:spcBef>
                <a:spcPts val="600"/>
              </a:spcBef>
              <a:spcAft>
                <a:spcPts val="600"/>
              </a:spcAft>
            </a:pPr>
            <a:r>
              <a:rPr lang="en-US" sz="2800" dirty="0">
                <a:latin typeface="Times New Roman" panose="02020603050405020304" pitchFamily="18" charset="0"/>
                <a:cs typeface="Times New Roman" panose="02020603050405020304" pitchFamily="18" charset="0"/>
              </a:rPr>
              <a:t>Higher risk = Lower value</a:t>
            </a:r>
          </a:p>
        </p:txBody>
      </p:sp>
      <p:sp>
        <p:nvSpPr>
          <p:cNvPr id="5" name="Rounded Rectangle 4"/>
          <p:cNvSpPr/>
          <p:nvPr/>
        </p:nvSpPr>
        <p:spPr bwMode="auto">
          <a:xfrm>
            <a:off x="762000" y="1524000"/>
            <a:ext cx="4953000" cy="1981200"/>
          </a:xfrm>
          <a:prstGeom prst="roundRect">
            <a:avLst/>
          </a:prstGeom>
          <a:noFill/>
          <a:ln>
            <a:solidFill>
              <a:schemeClr val="accent2">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r>
              <a:rPr lang="tr-TR" altLang="en-US" sz="3200" b="1" dirty="0" smtClean="0">
                <a:latin typeface="Times New Roman" panose="02020603050405020304" pitchFamily="18" charset="0"/>
                <a:ea typeface="ＭＳ Ｐゴシック" panose="020B0600070205080204" pitchFamily="34" charset="-128"/>
              </a:rPr>
              <a:t> (</a:t>
            </a:r>
            <a:r>
              <a:rPr lang="en-US" altLang="en-US" sz="3200" b="1" dirty="0"/>
              <a:t>Risk and Present Value </a:t>
            </a:r>
            <a:r>
              <a:rPr lang="tr-TR" altLang="en-US" sz="3200" b="1" dirty="0" smtClean="0"/>
              <a:t>)</a:t>
            </a:r>
            <a:endParaRPr lang="en-US" sz="3200" b="1" dirty="0"/>
          </a:p>
        </p:txBody>
      </p:sp>
      <p:pic>
        <p:nvPicPr>
          <p:cNvPr id="8"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2181" y="5229200"/>
            <a:ext cx="1826971" cy="1185062"/>
          </a:xfrm>
          <a:prstGeom prst="rect">
            <a:avLst/>
          </a:prstGeom>
        </p:spPr>
      </p:pic>
    </p:spTree>
    <p:extLst>
      <p:ext uri="{BB962C8B-B14F-4D97-AF65-F5344CB8AC3E}">
        <p14:creationId xmlns:p14="http://schemas.microsoft.com/office/powerpoint/2010/main" val="687469315"/>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96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20837" name="Rectangle 5"/>
          <p:cNvSpPr>
            <a:spLocks noGrp="1" noChangeArrowheads="1"/>
          </p:cNvSpPr>
          <p:nvPr>
            <p:ph idx="1"/>
          </p:nvPr>
        </p:nvSpPr>
        <p:spPr>
          <a:xfrm>
            <a:off x="457200" y="1185360"/>
            <a:ext cx="8229600" cy="5139240"/>
          </a:xfrm>
        </p:spPr>
        <p:txBody>
          <a:bodyPr>
            <a:normAutofit/>
          </a:bodyPr>
          <a:lstStyle/>
          <a:p>
            <a:pPr algn="just">
              <a:lnSpc>
                <a:spcPct val="150000"/>
              </a:lnSpc>
            </a:pP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a:t>
            </a:r>
          </a:p>
          <a:p>
            <a:pPr marL="0" indent="0" algn="just">
              <a:lnSpc>
                <a:spcPct val="150000"/>
              </a:lnSpc>
              <a:buNone/>
            </a:pPr>
            <a:r>
              <a:rPr lang="en-AU" altLang="en-US" sz="2800" dirty="0" smtClean="0">
                <a:latin typeface="Times New Roman" panose="02020603050405020304" pitchFamily="18" charset="0"/>
                <a:cs typeface="Times New Roman" panose="02020603050405020304" pitchFamily="18" charset="0"/>
              </a:rPr>
              <a:t>Investment </a:t>
            </a:r>
            <a:r>
              <a:rPr lang="en-AU" altLang="en-US" sz="2800" dirty="0">
                <a:latin typeface="Times New Roman" panose="02020603050405020304" pitchFamily="18" charset="0"/>
                <a:cs typeface="Times New Roman" panose="02020603050405020304" pitchFamily="18" charset="0"/>
              </a:rPr>
              <a:t>of $9000</a:t>
            </a:r>
          </a:p>
          <a:p>
            <a:pPr lvl="1" algn="just">
              <a:lnSpc>
                <a:spcPct val="150000"/>
              </a:lnSpc>
            </a:pPr>
            <a:r>
              <a:rPr lang="en-AU" altLang="en-US" sz="2800" dirty="0">
                <a:latin typeface="Times New Roman" panose="02020603050405020304" pitchFamily="18" charset="0"/>
                <a:cs typeface="Times New Roman" panose="02020603050405020304" pitchFamily="18" charset="0"/>
              </a:rPr>
              <a:t>Net cash flows of $5090, $4500 and $4000 at the end of years 1, 2 and 3 respectively</a:t>
            </a:r>
          </a:p>
          <a:p>
            <a:pPr lvl="1" algn="just">
              <a:lnSpc>
                <a:spcPct val="150000"/>
              </a:lnSpc>
            </a:pPr>
            <a:r>
              <a:rPr lang="en-AU" altLang="en-US" sz="2800" dirty="0">
                <a:latin typeface="Times New Roman" panose="02020603050405020304" pitchFamily="18" charset="0"/>
                <a:cs typeface="Times New Roman" panose="02020603050405020304" pitchFamily="18" charset="0"/>
              </a:rPr>
              <a:t>Assume required rate of return is 10</a:t>
            </a:r>
            <a:r>
              <a:rPr lang="en-AU" altLang="en-US" sz="2800" dirty="0" smtClean="0">
                <a:latin typeface="Times New Roman" panose="02020603050405020304" pitchFamily="18" charset="0"/>
                <a:cs typeface="Times New Roman" panose="02020603050405020304" pitchFamily="18" charset="0"/>
              </a:rPr>
              <a:t>%</a:t>
            </a:r>
            <a:r>
              <a:rPr lang="tr-TR" altLang="en-US" sz="2800" dirty="0" smtClean="0">
                <a:latin typeface="Times New Roman" panose="02020603050405020304" pitchFamily="18" charset="0"/>
                <a:cs typeface="Times New Roman" panose="02020603050405020304" pitchFamily="18" charset="0"/>
              </a:rPr>
              <a:t>.</a:t>
            </a:r>
            <a:endParaRPr lang="en-AU" altLang="en-US" sz="2800" dirty="0">
              <a:latin typeface="Times New Roman" panose="02020603050405020304" pitchFamily="18" charset="0"/>
              <a:cs typeface="Times New Roman" panose="02020603050405020304" pitchFamily="18" charset="0"/>
            </a:endParaRPr>
          </a:p>
          <a:p>
            <a:pPr lvl="1" algn="just">
              <a:lnSpc>
                <a:spcPct val="150000"/>
              </a:lnSpc>
            </a:pPr>
            <a:r>
              <a:rPr lang="en-AU" altLang="en-US" sz="2800" dirty="0">
                <a:latin typeface="Times New Roman" panose="02020603050405020304" pitchFamily="18" charset="0"/>
                <a:cs typeface="Times New Roman" panose="02020603050405020304" pitchFamily="18" charset="0"/>
              </a:rPr>
              <a:t>What is the NPV of the project?</a:t>
            </a:r>
          </a:p>
          <a:p>
            <a:pPr marL="0" indent="0" algn="just">
              <a:lnSpc>
                <a:spcPct val="150000"/>
              </a:lnSpc>
              <a:buNone/>
            </a:pPr>
            <a:endParaRPr lang="en-US" sz="2800" dirty="0">
              <a:latin typeface="Times New Roman" panose="02020603050405020304" pitchFamily="18" charset="0"/>
              <a:cs typeface="Times New Roman" panose="02020603050405020304" pitchFamily="18" charset="0"/>
            </a:endParaRPr>
          </a:p>
        </p:txBody>
      </p:sp>
      <p:sp>
        <p:nvSpPr>
          <p:cNvPr id="7"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8" name="Picture 3" descr="C:\Users\12829327442\Desktop\business-163501__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882" y="5292181"/>
            <a:ext cx="2161270" cy="121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744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76672"/>
            <a:ext cx="8229600" cy="792088"/>
          </a:xfrm>
        </p:spPr>
        <p:txBody>
          <a:bodyPr>
            <a:normAutofit/>
          </a:bodyPr>
          <a:lstStyle/>
          <a:p>
            <a:pPr algn="ctr"/>
            <a:r>
              <a:rPr lang="tr-TR" sz="2600" b="1" dirty="0" smtClean="0">
                <a:latin typeface="Times New Roman" panose="02020603050405020304" pitchFamily="18" charset="0"/>
                <a:cs typeface="Times New Roman" panose="02020603050405020304" pitchFamily="18" charset="0"/>
              </a:rPr>
              <a:t>	</a:t>
            </a:r>
            <a:r>
              <a:rPr lang="tr-TR" sz="2600" b="1" dirty="0" err="1" smtClean="0">
                <a:latin typeface="Times New Roman" panose="02020603050405020304" pitchFamily="18" charset="0"/>
                <a:cs typeface="Times New Roman" panose="02020603050405020304" pitchFamily="18" charset="0"/>
              </a:rPr>
              <a:t>Capital</a:t>
            </a:r>
            <a:r>
              <a:rPr lang="tr-TR" sz="2600" b="1" dirty="0" smtClean="0">
                <a:latin typeface="Times New Roman" panose="02020603050405020304" pitchFamily="18" charset="0"/>
                <a:cs typeface="Times New Roman" panose="02020603050405020304" pitchFamily="18" charset="0"/>
              </a:rPr>
              <a:t> </a:t>
            </a:r>
            <a:r>
              <a:rPr lang="tr-TR" sz="2600" b="1" dirty="0" err="1" smtClean="0">
                <a:latin typeface="Times New Roman" panose="02020603050405020304" pitchFamily="18" charset="0"/>
                <a:cs typeface="Times New Roman" panose="02020603050405020304" pitchFamily="18" charset="0"/>
              </a:rPr>
              <a:t>Budgeting</a:t>
            </a:r>
            <a:endParaRPr lang="en-US" sz="26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29" t="29124" r="38645" b="6150"/>
          <a:stretch/>
        </p:blipFill>
        <p:spPr bwMode="auto">
          <a:xfrm>
            <a:off x="611559" y="1268760"/>
            <a:ext cx="794357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698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96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20837" name="Rectangle 5"/>
          <p:cNvSpPr>
            <a:spLocks noGrp="1" noChangeArrowheads="1"/>
          </p:cNvSpPr>
          <p:nvPr>
            <p:ph idx="1"/>
          </p:nvPr>
        </p:nvSpPr>
        <p:spPr>
          <a:xfrm>
            <a:off x="457200" y="1185360"/>
            <a:ext cx="8229600" cy="5139240"/>
          </a:xfrm>
        </p:spPr>
        <p:txBody>
          <a:bodyPr>
            <a:normAutofit/>
          </a:bodyPr>
          <a:lstStyle/>
          <a:p>
            <a:pPr marL="274320" lvl="1" indent="-274320" algn="just">
              <a:lnSpc>
                <a:spcPct val="150000"/>
              </a:lnSpc>
              <a:buClr>
                <a:schemeClr val="accent3"/>
              </a:buClr>
              <a:buSzPct val="95000"/>
            </a:pP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Solution:</a:t>
            </a:r>
          </a:p>
          <a:p>
            <a:pPr marL="274320" lvl="1" indent="-274320" algn="just">
              <a:lnSpc>
                <a:spcPct val="150000"/>
              </a:lnSpc>
              <a:buClr>
                <a:schemeClr val="accent3"/>
              </a:buClr>
              <a:buSzPct val="95000"/>
            </a:pPr>
            <a:endParaRPr lang="tr-TR" sz="2800" b="1" dirty="0">
              <a:latin typeface="Times New Roman" panose="02020603050405020304" pitchFamily="18" charset="0"/>
              <a:cs typeface="Times New Roman" panose="02020603050405020304" pitchFamily="18" charset="0"/>
            </a:endParaRPr>
          </a:p>
          <a:p>
            <a:pPr marL="274320" lvl="1" indent="-274320" algn="just">
              <a:lnSpc>
                <a:spcPct val="150000"/>
              </a:lnSpc>
              <a:buClr>
                <a:schemeClr val="accent3"/>
              </a:buClr>
              <a:buSzPct val="95000"/>
            </a:pPr>
            <a:endParaRPr lang="tr-TR" sz="2800" b="1" dirty="0" smtClean="0">
              <a:latin typeface="Times New Roman" panose="02020603050405020304" pitchFamily="18" charset="0"/>
              <a:cs typeface="Times New Roman" panose="02020603050405020304" pitchFamily="18" charset="0"/>
            </a:endParaRPr>
          </a:p>
          <a:p>
            <a:pPr marL="274320" lvl="1" indent="-274320" algn="just">
              <a:lnSpc>
                <a:spcPct val="150000"/>
              </a:lnSpc>
              <a:buClr>
                <a:schemeClr val="accent3"/>
              </a:buClr>
              <a:buSzPct val="95000"/>
            </a:pPr>
            <a:endParaRPr lang="tr-TR" sz="2800" b="1" dirty="0">
              <a:latin typeface="Times New Roman" panose="02020603050405020304" pitchFamily="18" charset="0"/>
              <a:cs typeface="Times New Roman" panose="02020603050405020304" pitchFamily="18" charset="0"/>
            </a:endParaRPr>
          </a:p>
          <a:p>
            <a:pPr marL="274320" lvl="1" indent="-274320" algn="just">
              <a:lnSpc>
                <a:spcPct val="150000"/>
              </a:lnSpc>
              <a:buClr>
                <a:schemeClr val="accent3"/>
              </a:buClr>
              <a:buSzPct val="95000"/>
            </a:pPr>
            <a:endParaRPr lang="tr-TR" sz="2800" b="1" dirty="0" smtClean="0">
              <a:latin typeface="Times New Roman" panose="02020603050405020304" pitchFamily="18" charset="0"/>
              <a:cs typeface="Times New Roman" panose="02020603050405020304" pitchFamily="18" charset="0"/>
            </a:endParaRPr>
          </a:p>
          <a:p>
            <a:pPr marL="274320" lvl="1" indent="-274320" algn="just">
              <a:lnSpc>
                <a:spcPct val="150000"/>
              </a:lnSpc>
              <a:buClr>
                <a:schemeClr val="accent3"/>
              </a:buClr>
              <a:buSzPct val="95000"/>
            </a:pPr>
            <a:r>
              <a:rPr lang="en-AU" altLang="en-US" sz="2800" dirty="0">
                <a:latin typeface="Times New Roman" panose="02020603050405020304" pitchFamily="18" charset="0"/>
                <a:cs typeface="Times New Roman" panose="02020603050405020304" pitchFamily="18" charset="0"/>
              </a:rPr>
              <a:t>Thus, using a discount rate of 10%, the project’s NPV = $2351 &gt; 0, and is therefore acceptable</a:t>
            </a:r>
            <a:r>
              <a:rPr lang="en-AU" alt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graphicFrame>
        <p:nvGraphicFramePr>
          <p:cNvPr id="2" name="Nesne 1"/>
          <p:cNvGraphicFramePr>
            <a:graphicFrameLocks noChangeAspect="1"/>
          </p:cNvGraphicFramePr>
          <p:nvPr>
            <p:extLst>
              <p:ext uri="{D42A27DB-BD31-4B8C-83A1-F6EECF244321}">
                <p14:modId xmlns:p14="http://schemas.microsoft.com/office/powerpoint/2010/main" val="397847546"/>
              </p:ext>
            </p:extLst>
          </p:nvPr>
        </p:nvGraphicFramePr>
        <p:xfrm>
          <a:off x="1700213" y="2060848"/>
          <a:ext cx="5426736" cy="2736304"/>
        </p:xfrm>
        <a:graphic>
          <a:graphicData uri="http://schemas.openxmlformats.org/presentationml/2006/ole">
            <mc:AlternateContent xmlns:mc="http://schemas.openxmlformats.org/markup-compatibility/2006">
              <mc:Choice xmlns:v="urn:schemas-microsoft-com:vml" Requires="v">
                <p:oleObj spid="_x0000_s20499" name="Equation" r:id="rId4" imgW="2717800" imgH="1371600" progId="">
                  <p:embed/>
                </p:oleObj>
              </mc:Choice>
              <mc:Fallback>
                <p:oleObj name="Equation" r:id="rId4" imgW="2717800" imgH="13716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213" y="2060848"/>
                        <a:ext cx="5426736" cy="2736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20" descr="j0233785"/>
          <p:cNvPicPr>
            <a:picLocks noChangeAspect="1" noChangeArrowheads="1"/>
          </p:cNvPicPr>
          <p:nvPr/>
        </p:nvPicPr>
        <p:blipFill>
          <a:blip r:embed="rId6"/>
          <a:srcRect/>
          <a:stretch>
            <a:fillRect/>
          </a:stretch>
        </p:blipFill>
        <p:spPr bwMode="auto">
          <a:xfrm>
            <a:off x="7848034" y="5446892"/>
            <a:ext cx="1006356" cy="1179984"/>
          </a:xfrm>
          <a:prstGeom prst="rect">
            <a:avLst/>
          </a:prstGeom>
          <a:noFill/>
          <a:ln w="9525">
            <a:noFill/>
            <a:miter lim="800000"/>
            <a:headEnd/>
            <a:tailEnd/>
          </a:ln>
        </p:spPr>
      </p:pic>
    </p:spTree>
    <p:extLst>
      <p:ext uri="{BB962C8B-B14F-4D97-AF65-F5344CB8AC3E}">
        <p14:creationId xmlns:p14="http://schemas.microsoft.com/office/powerpoint/2010/main" val="474686923"/>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983832"/>
          </a:xfrm>
        </p:spPr>
        <p:txBody>
          <a:bodyPr/>
          <a:lstStyle/>
          <a:p>
            <a:pPr marL="0" indent="0" algn="just">
              <a:lnSpc>
                <a:spcPct val="150000"/>
              </a:lnSpc>
              <a:buNone/>
            </a:pPr>
            <a:r>
              <a:rPr lang="tr-TR" altLang="en-US" sz="2400" b="1" u="sng" dirty="0" err="1" smtClean="0">
                <a:latin typeface="Times New Roman" pitchFamily="18" charset="0"/>
              </a:rPr>
              <a:t>Example</a:t>
            </a:r>
            <a:r>
              <a:rPr lang="tr-TR" altLang="en-US" sz="2400" b="1" u="sng" dirty="0" smtClean="0">
                <a:latin typeface="Times New Roman" pitchFamily="18" charset="0"/>
              </a:rPr>
              <a:t>:</a:t>
            </a:r>
            <a:r>
              <a:rPr lang="tr-TR" altLang="en-US" sz="2400" b="1" dirty="0" smtClean="0">
                <a:latin typeface="Times New Roman" pitchFamily="18" charset="0"/>
              </a:rPr>
              <a:t> </a:t>
            </a:r>
            <a:r>
              <a:rPr lang="en-US" altLang="en-US" sz="2400" dirty="0" smtClean="0">
                <a:latin typeface="Times New Roman" pitchFamily="18" charset="0"/>
              </a:rPr>
              <a:t>At </a:t>
            </a:r>
            <a:r>
              <a:rPr lang="en-US" altLang="en-US" sz="2400" dirty="0">
                <a:latin typeface="Times New Roman" pitchFamily="18" charset="0"/>
              </a:rPr>
              <a:t>the beginning of 2006, equipment with an expected life of five years can be purchased for $200,000.  At the end of five years it is anticipated that the equipment will have no residual value.  </a:t>
            </a:r>
            <a:endParaRPr lang="tr-TR" altLang="en-US" sz="2400" dirty="0" smtClean="0">
              <a:latin typeface="Times New Roman" pitchFamily="18" charset="0"/>
            </a:endParaRPr>
          </a:p>
          <a:p>
            <a:pPr marL="0" indent="0" algn="just">
              <a:lnSpc>
                <a:spcPct val="150000"/>
              </a:lnSpc>
              <a:buNone/>
            </a:pPr>
            <a:r>
              <a:rPr lang="en-US" altLang="en-US" sz="2400" dirty="0">
                <a:latin typeface="Times New Roman" pitchFamily="18" charset="0"/>
              </a:rPr>
              <a:t>A net cash flow of $70,000 is expected at the end of 2006.  This net cash flow is expected to decline $10,000 each year (except 2010) until the machine is retired.  The firm expects a minimum rate of return of 10%.  Should the equipment be purchased?</a:t>
            </a:r>
          </a:p>
          <a:p>
            <a:pPr marL="0" indent="0">
              <a:buNone/>
            </a:pPr>
            <a:endParaRPr lang="en-US" altLang="en-US" sz="2800" dirty="0">
              <a:latin typeface="Times New Roman" pitchFamily="18" charset="0"/>
            </a:endParaRPr>
          </a:p>
          <a:p>
            <a:endParaRPr lang="en-US" dirty="0"/>
          </a:p>
        </p:txBody>
      </p:sp>
      <p:sp>
        <p:nvSpPr>
          <p:cNvPr id="4"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Tree>
    <p:extLst>
      <p:ext uri="{BB962C8B-B14F-4D97-AF65-F5344CB8AC3E}">
        <p14:creationId xmlns:p14="http://schemas.microsoft.com/office/powerpoint/2010/main" val="1075513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5256584"/>
          </a:xfrm>
        </p:spPr>
        <p:txBody>
          <a:bodyPr>
            <a:normAutofit fontScale="92500"/>
          </a:bodyPr>
          <a:lstStyle/>
          <a:p>
            <a:pPr marL="0" indent="0" algn="just">
              <a:lnSpc>
                <a:spcPct val="150000"/>
              </a:lnSpc>
              <a:buNone/>
            </a:pPr>
            <a:r>
              <a:rPr lang="tr-TR" altLang="en-US" sz="2400" b="1" u="sng" dirty="0" err="1" smtClean="0">
                <a:latin typeface="Times New Roman" pitchFamily="18" charset="0"/>
              </a:rPr>
              <a:t>Example</a:t>
            </a:r>
            <a:r>
              <a:rPr lang="tr-TR" altLang="en-US" sz="2400" b="1" u="sng" dirty="0" smtClean="0">
                <a:latin typeface="Times New Roman" pitchFamily="18" charset="0"/>
              </a:rPr>
              <a:t> Solution:</a:t>
            </a:r>
          </a:p>
          <a:p>
            <a:pPr marL="0" indent="0" algn="just">
              <a:lnSpc>
                <a:spcPct val="150000"/>
              </a:lnSpc>
              <a:buNone/>
            </a:pPr>
            <a:endParaRPr lang="tr-TR" altLang="en-US" sz="2400" b="1" u="sng" dirty="0">
              <a:latin typeface="Times New Roman" pitchFamily="18" charset="0"/>
            </a:endParaRPr>
          </a:p>
          <a:p>
            <a:pPr marL="0" indent="0" algn="just">
              <a:lnSpc>
                <a:spcPct val="150000"/>
              </a:lnSpc>
              <a:buNone/>
            </a:pPr>
            <a:endParaRPr lang="tr-TR" altLang="en-US" sz="2400" b="1" u="sng" dirty="0" smtClean="0">
              <a:latin typeface="Times New Roman" pitchFamily="18" charset="0"/>
            </a:endParaRPr>
          </a:p>
          <a:p>
            <a:pPr marL="0" indent="0" algn="just">
              <a:lnSpc>
                <a:spcPct val="150000"/>
              </a:lnSpc>
              <a:buNone/>
            </a:pPr>
            <a:endParaRPr lang="tr-TR" altLang="en-US" sz="2400" b="1" u="sng" dirty="0">
              <a:latin typeface="Times New Roman" pitchFamily="18" charset="0"/>
            </a:endParaRPr>
          </a:p>
          <a:p>
            <a:pPr marL="0" indent="0" algn="just">
              <a:lnSpc>
                <a:spcPct val="150000"/>
              </a:lnSpc>
              <a:buNone/>
            </a:pPr>
            <a:endParaRPr lang="tr-TR" altLang="en-US" sz="2400" b="1" u="sng" dirty="0" smtClean="0">
              <a:latin typeface="Times New Roman" pitchFamily="18" charset="0"/>
            </a:endParaRPr>
          </a:p>
          <a:p>
            <a:pPr marL="0" indent="0" algn="just">
              <a:lnSpc>
                <a:spcPct val="150000"/>
              </a:lnSpc>
              <a:buNone/>
            </a:pPr>
            <a:endParaRPr lang="tr-TR" altLang="en-US" sz="2400" b="1" u="sng" dirty="0">
              <a:latin typeface="Times New Roman" pitchFamily="18" charset="0"/>
            </a:endParaRPr>
          </a:p>
          <a:p>
            <a:pPr marL="0" indent="0" algn="just">
              <a:lnSpc>
                <a:spcPct val="150000"/>
              </a:lnSpc>
              <a:buNone/>
            </a:pPr>
            <a:endParaRPr lang="tr-TR" altLang="en-US" sz="2400" b="1" u="sng" dirty="0" smtClean="0">
              <a:latin typeface="Times New Roman" pitchFamily="18" charset="0"/>
            </a:endParaRPr>
          </a:p>
          <a:p>
            <a:pPr marL="0" indent="0" algn="just">
              <a:lnSpc>
                <a:spcPct val="150000"/>
              </a:lnSpc>
              <a:buNone/>
            </a:pPr>
            <a:endParaRPr lang="tr-TR" altLang="en-US" sz="2400" b="1" u="sng" dirty="0">
              <a:latin typeface="Times New Roman" pitchFamily="18" charset="0"/>
            </a:endParaRPr>
          </a:p>
          <a:p>
            <a:pPr marL="0" indent="0" algn="just">
              <a:lnSpc>
                <a:spcPct val="150000"/>
              </a:lnSpc>
              <a:buNone/>
            </a:pPr>
            <a:r>
              <a:rPr lang="en-US" altLang="en-US" sz="2100" dirty="0" smtClean="0">
                <a:latin typeface="Times New Roman" pitchFamily="18" charset="0"/>
              </a:rPr>
              <a:t>The </a:t>
            </a:r>
            <a:r>
              <a:rPr lang="en-US" altLang="en-US" sz="2100" dirty="0">
                <a:latin typeface="Times New Roman" pitchFamily="18" charset="0"/>
              </a:rPr>
              <a:t>equipment should be purchased because the net present value is positive. </a:t>
            </a:r>
          </a:p>
          <a:p>
            <a:endParaRPr lang="en-US" dirty="0"/>
          </a:p>
        </p:txBody>
      </p:sp>
      <p:sp>
        <p:nvSpPr>
          <p:cNvPr id="4"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43" t="31944" r="18901" b="26923"/>
          <a:stretch/>
        </p:blipFill>
        <p:spPr bwMode="auto">
          <a:xfrm>
            <a:off x="632248" y="2132855"/>
            <a:ext cx="8136904" cy="337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7"/>
          <p:cNvSpPr txBox="1">
            <a:spLocks noChangeArrowheads="1"/>
          </p:cNvSpPr>
          <p:nvPr/>
        </p:nvSpPr>
        <p:spPr bwMode="auto">
          <a:xfrm>
            <a:off x="632248" y="5508140"/>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1257300" algn="r"/>
              </a:tabLst>
              <a:defRPr>
                <a:solidFill>
                  <a:schemeClr val="tx1"/>
                </a:solidFill>
                <a:latin typeface="Arial" charset="0"/>
              </a:defRPr>
            </a:lvl1pPr>
            <a:lvl2pPr>
              <a:tabLst>
                <a:tab pos="1257300" algn="r"/>
              </a:tabLst>
              <a:defRPr>
                <a:solidFill>
                  <a:schemeClr val="tx1"/>
                </a:solidFill>
                <a:latin typeface="Arial" charset="0"/>
              </a:defRPr>
            </a:lvl2pPr>
            <a:lvl3pPr>
              <a:tabLst>
                <a:tab pos="1257300" algn="r"/>
              </a:tabLst>
              <a:defRPr>
                <a:solidFill>
                  <a:schemeClr val="tx1"/>
                </a:solidFill>
                <a:latin typeface="Arial" charset="0"/>
              </a:defRPr>
            </a:lvl3pPr>
            <a:lvl4pPr>
              <a:tabLst>
                <a:tab pos="1257300" algn="r"/>
              </a:tabLst>
              <a:defRPr>
                <a:solidFill>
                  <a:schemeClr val="tx1"/>
                </a:solidFill>
                <a:latin typeface="Arial" charset="0"/>
              </a:defRPr>
            </a:lvl4pPr>
            <a:lvl5pPr>
              <a:tabLst>
                <a:tab pos="1257300" algn="r"/>
              </a:tabLst>
              <a:defRPr>
                <a:solidFill>
                  <a:schemeClr val="tx1"/>
                </a:solidFill>
                <a:latin typeface="Arial" charset="0"/>
              </a:defRPr>
            </a:lvl5pPr>
            <a:lvl6pPr fontAlgn="base">
              <a:spcBef>
                <a:spcPct val="0"/>
              </a:spcBef>
              <a:spcAft>
                <a:spcPct val="0"/>
              </a:spcAft>
              <a:tabLst>
                <a:tab pos="1257300" algn="r"/>
              </a:tabLst>
              <a:defRPr>
                <a:solidFill>
                  <a:schemeClr val="tx1"/>
                </a:solidFill>
                <a:latin typeface="Arial" charset="0"/>
              </a:defRPr>
            </a:lvl6pPr>
            <a:lvl7pPr fontAlgn="base">
              <a:spcBef>
                <a:spcPct val="0"/>
              </a:spcBef>
              <a:spcAft>
                <a:spcPct val="0"/>
              </a:spcAft>
              <a:tabLst>
                <a:tab pos="1257300" algn="r"/>
              </a:tabLst>
              <a:defRPr>
                <a:solidFill>
                  <a:schemeClr val="tx1"/>
                </a:solidFill>
                <a:latin typeface="Arial" charset="0"/>
              </a:defRPr>
            </a:lvl7pPr>
            <a:lvl8pPr fontAlgn="base">
              <a:spcBef>
                <a:spcPct val="0"/>
              </a:spcBef>
              <a:spcAft>
                <a:spcPct val="0"/>
              </a:spcAft>
              <a:tabLst>
                <a:tab pos="1257300" algn="r"/>
              </a:tabLst>
              <a:defRPr>
                <a:solidFill>
                  <a:schemeClr val="tx1"/>
                </a:solidFill>
                <a:latin typeface="Arial" charset="0"/>
              </a:defRPr>
            </a:lvl8pPr>
            <a:lvl9pPr fontAlgn="base">
              <a:spcBef>
                <a:spcPct val="0"/>
              </a:spcBef>
              <a:spcAft>
                <a:spcPct val="0"/>
              </a:spcAft>
              <a:tabLst>
                <a:tab pos="1257300" algn="r"/>
              </a:tabLst>
              <a:defRPr>
                <a:solidFill>
                  <a:schemeClr val="tx1"/>
                </a:solidFill>
                <a:latin typeface="Arial" charset="0"/>
              </a:defRPr>
            </a:lvl9pPr>
          </a:lstStyle>
          <a:p>
            <a:pPr eaLnBrk="0" hangingPunct="0"/>
            <a:r>
              <a:rPr lang="en-US" altLang="en-US" sz="2000" b="1" dirty="0">
                <a:solidFill>
                  <a:srgbClr val="800000"/>
                </a:solidFill>
                <a:latin typeface="Times New Roman" pitchFamily="18" charset="0"/>
              </a:rPr>
              <a:t>	$       2,900</a:t>
            </a:r>
            <a:endParaRPr lang="en-US" altLang="en-US" sz="2200" b="1" dirty="0">
              <a:solidFill>
                <a:srgbClr val="800000"/>
              </a:solidFill>
              <a:latin typeface="Times New Roman" pitchFamily="18" charset="0"/>
            </a:endParaRPr>
          </a:p>
        </p:txBody>
      </p:sp>
      <p:sp>
        <p:nvSpPr>
          <p:cNvPr id="6" name="Rectangle 5"/>
          <p:cNvSpPr txBox="1">
            <a:spLocks noChangeArrowheads="1"/>
          </p:cNvSpPr>
          <p:nvPr/>
        </p:nvSpPr>
        <p:spPr>
          <a:xfrm>
            <a:off x="457200" y="1185360"/>
            <a:ext cx="8229600" cy="51392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lvl="1" indent="-274320" algn="just">
              <a:lnSpc>
                <a:spcPct val="150000"/>
              </a:lnSpc>
              <a:buClr>
                <a:schemeClr val="accent3"/>
              </a:buClr>
              <a:buSzPct val="95000"/>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720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911824"/>
          </a:xfrm>
        </p:spPr>
        <p:txBody>
          <a:bodyPr/>
          <a:lstStyle/>
          <a:p>
            <a:pPr marL="0" indent="0">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endParaRPr lang="en-US" b="1" u="sng" dirty="0">
              <a:latin typeface="Times New Roman" panose="02020603050405020304" pitchFamily="18" charset="0"/>
              <a:cs typeface="Times New Roman" panose="02020603050405020304" pitchFamily="18" charset="0"/>
            </a:endParaRPr>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84" t="33462" r="22235" b="30754"/>
          <a:stretch/>
        </p:blipFill>
        <p:spPr bwMode="auto">
          <a:xfrm>
            <a:off x="683568" y="2060848"/>
            <a:ext cx="7290301" cy="369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spTree>
    <p:extLst>
      <p:ext uri="{BB962C8B-B14F-4D97-AF65-F5344CB8AC3E}">
        <p14:creationId xmlns:p14="http://schemas.microsoft.com/office/powerpoint/2010/main" val="1763690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159496"/>
          </a:xfrm>
        </p:spPr>
        <p:txBody>
          <a:bodyPr>
            <a:normAutofit fontScale="92500" lnSpcReduction="10000"/>
          </a:bodyPr>
          <a:lstStyle/>
          <a:p>
            <a:pPr marL="0" indent="0">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algn="just"/>
            <a:r>
              <a:rPr lang="en-US" dirty="0" smtClean="0">
                <a:latin typeface="Times New Roman" pitchFamily="18" charset="0"/>
                <a:cs typeface="Times New Roman" pitchFamily="18" charset="0"/>
              </a:rPr>
              <a:t>NPV = –$6,750 + $4,500 / (1 + 0) + $4,500 / (1 + 0)</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buNone/>
            </a:pPr>
            <a:r>
              <a:rPr lang="tr-T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$15,750</a:t>
            </a:r>
            <a:endParaRPr lang="tr-TR"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NPV = –$6,750 + $4,500 / (1 + .50) + $4,500 / (1 + .50)</a:t>
            </a:r>
            <a:r>
              <a:rPr lang="en-US" baseline="30000" dirty="0" smtClean="0">
                <a:latin typeface="Times New Roman" pitchFamily="18" charset="0"/>
                <a:cs typeface="Times New Roman" pitchFamily="18" charset="0"/>
              </a:rPr>
              <a:t>2 </a:t>
            </a:r>
            <a:endParaRPr lang="tr-TR" baseline="30000" dirty="0" smtClean="0">
              <a:latin typeface="Times New Roman" pitchFamily="18" charset="0"/>
              <a:cs typeface="Times New Roman" pitchFamily="18" charset="0"/>
            </a:endParaRPr>
          </a:p>
          <a:p>
            <a:pPr algn="just">
              <a:buNone/>
            </a:pPr>
            <a:r>
              <a:rPr lang="tr-TR"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$4,250</a:t>
            </a:r>
            <a:endParaRPr lang="tr-TR"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NPV = –$6,750 + $4,500 / (1 + 1) + $4,500 / (1 + 1)</a:t>
            </a:r>
            <a:r>
              <a:rPr lang="en-US" baseline="30000" dirty="0" smtClean="0">
                <a:latin typeface="Times New Roman" pitchFamily="18" charset="0"/>
                <a:cs typeface="Times New Roman" pitchFamily="18" charset="0"/>
              </a:rPr>
              <a:t>2</a:t>
            </a:r>
            <a:r>
              <a:rPr lang="tr-TR" baseline="30000" dirty="0" smtClean="0">
                <a:latin typeface="Times New Roman" pitchFamily="18" charset="0"/>
                <a:cs typeface="Times New Roman" pitchFamily="18" charset="0"/>
              </a:rPr>
              <a:t> </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$0</a:t>
            </a:r>
            <a:endParaRPr lang="tr-TR" dirty="0" smtClean="0">
              <a:latin typeface="Times New Roman" pitchFamily="18" charset="0"/>
              <a:cs typeface="Times New Roman" pitchFamily="18" charset="0"/>
            </a:endParaRPr>
          </a:p>
          <a:p>
            <a:pPr marL="0" indent="0">
              <a:buNone/>
            </a:pPr>
            <a:endParaRPr lang="en-US" b="1" u="sng" dirty="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87042" name="Picture 2"/>
          <p:cNvPicPr>
            <a:picLocks noChangeAspect="1" noChangeArrowheads="1"/>
          </p:cNvPicPr>
          <p:nvPr/>
        </p:nvPicPr>
        <p:blipFill>
          <a:blip r:embed="rId2"/>
          <a:srcRect l="13726" t="14648" r="34663" b="62151"/>
          <a:stretch>
            <a:fillRect/>
          </a:stretch>
        </p:blipFill>
        <p:spPr bwMode="auto">
          <a:xfrm>
            <a:off x="500034" y="1785926"/>
            <a:ext cx="7643866" cy="2000264"/>
          </a:xfrm>
          <a:prstGeom prst="rect">
            <a:avLst/>
          </a:prstGeom>
          <a:noFill/>
          <a:ln w="9525">
            <a:noFill/>
            <a:miter lim="800000"/>
            <a:headEnd/>
            <a:tailEnd/>
          </a:ln>
          <a:effectLst/>
        </p:spPr>
      </p:pic>
      <p:pic>
        <p:nvPicPr>
          <p:cNvPr id="87043" name="Picture 3" descr="C:\Users\lenovo\Desktop\business-and-finance-glyph-8-20-512.png"/>
          <p:cNvPicPr>
            <a:picLocks noChangeAspect="1" noChangeArrowheads="1"/>
          </p:cNvPicPr>
          <p:nvPr/>
        </p:nvPicPr>
        <p:blipFill>
          <a:blip r:embed="rId3"/>
          <a:srcRect/>
          <a:stretch>
            <a:fillRect/>
          </a:stretch>
        </p:blipFill>
        <p:spPr bwMode="auto">
          <a:xfrm>
            <a:off x="8072462" y="5429264"/>
            <a:ext cx="1071538" cy="1223978"/>
          </a:xfrm>
          <a:prstGeom prst="rect">
            <a:avLst/>
          </a:prstGeom>
          <a:noFill/>
        </p:spPr>
      </p:pic>
    </p:spTree>
    <p:extLst>
      <p:ext uri="{BB962C8B-B14F-4D97-AF65-F5344CB8AC3E}">
        <p14:creationId xmlns:p14="http://schemas.microsoft.com/office/powerpoint/2010/main" val="1763690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159496"/>
          </a:xfrm>
        </p:spPr>
        <p:txBody>
          <a:bodyPr>
            <a:normAutofit/>
          </a:bodyPr>
          <a:lstStyle/>
          <a:p>
            <a:pPr marL="0" indent="0">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72" t="28770" r="21467" b="10714"/>
          <a:stretch/>
        </p:blipFill>
        <p:spPr bwMode="auto">
          <a:xfrm>
            <a:off x="2123728" y="1455513"/>
            <a:ext cx="664542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766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159496"/>
          </a:xfrm>
        </p:spPr>
        <p:txBody>
          <a:bodyPr>
            <a:normAutofit/>
          </a:bodyPr>
          <a:lstStyle/>
          <a:p>
            <a:pPr marL="0" indent="0">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73" t="27778" r="22136" b="15476"/>
          <a:stretch/>
        </p:blipFill>
        <p:spPr bwMode="auto">
          <a:xfrm>
            <a:off x="2123728" y="1628799"/>
            <a:ext cx="6645424" cy="503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690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159496"/>
          </a:xfrm>
        </p:spPr>
        <p:txBody>
          <a:bodyPr>
            <a:normAutofit/>
          </a:bodyPr>
          <a:lstStyle/>
          <a:p>
            <a:pPr marL="0" indent="0">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72" t="27976" r="21913" b="11539"/>
          <a:stretch/>
        </p:blipFill>
        <p:spPr bwMode="auto">
          <a:xfrm>
            <a:off x="1907704" y="1412776"/>
            <a:ext cx="6861448" cy="501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180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159496"/>
          </a:xfrm>
        </p:spPr>
        <p:txBody>
          <a:bodyPr>
            <a:normAutofit/>
          </a:bodyPr>
          <a:lstStyle/>
          <a:p>
            <a:pPr marL="0" indent="0">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Net Present Value</a:t>
            </a:r>
            <a:endParaRPr lang="en-US" sz="3200" b="1" dirty="0"/>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12" t="44445" r="20575" b="12500"/>
          <a:stretch/>
        </p:blipFill>
        <p:spPr bwMode="auto">
          <a:xfrm>
            <a:off x="1979712" y="1628800"/>
            <a:ext cx="6696744" cy="4163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862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marL="342900" indent="-342900" algn="ctr"/>
            <a:r>
              <a:rPr lang="en-US" altLang="en-US" sz="2800" b="1" dirty="0">
                <a:latin typeface="Times New Roman" panose="02020603050405020304" pitchFamily="18" charset="0"/>
                <a:ea typeface="ＭＳ Ｐゴシック" panose="020B0600070205080204" pitchFamily="34" charset="-128"/>
              </a:rPr>
              <a:t>Profitability Index</a:t>
            </a:r>
          </a:p>
        </p:txBody>
      </p:sp>
      <p:sp>
        <p:nvSpPr>
          <p:cNvPr id="3" name="İçerik Yer Tutucusu 2"/>
          <p:cNvSpPr>
            <a:spLocks noGrp="1"/>
          </p:cNvSpPr>
          <p:nvPr>
            <p:ph idx="1"/>
          </p:nvPr>
        </p:nvSpPr>
        <p:spPr>
          <a:xfrm>
            <a:off x="457200" y="1340768"/>
            <a:ext cx="8229600" cy="4983832"/>
          </a:xfrm>
        </p:spPr>
        <p:txBody>
          <a:bodyPr>
            <a:normAutofit/>
          </a:bodyPr>
          <a:lstStyle/>
          <a:p>
            <a:pPr algn="just">
              <a:lnSpc>
                <a:spcPct val="150000"/>
              </a:lnSpc>
            </a:pPr>
            <a:r>
              <a:rPr lang="en-US" altLang="en-US" sz="2400" dirty="0">
                <a:latin typeface="Times New Roman" panose="02020603050405020304" pitchFamily="18" charset="0"/>
                <a:cs typeface="Times New Roman" panose="02020603050405020304" pitchFamily="18" charset="0"/>
              </a:rPr>
              <a:t>Profitability Index</a:t>
            </a:r>
          </a:p>
          <a:p>
            <a:pPr lvl="1" algn="just">
              <a:lnSpc>
                <a:spcPct val="150000"/>
              </a:lnSpc>
            </a:pPr>
            <a:r>
              <a:rPr lang="en-US" altLang="en-US" dirty="0">
                <a:latin typeface="Times New Roman" panose="02020603050405020304" pitchFamily="18" charset="0"/>
                <a:cs typeface="Times New Roman" panose="02020603050405020304" pitchFamily="18" charset="0"/>
              </a:rPr>
              <a:t>Ratio of net present value to initial </a:t>
            </a:r>
            <a:r>
              <a:rPr lang="en-US" altLang="en-US" dirty="0" smtClean="0">
                <a:latin typeface="Times New Roman" panose="02020603050405020304" pitchFamily="18" charset="0"/>
                <a:cs typeface="Times New Roman" panose="02020603050405020304" pitchFamily="18" charset="0"/>
              </a:rPr>
              <a:t>investment</a:t>
            </a:r>
            <a:endParaRPr lang="tr-TR" altLang="en-US" dirty="0" smtClean="0">
              <a:latin typeface="Times New Roman" panose="02020603050405020304" pitchFamily="18" charset="0"/>
              <a:cs typeface="Times New Roman" panose="02020603050405020304" pitchFamily="18" charset="0"/>
            </a:endParaRPr>
          </a:p>
          <a:p>
            <a:pPr marL="342900" indent="-342900" algn="just">
              <a:lnSpc>
                <a:spcPct val="90000"/>
              </a:lnSpc>
            </a:pPr>
            <a:r>
              <a:rPr lang="en-US" altLang="en-US" sz="2400" dirty="0">
                <a:latin typeface="Times New Roman" panose="02020603050405020304" pitchFamily="18" charset="0"/>
                <a:ea typeface="ＭＳ Ｐゴシック" panose="020B0600070205080204" pitchFamily="34" charset="-128"/>
              </a:rPr>
              <a:t>Minimum Acceptance Criteria: </a:t>
            </a:r>
          </a:p>
          <a:p>
            <a:pPr marL="742950" lvl="1" indent="-285750" algn="just">
              <a:lnSpc>
                <a:spcPct val="90000"/>
              </a:lnSpc>
            </a:pPr>
            <a:r>
              <a:rPr lang="en-US" altLang="en-US" dirty="0">
                <a:latin typeface="Times New Roman" panose="02020603050405020304" pitchFamily="18" charset="0"/>
                <a:ea typeface="ＭＳ Ｐゴシック" panose="020B0600070205080204" pitchFamily="34" charset="-128"/>
              </a:rPr>
              <a:t>Accept if PI &gt; 1</a:t>
            </a:r>
          </a:p>
          <a:p>
            <a:pPr marL="742950" lvl="1" indent="-285750" algn="just">
              <a:lnSpc>
                <a:spcPct val="90000"/>
              </a:lnSpc>
              <a:buNone/>
            </a:pPr>
            <a:endParaRPr lang="en-US" altLang="en-US" dirty="0">
              <a:latin typeface="Times New Roman" panose="02020603050405020304" pitchFamily="18" charset="0"/>
              <a:ea typeface="ＭＳ Ｐゴシック" panose="020B0600070205080204" pitchFamily="34" charset="-128"/>
            </a:endParaRPr>
          </a:p>
          <a:p>
            <a:pPr marL="342900" indent="-342900" algn="just">
              <a:lnSpc>
                <a:spcPct val="90000"/>
              </a:lnSpc>
            </a:pPr>
            <a:r>
              <a:rPr lang="en-US" altLang="en-US" sz="2400" dirty="0">
                <a:latin typeface="Times New Roman" panose="02020603050405020304" pitchFamily="18" charset="0"/>
                <a:ea typeface="ＭＳ Ｐゴシック" panose="020B0600070205080204" pitchFamily="34" charset="-128"/>
              </a:rPr>
              <a:t>Ranking Criteria: </a:t>
            </a:r>
          </a:p>
          <a:p>
            <a:pPr marL="742950" lvl="1" indent="-285750" algn="just">
              <a:lnSpc>
                <a:spcPct val="90000"/>
              </a:lnSpc>
            </a:pPr>
            <a:r>
              <a:rPr lang="en-US" altLang="en-US" dirty="0">
                <a:latin typeface="Times New Roman" panose="02020603050405020304" pitchFamily="18" charset="0"/>
                <a:ea typeface="ＭＳ Ｐゴシック" panose="020B0600070205080204" pitchFamily="34" charset="-128"/>
              </a:rPr>
              <a:t>Select alternative with highest PI</a:t>
            </a:r>
          </a:p>
          <a:p>
            <a:pPr lvl="1" algn="just">
              <a:lnSpc>
                <a:spcPct val="150000"/>
              </a:lnSpc>
            </a:pPr>
            <a:endParaRPr lang="en-US" altLang="en-US"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noChangeAspect="1"/>
          </p:cNvGraphicFramePr>
          <p:nvPr>
            <p:extLst>
              <p:ext uri="{D42A27DB-BD31-4B8C-83A1-F6EECF244321}">
                <p14:modId xmlns:p14="http://schemas.microsoft.com/office/powerpoint/2010/main" val="3000452057"/>
              </p:ext>
            </p:extLst>
          </p:nvPr>
        </p:nvGraphicFramePr>
        <p:xfrm>
          <a:off x="827584" y="5013176"/>
          <a:ext cx="5760640" cy="995259"/>
        </p:xfrm>
        <a:graphic>
          <a:graphicData uri="http://schemas.openxmlformats.org/presentationml/2006/ole">
            <mc:AlternateContent xmlns:mc="http://schemas.openxmlformats.org/markup-compatibility/2006">
              <mc:Choice xmlns:v="urn:schemas-microsoft-com:vml" Requires="v">
                <p:oleObj spid="_x0000_s17429" name="Equation" r:id="rId4" imgW="2374900" imgH="393700" progId="Equation.3">
                  <p:embed/>
                </p:oleObj>
              </mc:Choice>
              <mc:Fallback>
                <p:oleObj name="Equation" r:id="rId4" imgW="2374900" imgH="3937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5013176"/>
                        <a:ext cx="5760640" cy="995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srcRect/>
          <a:stretch>
            <a:fillRect/>
          </a:stretch>
        </p:blipFill>
        <p:spPr bwMode="auto">
          <a:xfrm>
            <a:off x="6732240" y="5013176"/>
            <a:ext cx="2141430" cy="1650686"/>
          </a:xfrm>
          <a:prstGeom prst="rect">
            <a:avLst/>
          </a:prstGeom>
          <a:noFill/>
          <a:ln w="9525">
            <a:noFill/>
            <a:miter lim="800000"/>
            <a:headEnd/>
            <a:tailEnd/>
          </a:ln>
        </p:spPr>
      </p:pic>
    </p:spTree>
    <p:extLst>
      <p:ext uri="{BB962C8B-B14F-4D97-AF65-F5344CB8AC3E}">
        <p14:creationId xmlns:p14="http://schemas.microsoft.com/office/powerpoint/2010/main" val="2311227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648072"/>
          </a:xfrm>
        </p:spPr>
        <p:txBody>
          <a:bodyPr>
            <a:normAutofit fontScale="90000"/>
          </a:bodyPr>
          <a:lstStyle/>
          <a:p>
            <a:pPr algn="ct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Capital </a:t>
            </a:r>
            <a:r>
              <a:rPr lang="en-US" sz="2800" b="1" dirty="0" smtClean="0">
                <a:latin typeface="Times New Roman" panose="02020603050405020304" pitchFamily="18" charset="0"/>
                <a:cs typeface="Times New Roman" panose="02020603050405020304" pitchFamily="18" charset="0"/>
              </a:rPr>
              <a:t>Budgeting</a:t>
            </a:r>
            <a:endParaRPr lang="en-US"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268760"/>
            <a:ext cx="8229600" cy="5055840"/>
          </a:xfrm>
        </p:spPr>
        <p:txBody>
          <a:bodyPr>
            <a:normAutofit fontScale="62500" lnSpcReduction="20000"/>
          </a:bodyPr>
          <a:lstStyle/>
          <a:p>
            <a:pPr algn="just">
              <a:lnSpc>
                <a:spcPct val="170000"/>
              </a:lnSpc>
            </a:pPr>
            <a:r>
              <a:rPr lang="tr-TR" dirty="0" smtClean="0">
                <a:latin typeface="Times New Roman" panose="02020603050405020304" pitchFamily="18" charset="0"/>
                <a:cs typeface="Times New Roman" panose="02020603050405020304" pitchFamily="18" charset="0"/>
              </a:rPr>
              <a:t>Fi</a:t>
            </a:r>
            <a:r>
              <a:rPr lang="en-US" dirty="0" err="1" smtClean="0">
                <a:latin typeface="Times New Roman" panose="02020603050405020304" pitchFamily="18" charset="0"/>
                <a:cs typeface="Times New Roman" panose="02020603050405020304" pitchFamily="18" charset="0"/>
              </a:rPr>
              <a:t>rms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continually invest funds in assets, and these assets </a:t>
            </a:r>
            <a:r>
              <a:rPr lang="en-US" dirty="0" smtClean="0">
                <a:latin typeface="Times New Roman" panose="02020603050405020304" pitchFamily="18" charset="0"/>
                <a:cs typeface="Times New Roman" panose="02020603050405020304" pitchFamily="18" charset="0"/>
              </a:rPr>
              <a:t>produce </a:t>
            </a:r>
            <a:r>
              <a:rPr lang="en-US" dirty="0">
                <a:latin typeface="Times New Roman" panose="02020603050405020304" pitchFamily="18" charset="0"/>
                <a:cs typeface="Times New Roman" panose="02020603050405020304" pitchFamily="18" charset="0"/>
              </a:rPr>
              <a:t>income and cash flows that the firm can then either </a:t>
            </a:r>
            <a:r>
              <a:rPr lang="en-US" dirty="0" smtClean="0">
                <a:latin typeface="Times New Roman" panose="02020603050405020304" pitchFamily="18" charset="0"/>
                <a:cs typeface="Times New Roman" panose="02020603050405020304" pitchFamily="18" charset="0"/>
              </a:rPr>
              <a:t>reinvest </a:t>
            </a:r>
            <a:r>
              <a:rPr lang="en-US" dirty="0">
                <a:latin typeface="Times New Roman" panose="02020603050405020304" pitchFamily="18" charset="0"/>
                <a:cs typeface="Times New Roman" panose="02020603050405020304" pitchFamily="18" charset="0"/>
              </a:rPr>
              <a:t>in more assets or pay to the owners</a:t>
            </a:r>
            <a:r>
              <a:rPr lang="en-US"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assets represent the firm’s capital. </a:t>
            </a:r>
            <a:r>
              <a:rPr lang="en-US" b="1" i="1" dirty="0">
                <a:latin typeface="Times New Roman" panose="02020603050405020304" pitchFamily="18" charset="0"/>
                <a:cs typeface="Times New Roman" panose="02020603050405020304" pitchFamily="18" charset="0"/>
              </a:rPr>
              <a:t>Capital </a:t>
            </a:r>
            <a:r>
              <a:rPr lang="en-US" dirty="0">
                <a:latin typeface="Times New Roman" panose="02020603050405020304" pitchFamily="18" charset="0"/>
                <a:cs typeface="Times New Roman" panose="02020603050405020304" pitchFamily="18" charset="0"/>
              </a:rPr>
              <a:t>is the firm’s total assets. It includes all tangible and intangible assets. </a:t>
            </a:r>
            <a:endParaRPr lang="tr-TR"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assets include physical assets (such as land, buildings, equipment, and machinery), as well as assets that represent property rights (such as accounts receivable, securities, patents, and copyrights). </a:t>
            </a:r>
            <a:endParaRPr lang="tr-TR"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we refer to </a:t>
            </a:r>
            <a:r>
              <a:rPr lang="en-US" b="1" i="1" dirty="0">
                <a:latin typeface="Times New Roman" panose="02020603050405020304" pitchFamily="18" charset="0"/>
                <a:cs typeface="Times New Roman" panose="02020603050405020304" pitchFamily="18" charset="0"/>
              </a:rPr>
              <a:t>capital investment</a:t>
            </a:r>
            <a:r>
              <a:rPr lang="en-US" dirty="0">
                <a:latin typeface="Times New Roman" panose="02020603050405020304" pitchFamily="18" charset="0"/>
                <a:cs typeface="Times New Roman" panose="02020603050405020304" pitchFamily="18" charset="0"/>
              </a:rPr>
              <a:t>, we are referring to the firm’s investment in its assets. </a:t>
            </a:r>
          </a:p>
          <a:p>
            <a:pPr algn="just">
              <a:lnSpc>
                <a:spcPct val="170000"/>
              </a:lnSpc>
            </a:pPr>
            <a:r>
              <a:rPr lang="en-US" dirty="0">
                <a:latin typeface="Times New Roman" panose="02020603050405020304" pitchFamily="18" charset="0"/>
                <a:cs typeface="Times New Roman" panose="02020603050405020304" pitchFamily="18" charset="0"/>
              </a:rPr>
              <a:t>The term “capital” also has come to mean the funds used to finance the firm’s assets. In this sense, capital consists of notes, bonds, stock, and short-term financing. We use the term “capital structure” to refer to the mix of these different sources of capital used to finance a firm’s assets. </a:t>
            </a:r>
          </a:p>
        </p:txBody>
      </p:sp>
      <p:pic>
        <p:nvPicPr>
          <p:cNvPr id="4" name="Picture 2"/>
          <p:cNvPicPr>
            <a:picLocks noChangeAspect="1" noChangeArrowheads="1"/>
          </p:cNvPicPr>
          <p:nvPr/>
        </p:nvPicPr>
        <p:blipFill>
          <a:blip r:embed="rId3"/>
          <a:srcRect/>
          <a:stretch>
            <a:fillRect/>
          </a:stretch>
        </p:blipFill>
        <p:spPr bwMode="auto">
          <a:xfrm>
            <a:off x="7380312" y="5733256"/>
            <a:ext cx="1296144" cy="911376"/>
          </a:xfrm>
          <a:prstGeom prst="rect">
            <a:avLst/>
          </a:prstGeom>
          <a:noFill/>
          <a:ln w="9525">
            <a:noFill/>
            <a:miter lim="800000"/>
            <a:headEnd/>
            <a:tailEnd/>
          </a:ln>
        </p:spPr>
      </p:pic>
    </p:spTree>
    <p:extLst>
      <p:ext uri="{BB962C8B-B14F-4D97-AF65-F5344CB8AC3E}">
        <p14:creationId xmlns:p14="http://schemas.microsoft.com/office/powerpoint/2010/main" val="2564591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704088"/>
            <a:ext cx="8229600" cy="492664"/>
          </a:xfrm>
        </p:spPr>
        <p:txBody>
          <a:bodyPr>
            <a:normAutofit/>
          </a:bodyPr>
          <a:lstStyle/>
          <a:p>
            <a:pPr marL="342900" indent="-342900" algn="ctr"/>
            <a:r>
              <a:rPr lang="en-US" altLang="en-US" sz="2800" b="1" dirty="0">
                <a:latin typeface="Times New Roman" panose="02020603050405020304" pitchFamily="18" charset="0"/>
                <a:ea typeface="ＭＳ Ｐゴシック" panose="020B0600070205080204" pitchFamily="34" charset="-128"/>
              </a:rPr>
              <a:t>Profitability Index</a:t>
            </a:r>
          </a:p>
        </p:txBody>
      </p:sp>
      <p:pic>
        <p:nvPicPr>
          <p:cNvPr id="5" name="Picture 3" descr="C:\Documents and Settings\brownmg\Local Settings\Temporary Internet Files\Content.IE5\4PEJ8TI7\MCBS01111_0000[1].wmf"/>
          <p:cNvPicPr>
            <a:picLocks noChangeAspect="1" noChangeArrowheads="1"/>
          </p:cNvPicPr>
          <p:nvPr/>
        </p:nvPicPr>
        <p:blipFill>
          <a:blip r:embed="rId2"/>
          <a:srcRect/>
          <a:stretch>
            <a:fillRect/>
          </a:stretch>
        </p:blipFill>
        <p:spPr bwMode="auto">
          <a:xfrm>
            <a:off x="7452320" y="5452218"/>
            <a:ext cx="1440160" cy="1099451"/>
          </a:xfrm>
          <a:prstGeom prst="rect">
            <a:avLst/>
          </a:prstGeom>
          <a:noFill/>
          <a:ln w="9525">
            <a:noFill/>
            <a:miter lim="800000"/>
            <a:headEnd/>
            <a:tailEnd/>
          </a:ln>
        </p:spPr>
      </p:pic>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43" t="58730" r="34184" b="13462"/>
          <a:stretch/>
        </p:blipFill>
        <p:spPr bwMode="auto">
          <a:xfrm>
            <a:off x="827584" y="1556792"/>
            <a:ext cx="770485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783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704088"/>
            <a:ext cx="8229600" cy="492664"/>
          </a:xfrm>
        </p:spPr>
        <p:txBody>
          <a:bodyPr>
            <a:normAutofit/>
          </a:bodyPr>
          <a:lstStyle/>
          <a:p>
            <a:pPr marL="342900" indent="-342900" algn="ctr"/>
            <a:r>
              <a:rPr lang="en-US" altLang="en-US" sz="2800" b="1" dirty="0">
                <a:latin typeface="Times New Roman" panose="02020603050405020304" pitchFamily="18" charset="0"/>
                <a:ea typeface="ＭＳ Ｐゴシック" panose="020B0600070205080204" pitchFamily="34" charset="-128"/>
              </a:rPr>
              <a:t>Profitability Index</a:t>
            </a:r>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55" t="63294" r="33849" b="11111"/>
          <a:stretch/>
        </p:blipFill>
        <p:spPr bwMode="auto">
          <a:xfrm>
            <a:off x="899592" y="1484784"/>
            <a:ext cx="715554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2"/>
          <p:cNvSpPr>
            <a:spLocks noGrp="1"/>
          </p:cNvSpPr>
          <p:nvPr>
            <p:ph idx="1"/>
          </p:nvPr>
        </p:nvSpPr>
        <p:spPr>
          <a:xfrm>
            <a:off x="457200" y="4149080"/>
            <a:ext cx="8229600" cy="2175520"/>
          </a:xfrm>
        </p:spPr>
        <p:txBody>
          <a:bodyPr>
            <a:norm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there is a limit on how much we can spend on capital projects, PI is useful. Limiting the capital budget is referred to as </a:t>
            </a:r>
            <a:r>
              <a:rPr lang="en-US" sz="2400" i="1" dirty="0">
                <a:latin typeface="Times New Roman" panose="02020603050405020304" pitchFamily="18" charset="0"/>
                <a:cs typeface="Times New Roman" panose="02020603050405020304" pitchFamily="18" charset="0"/>
              </a:rPr>
              <a:t>capital rationing</a:t>
            </a:r>
            <a:r>
              <a:rPr lang="en-US" sz="2400" dirty="0">
                <a:latin typeface="Times New Roman" panose="02020603050405020304" pitchFamily="18" charset="0"/>
                <a:cs typeface="Times New Roman" panose="02020603050405020304" pitchFamily="18" charset="0"/>
              </a:rPr>
              <a:t>. </a:t>
            </a:r>
          </a:p>
        </p:txBody>
      </p:sp>
      <p:pic>
        <p:nvPicPr>
          <p:cNvPr id="7" name="Picture 5"/>
          <p:cNvPicPr>
            <a:picLocks noChangeAspect="1" noChangeArrowheads="1"/>
          </p:cNvPicPr>
          <p:nvPr/>
        </p:nvPicPr>
        <p:blipFill>
          <a:blip r:embed="rId3"/>
          <a:srcRect/>
          <a:stretch>
            <a:fillRect/>
          </a:stretch>
        </p:blipFill>
        <p:spPr bwMode="auto">
          <a:xfrm>
            <a:off x="7365883" y="5517232"/>
            <a:ext cx="1378502" cy="1022964"/>
          </a:xfrm>
          <a:prstGeom prst="rect">
            <a:avLst/>
          </a:prstGeom>
          <a:noFill/>
          <a:ln w="9525">
            <a:noFill/>
            <a:miter lim="800000"/>
            <a:headEnd/>
            <a:tailEnd/>
          </a:ln>
        </p:spPr>
      </p:pic>
    </p:spTree>
    <p:extLst>
      <p:ext uri="{BB962C8B-B14F-4D97-AF65-F5344CB8AC3E}">
        <p14:creationId xmlns:p14="http://schemas.microsoft.com/office/powerpoint/2010/main" val="3516035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704088"/>
            <a:ext cx="8229600" cy="492664"/>
          </a:xfrm>
        </p:spPr>
        <p:txBody>
          <a:bodyPr>
            <a:normAutofit/>
          </a:bodyPr>
          <a:lstStyle/>
          <a:p>
            <a:pPr marL="342900" indent="-342900" algn="ctr"/>
            <a:r>
              <a:rPr lang="en-US" altLang="en-US" sz="2800" b="1" dirty="0">
                <a:latin typeface="Times New Roman" panose="02020603050405020304" pitchFamily="18" charset="0"/>
                <a:ea typeface="ＭＳ Ｐゴシック" panose="020B0600070205080204" pitchFamily="34" charset="-128"/>
              </a:rPr>
              <a:t>Profitability Index</a:t>
            </a:r>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21" t="35318" r="33291" b="8928"/>
          <a:stretch/>
        </p:blipFill>
        <p:spPr bwMode="auto">
          <a:xfrm>
            <a:off x="611560" y="1484784"/>
            <a:ext cx="770306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640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704088"/>
            <a:ext cx="8229600" cy="492664"/>
          </a:xfrm>
        </p:spPr>
        <p:txBody>
          <a:bodyPr>
            <a:normAutofit/>
          </a:bodyPr>
          <a:lstStyle/>
          <a:p>
            <a:pPr marL="342900" indent="-342900" algn="ctr"/>
            <a:r>
              <a:rPr lang="en-US" altLang="en-US" sz="2800" b="1" dirty="0">
                <a:latin typeface="Times New Roman" panose="02020603050405020304" pitchFamily="18" charset="0"/>
                <a:ea typeface="ＭＳ Ｐゴシック" panose="020B0600070205080204" pitchFamily="34" charset="-128"/>
              </a:rPr>
              <a:t>Profitability Index</a:t>
            </a:r>
          </a:p>
        </p:txBody>
      </p:sp>
      <p:pic>
        <p:nvPicPr>
          <p:cNvPr id="358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63" t="33730" r="33292" b="20834"/>
          <a:stretch/>
        </p:blipFill>
        <p:spPr bwMode="auto">
          <a:xfrm>
            <a:off x="971600" y="1628800"/>
            <a:ext cx="734422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Nesne 1"/>
          <p:cNvGraphicFramePr>
            <a:graphicFrameLocks/>
          </p:cNvGraphicFramePr>
          <p:nvPr>
            <p:extLst>
              <p:ext uri="{D42A27DB-BD31-4B8C-83A1-F6EECF244321}">
                <p14:modId xmlns:p14="http://schemas.microsoft.com/office/powerpoint/2010/main" val="2759982993"/>
              </p:ext>
            </p:extLst>
          </p:nvPr>
        </p:nvGraphicFramePr>
        <p:xfrm>
          <a:off x="7452320" y="5661248"/>
          <a:ext cx="1152376" cy="791468"/>
        </p:xfrm>
        <a:graphic>
          <a:graphicData uri="http://schemas.openxmlformats.org/presentationml/2006/ole">
            <mc:AlternateContent xmlns:mc="http://schemas.openxmlformats.org/markup-compatibility/2006">
              <mc:Choice xmlns:v="urn:schemas-microsoft-com:vml" Requires="v">
                <p:oleObj spid="_x0000_s35851" name="Microsoft ClipArt Gallery" r:id="rId4" imgW="6738620" imgH="6010910" progId="">
                  <p:embed/>
                </p:oleObj>
              </mc:Choice>
              <mc:Fallback>
                <p:oleObj name="Microsoft ClipArt Gallery" r:id="rId4" imgW="6738620" imgH="601091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5661248"/>
                        <a:ext cx="1152376" cy="79146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88272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704088"/>
            <a:ext cx="8229600" cy="492664"/>
          </a:xfrm>
        </p:spPr>
        <p:txBody>
          <a:bodyPr>
            <a:normAutofit/>
          </a:bodyPr>
          <a:lstStyle/>
          <a:p>
            <a:pPr marL="342900" indent="-342900" algn="ctr"/>
            <a:r>
              <a:rPr lang="en-US" altLang="en-US" sz="2800" b="1" dirty="0">
                <a:latin typeface="Times New Roman" panose="02020603050405020304" pitchFamily="18" charset="0"/>
                <a:ea typeface="ＭＳ Ｐゴシック" panose="020B0600070205080204" pitchFamily="34" charset="-128"/>
              </a:rPr>
              <a:t>Profitability </a:t>
            </a:r>
            <a:r>
              <a:rPr lang="en-US" altLang="en-US" sz="2800" b="1" dirty="0" smtClean="0">
                <a:latin typeface="Times New Roman" panose="02020603050405020304" pitchFamily="18" charset="0"/>
                <a:ea typeface="ＭＳ Ｐゴシック" panose="020B0600070205080204" pitchFamily="34" charset="-128"/>
              </a:rPr>
              <a:t>Index</a:t>
            </a:r>
            <a:r>
              <a:rPr lang="tr-TR" altLang="en-US" sz="2800" b="1" dirty="0" smtClean="0">
                <a:latin typeface="Times New Roman" panose="02020603050405020304" pitchFamily="18" charset="0"/>
                <a:ea typeface="ＭＳ Ｐゴシック" panose="020B0600070205080204" pitchFamily="34" charset="-128"/>
              </a:rPr>
              <a:t> (</a:t>
            </a:r>
            <a:r>
              <a:rPr lang="tr-TR" altLang="en-US" sz="2800" b="1" dirty="0" err="1" smtClean="0">
                <a:latin typeface="Times New Roman" panose="02020603050405020304" pitchFamily="18" charset="0"/>
                <a:ea typeface="ＭＳ Ｐゴシック" panose="020B0600070205080204" pitchFamily="34" charset="-128"/>
              </a:rPr>
              <a:t>Example</a:t>
            </a:r>
            <a:r>
              <a:rPr lang="tr-TR" altLang="en-US" sz="2800" b="1" dirty="0" smtClean="0">
                <a:latin typeface="Times New Roman" panose="02020603050405020304" pitchFamily="18" charset="0"/>
                <a:ea typeface="ＭＳ Ｐゴシック" panose="020B0600070205080204" pitchFamily="34" charset="-128"/>
              </a:rPr>
              <a:t>)</a:t>
            </a:r>
            <a:endParaRPr lang="en-US" altLang="en-US" sz="2800" b="1" dirty="0">
              <a:latin typeface="Times New Roman" panose="02020603050405020304" pitchFamily="18" charset="0"/>
              <a:ea typeface="ＭＳ Ｐゴシック" panose="020B0600070205080204" pitchFamily="34" charset="-128"/>
            </a:endParaRPr>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7" t="29364" r="18567" b="13847"/>
          <a:stretch/>
        </p:blipFill>
        <p:spPr bwMode="auto">
          <a:xfrm>
            <a:off x="971600" y="1484782"/>
            <a:ext cx="7560840" cy="469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518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636680"/>
          </a:xfrm>
        </p:spPr>
        <p:txBody>
          <a:bodyPr>
            <a:normAutofit/>
          </a:bodyPr>
          <a:lstStyle/>
          <a:p>
            <a:pPr marL="342900" indent="-342900" algn="ctr"/>
            <a:r>
              <a:rPr lang="en-US" altLang="en-US" sz="3200" b="1" dirty="0">
                <a:latin typeface="Times New Roman" panose="02020603050405020304" pitchFamily="18" charset="0"/>
                <a:ea typeface="ＭＳ Ｐゴシック" panose="020B0600070205080204" pitchFamily="34" charset="-128"/>
              </a:rPr>
              <a:t>Internal Rate of Return</a:t>
            </a:r>
          </a:p>
        </p:txBody>
      </p:sp>
      <p:sp>
        <p:nvSpPr>
          <p:cNvPr id="3" name="İçerik Yer Tutucusu 2"/>
          <p:cNvSpPr>
            <a:spLocks noGrp="1"/>
          </p:cNvSpPr>
          <p:nvPr>
            <p:ph idx="1"/>
          </p:nvPr>
        </p:nvSpPr>
        <p:spPr>
          <a:xfrm>
            <a:off x="457200" y="1412776"/>
            <a:ext cx="8229600" cy="4911824"/>
          </a:xfrm>
        </p:spPr>
        <p:txBody>
          <a:bodyPr>
            <a:normAutofit/>
          </a:bodyPr>
          <a:lstStyle/>
          <a:p>
            <a:r>
              <a:rPr lang="en-US" altLang="en-US" sz="2800" dirty="0">
                <a:latin typeface="Times New Roman" panose="02020603050405020304" pitchFamily="18" charset="0"/>
                <a:cs typeface="Times New Roman" panose="02020603050405020304" pitchFamily="18" charset="0"/>
              </a:rPr>
              <a:t>Internal Rate of Return (IRR)</a:t>
            </a:r>
          </a:p>
          <a:p>
            <a:pPr lvl="1"/>
            <a:r>
              <a:rPr lang="en-US" altLang="en-US" sz="2800" dirty="0">
                <a:latin typeface="Times New Roman" panose="02020603050405020304" pitchFamily="18" charset="0"/>
                <a:cs typeface="Times New Roman" panose="02020603050405020304" pitchFamily="18" charset="0"/>
              </a:rPr>
              <a:t>Discount rate at which NPV = 0</a:t>
            </a:r>
          </a:p>
          <a:p>
            <a:r>
              <a:rPr lang="en-US" altLang="en-US" sz="2800" dirty="0">
                <a:latin typeface="Times New Roman" panose="02020603050405020304" pitchFamily="18" charset="0"/>
                <a:cs typeface="Times New Roman" panose="02020603050405020304" pitchFamily="18" charset="0"/>
              </a:rPr>
              <a:t>Rate of Return Rule</a:t>
            </a:r>
          </a:p>
          <a:p>
            <a:pPr lvl="1"/>
            <a:r>
              <a:rPr lang="en-US" altLang="en-US" sz="2800" dirty="0">
                <a:latin typeface="Times New Roman" panose="02020603050405020304" pitchFamily="18" charset="0"/>
                <a:cs typeface="Times New Roman" panose="02020603050405020304" pitchFamily="18" charset="0"/>
              </a:rPr>
              <a:t>Invest in any project offering a rate of return that is higher than the opportunity cost of capital</a:t>
            </a:r>
          </a:p>
          <a:p>
            <a:endParaRPr lang="en-US" alt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p:cNvGraphicFramePr>
          <p:nvPr>
            <p:extLst>
              <p:ext uri="{D42A27DB-BD31-4B8C-83A1-F6EECF244321}">
                <p14:modId xmlns:p14="http://schemas.microsoft.com/office/powerpoint/2010/main" val="3900524295"/>
              </p:ext>
            </p:extLst>
          </p:nvPr>
        </p:nvGraphicFramePr>
        <p:xfrm>
          <a:off x="1885950" y="4191000"/>
          <a:ext cx="4846290" cy="966192"/>
        </p:xfrm>
        <a:graphic>
          <a:graphicData uri="http://schemas.openxmlformats.org/presentationml/2006/ole">
            <mc:AlternateContent xmlns:mc="http://schemas.openxmlformats.org/markup-compatibility/2006">
              <mc:Choice xmlns:v="urn:schemas-microsoft-com:vml" Requires="v">
                <p:oleObj spid="_x0000_s14357" name="Equation" r:id="rId4" imgW="2032000" imgH="393700" progId="Equation.3">
                  <p:embed/>
                </p:oleObj>
              </mc:Choice>
              <mc:Fallback>
                <p:oleObj name="Equation" r:id="rId4" imgW="2032000" imgH="393700" progId="Equation.3">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4191000"/>
                        <a:ext cx="4846290" cy="966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2" descr="j0295297"/>
          <p:cNvPicPr>
            <a:picLocks noChangeAspect="1" noChangeArrowheads="1"/>
          </p:cNvPicPr>
          <p:nvPr/>
        </p:nvPicPr>
        <p:blipFill>
          <a:blip r:embed="rId6"/>
          <a:srcRect/>
          <a:stretch>
            <a:fillRect/>
          </a:stretch>
        </p:blipFill>
        <p:spPr bwMode="auto">
          <a:xfrm>
            <a:off x="6804248" y="5085184"/>
            <a:ext cx="1992121" cy="1440160"/>
          </a:xfrm>
          <a:prstGeom prst="rect">
            <a:avLst/>
          </a:prstGeom>
          <a:noFill/>
          <a:effectLst>
            <a:outerShdw dist="53882" dir="2700000" algn="ctr" rotWithShape="0">
              <a:srgbClr val="000000"/>
            </a:outerShdw>
          </a:effectLst>
        </p:spPr>
      </p:pic>
    </p:spTree>
    <p:extLst>
      <p:ext uri="{BB962C8B-B14F-4D97-AF65-F5344CB8AC3E}">
        <p14:creationId xmlns:p14="http://schemas.microsoft.com/office/powerpoint/2010/main" val="1155305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548680"/>
            <a:ext cx="8229600" cy="636680"/>
          </a:xfrm>
        </p:spPr>
        <p:txBody>
          <a:bodyPr>
            <a:normAutofit/>
          </a:bodyPr>
          <a:lstStyle/>
          <a:p>
            <a:pPr marL="342900" indent="-342900" algn="ctr"/>
            <a:r>
              <a:rPr lang="en-US" altLang="en-US" sz="3200" b="1" dirty="0">
                <a:latin typeface="Times New Roman" panose="02020603050405020304" pitchFamily="18" charset="0"/>
                <a:ea typeface="ＭＳ Ｐゴシック" panose="020B0600070205080204" pitchFamily="34" charset="-128"/>
              </a:rPr>
              <a:t>Internal Rate of Return</a:t>
            </a:r>
          </a:p>
        </p:txBody>
      </p:sp>
      <p:pic>
        <p:nvPicPr>
          <p:cNvPr id="5" name="Picture 3" descr="bs02064_"/>
          <p:cNvPicPr>
            <a:picLocks noChangeAspect="1" noChangeArrowheads="1"/>
          </p:cNvPicPr>
          <p:nvPr/>
        </p:nvPicPr>
        <p:blipFill>
          <a:blip r:embed="rId2"/>
          <a:srcRect/>
          <a:stretch>
            <a:fillRect/>
          </a:stretch>
        </p:blipFill>
        <p:spPr bwMode="auto">
          <a:xfrm>
            <a:off x="7092280" y="4941168"/>
            <a:ext cx="1720850" cy="1712913"/>
          </a:xfrm>
          <a:prstGeom prst="rect">
            <a:avLst/>
          </a:prstGeom>
          <a:noFill/>
          <a:ln w="9525">
            <a:noFill/>
            <a:miter lim="800000"/>
            <a:headEnd/>
            <a:tailEnd/>
          </a:ln>
        </p:spPr>
      </p:pic>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21" t="63492" r="33291" b="15277"/>
          <a:stretch/>
        </p:blipFill>
        <p:spPr bwMode="auto">
          <a:xfrm>
            <a:off x="899592" y="1844824"/>
            <a:ext cx="763169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59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548680"/>
            <a:ext cx="8229600" cy="636680"/>
          </a:xfrm>
        </p:spPr>
        <p:txBody>
          <a:bodyPr>
            <a:normAutofit/>
          </a:bodyPr>
          <a:lstStyle/>
          <a:p>
            <a:pPr marL="342900" indent="-342900" algn="ctr"/>
            <a:r>
              <a:rPr lang="en-US" altLang="en-US" sz="3200" b="1" dirty="0">
                <a:latin typeface="Times New Roman" panose="02020603050405020304" pitchFamily="18" charset="0"/>
                <a:ea typeface="ＭＳ Ｐゴシック" panose="020B0600070205080204" pitchFamily="34" charset="-128"/>
              </a:rPr>
              <a:t>Internal Rate of Return</a:t>
            </a:r>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43" t="41468" r="33515" b="32693"/>
          <a:stretch/>
        </p:blipFill>
        <p:spPr bwMode="auto">
          <a:xfrm>
            <a:off x="827584" y="1700808"/>
            <a:ext cx="72136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C:\Users\luann\AppData\Local\Microsoft\Windows\Temporary Internet Files\Content.IE5\K7765AD5\MC900413654[1].wmf"/>
          <p:cNvPicPr>
            <a:picLocks noChangeAspect="1" noChangeArrowheads="1"/>
          </p:cNvPicPr>
          <p:nvPr/>
        </p:nvPicPr>
        <p:blipFill>
          <a:blip r:embed="rId3"/>
          <a:srcRect/>
          <a:stretch>
            <a:fillRect/>
          </a:stretch>
        </p:blipFill>
        <p:spPr bwMode="auto">
          <a:xfrm>
            <a:off x="7668344" y="5157192"/>
            <a:ext cx="1338552" cy="1296143"/>
          </a:xfrm>
          <a:prstGeom prst="rect">
            <a:avLst/>
          </a:prstGeom>
          <a:noFill/>
          <a:ln w="9525">
            <a:noFill/>
            <a:miter lim="800000"/>
            <a:headEnd/>
            <a:tailEnd/>
          </a:ln>
        </p:spPr>
      </p:pic>
    </p:spTree>
    <p:extLst>
      <p:ext uri="{BB962C8B-B14F-4D97-AF65-F5344CB8AC3E}">
        <p14:creationId xmlns:p14="http://schemas.microsoft.com/office/powerpoint/2010/main" val="823838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277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2773" name="Rectangle 5"/>
          <p:cNvSpPr>
            <a:spLocks noGrp="1" noChangeArrowheads="1"/>
          </p:cNvSpPr>
          <p:nvPr>
            <p:ph idx="1"/>
          </p:nvPr>
        </p:nvSpPr>
        <p:spPr>
          <a:xfrm>
            <a:off x="457200" y="1556792"/>
            <a:ext cx="8229600" cy="4767808"/>
          </a:xfrm>
        </p:spPr>
        <p:txBody>
          <a:bodyPr>
            <a:normAutofit/>
          </a:bodyPr>
          <a:lstStyle/>
          <a:p>
            <a:pPr marL="0" indent="0">
              <a:lnSpc>
                <a:spcPct val="150000"/>
              </a:lnSpc>
              <a:buNone/>
            </a:pPr>
            <a:r>
              <a:rPr lang="en-US" altLang="en-US" b="1" u="sng" dirty="0" smtClean="0">
                <a:latin typeface="Times New Roman" panose="02020603050405020304" pitchFamily="18" charset="0"/>
                <a:cs typeface="Times New Roman" panose="02020603050405020304" pitchFamily="18" charset="0"/>
              </a:rPr>
              <a:t>Example</a:t>
            </a:r>
            <a:endParaRPr lang="en-US" altLang="en-US" b="1" u="sng" dirty="0">
              <a:latin typeface="Times New Roman" panose="02020603050405020304" pitchFamily="18" charset="0"/>
              <a:cs typeface="Times New Roman" panose="02020603050405020304" pitchFamily="18" charset="0"/>
            </a:endParaRPr>
          </a:p>
          <a:p>
            <a:pPr marL="400050" lvl="1" indent="0">
              <a:lnSpc>
                <a:spcPct val="150000"/>
              </a:lnSpc>
              <a:buNone/>
            </a:pPr>
            <a:r>
              <a:rPr lang="en-US" altLang="en-US" sz="2600" dirty="0">
                <a:latin typeface="Times New Roman" panose="02020603050405020304" pitchFamily="18" charset="0"/>
                <a:cs typeface="Times New Roman" panose="02020603050405020304" pitchFamily="18" charset="0"/>
              </a:rPr>
              <a:t>You can purchase a building for $350,000. At the end of the year you will sell the building for $400,000. What is the rate of return on this investment?</a:t>
            </a:r>
          </a:p>
        </p:txBody>
      </p:sp>
      <mc:AlternateContent xmlns:mc="http://schemas.openxmlformats.org/markup-compatibility/2006" xmlns:a14="http://schemas.microsoft.com/office/drawing/2010/main">
        <mc:Choice Requires="a14">
          <p:sp>
            <p:nvSpPr>
              <p:cNvPr id="3" name="TextBox 2"/>
              <p:cNvSpPr txBox="1"/>
              <p:nvPr/>
            </p:nvSpPr>
            <p:spPr>
              <a:xfrm>
                <a:off x="622072" y="4325842"/>
                <a:ext cx="7612405" cy="1109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Rate</m:t>
                      </m:r>
                      <m:r>
                        <a:rPr lang="en-US" sz="2400" b="0" i="0" smtClean="0">
                          <a:latin typeface="Cambria Math"/>
                        </a:rPr>
                        <m:t> </m:t>
                      </m:r>
                      <m:r>
                        <m:rPr>
                          <m:sty m:val="p"/>
                        </m:rPr>
                        <a:rPr lang="en-US" sz="2400" b="0" i="0" smtClean="0">
                          <a:latin typeface="Cambria Math"/>
                        </a:rPr>
                        <m:t>of</m:t>
                      </m:r>
                      <m:r>
                        <a:rPr lang="en-US" sz="2400" b="0" i="0" smtClean="0">
                          <a:latin typeface="Cambria Math"/>
                        </a:rPr>
                        <m:t> </m:t>
                      </m:r>
                      <m:r>
                        <m:rPr>
                          <m:sty m:val="p"/>
                        </m:rPr>
                        <a:rPr lang="en-US" sz="2400" b="0" i="0" smtClean="0">
                          <a:latin typeface="Cambria Math"/>
                        </a:rPr>
                        <m:t>return</m:t>
                      </m:r>
                      <m:r>
                        <a:rPr lang="en-US" sz="2400" i="1">
                          <a:latin typeface="Cambria Math"/>
                        </a:rPr>
                        <m:t>=</m:t>
                      </m:r>
                      <m:f>
                        <m:fPr>
                          <m:ctrlPr>
                            <a:rPr lang="en-US" sz="2400" b="0" i="1" smtClean="0">
                              <a:latin typeface="Cambria Math"/>
                            </a:rPr>
                          </m:ctrlPr>
                        </m:fPr>
                        <m:num>
                          <m:r>
                            <a:rPr lang="en-US" sz="2400" b="0" i="1" smtClean="0">
                              <a:latin typeface="Cambria Math"/>
                            </a:rPr>
                            <m:t>400,000−350,000</m:t>
                          </m:r>
                        </m:num>
                        <m:den>
                          <m:r>
                            <a:rPr lang="en-US" sz="2400" b="0" i="1" smtClean="0">
                              <a:latin typeface="Cambria Math"/>
                            </a:rPr>
                            <m:t>350,000</m:t>
                          </m:r>
                        </m:den>
                      </m:f>
                      <m:r>
                        <a:rPr lang="en-US" sz="2400" b="0" i="1" smtClean="0">
                          <a:latin typeface="Cambria Math"/>
                        </a:rPr>
                        <m:t>=.1429 </m:t>
                      </m:r>
                      <m:r>
                        <m:rPr>
                          <m:sty m:val="p"/>
                        </m:rPr>
                        <a:rPr lang="en-US" sz="2400" b="0" i="0" smtClean="0">
                          <a:latin typeface="Cambria Math"/>
                        </a:rPr>
                        <m:t>or</m:t>
                      </m:r>
                      <m:r>
                        <a:rPr lang="en-US" sz="2400" b="0" i="1" smtClean="0">
                          <a:latin typeface="Cambria Math"/>
                        </a:rPr>
                        <m:t> 14.29%</m:t>
                      </m:r>
                    </m:oMath>
                  </m:oMathPara>
                </a14:m>
                <a:endParaRPr lang="en-US" sz="24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22072" y="4325842"/>
                <a:ext cx="7612405" cy="1109791"/>
              </a:xfrm>
              <a:prstGeom prst="rect">
                <a:avLst/>
              </a:prstGeom>
              <a:blipFill rotWithShape="1">
                <a:blip r:embed="rId3"/>
                <a:stretch>
                  <a:fillRect/>
                </a:stretch>
              </a:blipFill>
            </p:spPr>
            <p:txBody>
              <a:bodyPr/>
              <a:lstStyle/>
              <a:p>
                <a:r>
                  <a:rPr lang="en-US">
                    <a:noFill/>
                  </a:rPr>
                  <a:t> </a:t>
                </a:r>
              </a:p>
            </p:txBody>
          </p:sp>
        </mc:Fallback>
      </mc:AlternateContent>
      <p:sp>
        <p:nvSpPr>
          <p:cNvPr id="8" name="Başlık 1"/>
          <p:cNvSpPr>
            <a:spLocks noGrp="1"/>
          </p:cNvSpPr>
          <p:nvPr>
            <p:ph type="title"/>
          </p:nvPr>
        </p:nvSpPr>
        <p:spPr>
          <a:xfrm>
            <a:off x="467544" y="548680"/>
            <a:ext cx="8229600" cy="636680"/>
          </a:xfrm>
        </p:spPr>
        <p:txBody>
          <a:bodyPr>
            <a:normAutofit/>
          </a:bodyPr>
          <a:lstStyle/>
          <a:p>
            <a:pPr marL="342900" indent="-342900" algn="ctr"/>
            <a:r>
              <a:rPr lang="en-US" altLang="en-US" sz="3200" b="1" dirty="0">
                <a:latin typeface="Times New Roman" panose="02020603050405020304" pitchFamily="18" charset="0"/>
                <a:ea typeface="ＭＳ Ｐゴシック" panose="020B0600070205080204" pitchFamily="34" charset="-128"/>
              </a:rPr>
              <a:t>Internal Rate of Return</a:t>
            </a:r>
          </a:p>
        </p:txBody>
      </p:sp>
      <p:pic>
        <p:nvPicPr>
          <p:cNvPr id="9" name="Picture 7" descr="MNYBAG"/>
          <p:cNvPicPr>
            <a:picLocks noChangeAspect="1" noChangeArrowheads="1"/>
          </p:cNvPicPr>
          <p:nvPr/>
        </p:nvPicPr>
        <p:blipFill>
          <a:blip r:embed="rId4"/>
          <a:srcRect/>
          <a:stretch>
            <a:fillRect/>
          </a:stretch>
        </p:blipFill>
        <p:spPr bwMode="auto">
          <a:xfrm>
            <a:off x="7500272" y="4961227"/>
            <a:ext cx="1368152" cy="1690447"/>
          </a:xfrm>
          <a:prstGeom prst="rect">
            <a:avLst/>
          </a:prstGeom>
          <a:noFill/>
          <a:ln w="9525">
            <a:noFill/>
            <a:miter lim="800000"/>
            <a:headEnd/>
            <a:tailEnd/>
          </a:ln>
        </p:spPr>
      </p:pic>
    </p:spTree>
    <p:extLst>
      <p:ext uri="{BB962C8B-B14F-4D97-AF65-F5344CB8AC3E}">
        <p14:creationId xmlns:p14="http://schemas.microsoft.com/office/powerpoint/2010/main" val="2656031488"/>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12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1270" name="Rectangle 5"/>
          <p:cNvSpPr>
            <a:spLocks noGrp="1" noChangeArrowheads="1"/>
          </p:cNvSpPr>
          <p:nvPr>
            <p:ph idx="1"/>
          </p:nvPr>
        </p:nvSpPr>
        <p:spPr>
          <a:xfrm>
            <a:off x="457200" y="1265566"/>
            <a:ext cx="8229600" cy="4983832"/>
          </a:xfrm>
        </p:spPr>
        <p:txBody>
          <a:bodyPr>
            <a:normAutofit/>
          </a:bodyPr>
          <a:lstStyle/>
          <a:p>
            <a:pPr marL="0" indent="0">
              <a:lnSpc>
                <a:spcPct val="150000"/>
              </a:lnSpc>
              <a:buNone/>
            </a:pPr>
            <a:r>
              <a:rPr lang="en-US" altLang="en-US" sz="2400" b="1" u="sng" dirty="0">
                <a:latin typeface="Times New Roman" panose="02020603050405020304" pitchFamily="18" charset="0"/>
                <a:cs typeface="Times New Roman" panose="02020603050405020304" pitchFamily="18" charset="0"/>
              </a:rPr>
              <a:t>Example</a:t>
            </a:r>
          </a:p>
          <a:p>
            <a:pPr marL="400050" lvl="1" indent="0">
              <a:lnSpc>
                <a:spcPct val="150000"/>
              </a:lnSpc>
              <a:buNone/>
            </a:pPr>
            <a:r>
              <a:rPr lang="en-US" altLang="en-US" dirty="0">
                <a:latin typeface="Times New Roman" panose="02020603050405020304" pitchFamily="18" charset="0"/>
                <a:cs typeface="Times New Roman" panose="02020603050405020304" pitchFamily="18" charset="0"/>
              </a:rPr>
              <a:t>You can purchase a building for $375,000. The investment will generate $25,000 in cash flows during the first three years. At the end of three years you will sell the building for $450,000. What is the IRR on this investment?</a:t>
            </a:r>
          </a:p>
        </p:txBody>
      </p:sp>
      <p:graphicFrame>
        <p:nvGraphicFramePr>
          <p:cNvPr id="139270" name="Object 2"/>
          <p:cNvGraphicFramePr>
            <a:graphicFrameLocks/>
          </p:cNvGraphicFramePr>
          <p:nvPr>
            <p:extLst>
              <p:ext uri="{D42A27DB-BD31-4B8C-83A1-F6EECF244321}">
                <p14:modId xmlns:p14="http://schemas.microsoft.com/office/powerpoint/2010/main" val="3952265736"/>
              </p:ext>
            </p:extLst>
          </p:nvPr>
        </p:nvGraphicFramePr>
        <p:xfrm>
          <a:off x="862807" y="4286620"/>
          <a:ext cx="7021562" cy="942580"/>
        </p:xfrm>
        <a:graphic>
          <a:graphicData uri="http://schemas.openxmlformats.org/presentationml/2006/ole">
            <mc:AlternateContent xmlns:mc="http://schemas.openxmlformats.org/markup-compatibility/2006">
              <mc:Choice xmlns:v="urn:schemas-microsoft-com:vml" Requires="v">
                <p:oleObj spid="_x0000_s16405" name="Equation" r:id="rId4" imgW="3162240" imgH="419040" progId="Equation.3">
                  <p:embed/>
                </p:oleObj>
              </mc:Choice>
              <mc:Fallback>
                <p:oleObj name="Equation" r:id="rId4" imgW="3162240" imgH="419040" progId="Equation.3">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807" y="4286620"/>
                        <a:ext cx="7021562" cy="942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71" name="Rectangle 7"/>
          <p:cNvSpPr>
            <a:spLocks noChangeArrowheads="1"/>
          </p:cNvSpPr>
          <p:nvPr/>
        </p:nvSpPr>
        <p:spPr bwMode="auto">
          <a:xfrm>
            <a:off x="3424237" y="5376439"/>
            <a:ext cx="2443162"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dirty="0">
                <a:latin typeface="Calibri" panose="020F0502020204030204" pitchFamily="34" charset="0"/>
              </a:rPr>
              <a:t>IRR = 12.56%</a:t>
            </a:r>
          </a:p>
        </p:txBody>
      </p:sp>
      <p:sp>
        <p:nvSpPr>
          <p:cNvPr id="10" name="Başlık 1"/>
          <p:cNvSpPr>
            <a:spLocks noGrp="1"/>
          </p:cNvSpPr>
          <p:nvPr>
            <p:ph type="title"/>
          </p:nvPr>
        </p:nvSpPr>
        <p:spPr>
          <a:xfrm>
            <a:off x="467544" y="548680"/>
            <a:ext cx="8229600" cy="636680"/>
          </a:xfrm>
        </p:spPr>
        <p:txBody>
          <a:bodyPr>
            <a:normAutofit/>
          </a:bodyPr>
          <a:lstStyle/>
          <a:p>
            <a:pPr marL="342900" indent="-342900" algn="ctr"/>
            <a:r>
              <a:rPr lang="en-US" altLang="en-US" sz="3200" b="1" dirty="0">
                <a:latin typeface="Times New Roman" panose="02020603050405020304" pitchFamily="18" charset="0"/>
                <a:ea typeface="ＭＳ Ｐゴシック" panose="020B0600070205080204" pitchFamily="34" charset="-128"/>
              </a:rPr>
              <a:t>Internal Rate of Return</a:t>
            </a:r>
          </a:p>
        </p:txBody>
      </p:sp>
      <p:pic>
        <p:nvPicPr>
          <p:cNvPr id="11" name="Picture 17" descr="j0282168"/>
          <p:cNvPicPr>
            <a:picLocks noChangeAspect="1" noChangeArrowheads="1"/>
          </p:cNvPicPr>
          <p:nvPr/>
        </p:nvPicPr>
        <p:blipFill>
          <a:blip r:embed="rId6"/>
          <a:srcRect/>
          <a:stretch>
            <a:fillRect/>
          </a:stretch>
        </p:blipFill>
        <p:spPr bwMode="auto">
          <a:xfrm>
            <a:off x="8028384" y="5300126"/>
            <a:ext cx="676111" cy="1193935"/>
          </a:xfrm>
          <a:prstGeom prst="rect">
            <a:avLst/>
          </a:prstGeom>
          <a:noFill/>
          <a:ln w="9525">
            <a:noFill/>
            <a:miter lim="800000"/>
            <a:headEnd/>
            <a:tailEnd/>
          </a:ln>
        </p:spPr>
      </p:pic>
    </p:spTree>
    <p:extLst>
      <p:ext uri="{BB962C8B-B14F-4D97-AF65-F5344CB8AC3E}">
        <p14:creationId xmlns:p14="http://schemas.microsoft.com/office/powerpoint/2010/main" val="37449155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additive="base">
                                        <p:cTn id="7" dur="500" fill="hold"/>
                                        <p:tgtEl>
                                          <p:spTgt spid="139270"/>
                                        </p:tgtEl>
                                        <p:attrNameLst>
                                          <p:attrName>ppt_x</p:attrName>
                                        </p:attrNameLst>
                                      </p:cBhvr>
                                      <p:tavLst>
                                        <p:tav tm="0">
                                          <p:val>
                                            <p:strVal val="0-#ppt_w/2"/>
                                          </p:val>
                                        </p:tav>
                                        <p:tav tm="100000">
                                          <p:val>
                                            <p:strVal val="#ppt_x"/>
                                          </p:val>
                                        </p:tav>
                                      </p:tavLst>
                                    </p:anim>
                                    <p:anim calcmode="lin" valueType="num">
                                      <p:cBhvr additive="base">
                                        <p:cTn id="8" dur="500" fill="hold"/>
                                        <p:tgtEl>
                                          <p:spTgt spid="1392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9271"/>
                                        </p:tgtEl>
                                        <p:attrNameLst>
                                          <p:attrName>style.visibility</p:attrName>
                                        </p:attrNameLst>
                                      </p:cBhvr>
                                      <p:to>
                                        <p:strVal val="visible"/>
                                      </p:to>
                                    </p:set>
                                    <p:anim calcmode="lin" valueType="num">
                                      <p:cBhvr additive="base">
                                        <p:cTn id="13" dur="500" fill="hold"/>
                                        <p:tgtEl>
                                          <p:spTgt spid="139271"/>
                                        </p:tgtEl>
                                        <p:attrNameLst>
                                          <p:attrName>ppt_x</p:attrName>
                                        </p:attrNameLst>
                                      </p:cBhvr>
                                      <p:tavLst>
                                        <p:tav tm="0">
                                          <p:val>
                                            <p:strVal val="0-#ppt_w/2"/>
                                          </p:val>
                                        </p:tav>
                                        <p:tav tm="100000">
                                          <p:val>
                                            <p:strVal val="#ppt_x"/>
                                          </p:val>
                                        </p:tav>
                                      </p:tavLst>
                                    </p:anim>
                                    <p:anim calcmode="lin" valueType="num">
                                      <p:cBhvr additive="base">
                                        <p:cTn id="14" dur="500" fill="hold"/>
                                        <p:tgtEl>
                                          <p:spTgt spid="139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12829327442\Desktop\gggggggggggggggggg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00" y="1052736"/>
            <a:ext cx="8334709"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92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aphicFrame>
        <p:nvGraphicFramePr>
          <p:cNvPr id="12290" name="Object 2"/>
          <p:cNvGraphicFramePr>
            <a:graphicFrameLocks noChangeAspect="1"/>
          </p:cNvGraphicFramePr>
          <p:nvPr>
            <p:extLst>
              <p:ext uri="{D42A27DB-BD31-4B8C-83A1-F6EECF244321}">
                <p14:modId xmlns:p14="http://schemas.microsoft.com/office/powerpoint/2010/main" val="3041563936"/>
              </p:ext>
            </p:extLst>
          </p:nvPr>
        </p:nvGraphicFramePr>
        <p:xfrm>
          <a:off x="914399" y="2133600"/>
          <a:ext cx="7742285" cy="2807568"/>
        </p:xfrm>
        <a:graphic>
          <a:graphicData uri="http://schemas.openxmlformats.org/presentationml/2006/ole">
            <mc:AlternateContent xmlns:mc="http://schemas.openxmlformats.org/markup-compatibility/2006">
              <mc:Choice xmlns:v="urn:schemas-microsoft-com:vml" Requires="v">
                <p:oleObj spid="_x0000_s15381" name="Worksheet" r:id="rId4" imgW="4409954" imgH="1609633" progId="Excel.Sheet.8">
                  <p:embed/>
                </p:oleObj>
              </mc:Choice>
              <mc:Fallback>
                <p:oleObj name="Worksheet" r:id="rId4" imgW="4409954" imgH="1609633" progId="Excel.Shee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2133600"/>
                        <a:ext cx="7742285" cy="2807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Başlık 1"/>
          <p:cNvSpPr>
            <a:spLocks noGrp="1"/>
          </p:cNvSpPr>
          <p:nvPr>
            <p:ph type="title"/>
          </p:nvPr>
        </p:nvSpPr>
        <p:spPr>
          <a:xfrm>
            <a:off x="467544" y="548680"/>
            <a:ext cx="8229600" cy="792088"/>
          </a:xfrm>
        </p:spPr>
        <p:txBody>
          <a:bodyPr>
            <a:normAutofit/>
          </a:bodyPr>
          <a:lstStyle/>
          <a:p>
            <a:pPr marL="342900" indent="-342900" algn="ctr"/>
            <a:r>
              <a:rPr lang="en-US" altLang="en-US" sz="3200" b="1" dirty="0">
                <a:latin typeface="Times New Roman" panose="02020603050405020304" pitchFamily="18" charset="0"/>
                <a:ea typeface="ＭＳ Ｐゴシック" panose="020B0600070205080204" pitchFamily="34" charset="-128"/>
              </a:rPr>
              <a:t>Internal Rate of Return</a:t>
            </a:r>
          </a:p>
        </p:txBody>
      </p:sp>
      <p:pic>
        <p:nvPicPr>
          <p:cNvPr id="8" name="Picture 4"/>
          <p:cNvPicPr>
            <a:picLocks noChangeAspect="1" noChangeArrowheads="1"/>
          </p:cNvPicPr>
          <p:nvPr/>
        </p:nvPicPr>
        <p:blipFill>
          <a:blip r:embed="rId6"/>
          <a:srcRect/>
          <a:stretch>
            <a:fillRect/>
          </a:stretch>
        </p:blipFill>
        <p:spPr bwMode="auto">
          <a:xfrm>
            <a:off x="7201830" y="5099960"/>
            <a:ext cx="1855195" cy="1377040"/>
          </a:xfrm>
          <a:prstGeom prst="rect">
            <a:avLst/>
          </a:prstGeom>
          <a:noFill/>
          <a:ln w="9525">
            <a:noFill/>
            <a:miter lim="800000"/>
            <a:headEnd/>
            <a:tailEnd/>
          </a:ln>
        </p:spPr>
      </p:pic>
    </p:spTree>
    <p:extLst>
      <p:ext uri="{BB962C8B-B14F-4D97-AF65-F5344CB8AC3E}">
        <p14:creationId xmlns:p14="http://schemas.microsoft.com/office/powerpoint/2010/main" val="3468203819"/>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159496"/>
          </a:xfrm>
        </p:spPr>
        <p:txBody>
          <a:bodyPr>
            <a:normAutofit/>
          </a:bodyPr>
          <a:lstStyle/>
          <a:p>
            <a:pPr marL="0" indent="0" algn="just">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r>
              <a:rPr lang="tr-TR" b="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a:t>
            </a:r>
            <a:r>
              <a:rPr lang="en-US" dirty="0" err="1" smtClean="0">
                <a:latin typeface="Times New Roman" panose="02020603050405020304" pitchFamily="18" charset="0"/>
                <a:cs typeface="Times New Roman" panose="02020603050405020304" pitchFamily="18" charset="0"/>
              </a:rPr>
              <a:t>uppose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you are offered an investment opportunity that </a:t>
            </a:r>
            <a:r>
              <a:rPr lang="en-US" dirty="0" smtClean="0">
                <a:latin typeface="Times New Roman" panose="02020603050405020304" pitchFamily="18" charset="0"/>
                <a:cs typeface="Times New Roman" panose="02020603050405020304" pitchFamily="18" charset="0"/>
              </a:rPr>
              <a:t>requires </a:t>
            </a:r>
            <a:r>
              <a:rPr lang="en-US" dirty="0">
                <a:latin typeface="Times New Roman" panose="02020603050405020304" pitchFamily="18" charset="0"/>
                <a:cs typeface="Times New Roman" panose="02020603050405020304" pitchFamily="18" charset="0"/>
              </a:rPr>
              <a:t>you to put up $50,000 and has expected cash inflows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$28,809.52 after one year and $28,809.52 after two years. We can evaluate this opportunity using the following time line: </a:t>
            </a: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algn="just"/>
            <a:endParaRPr lang="tr-TR" dirty="0" smtClean="0">
              <a:latin typeface="Times New Roman" pitchFamily="18" charset="0"/>
              <a:cs typeface="Times New Roman" pitchFamily="18" charset="0"/>
            </a:endParaRPr>
          </a:p>
          <a:p>
            <a:pPr marL="0" indent="0">
              <a:buNone/>
            </a:pPr>
            <a:endParaRPr lang="en-US" b="1" u="sng" dirty="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Internal Rate of Return</a:t>
            </a:r>
            <a:endParaRPr lang="en-US" sz="3200" b="1" dirty="0"/>
          </a:p>
        </p:txBody>
      </p:sp>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25" t="55159" r="39092" b="32500"/>
          <a:stretch/>
        </p:blipFill>
        <p:spPr bwMode="auto">
          <a:xfrm>
            <a:off x="440354" y="4034970"/>
            <a:ext cx="8427995" cy="126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k3f4rynh[1]"/>
          <p:cNvPicPr>
            <a:picLocks noChangeAspect="1" noChangeArrowheads="1"/>
          </p:cNvPicPr>
          <p:nvPr/>
        </p:nvPicPr>
        <p:blipFill>
          <a:blip r:embed="rId3"/>
          <a:srcRect/>
          <a:stretch>
            <a:fillRect/>
          </a:stretch>
        </p:blipFill>
        <p:spPr bwMode="auto">
          <a:xfrm>
            <a:off x="7639862" y="5517232"/>
            <a:ext cx="1037469" cy="792087"/>
          </a:xfrm>
          <a:prstGeom prst="rect">
            <a:avLst/>
          </a:prstGeom>
          <a:noFill/>
          <a:ln w="9525">
            <a:noFill/>
            <a:miter lim="800000"/>
            <a:headEnd/>
            <a:tailEnd/>
          </a:ln>
        </p:spPr>
      </p:pic>
    </p:spTree>
    <p:extLst>
      <p:ext uri="{BB962C8B-B14F-4D97-AF65-F5344CB8AC3E}">
        <p14:creationId xmlns:p14="http://schemas.microsoft.com/office/powerpoint/2010/main" val="26836413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85360"/>
            <a:ext cx="8229600" cy="5386912"/>
          </a:xfrm>
        </p:spPr>
        <p:txBody>
          <a:bodyPr>
            <a:normAutofit/>
          </a:bodyPr>
          <a:lstStyle/>
          <a:p>
            <a:pPr algn="just"/>
            <a:r>
              <a:rPr lang="tr-TR" sz="2400" b="1" u="sng" dirty="0" err="1" smtClean="0">
                <a:latin typeface="Times New Roman" panose="02020603050405020304" pitchFamily="18" charset="0"/>
                <a:cs typeface="Times New Roman" panose="02020603050405020304" pitchFamily="18" charset="0"/>
              </a:rPr>
              <a:t>Example</a:t>
            </a:r>
            <a:r>
              <a:rPr lang="tr-TR" sz="2400" b="1" u="sng"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return on this investment is the discount rate that causes the present values of the $28,809.52 cash inflows to equal the present value of the $50,000 cash outflow: </a:t>
            </a:r>
            <a:endParaRPr lang="tr-TR" sz="24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itchFamily="18" charset="0"/>
              <a:cs typeface="Times New Roman" pitchFamily="18" charset="0"/>
            </a:endParaRPr>
          </a:p>
          <a:p>
            <a:pPr marL="0" indent="0" algn="just">
              <a:buNone/>
            </a:pPr>
            <a:endParaRPr lang="en-US" sz="2400" b="1" u="sng" dirty="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Internal Rate of Return</a:t>
            </a:r>
            <a:endParaRPr lang="en-US" sz="3200" b="1" dirty="0"/>
          </a:p>
        </p:txBody>
      </p:sp>
      <p:pic>
        <p:nvPicPr>
          <p:cNvPr id="40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55" t="29166" r="48909" b="14087"/>
          <a:stretch/>
        </p:blipFill>
        <p:spPr bwMode="auto">
          <a:xfrm>
            <a:off x="1451428" y="2492896"/>
            <a:ext cx="6504948" cy="379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5837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85360"/>
            <a:ext cx="8229600" cy="5386912"/>
          </a:xfrm>
        </p:spPr>
        <p:txBody>
          <a:bodyPr>
            <a:normAutofit/>
          </a:bodyPr>
          <a:lstStyle/>
          <a:p>
            <a:pPr algn="just"/>
            <a:r>
              <a:rPr lang="tr-TR" sz="2000" dirty="0" smtClean="0">
                <a:latin typeface="Times New Roman" panose="02020603050405020304" pitchFamily="18" charset="0"/>
                <a:cs typeface="Times New Roman" panose="02020603050405020304" pitchFamily="18" charset="0"/>
              </a:rPr>
              <a:t>W</a:t>
            </a:r>
            <a:r>
              <a:rPr lang="en-US" sz="2000" dirty="0" smtClean="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can use the tables to determine </a:t>
            </a:r>
            <a:r>
              <a:rPr lang="en-US" sz="2000" i="1"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where </a:t>
            </a:r>
            <a:r>
              <a:rPr lang="en-US" sz="2000" i="1" dirty="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is the number of cash flows. Using the present value annuity table or a calculator annuity function, </a:t>
            </a:r>
            <a:r>
              <a:rPr lang="en-US" sz="2000" i="1" dirty="0" err="1">
                <a:latin typeface="Times New Roman" panose="02020603050405020304" pitchFamily="18" charset="0"/>
                <a:cs typeface="Times New Roman" panose="02020603050405020304" pitchFamily="18" charset="0"/>
              </a:rPr>
              <a:t>i</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10%. The yield on this investment is therefore 10% per year. </a:t>
            </a: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b="1" u="sng" dirty="0" err="1" smtClean="0">
                <a:latin typeface="Times New Roman" panose="02020603050405020304" pitchFamily="18" charset="0"/>
                <a:cs typeface="Times New Roman" panose="02020603050405020304" pitchFamily="18" charset="0"/>
              </a:rPr>
              <a:t>Example</a:t>
            </a:r>
            <a:r>
              <a:rPr lang="tr-TR" sz="2000" b="1" u="sng"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Let’s look at this problem from a different angle, so we can see the relation between the net present value and the internal rate of return. Calculate the net present value of this investment at 10% per year: </a:t>
            </a:r>
            <a:endParaRPr lang="tr-TR" sz="20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a:latin typeface="Times New Roman" panose="02020603050405020304" pitchFamily="18" charset="0"/>
              <a:cs typeface="Times New Roman" panose="02020603050405020304" pitchFamily="18" charset="0"/>
            </a:endParaRPr>
          </a:p>
          <a:p>
            <a:pPr marL="0" indent="0" algn="just">
              <a:buNone/>
            </a:pPr>
            <a:endParaRPr lang="tr-TR" sz="24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a:latin typeface="Times New Roman" panose="02020603050405020304" pitchFamily="18" charset="0"/>
              <a:cs typeface="Times New Roman" panose="02020603050405020304" pitchFamily="18" charset="0"/>
            </a:endParaRPr>
          </a:p>
          <a:p>
            <a:endParaRPr lang="en-US" sz="2400" dirty="0"/>
          </a:p>
          <a:p>
            <a:pPr algn="just"/>
            <a:r>
              <a:rPr lang="en-US" sz="2200" dirty="0">
                <a:latin typeface="Times New Roman" panose="02020603050405020304" pitchFamily="18" charset="0"/>
                <a:cs typeface="Times New Roman" panose="02020603050405020304" pitchFamily="18" charset="0"/>
              </a:rPr>
              <a:t>Therefore, the net present value of the investment is zero, when cash flows are discounted at the yield. </a:t>
            </a:r>
            <a:endParaRPr lang="tr-TR" sz="2200" b="1" u="sng" dirty="0" smtClean="0">
              <a:latin typeface="Times New Roman" panose="02020603050405020304" pitchFamily="18" charset="0"/>
              <a:cs typeface="Times New Roman" panose="02020603050405020304" pitchFamily="18" charset="0"/>
            </a:endParaRPr>
          </a:p>
          <a:p>
            <a:pPr marL="0" indent="0" algn="just">
              <a:buNone/>
            </a:pPr>
            <a:endParaRPr lang="tr-TR" sz="2400" b="1" u="sng"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itchFamily="18" charset="0"/>
              <a:cs typeface="Times New Roman" pitchFamily="18" charset="0"/>
            </a:endParaRPr>
          </a:p>
          <a:p>
            <a:pPr marL="0" indent="0" algn="just">
              <a:buNone/>
            </a:pPr>
            <a:endParaRPr lang="en-US" sz="2400" b="1" u="sng" dirty="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Internal Rate of Return</a:t>
            </a:r>
            <a:endParaRPr lang="en-US" sz="3200" b="1" dirty="0"/>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4" t="53770" r="46455" b="34615"/>
          <a:stretch/>
        </p:blipFill>
        <p:spPr bwMode="auto">
          <a:xfrm>
            <a:off x="2090056" y="3933370"/>
            <a:ext cx="4876801" cy="136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915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159496"/>
          </a:xfrm>
        </p:spPr>
        <p:txBody>
          <a:bodyPr>
            <a:normAutofit fontScale="85000" lnSpcReduction="20000"/>
          </a:bodyPr>
          <a:lstStyle/>
          <a:p>
            <a:pPr marL="0" indent="0">
              <a:buNone/>
            </a:pPr>
            <a:r>
              <a:rPr lang="tr-TR" b="1" u="sng" dirty="0" err="1" smtClean="0">
                <a:latin typeface="Times New Roman" panose="02020603050405020304" pitchFamily="18" charset="0"/>
                <a:cs typeface="Times New Roman" panose="02020603050405020304" pitchFamily="18" charset="0"/>
              </a:rPr>
              <a:t>Example</a:t>
            </a:r>
            <a:r>
              <a:rPr lang="tr-TR" b="1" u="sng" dirty="0" smtClean="0">
                <a:latin typeface="Times New Roman" panose="02020603050405020304" pitchFamily="18" charset="0"/>
                <a:cs typeface="Times New Roman" panose="02020603050405020304" pitchFamily="18" charset="0"/>
              </a:rPr>
              <a:t>:</a:t>
            </a: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buNone/>
            </a:pPr>
            <a:endParaRPr lang="tr-TR" b="1" u="sng" dirty="0" smtClean="0">
              <a:latin typeface="Times New Roman" panose="02020603050405020304" pitchFamily="18" charset="0"/>
              <a:cs typeface="Times New Roman" panose="02020603050405020304" pitchFamily="18" charset="0"/>
            </a:endParaRPr>
          </a:p>
          <a:p>
            <a:pPr marL="0" indent="0" algn="just">
              <a:buNone/>
            </a:pPr>
            <a:endParaRPr lang="tr-TR" b="1" u="sng" dirty="0" smtClean="0">
              <a:latin typeface="Times New Roman" panose="02020603050405020304" pitchFamily="18" charset="0"/>
              <a:cs typeface="Times New Roman" panose="02020603050405020304" pitchFamily="18" charset="0"/>
            </a:endParaRPr>
          </a:p>
          <a:p>
            <a:pPr algn="just">
              <a:buNone/>
            </a:pPr>
            <a:r>
              <a:rPr lang="en-US" sz="2300" dirty="0" smtClean="0">
                <a:latin typeface="Times New Roman" pitchFamily="18" charset="0"/>
                <a:ea typeface="Tahoma" pitchFamily="34" charset="0"/>
                <a:cs typeface="Times New Roman" pitchFamily="18" charset="0"/>
              </a:rPr>
              <a:t>NPV = –$6,750 + $4,500 / (1 + 0) + $4,500 / (1 + 0)</a:t>
            </a:r>
            <a:r>
              <a:rPr lang="en-US" sz="2300" baseline="30000" dirty="0" smtClean="0">
                <a:latin typeface="Times New Roman" pitchFamily="18" charset="0"/>
                <a:ea typeface="Tahoma" pitchFamily="34" charset="0"/>
                <a:cs typeface="Times New Roman" pitchFamily="18" charset="0"/>
              </a:rPr>
              <a:t>2</a:t>
            </a:r>
            <a:r>
              <a:rPr lang="en-US" sz="2300" dirty="0" smtClean="0">
                <a:latin typeface="Times New Roman" pitchFamily="18" charset="0"/>
                <a:ea typeface="Tahoma" pitchFamily="34" charset="0"/>
                <a:cs typeface="Times New Roman" pitchFamily="18" charset="0"/>
              </a:rPr>
              <a:t> </a:t>
            </a:r>
            <a:endParaRPr lang="tr-TR" sz="2300" dirty="0" smtClean="0">
              <a:latin typeface="Times New Roman" pitchFamily="18" charset="0"/>
              <a:ea typeface="Tahoma" pitchFamily="34" charset="0"/>
              <a:cs typeface="Times New Roman" pitchFamily="18" charset="0"/>
            </a:endParaRPr>
          </a:p>
          <a:p>
            <a:pPr algn="just">
              <a:buNone/>
            </a:pPr>
            <a:r>
              <a:rPr lang="tr-TR" sz="2300" dirty="0" smtClean="0">
                <a:latin typeface="Times New Roman" pitchFamily="18" charset="0"/>
                <a:ea typeface="Tahoma" pitchFamily="34" charset="0"/>
                <a:cs typeface="Times New Roman" pitchFamily="18" charset="0"/>
              </a:rPr>
              <a:t>            </a:t>
            </a:r>
            <a:r>
              <a:rPr lang="en-US" sz="2300" dirty="0" smtClean="0">
                <a:latin typeface="Times New Roman" pitchFamily="18" charset="0"/>
                <a:ea typeface="Tahoma" pitchFamily="34" charset="0"/>
                <a:cs typeface="Times New Roman" pitchFamily="18" charset="0"/>
              </a:rPr>
              <a:t>= $15,750</a:t>
            </a:r>
            <a:endParaRPr lang="tr-TR" sz="2300" dirty="0" smtClean="0">
              <a:latin typeface="Times New Roman" pitchFamily="18" charset="0"/>
              <a:ea typeface="Tahoma" pitchFamily="34" charset="0"/>
              <a:cs typeface="Times New Roman" pitchFamily="18" charset="0"/>
            </a:endParaRPr>
          </a:p>
          <a:p>
            <a:pPr algn="just">
              <a:buNone/>
            </a:pPr>
            <a:r>
              <a:rPr lang="en-US" sz="2300" dirty="0" smtClean="0">
                <a:latin typeface="Times New Roman" pitchFamily="18" charset="0"/>
                <a:ea typeface="Tahoma" pitchFamily="34" charset="0"/>
                <a:cs typeface="Times New Roman" pitchFamily="18" charset="0"/>
              </a:rPr>
              <a:t>NPV = –$6,750 + $4,500 / (1 + .50) + $4,500 / (1 + .50)</a:t>
            </a:r>
            <a:r>
              <a:rPr lang="en-US" sz="2300" baseline="30000" dirty="0" smtClean="0">
                <a:latin typeface="Times New Roman" pitchFamily="18" charset="0"/>
                <a:ea typeface="Tahoma" pitchFamily="34" charset="0"/>
                <a:cs typeface="Times New Roman" pitchFamily="18" charset="0"/>
              </a:rPr>
              <a:t>2 </a:t>
            </a:r>
            <a:endParaRPr lang="tr-TR" sz="2300" baseline="30000" dirty="0" smtClean="0">
              <a:latin typeface="Times New Roman" pitchFamily="18" charset="0"/>
              <a:ea typeface="Tahoma" pitchFamily="34" charset="0"/>
              <a:cs typeface="Times New Roman" pitchFamily="18" charset="0"/>
            </a:endParaRPr>
          </a:p>
          <a:p>
            <a:pPr algn="just">
              <a:buNone/>
            </a:pPr>
            <a:r>
              <a:rPr lang="tr-TR" sz="2300" baseline="30000" dirty="0" smtClean="0">
                <a:latin typeface="Times New Roman" pitchFamily="18" charset="0"/>
                <a:ea typeface="Tahoma" pitchFamily="34" charset="0"/>
                <a:cs typeface="Times New Roman" pitchFamily="18" charset="0"/>
              </a:rPr>
              <a:t>                   </a:t>
            </a:r>
            <a:r>
              <a:rPr lang="en-US" sz="2300" dirty="0" smtClean="0">
                <a:latin typeface="Times New Roman" pitchFamily="18" charset="0"/>
                <a:ea typeface="Tahoma" pitchFamily="34" charset="0"/>
                <a:cs typeface="Times New Roman" pitchFamily="18" charset="0"/>
              </a:rPr>
              <a:t>= $4,250</a:t>
            </a:r>
            <a:endParaRPr lang="tr-TR" sz="2300" dirty="0" smtClean="0">
              <a:latin typeface="Times New Roman" pitchFamily="18" charset="0"/>
              <a:ea typeface="Tahoma" pitchFamily="34" charset="0"/>
              <a:cs typeface="Times New Roman" pitchFamily="18" charset="0"/>
            </a:endParaRPr>
          </a:p>
          <a:p>
            <a:pPr algn="just">
              <a:buNone/>
            </a:pPr>
            <a:r>
              <a:rPr lang="en-US" sz="2300" dirty="0" smtClean="0">
                <a:latin typeface="Times New Roman" pitchFamily="18" charset="0"/>
                <a:ea typeface="Tahoma" pitchFamily="34" charset="0"/>
                <a:cs typeface="Times New Roman" pitchFamily="18" charset="0"/>
              </a:rPr>
              <a:t>NPV = –$6,750 + $4,500 / (1 + 1) + $4,500 / (1 + 1)</a:t>
            </a:r>
            <a:r>
              <a:rPr lang="en-US" sz="2300" baseline="30000" dirty="0" smtClean="0">
                <a:latin typeface="Times New Roman" pitchFamily="18" charset="0"/>
                <a:ea typeface="Tahoma" pitchFamily="34" charset="0"/>
                <a:cs typeface="Times New Roman" pitchFamily="18" charset="0"/>
              </a:rPr>
              <a:t>2</a:t>
            </a:r>
            <a:r>
              <a:rPr lang="tr-TR" sz="2300" baseline="30000" dirty="0" smtClean="0">
                <a:latin typeface="Times New Roman" pitchFamily="18" charset="0"/>
                <a:ea typeface="Tahoma" pitchFamily="34" charset="0"/>
                <a:cs typeface="Times New Roman" pitchFamily="18" charset="0"/>
              </a:rPr>
              <a:t> </a:t>
            </a:r>
            <a:r>
              <a:rPr lang="en-US" sz="2300" baseline="30000" dirty="0" smtClean="0">
                <a:latin typeface="Times New Roman" pitchFamily="18" charset="0"/>
                <a:ea typeface="Tahoma" pitchFamily="34" charset="0"/>
                <a:cs typeface="Times New Roman" pitchFamily="18" charset="0"/>
              </a:rPr>
              <a:t> </a:t>
            </a:r>
            <a:r>
              <a:rPr lang="en-US" sz="2300" dirty="0" smtClean="0">
                <a:latin typeface="Times New Roman" pitchFamily="18" charset="0"/>
                <a:ea typeface="Tahoma" pitchFamily="34" charset="0"/>
                <a:cs typeface="Times New Roman" pitchFamily="18" charset="0"/>
              </a:rPr>
              <a:t>= $0</a:t>
            </a:r>
            <a:endParaRPr lang="tr-TR" sz="2300" dirty="0" smtClean="0">
              <a:latin typeface="Times New Roman" pitchFamily="18" charset="0"/>
              <a:ea typeface="Tahoma" pitchFamily="34" charset="0"/>
              <a:cs typeface="Times New Roman" pitchFamily="18" charset="0"/>
            </a:endParaRPr>
          </a:p>
          <a:p>
            <a:pPr algn="just"/>
            <a:endParaRPr lang="tr-TR" sz="2300" dirty="0" smtClean="0">
              <a:latin typeface="Times New Roman" pitchFamily="18" charset="0"/>
              <a:ea typeface="Tahoma" pitchFamily="34" charset="0"/>
              <a:cs typeface="Times New Roman" pitchFamily="18" charset="0"/>
            </a:endParaRPr>
          </a:p>
          <a:p>
            <a:pPr algn="just"/>
            <a:r>
              <a:rPr lang="en-US" sz="2300" dirty="0" smtClean="0">
                <a:latin typeface="Times New Roman" pitchFamily="18" charset="0"/>
                <a:ea typeface="Tahoma" pitchFamily="34" charset="0"/>
                <a:cs typeface="Times New Roman" pitchFamily="18" charset="0"/>
              </a:rPr>
              <a:t>100%; NPV = 0 when the discount rate is 100 percent</a:t>
            </a:r>
            <a:r>
              <a:rPr lang="tr-TR" sz="2300" dirty="0" smtClean="0">
                <a:latin typeface="Times New Roman" pitchFamily="18" charset="0"/>
                <a:ea typeface="Tahoma" pitchFamily="34" charset="0"/>
                <a:cs typeface="Times New Roman" pitchFamily="18" charset="0"/>
              </a:rPr>
              <a:t>.</a:t>
            </a:r>
          </a:p>
          <a:p>
            <a:pPr algn="just"/>
            <a:endParaRPr lang="tr-TR" dirty="0" smtClean="0">
              <a:latin typeface="Times New Roman" pitchFamily="18" charset="0"/>
              <a:cs typeface="Times New Roman" pitchFamily="18" charset="0"/>
            </a:endParaRPr>
          </a:p>
          <a:p>
            <a:pPr marL="0" indent="0">
              <a:buNone/>
            </a:pPr>
            <a:endParaRPr lang="en-US" b="1" u="sng" dirty="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539552" y="548680"/>
            <a:ext cx="8229600" cy="6366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dirty="0" smtClean="0">
                <a:latin typeface="Times New Roman" panose="02020603050405020304" pitchFamily="18" charset="0"/>
                <a:ea typeface="ＭＳ Ｐゴシック" panose="020B0600070205080204" pitchFamily="34" charset="-128"/>
              </a:rPr>
              <a:t>Internal Rate of Return</a:t>
            </a:r>
            <a:endParaRPr lang="en-US" sz="3200" b="1" dirty="0"/>
          </a:p>
        </p:txBody>
      </p:sp>
      <p:pic>
        <p:nvPicPr>
          <p:cNvPr id="87042" name="Picture 2"/>
          <p:cNvPicPr>
            <a:picLocks noChangeAspect="1" noChangeArrowheads="1"/>
          </p:cNvPicPr>
          <p:nvPr/>
        </p:nvPicPr>
        <p:blipFill>
          <a:blip r:embed="rId2"/>
          <a:srcRect l="13726" t="14648" r="34663" b="58008"/>
          <a:stretch>
            <a:fillRect/>
          </a:stretch>
        </p:blipFill>
        <p:spPr bwMode="auto">
          <a:xfrm>
            <a:off x="1928794" y="1357298"/>
            <a:ext cx="6500858" cy="2428892"/>
          </a:xfrm>
          <a:prstGeom prst="rect">
            <a:avLst/>
          </a:prstGeom>
          <a:noFill/>
          <a:ln w="9525">
            <a:noFill/>
            <a:miter lim="800000"/>
            <a:headEnd/>
            <a:tailEnd/>
          </a:ln>
          <a:effectLst/>
        </p:spPr>
      </p:pic>
      <p:pic>
        <p:nvPicPr>
          <p:cNvPr id="87043" name="Picture 3" descr="C:\Users\lenovo\Desktop\business-and-finance-glyph-8-20-512.png"/>
          <p:cNvPicPr>
            <a:picLocks noChangeAspect="1" noChangeArrowheads="1"/>
          </p:cNvPicPr>
          <p:nvPr/>
        </p:nvPicPr>
        <p:blipFill>
          <a:blip r:embed="rId3"/>
          <a:srcRect/>
          <a:stretch>
            <a:fillRect/>
          </a:stretch>
        </p:blipFill>
        <p:spPr bwMode="auto">
          <a:xfrm>
            <a:off x="7572396" y="4929198"/>
            <a:ext cx="1357290" cy="1550382"/>
          </a:xfrm>
          <a:prstGeom prst="rect">
            <a:avLst/>
          </a:prstGeom>
          <a:noFill/>
        </p:spPr>
      </p:pic>
    </p:spTree>
    <p:extLst>
      <p:ext uri="{BB962C8B-B14F-4D97-AF65-F5344CB8AC3E}">
        <p14:creationId xmlns:p14="http://schemas.microsoft.com/office/powerpoint/2010/main" val="17636906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564672"/>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Modıfıed Internal Rate </a:t>
            </a:r>
            <a:r>
              <a:rPr lang="tr-TR" sz="2400" b="1" dirty="0" smtClean="0">
                <a:latin typeface="Times New Roman" panose="02020603050405020304" pitchFamily="18" charset="0"/>
                <a:cs typeface="Times New Roman" panose="02020603050405020304" pitchFamily="18" charset="0"/>
              </a:rPr>
              <a:t>o</a:t>
            </a:r>
            <a:r>
              <a:rPr lang="en-US" sz="2400" b="1" dirty="0" smtClean="0">
                <a:latin typeface="Times New Roman" panose="02020603050405020304" pitchFamily="18" charset="0"/>
                <a:cs typeface="Times New Roman" panose="02020603050405020304" pitchFamily="18" charset="0"/>
              </a:rPr>
              <a:t>f Return Technıque </a:t>
            </a:r>
            <a:endParaRPr lang="en-US"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196752"/>
            <a:ext cx="8229600" cy="5127848"/>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Let’s </a:t>
            </a:r>
            <a:r>
              <a:rPr lang="en-US" sz="2400" dirty="0">
                <a:latin typeface="Times New Roman" panose="02020603050405020304" pitchFamily="18" charset="0"/>
                <a:cs typeface="Times New Roman" panose="02020603050405020304" pitchFamily="18" charset="0"/>
              </a:rPr>
              <a:t>look again at A’s IRR of 28.65% per year. This means that, when the first $400,000 comes into the firm, it is reinvested at 28.65% per year for four more periods, when the second $400,000 comes into the firm, it is reinvested at 28.65% per year for three more periods, and so on. If you reinvested all of A’s cash inflows at the IRR of 28.65% (that is, you had other investments with the same 28.65% yield) you would have by the end of the project: </a:t>
            </a:r>
          </a:p>
        </p:txBody>
      </p:sp>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75" t="57143" r="36527" b="17460"/>
          <a:stretch/>
        </p:blipFill>
        <p:spPr bwMode="auto">
          <a:xfrm>
            <a:off x="1259632" y="4367088"/>
            <a:ext cx="6828155" cy="194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2158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564672"/>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Modıfıed Internal Rate </a:t>
            </a:r>
            <a:r>
              <a:rPr lang="tr-TR" sz="2400" b="1" dirty="0" smtClean="0">
                <a:latin typeface="Times New Roman" panose="02020603050405020304" pitchFamily="18" charset="0"/>
                <a:cs typeface="Times New Roman" panose="02020603050405020304" pitchFamily="18" charset="0"/>
              </a:rPr>
              <a:t>o</a:t>
            </a:r>
            <a:r>
              <a:rPr lang="en-US" sz="2400" b="1" dirty="0" smtClean="0">
                <a:latin typeface="Times New Roman" panose="02020603050405020304" pitchFamily="18" charset="0"/>
                <a:cs typeface="Times New Roman" panose="02020603050405020304" pitchFamily="18" charset="0"/>
              </a:rPr>
              <a:t>f Return Technıque </a:t>
            </a:r>
            <a:endParaRPr lang="en-US"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196752"/>
            <a:ext cx="8229600" cy="5127848"/>
          </a:xfrm>
        </p:spPr>
        <p:txBody>
          <a:bodyPr>
            <a:norm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Investing </a:t>
            </a:r>
            <a:r>
              <a:rPr lang="en-US" sz="2000" dirty="0">
                <a:latin typeface="Times New Roman" panose="02020603050405020304" pitchFamily="18" charset="0"/>
                <a:cs typeface="Times New Roman" panose="02020603050405020304" pitchFamily="18" charset="0"/>
              </a:rPr>
              <a:t>$1,000,000 in A contributes $3,524,057 to the future value of the firm in the fifth year, providing a return on the investment of 28.65% per year. Let FV = $3,524,057, PV = $1,000,000, and </a:t>
            </a:r>
            <a:r>
              <a:rPr lang="en-US" sz="2000" i="1" dirty="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 5. Using the basic valuation equation </a:t>
            </a:r>
          </a:p>
          <a:p>
            <a:pPr marL="0" indent="0" algn="ctr">
              <a:lnSpc>
                <a:spcPct val="150000"/>
              </a:lnSpc>
              <a:buNone/>
            </a:pPr>
            <a:r>
              <a:rPr lang="en-US" sz="2000" dirty="0">
                <a:latin typeface="Times New Roman" panose="02020603050405020304" pitchFamily="18" charset="0"/>
                <a:cs typeface="Times New Roman" panose="02020603050405020304" pitchFamily="18" charset="0"/>
              </a:rPr>
              <a:t>FV = PV(1 + </a:t>
            </a:r>
            <a:r>
              <a:rPr lang="en-US" sz="2000" i="1"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r>
              <a:rPr lang="en-US" sz="2000" i="1" baseline="30000" dirty="0">
                <a:latin typeface="Times New Roman" panose="02020603050405020304" pitchFamily="18" charset="0"/>
                <a:cs typeface="Times New Roman" panose="02020603050405020304" pitchFamily="18" charset="0"/>
              </a:rPr>
              <a:t>n </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and substituting the known values for FV, PV, and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and the </a:t>
            </a: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the IRR is, </a:t>
            </a:r>
            <a:endParaRPr lang="tr-TR" sz="2000" dirty="0" smtClean="0">
              <a:latin typeface="Times New Roman" panose="02020603050405020304" pitchFamily="18" charset="0"/>
              <a:cs typeface="Times New Roman" panose="02020603050405020304" pitchFamily="18" charset="0"/>
            </a:endParaRPr>
          </a:p>
          <a:p>
            <a:pPr marL="0" indent="0" algn="ctr">
              <a:lnSpc>
                <a:spcPct val="150000"/>
              </a:lnSpc>
              <a:buNone/>
            </a:pP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3,524,057 = $1,000,000(1 + </a:t>
            </a:r>
            <a:r>
              <a:rPr lang="en-US" sz="2000" i="1"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rPr>
              <a:t>5 </a:t>
            </a:r>
            <a:endParaRPr lang="tr-TR" sz="2000" dirty="0">
              <a:latin typeface="Times New Roman" panose="02020603050405020304" pitchFamily="18" charset="0"/>
              <a:cs typeface="Times New Roman" panose="02020603050405020304" pitchFamily="18" charset="0"/>
            </a:endParaRPr>
          </a:p>
          <a:p>
            <a:pPr marL="0" indent="0" algn="ctr">
              <a:lnSpc>
                <a:spcPct val="150000"/>
              </a:lnSpc>
              <a:buNone/>
            </a:pPr>
            <a:r>
              <a:rPr lang="en-US" sz="2000" i="1" dirty="0" err="1" smtClean="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28.65% per year </a:t>
            </a:r>
            <a:endParaRPr lang="tr-TR"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by using financial math to solve for the annual return, </a:t>
            </a:r>
            <a:r>
              <a:rPr lang="en-US" sz="2000" i="1"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we have assumed that the cash inflows are reinvested at the IRR. </a:t>
            </a:r>
          </a:p>
        </p:txBody>
      </p:sp>
    </p:spTree>
    <p:extLst>
      <p:ext uri="{BB962C8B-B14F-4D97-AF65-F5344CB8AC3E}">
        <p14:creationId xmlns:p14="http://schemas.microsoft.com/office/powerpoint/2010/main" val="28310426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564672"/>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Modıfıed Internal Rate </a:t>
            </a:r>
            <a:r>
              <a:rPr lang="tr-TR" sz="2400" b="1" dirty="0" smtClean="0">
                <a:latin typeface="Times New Roman" panose="02020603050405020304" pitchFamily="18" charset="0"/>
                <a:cs typeface="Times New Roman" panose="02020603050405020304" pitchFamily="18" charset="0"/>
              </a:rPr>
              <a:t>o</a:t>
            </a:r>
            <a:r>
              <a:rPr lang="en-US" sz="2400" b="1" dirty="0" smtClean="0">
                <a:latin typeface="Times New Roman" panose="02020603050405020304" pitchFamily="18" charset="0"/>
                <a:cs typeface="Times New Roman" panose="02020603050405020304" pitchFamily="18" charset="0"/>
              </a:rPr>
              <a:t>f Return Technıque </a:t>
            </a:r>
            <a:endParaRPr lang="en-US" sz="2400" dirty="0">
              <a:latin typeface="Times New Roman" panose="02020603050405020304" pitchFamily="18" charset="0"/>
              <a:cs typeface="Times New Roman" panose="02020603050405020304" pitchFamily="18" charset="0"/>
            </a:endParaRPr>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55" t="30754" r="34184" b="44423"/>
          <a:stretch/>
        </p:blipFill>
        <p:spPr bwMode="auto">
          <a:xfrm>
            <a:off x="395536" y="1412776"/>
            <a:ext cx="846085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3riy3ajl[1]"/>
          <p:cNvPicPr>
            <a:picLocks noChangeAspect="1" noChangeArrowheads="1"/>
          </p:cNvPicPr>
          <p:nvPr/>
        </p:nvPicPr>
        <p:blipFill>
          <a:blip r:embed="rId3"/>
          <a:srcRect/>
          <a:stretch>
            <a:fillRect/>
          </a:stretch>
        </p:blipFill>
        <p:spPr bwMode="auto">
          <a:xfrm>
            <a:off x="7450129" y="5229200"/>
            <a:ext cx="1385219" cy="1154956"/>
          </a:xfrm>
          <a:prstGeom prst="rect">
            <a:avLst/>
          </a:prstGeom>
          <a:noFill/>
          <a:ln w="9525">
            <a:noFill/>
            <a:miter lim="800000"/>
            <a:headEnd/>
            <a:tailEnd/>
          </a:ln>
        </p:spPr>
      </p:pic>
    </p:spTree>
    <p:extLst>
      <p:ext uri="{BB962C8B-B14F-4D97-AF65-F5344CB8AC3E}">
        <p14:creationId xmlns:p14="http://schemas.microsoft.com/office/powerpoint/2010/main" val="10950589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564672"/>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Modıfıed Internal Rate </a:t>
            </a:r>
            <a:r>
              <a:rPr lang="tr-TR" sz="2400" b="1" dirty="0" smtClean="0">
                <a:latin typeface="Times New Roman" panose="02020603050405020304" pitchFamily="18" charset="0"/>
                <a:cs typeface="Times New Roman" panose="02020603050405020304" pitchFamily="18" charset="0"/>
              </a:rPr>
              <a:t>o</a:t>
            </a:r>
            <a:r>
              <a:rPr lang="en-US" sz="2400" b="1" dirty="0" smtClean="0">
                <a:latin typeface="Times New Roman" panose="02020603050405020304" pitchFamily="18" charset="0"/>
                <a:cs typeface="Times New Roman" panose="02020603050405020304" pitchFamily="18" charset="0"/>
              </a:rPr>
              <a:t>f Return Technıque </a:t>
            </a:r>
            <a:endParaRPr lang="en-US" sz="2400" dirty="0">
              <a:latin typeface="Times New Roman" panose="02020603050405020304" pitchFamily="18" charset="0"/>
              <a:cs typeface="Times New Roman" panose="02020603050405020304" pitchFamily="18" charset="0"/>
            </a:endParaRPr>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35318" r="33961" b="42692"/>
          <a:stretch/>
        </p:blipFill>
        <p:spPr bwMode="auto">
          <a:xfrm>
            <a:off x="827584" y="1700808"/>
            <a:ext cx="748883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xfvei1as[1]"/>
          <p:cNvPicPr>
            <a:picLocks noChangeAspect="1" noChangeArrowheads="1"/>
          </p:cNvPicPr>
          <p:nvPr/>
        </p:nvPicPr>
        <p:blipFill>
          <a:blip r:embed="rId3"/>
          <a:srcRect/>
          <a:stretch>
            <a:fillRect/>
          </a:stretch>
        </p:blipFill>
        <p:spPr bwMode="auto">
          <a:xfrm>
            <a:off x="7164288" y="5229200"/>
            <a:ext cx="1547390" cy="1329508"/>
          </a:xfrm>
          <a:prstGeom prst="rect">
            <a:avLst/>
          </a:prstGeom>
          <a:noFill/>
          <a:effectLst>
            <a:outerShdw dist="35921" dir="2700000" algn="ctr" rotWithShape="0">
              <a:srgbClr val="000000"/>
            </a:outerShdw>
          </a:effectLst>
        </p:spPr>
      </p:pic>
    </p:spTree>
    <p:extLst>
      <p:ext uri="{BB962C8B-B14F-4D97-AF65-F5344CB8AC3E}">
        <p14:creationId xmlns:p14="http://schemas.microsoft.com/office/powerpoint/2010/main" val="29594947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564672"/>
          </a:xfrm>
        </p:spPr>
        <p:txBody>
          <a:bodyPr>
            <a:normAutofit/>
          </a:bodyPr>
          <a:lstStyle/>
          <a:p>
            <a:pPr algn="ctr"/>
            <a:r>
              <a:rPr lang="en-US" altLang="en-US" sz="3200" b="1" dirty="0">
                <a:latin typeface="Times New Roman" panose="02020603050405020304" pitchFamily="18" charset="0"/>
                <a:cs typeface="Times New Roman" panose="02020603050405020304" pitchFamily="18" charset="0"/>
              </a:rPr>
              <a:t>Summary</a:t>
            </a:r>
            <a:endParaRPr lang="en-US"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95536" y="980728"/>
            <a:ext cx="8229600" cy="5055840"/>
          </a:xfrm>
        </p:spPr>
        <p:txBody>
          <a:bodyPr>
            <a:noAutofit/>
          </a:bodyPr>
          <a:lstStyle/>
          <a:p>
            <a:pPr marL="342900" indent="-342900" algn="just">
              <a:lnSpc>
                <a:spcPct val="150000"/>
              </a:lnSpc>
            </a:pPr>
            <a:r>
              <a:rPr lang="en-US" altLang="en-US" sz="2000" dirty="0">
                <a:latin typeface="Times New Roman" panose="02020603050405020304" pitchFamily="18" charset="0"/>
                <a:ea typeface="ＭＳ Ｐゴシック" panose="020B0600070205080204" pitchFamily="34" charset="-128"/>
              </a:rPr>
              <a:t>Net present value</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Difference between market value and cost</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Accept the project if the NPV is positive</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Has no serious problems</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Preferred decision criterion</a:t>
            </a:r>
          </a:p>
          <a:p>
            <a:pPr marL="342900" indent="-342900" algn="just">
              <a:lnSpc>
                <a:spcPct val="150000"/>
              </a:lnSpc>
            </a:pPr>
            <a:r>
              <a:rPr lang="en-US" altLang="en-US" sz="2000" dirty="0">
                <a:latin typeface="Times New Roman" panose="02020603050405020304" pitchFamily="18" charset="0"/>
                <a:ea typeface="ＭＳ Ｐゴシック" panose="020B0600070205080204" pitchFamily="34" charset="-128"/>
              </a:rPr>
              <a:t>Internal rate of return</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Discount rate that makes NPV = 0</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Take the project if the IRR is greater than the required return</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Same decision as NPV with conventional cash flows</a:t>
            </a:r>
          </a:p>
          <a:p>
            <a:pPr marL="742950" lvl="1" indent="-285750" algn="just">
              <a:lnSpc>
                <a:spcPct val="150000"/>
              </a:lnSpc>
            </a:pPr>
            <a:r>
              <a:rPr lang="en-US" altLang="en-US" sz="2000" dirty="0">
                <a:latin typeface="Times New Roman" panose="02020603050405020304" pitchFamily="18" charset="0"/>
                <a:ea typeface="ＭＳ Ｐゴシック" panose="020B0600070205080204" pitchFamily="34" charset="-128"/>
              </a:rPr>
              <a:t>IRR is unreliable with nonconventional cash flows or mutually exclusive </a:t>
            </a:r>
            <a:r>
              <a:rPr lang="en-US" altLang="en-US" sz="2000" dirty="0" smtClean="0">
                <a:latin typeface="Times New Roman" panose="02020603050405020304" pitchFamily="18" charset="0"/>
                <a:ea typeface="ＭＳ Ｐゴシック" panose="020B0600070205080204" pitchFamily="34" charset="-128"/>
              </a:rPr>
              <a:t>projects</a:t>
            </a:r>
            <a:endParaRPr lang="en-US" altLang="en-US" sz="20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46035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229600" cy="1143000"/>
          </a:xfrm>
        </p:spPr>
        <p:txBody>
          <a:bodyPr>
            <a:normAutofit/>
          </a:bodyPr>
          <a:lstStyle/>
          <a:p>
            <a:pPr algn="just"/>
            <a:r>
              <a:rPr lang="tr-TR" sz="2800" b="1" dirty="0" err="1" smtClean="0">
                <a:latin typeface="Times New Roman" panose="02020603050405020304" pitchFamily="18" charset="0"/>
                <a:cs typeface="Times New Roman" panose="02020603050405020304" pitchFamily="18" charset="0"/>
              </a:rPr>
              <a:t>Required</a:t>
            </a:r>
            <a:r>
              <a:rPr lang="tr-TR" sz="2800" b="1"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datas</a:t>
            </a:r>
            <a:r>
              <a:rPr lang="tr-TR" sz="2800" b="1"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for</a:t>
            </a:r>
            <a:r>
              <a:rPr lang="tr-TR" sz="2800" b="1"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making</a:t>
            </a:r>
            <a:r>
              <a:rPr lang="tr-TR" sz="2800" b="1"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investment</a:t>
            </a:r>
            <a:r>
              <a:rPr lang="tr-TR" sz="2800" b="1"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decisions</a:t>
            </a:r>
            <a:endParaRPr lang="en-US"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3568" y="1556792"/>
            <a:ext cx="8003232" cy="4767808"/>
          </a:xfrm>
        </p:spPr>
        <p:txBody>
          <a:bodyPr>
            <a:normAutofit/>
          </a:bodyPr>
          <a:lstStyle/>
          <a:p>
            <a:pPr algn="just">
              <a:lnSpc>
                <a:spcPct val="150000"/>
              </a:lnSpc>
            </a:pPr>
            <a:r>
              <a:rPr lang="tr-TR" sz="3200" dirty="0" err="1" smtClean="0">
                <a:latin typeface="Times New Roman" panose="02020603050405020304" pitchFamily="18" charset="0"/>
                <a:cs typeface="Times New Roman" panose="02020603050405020304" pitchFamily="18" charset="0"/>
              </a:rPr>
              <a:t>Investment</a:t>
            </a: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amount</a:t>
            </a:r>
            <a:endParaRPr lang="tr-TR" sz="3200" dirty="0" smtClean="0">
              <a:latin typeface="Times New Roman" panose="02020603050405020304" pitchFamily="18" charset="0"/>
              <a:cs typeface="Times New Roman" panose="02020603050405020304" pitchFamily="18" charset="0"/>
            </a:endParaRPr>
          </a:p>
          <a:p>
            <a:pPr algn="just">
              <a:lnSpc>
                <a:spcPct val="150000"/>
              </a:lnSpc>
            </a:pPr>
            <a:r>
              <a:rPr lang="tr-TR" sz="3200" dirty="0" smtClean="0">
                <a:latin typeface="Times New Roman" panose="02020603050405020304" pitchFamily="18" charset="0"/>
                <a:cs typeface="Times New Roman" panose="02020603050405020304" pitchFamily="18" charset="0"/>
              </a:rPr>
              <a:t>Net </a:t>
            </a:r>
            <a:r>
              <a:rPr lang="tr-TR" sz="3200" dirty="0" err="1" smtClean="0">
                <a:latin typeface="Times New Roman" panose="02020603050405020304" pitchFamily="18" charset="0"/>
                <a:cs typeface="Times New Roman" panose="02020603050405020304" pitchFamily="18" charset="0"/>
              </a:rPr>
              <a:t>cash</a:t>
            </a: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inflow</a:t>
            </a:r>
            <a:endParaRPr lang="tr-TR" sz="3200" dirty="0">
              <a:latin typeface="Times New Roman" panose="02020603050405020304" pitchFamily="18" charset="0"/>
              <a:cs typeface="Times New Roman" panose="02020603050405020304" pitchFamily="18" charset="0"/>
            </a:endParaRPr>
          </a:p>
          <a:p>
            <a:pPr algn="just">
              <a:lnSpc>
                <a:spcPct val="150000"/>
              </a:lnSpc>
            </a:pPr>
            <a:r>
              <a:rPr lang="tr-TR" sz="3200" dirty="0" err="1" smtClean="0">
                <a:latin typeface="Times New Roman" panose="02020603050405020304" pitchFamily="18" charset="0"/>
                <a:cs typeface="Times New Roman" panose="02020603050405020304" pitchFamily="18" charset="0"/>
              </a:rPr>
              <a:t>Economic</a:t>
            </a:r>
            <a:r>
              <a:rPr lang="tr-TR" sz="3200" dirty="0" smtClean="0">
                <a:latin typeface="Times New Roman" panose="02020603050405020304" pitchFamily="18" charset="0"/>
                <a:cs typeface="Times New Roman" panose="02020603050405020304" pitchFamily="18" charset="0"/>
              </a:rPr>
              <a:t> life of </a:t>
            </a:r>
            <a:r>
              <a:rPr lang="tr-TR" sz="3200" dirty="0" err="1" smtClean="0">
                <a:latin typeface="Times New Roman" panose="02020603050405020304" pitchFamily="18" charset="0"/>
                <a:cs typeface="Times New Roman" panose="02020603050405020304" pitchFamily="18" charset="0"/>
              </a:rPr>
              <a:t>the</a:t>
            </a: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investment</a:t>
            </a:r>
            <a:endParaRPr lang="tr-TR" sz="3200" dirty="0" smtClean="0">
              <a:latin typeface="Times New Roman" panose="02020603050405020304" pitchFamily="18" charset="0"/>
              <a:cs typeface="Times New Roman" panose="02020603050405020304" pitchFamily="18" charset="0"/>
            </a:endParaRPr>
          </a:p>
          <a:p>
            <a:pPr algn="just">
              <a:lnSpc>
                <a:spcPct val="150000"/>
              </a:lnSpc>
            </a:pPr>
            <a:r>
              <a:rPr lang="tr-TR" sz="3200" dirty="0" err="1" smtClean="0">
                <a:latin typeface="Times New Roman" panose="02020603050405020304" pitchFamily="18" charset="0"/>
                <a:cs typeface="Times New Roman" panose="02020603050405020304" pitchFamily="18" charset="0"/>
              </a:rPr>
              <a:t>Salvage</a:t>
            </a: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value</a:t>
            </a:r>
            <a:endParaRPr lang="tr-TR" sz="3200" dirty="0" smtClean="0">
              <a:latin typeface="Times New Roman" panose="02020603050405020304" pitchFamily="18" charset="0"/>
              <a:cs typeface="Times New Roman" panose="02020603050405020304" pitchFamily="18" charset="0"/>
            </a:endParaRPr>
          </a:p>
          <a:p>
            <a:pPr algn="just">
              <a:lnSpc>
                <a:spcPct val="150000"/>
              </a:lnSpc>
            </a:pPr>
            <a:r>
              <a:rPr lang="tr-TR" sz="3200" dirty="0" err="1" smtClean="0">
                <a:latin typeface="Times New Roman" panose="02020603050405020304" pitchFamily="18" charset="0"/>
                <a:cs typeface="Times New Roman" panose="02020603050405020304" pitchFamily="18" charset="0"/>
              </a:rPr>
              <a:t>Required</a:t>
            </a:r>
            <a:r>
              <a:rPr lang="tr-TR" sz="3200" dirty="0" smtClean="0">
                <a:latin typeface="Times New Roman" panose="02020603050405020304" pitchFamily="18" charset="0"/>
                <a:cs typeface="Times New Roman" panose="02020603050405020304" pitchFamily="18" charset="0"/>
              </a:rPr>
              <a:t> rate of </a:t>
            </a:r>
            <a:r>
              <a:rPr lang="tr-TR" sz="3200" dirty="0" err="1" smtClean="0">
                <a:latin typeface="Times New Roman" panose="02020603050405020304" pitchFamily="18" charset="0"/>
                <a:cs typeface="Times New Roman" panose="02020603050405020304" pitchFamily="18" charset="0"/>
              </a:rPr>
              <a:t>return</a:t>
            </a: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4" name="Picture 3" descr="j0299125"/>
          <p:cNvPicPr>
            <a:picLocks noChangeAspect="1" noChangeArrowheads="1"/>
          </p:cNvPicPr>
          <p:nvPr/>
        </p:nvPicPr>
        <p:blipFill>
          <a:blip r:embed="rId2"/>
          <a:srcRect/>
          <a:stretch>
            <a:fillRect/>
          </a:stretch>
        </p:blipFill>
        <p:spPr bwMode="auto">
          <a:xfrm>
            <a:off x="7308304" y="4509120"/>
            <a:ext cx="1100138" cy="1804988"/>
          </a:xfrm>
          <a:prstGeom prst="rect">
            <a:avLst/>
          </a:prstGeom>
          <a:noFill/>
          <a:ln w="9525">
            <a:noFill/>
            <a:miter lim="800000"/>
            <a:headEnd/>
            <a:tailEnd/>
          </a:ln>
        </p:spPr>
      </p:pic>
    </p:spTree>
    <p:extLst>
      <p:ext uri="{BB962C8B-B14F-4D97-AF65-F5344CB8AC3E}">
        <p14:creationId xmlns:p14="http://schemas.microsoft.com/office/powerpoint/2010/main" val="16157324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564672"/>
          </a:xfrm>
        </p:spPr>
        <p:txBody>
          <a:bodyPr>
            <a:normAutofit/>
          </a:bodyPr>
          <a:lstStyle/>
          <a:p>
            <a:pPr algn="ctr"/>
            <a:r>
              <a:rPr lang="en-US" altLang="en-US" sz="3200" b="1" dirty="0">
                <a:latin typeface="Times New Roman" panose="02020603050405020304" pitchFamily="18" charset="0"/>
                <a:cs typeface="Times New Roman" panose="02020603050405020304" pitchFamily="18" charset="0"/>
              </a:rPr>
              <a:t>Summary</a:t>
            </a:r>
            <a:endParaRPr lang="en-US"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268760"/>
            <a:ext cx="8229600" cy="5184576"/>
          </a:xfrm>
        </p:spPr>
        <p:txBody>
          <a:bodyPr>
            <a:noAutofit/>
          </a:bodyPr>
          <a:lstStyle/>
          <a:p>
            <a:pPr marL="342900" indent="-342900" algn="just"/>
            <a:r>
              <a:rPr lang="en-US" altLang="en-US" sz="1800" dirty="0" smtClean="0">
                <a:latin typeface="Times New Roman" panose="02020603050405020304" pitchFamily="18" charset="0"/>
                <a:ea typeface="ＭＳ Ｐゴシック" panose="020B0600070205080204" pitchFamily="34" charset="-128"/>
              </a:rPr>
              <a:t>Profitability </a:t>
            </a:r>
            <a:r>
              <a:rPr lang="en-US" altLang="en-US" sz="1800" dirty="0">
                <a:latin typeface="Times New Roman" panose="02020603050405020304" pitchFamily="18" charset="0"/>
                <a:ea typeface="ＭＳ Ｐゴシック" panose="020B0600070205080204" pitchFamily="34" charset="-128"/>
              </a:rPr>
              <a:t>Index</a:t>
            </a:r>
          </a:p>
          <a:p>
            <a:pPr marL="742950" lvl="1" indent="-285750" algn="just"/>
            <a:r>
              <a:rPr lang="en-US" altLang="en-US" sz="1800" dirty="0">
                <a:latin typeface="Times New Roman" panose="02020603050405020304" pitchFamily="18" charset="0"/>
                <a:ea typeface="ＭＳ Ｐゴシック" panose="020B0600070205080204" pitchFamily="34" charset="-128"/>
              </a:rPr>
              <a:t>Benefit-cost ratio</a:t>
            </a:r>
          </a:p>
          <a:p>
            <a:pPr marL="742950" lvl="1" indent="-285750" algn="just"/>
            <a:r>
              <a:rPr lang="en-US" altLang="en-US" sz="1800" dirty="0">
                <a:latin typeface="Times New Roman" panose="02020603050405020304" pitchFamily="18" charset="0"/>
                <a:ea typeface="ＭＳ Ｐゴシック" panose="020B0600070205080204" pitchFamily="34" charset="-128"/>
              </a:rPr>
              <a:t>Take investment if PI &gt; 1</a:t>
            </a:r>
          </a:p>
          <a:p>
            <a:pPr marL="742950" lvl="1" indent="-285750" algn="just"/>
            <a:r>
              <a:rPr lang="en-US" altLang="en-US" sz="1800" dirty="0">
                <a:latin typeface="Times New Roman" panose="02020603050405020304" pitchFamily="18" charset="0"/>
                <a:ea typeface="ＭＳ Ｐゴシック" panose="020B0600070205080204" pitchFamily="34" charset="-128"/>
              </a:rPr>
              <a:t>Cannot be used to rank mutually exclusive projects</a:t>
            </a:r>
          </a:p>
          <a:p>
            <a:pPr marL="742950" lvl="1" indent="-285750" algn="just"/>
            <a:r>
              <a:rPr lang="en-US" altLang="en-US" sz="1800" dirty="0">
                <a:latin typeface="Times New Roman" panose="02020603050405020304" pitchFamily="18" charset="0"/>
                <a:ea typeface="ＭＳ Ｐゴシック" panose="020B0600070205080204" pitchFamily="34" charset="-128"/>
              </a:rPr>
              <a:t>May be used to rank projects in the presence of capital </a:t>
            </a:r>
            <a:r>
              <a:rPr lang="en-US" altLang="en-US" sz="1800" dirty="0" smtClean="0">
                <a:latin typeface="Times New Roman" panose="02020603050405020304" pitchFamily="18" charset="0"/>
                <a:ea typeface="ＭＳ Ｐゴシック" panose="020B0600070205080204" pitchFamily="34" charset="-128"/>
              </a:rPr>
              <a:t>rationing</a:t>
            </a:r>
            <a:endParaRPr lang="tr-TR" altLang="en-US" sz="1800" dirty="0" smtClean="0">
              <a:latin typeface="Times New Roman" panose="02020603050405020304" pitchFamily="18" charset="0"/>
              <a:ea typeface="ＭＳ Ｐゴシック" panose="020B0600070205080204" pitchFamily="34" charset="-128"/>
            </a:endParaRPr>
          </a:p>
          <a:p>
            <a:pPr marL="342900" indent="-342900" algn="just"/>
            <a:r>
              <a:rPr lang="en-US" altLang="en-US" sz="1800" dirty="0">
                <a:latin typeface="Times New Roman" panose="02020603050405020304" pitchFamily="18" charset="0"/>
                <a:ea typeface="ＭＳ Ｐゴシック" panose="020B0600070205080204" pitchFamily="34" charset="-128"/>
              </a:rPr>
              <a:t>Payback period</a:t>
            </a:r>
          </a:p>
          <a:p>
            <a:pPr marL="742950" lvl="1" indent="-285750" algn="just"/>
            <a:r>
              <a:rPr lang="en-US" altLang="en-US" sz="1800" dirty="0">
                <a:latin typeface="Times New Roman" panose="02020603050405020304" pitchFamily="18" charset="0"/>
                <a:ea typeface="ＭＳ Ｐゴシック" panose="020B0600070205080204" pitchFamily="34" charset="-128"/>
              </a:rPr>
              <a:t>Length of time until initial investment is recovered</a:t>
            </a:r>
          </a:p>
          <a:p>
            <a:pPr marL="742950" lvl="1" indent="-285750" algn="just"/>
            <a:r>
              <a:rPr lang="en-US" altLang="en-US" sz="1800" dirty="0">
                <a:latin typeface="Times New Roman" panose="02020603050405020304" pitchFamily="18" charset="0"/>
                <a:ea typeface="ＭＳ Ｐゴシック" panose="020B0600070205080204" pitchFamily="34" charset="-128"/>
              </a:rPr>
              <a:t>Take the project if it pays back in some specified period</a:t>
            </a:r>
          </a:p>
          <a:p>
            <a:pPr marL="742950" lvl="1" indent="-285750" algn="just"/>
            <a:r>
              <a:rPr lang="en-US" altLang="en-US" sz="1800" dirty="0">
                <a:latin typeface="Times New Roman" panose="02020603050405020304" pitchFamily="18" charset="0"/>
                <a:ea typeface="ＭＳ Ｐゴシック" panose="020B0600070205080204" pitchFamily="34" charset="-128"/>
              </a:rPr>
              <a:t>Does not account for time value of money, and there is an arbitrary cutoff period</a:t>
            </a:r>
          </a:p>
          <a:p>
            <a:pPr marL="342900" indent="-342900" algn="just"/>
            <a:r>
              <a:rPr lang="en-US" altLang="en-US" sz="1800" dirty="0">
                <a:latin typeface="Times New Roman" panose="02020603050405020304" pitchFamily="18" charset="0"/>
                <a:ea typeface="ＭＳ Ｐゴシック" panose="020B0600070205080204" pitchFamily="34" charset="-128"/>
              </a:rPr>
              <a:t>Discounted payback period</a:t>
            </a:r>
          </a:p>
          <a:p>
            <a:pPr marL="742950" lvl="1" indent="-285750" algn="just"/>
            <a:r>
              <a:rPr lang="en-US" altLang="en-US" sz="1800" dirty="0">
                <a:latin typeface="Times New Roman" panose="02020603050405020304" pitchFamily="18" charset="0"/>
                <a:ea typeface="ＭＳ Ｐゴシック" panose="020B0600070205080204" pitchFamily="34" charset="-128"/>
              </a:rPr>
              <a:t>Length of time until initial investment is recovered on a discounted basis</a:t>
            </a:r>
          </a:p>
          <a:p>
            <a:pPr marL="742950" lvl="1" indent="-285750" algn="just"/>
            <a:r>
              <a:rPr lang="en-US" altLang="en-US" sz="1800" dirty="0">
                <a:latin typeface="Times New Roman" panose="02020603050405020304" pitchFamily="18" charset="0"/>
                <a:ea typeface="ＭＳ Ｐゴシック" panose="020B0600070205080204" pitchFamily="34" charset="-128"/>
              </a:rPr>
              <a:t>Take the project if it pays back in some specified period</a:t>
            </a:r>
          </a:p>
          <a:p>
            <a:pPr marL="742950" lvl="1" indent="-285750" algn="just"/>
            <a:r>
              <a:rPr lang="en-US" altLang="en-US" sz="1800" dirty="0">
                <a:latin typeface="Times New Roman" panose="02020603050405020304" pitchFamily="18" charset="0"/>
                <a:ea typeface="ＭＳ Ｐゴシック" panose="020B0600070205080204" pitchFamily="34" charset="-128"/>
              </a:rPr>
              <a:t>There is an arbitrary cutoff period</a:t>
            </a:r>
          </a:p>
          <a:p>
            <a:pPr marL="742950" lvl="1" indent="-285750" algn="just">
              <a:lnSpc>
                <a:spcPct val="150000"/>
              </a:lnSpc>
            </a:pPr>
            <a:endParaRPr lang="en-US" altLang="en-US" sz="1800" dirty="0">
              <a:latin typeface="Times New Roman" panose="02020603050405020304" pitchFamily="18" charset="0"/>
              <a:ea typeface="ＭＳ Ｐゴシック" panose="020B0600070205080204" pitchFamily="34" charset="-128"/>
            </a:endParaRPr>
          </a:p>
        </p:txBody>
      </p:sp>
      <p:pic>
        <p:nvPicPr>
          <p:cNvPr id="4099" name="Picture 3" descr="C:\Users\12829327442\Desktop\apple-58964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7" y="5229200"/>
            <a:ext cx="2141123"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740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564672"/>
          </a:xfrm>
        </p:spPr>
        <p:txBody>
          <a:bodyPr>
            <a:normAutofit fontScale="90000"/>
          </a:bodyPr>
          <a:lstStyle/>
          <a:p>
            <a:pPr algn="ctr"/>
            <a:r>
              <a:rPr lang="tr-TR" sz="3600" b="1" dirty="0" err="1" smtClean="0">
                <a:latin typeface="Times New Roman" panose="02020603050405020304" pitchFamily="18" charset="0"/>
                <a:cs typeface="Times New Roman" panose="02020603050405020304" pitchFamily="18" charset="0"/>
              </a:rPr>
              <a:t>Capital</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Budgeting</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Techniques</a:t>
            </a:r>
            <a:endParaRPr lang="en-US" sz="3600" b="1" dirty="0">
              <a:latin typeface="Times New Roman" panose="02020603050405020304" pitchFamily="18" charset="0"/>
              <a:cs typeface="Times New Roman" panose="02020603050405020304" pitchFamily="18" charset="0"/>
            </a:endParaRPr>
          </a:p>
        </p:txBody>
      </p:sp>
      <p:graphicFrame>
        <p:nvGraphicFramePr>
          <p:cNvPr id="4" name="Table 1"/>
          <p:cNvGraphicFramePr>
            <a:graphicFrameLocks noGrp="1"/>
          </p:cNvGraphicFramePr>
          <p:nvPr>
            <p:extLst>
              <p:ext uri="{D42A27DB-BD31-4B8C-83A1-F6EECF244321}">
                <p14:modId xmlns:p14="http://schemas.microsoft.com/office/powerpoint/2010/main" val="1520189852"/>
              </p:ext>
            </p:extLst>
          </p:nvPr>
        </p:nvGraphicFramePr>
        <p:xfrm>
          <a:off x="827585" y="1412776"/>
          <a:ext cx="7632847" cy="5184575"/>
        </p:xfrm>
        <a:graphic>
          <a:graphicData uri="http://schemas.openxmlformats.org/drawingml/2006/table">
            <a:tbl>
              <a:tblPr firstRow="1" bandRow="1">
                <a:tableStyleId>{0E3FDE45-AF77-4B5C-9715-49D594BDF05E}</a:tableStyleId>
              </a:tblPr>
              <a:tblGrid>
                <a:gridCol w="1974013">
                  <a:extLst>
                    <a:ext uri="{9D8B030D-6E8A-4147-A177-3AD203B41FA5}">
                      <a16:colId xmlns="" xmlns:a16="http://schemas.microsoft.com/office/drawing/2014/main" val="20000"/>
                    </a:ext>
                  </a:extLst>
                </a:gridCol>
                <a:gridCol w="2829417">
                  <a:extLst>
                    <a:ext uri="{9D8B030D-6E8A-4147-A177-3AD203B41FA5}">
                      <a16:colId xmlns="" xmlns:a16="http://schemas.microsoft.com/office/drawing/2014/main" val="20001"/>
                    </a:ext>
                  </a:extLst>
                </a:gridCol>
                <a:gridCol w="2829417">
                  <a:extLst>
                    <a:ext uri="{9D8B030D-6E8A-4147-A177-3AD203B41FA5}">
                      <a16:colId xmlns="" xmlns:a16="http://schemas.microsoft.com/office/drawing/2014/main" val="20002"/>
                    </a:ext>
                  </a:extLst>
                </a:gridCol>
              </a:tblGrid>
              <a:tr h="361124">
                <a:tc>
                  <a:txBody>
                    <a:bodyPr/>
                    <a:lstStyle/>
                    <a:p>
                      <a:pPr algn="ctr"/>
                      <a:r>
                        <a:rPr lang="en-US" sz="1400" dirty="0">
                          <a:latin typeface="Times New Roman" panose="02020603050405020304" pitchFamily="18" charset="0"/>
                          <a:cs typeface="Times New Roman" panose="02020603050405020304" pitchFamily="18" charset="0"/>
                        </a:rPr>
                        <a:t>Criterion</a:t>
                      </a:r>
                      <a:endParaRPr lang="en-US" sz="1400" b="1"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u="none" dirty="0">
                          <a:latin typeface="Times New Roman" panose="02020603050405020304" pitchFamily="18" charset="0"/>
                          <a:cs typeface="Times New Roman" panose="02020603050405020304" pitchFamily="18" charset="0"/>
                        </a:rPr>
                        <a:t>Definition</a:t>
                      </a:r>
                      <a:endParaRPr lang="en-US" sz="1400" b="1" u="none"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u="none" dirty="0">
                          <a:latin typeface="Times New Roman" panose="02020603050405020304" pitchFamily="18" charset="0"/>
                          <a:cs typeface="Times New Roman" panose="02020603050405020304" pitchFamily="18" charset="0"/>
                        </a:rPr>
                        <a:t>Investment Rule</a:t>
                      </a:r>
                      <a:endParaRPr lang="en-US" sz="1400" b="1" u="none" dirty="0">
                        <a:solidFill>
                          <a:srgbClr val="2F4040"/>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0"/>
                  </a:ext>
                </a:extLst>
              </a:tr>
              <a:tr h="1163895">
                <a:tc>
                  <a:txBody>
                    <a:bodyPr/>
                    <a:lstStyle/>
                    <a:p>
                      <a:pPr algn="l"/>
                      <a:r>
                        <a:rPr lang="en-US" sz="1400" dirty="0">
                          <a:latin typeface="Times New Roman" panose="02020603050405020304" pitchFamily="18" charset="0"/>
                          <a:cs typeface="Times New Roman" panose="02020603050405020304" pitchFamily="18" charset="0"/>
                        </a:rPr>
                        <a:t>Net present value (NPV)</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dirty="0">
                          <a:latin typeface="Times New Roman" panose="02020603050405020304" pitchFamily="18" charset="0"/>
                          <a:cs typeface="Times New Roman" panose="02020603050405020304" pitchFamily="18" charset="0"/>
                        </a:rPr>
                        <a:t>Present value of cash flows minus investment</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dirty="0">
                          <a:latin typeface="Times New Roman" panose="02020603050405020304" pitchFamily="18" charset="0"/>
                          <a:cs typeface="Times New Roman" panose="02020603050405020304" pitchFamily="18" charset="0"/>
                        </a:rPr>
                        <a:t>Accept project if NPV is positive. For mutually exclusive projects, choose the one with the highest (positive) NPV.</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1"/>
                  </a:ext>
                </a:extLst>
              </a:tr>
              <a:tr h="1163895">
                <a:tc>
                  <a:txBody>
                    <a:bodyPr/>
                    <a:lstStyle/>
                    <a:p>
                      <a:pPr algn="l"/>
                      <a:r>
                        <a:rPr lang="en-US" sz="1400" baseline="0" dirty="0">
                          <a:latin typeface="Times New Roman" panose="02020603050405020304" pitchFamily="18" charset="0"/>
                          <a:cs typeface="Times New Roman" panose="02020603050405020304" pitchFamily="18" charset="0"/>
                        </a:rPr>
                        <a:t>Internal rate of return (IRR)</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dirty="0">
                          <a:latin typeface="Times New Roman" panose="02020603050405020304" pitchFamily="18" charset="0"/>
                          <a:cs typeface="Times New Roman" panose="02020603050405020304" pitchFamily="18" charset="0"/>
                        </a:rPr>
                        <a:t>The discount rate at</a:t>
                      </a:r>
                      <a:r>
                        <a:rPr lang="en-US" sz="1400" baseline="0" dirty="0">
                          <a:latin typeface="Times New Roman" panose="02020603050405020304" pitchFamily="18" charset="0"/>
                          <a:cs typeface="Times New Roman" panose="02020603050405020304" pitchFamily="18" charset="0"/>
                        </a:rPr>
                        <a:t> which project NPR equals zero</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dirty="0">
                          <a:latin typeface="Times New Roman" panose="02020603050405020304" pitchFamily="18" charset="0"/>
                          <a:cs typeface="Times New Roman" panose="02020603050405020304" pitchFamily="18" charset="0"/>
                        </a:rPr>
                        <a:t>Accept project if IRR is greater than opportunity cost of capital.</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2"/>
                  </a:ext>
                </a:extLst>
              </a:tr>
              <a:tr h="1342957">
                <a:tc>
                  <a:txBody>
                    <a:bodyPr/>
                    <a:lstStyle/>
                    <a:p>
                      <a:pPr algn="l"/>
                      <a:r>
                        <a:rPr lang="en-US" sz="1400" dirty="0">
                          <a:latin typeface="Times New Roman" panose="02020603050405020304" pitchFamily="18" charset="0"/>
                          <a:cs typeface="Times New Roman" panose="02020603050405020304" pitchFamily="18" charset="0"/>
                        </a:rPr>
                        <a:t>Profitability</a:t>
                      </a:r>
                      <a:r>
                        <a:rPr lang="en-US" sz="1400" baseline="0" dirty="0">
                          <a:latin typeface="Times New Roman" panose="02020603050405020304" pitchFamily="18" charset="0"/>
                          <a:cs typeface="Times New Roman" panose="02020603050405020304" pitchFamily="18" charset="0"/>
                        </a:rPr>
                        <a:t> index</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dirty="0">
                          <a:latin typeface="Times New Roman" panose="02020603050405020304" pitchFamily="18" charset="0"/>
                          <a:cs typeface="Times New Roman" panose="02020603050405020304" pitchFamily="18" charset="0"/>
                        </a:rPr>
                        <a:t>Ratio of net present value to initial investment</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dirty="0">
                          <a:latin typeface="Times New Roman" panose="02020603050405020304" pitchFamily="18" charset="0"/>
                          <a:cs typeface="Times New Roman" panose="02020603050405020304" pitchFamily="18" charset="0"/>
                        </a:rPr>
                        <a:t>Accept</a:t>
                      </a:r>
                      <a:r>
                        <a:rPr lang="en-US" sz="1400" baseline="0" dirty="0">
                          <a:latin typeface="Times New Roman" panose="02020603050405020304" pitchFamily="18" charset="0"/>
                          <a:cs typeface="Times New Roman" panose="02020603050405020304" pitchFamily="18" charset="0"/>
                        </a:rPr>
                        <a:t> project if profitability index is greater than 0. In case of capital rationing, accept projects with highest profitability index.</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3"/>
                  </a:ext>
                </a:extLst>
              </a:tr>
              <a:tr h="1152704">
                <a:tc>
                  <a:txBody>
                    <a:bodyPr/>
                    <a:lstStyle/>
                    <a:p>
                      <a:pPr algn="l"/>
                      <a:r>
                        <a:rPr lang="en-US" sz="1400" dirty="0">
                          <a:latin typeface="Times New Roman" panose="02020603050405020304" pitchFamily="18" charset="0"/>
                          <a:cs typeface="Times New Roman" panose="02020603050405020304" pitchFamily="18" charset="0"/>
                        </a:rPr>
                        <a:t>Payback period</a:t>
                      </a:r>
                      <a:endParaRPr lang="en-US" sz="1400"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dirty="0">
                          <a:latin typeface="Times New Roman" panose="02020603050405020304" pitchFamily="18" charset="0"/>
                          <a:cs typeface="Times New Roman" panose="02020603050405020304" pitchFamily="18" charset="0"/>
                        </a:rPr>
                        <a:t>Time until the sum of project cash flows equals the initial investment</a:t>
                      </a:r>
                      <a:endParaRPr lang="en-US" sz="1400" u="sng" dirty="0">
                        <a:solidFill>
                          <a:srgbClr val="2F4040"/>
                        </a:solidFill>
                        <a:latin typeface="Times New Roman" panose="02020603050405020304" pitchFamily="18" charset="0"/>
                        <a:cs typeface="Times New Roman" panose="02020603050405020304" pitchFamily="18" charset="0"/>
                      </a:endParaRPr>
                    </a:p>
                  </a:txBody>
                  <a:tcPr anchor="ctr"/>
                </a:tc>
                <a:tc>
                  <a:txBody>
                    <a:bodyPr/>
                    <a:lstStyle/>
                    <a:p>
                      <a:pPr algn="l"/>
                      <a:r>
                        <a:rPr lang="en-US" sz="1400" u="none" dirty="0">
                          <a:latin typeface="Times New Roman" panose="02020603050405020304" pitchFamily="18" charset="0"/>
                          <a:cs typeface="Times New Roman" panose="02020603050405020304" pitchFamily="18" charset="0"/>
                        </a:rPr>
                        <a:t>Accept project if payback</a:t>
                      </a:r>
                      <a:r>
                        <a:rPr lang="en-US" sz="1400" u="none" baseline="0" dirty="0">
                          <a:latin typeface="Times New Roman" panose="02020603050405020304" pitchFamily="18" charset="0"/>
                          <a:cs typeface="Times New Roman" panose="02020603050405020304" pitchFamily="18" charset="0"/>
                        </a:rPr>
                        <a:t> period is less than some specified number of years.</a:t>
                      </a:r>
                      <a:endParaRPr lang="en-US" sz="1400" u="none" dirty="0">
                        <a:solidFill>
                          <a:srgbClr val="2F4040"/>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84693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tr-TR" sz="3200" b="1" dirty="0" err="1" smtClean="0">
                <a:latin typeface="Times New Roman" panose="02020603050405020304" pitchFamily="18" charset="0"/>
                <a:cs typeface="Times New Roman" panose="02020603050405020304" pitchFamily="18" charset="0"/>
              </a:rPr>
              <a:t>Capital</a:t>
            </a:r>
            <a:r>
              <a:rPr lang="tr-TR" sz="3200" b="1" dirty="0" smtClean="0">
                <a:latin typeface="Times New Roman" panose="02020603050405020304" pitchFamily="18" charset="0"/>
                <a:cs typeface="Times New Roman" panose="02020603050405020304" pitchFamily="18" charset="0"/>
              </a:rPr>
              <a:t> </a:t>
            </a:r>
            <a:r>
              <a:rPr lang="tr-TR" sz="3200" b="1" dirty="0" err="1" smtClean="0">
                <a:latin typeface="Times New Roman" panose="02020603050405020304" pitchFamily="18" charset="0"/>
                <a:cs typeface="Times New Roman" panose="02020603050405020304" pitchFamily="18" charset="0"/>
              </a:rPr>
              <a:t>Budgeting</a:t>
            </a:r>
            <a:r>
              <a:rPr lang="tr-TR" sz="3200" b="1" dirty="0" smtClean="0">
                <a:latin typeface="Times New Roman" panose="02020603050405020304" pitchFamily="18" charset="0"/>
                <a:cs typeface="Times New Roman" panose="02020603050405020304" pitchFamily="18" charset="0"/>
              </a:rPr>
              <a:t> </a:t>
            </a:r>
            <a:r>
              <a:rPr lang="tr-TR" sz="3200" b="1" dirty="0" err="1" smtClean="0">
                <a:latin typeface="Times New Roman" panose="02020603050405020304" pitchFamily="18" charset="0"/>
                <a:cs typeface="Times New Roman" panose="02020603050405020304" pitchFamily="18" charset="0"/>
              </a:rPr>
              <a:t>Techniques</a:t>
            </a:r>
            <a:endParaRPr lang="en-US"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403648" y="1412776"/>
            <a:ext cx="7283152" cy="4968552"/>
          </a:xfrm>
        </p:spPr>
        <p:txBody>
          <a:bodyPr/>
          <a:lstStyle/>
          <a:p>
            <a:endParaRPr lang="en-US" dirty="0"/>
          </a:p>
          <a:p>
            <a:endParaRPr lang="en-US" dirty="0"/>
          </a:p>
          <a:p>
            <a:r>
              <a:rPr lang="en-US" dirty="0"/>
              <a:t>Payback period </a:t>
            </a:r>
          </a:p>
          <a:p>
            <a:r>
              <a:rPr lang="en-US" dirty="0" smtClean="0"/>
              <a:t>Discounted </a:t>
            </a:r>
            <a:r>
              <a:rPr lang="en-US" dirty="0"/>
              <a:t>payback period </a:t>
            </a:r>
          </a:p>
          <a:p>
            <a:r>
              <a:rPr lang="en-US" dirty="0" smtClean="0"/>
              <a:t>Net </a:t>
            </a:r>
            <a:r>
              <a:rPr lang="en-US" dirty="0"/>
              <a:t>present value </a:t>
            </a:r>
          </a:p>
          <a:p>
            <a:r>
              <a:rPr lang="en-US" dirty="0" smtClean="0"/>
              <a:t>Profitability </a:t>
            </a:r>
            <a:r>
              <a:rPr lang="en-US" dirty="0"/>
              <a:t>index </a:t>
            </a:r>
          </a:p>
          <a:p>
            <a:r>
              <a:rPr lang="en-US" dirty="0" smtClean="0"/>
              <a:t>Internal </a:t>
            </a:r>
            <a:r>
              <a:rPr lang="en-US" dirty="0"/>
              <a:t>rate of return </a:t>
            </a:r>
          </a:p>
          <a:p>
            <a:r>
              <a:rPr lang="en-US" dirty="0" smtClean="0"/>
              <a:t>Modified </a:t>
            </a:r>
            <a:r>
              <a:rPr lang="en-US" dirty="0"/>
              <a:t>internal rate of return </a:t>
            </a:r>
          </a:p>
          <a:p>
            <a:pPr algn="ctr"/>
            <a:endParaRPr lang="en-US" dirty="0"/>
          </a:p>
        </p:txBody>
      </p:sp>
      <p:pic>
        <p:nvPicPr>
          <p:cNvPr id="5" name="Picture 6" descr="C:\Program Files\Microsoft Office\MEDIA\CAGCAT10\j0149481.wmf"/>
          <p:cNvPicPr>
            <a:picLocks noChangeAspect="1" noChangeArrowheads="1"/>
          </p:cNvPicPr>
          <p:nvPr/>
        </p:nvPicPr>
        <p:blipFill>
          <a:blip r:embed="rId2"/>
          <a:srcRect/>
          <a:stretch>
            <a:fillRect/>
          </a:stretch>
        </p:blipFill>
        <p:spPr bwMode="auto">
          <a:xfrm>
            <a:off x="6876256" y="4497807"/>
            <a:ext cx="2144713" cy="2179638"/>
          </a:xfrm>
          <a:prstGeom prst="rect">
            <a:avLst/>
          </a:prstGeom>
          <a:noFill/>
          <a:ln w="9525">
            <a:noFill/>
            <a:miter lim="800000"/>
            <a:headEnd/>
            <a:tailEnd/>
          </a:ln>
        </p:spPr>
      </p:pic>
    </p:spTree>
    <p:extLst>
      <p:ext uri="{BB962C8B-B14F-4D97-AF65-F5344CB8AC3E}">
        <p14:creationId xmlns:p14="http://schemas.microsoft.com/office/powerpoint/2010/main" val="199200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marL="342900" indent="-342900" algn="ctr"/>
            <a:r>
              <a:rPr lang="en-US" altLang="en-US" sz="2800" b="1" dirty="0">
                <a:latin typeface="Times New Roman" panose="02020603050405020304" pitchFamily="18" charset="0"/>
                <a:ea typeface="ＭＳ Ｐゴシック" panose="020B0600070205080204" pitchFamily="34" charset="-128"/>
              </a:rPr>
              <a:t>Payback Period Method</a:t>
            </a:r>
          </a:p>
        </p:txBody>
      </p:sp>
      <p:sp>
        <p:nvSpPr>
          <p:cNvPr id="3" name="İçerik Yer Tutucusu 2"/>
          <p:cNvSpPr>
            <a:spLocks noGrp="1"/>
          </p:cNvSpPr>
          <p:nvPr>
            <p:ph idx="1"/>
          </p:nvPr>
        </p:nvSpPr>
        <p:spPr>
          <a:xfrm>
            <a:off x="457200" y="1340768"/>
            <a:ext cx="8229600" cy="4983832"/>
          </a:xfrm>
        </p:spPr>
        <p:txBody>
          <a:bodyPr>
            <a:normAutofit/>
          </a:bodyPr>
          <a:lstStyle/>
          <a:p>
            <a:pPr algn="just">
              <a:lnSpc>
                <a:spcPct val="150000"/>
              </a:lnSpc>
            </a:pPr>
            <a:r>
              <a:rPr lang="en-US" altLang="en-US" sz="2800" dirty="0" smtClean="0">
                <a:latin typeface="Times New Roman" panose="02020603050405020304" pitchFamily="18" charset="0"/>
                <a:cs typeface="Times New Roman" panose="02020603050405020304" pitchFamily="18" charset="0"/>
              </a:rPr>
              <a:t>Payback Period</a:t>
            </a:r>
          </a:p>
          <a:p>
            <a:pPr lvl="1" algn="just">
              <a:lnSpc>
                <a:spcPct val="150000"/>
              </a:lnSpc>
            </a:pPr>
            <a:r>
              <a:rPr lang="en-US" altLang="en-US" sz="2800" dirty="0" smtClean="0">
                <a:latin typeface="Times New Roman" panose="02020603050405020304" pitchFamily="18" charset="0"/>
                <a:cs typeface="Times New Roman" panose="02020603050405020304" pitchFamily="18" charset="0"/>
              </a:rPr>
              <a:t>Time </a:t>
            </a:r>
            <a:r>
              <a:rPr lang="en-US" altLang="en-US" sz="2800" dirty="0">
                <a:latin typeface="Times New Roman" panose="02020603050405020304" pitchFamily="18" charset="0"/>
                <a:cs typeface="Times New Roman" panose="02020603050405020304" pitchFamily="18" charset="0"/>
              </a:rPr>
              <a:t>until cash flows recover the initial investment of the project</a:t>
            </a:r>
          </a:p>
          <a:p>
            <a:pPr algn="just">
              <a:lnSpc>
                <a:spcPct val="150000"/>
              </a:lnSpc>
            </a:pPr>
            <a:r>
              <a:rPr lang="en-US" altLang="en-US" sz="2800" dirty="0">
                <a:latin typeface="Times New Roman" panose="02020603050405020304" pitchFamily="18" charset="0"/>
                <a:cs typeface="Times New Roman" panose="02020603050405020304" pitchFamily="18" charset="0"/>
              </a:rPr>
              <a:t>The payback rule specifies that a project be accepted if its payback period is less than a specified cutoff </a:t>
            </a:r>
            <a:r>
              <a:rPr lang="en-US" altLang="en-US" sz="2800" dirty="0" smtClean="0">
                <a:latin typeface="Times New Roman" panose="02020603050405020304" pitchFamily="18" charset="0"/>
                <a:cs typeface="Times New Roman" panose="02020603050405020304" pitchFamily="18" charset="0"/>
              </a:rPr>
              <a:t>period</a:t>
            </a:r>
            <a:r>
              <a:rPr lang="tr-TR"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p:cNvGraphicFramePr>
          <p:nvPr>
            <p:extLst>
              <p:ext uri="{D42A27DB-BD31-4B8C-83A1-F6EECF244321}">
                <p14:modId xmlns:p14="http://schemas.microsoft.com/office/powerpoint/2010/main" val="4128910437"/>
              </p:ext>
            </p:extLst>
          </p:nvPr>
        </p:nvGraphicFramePr>
        <p:xfrm>
          <a:off x="7524328" y="5445224"/>
          <a:ext cx="1224136" cy="1152128"/>
        </p:xfrm>
        <a:graphic>
          <a:graphicData uri="http://schemas.openxmlformats.org/presentationml/2006/ole">
            <mc:AlternateContent xmlns:mc="http://schemas.openxmlformats.org/markup-compatibility/2006">
              <mc:Choice xmlns:v="urn:schemas-microsoft-com:vml" Requires="v">
                <p:oleObj spid="_x0000_s18452" name="Microsoft ClipArt Gallery" r:id="rId3" imgW="47775240" imgH="56201760" progId="">
                  <p:embed/>
                </p:oleObj>
              </mc:Choice>
              <mc:Fallback>
                <p:oleObj name="Microsoft ClipArt Gallery" r:id="rId3" imgW="47775240" imgH="56201760" progId="">
                  <p:embed/>
                  <p:pic>
                    <p:nvPicPr>
                      <p:cNvPr id="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445224"/>
                        <a:ext cx="1224136"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940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1195</TotalTime>
  <Words>2424</Words>
  <Application>Microsoft Office PowerPoint</Application>
  <PresentationFormat>Ekran Gösterisi (4:3)</PresentationFormat>
  <Paragraphs>416</Paragraphs>
  <Slides>71</Slides>
  <Notes>24</Notes>
  <HiddenSlides>0</HiddenSlides>
  <MMClips>0</MMClips>
  <ScaleCrop>false</ScaleCrop>
  <HeadingPairs>
    <vt:vector size="6" baseType="variant">
      <vt:variant>
        <vt:lpstr>Tema</vt:lpstr>
      </vt:variant>
      <vt:variant>
        <vt:i4>1</vt:i4>
      </vt:variant>
      <vt:variant>
        <vt:lpstr>Katıştırılmış OLE Hizmet Programları</vt:lpstr>
      </vt:variant>
      <vt:variant>
        <vt:i4>5</vt:i4>
      </vt:variant>
      <vt:variant>
        <vt:lpstr>Slayt Başlıkları</vt:lpstr>
      </vt:variant>
      <vt:variant>
        <vt:i4>71</vt:i4>
      </vt:variant>
    </vt:vector>
  </HeadingPairs>
  <TitlesOfParts>
    <vt:vector size="77" baseType="lpstr">
      <vt:lpstr>Flow</vt:lpstr>
      <vt:lpstr>Microsoft ClipArt Gallery</vt:lpstr>
      <vt:lpstr>Clip</vt:lpstr>
      <vt:lpstr>Equation</vt:lpstr>
      <vt:lpstr>Microsoft Equation 3.0</vt:lpstr>
      <vt:lpstr>Worksheet</vt:lpstr>
      <vt:lpstr>PowerPoint Sunusu</vt:lpstr>
      <vt:lpstr>Learning Objectives</vt:lpstr>
      <vt:lpstr> INVESTMENT DECISIONS AND OWNERS’ WEALTH MAXIMIZATION </vt:lpstr>
      <vt:lpstr> Capital Budgeting</vt:lpstr>
      <vt:lpstr> Capital Budgeting</vt:lpstr>
      <vt:lpstr>PowerPoint Sunusu</vt:lpstr>
      <vt:lpstr>Required datas for making investment decisions</vt:lpstr>
      <vt:lpstr>Capital Budgeting Techniques</vt:lpstr>
      <vt:lpstr>Payback Period Method</vt:lpstr>
      <vt:lpstr>Payback Period Method</vt:lpstr>
      <vt:lpstr>Payback Period Method</vt:lpstr>
      <vt:lpstr>Payback Period Method</vt:lpstr>
      <vt:lpstr>Payback Period Method</vt:lpstr>
      <vt:lpstr>Payback Period Method</vt:lpstr>
      <vt:lpstr>Payback Period Method</vt:lpstr>
      <vt:lpstr>Payback Period Method</vt:lpstr>
      <vt:lpstr>Discounted Payback Period Method</vt:lpstr>
      <vt:lpstr>Discounted Payback Period Method</vt:lpstr>
      <vt:lpstr>Payback Period Method</vt:lpstr>
      <vt:lpstr>Payback Period Method</vt:lpstr>
      <vt:lpstr>Payback Period Method</vt:lpstr>
      <vt:lpstr>Payback Period Method</vt:lpstr>
      <vt:lpstr>Payback Period Method</vt:lpstr>
      <vt:lpstr>Payback Period Method</vt:lpstr>
      <vt:lpstr>Payback Period Method</vt:lpstr>
      <vt:lpstr>Net Present Value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Profitability Index</vt:lpstr>
      <vt:lpstr>Profitability Index</vt:lpstr>
      <vt:lpstr>Profitability Index</vt:lpstr>
      <vt:lpstr>Profitability Index</vt:lpstr>
      <vt:lpstr>Profitability Index</vt:lpstr>
      <vt:lpstr>Profitability Index (Example)</vt:lpstr>
      <vt:lpstr>Internal Rate of Return</vt:lpstr>
      <vt:lpstr>Internal Rate of Return</vt:lpstr>
      <vt:lpstr>Internal Rate of Return</vt:lpstr>
      <vt:lpstr>Internal Rate of Return</vt:lpstr>
      <vt:lpstr>Internal Rate of Return</vt:lpstr>
      <vt:lpstr>Internal Rate of Return</vt:lpstr>
      <vt:lpstr>PowerPoint Sunusu</vt:lpstr>
      <vt:lpstr>PowerPoint Sunusu</vt:lpstr>
      <vt:lpstr>PowerPoint Sunusu</vt:lpstr>
      <vt:lpstr>PowerPoint Sunusu</vt:lpstr>
      <vt:lpstr>Modıfıed Internal Rate of Return Technıque </vt:lpstr>
      <vt:lpstr>Modıfıed Internal Rate of Return Technıque </vt:lpstr>
      <vt:lpstr>Modıfıed Internal Rate of Return Technıque </vt:lpstr>
      <vt:lpstr>Modıfıed Internal Rate of Return Technıque </vt:lpstr>
      <vt:lpstr>Summary</vt:lpstr>
      <vt:lpstr>Summary</vt:lpstr>
      <vt:lpstr>Capital Budgeting Techniques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FLOW</dc:title>
  <dc:creator>finanslab10</dc:creator>
  <cp:lastModifiedBy>Gözde Elbir</cp:lastModifiedBy>
  <cp:revision>98</cp:revision>
  <dcterms:created xsi:type="dcterms:W3CDTF">2019-09-12T07:12:57Z</dcterms:created>
  <dcterms:modified xsi:type="dcterms:W3CDTF">2019-10-25T05:37:53Z</dcterms:modified>
</cp:coreProperties>
</file>