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5" r:id="rId1"/>
  </p:sldMasterIdLst>
  <p:notesMasterIdLst>
    <p:notesMasterId r:id="rId50"/>
  </p:notesMasterIdLst>
  <p:sldIdLst>
    <p:sldId id="256" r:id="rId2"/>
    <p:sldId id="258" r:id="rId3"/>
    <p:sldId id="259" r:id="rId4"/>
    <p:sldId id="260" r:id="rId5"/>
    <p:sldId id="261" r:id="rId6"/>
    <p:sldId id="262" r:id="rId7"/>
    <p:sldId id="263" r:id="rId8"/>
    <p:sldId id="264" r:id="rId9"/>
    <p:sldId id="265" r:id="rId10"/>
    <p:sldId id="302" r:id="rId11"/>
    <p:sldId id="266" r:id="rId12"/>
    <p:sldId id="267" r:id="rId13"/>
    <p:sldId id="268" r:id="rId14"/>
    <p:sldId id="269" r:id="rId15"/>
    <p:sldId id="303"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304"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32"/>
  </p:normalViewPr>
  <p:slideViewPr>
    <p:cSldViewPr snapToGrid="0">
      <p:cViewPr>
        <p:scale>
          <a:sx n="76" d="100"/>
          <a:sy n="76" d="100"/>
        </p:scale>
        <p:origin x="-480"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A3737-A77D-429D-B756-DE2AE1A10A65}" type="datetimeFigureOut">
              <a:rPr lang="tr-TR" smtClean="0"/>
              <a:t>6.05.2024</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8B02F0-34B9-448E-9BD4-C4BC9769B06B}" type="slidenum">
              <a:rPr lang="tr-TR" smtClean="0"/>
              <a:t>‹#›</a:t>
            </a:fld>
            <a:endParaRPr lang="tr-TR"/>
          </a:p>
        </p:txBody>
      </p:sp>
    </p:spTree>
    <p:extLst>
      <p:ext uri="{BB962C8B-B14F-4D97-AF65-F5344CB8AC3E}">
        <p14:creationId xmlns:p14="http://schemas.microsoft.com/office/powerpoint/2010/main" val="998786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6.05.2024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3778018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3FAC90A-F252-4F74-A3B7-78A25122B142}" type="datetimeFigureOut">
              <a:rPr lang="tr-TR" smtClean="0"/>
              <a:t>6.05.2024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10180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6.05.2024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98277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6.05.2024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3724949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B3FAC90A-F252-4F74-A3B7-78A25122B142}" type="datetimeFigureOut">
              <a:rPr lang="tr-TR" smtClean="0"/>
              <a:t>6.05.2024</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435614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3FAC90A-F252-4F74-A3B7-78A25122B142}" type="datetimeFigureOut">
              <a:rPr lang="tr-TR" smtClean="0"/>
              <a:t>6.05.2024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918911548"/>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3FAC90A-F252-4F74-A3B7-78A25122B142}" type="datetimeFigureOut">
              <a:rPr lang="tr-TR" smtClean="0"/>
              <a:t>6.05.2024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8111112-7B20-47C8-9174-E082416283E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636501520"/>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3FAC90A-F252-4F74-A3B7-78A25122B142}" type="datetimeFigureOut">
              <a:rPr lang="tr-TR" smtClean="0"/>
              <a:t>6.05.2024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8111112-7B20-47C8-9174-E082416283E6}" type="slidenum">
              <a:rPr lang="tr-TR" smtClean="0"/>
              <a:t>‹#›</a:t>
            </a:fld>
            <a:endParaRPr lang="tr-TR"/>
          </a:p>
        </p:txBody>
      </p:sp>
      <p:sp>
        <p:nvSpPr>
          <p:cNvPr id="6" name="Title 5"/>
          <p:cNvSpPr>
            <a:spLocks noGrp="1"/>
          </p:cNvSpPr>
          <p:nvPr>
            <p:ph type="title"/>
          </p:nvPr>
        </p:nvSpPr>
        <p:spPr/>
        <p:txBody>
          <a:bodyPr/>
          <a:lstStyle/>
          <a:p>
            <a:r>
              <a:rPr lang="tr-TR"/>
              <a:t>Asıl başlık stilini düzenlemek için tıklayın</a:t>
            </a:r>
            <a:endParaRPr lang="en-US"/>
          </a:p>
        </p:txBody>
      </p:sp>
    </p:spTree>
    <p:extLst>
      <p:ext uri="{BB962C8B-B14F-4D97-AF65-F5344CB8AC3E}">
        <p14:creationId xmlns:p14="http://schemas.microsoft.com/office/powerpoint/2010/main" val="706916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AC90A-F252-4F74-A3B7-78A25122B142}" type="datetimeFigureOut">
              <a:rPr lang="tr-TR" smtClean="0"/>
              <a:t>6.05.2024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368516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6.05.2024</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4256532858"/>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6.05.2024</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237255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3FAC90A-F252-4F74-A3B7-78A25122B142}" type="datetimeFigureOut">
              <a:rPr lang="tr-TR" smtClean="0"/>
              <a:t>6.05.2024</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8111112-7B20-47C8-9174-E082416283E6}" type="slidenum">
              <a:rPr lang="tr-TR" smtClean="0"/>
              <a:t>‹#›</a:t>
            </a:fld>
            <a:endParaRPr lang="tr-TR"/>
          </a:p>
        </p:txBody>
      </p:sp>
    </p:spTree>
    <p:extLst>
      <p:ext uri="{BB962C8B-B14F-4D97-AF65-F5344CB8AC3E}">
        <p14:creationId xmlns:p14="http://schemas.microsoft.com/office/powerpoint/2010/main" val="3050382742"/>
      </p:ext>
    </p:extLst>
  </p:cSld>
  <p:clrMap bg1="lt1" tx1="dk1" bg2="lt2" tx2="dk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3C85FC6-7892-4188-8FE9-C359560DF18E}"/>
              </a:ext>
            </a:extLst>
          </p:cNvPr>
          <p:cNvSpPr>
            <a:spLocks noGrp="1"/>
          </p:cNvSpPr>
          <p:nvPr>
            <p:ph type="ctrTitle"/>
          </p:nvPr>
        </p:nvSpPr>
        <p:spPr>
          <a:xfrm>
            <a:off x="1083517" y="0"/>
            <a:ext cx="8825658" cy="3681663"/>
          </a:xfrm>
        </p:spPr>
        <p:txBody>
          <a:bodyPr>
            <a:normAutofit/>
          </a:bodyPr>
          <a:lstStyle/>
          <a:p>
            <a:r>
              <a:rPr lang="tr-TR" b="1" dirty="0"/>
              <a:t>Sosyal Psikoloji</a:t>
            </a:r>
          </a:p>
        </p:txBody>
      </p:sp>
      <p:sp>
        <p:nvSpPr>
          <p:cNvPr id="3" name="Alt Başlık 2">
            <a:extLst>
              <a:ext uri="{FF2B5EF4-FFF2-40B4-BE49-F238E27FC236}">
                <a16:creationId xmlns:a16="http://schemas.microsoft.com/office/drawing/2014/main" xmlns="" id="{F6884E2B-9509-4CD4-9BDD-601CB3B07A2E}"/>
              </a:ext>
            </a:extLst>
          </p:cNvPr>
          <p:cNvSpPr>
            <a:spLocks noGrp="1"/>
          </p:cNvSpPr>
          <p:nvPr>
            <p:ph type="subTitle" idx="1"/>
          </p:nvPr>
        </p:nvSpPr>
        <p:spPr>
          <a:xfrm>
            <a:off x="7472363" y="5015505"/>
            <a:ext cx="5994400" cy="1166220"/>
          </a:xfrm>
        </p:spPr>
        <p:txBody>
          <a:bodyPr>
            <a:normAutofit/>
          </a:bodyPr>
          <a:lstStyle/>
          <a:p>
            <a:r>
              <a:rPr lang="tr-TR" b="1" dirty="0"/>
              <a:t> </a:t>
            </a:r>
          </a:p>
        </p:txBody>
      </p:sp>
      <p:sp>
        <p:nvSpPr>
          <p:cNvPr id="4" name="Metin kutusu 3">
            <a:extLst>
              <a:ext uri="{FF2B5EF4-FFF2-40B4-BE49-F238E27FC236}">
                <a16:creationId xmlns:a16="http://schemas.microsoft.com/office/drawing/2014/main" xmlns="" id="{B12EFD82-9026-42D7-B80A-D2D6D2DD6998}"/>
              </a:ext>
            </a:extLst>
          </p:cNvPr>
          <p:cNvSpPr txBox="1"/>
          <p:nvPr/>
        </p:nvSpPr>
        <p:spPr>
          <a:xfrm>
            <a:off x="1083517" y="3059667"/>
            <a:ext cx="6060233" cy="830997"/>
          </a:xfrm>
          <a:prstGeom prst="rect">
            <a:avLst/>
          </a:prstGeom>
          <a:noFill/>
        </p:spPr>
        <p:txBody>
          <a:bodyPr wrap="square" rtlCol="0">
            <a:spAutoFit/>
          </a:bodyPr>
          <a:lstStyle/>
          <a:p>
            <a:r>
              <a:rPr lang="tr-TR" sz="3200" b="1" dirty="0" err="1" smtClean="0"/>
              <a:t>Konu</a:t>
            </a:r>
            <a:r>
              <a:rPr lang="tr-TR" sz="3200" dirty="0" err="1" smtClean="0"/>
              <a:t>:</a:t>
            </a:r>
            <a:r>
              <a:rPr lang="tr-TR" sz="4800" dirty="0" err="1" smtClean="0">
                <a:solidFill>
                  <a:srgbClr val="FF0000"/>
                </a:solidFill>
              </a:rPr>
              <a:t>ALGILAMA</a:t>
            </a:r>
            <a:endParaRPr lang="tr-TR" sz="4800" dirty="0">
              <a:solidFill>
                <a:srgbClr val="FF0000"/>
              </a:solidFill>
            </a:endParaRPr>
          </a:p>
        </p:txBody>
      </p:sp>
    </p:spTree>
    <p:extLst>
      <p:ext uri="{BB962C8B-B14F-4D97-AF65-F5344CB8AC3E}">
        <p14:creationId xmlns:p14="http://schemas.microsoft.com/office/powerpoint/2010/main" val="753840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1069848" y="1778696"/>
            <a:ext cx="10058400" cy="4393504"/>
          </a:xfrm>
        </p:spPr>
        <p:txBody>
          <a:bodyPr/>
          <a:lstStyle/>
          <a:p>
            <a:pPr marL="0" lvl="0" indent="0">
              <a:buClr>
                <a:srgbClr val="D34817">
                  <a:lumMod val="75000"/>
                </a:srgbClr>
              </a:buClr>
              <a:buNone/>
            </a:pPr>
            <a:r>
              <a:rPr lang="tr-TR" b="1" i="1" dirty="0">
                <a:solidFill>
                  <a:srgbClr val="FF0000"/>
                </a:solidFill>
              </a:rPr>
              <a:t>4. BENZERLİK YA DA FARKLILIK EĞİLİMİ</a:t>
            </a:r>
          </a:p>
          <a:p>
            <a:pPr marL="0" lvl="0" indent="0">
              <a:buClr>
                <a:srgbClr val="D34817">
                  <a:lumMod val="75000"/>
                </a:srgbClr>
              </a:buClr>
              <a:buNone/>
            </a:pPr>
            <a:r>
              <a:rPr lang="tr-TR" b="1" i="1" dirty="0" err="1">
                <a:solidFill>
                  <a:prstClr val="black"/>
                </a:solidFill>
              </a:rPr>
              <a:t>Insanlardaki</a:t>
            </a:r>
            <a:r>
              <a:rPr lang="tr-TR" b="1" i="1" dirty="0">
                <a:solidFill>
                  <a:prstClr val="black"/>
                </a:solidFill>
              </a:rPr>
              <a:t> benzerlik ya da farklılıktan kaynaklanan eğilim, algılamada değişiklikler yaratabilmektedir. </a:t>
            </a:r>
          </a:p>
          <a:p>
            <a:pPr marL="0" lvl="0" indent="0">
              <a:buClr>
                <a:srgbClr val="D34817">
                  <a:lumMod val="75000"/>
                </a:srgbClr>
              </a:buClr>
              <a:buNone/>
            </a:pPr>
            <a:r>
              <a:rPr lang="tr-TR" b="1" i="1" dirty="0">
                <a:solidFill>
                  <a:prstClr val="black"/>
                </a:solidFill>
              </a:rPr>
              <a:t>Kişiler, başkalarının kendileri ile benzer özellikler taşıdıklarına ya da taşımadıklarına inanarak algılamalarda bulunabilmektedirler. Bunda kişilerin, yaşları, ırkları, renkleri, sahip oldukları kültürel değerleri, sosyoekonomik seviyeleri etkili olabilmektedir. </a:t>
            </a:r>
            <a:endParaRPr lang="tr-TR" b="1" i="1" dirty="0" smtClean="0">
              <a:solidFill>
                <a:prstClr val="black"/>
              </a:solidFill>
            </a:endParaRPr>
          </a:p>
          <a:p>
            <a:pPr marL="0" lvl="0" indent="0">
              <a:buClr>
                <a:srgbClr val="D34817">
                  <a:lumMod val="75000"/>
                </a:srgbClr>
              </a:buClr>
              <a:buNone/>
            </a:pPr>
            <a:r>
              <a:rPr lang="tr-TR" b="1" i="1" dirty="0" smtClean="0">
                <a:solidFill>
                  <a:prstClr val="black"/>
                </a:solidFill>
              </a:rPr>
              <a:t>Kısaca </a:t>
            </a:r>
            <a:r>
              <a:rPr lang="tr-TR" b="1" i="1" dirty="0">
                <a:solidFill>
                  <a:prstClr val="black"/>
                </a:solidFill>
              </a:rPr>
              <a:t>insanlar, başkalarının kendileri ile benzer ya da farklı özellikler taşıdıklarına inanarak algılamalar gerçekleştirip davranışlar sergileyebilmektedirler.</a:t>
            </a:r>
          </a:p>
          <a:p>
            <a:endParaRPr lang="tr-TR" dirty="0"/>
          </a:p>
        </p:txBody>
      </p:sp>
    </p:spTree>
    <p:extLst>
      <p:ext uri="{BB962C8B-B14F-4D97-AF65-F5344CB8AC3E}">
        <p14:creationId xmlns:p14="http://schemas.microsoft.com/office/powerpoint/2010/main" val="2222607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5614340-1A2A-4B69-B996-633BF4F09FB5}"/>
              </a:ext>
            </a:extLst>
          </p:cNvPr>
          <p:cNvSpPr>
            <a:spLocks noGrp="1"/>
          </p:cNvSpPr>
          <p:nvPr>
            <p:ph sz="quarter" idx="4294967295"/>
          </p:nvPr>
        </p:nvSpPr>
        <p:spPr>
          <a:xfrm>
            <a:off x="913774" y="463826"/>
            <a:ext cx="10363826" cy="5976731"/>
          </a:xfrm>
          <a:prstGeom prst="rect">
            <a:avLst/>
          </a:prstGeom>
        </p:spPr>
        <p:txBody>
          <a:bodyPr>
            <a:normAutofit/>
          </a:bodyPr>
          <a:lstStyle/>
          <a:p>
            <a:pPr marL="0" indent="0">
              <a:buNone/>
            </a:pPr>
            <a:r>
              <a:rPr lang="tr-TR" b="1" i="1" dirty="0">
                <a:solidFill>
                  <a:srgbClr val="FF0000"/>
                </a:solidFill>
              </a:rPr>
              <a:t>5. ALGILANAN KİŞİ YA DA NESNEYE İLİŞKİN SAHİP OLUNAN BİLGİ</a:t>
            </a:r>
          </a:p>
          <a:p>
            <a:pPr marL="0" indent="0">
              <a:buNone/>
            </a:pPr>
            <a:r>
              <a:rPr lang="tr-TR" b="1" i="1" dirty="0" err="1"/>
              <a:t>Insanların</a:t>
            </a:r>
            <a:r>
              <a:rPr lang="tr-TR" b="1" i="1" dirty="0"/>
              <a:t> kişi ya da nesneler hakkında önceden sahip oldukları bilgileri algılamada önemli bir etkiye sahiptir. </a:t>
            </a:r>
            <a:endParaRPr lang="tr-TR" b="1" i="1" dirty="0" smtClean="0"/>
          </a:p>
          <a:p>
            <a:pPr marL="0" indent="0">
              <a:buNone/>
            </a:pPr>
            <a:r>
              <a:rPr lang="tr-TR" b="1" i="1" dirty="0" smtClean="0"/>
              <a:t>Üyesi </a:t>
            </a:r>
            <a:r>
              <a:rPr lang="tr-TR" b="1" i="1" dirty="0"/>
              <a:t>olduğumuz ailenin tüm bireyleri </a:t>
            </a:r>
            <a:r>
              <a:rPr lang="tr-TR" b="1" i="1" dirty="0" smtClean="0"/>
              <a:t>hakkında önceden </a:t>
            </a:r>
            <a:r>
              <a:rPr lang="tr-TR" b="1" i="1" dirty="0"/>
              <a:t>birçok bilgiye sahibiz. Bu aile bireylerimizi algılarken sahip </a:t>
            </a:r>
            <a:r>
              <a:rPr lang="tr-TR" b="1" i="1" dirty="0" smtClean="0"/>
              <a:t>olduğumuz bilgilerin </a:t>
            </a:r>
            <a:r>
              <a:rPr lang="tr-TR" b="1" i="1" dirty="0"/>
              <a:t>etkisinde kalarak değerlendirmelerimizi ve davranışlarımızı yaparız. </a:t>
            </a:r>
            <a:endParaRPr lang="tr-TR" b="1" i="1" dirty="0" smtClean="0"/>
          </a:p>
          <a:p>
            <a:pPr marL="0" indent="0">
              <a:buNone/>
            </a:pPr>
            <a:r>
              <a:rPr lang="tr-TR" b="1" i="1" dirty="0" smtClean="0"/>
              <a:t>Örneğin</a:t>
            </a:r>
            <a:r>
              <a:rPr lang="tr-TR" b="1" i="1" dirty="0"/>
              <a:t>, anne ve babamızı algılamamızda yanlı davranmamız gibi. Bazen de </a:t>
            </a:r>
            <a:r>
              <a:rPr lang="tr-TR" b="1" i="1" dirty="0" smtClean="0"/>
              <a:t>daha önce </a:t>
            </a:r>
            <a:r>
              <a:rPr lang="tr-TR" b="1" i="1" dirty="0"/>
              <a:t>sahip olduğumuz bilgiler sayesinde doğru algılamalarda da bulunabiliriz.</a:t>
            </a:r>
          </a:p>
          <a:p>
            <a:pPr marL="0" indent="0">
              <a:buNone/>
            </a:pPr>
            <a:r>
              <a:rPr lang="tr-TR" b="1" i="1" dirty="0">
                <a:solidFill>
                  <a:srgbClr val="FF0000"/>
                </a:solidFill>
              </a:rPr>
              <a:t>6. KİŞİSEL BEKLENTİLER</a:t>
            </a:r>
          </a:p>
          <a:p>
            <a:pPr marL="0" indent="0">
              <a:buNone/>
            </a:pPr>
            <a:r>
              <a:rPr lang="tr-TR" b="1" i="1" dirty="0"/>
              <a:t>Bireysel algılamada etkili olan bir diğer faktör de bireysel beklentilerdir. Çünkü</a:t>
            </a:r>
          </a:p>
          <a:p>
            <a:pPr marL="0" indent="0">
              <a:buNone/>
            </a:pPr>
            <a:r>
              <a:rPr lang="tr-TR" b="1" i="1" dirty="0"/>
              <a:t>kişi ya da objelere ilişkin zihinsel yapımızda mevcut olan beklentilerimiz sonraki</a:t>
            </a:r>
          </a:p>
          <a:p>
            <a:pPr marL="0" indent="0">
              <a:buNone/>
            </a:pPr>
            <a:r>
              <a:rPr lang="tr-TR" b="1" i="1" dirty="0"/>
              <a:t>algılamalarımız büyük oranda beklentilerimizin etkisi altındadır. Sosyal yaşamda nesnelere ilişkin düşüncelerini etkiler. Örneğin, sert mizaçlı olan bir öğretmenin</a:t>
            </a:r>
          </a:p>
          <a:p>
            <a:pPr marL="0" indent="0">
              <a:buNone/>
            </a:pPr>
            <a:r>
              <a:rPr lang="tr-TR" b="1" i="1" dirty="0"/>
              <a:t>algılamalarımızın yönlendiricisi olabilmektedir</a:t>
            </a:r>
          </a:p>
          <a:p>
            <a:pPr marL="0" indent="0">
              <a:buNone/>
            </a:pPr>
            <a:endParaRPr lang="tr-TR" b="1" i="1" dirty="0"/>
          </a:p>
        </p:txBody>
      </p:sp>
    </p:spTree>
    <p:extLst>
      <p:ext uri="{BB962C8B-B14F-4D97-AF65-F5344CB8AC3E}">
        <p14:creationId xmlns:p14="http://schemas.microsoft.com/office/powerpoint/2010/main" val="3074498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BF710B49-B90D-487F-87E0-84AF576AF4E2}"/>
              </a:ext>
            </a:extLst>
          </p:cNvPr>
          <p:cNvSpPr>
            <a:spLocks noGrp="1"/>
          </p:cNvSpPr>
          <p:nvPr>
            <p:ph sz="quarter" idx="4294967295"/>
          </p:nvPr>
        </p:nvSpPr>
        <p:spPr>
          <a:xfrm>
            <a:off x="914087" y="427383"/>
            <a:ext cx="10363826" cy="6003234"/>
          </a:xfrm>
          <a:prstGeom prst="rect">
            <a:avLst/>
          </a:prstGeom>
        </p:spPr>
        <p:txBody>
          <a:bodyPr>
            <a:normAutofit/>
          </a:bodyPr>
          <a:lstStyle/>
          <a:p>
            <a:pPr marL="0" indent="0">
              <a:buNone/>
            </a:pPr>
            <a:r>
              <a:rPr lang="tr-TR" b="1" i="1" dirty="0">
                <a:solidFill>
                  <a:srgbClr val="FF0000"/>
                </a:solidFill>
              </a:rPr>
              <a:t>V. ALGILAMA SÜRECİNİN İŞLEYİŞİNE İLİŞKİN BİR MODEL</a:t>
            </a:r>
          </a:p>
          <a:p>
            <a:pPr marL="0" indent="0">
              <a:buNone/>
            </a:pPr>
            <a:r>
              <a:rPr lang="tr-TR" b="1" i="1" dirty="0"/>
              <a:t>Sosyal bilimciler yaptıkları araştırmalar sonucunda algılama sürecinin işleyişi konusunda bir model geliştirmişlerdir</a:t>
            </a:r>
          </a:p>
          <a:p>
            <a:pPr marL="0" indent="0">
              <a:buNone/>
            </a:pPr>
            <a:r>
              <a:rPr lang="tr-TR" b="1" i="1" dirty="0"/>
              <a:t>Bu modele göre algılama süreci, çevreden gelen uyarıcılar, bu uyarıcıların içte işleyişi ve işlenen bu uyarıcılara bağlı olarak gösterilen tepkiler olmak üzere dört temel aşamadan oluşmaktadır:</a:t>
            </a:r>
          </a:p>
          <a:p>
            <a:pPr marL="0" indent="0">
              <a:buNone/>
            </a:pPr>
            <a:r>
              <a:rPr lang="tr-TR" b="1" i="1" dirty="0">
                <a:solidFill>
                  <a:srgbClr val="FF0000"/>
                </a:solidFill>
              </a:rPr>
              <a:t>Birinci Aşama: Çevreden Gelen Uyarıcıların Kabulü </a:t>
            </a:r>
            <a:endParaRPr lang="tr-TR" b="1" i="1" dirty="0" smtClean="0">
              <a:solidFill>
                <a:srgbClr val="FF0000"/>
              </a:solidFill>
            </a:endParaRPr>
          </a:p>
          <a:p>
            <a:pPr marL="0" indent="0">
              <a:buNone/>
            </a:pPr>
            <a:r>
              <a:rPr lang="tr-TR" b="1" i="1" dirty="0" smtClean="0"/>
              <a:t>insanlar </a:t>
            </a:r>
            <a:r>
              <a:rPr lang="tr-TR" b="1" i="1" dirty="0"/>
              <a:t>duyu organları aracılığı ile çevreden aldıkları </a:t>
            </a:r>
            <a:r>
              <a:rPr lang="tr-TR" b="1" i="1" dirty="0" err="1"/>
              <a:t>uyarımlardan</a:t>
            </a:r>
            <a:r>
              <a:rPr lang="tr-TR" b="1" i="1" dirty="0"/>
              <a:t> bazılarını alıp işleme tabi tutmak için </a:t>
            </a:r>
            <a:r>
              <a:rPr lang="tr-TR" b="1" i="1" dirty="0" err="1"/>
              <a:t>uyarımların</a:t>
            </a:r>
            <a:r>
              <a:rPr lang="tr-TR" b="1" i="1" dirty="0"/>
              <a:t> depolandığı bölgeye aktarır.</a:t>
            </a:r>
          </a:p>
          <a:p>
            <a:pPr marL="0" indent="0">
              <a:buNone/>
            </a:pPr>
            <a:r>
              <a:rPr lang="tr-TR" b="1" i="1" dirty="0">
                <a:solidFill>
                  <a:srgbClr val="FF0000"/>
                </a:solidFill>
              </a:rPr>
              <a:t>İkinci Aşama: Uyarıcıların İşlenişi: </a:t>
            </a:r>
            <a:endParaRPr lang="tr-TR" b="1" i="1" dirty="0" smtClean="0">
              <a:solidFill>
                <a:srgbClr val="FF0000"/>
              </a:solidFill>
            </a:endParaRPr>
          </a:p>
          <a:p>
            <a:pPr marL="0" indent="0">
              <a:buNone/>
            </a:pPr>
            <a:r>
              <a:rPr lang="tr-TR" b="1" i="1" dirty="0" smtClean="0"/>
              <a:t>Depolanan </a:t>
            </a:r>
            <a:r>
              <a:rPr lang="tr-TR" b="1" i="1" dirty="0"/>
              <a:t>uyarımlar bilgi kaynağı hâline getirilmesi için buradan alınır. </a:t>
            </a:r>
            <a:r>
              <a:rPr lang="tr-TR" b="1" i="1" dirty="0" err="1"/>
              <a:t>Uyarımların</a:t>
            </a:r>
            <a:r>
              <a:rPr lang="tr-TR" b="1" i="1" dirty="0"/>
              <a:t> bilgi haline getirilmesinden sonra bu bilgiler ya algılama için devreye </a:t>
            </a:r>
            <a:r>
              <a:rPr lang="tr-TR" b="1" i="1" dirty="0" smtClean="0"/>
              <a:t>sokulur ya </a:t>
            </a:r>
            <a:r>
              <a:rPr lang="tr-TR" b="1" i="1" dirty="0"/>
              <a:t>da herhangi bir işleme sokulmadan sistemin dışına atılır. İşleme tabi </a:t>
            </a:r>
            <a:r>
              <a:rPr lang="tr-TR" b="1" i="1" dirty="0" smtClean="0"/>
              <a:t>tutulacak olan </a:t>
            </a:r>
            <a:r>
              <a:rPr lang="tr-TR" b="1" i="1" dirty="0"/>
              <a:t>bilgiler kısa veya uzun süreli biriktirici alanlarına depolanır.</a:t>
            </a:r>
          </a:p>
          <a:p>
            <a:pPr marL="0" indent="0">
              <a:buNone/>
            </a:pPr>
            <a:endParaRPr lang="tr-TR" dirty="0"/>
          </a:p>
        </p:txBody>
      </p:sp>
    </p:spTree>
    <p:extLst>
      <p:ext uri="{BB962C8B-B14F-4D97-AF65-F5344CB8AC3E}">
        <p14:creationId xmlns:p14="http://schemas.microsoft.com/office/powerpoint/2010/main" val="4281460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B15CFD8-9C12-4A15-AD71-A39A3939ADAE}"/>
              </a:ext>
            </a:extLst>
          </p:cNvPr>
          <p:cNvSpPr>
            <a:spLocks noGrp="1"/>
          </p:cNvSpPr>
          <p:nvPr>
            <p:ph sz="quarter" idx="4294967295"/>
          </p:nvPr>
        </p:nvSpPr>
        <p:spPr>
          <a:xfrm>
            <a:off x="913774" y="437322"/>
            <a:ext cx="10363826" cy="5883965"/>
          </a:xfrm>
          <a:prstGeom prst="rect">
            <a:avLst/>
          </a:prstGeom>
        </p:spPr>
        <p:txBody>
          <a:bodyPr/>
          <a:lstStyle/>
          <a:p>
            <a:pPr marL="0" indent="0">
              <a:buNone/>
            </a:pPr>
            <a:r>
              <a:rPr lang="tr-TR" sz="2400" b="1" i="1" dirty="0">
                <a:solidFill>
                  <a:srgbClr val="FF0000"/>
                </a:solidFill>
              </a:rPr>
              <a:t>Üçüncü Aşama: Algılama </a:t>
            </a:r>
          </a:p>
          <a:p>
            <a:pPr marL="0" indent="0">
              <a:buNone/>
            </a:pPr>
            <a:r>
              <a:rPr lang="tr-TR" sz="2400" b="1" i="1" dirty="0"/>
              <a:t>Bu aşamada çevreden gelen uyarımlar ile kısa ve uzun süreli biriktiricilerdeki bilgiler karşılaştırılır. </a:t>
            </a:r>
            <a:r>
              <a:rPr lang="tr-TR" sz="2400" b="1" i="1" dirty="0" err="1"/>
              <a:t>Uyarımlarla</a:t>
            </a:r>
            <a:r>
              <a:rPr lang="tr-TR" sz="2400" b="1" i="1" dirty="0"/>
              <a:t> mevcut bilgilerin buluşmasından sonra gerçek algılama süreci tamamlanmış olur. Algılama aynı zamanda uzun süreli biriktiriciye (hafızaya) kaydedilir. Kaydedilmesinin nedeni, daha sonraki algılamalarımıza kaynak oluşturmak için.</a:t>
            </a:r>
          </a:p>
          <a:p>
            <a:pPr marL="0" indent="0">
              <a:buNone/>
            </a:pPr>
            <a:r>
              <a:rPr lang="tr-TR" sz="2400" b="1" i="1" dirty="0">
                <a:solidFill>
                  <a:srgbClr val="FF0000"/>
                </a:solidFill>
              </a:rPr>
              <a:t>Dördüncü Aşama: Tepkide Bulunma</a:t>
            </a:r>
          </a:p>
          <a:p>
            <a:pPr marL="0" indent="0">
              <a:buNone/>
            </a:pPr>
            <a:r>
              <a:rPr lang="tr-TR" sz="2400" b="1" i="1" dirty="0"/>
              <a:t>Algılama sürecinin tamamlanmasından sonra bireyler bu algılamaya bağlı olarak tepkilerde bulunur.</a:t>
            </a:r>
          </a:p>
          <a:p>
            <a:pPr marL="0" indent="0">
              <a:buNone/>
            </a:pPr>
            <a:endParaRPr lang="tr-TR" dirty="0"/>
          </a:p>
        </p:txBody>
      </p:sp>
    </p:spTree>
    <p:extLst>
      <p:ext uri="{BB962C8B-B14F-4D97-AF65-F5344CB8AC3E}">
        <p14:creationId xmlns:p14="http://schemas.microsoft.com/office/powerpoint/2010/main" val="24174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22432607-41D8-416C-A31B-40C227E08EB5}"/>
              </a:ext>
            </a:extLst>
          </p:cNvPr>
          <p:cNvSpPr>
            <a:spLocks noGrp="1"/>
          </p:cNvSpPr>
          <p:nvPr>
            <p:ph sz="quarter" idx="4294967295"/>
          </p:nvPr>
        </p:nvSpPr>
        <p:spPr>
          <a:xfrm>
            <a:off x="410817" y="357809"/>
            <a:ext cx="11357113" cy="6281529"/>
          </a:xfrm>
          <a:prstGeom prst="rect">
            <a:avLst/>
          </a:prstGeom>
        </p:spPr>
        <p:txBody>
          <a:bodyPr>
            <a:normAutofit/>
          </a:bodyPr>
          <a:lstStyle/>
          <a:p>
            <a:pPr marL="0" indent="0">
              <a:buNone/>
            </a:pPr>
            <a:r>
              <a:rPr lang="tr-TR" b="1" i="1" dirty="0">
                <a:solidFill>
                  <a:srgbClr val="FF0000"/>
                </a:solidFill>
              </a:rPr>
              <a:t>VI. ALGI ÇEŞİTLERİ</a:t>
            </a:r>
          </a:p>
          <a:p>
            <a:pPr marL="0" indent="0">
              <a:buNone/>
            </a:pPr>
            <a:r>
              <a:rPr lang="tr-TR" b="1" i="1" dirty="0"/>
              <a:t>Duyu </a:t>
            </a:r>
            <a:r>
              <a:rPr lang="tr-TR" b="1" i="1" dirty="0" err="1"/>
              <a:t>organlarinin</a:t>
            </a:r>
            <a:r>
              <a:rPr lang="tr-TR" b="1" i="1" dirty="0"/>
              <a:t> </a:t>
            </a:r>
            <a:r>
              <a:rPr lang="tr-TR" b="1" i="1" dirty="0" err="1"/>
              <a:t>algilamanın</a:t>
            </a:r>
            <a:r>
              <a:rPr lang="tr-TR" b="1" i="1" dirty="0"/>
              <a:t> gerçekleşmesinde önemli etkileri vardır. Ancak bunun yanında kişisel dürtü ve güdüler, bilgi birikimi, yaşantılar ve deneyimler de temel ögeler olarak adlandırılır. </a:t>
            </a:r>
            <a:endParaRPr lang="tr-TR" b="1" i="1" dirty="0" smtClean="0"/>
          </a:p>
          <a:p>
            <a:pPr marL="0" indent="0">
              <a:buNone/>
            </a:pPr>
            <a:r>
              <a:rPr lang="tr-TR" b="1" i="1" dirty="0" smtClean="0"/>
              <a:t>Bu </a:t>
            </a:r>
            <a:r>
              <a:rPr lang="tr-TR" b="1" i="1" dirty="0"/>
              <a:t>ögelerin algılama sürecindeki etkileri dikkate algılama sürecinin işlemesinde önemli rol oynarlar. Bunlar algılamayı oluşturan alınarak algılama çeşitlerini şu ana başlıklar altında incelemek mümkündür:</a:t>
            </a:r>
          </a:p>
          <a:p>
            <a:pPr marL="0" indent="0">
              <a:buNone/>
            </a:pPr>
            <a:endParaRPr lang="tr-TR" b="1" i="1" dirty="0" smtClean="0">
              <a:solidFill>
                <a:srgbClr val="FF0000"/>
              </a:solidFill>
            </a:endParaRPr>
          </a:p>
          <a:p>
            <a:pPr marL="0" indent="0">
              <a:buNone/>
            </a:pPr>
            <a:r>
              <a:rPr lang="tr-TR" b="1" i="1" dirty="0" smtClean="0">
                <a:solidFill>
                  <a:srgbClr val="FF0000"/>
                </a:solidFill>
              </a:rPr>
              <a:t>A</a:t>
            </a:r>
            <a:r>
              <a:rPr lang="tr-TR" b="1" i="1" dirty="0">
                <a:solidFill>
                  <a:srgbClr val="FF0000"/>
                </a:solidFill>
              </a:rPr>
              <a:t>. SİMGESEL ALGI</a:t>
            </a:r>
          </a:p>
          <a:p>
            <a:pPr marL="0" indent="0">
              <a:buNone/>
            </a:pPr>
            <a:r>
              <a:rPr lang="tr-TR" b="1" i="1" dirty="0"/>
              <a:t>Simge, ilişki, bağlantı, çağrışım, görenek, alışkanlık </a:t>
            </a:r>
            <a:r>
              <a:rPr lang="tr-TR" b="1" i="1" dirty="0" err="1"/>
              <a:t>vb</a:t>
            </a:r>
            <a:r>
              <a:rPr lang="tr-TR" b="1" i="1" dirty="0"/>
              <a:t> sebeplerle başka bir şeyi temsil eden uyarıcı. Bir kelime olabileceği gibi bir içsel süreç de olabilir. Örneğin terazinin adaletin temsilcisi bir sembol olarak algılanması gibi. </a:t>
            </a:r>
            <a:endParaRPr lang="tr-TR" b="1" i="1" dirty="0" smtClean="0"/>
          </a:p>
          <a:p>
            <a:pPr marL="0" indent="0">
              <a:buNone/>
            </a:pPr>
            <a:r>
              <a:rPr lang="tr-TR" b="1" i="1" dirty="0" err="1" smtClean="0"/>
              <a:t>Insanlar</a:t>
            </a:r>
            <a:r>
              <a:rPr lang="tr-TR" b="1" i="1" dirty="0" smtClean="0"/>
              <a:t> </a:t>
            </a:r>
            <a:r>
              <a:rPr lang="tr-TR" b="1" i="1" dirty="0"/>
              <a:t>sembollerin paylaşımı sırasında birçok değer, anlam ve davranış biçimlerini öğrenirler. Simgesel algı ve iletişim ortamında en çok kullanılan araç ve tekniklerin başında reklam ve propaganda gelmektedir. </a:t>
            </a:r>
            <a:endParaRPr lang="tr-TR" b="1" i="1" dirty="0" smtClean="0"/>
          </a:p>
          <a:p>
            <a:pPr marL="0" indent="0">
              <a:buNone/>
            </a:pPr>
            <a:r>
              <a:rPr lang="tr-TR" b="1" i="1" dirty="0" smtClean="0"/>
              <a:t>Kamuoyunu </a:t>
            </a:r>
            <a:r>
              <a:rPr lang="tr-TR" b="1" i="1" dirty="0"/>
              <a:t>yönlendirmede reklam ve propagandanın büyük etkisi vardır</a:t>
            </a:r>
            <a:r>
              <a:rPr lang="tr-TR" b="1" i="1" dirty="0" smtClean="0"/>
              <a:t>.</a:t>
            </a:r>
            <a:endParaRPr lang="tr-TR" b="1" i="1" dirty="0"/>
          </a:p>
        </p:txBody>
      </p:sp>
    </p:spTree>
    <p:extLst>
      <p:ext uri="{BB962C8B-B14F-4D97-AF65-F5344CB8AC3E}">
        <p14:creationId xmlns:p14="http://schemas.microsoft.com/office/powerpoint/2010/main" val="1690098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638827" y="1102290"/>
            <a:ext cx="10489421" cy="5069910"/>
          </a:xfrm>
        </p:spPr>
        <p:txBody>
          <a:bodyPr/>
          <a:lstStyle/>
          <a:p>
            <a:pPr marL="0" lvl="0" indent="0">
              <a:buClr>
                <a:srgbClr val="D34817">
                  <a:lumMod val="75000"/>
                </a:srgbClr>
              </a:buClr>
              <a:buNone/>
            </a:pPr>
            <a:r>
              <a:rPr lang="tr-TR" sz="1900" b="1" i="1" dirty="0">
                <a:solidFill>
                  <a:srgbClr val="FF0000"/>
                </a:solidFill>
              </a:rPr>
              <a:t>B. GÖRSEL ALGI</a:t>
            </a:r>
          </a:p>
          <a:p>
            <a:pPr marL="0" lvl="0" indent="0">
              <a:buClr>
                <a:srgbClr val="D34817">
                  <a:lumMod val="75000"/>
                </a:srgbClr>
              </a:buClr>
              <a:buNone/>
            </a:pPr>
            <a:r>
              <a:rPr lang="tr-TR" sz="1900" b="1" i="1" dirty="0" err="1">
                <a:solidFill>
                  <a:prstClr val="black"/>
                </a:solidFill>
              </a:rPr>
              <a:t>Insanlar</a:t>
            </a:r>
            <a:r>
              <a:rPr lang="tr-TR" sz="1900" b="1" i="1" dirty="0">
                <a:solidFill>
                  <a:prstClr val="black"/>
                </a:solidFill>
              </a:rPr>
              <a:t>, dış çevre ile ilgili izlenimlerinin çoğunu görme yolu elde etmektedir. Dolayısıyla görme duyusu, çevreyi algılama ve anlamlandırmada önemli bir faktördür. </a:t>
            </a:r>
            <a:endParaRPr lang="tr-TR" sz="1900" b="1" i="1" dirty="0" smtClean="0">
              <a:solidFill>
                <a:prstClr val="black"/>
              </a:solidFill>
            </a:endParaRPr>
          </a:p>
          <a:p>
            <a:pPr marL="0" lvl="0" indent="0">
              <a:buClr>
                <a:srgbClr val="D34817">
                  <a:lumMod val="75000"/>
                </a:srgbClr>
              </a:buClr>
              <a:buNone/>
            </a:pPr>
            <a:r>
              <a:rPr lang="tr-TR" sz="1900" b="1" i="1" dirty="0" smtClean="0">
                <a:solidFill>
                  <a:prstClr val="black"/>
                </a:solidFill>
              </a:rPr>
              <a:t>Görsel </a:t>
            </a:r>
            <a:r>
              <a:rPr lang="tr-TR" sz="1900" b="1" i="1" dirty="0">
                <a:solidFill>
                  <a:prstClr val="black"/>
                </a:solidFill>
              </a:rPr>
              <a:t>algılamada biyolojik unsurların etkisi fazla olmakla birlikte psikolojik faktörler de önemli rol oynamaktadır. </a:t>
            </a:r>
            <a:endParaRPr lang="tr-TR" sz="1900" b="1" i="1" dirty="0" smtClean="0">
              <a:solidFill>
                <a:prstClr val="black"/>
              </a:solidFill>
            </a:endParaRPr>
          </a:p>
          <a:p>
            <a:pPr marL="0" lvl="0" indent="0">
              <a:buClr>
                <a:srgbClr val="D34817">
                  <a:lumMod val="75000"/>
                </a:srgbClr>
              </a:buClr>
              <a:buNone/>
            </a:pPr>
            <a:r>
              <a:rPr lang="tr-TR" sz="1900" b="1" i="1" dirty="0" err="1" smtClean="0">
                <a:solidFill>
                  <a:prstClr val="black"/>
                </a:solidFill>
              </a:rPr>
              <a:t>Insanlar</a:t>
            </a:r>
            <a:r>
              <a:rPr lang="tr-TR" sz="1900" b="1" i="1" dirty="0" smtClean="0">
                <a:solidFill>
                  <a:prstClr val="black"/>
                </a:solidFill>
              </a:rPr>
              <a:t> </a:t>
            </a:r>
            <a:r>
              <a:rPr lang="tr-TR" sz="1900" b="1" i="1" dirty="0">
                <a:solidFill>
                  <a:prstClr val="black"/>
                </a:solidFill>
              </a:rPr>
              <a:t>günlük yaşamlarının her anında soyut, somut canlı cansız, birçok olay, olgu, nesne, insan ve başka canlılar ile karşı karşıya gelmektedir. Bunlar görsel algılamada etkili olan uyarıcılardır. </a:t>
            </a:r>
            <a:endParaRPr lang="tr-TR" sz="1900" b="1" i="1" dirty="0" smtClean="0">
              <a:solidFill>
                <a:prstClr val="black"/>
              </a:solidFill>
            </a:endParaRPr>
          </a:p>
          <a:p>
            <a:pPr marL="0" lvl="0" indent="0">
              <a:buClr>
                <a:srgbClr val="D34817">
                  <a:lumMod val="75000"/>
                </a:srgbClr>
              </a:buClr>
              <a:buNone/>
            </a:pPr>
            <a:r>
              <a:rPr lang="tr-TR" sz="1900" b="1" i="1" dirty="0" smtClean="0">
                <a:solidFill>
                  <a:prstClr val="black"/>
                </a:solidFill>
              </a:rPr>
              <a:t>Görsel </a:t>
            </a:r>
            <a:r>
              <a:rPr lang="tr-TR" sz="1900" b="1" i="1" dirty="0" err="1">
                <a:solidFill>
                  <a:prstClr val="black"/>
                </a:solidFill>
              </a:rPr>
              <a:t>algilamada</a:t>
            </a:r>
            <a:r>
              <a:rPr lang="tr-TR" sz="1900" b="1" i="1" dirty="0">
                <a:solidFill>
                  <a:prstClr val="black"/>
                </a:solidFill>
              </a:rPr>
              <a:t> biyolojik olarak görmek önemli olmakla beraber tek başına yeterli değildir. Görsel algılamada etkili olan diğer faktörleri şöyle sıralayabiliriz.</a:t>
            </a:r>
          </a:p>
          <a:p>
            <a:endParaRPr lang="tr-TR" dirty="0"/>
          </a:p>
        </p:txBody>
      </p:sp>
    </p:spTree>
    <p:extLst>
      <p:ext uri="{BB962C8B-B14F-4D97-AF65-F5344CB8AC3E}">
        <p14:creationId xmlns:p14="http://schemas.microsoft.com/office/powerpoint/2010/main" val="4207963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93D263B7-54FE-4C58-9068-AA0B5A8B8C82}"/>
              </a:ext>
            </a:extLst>
          </p:cNvPr>
          <p:cNvSpPr>
            <a:spLocks noGrp="1"/>
          </p:cNvSpPr>
          <p:nvPr>
            <p:ph sz="quarter" idx="4294967295"/>
          </p:nvPr>
        </p:nvSpPr>
        <p:spPr>
          <a:xfrm>
            <a:off x="914087" y="543339"/>
            <a:ext cx="10363826" cy="5645426"/>
          </a:xfrm>
          <a:prstGeom prst="rect">
            <a:avLst/>
          </a:prstGeom>
        </p:spPr>
        <p:txBody>
          <a:bodyPr>
            <a:normAutofit/>
          </a:bodyPr>
          <a:lstStyle/>
          <a:p>
            <a:pPr marL="0" indent="0">
              <a:buNone/>
            </a:pPr>
            <a:r>
              <a:rPr lang="tr-TR" b="1" i="1" dirty="0">
                <a:solidFill>
                  <a:schemeClr val="accent1"/>
                </a:solidFill>
              </a:rPr>
              <a:t>1. Psikolojik Olarak Hazır Olma</a:t>
            </a:r>
          </a:p>
          <a:p>
            <a:pPr marL="0" indent="0">
              <a:buNone/>
            </a:pPr>
            <a:r>
              <a:rPr lang="tr-TR" b="1" i="1" dirty="0"/>
              <a:t>Görsel algılama sürecinde bireyin aynı zamanda psikolojik anlamda da görmeye</a:t>
            </a:r>
          </a:p>
          <a:p>
            <a:pPr marL="0" indent="0">
              <a:buNone/>
            </a:pPr>
            <a:r>
              <a:rPr lang="tr-TR" b="1" i="1" dirty="0"/>
              <a:t>hazır olması gerekmektedir. Bireyin psikolojik açıdan hazır olmasında ihtiyaç ve</a:t>
            </a:r>
          </a:p>
          <a:p>
            <a:pPr marL="0" indent="0">
              <a:buNone/>
            </a:pPr>
            <a:r>
              <a:rPr lang="tr-TR" b="1" i="1" dirty="0"/>
              <a:t>güdüleri önemli rol oynar. Kişi ihtiyaç ve güdüleri doğrultusunda çevresindekileri</a:t>
            </a:r>
          </a:p>
          <a:p>
            <a:pPr marL="0" indent="0">
              <a:buNone/>
            </a:pPr>
            <a:r>
              <a:rPr lang="tr-TR" b="1" i="1" dirty="0"/>
              <a:t>görür. Buna göre algılar ve anlamlandırır.</a:t>
            </a:r>
          </a:p>
          <a:p>
            <a:pPr marL="0" indent="0">
              <a:buNone/>
            </a:pPr>
            <a:r>
              <a:rPr lang="tr-TR" b="1" i="1" dirty="0">
                <a:solidFill>
                  <a:schemeClr val="accent1"/>
                </a:solidFill>
              </a:rPr>
              <a:t>2. Bilgi Bankası</a:t>
            </a:r>
          </a:p>
          <a:p>
            <a:pPr marL="0" indent="0">
              <a:buNone/>
            </a:pPr>
            <a:r>
              <a:rPr lang="tr-TR" b="1" i="1" dirty="0"/>
              <a:t>Görsel algılamada bireyin bilgi bankası da etkilidir. Çünkü birey, bilgi bankasındaki bilgiler ışığında gördüklerini doğru algılayıp anlamlandırmaktadır.</a:t>
            </a:r>
          </a:p>
          <a:p>
            <a:pPr marL="0" indent="0">
              <a:buNone/>
            </a:pPr>
            <a:r>
              <a:rPr lang="tr-TR" b="1" i="1" dirty="0">
                <a:solidFill>
                  <a:schemeClr val="accent1"/>
                </a:solidFill>
              </a:rPr>
              <a:t>3. Duygusal Olarak Hazır Olma</a:t>
            </a:r>
          </a:p>
          <a:p>
            <a:pPr marL="0" indent="0">
              <a:buNone/>
            </a:pPr>
            <a:r>
              <a:rPr lang="tr-TR" b="1" i="1" dirty="0"/>
              <a:t>Görsel açıdan algılamanın gerçekleşmesinde kişinin duygusal yapısının da etkisi vardır. Kişi mutsuz, karamsar, stresli ve kaygılı ise çevresindekileri olumlu ya da tam olarak algılamayabilir. Örneğin, böyle duygu durumlarında denizin ya da gökyüzünün maviliği, çiçeklerin güzelliği kişinin ilgisini yeterince çekmeyebilir. Aksi durumda yani kişi mutlu, huzurlu, iyimser ise çevresindeki birçok şey onun dikkatini çeker ve sonuçta bunları algılar ve olumlu değerlendirir.</a:t>
            </a:r>
          </a:p>
          <a:p>
            <a:pPr marL="0" indent="0">
              <a:buNone/>
            </a:pPr>
            <a:endParaRPr lang="tr-TR" dirty="0"/>
          </a:p>
        </p:txBody>
      </p:sp>
    </p:spTree>
    <p:extLst>
      <p:ext uri="{BB962C8B-B14F-4D97-AF65-F5344CB8AC3E}">
        <p14:creationId xmlns:p14="http://schemas.microsoft.com/office/powerpoint/2010/main" val="948871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98C7FB13-0517-4F24-BB43-516FFC878063}"/>
              </a:ext>
            </a:extLst>
          </p:cNvPr>
          <p:cNvSpPr>
            <a:spLocks noGrp="1"/>
          </p:cNvSpPr>
          <p:nvPr>
            <p:ph sz="quarter" idx="4294967295"/>
          </p:nvPr>
        </p:nvSpPr>
        <p:spPr>
          <a:xfrm>
            <a:off x="622225" y="357809"/>
            <a:ext cx="10734887" cy="5989982"/>
          </a:xfrm>
          <a:prstGeom prst="rect">
            <a:avLst/>
          </a:prstGeom>
        </p:spPr>
        <p:txBody>
          <a:bodyPr>
            <a:normAutofit/>
          </a:bodyPr>
          <a:lstStyle/>
          <a:p>
            <a:pPr marL="0" indent="0">
              <a:buNone/>
            </a:pPr>
            <a:r>
              <a:rPr lang="tr-TR" b="1" i="1" dirty="0">
                <a:solidFill>
                  <a:srgbClr val="FF0000"/>
                </a:solidFill>
              </a:rPr>
              <a:t>C. DUYGUSAL ALGI</a:t>
            </a:r>
          </a:p>
          <a:p>
            <a:pPr marL="0" indent="0">
              <a:buNone/>
            </a:pPr>
            <a:r>
              <a:rPr lang="tr-TR" b="1" i="1" dirty="0" err="1"/>
              <a:t>Insanlar</a:t>
            </a:r>
            <a:r>
              <a:rPr lang="tr-TR" b="1" i="1" dirty="0"/>
              <a:t> çevrelerindeki olay ya da nesneleri sadece zihinlerinde mevcut olan simge, sembol ya da fiziksel özellikteki izlenimlerle algılamazlar. Olay ya da nesnelere ilişkin duygusal değerlendirmelerine dayalı olarak da algılarlar. Yani, sevme. sevmeme, iyi-kötü gibi duygusal özellikli izlenimlerinin etkisiyle de algılarlar. Kısaca, duygusal tutum ve düşüncelerine göre algılamalar yaparlar.</a:t>
            </a:r>
          </a:p>
          <a:p>
            <a:pPr marL="0" indent="0">
              <a:buNone/>
            </a:pPr>
            <a:r>
              <a:rPr lang="tr-TR" b="1" i="1" dirty="0">
                <a:solidFill>
                  <a:srgbClr val="FF0000"/>
                </a:solidFill>
              </a:rPr>
              <a:t>D. SEÇİCİ ALGILAMA</a:t>
            </a:r>
          </a:p>
          <a:p>
            <a:pPr marL="0" indent="0">
              <a:buNone/>
            </a:pPr>
            <a:r>
              <a:rPr lang="tr-TR" b="1" i="1" dirty="0"/>
              <a:t>Algılama sürecinde kişinin içinde doğup büyüdüğü toplumun kültürel yapısı, bireysel olarak sahip olduğu değer ve inançları etkilidir. İnsanlar, çevresindeki olay,</a:t>
            </a:r>
          </a:p>
          <a:p>
            <a:pPr marL="0" indent="0">
              <a:buNone/>
            </a:pPr>
            <a:r>
              <a:rPr lang="tr-TR" b="1" i="1" dirty="0"/>
              <a:t>olgu ya da nesneleri sahip olduğu kültürel değerler ve kişilik yapılarının etkisinde</a:t>
            </a:r>
          </a:p>
          <a:p>
            <a:pPr marL="0" indent="0">
              <a:buNone/>
            </a:pPr>
            <a:r>
              <a:rPr lang="tr-TR" b="1" i="1" dirty="0"/>
              <a:t>kalarak (yani seçici davranarak) algılarlar. Her insanın kendine özgü algılama tarzı vardır. Bu durum onların çevrelerini algılarken seçici davranmalarından kaynaklanmaktadır. Örneğin, mühendisin, şairin, ressamın, doktorun, güvenlik görevlisinin içinde bulunduğu bir binayı kendi duygu, düşünce ve meslekleri gereği farklı algılamaları gibidir.</a:t>
            </a:r>
          </a:p>
          <a:p>
            <a:pPr marL="0" indent="0">
              <a:buNone/>
            </a:pPr>
            <a:endParaRPr lang="tr-TR" dirty="0"/>
          </a:p>
        </p:txBody>
      </p:sp>
    </p:spTree>
    <p:extLst>
      <p:ext uri="{BB962C8B-B14F-4D97-AF65-F5344CB8AC3E}">
        <p14:creationId xmlns:p14="http://schemas.microsoft.com/office/powerpoint/2010/main" val="3642371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BA1C21B-C649-4E3B-9AB4-29596B2326AD}"/>
              </a:ext>
            </a:extLst>
          </p:cNvPr>
          <p:cNvSpPr>
            <a:spLocks noGrp="1"/>
          </p:cNvSpPr>
          <p:nvPr>
            <p:ph sz="quarter" idx="4294967295"/>
          </p:nvPr>
        </p:nvSpPr>
        <p:spPr>
          <a:xfrm>
            <a:off x="913774" y="437322"/>
            <a:ext cx="10363826" cy="5830956"/>
          </a:xfrm>
          <a:prstGeom prst="rect">
            <a:avLst/>
          </a:prstGeom>
        </p:spPr>
        <p:txBody>
          <a:bodyPr>
            <a:normAutofit/>
          </a:bodyPr>
          <a:lstStyle/>
          <a:p>
            <a:pPr marL="0" indent="0">
              <a:buNone/>
            </a:pPr>
            <a:r>
              <a:rPr lang="tr-TR" b="1" i="1" dirty="0">
                <a:solidFill>
                  <a:srgbClr val="FF0000"/>
                </a:solidFill>
              </a:rPr>
              <a:t>VII. ALGISAL SEÇİMİ ETKİLEYEN TEMEL ÖZELLİKLER</a:t>
            </a:r>
          </a:p>
          <a:p>
            <a:pPr marL="0" indent="0">
              <a:buNone/>
            </a:pPr>
            <a:r>
              <a:rPr lang="tr-TR" b="1" i="1" dirty="0"/>
              <a:t>İnsanların neyi, ne kadar ve ne zaman algılayacağını belirleyen temel etkenlere</a:t>
            </a:r>
          </a:p>
          <a:p>
            <a:pPr marL="0" indent="0">
              <a:buNone/>
            </a:pPr>
            <a:r>
              <a:rPr lang="tr-TR" b="1" i="1" dirty="0"/>
              <a:t>den bazıları şunlardır:</a:t>
            </a:r>
          </a:p>
          <a:p>
            <a:pPr marL="0" indent="0">
              <a:buNone/>
            </a:pPr>
            <a:r>
              <a:rPr lang="tr-TR" b="1" i="1" dirty="0">
                <a:solidFill>
                  <a:schemeClr val="accent1"/>
                </a:solidFill>
              </a:rPr>
              <a:t>A. DİKKAT</a:t>
            </a:r>
          </a:p>
          <a:p>
            <a:pPr marL="0" indent="0">
              <a:buNone/>
            </a:pPr>
            <a:r>
              <a:rPr lang="tr-TR" b="1" i="1" dirty="0"/>
              <a:t>Çevreden gelen uyarıcılardan hangilerinin üzerinde ne kadar yoğunlaşacağı</a:t>
            </a:r>
          </a:p>
          <a:p>
            <a:pPr marL="0" indent="0">
              <a:buNone/>
            </a:pPr>
            <a:r>
              <a:rPr lang="tr-TR" b="1" i="1" dirty="0"/>
              <a:t>mızı belirleyen temel öge dikkattir. </a:t>
            </a:r>
            <a:r>
              <a:rPr lang="tr-TR" b="1" i="1" dirty="0" err="1"/>
              <a:t>Insanlar</a:t>
            </a:r>
            <a:r>
              <a:rPr lang="tr-TR" b="1" i="1" dirty="0"/>
              <a:t> çevrelerinden gelen uyarıcıları aynı</a:t>
            </a:r>
          </a:p>
          <a:p>
            <a:pPr marL="0" indent="0">
              <a:buNone/>
            </a:pPr>
            <a:r>
              <a:rPr lang="tr-TR" b="1" i="1" dirty="0"/>
              <a:t>oranda ya da aynı önemde algılayamaz. </a:t>
            </a:r>
          </a:p>
          <a:p>
            <a:pPr marL="0" indent="0">
              <a:buNone/>
            </a:pPr>
            <a:r>
              <a:rPr lang="tr-TR" b="1" i="1" dirty="0">
                <a:solidFill>
                  <a:schemeClr val="accent1"/>
                </a:solidFill>
              </a:rPr>
              <a:t>B. ÖĞRENME</a:t>
            </a:r>
          </a:p>
          <a:p>
            <a:pPr marL="0" indent="0">
              <a:buNone/>
            </a:pPr>
            <a:r>
              <a:rPr lang="tr-TR" b="1" i="1" dirty="0"/>
              <a:t>Öğrendiklerimizin çoğunu, algılama sayesinde kazanırız. Ama aynı zamanda öğrendiklerimiz de (yeni uyarıcıları) algılama biçimimizi etkiler. Algılama zeminimizde yer etmiş olan bilgiler büyük ölçüde algılama biçimimizi şekillendirir</a:t>
            </a:r>
          </a:p>
        </p:txBody>
      </p:sp>
    </p:spTree>
    <p:extLst>
      <p:ext uri="{BB962C8B-B14F-4D97-AF65-F5344CB8AC3E}">
        <p14:creationId xmlns:p14="http://schemas.microsoft.com/office/powerpoint/2010/main" val="2624671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AB48AA6-ED10-4E2E-81E9-75B39C30F18E}"/>
              </a:ext>
            </a:extLst>
          </p:cNvPr>
          <p:cNvSpPr>
            <a:spLocks noGrp="1"/>
          </p:cNvSpPr>
          <p:nvPr>
            <p:ph sz="quarter" idx="4294967295"/>
          </p:nvPr>
        </p:nvSpPr>
        <p:spPr>
          <a:xfrm>
            <a:off x="914087" y="487017"/>
            <a:ext cx="10363826" cy="5883965"/>
          </a:xfrm>
          <a:prstGeom prst="rect">
            <a:avLst/>
          </a:prstGeom>
        </p:spPr>
        <p:txBody>
          <a:bodyPr>
            <a:normAutofit/>
          </a:bodyPr>
          <a:lstStyle/>
          <a:p>
            <a:pPr marL="0" indent="0">
              <a:buNone/>
            </a:pPr>
            <a:r>
              <a:rPr lang="tr-TR" b="1" i="1" dirty="0">
                <a:solidFill>
                  <a:schemeClr val="accent1"/>
                </a:solidFill>
              </a:rPr>
              <a:t>C. DUYUSAL YOKSUNLUK</a:t>
            </a:r>
          </a:p>
          <a:p>
            <a:pPr marL="0" indent="0">
              <a:buNone/>
            </a:pPr>
            <a:r>
              <a:rPr lang="tr-TR" b="1" i="1" dirty="0" err="1"/>
              <a:t>Algisal</a:t>
            </a:r>
            <a:r>
              <a:rPr lang="tr-TR" b="1" i="1" dirty="0"/>
              <a:t> değişiklik yaratmanın yollarından biri, insanları duyusal olarak yoksunluk içine dâhil etmektir. İnsanlar çeşitli duyusal girdilerden yoksun bırakılarak algısal</a:t>
            </a:r>
          </a:p>
          <a:p>
            <a:pPr marL="0" indent="0">
              <a:buNone/>
            </a:pPr>
            <a:r>
              <a:rPr lang="tr-TR" b="1" i="1" dirty="0"/>
              <a:t>değişmeler içine girdikleri yapılan birçok deneyle doğrulanmıştır.</a:t>
            </a:r>
          </a:p>
          <a:p>
            <a:pPr marL="0" indent="0">
              <a:buNone/>
            </a:pPr>
            <a:r>
              <a:rPr lang="tr-TR" b="1" i="1" dirty="0">
                <a:solidFill>
                  <a:schemeClr val="accent1"/>
                </a:solidFill>
              </a:rPr>
              <a:t>D. GÜDÜ</a:t>
            </a:r>
          </a:p>
          <a:p>
            <a:pPr marL="0" indent="0">
              <a:buNone/>
            </a:pPr>
            <a:r>
              <a:rPr lang="tr-TR" b="1" i="1" dirty="0" err="1"/>
              <a:t>Algisal</a:t>
            </a:r>
            <a:r>
              <a:rPr lang="tr-TR" b="1" i="1" dirty="0"/>
              <a:t> biçimimiz büyük ölçüde </a:t>
            </a:r>
            <a:r>
              <a:rPr lang="tr-TR" b="1" i="1" dirty="0" err="1"/>
              <a:t>güdüsel</a:t>
            </a:r>
            <a:r>
              <a:rPr lang="tr-TR" b="1" i="1" dirty="0"/>
              <a:t> yapımızın etkisi altındadır. Bir kişiye bağlanmak ya da sevmek istiyorsak onun daha çok iyi taraflarını görür ve bunun</a:t>
            </a:r>
          </a:p>
          <a:p>
            <a:pPr marL="0" indent="0">
              <a:buNone/>
            </a:pPr>
            <a:r>
              <a:rPr lang="tr-TR" b="1" i="1" dirty="0"/>
              <a:t>etkisiyle onu algılarız. Algılama sürecimizde o kişinin kötü taraflarını gündeme getirmeyiz.</a:t>
            </a:r>
          </a:p>
          <a:p>
            <a:pPr marL="0" indent="0">
              <a:buNone/>
            </a:pPr>
            <a:r>
              <a:rPr lang="tr-TR" b="1" i="1" dirty="0">
                <a:solidFill>
                  <a:schemeClr val="accent1"/>
                </a:solidFill>
              </a:rPr>
              <a:t>E. DUYUM ÖTESİ ALGI</a:t>
            </a:r>
          </a:p>
          <a:p>
            <a:pPr marL="0" indent="0">
              <a:buNone/>
            </a:pPr>
            <a:r>
              <a:rPr lang="tr-TR" b="1" i="1" dirty="0"/>
              <a:t>Uyarıcılara ilişkin bilgiler duyu organlarından geçmediği zaman duyumların ötesinde bir algılama biçimi gelişir. Mevcut bilgiler ışığında algılamamızı gerçekleştiririz.</a:t>
            </a:r>
          </a:p>
          <a:p>
            <a:pPr marL="0" indent="0">
              <a:buNone/>
            </a:pPr>
            <a:endParaRPr lang="tr-TR" dirty="0"/>
          </a:p>
        </p:txBody>
      </p:sp>
    </p:spTree>
    <p:extLst>
      <p:ext uri="{BB962C8B-B14F-4D97-AF65-F5344CB8AC3E}">
        <p14:creationId xmlns:p14="http://schemas.microsoft.com/office/powerpoint/2010/main" val="1327016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834FBA2-7CE9-474A-8D94-1631EC9DA510}"/>
              </a:ext>
            </a:extLst>
          </p:cNvPr>
          <p:cNvSpPr>
            <a:spLocks noGrp="1"/>
          </p:cNvSpPr>
          <p:nvPr>
            <p:ph sz="quarter" idx="4294967295"/>
          </p:nvPr>
        </p:nvSpPr>
        <p:spPr>
          <a:xfrm>
            <a:off x="913774" y="595745"/>
            <a:ext cx="10363826" cy="5638799"/>
          </a:xfrm>
          <a:prstGeom prst="rect">
            <a:avLst/>
          </a:prstGeom>
        </p:spPr>
        <p:txBody>
          <a:bodyPr>
            <a:normAutofit/>
          </a:bodyPr>
          <a:lstStyle/>
          <a:p>
            <a:pPr marL="0" indent="0">
              <a:buNone/>
            </a:pPr>
            <a:r>
              <a:rPr lang="tr-TR" sz="2400" b="1" i="1" dirty="0"/>
              <a:t>Bireyin zihinsel süreçleri ile uyumlu olarak çevresindeki uyarıcıları alma, değerlendirme, yorumlama ve neticesinde çevresinin farkına varma sürecine algılama denir. </a:t>
            </a:r>
            <a:endParaRPr lang="tr-TR" sz="2400" b="1" i="1" dirty="0" smtClean="0"/>
          </a:p>
          <a:p>
            <a:pPr marL="0" indent="0">
              <a:buNone/>
            </a:pPr>
            <a:r>
              <a:rPr lang="tr-TR" sz="2400" b="1" i="1" dirty="0" smtClean="0"/>
              <a:t>Algılama </a:t>
            </a:r>
            <a:r>
              <a:rPr lang="tr-TR" sz="2400" b="1" i="1" dirty="0"/>
              <a:t>sürecinde beş duyu organı önemli bir rol oynar. Algılama, insanların çevresinin farkına varmasını sağlayan bir süreç olarak yaşamı kolaylaştırır.</a:t>
            </a:r>
          </a:p>
          <a:p>
            <a:pPr marL="0" indent="0">
              <a:buNone/>
            </a:pPr>
            <a:r>
              <a:rPr lang="tr-TR" sz="2400" b="1" i="1" dirty="0"/>
              <a:t>Algılama, davranışı etkileyen ve birçok özelliğe olan bilişsel bir süreçtir. </a:t>
            </a:r>
            <a:endParaRPr lang="tr-TR" sz="2400" b="1" i="1" dirty="0" smtClean="0"/>
          </a:p>
          <a:p>
            <a:pPr marL="0" indent="0">
              <a:buNone/>
            </a:pPr>
            <a:r>
              <a:rPr lang="tr-TR" sz="2400" b="1" i="1" dirty="0" smtClean="0"/>
              <a:t>Algılama, duyu </a:t>
            </a:r>
            <a:r>
              <a:rPr lang="tr-TR" sz="2400" b="1" i="1" dirty="0"/>
              <a:t>organları ile beyin arasındaki tüm organize faaliyetleri kapsar. Bu </a:t>
            </a:r>
            <a:r>
              <a:rPr lang="tr-TR" sz="2400" b="1" i="1" dirty="0" smtClean="0"/>
              <a:t>nedenle  algılama</a:t>
            </a:r>
            <a:r>
              <a:rPr lang="tr-TR" sz="2400" b="1" i="1" dirty="0"/>
              <a:t>, çevremizde olay-olgu, soyut-somut, canlı-cansız her şeyi </a:t>
            </a:r>
            <a:r>
              <a:rPr lang="tr-TR" sz="2400" b="1" i="1" dirty="0" smtClean="0"/>
              <a:t>anlamamızı, değerlendirmeler </a:t>
            </a:r>
            <a:r>
              <a:rPr lang="tr-TR" sz="2400" b="1" i="1" dirty="0"/>
              <a:t>yapmamızı, onları anlamlandırmamızı bütün bunların sonucunda davranışlar sergilememizi sağlayan bir süreç olması nedeniyle sosyal psikolojinin önemli bir konusudur.</a:t>
            </a:r>
          </a:p>
          <a:p>
            <a:pPr marL="0" indent="0">
              <a:buNone/>
            </a:pPr>
            <a:endParaRPr lang="tr-TR" sz="2200" dirty="0"/>
          </a:p>
        </p:txBody>
      </p:sp>
    </p:spTree>
    <p:extLst>
      <p:ext uri="{BB962C8B-B14F-4D97-AF65-F5344CB8AC3E}">
        <p14:creationId xmlns:p14="http://schemas.microsoft.com/office/powerpoint/2010/main" val="704953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063744B-2394-4C0B-A188-D8C8F382287D}"/>
              </a:ext>
            </a:extLst>
          </p:cNvPr>
          <p:cNvSpPr>
            <a:spLocks noGrp="1"/>
          </p:cNvSpPr>
          <p:nvPr>
            <p:ph sz="quarter" idx="4294967295"/>
          </p:nvPr>
        </p:nvSpPr>
        <p:spPr>
          <a:xfrm>
            <a:off x="913774" y="318052"/>
            <a:ext cx="10363826" cy="6042991"/>
          </a:xfrm>
          <a:prstGeom prst="rect">
            <a:avLst/>
          </a:prstGeom>
        </p:spPr>
        <p:txBody>
          <a:bodyPr/>
          <a:lstStyle/>
          <a:p>
            <a:pPr marL="0" indent="0">
              <a:buNone/>
            </a:pPr>
            <a:r>
              <a:rPr lang="tr-TR" sz="2200" b="1" i="1" dirty="0">
                <a:solidFill>
                  <a:srgbClr val="FF0000"/>
                </a:solidFill>
              </a:rPr>
              <a:t>VIII. ALGISAL SİSTEMİN TEMEL ÖZELLİKLERİ</a:t>
            </a:r>
          </a:p>
          <a:p>
            <a:pPr marL="0" indent="0">
              <a:buNone/>
            </a:pPr>
            <a:r>
              <a:rPr lang="tr-TR" sz="2200" b="1" i="1" dirty="0"/>
              <a:t>Dışarıdan duyu organlarımıza ulaşan uyarıcıların beynimiz tarafından anlamlı </a:t>
            </a:r>
            <a:r>
              <a:rPr lang="tr-TR" sz="2200" b="1" i="1" dirty="0" err="1"/>
              <a:t>algilamalar</a:t>
            </a:r>
            <a:r>
              <a:rPr lang="tr-TR" sz="2200" b="1" i="1" dirty="0"/>
              <a:t> şekline dönüştürmesi gelişi güzel olmamaktadır. Beynimizde algılama</a:t>
            </a:r>
          </a:p>
          <a:p>
            <a:pPr marL="0" indent="0">
              <a:buNone/>
            </a:pPr>
            <a:r>
              <a:rPr lang="tr-TR" sz="2200" b="1" i="1" dirty="0"/>
              <a:t>süreci belirli bazı kurallara bağlı olarak gerçekleşmektedir. Bu kurallar algısal sistemin özellikleri olarak adlandırılmaktadır. İnsanlar, bu özellikler sayesinde çevresindeki nesneleri algılamakta ve çevrelerine uyum sağlamaktadırlar. Bu özellikleri şöyle sıralamak mümkündür:</a:t>
            </a:r>
          </a:p>
          <a:p>
            <a:pPr marL="0" indent="0">
              <a:buNone/>
            </a:pPr>
            <a:r>
              <a:rPr lang="tr-TR" sz="2200" b="1" i="1" dirty="0">
                <a:solidFill>
                  <a:srgbClr val="FF0000"/>
                </a:solidFill>
              </a:rPr>
              <a:t>A. DEĞİŞMEZLİK</a:t>
            </a:r>
          </a:p>
          <a:p>
            <a:pPr marL="0" indent="0">
              <a:buNone/>
            </a:pPr>
            <a:r>
              <a:rPr lang="tr-TR" sz="2200" b="1" i="1" dirty="0"/>
              <a:t>Değişmezlik, insanlar açısından birçok karışıklığı ortadan kaldıran bir algılama özelliğidir. Eğer öyle olmasaydı insanlar her seferinde karşılaştıkları aynı nesneleri farklı farklı algılamak zorunda kalırlardı. Bu durum ise içinden çıkılmaz bir kargaşalık yaratırdı.</a:t>
            </a:r>
          </a:p>
          <a:p>
            <a:pPr marL="0" indent="0">
              <a:buNone/>
            </a:pPr>
            <a:endParaRPr lang="tr-TR" dirty="0"/>
          </a:p>
        </p:txBody>
      </p:sp>
    </p:spTree>
    <p:extLst>
      <p:ext uri="{BB962C8B-B14F-4D97-AF65-F5344CB8AC3E}">
        <p14:creationId xmlns:p14="http://schemas.microsoft.com/office/powerpoint/2010/main" val="31634819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C22016EA-8E59-4A8F-8F80-5C22026FD020}"/>
              </a:ext>
            </a:extLst>
          </p:cNvPr>
          <p:cNvSpPr>
            <a:spLocks noGrp="1"/>
          </p:cNvSpPr>
          <p:nvPr>
            <p:ph sz="quarter" idx="4294967295"/>
          </p:nvPr>
        </p:nvSpPr>
        <p:spPr>
          <a:xfrm>
            <a:off x="913774" y="530088"/>
            <a:ext cx="10363826" cy="5685182"/>
          </a:xfrm>
          <a:prstGeom prst="rect">
            <a:avLst/>
          </a:prstGeom>
        </p:spPr>
        <p:txBody>
          <a:bodyPr>
            <a:normAutofit/>
          </a:bodyPr>
          <a:lstStyle/>
          <a:p>
            <a:pPr marL="0" indent="0">
              <a:buNone/>
            </a:pPr>
            <a:r>
              <a:rPr lang="tr-TR" b="1" i="1" dirty="0">
                <a:solidFill>
                  <a:srgbClr val="FF0000"/>
                </a:solidFill>
              </a:rPr>
              <a:t>B. SEÇİCİLİK</a:t>
            </a:r>
          </a:p>
          <a:p>
            <a:pPr marL="0" indent="0">
              <a:buNone/>
            </a:pPr>
            <a:r>
              <a:rPr lang="tr-TR" b="1" i="1" dirty="0"/>
              <a:t>Organizmanın duyu organlarına aynı anda birden fazla uyarıcı ulaşabilmektedir.</a:t>
            </a:r>
          </a:p>
          <a:p>
            <a:pPr marL="0" indent="0">
              <a:buNone/>
            </a:pPr>
            <a:r>
              <a:rPr lang="tr-TR" b="1" i="1" dirty="0"/>
              <a:t>Organizma bunların hepsini algılayamaz. Bazılarını algılar, bazılarını ise algılamaz. Organizmanın bazı uyaranları algılayıp bazılarını algılamaması sürecine</a:t>
            </a:r>
          </a:p>
          <a:p>
            <a:pPr marL="0" indent="0">
              <a:buNone/>
            </a:pPr>
            <a:r>
              <a:rPr lang="tr-TR" b="1" i="1" dirty="0"/>
              <a:t>"seçicilik" denir. Seçiciliği daha iyi anlamak için şu örneği vermek gerekir: Televizyonda bir bilim adamını dinlediğimizi farz edelim. Gözlerimizle bilim adamını</a:t>
            </a:r>
          </a:p>
          <a:p>
            <a:pPr marL="0" indent="0">
              <a:buNone/>
            </a:pPr>
            <a:r>
              <a:rPr lang="tr-TR" b="1" i="1" dirty="0"/>
              <a:t>izler ve kulağımızla söylediklerini dinleriz. Bu örnekte bize ulaşan sadece bilim adamının söyledikleri değildir Bunun yanında çevreden bize birçok uyarıcı daha ulaşmaktadır</a:t>
            </a:r>
          </a:p>
          <a:p>
            <a:pPr marL="0" indent="0">
              <a:buNone/>
            </a:pPr>
            <a:r>
              <a:rPr lang="tr-TR" b="1" i="1" dirty="0"/>
              <a:t> Ancak bize ulaşan bütün bu uyarıcıları algılamamız mümkün olmamaktadır Bazılarını seçip algılarız, bazılarını ise görmemezlikten ya da </a:t>
            </a:r>
            <a:r>
              <a:rPr lang="tr-TR" b="1" i="1" dirty="0" err="1"/>
              <a:t>duymamazlıktan</a:t>
            </a:r>
            <a:r>
              <a:rPr lang="tr-TR" b="1" i="1" dirty="0"/>
              <a:t> geliriz.  Dikkatin hangi uyarıcılar üzerinde yoğunlaşacağını belirleyen iki temel faktör vardır:</a:t>
            </a:r>
          </a:p>
          <a:p>
            <a:pPr marL="0" indent="0">
              <a:buNone/>
            </a:pPr>
            <a:endParaRPr lang="tr-TR" dirty="0"/>
          </a:p>
        </p:txBody>
      </p:sp>
    </p:spTree>
    <p:extLst>
      <p:ext uri="{BB962C8B-B14F-4D97-AF65-F5344CB8AC3E}">
        <p14:creationId xmlns:p14="http://schemas.microsoft.com/office/powerpoint/2010/main" val="750781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6F66D734-1E91-4382-A0E8-FA957FCC8693}"/>
              </a:ext>
            </a:extLst>
          </p:cNvPr>
          <p:cNvSpPr>
            <a:spLocks noGrp="1"/>
          </p:cNvSpPr>
          <p:nvPr>
            <p:ph sz="quarter" idx="4294967295"/>
          </p:nvPr>
        </p:nvSpPr>
        <p:spPr>
          <a:xfrm>
            <a:off x="913774" y="410818"/>
            <a:ext cx="10363826" cy="6135756"/>
          </a:xfrm>
          <a:prstGeom prst="rect">
            <a:avLst/>
          </a:prstGeom>
        </p:spPr>
        <p:txBody>
          <a:bodyPr>
            <a:normAutofit fontScale="85000" lnSpcReduction="20000"/>
          </a:bodyPr>
          <a:lstStyle/>
          <a:p>
            <a:pPr marL="0" indent="0" algn="ctr">
              <a:buNone/>
            </a:pPr>
            <a:r>
              <a:rPr lang="tr-TR" sz="2100" b="1" i="1" dirty="0">
                <a:solidFill>
                  <a:srgbClr val="FF0000"/>
                </a:solidFill>
              </a:rPr>
              <a:t>                Uyarıcının Yapısal özellikleri</a:t>
            </a:r>
          </a:p>
          <a:p>
            <a:pPr marL="0" indent="0" algn="ctr">
              <a:buNone/>
            </a:pPr>
            <a:r>
              <a:rPr lang="tr-TR" sz="2100" b="1" i="1" dirty="0"/>
              <a:t>	Uyarıcının şiddeti ve </a:t>
            </a:r>
            <a:r>
              <a:rPr lang="tr-TR" sz="2100" b="1" i="1" dirty="0" err="1"/>
              <a:t>büyüklügu</a:t>
            </a:r>
            <a:r>
              <a:rPr lang="tr-TR" sz="2100" b="1" i="1" dirty="0"/>
              <a:t>,</a:t>
            </a:r>
          </a:p>
          <a:p>
            <a:pPr marL="0" indent="0" algn="ctr">
              <a:buNone/>
            </a:pPr>
            <a:r>
              <a:rPr lang="tr-TR" sz="2100" b="1" i="1" dirty="0"/>
              <a:t>	Uyarıcının </a:t>
            </a:r>
            <a:r>
              <a:rPr lang="tr-TR" sz="2100" b="1" i="1" dirty="0" err="1"/>
              <a:t>zitlik</a:t>
            </a:r>
            <a:r>
              <a:rPr lang="tr-TR" sz="2100" b="1" i="1" dirty="0"/>
              <a:t> (kontrast) özelliği,</a:t>
            </a:r>
          </a:p>
          <a:p>
            <a:pPr marL="0" indent="0" algn="ctr">
              <a:buNone/>
            </a:pPr>
            <a:r>
              <a:rPr lang="tr-TR" sz="2100" b="1" i="1" dirty="0"/>
              <a:t>	Uyarıcının hareketi,</a:t>
            </a:r>
          </a:p>
          <a:p>
            <a:pPr marL="0" indent="0" algn="ctr">
              <a:buNone/>
            </a:pPr>
            <a:r>
              <a:rPr lang="tr-TR" sz="2100" b="1" i="1" dirty="0"/>
              <a:t>	Uyarıcının tekrarlanma durumu,</a:t>
            </a:r>
          </a:p>
          <a:p>
            <a:pPr marL="0" indent="0" algn="ctr">
              <a:buNone/>
            </a:pPr>
            <a:r>
              <a:rPr lang="tr-TR" sz="2100" b="1" i="1" dirty="0"/>
              <a:t>	Uyarıcının garipliği ve yeniliği.</a:t>
            </a:r>
          </a:p>
          <a:p>
            <a:pPr marL="0" indent="0" algn="ctr">
              <a:buNone/>
            </a:pPr>
            <a:endParaRPr lang="tr-TR" sz="2100" b="1" i="1" dirty="0"/>
          </a:p>
          <a:p>
            <a:pPr marL="0" indent="0" algn="ctr">
              <a:buNone/>
            </a:pPr>
            <a:r>
              <a:rPr lang="tr-TR" sz="2100" b="1" i="1" dirty="0">
                <a:solidFill>
                  <a:srgbClr val="FF0000"/>
                </a:solidFill>
              </a:rPr>
              <a:t>	Algılamayı Yapan Kişinin Bireysel ve Yapısal özellikleri</a:t>
            </a:r>
          </a:p>
          <a:p>
            <a:pPr marL="0" indent="0" algn="ctr">
              <a:buNone/>
            </a:pPr>
            <a:r>
              <a:rPr lang="tr-TR" sz="2100" b="1" i="1" dirty="0"/>
              <a:t>	</a:t>
            </a:r>
            <a:r>
              <a:rPr lang="tr-TR" sz="2100" b="1" i="1" dirty="0" err="1"/>
              <a:t>Ihtiyaçlar</a:t>
            </a:r>
            <a:r>
              <a:rPr lang="tr-TR" sz="2100" b="1" i="1" dirty="0"/>
              <a:t>,</a:t>
            </a:r>
          </a:p>
          <a:p>
            <a:pPr marL="0" indent="0" algn="ctr">
              <a:buNone/>
            </a:pPr>
            <a:r>
              <a:rPr lang="tr-TR" sz="2100" b="1" i="1" dirty="0"/>
              <a:t>	istekler,</a:t>
            </a:r>
          </a:p>
          <a:p>
            <a:pPr marL="0" indent="0" algn="ctr">
              <a:buNone/>
            </a:pPr>
            <a:r>
              <a:rPr lang="tr-TR" sz="2100" b="1" i="1" dirty="0"/>
              <a:t>	Beklentiler,</a:t>
            </a:r>
          </a:p>
          <a:p>
            <a:pPr marL="0" indent="0" algn="ctr">
              <a:buNone/>
            </a:pPr>
            <a:r>
              <a:rPr lang="tr-TR" sz="2100" b="1" i="1" dirty="0"/>
              <a:t>	</a:t>
            </a:r>
            <a:r>
              <a:rPr lang="tr-TR" sz="2100" b="1" i="1" dirty="0" err="1"/>
              <a:t>Ilgiler</a:t>
            </a:r>
            <a:r>
              <a:rPr lang="tr-TR" sz="2100" b="1" i="1" dirty="0"/>
              <a:t>,</a:t>
            </a:r>
          </a:p>
          <a:p>
            <a:pPr marL="0" indent="0" algn="ctr">
              <a:buNone/>
            </a:pPr>
            <a:r>
              <a:rPr lang="tr-TR" sz="2100" b="1" i="1" dirty="0"/>
              <a:t>	</a:t>
            </a:r>
            <a:r>
              <a:rPr lang="tr-TR" sz="2100" b="1" i="1" dirty="0" err="1"/>
              <a:t>Tutumlari</a:t>
            </a:r>
            <a:r>
              <a:rPr lang="tr-TR" sz="2100" b="1" i="1" dirty="0"/>
              <a:t>,</a:t>
            </a:r>
          </a:p>
          <a:p>
            <a:pPr marL="0" indent="0" algn="ctr">
              <a:buNone/>
            </a:pPr>
            <a:r>
              <a:rPr lang="tr-TR" sz="2100" b="1" i="1" dirty="0"/>
              <a:t>	Ön yargıları</a:t>
            </a:r>
          </a:p>
          <a:p>
            <a:pPr marL="0" indent="0" algn="ctr">
              <a:buNone/>
            </a:pPr>
            <a:r>
              <a:rPr lang="tr-TR" sz="2100" b="1" i="1" dirty="0"/>
              <a:t>	Öğrenme isteği,</a:t>
            </a:r>
          </a:p>
          <a:p>
            <a:pPr marL="0" indent="0" algn="ctr">
              <a:buNone/>
            </a:pPr>
            <a:r>
              <a:rPr lang="tr-TR" sz="2100" b="1" i="1" dirty="0"/>
              <a:t>	Yetişme tarzı,</a:t>
            </a:r>
          </a:p>
          <a:p>
            <a:pPr marL="0" indent="0" algn="ctr">
              <a:buNone/>
            </a:pPr>
            <a:r>
              <a:rPr lang="tr-TR" sz="2100" b="1" i="1" dirty="0"/>
              <a:t>	Kişisel özellikleri (karakteri ve mizacı),</a:t>
            </a:r>
          </a:p>
          <a:p>
            <a:pPr marL="0" indent="0">
              <a:buNone/>
            </a:pPr>
            <a:endParaRPr lang="tr-TR" dirty="0"/>
          </a:p>
        </p:txBody>
      </p:sp>
    </p:spTree>
    <p:extLst>
      <p:ext uri="{BB962C8B-B14F-4D97-AF65-F5344CB8AC3E}">
        <p14:creationId xmlns:p14="http://schemas.microsoft.com/office/powerpoint/2010/main" val="388786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A7118DD-9D9D-4528-BD6B-FEB6C2AFCD76}"/>
              </a:ext>
            </a:extLst>
          </p:cNvPr>
          <p:cNvSpPr>
            <a:spLocks noGrp="1"/>
          </p:cNvSpPr>
          <p:nvPr>
            <p:ph sz="quarter" idx="4294967295"/>
          </p:nvPr>
        </p:nvSpPr>
        <p:spPr>
          <a:xfrm>
            <a:off x="913774" y="318052"/>
            <a:ext cx="10363826" cy="6215270"/>
          </a:xfrm>
          <a:prstGeom prst="rect">
            <a:avLst/>
          </a:prstGeom>
        </p:spPr>
        <p:txBody>
          <a:bodyPr>
            <a:normAutofit/>
          </a:bodyPr>
          <a:lstStyle/>
          <a:p>
            <a:pPr marL="0" indent="0">
              <a:buNone/>
            </a:pPr>
            <a:r>
              <a:rPr lang="tr-TR" sz="2300" b="1" i="1" dirty="0">
                <a:solidFill>
                  <a:srgbClr val="FF0000"/>
                </a:solidFill>
              </a:rPr>
              <a:t>IX. ALGILAMADA DÜZENLEME SÜRECİ</a:t>
            </a:r>
          </a:p>
          <a:p>
            <a:pPr marL="0" indent="0">
              <a:buNone/>
            </a:pPr>
            <a:r>
              <a:rPr lang="tr-TR" sz="2300" b="1" i="1" dirty="0" err="1"/>
              <a:t>Insanlar</a:t>
            </a:r>
            <a:r>
              <a:rPr lang="tr-TR" sz="2300" b="1" i="1" dirty="0"/>
              <a:t> duyu organlarına gelen uyarıcıları tek tek değil anlamlı bir ilişki bütünlüğü</a:t>
            </a:r>
          </a:p>
          <a:p>
            <a:pPr marL="0" indent="0">
              <a:buNone/>
            </a:pPr>
            <a:r>
              <a:rPr lang="tr-TR" sz="2300" b="1" i="1" dirty="0"/>
              <a:t>içinde algılarlar. Bu, ilişki bütünlüğü içinde </a:t>
            </a:r>
            <a:r>
              <a:rPr lang="tr-TR" sz="2300" b="1" i="1" dirty="0" err="1"/>
              <a:t>algılarna</a:t>
            </a:r>
            <a:r>
              <a:rPr lang="tr-TR" sz="2300" b="1" i="1" dirty="0"/>
              <a:t> düzenleme olarak adlandırılır.</a:t>
            </a:r>
          </a:p>
          <a:p>
            <a:pPr marL="0" indent="0">
              <a:buNone/>
            </a:pPr>
            <a:r>
              <a:rPr lang="tr-TR" sz="2300" b="1" i="1" dirty="0" err="1"/>
              <a:t>Insanlar</a:t>
            </a:r>
            <a:r>
              <a:rPr lang="tr-TR" sz="2300" b="1" i="1" dirty="0"/>
              <a:t> günlük yaşamlarında tek bir uyarana değil, uyaranlar grubuna tepkide</a:t>
            </a:r>
          </a:p>
          <a:p>
            <a:pPr marL="0" indent="0">
              <a:buNone/>
            </a:pPr>
            <a:r>
              <a:rPr lang="tr-TR" sz="2300" b="1" i="1" dirty="0"/>
              <a:t>bulunurlar. Bazen bir tek nesneden dahi birden fazla uyaran duyu organlarımıza</a:t>
            </a:r>
          </a:p>
          <a:p>
            <a:pPr marL="0" indent="0">
              <a:buNone/>
            </a:pPr>
            <a:r>
              <a:rPr lang="tr-TR" sz="2300" b="1" i="1" dirty="0"/>
              <a:t>ulaşabilmektedir Örneğin, bir limondan renk, şekil, koku gibi uyaranların alınması gibi. Bir köpeğin kafasına baktığımız zaman gözlerini, kulaklarını, burnunu, ağzını ayrı ayrı değil bir bütün halinde algılamamız da düzenlemeye bir örnektir.</a:t>
            </a:r>
          </a:p>
          <a:p>
            <a:pPr marL="0" indent="0">
              <a:buNone/>
            </a:pPr>
            <a:r>
              <a:rPr lang="tr-TR" sz="2300" b="1" i="1" dirty="0"/>
              <a:t>Algılamanın düzenleme özelliği şu ana başlıkları içermektedir:</a:t>
            </a:r>
          </a:p>
          <a:p>
            <a:pPr marL="0" indent="0">
              <a:buNone/>
            </a:pPr>
            <a:endParaRPr lang="tr-TR" dirty="0"/>
          </a:p>
        </p:txBody>
      </p:sp>
    </p:spTree>
    <p:extLst>
      <p:ext uri="{BB962C8B-B14F-4D97-AF65-F5344CB8AC3E}">
        <p14:creationId xmlns:p14="http://schemas.microsoft.com/office/powerpoint/2010/main" val="2552144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266A632C-C828-43F7-BE9F-DBB7A47AFFB0}"/>
              </a:ext>
            </a:extLst>
          </p:cNvPr>
          <p:cNvSpPr>
            <a:spLocks noGrp="1"/>
          </p:cNvSpPr>
          <p:nvPr>
            <p:ph sz="quarter" idx="4294967295"/>
          </p:nvPr>
        </p:nvSpPr>
        <p:spPr>
          <a:xfrm>
            <a:off x="913774" y="331304"/>
            <a:ext cx="10363826" cy="6215270"/>
          </a:xfrm>
          <a:prstGeom prst="rect">
            <a:avLst/>
          </a:prstGeom>
        </p:spPr>
        <p:txBody>
          <a:bodyPr>
            <a:normAutofit lnSpcReduction="10000"/>
          </a:bodyPr>
          <a:lstStyle/>
          <a:p>
            <a:pPr marL="0" indent="0">
              <a:buNone/>
            </a:pPr>
            <a:r>
              <a:rPr lang="tr-TR" b="1" i="1" dirty="0">
                <a:solidFill>
                  <a:srgbClr val="FF0000"/>
                </a:solidFill>
              </a:rPr>
              <a:t>A. ŞEKİL - ZEMİN İLİŞKİSİNDE DÜZENLEME</a:t>
            </a:r>
          </a:p>
          <a:p>
            <a:pPr marL="0" indent="0">
              <a:buNone/>
            </a:pPr>
            <a:r>
              <a:rPr lang="tr-TR" b="1" i="1" dirty="0"/>
              <a:t>Algılama işlemlerinin tümünde bir şekil-zemin ilişkisi mevcuttur. İnsanlar, şekil-zemin ilişkisini kurarak çevrelerindeki nesneleri algılayarak anlamlı hareket ederler.</a:t>
            </a:r>
          </a:p>
          <a:p>
            <a:pPr marL="0" indent="0">
              <a:buNone/>
            </a:pPr>
            <a:r>
              <a:rPr lang="tr-TR" b="1" i="1" dirty="0"/>
              <a:t>Sekil-zerin ilişkisine bakmadan algılama yaparsak nesneleri anlamlandıramayız.</a:t>
            </a:r>
          </a:p>
          <a:p>
            <a:pPr marL="0" indent="0">
              <a:buNone/>
            </a:pPr>
            <a:r>
              <a:rPr lang="tr-TR" b="1" i="1" dirty="0"/>
              <a:t>Bir nesnenin ne olduğuna bakıldığında görülen şey, zemin üzerindeki nesnenin bütünlüğüdür. Bu nedenle şekil-zemin </a:t>
            </a:r>
            <a:r>
              <a:rPr lang="tr-TR" b="1" i="1" dirty="0" err="1"/>
              <a:t>algisi</a:t>
            </a:r>
            <a:r>
              <a:rPr lang="tr-TR" b="1" i="1" dirty="0"/>
              <a:t>, nesnelerin üzerinde veya içinde bulunduğu ortamdan</a:t>
            </a:r>
          </a:p>
          <a:p>
            <a:pPr marL="0" indent="0">
              <a:buNone/>
            </a:pPr>
            <a:r>
              <a:rPr lang="tr-TR" b="1" i="1" dirty="0"/>
              <a:t>ayrı olarak algılanmasıdır. Duyu organlarımıza uyarıcı gönderen nesne şekil, nesnenin içinde ya da üzerinde bulunduğu ortam ise zemin adını almaktadır. Ağaç şekil, bulutlar ve gökyüzü ise, zemindir. Şekil ve zemin arasındaki fark, </a:t>
            </a:r>
            <a:r>
              <a:rPr lang="tr-TR" b="1" i="1" dirty="0" err="1"/>
              <a:t>algi</a:t>
            </a:r>
            <a:r>
              <a:rPr lang="tr-TR" b="1" i="1" dirty="0"/>
              <a:t> sistemi tarafından belirlenir.</a:t>
            </a:r>
          </a:p>
          <a:p>
            <a:pPr marL="0" indent="0">
              <a:buNone/>
            </a:pPr>
            <a:r>
              <a:rPr lang="tr-TR" b="1" i="1" dirty="0">
                <a:solidFill>
                  <a:srgbClr val="FF0000"/>
                </a:solidFill>
              </a:rPr>
              <a:t>B. ALGILAMADA GRUPLANDIRMA VE TEMEL İLKELERİ</a:t>
            </a:r>
          </a:p>
          <a:p>
            <a:pPr marL="0" indent="0">
              <a:buNone/>
            </a:pPr>
            <a:r>
              <a:rPr lang="tr-TR" b="1" i="1" dirty="0"/>
              <a:t>Psikologlara (özellikle </a:t>
            </a:r>
            <a:r>
              <a:rPr lang="tr-TR" b="1" i="1" dirty="0" err="1"/>
              <a:t>Gestaltçılara</a:t>
            </a:r>
            <a:r>
              <a:rPr lang="tr-TR" b="1" i="1" dirty="0"/>
              <a:t>) göre, insanların zihinsel yapıları pasif bir alıcı durumunda değildir. Çevreden aldıkları uyarıcıları düzenleme ve gruplandırma</a:t>
            </a:r>
          </a:p>
          <a:p>
            <a:pPr marL="0" indent="0">
              <a:buNone/>
            </a:pPr>
            <a:r>
              <a:rPr lang="tr-TR" b="1" i="1" dirty="0"/>
              <a:t>özelliğine sahiptir. Birçok psikoloji kitabında uyarıcıları düzenleme ya da gruplandırma "</a:t>
            </a:r>
            <a:r>
              <a:rPr lang="tr-TR" b="1" i="1" dirty="0" err="1"/>
              <a:t>Gestalt</a:t>
            </a:r>
            <a:r>
              <a:rPr lang="tr-TR" b="1" i="1" dirty="0"/>
              <a:t> ilkeleri" olarak adlandırılmaktadır. Duyu organlarımıza gelen uyarıcıları gelişi güzel değil, onların bazı özelliklerini dikkate alarak gruplandırırız. Gruplandırmada önemli ve etkili olan temel ilkeler şunlardır:</a:t>
            </a:r>
          </a:p>
          <a:p>
            <a:pPr marL="0" indent="0">
              <a:buNone/>
            </a:pPr>
            <a:endParaRPr lang="tr-TR" dirty="0"/>
          </a:p>
        </p:txBody>
      </p:sp>
    </p:spTree>
    <p:extLst>
      <p:ext uri="{BB962C8B-B14F-4D97-AF65-F5344CB8AC3E}">
        <p14:creationId xmlns:p14="http://schemas.microsoft.com/office/powerpoint/2010/main" val="2044974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8D54A438-9D3E-4394-B07E-7E28DE033815}"/>
              </a:ext>
            </a:extLst>
          </p:cNvPr>
          <p:cNvSpPr>
            <a:spLocks noGrp="1"/>
          </p:cNvSpPr>
          <p:nvPr>
            <p:ph sz="quarter" idx="4294967295"/>
          </p:nvPr>
        </p:nvSpPr>
        <p:spPr>
          <a:xfrm>
            <a:off x="913774" y="265044"/>
            <a:ext cx="10363826" cy="6255026"/>
          </a:xfrm>
          <a:prstGeom prst="rect">
            <a:avLst/>
          </a:prstGeom>
        </p:spPr>
        <p:txBody>
          <a:bodyPr/>
          <a:lstStyle/>
          <a:p>
            <a:pPr marL="0" indent="0">
              <a:buNone/>
            </a:pPr>
            <a:r>
              <a:rPr lang="tr-TR" sz="2200" dirty="0">
                <a:solidFill>
                  <a:srgbClr val="FF0000"/>
                </a:solidFill>
              </a:rPr>
              <a:t>1. Çerçeveleme İlkesi</a:t>
            </a:r>
          </a:p>
          <a:p>
            <a:pPr marL="0" indent="0">
              <a:buNone/>
            </a:pPr>
            <a:r>
              <a:rPr lang="tr-TR" sz="2200" dirty="0"/>
              <a:t>Çerçeveleme, şekil-zemin ilişkisini düzenleyen bir ilkedir. Bir resmin çerçevelenmiş gibi görünen birimleri şekil, çerçeve özelliği taşıyan birimler ise zemin olarak algılanır.</a:t>
            </a:r>
          </a:p>
          <a:p>
            <a:pPr marL="0" indent="0">
              <a:buNone/>
            </a:pPr>
            <a:r>
              <a:rPr lang="tr-TR" sz="2200" dirty="0">
                <a:solidFill>
                  <a:srgbClr val="FF0000"/>
                </a:solidFill>
              </a:rPr>
              <a:t>2. Tamamlama İlkesi</a:t>
            </a:r>
          </a:p>
          <a:p>
            <a:pPr marL="0" indent="0">
              <a:buNone/>
            </a:pPr>
            <a:r>
              <a:rPr lang="tr-TR" sz="2200" dirty="0" err="1"/>
              <a:t>Insanlar</a:t>
            </a:r>
            <a:r>
              <a:rPr lang="tr-TR" sz="2200" dirty="0"/>
              <a:t>, görsel dünyada algıladıkları uyaranlarda </a:t>
            </a:r>
            <a:r>
              <a:rPr lang="tr-TR" sz="2200" dirty="0" err="1"/>
              <a:t>varolan</a:t>
            </a:r>
            <a:r>
              <a:rPr lang="tr-TR" sz="2200" dirty="0"/>
              <a:t> boşlukları algılama sistemlerinde tamamlayarak kopuk parçalar yerine, şekli bir bütün olarak algılamaya eğilimlidirler. İnsanlar, nesnelerin tümünü görmeseler de yine o nesneyi tam olarak algılarlar. Tamamlama ilkesinde insanlar şekillerdeki boşlukları dikkate almayıp dış hatları</a:t>
            </a:r>
          </a:p>
          <a:p>
            <a:pPr marL="0" indent="0">
              <a:buNone/>
            </a:pPr>
            <a:r>
              <a:rPr lang="tr-TR" sz="2200" dirty="0"/>
              <a:t>birleştirip algılamasını gerçekleştirir. Yani eksik olan tarafları algılama sistemlerinde tamamlayarak algılamalarını gerçekleştirirler. Tamamlama işlemi, sadece görsel alan için değil, tüm duyu alanları için geçerlidir.</a:t>
            </a:r>
          </a:p>
          <a:p>
            <a:pPr marL="0" indent="0">
              <a:buNone/>
            </a:pPr>
            <a:endParaRPr lang="tr-TR" dirty="0"/>
          </a:p>
        </p:txBody>
      </p:sp>
    </p:spTree>
    <p:extLst>
      <p:ext uri="{BB962C8B-B14F-4D97-AF65-F5344CB8AC3E}">
        <p14:creationId xmlns:p14="http://schemas.microsoft.com/office/powerpoint/2010/main" val="116224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F86F352A-37B3-4B7C-A6F2-9233580F9A40}"/>
              </a:ext>
            </a:extLst>
          </p:cNvPr>
          <p:cNvSpPr>
            <a:spLocks noGrp="1"/>
          </p:cNvSpPr>
          <p:nvPr>
            <p:ph sz="quarter" idx="4294967295"/>
          </p:nvPr>
        </p:nvSpPr>
        <p:spPr>
          <a:xfrm>
            <a:off x="913774" y="410818"/>
            <a:ext cx="10363826" cy="6175512"/>
          </a:xfrm>
          <a:prstGeom prst="rect">
            <a:avLst/>
          </a:prstGeom>
        </p:spPr>
        <p:txBody>
          <a:bodyPr>
            <a:normAutofit/>
          </a:bodyPr>
          <a:lstStyle/>
          <a:p>
            <a:pPr marL="0" indent="0">
              <a:buNone/>
            </a:pPr>
            <a:r>
              <a:rPr lang="tr-TR" sz="2400" b="1" i="1" dirty="0">
                <a:solidFill>
                  <a:srgbClr val="FF0000"/>
                </a:solidFill>
              </a:rPr>
              <a:t>3. Devamlılık ilkesi</a:t>
            </a:r>
          </a:p>
          <a:p>
            <a:pPr marL="0" indent="0">
              <a:buNone/>
            </a:pPr>
            <a:r>
              <a:rPr lang="tr-TR" sz="2400" b="1" i="1" dirty="0" err="1"/>
              <a:t>Devamlilik</a:t>
            </a:r>
            <a:r>
              <a:rPr lang="tr-TR" sz="2400" b="1" i="1" dirty="0"/>
              <a:t> ilkesinde insanlar uyarıcılardaki keskin değişmeler yerine birbirlerini takip eden özellikleri dikkate alırlar. Uyarıcının </a:t>
            </a:r>
            <a:r>
              <a:rPr lang="tr-TR" sz="2400" b="1" i="1" dirty="0" err="1"/>
              <a:t>devamlilik</a:t>
            </a:r>
            <a:r>
              <a:rPr lang="tr-TR" sz="2400" b="1" i="1" dirty="0"/>
              <a:t> özelliği algılama sistemimizde gruplamaya neden olur. </a:t>
            </a:r>
            <a:r>
              <a:rPr lang="tr-TR" sz="2400" b="1" i="1" dirty="0" err="1"/>
              <a:t>Insanların</a:t>
            </a:r>
            <a:r>
              <a:rPr lang="tr-TR" sz="2400" b="1" i="1" dirty="0"/>
              <a:t> görsel sistemleri, algısal yapıyı uyandıran değişirse devamlılık kuralının</a:t>
            </a:r>
          </a:p>
          <a:p>
            <a:pPr marL="0" indent="0">
              <a:buNone/>
            </a:pPr>
            <a:r>
              <a:rPr lang="tr-TR" sz="2400" b="1" i="1" dirty="0"/>
              <a:t>etkisiyle yeni bir algılama oluşmaya başlar.</a:t>
            </a:r>
          </a:p>
          <a:p>
            <a:pPr marL="0" indent="0">
              <a:buNone/>
            </a:pPr>
            <a:r>
              <a:rPr lang="tr-TR" sz="2400" b="1" i="1" dirty="0">
                <a:solidFill>
                  <a:srgbClr val="FF0000"/>
                </a:solidFill>
              </a:rPr>
              <a:t>4. Yakınlık ilkesi</a:t>
            </a:r>
          </a:p>
          <a:p>
            <a:pPr marL="0" indent="0">
              <a:buNone/>
            </a:pPr>
            <a:r>
              <a:rPr lang="tr-TR" sz="2400" b="1" i="1" dirty="0"/>
              <a:t>Zaman ve mekân olarak birbirine yakın olan uyarıcılar anlamlı bir bütün hâline getirilerek algılanır. Dolayısıyla şunu söylememiz mümkündür: Yakınlık, zemin ve mekân içinde geçerli olan bir kuraldır. Yakınlık kuralına göre, insanlar birbirlerine yakın olan ögeleri diğer özellikler sabit kalması şartıyla bir gruplama içinde algılarlar. Bu şekilde algılama, hem görsel </a:t>
            </a:r>
            <a:r>
              <a:rPr lang="tr-TR" sz="2400" b="1" i="1" dirty="0" err="1"/>
              <a:t>hemde</a:t>
            </a:r>
            <a:r>
              <a:rPr lang="tr-TR" sz="2400" b="1" i="1" dirty="0"/>
              <a:t> diğer alanlarda geçerlidir. </a:t>
            </a:r>
          </a:p>
          <a:p>
            <a:pPr marL="0" indent="0">
              <a:buNone/>
            </a:pPr>
            <a:endParaRPr lang="tr-TR" dirty="0"/>
          </a:p>
        </p:txBody>
      </p:sp>
    </p:spTree>
    <p:extLst>
      <p:ext uri="{BB962C8B-B14F-4D97-AF65-F5344CB8AC3E}">
        <p14:creationId xmlns:p14="http://schemas.microsoft.com/office/powerpoint/2010/main" val="32233522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6AEEDB81-34EC-4383-A244-D78BF7AE3422}"/>
              </a:ext>
            </a:extLst>
          </p:cNvPr>
          <p:cNvSpPr>
            <a:spLocks noGrp="1"/>
          </p:cNvSpPr>
          <p:nvPr>
            <p:ph sz="quarter" idx="4294967295"/>
          </p:nvPr>
        </p:nvSpPr>
        <p:spPr>
          <a:xfrm>
            <a:off x="914087" y="410818"/>
            <a:ext cx="10363826" cy="5963478"/>
          </a:xfrm>
          <a:prstGeom prst="rect">
            <a:avLst/>
          </a:prstGeom>
        </p:spPr>
        <p:txBody>
          <a:bodyPr>
            <a:normAutofit/>
          </a:bodyPr>
          <a:lstStyle/>
          <a:p>
            <a:pPr marL="0" indent="0">
              <a:buNone/>
            </a:pPr>
            <a:r>
              <a:rPr lang="tr-TR" dirty="0">
                <a:solidFill>
                  <a:srgbClr val="FF0000"/>
                </a:solidFill>
              </a:rPr>
              <a:t>5. Benzerlik İlkesi</a:t>
            </a:r>
          </a:p>
          <a:p>
            <a:pPr marL="0" indent="0">
              <a:buNone/>
            </a:pPr>
            <a:r>
              <a:rPr lang="tr-TR" dirty="0"/>
              <a:t>İnsanların algısal yapıları, benzer nesneleri benzer özelliklerine (renk, doku, biçim, büyüklük, cinsiyet gibi) göre gruplandırıp </a:t>
            </a:r>
            <a:r>
              <a:rPr lang="tr-TR" dirty="0" err="1"/>
              <a:t>algilama</a:t>
            </a:r>
            <a:r>
              <a:rPr lang="tr-TR" dirty="0"/>
              <a:t> eğilimi içindedirler. Örneğin, insanların diğer insanları yaş, cinsiyet ve fiziksel görünüm açısından gruplandırıp algılamaları. Kalabalık içinde kadınları ve erkekleri ayrı ayrı gruplandırıp algılamamız da benzerlik kuralına verilebilecek bir örnektir. </a:t>
            </a:r>
          </a:p>
          <a:p>
            <a:pPr marL="0" indent="0">
              <a:buNone/>
            </a:pPr>
            <a:r>
              <a:rPr lang="tr-TR" dirty="0">
                <a:solidFill>
                  <a:srgbClr val="FF0000"/>
                </a:solidFill>
              </a:rPr>
              <a:t>6. Simetri ilkesi</a:t>
            </a:r>
          </a:p>
          <a:p>
            <a:pPr marL="0" indent="0">
              <a:buNone/>
            </a:pPr>
            <a:r>
              <a:rPr lang="tr-TR" dirty="0"/>
              <a:t>İnsanlar asimetrik tek parçalar yerine genellikle birbirleri ile kombine simetrik birimleri şekil olarak algılama eğilimleri içindedir</a:t>
            </a:r>
          </a:p>
          <a:p>
            <a:pPr marL="0" indent="0">
              <a:buNone/>
            </a:pPr>
            <a:r>
              <a:rPr lang="tr-TR" dirty="0">
                <a:solidFill>
                  <a:srgbClr val="FF0000"/>
                </a:solidFill>
              </a:rPr>
              <a:t>7. Basitlik İlkesi</a:t>
            </a:r>
          </a:p>
          <a:p>
            <a:pPr marL="0" indent="0">
              <a:buNone/>
            </a:pPr>
            <a:r>
              <a:rPr lang="tr-TR" dirty="0" err="1"/>
              <a:t>Insanların</a:t>
            </a:r>
            <a:r>
              <a:rPr lang="tr-TR" dirty="0"/>
              <a:t> algısal sistemleri </a:t>
            </a:r>
            <a:r>
              <a:rPr lang="tr-TR" dirty="0" err="1"/>
              <a:t>Gestaltçılara</a:t>
            </a:r>
            <a:r>
              <a:rPr lang="tr-TR" dirty="0"/>
              <a:t> göre bütüncül bir yapıya sahiptir. Dolayısıyla basitlik ilkesi de bütüncül anlayışı destekler niteliktedir. İnsanlar genellikle görsel deneyimlerini mümkün olduğunca sakin basit, sistematik ve tamamlanmış bir şekilde değerlendirirler. Başka bir deyişle insanlar, çoğunlukla sade özelliklere sahip olan uyarıcıları çok kolay algılarlar.</a:t>
            </a:r>
          </a:p>
          <a:p>
            <a:pPr marL="0" indent="0">
              <a:buNone/>
            </a:pPr>
            <a:endParaRPr lang="tr-TR" dirty="0"/>
          </a:p>
        </p:txBody>
      </p:sp>
    </p:spTree>
    <p:extLst>
      <p:ext uri="{BB962C8B-B14F-4D97-AF65-F5344CB8AC3E}">
        <p14:creationId xmlns:p14="http://schemas.microsoft.com/office/powerpoint/2010/main" val="11286777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8C0BD6DC-BE54-41E3-A3C1-92DE9EEA21C7}"/>
              </a:ext>
            </a:extLst>
          </p:cNvPr>
          <p:cNvSpPr>
            <a:spLocks noGrp="1"/>
          </p:cNvSpPr>
          <p:nvPr>
            <p:ph sz="quarter" idx="4294967295"/>
          </p:nvPr>
        </p:nvSpPr>
        <p:spPr>
          <a:xfrm>
            <a:off x="913774" y="265043"/>
            <a:ext cx="10363826" cy="6042991"/>
          </a:xfrm>
          <a:prstGeom prst="rect">
            <a:avLst/>
          </a:prstGeom>
        </p:spPr>
        <p:txBody>
          <a:bodyPr>
            <a:normAutofit/>
          </a:bodyPr>
          <a:lstStyle/>
          <a:p>
            <a:pPr marL="0" indent="0">
              <a:buNone/>
            </a:pPr>
            <a:r>
              <a:rPr lang="tr-TR" sz="2400" b="1" i="1" dirty="0">
                <a:solidFill>
                  <a:srgbClr val="FF0000"/>
                </a:solidFill>
              </a:rPr>
              <a:t>X. ALGISAL EŞİKLER</a:t>
            </a:r>
          </a:p>
          <a:p>
            <a:pPr marL="0" indent="0">
              <a:buNone/>
            </a:pPr>
            <a:r>
              <a:rPr lang="tr-TR" sz="2400" b="1" i="1" dirty="0"/>
              <a:t>Çevreden gelen uyarıcıların insanları etkileme oranları ve biçimleri farklıdır. Bu farklılığın oluşumunda uyarıcıların insanları etkilemesi ve onların ilgi alanlarına girmesinin etkisi fazladır. Bu farklılık algılama biçimimizin şeklini, yönünü ve miktarını belirler. Algılama eşikleri şunlardır:</a:t>
            </a:r>
          </a:p>
          <a:p>
            <a:pPr marL="0" indent="0">
              <a:buNone/>
            </a:pPr>
            <a:r>
              <a:rPr lang="tr-TR" sz="2400" b="1" i="1" dirty="0">
                <a:solidFill>
                  <a:srgbClr val="FF0000"/>
                </a:solidFill>
              </a:rPr>
              <a:t>A. ÖZEL ALICILAR</a:t>
            </a:r>
          </a:p>
          <a:p>
            <a:pPr marL="0" indent="0">
              <a:buNone/>
            </a:pPr>
            <a:r>
              <a:rPr lang="tr-TR" sz="2400" b="1" i="1" dirty="0" err="1"/>
              <a:t>Insanlar</a:t>
            </a:r>
            <a:r>
              <a:rPr lang="tr-TR" sz="2400" b="1" i="1" dirty="0"/>
              <a:t> çevrelerinden enerji alır ve çevrelerine enerji verirler. Başka bir deyişle</a:t>
            </a:r>
          </a:p>
          <a:p>
            <a:pPr marL="0" indent="0">
              <a:buNone/>
            </a:pPr>
            <a:r>
              <a:rPr lang="tr-TR" sz="2400" b="1" i="1" dirty="0"/>
              <a:t>insanlar hem çevrelerinden etkilenir hem de çevrelerini etkilerler. Enerji alışverişin yoğun olduğu bir çevrede insanlar yaşamlarını sürdürürler. Böyle bir çevrede</a:t>
            </a:r>
          </a:p>
          <a:p>
            <a:pPr marL="0" indent="0">
              <a:buNone/>
            </a:pPr>
            <a:r>
              <a:rPr lang="tr-TR" sz="2400" b="1" i="1" dirty="0"/>
              <a:t>insanların alıcı organları çok hassaslaşmıştır</a:t>
            </a:r>
            <a:r>
              <a:rPr lang="tr-TR" sz="2400" dirty="0"/>
              <a:t>. </a:t>
            </a:r>
          </a:p>
          <a:p>
            <a:pPr marL="0" indent="0">
              <a:buNone/>
            </a:pPr>
            <a:endParaRPr lang="tr-TR" dirty="0"/>
          </a:p>
        </p:txBody>
      </p:sp>
    </p:spTree>
    <p:extLst>
      <p:ext uri="{BB962C8B-B14F-4D97-AF65-F5344CB8AC3E}">
        <p14:creationId xmlns:p14="http://schemas.microsoft.com/office/powerpoint/2010/main" val="34940229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6090480-FBF0-45B9-9DEE-94F09A181C6C}"/>
              </a:ext>
            </a:extLst>
          </p:cNvPr>
          <p:cNvSpPr>
            <a:spLocks noGrp="1"/>
          </p:cNvSpPr>
          <p:nvPr>
            <p:ph sz="quarter" idx="4294967295"/>
          </p:nvPr>
        </p:nvSpPr>
        <p:spPr>
          <a:xfrm>
            <a:off x="501041" y="511788"/>
            <a:ext cx="10776872" cy="6127552"/>
          </a:xfrm>
          <a:prstGeom prst="rect">
            <a:avLst/>
          </a:prstGeom>
        </p:spPr>
        <p:txBody>
          <a:bodyPr>
            <a:normAutofit/>
          </a:bodyPr>
          <a:lstStyle/>
          <a:p>
            <a:pPr marL="0" indent="0">
              <a:buNone/>
            </a:pPr>
            <a:r>
              <a:rPr lang="tr-TR" sz="2400" b="1" i="1" dirty="0">
                <a:solidFill>
                  <a:srgbClr val="FF0000"/>
                </a:solidFill>
              </a:rPr>
              <a:t>B. MUTLAK EŞİK</a:t>
            </a:r>
          </a:p>
          <a:p>
            <a:pPr marL="0" indent="0">
              <a:buNone/>
            </a:pPr>
            <a:r>
              <a:rPr lang="tr-TR" sz="2400" b="1" i="1" dirty="0" err="1"/>
              <a:t>Insanlar</a:t>
            </a:r>
            <a:r>
              <a:rPr lang="tr-TR" sz="2400" b="1" i="1" dirty="0"/>
              <a:t>, çok düşük düzeydeki uyarıcılara tepkide bulunamazlar. Çünkü insanlar algılama eşiklerine ulaşabilen uyarıcıları ancak algılayabilirler. </a:t>
            </a:r>
            <a:endParaRPr lang="tr-TR" sz="2400" b="1" i="1" dirty="0" smtClean="0"/>
          </a:p>
          <a:p>
            <a:pPr marL="0" indent="0">
              <a:buNone/>
            </a:pPr>
            <a:r>
              <a:rPr lang="tr-TR" sz="2400" b="1" i="1" dirty="0" smtClean="0"/>
              <a:t>İnsanlar </a:t>
            </a:r>
            <a:r>
              <a:rPr lang="tr-TR" sz="2400" b="1" i="1" dirty="0"/>
              <a:t>duyarlı aletler tarafından ancak ölçülebilen bazı ses dalgalarını duyamazlar. Bazı ışık uyarıcıları o kadar düşük şiddette olur ki, gözün onları alması oldukça zordur. </a:t>
            </a:r>
            <a:endParaRPr lang="tr-TR" sz="2400" b="1" i="1" dirty="0" smtClean="0"/>
          </a:p>
          <a:p>
            <a:pPr marL="0" indent="0">
              <a:buNone/>
            </a:pPr>
            <a:r>
              <a:rPr lang="tr-TR" sz="2400" b="1" i="1" dirty="0" smtClean="0"/>
              <a:t>Bir </a:t>
            </a:r>
            <a:r>
              <a:rPr lang="tr-TR" sz="2400" b="1" i="1" dirty="0"/>
              <a:t>alıcı organı uyaran en küçük uyarıcı şiddetine "mutlak eşik" denir. Mutlak eşiği bulmak için en yüksek ve en düşük uyarıcı şiddetleri metodu kullanılır. </a:t>
            </a:r>
            <a:endParaRPr lang="tr-TR" sz="2400" b="1" i="1" dirty="0" smtClean="0"/>
          </a:p>
          <a:p>
            <a:pPr marL="0" indent="0">
              <a:buNone/>
            </a:pPr>
            <a:r>
              <a:rPr lang="tr-TR" sz="2400" b="1" i="1" dirty="0" smtClean="0"/>
              <a:t>Bu </a:t>
            </a:r>
            <a:r>
              <a:rPr lang="tr-TR" sz="2400" b="1" i="1" dirty="0"/>
              <a:t>metotta önce kişinin duyabileceği ses şiddetinden başlayarak sesi gittikçe azaltıp sonunda duyulamayacak bir seviyeye indirilir. Bu işlemde ses öyle bir seviyeye getirilir ki kişi sesi duyup duymadığı konusunda karar veremez. Bu işlem birçok kere tekrarlanarak sesin şiddeti hesaplanır. İşte hesaplanan sesin bu şiddeti kişinin mutlak eşiğini gösterir. İnsanların duyu organlarının mutlak eşikleri ile ilgili bazı değerler aşağıdaki tabloda gösterilmiştir:</a:t>
            </a:r>
          </a:p>
          <a:p>
            <a:pPr marL="0" indent="0">
              <a:buNone/>
            </a:pPr>
            <a:endParaRPr lang="tr-TR" dirty="0"/>
          </a:p>
        </p:txBody>
      </p:sp>
    </p:spTree>
    <p:extLst>
      <p:ext uri="{BB962C8B-B14F-4D97-AF65-F5344CB8AC3E}">
        <p14:creationId xmlns:p14="http://schemas.microsoft.com/office/powerpoint/2010/main" val="2568929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4D0889FD-C07D-4B97-AF4E-EC1746C4293A}"/>
              </a:ext>
            </a:extLst>
          </p:cNvPr>
          <p:cNvSpPr>
            <a:spLocks noGrp="1"/>
          </p:cNvSpPr>
          <p:nvPr>
            <p:ph sz="quarter" idx="4294967295"/>
          </p:nvPr>
        </p:nvSpPr>
        <p:spPr>
          <a:xfrm>
            <a:off x="914087" y="543339"/>
            <a:ext cx="10363826" cy="5791199"/>
          </a:xfrm>
          <a:prstGeom prst="rect">
            <a:avLst/>
          </a:prstGeom>
        </p:spPr>
        <p:txBody>
          <a:bodyPr>
            <a:normAutofit/>
          </a:bodyPr>
          <a:lstStyle/>
          <a:p>
            <a:pPr marL="0" indent="0">
              <a:buNone/>
            </a:pPr>
            <a:r>
              <a:rPr lang="tr-TR" b="1" i="1" dirty="0">
                <a:solidFill>
                  <a:srgbClr val="FF0000"/>
                </a:solidFill>
              </a:rPr>
              <a:t>1. ALGILAMA KAVRAMI VE TANIMI</a:t>
            </a:r>
          </a:p>
          <a:p>
            <a:pPr marL="0" indent="0">
              <a:buNone/>
            </a:pPr>
            <a:r>
              <a:rPr lang="tr-TR" b="1" i="1" dirty="0"/>
              <a:t>Çevremizdeki soyut veya somut olanların farkına varma duyum ve algı süreçleri</a:t>
            </a:r>
          </a:p>
          <a:p>
            <a:pPr marL="0" indent="0">
              <a:buNone/>
            </a:pPr>
            <a:r>
              <a:rPr lang="tr-TR" b="1" i="1" dirty="0"/>
              <a:t>sayesinde mümkün </a:t>
            </a:r>
            <a:r>
              <a:rPr lang="tr-TR" b="1" i="1" dirty="0" smtClean="0"/>
              <a:t>olabilmektedir. </a:t>
            </a:r>
          </a:p>
          <a:p>
            <a:pPr marL="0" indent="0">
              <a:buNone/>
            </a:pPr>
            <a:r>
              <a:rPr lang="tr-TR" b="1" i="1" dirty="0" smtClean="0"/>
              <a:t>Ancak </a:t>
            </a:r>
            <a:r>
              <a:rPr lang="tr-TR" b="1" i="1" dirty="0"/>
              <a:t>duyum ile algı aynı şey değildir. Algılama, duyu organları tarafından kaydedilen uyarıcılar üzerine inşa edilmektedir. </a:t>
            </a:r>
            <a:endParaRPr lang="tr-TR" b="1" i="1" dirty="0" smtClean="0"/>
          </a:p>
          <a:p>
            <a:pPr marL="0" indent="0">
              <a:buNone/>
            </a:pPr>
            <a:r>
              <a:rPr lang="tr-TR" b="1" i="1" dirty="0" smtClean="0"/>
              <a:t>Dolayısıyla </a:t>
            </a:r>
            <a:r>
              <a:rPr lang="tr-TR" b="1" i="1" dirty="0"/>
              <a:t>algılamanın hammaddesini oluşturmaktadır.  Algılama, duyumsal açıdan bilgilenme sürecidir. </a:t>
            </a:r>
            <a:endParaRPr lang="tr-TR" b="1" i="1" dirty="0" smtClean="0"/>
          </a:p>
          <a:p>
            <a:pPr marL="0" indent="0">
              <a:buNone/>
            </a:pPr>
            <a:r>
              <a:rPr lang="tr-TR" b="1" i="1" dirty="0" smtClean="0"/>
              <a:t>İnsanlar </a:t>
            </a:r>
            <a:r>
              <a:rPr lang="tr-TR" b="1" i="1" dirty="0"/>
              <a:t>çevrelerinden duyma, tatma, görme, koklama ve dokunma duyuları yardımı ile bilgileri toplar ve çevrelerinde olup bitenlerin farkına varırlar. </a:t>
            </a:r>
            <a:endParaRPr lang="tr-TR" b="1" i="1" dirty="0" smtClean="0"/>
          </a:p>
          <a:p>
            <a:pPr marL="0" indent="0">
              <a:buNone/>
            </a:pPr>
            <a:r>
              <a:rPr lang="tr-TR" b="1" i="1" dirty="0" smtClean="0"/>
              <a:t>Bu </a:t>
            </a:r>
            <a:r>
              <a:rPr lang="tr-TR" b="1" i="1" dirty="0"/>
              <a:t>açıklamaya dayalı olarak algılama; herhangi bir olayı, nesneyi, ilişkiyi, görmek, duymak, tatmak, dokunmak, koklamak ve hissetmektir. </a:t>
            </a:r>
            <a:endParaRPr lang="tr-TR" b="1" i="1" dirty="0" smtClean="0"/>
          </a:p>
          <a:p>
            <a:pPr marL="0" indent="0">
              <a:buNone/>
            </a:pPr>
            <a:r>
              <a:rPr lang="tr-TR" b="1" i="1" dirty="0" smtClean="0"/>
              <a:t>Başka </a:t>
            </a:r>
            <a:r>
              <a:rPr lang="tr-TR" b="1" i="1" dirty="0"/>
              <a:t>bir deyişle algılama, çevremizdeki bütün objelerin, değişik biçimlerde ve durumlarda beş duyumuzda oluşturdukları konuda bilgilendiren ruhsal bir süreçtir.  Aşağılama devamlı olan bir zihinsel faaliyettir. İnsanlar bu zihinsel faaliyet aracılığıyla devamlı çevresindekileri algılar. Bu algılama sonucunda uygun davranışlarda bulunur, yorumlamalar yapar, kararlar verir ve önlemler alır</a:t>
            </a:r>
          </a:p>
          <a:p>
            <a:pPr marL="0" indent="0">
              <a:buNone/>
            </a:pPr>
            <a:endParaRPr lang="tr-TR" dirty="0"/>
          </a:p>
        </p:txBody>
      </p:sp>
    </p:spTree>
    <p:extLst>
      <p:ext uri="{BB962C8B-B14F-4D97-AF65-F5344CB8AC3E}">
        <p14:creationId xmlns:p14="http://schemas.microsoft.com/office/powerpoint/2010/main" val="34245485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964C72A5-3E52-4A12-83F2-E26FBD4929BE}"/>
              </a:ext>
            </a:extLst>
          </p:cNvPr>
          <p:cNvSpPr>
            <a:spLocks noGrp="1"/>
          </p:cNvSpPr>
          <p:nvPr>
            <p:ph sz="quarter" idx="4294967295"/>
          </p:nvPr>
        </p:nvSpPr>
        <p:spPr>
          <a:xfrm>
            <a:off x="601249" y="530088"/>
            <a:ext cx="10676351" cy="5870712"/>
          </a:xfrm>
          <a:prstGeom prst="rect">
            <a:avLst/>
          </a:prstGeom>
        </p:spPr>
        <p:txBody>
          <a:bodyPr/>
          <a:lstStyle/>
          <a:p>
            <a:pPr marL="0" indent="0">
              <a:buNone/>
            </a:pPr>
            <a:r>
              <a:rPr lang="tr-TR" b="1" i="1" dirty="0">
                <a:solidFill>
                  <a:srgbClr val="FF0000"/>
                </a:solidFill>
              </a:rPr>
              <a:t>C. FARK EŞİĞİ</a:t>
            </a:r>
          </a:p>
          <a:p>
            <a:pPr marL="0" indent="0">
              <a:buNone/>
            </a:pPr>
            <a:r>
              <a:rPr lang="tr-TR" b="1" i="1" dirty="0"/>
              <a:t>Çevreden duyu organlarına ulaşan uyarıcıların düzeyleri her zaman aynı kalmaz.</a:t>
            </a:r>
          </a:p>
          <a:p>
            <a:pPr marL="0" indent="0">
              <a:buNone/>
            </a:pPr>
            <a:r>
              <a:rPr lang="tr-TR" b="1" i="1" dirty="0"/>
              <a:t>Değişiklik gösterir. İnsanlar uyarıcılarda meydana gelen değişikliklerin hepsini  fark edemezler. Uyarıcıda fark edilebilen en küçük şiddet değişimine "fark eşiği denir. İnsanların uyarıcılardaki değişikliği fark edip edememeleri konusunda kararsız kaldıklarında varılan bu nokta fark eşiğini belirler. İnsanın içinde bulunduğu fizyolojik şartlar, uyarıcının başlangıç şiddeti, kişinin dikkat yoğunluğu ve diğer bazı şartlar fark eşiği üzerinde etkili olabilmektedir.</a:t>
            </a:r>
          </a:p>
          <a:p>
            <a:pPr marL="0" indent="0">
              <a:buNone/>
            </a:pPr>
            <a:endParaRPr lang="tr-TR" dirty="0"/>
          </a:p>
        </p:txBody>
      </p:sp>
    </p:spTree>
    <p:extLst>
      <p:ext uri="{BB962C8B-B14F-4D97-AF65-F5344CB8AC3E}">
        <p14:creationId xmlns:p14="http://schemas.microsoft.com/office/powerpoint/2010/main" val="5862538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07FA7E2D-F74A-4A23-A3E7-8681D45C9A83}"/>
              </a:ext>
            </a:extLst>
          </p:cNvPr>
          <p:cNvSpPr>
            <a:spLocks noGrp="1"/>
          </p:cNvSpPr>
          <p:nvPr>
            <p:ph sz="quarter" idx="4294967295"/>
          </p:nvPr>
        </p:nvSpPr>
        <p:spPr>
          <a:xfrm>
            <a:off x="913774" y="503584"/>
            <a:ext cx="10363826" cy="5910468"/>
          </a:xfrm>
          <a:prstGeom prst="rect">
            <a:avLst/>
          </a:prstGeom>
        </p:spPr>
        <p:txBody>
          <a:bodyPr>
            <a:noAutofit/>
          </a:bodyPr>
          <a:lstStyle/>
          <a:p>
            <a:pPr marL="0" lvl="0" indent="0">
              <a:buClr>
                <a:srgbClr val="D34817">
                  <a:lumMod val="75000"/>
                </a:srgbClr>
              </a:buClr>
              <a:buNone/>
            </a:pPr>
            <a:r>
              <a:rPr lang="tr-TR" b="1" i="1" dirty="0">
                <a:solidFill>
                  <a:srgbClr val="FF0000"/>
                </a:solidFill>
              </a:rPr>
              <a:t>XI. ALGILAMAMIZI KOLAYLAŞTIRAN DEĞİŞMEZLER</a:t>
            </a:r>
          </a:p>
          <a:p>
            <a:pPr marL="0" lvl="0" indent="0">
              <a:buClr>
                <a:srgbClr val="D34817">
                  <a:lumMod val="75000"/>
                </a:srgbClr>
              </a:buClr>
              <a:buNone/>
            </a:pPr>
            <a:r>
              <a:rPr lang="tr-TR" b="1" i="1" dirty="0" err="1">
                <a:solidFill>
                  <a:prstClr val="black"/>
                </a:solidFill>
              </a:rPr>
              <a:t>Insanların</a:t>
            </a:r>
            <a:r>
              <a:rPr lang="tr-TR" b="1" i="1" dirty="0">
                <a:solidFill>
                  <a:prstClr val="black"/>
                </a:solidFill>
              </a:rPr>
              <a:t> çevrelerinde olup bitenleri ve nesneleri algılama konusunda son derece gelişmiş bir algılama sistemleri vardır. Bu sistemde nesneleri algılama konusunda bir düzen ve istikrar mevcuttur. </a:t>
            </a:r>
          </a:p>
          <a:p>
            <a:pPr marL="0" lvl="0" indent="0">
              <a:buClr>
                <a:srgbClr val="D34817">
                  <a:lumMod val="75000"/>
                </a:srgbClr>
              </a:buClr>
              <a:buNone/>
            </a:pPr>
            <a:r>
              <a:rPr lang="tr-TR" b="1" i="1" dirty="0" err="1">
                <a:solidFill>
                  <a:prstClr val="black"/>
                </a:solidFill>
              </a:rPr>
              <a:t>Algisal</a:t>
            </a:r>
            <a:r>
              <a:rPr lang="tr-TR" b="1" i="1" dirty="0">
                <a:solidFill>
                  <a:prstClr val="black"/>
                </a:solidFill>
              </a:rPr>
              <a:t> değişmeleri şu ana başlıklar altında inceleyeceğiz</a:t>
            </a:r>
            <a:r>
              <a:rPr lang="tr-TR" dirty="0">
                <a:solidFill>
                  <a:prstClr val="black"/>
                </a:solidFill>
              </a:rPr>
              <a:t>:</a:t>
            </a:r>
          </a:p>
          <a:p>
            <a:pPr marL="0" indent="0">
              <a:buNone/>
            </a:pPr>
            <a:r>
              <a:rPr lang="tr-TR" sz="2100" b="1" i="1" dirty="0" smtClean="0">
                <a:solidFill>
                  <a:srgbClr val="FF0000"/>
                </a:solidFill>
              </a:rPr>
              <a:t>A</a:t>
            </a:r>
            <a:r>
              <a:rPr lang="tr-TR" sz="2100" b="1" i="1" dirty="0">
                <a:solidFill>
                  <a:srgbClr val="FF0000"/>
                </a:solidFill>
              </a:rPr>
              <a:t>. RENK VE PARLAKLIK DEĞİŞMEZLİĞİ</a:t>
            </a:r>
          </a:p>
          <a:p>
            <a:pPr marL="0" indent="0">
              <a:buNone/>
            </a:pPr>
            <a:r>
              <a:rPr lang="tr-TR" sz="2100" b="1" i="1" dirty="0"/>
              <a:t>Nesnelerin üzerine düşen </a:t>
            </a:r>
            <a:r>
              <a:rPr lang="tr-TR" sz="2100" b="1" i="1" dirty="0" err="1"/>
              <a:t>işığın</a:t>
            </a:r>
            <a:r>
              <a:rPr lang="tr-TR" sz="2100" b="1" i="1" dirty="0"/>
              <a:t> şiddeti ne olursa olsun rengi ve parlaklığı değişmez. Örneğin, gölgedeki </a:t>
            </a:r>
            <a:r>
              <a:rPr lang="tr-TR" sz="2100" b="1" i="1" dirty="0" err="1"/>
              <a:t>kann</a:t>
            </a:r>
            <a:r>
              <a:rPr lang="tr-TR" sz="2100" b="1" i="1" dirty="0"/>
              <a:t> beyaz, güney veya kuvvetli bir </a:t>
            </a:r>
            <a:r>
              <a:rPr lang="tr-TR" sz="2100" b="1" i="1" dirty="0" err="1"/>
              <a:t>isiğin</a:t>
            </a:r>
            <a:r>
              <a:rPr lang="tr-TR" sz="2100" b="1" i="1" dirty="0"/>
              <a:t> altında</a:t>
            </a:r>
          </a:p>
          <a:p>
            <a:pPr marL="0" indent="0">
              <a:buNone/>
            </a:pPr>
            <a:r>
              <a:rPr lang="tr-TR" sz="2100" b="1" i="1" dirty="0"/>
              <a:t>kömürün yine siyah görülmesi gibi. Böyle olmasının nedeni, </a:t>
            </a:r>
            <a:r>
              <a:rPr lang="tr-TR" sz="2100" b="1" i="1" dirty="0" err="1"/>
              <a:t>algilanan</a:t>
            </a:r>
            <a:r>
              <a:rPr lang="tr-TR" sz="2100" b="1" i="1" dirty="0"/>
              <a:t> </a:t>
            </a:r>
            <a:r>
              <a:rPr lang="tr-TR" sz="2100" b="1" i="1" dirty="0" err="1" smtClean="0"/>
              <a:t>parlakliğin</a:t>
            </a:r>
            <a:r>
              <a:rPr lang="tr-TR" sz="2100" b="1" i="1" dirty="0" smtClean="0"/>
              <a:t>, parlaklık </a:t>
            </a:r>
            <a:r>
              <a:rPr lang="tr-TR" sz="2100" b="1" i="1" dirty="0"/>
              <a:t>açısından nesnenin zeminine olan oranına bağlı olmasıdır. Normal durumlarda bu oran, aydınlatmadan etkilenmez ve hep aynı kalır. </a:t>
            </a:r>
          </a:p>
        </p:txBody>
      </p:sp>
    </p:spTree>
    <p:extLst>
      <p:ext uri="{BB962C8B-B14F-4D97-AF65-F5344CB8AC3E}">
        <p14:creationId xmlns:p14="http://schemas.microsoft.com/office/powerpoint/2010/main" val="379856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475989" y="951978"/>
            <a:ext cx="11185743" cy="5220222"/>
          </a:xfrm>
        </p:spPr>
        <p:txBody>
          <a:bodyPr>
            <a:normAutofit/>
          </a:bodyPr>
          <a:lstStyle/>
          <a:p>
            <a:pPr marL="0" lvl="0" indent="0">
              <a:buClr>
                <a:srgbClr val="D34817">
                  <a:lumMod val="75000"/>
                </a:srgbClr>
              </a:buClr>
              <a:buNone/>
            </a:pPr>
            <a:r>
              <a:rPr lang="tr-TR" sz="2100" b="1" i="1" dirty="0">
                <a:solidFill>
                  <a:srgbClr val="FF0000"/>
                </a:solidFill>
              </a:rPr>
              <a:t>B. BÜYÜKLÜK DEĞİŞMEZLİĞİ</a:t>
            </a:r>
          </a:p>
          <a:p>
            <a:pPr marL="0" lvl="0" indent="0">
              <a:buClr>
                <a:srgbClr val="D34817">
                  <a:lumMod val="75000"/>
                </a:srgbClr>
              </a:buClr>
              <a:buNone/>
            </a:pPr>
            <a:r>
              <a:rPr lang="tr-TR" sz="2100" b="1" i="1" dirty="0" err="1">
                <a:solidFill>
                  <a:prstClr val="black"/>
                </a:solidFill>
              </a:rPr>
              <a:t>Insanlar</a:t>
            </a:r>
            <a:r>
              <a:rPr lang="tr-TR" sz="2100" b="1" i="1" dirty="0">
                <a:solidFill>
                  <a:prstClr val="black"/>
                </a:solidFill>
              </a:rPr>
              <a:t> nesneleri farklı uzaklıklarda algılamalarına karşın, büyüklüklerini hep aynı şekilde görürler. Bunun nedeni, algılama sürecindeki büyüklük değişmezliğidir.</a:t>
            </a:r>
          </a:p>
          <a:p>
            <a:pPr marL="0" lvl="0" indent="0">
              <a:buClr>
                <a:srgbClr val="D34817">
                  <a:lumMod val="75000"/>
                </a:srgbClr>
              </a:buClr>
              <a:buNone/>
            </a:pPr>
            <a:r>
              <a:rPr lang="tr-TR" sz="2100" b="1" i="1" dirty="0">
                <a:solidFill>
                  <a:prstClr val="black"/>
                </a:solidFill>
              </a:rPr>
              <a:t>Büyüklük değişmezliğinde etkili olan faktörler iki gruba ayrılır. Bunlar şunlardır:</a:t>
            </a:r>
          </a:p>
          <a:p>
            <a:pPr marL="0" lvl="0" indent="0">
              <a:buClr>
                <a:srgbClr val="D34817">
                  <a:lumMod val="75000"/>
                </a:srgbClr>
              </a:buClr>
              <a:buNone/>
            </a:pPr>
            <a:r>
              <a:rPr lang="tr-TR" sz="1900" b="1" i="1" dirty="0">
                <a:solidFill>
                  <a:srgbClr val="D34817"/>
                </a:solidFill>
              </a:rPr>
              <a:t>1. Şekil Aşinalığı</a:t>
            </a:r>
          </a:p>
          <a:p>
            <a:pPr marL="0" lvl="0" indent="0">
              <a:buClr>
                <a:srgbClr val="D34817">
                  <a:lumMod val="75000"/>
                </a:srgbClr>
              </a:buClr>
              <a:buNone/>
            </a:pPr>
            <a:r>
              <a:rPr lang="tr-TR" sz="1900" b="1" i="1" dirty="0" err="1">
                <a:solidFill>
                  <a:prstClr val="black"/>
                </a:solidFill>
              </a:rPr>
              <a:t>Insanların</a:t>
            </a:r>
            <a:r>
              <a:rPr lang="tr-TR" sz="1900" b="1" i="1" dirty="0">
                <a:solidFill>
                  <a:prstClr val="black"/>
                </a:solidFill>
              </a:rPr>
              <a:t> nesnelerin özellikleri hakkında daha önce öğrendikleri o nesnelerin hep aynı özellikler çerçevesinde algılanmalarına neden olur. Örneğin, bir kişi erkek ve uzun boylu olarak algılanmışsa bizden ne kadar uzakta olursa olsun biz yine onu erkek ve uzun boylu olarak algılarız. Burada boy değişmez olarak algılanır.</a:t>
            </a:r>
          </a:p>
          <a:p>
            <a:pPr marL="0" lvl="0" indent="0">
              <a:buClr>
                <a:srgbClr val="D34817">
                  <a:lumMod val="75000"/>
                </a:srgbClr>
              </a:buClr>
              <a:buNone/>
            </a:pPr>
            <a:r>
              <a:rPr lang="tr-TR" sz="1900" b="1" i="1" dirty="0">
                <a:solidFill>
                  <a:srgbClr val="D34817"/>
                </a:solidFill>
              </a:rPr>
              <a:t>2. Uzaklık</a:t>
            </a:r>
          </a:p>
          <a:p>
            <a:pPr marL="0" lvl="0" indent="0">
              <a:buClr>
                <a:srgbClr val="D34817">
                  <a:lumMod val="75000"/>
                </a:srgbClr>
              </a:buClr>
              <a:buNone/>
            </a:pPr>
            <a:r>
              <a:rPr lang="tr-TR" sz="1900" b="1" i="1" dirty="0">
                <a:solidFill>
                  <a:prstClr val="black"/>
                </a:solidFill>
              </a:rPr>
              <a:t> Bir nesne, daha önce bilinmiyorsa ya da bilinmeyen bir büyüklükte ise, büyüklük değişmezliği ancak nesnenin ne kadar uzakta olduğu bilinerek korunur. Burada önemli olan nokta, uzaklıkla ilgili ipuçlarıdır</a:t>
            </a:r>
          </a:p>
          <a:p>
            <a:pPr marL="0" lvl="0" indent="0">
              <a:buClr>
                <a:srgbClr val="D34817">
                  <a:lumMod val="75000"/>
                </a:srgbClr>
              </a:buClr>
              <a:buNone/>
            </a:pPr>
            <a:endParaRPr lang="tr-TR" sz="2100" dirty="0">
              <a:solidFill>
                <a:prstClr val="black"/>
              </a:solidFill>
            </a:endParaRPr>
          </a:p>
          <a:p>
            <a:endParaRPr lang="tr-TR" dirty="0"/>
          </a:p>
        </p:txBody>
      </p:sp>
    </p:spTree>
    <p:extLst>
      <p:ext uri="{BB962C8B-B14F-4D97-AF65-F5344CB8AC3E}">
        <p14:creationId xmlns:p14="http://schemas.microsoft.com/office/powerpoint/2010/main" val="21400349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F81B110B-136A-4374-B7D8-543F3D7435DC}"/>
              </a:ext>
            </a:extLst>
          </p:cNvPr>
          <p:cNvSpPr>
            <a:spLocks noGrp="1"/>
          </p:cNvSpPr>
          <p:nvPr>
            <p:ph sz="quarter" idx="4294967295"/>
          </p:nvPr>
        </p:nvSpPr>
        <p:spPr>
          <a:xfrm>
            <a:off x="576196" y="503583"/>
            <a:ext cx="11085535" cy="5936973"/>
          </a:xfrm>
          <a:prstGeom prst="rect">
            <a:avLst/>
          </a:prstGeom>
        </p:spPr>
        <p:txBody>
          <a:bodyPr>
            <a:normAutofit/>
          </a:bodyPr>
          <a:lstStyle/>
          <a:p>
            <a:pPr marL="0" indent="0">
              <a:buNone/>
            </a:pPr>
            <a:endParaRPr lang="tr-TR" b="1" i="1" dirty="0" smtClean="0">
              <a:solidFill>
                <a:srgbClr val="FF0000"/>
              </a:solidFill>
            </a:endParaRPr>
          </a:p>
          <a:p>
            <a:pPr marL="0" indent="0">
              <a:buNone/>
            </a:pPr>
            <a:r>
              <a:rPr lang="tr-TR" b="1" i="1" dirty="0" smtClean="0">
                <a:solidFill>
                  <a:srgbClr val="FF0000"/>
                </a:solidFill>
              </a:rPr>
              <a:t>C</a:t>
            </a:r>
            <a:r>
              <a:rPr lang="tr-TR" b="1" i="1" dirty="0">
                <a:solidFill>
                  <a:srgbClr val="FF0000"/>
                </a:solidFill>
              </a:rPr>
              <a:t>. BİÇİM DEĞİŞMEZLİĞİ</a:t>
            </a:r>
          </a:p>
          <a:p>
            <a:pPr marL="0" indent="0">
              <a:buNone/>
            </a:pPr>
            <a:r>
              <a:rPr lang="tr-TR" b="1" i="1" dirty="0"/>
              <a:t>Çevremizdeki nesnenin şeklini daha Önce biliyorsak hangi tarafa bakarsak Bakalım şekil aynı kalır. Kısaca biçim Değişmezliğinde önemli olan nesnelere olan aşinalıktır. Biçim değişmesinin temelinde şekil değişmezliği yer </a:t>
            </a:r>
            <a:r>
              <a:rPr lang="tr-TR" b="1" i="1" dirty="0" smtClean="0"/>
              <a:t>almaktadır. </a:t>
            </a:r>
          </a:p>
          <a:p>
            <a:pPr marL="0" indent="0">
              <a:buNone/>
            </a:pPr>
            <a:r>
              <a:rPr lang="tr-TR" b="1" i="1" dirty="0" smtClean="0"/>
              <a:t>Örneğin</a:t>
            </a:r>
            <a:r>
              <a:rPr lang="tr-TR" b="1" i="1" dirty="0"/>
              <a:t>, bize doğru açılan bir kapıyı düşünelim, önce kapıyı Bir dikdörtgen sonra basık bir dörtgen Ve kapı genişçe açıldığında sadece Bir çizgi olarak görürüz. </a:t>
            </a:r>
          </a:p>
          <a:p>
            <a:pPr marL="0" indent="0">
              <a:buNone/>
            </a:pPr>
            <a:endParaRPr lang="tr-TR" b="1" i="1" dirty="0" smtClean="0">
              <a:solidFill>
                <a:srgbClr val="FF0000"/>
              </a:solidFill>
            </a:endParaRPr>
          </a:p>
          <a:p>
            <a:pPr marL="0" indent="0">
              <a:buNone/>
            </a:pPr>
            <a:r>
              <a:rPr lang="tr-TR" b="1" i="1" dirty="0" smtClean="0">
                <a:solidFill>
                  <a:srgbClr val="FF0000"/>
                </a:solidFill>
              </a:rPr>
              <a:t>D</a:t>
            </a:r>
            <a:r>
              <a:rPr lang="tr-TR" b="1" i="1" dirty="0">
                <a:solidFill>
                  <a:srgbClr val="FF0000"/>
                </a:solidFill>
              </a:rPr>
              <a:t>. YER DEĞİŞMEZLİĞİ</a:t>
            </a:r>
          </a:p>
          <a:p>
            <a:pPr marL="0" indent="0">
              <a:buNone/>
            </a:pPr>
            <a:r>
              <a:rPr lang="tr-TR" b="1" i="1" dirty="0"/>
              <a:t>Çevremizdeki nesneleri hatırlamaya Çalıştığımızda onların hep son görünen durumları ve yerleri gözümüzün Önüne gelir. Bu durum çevremizi algılamamızı ve hareket etmemizi kolaylaştırır Yoksa her defasında gördüğümüz Nesneleri sanki ilk defa görüyormuşçasına yeniden algılamaya çalışırız ki bu Da bizi çıldırtır.</a:t>
            </a:r>
          </a:p>
          <a:p>
            <a:pPr marL="0" indent="0">
              <a:buNone/>
            </a:pPr>
            <a:endParaRPr lang="tr-TR" dirty="0"/>
          </a:p>
        </p:txBody>
      </p:sp>
    </p:spTree>
    <p:extLst>
      <p:ext uri="{BB962C8B-B14F-4D97-AF65-F5344CB8AC3E}">
        <p14:creationId xmlns:p14="http://schemas.microsoft.com/office/powerpoint/2010/main" val="18440157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0A0E826-B3AC-453C-8CBC-433C53DD0580}"/>
              </a:ext>
            </a:extLst>
          </p:cNvPr>
          <p:cNvSpPr>
            <a:spLocks noGrp="1"/>
          </p:cNvSpPr>
          <p:nvPr>
            <p:ph sz="quarter" idx="4294967295"/>
          </p:nvPr>
        </p:nvSpPr>
        <p:spPr>
          <a:xfrm>
            <a:off x="913774" y="437322"/>
            <a:ext cx="10363826" cy="5764695"/>
          </a:xfrm>
          <a:prstGeom prst="rect">
            <a:avLst/>
          </a:prstGeom>
        </p:spPr>
        <p:txBody>
          <a:bodyPr>
            <a:normAutofit/>
          </a:bodyPr>
          <a:lstStyle/>
          <a:p>
            <a:pPr marL="0" indent="0">
              <a:buNone/>
            </a:pPr>
            <a:r>
              <a:rPr lang="tr-TR" b="1" i="1" dirty="0">
                <a:solidFill>
                  <a:srgbClr val="FF0000"/>
                </a:solidFill>
              </a:rPr>
              <a:t>XII. ALGILAMA SÜRECİNİN TEMEL NOKTALARI</a:t>
            </a:r>
          </a:p>
          <a:p>
            <a:pPr marL="0" indent="0">
              <a:buNone/>
            </a:pPr>
            <a:r>
              <a:rPr lang="tr-TR" b="1" i="1" dirty="0"/>
              <a:t>Algılama sistemimiz, günlük hayatımızda oluşabilecek olan karışıklıkları gidererek yaşamımızı kolaylaştırır. Görsel ve işitme sistemimiz, bizim hangi nesneleri ve bunların nerede olduklarını belirlememize yardım ederek hareket etmemizi ve çevreye uyumumuzu kolaylaştırır.</a:t>
            </a:r>
          </a:p>
          <a:p>
            <a:pPr marL="0" indent="0">
              <a:buNone/>
            </a:pPr>
            <a:r>
              <a:rPr lang="tr-TR" b="1" i="1" dirty="0"/>
              <a:t>Algılama sürecinde önemli olan temel noktaları şu ana başlıklar altında açıklayacağız.</a:t>
            </a:r>
          </a:p>
          <a:p>
            <a:pPr marL="0" indent="0">
              <a:buNone/>
            </a:pPr>
            <a:r>
              <a:rPr lang="tr-TR" b="1" i="1" dirty="0">
                <a:solidFill>
                  <a:srgbClr val="FF0000"/>
                </a:solidFill>
              </a:rPr>
              <a:t>A. DERİNLİK ALGISI VE BİLİNMESİ GEREKEN HUSUSLAR</a:t>
            </a:r>
          </a:p>
          <a:p>
            <a:pPr marL="0" indent="0">
              <a:buNone/>
            </a:pPr>
            <a:r>
              <a:rPr lang="tr-TR" b="1" i="1" dirty="0"/>
              <a:t>Nesnelerin kişiye olan uzaklık algılanmasına derinlik algılaması denir. İnsan retinası iki boyutlu özelliğe sahip olmasına rağmen görsel algılama biçimi üç boyutludur. Yani gözün ağ tabakası aşağı </a:t>
            </a:r>
            <a:r>
              <a:rPr lang="tr-TR" b="1" i="1" dirty="0" err="1"/>
              <a:t>yukari</a:t>
            </a:r>
            <a:r>
              <a:rPr lang="tr-TR" b="1" i="1" dirty="0"/>
              <a:t>, sola-sağa olmak üzere yalnızca iki</a:t>
            </a:r>
          </a:p>
          <a:p>
            <a:pPr marL="0" indent="0">
              <a:buNone/>
            </a:pPr>
            <a:r>
              <a:rPr lang="tr-TR" b="1" i="1" dirty="0"/>
              <a:t>boyutlu görme yeteneğine sahip olmasına rağmen insanlar nesnelerin derinlik boyutu olarak değerlendirilen üçüncü bir boyutunu da algılayabilmektedirler. İnsan beyni iki boyutlu olan duygusal bilgiye bazı verilerden yararlanarak anlamlar kazandırmaktadır.</a:t>
            </a:r>
          </a:p>
          <a:p>
            <a:pPr marL="0" indent="0">
              <a:buNone/>
            </a:pPr>
            <a:endParaRPr lang="tr-TR" dirty="0"/>
          </a:p>
        </p:txBody>
      </p:sp>
    </p:spTree>
    <p:extLst>
      <p:ext uri="{BB962C8B-B14F-4D97-AF65-F5344CB8AC3E}">
        <p14:creationId xmlns:p14="http://schemas.microsoft.com/office/powerpoint/2010/main" val="12104639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B25A8830-FD62-4AD8-95B4-87419BE4B3D3}"/>
              </a:ext>
            </a:extLst>
          </p:cNvPr>
          <p:cNvSpPr>
            <a:spLocks noGrp="1"/>
          </p:cNvSpPr>
          <p:nvPr>
            <p:ph sz="quarter" idx="4294967295"/>
          </p:nvPr>
        </p:nvSpPr>
        <p:spPr>
          <a:xfrm>
            <a:off x="913774" y="569843"/>
            <a:ext cx="10363826" cy="5897217"/>
          </a:xfrm>
          <a:prstGeom prst="rect">
            <a:avLst/>
          </a:prstGeom>
        </p:spPr>
        <p:txBody>
          <a:bodyPr/>
          <a:lstStyle/>
          <a:p>
            <a:pPr marL="0" indent="0">
              <a:buNone/>
            </a:pPr>
            <a:r>
              <a:rPr lang="tr-TR" b="1" i="1" dirty="0">
                <a:solidFill>
                  <a:srgbClr val="FF0000"/>
                </a:solidFill>
              </a:rPr>
              <a:t>1. </a:t>
            </a:r>
            <a:r>
              <a:rPr lang="tr-TR" b="1" i="1" dirty="0" err="1">
                <a:solidFill>
                  <a:srgbClr val="FF0000"/>
                </a:solidFill>
              </a:rPr>
              <a:t>Monoküler</a:t>
            </a:r>
            <a:r>
              <a:rPr lang="tr-TR" b="1" i="1" dirty="0">
                <a:solidFill>
                  <a:srgbClr val="FF0000"/>
                </a:solidFill>
              </a:rPr>
              <a:t> (Tek Gözle ilgili Görüş) İpuçları</a:t>
            </a:r>
          </a:p>
          <a:p>
            <a:pPr marL="0" indent="0">
              <a:buNone/>
            </a:pPr>
            <a:r>
              <a:rPr lang="tr-TR" dirty="0"/>
              <a:t>insanlar tek gözünü kullanırlarsa tek görüşlü derinlik ipuçlarını seçerek derinliği</a:t>
            </a:r>
          </a:p>
          <a:p>
            <a:pPr marL="0" indent="0">
              <a:buNone/>
            </a:pPr>
            <a:r>
              <a:rPr lang="tr-TR" dirty="0"/>
              <a:t>çok iyi algılayabilirler. </a:t>
            </a:r>
            <a:r>
              <a:rPr lang="tr-TR" dirty="0" err="1"/>
              <a:t>Monoküler</a:t>
            </a:r>
            <a:r>
              <a:rPr lang="tr-TR" dirty="0"/>
              <a:t> (tek göz görüşüyle ilgili) ipuçları şunlardır:</a:t>
            </a:r>
          </a:p>
          <a:p>
            <a:pPr marL="0" indent="0">
              <a:buNone/>
            </a:pPr>
            <a:r>
              <a:rPr lang="tr-TR" dirty="0">
                <a:solidFill>
                  <a:schemeClr val="accent1"/>
                </a:solidFill>
              </a:rPr>
              <a:t>a. Nesnelerin Araya Girmesi</a:t>
            </a:r>
          </a:p>
          <a:p>
            <a:pPr marL="0" indent="0">
              <a:buNone/>
            </a:pPr>
            <a:r>
              <a:rPr lang="tr-TR" dirty="0"/>
              <a:t>Nesnelerin birbirlerinin arasına girmeleri sonucunda onların görüntülerinde bazı değişmeler oluşur. Başka bir deyişle, bazı derinlik ve uzaklık algılamasında nesneler birbirlerinin görüntülerini kapatır ve gözün nesneyi görmesini engeller. Dolayısıyla görünmesi engellenen nesne arkada ve daha uzakta, görüntüyü engelleyen nesne ise daha önde ve yakında algılanır. Algılamada bu duruma araya girme denir.</a:t>
            </a:r>
          </a:p>
          <a:p>
            <a:pPr marL="0" indent="0">
              <a:buNone/>
            </a:pPr>
            <a:r>
              <a:rPr lang="tr-TR" dirty="0">
                <a:solidFill>
                  <a:schemeClr val="accent1"/>
                </a:solidFill>
              </a:rPr>
              <a:t>b. Göreceli Yükseklik</a:t>
            </a:r>
          </a:p>
          <a:p>
            <a:pPr marL="0" indent="0">
              <a:buNone/>
            </a:pPr>
            <a:r>
              <a:rPr lang="tr-TR" dirty="0"/>
              <a:t>Birbirlerine benzeyen objeler arasında yüksekte olanlar diğerlerine göre daha</a:t>
            </a:r>
          </a:p>
          <a:p>
            <a:pPr marL="0" indent="0">
              <a:buNone/>
            </a:pPr>
            <a:r>
              <a:rPr lang="tr-TR" dirty="0"/>
              <a:t>uzakta algılanır. Aşağıda bulunan nesneler ise daha yakında olarak algılanır.</a:t>
            </a:r>
          </a:p>
          <a:p>
            <a:pPr marL="0" indent="0">
              <a:buNone/>
            </a:pPr>
            <a:endParaRPr lang="tr-TR" dirty="0"/>
          </a:p>
        </p:txBody>
      </p:sp>
    </p:spTree>
    <p:extLst>
      <p:ext uri="{BB962C8B-B14F-4D97-AF65-F5344CB8AC3E}">
        <p14:creationId xmlns:p14="http://schemas.microsoft.com/office/powerpoint/2010/main" val="13481371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63AA90F-6605-4FCC-8016-57180DCE6C0E}"/>
              </a:ext>
            </a:extLst>
          </p:cNvPr>
          <p:cNvSpPr>
            <a:spLocks noGrp="1"/>
          </p:cNvSpPr>
          <p:nvPr>
            <p:ph sz="quarter" idx="4294967295"/>
          </p:nvPr>
        </p:nvSpPr>
        <p:spPr>
          <a:xfrm>
            <a:off x="913774" y="384314"/>
            <a:ext cx="10363826" cy="6003234"/>
          </a:xfrm>
          <a:prstGeom prst="rect">
            <a:avLst/>
          </a:prstGeom>
        </p:spPr>
        <p:txBody>
          <a:bodyPr>
            <a:normAutofit/>
          </a:bodyPr>
          <a:lstStyle/>
          <a:p>
            <a:pPr marL="0" indent="0">
              <a:buNone/>
            </a:pPr>
            <a:r>
              <a:rPr lang="tr-TR" sz="2400" b="1" i="1" dirty="0">
                <a:solidFill>
                  <a:schemeClr val="accent1"/>
                </a:solidFill>
              </a:rPr>
              <a:t>c. Gölgeler</a:t>
            </a:r>
          </a:p>
          <a:p>
            <a:pPr marL="0" indent="0">
              <a:buNone/>
            </a:pPr>
            <a:r>
              <a:rPr lang="tr-TR" sz="2400" b="1" i="1" dirty="0"/>
              <a:t>Gölgeler nesnelerin algılamasında önemli bir unsurdur. Bu nedenle gölge, derinlik için sıkça kullanılan bir ipucudur. Binaların dışında üsteki ışık güneştir, içinde ise yapay olarak üstte oluşturulan ışıklandırmadır. Bu nedenle, insanların beklentileri gölgelerin objelerin altına veya arkalarına düşeceği yönündedir. </a:t>
            </a:r>
          </a:p>
          <a:p>
            <a:pPr marL="0" indent="0">
              <a:buNone/>
            </a:pPr>
            <a:r>
              <a:rPr lang="tr-TR" sz="2400" b="1" i="1" dirty="0">
                <a:solidFill>
                  <a:schemeClr val="accent1"/>
                </a:solidFill>
              </a:rPr>
              <a:t>d. Doğrusal Perspektif</a:t>
            </a:r>
          </a:p>
          <a:p>
            <a:pPr marL="0" indent="0">
              <a:buNone/>
            </a:pPr>
            <a:r>
              <a:rPr lang="tr-TR" sz="2400" b="1" i="1" dirty="0"/>
              <a:t>Büyüklükleri konusunda önceden bilgi sahibi olduğumuz nesneler uzaktayken</a:t>
            </a:r>
          </a:p>
          <a:p>
            <a:pPr marL="0" indent="0">
              <a:buNone/>
            </a:pPr>
            <a:r>
              <a:rPr lang="tr-TR" sz="2400" b="1" i="1" dirty="0"/>
              <a:t>birbirlerine olduklarından daha yakın görünürler. Örneğin, demir yolundaki </a:t>
            </a:r>
            <a:r>
              <a:rPr lang="tr-TR" sz="2400" b="1" i="1" dirty="0" err="1"/>
              <a:t>raylarin</a:t>
            </a:r>
            <a:r>
              <a:rPr lang="tr-TR" sz="2400" b="1" i="1" dirty="0"/>
              <a:t> giderek birbirlerine yaklaşıp bir noktada kesişiyormuş gibi görünmesi." Çünkü birbirlerine paralel olan çizgiler bizden uzaklaştıkça gözümüze birbirlerine yaklaşıyormuş gibi görünür.</a:t>
            </a:r>
          </a:p>
          <a:p>
            <a:pPr marL="0" indent="0">
              <a:buNone/>
            </a:pPr>
            <a:endParaRPr lang="tr-TR" b="1" i="1" dirty="0"/>
          </a:p>
        </p:txBody>
      </p:sp>
    </p:spTree>
    <p:extLst>
      <p:ext uri="{BB962C8B-B14F-4D97-AF65-F5344CB8AC3E}">
        <p14:creationId xmlns:p14="http://schemas.microsoft.com/office/powerpoint/2010/main" val="42251011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F88F1388-31D7-41B5-9C92-7A38CE4717A4}"/>
              </a:ext>
            </a:extLst>
          </p:cNvPr>
          <p:cNvSpPr>
            <a:spLocks noGrp="1"/>
          </p:cNvSpPr>
          <p:nvPr>
            <p:ph sz="quarter" idx="4294967295"/>
          </p:nvPr>
        </p:nvSpPr>
        <p:spPr>
          <a:xfrm>
            <a:off x="913774" y="397565"/>
            <a:ext cx="10363826" cy="6268277"/>
          </a:xfrm>
          <a:prstGeom prst="rect">
            <a:avLst/>
          </a:prstGeom>
        </p:spPr>
        <p:txBody>
          <a:bodyPr/>
          <a:lstStyle/>
          <a:p>
            <a:pPr marL="0" indent="0">
              <a:buNone/>
            </a:pPr>
            <a:r>
              <a:rPr lang="tr-TR" b="1" i="1" dirty="0">
                <a:solidFill>
                  <a:schemeClr val="accent1"/>
                </a:solidFill>
              </a:rPr>
              <a:t>e. Açıklık</a:t>
            </a:r>
          </a:p>
          <a:p>
            <a:pPr marL="0" indent="0">
              <a:buNone/>
            </a:pPr>
            <a:r>
              <a:rPr lang="tr-TR" b="1" i="1" dirty="0"/>
              <a:t>Nesneleri algılamamızda havanın açık, kapalı veya biraz puslu olması etkilidir.</a:t>
            </a:r>
          </a:p>
          <a:p>
            <a:pPr marL="0" indent="0">
              <a:buNone/>
            </a:pPr>
            <a:r>
              <a:rPr lang="tr-TR" b="1" i="1" dirty="0"/>
              <a:t>Bu durum derinlik algılaması için bize ipucu verir. Örneğin, hava açık ise, </a:t>
            </a:r>
            <a:r>
              <a:rPr lang="tr-TR" b="1" i="1" dirty="0" err="1"/>
              <a:t>yakindaki</a:t>
            </a:r>
            <a:r>
              <a:rPr lang="tr-TR" b="1" i="1" dirty="0"/>
              <a:t> nesneler en ince ayrıntısına kadar görülebilir. Yine dağ hakkında önceden bir bilgimiz varsa çok açık ve parlak bir günde bu dağı en ince ayrıntılarına kadar</a:t>
            </a:r>
          </a:p>
          <a:p>
            <a:pPr marL="0" indent="0">
              <a:buNone/>
            </a:pPr>
            <a:r>
              <a:rPr lang="tr-TR" b="1" i="1" dirty="0"/>
              <a:t>net bir şekilde ve yakınmış gibi görürüz.</a:t>
            </a:r>
          </a:p>
          <a:p>
            <a:pPr marL="0" indent="0">
              <a:buNone/>
            </a:pPr>
            <a:r>
              <a:rPr lang="tr-TR" b="1" i="1" dirty="0">
                <a:solidFill>
                  <a:schemeClr val="accent1"/>
                </a:solidFill>
              </a:rPr>
              <a:t>f. Örüntü </a:t>
            </a:r>
            <a:r>
              <a:rPr lang="tr-TR" b="1" i="1" dirty="0" err="1">
                <a:solidFill>
                  <a:schemeClr val="accent1"/>
                </a:solidFill>
              </a:rPr>
              <a:t>Gradyanı</a:t>
            </a:r>
            <a:endParaRPr lang="tr-TR" b="1" i="1" dirty="0">
              <a:solidFill>
                <a:schemeClr val="accent1"/>
              </a:solidFill>
            </a:endParaRPr>
          </a:p>
          <a:p>
            <a:pPr marL="0" indent="0">
              <a:buNone/>
            </a:pPr>
            <a:r>
              <a:rPr lang="tr-TR" b="1" i="1" dirty="0"/>
              <a:t>Nesnelerin yakınında veya uzağında bulunma onları algılamamızda farklılıklar</a:t>
            </a:r>
          </a:p>
          <a:p>
            <a:pPr marL="0" indent="0">
              <a:buNone/>
            </a:pPr>
            <a:r>
              <a:rPr lang="tr-TR" b="1" i="1" dirty="0"/>
              <a:t>yaratabilmektedir. Yakın nesnelerin ayrıntılarını rahatlıkla görürüz. Nesne bizden</a:t>
            </a:r>
          </a:p>
          <a:p>
            <a:pPr marL="0" indent="0">
              <a:buNone/>
            </a:pPr>
            <a:r>
              <a:rPr lang="tr-TR" b="1" i="1" dirty="0"/>
              <a:t>uzaklaştıkça ayrıntıları seçmek giderek zorlaşır. Örneğin, bir ormanın kenarında ağaçlara baktığımızda bize yakın olanların dallarını, yapraklarını ve gövdelerini çok net bir şekilde görürüz. Ama ormandan uzaklaştıkça ayrıntılar kaybolur. Çok uzaklaştığımızda ise ormanı yeşil bir halı gibi görürüz. Çünkü ayrıntılar tamamen kaybolmuştur. Bu duruma örüntü </a:t>
            </a:r>
            <a:r>
              <a:rPr lang="tr-TR" b="1" i="1" dirty="0" err="1"/>
              <a:t>gradyanı</a:t>
            </a:r>
            <a:r>
              <a:rPr lang="tr-TR" b="1" i="1" dirty="0"/>
              <a:t> denir</a:t>
            </a:r>
          </a:p>
          <a:p>
            <a:pPr marL="0" indent="0">
              <a:buNone/>
            </a:pPr>
            <a:endParaRPr lang="tr-TR" dirty="0"/>
          </a:p>
        </p:txBody>
      </p:sp>
    </p:spTree>
    <p:extLst>
      <p:ext uri="{BB962C8B-B14F-4D97-AF65-F5344CB8AC3E}">
        <p14:creationId xmlns:p14="http://schemas.microsoft.com/office/powerpoint/2010/main" val="9959572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3C50729-C42F-4DF0-A02F-1F4507706EA1}"/>
              </a:ext>
            </a:extLst>
          </p:cNvPr>
          <p:cNvSpPr>
            <a:spLocks noGrp="1"/>
          </p:cNvSpPr>
          <p:nvPr>
            <p:ph sz="quarter" idx="4294967295"/>
          </p:nvPr>
        </p:nvSpPr>
        <p:spPr>
          <a:xfrm>
            <a:off x="488515" y="516835"/>
            <a:ext cx="10789085" cy="5751443"/>
          </a:xfrm>
          <a:prstGeom prst="rect">
            <a:avLst/>
          </a:prstGeom>
        </p:spPr>
        <p:txBody>
          <a:bodyPr>
            <a:normAutofit/>
          </a:bodyPr>
          <a:lstStyle/>
          <a:p>
            <a:pPr marL="0" indent="0">
              <a:buNone/>
            </a:pPr>
            <a:r>
              <a:rPr lang="tr-TR" sz="2400" b="1" i="1" dirty="0">
                <a:solidFill>
                  <a:srgbClr val="FF0000"/>
                </a:solidFill>
              </a:rPr>
              <a:t>2. </a:t>
            </a:r>
            <a:r>
              <a:rPr lang="tr-TR" sz="2400" b="1" i="1" dirty="0" err="1">
                <a:solidFill>
                  <a:srgbClr val="FF0000"/>
                </a:solidFill>
              </a:rPr>
              <a:t>Binoküler</a:t>
            </a:r>
            <a:r>
              <a:rPr lang="tr-TR" sz="2400" b="1" i="1" dirty="0">
                <a:solidFill>
                  <a:srgbClr val="FF0000"/>
                </a:solidFill>
              </a:rPr>
              <a:t> (İki Gözle İlgili Görüş) İpuçları</a:t>
            </a:r>
          </a:p>
          <a:p>
            <a:pPr marL="0" indent="0">
              <a:buNone/>
            </a:pPr>
            <a:r>
              <a:rPr lang="tr-TR" sz="2400" b="1" i="1" dirty="0"/>
              <a:t>iki gözün birlikte kullanılması derinlik boyutunu algılamada bazı kolaylıklar sağlar.</a:t>
            </a:r>
          </a:p>
          <a:p>
            <a:pPr marL="0" indent="0">
              <a:buNone/>
            </a:pPr>
            <a:r>
              <a:rPr lang="tr-TR" sz="2400" b="1" i="1" dirty="0"/>
              <a:t>Derinlik algılamasına yardımcı olabilen bazı ipuçlarının ortaya çıkabilmesi için </a:t>
            </a:r>
            <a:r>
              <a:rPr lang="tr-TR" sz="2400" b="1" i="1" dirty="0" smtClean="0"/>
              <a:t>iki gözün </a:t>
            </a:r>
            <a:r>
              <a:rPr lang="tr-TR" sz="2400" b="1" i="1" dirty="0"/>
              <a:t>birlikte kullanılması gerekmektedir. </a:t>
            </a:r>
            <a:endParaRPr lang="tr-TR" sz="2400" b="1" i="1" dirty="0" smtClean="0"/>
          </a:p>
          <a:p>
            <a:pPr marL="0" indent="0">
              <a:buNone/>
            </a:pPr>
            <a:r>
              <a:rPr lang="tr-TR" sz="2400" b="1" i="1" dirty="0" smtClean="0"/>
              <a:t>Çünkü </a:t>
            </a:r>
            <a:r>
              <a:rPr lang="tr-TR" sz="2400" b="1" i="1" dirty="0"/>
              <a:t>sol ve sağ gözün retinasına düşen görüntü birbirinden farklıdır. İki gözün retinasına düşen nesnenin </a:t>
            </a:r>
            <a:r>
              <a:rPr lang="tr-TR" sz="2400" b="1" i="1" dirty="0" smtClean="0"/>
              <a:t>görüntüsü bir </a:t>
            </a:r>
            <a:r>
              <a:rPr lang="tr-TR" sz="2400" b="1" i="1" dirty="0"/>
              <a:t>arada kullanılınca birbirini tamamlar ve sonuçta derinlik daha iyi algılanır. </a:t>
            </a:r>
            <a:endParaRPr lang="tr-TR" sz="2400" b="1" i="1" dirty="0" smtClean="0"/>
          </a:p>
          <a:p>
            <a:pPr marL="0" indent="0">
              <a:buNone/>
            </a:pPr>
            <a:r>
              <a:rPr lang="tr-TR" sz="2400" b="1" i="1" dirty="0" err="1" smtClean="0"/>
              <a:t>Insan</a:t>
            </a:r>
            <a:r>
              <a:rPr lang="tr-TR" sz="2400" b="1" i="1" dirty="0" smtClean="0"/>
              <a:t> </a:t>
            </a:r>
            <a:r>
              <a:rPr lang="tr-TR" sz="2400" b="1" i="1" dirty="0"/>
              <a:t>beyni, sağ ve sol gözün retinasındaki görüntü farklılığını derinlik algılamasında kullanmaktadır. Bu nedenle farklı açılardan alınan görüntülerde değişmeyen birimler uzak, değişen birimler ise yakın algılanır.</a:t>
            </a:r>
          </a:p>
          <a:p>
            <a:pPr marL="0" indent="0">
              <a:buNone/>
            </a:pPr>
            <a:endParaRPr lang="tr-TR" dirty="0"/>
          </a:p>
        </p:txBody>
      </p:sp>
    </p:spTree>
    <p:extLst>
      <p:ext uri="{BB962C8B-B14F-4D97-AF65-F5344CB8AC3E}">
        <p14:creationId xmlns:p14="http://schemas.microsoft.com/office/powerpoint/2010/main" val="18291602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9BF773DF-61E8-49A4-86A9-F4D69F719E13}"/>
              </a:ext>
            </a:extLst>
          </p:cNvPr>
          <p:cNvSpPr>
            <a:spLocks noGrp="1"/>
          </p:cNvSpPr>
          <p:nvPr>
            <p:ph sz="quarter" idx="4294967295"/>
          </p:nvPr>
        </p:nvSpPr>
        <p:spPr>
          <a:xfrm>
            <a:off x="913774" y="477078"/>
            <a:ext cx="10363826" cy="5950226"/>
          </a:xfrm>
          <a:prstGeom prst="rect">
            <a:avLst/>
          </a:prstGeom>
        </p:spPr>
        <p:txBody>
          <a:bodyPr/>
          <a:lstStyle/>
          <a:p>
            <a:pPr marL="0" indent="0">
              <a:buNone/>
            </a:pPr>
            <a:r>
              <a:rPr lang="tr-TR" b="1" i="1" dirty="0">
                <a:solidFill>
                  <a:srgbClr val="FF0000"/>
                </a:solidFill>
              </a:rPr>
              <a:t>B. HAREKET ALGISI</a:t>
            </a:r>
          </a:p>
          <a:p>
            <a:pPr marL="0" indent="0">
              <a:buNone/>
            </a:pPr>
            <a:r>
              <a:rPr lang="tr-TR" b="1" i="1" dirty="0" err="1"/>
              <a:t>Insanların</a:t>
            </a:r>
            <a:r>
              <a:rPr lang="tr-TR" b="1" i="1" dirty="0"/>
              <a:t> günlük yaşantılarına rahat devam etmeleri için duran nesneler kadar,</a:t>
            </a:r>
          </a:p>
          <a:p>
            <a:pPr marL="0" indent="0">
              <a:buNone/>
            </a:pPr>
            <a:r>
              <a:rPr lang="tr-TR" b="1" i="1" dirty="0"/>
              <a:t>hareketli nesnelerle ilgili bilgilere de ihtiyaç vardır. Bu bilgiler sayesinde insanlar</a:t>
            </a:r>
          </a:p>
          <a:p>
            <a:pPr marL="0" indent="0">
              <a:buNone/>
            </a:pPr>
            <a:r>
              <a:rPr lang="tr-TR" b="1" i="1" dirty="0"/>
              <a:t>hareketli olan nesneleri kolay algılar ve nesnelerin hareketlerine göre davranış-</a:t>
            </a:r>
          </a:p>
          <a:p>
            <a:pPr marL="0" indent="0">
              <a:buNone/>
            </a:pPr>
            <a:r>
              <a:rPr lang="tr-TR" b="1" i="1" dirty="0" err="1"/>
              <a:t>lar</a:t>
            </a:r>
            <a:r>
              <a:rPr lang="tr-TR" b="1" i="1" dirty="0"/>
              <a:t> sergilerler. Eğer insanlarda hareket algılaması olmasaydı kendilerini hareketli</a:t>
            </a:r>
          </a:p>
          <a:p>
            <a:pPr marL="0" indent="0">
              <a:buNone/>
            </a:pPr>
            <a:r>
              <a:rPr lang="tr-TR" b="1" i="1" dirty="0"/>
              <a:t>olan nesnelerden koruyamazlardı ve yaşamları karmakarışık olurdu. Çarpışmalar</a:t>
            </a:r>
          </a:p>
          <a:p>
            <a:pPr marL="0" indent="0">
              <a:buNone/>
            </a:pPr>
            <a:r>
              <a:rPr lang="tr-TR" b="1" i="1" dirty="0"/>
              <a:t>ve yaralanmalar kaçınılmaz olurdu.</a:t>
            </a:r>
          </a:p>
          <a:p>
            <a:pPr marL="0" indent="0">
              <a:buNone/>
            </a:pPr>
            <a:r>
              <a:rPr lang="tr-TR" b="1" i="1" dirty="0"/>
              <a:t>Hareket algılamasında birden fazla değişkenin etkisi vardır. Bunlardan bazılarını</a:t>
            </a:r>
          </a:p>
          <a:p>
            <a:pPr marL="0" indent="0">
              <a:buNone/>
            </a:pPr>
            <a:r>
              <a:rPr lang="tr-TR" b="1" i="1" dirty="0"/>
              <a:t>Şöyle sıralayabiliriz: </a:t>
            </a:r>
          </a:p>
          <a:p>
            <a:pPr marL="0" indent="0">
              <a:buNone/>
            </a:pPr>
            <a:r>
              <a:rPr lang="tr-TR" b="1" i="1" dirty="0"/>
              <a:t>•	Zeminin sürekli değişmesi ve şeklin devamlı görüntü alanımızda kalması</a:t>
            </a:r>
          </a:p>
          <a:p>
            <a:pPr marL="0" indent="0">
              <a:buNone/>
            </a:pPr>
            <a:r>
              <a:rPr lang="tr-TR" b="1" i="1" dirty="0"/>
              <a:t>Hareket algılamasında etkili olan bir değişkendir. Hareket hâlindeki trenin</a:t>
            </a:r>
          </a:p>
          <a:p>
            <a:pPr marL="0" indent="0">
              <a:buNone/>
            </a:pPr>
            <a:r>
              <a:rPr lang="tr-TR" b="1" i="1" dirty="0"/>
              <a:t>Durumu buna örnek olarak gösterilebilir.</a:t>
            </a:r>
          </a:p>
          <a:p>
            <a:pPr marL="0" indent="0">
              <a:buNone/>
            </a:pPr>
            <a:endParaRPr lang="tr-TR" dirty="0"/>
          </a:p>
        </p:txBody>
      </p:sp>
    </p:spTree>
    <p:extLst>
      <p:ext uri="{BB962C8B-B14F-4D97-AF65-F5344CB8AC3E}">
        <p14:creationId xmlns:p14="http://schemas.microsoft.com/office/powerpoint/2010/main" val="1186244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81C940B8-228C-4EF0-B386-800F5C3E93CF}"/>
              </a:ext>
            </a:extLst>
          </p:cNvPr>
          <p:cNvSpPr>
            <a:spLocks noGrp="1"/>
          </p:cNvSpPr>
          <p:nvPr>
            <p:ph sz="quarter" idx="4294967295"/>
          </p:nvPr>
        </p:nvSpPr>
        <p:spPr>
          <a:xfrm>
            <a:off x="913774" y="357809"/>
            <a:ext cx="10363826" cy="5844207"/>
          </a:xfrm>
          <a:prstGeom prst="rect">
            <a:avLst/>
          </a:prstGeom>
        </p:spPr>
        <p:txBody>
          <a:bodyPr>
            <a:normAutofit/>
          </a:bodyPr>
          <a:lstStyle/>
          <a:p>
            <a:pPr marL="0" indent="0">
              <a:buNone/>
            </a:pPr>
            <a:r>
              <a:rPr lang="tr-TR" b="1" i="1" dirty="0">
                <a:solidFill>
                  <a:srgbClr val="FF0000"/>
                </a:solidFill>
              </a:rPr>
              <a:t>II. ALGILAMA SÜRECİ VE AŞAMALARI</a:t>
            </a:r>
          </a:p>
          <a:p>
            <a:pPr marL="0" indent="0">
              <a:buNone/>
            </a:pPr>
            <a:r>
              <a:rPr lang="tr-TR" b="1" i="1" dirty="0"/>
              <a:t>Algılama, çevreden gelen tüm uyarıcıların biçimlendirilmesini kapsayan bir süreçtir. İnsanların ihtiyaçları, istekleri, tutum ve duyguları algılamayı etkilediği gibi, ihtiyaçlar, istekler, tutum ve duygular da algılamadan etkilenir. İhtiyaç, istek, tutum ve duygular bireyden bireye farklılık gösterdiğinden insanların algılamaları da değişiklik gösterir. Bu nedenle algılama hem bireysel hem de sosyokültürel yapıya bağlı olan süreçtir demek mümkündür.</a:t>
            </a:r>
          </a:p>
          <a:p>
            <a:pPr marL="0" indent="0">
              <a:buNone/>
            </a:pPr>
            <a:r>
              <a:rPr lang="tr-TR" b="1" i="1" dirty="0"/>
              <a:t>Algılamanın temel süreçleri şunlardır:</a:t>
            </a:r>
          </a:p>
          <a:p>
            <a:pPr marL="0" indent="0">
              <a:buNone/>
            </a:pPr>
            <a:r>
              <a:rPr lang="tr-TR" b="1" i="1" dirty="0">
                <a:solidFill>
                  <a:srgbClr val="FF0000"/>
                </a:solidFill>
              </a:rPr>
              <a:t>A. DUYUM SÜRECİ AŞAMASI</a:t>
            </a:r>
          </a:p>
          <a:p>
            <a:pPr marL="0" indent="0">
              <a:buNone/>
            </a:pPr>
            <a:r>
              <a:rPr lang="tr-TR" b="1" i="1" dirty="0"/>
              <a:t>İnsanlar çevrelerinden gelen her türlü uyarıcılara açıktır. Bu uyarıcılar duyu organları sayesinde alınıp zihinsel alana taşınır ve algılama gerçekleşir. Kısaca</a:t>
            </a:r>
          </a:p>
          <a:p>
            <a:pPr marL="0" indent="0">
              <a:buNone/>
            </a:pPr>
            <a:r>
              <a:rPr lang="tr-TR" b="1" i="1" dirty="0"/>
              <a:t>algılama uyarım ve tepki arasındaki ilişkinin gerçekleştiği psikolojik bir alanı ifade etmek için kullanılan bir kavramdır. İnsanların duyu organları aracılığı ile ışık, ses baskı ve başka uyaranlara gösterdiği tepkilerin tümü duyum aşamasında yer alır. Uyarım tepki ilişkisinin gerçekleştiği yere "</a:t>
            </a:r>
            <a:r>
              <a:rPr lang="tr-TR" b="1" i="1" dirty="0" err="1"/>
              <a:t>duyumlama</a:t>
            </a:r>
            <a:r>
              <a:rPr lang="tr-TR" b="1" i="1" dirty="0"/>
              <a:t> alanı" denir.</a:t>
            </a:r>
          </a:p>
          <a:p>
            <a:pPr marL="0" indent="0">
              <a:buNone/>
            </a:pPr>
            <a:endParaRPr lang="tr-TR" dirty="0"/>
          </a:p>
        </p:txBody>
      </p:sp>
    </p:spTree>
    <p:extLst>
      <p:ext uri="{BB962C8B-B14F-4D97-AF65-F5344CB8AC3E}">
        <p14:creationId xmlns:p14="http://schemas.microsoft.com/office/powerpoint/2010/main" val="16070086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3B6F3C7-7392-4790-8703-4CAE0C7072CA}"/>
              </a:ext>
            </a:extLst>
          </p:cNvPr>
          <p:cNvSpPr>
            <a:spLocks noGrp="1"/>
          </p:cNvSpPr>
          <p:nvPr>
            <p:ph sz="quarter" idx="4294967295"/>
          </p:nvPr>
        </p:nvSpPr>
        <p:spPr>
          <a:xfrm>
            <a:off x="913774" y="477078"/>
            <a:ext cx="10363826" cy="6016487"/>
          </a:xfrm>
          <a:prstGeom prst="rect">
            <a:avLst/>
          </a:prstGeom>
        </p:spPr>
        <p:txBody>
          <a:bodyPr/>
          <a:lstStyle/>
          <a:p>
            <a:pPr marL="0" indent="0">
              <a:buNone/>
            </a:pPr>
            <a:r>
              <a:rPr lang="tr-TR" b="1" i="1" dirty="0"/>
              <a:t>•	Masa tenisinde izleyicilerin, başlarının sağa sola çevirmesi, görsel algılama ile birleşince de hareket algılaması meydana gelir.</a:t>
            </a:r>
          </a:p>
          <a:p>
            <a:pPr marL="0" indent="0">
              <a:buNone/>
            </a:pPr>
            <a:r>
              <a:rPr lang="tr-TR" b="1" i="1" dirty="0"/>
              <a:t>•	Birbirinin görüntüsünü bazen engelleyen ya da engellemeyen objelerin Varlığı da hareket algılamasına neden olabilmektedir.</a:t>
            </a:r>
          </a:p>
          <a:p>
            <a:pPr marL="0" indent="0">
              <a:buNone/>
            </a:pPr>
            <a:r>
              <a:rPr lang="tr-TR" b="1" i="1" dirty="0"/>
              <a:t>•	Görüntünün belirgin bir büyüklük ve şiddet seviyesinde başlayıp zamanla Küçülüp zayıflaması hareket algılamasına yol açabilmektedir.</a:t>
            </a:r>
          </a:p>
          <a:p>
            <a:pPr marL="0" indent="0">
              <a:buNone/>
            </a:pPr>
            <a:r>
              <a:rPr lang="tr-TR" b="1" i="1" dirty="0"/>
              <a:t>•	Kısaca hareket algılaması tek bir değişkenin etkisi ile meydana </a:t>
            </a:r>
            <a:r>
              <a:rPr lang="tr-TR" b="1" i="1" dirty="0" err="1"/>
              <a:t>gelmemekTedir</a:t>
            </a:r>
            <a:r>
              <a:rPr lang="tr-TR" b="1" i="1" dirty="0"/>
              <a:t>.</a:t>
            </a:r>
          </a:p>
          <a:p>
            <a:pPr marL="0" indent="0">
              <a:buNone/>
            </a:pPr>
            <a:r>
              <a:rPr lang="tr-TR" b="1" i="1" dirty="0"/>
              <a:t>Derinlik ve hareket algılaması konusunda bilinmesi gereken önemli bir faktör de</a:t>
            </a:r>
          </a:p>
          <a:p>
            <a:pPr marL="0" indent="0">
              <a:buNone/>
            </a:pPr>
            <a:r>
              <a:rPr lang="tr-TR" b="1" i="1" dirty="0"/>
              <a:t>Hareket paralaksıdır. İnsanlar gerçek hayatta algılanan dünyanın içinden hareket</a:t>
            </a:r>
          </a:p>
          <a:p>
            <a:pPr marL="0" indent="0">
              <a:buNone/>
            </a:pPr>
            <a:r>
              <a:rPr lang="tr-TR" b="1" i="1" dirty="0"/>
              <a:t>Etmektedir</a:t>
            </a:r>
          </a:p>
          <a:p>
            <a:pPr marL="0" indent="0">
              <a:buNone/>
            </a:pPr>
            <a:r>
              <a:rPr lang="tr-TR" b="1" i="1" dirty="0"/>
              <a:t>. Mekândaki nesneler arasında hareket etme insanlara o nesnelerin</a:t>
            </a:r>
          </a:p>
          <a:p>
            <a:pPr marL="0" indent="0">
              <a:buNone/>
            </a:pPr>
            <a:r>
              <a:rPr lang="tr-TR" b="1" i="1" dirty="0"/>
              <a:t>Derinliği hakkında bazı ipuçları verir</a:t>
            </a:r>
          </a:p>
          <a:p>
            <a:pPr marL="0" indent="0">
              <a:buNone/>
            </a:pPr>
            <a:endParaRPr lang="tr-TR" dirty="0"/>
          </a:p>
        </p:txBody>
      </p:sp>
    </p:spTree>
    <p:extLst>
      <p:ext uri="{BB962C8B-B14F-4D97-AF65-F5344CB8AC3E}">
        <p14:creationId xmlns:p14="http://schemas.microsoft.com/office/powerpoint/2010/main" val="23414280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61743C78-3412-4998-BF03-6C9227EAB7B0}"/>
              </a:ext>
            </a:extLst>
          </p:cNvPr>
          <p:cNvSpPr>
            <a:spLocks noGrp="1"/>
          </p:cNvSpPr>
          <p:nvPr>
            <p:ph sz="quarter" idx="4294967295"/>
          </p:nvPr>
        </p:nvSpPr>
        <p:spPr>
          <a:xfrm>
            <a:off x="913775" y="384313"/>
            <a:ext cx="10363826" cy="5971047"/>
          </a:xfrm>
          <a:prstGeom prst="rect">
            <a:avLst/>
          </a:prstGeom>
        </p:spPr>
        <p:txBody>
          <a:bodyPr/>
          <a:lstStyle/>
          <a:p>
            <a:pPr marL="0" indent="0">
              <a:buNone/>
            </a:pPr>
            <a:r>
              <a:rPr lang="tr-TR" b="1" i="1" dirty="0">
                <a:solidFill>
                  <a:srgbClr val="FF0000"/>
                </a:solidFill>
              </a:rPr>
              <a:t>Görünüşte Hareket: </a:t>
            </a:r>
            <a:r>
              <a:rPr lang="tr-TR" b="1" i="1" dirty="0"/>
              <a:t>Görünüşte hareket, görünürde hareket algılaması</a:t>
            </a:r>
          </a:p>
          <a:p>
            <a:pPr marL="0" indent="0">
              <a:buNone/>
            </a:pPr>
            <a:r>
              <a:rPr lang="tr-TR" b="1" i="1" dirty="0"/>
              <a:t>içinde yer alır. Burada şeklin değil, zeminin hareket etmesinden dolayı oluşan hareket algılaması vardır. Görünüşte hareket algılaması kovboy filmlerinde sıkça kullanılmaktadır. Filmdeki kişilerin yalnızca belden yukarısı görülecek şekilde ata bindirilir ve arkadaki manzara belirli bir hızda değiştirilir. Filmi izleyenler ise sanki kovboy at üzerinde gidiyormuş gibi olayı görür."?</a:t>
            </a:r>
          </a:p>
          <a:p>
            <a:pPr marL="0" indent="0">
              <a:buNone/>
            </a:pPr>
            <a:r>
              <a:rPr lang="tr-TR" b="1" i="1" dirty="0" err="1">
                <a:solidFill>
                  <a:srgbClr val="FF0000"/>
                </a:solidFill>
              </a:rPr>
              <a:t>Otokinetik</a:t>
            </a:r>
            <a:r>
              <a:rPr lang="tr-TR" b="1" i="1" dirty="0">
                <a:solidFill>
                  <a:srgbClr val="FF0000"/>
                </a:solidFill>
              </a:rPr>
              <a:t> Etki: </a:t>
            </a:r>
            <a:r>
              <a:rPr lang="tr-TR" b="1" i="1" dirty="0"/>
              <a:t>Sosyal psikologlar, özellikle de </a:t>
            </a:r>
            <a:r>
              <a:rPr lang="tr-TR" b="1" i="1" dirty="0" err="1"/>
              <a:t>Sherif</a:t>
            </a:r>
            <a:r>
              <a:rPr lang="tr-TR" b="1" i="1" dirty="0"/>
              <a:t>, yaptığı araştırmalarda </a:t>
            </a:r>
            <a:r>
              <a:rPr lang="tr-TR" b="1" i="1" dirty="0" err="1"/>
              <a:t>otokinetik</a:t>
            </a:r>
            <a:r>
              <a:rPr lang="tr-TR" b="1" i="1" dirty="0"/>
              <a:t> etki olarak bilinen hareket algı yanılmasından yararlanmıştır Tamamıyla karartılmış bir odada devamlı olarak </a:t>
            </a:r>
            <a:r>
              <a:rPr lang="tr-TR" b="1" i="1" dirty="0" err="1"/>
              <a:t>işıklı</a:t>
            </a:r>
            <a:r>
              <a:rPr lang="tr-TR" b="1" i="1" dirty="0"/>
              <a:t> bir noktaya</a:t>
            </a:r>
          </a:p>
          <a:p>
            <a:pPr marL="0" indent="0">
              <a:buNone/>
            </a:pPr>
            <a:r>
              <a:rPr lang="tr-TR" b="1" i="1" dirty="0"/>
              <a:t>bakıldığında bu </a:t>
            </a:r>
            <a:r>
              <a:rPr lang="tr-TR" b="1" i="1" dirty="0" err="1"/>
              <a:t>işıklı</a:t>
            </a:r>
            <a:r>
              <a:rPr lang="tr-TR" b="1" i="1" dirty="0"/>
              <a:t> </a:t>
            </a:r>
            <a:r>
              <a:rPr lang="tr-TR" b="1" i="1" dirty="0" err="1"/>
              <a:t>noktanin</a:t>
            </a:r>
            <a:r>
              <a:rPr lang="tr-TR" b="1" i="1" dirty="0"/>
              <a:t>, hareket ettiği algısı oluşur. </a:t>
            </a:r>
          </a:p>
          <a:p>
            <a:pPr marL="0" indent="0">
              <a:buNone/>
            </a:pPr>
            <a:r>
              <a:rPr lang="tr-TR" b="1" i="1" dirty="0" err="1"/>
              <a:t>Stroboskobik</a:t>
            </a:r>
            <a:r>
              <a:rPr lang="tr-TR" b="1" i="1" dirty="0"/>
              <a:t> Hareket: Işık reklamlarının ve film sektörünün temelinde bu</a:t>
            </a:r>
          </a:p>
          <a:p>
            <a:pPr marL="0" indent="0">
              <a:buNone/>
            </a:pPr>
            <a:r>
              <a:rPr lang="tr-TR" b="1" i="1" dirty="0" err="1"/>
              <a:t>yakin</a:t>
            </a:r>
            <a:r>
              <a:rPr lang="tr-TR" b="1" i="1" dirty="0"/>
              <a:t> </a:t>
            </a:r>
            <a:r>
              <a:rPr lang="tr-TR" b="1" i="1" dirty="0" err="1"/>
              <a:t>işiklar</a:t>
            </a:r>
            <a:r>
              <a:rPr lang="tr-TR" b="1" i="1" dirty="0"/>
              <a:t> da birbirini izleyerek ve yanıp söndüğünde hareket eden bir</a:t>
            </a:r>
          </a:p>
          <a:p>
            <a:pPr marL="0" indent="0">
              <a:buNone/>
            </a:pPr>
            <a:r>
              <a:rPr lang="tr-TR" b="1" i="1" dirty="0"/>
              <a:t>hareket algılamasından başka bir şey değildir</a:t>
            </a:r>
          </a:p>
          <a:p>
            <a:pPr marL="0" indent="0">
              <a:buNone/>
            </a:pPr>
            <a:endParaRPr lang="tr-TR" dirty="0"/>
          </a:p>
        </p:txBody>
      </p:sp>
    </p:spTree>
    <p:extLst>
      <p:ext uri="{BB962C8B-B14F-4D97-AF65-F5344CB8AC3E}">
        <p14:creationId xmlns:p14="http://schemas.microsoft.com/office/powerpoint/2010/main" val="27922641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9790F94-7C4C-47A3-AD2E-AF6ED061460F}"/>
              </a:ext>
            </a:extLst>
          </p:cNvPr>
          <p:cNvSpPr>
            <a:spLocks noGrp="1"/>
          </p:cNvSpPr>
          <p:nvPr>
            <p:ph sz="quarter" idx="4294967295"/>
          </p:nvPr>
        </p:nvSpPr>
        <p:spPr>
          <a:xfrm>
            <a:off x="913774" y="437322"/>
            <a:ext cx="10363826" cy="5963478"/>
          </a:xfrm>
          <a:prstGeom prst="rect">
            <a:avLst/>
          </a:prstGeom>
        </p:spPr>
        <p:txBody>
          <a:bodyPr>
            <a:normAutofit/>
          </a:bodyPr>
          <a:lstStyle/>
          <a:p>
            <a:pPr marL="0" indent="0">
              <a:buNone/>
            </a:pPr>
            <a:r>
              <a:rPr lang="tr-TR" b="1" i="1" dirty="0">
                <a:solidFill>
                  <a:srgbClr val="FF0000"/>
                </a:solidFill>
              </a:rPr>
              <a:t>C. ŞEKİL BÜTÜNLÜĞÜNÜ ALGILAMA</a:t>
            </a:r>
          </a:p>
          <a:p>
            <a:pPr marL="0" indent="0">
              <a:buNone/>
            </a:pPr>
            <a:r>
              <a:rPr lang="tr-TR" b="1" i="1" dirty="0" err="1"/>
              <a:t>Insanlar</a:t>
            </a:r>
            <a:r>
              <a:rPr lang="tr-TR" b="1" i="1" dirty="0"/>
              <a:t> bildikleri bir şarkıyı kim hangi müzik aleti ile çalarsa çalsın ya da bir keli.</a:t>
            </a:r>
          </a:p>
          <a:p>
            <a:pPr marL="0" indent="0">
              <a:buNone/>
            </a:pPr>
            <a:r>
              <a:rPr lang="tr-TR" b="1" i="1" dirty="0"/>
              <a:t>Me veya harf hangi yazı türü ile yazılırsa yazılsın insanlar tanıyabilmektedir. Peki Bu durum nasıl gerçekleşiyor? Bu durum iki şekilde açıklanabilmektedir:</a:t>
            </a:r>
          </a:p>
          <a:p>
            <a:pPr marL="0" indent="0">
              <a:buNone/>
            </a:pPr>
            <a:r>
              <a:rPr lang="tr-TR" b="1" i="1" dirty="0">
                <a:solidFill>
                  <a:schemeClr val="accent1"/>
                </a:solidFill>
              </a:rPr>
              <a:t>1.	Kalıba Vurma Yöntemi</a:t>
            </a:r>
          </a:p>
          <a:p>
            <a:pPr marL="0" indent="0">
              <a:buNone/>
            </a:pPr>
            <a:r>
              <a:rPr lang="tr-TR" b="1" i="1" dirty="0"/>
              <a:t>Bu yönteme göre her bir bütünün belleğimizde bir kalıbı mevcuttur ve gelen </a:t>
            </a:r>
            <a:r>
              <a:rPr lang="tr-TR" b="1" i="1" dirty="0" err="1"/>
              <a:t>duYusal</a:t>
            </a:r>
            <a:r>
              <a:rPr lang="tr-TR" b="1" i="1" dirty="0"/>
              <a:t> veriler bu kalıba vurularak bütün olarak algılanmaktadır. Ancak şunu da Hemen belirtelim ki bu yöntem modern psikolojide pek geçerli değildir.</a:t>
            </a:r>
          </a:p>
          <a:p>
            <a:pPr marL="0" indent="0">
              <a:buNone/>
            </a:pPr>
            <a:r>
              <a:rPr lang="tr-TR" b="1" i="1" dirty="0">
                <a:solidFill>
                  <a:schemeClr val="accent1"/>
                </a:solidFill>
              </a:rPr>
              <a:t>2.	Özellik Analizi Yöntemi</a:t>
            </a:r>
          </a:p>
          <a:p>
            <a:pPr marL="0" indent="0">
              <a:buNone/>
            </a:pPr>
            <a:r>
              <a:rPr lang="tr-TR" b="1" i="1" dirty="0"/>
              <a:t>Bu yönteme göre her bir bütün belirli özellikler grubu oluşturmaktadır. İşte insanlar duyusal verilerdeki belirli özellikleri algılamakta ve bu özelliklerin bir araya Geliş biçiminden bütünü algılamaktadır. Örneğin, kedinin önüne konulan dikey ışık çizgisine Bazı nöronlar tepkide bulunmuş bazıları ise tepkide bulunmamıştır. Aynı şekilde</a:t>
            </a:r>
          </a:p>
          <a:p>
            <a:pPr marL="0" indent="0">
              <a:buNone/>
            </a:pPr>
            <a:r>
              <a:rPr lang="tr-TR" b="1" i="1" dirty="0"/>
              <a:t>Yatay ya da başka şekildeki ışık çizgilerine bazı nöronlar tepkide bulunmuş bazıları ise bulunmamıştır. Bu durumun insanlar için de geçerli olduğunu söylemek Henüz mümkün değildir.</a:t>
            </a:r>
          </a:p>
          <a:p>
            <a:pPr marL="0" indent="0">
              <a:buNone/>
            </a:pPr>
            <a:endParaRPr lang="tr-TR" dirty="0"/>
          </a:p>
        </p:txBody>
      </p:sp>
    </p:spTree>
    <p:extLst>
      <p:ext uri="{BB962C8B-B14F-4D97-AF65-F5344CB8AC3E}">
        <p14:creationId xmlns:p14="http://schemas.microsoft.com/office/powerpoint/2010/main" val="37603090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D57E0D6-24F0-4674-8654-AD7110D8F6FA}"/>
              </a:ext>
            </a:extLst>
          </p:cNvPr>
          <p:cNvSpPr>
            <a:spLocks noGrp="1"/>
          </p:cNvSpPr>
          <p:nvPr>
            <p:ph sz="quarter" idx="4294967295"/>
          </p:nvPr>
        </p:nvSpPr>
        <p:spPr>
          <a:xfrm>
            <a:off x="913774" y="424070"/>
            <a:ext cx="10363826" cy="6042991"/>
          </a:xfrm>
          <a:prstGeom prst="rect">
            <a:avLst/>
          </a:prstGeom>
        </p:spPr>
        <p:txBody>
          <a:bodyPr>
            <a:normAutofit/>
          </a:bodyPr>
          <a:lstStyle/>
          <a:p>
            <a:pPr marL="0" indent="0">
              <a:buNone/>
            </a:pPr>
            <a:r>
              <a:rPr lang="tr-TR" b="1" i="1" dirty="0">
                <a:solidFill>
                  <a:srgbClr val="FF0000"/>
                </a:solidFill>
              </a:rPr>
              <a:t>XIII. ALGIDAKİ YANILMALARIMIZ</a:t>
            </a:r>
          </a:p>
          <a:p>
            <a:pPr marL="0" indent="0">
              <a:buNone/>
            </a:pPr>
            <a:r>
              <a:rPr lang="tr-TR" b="1" i="1" dirty="0" err="1"/>
              <a:t>Insanlar</a:t>
            </a:r>
            <a:r>
              <a:rPr lang="tr-TR" b="1" i="1" dirty="0"/>
              <a:t>, bir nesneyi veya olayı bulunduğu fona ya da verilen duruma göre farklı</a:t>
            </a:r>
          </a:p>
          <a:p>
            <a:pPr marL="0" indent="0">
              <a:buNone/>
            </a:pPr>
            <a:r>
              <a:rPr lang="tr-TR" b="1" i="1" dirty="0"/>
              <a:t>Şekilde görebilmektedir. Bu durum nesnelerin ayrı ayrı parçalar yerine bir bütün</a:t>
            </a:r>
          </a:p>
          <a:p>
            <a:pPr marL="0" indent="0">
              <a:buNone/>
            </a:pPr>
            <a:r>
              <a:rPr lang="tr-TR" b="1" i="1" dirty="0"/>
              <a:t>Olarak algılanmasından kaynaklanmaktadır Üçüncü boyut biçiminde görsel alanımıza yansıyan algısal yanılmaları şöyle sıralayabiliriz</a:t>
            </a:r>
          </a:p>
          <a:p>
            <a:pPr marL="0" indent="0">
              <a:buNone/>
            </a:pPr>
            <a:r>
              <a:rPr lang="tr-TR" b="1" i="1" dirty="0">
                <a:solidFill>
                  <a:srgbClr val="FF0000"/>
                </a:solidFill>
              </a:rPr>
              <a:t>A. UZAKLIKTAN KAYNAKLANAN (PONZO) ALGI YANILMASI</a:t>
            </a:r>
          </a:p>
          <a:p>
            <a:pPr marL="0" indent="0">
              <a:buNone/>
            </a:pPr>
            <a:r>
              <a:rPr lang="tr-TR" b="1" i="1" dirty="0"/>
              <a:t>Bu yanılma, </a:t>
            </a:r>
            <a:r>
              <a:rPr lang="tr-TR" b="1" i="1" dirty="0" err="1"/>
              <a:t>Ponzo</a:t>
            </a:r>
            <a:r>
              <a:rPr lang="tr-TR" b="1" i="1" dirty="0"/>
              <a:t> </a:t>
            </a:r>
            <a:r>
              <a:rPr lang="tr-TR" b="1" i="1" dirty="0" err="1"/>
              <a:t>algi</a:t>
            </a:r>
            <a:r>
              <a:rPr lang="tr-TR" b="1" i="1" dirty="0"/>
              <a:t> yanılması olarak da</a:t>
            </a:r>
          </a:p>
          <a:p>
            <a:pPr marL="0" indent="0">
              <a:buNone/>
            </a:pPr>
            <a:r>
              <a:rPr lang="tr-TR" b="1" i="1" dirty="0"/>
              <a:t>bilinir. </a:t>
            </a:r>
            <a:r>
              <a:rPr lang="tr-TR" b="1" i="1" dirty="0" err="1"/>
              <a:t>Ponzo</a:t>
            </a:r>
            <a:r>
              <a:rPr lang="tr-TR" b="1" i="1" dirty="0"/>
              <a:t> algı yanılması, uzaklık </a:t>
            </a:r>
            <a:r>
              <a:rPr lang="tr-TR" b="1" i="1" dirty="0" err="1"/>
              <a:t>algılamasinda</a:t>
            </a:r>
            <a:r>
              <a:rPr lang="tr-TR" b="1" i="1" dirty="0"/>
              <a:t> birbirleriyle mekânda kesişen çizgiler bir referans ya da karşılaştırma birimi olarak kullanıldığını doğrulamıştır. Bu durum aşağıdaki şekilde açıkça görülmektedir. Şekildeki yatay kalın çizgiler aynı büyüklükte olmasına rağmen arkadaki kalın yatay çizgi, daha uzun olarak algılanmaktadır. Bunun nedeni, insan beyninin arkadaki kalın yatay çizgiyi uzakta algılaması ve bu uzaklığı gidermek için çizgiye biraz büyüklük eklemesidir.</a:t>
            </a:r>
          </a:p>
          <a:p>
            <a:pPr marL="0" indent="0">
              <a:buNone/>
            </a:pPr>
            <a:r>
              <a:rPr lang="tr-TR" b="1" i="1" dirty="0" err="1"/>
              <a:t>Ponzo</a:t>
            </a:r>
            <a:r>
              <a:rPr lang="tr-TR" b="1" i="1" dirty="0"/>
              <a:t> algı yanılması konusunda şu deney </a:t>
            </a:r>
            <a:r>
              <a:rPr lang="tr-TR" b="1" i="1" dirty="0" err="1"/>
              <a:t>yapilmıştır</a:t>
            </a:r>
            <a:r>
              <a:rPr lang="tr-TR" b="1" i="1" dirty="0"/>
              <a:t>. Karanlık bir odada 3 metre uzaklıktaki iğne ucu kadar büyük olan bir ışık noktasına dikkatli bakılması sırasında </a:t>
            </a:r>
            <a:r>
              <a:rPr lang="tr-TR" b="1" i="1" dirty="0" err="1"/>
              <a:t>işığın</a:t>
            </a:r>
            <a:r>
              <a:rPr lang="tr-TR" b="1" i="1" dirty="0"/>
              <a:t> şiddeti arttırılıp azaltıldığında, ışık sabit olduğu hâlde ışık noktasının yaklaşıp uzaklaştığı </a:t>
            </a:r>
            <a:r>
              <a:rPr lang="tr-TR" b="1" i="1" dirty="0" err="1"/>
              <a:t>algılanmaktadir</a:t>
            </a:r>
            <a:r>
              <a:rPr lang="tr-TR" b="1" i="1" dirty="0"/>
              <a:t>. Bu olaya gamma olayı adı verilmiştir</a:t>
            </a:r>
          </a:p>
          <a:p>
            <a:pPr marL="0" indent="0">
              <a:buNone/>
            </a:pPr>
            <a:endParaRPr lang="tr-TR" dirty="0"/>
          </a:p>
        </p:txBody>
      </p:sp>
    </p:spTree>
    <p:extLst>
      <p:ext uri="{BB962C8B-B14F-4D97-AF65-F5344CB8AC3E}">
        <p14:creationId xmlns:p14="http://schemas.microsoft.com/office/powerpoint/2010/main" val="6366166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86349287-5F61-4FE6-87EA-BE103EB64AA1}"/>
              </a:ext>
            </a:extLst>
          </p:cNvPr>
          <p:cNvSpPr>
            <a:spLocks noGrp="1"/>
          </p:cNvSpPr>
          <p:nvPr>
            <p:ph sz="quarter" idx="4294967295"/>
          </p:nvPr>
        </p:nvSpPr>
        <p:spPr>
          <a:xfrm>
            <a:off x="914087" y="387626"/>
            <a:ext cx="5791513" cy="2806148"/>
          </a:xfrm>
          <a:prstGeom prst="rect">
            <a:avLst/>
          </a:prstGeom>
        </p:spPr>
        <p:txBody>
          <a:bodyPr>
            <a:normAutofit fontScale="25000" lnSpcReduction="20000"/>
          </a:bodyPr>
          <a:lstStyle/>
          <a:p>
            <a:pPr marL="0" indent="0">
              <a:buNone/>
            </a:pPr>
            <a:r>
              <a:rPr lang="tr-TR" sz="9600" dirty="0">
                <a:solidFill>
                  <a:srgbClr val="FF0000"/>
                </a:solidFill>
              </a:rPr>
              <a:t>B. MÜLLER-LYKER ALGI YANILMASI</a:t>
            </a:r>
          </a:p>
          <a:p>
            <a:pPr marL="0" indent="0">
              <a:buNone/>
            </a:pPr>
            <a:r>
              <a:rPr lang="tr-TR" sz="9600" dirty="0"/>
              <a:t>Aşağıdaki şekilde her iki çizgi aynı Uzunlukta olmasına rağmen üstteki Çizgi bize daha uzun görünmektedir. Bu algı yanılması; çizgilerin ucundaki Okların, çizgilerin birer parçası olarak Algılanması sonucu ortaya çıkmaktadır.</a:t>
            </a:r>
          </a:p>
          <a:p>
            <a:pPr marL="0" indent="0">
              <a:buNone/>
            </a:pPr>
            <a:r>
              <a:rPr lang="tr-TR" sz="9600" dirty="0">
                <a:solidFill>
                  <a:srgbClr val="FF0000"/>
                </a:solidFill>
              </a:rPr>
              <a:t>C. POGGENDORF ALGI YANILMASI</a:t>
            </a:r>
          </a:p>
          <a:p>
            <a:pPr marL="0" indent="0">
              <a:buNone/>
            </a:pPr>
            <a:r>
              <a:rPr lang="tr-TR" sz="9600" dirty="0"/>
              <a:t>Şekilde görüldüğü gibi köşegen çizgisi sanki sürekli değil, bir noktadan kırıkmış gibi görünmektedir. Aslında çizgi düzdür ve yatay bir pozisyona Yaklaştıkça algı yanılması ortadan kalkmaktadır.</a:t>
            </a:r>
          </a:p>
          <a:p>
            <a:pPr marL="0" indent="0">
              <a:buNone/>
            </a:pPr>
            <a:endParaRPr lang="tr-TR" dirty="0"/>
          </a:p>
        </p:txBody>
      </p:sp>
      <p:pic>
        <p:nvPicPr>
          <p:cNvPr id="5" name="Resim 4">
            <a:extLst>
              <a:ext uri="{FF2B5EF4-FFF2-40B4-BE49-F238E27FC236}">
                <a16:creationId xmlns="" xmlns:a16="http://schemas.microsoft.com/office/drawing/2014/main" id="{EB8B4C8D-4C24-479A-B005-34EDA0EEA6ED}"/>
              </a:ext>
            </a:extLst>
          </p:cNvPr>
          <p:cNvPicPr>
            <a:picLocks noChangeAspect="1"/>
          </p:cNvPicPr>
          <p:nvPr/>
        </p:nvPicPr>
        <p:blipFill>
          <a:blip r:embed="rId2"/>
          <a:stretch>
            <a:fillRect/>
          </a:stretch>
        </p:blipFill>
        <p:spPr>
          <a:xfrm rot="16200000">
            <a:off x="6122503" y="838198"/>
            <a:ext cx="6082751" cy="5181599"/>
          </a:xfrm>
          <a:prstGeom prst="rect">
            <a:avLst/>
          </a:prstGeom>
        </p:spPr>
      </p:pic>
    </p:spTree>
    <p:extLst>
      <p:ext uri="{BB962C8B-B14F-4D97-AF65-F5344CB8AC3E}">
        <p14:creationId xmlns:p14="http://schemas.microsoft.com/office/powerpoint/2010/main" val="30754220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 xmlns:a16="http://schemas.microsoft.com/office/drawing/2014/main" id="{67C1A6B4-7350-444F-BA32-32A890506A13}"/>
              </a:ext>
            </a:extLst>
          </p:cNvPr>
          <p:cNvPicPr>
            <a:picLocks noGrp="1" noChangeAspect="1"/>
          </p:cNvPicPr>
          <p:nvPr>
            <p:ph sz="quarter" idx="4294967295"/>
          </p:nvPr>
        </p:nvPicPr>
        <p:blipFill>
          <a:blip r:embed="rId2"/>
          <a:stretch>
            <a:fillRect/>
          </a:stretch>
        </p:blipFill>
        <p:spPr>
          <a:xfrm rot="16200000">
            <a:off x="6506089" y="274978"/>
            <a:ext cx="5514971" cy="5543980"/>
          </a:xfrm>
          <a:prstGeom prst="rect">
            <a:avLst/>
          </a:prstGeom>
        </p:spPr>
      </p:pic>
      <p:sp>
        <p:nvSpPr>
          <p:cNvPr id="7" name="Metin kutusu 6">
            <a:extLst>
              <a:ext uri="{FF2B5EF4-FFF2-40B4-BE49-F238E27FC236}">
                <a16:creationId xmlns="" xmlns:a16="http://schemas.microsoft.com/office/drawing/2014/main" id="{AF6172F8-04F2-4E6F-8140-6FB74C1FFDC2}"/>
              </a:ext>
            </a:extLst>
          </p:cNvPr>
          <p:cNvSpPr txBox="1"/>
          <p:nvPr/>
        </p:nvSpPr>
        <p:spPr>
          <a:xfrm>
            <a:off x="156436" y="289483"/>
            <a:ext cx="6335148" cy="4893647"/>
          </a:xfrm>
          <a:prstGeom prst="rect">
            <a:avLst/>
          </a:prstGeom>
          <a:noFill/>
        </p:spPr>
        <p:txBody>
          <a:bodyPr wrap="square">
            <a:spAutoFit/>
          </a:bodyPr>
          <a:lstStyle/>
          <a:p>
            <a:r>
              <a:rPr lang="tr-TR" sz="2400" dirty="0">
                <a:solidFill>
                  <a:srgbClr val="FF0000"/>
                </a:solidFill>
              </a:rPr>
              <a:t>D. WUNDT ALGI YANILMASI</a:t>
            </a:r>
          </a:p>
          <a:p>
            <a:r>
              <a:rPr lang="tr-TR" sz="2400" dirty="0"/>
              <a:t>Bu algı yanılmasını gösteren aşağıdaki şekilde aslında yatay çizgiler birbirine paraleldir ama sanki ortadan bel Vermiş gibi görünmektedir.</a:t>
            </a:r>
          </a:p>
          <a:p>
            <a:r>
              <a:rPr lang="tr-TR" sz="2400" dirty="0">
                <a:solidFill>
                  <a:srgbClr val="FF0000"/>
                </a:solidFill>
              </a:rPr>
              <a:t>E. ZOLLNER ALGI YANILMASI</a:t>
            </a:r>
          </a:p>
          <a:p>
            <a:r>
              <a:rPr lang="tr-TR" sz="2400" dirty="0"/>
              <a:t>Köşegen hatlar birbirine paralel olmasına rağmen kısa kesik </a:t>
            </a:r>
            <a:r>
              <a:rPr lang="tr-TR" sz="2400" dirty="0" err="1"/>
              <a:t>cizgiler</a:t>
            </a:r>
            <a:r>
              <a:rPr lang="tr-TR" sz="2400" dirty="0"/>
              <a:t> sanki uzun Çizgileri birbirine yaklaştırıp uzaklaştırıyor.</a:t>
            </a:r>
          </a:p>
          <a:p>
            <a:r>
              <a:rPr lang="tr-TR" sz="2400" dirty="0">
                <a:solidFill>
                  <a:srgbClr val="FF0000"/>
                </a:solidFill>
              </a:rPr>
              <a:t>F. BOURDON ALGI YANILMASI</a:t>
            </a:r>
          </a:p>
          <a:p>
            <a:r>
              <a:rPr lang="tr-TR" sz="2400" dirty="0"/>
              <a:t>Aşağıdaki şekilde sol kenar gerçekte Düz olmasına rağmen, uçların inceldiği </a:t>
            </a:r>
            <a:r>
              <a:rPr lang="tr-TR" sz="2400" dirty="0" err="1"/>
              <a:t>Kisma</a:t>
            </a:r>
            <a:r>
              <a:rPr lang="tr-TR" sz="2400" dirty="0"/>
              <a:t> bakıldığında şeklin eğik olduğu Görülür. Bu algı yanılmasına </a:t>
            </a:r>
            <a:r>
              <a:rPr lang="tr-TR" sz="2400" dirty="0" err="1"/>
              <a:t>bourdon</a:t>
            </a:r>
            <a:r>
              <a:rPr lang="tr-TR" sz="2400" dirty="0"/>
              <a:t> Algı yanılması denir</a:t>
            </a:r>
            <a:r>
              <a:rPr lang="tr-TR" dirty="0"/>
              <a:t>.</a:t>
            </a:r>
          </a:p>
        </p:txBody>
      </p:sp>
    </p:spTree>
    <p:extLst>
      <p:ext uri="{BB962C8B-B14F-4D97-AF65-F5344CB8AC3E}">
        <p14:creationId xmlns:p14="http://schemas.microsoft.com/office/powerpoint/2010/main" val="39939064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D6AF3B62-4F72-4FEC-A6FD-C20663C8C304}"/>
              </a:ext>
            </a:extLst>
          </p:cNvPr>
          <p:cNvSpPr>
            <a:spLocks noGrp="1"/>
          </p:cNvSpPr>
          <p:nvPr>
            <p:ph sz="quarter" idx="4294967295"/>
          </p:nvPr>
        </p:nvSpPr>
        <p:spPr>
          <a:xfrm>
            <a:off x="913774" y="503584"/>
            <a:ext cx="10363826" cy="5910468"/>
          </a:xfrm>
          <a:prstGeom prst="rect">
            <a:avLst/>
          </a:prstGeom>
        </p:spPr>
        <p:txBody>
          <a:bodyPr>
            <a:normAutofit/>
          </a:bodyPr>
          <a:lstStyle/>
          <a:p>
            <a:pPr marL="0" indent="0">
              <a:buNone/>
            </a:pPr>
            <a:r>
              <a:rPr lang="tr-TR" b="1" i="1" dirty="0">
                <a:solidFill>
                  <a:srgbClr val="FF0000"/>
                </a:solidFill>
              </a:rPr>
              <a:t>XIV. ALGILAMA, İLLÜZYON VE HALÜSİNASYON</a:t>
            </a:r>
          </a:p>
          <a:p>
            <a:pPr marL="0" indent="0">
              <a:buNone/>
            </a:pPr>
            <a:r>
              <a:rPr lang="tr-TR" b="1" i="1" dirty="0" err="1"/>
              <a:t>Algi</a:t>
            </a:r>
            <a:r>
              <a:rPr lang="tr-TR" b="1" i="1" dirty="0"/>
              <a:t> yanılmaları yalnız fiziksel nesne ve olayları kapsamaz. Sosyal durumları ve</a:t>
            </a:r>
          </a:p>
          <a:p>
            <a:pPr marL="0" indent="0">
              <a:buNone/>
            </a:pPr>
            <a:r>
              <a:rPr lang="tr-TR" b="1" i="1" dirty="0"/>
              <a:t>insan davranışlarını da içerir. Bu tür algı yanılmalarına illüzyon ve halüsinasyonu örnek verebiliriz. illüzyon ve halüsinasyon farklı anlamları olan iki kavramdır. İllüzyon, nesnelerden gelen uyarıların duyu organlarımıza etki ederek bir dürtü oluşturması fakat oluşan hayallerin bir nedenle hatalı olarak algılanmasıdır. Aslında illüzyonda kişi nesneyi arzuladığı veya kabul etmediği şekil ve özellikte görmek ya da duymak durumuna gelmektedir. </a:t>
            </a:r>
            <a:r>
              <a:rPr lang="tr-TR" b="1" i="1" dirty="0" err="1"/>
              <a:t>Insanların</a:t>
            </a:r>
            <a:r>
              <a:rPr lang="tr-TR" b="1" i="1" dirty="0"/>
              <a:t> nesneleri olduklarından başka ve yanlış bir</a:t>
            </a:r>
          </a:p>
          <a:p>
            <a:pPr marL="0" indent="0">
              <a:buNone/>
            </a:pPr>
            <a:r>
              <a:rPr lang="tr-TR" b="1" i="1" dirty="0"/>
              <a:t>şekilde algılamalarına illüzyon denir. </a:t>
            </a:r>
          </a:p>
          <a:p>
            <a:pPr marL="0" indent="0">
              <a:buNone/>
            </a:pPr>
            <a:r>
              <a:rPr lang="tr-TR" b="1" i="1" dirty="0">
                <a:solidFill>
                  <a:srgbClr val="FF0000"/>
                </a:solidFill>
              </a:rPr>
              <a:t>XV. ALGILARIN DOĞRULANMA SÜRECİ</a:t>
            </a:r>
          </a:p>
          <a:p>
            <a:pPr marL="0" indent="0">
              <a:buNone/>
            </a:pPr>
            <a:r>
              <a:rPr lang="tr-TR" b="1" i="1" dirty="0"/>
              <a:t>Algılama süreci bir bütün olarak insan yaşamında varlığını sürdürür. Gerçeklesen algılama tüm yanılgılarına rağmen algılamayı gerçekleştiren kişi tarafından</a:t>
            </a:r>
          </a:p>
          <a:p>
            <a:pPr marL="0" indent="0">
              <a:buNone/>
            </a:pPr>
            <a:r>
              <a:rPr lang="tr-TR" b="1" i="1" dirty="0"/>
              <a:t>ancak doğrulanabilir Algıların doğruluğu ve tutarlılığı konusunda açıklayıcı ve</a:t>
            </a:r>
          </a:p>
          <a:p>
            <a:pPr marL="0" indent="0">
              <a:buNone/>
            </a:pPr>
            <a:r>
              <a:rPr lang="tr-TR" b="1" i="1" dirty="0"/>
              <a:t>faydalı bir doğrulama önerisi </a:t>
            </a:r>
            <a:r>
              <a:rPr lang="tr-TR" b="1" i="1" dirty="0" err="1"/>
              <a:t>Myers</a:t>
            </a:r>
            <a:r>
              <a:rPr lang="tr-TR" b="1" i="1" dirty="0"/>
              <a:t> tarafından gündeme getirilmiştir. Bu öneriye</a:t>
            </a:r>
          </a:p>
          <a:p>
            <a:pPr marL="0" indent="0">
              <a:buNone/>
            </a:pPr>
            <a:r>
              <a:rPr lang="tr-TR" b="1" i="1" dirty="0"/>
              <a:t>göre oluşturulan algının doğruluğu şu yollarla gerçekleştirilebilir: </a:t>
            </a:r>
          </a:p>
          <a:p>
            <a:pPr marL="0" indent="0">
              <a:buNone/>
            </a:pPr>
            <a:endParaRPr lang="tr-TR" dirty="0"/>
          </a:p>
        </p:txBody>
      </p:sp>
    </p:spTree>
    <p:extLst>
      <p:ext uri="{BB962C8B-B14F-4D97-AF65-F5344CB8AC3E}">
        <p14:creationId xmlns:p14="http://schemas.microsoft.com/office/powerpoint/2010/main" val="5795590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AF65B00-2D2F-4B34-8E88-ABA639DC5B93}"/>
              </a:ext>
            </a:extLst>
          </p:cNvPr>
          <p:cNvSpPr>
            <a:spLocks noGrp="1"/>
          </p:cNvSpPr>
          <p:nvPr>
            <p:ph sz="quarter" idx="4294967295"/>
          </p:nvPr>
        </p:nvSpPr>
        <p:spPr>
          <a:xfrm>
            <a:off x="913774" y="516835"/>
            <a:ext cx="10363826" cy="5963477"/>
          </a:xfrm>
          <a:prstGeom prst="rect">
            <a:avLst/>
          </a:prstGeom>
        </p:spPr>
        <p:txBody>
          <a:bodyPr>
            <a:normAutofit/>
          </a:bodyPr>
          <a:lstStyle/>
          <a:p>
            <a:pPr marL="0" indent="0">
              <a:buNone/>
            </a:pPr>
            <a:r>
              <a:rPr lang="tr-TR" b="1" i="1" dirty="0"/>
              <a:t>1. Başka insanların onayı ile doğrulama,</a:t>
            </a:r>
          </a:p>
          <a:p>
            <a:pPr marL="0" indent="0">
              <a:buNone/>
            </a:pPr>
            <a:r>
              <a:rPr lang="tr-TR" b="1" i="1" dirty="0"/>
              <a:t>2. Algıya neden olan uyarıcının tekrar tekrar gözlenmesi yolu ile doğrulama</a:t>
            </a:r>
          </a:p>
          <a:p>
            <a:pPr marL="0" indent="0">
              <a:buNone/>
            </a:pPr>
            <a:r>
              <a:rPr lang="tr-TR" b="1" i="1" dirty="0"/>
              <a:t>3. Benzer algılamalar yerine geçmiş deneyimlerle doğrulama</a:t>
            </a:r>
          </a:p>
          <a:p>
            <a:pPr marL="0" indent="0">
              <a:buNone/>
            </a:pPr>
            <a:r>
              <a:rPr lang="tr-TR" b="1" i="1" dirty="0"/>
              <a:t>4. Algılama konusunda ileri sürülen teorilerin bilgileri ışığında algılama ile ilgili sergilenen davranışların sonuçlarının kontrol edilmesi.</a:t>
            </a:r>
          </a:p>
          <a:p>
            <a:pPr marL="0" indent="0">
              <a:buNone/>
            </a:pPr>
            <a:r>
              <a:rPr lang="tr-TR" b="1" i="1" dirty="0">
                <a:solidFill>
                  <a:srgbClr val="FF0000"/>
                </a:solidFill>
              </a:rPr>
              <a:t>XVI. SOSYAL ALGI</a:t>
            </a:r>
          </a:p>
          <a:p>
            <a:pPr marL="0" indent="0">
              <a:buNone/>
            </a:pPr>
            <a:r>
              <a:rPr lang="tr-TR" b="1" i="1" dirty="0"/>
              <a:t>Toplumsal yaşamda insanların sosyal durumları algılamaları neticesinde davranışlarının yönü belli olur</a:t>
            </a:r>
          </a:p>
          <a:p>
            <a:pPr marL="0" indent="0">
              <a:buNone/>
            </a:pPr>
            <a:r>
              <a:rPr lang="tr-TR" b="1" i="1" dirty="0"/>
              <a:t>Uyum için insanlar sosyal durumlarla ilgili algılamalarını basit düzeyde organize ederler. Bunu psikolojik algılama sürecindeki benzerlik ya da yakınlık ilkelerine göre yaparlar. Sosyal algıda insanların diğer insanları, olguları, olayları ve toplumsal değişmeleri algılayıp yorumlamaları toplumsal yaşama uyum sağlama açısından oldukça önemlidir. Sosyal algının, psikolojik algıyla (yani nesne algısıyla) yakın ilişkisi vardır.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0318560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çerik Yer Tutucusu 12">
            <a:extLst>
              <a:ext uri="{FF2B5EF4-FFF2-40B4-BE49-F238E27FC236}">
                <a16:creationId xmlns="" xmlns:a16="http://schemas.microsoft.com/office/drawing/2014/main" id="{6E3ED0F1-7D24-446A-9CCD-76979D7E677B}"/>
              </a:ext>
            </a:extLst>
          </p:cNvPr>
          <p:cNvPicPr>
            <a:picLocks noGrp="1" noChangeAspect="1"/>
          </p:cNvPicPr>
          <p:nvPr>
            <p:ph sz="quarter" idx="4294967295"/>
          </p:nvPr>
        </p:nvPicPr>
        <p:blipFill>
          <a:blip r:embed="rId2"/>
          <a:stretch>
            <a:fillRect/>
          </a:stretch>
        </p:blipFill>
        <p:spPr>
          <a:xfrm>
            <a:off x="5979771" y="0"/>
            <a:ext cx="6212229" cy="3246783"/>
          </a:xfrm>
          <a:prstGeom prst="rect">
            <a:avLst/>
          </a:prstGeom>
        </p:spPr>
      </p:pic>
      <p:pic>
        <p:nvPicPr>
          <p:cNvPr id="15" name="Resim 14">
            <a:extLst>
              <a:ext uri="{FF2B5EF4-FFF2-40B4-BE49-F238E27FC236}">
                <a16:creationId xmlns="" xmlns:a16="http://schemas.microsoft.com/office/drawing/2014/main" id="{21E35360-590E-49C8-BF14-18FB1DAACE91}"/>
              </a:ext>
            </a:extLst>
          </p:cNvPr>
          <p:cNvPicPr>
            <a:picLocks noChangeAspect="1"/>
          </p:cNvPicPr>
          <p:nvPr/>
        </p:nvPicPr>
        <p:blipFill>
          <a:blip r:embed="rId3"/>
          <a:stretch>
            <a:fillRect/>
          </a:stretch>
        </p:blipFill>
        <p:spPr>
          <a:xfrm rot="16200000">
            <a:off x="7288169" y="1938386"/>
            <a:ext cx="3595433" cy="6212228"/>
          </a:xfrm>
          <a:prstGeom prst="rect">
            <a:avLst/>
          </a:prstGeom>
        </p:spPr>
      </p:pic>
      <p:pic>
        <p:nvPicPr>
          <p:cNvPr id="17" name="Resim 16">
            <a:extLst>
              <a:ext uri="{FF2B5EF4-FFF2-40B4-BE49-F238E27FC236}">
                <a16:creationId xmlns="" xmlns:a16="http://schemas.microsoft.com/office/drawing/2014/main" id="{1A031989-0EAE-49F3-BC96-08D27F33A387}"/>
              </a:ext>
            </a:extLst>
          </p:cNvPr>
          <p:cNvPicPr>
            <a:picLocks noChangeAspect="1"/>
          </p:cNvPicPr>
          <p:nvPr/>
        </p:nvPicPr>
        <p:blipFill>
          <a:blip r:embed="rId4"/>
          <a:stretch>
            <a:fillRect/>
          </a:stretch>
        </p:blipFill>
        <p:spPr>
          <a:xfrm>
            <a:off x="-291548" y="0"/>
            <a:ext cx="5234609" cy="6858000"/>
          </a:xfrm>
          <a:prstGeom prst="rect">
            <a:avLst/>
          </a:prstGeom>
        </p:spPr>
      </p:pic>
    </p:spTree>
    <p:extLst>
      <p:ext uri="{BB962C8B-B14F-4D97-AF65-F5344CB8AC3E}">
        <p14:creationId xmlns:p14="http://schemas.microsoft.com/office/powerpoint/2010/main" val="1681346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CDEC5A70-A5BF-482A-9641-47E702475898}"/>
              </a:ext>
            </a:extLst>
          </p:cNvPr>
          <p:cNvSpPr>
            <a:spLocks noGrp="1"/>
          </p:cNvSpPr>
          <p:nvPr>
            <p:ph sz="quarter" idx="4294967295"/>
          </p:nvPr>
        </p:nvSpPr>
        <p:spPr>
          <a:xfrm>
            <a:off x="913774" y="463826"/>
            <a:ext cx="10363826" cy="6042991"/>
          </a:xfrm>
          <a:prstGeom prst="rect">
            <a:avLst/>
          </a:prstGeom>
        </p:spPr>
        <p:txBody>
          <a:bodyPr>
            <a:normAutofit/>
          </a:bodyPr>
          <a:lstStyle/>
          <a:p>
            <a:pPr marL="0" indent="0">
              <a:buNone/>
            </a:pPr>
            <a:r>
              <a:rPr lang="tr-TR" sz="2400" b="1" i="1" dirty="0">
                <a:solidFill>
                  <a:srgbClr val="FF0000"/>
                </a:solidFill>
              </a:rPr>
              <a:t>B. SİMGE SÜRECİ AŞAMASI</a:t>
            </a:r>
          </a:p>
          <a:p>
            <a:pPr marL="0" indent="0">
              <a:buNone/>
            </a:pPr>
            <a:r>
              <a:rPr lang="tr-TR" sz="2400" b="1" i="1" dirty="0"/>
              <a:t>İnsanların zihinlerinde her nesnenin simgesel bir yapısı mevcuttur. </a:t>
            </a:r>
            <a:endParaRPr lang="tr-TR" sz="2400" b="1" i="1" dirty="0" smtClean="0"/>
          </a:p>
          <a:p>
            <a:pPr marL="0" indent="0">
              <a:buNone/>
            </a:pPr>
            <a:r>
              <a:rPr lang="tr-TR" sz="2400" b="1" i="1" dirty="0" smtClean="0"/>
              <a:t>Bu simgeler vasıtasıyla </a:t>
            </a:r>
            <a:r>
              <a:rPr lang="tr-TR" sz="2400" b="1" i="1" dirty="0"/>
              <a:t>algılama daha kolay ve kısa sürede gerçekleşir. </a:t>
            </a:r>
            <a:endParaRPr lang="tr-TR" sz="2400" b="1" i="1" dirty="0" smtClean="0"/>
          </a:p>
          <a:p>
            <a:pPr marL="0" indent="0">
              <a:buNone/>
            </a:pPr>
            <a:r>
              <a:rPr lang="tr-TR" sz="2400" b="1" i="1" dirty="0" smtClean="0"/>
              <a:t>Örneğin</a:t>
            </a:r>
            <a:r>
              <a:rPr lang="tr-TR" sz="2400" b="1" i="1" dirty="0"/>
              <a:t>, çam ağacının resmini görünce gerçeğini algılamamız gibi. Kısaca bu aşamada zihinsel yapıda simgeler oluşur.</a:t>
            </a:r>
          </a:p>
          <a:p>
            <a:pPr marL="0" indent="0">
              <a:buNone/>
            </a:pPr>
            <a:r>
              <a:rPr lang="tr-TR" sz="2400" b="1" i="1" dirty="0">
                <a:solidFill>
                  <a:srgbClr val="FF0000"/>
                </a:solidFill>
              </a:rPr>
              <a:t>C. DUYGU SÜRECİ AŞAMASI</a:t>
            </a:r>
          </a:p>
          <a:p>
            <a:pPr marL="0" indent="0">
              <a:buNone/>
            </a:pPr>
            <a:r>
              <a:rPr lang="tr-TR" sz="2400" b="1" i="1" dirty="0"/>
              <a:t>Algılama insan yaşamının yalnızca bir dönemini kapsamaz. Bireyin yaşadığı </a:t>
            </a:r>
            <a:r>
              <a:rPr lang="tr-TR" sz="2400" b="1" i="1" dirty="0" smtClean="0"/>
              <a:t>tüm olaylar </a:t>
            </a:r>
            <a:r>
              <a:rPr lang="tr-TR" sz="2400" b="1" i="1" dirty="0"/>
              <a:t>ve bunların sonucunda elde ettiği tecrübeler algılamasında etkili olabilir.</a:t>
            </a:r>
          </a:p>
          <a:p>
            <a:pPr marL="0" indent="0">
              <a:buNone/>
            </a:pPr>
            <a:r>
              <a:rPr lang="tr-TR" sz="2400" b="1" i="1" dirty="0"/>
              <a:t>Bu aşamada birey için önemli olan uyarımın taşıdığı anlam ve bilgidir</a:t>
            </a:r>
          </a:p>
          <a:p>
            <a:pPr marL="0" indent="0">
              <a:buNone/>
            </a:pPr>
            <a:endParaRPr lang="tr-TR" dirty="0"/>
          </a:p>
        </p:txBody>
      </p:sp>
    </p:spTree>
    <p:extLst>
      <p:ext uri="{BB962C8B-B14F-4D97-AF65-F5344CB8AC3E}">
        <p14:creationId xmlns:p14="http://schemas.microsoft.com/office/powerpoint/2010/main" val="2369709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FCA6C597-18C0-49D1-B7AC-FBCA36C9EF40}"/>
              </a:ext>
            </a:extLst>
          </p:cNvPr>
          <p:cNvSpPr>
            <a:spLocks noGrp="1"/>
          </p:cNvSpPr>
          <p:nvPr>
            <p:ph sz="quarter" idx="4294967295"/>
          </p:nvPr>
        </p:nvSpPr>
        <p:spPr>
          <a:xfrm>
            <a:off x="450937" y="384314"/>
            <a:ext cx="10826663" cy="6042990"/>
          </a:xfrm>
          <a:prstGeom prst="rect">
            <a:avLst/>
          </a:prstGeom>
        </p:spPr>
        <p:txBody>
          <a:bodyPr>
            <a:normAutofit/>
          </a:bodyPr>
          <a:lstStyle/>
          <a:p>
            <a:pPr marL="0" indent="0">
              <a:buNone/>
            </a:pPr>
            <a:r>
              <a:rPr lang="tr-TR" i="1" dirty="0">
                <a:solidFill>
                  <a:srgbClr val="FF0000"/>
                </a:solidFill>
              </a:rPr>
              <a:t>III. ALGILAMA KONUSUNDA İLERİ SÜRÜLEN KURAMLAR</a:t>
            </a:r>
          </a:p>
          <a:p>
            <a:pPr marL="0" indent="0">
              <a:buNone/>
            </a:pPr>
            <a:r>
              <a:rPr lang="tr-TR" i="1" dirty="0"/>
              <a:t>Sosyal psikologlar algılama konusunda yaptıkları çalışmalar sonucunda elde ettikleri verileri dikkate alarak kendilerine göre bazı kuramlar oluşturmuşlardır. </a:t>
            </a:r>
            <a:r>
              <a:rPr lang="tr-TR" i="1" dirty="0" err="1"/>
              <a:t>Algilama</a:t>
            </a:r>
            <a:r>
              <a:rPr lang="tr-TR" i="1" dirty="0"/>
              <a:t> konusunda ileri sürülen kuramlar şunlardır:</a:t>
            </a:r>
          </a:p>
          <a:p>
            <a:pPr marL="0" indent="0">
              <a:buNone/>
            </a:pPr>
            <a:r>
              <a:rPr lang="tr-TR" i="1" dirty="0">
                <a:solidFill>
                  <a:srgbClr val="FF0000"/>
                </a:solidFill>
              </a:rPr>
              <a:t>A. GESTALT KURAMI</a:t>
            </a:r>
          </a:p>
          <a:p>
            <a:pPr marL="0" indent="0">
              <a:buNone/>
            </a:pPr>
            <a:r>
              <a:rPr lang="tr-TR" i="1" dirty="0" err="1"/>
              <a:t>Gestaltçılara</a:t>
            </a:r>
            <a:r>
              <a:rPr lang="tr-TR" i="1" dirty="0"/>
              <a:t> göre algılama, insan beyninin yapısı gereği sahip olduğu örgütlenme eğiliminin bir sonucu olarak gerçekleşmektedir. Dolayısıyla parçaların bir</a:t>
            </a:r>
          </a:p>
          <a:p>
            <a:pPr marL="0" indent="0">
              <a:buNone/>
            </a:pPr>
            <a:r>
              <a:rPr lang="tr-TR" i="1" dirty="0"/>
              <a:t>figür-zemin ilişkisi içinde algılanması da bu örgütlülük eğiliminin bir sonucudur.</a:t>
            </a:r>
          </a:p>
          <a:p>
            <a:pPr marL="0" indent="0">
              <a:buNone/>
            </a:pPr>
            <a:r>
              <a:rPr lang="tr-TR" i="1" dirty="0"/>
              <a:t>Bu kurama göre insan istekleri de kendi aralarında bir bütünlük oluşturmaktadır.</a:t>
            </a:r>
          </a:p>
          <a:p>
            <a:pPr marL="0" indent="0">
              <a:buNone/>
            </a:pPr>
            <a:r>
              <a:rPr lang="tr-TR" i="1" dirty="0" err="1"/>
              <a:t>Gestalt</a:t>
            </a:r>
            <a:r>
              <a:rPr lang="tr-TR" i="1" dirty="0"/>
              <a:t> kuramında, yapısal bütünlük, figür ve zemin arasındaki belirleyici ilişkiden kaynaklanmaktadır. </a:t>
            </a:r>
            <a:endParaRPr lang="tr-TR" i="1" dirty="0" smtClean="0"/>
          </a:p>
          <a:p>
            <a:pPr marL="0" indent="0">
              <a:buNone/>
            </a:pPr>
            <a:r>
              <a:rPr lang="tr-TR" i="1" dirty="0" smtClean="0"/>
              <a:t>Yani </a:t>
            </a:r>
            <a:r>
              <a:rPr lang="tr-TR" i="1" dirty="0"/>
              <a:t>figürün anlamı onun zemin ile ilişkisinden, zeminin anlamı da onun figürle olan ilişkisinden ve sonuçta bu ilişkilerin bütünsel bir </a:t>
            </a:r>
            <a:r>
              <a:rPr lang="tr-TR" i="1" dirty="0" err="1"/>
              <a:t>Gestalt</a:t>
            </a:r>
            <a:r>
              <a:rPr lang="tr-TR" i="1" dirty="0"/>
              <a:t> oluşturmasından kaynaklanmaktadır. </a:t>
            </a:r>
            <a:endParaRPr lang="tr-TR" i="1" dirty="0" smtClean="0"/>
          </a:p>
          <a:p>
            <a:pPr marL="0" indent="0">
              <a:buNone/>
            </a:pPr>
            <a:r>
              <a:rPr lang="tr-TR" i="1" dirty="0" smtClean="0"/>
              <a:t>Örneğin</a:t>
            </a:r>
            <a:r>
              <a:rPr lang="tr-TR" i="1" dirty="0"/>
              <a:t>, dergideki bir arabanın yanında duran seksi mankenin resmini gördüğümüzde ilgi odağı arabanın olması gerekir. Ancak reklamı yapılan arabanın fazla uyarıcı bir etkisi yoktur</a:t>
            </a:r>
          </a:p>
          <a:p>
            <a:pPr marL="0" indent="0">
              <a:buNone/>
            </a:pPr>
            <a:endParaRPr lang="tr-TR" dirty="0"/>
          </a:p>
        </p:txBody>
      </p:sp>
    </p:spTree>
    <p:extLst>
      <p:ext uri="{BB962C8B-B14F-4D97-AF65-F5344CB8AC3E}">
        <p14:creationId xmlns:p14="http://schemas.microsoft.com/office/powerpoint/2010/main" val="2544862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B52FBE4-BE19-4EAA-BCCD-A27D992518F7}"/>
              </a:ext>
            </a:extLst>
          </p:cNvPr>
          <p:cNvSpPr>
            <a:spLocks noGrp="1"/>
          </p:cNvSpPr>
          <p:nvPr>
            <p:ph sz="quarter" idx="4294967295"/>
          </p:nvPr>
        </p:nvSpPr>
        <p:spPr>
          <a:xfrm>
            <a:off x="913774" y="318052"/>
            <a:ext cx="10363826" cy="6003235"/>
          </a:xfrm>
          <a:prstGeom prst="rect">
            <a:avLst/>
          </a:prstGeom>
        </p:spPr>
        <p:txBody>
          <a:bodyPr>
            <a:normAutofit/>
          </a:bodyPr>
          <a:lstStyle/>
          <a:p>
            <a:pPr marL="0" indent="0">
              <a:buNone/>
            </a:pPr>
            <a:r>
              <a:rPr lang="tr-TR" dirty="0">
                <a:solidFill>
                  <a:srgbClr val="FF0000"/>
                </a:solidFill>
              </a:rPr>
              <a:t>B</a:t>
            </a:r>
            <a:r>
              <a:rPr lang="tr-TR" b="1" i="1" dirty="0">
                <a:solidFill>
                  <a:srgbClr val="FF0000"/>
                </a:solidFill>
              </a:rPr>
              <a:t>. BELLEKSEL KURGULAYICI KURAM</a:t>
            </a:r>
          </a:p>
          <a:p>
            <a:pPr marL="0" indent="0">
              <a:buNone/>
            </a:pPr>
            <a:r>
              <a:rPr lang="tr-TR" b="1" i="1" dirty="0"/>
              <a:t>Bu kuramın savunucularına göre algılama, bir kurgulama sürecinden ibarettir</a:t>
            </a:r>
          </a:p>
          <a:p>
            <a:pPr marL="0" indent="0">
              <a:buNone/>
            </a:pPr>
            <a:r>
              <a:rPr lang="tr-TR" b="1" i="1" dirty="0"/>
              <a:t>Yani algılama, uyarıcıların sinir sistemini etkilemesiyle meydana gelen duyumların bellekte var olan bazı bilgilerle birleştirilmesi sonucu oluşmaktadır. Kısaca</a:t>
            </a:r>
          </a:p>
          <a:p>
            <a:pPr marL="0" indent="0">
              <a:buNone/>
            </a:pPr>
            <a:r>
              <a:rPr lang="tr-TR" b="1" i="1" dirty="0"/>
              <a:t>bu kurama göre algılama, beynin kurgulaması sonucu gerçekleşmektedir. Sağa sola her bakışımızda yeni birçok nesneyi görürüz. Ama her defasında onları </a:t>
            </a:r>
            <a:r>
              <a:rPr lang="tr-TR" b="1" i="1" dirty="0" smtClean="0"/>
              <a:t>yeni baştan </a:t>
            </a:r>
            <a:r>
              <a:rPr lang="tr-TR" b="1" i="1" dirty="0"/>
              <a:t>algılamayız. Belleğimizde mevcut olan bilgiler sayesinde kurgulayıp algılarız</a:t>
            </a:r>
          </a:p>
          <a:p>
            <a:pPr marL="0" indent="0">
              <a:buNone/>
            </a:pPr>
            <a:r>
              <a:rPr lang="tr-TR" b="1" i="1" dirty="0">
                <a:solidFill>
                  <a:srgbClr val="FF0000"/>
                </a:solidFill>
              </a:rPr>
              <a:t>C. ÖĞRENME KURAMI</a:t>
            </a:r>
          </a:p>
          <a:p>
            <a:pPr marL="0" indent="0">
              <a:buNone/>
            </a:pPr>
            <a:r>
              <a:rPr lang="tr-TR" b="1" i="1" dirty="0"/>
              <a:t>Bu kuramın savunucularına (</a:t>
            </a:r>
            <a:r>
              <a:rPr lang="tr-TR" b="1" i="1" dirty="0" err="1"/>
              <a:t>Piaget</a:t>
            </a:r>
            <a:r>
              <a:rPr lang="tr-TR" b="1" i="1" dirty="0"/>
              <a:t>) göre her çeşit bilgi ancak bireysel etkinliklerin bazı mantık-matematik işlemlerin çevresinde örgütlenmesiyle elde edilebilir</a:t>
            </a:r>
          </a:p>
          <a:p>
            <a:pPr marL="0" indent="0">
              <a:buNone/>
            </a:pPr>
            <a:r>
              <a:rPr lang="tr-TR" b="1" i="1" dirty="0"/>
              <a:t>Buradan hareketle algılamada bazı çıkarsamalarla (yani mantık-matematik yapılarla ilişkili şekilde elde edilen bilgilere dayanarak yapılan yorumlarla) iç içedir</a:t>
            </a:r>
          </a:p>
          <a:p>
            <a:pPr marL="0" indent="0">
              <a:buNone/>
            </a:pPr>
            <a:r>
              <a:rPr lang="tr-TR" b="1" i="1" dirty="0"/>
              <a:t>Bu </a:t>
            </a:r>
            <a:r>
              <a:rPr lang="tr-TR" b="1" i="1" dirty="0" err="1"/>
              <a:t>kuramin</a:t>
            </a:r>
            <a:r>
              <a:rPr lang="tr-TR" b="1" i="1" dirty="0"/>
              <a:t> savunucularına göre algılama, dışsal bir olgunun kişilerce yorumlanarak anlamlandırma sürecidir. </a:t>
            </a:r>
          </a:p>
          <a:p>
            <a:pPr marL="0" indent="0">
              <a:buNone/>
            </a:pPr>
            <a:r>
              <a:rPr lang="tr-TR" b="1" i="1" dirty="0"/>
              <a:t>Algılamada etkili olan temel faktörleri şu ana başlıklarda ele almak mümkündür.</a:t>
            </a:r>
          </a:p>
          <a:p>
            <a:pPr marL="0" indent="0">
              <a:buNone/>
            </a:pPr>
            <a:endParaRPr lang="tr-TR" dirty="0"/>
          </a:p>
        </p:txBody>
      </p:sp>
    </p:spTree>
    <p:extLst>
      <p:ext uri="{BB962C8B-B14F-4D97-AF65-F5344CB8AC3E}">
        <p14:creationId xmlns:p14="http://schemas.microsoft.com/office/powerpoint/2010/main" val="2125624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188E812-92DD-4DB6-B307-EB2CAFD0F05A}"/>
              </a:ext>
            </a:extLst>
          </p:cNvPr>
          <p:cNvSpPr>
            <a:spLocks noGrp="1"/>
          </p:cNvSpPr>
          <p:nvPr>
            <p:ph sz="quarter" idx="4294967295"/>
          </p:nvPr>
        </p:nvSpPr>
        <p:spPr>
          <a:xfrm>
            <a:off x="913774" y="344558"/>
            <a:ext cx="10363826" cy="6228520"/>
          </a:xfrm>
          <a:prstGeom prst="rect">
            <a:avLst/>
          </a:prstGeom>
        </p:spPr>
        <p:txBody>
          <a:bodyPr>
            <a:normAutofit/>
          </a:bodyPr>
          <a:lstStyle/>
          <a:p>
            <a:pPr marL="0" indent="0">
              <a:buNone/>
            </a:pPr>
            <a:r>
              <a:rPr lang="tr-TR" sz="2200" b="1" i="1" dirty="0">
                <a:solidFill>
                  <a:srgbClr val="FF0000"/>
                </a:solidFill>
              </a:rPr>
              <a:t>1. ALGILAMA YAPANIN DURUMU</a:t>
            </a:r>
          </a:p>
          <a:p>
            <a:pPr marL="0" indent="0">
              <a:buNone/>
            </a:pPr>
            <a:r>
              <a:rPr lang="tr-TR" sz="2200" b="1" i="1" dirty="0"/>
              <a:t>Algılama yapan insanların ihtiyaçları, duyguları, beklentileri, mizacı, karakteri, iç dünyası ile barışıklık derecesi, tutum ve ön yargıları onların algılamalarında </a:t>
            </a:r>
            <a:r>
              <a:rPr lang="tr-TR" sz="2200" b="1" i="1" dirty="0" smtClean="0"/>
              <a:t>etkili olan </a:t>
            </a:r>
            <a:r>
              <a:rPr lang="tr-TR" sz="2200" b="1" i="1" dirty="0"/>
              <a:t>faktörlerin başında gelmektedir. </a:t>
            </a:r>
            <a:endParaRPr lang="tr-TR" sz="2200" b="1" i="1" dirty="0" smtClean="0"/>
          </a:p>
          <a:p>
            <a:pPr marL="0" indent="0">
              <a:buNone/>
            </a:pPr>
            <a:r>
              <a:rPr lang="tr-TR" sz="2200" b="1" i="1" dirty="0" smtClean="0"/>
              <a:t>Algılama </a:t>
            </a:r>
            <a:r>
              <a:rPr lang="tr-TR" sz="2200" b="1" i="1" dirty="0"/>
              <a:t>yapanlar, kendi duygularını ve kişilik özelliklerini genellikle başkalarına yansıtırlar. Başka bir deyişle insanlar algılanan objelere ve onların belirli özelliklerine karşı daha hassas davranırlar.</a:t>
            </a:r>
          </a:p>
          <a:p>
            <a:pPr marL="0" indent="0">
              <a:buNone/>
            </a:pPr>
            <a:r>
              <a:rPr lang="tr-TR" sz="2200" b="1" i="1" dirty="0">
                <a:solidFill>
                  <a:srgbClr val="FF0000"/>
                </a:solidFill>
              </a:rPr>
              <a:t>2. ALGILAMADA OLUMLU YA DA OLUMSUZ DAVRANMA DÜŞÜNCESİ</a:t>
            </a:r>
          </a:p>
          <a:p>
            <a:pPr marL="0" indent="0">
              <a:buNone/>
            </a:pPr>
            <a:r>
              <a:rPr lang="tr-TR" sz="2200" b="1" i="1" dirty="0"/>
              <a:t>Yanlı davranma algılamada etkili olan önemli bir faktördür. Daha önce nesnelerle ilgili zihinsel yapımızda mevcut bazı izlenimler varsa bunların etkisiyle yanlı davranmamız söz konusu olabilir. </a:t>
            </a:r>
            <a:endParaRPr lang="tr-TR" sz="2200" b="1" i="1" dirty="0" smtClean="0"/>
          </a:p>
          <a:p>
            <a:pPr marL="0" indent="0">
              <a:buNone/>
            </a:pPr>
            <a:r>
              <a:rPr lang="tr-TR" sz="2200" b="1" i="1" dirty="0" smtClean="0"/>
              <a:t>Örneğin</a:t>
            </a:r>
            <a:r>
              <a:rPr lang="tr-TR" sz="2200" b="1" i="1" dirty="0"/>
              <a:t>, bir kişi hakkında zihnimizde iyi izlenimler varsa onu ya da davranışlarını olumsuzluklarına rağmen) algılarken mevcut izlenimlerin etkisiyle onu olumlu değerlendirebiliriz.</a:t>
            </a:r>
          </a:p>
          <a:p>
            <a:pPr marL="0" indent="0">
              <a:buNone/>
            </a:pPr>
            <a:endParaRPr lang="tr-TR" dirty="0"/>
          </a:p>
        </p:txBody>
      </p:sp>
    </p:spTree>
    <p:extLst>
      <p:ext uri="{BB962C8B-B14F-4D97-AF65-F5344CB8AC3E}">
        <p14:creationId xmlns:p14="http://schemas.microsoft.com/office/powerpoint/2010/main" val="1919635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F93FBCA-D65D-43EA-A7CF-060A272AF435}"/>
              </a:ext>
            </a:extLst>
          </p:cNvPr>
          <p:cNvSpPr>
            <a:spLocks noGrp="1"/>
          </p:cNvSpPr>
          <p:nvPr>
            <p:ph sz="quarter" idx="4294967295"/>
          </p:nvPr>
        </p:nvSpPr>
        <p:spPr>
          <a:xfrm>
            <a:off x="913774" y="463826"/>
            <a:ext cx="10363826" cy="5923722"/>
          </a:xfrm>
          <a:prstGeom prst="rect">
            <a:avLst/>
          </a:prstGeom>
        </p:spPr>
        <p:txBody>
          <a:bodyPr>
            <a:normAutofit/>
          </a:bodyPr>
          <a:lstStyle/>
          <a:p>
            <a:pPr marL="0" indent="0">
              <a:buNone/>
            </a:pPr>
            <a:r>
              <a:rPr lang="tr-TR" b="1" i="1" dirty="0">
                <a:solidFill>
                  <a:srgbClr val="FF0000"/>
                </a:solidFill>
              </a:rPr>
              <a:t>3. YANLIŞ ÇIKARIMLARDA BULUNMA</a:t>
            </a:r>
          </a:p>
          <a:p>
            <a:pPr marL="0" indent="0">
              <a:buNone/>
            </a:pPr>
            <a:r>
              <a:rPr lang="tr-TR" b="1" i="1" dirty="0" err="1"/>
              <a:t>Insanlar</a:t>
            </a:r>
            <a:r>
              <a:rPr lang="tr-TR" b="1" i="1" dirty="0"/>
              <a:t> algılama yaparken olumlu ya da olumsuz bir özelliğe bağlı olarak iyi yada kötü çıkarımlarda bulunma eğilimi içinde olabiliyorlar. </a:t>
            </a:r>
            <a:endParaRPr lang="tr-TR" b="1" i="1" dirty="0" smtClean="0"/>
          </a:p>
          <a:p>
            <a:pPr marL="0" indent="0">
              <a:buNone/>
            </a:pPr>
            <a:r>
              <a:rPr lang="tr-TR" b="1" i="1" dirty="0" smtClean="0"/>
              <a:t>Örneğin</a:t>
            </a:r>
            <a:r>
              <a:rPr lang="tr-TR" b="1" i="1" dirty="0"/>
              <a:t>, bir kişiyi </a:t>
            </a:r>
            <a:r>
              <a:rPr lang="tr-TR" b="1" i="1" dirty="0" smtClean="0"/>
              <a:t>zeki olarak </a:t>
            </a:r>
            <a:r>
              <a:rPr lang="tr-TR" b="1" i="1" dirty="0"/>
              <a:t>tanıma onun aynı zamanda işini bilen, büyük işleri başarabilen, birlikte çalışılabilecek, </a:t>
            </a:r>
            <a:r>
              <a:rPr lang="tr-TR" b="1" i="1" dirty="0" smtClean="0"/>
              <a:t> bir </a:t>
            </a:r>
            <a:r>
              <a:rPr lang="tr-TR" b="1" i="1" dirty="0"/>
              <a:t>insan olarak; abuk-sabuk konuşan birini ise zeki olmayan, geçimsiz sağlıklı iletişim kuramayan güvenilmeyen biri olarak algılamamız gibidir. </a:t>
            </a:r>
            <a:endParaRPr lang="tr-TR" b="1" i="1" dirty="0" smtClean="0"/>
          </a:p>
          <a:p>
            <a:pPr marL="0" indent="0">
              <a:buNone/>
            </a:pPr>
            <a:r>
              <a:rPr lang="tr-TR" b="1" i="1" dirty="0" smtClean="0"/>
              <a:t>Bir </a:t>
            </a:r>
            <a:r>
              <a:rPr lang="tr-TR" b="1" i="1" dirty="0"/>
              <a:t>özelliğe dayalı olarak yapılan çıkarımlar her zaman gerçeği yansıtmayabilir. Bazen bu durumların tersi de olabilir.</a:t>
            </a:r>
          </a:p>
          <a:p>
            <a:pPr marL="0" indent="0">
              <a:buNone/>
            </a:pPr>
            <a:endParaRPr lang="tr-TR" b="1" i="1" dirty="0"/>
          </a:p>
        </p:txBody>
      </p:sp>
    </p:spTree>
    <p:extLst>
      <p:ext uri="{BB962C8B-B14F-4D97-AF65-F5344CB8AC3E}">
        <p14:creationId xmlns:p14="http://schemas.microsoft.com/office/powerpoint/2010/main" val="381474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ahta Yazı">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{2983EBD1-F0F6-C24B-84AA-92A381C4F9A0}tf10001070</Template>
  <TotalTime>91</TotalTime>
  <Words>5000</Words>
  <Application>Microsoft Office PowerPoint</Application>
  <PresentationFormat>Özel</PresentationFormat>
  <Paragraphs>323</Paragraphs>
  <Slides>48</Slides>
  <Notes>0</Notes>
  <HiddenSlides>0</HiddenSlides>
  <MMClips>0</MMClips>
  <ScaleCrop>false</ScaleCrop>
  <HeadingPairs>
    <vt:vector size="4" baseType="variant">
      <vt:variant>
        <vt:lpstr>Tema</vt:lpstr>
      </vt:variant>
      <vt:variant>
        <vt:i4>1</vt:i4>
      </vt:variant>
      <vt:variant>
        <vt:lpstr>Slayt Başlıkları</vt:lpstr>
      </vt:variant>
      <vt:variant>
        <vt:i4>48</vt:i4>
      </vt:variant>
    </vt:vector>
  </HeadingPairs>
  <TitlesOfParts>
    <vt:vector size="49" baseType="lpstr">
      <vt:lpstr>Tahta Yazı</vt:lpstr>
      <vt:lpstr>Sosyal Psikoloji</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 Üniversitesi Sosyal Psikoloji Dersi</dc:title>
  <dc:creator>Mine Tümen</dc:creator>
  <cp:lastModifiedBy>Emine Sarac</cp:lastModifiedBy>
  <cp:revision>11</cp:revision>
  <dcterms:created xsi:type="dcterms:W3CDTF">2022-03-12T12:14:11Z</dcterms:created>
  <dcterms:modified xsi:type="dcterms:W3CDTF">2024-05-06T06:23:41Z</dcterms:modified>
</cp:coreProperties>
</file>