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5" r:id="rId1"/>
    <p:sldMasterId id="2147483706" r:id="rId2"/>
  </p:sldMasterIdLst>
  <p:notesMasterIdLst>
    <p:notesMasterId r:id="rId44"/>
  </p:notesMasterIdLst>
  <p:handoutMasterIdLst>
    <p:handoutMasterId r:id="rId45"/>
  </p:handoutMasterIdLst>
  <p:sldIdLst>
    <p:sldId id="365" r:id="rId3"/>
    <p:sldId id="304" r:id="rId4"/>
    <p:sldId id="302" r:id="rId5"/>
    <p:sldId id="331" r:id="rId6"/>
    <p:sldId id="332" r:id="rId7"/>
    <p:sldId id="333" r:id="rId8"/>
    <p:sldId id="334" r:id="rId9"/>
    <p:sldId id="335" r:id="rId10"/>
    <p:sldId id="336" r:id="rId11"/>
    <p:sldId id="337" r:id="rId12"/>
    <p:sldId id="338" r:id="rId13"/>
    <p:sldId id="339" r:id="rId14"/>
    <p:sldId id="340" r:id="rId15"/>
    <p:sldId id="341" r:id="rId16"/>
    <p:sldId id="342" r:id="rId17"/>
    <p:sldId id="343" r:id="rId18"/>
    <p:sldId id="344" r:id="rId19"/>
    <p:sldId id="345" r:id="rId20"/>
    <p:sldId id="346" r:id="rId21"/>
    <p:sldId id="347" r:id="rId22"/>
    <p:sldId id="348" r:id="rId23"/>
    <p:sldId id="349" r:id="rId24"/>
    <p:sldId id="350" r:id="rId25"/>
    <p:sldId id="351" r:id="rId26"/>
    <p:sldId id="352" r:id="rId27"/>
    <p:sldId id="355" r:id="rId28"/>
    <p:sldId id="357" r:id="rId29"/>
    <p:sldId id="358" r:id="rId30"/>
    <p:sldId id="362" r:id="rId31"/>
    <p:sldId id="363" r:id="rId32"/>
    <p:sldId id="364" r:id="rId33"/>
    <p:sldId id="366" r:id="rId34"/>
    <p:sldId id="367" r:id="rId35"/>
    <p:sldId id="368" r:id="rId36"/>
    <p:sldId id="369" r:id="rId37"/>
    <p:sldId id="370" r:id="rId38"/>
    <p:sldId id="371" r:id="rId39"/>
    <p:sldId id="373" r:id="rId40"/>
    <p:sldId id="374" r:id="rId41"/>
    <p:sldId id="375" r:id="rId42"/>
    <p:sldId id="376" r:id="rId43"/>
  </p:sldIdLst>
  <p:sldSz cx="9144000" cy="6858000" type="screen4x3"/>
  <p:notesSz cx="9144000" cy="6858000"/>
  <p:custDataLst>
    <p:tags r:id="rId46"/>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6D0CC"/>
    <a:srgbClr val="FFFFCC"/>
    <a:srgbClr val="FFCC00"/>
    <a:srgbClr val="CC0000"/>
    <a:srgbClr val="000066"/>
    <a:srgbClr val="663300"/>
    <a:srgbClr val="1C1C1C"/>
    <a:srgbClr val="CC9900"/>
    <a:srgbClr val="007F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11" autoAdjust="0"/>
    <p:restoredTop sz="90255" autoAdjust="0"/>
  </p:normalViewPr>
  <p:slideViewPr>
    <p:cSldViewPr snapToGrid="0">
      <p:cViewPr varScale="1">
        <p:scale>
          <a:sx n="104" d="100"/>
          <a:sy n="104" d="100"/>
        </p:scale>
        <p:origin x="2280" y="192"/>
      </p:cViewPr>
      <p:guideLst>
        <p:guide orient="horz" pos="2160"/>
        <p:guide pos="2880"/>
      </p:guideLst>
    </p:cSldViewPr>
  </p:slideViewPr>
  <p:outlineViewPr>
    <p:cViewPr>
      <p:scale>
        <a:sx n="50" d="100"/>
        <a:sy n="50" d="100"/>
      </p:scale>
      <p:origin x="0" y="-49026"/>
    </p:cViewPr>
  </p:outlineViewPr>
  <p:notesTextViewPr>
    <p:cViewPr>
      <p:scale>
        <a:sx n="100" d="100"/>
        <a:sy n="100" d="100"/>
      </p:scale>
      <p:origin x="0" y="0"/>
    </p:cViewPr>
  </p:notesTextViewPr>
  <p:sorterViewPr>
    <p:cViewPr>
      <p:scale>
        <a:sx n="66" d="100"/>
        <a:sy n="66" d="100"/>
      </p:scale>
      <p:origin x="0" y="10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gs" Target="tags/tag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3971" name="Rectangle 3"/>
          <p:cNvSpPr>
            <a:spLocks noGrp="1" noChangeArrowheads="1"/>
          </p:cNvSpPr>
          <p:nvPr>
            <p:ph type="dt" sz="quarter"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83972" name="Rectangle 4"/>
          <p:cNvSpPr>
            <a:spLocks noGrp="1" noChangeArrowheads="1"/>
          </p:cNvSpPr>
          <p:nvPr>
            <p:ph type="ftr" sz="quarter" idx="2"/>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3973" name="Rectangle 5"/>
          <p:cNvSpPr>
            <a:spLocks noGrp="1" noChangeArrowheads="1"/>
          </p:cNvSpPr>
          <p:nvPr>
            <p:ph type="sldNum" sz="quarter" idx="3"/>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B7026F9-3819-437D-B98A-C97A0604222E}" type="slidenum">
              <a:rPr lang="en-US"/>
              <a:pPr>
                <a:defRPr/>
              </a:pPr>
              <a:t>‹#›</a:t>
            </a:fld>
            <a:endParaRPr lang="en-US"/>
          </a:p>
        </p:txBody>
      </p:sp>
    </p:spTree>
    <p:extLst>
      <p:ext uri="{BB962C8B-B14F-4D97-AF65-F5344CB8AC3E}">
        <p14:creationId xmlns:p14="http://schemas.microsoft.com/office/powerpoint/2010/main" val="4023830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1923" name="Rectangle 3"/>
          <p:cNvSpPr>
            <a:spLocks noGrp="1" noChangeArrowheads="1"/>
          </p:cNvSpPr>
          <p:nvPr>
            <p:ph type="dt"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2772"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5" name="Rectangle 5"/>
          <p:cNvSpPr>
            <a:spLocks noGrp="1" noChangeArrowheads="1"/>
          </p:cNvSpPr>
          <p:nvPr>
            <p:ph type="body" sz="quarter" idx="3"/>
          </p:nvPr>
        </p:nvSpPr>
        <p:spPr bwMode="auto">
          <a:xfrm>
            <a:off x="1219200" y="3257550"/>
            <a:ext cx="67056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26" name="Rectangle 6"/>
          <p:cNvSpPr>
            <a:spLocks noGrp="1" noChangeArrowheads="1"/>
          </p:cNvSpPr>
          <p:nvPr>
            <p:ph type="ftr" sz="quarter" idx="4"/>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1927" name="Rectangle 7"/>
          <p:cNvSpPr>
            <a:spLocks noGrp="1" noChangeArrowheads="1"/>
          </p:cNvSpPr>
          <p:nvPr>
            <p:ph type="sldNum" sz="quarter" idx="5"/>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2627243-4FD6-484B-925E-03A32A5E2EBF}" type="slidenum">
              <a:rPr lang="en-US"/>
              <a:pPr>
                <a:defRPr/>
              </a:pPr>
              <a:t>‹#›</a:t>
            </a:fld>
            <a:endParaRPr lang="en-US"/>
          </a:p>
        </p:txBody>
      </p:sp>
    </p:spTree>
    <p:extLst>
      <p:ext uri="{BB962C8B-B14F-4D97-AF65-F5344CB8AC3E}">
        <p14:creationId xmlns:p14="http://schemas.microsoft.com/office/powerpoint/2010/main" val="6496686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1</a:t>
            </a:fld>
            <a:endParaRPr lang="en-US"/>
          </a:p>
        </p:txBody>
      </p:sp>
    </p:spTree>
    <p:extLst>
      <p:ext uri="{BB962C8B-B14F-4D97-AF65-F5344CB8AC3E}">
        <p14:creationId xmlns:p14="http://schemas.microsoft.com/office/powerpoint/2010/main" val="2396987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21</a:t>
            </a:fld>
            <a:endParaRPr lang="en-US"/>
          </a:p>
        </p:txBody>
      </p:sp>
    </p:spTree>
    <p:extLst>
      <p:ext uri="{BB962C8B-B14F-4D97-AF65-F5344CB8AC3E}">
        <p14:creationId xmlns:p14="http://schemas.microsoft.com/office/powerpoint/2010/main" val="210601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22</a:t>
            </a:fld>
            <a:endParaRPr lang="en-US"/>
          </a:p>
        </p:txBody>
      </p:sp>
    </p:spTree>
    <p:extLst>
      <p:ext uri="{BB962C8B-B14F-4D97-AF65-F5344CB8AC3E}">
        <p14:creationId xmlns:p14="http://schemas.microsoft.com/office/powerpoint/2010/main" val="3515513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23</a:t>
            </a:fld>
            <a:endParaRPr lang="en-US"/>
          </a:p>
        </p:txBody>
      </p:sp>
    </p:spTree>
    <p:extLst>
      <p:ext uri="{BB962C8B-B14F-4D97-AF65-F5344CB8AC3E}">
        <p14:creationId xmlns:p14="http://schemas.microsoft.com/office/powerpoint/2010/main" val="1380548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25</a:t>
            </a:fld>
            <a:endParaRPr lang="en-US"/>
          </a:p>
        </p:txBody>
      </p:sp>
    </p:spTree>
    <p:extLst>
      <p:ext uri="{BB962C8B-B14F-4D97-AF65-F5344CB8AC3E}">
        <p14:creationId xmlns:p14="http://schemas.microsoft.com/office/powerpoint/2010/main" val="2861670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26</a:t>
            </a:fld>
            <a:endParaRPr lang="en-US"/>
          </a:p>
        </p:txBody>
      </p:sp>
    </p:spTree>
    <p:extLst>
      <p:ext uri="{BB962C8B-B14F-4D97-AF65-F5344CB8AC3E}">
        <p14:creationId xmlns:p14="http://schemas.microsoft.com/office/powerpoint/2010/main" val="3751591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FINRA was created by the 2007 merger of the NASD and the regulatory arm of the NYSE. </a:t>
            </a:r>
          </a:p>
          <a:p>
            <a:endParaRPr lang="en-IN" dirty="0"/>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30</a:t>
            </a:fld>
            <a:endParaRPr lang="en-US"/>
          </a:p>
        </p:txBody>
      </p:sp>
    </p:spTree>
    <p:extLst>
      <p:ext uri="{BB962C8B-B14F-4D97-AF65-F5344CB8AC3E}">
        <p14:creationId xmlns:p14="http://schemas.microsoft.com/office/powerpoint/2010/main" val="2649367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Level 2 ADRs are much more liquid than Level 1 offerings. </a:t>
            </a:r>
          </a:p>
          <a:p>
            <a:endParaRPr lang="en-US" altLang="en-US" dirty="0"/>
          </a:p>
          <a:p>
            <a:r>
              <a:rPr lang="en-US" altLang="en-US" dirty="0"/>
              <a:t>ADRs provide low cost diversification, but may more directly expose investors to currency and sovereign risk.</a:t>
            </a:r>
          </a:p>
          <a:p>
            <a:endParaRPr lang="en-IN" dirty="0"/>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33</a:t>
            </a:fld>
            <a:endParaRPr lang="en-US"/>
          </a:p>
        </p:txBody>
      </p:sp>
    </p:spTree>
    <p:extLst>
      <p:ext uri="{BB962C8B-B14F-4D97-AF65-F5344CB8AC3E}">
        <p14:creationId xmlns:p14="http://schemas.microsoft.com/office/powerpoint/2010/main" val="4030080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8208F50-EF34-4EFE-ABE5-924E0B99651A}" type="slidenum">
              <a:rPr lang="en-US" altLang="en-US" sz="1200" smtClean="0"/>
              <a:pPr/>
              <a:t>2</a:t>
            </a:fld>
            <a:endParaRPr lang="en-US" alt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280F806-F5DA-4B98-ADAE-BE6477EEB642}" type="slidenum">
              <a:rPr lang="en-US" altLang="en-US" sz="1200" smtClean="0"/>
              <a:pPr/>
              <a:t>3</a:t>
            </a:fld>
            <a:endParaRPr lang="en-US" alt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Under the government’s Capital Purchase Program (a part of TARP), the government injected capital into firms and received cumulative preferred stock in return paying a 5% cumulative dividend for five years then a 9% dividend afterwards. </a:t>
            </a:r>
          </a:p>
          <a:p>
            <a:endParaRPr lang="en-US" altLang="en-US" dirty="0"/>
          </a:p>
          <a:p>
            <a:endParaRPr lang="en-IN" dirty="0"/>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7</a:t>
            </a:fld>
            <a:endParaRPr lang="en-US"/>
          </a:p>
        </p:txBody>
      </p:sp>
    </p:spTree>
    <p:extLst>
      <p:ext uri="{BB962C8B-B14F-4D97-AF65-F5344CB8AC3E}">
        <p14:creationId xmlns:p14="http://schemas.microsoft.com/office/powerpoint/2010/main" val="2277275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14</a:t>
            </a:fld>
            <a:endParaRPr lang="en-US"/>
          </a:p>
        </p:txBody>
      </p:sp>
    </p:spTree>
    <p:extLst>
      <p:ext uri="{BB962C8B-B14F-4D97-AF65-F5344CB8AC3E}">
        <p14:creationId xmlns:p14="http://schemas.microsoft.com/office/powerpoint/2010/main" val="543981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15</a:t>
            </a:fld>
            <a:endParaRPr lang="en-US"/>
          </a:p>
        </p:txBody>
      </p:sp>
    </p:spTree>
    <p:extLst>
      <p:ext uri="{BB962C8B-B14F-4D97-AF65-F5344CB8AC3E}">
        <p14:creationId xmlns:p14="http://schemas.microsoft.com/office/powerpoint/2010/main" val="3308828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Note that if the security makes semiannual or monthly payments then the cash flow, the interest rate and the number of periods must be adjusted to reflect the payment frequency.</a:t>
            </a:r>
          </a:p>
          <a:p>
            <a:endParaRPr lang="en-IN" dirty="0"/>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16</a:t>
            </a:fld>
            <a:endParaRPr lang="en-US"/>
          </a:p>
        </p:txBody>
      </p:sp>
    </p:spTree>
    <p:extLst>
      <p:ext uri="{BB962C8B-B14F-4D97-AF65-F5344CB8AC3E}">
        <p14:creationId xmlns:p14="http://schemas.microsoft.com/office/powerpoint/2010/main" val="1522062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17</a:t>
            </a:fld>
            <a:endParaRPr lang="en-US"/>
          </a:p>
        </p:txBody>
      </p:sp>
    </p:spTree>
    <p:extLst>
      <p:ext uri="{BB962C8B-B14F-4D97-AF65-F5344CB8AC3E}">
        <p14:creationId xmlns:p14="http://schemas.microsoft.com/office/powerpoint/2010/main" val="3045452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02627243-4FD6-484B-925E-03A32A5E2EBF}" type="slidenum">
              <a:rPr lang="en-US" smtClean="0"/>
              <a:pPr>
                <a:defRPr/>
              </a:pPr>
              <a:t>19</a:t>
            </a:fld>
            <a:endParaRPr lang="en-US"/>
          </a:p>
        </p:txBody>
      </p:sp>
    </p:spTree>
    <p:extLst>
      <p:ext uri="{BB962C8B-B14F-4D97-AF65-F5344CB8AC3E}">
        <p14:creationId xmlns:p14="http://schemas.microsoft.com/office/powerpoint/2010/main" val="1865679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1"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a:t>Click to edit Master title style</a:t>
            </a:r>
          </a:p>
        </p:txBody>
      </p:sp>
      <p:sp>
        <p:nvSpPr>
          <p:cNvPr id="7373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US" altLang="en-US" noProof="0"/>
              <a:t>Click to edit Master subtitle style</a:t>
            </a:r>
          </a:p>
        </p:txBody>
      </p:sp>
      <p:sp>
        <p:nvSpPr>
          <p:cNvPr id="39" name="Rectangle 5"/>
          <p:cNvSpPr>
            <a:spLocks noGrp="1" noChangeArrowheads="1"/>
          </p:cNvSpPr>
          <p:nvPr>
            <p:ph type="dt" sz="half" idx="10"/>
          </p:nvPr>
        </p:nvSpPr>
        <p:spPr/>
        <p:txBody>
          <a:bodyPr/>
          <a:lstStyle>
            <a:lvl1pPr>
              <a:defRPr/>
            </a:lvl1pPr>
          </a:lstStyle>
          <a:p>
            <a:pPr>
              <a:defRPr/>
            </a:pPr>
            <a:fld id="{A8EE6CD8-3A85-4EF3-B6D7-960AABFA58CC}" type="datetime1">
              <a:rPr lang="en-US" smtClean="0"/>
              <a:t>5/7/21</a:t>
            </a:fld>
            <a:endParaRPr lang="en-US" altLang="en-US"/>
          </a:p>
        </p:txBody>
      </p:sp>
      <p:sp>
        <p:nvSpPr>
          <p:cNvPr id="43" name="Content Placeholder 2"/>
          <p:cNvSpPr txBox="1">
            <a:spLocks/>
          </p:cNvSpPr>
          <p:nvPr userDrawn="1"/>
        </p:nvSpPr>
        <p:spPr>
          <a:xfrm>
            <a:off x="3632200" y="6501383"/>
            <a:ext cx="1879600" cy="216745"/>
          </a:xfrm>
          <a:prstGeom prst="rect">
            <a:avLst/>
          </a:prstGeom>
        </p:spPr>
        <p:txBody>
          <a:bodyPr/>
          <a:lstStyle>
            <a:lvl1pPr marL="0" marR="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defRPr sz="900">
                <a:solidFill>
                  <a:schemeClr val="tx1"/>
                </a:solidFill>
                <a:latin typeface="Calibri" panose="020F0502020204030204" pitchFamily="34" charset="0"/>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algn="l"/>
            <a:r>
              <a:rPr lang="en-US" altLang="en-US" kern="0" dirty="0"/>
              <a:t>© 2019 McGraw-Hill Education. </a:t>
            </a:r>
            <a:endParaRPr lang="en-IN" kern="0" dirty="0"/>
          </a:p>
        </p:txBody>
      </p:sp>
      <p:sp>
        <p:nvSpPr>
          <p:cNvPr id="40"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pPr>
              <a:defRPr/>
            </a:pPr>
            <a:r>
              <a:rPr lang="en-US" altLang="en-US" dirty="0"/>
              <a:t>1-</a:t>
            </a:r>
            <a:fld id="{CB4170C2-2BCD-4EE9-940C-15A2525D2C19}" type="slidenum">
              <a:rPr lang="en-US" altLang="en-US"/>
              <a:pPr>
                <a:defRPr/>
              </a:pPr>
              <a:t>‹#›</a:t>
            </a:fld>
            <a:endParaRPr lang="en-US" altLang="en-US" dirty="0"/>
          </a:p>
        </p:txBody>
      </p:sp>
    </p:spTree>
    <p:extLst>
      <p:ext uri="{BB962C8B-B14F-4D97-AF65-F5344CB8AC3E}">
        <p14:creationId xmlns:p14="http://schemas.microsoft.com/office/powerpoint/2010/main" val="3794732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F51A4DF8-EAFB-49B4-9EB3-55043A523936}" type="datetime1">
              <a:rPr lang="en-US" smtClean="0"/>
              <a:t>5/7/21</a:t>
            </a:fld>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r>
              <a:rPr lang="en-US" altLang="en-US"/>
              <a:t>1-</a:t>
            </a:r>
            <a:fld id="{785CE35C-1C9F-4188-92C1-63770C0A2671}" type="slidenum">
              <a:rPr lang="en-US" altLang="en-US"/>
              <a:pPr>
                <a:defRPr/>
              </a:pPr>
              <a:t>‹#›</a:t>
            </a:fld>
            <a:endParaRPr lang="en-US" altLang="en-US"/>
          </a:p>
        </p:txBody>
      </p:sp>
    </p:spTree>
    <p:extLst>
      <p:ext uri="{BB962C8B-B14F-4D97-AF65-F5344CB8AC3E}">
        <p14:creationId xmlns:p14="http://schemas.microsoft.com/office/powerpoint/2010/main" val="2606636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7B99B8B7-6F7B-498F-936D-774738C236D7}" type="datetime1">
              <a:rPr lang="en-US" smtClean="0"/>
              <a:t>5/7/21</a:t>
            </a:fld>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a:t>1-</a:t>
            </a:r>
            <a:fld id="{E937DF0A-01D5-43B5-86A9-B4D1563225DD}" type="slidenum">
              <a:rPr lang="en-US" altLang="en-US"/>
              <a:pPr>
                <a:defRPr/>
              </a:pPr>
              <a:t>‹#›</a:t>
            </a:fld>
            <a:endParaRPr lang="en-US" altLang="en-US"/>
          </a:p>
        </p:txBody>
      </p:sp>
    </p:spTree>
    <p:extLst>
      <p:ext uri="{BB962C8B-B14F-4D97-AF65-F5344CB8AC3E}">
        <p14:creationId xmlns:p14="http://schemas.microsoft.com/office/powerpoint/2010/main" val="2931499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6BC56C6F-6700-4DEC-9A1C-B476918AC338}" type="datetime1">
              <a:rPr lang="en-US" smtClean="0"/>
              <a:t>5/7/21</a:t>
            </a:fld>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a:t>1-</a:t>
            </a:r>
            <a:fld id="{DE53716D-4E9B-4CE0-B041-3AE37BD64244}" type="slidenum">
              <a:rPr lang="en-US" altLang="en-US"/>
              <a:pPr>
                <a:defRPr/>
              </a:pPr>
              <a:t>‹#›</a:t>
            </a:fld>
            <a:endParaRPr lang="en-US" altLang="en-US"/>
          </a:p>
        </p:txBody>
      </p:sp>
    </p:spTree>
    <p:extLst>
      <p:ext uri="{BB962C8B-B14F-4D97-AF65-F5344CB8AC3E}">
        <p14:creationId xmlns:p14="http://schemas.microsoft.com/office/powerpoint/2010/main" val="2604831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A6FD5B3E-5E5C-4A5A-9EBA-8C476FC603A6}" type="datetime1">
              <a:rPr lang="en-US" smtClean="0"/>
              <a:t>5/7/21</a:t>
            </a:fld>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a:t>1-</a:t>
            </a:r>
            <a:fld id="{27B36733-6429-48EB-8343-85CD06A58780}" type="slidenum">
              <a:rPr lang="en-US" altLang="en-US"/>
              <a:pPr>
                <a:defRPr/>
              </a:pPr>
              <a:t>‹#›</a:t>
            </a:fld>
            <a:endParaRPr lang="en-US" altLang="en-US"/>
          </a:p>
        </p:txBody>
      </p:sp>
    </p:spTree>
    <p:extLst>
      <p:ext uri="{BB962C8B-B14F-4D97-AF65-F5344CB8AC3E}">
        <p14:creationId xmlns:p14="http://schemas.microsoft.com/office/powerpoint/2010/main" val="149819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935E067A-E675-4BE3-994F-0464D73E4233}" type="datetime1">
              <a:rPr lang="en-US" smtClean="0"/>
              <a:t>5/7/21</a:t>
            </a:fld>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a:t>1-</a:t>
            </a:r>
            <a:fld id="{4694F11F-2697-4F92-A2C8-1AA177B73216}" type="slidenum">
              <a:rPr lang="en-US" altLang="en-US"/>
              <a:pPr>
                <a:defRPr/>
              </a:pPr>
              <a:t>‹#›</a:t>
            </a:fld>
            <a:endParaRPr lang="en-US" altLang="en-US"/>
          </a:p>
        </p:txBody>
      </p:sp>
    </p:spTree>
    <p:extLst>
      <p:ext uri="{BB962C8B-B14F-4D97-AF65-F5344CB8AC3E}">
        <p14:creationId xmlns:p14="http://schemas.microsoft.com/office/powerpoint/2010/main" val="2493102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1"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a:t>Click to edit Master title style</a:t>
            </a:r>
          </a:p>
        </p:txBody>
      </p:sp>
      <p:sp>
        <p:nvSpPr>
          <p:cNvPr id="7373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US" altLang="en-US" noProof="0"/>
              <a:t>Click to edit Master subtitle style</a:t>
            </a:r>
          </a:p>
        </p:txBody>
      </p:sp>
      <p:sp>
        <p:nvSpPr>
          <p:cNvPr id="39" name="Rectangle 5"/>
          <p:cNvSpPr>
            <a:spLocks noGrp="1" noChangeArrowheads="1"/>
          </p:cNvSpPr>
          <p:nvPr>
            <p:ph type="dt" sz="half" idx="10"/>
          </p:nvPr>
        </p:nvSpPr>
        <p:spPr/>
        <p:txBody>
          <a:bodyPr/>
          <a:lstStyle>
            <a:lvl1pPr>
              <a:defRPr/>
            </a:lvl1pPr>
          </a:lstStyle>
          <a:p>
            <a:pPr>
              <a:defRPr/>
            </a:pPr>
            <a:fld id="{968579D8-7814-496C-BD75-2029FFA186E2}" type="datetime1">
              <a:rPr lang="en-US" smtClean="0"/>
              <a:t>5/7/21</a:t>
            </a:fld>
            <a:endParaRPr lang="en-US" altLang="en-US"/>
          </a:p>
        </p:txBody>
      </p:sp>
      <p:sp>
        <p:nvSpPr>
          <p:cNvPr id="3" name="Content Placeholder 2"/>
          <p:cNvSpPr>
            <a:spLocks noGrp="1"/>
          </p:cNvSpPr>
          <p:nvPr>
            <p:ph sz="quarter" idx="11"/>
          </p:nvPr>
        </p:nvSpPr>
        <p:spPr>
          <a:xfrm>
            <a:off x="2590800" y="6248400"/>
            <a:ext cx="4724400" cy="457200"/>
          </a:xfrm>
        </p:spPr>
        <p:txBody>
          <a:bodyPr/>
          <a:lstStyle/>
          <a:p>
            <a:pPr lvl="0"/>
            <a:endParaRPr lang="en-IN" dirty="0"/>
          </a:p>
        </p:txBody>
      </p:sp>
      <p:sp>
        <p:nvSpPr>
          <p:cNvPr id="40" name="Slide Number Placeholder 5"/>
          <p:cNvSpPr>
            <a:spLocks noGrp="1"/>
          </p:cNvSpPr>
          <p:nvPr>
            <p:ph type="sldNum" sz="quarter" idx="12"/>
          </p:nvPr>
        </p:nvSpPr>
        <p:spPr>
          <a:xfrm>
            <a:off x="8144435" y="6483260"/>
            <a:ext cx="984019" cy="365125"/>
          </a:xfrm>
        </p:spPr>
        <p:txBody>
          <a:bodyPr/>
          <a:lstStyle/>
          <a:p>
            <a:pPr>
              <a:defRPr/>
            </a:pPr>
            <a:r>
              <a:rPr lang="en-US" altLang="en-US" dirty="0"/>
              <a:t>Ch. 1     </a:t>
            </a:r>
            <a:fld id="{0FD03E7E-EA82-497A-8F5F-7A09E0EB97C0}" type="slidenum">
              <a:rPr lang="en-US" altLang="en-US" smtClean="0"/>
              <a:pPr>
                <a:defRPr/>
              </a:pPr>
              <a:t>‹#›</a:t>
            </a:fld>
            <a:endParaRPr lang="en-US" altLang="en-US" dirty="0"/>
          </a:p>
        </p:txBody>
      </p:sp>
      <p:sp>
        <p:nvSpPr>
          <p:cNvPr id="38" name="Content Placeholder 37"/>
          <p:cNvSpPr>
            <a:spLocks noGrp="1"/>
          </p:cNvSpPr>
          <p:nvPr>
            <p:ph sz="quarter" idx="13" hasCustomPrompt="1"/>
          </p:nvPr>
        </p:nvSpPr>
        <p:spPr>
          <a:xfrm>
            <a:off x="7777163" y="5627688"/>
            <a:ext cx="1270000" cy="403225"/>
          </a:xfrm>
        </p:spPr>
        <p:txBody>
          <a:bodyPr/>
          <a:lstStyle>
            <a:lvl1pPr marL="0" marR="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defRPr sz="1200">
                <a:latin typeface="Calibri" panose="020F0502020204030204" pitchFamily="34" charset="0"/>
              </a:defRPr>
            </a:lvl1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defRPr/>
            </a:pPr>
            <a:r>
              <a:rPr lang="en-US" altLang="en-US" dirty="0"/>
              <a:t>Ch. 1     </a:t>
            </a:r>
            <a:fld id="{0FD03E7E-EA82-497A-8F5F-7A09E0EB97C0}" type="slidenum">
              <a:rPr lang="en-US" altLang="en-US" smtClean="0"/>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defRPr/>
              </a:pPr>
              <a:t>‹#›</a:t>
            </a:fld>
            <a:endParaRPr lang="en-IN" dirty="0"/>
          </a:p>
        </p:txBody>
      </p:sp>
    </p:spTree>
    <p:extLst>
      <p:ext uri="{BB962C8B-B14F-4D97-AF65-F5344CB8AC3E}">
        <p14:creationId xmlns:p14="http://schemas.microsoft.com/office/powerpoint/2010/main" val="2486937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6CDDE376-442C-4DB8-AE98-8DFBCFFAD7AA}" type="datetime1">
              <a:rPr lang="en-US" smtClean="0"/>
              <a:t>5/7/21</a:t>
            </a:fld>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a:t>1-</a:t>
            </a:r>
            <a:fld id="{4773FF61-F4E9-4123-B6AF-201BC82A0194}" type="slidenum">
              <a:rPr lang="en-US" altLang="en-US"/>
              <a:pPr>
                <a:defRPr/>
              </a:pPr>
              <a:t>‹#›</a:t>
            </a:fld>
            <a:endParaRPr lang="en-US" altLang="en-US"/>
          </a:p>
        </p:txBody>
      </p:sp>
      <p:sp>
        <p:nvSpPr>
          <p:cNvPr id="7" name="Content Placeholder 37"/>
          <p:cNvSpPr>
            <a:spLocks noGrp="1"/>
          </p:cNvSpPr>
          <p:nvPr>
            <p:ph sz="quarter" idx="13" hasCustomPrompt="1"/>
          </p:nvPr>
        </p:nvSpPr>
        <p:spPr>
          <a:xfrm>
            <a:off x="7777163" y="5627688"/>
            <a:ext cx="1270000" cy="403225"/>
          </a:xfrm>
        </p:spPr>
        <p:txBody>
          <a:bodyPr/>
          <a:lstStyle>
            <a:lvl1pPr marL="0" marR="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defRPr sz="1200">
                <a:latin typeface="Calibri" panose="020F0502020204030204" pitchFamily="34" charset="0"/>
              </a:defRPr>
            </a:lvl1p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defRPr/>
            </a:pPr>
            <a:r>
              <a:rPr lang="en-US" altLang="en-US" dirty="0"/>
              <a:t>Ch. 1     </a:t>
            </a:r>
            <a:fld id="{0FD03E7E-EA82-497A-8F5F-7A09E0EB97C0}" type="slidenum">
              <a:rPr lang="en-US" altLang="en-US" smtClean="0"/>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defRPr/>
              </a:pPr>
              <a:t>‹#›</a:t>
            </a:fld>
            <a:endParaRPr lang="en-IN" dirty="0"/>
          </a:p>
        </p:txBody>
      </p:sp>
    </p:spTree>
    <p:extLst>
      <p:ext uri="{BB962C8B-B14F-4D97-AF65-F5344CB8AC3E}">
        <p14:creationId xmlns:p14="http://schemas.microsoft.com/office/powerpoint/2010/main" val="1927718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57200" y="1719263"/>
            <a:ext cx="8229600" cy="1040870"/>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dt" sz="half" idx="10"/>
          </p:nvPr>
        </p:nvSpPr>
        <p:spPr>
          <a:ln/>
        </p:spPr>
        <p:txBody>
          <a:bodyPr/>
          <a:lstStyle>
            <a:lvl1pPr>
              <a:defRPr/>
            </a:lvl1pPr>
          </a:lstStyle>
          <a:p>
            <a:pPr>
              <a:defRPr/>
            </a:pPr>
            <a:fld id="{6F6C6CE8-6F67-4557-9AA1-9337729D1CB5}" type="datetime1">
              <a:rPr lang="en-US" smtClean="0"/>
              <a:t>5/7/21</a:t>
            </a:fld>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a:t>1-</a:t>
            </a:r>
            <a:fld id="{4773FF61-F4E9-4123-B6AF-201BC82A0194}" type="slidenum">
              <a:rPr lang="en-US" altLang="en-US"/>
              <a:pPr>
                <a:defRPr/>
              </a:pPr>
              <a:t>‹#›</a:t>
            </a:fld>
            <a:endParaRPr lang="en-US" altLang="en-US"/>
          </a:p>
        </p:txBody>
      </p:sp>
      <p:sp>
        <p:nvSpPr>
          <p:cNvPr id="7" name="Content Placeholder 2"/>
          <p:cNvSpPr>
            <a:spLocks noGrp="1"/>
          </p:cNvSpPr>
          <p:nvPr>
            <p:ph idx="13"/>
          </p:nvPr>
        </p:nvSpPr>
        <p:spPr>
          <a:xfrm>
            <a:off x="465661" y="2929995"/>
            <a:ext cx="8229600" cy="1040870"/>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4"/>
          </p:nvPr>
        </p:nvSpPr>
        <p:spPr>
          <a:xfrm>
            <a:off x="474131" y="4115331"/>
            <a:ext cx="8229600" cy="1040870"/>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5062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57200" y="1719263"/>
            <a:ext cx="8229600" cy="1040870"/>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dt" sz="half" idx="10"/>
          </p:nvPr>
        </p:nvSpPr>
        <p:spPr>
          <a:ln/>
        </p:spPr>
        <p:txBody>
          <a:bodyPr/>
          <a:lstStyle>
            <a:lvl1pPr>
              <a:defRPr/>
            </a:lvl1pPr>
          </a:lstStyle>
          <a:p>
            <a:pPr>
              <a:defRPr/>
            </a:pPr>
            <a:fld id="{5599F35B-0C38-4F7C-AA8E-F62707958314}" type="datetime1">
              <a:rPr lang="en-US" smtClean="0"/>
              <a:t>5/7/21</a:t>
            </a:fld>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a:t>1-</a:t>
            </a:r>
            <a:fld id="{4773FF61-F4E9-4123-B6AF-201BC82A0194}" type="slidenum">
              <a:rPr lang="en-US" altLang="en-US"/>
              <a:pPr>
                <a:defRPr/>
              </a:pPr>
              <a:t>‹#›</a:t>
            </a:fld>
            <a:endParaRPr lang="en-US" altLang="en-US"/>
          </a:p>
        </p:txBody>
      </p:sp>
      <p:sp>
        <p:nvSpPr>
          <p:cNvPr id="7" name="Content Placeholder 2"/>
          <p:cNvSpPr>
            <a:spLocks noGrp="1"/>
          </p:cNvSpPr>
          <p:nvPr>
            <p:ph idx="13"/>
          </p:nvPr>
        </p:nvSpPr>
        <p:spPr>
          <a:xfrm>
            <a:off x="465661" y="2929995"/>
            <a:ext cx="8229600" cy="1040870"/>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4"/>
          </p:nvPr>
        </p:nvSpPr>
        <p:spPr>
          <a:xfrm>
            <a:off x="474131" y="4115331"/>
            <a:ext cx="8229600" cy="790574"/>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5"/>
          </p:nvPr>
        </p:nvSpPr>
        <p:spPr>
          <a:xfrm>
            <a:off x="474131" y="5050371"/>
            <a:ext cx="8229600" cy="790574"/>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18493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57200" y="1719263"/>
            <a:ext cx="8229600" cy="448204"/>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r>
              <a:rPr lang="en-US"/>
              <a:t>	</a:t>
            </a:r>
            <a:fld id="{348D7F21-5165-4EF2-9025-5AF8FDEFB99F}" type="datetime1">
              <a:rPr lang="en-US" smtClean="0"/>
              <a:t>5/7/21</a:t>
            </a:fld>
            <a:endParaRPr lang="en-US" altLang="en-US" dirty="0"/>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a:t>1-</a:t>
            </a:r>
            <a:fld id="{4773FF61-F4E9-4123-B6AF-201BC82A0194}" type="slidenum">
              <a:rPr lang="en-US" altLang="en-US"/>
              <a:pPr>
                <a:defRPr/>
              </a:pPr>
              <a:t>‹#›</a:t>
            </a:fld>
            <a:endParaRPr lang="en-US" altLang="en-US"/>
          </a:p>
        </p:txBody>
      </p:sp>
      <p:sp>
        <p:nvSpPr>
          <p:cNvPr id="7" name="Content Placeholder 2"/>
          <p:cNvSpPr>
            <a:spLocks noGrp="1"/>
          </p:cNvSpPr>
          <p:nvPr>
            <p:ph idx="13"/>
          </p:nvPr>
        </p:nvSpPr>
        <p:spPr>
          <a:xfrm>
            <a:off x="465661" y="2227261"/>
            <a:ext cx="8229600" cy="435507"/>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
        <p:nvSpPr>
          <p:cNvPr id="8" name="Content Placeholder 2"/>
          <p:cNvSpPr>
            <a:spLocks noGrp="1"/>
          </p:cNvSpPr>
          <p:nvPr>
            <p:ph idx="14"/>
          </p:nvPr>
        </p:nvSpPr>
        <p:spPr>
          <a:xfrm>
            <a:off x="474131" y="2794530"/>
            <a:ext cx="8229600" cy="490536"/>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
        <p:nvSpPr>
          <p:cNvPr id="9" name="Content Placeholder 2"/>
          <p:cNvSpPr>
            <a:spLocks noGrp="1"/>
          </p:cNvSpPr>
          <p:nvPr>
            <p:ph idx="15"/>
          </p:nvPr>
        </p:nvSpPr>
        <p:spPr>
          <a:xfrm>
            <a:off x="482596" y="3412596"/>
            <a:ext cx="8229600" cy="490536"/>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
        <p:nvSpPr>
          <p:cNvPr id="10" name="Content Placeholder 2"/>
          <p:cNvSpPr>
            <a:spLocks noGrp="1"/>
          </p:cNvSpPr>
          <p:nvPr>
            <p:ph idx="16"/>
          </p:nvPr>
        </p:nvSpPr>
        <p:spPr>
          <a:xfrm>
            <a:off x="474128" y="4022194"/>
            <a:ext cx="8229600" cy="490536"/>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
        <p:nvSpPr>
          <p:cNvPr id="11" name="Content Placeholder 2"/>
          <p:cNvSpPr>
            <a:spLocks noGrp="1"/>
          </p:cNvSpPr>
          <p:nvPr>
            <p:ph idx="17"/>
          </p:nvPr>
        </p:nvSpPr>
        <p:spPr>
          <a:xfrm>
            <a:off x="474129" y="4589468"/>
            <a:ext cx="8229600" cy="490536"/>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
        <p:nvSpPr>
          <p:cNvPr id="12" name="Content Placeholder 2"/>
          <p:cNvSpPr>
            <a:spLocks noGrp="1"/>
          </p:cNvSpPr>
          <p:nvPr>
            <p:ph idx="18"/>
          </p:nvPr>
        </p:nvSpPr>
        <p:spPr>
          <a:xfrm>
            <a:off x="474127" y="5156741"/>
            <a:ext cx="8229600" cy="490536"/>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Tree>
    <p:extLst>
      <p:ext uri="{BB962C8B-B14F-4D97-AF65-F5344CB8AC3E}">
        <p14:creationId xmlns:p14="http://schemas.microsoft.com/office/powerpoint/2010/main" val="156949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3336C51D-477A-4982-B354-46C647DD8DD5}" type="datetime1">
              <a:rPr lang="en-US" smtClean="0"/>
              <a:t>5/7/21</a:t>
            </a:fld>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4773FF61-F4E9-4123-B6AF-201BC82A0194}" type="slidenum">
              <a:rPr lang="en-US" altLang="en-US"/>
              <a:pPr>
                <a:defRPr/>
              </a:pPr>
              <a:t>‹#›</a:t>
            </a:fld>
            <a:endParaRPr lang="en-US" altLang="en-US" dirty="0"/>
          </a:p>
        </p:txBody>
      </p:sp>
    </p:spTree>
    <p:extLst>
      <p:ext uri="{BB962C8B-B14F-4D97-AF65-F5344CB8AC3E}">
        <p14:creationId xmlns:p14="http://schemas.microsoft.com/office/powerpoint/2010/main" val="3045891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882612FA-DA35-4830-9D47-6DD728CF6779}" type="datetime1">
              <a:rPr lang="en-US" smtClean="0"/>
              <a:t>5/7/21</a:t>
            </a:fld>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a:t>1-</a:t>
            </a:r>
            <a:fld id="{B8643C53-5634-46E8-9866-13612EB8B71C}" type="slidenum">
              <a:rPr lang="en-US" altLang="en-US"/>
              <a:pPr>
                <a:defRPr/>
              </a:pPr>
              <a:t>‹#›</a:t>
            </a:fld>
            <a:endParaRPr lang="en-US" altLang="en-US"/>
          </a:p>
        </p:txBody>
      </p:sp>
    </p:spTree>
    <p:extLst>
      <p:ext uri="{BB962C8B-B14F-4D97-AF65-F5344CB8AC3E}">
        <p14:creationId xmlns:p14="http://schemas.microsoft.com/office/powerpoint/2010/main" val="60619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C50785EA-B523-4D38-B227-E32B79E66F48}" type="datetime1">
              <a:rPr lang="en-US" smtClean="0"/>
              <a:t>5/7/21</a:t>
            </a:fld>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a:t>1-</a:t>
            </a:r>
            <a:fld id="{7905E196-56C6-4301-8665-BC2965E2E4F7}" type="slidenum">
              <a:rPr lang="en-US" altLang="en-US"/>
              <a:pPr>
                <a:defRPr/>
              </a:pPr>
              <a:t>‹#›</a:t>
            </a:fld>
            <a:endParaRPr lang="en-US" altLang="en-US"/>
          </a:p>
        </p:txBody>
      </p:sp>
    </p:spTree>
    <p:extLst>
      <p:ext uri="{BB962C8B-B14F-4D97-AF65-F5344CB8AC3E}">
        <p14:creationId xmlns:p14="http://schemas.microsoft.com/office/powerpoint/2010/main" val="1744860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ACFE098F-2D88-4378-85BB-A0F356B08613}" type="datetime1">
              <a:rPr lang="en-US" smtClean="0"/>
              <a:t>5/7/21</a:t>
            </a:fld>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r>
              <a:rPr lang="en-US" altLang="en-US"/>
              <a:t>1-</a:t>
            </a:r>
            <a:fld id="{83911F2D-A79E-49A4-B269-8A3F2982665A}" type="slidenum">
              <a:rPr lang="en-US" altLang="en-US"/>
              <a:pPr>
                <a:defRPr/>
              </a:pPr>
              <a:t>‹#›</a:t>
            </a:fld>
            <a:endParaRPr lang="en-US" altLang="en-US"/>
          </a:p>
        </p:txBody>
      </p:sp>
    </p:spTree>
    <p:extLst>
      <p:ext uri="{BB962C8B-B14F-4D97-AF65-F5344CB8AC3E}">
        <p14:creationId xmlns:p14="http://schemas.microsoft.com/office/powerpoint/2010/main" val="3048629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5C385D90-234A-4400-9D78-66F8B0FF041B}" type="datetime1">
              <a:rPr lang="en-US" smtClean="0"/>
              <a:t>5/7/21</a:t>
            </a:fld>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r>
              <a:rPr lang="en-US" altLang="en-US"/>
              <a:t>1-</a:t>
            </a:r>
            <a:fld id="{4764DE9E-DF0F-4589-A115-EE7338EDF10A}" type="slidenum">
              <a:rPr lang="en-US" altLang="en-US"/>
              <a:pPr>
                <a:defRPr/>
              </a:pPr>
              <a:t>‹#›</a:t>
            </a:fld>
            <a:endParaRPr lang="en-US" altLang="en-US"/>
          </a:p>
        </p:txBody>
      </p:sp>
    </p:spTree>
    <p:extLst>
      <p:ext uri="{BB962C8B-B14F-4D97-AF65-F5344CB8AC3E}">
        <p14:creationId xmlns:p14="http://schemas.microsoft.com/office/powerpoint/2010/main" val="17771739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4BF20C94-B83B-4032-9D65-2E2656010871}" type="datetime1">
              <a:rPr lang="en-US" smtClean="0"/>
              <a:t>5/7/21</a:t>
            </a:fld>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r>
              <a:rPr lang="en-US" altLang="en-US"/>
              <a:t>1-</a:t>
            </a:r>
            <a:fld id="{785CE35C-1C9F-4188-92C1-63770C0A2671}" type="slidenum">
              <a:rPr lang="en-US" altLang="en-US"/>
              <a:pPr>
                <a:defRPr/>
              </a:pPr>
              <a:t>‹#›</a:t>
            </a:fld>
            <a:endParaRPr lang="en-US" altLang="en-US"/>
          </a:p>
        </p:txBody>
      </p:sp>
    </p:spTree>
    <p:extLst>
      <p:ext uri="{BB962C8B-B14F-4D97-AF65-F5344CB8AC3E}">
        <p14:creationId xmlns:p14="http://schemas.microsoft.com/office/powerpoint/2010/main" val="3727404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47AF1951-FFE7-42DA-8F73-7DCD1423DD64}" type="datetime1">
              <a:rPr lang="en-US" smtClean="0"/>
              <a:t>5/7/21</a:t>
            </a:fld>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a:t>1-</a:t>
            </a:r>
            <a:fld id="{E937DF0A-01D5-43B5-86A9-B4D1563225DD}" type="slidenum">
              <a:rPr lang="en-US" altLang="en-US"/>
              <a:pPr>
                <a:defRPr/>
              </a:pPr>
              <a:t>‹#›</a:t>
            </a:fld>
            <a:endParaRPr lang="en-US" altLang="en-US"/>
          </a:p>
        </p:txBody>
      </p:sp>
    </p:spTree>
    <p:extLst>
      <p:ext uri="{BB962C8B-B14F-4D97-AF65-F5344CB8AC3E}">
        <p14:creationId xmlns:p14="http://schemas.microsoft.com/office/powerpoint/2010/main" val="24167633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4F01F008-49E2-4B55-A389-C5677A6EA0B8}" type="datetime1">
              <a:rPr lang="en-US" smtClean="0"/>
              <a:t>5/7/21</a:t>
            </a:fld>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a:t>1-</a:t>
            </a:r>
            <a:fld id="{DE53716D-4E9B-4CE0-B041-3AE37BD64244}" type="slidenum">
              <a:rPr lang="en-US" altLang="en-US"/>
              <a:pPr>
                <a:defRPr/>
              </a:pPr>
              <a:t>‹#›</a:t>
            </a:fld>
            <a:endParaRPr lang="en-US" altLang="en-US"/>
          </a:p>
        </p:txBody>
      </p:sp>
    </p:spTree>
    <p:extLst>
      <p:ext uri="{BB962C8B-B14F-4D97-AF65-F5344CB8AC3E}">
        <p14:creationId xmlns:p14="http://schemas.microsoft.com/office/powerpoint/2010/main" val="42739351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B8FA724E-914D-47E3-8B53-97A6F747E60C}" type="datetime1">
              <a:rPr lang="en-US" smtClean="0"/>
              <a:t>5/7/21</a:t>
            </a:fld>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a:t>1-</a:t>
            </a:r>
            <a:fld id="{27B36733-6429-48EB-8343-85CD06A58780}" type="slidenum">
              <a:rPr lang="en-US" altLang="en-US"/>
              <a:pPr>
                <a:defRPr/>
              </a:pPr>
              <a:t>‹#›</a:t>
            </a:fld>
            <a:endParaRPr lang="en-US" altLang="en-US"/>
          </a:p>
        </p:txBody>
      </p:sp>
    </p:spTree>
    <p:extLst>
      <p:ext uri="{BB962C8B-B14F-4D97-AF65-F5344CB8AC3E}">
        <p14:creationId xmlns:p14="http://schemas.microsoft.com/office/powerpoint/2010/main" val="39264578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27F3065F-181E-4B63-9177-FDFB9A10E446}" type="datetime1">
              <a:rPr lang="en-US" smtClean="0"/>
              <a:t>5/7/21</a:t>
            </a:fld>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a:t>1-</a:t>
            </a:r>
            <a:fld id="{4694F11F-2697-4F92-A2C8-1AA177B73216}" type="slidenum">
              <a:rPr lang="en-US" altLang="en-US"/>
              <a:pPr>
                <a:defRPr/>
              </a:pPr>
              <a:t>‹#›</a:t>
            </a:fld>
            <a:endParaRPr lang="en-US" altLang="en-US"/>
          </a:p>
        </p:txBody>
      </p:sp>
    </p:spTree>
    <p:extLst>
      <p:ext uri="{BB962C8B-B14F-4D97-AF65-F5344CB8AC3E}">
        <p14:creationId xmlns:p14="http://schemas.microsoft.com/office/powerpoint/2010/main" val="45544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57200" y="1719263"/>
            <a:ext cx="8229600" cy="1040870"/>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dt" sz="half" idx="10"/>
          </p:nvPr>
        </p:nvSpPr>
        <p:spPr>
          <a:ln/>
        </p:spPr>
        <p:txBody>
          <a:bodyPr/>
          <a:lstStyle>
            <a:lvl1pPr>
              <a:defRPr/>
            </a:lvl1pPr>
          </a:lstStyle>
          <a:p>
            <a:pPr>
              <a:defRPr/>
            </a:pPr>
            <a:fld id="{7777B0BB-DADA-4CF0-B9A8-DEB4796DD165}" type="datetime1">
              <a:rPr lang="en-US" smtClean="0"/>
              <a:t>5/7/21</a:t>
            </a:fld>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a:t>1-</a:t>
            </a:r>
            <a:fld id="{4773FF61-F4E9-4123-B6AF-201BC82A0194}" type="slidenum">
              <a:rPr lang="en-US" altLang="en-US"/>
              <a:pPr>
                <a:defRPr/>
              </a:pPr>
              <a:t>‹#›</a:t>
            </a:fld>
            <a:endParaRPr lang="en-US" altLang="en-US"/>
          </a:p>
        </p:txBody>
      </p:sp>
      <p:sp>
        <p:nvSpPr>
          <p:cNvPr id="7" name="Content Placeholder 2"/>
          <p:cNvSpPr>
            <a:spLocks noGrp="1"/>
          </p:cNvSpPr>
          <p:nvPr>
            <p:ph idx="13"/>
          </p:nvPr>
        </p:nvSpPr>
        <p:spPr>
          <a:xfrm>
            <a:off x="465661" y="2929995"/>
            <a:ext cx="8229600" cy="1040870"/>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4"/>
          </p:nvPr>
        </p:nvSpPr>
        <p:spPr>
          <a:xfrm>
            <a:off x="474131" y="4115331"/>
            <a:ext cx="8229600" cy="1040870"/>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3878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57200" y="1719263"/>
            <a:ext cx="8229600" cy="1040870"/>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dt" sz="half" idx="10"/>
          </p:nvPr>
        </p:nvSpPr>
        <p:spPr>
          <a:ln/>
        </p:spPr>
        <p:txBody>
          <a:bodyPr/>
          <a:lstStyle>
            <a:lvl1pPr>
              <a:defRPr/>
            </a:lvl1pPr>
          </a:lstStyle>
          <a:p>
            <a:pPr>
              <a:defRPr/>
            </a:pPr>
            <a:fld id="{1A2D4139-0DD1-4E9C-B619-A7257060B9BC}" type="datetime1">
              <a:rPr lang="en-US" smtClean="0"/>
              <a:t>5/7/21</a:t>
            </a:fld>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a:t>1-</a:t>
            </a:r>
            <a:fld id="{4773FF61-F4E9-4123-B6AF-201BC82A0194}" type="slidenum">
              <a:rPr lang="en-US" altLang="en-US"/>
              <a:pPr>
                <a:defRPr/>
              </a:pPr>
              <a:t>‹#›</a:t>
            </a:fld>
            <a:endParaRPr lang="en-US" altLang="en-US"/>
          </a:p>
        </p:txBody>
      </p:sp>
      <p:sp>
        <p:nvSpPr>
          <p:cNvPr id="7" name="Content Placeholder 2"/>
          <p:cNvSpPr>
            <a:spLocks noGrp="1"/>
          </p:cNvSpPr>
          <p:nvPr>
            <p:ph idx="13"/>
          </p:nvPr>
        </p:nvSpPr>
        <p:spPr>
          <a:xfrm>
            <a:off x="465661" y="2929995"/>
            <a:ext cx="8229600" cy="1040870"/>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4"/>
          </p:nvPr>
        </p:nvSpPr>
        <p:spPr>
          <a:xfrm>
            <a:off x="474131" y="4115331"/>
            <a:ext cx="8229600" cy="790574"/>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5"/>
          </p:nvPr>
        </p:nvSpPr>
        <p:spPr>
          <a:xfrm>
            <a:off x="474131" y="5050371"/>
            <a:ext cx="8229600" cy="790574"/>
          </a:xfrm>
        </p:spPr>
        <p:txBody>
          <a:bodyPr/>
          <a:lstStyle>
            <a:lvl1pPr marL="342900" indent="-342900">
              <a:buClr>
                <a:schemeClr val="tx1"/>
              </a:buClr>
              <a:buFont typeface="Arial" panose="020B0604020202020204" pitchFamily="34" charset="0"/>
              <a:buChar char="•"/>
              <a:defRPr>
                <a:latin typeface="Calibri" panose="020F0502020204030204" pitchFamily="34" charset="0"/>
              </a:defRPr>
            </a:lvl1pPr>
            <a:lvl2pPr marL="692150" indent="-347663">
              <a:buClr>
                <a:schemeClr val="tx1"/>
              </a:buClr>
              <a:buFont typeface="Arial" panose="020B0604020202020204" pitchFamily="34" charset="0"/>
              <a:buChar char="•"/>
              <a:defRPr>
                <a:latin typeface="Calibri" panose="020F0502020204030204" pitchFamily="34" charset="0"/>
              </a:defRPr>
            </a:lvl2pPr>
            <a:lvl3pPr marL="987425" indent="-293688">
              <a:buClr>
                <a:schemeClr val="tx1"/>
              </a:buClr>
              <a:buFont typeface="Arial" panose="020B0604020202020204" pitchFamily="34" charset="0"/>
              <a:buChar char="•"/>
              <a:defRPr>
                <a:latin typeface="Calibri" panose="020F0502020204030204" pitchFamily="34" charset="0"/>
              </a:defRPr>
            </a:lvl3pPr>
            <a:lvl4pPr marL="1281113" indent="-292100">
              <a:buClr>
                <a:schemeClr val="tx1"/>
              </a:buClr>
              <a:buFont typeface="Arial" panose="020B0604020202020204" pitchFamily="34" charset="0"/>
              <a:buChar char="•"/>
              <a:defRPr>
                <a:latin typeface="Calibri" panose="020F0502020204030204" pitchFamily="34" charset="0"/>
              </a:defRPr>
            </a:lvl4pPr>
            <a:lvl5pPr marL="1598613" indent="-315913">
              <a:buClr>
                <a:schemeClr val="tx1"/>
              </a:buClr>
              <a:buFont typeface="Arial" panose="020B0604020202020204" pitchFamily="34" charset="0"/>
              <a:buChar cha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7581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57200" y="1719263"/>
            <a:ext cx="8229600" cy="448204"/>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r>
              <a:rPr lang="en-US"/>
              <a:t>	</a:t>
            </a:r>
            <a:fld id="{F4DE93A0-32DC-4B48-A546-C4E36F008DA9}" type="datetime1">
              <a:rPr lang="en-US" smtClean="0"/>
              <a:t>5/7/21</a:t>
            </a:fld>
            <a:endParaRPr lang="en-US" altLang="en-US" dirty="0"/>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a:t>1-</a:t>
            </a:r>
            <a:fld id="{4773FF61-F4E9-4123-B6AF-201BC82A0194}" type="slidenum">
              <a:rPr lang="en-US" altLang="en-US"/>
              <a:pPr>
                <a:defRPr/>
              </a:pPr>
              <a:t>‹#›</a:t>
            </a:fld>
            <a:endParaRPr lang="en-US" altLang="en-US"/>
          </a:p>
        </p:txBody>
      </p:sp>
      <p:sp>
        <p:nvSpPr>
          <p:cNvPr id="7" name="Content Placeholder 2"/>
          <p:cNvSpPr>
            <a:spLocks noGrp="1"/>
          </p:cNvSpPr>
          <p:nvPr>
            <p:ph idx="13"/>
          </p:nvPr>
        </p:nvSpPr>
        <p:spPr>
          <a:xfrm>
            <a:off x="465661" y="2227261"/>
            <a:ext cx="8229600" cy="435507"/>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
        <p:nvSpPr>
          <p:cNvPr id="8" name="Content Placeholder 2"/>
          <p:cNvSpPr>
            <a:spLocks noGrp="1"/>
          </p:cNvSpPr>
          <p:nvPr>
            <p:ph idx="14"/>
          </p:nvPr>
        </p:nvSpPr>
        <p:spPr>
          <a:xfrm>
            <a:off x="474131" y="2794530"/>
            <a:ext cx="8229600" cy="490536"/>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
        <p:nvSpPr>
          <p:cNvPr id="9" name="Content Placeholder 2"/>
          <p:cNvSpPr>
            <a:spLocks noGrp="1"/>
          </p:cNvSpPr>
          <p:nvPr>
            <p:ph idx="15"/>
          </p:nvPr>
        </p:nvSpPr>
        <p:spPr>
          <a:xfrm>
            <a:off x="482596" y="3412596"/>
            <a:ext cx="8229600" cy="490536"/>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
        <p:nvSpPr>
          <p:cNvPr id="10" name="Content Placeholder 2"/>
          <p:cNvSpPr>
            <a:spLocks noGrp="1"/>
          </p:cNvSpPr>
          <p:nvPr>
            <p:ph idx="16"/>
          </p:nvPr>
        </p:nvSpPr>
        <p:spPr>
          <a:xfrm>
            <a:off x="474128" y="4022194"/>
            <a:ext cx="8229600" cy="490536"/>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
        <p:nvSpPr>
          <p:cNvPr id="11" name="Content Placeholder 2"/>
          <p:cNvSpPr>
            <a:spLocks noGrp="1"/>
          </p:cNvSpPr>
          <p:nvPr>
            <p:ph idx="17"/>
          </p:nvPr>
        </p:nvSpPr>
        <p:spPr>
          <a:xfrm>
            <a:off x="474129" y="4589468"/>
            <a:ext cx="8229600" cy="490536"/>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
        <p:nvSpPr>
          <p:cNvPr id="12" name="Content Placeholder 2"/>
          <p:cNvSpPr>
            <a:spLocks noGrp="1"/>
          </p:cNvSpPr>
          <p:nvPr>
            <p:ph idx="18"/>
          </p:nvPr>
        </p:nvSpPr>
        <p:spPr>
          <a:xfrm>
            <a:off x="474127" y="5156741"/>
            <a:ext cx="8229600" cy="490536"/>
          </a:xfrm>
        </p:spPr>
        <p:txBody>
          <a:bodyPr/>
          <a:lstStyle>
            <a:lvl1pPr marL="342900" indent="-342900">
              <a:buClr>
                <a:schemeClr val="tx1"/>
              </a:buClr>
              <a:buSzPct val="100000"/>
              <a:buFont typeface="Arial" panose="020B0604020202020204"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endParaRPr lang="en-US" dirty="0"/>
          </a:p>
        </p:txBody>
      </p:sp>
    </p:spTree>
    <p:extLst>
      <p:ext uri="{BB962C8B-B14F-4D97-AF65-F5344CB8AC3E}">
        <p14:creationId xmlns:p14="http://schemas.microsoft.com/office/powerpoint/2010/main" val="978719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964EC41E-32F9-43CD-9DD0-C7CA545E6EBF}" type="datetime1">
              <a:rPr lang="en-US" smtClean="0"/>
              <a:t>5/7/21</a:t>
            </a:fld>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a:t>1-</a:t>
            </a:r>
            <a:fld id="{B8643C53-5634-46E8-9866-13612EB8B71C}" type="slidenum">
              <a:rPr lang="en-US" altLang="en-US"/>
              <a:pPr>
                <a:defRPr/>
              </a:pPr>
              <a:t>‹#›</a:t>
            </a:fld>
            <a:endParaRPr lang="en-US" altLang="en-US"/>
          </a:p>
        </p:txBody>
      </p:sp>
    </p:spTree>
    <p:extLst>
      <p:ext uri="{BB962C8B-B14F-4D97-AF65-F5344CB8AC3E}">
        <p14:creationId xmlns:p14="http://schemas.microsoft.com/office/powerpoint/2010/main" val="1374996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DB3D99D2-F24B-4B6B-BB0A-32CAF0F3E83D}" type="datetime1">
              <a:rPr lang="en-US" smtClean="0"/>
              <a:t>5/7/21</a:t>
            </a:fld>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a:t>1-</a:t>
            </a:r>
            <a:fld id="{7905E196-56C6-4301-8665-BC2965E2E4F7}" type="slidenum">
              <a:rPr lang="en-US" altLang="en-US"/>
              <a:pPr>
                <a:defRPr/>
              </a:pPr>
              <a:t>‹#›</a:t>
            </a:fld>
            <a:endParaRPr lang="en-US" altLang="en-US"/>
          </a:p>
        </p:txBody>
      </p:sp>
    </p:spTree>
    <p:extLst>
      <p:ext uri="{BB962C8B-B14F-4D97-AF65-F5344CB8AC3E}">
        <p14:creationId xmlns:p14="http://schemas.microsoft.com/office/powerpoint/2010/main" val="140117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144C1238-A5A8-4803-BA80-5AAF47C9E1A2}" type="datetime1">
              <a:rPr lang="en-US" smtClean="0"/>
              <a:t>5/7/21</a:t>
            </a:fld>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r>
              <a:rPr lang="en-US" altLang="en-US"/>
              <a:t>1-</a:t>
            </a:r>
            <a:fld id="{83911F2D-A79E-49A4-B269-8A3F2982665A}" type="slidenum">
              <a:rPr lang="en-US" altLang="en-US"/>
              <a:pPr>
                <a:defRPr/>
              </a:pPr>
              <a:t>‹#›</a:t>
            </a:fld>
            <a:endParaRPr lang="en-US" altLang="en-US"/>
          </a:p>
        </p:txBody>
      </p:sp>
    </p:spTree>
    <p:extLst>
      <p:ext uri="{BB962C8B-B14F-4D97-AF65-F5344CB8AC3E}">
        <p14:creationId xmlns:p14="http://schemas.microsoft.com/office/powerpoint/2010/main" val="168148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3E26B2F3-C863-4E32-9931-1BE049CF5791}" type="datetime1">
              <a:rPr lang="en-US" smtClean="0"/>
              <a:t>5/7/21</a:t>
            </a:fld>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r>
              <a:rPr lang="en-US" altLang="en-US"/>
              <a:t>1-</a:t>
            </a:r>
            <a:fld id="{4764DE9E-DF0F-4589-A115-EE7338EDF10A}" type="slidenum">
              <a:rPr lang="en-US" altLang="en-US"/>
              <a:pPr>
                <a:defRPr/>
              </a:pPr>
              <a:t>‹#›</a:t>
            </a:fld>
            <a:endParaRPr lang="en-US" altLang="en-US"/>
          </a:p>
        </p:txBody>
      </p:sp>
    </p:spTree>
    <p:extLst>
      <p:ext uri="{BB962C8B-B14F-4D97-AF65-F5344CB8AC3E}">
        <p14:creationId xmlns:p14="http://schemas.microsoft.com/office/powerpoint/2010/main" val="1151639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2709"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pPr>
              <a:defRPr/>
            </a:pPr>
            <a:fld id="{EC832AAC-B3F1-4873-8BC8-1F5589667550}" type="datetime1">
              <a:rPr lang="en-US" smtClean="0"/>
              <a:t>5/7/21</a:t>
            </a:fld>
            <a:endParaRPr lang="en-US" altLang="en-US"/>
          </a:p>
        </p:txBody>
      </p:sp>
      <p:sp>
        <p:nvSpPr>
          <p:cNvPr id="72711"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pPr>
              <a:defRPr/>
            </a:pPr>
            <a:r>
              <a:rPr lang="en-US" altLang="en-US" dirty="0"/>
              <a:t>1-</a:t>
            </a:r>
            <a:fld id="{CB4170C2-2BCD-4EE9-940C-15A2525D2C19}" type="slidenum">
              <a:rPr lang="en-US" altLang="en-US" smtClean="0"/>
              <a:pPr>
                <a:defRPr/>
              </a:pPr>
              <a:t>‹#›</a:t>
            </a:fld>
            <a:endParaRPr lang="en-US" altLang="en-US" dirty="0"/>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4" name="Oval 10"/>
            <p:cNvSpPr>
              <a:spLocks noChangeArrowheads="1"/>
            </p:cNvSpPr>
            <p:nvPr/>
          </p:nvSpPr>
          <p:spPr bwMode="auto">
            <a:xfrm>
              <a:off x="5248"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5" name="Oval 11"/>
            <p:cNvSpPr>
              <a:spLocks noChangeArrowheads="1"/>
            </p:cNvSpPr>
            <p:nvPr/>
          </p:nvSpPr>
          <p:spPr bwMode="auto">
            <a:xfrm>
              <a:off x="5360"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6" name="Oval 12"/>
            <p:cNvSpPr>
              <a:spLocks noChangeArrowheads="1"/>
            </p:cNvSpPr>
            <p:nvPr/>
          </p:nvSpPr>
          <p:spPr bwMode="auto">
            <a:xfrm>
              <a:off x="5136" y="1072"/>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7" name="Oval 13"/>
            <p:cNvSpPr>
              <a:spLocks noChangeArrowheads="1"/>
            </p:cNvSpPr>
            <p:nvPr/>
          </p:nvSpPr>
          <p:spPr bwMode="auto">
            <a:xfrm>
              <a:off x="5248"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8" name="Oval 14"/>
            <p:cNvSpPr>
              <a:spLocks noChangeArrowheads="1"/>
            </p:cNvSpPr>
            <p:nvPr/>
          </p:nvSpPr>
          <p:spPr bwMode="auto">
            <a:xfrm>
              <a:off x="5360"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9" name="Oval 15"/>
            <p:cNvSpPr>
              <a:spLocks noChangeArrowheads="1"/>
            </p:cNvSpPr>
            <p:nvPr/>
          </p:nvSpPr>
          <p:spPr bwMode="auto">
            <a:xfrm>
              <a:off x="5472" y="1072"/>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0" name="Oval 16"/>
            <p:cNvSpPr>
              <a:spLocks noChangeArrowheads="1"/>
            </p:cNvSpPr>
            <p:nvPr/>
          </p:nvSpPr>
          <p:spPr bwMode="auto">
            <a:xfrm>
              <a:off x="5136" y="1184"/>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1" name="Oval 17"/>
            <p:cNvSpPr>
              <a:spLocks noChangeArrowheads="1"/>
            </p:cNvSpPr>
            <p:nvPr/>
          </p:nvSpPr>
          <p:spPr bwMode="auto">
            <a:xfrm>
              <a:off x="5248" y="1184"/>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2" name="Oval 18"/>
            <p:cNvSpPr>
              <a:spLocks noChangeArrowheads="1"/>
            </p:cNvSpPr>
            <p:nvPr/>
          </p:nvSpPr>
          <p:spPr bwMode="auto">
            <a:xfrm>
              <a:off x="5360"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3" name="Oval 19"/>
            <p:cNvSpPr>
              <a:spLocks noChangeArrowheads="1"/>
            </p:cNvSpPr>
            <p:nvPr/>
          </p:nvSpPr>
          <p:spPr bwMode="auto">
            <a:xfrm>
              <a:off x="5472"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4" name="Oval 20"/>
            <p:cNvSpPr>
              <a:spLocks noChangeArrowheads="1"/>
            </p:cNvSpPr>
            <p:nvPr/>
          </p:nvSpPr>
          <p:spPr bwMode="auto">
            <a:xfrm>
              <a:off x="5584" y="1184"/>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6" name="Oval 22"/>
            <p:cNvSpPr>
              <a:spLocks noChangeArrowheads="1"/>
            </p:cNvSpPr>
            <p:nvPr/>
          </p:nvSpPr>
          <p:spPr bwMode="auto">
            <a:xfrm>
              <a:off x="5248"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7" name="Oval 23"/>
            <p:cNvSpPr>
              <a:spLocks noChangeArrowheads="1"/>
            </p:cNvSpPr>
            <p:nvPr/>
          </p:nvSpPr>
          <p:spPr bwMode="auto">
            <a:xfrm>
              <a:off x="5360"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8" name="Oval 24"/>
            <p:cNvSpPr>
              <a:spLocks noChangeArrowheads="1"/>
            </p:cNvSpPr>
            <p:nvPr/>
          </p:nvSpPr>
          <p:spPr bwMode="auto">
            <a:xfrm>
              <a:off x="5472" y="1296"/>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0" name="Oval 26"/>
            <p:cNvSpPr>
              <a:spLocks noChangeArrowheads="1"/>
            </p:cNvSpPr>
            <p:nvPr/>
          </p:nvSpPr>
          <p:spPr bwMode="auto">
            <a:xfrm>
              <a:off x="5248" y="1408"/>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1" name="Oval 27"/>
            <p:cNvSpPr>
              <a:spLocks noChangeArrowheads="1"/>
            </p:cNvSpPr>
            <p:nvPr/>
          </p:nvSpPr>
          <p:spPr bwMode="auto">
            <a:xfrm>
              <a:off x="5360"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2" name="Oval 28"/>
            <p:cNvSpPr>
              <a:spLocks noChangeArrowheads="1"/>
            </p:cNvSpPr>
            <p:nvPr/>
          </p:nvSpPr>
          <p:spPr bwMode="auto">
            <a:xfrm>
              <a:off x="5472"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4" name="Oval 30"/>
            <p:cNvSpPr>
              <a:spLocks noChangeArrowheads="1"/>
            </p:cNvSpPr>
            <p:nvPr/>
          </p:nvSpPr>
          <p:spPr bwMode="auto">
            <a:xfrm>
              <a:off x="5136" y="1520"/>
              <a:ext cx="80"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5" name="Oval 31"/>
            <p:cNvSpPr>
              <a:spLocks noChangeArrowheads="1"/>
            </p:cNvSpPr>
            <p:nvPr/>
          </p:nvSpPr>
          <p:spPr bwMode="auto">
            <a:xfrm>
              <a:off x="5248"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6" name="Oval 32"/>
            <p:cNvSpPr>
              <a:spLocks noChangeArrowheads="1"/>
            </p:cNvSpPr>
            <p:nvPr/>
          </p:nvSpPr>
          <p:spPr bwMode="auto">
            <a:xfrm>
              <a:off x="5360"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7" name="Oval 33"/>
            <p:cNvSpPr>
              <a:spLocks noChangeArrowheads="1"/>
            </p:cNvSpPr>
            <p:nvPr/>
          </p:nvSpPr>
          <p:spPr bwMode="auto">
            <a:xfrm>
              <a:off x="5472" y="1520"/>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8" name="Oval 34"/>
            <p:cNvSpPr>
              <a:spLocks noChangeArrowheads="1"/>
            </p:cNvSpPr>
            <p:nvPr/>
          </p:nvSpPr>
          <p:spPr bwMode="auto">
            <a:xfrm>
              <a:off x="5136" y="1632"/>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9" name="Oval 35"/>
            <p:cNvSpPr>
              <a:spLocks noChangeArrowheads="1"/>
            </p:cNvSpPr>
            <p:nvPr/>
          </p:nvSpPr>
          <p:spPr bwMode="auto">
            <a:xfrm>
              <a:off x="5248" y="1632"/>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60" name="Oval 36"/>
            <p:cNvSpPr>
              <a:spLocks noChangeArrowheads="1"/>
            </p:cNvSpPr>
            <p:nvPr/>
          </p:nvSpPr>
          <p:spPr bwMode="auto">
            <a:xfrm>
              <a:off x="5360"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61" name="Oval 37"/>
            <p:cNvSpPr>
              <a:spLocks noChangeArrowheads="1"/>
            </p:cNvSpPr>
            <p:nvPr/>
          </p:nvSpPr>
          <p:spPr bwMode="auto">
            <a:xfrm>
              <a:off x="5472"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62" name="Oval 38"/>
            <p:cNvSpPr>
              <a:spLocks noChangeArrowheads="1"/>
            </p:cNvSpPr>
            <p:nvPr/>
          </p:nvSpPr>
          <p:spPr bwMode="auto">
            <a:xfrm>
              <a:off x="5248"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63" name="Oval 39"/>
            <p:cNvSpPr>
              <a:spLocks noChangeArrowheads="1"/>
            </p:cNvSpPr>
            <p:nvPr/>
          </p:nvSpPr>
          <p:spPr bwMode="auto">
            <a:xfrm>
              <a:off x="5472"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grpSp>
      <p:sp>
        <p:nvSpPr>
          <p:cNvPr id="40" name="Content Placeholder 2"/>
          <p:cNvSpPr txBox="1">
            <a:spLocks/>
          </p:cNvSpPr>
          <p:nvPr userDrawn="1"/>
        </p:nvSpPr>
        <p:spPr>
          <a:xfrm>
            <a:off x="370249" y="6501383"/>
            <a:ext cx="1879600" cy="216745"/>
          </a:xfrm>
          <a:prstGeom prst="rect">
            <a:avLst/>
          </a:prstGeom>
        </p:spPr>
        <p:txBody>
          <a:bodyPr/>
          <a:lstStyle>
            <a:lvl1pPr marL="0" marR="0" indent="0" algn="ctr" defTabSz="914400" rtl="0" eaLnBrk="0" fontAlgn="base" latinLnBrk="0" hangingPunct="0">
              <a:lnSpc>
                <a:spcPct val="100000"/>
              </a:lnSpc>
              <a:spcBef>
                <a:spcPct val="20000"/>
              </a:spcBef>
              <a:spcAft>
                <a:spcPct val="0"/>
              </a:spcAft>
              <a:buClr>
                <a:schemeClr val="tx2"/>
              </a:buClr>
              <a:buSzPct val="70000"/>
              <a:buFont typeface="Wingdings" pitchFamily="2" charset="2"/>
              <a:buNone/>
              <a:tabLst/>
              <a:defRPr sz="900">
                <a:solidFill>
                  <a:schemeClr val="tx1"/>
                </a:solidFill>
                <a:latin typeface="Calibri" panose="020F0502020204030204" pitchFamily="34" charset="0"/>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algn="l"/>
            <a:r>
              <a:rPr lang="en-US" altLang="en-US" kern="0" dirty="0"/>
              <a:t>© 2019 McGraw-Hill Education. </a:t>
            </a:r>
            <a:endParaRPr lang="en-IN" kern="0" dirty="0"/>
          </a:p>
        </p:txBody>
      </p:sp>
    </p:spTree>
  </p:cSld>
  <p:clrMap bg1="lt1" tx1="dk1" bg2="lt2" tx2="dk2" accent1="accent1" accent2="accent2" accent3="accent3" accent4="accent4" accent5="accent5" accent6="accent6" hlink="hlink" folHlink="folHlink"/>
  <p:sldLayoutIdLst>
    <p:sldLayoutId id="2147483702" r:id="rId1"/>
    <p:sldLayoutId id="2147483692" r:id="rId2"/>
    <p:sldLayoutId id="2147483703" r:id="rId3"/>
    <p:sldLayoutId id="2147483705" r:id="rId4"/>
    <p:sldLayoutId id="2147483704"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hf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2709"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pPr>
              <a:defRPr/>
            </a:pPr>
            <a:fld id="{8E82019A-0D9D-411A-8FEB-CD6BCEB4839B}" type="datetime1">
              <a:rPr lang="en-US" smtClean="0"/>
              <a:t>5/7/21</a:t>
            </a:fld>
            <a:endParaRPr lang="en-US" altLang="en-US"/>
          </a:p>
        </p:txBody>
      </p:sp>
      <p:sp>
        <p:nvSpPr>
          <p:cNvPr id="72711"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pPr>
              <a:defRPr/>
            </a:pPr>
            <a:r>
              <a:rPr lang="en-US" altLang="en-US" dirty="0"/>
              <a:t>1-</a:t>
            </a:r>
            <a:fld id="{CB4170C2-2BCD-4EE9-940C-15A2525D2C19}" type="slidenum">
              <a:rPr lang="en-US" altLang="en-US" smtClean="0"/>
              <a:pPr>
                <a:defRPr/>
              </a:pPr>
              <a:t>‹#›</a:t>
            </a:fld>
            <a:endParaRPr lang="en-US" altLang="en-US" dirty="0"/>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4" name="Oval 10"/>
            <p:cNvSpPr>
              <a:spLocks noChangeArrowheads="1"/>
            </p:cNvSpPr>
            <p:nvPr/>
          </p:nvSpPr>
          <p:spPr bwMode="auto">
            <a:xfrm>
              <a:off x="5248"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5" name="Oval 11"/>
            <p:cNvSpPr>
              <a:spLocks noChangeArrowheads="1"/>
            </p:cNvSpPr>
            <p:nvPr/>
          </p:nvSpPr>
          <p:spPr bwMode="auto">
            <a:xfrm>
              <a:off x="5360"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6" name="Oval 12"/>
            <p:cNvSpPr>
              <a:spLocks noChangeArrowheads="1"/>
            </p:cNvSpPr>
            <p:nvPr/>
          </p:nvSpPr>
          <p:spPr bwMode="auto">
            <a:xfrm>
              <a:off x="5136" y="1072"/>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7" name="Oval 13"/>
            <p:cNvSpPr>
              <a:spLocks noChangeArrowheads="1"/>
            </p:cNvSpPr>
            <p:nvPr/>
          </p:nvSpPr>
          <p:spPr bwMode="auto">
            <a:xfrm>
              <a:off x="5248"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8" name="Oval 14"/>
            <p:cNvSpPr>
              <a:spLocks noChangeArrowheads="1"/>
            </p:cNvSpPr>
            <p:nvPr/>
          </p:nvSpPr>
          <p:spPr bwMode="auto">
            <a:xfrm>
              <a:off x="5360"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39" name="Oval 15"/>
            <p:cNvSpPr>
              <a:spLocks noChangeArrowheads="1"/>
            </p:cNvSpPr>
            <p:nvPr/>
          </p:nvSpPr>
          <p:spPr bwMode="auto">
            <a:xfrm>
              <a:off x="5472" y="1072"/>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0" name="Oval 16"/>
            <p:cNvSpPr>
              <a:spLocks noChangeArrowheads="1"/>
            </p:cNvSpPr>
            <p:nvPr/>
          </p:nvSpPr>
          <p:spPr bwMode="auto">
            <a:xfrm>
              <a:off x="5136" y="1184"/>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1" name="Oval 17"/>
            <p:cNvSpPr>
              <a:spLocks noChangeArrowheads="1"/>
            </p:cNvSpPr>
            <p:nvPr/>
          </p:nvSpPr>
          <p:spPr bwMode="auto">
            <a:xfrm>
              <a:off x="5248" y="1184"/>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2" name="Oval 18"/>
            <p:cNvSpPr>
              <a:spLocks noChangeArrowheads="1"/>
            </p:cNvSpPr>
            <p:nvPr/>
          </p:nvSpPr>
          <p:spPr bwMode="auto">
            <a:xfrm>
              <a:off x="5360"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3" name="Oval 19"/>
            <p:cNvSpPr>
              <a:spLocks noChangeArrowheads="1"/>
            </p:cNvSpPr>
            <p:nvPr/>
          </p:nvSpPr>
          <p:spPr bwMode="auto">
            <a:xfrm>
              <a:off x="5472"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4" name="Oval 20"/>
            <p:cNvSpPr>
              <a:spLocks noChangeArrowheads="1"/>
            </p:cNvSpPr>
            <p:nvPr/>
          </p:nvSpPr>
          <p:spPr bwMode="auto">
            <a:xfrm>
              <a:off x="5584" y="1184"/>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6" name="Oval 22"/>
            <p:cNvSpPr>
              <a:spLocks noChangeArrowheads="1"/>
            </p:cNvSpPr>
            <p:nvPr/>
          </p:nvSpPr>
          <p:spPr bwMode="auto">
            <a:xfrm>
              <a:off x="5248"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7" name="Oval 23"/>
            <p:cNvSpPr>
              <a:spLocks noChangeArrowheads="1"/>
            </p:cNvSpPr>
            <p:nvPr/>
          </p:nvSpPr>
          <p:spPr bwMode="auto">
            <a:xfrm>
              <a:off x="5360"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8" name="Oval 24"/>
            <p:cNvSpPr>
              <a:spLocks noChangeArrowheads="1"/>
            </p:cNvSpPr>
            <p:nvPr/>
          </p:nvSpPr>
          <p:spPr bwMode="auto">
            <a:xfrm>
              <a:off x="5472" y="1296"/>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0" name="Oval 26"/>
            <p:cNvSpPr>
              <a:spLocks noChangeArrowheads="1"/>
            </p:cNvSpPr>
            <p:nvPr/>
          </p:nvSpPr>
          <p:spPr bwMode="auto">
            <a:xfrm>
              <a:off x="5248" y="1408"/>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1" name="Oval 27"/>
            <p:cNvSpPr>
              <a:spLocks noChangeArrowheads="1"/>
            </p:cNvSpPr>
            <p:nvPr/>
          </p:nvSpPr>
          <p:spPr bwMode="auto">
            <a:xfrm>
              <a:off x="5360"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2" name="Oval 28"/>
            <p:cNvSpPr>
              <a:spLocks noChangeArrowheads="1"/>
            </p:cNvSpPr>
            <p:nvPr/>
          </p:nvSpPr>
          <p:spPr bwMode="auto">
            <a:xfrm>
              <a:off x="5472"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4" name="Oval 30"/>
            <p:cNvSpPr>
              <a:spLocks noChangeArrowheads="1"/>
            </p:cNvSpPr>
            <p:nvPr/>
          </p:nvSpPr>
          <p:spPr bwMode="auto">
            <a:xfrm>
              <a:off x="5136" y="1520"/>
              <a:ext cx="80"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5" name="Oval 31"/>
            <p:cNvSpPr>
              <a:spLocks noChangeArrowheads="1"/>
            </p:cNvSpPr>
            <p:nvPr/>
          </p:nvSpPr>
          <p:spPr bwMode="auto">
            <a:xfrm>
              <a:off x="5248"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6" name="Oval 32"/>
            <p:cNvSpPr>
              <a:spLocks noChangeArrowheads="1"/>
            </p:cNvSpPr>
            <p:nvPr/>
          </p:nvSpPr>
          <p:spPr bwMode="auto">
            <a:xfrm>
              <a:off x="5360"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7" name="Oval 33"/>
            <p:cNvSpPr>
              <a:spLocks noChangeArrowheads="1"/>
            </p:cNvSpPr>
            <p:nvPr/>
          </p:nvSpPr>
          <p:spPr bwMode="auto">
            <a:xfrm>
              <a:off x="5472" y="1520"/>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8" name="Oval 34"/>
            <p:cNvSpPr>
              <a:spLocks noChangeArrowheads="1"/>
            </p:cNvSpPr>
            <p:nvPr/>
          </p:nvSpPr>
          <p:spPr bwMode="auto">
            <a:xfrm>
              <a:off x="5136" y="1632"/>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59" name="Oval 35"/>
            <p:cNvSpPr>
              <a:spLocks noChangeArrowheads="1"/>
            </p:cNvSpPr>
            <p:nvPr/>
          </p:nvSpPr>
          <p:spPr bwMode="auto">
            <a:xfrm>
              <a:off x="5248" y="1632"/>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60" name="Oval 36"/>
            <p:cNvSpPr>
              <a:spLocks noChangeArrowheads="1"/>
            </p:cNvSpPr>
            <p:nvPr/>
          </p:nvSpPr>
          <p:spPr bwMode="auto">
            <a:xfrm>
              <a:off x="5360"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61" name="Oval 37"/>
            <p:cNvSpPr>
              <a:spLocks noChangeArrowheads="1"/>
            </p:cNvSpPr>
            <p:nvPr/>
          </p:nvSpPr>
          <p:spPr bwMode="auto">
            <a:xfrm>
              <a:off x="5472"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62" name="Oval 38"/>
            <p:cNvSpPr>
              <a:spLocks noChangeArrowheads="1"/>
            </p:cNvSpPr>
            <p:nvPr/>
          </p:nvSpPr>
          <p:spPr bwMode="auto">
            <a:xfrm>
              <a:off x="5248"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1063" name="Oval 39"/>
            <p:cNvSpPr>
              <a:spLocks noChangeArrowheads="1"/>
            </p:cNvSpPr>
            <p:nvPr/>
          </p:nvSpPr>
          <p:spPr bwMode="auto">
            <a:xfrm>
              <a:off x="5472"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grpSp>
      <p:sp>
        <p:nvSpPr>
          <p:cNvPr id="39" name="Content Placeholder 37"/>
          <p:cNvSpPr txBox="1">
            <a:spLocks/>
          </p:cNvSpPr>
          <p:nvPr userDrawn="1"/>
        </p:nvSpPr>
        <p:spPr>
          <a:xfrm>
            <a:off x="7777163" y="5627688"/>
            <a:ext cx="1270000" cy="403225"/>
          </a:xfrm>
          <a:prstGeom prst="rect">
            <a:avLst/>
          </a:prstGeom>
        </p:spPr>
        <p:txBody>
          <a:bodyPr/>
          <a:lstStyle>
            <a:lvl1pPr marL="0" marR="0" indent="0" algn="l" defTabSz="914400" rtl="0" eaLnBrk="0" fontAlgn="base" latinLnBrk="0" hangingPunct="0">
              <a:lnSpc>
                <a:spcPct val="100000"/>
              </a:lnSpc>
              <a:spcBef>
                <a:spcPct val="20000"/>
              </a:spcBef>
              <a:spcAft>
                <a:spcPct val="0"/>
              </a:spcAft>
              <a:buClr>
                <a:schemeClr val="tx2"/>
              </a:buClr>
              <a:buSzPct val="70000"/>
              <a:buFont typeface="Wingdings" pitchFamily="2" charset="2"/>
              <a:buNone/>
              <a:tabLst/>
              <a:defRPr sz="1200">
                <a:solidFill>
                  <a:schemeClr val="tx1"/>
                </a:solidFill>
                <a:latin typeface="Calibri" panose="020F0502020204030204" pitchFamily="34" charset="0"/>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r>
              <a:rPr lang="en-US" altLang="en-US" kern="0" dirty="0"/>
              <a:t>Ch. 1     </a:t>
            </a:r>
            <a:fld id="{0FD03E7E-EA82-497A-8F5F-7A09E0EB97C0}" type="slidenum">
              <a:rPr lang="en-US" altLang="en-US" kern="0" smtClean="0"/>
              <a:pPr/>
              <a:t>‹#›</a:t>
            </a:fld>
            <a:endParaRPr lang="en-IN" kern="0" dirty="0"/>
          </a:p>
        </p:txBody>
      </p:sp>
    </p:spTree>
    <p:extLst>
      <p:ext uri="{BB962C8B-B14F-4D97-AF65-F5344CB8AC3E}">
        <p14:creationId xmlns:p14="http://schemas.microsoft.com/office/powerpoint/2010/main" val="312907898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Lst>
  <p:hf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37.xml"/><Relationship Id="rId4" Type="http://schemas.openxmlformats.org/officeDocument/2006/relationships/slide" Target="slide3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slide" Target="slide3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slide" Target="slide22.xml"/><Relationship Id="rId4" Type="http://schemas.openxmlformats.org/officeDocument/2006/relationships/slide" Target="slide4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slide" Target="slide22.xml"/><Relationship Id="rId4" Type="http://schemas.openxmlformats.org/officeDocument/2006/relationships/slide" Target="slide4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3.wmf"/><Relationship Id="rId5" Type="http://schemas.openxmlformats.org/officeDocument/2006/relationships/oleObject" Target="../embeddings/oleObject3.bin"/><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altLang="en-US" dirty="0">
                <a:latin typeface="Calibri" panose="020F0502020204030204" pitchFamily="34" charset="0"/>
              </a:rPr>
              <a:t>Chapter Eight</a:t>
            </a:r>
          </a:p>
        </p:txBody>
      </p:sp>
      <p:sp>
        <p:nvSpPr>
          <p:cNvPr id="3075" name="Rectangle 5"/>
          <p:cNvSpPr>
            <a:spLocks noGrp="1" noChangeArrowheads="1"/>
          </p:cNvSpPr>
          <p:nvPr>
            <p:ph type="subTitle" idx="1"/>
          </p:nvPr>
        </p:nvSpPr>
        <p:spPr>
          <a:xfrm>
            <a:off x="1549667" y="3049588"/>
            <a:ext cx="5548046" cy="1743793"/>
          </a:xfrm>
        </p:spPr>
        <p:txBody>
          <a:bodyPr/>
          <a:lstStyle/>
          <a:p>
            <a:pPr eaLnBrk="1" hangingPunct="1"/>
            <a:r>
              <a:rPr lang="en-US" altLang="en-US" sz="4800" dirty="0">
                <a:latin typeface="Calibri" panose="020F0502020204030204" pitchFamily="34" charset="0"/>
              </a:rPr>
              <a:t>Stock Markets</a:t>
            </a:r>
          </a:p>
        </p:txBody>
      </p:sp>
      <p:sp>
        <p:nvSpPr>
          <p:cNvPr id="2" name="Content Placeholder 1"/>
          <p:cNvSpPr>
            <a:spLocks noGrp="1"/>
          </p:cNvSpPr>
          <p:nvPr>
            <p:ph sz="quarter" idx="11"/>
          </p:nvPr>
        </p:nvSpPr>
        <p:spPr>
          <a:xfrm>
            <a:off x="315913" y="6392777"/>
            <a:ext cx="8617072" cy="325655"/>
          </a:xfrm>
        </p:spPr>
        <p:txBody>
          <a:bodyPr/>
          <a:lstStyle/>
          <a:p>
            <a:pPr marL="0" indent="0">
              <a:buNone/>
            </a:pPr>
            <a:r>
              <a:rPr lang="en-IN" sz="900" dirty="0">
                <a:latin typeface="Calibri" panose="020F0502020204030204" pitchFamily="34" charset="0"/>
              </a:rPr>
              <a:t>©2019 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736645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329"/>
            <a:ext cx="7543800" cy="731219"/>
          </a:xfrm>
        </p:spPr>
        <p:txBody>
          <a:bodyPr anchor="ctr"/>
          <a:lstStyle/>
          <a:p>
            <a:r>
              <a:rPr lang="en-US" sz="3500" dirty="0"/>
              <a:t>Secondary Stock Markets </a:t>
            </a:r>
            <a:r>
              <a:rPr lang="en-US" sz="1000" b="0" dirty="0"/>
              <a:t>1</a:t>
            </a:r>
            <a:endParaRPr lang="en-IN" sz="1000" b="0" dirty="0"/>
          </a:p>
        </p:txBody>
      </p:sp>
      <p:sp>
        <p:nvSpPr>
          <p:cNvPr id="3" name="Content Placeholder 2"/>
          <p:cNvSpPr>
            <a:spLocks noGrp="1"/>
          </p:cNvSpPr>
          <p:nvPr>
            <p:ph idx="1"/>
          </p:nvPr>
        </p:nvSpPr>
        <p:spPr>
          <a:xfrm>
            <a:off x="457200" y="1719264"/>
            <a:ext cx="8229600" cy="2140466"/>
          </a:xfrm>
        </p:spPr>
        <p:txBody>
          <a:bodyPr/>
          <a:lstStyle/>
          <a:p>
            <a:pPr marL="0" indent="0" eaLnBrk="1" hangingPunct="1">
              <a:buNone/>
            </a:pPr>
            <a:r>
              <a:rPr lang="en-US" altLang="en-US" sz="2600" b="1" dirty="0"/>
              <a:t>Secondary stock markets</a:t>
            </a:r>
            <a:r>
              <a:rPr lang="en-US" altLang="en-US" sz="2600" dirty="0"/>
              <a:t> are the markets in which stocks, once issued, are traded among investors.</a:t>
            </a:r>
          </a:p>
          <a:p>
            <a:pPr marL="0" indent="0" eaLnBrk="1" hangingPunct="1">
              <a:buNone/>
            </a:pPr>
            <a:r>
              <a:rPr lang="en-US" altLang="en-US" sz="2600" dirty="0"/>
              <a:t>The U.S. has several major stock markets.</a:t>
            </a:r>
          </a:p>
          <a:p>
            <a:pPr marL="292608" lvl="1" indent="-292608" eaLnBrk="1" hangingPunct="1">
              <a:lnSpc>
                <a:spcPct val="90000"/>
              </a:lnSpc>
              <a:spcBef>
                <a:spcPts val="1000"/>
              </a:spcBef>
              <a:buSzPct val="100000"/>
            </a:pPr>
            <a:r>
              <a:rPr lang="en-US" altLang="en-US" sz="2200" b="1" dirty="0"/>
              <a:t>New York Stock Exchange Euronext (N</a:t>
            </a:r>
            <a:r>
              <a:rPr lang="en-US" altLang="en-US" sz="100" b="1" dirty="0"/>
              <a:t> </a:t>
            </a:r>
            <a:r>
              <a:rPr lang="en-US" altLang="en-US" sz="2200" b="1" dirty="0"/>
              <a:t>Y</a:t>
            </a:r>
            <a:r>
              <a:rPr lang="en-US" altLang="en-US" sz="100" b="1" dirty="0"/>
              <a:t> </a:t>
            </a:r>
            <a:r>
              <a:rPr lang="en-US" altLang="en-US" sz="2200" b="1" dirty="0"/>
              <a:t>S</a:t>
            </a:r>
            <a:r>
              <a:rPr lang="en-US" altLang="en-US" sz="100" b="1" dirty="0"/>
              <a:t> </a:t>
            </a:r>
            <a:r>
              <a:rPr lang="en-US" altLang="en-US" sz="2200" b="1" dirty="0"/>
              <a:t>E/Euronext).</a:t>
            </a:r>
          </a:p>
          <a:p>
            <a:pPr marL="621792" lvl="2" indent="-320040" eaLnBrk="1" hangingPunct="1">
              <a:lnSpc>
                <a:spcPct val="90000"/>
              </a:lnSpc>
              <a:spcBef>
                <a:spcPts val="600"/>
              </a:spcBef>
              <a:buSzPct val="100000"/>
            </a:pPr>
            <a:r>
              <a:rPr lang="en-US" altLang="en-US" sz="2000" dirty="0"/>
              <a:t>The N</a:t>
            </a:r>
            <a:r>
              <a:rPr lang="en-US" altLang="en-US" sz="100" dirty="0"/>
              <a:t> </a:t>
            </a:r>
            <a:r>
              <a:rPr lang="en-US" altLang="en-US" sz="2000" dirty="0"/>
              <a:t>Y</a:t>
            </a:r>
            <a:r>
              <a:rPr lang="en-US" altLang="en-US" sz="100" dirty="0"/>
              <a:t> </a:t>
            </a:r>
            <a:r>
              <a:rPr lang="en-US" altLang="en-US" sz="2000" dirty="0"/>
              <a:t>S</a:t>
            </a:r>
            <a:r>
              <a:rPr lang="en-US" altLang="en-US" sz="100" dirty="0"/>
              <a:t> </a:t>
            </a:r>
            <a:r>
              <a:rPr lang="en-US" altLang="en-US" sz="2000" dirty="0"/>
              <a:t>E/Euronext Exchange was purchased by I</a:t>
            </a:r>
            <a:r>
              <a:rPr lang="en-US" altLang="en-US" sz="100" dirty="0"/>
              <a:t> </a:t>
            </a:r>
            <a:r>
              <a:rPr lang="en-US" altLang="en-US" sz="2000" dirty="0"/>
              <a:t>C</a:t>
            </a:r>
            <a:r>
              <a:rPr lang="en-US" altLang="en-US" sz="100" dirty="0"/>
              <a:t> </a:t>
            </a:r>
            <a:r>
              <a:rPr lang="en-US" altLang="en-US" sz="2000" dirty="0"/>
              <a:t>E in 2013.</a:t>
            </a:r>
            <a:endParaRPr lang="en-IN" sz="2000" dirty="0"/>
          </a:p>
        </p:txBody>
      </p:sp>
      <p:sp>
        <p:nvSpPr>
          <p:cNvPr id="5" name="Content Placeholder 4"/>
          <p:cNvSpPr>
            <a:spLocks noGrp="1"/>
          </p:cNvSpPr>
          <p:nvPr>
            <p:ph idx="14"/>
          </p:nvPr>
        </p:nvSpPr>
        <p:spPr>
          <a:xfrm>
            <a:off x="474131" y="3932467"/>
            <a:ext cx="8229600" cy="1155031"/>
          </a:xfrm>
        </p:spPr>
        <p:txBody>
          <a:bodyPr/>
          <a:lstStyle/>
          <a:p>
            <a:pPr marL="292608" lvl="1" indent="-292608" eaLnBrk="1" hangingPunct="1">
              <a:lnSpc>
                <a:spcPct val="90000"/>
              </a:lnSpc>
              <a:spcBef>
                <a:spcPts val="1000"/>
              </a:spcBef>
              <a:buSzPct val="100000"/>
            </a:pPr>
            <a:r>
              <a:rPr lang="en-US" altLang="en-US" sz="2200" b="1" dirty="0"/>
              <a:t>National Association of Securities Dealers Automated Quotation (N</a:t>
            </a:r>
            <a:r>
              <a:rPr lang="en-US" altLang="en-US" sz="100" b="1" dirty="0"/>
              <a:t> </a:t>
            </a:r>
            <a:r>
              <a:rPr lang="en-US" altLang="en-US" sz="2200" b="1" dirty="0"/>
              <a:t>A</a:t>
            </a:r>
            <a:r>
              <a:rPr lang="en-US" altLang="en-US" sz="100" b="1" dirty="0"/>
              <a:t> </a:t>
            </a:r>
            <a:r>
              <a:rPr lang="en-US" altLang="en-US" sz="2200" b="1" dirty="0"/>
              <a:t>S</a:t>
            </a:r>
            <a:r>
              <a:rPr lang="en-US" altLang="en-US" sz="100" b="1" dirty="0"/>
              <a:t> </a:t>
            </a:r>
            <a:r>
              <a:rPr lang="en-US" altLang="en-US" sz="2200" b="1" dirty="0"/>
              <a:t>D</a:t>
            </a:r>
            <a:r>
              <a:rPr lang="en-US" altLang="en-US" sz="100" b="1" dirty="0"/>
              <a:t> </a:t>
            </a:r>
            <a:r>
              <a:rPr lang="en-US" altLang="en-US" sz="2200" b="1" dirty="0"/>
              <a:t>A</a:t>
            </a:r>
            <a:r>
              <a:rPr lang="en-US" altLang="en-US" sz="100" b="1" dirty="0"/>
              <a:t> </a:t>
            </a:r>
            <a:r>
              <a:rPr lang="en-US" altLang="en-US" sz="2200" b="1" dirty="0"/>
              <a:t>Q).</a:t>
            </a:r>
          </a:p>
          <a:p>
            <a:pPr marL="292608" lvl="1" indent="-292608" eaLnBrk="1" hangingPunct="1">
              <a:lnSpc>
                <a:spcPct val="90000"/>
              </a:lnSpc>
              <a:spcBef>
                <a:spcPts val="1000"/>
              </a:spcBef>
              <a:buSzPct val="100000"/>
            </a:pPr>
            <a:r>
              <a:rPr lang="en-US" altLang="en-US" sz="2200" b="1" dirty="0"/>
              <a:t>Bats/Direct Edge (former E</a:t>
            </a:r>
            <a:r>
              <a:rPr lang="en-US" altLang="en-US" sz="100" b="1" dirty="0"/>
              <a:t> </a:t>
            </a:r>
            <a:r>
              <a:rPr lang="en-US" altLang="en-US" sz="2200" b="1" dirty="0"/>
              <a:t>C</a:t>
            </a:r>
            <a:r>
              <a:rPr lang="en-US" altLang="en-US" sz="100" b="1" dirty="0"/>
              <a:t> </a:t>
            </a:r>
            <a:r>
              <a:rPr lang="en-US" altLang="en-US" sz="2200" b="1" dirty="0"/>
              <a:t>N</a:t>
            </a:r>
            <a:r>
              <a:rPr lang="en-US" altLang="en-US" sz="100" b="1" dirty="0"/>
              <a:t> </a:t>
            </a:r>
            <a:r>
              <a:rPr lang="en-US" altLang="en-US" sz="2200" b="1" dirty="0"/>
              <a:t>s).</a:t>
            </a:r>
          </a:p>
        </p:txBody>
      </p:sp>
      <p:sp>
        <p:nvSpPr>
          <p:cNvPr id="8" name="Slide Number Placeholder 7"/>
          <p:cNvSpPr>
            <a:spLocks noGrp="1"/>
          </p:cNvSpPr>
          <p:nvPr>
            <p:ph type="sldNum" sz="quarter" idx="12"/>
          </p:nvPr>
        </p:nvSpPr>
        <p:spPr/>
        <p:txBody>
          <a:bodyPr/>
          <a:lstStyle/>
          <a:p>
            <a:pPr>
              <a:defRPr/>
            </a:pPr>
            <a:r>
              <a:rPr lang="en-US" altLang="en-US" dirty="0"/>
              <a:t>8-</a:t>
            </a:r>
            <a:fld id="{4773FF61-F4E9-4123-B6AF-201BC82A0194}" type="slidenum">
              <a:rPr lang="en-US" altLang="en-US" smtClean="0"/>
              <a:pPr>
                <a:defRPr/>
              </a:pPr>
              <a:t>10</a:t>
            </a:fld>
            <a:endParaRPr lang="en-US" altLang="en-US" dirty="0"/>
          </a:p>
        </p:txBody>
      </p:sp>
    </p:spTree>
    <p:extLst>
      <p:ext uri="{BB962C8B-B14F-4D97-AF65-F5344CB8AC3E}">
        <p14:creationId xmlns:p14="http://schemas.microsoft.com/office/powerpoint/2010/main" val="3426833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768"/>
            <a:ext cx="7543800" cy="804341"/>
          </a:xfrm>
        </p:spPr>
        <p:txBody>
          <a:bodyPr anchor="ctr"/>
          <a:lstStyle/>
          <a:p>
            <a:r>
              <a:rPr lang="en-US" sz="3500" dirty="0"/>
              <a:t>N</a:t>
            </a:r>
            <a:r>
              <a:rPr lang="en-US" sz="100" dirty="0"/>
              <a:t> </a:t>
            </a:r>
            <a:r>
              <a:rPr lang="en-US" sz="3500" dirty="0"/>
              <a:t>Y</a:t>
            </a:r>
            <a:r>
              <a:rPr lang="en-US" sz="100" dirty="0"/>
              <a:t> </a:t>
            </a:r>
            <a:r>
              <a:rPr lang="en-US" sz="3500" dirty="0"/>
              <a:t>S</a:t>
            </a:r>
            <a:r>
              <a:rPr lang="en-US" sz="100" dirty="0"/>
              <a:t> </a:t>
            </a:r>
            <a:r>
              <a:rPr lang="en-US" sz="3500" dirty="0"/>
              <a:t>E Euronext </a:t>
            </a:r>
            <a:r>
              <a:rPr lang="en-US" sz="1000" b="0" dirty="0"/>
              <a:t>1</a:t>
            </a:r>
            <a:endParaRPr lang="en-IN" sz="3500" dirty="0"/>
          </a:p>
        </p:txBody>
      </p:sp>
      <p:sp>
        <p:nvSpPr>
          <p:cNvPr id="5" name="Content Placeholder 4"/>
          <p:cNvSpPr txBox="1">
            <a:spLocks/>
          </p:cNvSpPr>
          <p:nvPr/>
        </p:nvSpPr>
        <p:spPr>
          <a:xfrm>
            <a:off x="474131" y="1735465"/>
            <a:ext cx="8229600" cy="2078000"/>
          </a:xfrm>
          <a:prstGeom prst="rect">
            <a:avLst/>
          </a:prstGeom>
        </p:spPr>
        <p:txBody>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292608" indent="-292608" eaLnBrk="1" hangingPunct="1">
              <a:spcBef>
                <a:spcPts val="1000"/>
              </a:spcBef>
              <a:buClr>
                <a:schemeClr val="tx1"/>
              </a:buClr>
              <a:buSzPct val="100000"/>
              <a:buFont typeface="Arial" panose="020B0604020202020204" pitchFamily="34" charset="0"/>
              <a:buChar char="•"/>
            </a:pPr>
            <a:r>
              <a:rPr lang="en-US" altLang="en-US" sz="2300" dirty="0">
                <a:latin typeface="Calibri" panose="020F0502020204030204" pitchFamily="34" charset="0"/>
              </a:rPr>
              <a:t>Trading occurs at a specific place on the floor of the exchange called a </a:t>
            </a:r>
            <a:r>
              <a:rPr lang="en-US" altLang="en-US" sz="2300" b="1" dirty="0">
                <a:latin typeface="Calibri" panose="020F0502020204030204" pitchFamily="34" charset="0"/>
              </a:rPr>
              <a:t>trading post</a:t>
            </a:r>
            <a:r>
              <a:rPr lang="en-US" altLang="en-US" sz="2300" dirty="0">
                <a:latin typeface="Calibri" panose="020F0502020204030204" pitchFamily="34" charset="0"/>
              </a:rPr>
              <a:t>.</a:t>
            </a:r>
          </a:p>
          <a:p>
            <a:pPr marL="292608" indent="-292608" eaLnBrk="1" hangingPunct="1">
              <a:spcBef>
                <a:spcPts val="1000"/>
              </a:spcBef>
              <a:buClr>
                <a:schemeClr val="tx1"/>
              </a:buClr>
              <a:buSzPct val="100000"/>
              <a:buFont typeface="Arial" panose="020B0604020202020204" pitchFamily="34" charset="0"/>
              <a:buChar char="•"/>
            </a:pPr>
            <a:r>
              <a:rPr lang="en-US" altLang="en-US" sz="2300" dirty="0">
                <a:latin typeface="Calibri" panose="020F0502020204030204" pitchFamily="34" charset="0"/>
              </a:rPr>
              <a:t>Each stock has a special market maker called a </a:t>
            </a:r>
            <a:r>
              <a:rPr lang="en-US" altLang="en-US" sz="2300" b="1" dirty="0">
                <a:latin typeface="Calibri" panose="020F0502020204030204" pitchFamily="34" charset="0"/>
              </a:rPr>
              <a:t>specialist</a:t>
            </a:r>
            <a:r>
              <a:rPr lang="en-US" altLang="en-US" sz="2300" dirty="0">
                <a:latin typeface="Calibri" panose="020F0502020204030204" pitchFamily="34" charset="0"/>
              </a:rPr>
              <a:t> or Designated Market Maker (D</a:t>
            </a:r>
            <a:r>
              <a:rPr lang="en-US" altLang="en-US" sz="100" dirty="0">
                <a:latin typeface="Calibri" panose="020F0502020204030204" pitchFamily="34" charset="0"/>
              </a:rPr>
              <a:t> </a:t>
            </a:r>
            <a:r>
              <a:rPr lang="en-US" altLang="en-US" sz="2300" dirty="0">
                <a:latin typeface="Calibri" panose="020F0502020204030204" pitchFamily="34" charset="0"/>
              </a:rPr>
              <a:t>M</a:t>
            </a:r>
            <a:r>
              <a:rPr lang="en-US" altLang="en-US" sz="100" dirty="0">
                <a:latin typeface="Calibri" panose="020F0502020204030204" pitchFamily="34" charset="0"/>
              </a:rPr>
              <a:t> </a:t>
            </a:r>
            <a:r>
              <a:rPr lang="en-US" altLang="en-US" sz="2300" dirty="0">
                <a:latin typeface="Calibri" panose="020F0502020204030204" pitchFamily="34" charset="0"/>
              </a:rPr>
              <a:t>M) that maintains liquidity for the stock at all times.</a:t>
            </a:r>
            <a:endParaRPr lang="en-US" altLang="en-US" sz="2300" b="1" dirty="0">
              <a:latin typeface="Calibri" panose="020F0502020204030204" pitchFamily="34" charset="0"/>
            </a:endParaRPr>
          </a:p>
        </p:txBody>
      </p:sp>
      <p:sp>
        <p:nvSpPr>
          <p:cNvPr id="7" name="Slide Number Placeholder 6"/>
          <p:cNvSpPr>
            <a:spLocks noGrp="1"/>
          </p:cNvSpPr>
          <p:nvPr>
            <p:ph type="sldNum" sz="quarter" idx="12"/>
          </p:nvPr>
        </p:nvSpPr>
        <p:spPr/>
        <p:txBody>
          <a:bodyPr/>
          <a:lstStyle/>
          <a:p>
            <a:pPr>
              <a:defRPr/>
            </a:pPr>
            <a:r>
              <a:rPr lang="en-US" altLang="en-US" dirty="0"/>
              <a:t>8-</a:t>
            </a:r>
            <a:fld id="{4773FF61-F4E9-4123-B6AF-201BC82A0194}" type="slidenum">
              <a:rPr lang="en-US" altLang="en-US" smtClean="0"/>
              <a:pPr>
                <a:defRPr/>
              </a:pPr>
              <a:t>11</a:t>
            </a:fld>
            <a:endParaRPr lang="en-US" altLang="en-US" dirty="0"/>
          </a:p>
        </p:txBody>
      </p:sp>
    </p:spTree>
    <p:extLst>
      <p:ext uri="{BB962C8B-B14F-4D97-AF65-F5344CB8AC3E}">
        <p14:creationId xmlns:p14="http://schemas.microsoft.com/office/powerpoint/2010/main" val="2003260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551"/>
            <a:ext cx="7543800" cy="884775"/>
          </a:xfrm>
        </p:spPr>
        <p:txBody>
          <a:bodyPr anchor="ctr"/>
          <a:lstStyle/>
          <a:p>
            <a:r>
              <a:rPr lang="en-US" sz="3500" dirty="0"/>
              <a:t>N</a:t>
            </a:r>
            <a:r>
              <a:rPr lang="en-US" sz="100" dirty="0"/>
              <a:t> </a:t>
            </a:r>
            <a:r>
              <a:rPr lang="en-US" sz="3500" dirty="0"/>
              <a:t>Y</a:t>
            </a:r>
            <a:r>
              <a:rPr lang="en-US" sz="100" dirty="0"/>
              <a:t> </a:t>
            </a:r>
            <a:r>
              <a:rPr lang="en-US" sz="3500" dirty="0"/>
              <a:t>S</a:t>
            </a:r>
            <a:r>
              <a:rPr lang="en-US" sz="100" dirty="0"/>
              <a:t> </a:t>
            </a:r>
            <a:r>
              <a:rPr lang="en-US" sz="3500" dirty="0"/>
              <a:t>E Euronext </a:t>
            </a:r>
            <a:r>
              <a:rPr lang="en-US" sz="1000" b="0" dirty="0"/>
              <a:t>2</a:t>
            </a:r>
            <a:endParaRPr lang="en-IN" sz="1000" b="0" dirty="0"/>
          </a:p>
        </p:txBody>
      </p:sp>
      <p:sp>
        <p:nvSpPr>
          <p:cNvPr id="4" name="Content Placeholder 3"/>
          <p:cNvSpPr>
            <a:spLocks noGrp="1"/>
          </p:cNvSpPr>
          <p:nvPr>
            <p:ph idx="1"/>
          </p:nvPr>
        </p:nvSpPr>
        <p:spPr>
          <a:xfrm>
            <a:off x="457200" y="1719263"/>
            <a:ext cx="8229600" cy="2031855"/>
          </a:xfrm>
        </p:spPr>
        <p:txBody>
          <a:bodyPr/>
          <a:lstStyle/>
          <a:p>
            <a:pPr marL="0" indent="0" eaLnBrk="1" hangingPunct="1">
              <a:buNone/>
            </a:pPr>
            <a:r>
              <a:rPr lang="en-US" altLang="en-US" sz="2200" dirty="0"/>
              <a:t>Three types of transactions occur at trading posts.</a:t>
            </a:r>
          </a:p>
          <a:p>
            <a:pPr marL="292608" lvl="1" indent="-292608" eaLnBrk="1" hangingPunct="1">
              <a:spcBef>
                <a:spcPts val="1000"/>
              </a:spcBef>
              <a:buSzPct val="100000"/>
            </a:pPr>
            <a:r>
              <a:rPr lang="en-US" altLang="en-US" sz="2000" dirty="0"/>
              <a:t>A </a:t>
            </a:r>
            <a:r>
              <a:rPr lang="en-US" altLang="en-US" sz="2000" b="1" dirty="0"/>
              <a:t>market order</a:t>
            </a:r>
            <a:r>
              <a:rPr lang="en-US" altLang="en-US" sz="2000" dirty="0"/>
              <a:t> is an order to transact at the best price available when the order reaches the trading post.</a:t>
            </a:r>
          </a:p>
          <a:p>
            <a:pPr marL="292608" lvl="1" indent="-292608" eaLnBrk="1" hangingPunct="1">
              <a:spcBef>
                <a:spcPts val="1000"/>
              </a:spcBef>
              <a:buSzPct val="100000"/>
            </a:pPr>
            <a:r>
              <a:rPr lang="en-US" altLang="en-US" sz="2000" dirty="0"/>
              <a:t>A </a:t>
            </a:r>
            <a:r>
              <a:rPr lang="en-US" altLang="en-US" sz="2000" b="1" dirty="0"/>
              <a:t>limit order</a:t>
            </a:r>
            <a:r>
              <a:rPr lang="en-US" altLang="en-US" sz="2000" dirty="0"/>
              <a:t> is an order to transact at a specified price.</a:t>
            </a:r>
          </a:p>
          <a:p>
            <a:pPr marL="292608" lvl="1" indent="-292608" eaLnBrk="1" hangingPunct="1">
              <a:spcBef>
                <a:spcPts val="1000"/>
              </a:spcBef>
              <a:buSzPct val="100000"/>
            </a:pPr>
            <a:r>
              <a:rPr lang="en-US" altLang="en-US" sz="2000" dirty="0"/>
              <a:t>Specialists transact for their own account.</a:t>
            </a:r>
          </a:p>
        </p:txBody>
      </p:sp>
      <p:sp>
        <p:nvSpPr>
          <p:cNvPr id="3" name="Content Placeholder 2"/>
          <p:cNvSpPr>
            <a:spLocks noGrp="1"/>
          </p:cNvSpPr>
          <p:nvPr>
            <p:ph idx="14"/>
          </p:nvPr>
        </p:nvSpPr>
        <p:spPr>
          <a:xfrm>
            <a:off x="474131" y="3859732"/>
            <a:ext cx="8229600" cy="1915427"/>
          </a:xfrm>
        </p:spPr>
        <p:txBody>
          <a:bodyPr/>
          <a:lstStyle/>
          <a:p>
            <a:pPr marL="0" indent="0" eaLnBrk="1" hangingPunct="1">
              <a:spcBef>
                <a:spcPts val="1000"/>
              </a:spcBef>
              <a:buSzPct val="100000"/>
              <a:buNone/>
            </a:pPr>
            <a:r>
              <a:rPr lang="en-US" altLang="en-US" sz="2200" b="1" dirty="0"/>
              <a:t>Program trading</a:t>
            </a:r>
            <a:r>
              <a:rPr lang="en-US" altLang="en-US" sz="2200" dirty="0"/>
              <a:t> is the simultaneous buying and selling of a portfolio of at least 15 different stocks valued at more than $1 million using computer programs to initiate the trades.</a:t>
            </a:r>
          </a:p>
          <a:p>
            <a:pPr marL="0" indent="0" eaLnBrk="1" hangingPunct="1">
              <a:spcBef>
                <a:spcPts val="1000"/>
              </a:spcBef>
              <a:buSzPct val="100000"/>
              <a:buNone/>
            </a:pPr>
            <a:r>
              <a:rPr lang="en-US" altLang="en-US" sz="2200" b="1" dirty="0"/>
              <a:t>Circuit breakers</a:t>
            </a:r>
            <a:r>
              <a:rPr lang="en-US" altLang="en-US" sz="2200" dirty="0"/>
              <a:t> give investors time to make informed choices during periods of high market volatility.</a:t>
            </a:r>
            <a:endParaRPr lang="en-US" sz="2200" dirty="0"/>
          </a:p>
        </p:txBody>
      </p:sp>
      <p:sp>
        <p:nvSpPr>
          <p:cNvPr id="8" name="Slide Number Placeholder 7"/>
          <p:cNvSpPr>
            <a:spLocks noGrp="1"/>
          </p:cNvSpPr>
          <p:nvPr>
            <p:ph type="sldNum" sz="quarter" idx="12"/>
          </p:nvPr>
        </p:nvSpPr>
        <p:spPr/>
        <p:txBody>
          <a:bodyPr/>
          <a:lstStyle/>
          <a:p>
            <a:pPr>
              <a:defRPr/>
            </a:pPr>
            <a:r>
              <a:rPr lang="en-US" altLang="en-US" dirty="0"/>
              <a:t>8-</a:t>
            </a:r>
            <a:fld id="{4773FF61-F4E9-4123-B6AF-201BC82A0194}" type="slidenum">
              <a:rPr lang="en-US" altLang="en-US" smtClean="0"/>
              <a:pPr>
                <a:defRPr/>
              </a:pPr>
              <a:t>12</a:t>
            </a:fld>
            <a:endParaRPr lang="en-US" altLang="en-US" dirty="0"/>
          </a:p>
        </p:txBody>
      </p:sp>
    </p:spTree>
    <p:extLst>
      <p:ext uri="{BB962C8B-B14F-4D97-AF65-F5344CB8AC3E}">
        <p14:creationId xmlns:p14="http://schemas.microsoft.com/office/powerpoint/2010/main" val="2184018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6918"/>
            <a:ext cx="7543800" cy="801565"/>
          </a:xfrm>
        </p:spPr>
        <p:txBody>
          <a:bodyPr anchor="ctr"/>
          <a:lstStyle/>
          <a:p>
            <a:r>
              <a:rPr lang="en-US" sz="3500" dirty="0"/>
              <a:t>Circuit-Breaker Levels</a:t>
            </a:r>
            <a:endParaRPr lang="en-IN" sz="3500" dirty="0"/>
          </a:p>
        </p:txBody>
      </p:sp>
      <p:sp>
        <p:nvSpPr>
          <p:cNvPr id="9" name="Content Placeholder 8"/>
          <p:cNvSpPr>
            <a:spLocks noGrp="1"/>
          </p:cNvSpPr>
          <p:nvPr>
            <p:ph idx="1"/>
          </p:nvPr>
        </p:nvSpPr>
        <p:spPr>
          <a:xfrm>
            <a:off x="457200" y="1719263"/>
            <a:ext cx="6930736" cy="369310"/>
          </a:xfrm>
        </p:spPr>
        <p:txBody>
          <a:bodyPr/>
          <a:lstStyle/>
          <a:p>
            <a:pPr marL="0" indent="0">
              <a:buNone/>
            </a:pPr>
            <a:r>
              <a:rPr lang="en-IN" sz="2000" b="1" dirty="0"/>
              <a:t>Figure 8–11 </a:t>
            </a:r>
            <a:r>
              <a:rPr lang="en-IN" sz="2000" b="1" dirty="0">
                <a:solidFill>
                  <a:srgbClr val="0070C0"/>
                </a:solidFill>
              </a:rPr>
              <a:t>Circuit-Breaker Levels for the Third Quarter of 2016</a:t>
            </a:r>
            <a:endParaRPr lang="en-IN" sz="2000" dirty="0">
              <a:solidFill>
                <a:srgbClr val="0070C0"/>
              </a:solidFill>
            </a:endParaRPr>
          </a:p>
        </p:txBody>
      </p:sp>
      <p:pic>
        <p:nvPicPr>
          <p:cNvPr id="12" name="Picture 11" descr="Circuit breaker levels for the third quarter of 2016.&#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3713" y="2239906"/>
            <a:ext cx="2669869" cy="3521198"/>
          </a:xfrm>
          <a:prstGeom prst="rect">
            <a:avLst/>
          </a:prstGeom>
        </p:spPr>
      </p:pic>
      <p:sp>
        <p:nvSpPr>
          <p:cNvPr id="11" name="Content Placeholder 10"/>
          <p:cNvSpPr>
            <a:spLocks noGrp="1"/>
          </p:cNvSpPr>
          <p:nvPr>
            <p:ph idx="14"/>
          </p:nvPr>
        </p:nvSpPr>
        <p:spPr>
          <a:xfrm>
            <a:off x="484522" y="5829833"/>
            <a:ext cx="6685205" cy="290412"/>
          </a:xfrm>
        </p:spPr>
        <p:txBody>
          <a:bodyPr/>
          <a:lstStyle/>
          <a:p>
            <a:pPr marL="0" indent="0">
              <a:buNone/>
            </a:pPr>
            <a:r>
              <a:rPr lang="en-IN" sz="1600" b="1" dirty="0"/>
              <a:t>Source: </a:t>
            </a:r>
            <a:r>
              <a:rPr lang="en-IN" sz="1600" dirty="0"/>
              <a:t>New York Stock Exchange Euronext website.</a:t>
            </a:r>
            <a:r>
              <a:rPr lang="en-IN" sz="1600" baseline="0" dirty="0"/>
              <a:t> </a:t>
            </a:r>
            <a:r>
              <a:rPr lang="en-IN" sz="1600" dirty="0"/>
              <a:t>www.nyse.com</a:t>
            </a:r>
          </a:p>
        </p:txBody>
      </p:sp>
      <p:sp>
        <p:nvSpPr>
          <p:cNvPr id="13" name="Content Placeholder 2"/>
          <p:cNvSpPr>
            <a:spLocks noGrp="1"/>
          </p:cNvSpPr>
          <p:nvPr>
            <p:ph idx="1"/>
          </p:nvPr>
        </p:nvSpPr>
        <p:spPr>
          <a:xfrm>
            <a:off x="3676499" y="6234558"/>
            <a:ext cx="1791002" cy="218488"/>
          </a:xfrm>
        </p:spPr>
        <p:txBody>
          <a:bodyPr/>
          <a:lstStyle/>
          <a:p>
            <a:pPr marL="0" indent="0" algn="ctr">
              <a:buNone/>
            </a:pPr>
            <a:r>
              <a:rPr lang="en-IN" sz="900" dirty="0">
                <a:hlinkClick r:id="rId3" action="ppaction://hlinksldjump"/>
              </a:rPr>
              <a:t>Access the long description slide.</a:t>
            </a:r>
          </a:p>
        </p:txBody>
      </p:sp>
      <p:sp>
        <p:nvSpPr>
          <p:cNvPr id="7" name="Slide Number Placeholder 6"/>
          <p:cNvSpPr>
            <a:spLocks noGrp="1"/>
          </p:cNvSpPr>
          <p:nvPr>
            <p:ph type="sldNum" sz="quarter" idx="12"/>
          </p:nvPr>
        </p:nvSpPr>
        <p:spPr/>
        <p:txBody>
          <a:bodyPr/>
          <a:lstStyle/>
          <a:p>
            <a:pPr>
              <a:defRPr/>
            </a:pPr>
            <a:r>
              <a:rPr lang="en-US" altLang="en-US" dirty="0"/>
              <a:t>8-</a:t>
            </a:r>
            <a:fld id="{4773FF61-F4E9-4123-B6AF-201BC82A0194}" type="slidenum">
              <a:rPr lang="en-US" altLang="en-US" smtClean="0"/>
              <a:pPr>
                <a:defRPr/>
              </a:pPr>
              <a:t>13</a:t>
            </a:fld>
            <a:endParaRPr lang="en-US" altLang="en-US" dirty="0"/>
          </a:p>
        </p:txBody>
      </p:sp>
    </p:spTree>
    <p:extLst>
      <p:ext uri="{BB962C8B-B14F-4D97-AF65-F5344CB8AC3E}">
        <p14:creationId xmlns:p14="http://schemas.microsoft.com/office/powerpoint/2010/main" val="3617133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67768"/>
            <a:ext cx="7543800" cy="804341"/>
          </a:xfrm>
        </p:spPr>
        <p:txBody>
          <a:bodyPr anchor="ctr"/>
          <a:lstStyle/>
          <a:p>
            <a:r>
              <a:rPr lang="en-US" sz="3500" dirty="0"/>
              <a:t>Purchase of a Stock on the N</a:t>
            </a:r>
            <a:r>
              <a:rPr lang="en-US" sz="100" dirty="0"/>
              <a:t> </a:t>
            </a:r>
            <a:r>
              <a:rPr lang="en-US" sz="3500" dirty="0"/>
              <a:t>Y</a:t>
            </a:r>
            <a:r>
              <a:rPr lang="en-US" sz="100" dirty="0"/>
              <a:t> </a:t>
            </a:r>
            <a:r>
              <a:rPr lang="en-US" sz="3500" dirty="0"/>
              <a:t>S</a:t>
            </a:r>
            <a:r>
              <a:rPr lang="en-US" sz="100" dirty="0"/>
              <a:t> </a:t>
            </a:r>
            <a:r>
              <a:rPr lang="en-US" sz="3500" dirty="0"/>
              <a:t>E</a:t>
            </a:r>
            <a:endParaRPr lang="en-IN" sz="3500" dirty="0"/>
          </a:p>
        </p:txBody>
      </p:sp>
      <p:pic>
        <p:nvPicPr>
          <p:cNvPr id="7" name="Picture 6" descr="Flow chart showing the process of purchasing a stock on the NYSE.&#10;&#10;&#10;">
            <a:extLst>
              <a:ext uri="{FF2B5EF4-FFF2-40B4-BE49-F238E27FC236}">
                <a16:creationId xmlns:a16="http://schemas.microsoft.com/office/drawing/2014/main" id="{D6BB719C-AD3E-4D94-9060-C832D660C23B}"/>
              </a:ext>
            </a:extLst>
          </p:cNvPr>
          <p:cNvPicPr>
            <a:picLocks noChangeAspect="1"/>
          </p:cNvPicPr>
          <p:nvPr/>
        </p:nvPicPr>
        <p:blipFill>
          <a:blip r:embed="rId3"/>
          <a:stretch>
            <a:fillRect/>
          </a:stretch>
        </p:blipFill>
        <p:spPr>
          <a:xfrm>
            <a:off x="537875" y="2373114"/>
            <a:ext cx="8068251" cy="2132553"/>
          </a:xfrm>
          <a:prstGeom prst="rect">
            <a:avLst/>
          </a:prstGeom>
        </p:spPr>
      </p:pic>
      <p:sp>
        <p:nvSpPr>
          <p:cNvPr id="8" name="Content Placeholder 2"/>
          <p:cNvSpPr>
            <a:spLocks noGrp="1"/>
          </p:cNvSpPr>
          <p:nvPr>
            <p:ph idx="1"/>
          </p:nvPr>
        </p:nvSpPr>
        <p:spPr>
          <a:xfrm>
            <a:off x="3676499" y="6234558"/>
            <a:ext cx="1791002" cy="218488"/>
          </a:xfrm>
        </p:spPr>
        <p:txBody>
          <a:bodyPr/>
          <a:lstStyle/>
          <a:p>
            <a:pPr marL="0" indent="0" algn="ctr">
              <a:buNone/>
            </a:pPr>
            <a:r>
              <a:rPr lang="en-IN" sz="900" dirty="0">
                <a:hlinkClick r:id="rId4" action="ppaction://hlinksldjump"/>
              </a:rPr>
              <a:t>Access the long description slide.</a:t>
            </a:r>
            <a:endParaRPr lang="en-IN" sz="900" dirty="0">
              <a:hlinkClick r:id="rId5" action="ppaction://hlinksldjump"/>
            </a:endParaRPr>
          </a:p>
        </p:txBody>
      </p:sp>
      <p:sp>
        <p:nvSpPr>
          <p:cNvPr id="5" name="Slide Number Placeholder 4"/>
          <p:cNvSpPr>
            <a:spLocks noGrp="1"/>
          </p:cNvSpPr>
          <p:nvPr>
            <p:ph type="sldNum" sz="quarter" idx="12"/>
          </p:nvPr>
        </p:nvSpPr>
        <p:spPr/>
        <p:txBody>
          <a:bodyPr/>
          <a:lstStyle/>
          <a:p>
            <a:pPr>
              <a:defRPr/>
            </a:pPr>
            <a:r>
              <a:rPr lang="en-US" altLang="en-US" dirty="0"/>
              <a:t>8-</a:t>
            </a:r>
            <a:fld id="{4773FF61-F4E9-4123-B6AF-201BC82A0194}" type="slidenum">
              <a:rPr lang="en-US" altLang="en-US" smtClean="0"/>
              <a:pPr>
                <a:defRPr/>
              </a:pPr>
              <a:t>14</a:t>
            </a:fld>
            <a:endParaRPr lang="en-US" altLang="en-US" dirty="0"/>
          </a:p>
        </p:txBody>
      </p:sp>
    </p:spTree>
    <p:extLst>
      <p:ext uri="{BB962C8B-B14F-4D97-AF65-F5344CB8AC3E}">
        <p14:creationId xmlns:p14="http://schemas.microsoft.com/office/powerpoint/2010/main" val="547391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7566"/>
            <a:ext cx="7543800" cy="664745"/>
          </a:xfrm>
        </p:spPr>
        <p:txBody>
          <a:bodyPr anchor="ctr"/>
          <a:lstStyle/>
          <a:p>
            <a:r>
              <a:rPr lang="en-US" sz="3500" dirty="0"/>
              <a:t>Stock Market Quote</a:t>
            </a:r>
            <a:endParaRPr lang="en-IN" sz="1000" b="0" dirty="0"/>
          </a:p>
        </p:txBody>
      </p:sp>
      <p:sp>
        <p:nvSpPr>
          <p:cNvPr id="6" name="Content Placeholder 5"/>
          <p:cNvSpPr>
            <a:spLocks noGrp="1"/>
          </p:cNvSpPr>
          <p:nvPr>
            <p:ph idx="1"/>
          </p:nvPr>
        </p:nvSpPr>
        <p:spPr>
          <a:xfrm>
            <a:off x="457201" y="1719262"/>
            <a:ext cx="2517006" cy="3964565"/>
          </a:xfrm>
        </p:spPr>
        <p:txBody>
          <a:bodyPr/>
          <a:lstStyle/>
          <a:p>
            <a:pPr marL="292608" indent="-292608" eaLnBrk="1" hangingPunct="1">
              <a:lnSpc>
                <a:spcPct val="90000"/>
              </a:lnSpc>
              <a:spcBef>
                <a:spcPts val="1000"/>
              </a:spcBef>
              <a:buSzPct val="100000"/>
            </a:pPr>
            <a:r>
              <a:rPr lang="en-US" altLang="en-US" sz="2600" dirty="0"/>
              <a:t>Name</a:t>
            </a:r>
          </a:p>
          <a:p>
            <a:pPr marL="292608" indent="-292608" eaLnBrk="1" hangingPunct="1">
              <a:lnSpc>
                <a:spcPct val="90000"/>
              </a:lnSpc>
              <a:spcBef>
                <a:spcPts val="1000"/>
              </a:spcBef>
              <a:buSzPct val="100000"/>
            </a:pPr>
            <a:r>
              <a:rPr lang="en-US" altLang="en-US" sz="2600" dirty="0"/>
              <a:t>Symbol</a:t>
            </a:r>
          </a:p>
          <a:p>
            <a:pPr marL="292608" indent="-292608" eaLnBrk="1" hangingPunct="1">
              <a:lnSpc>
                <a:spcPct val="90000"/>
              </a:lnSpc>
              <a:spcBef>
                <a:spcPts val="1000"/>
              </a:spcBef>
              <a:buSzPct val="100000"/>
            </a:pPr>
            <a:r>
              <a:rPr lang="en-US" altLang="en-US" sz="2600" dirty="0"/>
              <a:t>Open</a:t>
            </a:r>
          </a:p>
          <a:p>
            <a:pPr marL="292608" indent="-292608" eaLnBrk="1" hangingPunct="1">
              <a:lnSpc>
                <a:spcPct val="90000"/>
              </a:lnSpc>
              <a:spcBef>
                <a:spcPts val="1000"/>
              </a:spcBef>
              <a:buSzPct val="100000"/>
            </a:pPr>
            <a:r>
              <a:rPr lang="en-US" altLang="en-US" sz="2600" dirty="0"/>
              <a:t>High</a:t>
            </a:r>
          </a:p>
          <a:p>
            <a:pPr marL="292608" indent="-292608" eaLnBrk="1" hangingPunct="1">
              <a:lnSpc>
                <a:spcPct val="90000"/>
              </a:lnSpc>
              <a:spcBef>
                <a:spcPts val="1000"/>
              </a:spcBef>
              <a:buSzPct val="100000"/>
            </a:pPr>
            <a:r>
              <a:rPr lang="en-US" altLang="en-US" sz="2600" dirty="0"/>
              <a:t>Low</a:t>
            </a:r>
          </a:p>
          <a:p>
            <a:pPr marL="292608" indent="-292608" eaLnBrk="1" hangingPunct="1">
              <a:lnSpc>
                <a:spcPct val="90000"/>
              </a:lnSpc>
              <a:spcBef>
                <a:spcPts val="1000"/>
              </a:spcBef>
              <a:buSzPct val="100000"/>
            </a:pPr>
            <a:r>
              <a:rPr lang="en-US" altLang="en-US" sz="2600" dirty="0"/>
              <a:t>Close</a:t>
            </a:r>
          </a:p>
          <a:p>
            <a:pPr marL="292608" indent="-292608" eaLnBrk="1" hangingPunct="1">
              <a:lnSpc>
                <a:spcPct val="90000"/>
              </a:lnSpc>
              <a:spcBef>
                <a:spcPts val="1000"/>
              </a:spcBef>
              <a:buSzPct val="100000"/>
            </a:pPr>
            <a:r>
              <a:rPr lang="en-US" altLang="en-US" sz="2600" dirty="0"/>
              <a:t>Net Chg</a:t>
            </a:r>
          </a:p>
          <a:p>
            <a:pPr marL="292608" indent="-292608" eaLnBrk="1" hangingPunct="1">
              <a:lnSpc>
                <a:spcPct val="90000"/>
              </a:lnSpc>
              <a:spcBef>
                <a:spcPts val="1000"/>
              </a:spcBef>
              <a:buSzPct val="100000"/>
            </a:pPr>
            <a:r>
              <a:rPr lang="en-US" altLang="en-US" sz="2600" dirty="0"/>
              <a:t>% Chg</a:t>
            </a:r>
          </a:p>
        </p:txBody>
      </p:sp>
      <p:sp>
        <p:nvSpPr>
          <p:cNvPr id="4" name="Content Placeholder 5"/>
          <p:cNvSpPr txBox="1">
            <a:spLocks/>
          </p:cNvSpPr>
          <p:nvPr/>
        </p:nvSpPr>
        <p:spPr bwMode="auto">
          <a:xfrm>
            <a:off x="4373090" y="1717660"/>
            <a:ext cx="2517006" cy="3425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0000"/>
              <a:buFont typeface="Arial" panose="020B0604020202020204" pitchFamily="34" charset="0"/>
              <a:buChar char="•"/>
              <a:defRPr sz="3000">
                <a:solidFill>
                  <a:schemeClr val="tx1"/>
                </a:solidFill>
                <a:latin typeface="Calibri" panose="020F0502020204030204" pitchFamily="34" charset="0"/>
                <a:ea typeface="+mn-ea"/>
                <a:cs typeface="+mn-cs"/>
              </a:defRPr>
            </a:lvl1pPr>
            <a:lvl2pPr marL="692150" indent="-347663" algn="l" rtl="0" eaLnBrk="0" fontAlgn="base" hangingPunct="0">
              <a:spcBef>
                <a:spcPct val="20000"/>
              </a:spcBef>
              <a:spcAft>
                <a:spcPct val="0"/>
              </a:spcAft>
              <a:buClr>
                <a:schemeClr val="tx1"/>
              </a:buClr>
              <a:buSzPct val="70000"/>
              <a:buFont typeface="Arial" panose="020B0604020202020204" pitchFamily="34" charset="0"/>
              <a:buChar char="•"/>
              <a:defRPr sz="2600">
                <a:solidFill>
                  <a:schemeClr val="tx1"/>
                </a:solidFill>
                <a:latin typeface="Calibri" panose="020F0502020204030204" pitchFamily="34" charset="0"/>
              </a:defRPr>
            </a:lvl2pPr>
            <a:lvl3pPr marL="987425" indent="-293688" algn="l" rtl="0" eaLnBrk="0" fontAlgn="base" hangingPunct="0">
              <a:spcBef>
                <a:spcPct val="20000"/>
              </a:spcBef>
              <a:spcAft>
                <a:spcPct val="0"/>
              </a:spcAft>
              <a:buClr>
                <a:schemeClr val="tx1"/>
              </a:buClr>
              <a:buSzPct val="70000"/>
              <a:buFont typeface="Arial" panose="020B0604020202020204" pitchFamily="34" charset="0"/>
              <a:buChar char="•"/>
              <a:defRPr sz="2300">
                <a:solidFill>
                  <a:schemeClr val="tx1"/>
                </a:solidFill>
                <a:latin typeface="Calibri" panose="020F0502020204030204" pitchFamily="34" charset="0"/>
              </a:defRPr>
            </a:lvl3pPr>
            <a:lvl4pPr marL="1281113" indent="-292100" algn="l" rtl="0" eaLnBrk="0" fontAlgn="base" hangingPunct="0">
              <a:spcBef>
                <a:spcPct val="20000"/>
              </a:spcBef>
              <a:spcAft>
                <a:spcPct val="0"/>
              </a:spcAft>
              <a:buClr>
                <a:schemeClr val="tx1"/>
              </a:buClr>
              <a:buSzPct val="75000"/>
              <a:buFont typeface="Arial" panose="020B0604020202020204" pitchFamily="34" charset="0"/>
              <a:buChar char="•"/>
              <a:defRPr sz="2000">
                <a:solidFill>
                  <a:schemeClr val="tx1"/>
                </a:solidFill>
                <a:latin typeface="Calibri" panose="020F0502020204030204" pitchFamily="34" charset="0"/>
              </a:defRPr>
            </a:lvl4pPr>
            <a:lvl5pPr marL="1598613" indent="-315913" algn="l" rtl="0" eaLnBrk="0" fontAlgn="base" hangingPunct="0">
              <a:spcBef>
                <a:spcPct val="20000"/>
              </a:spcBef>
              <a:spcAft>
                <a:spcPct val="0"/>
              </a:spcAft>
              <a:buClr>
                <a:schemeClr val="tx1"/>
              </a:buClr>
              <a:buSzPct val="80000"/>
              <a:buFont typeface="Arial" panose="020B0604020202020204" pitchFamily="34" charset="0"/>
              <a:buChar char="•"/>
              <a:defRPr sz="2000">
                <a:solidFill>
                  <a:schemeClr val="tx1"/>
                </a:solidFill>
                <a:latin typeface="Calibri" panose="020F0502020204030204" pitchFamily="34" charset="0"/>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292608" indent="-292608" eaLnBrk="1" hangingPunct="1">
              <a:lnSpc>
                <a:spcPct val="90000"/>
              </a:lnSpc>
              <a:spcBef>
                <a:spcPts val="1000"/>
              </a:spcBef>
              <a:buSzPct val="100000"/>
            </a:pPr>
            <a:r>
              <a:rPr lang="en-US" altLang="en-US" sz="2600" dirty="0"/>
              <a:t>Volume</a:t>
            </a:r>
          </a:p>
          <a:p>
            <a:pPr marL="292608" indent="-292608" eaLnBrk="1" hangingPunct="1">
              <a:lnSpc>
                <a:spcPct val="90000"/>
              </a:lnSpc>
              <a:spcBef>
                <a:spcPts val="1000"/>
              </a:spcBef>
              <a:buSzPct val="100000"/>
            </a:pPr>
            <a:r>
              <a:rPr lang="en-US" altLang="en-US" sz="2600" dirty="0"/>
              <a:t>52 Wk High</a:t>
            </a:r>
          </a:p>
          <a:p>
            <a:pPr marL="292608" indent="-292608" eaLnBrk="1" hangingPunct="1">
              <a:lnSpc>
                <a:spcPct val="90000"/>
              </a:lnSpc>
              <a:spcBef>
                <a:spcPts val="1000"/>
              </a:spcBef>
              <a:buSzPct val="100000"/>
            </a:pPr>
            <a:r>
              <a:rPr lang="en-US" altLang="en-US" sz="2600" dirty="0"/>
              <a:t>52 Wk Low</a:t>
            </a:r>
          </a:p>
          <a:p>
            <a:pPr marL="292608" indent="-292608" eaLnBrk="1" hangingPunct="1">
              <a:lnSpc>
                <a:spcPct val="90000"/>
              </a:lnSpc>
              <a:spcBef>
                <a:spcPts val="1000"/>
              </a:spcBef>
              <a:buSzPct val="100000"/>
            </a:pPr>
            <a:r>
              <a:rPr lang="en-US" altLang="en-US" sz="2600" dirty="0"/>
              <a:t>Div</a:t>
            </a:r>
          </a:p>
          <a:p>
            <a:pPr marL="292608" indent="-292608" eaLnBrk="1" hangingPunct="1">
              <a:lnSpc>
                <a:spcPct val="90000"/>
              </a:lnSpc>
              <a:spcBef>
                <a:spcPts val="1000"/>
              </a:spcBef>
              <a:buSzPct val="100000"/>
            </a:pPr>
            <a:r>
              <a:rPr lang="en-US" altLang="en-US" sz="2600" dirty="0"/>
              <a:t>Yield</a:t>
            </a:r>
          </a:p>
          <a:p>
            <a:pPr marL="292608" indent="-292608" eaLnBrk="1" hangingPunct="1">
              <a:lnSpc>
                <a:spcPct val="90000"/>
              </a:lnSpc>
              <a:spcBef>
                <a:spcPts val="1000"/>
              </a:spcBef>
              <a:buSzPct val="100000"/>
            </a:pPr>
            <a:r>
              <a:rPr lang="en-US" altLang="en-US" sz="2600" dirty="0"/>
              <a:t>P/E</a:t>
            </a:r>
          </a:p>
          <a:p>
            <a:pPr marL="292608" indent="-292608" eaLnBrk="1" hangingPunct="1">
              <a:lnSpc>
                <a:spcPct val="90000"/>
              </a:lnSpc>
              <a:spcBef>
                <a:spcPts val="1000"/>
              </a:spcBef>
              <a:buSzPct val="100000"/>
            </a:pPr>
            <a:r>
              <a:rPr lang="en-US" altLang="en-US" sz="2600" dirty="0"/>
              <a:t>YTD % Chg</a:t>
            </a:r>
          </a:p>
        </p:txBody>
      </p:sp>
      <p:sp>
        <p:nvSpPr>
          <p:cNvPr id="8" name="Slide Number Placeholder 7"/>
          <p:cNvSpPr>
            <a:spLocks noGrp="1"/>
          </p:cNvSpPr>
          <p:nvPr>
            <p:ph type="sldNum" sz="quarter" idx="12"/>
          </p:nvPr>
        </p:nvSpPr>
        <p:spPr/>
        <p:txBody>
          <a:bodyPr/>
          <a:lstStyle/>
          <a:p>
            <a:pPr>
              <a:defRPr/>
            </a:pPr>
            <a:r>
              <a:rPr lang="en-US" altLang="en-US" dirty="0"/>
              <a:t>8-</a:t>
            </a:r>
            <a:fld id="{4773FF61-F4E9-4123-B6AF-201BC82A0194}" type="slidenum">
              <a:rPr lang="en-US" altLang="en-US" smtClean="0"/>
              <a:pPr>
                <a:defRPr/>
              </a:pPr>
              <a:t>15</a:t>
            </a:fld>
            <a:endParaRPr lang="en-US" altLang="en-US" dirty="0"/>
          </a:p>
        </p:txBody>
      </p:sp>
    </p:spTree>
    <p:extLst>
      <p:ext uri="{BB962C8B-B14F-4D97-AF65-F5344CB8AC3E}">
        <p14:creationId xmlns:p14="http://schemas.microsoft.com/office/powerpoint/2010/main" val="3300856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768"/>
            <a:ext cx="7543800" cy="804341"/>
          </a:xfrm>
        </p:spPr>
        <p:txBody>
          <a:bodyPr anchor="ctr"/>
          <a:lstStyle/>
          <a:p>
            <a:r>
              <a:rPr lang="en-US" sz="3500" dirty="0"/>
              <a:t>Stock Market Quote Example</a:t>
            </a:r>
            <a:endParaRPr lang="en-IN" sz="3500" dirty="0"/>
          </a:p>
        </p:txBody>
      </p:sp>
      <p:sp>
        <p:nvSpPr>
          <p:cNvPr id="9" name="Content Placeholder 8"/>
          <p:cNvSpPr>
            <a:spLocks noGrp="1"/>
          </p:cNvSpPr>
          <p:nvPr>
            <p:ph idx="1"/>
          </p:nvPr>
        </p:nvSpPr>
        <p:spPr>
          <a:xfrm>
            <a:off x="457200" y="1719262"/>
            <a:ext cx="8229600" cy="494001"/>
          </a:xfrm>
        </p:spPr>
        <p:txBody>
          <a:bodyPr/>
          <a:lstStyle/>
          <a:p>
            <a:pPr marL="0" indent="0">
              <a:buNone/>
            </a:pPr>
            <a:r>
              <a:rPr lang="en-IN" sz="2400" b="1" dirty="0"/>
              <a:t>Table 8-1 </a:t>
            </a:r>
            <a:r>
              <a:rPr lang="en-IN" sz="2400" b="1" dirty="0">
                <a:solidFill>
                  <a:srgbClr val="0070C0"/>
                </a:solidFill>
              </a:rPr>
              <a:t>Stock Market Quote, July 7, 2016 </a:t>
            </a:r>
            <a:endParaRPr lang="en-IN" sz="2400" dirty="0">
              <a:solidFill>
                <a:srgbClr val="0070C0"/>
              </a:solidFill>
            </a:endParaRPr>
          </a:p>
        </p:txBody>
      </p:sp>
      <p:pic>
        <p:nvPicPr>
          <p:cNvPr id="12" name="Picture 11" descr="Screenshot of a portion of the stock market quote for July 7, 2016. &#10;&#10;&#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817" y="2578418"/>
            <a:ext cx="7988367" cy="2199932"/>
          </a:xfrm>
          <a:prstGeom prst="rect">
            <a:avLst/>
          </a:prstGeom>
        </p:spPr>
      </p:pic>
      <p:sp>
        <p:nvSpPr>
          <p:cNvPr id="11" name="Content Placeholder 10"/>
          <p:cNvSpPr>
            <a:spLocks noGrp="1"/>
          </p:cNvSpPr>
          <p:nvPr>
            <p:ph idx="14"/>
          </p:nvPr>
        </p:nvSpPr>
        <p:spPr>
          <a:xfrm>
            <a:off x="474131" y="5164278"/>
            <a:ext cx="6373478" cy="365992"/>
          </a:xfrm>
        </p:spPr>
        <p:txBody>
          <a:bodyPr/>
          <a:lstStyle/>
          <a:p>
            <a:pPr marL="0" indent="0">
              <a:buNone/>
            </a:pPr>
            <a:r>
              <a:rPr lang="en-IN" sz="1800" b="1" dirty="0"/>
              <a:t>Source: </a:t>
            </a:r>
            <a:r>
              <a:rPr lang="en-IN" sz="1800" i="1" dirty="0"/>
              <a:t>The Wall Street Journal Online, </a:t>
            </a:r>
            <a:r>
              <a:rPr lang="en-IN" sz="1800" dirty="0"/>
              <a:t>July 8, 2016. www.wsj.com</a:t>
            </a:r>
          </a:p>
        </p:txBody>
      </p:sp>
      <p:sp>
        <p:nvSpPr>
          <p:cNvPr id="7" name="Content Placeholder 2"/>
          <p:cNvSpPr>
            <a:spLocks noGrp="1"/>
          </p:cNvSpPr>
          <p:nvPr>
            <p:ph idx="1"/>
          </p:nvPr>
        </p:nvSpPr>
        <p:spPr>
          <a:xfrm>
            <a:off x="3676499" y="6234558"/>
            <a:ext cx="1791002" cy="218488"/>
          </a:xfrm>
        </p:spPr>
        <p:txBody>
          <a:bodyPr/>
          <a:lstStyle/>
          <a:p>
            <a:pPr marL="0" indent="0" algn="ctr">
              <a:buNone/>
            </a:pPr>
            <a:r>
              <a:rPr lang="en-IN" sz="900" dirty="0">
                <a:hlinkClick r:id="rId4" action="ppaction://hlinksldjump"/>
              </a:rPr>
              <a:t>Access the long description slide.</a:t>
            </a:r>
          </a:p>
        </p:txBody>
      </p:sp>
      <p:sp>
        <p:nvSpPr>
          <p:cNvPr id="6" name="Slide Number Placeholder 5"/>
          <p:cNvSpPr>
            <a:spLocks noGrp="1"/>
          </p:cNvSpPr>
          <p:nvPr>
            <p:ph type="sldNum" sz="quarter" idx="12"/>
          </p:nvPr>
        </p:nvSpPr>
        <p:spPr/>
        <p:txBody>
          <a:bodyPr/>
          <a:lstStyle/>
          <a:p>
            <a:pPr>
              <a:defRPr/>
            </a:pPr>
            <a:r>
              <a:rPr lang="en-US" altLang="en-US" dirty="0"/>
              <a:t>8-</a:t>
            </a:r>
            <a:fld id="{4773FF61-F4E9-4123-B6AF-201BC82A0194}" type="slidenum">
              <a:rPr lang="en-US" altLang="en-US" smtClean="0"/>
              <a:pPr>
                <a:defRPr/>
              </a:pPr>
              <a:t>16</a:t>
            </a:fld>
            <a:endParaRPr lang="en-US" altLang="en-US" dirty="0"/>
          </a:p>
        </p:txBody>
      </p:sp>
    </p:spTree>
    <p:extLst>
      <p:ext uri="{BB962C8B-B14F-4D97-AF65-F5344CB8AC3E}">
        <p14:creationId xmlns:p14="http://schemas.microsoft.com/office/powerpoint/2010/main" val="669714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768"/>
            <a:ext cx="7543800" cy="804341"/>
          </a:xfrm>
        </p:spPr>
        <p:txBody>
          <a:bodyPr anchor="ctr"/>
          <a:lstStyle/>
          <a:p>
            <a:r>
              <a:rPr lang="en-US" sz="3500" dirty="0"/>
              <a:t>Exchange Traded Funds (E</a:t>
            </a:r>
            <a:r>
              <a:rPr lang="en-US" sz="100" dirty="0"/>
              <a:t> </a:t>
            </a:r>
            <a:r>
              <a:rPr lang="en-US" sz="3500" dirty="0"/>
              <a:t>T</a:t>
            </a:r>
            <a:r>
              <a:rPr lang="en-US" sz="100" dirty="0"/>
              <a:t> </a:t>
            </a:r>
            <a:r>
              <a:rPr lang="en-US" sz="3500" dirty="0"/>
              <a:t>F</a:t>
            </a:r>
            <a:r>
              <a:rPr lang="en-US" sz="100" dirty="0"/>
              <a:t> </a:t>
            </a:r>
            <a:r>
              <a:rPr lang="en-US" sz="3500" dirty="0"/>
              <a:t>s)</a:t>
            </a:r>
            <a:endParaRPr lang="en-IN" sz="3500" dirty="0"/>
          </a:p>
        </p:txBody>
      </p:sp>
      <p:sp>
        <p:nvSpPr>
          <p:cNvPr id="3" name="Content Placeholder 2"/>
          <p:cNvSpPr>
            <a:spLocks noGrp="1"/>
          </p:cNvSpPr>
          <p:nvPr>
            <p:ph idx="1"/>
          </p:nvPr>
        </p:nvSpPr>
        <p:spPr>
          <a:xfrm>
            <a:off x="457200" y="1719263"/>
            <a:ext cx="8229600" cy="1794087"/>
          </a:xfrm>
        </p:spPr>
        <p:txBody>
          <a:bodyPr/>
          <a:lstStyle/>
          <a:p>
            <a:pPr marL="0" indent="0" eaLnBrk="1" hangingPunct="1">
              <a:buNone/>
            </a:pPr>
            <a:r>
              <a:rPr lang="en-US" altLang="en-US" sz="2600" dirty="0"/>
              <a:t>Pioneered by the former A</a:t>
            </a:r>
            <a:r>
              <a:rPr lang="en-US" altLang="en-US" sz="100" dirty="0"/>
              <a:t> </a:t>
            </a:r>
            <a:r>
              <a:rPr lang="en-US" altLang="en-US" sz="2600" dirty="0"/>
              <a:t>M</a:t>
            </a:r>
            <a:r>
              <a:rPr lang="en-US" altLang="en-US" sz="100" dirty="0"/>
              <a:t> </a:t>
            </a:r>
            <a:r>
              <a:rPr lang="en-US" altLang="en-US" sz="2600" dirty="0"/>
              <a:t>E</a:t>
            </a:r>
            <a:r>
              <a:rPr lang="en-US" altLang="en-US" sz="100" dirty="0"/>
              <a:t> </a:t>
            </a:r>
            <a:r>
              <a:rPr lang="en-US" altLang="en-US" sz="2600" dirty="0"/>
              <a:t>X (now N</a:t>
            </a:r>
            <a:r>
              <a:rPr lang="en-US" altLang="en-US" sz="100" dirty="0"/>
              <a:t> </a:t>
            </a:r>
            <a:r>
              <a:rPr lang="en-US" altLang="en-US" sz="2600" dirty="0"/>
              <a:t>Y</a:t>
            </a:r>
            <a:r>
              <a:rPr lang="en-US" altLang="en-US" sz="100" dirty="0"/>
              <a:t> </a:t>
            </a:r>
            <a:r>
              <a:rPr lang="en-US" altLang="en-US" sz="2600" dirty="0"/>
              <a:t>S</a:t>
            </a:r>
            <a:r>
              <a:rPr lang="en-US" altLang="en-US" sz="100" dirty="0"/>
              <a:t> </a:t>
            </a:r>
            <a:r>
              <a:rPr lang="en-US" altLang="en-US" sz="2600" dirty="0"/>
              <a:t>E/A</a:t>
            </a:r>
            <a:r>
              <a:rPr lang="en-US" altLang="en-US" sz="100" dirty="0"/>
              <a:t> </a:t>
            </a:r>
            <a:r>
              <a:rPr lang="en-US" altLang="en-US" sz="2600" dirty="0"/>
              <a:t>M</a:t>
            </a:r>
            <a:r>
              <a:rPr lang="en-US" altLang="en-US" sz="100" dirty="0"/>
              <a:t> </a:t>
            </a:r>
            <a:r>
              <a:rPr lang="en-US" altLang="en-US" sz="2600" dirty="0"/>
              <a:t>E</a:t>
            </a:r>
            <a:r>
              <a:rPr lang="en-US" altLang="en-US" sz="100" dirty="0"/>
              <a:t> </a:t>
            </a:r>
            <a:r>
              <a:rPr lang="en-US" altLang="en-US" sz="2600" dirty="0"/>
              <a:t>X).</a:t>
            </a:r>
          </a:p>
          <a:p>
            <a:pPr marL="292608" lvl="1" indent="-292608" eaLnBrk="1" hangingPunct="1">
              <a:lnSpc>
                <a:spcPct val="90000"/>
              </a:lnSpc>
              <a:spcBef>
                <a:spcPts val="1000"/>
              </a:spcBef>
              <a:buSzPct val="100000"/>
            </a:pPr>
            <a:r>
              <a:rPr lang="en-US" altLang="en-US" sz="2200" dirty="0"/>
              <a:t>E</a:t>
            </a:r>
            <a:r>
              <a:rPr lang="en-US" altLang="en-US" sz="100" dirty="0"/>
              <a:t> </a:t>
            </a:r>
            <a:r>
              <a:rPr lang="en-US" altLang="en-US" sz="2200" dirty="0"/>
              <a:t>T</a:t>
            </a:r>
            <a:r>
              <a:rPr lang="en-US" altLang="en-US" sz="100" dirty="0"/>
              <a:t> </a:t>
            </a:r>
            <a:r>
              <a:rPr lang="en-US" altLang="en-US" sz="2200" dirty="0"/>
              <a:t>F</a:t>
            </a:r>
            <a:r>
              <a:rPr lang="en-US" altLang="en-US" sz="100" dirty="0"/>
              <a:t> </a:t>
            </a:r>
            <a:r>
              <a:rPr lang="en-US" altLang="en-US" sz="2200" dirty="0"/>
              <a:t>s are index funds that are listed on an exchange and can be traded intraday and shorted.</a:t>
            </a:r>
          </a:p>
          <a:p>
            <a:pPr marL="292608" lvl="1" indent="-292608" eaLnBrk="1" hangingPunct="1">
              <a:lnSpc>
                <a:spcPct val="90000"/>
              </a:lnSpc>
              <a:spcBef>
                <a:spcPts val="1000"/>
              </a:spcBef>
              <a:buSzPct val="100000"/>
            </a:pPr>
            <a:r>
              <a:rPr lang="en-US" altLang="en-US" sz="2200" dirty="0"/>
              <a:t>Prices may not exactly match an index.</a:t>
            </a:r>
          </a:p>
        </p:txBody>
      </p:sp>
      <p:sp>
        <p:nvSpPr>
          <p:cNvPr id="7" name="Slide Number Placeholder 6"/>
          <p:cNvSpPr>
            <a:spLocks noGrp="1"/>
          </p:cNvSpPr>
          <p:nvPr>
            <p:ph type="sldNum" sz="quarter" idx="12"/>
          </p:nvPr>
        </p:nvSpPr>
        <p:spPr/>
        <p:txBody>
          <a:bodyPr/>
          <a:lstStyle/>
          <a:p>
            <a:pPr>
              <a:defRPr/>
            </a:pPr>
            <a:r>
              <a:rPr lang="en-US" altLang="en-US" dirty="0"/>
              <a:t>8-</a:t>
            </a:r>
            <a:fld id="{4773FF61-F4E9-4123-B6AF-201BC82A0194}" type="slidenum">
              <a:rPr lang="en-US" altLang="en-US" smtClean="0"/>
              <a:pPr>
                <a:defRPr/>
              </a:pPr>
              <a:t>17</a:t>
            </a:fld>
            <a:endParaRPr lang="en-US" altLang="en-US" dirty="0"/>
          </a:p>
        </p:txBody>
      </p:sp>
    </p:spTree>
    <p:extLst>
      <p:ext uri="{BB962C8B-B14F-4D97-AF65-F5344CB8AC3E}">
        <p14:creationId xmlns:p14="http://schemas.microsoft.com/office/powerpoint/2010/main" val="3760820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551"/>
            <a:ext cx="7543800" cy="884775"/>
          </a:xfrm>
        </p:spPr>
        <p:txBody>
          <a:bodyPr anchor="ctr"/>
          <a:lstStyle/>
          <a:p>
            <a:r>
              <a:rPr lang="en-US" sz="3500" dirty="0"/>
              <a:t>N</a:t>
            </a:r>
            <a:r>
              <a:rPr lang="en-US" sz="100" dirty="0"/>
              <a:t> </a:t>
            </a:r>
            <a:r>
              <a:rPr lang="en-US" sz="3500" dirty="0"/>
              <a:t>A</a:t>
            </a:r>
            <a:r>
              <a:rPr lang="en-US" sz="100" dirty="0"/>
              <a:t> </a:t>
            </a:r>
            <a:r>
              <a:rPr lang="en-US" sz="3500" dirty="0"/>
              <a:t>S</a:t>
            </a:r>
            <a:r>
              <a:rPr lang="en-US" sz="100" dirty="0"/>
              <a:t> </a:t>
            </a:r>
            <a:r>
              <a:rPr lang="en-US" sz="3500" dirty="0"/>
              <a:t>D</a:t>
            </a:r>
            <a:r>
              <a:rPr lang="en-US" sz="100" dirty="0"/>
              <a:t> </a:t>
            </a:r>
            <a:r>
              <a:rPr lang="en-US" sz="3500" dirty="0"/>
              <a:t>A</a:t>
            </a:r>
            <a:r>
              <a:rPr lang="en-US" sz="100" dirty="0"/>
              <a:t> </a:t>
            </a:r>
            <a:r>
              <a:rPr lang="en-US" sz="3500" dirty="0"/>
              <a:t>Q and O</a:t>
            </a:r>
            <a:r>
              <a:rPr lang="en-US" sz="100" dirty="0"/>
              <a:t> </a:t>
            </a:r>
            <a:r>
              <a:rPr lang="en-US" sz="3500" dirty="0"/>
              <a:t>T</a:t>
            </a:r>
            <a:r>
              <a:rPr lang="en-US" sz="100" dirty="0"/>
              <a:t> </a:t>
            </a:r>
            <a:r>
              <a:rPr lang="en-US" sz="3500" dirty="0"/>
              <a:t>C Markets</a:t>
            </a:r>
            <a:endParaRPr lang="en-IN" sz="3500" dirty="0"/>
          </a:p>
        </p:txBody>
      </p:sp>
      <p:sp>
        <p:nvSpPr>
          <p:cNvPr id="3" name="Content Placeholder 2"/>
          <p:cNvSpPr>
            <a:spLocks noGrp="1"/>
          </p:cNvSpPr>
          <p:nvPr>
            <p:ph idx="1"/>
          </p:nvPr>
        </p:nvSpPr>
        <p:spPr>
          <a:xfrm>
            <a:off x="457200" y="1719262"/>
            <a:ext cx="8229600" cy="3673620"/>
          </a:xfrm>
        </p:spPr>
        <p:txBody>
          <a:bodyPr/>
          <a:lstStyle/>
          <a:p>
            <a:pPr marL="292608" indent="-292608" eaLnBrk="1" hangingPunct="1">
              <a:lnSpc>
                <a:spcPct val="90000"/>
              </a:lnSpc>
              <a:spcBef>
                <a:spcPts val="1000"/>
              </a:spcBef>
              <a:buSzPct val="100000"/>
            </a:pPr>
            <a:r>
              <a:rPr lang="en-US" altLang="en-US" sz="2200" dirty="0"/>
              <a:t>N</a:t>
            </a:r>
            <a:r>
              <a:rPr lang="en-US" altLang="en-US" sz="100" dirty="0"/>
              <a:t> </a:t>
            </a:r>
            <a:r>
              <a:rPr lang="en-US" altLang="en-US" sz="2200" dirty="0"/>
              <a:t>A</a:t>
            </a:r>
            <a:r>
              <a:rPr lang="en-US" altLang="en-US" sz="100" dirty="0"/>
              <a:t> </a:t>
            </a:r>
            <a:r>
              <a:rPr lang="en-US" altLang="en-US" sz="2200" dirty="0"/>
              <a:t>S</a:t>
            </a:r>
            <a:r>
              <a:rPr lang="en-US" altLang="en-US" sz="100" dirty="0"/>
              <a:t> </a:t>
            </a:r>
            <a:r>
              <a:rPr lang="en-US" altLang="en-US" sz="2200" dirty="0"/>
              <a:t>D</a:t>
            </a:r>
            <a:r>
              <a:rPr lang="en-US" altLang="en-US" sz="100" dirty="0"/>
              <a:t> </a:t>
            </a:r>
            <a:r>
              <a:rPr lang="en-US" altLang="en-US" sz="2200" dirty="0"/>
              <a:t>A</a:t>
            </a:r>
            <a:r>
              <a:rPr lang="en-US" altLang="en-US" sz="100" dirty="0"/>
              <a:t> </a:t>
            </a:r>
            <a:r>
              <a:rPr lang="en-US" altLang="en-US" sz="2200" dirty="0"/>
              <a:t>Q was the </a:t>
            </a:r>
            <a:r>
              <a:rPr lang="en-US" altLang="en-US" sz="2200" b="1" dirty="0"/>
              <a:t>world’s first electronic market</a:t>
            </a:r>
            <a:r>
              <a:rPr lang="en-US" altLang="en-US" sz="2200" dirty="0"/>
              <a:t> and has no physical trading floor.</a:t>
            </a:r>
          </a:p>
          <a:p>
            <a:pPr marL="292608" indent="-292608" eaLnBrk="1" hangingPunct="1">
              <a:lnSpc>
                <a:spcPct val="90000"/>
              </a:lnSpc>
              <a:spcBef>
                <a:spcPts val="1000"/>
              </a:spcBef>
              <a:buSzPct val="100000"/>
            </a:pPr>
            <a:r>
              <a:rPr lang="en-US" altLang="en-US" sz="2200" dirty="0"/>
              <a:t>Provides continuous trading for the most active stocks traded </a:t>
            </a:r>
            <a:r>
              <a:rPr lang="en-US" altLang="en-US" sz="2200" b="1" dirty="0"/>
              <a:t>over-the-counter (O</a:t>
            </a:r>
            <a:r>
              <a:rPr lang="en-US" altLang="en-US" sz="100" b="1" dirty="0"/>
              <a:t> </a:t>
            </a:r>
            <a:r>
              <a:rPr lang="en-US" altLang="en-US" sz="2200" b="1" dirty="0"/>
              <a:t>T</a:t>
            </a:r>
            <a:r>
              <a:rPr lang="en-US" altLang="en-US" sz="100" b="1" dirty="0"/>
              <a:t> </a:t>
            </a:r>
            <a:r>
              <a:rPr lang="en-US" altLang="en-US" sz="2200" b="1" dirty="0"/>
              <a:t>C)</a:t>
            </a:r>
            <a:r>
              <a:rPr lang="en-US" altLang="en-US" sz="2200" dirty="0"/>
              <a:t>.</a:t>
            </a:r>
          </a:p>
          <a:p>
            <a:pPr marL="292608" indent="-292608" eaLnBrk="1" hangingPunct="1">
              <a:lnSpc>
                <a:spcPct val="90000"/>
              </a:lnSpc>
              <a:spcBef>
                <a:spcPts val="1000"/>
              </a:spcBef>
              <a:buSzPct val="100000"/>
            </a:pPr>
            <a:r>
              <a:rPr lang="en-US" altLang="en-US" sz="2200" dirty="0"/>
              <a:t>Primarily a dealer market where many, often more than 20, dealers act as market makers.</a:t>
            </a:r>
          </a:p>
          <a:p>
            <a:pPr marL="292608" indent="-292608" eaLnBrk="1" hangingPunct="1">
              <a:lnSpc>
                <a:spcPct val="90000"/>
              </a:lnSpc>
              <a:spcBef>
                <a:spcPts val="1000"/>
              </a:spcBef>
              <a:buSzPct val="100000"/>
            </a:pPr>
            <a:r>
              <a:rPr lang="en-US" altLang="en-US" sz="2200" dirty="0"/>
              <a:t>A </a:t>
            </a:r>
            <a:r>
              <a:rPr lang="en-US" altLang="en-US" sz="2200" b="1" dirty="0"/>
              <a:t>small order execution system (S</a:t>
            </a:r>
            <a:r>
              <a:rPr lang="en-US" altLang="en-US" sz="100" b="1" dirty="0"/>
              <a:t> </a:t>
            </a:r>
            <a:r>
              <a:rPr lang="en-US" altLang="en-US" sz="2200" b="1" dirty="0"/>
              <a:t>O</a:t>
            </a:r>
            <a:r>
              <a:rPr lang="en-US" altLang="en-US" sz="100" b="1" dirty="0"/>
              <a:t> </a:t>
            </a:r>
            <a:r>
              <a:rPr lang="en-US" altLang="en-US" sz="2200" b="1" dirty="0"/>
              <a:t>E</a:t>
            </a:r>
            <a:r>
              <a:rPr lang="en-US" altLang="en-US" sz="100" b="1" dirty="0"/>
              <a:t> </a:t>
            </a:r>
            <a:r>
              <a:rPr lang="en-US" altLang="en-US" sz="2200" b="1" dirty="0"/>
              <a:t>S)</a:t>
            </a:r>
            <a:r>
              <a:rPr lang="en-US" altLang="en-US" sz="2200" dirty="0"/>
              <a:t> provides automatic order execution for orders of less than or equal to 1,000 shares.</a:t>
            </a:r>
          </a:p>
          <a:p>
            <a:pPr marL="292608" indent="-292608" eaLnBrk="1" hangingPunct="1">
              <a:lnSpc>
                <a:spcPct val="90000"/>
              </a:lnSpc>
              <a:spcBef>
                <a:spcPts val="1000"/>
              </a:spcBef>
              <a:buSzPct val="100000"/>
            </a:pPr>
            <a:r>
              <a:rPr lang="en-US" altLang="en-US" sz="2200" dirty="0"/>
              <a:t>The N</a:t>
            </a:r>
            <a:r>
              <a:rPr lang="en-US" altLang="en-US" sz="100" dirty="0"/>
              <a:t> </a:t>
            </a:r>
            <a:r>
              <a:rPr lang="en-US" altLang="en-US" sz="2200" dirty="0"/>
              <a:t>A</a:t>
            </a:r>
            <a:r>
              <a:rPr lang="en-US" altLang="en-US" sz="100" dirty="0"/>
              <a:t> </a:t>
            </a:r>
            <a:r>
              <a:rPr lang="en-US" altLang="en-US" sz="2200" dirty="0"/>
              <a:t>S</a:t>
            </a:r>
            <a:r>
              <a:rPr lang="en-US" altLang="en-US" sz="100" dirty="0"/>
              <a:t> </a:t>
            </a:r>
            <a:r>
              <a:rPr lang="en-US" altLang="en-US" sz="2200" dirty="0"/>
              <a:t>D maintains an electronic “</a:t>
            </a:r>
            <a:r>
              <a:rPr lang="en-US" altLang="en-US" sz="2200" b="1" dirty="0"/>
              <a:t>O</a:t>
            </a:r>
            <a:r>
              <a:rPr lang="en-US" altLang="en-US" sz="100" b="1" dirty="0"/>
              <a:t> </a:t>
            </a:r>
            <a:r>
              <a:rPr lang="en-US" altLang="en-US" sz="2200" b="1" dirty="0"/>
              <a:t>T</a:t>
            </a:r>
            <a:r>
              <a:rPr lang="en-US" altLang="en-US" sz="100" b="1" dirty="0"/>
              <a:t> </a:t>
            </a:r>
            <a:r>
              <a:rPr lang="en-US" altLang="en-US" sz="2200" b="1" dirty="0"/>
              <a:t>C bulletin board</a:t>
            </a:r>
            <a:r>
              <a:rPr lang="en-US" altLang="en-US" sz="2200" dirty="0"/>
              <a:t>” and “</a:t>
            </a:r>
            <a:r>
              <a:rPr lang="en-US" altLang="en-US" sz="2200" b="1" dirty="0"/>
              <a:t>pink sheets</a:t>
            </a:r>
            <a:r>
              <a:rPr lang="en-US" altLang="en-US" sz="2200" dirty="0"/>
              <a:t>” for small firms that are not part of the N</a:t>
            </a:r>
            <a:r>
              <a:rPr lang="en-US" altLang="en-US" sz="100" dirty="0"/>
              <a:t> </a:t>
            </a:r>
            <a:r>
              <a:rPr lang="en-US" altLang="en-US" sz="2200" dirty="0"/>
              <a:t>A</a:t>
            </a:r>
            <a:r>
              <a:rPr lang="en-US" altLang="en-US" sz="100" dirty="0"/>
              <a:t> </a:t>
            </a:r>
            <a:r>
              <a:rPr lang="en-US" altLang="en-US" sz="2200" dirty="0"/>
              <a:t>S</a:t>
            </a:r>
            <a:r>
              <a:rPr lang="en-US" altLang="en-US" sz="100" dirty="0"/>
              <a:t> </a:t>
            </a:r>
            <a:r>
              <a:rPr lang="en-US" altLang="en-US" sz="2200" dirty="0"/>
              <a:t>D</a:t>
            </a:r>
            <a:r>
              <a:rPr lang="en-US" altLang="en-US" sz="100" dirty="0"/>
              <a:t> </a:t>
            </a:r>
            <a:r>
              <a:rPr lang="en-US" altLang="en-US" sz="2200" dirty="0"/>
              <a:t>A</a:t>
            </a:r>
            <a:r>
              <a:rPr lang="en-US" altLang="en-US" sz="100" dirty="0"/>
              <a:t> </a:t>
            </a:r>
            <a:r>
              <a:rPr lang="en-US" altLang="en-US" sz="2200" dirty="0"/>
              <a:t>Q.</a:t>
            </a:r>
          </a:p>
        </p:txBody>
      </p:sp>
      <p:sp>
        <p:nvSpPr>
          <p:cNvPr id="7" name="Slide Number Placeholder 6"/>
          <p:cNvSpPr>
            <a:spLocks noGrp="1"/>
          </p:cNvSpPr>
          <p:nvPr>
            <p:ph type="sldNum" sz="quarter" idx="12"/>
          </p:nvPr>
        </p:nvSpPr>
        <p:spPr/>
        <p:txBody>
          <a:bodyPr/>
          <a:lstStyle/>
          <a:p>
            <a:pPr>
              <a:defRPr/>
            </a:pPr>
            <a:r>
              <a:rPr lang="en-US" altLang="en-US" dirty="0"/>
              <a:t>8-</a:t>
            </a:r>
            <a:fld id="{4773FF61-F4E9-4123-B6AF-201BC82A0194}" type="slidenum">
              <a:rPr lang="en-US" altLang="en-US" smtClean="0"/>
              <a:pPr>
                <a:defRPr/>
              </a:pPr>
              <a:t>18</a:t>
            </a:fld>
            <a:endParaRPr lang="en-US" altLang="en-US" dirty="0"/>
          </a:p>
        </p:txBody>
      </p:sp>
    </p:spTree>
    <p:extLst>
      <p:ext uri="{BB962C8B-B14F-4D97-AF65-F5344CB8AC3E}">
        <p14:creationId xmlns:p14="http://schemas.microsoft.com/office/powerpoint/2010/main" val="106222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768"/>
            <a:ext cx="7543800" cy="804341"/>
          </a:xfrm>
        </p:spPr>
        <p:txBody>
          <a:bodyPr anchor="ctr"/>
          <a:lstStyle/>
          <a:p>
            <a:r>
              <a:rPr lang="en-US" sz="3500" dirty="0"/>
              <a:t>Secondary Stock Markets </a:t>
            </a:r>
            <a:r>
              <a:rPr lang="en-US" sz="1000" b="0" dirty="0"/>
              <a:t>2</a:t>
            </a:r>
            <a:endParaRPr lang="en-IN" sz="3500" dirty="0"/>
          </a:p>
        </p:txBody>
      </p:sp>
      <p:sp>
        <p:nvSpPr>
          <p:cNvPr id="10" name="Content Placeholder 9"/>
          <p:cNvSpPr>
            <a:spLocks noGrp="1"/>
          </p:cNvSpPr>
          <p:nvPr>
            <p:ph idx="1"/>
          </p:nvPr>
        </p:nvSpPr>
        <p:spPr>
          <a:xfrm>
            <a:off x="457200" y="1719262"/>
            <a:ext cx="8229600" cy="1741195"/>
          </a:xfrm>
        </p:spPr>
        <p:txBody>
          <a:bodyPr/>
          <a:lstStyle/>
          <a:p>
            <a:pPr marL="0" indent="0" eaLnBrk="1" hangingPunct="1">
              <a:lnSpc>
                <a:spcPct val="90000"/>
              </a:lnSpc>
              <a:buNone/>
            </a:pPr>
            <a:r>
              <a:rPr lang="en-US" altLang="en-US" sz="2200" dirty="0"/>
              <a:t>Choice of market listings.</a:t>
            </a:r>
          </a:p>
          <a:p>
            <a:pPr marL="292608" lvl="1" indent="-292608" eaLnBrk="1" hangingPunct="1">
              <a:lnSpc>
                <a:spcPct val="90000"/>
              </a:lnSpc>
              <a:spcBef>
                <a:spcPts val="1000"/>
              </a:spcBef>
              <a:buSzPct val="100000"/>
            </a:pPr>
            <a:r>
              <a:rPr lang="en-US" altLang="en-US" sz="2000" dirty="0"/>
              <a:t>N</a:t>
            </a:r>
            <a:r>
              <a:rPr lang="en-US" altLang="en-US" sz="100" dirty="0"/>
              <a:t> </a:t>
            </a:r>
            <a:r>
              <a:rPr lang="en-US" altLang="en-US" sz="2000" dirty="0"/>
              <a:t>Y</a:t>
            </a:r>
            <a:r>
              <a:rPr lang="en-US" altLang="en-US" sz="100" dirty="0"/>
              <a:t> </a:t>
            </a:r>
            <a:r>
              <a:rPr lang="en-US" altLang="en-US" sz="2000" dirty="0"/>
              <a:t>S</a:t>
            </a:r>
            <a:r>
              <a:rPr lang="en-US" altLang="en-US" sz="100" dirty="0"/>
              <a:t> </a:t>
            </a:r>
            <a:r>
              <a:rPr lang="en-US" altLang="en-US" sz="2000" dirty="0"/>
              <a:t>E has extensive listing requirements (Example: firm market value and trading volume).</a:t>
            </a:r>
          </a:p>
          <a:p>
            <a:pPr marL="292608" lvl="1" indent="-292608" eaLnBrk="1" hangingPunct="1">
              <a:lnSpc>
                <a:spcPct val="90000"/>
              </a:lnSpc>
              <a:spcBef>
                <a:spcPts val="1000"/>
              </a:spcBef>
              <a:buSzPct val="100000"/>
            </a:pPr>
            <a:r>
              <a:rPr lang="en-US" altLang="en-US" sz="2000" dirty="0"/>
              <a:t>N</a:t>
            </a:r>
            <a:r>
              <a:rPr lang="en-US" altLang="en-US" sz="100" dirty="0"/>
              <a:t> </a:t>
            </a:r>
            <a:r>
              <a:rPr lang="en-US" altLang="en-US" sz="2000" dirty="0"/>
              <a:t>A</a:t>
            </a:r>
            <a:r>
              <a:rPr lang="en-US" altLang="en-US" sz="100" dirty="0"/>
              <a:t> </a:t>
            </a:r>
            <a:r>
              <a:rPr lang="en-US" altLang="en-US" sz="2000" dirty="0"/>
              <a:t>S</a:t>
            </a:r>
            <a:r>
              <a:rPr lang="en-US" altLang="en-US" sz="100" dirty="0"/>
              <a:t> </a:t>
            </a:r>
            <a:r>
              <a:rPr lang="en-US" altLang="en-US" sz="2000" dirty="0"/>
              <a:t>D</a:t>
            </a:r>
            <a:r>
              <a:rPr lang="en-US" altLang="en-US" sz="100" dirty="0"/>
              <a:t> </a:t>
            </a:r>
            <a:r>
              <a:rPr lang="en-US" altLang="en-US" sz="2000" dirty="0"/>
              <a:t>A</a:t>
            </a:r>
            <a:r>
              <a:rPr lang="en-US" altLang="en-US" sz="100" dirty="0"/>
              <a:t> </a:t>
            </a:r>
            <a:r>
              <a:rPr lang="en-US" altLang="en-US" sz="2000" dirty="0"/>
              <a:t>Q requirements are cheaper and can be met by smaller firms with less active trading.</a:t>
            </a:r>
          </a:p>
        </p:txBody>
      </p:sp>
      <p:sp>
        <p:nvSpPr>
          <p:cNvPr id="13" name="Content Placeholder 12"/>
          <p:cNvSpPr>
            <a:spLocks noGrp="1"/>
          </p:cNvSpPr>
          <p:nvPr>
            <p:ph idx="15"/>
          </p:nvPr>
        </p:nvSpPr>
        <p:spPr>
          <a:xfrm>
            <a:off x="457200" y="3514921"/>
            <a:ext cx="8246531" cy="2127343"/>
          </a:xfrm>
        </p:spPr>
        <p:txBody>
          <a:bodyPr/>
          <a:lstStyle/>
          <a:p>
            <a:pPr marL="0" indent="0" eaLnBrk="1" hangingPunct="1">
              <a:lnSpc>
                <a:spcPct val="90000"/>
              </a:lnSpc>
              <a:buNone/>
            </a:pPr>
            <a:r>
              <a:rPr lang="en-US" altLang="en-US" sz="2200" b="1" dirty="0"/>
              <a:t>Electronic communication networks (E</a:t>
            </a:r>
            <a:r>
              <a:rPr lang="en-US" altLang="en-US" sz="100" b="1" dirty="0"/>
              <a:t> </a:t>
            </a:r>
            <a:r>
              <a:rPr lang="en-US" altLang="en-US" sz="2200" b="1" dirty="0"/>
              <a:t>C</a:t>
            </a:r>
            <a:r>
              <a:rPr lang="en-US" altLang="en-US" sz="100" b="1" dirty="0"/>
              <a:t> </a:t>
            </a:r>
            <a:r>
              <a:rPr lang="en-US" altLang="en-US" sz="2200" b="1" dirty="0"/>
              <a:t>N</a:t>
            </a:r>
            <a:r>
              <a:rPr lang="en-US" altLang="en-US" sz="100" b="1" dirty="0"/>
              <a:t> </a:t>
            </a:r>
            <a:r>
              <a:rPr lang="en-US" altLang="en-US" sz="2200" b="1" dirty="0"/>
              <a:t>s).</a:t>
            </a:r>
          </a:p>
          <a:p>
            <a:pPr marL="292608" lvl="1" indent="-292608" eaLnBrk="1" hangingPunct="1">
              <a:lnSpc>
                <a:spcPct val="90000"/>
              </a:lnSpc>
              <a:spcBef>
                <a:spcPts val="1000"/>
              </a:spcBef>
              <a:buSzPct val="100000"/>
            </a:pPr>
            <a:r>
              <a:rPr lang="en-US" altLang="en-US" sz="2000" dirty="0"/>
              <a:t>Normal trading occurs between 9:30 a.m. and 4:00 p.m. eastern standard time.</a:t>
            </a:r>
          </a:p>
          <a:p>
            <a:pPr marL="292608" lvl="1" indent="-292608" eaLnBrk="1" hangingPunct="1">
              <a:lnSpc>
                <a:spcPct val="90000"/>
              </a:lnSpc>
              <a:spcBef>
                <a:spcPts val="1000"/>
              </a:spcBef>
              <a:buSzPct val="100000"/>
            </a:pPr>
            <a:r>
              <a:rPr lang="en-US" altLang="en-US" sz="2000" dirty="0"/>
              <a:t>Extended-hours trading occurs through computerized </a:t>
            </a:r>
            <a:r>
              <a:rPr lang="en-US" altLang="en-US" sz="2000" b="1" dirty="0"/>
              <a:t>alternative trading systems (A</a:t>
            </a:r>
            <a:r>
              <a:rPr lang="en-US" altLang="en-US" sz="100" b="1" dirty="0"/>
              <a:t> </a:t>
            </a:r>
            <a:r>
              <a:rPr lang="en-US" altLang="en-US" sz="2000" b="1" dirty="0"/>
              <a:t>T</a:t>
            </a:r>
            <a:r>
              <a:rPr lang="en-US" altLang="en-US" sz="100" b="1" dirty="0"/>
              <a:t> </a:t>
            </a:r>
            <a:r>
              <a:rPr lang="en-US" altLang="en-US" sz="2000" b="1" dirty="0"/>
              <a:t>S</a:t>
            </a:r>
            <a:r>
              <a:rPr lang="en-US" altLang="en-US" sz="100" b="1" dirty="0"/>
              <a:t> </a:t>
            </a:r>
            <a:r>
              <a:rPr lang="en-US" altLang="en-US" sz="2000" b="1" dirty="0"/>
              <a:t>s)</a:t>
            </a:r>
            <a:r>
              <a:rPr lang="en-US" altLang="en-US" sz="2000" dirty="0"/>
              <a:t> a.k.a. E</a:t>
            </a:r>
            <a:r>
              <a:rPr lang="en-US" altLang="en-US" sz="100" dirty="0"/>
              <a:t> </a:t>
            </a:r>
            <a:r>
              <a:rPr lang="en-US" altLang="en-US" sz="2000" dirty="0"/>
              <a:t>C</a:t>
            </a:r>
            <a:r>
              <a:rPr lang="en-US" altLang="en-US" sz="100" dirty="0"/>
              <a:t> </a:t>
            </a:r>
            <a:r>
              <a:rPr lang="en-US" altLang="en-US" sz="2000" dirty="0"/>
              <a:t>N</a:t>
            </a:r>
            <a:r>
              <a:rPr lang="en-US" altLang="en-US" sz="100" dirty="0"/>
              <a:t> </a:t>
            </a:r>
            <a:r>
              <a:rPr lang="en-US" altLang="en-US" sz="2000" dirty="0"/>
              <a:t>s.</a:t>
            </a:r>
          </a:p>
          <a:p>
            <a:pPr marL="292608" lvl="1" indent="-292608" eaLnBrk="1" hangingPunct="1">
              <a:lnSpc>
                <a:spcPct val="90000"/>
              </a:lnSpc>
              <a:spcBef>
                <a:spcPts val="1000"/>
              </a:spcBef>
              <a:buSzPct val="100000"/>
            </a:pPr>
            <a:r>
              <a:rPr lang="en-US" altLang="en-US" sz="2000" dirty="0"/>
              <a:t>B</a:t>
            </a:r>
            <a:r>
              <a:rPr lang="en-US" altLang="en-US" sz="100" dirty="0"/>
              <a:t> </a:t>
            </a:r>
            <a:r>
              <a:rPr lang="en-US" altLang="en-US" sz="2000" dirty="0"/>
              <a:t>A</a:t>
            </a:r>
            <a:r>
              <a:rPr lang="en-US" altLang="en-US" sz="100" dirty="0"/>
              <a:t> </a:t>
            </a:r>
            <a:r>
              <a:rPr lang="en-US" altLang="en-US" sz="2000" dirty="0"/>
              <a:t>T</a:t>
            </a:r>
            <a:r>
              <a:rPr lang="en-US" altLang="en-US" sz="100" dirty="0"/>
              <a:t> </a:t>
            </a:r>
            <a:r>
              <a:rPr lang="en-US" altLang="en-US" sz="2000" dirty="0"/>
              <a:t>S (Better Alternative Trading System) has now become an exchange.</a:t>
            </a:r>
          </a:p>
        </p:txBody>
      </p:sp>
      <p:sp>
        <p:nvSpPr>
          <p:cNvPr id="14" name="Content Placeholder 12"/>
          <p:cNvSpPr>
            <a:spLocks noGrp="1"/>
          </p:cNvSpPr>
          <p:nvPr>
            <p:ph idx="15"/>
          </p:nvPr>
        </p:nvSpPr>
        <p:spPr>
          <a:xfrm>
            <a:off x="457200" y="5675945"/>
            <a:ext cx="8321929" cy="687889"/>
          </a:xfrm>
        </p:spPr>
        <p:txBody>
          <a:bodyPr/>
          <a:lstStyle/>
          <a:p>
            <a:pPr marL="0" indent="0">
              <a:buNone/>
            </a:pPr>
            <a:r>
              <a:rPr lang="en-US" altLang="en-US" sz="2000" b="1" dirty="0"/>
              <a:t>Online trading</a:t>
            </a:r>
            <a:r>
              <a:rPr lang="en-US" altLang="en-US" sz="2000" dirty="0"/>
              <a:t> via the internet is becoming increasingly popular with both individual and professional investors.</a:t>
            </a:r>
          </a:p>
        </p:txBody>
      </p:sp>
      <p:sp>
        <p:nvSpPr>
          <p:cNvPr id="6" name="Slide Number Placeholder 5"/>
          <p:cNvSpPr>
            <a:spLocks noGrp="1"/>
          </p:cNvSpPr>
          <p:nvPr>
            <p:ph type="sldNum" sz="quarter" idx="12"/>
          </p:nvPr>
        </p:nvSpPr>
        <p:spPr/>
        <p:txBody>
          <a:bodyPr/>
          <a:lstStyle/>
          <a:p>
            <a:pPr>
              <a:defRPr/>
            </a:pPr>
            <a:r>
              <a:rPr lang="en-US" altLang="en-US" dirty="0"/>
              <a:t>8-</a:t>
            </a:r>
            <a:fld id="{4773FF61-F4E9-4123-B6AF-201BC82A0194}" type="slidenum">
              <a:rPr lang="en-US" altLang="en-US" smtClean="0"/>
              <a:pPr>
                <a:defRPr/>
              </a:pPr>
              <a:t>19</a:t>
            </a:fld>
            <a:endParaRPr lang="en-US" altLang="en-US" dirty="0"/>
          </a:p>
        </p:txBody>
      </p:sp>
    </p:spTree>
    <p:extLst>
      <p:ext uri="{BB962C8B-B14F-4D97-AF65-F5344CB8AC3E}">
        <p14:creationId xmlns:p14="http://schemas.microsoft.com/office/powerpoint/2010/main" val="884399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57200" y="367768"/>
            <a:ext cx="7543800" cy="804341"/>
          </a:xfrm>
        </p:spPr>
        <p:txBody>
          <a:bodyPr anchor="ctr"/>
          <a:lstStyle/>
          <a:p>
            <a:pPr eaLnBrk="1" hangingPunct="1"/>
            <a:r>
              <a:rPr lang="en-US" sz="3500" dirty="0"/>
              <a:t>Overview of Stock Markets</a:t>
            </a:r>
            <a:endParaRPr lang="en-US" altLang="en-US" sz="3500" dirty="0"/>
          </a:p>
        </p:txBody>
      </p:sp>
      <p:sp>
        <p:nvSpPr>
          <p:cNvPr id="3" name="Content Placeholder 2"/>
          <p:cNvSpPr>
            <a:spLocks noGrp="1"/>
          </p:cNvSpPr>
          <p:nvPr>
            <p:ph idx="1"/>
          </p:nvPr>
        </p:nvSpPr>
        <p:spPr>
          <a:xfrm>
            <a:off x="457200" y="1719262"/>
            <a:ext cx="8229600" cy="1562953"/>
          </a:xfrm>
        </p:spPr>
        <p:txBody>
          <a:bodyPr/>
          <a:lstStyle/>
          <a:p>
            <a:pPr marL="0" indent="0" eaLnBrk="1" hangingPunct="1">
              <a:buNone/>
            </a:pPr>
            <a:r>
              <a:rPr lang="en-US" altLang="en-US" sz="2200" dirty="0"/>
              <a:t>Primary stock markets allow suppliers of funds to raise equity capital.</a:t>
            </a:r>
          </a:p>
          <a:p>
            <a:pPr marL="0" indent="0" eaLnBrk="1" hangingPunct="1">
              <a:buNone/>
            </a:pPr>
            <a:r>
              <a:rPr lang="en-US" altLang="en-US" sz="2200" dirty="0"/>
              <a:t>Secondary stock markets are the most closely watched and reported of all financial markets.</a:t>
            </a:r>
          </a:p>
          <a:p>
            <a:pPr marL="0" indent="0" eaLnBrk="1" hangingPunct="1">
              <a:buNone/>
            </a:pPr>
            <a:r>
              <a:rPr lang="en-US" altLang="en-US" sz="2200" dirty="0"/>
              <a:t>Stockholders are the legal owners of a corporation.</a:t>
            </a:r>
            <a:endParaRPr lang="en-US" sz="2400" dirty="0"/>
          </a:p>
        </p:txBody>
      </p:sp>
      <p:sp>
        <p:nvSpPr>
          <p:cNvPr id="6" name="Content Placeholder 5"/>
          <p:cNvSpPr>
            <a:spLocks noGrp="1"/>
          </p:cNvSpPr>
          <p:nvPr>
            <p:ph idx="15"/>
          </p:nvPr>
        </p:nvSpPr>
        <p:spPr>
          <a:xfrm>
            <a:off x="474131" y="3397719"/>
            <a:ext cx="8229600" cy="1736989"/>
          </a:xfrm>
        </p:spPr>
        <p:txBody>
          <a:bodyPr/>
          <a:lstStyle/>
          <a:p>
            <a:pPr marL="292608" lvl="1" indent="-292608" eaLnBrk="1" hangingPunct="1">
              <a:lnSpc>
                <a:spcPct val="90000"/>
              </a:lnSpc>
              <a:spcBef>
                <a:spcPts val="1000"/>
              </a:spcBef>
              <a:buSzPct val="100000"/>
            </a:pPr>
            <a:r>
              <a:rPr lang="en-US" altLang="en-US" sz="2000" dirty="0"/>
              <a:t>Have a right to share in the firm’s profits (Example: through dividends).</a:t>
            </a:r>
          </a:p>
          <a:p>
            <a:pPr marL="292608" lvl="1" indent="-292608" eaLnBrk="1" hangingPunct="1">
              <a:lnSpc>
                <a:spcPct val="90000"/>
              </a:lnSpc>
              <a:spcBef>
                <a:spcPts val="1000"/>
              </a:spcBef>
              <a:buSzPct val="100000"/>
            </a:pPr>
            <a:r>
              <a:rPr lang="en-US" altLang="en-US" sz="2000" dirty="0"/>
              <a:t>Are residual claimants.</a:t>
            </a:r>
          </a:p>
          <a:p>
            <a:pPr marL="292608" lvl="1" indent="-292608" eaLnBrk="1" hangingPunct="1">
              <a:lnSpc>
                <a:spcPct val="90000"/>
              </a:lnSpc>
              <a:spcBef>
                <a:spcPts val="1000"/>
              </a:spcBef>
              <a:buSzPct val="100000"/>
            </a:pPr>
            <a:r>
              <a:rPr lang="en-US" altLang="en-US" sz="2000" dirty="0"/>
              <a:t>Have limited liability.</a:t>
            </a:r>
          </a:p>
          <a:p>
            <a:pPr marL="292608" lvl="1" indent="-292608" eaLnBrk="1" hangingPunct="1">
              <a:lnSpc>
                <a:spcPct val="90000"/>
              </a:lnSpc>
              <a:spcBef>
                <a:spcPts val="1000"/>
              </a:spcBef>
              <a:buSzPct val="100000"/>
            </a:pPr>
            <a:r>
              <a:rPr lang="en-US" altLang="en-US" sz="2000" dirty="0"/>
              <a:t>Have voting rights (Example: to elect board of directors).</a:t>
            </a:r>
            <a:endParaRPr lang="en-US" sz="2000" dirty="0"/>
          </a:p>
        </p:txBody>
      </p:sp>
      <p:sp>
        <p:nvSpPr>
          <p:cNvPr id="7" name="Slide Number Placeholder 6"/>
          <p:cNvSpPr>
            <a:spLocks noGrp="1"/>
          </p:cNvSpPr>
          <p:nvPr>
            <p:ph type="sldNum" sz="quarter" idx="12"/>
          </p:nvPr>
        </p:nvSpPr>
        <p:spPr/>
        <p:txBody>
          <a:bodyPr/>
          <a:lstStyle/>
          <a:p>
            <a:pPr>
              <a:defRPr/>
            </a:pPr>
            <a:r>
              <a:rPr lang="en-US" altLang="en-US" dirty="0"/>
              <a:t>8-</a:t>
            </a:r>
            <a:fld id="{4773FF61-F4E9-4123-B6AF-201BC82A0194}" type="slidenum">
              <a:rPr lang="en-US" altLang="en-US" smtClean="0"/>
              <a:pPr>
                <a:defRPr/>
              </a:pPr>
              <a:t>2</a:t>
            </a:fld>
            <a:endParaRPr lang="en-US" alt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551"/>
            <a:ext cx="5705605" cy="884775"/>
          </a:xfrm>
        </p:spPr>
        <p:txBody>
          <a:bodyPr anchor="ctr"/>
          <a:lstStyle/>
          <a:p>
            <a:r>
              <a:rPr lang="en-US" altLang="en-US" sz="3500" dirty="0"/>
              <a:t>Features of Duration</a:t>
            </a:r>
            <a:endParaRPr lang="en-IN" sz="3500" dirty="0"/>
          </a:p>
        </p:txBody>
      </p:sp>
      <p:sp>
        <p:nvSpPr>
          <p:cNvPr id="3" name="Content Placeholder 2"/>
          <p:cNvSpPr>
            <a:spLocks noGrp="1"/>
          </p:cNvSpPr>
          <p:nvPr>
            <p:ph idx="1"/>
          </p:nvPr>
        </p:nvSpPr>
        <p:spPr>
          <a:xfrm>
            <a:off x="457200" y="1719263"/>
            <a:ext cx="8229600" cy="1139440"/>
          </a:xfrm>
        </p:spPr>
        <p:txBody>
          <a:bodyPr/>
          <a:lstStyle/>
          <a:p>
            <a:pPr marL="0" indent="0" eaLnBrk="1" hangingPunct="1">
              <a:lnSpc>
                <a:spcPct val="90000"/>
              </a:lnSpc>
              <a:buNone/>
            </a:pPr>
            <a:r>
              <a:rPr lang="en-US" altLang="en-US" sz="2200" b="1" dirty="0"/>
              <a:t>Flash trading.</a:t>
            </a:r>
          </a:p>
          <a:p>
            <a:pPr marL="292608" lvl="1" indent="-292608" eaLnBrk="1" hangingPunct="1">
              <a:lnSpc>
                <a:spcPct val="90000"/>
              </a:lnSpc>
              <a:spcBef>
                <a:spcPts val="1000"/>
              </a:spcBef>
              <a:buSzPct val="100000"/>
            </a:pPr>
            <a:r>
              <a:rPr lang="en-US" altLang="en-US" sz="2000" dirty="0"/>
              <a:t>For a fee, traders are allowed to see incoming buy or sell orders milliseconds earlier than general market traders.</a:t>
            </a:r>
          </a:p>
        </p:txBody>
      </p:sp>
      <p:sp>
        <p:nvSpPr>
          <p:cNvPr id="4" name="Content Placeholder 3"/>
          <p:cNvSpPr>
            <a:spLocks noGrp="1"/>
          </p:cNvSpPr>
          <p:nvPr>
            <p:ph idx="13"/>
          </p:nvPr>
        </p:nvSpPr>
        <p:spPr>
          <a:xfrm>
            <a:off x="465661" y="2910670"/>
            <a:ext cx="8229600" cy="1453512"/>
          </a:xfrm>
        </p:spPr>
        <p:txBody>
          <a:bodyPr/>
          <a:lstStyle/>
          <a:p>
            <a:pPr marL="0" indent="0" eaLnBrk="1" hangingPunct="1">
              <a:lnSpc>
                <a:spcPct val="90000"/>
              </a:lnSpc>
              <a:spcBef>
                <a:spcPts val="1000"/>
              </a:spcBef>
              <a:buNone/>
            </a:pPr>
            <a:r>
              <a:rPr lang="en-US" altLang="en-US" sz="2200" dirty="0"/>
              <a:t>Exchanges claim that the flash trading benefits all traders by creating more market liquidity and the opportunity for price improvement.</a:t>
            </a:r>
          </a:p>
          <a:p>
            <a:pPr marL="0" indent="0" eaLnBrk="1" hangingPunct="1">
              <a:lnSpc>
                <a:spcPct val="90000"/>
              </a:lnSpc>
              <a:spcBef>
                <a:spcPts val="1000"/>
              </a:spcBef>
              <a:buNone/>
            </a:pPr>
            <a:r>
              <a:rPr lang="en-US" altLang="en-US" sz="2200" dirty="0"/>
              <a:t>Critics contend that flash trading creates a market in which certain traders can unfairly exploit others.</a:t>
            </a:r>
          </a:p>
        </p:txBody>
      </p:sp>
      <p:sp>
        <p:nvSpPr>
          <p:cNvPr id="5" name="Content Placeholder 4"/>
          <p:cNvSpPr>
            <a:spLocks noGrp="1"/>
          </p:cNvSpPr>
          <p:nvPr>
            <p:ph idx="14"/>
          </p:nvPr>
        </p:nvSpPr>
        <p:spPr>
          <a:xfrm>
            <a:off x="474131" y="4455396"/>
            <a:ext cx="8229600" cy="833577"/>
          </a:xfrm>
        </p:spPr>
        <p:txBody>
          <a:bodyPr/>
          <a:lstStyle/>
          <a:p>
            <a:pPr marL="0" indent="0" eaLnBrk="1" hangingPunct="1">
              <a:lnSpc>
                <a:spcPct val="90000"/>
              </a:lnSpc>
              <a:buNone/>
            </a:pPr>
            <a:r>
              <a:rPr lang="en-US" altLang="en-US" sz="2200" dirty="0"/>
              <a:t>Wash trades.</a:t>
            </a:r>
          </a:p>
          <a:p>
            <a:pPr marL="292608" lvl="1" indent="-292608" eaLnBrk="1" hangingPunct="1">
              <a:lnSpc>
                <a:spcPct val="90000"/>
              </a:lnSpc>
              <a:spcBef>
                <a:spcPts val="1000"/>
              </a:spcBef>
              <a:buSzPct val="100000"/>
            </a:pPr>
            <a:r>
              <a:rPr lang="en-US" altLang="en-US" sz="1800" dirty="0"/>
              <a:t>The illegal act of acting as both buyer and seller in the same transaction.</a:t>
            </a:r>
          </a:p>
        </p:txBody>
      </p:sp>
      <p:sp>
        <p:nvSpPr>
          <p:cNvPr id="9" name="Slide Number Placeholder 8"/>
          <p:cNvSpPr>
            <a:spLocks noGrp="1"/>
          </p:cNvSpPr>
          <p:nvPr>
            <p:ph type="sldNum" sz="quarter" idx="12"/>
          </p:nvPr>
        </p:nvSpPr>
        <p:spPr/>
        <p:txBody>
          <a:bodyPr/>
          <a:lstStyle/>
          <a:p>
            <a:pPr>
              <a:defRPr/>
            </a:pPr>
            <a:r>
              <a:rPr lang="en-US" altLang="en-US" dirty="0"/>
              <a:t>8-</a:t>
            </a:r>
            <a:fld id="{4773FF61-F4E9-4123-B6AF-201BC82A0194}" type="slidenum">
              <a:rPr lang="en-US" altLang="en-US" smtClean="0"/>
              <a:pPr>
                <a:defRPr/>
              </a:pPr>
              <a:t>20</a:t>
            </a:fld>
            <a:endParaRPr lang="en-US" altLang="en-US" dirty="0"/>
          </a:p>
        </p:txBody>
      </p:sp>
    </p:spTree>
    <p:extLst>
      <p:ext uri="{BB962C8B-B14F-4D97-AF65-F5344CB8AC3E}">
        <p14:creationId xmlns:p14="http://schemas.microsoft.com/office/powerpoint/2010/main" val="1006267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768"/>
            <a:ext cx="7543800" cy="804341"/>
          </a:xfrm>
        </p:spPr>
        <p:txBody>
          <a:bodyPr anchor="ctr"/>
          <a:lstStyle/>
          <a:p>
            <a:r>
              <a:rPr lang="en-US" sz="3500" dirty="0"/>
              <a:t>Flash Trading</a:t>
            </a:r>
            <a:endParaRPr lang="en-IN" sz="1000" b="0" dirty="0"/>
          </a:p>
        </p:txBody>
      </p:sp>
      <p:sp>
        <p:nvSpPr>
          <p:cNvPr id="3" name="Content Placeholder 2"/>
          <p:cNvSpPr>
            <a:spLocks noGrp="1"/>
          </p:cNvSpPr>
          <p:nvPr>
            <p:ph idx="1"/>
          </p:nvPr>
        </p:nvSpPr>
        <p:spPr>
          <a:xfrm>
            <a:off x="457200" y="1719262"/>
            <a:ext cx="8077200" cy="4373529"/>
          </a:xfrm>
        </p:spPr>
        <p:txBody>
          <a:bodyPr/>
          <a:lstStyle/>
          <a:p>
            <a:pPr marL="0" indent="0" eaLnBrk="1" hangingPunct="1">
              <a:spcBef>
                <a:spcPts val="1000"/>
              </a:spcBef>
              <a:buNone/>
            </a:pPr>
            <a:r>
              <a:rPr lang="en-US" altLang="en-US" sz="2200" dirty="0"/>
              <a:t>In </a:t>
            </a:r>
            <a:r>
              <a:rPr lang="en-US" altLang="en-US" sz="2200" b="1" dirty="0"/>
              <a:t>flash trading</a:t>
            </a:r>
            <a:r>
              <a:rPr lang="en-US" altLang="en-US" sz="2200" dirty="0"/>
              <a:t>, traders are allowed to see incoming buy or sell orders milliseconds earlier than general market traders.</a:t>
            </a:r>
          </a:p>
          <a:p>
            <a:pPr marL="0" indent="0" eaLnBrk="1" hangingPunct="1">
              <a:spcBef>
                <a:spcPts val="1000"/>
              </a:spcBef>
              <a:buNone/>
            </a:pPr>
            <a:r>
              <a:rPr lang="en-US" altLang="en-US" sz="2200" dirty="0"/>
              <a:t>Flash traders then use computerized statistical analysis to generate high frequency trading strategies that are executed by computer as well.</a:t>
            </a:r>
          </a:p>
          <a:p>
            <a:pPr marL="292608" lvl="1" indent="-292608" eaLnBrk="1" hangingPunct="1">
              <a:lnSpc>
                <a:spcPct val="90000"/>
              </a:lnSpc>
              <a:spcBef>
                <a:spcPts val="1000"/>
              </a:spcBef>
              <a:buSzPct val="100000"/>
            </a:pPr>
            <a:r>
              <a:rPr lang="en-US" altLang="en-US" sz="2000" dirty="0"/>
              <a:t>Pro.</a:t>
            </a:r>
          </a:p>
          <a:p>
            <a:pPr marL="621792" lvl="2" indent="-320040" eaLnBrk="1" hangingPunct="1">
              <a:lnSpc>
                <a:spcPct val="90000"/>
              </a:lnSpc>
              <a:spcBef>
                <a:spcPts val="1000"/>
              </a:spcBef>
              <a:buSzPct val="100000"/>
            </a:pPr>
            <a:r>
              <a:rPr lang="en-US" altLang="en-US" sz="1800" dirty="0"/>
              <a:t>Flash trading creates more liquidity and the possibility of price improvement.</a:t>
            </a:r>
          </a:p>
          <a:p>
            <a:pPr marL="292608" lvl="1" indent="-292608" eaLnBrk="1" hangingPunct="1">
              <a:lnSpc>
                <a:spcPct val="90000"/>
              </a:lnSpc>
              <a:spcBef>
                <a:spcPts val="1000"/>
              </a:spcBef>
              <a:buSzPct val="100000"/>
            </a:pPr>
            <a:r>
              <a:rPr lang="en-US" altLang="en-US" sz="2000" dirty="0"/>
              <a:t>Cons.</a:t>
            </a:r>
          </a:p>
          <a:p>
            <a:pPr marL="621792" lvl="2" indent="-320040" eaLnBrk="1" hangingPunct="1">
              <a:lnSpc>
                <a:spcPct val="90000"/>
              </a:lnSpc>
              <a:spcBef>
                <a:spcPts val="1000"/>
              </a:spcBef>
              <a:buSzPct val="100000"/>
            </a:pPr>
            <a:r>
              <a:rPr lang="en-US" altLang="en-US" sz="1800" dirty="0"/>
              <a:t>Creates a disadvantage for regular traders and investors who are not allowed to view incoming orders.</a:t>
            </a:r>
          </a:p>
          <a:p>
            <a:pPr marL="621792" lvl="2" indent="-320040" eaLnBrk="1" hangingPunct="1">
              <a:lnSpc>
                <a:spcPct val="90000"/>
              </a:lnSpc>
              <a:spcBef>
                <a:spcPts val="1000"/>
              </a:spcBef>
              <a:buSzPct val="100000"/>
            </a:pPr>
            <a:r>
              <a:rPr lang="en-US" altLang="en-US" sz="1800" dirty="0"/>
              <a:t>High volume of trading generated by multiple computers can lead to events like the so called “flash crash”.</a:t>
            </a:r>
          </a:p>
        </p:txBody>
      </p:sp>
      <p:sp>
        <p:nvSpPr>
          <p:cNvPr id="7" name="Slide Number Placeholder 6"/>
          <p:cNvSpPr>
            <a:spLocks noGrp="1"/>
          </p:cNvSpPr>
          <p:nvPr>
            <p:ph type="sldNum" sz="quarter" idx="12"/>
          </p:nvPr>
        </p:nvSpPr>
        <p:spPr/>
        <p:txBody>
          <a:bodyPr/>
          <a:lstStyle/>
          <a:p>
            <a:pPr>
              <a:defRPr/>
            </a:pPr>
            <a:r>
              <a:rPr lang="en-US" altLang="en-US" dirty="0"/>
              <a:t>8-</a:t>
            </a:r>
            <a:fld id="{4773FF61-F4E9-4123-B6AF-201BC82A0194}" type="slidenum">
              <a:rPr lang="en-US" altLang="en-US" smtClean="0"/>
              <a:pPr>
                <a:defRPr/>
              </a:pPr>
              <a:t>21</a:t>
            </a:fld>
            <a:endParaRPr lang="en-US" altLang="en-US" dirty="0"/>
          </a:p>
        </p:txBody>
      </p:sp>
    </p:spTree>
    <p:extLst>
      <p:ext uri="{BB962C8B-B14F-4D97-AF65-F5344CB8AC3E}">
        <p14:creationId xmlns:p14="http://schemas.microsoft.com/office/powerpoint/2010/main" val="3404075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551"/>
            <a:ext cx="7543800" cy="884775"/>
          </a:xfrm>
        </p:spPr>
        <p:txBody>
          <a:bodyPr anchor="ctr"/>
          <a:lstStyle/>
          <a:p>
            <a:r>
              <a:rPr lang="en-US" sz="3500" dirty="0"/>
              <a:t>Flash Trading Concluded</a:t>
            </a:r>
            <a:endParaRPr lang="en-IN" sz="3500" dirty="0"/>
          </a:p>
        </p:txBody>
      </p:sp>
      <p:sp>
        <p:nvSpPr>
          <p:cNvPr id="3" name="Content Placeholder 2"/>
          <p:cNvSpPr>
            <a:spLocks noGrp="1"/>
          </p:cNvSpPr>
          <p:nvPr>
            <p:ph idx="1"/>
          </p:nvPr>
        </p:nvSpPr>
        <p:spPr>
          <a:xfrm>
            <a:off x="457200" y="1719263"/>
            <a:ext cx="8229600" cy="1335664"/>
          </a:xfrm>
        </p:spPr>
        <p:txBody>
          <a:bodyPr/>
          <a:lstStyle/>
          <a:p>
            <a:pPr marL="0" indent="0" eaLnBrk="1" hangingPunct="1">
              <a:lnSpc>
                <a:spcPct val="90000"/>
              </a:lnSpc>
              <a:buNone/>
            </a:pPr>
            <a:r>
              <a:rPr lang="en-US" altLang="en-US" sz="2000" dirty="0"/>
              <a:t>As a result of the flash crash, the S</a:t>
            </a:r>
            <a:r>
              <a:rPr lang="en-US" altLang="en-US" sz="100" dirty="0"/>
              <a:t> </a:t>
            </a:r>
            <a:r>
              <a:rPr lang="en-US" altLang="en-US" sz="2000" dirty="0"/>
              <a:t>E</a:t>
            </a:r>
            <a:r>
              <a:rPr lang="en-US" altLang="en-US" sz="100" dirty="0"/>
              <a:t> </a:t>
            </a:r>
            <a:r>
              <a:rPr lang="en-US" altLang="en-US" sz="2000" dirty="0"/>
              <a:t>C imposed circuit breaker rules for individual stocks.</a:t>
            </a:r>
          </a:p>
          <a:p>
            <a:pPr marL="0" indent="0" eaLnBrk="1" hangingPunct="1">
              <a:lnSpc>
                <a:spcPct val="90000"/>
              </a:lnSpc>
              <a:buNone/>
            </a:pPr>
            <a:r>
              <a:rPr lang="en-US" altLang="en-US" sz="2000" dirty="0"/>
              <a:t>Trading is halted if the price breaks the price band.</a:t>
            </a:r>
          </a:p>
          <a:p>
            <a:pPr marL="292608" lvl="1" indent="-292608" eaLnBrk="1" hangingPunct="1">
              <a:lnSpc>
                <a:spcPct val="90000"/>
              </a:lnSpc>
              <a:spcBef>
                <a:spcPts val="1000"/>
              </a:spcBef>
              <a:buSzPct val="100000"/>
            </a:pPr>
            <a:r>
              <a:rPr lang="en-US" altLang="en-US" sz="1800" dirty="0"/>
              <a:t>Price band = (Reference Price) ± [(Reference price) × (Percentage parameter)].</a:t>
            </a:r>
          </a:p>
        </p:txBody>
      </p:sp>
      <p:sp>
        <p:nvSpPr>
          <p:cNvPr id="8" name="Content Placeholder 7"/>
          <p:cNvSpPr>
            <a:spLocks noGrp="1"/>
          </p:cNvSpPr>
          <p:nvPr>
            <p:ph idx="13"/>
          </p:nvPr>
        </p:nvSpPr>
        <p:spPr>
          <a:xfrm>
            <a:off x="465661" y="3148445"/>
            <a:ext cx="8229600" cy="426028"/>
          </a:xfrm>
        </p:spPr>
        <p:txBody>
          <a:bodyPr/>
          <a:lstStyle/>
          <a:p>
            <a:pPr marL="0" indent="0">
              <a:buNone/>
            </a:pPr>
            <a:r>
              <a:rPr lang="en-IN" sz="2000" b="1" dirty="0"/>
              <a:t>Figure 8–12 </a:t>
            </a:r>
            <a:r>
              <a:rPr lang="en-IN" sz="2000" b="1" dirty="0">
                <a:solidFill>
                  <a:srgbClr val="0070C0"/>
                </a:solidFill>
              </a:rPr>
              <a:t>Limit Up–Limit Down Structure in Place in 2016</a:t>
            </a:r>
            <a:endParaRPr lang="en-IN" sz="2000" dirty="0">
              <a:solidFill>
                <a:srgbClr val="0070C0"/>
              </a:solidFill>
            </a:endParaRPr>
          </a:p>
        </p:txBody>
      </p:sp>
      <p:pic>
        <p:nvPicPr>
          <p:cNvPr id="10" name="Picture 9" descr="Limit up, Limit down structure in place in 2016.&#10;&#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7673" y="3766170"/>
            <a:ext cx="5348655" cy="2302049"/>
          </a:xfrm>
          <a:prstGeom prst="rect">
            <a:avLst/>
          </a:prstGeom>
        </p:spPr>
      </p:pic>
      <p:sp>
        <p:nvSpPr>
          <p:cNvPr id="12" name="Content Placeholder 2"/>
          <p:cNvSpPr>
            <a:spLocks noGrp="1"/>
          </p:cNvSpPr>
          <p:nvPr>
            <p:ph idx="1"/>
          </p:nvPr>
        </p:nvSpPr>
        <p:spPr>
          <a:xfrm>
            <a:off x="3686331" y="6324421"/>
            <a:ext cx="1791002" cy="221012"/>
          </a:xfrm>
        </p:spPr>
        <p:txBody>
          <a:bodyPr/>
          <a:lstStyle/>
          <a:p>
            <a:pPr marL="0" indent="0" algn="ctr">
              <a:buNone/>
            </a:pPr>
            <a:r>
              <a:rPr lang="en-IN" sz="900" dirty="0">
                <a:hlinkClick r:id="rId4" action="ppaction://hlinksldjump"/>
              </a:rPr>
              <a:t>Access the long description slide.</a:t>
            </a:r>
            <a:endParaRPr lang="en-IN" sz="900" dirty="0">
              <a:hlinkClick r:id="rId5" action="ppaction://hlinksldjump"/>
            </a:endParaRPr>
          </a:p>
        </p:txBody>
      </p:sp>
      <p:sp>
        <p:nvSpPr>
          <p:cNvPr id="7" name="Slide Number Placeholder 6"/>
          <p:cNvSpPr>
            <a:spLocks noGrp="1"/>
          </p:cNvSpPr>
          <p:nvPr>
            <p:ph type="sldNum" sz="quarter" idx="12"/>
          </p:nvPr>
        </p:nvSpPr>
        <p:spPr/>
        <p:txBody>
          <a:bodyPr/>
          <a:lstStyle/>
          <a:p>
            <a:pPr>
              <a:defRPr/>
            </a:pPr>
            <a:r>
              <a:rPr lang="en-US" altLang="en-US" dirty="0"/>
              <a:t>8-</a:t>
            </a:r>
            <a:fld id="{4773FF61-F4E9-4123-B6AF-201BC82A0194}" type="slidenum">
              <a:rPr lang="en-US" altLang="en-US" smtClean="0"/>
              <a:pPr>
                <a:defRPr/>
              </a:pPr>
              <a:t>22</a:t>
            </a:fld>
            <a:endParaRPr lang="en-US" altLang="en-US" dirty="0"/>
          </a:p>
        </p:txBody>
      </p:sp>
    </p:spTree>
    <p:extLst>
      <p:ext uri="{BB962C8B-B14F-4D97-AF65-F5344CB8AC3E}">
        <p14:creationId xmlns:p14="http://schemas.microsoft.com/office/powerpoint/2010/main" val="4194743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768"/>
            <a:ext cx="7543800" cy="804341"/>
          </a:xfrm>
        </p:spPr>
        <p:txBody>
          <a:bodyPr anchor="ctr"/>
          <a:lstStyle/>
          <a:p>
            <a:r>
              <a:rPr lang="en-US" sz="3500" dirty="0"/>
              <a:t>Naked Access and Dark Pools</a:t>
            </a:r>
            <a:endParaRPr lang="en-IN" sz="3500" dirty="0"/>
          </a:p>
        </p:txBody>
      </p:sp>
      <p:sp>
        <p:nvSpPr>
          <p:cNvPr id="3" name="Content Placeholder 2"/>
          <p:cNvSpPr>
            <a:spLocks noGrp="1"/>
          </p:cNvSpPr>
          <p:nvPr>
            <p:ph idx="1"/>
          </p:nvPr>
        </p:nvSpPr>
        <p:spPr>
          <a:xfrm>
            <a:off x="457200" y="1719262"/>
            <a:ext cx="8229600" cy="2563247"/>
          </a:xfrm>
        </p:spPr>
        <p:txBody>
          <a:bodyPr/>
          <a:lstStyle/>
          <a:p>
            <a:pPr marL="0" indent="0" eaLnBrk="1" hangingPunct="1">
              <a:spcBef>
                <a:spcPts val="1000"/>
              </a:spcBef>
              <a:buSzPct val="100000"/>
              <a:buNone/>
            </a:pPr>
            <a:r>
              <a:rPr lang="en-US" altLang="en-US" sz="2200" b="1" dirty="0"/>
              <a:t>Naked access </a:t>
            </a:r>
            <a:r>
              <a:rPr lang="en-US" altLang="en-US" sz="2200" dirty="0"/>
              <a:t>occurs when brokers and exchanges allow some traders to engage in high frequency trades anonymously using the broker’s access code.</a:t>
            </a:r>
          </a:p>
          <a:p>
            <a:pPr marL="0" indent="0" eaLnBrk="1" hangingPunct="1">
              <a:spcBef>
                <a:spcPts val="1000"/>
              </a:spcBef>
              <a:buSzPct val="100000"/>
              <a:buNone/>
            </a:pPr>
            <a:r>
              <a:rPr lang="en-US" altLang="en-US" sz="2200" b="1" dirty="0"/>
              <a:t>Dark pools of liquidity </a:t>
            </a:r>
            <a:r>
              <a:rPr lang="en-US" altLang="en-US" sz="2200" dirty="0"/>
              <a:t>are trading networks that provide liquidity but that do not display trades on order books.</a:t>
            </a:r>
          </a:p>
          <a:p>
            <a:pPr marL="291600" lvl="1" indent="-291600" eaLnBrk="1" hangingPunct="1">
              <a:spcBef>
                <a:spcPts val="1000"/>
              </a:spcBef>
              <a:buSzPct val="100000"/>
            </a:pPr>
            <a:r>
              <a:rPr lang="en-US" altLang="en-US" sz="1800" dirty="0"/>
              <a:t>In 2008, 3% of daily stock trading was processed through dark pool trading. In 2016, this number climbed to 42%.</a:t>
            </a:r>
            <a:endParaRPr lang="en-US" dirty="0"/>
          </a:p>
        </p:txBody>
      </p:sp>
      <p:sp>
        <p:nvSpPr>
          <p:cNvPr id="9" name="Content Placeholder 2"/>
          <p:cNvSpPr>
            <a:spLocks noGrp="1"/>
          </p:cNvSpPr>
          <p:nvPr>
            <p:ph idx="1"/>
          </p:nvPr>
        </p:nvSpPr>
        <p:spPr>
          <a:xfrm>
            <a:off x="455596" y="4421053"/>
            <a:ext cx="8229600" cy="1688804"/>
          </a:xfrm>
        </p:spPr>
        <p:txBody>
          <a:bodyPr/>
          <a:lstStyle/>
          <a:p>
            <a:pPr marL="0" indent="0" eaLnBrk="1" hangingPunct="1">
              <a:spcBef>
                <a:spcPts val="1000"/>
              </a:spcBef>
              <a:buSzPct val="100000"/>
              <a:buNone/>
            </a:pPr>
            <a:r>
              <a:rPr lang="en-US" altLang="en-US" sz="2200" dirty="0"/>
              <a:t>In 2013, the S</a:t>
            </a:r>
            <a:r>
              <a:rPr lang="en-US" altLang="en-US" sz="100" dirty="0"/>
              <a:t> </a:t>
            </a:r>
            <a:r>
              <a:rPr lang="en-US" altLang="en-US" sz="2200" dirty="0"/>
              <a:t>E</a:t>
            </a:r>
            <a:r>
              <a:rPr lang="en-US" altLang="en-US" sz="100" dirty="0"/>
              <a:t> </a:t>
            </a:r>
            <a:r>
              <a:rPr lang="en-US" altLang="en-US" sz="2200" dirty="0"/>
              <a:t>C approved a plan for new rules requiring dark pools to disclose and detail trading activity on their platforms.</a:t>
            </a:r>
          </a:p>
          <a:p>
            <a:pPr marL="291600" lvl="1" indent="-291600" eaLnBrk="1" hangingPunct="1">
              <a:spcBef>
                <a:spcPts val="1000"/>
              </a:spcBef>
              <a:buSzPct val="100000"/>
            </a:pPr>
            <a:r>
              <a:rPr lang="en-US" altLang="en-US" sz="1800" dirty="0"/>
              <a:t>New rules require such systems to file detailed information about their operations, including trading by broker dealer operators on the A</a:t>
            </a:r>
            <a:r>
              <a:rPr lang="en-US" altLang="en-US" sz="100" dirty="0"/>
              <a:t> </a:t>
            </a:r>
            <a:r>
              <a:rPr lang="en-US" altLang="en-US" sz="1800" dirty="0"/>
              <a:t>T</a:t>
            </a:r>
            <a:r>
              <a:rPr lang="en-US" altLang="en-US" sz="100" dirty="0"/>
              <a:t> </a:t>
            </a:r>
            <a:r>
              <a:rPr lang="en-US" altLang="en-US" sz="1800" dirty="0"/>
              <a:t>S, which could pose conflicts of interest.</a:t>
            </a:r>
          </a:p>
        </p:txBody>
      </p:sp>
      <p:sp>
        <p:nvSpPr>
          <p:cNvPr id="7" name="Slide Number Placeholder 6"/>
          <p:cNvSpPr>
            <a:spLocks noGrp="1"/>
          </p:cNvSpPr>
          <p:nvPr>
            <p:ph type="sldNum" sz="quarter" idx="12"/>
          </p:nvPr>
        </p:nvSpPr>
        <p:spPr/>
        <p:txBody>
          <a:bodyPr/>
          <a:lstStyle/>
          <a:p>
            <a:pPr>
              <a:defRPr/>
            </a:pPr>
            <a:r>
              <a:rPr lang="en-US" altLang="en-US" dirty="0"/>
              <a:t>8-</a:t>
            </a:r>
            <a:fld id="{4773FF61-F4E9-4123-B6AF-201BC82A0194}" type="slidenum">
              <a:rPr lang="en-US" altLang="en-US" smtClean="0"/>
              <a:pPr>
                <a:defRPr/>
              </a:pPr>
              <a:t>23</a:t>
            </a:fld>
            <a:endParaRPr lang="en-US" altLang="en-US" dirty="0"/>
          </a:p>
        </p:txBody>
      </p:sp>
    </p:spTree>
    <p:extLst>
      <p:ext uri="{BB962C8B-B14F-4D97-AF65-F5344CB8AC3E}">
        <p14:creationId xmlns:p14="http://schemas.microsoft.com/office/powerpoint/2010/main" val="283634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551"/>
            <a:ext cx="7543800" cy="884775"/>
          </a:xfrm>
        </p:spPr>
        <p:txBody>
          <a:bodyPr anchor="ctr"/>
          <a:lstStyle/>
          <a:p>
            <a:r>
              <a:rPr lang="en-US" sz="3500" dirty="0"/>
              <a:t>Stock Market Indexes</a:t>
            </a:r>
            <a:endParaRPr lang="en-IN" sz="3500" dirty="0"/>
          </a:p>
        </p:txBody>
      </p:sp>
      <p:sp>
        <p:nvSpPr>
          <p:cNvPr id="6" name="Content Placeholder 5"/>
          <p:cNvSpPr>
            <a:spLocks noGrp="1"/>
          </p:cNvSpPr>
          <p:nvPr>
            <p:ph idx="1"/>
          </p:nvPr>
        </p:nvSpPr>
        <p:spPr>
          <a:xfrm>
            <a:off x="457200" y="1719263"/>
            <a:ext cx="8229600" cy="1813646"/>
          </a:xfrm>
        </p:spPr>
        <p:txBody>
          <a:bodyPr/>
          <a:lstStyle/>
          <a:p>
            <a:pPr marL="0" indent="0" eaLnBrk="1" hangingPunct="1">
              <a:lnSpc>
                <a:spcPct val="90000"/>
              </a:lnSpc>
              <a:spcBef>
                <a:spcPts val="1000"/>
              </a:spcBef>
              <a:buSzPct val="100000"/>
              <a:buNone/>
            </a:pPr>
            <a:r>
              <a:rPr lang="en-US" altLang="en-US" sz="2200" dirty="0"/>
              <a:t>A </a:t>
            </a:r>
            <a:r>
              <a:rPr lang="en-US" altLang="en-US" sz="2200" b="1" dirty="0"/>
              <a:t>stock market index</a:t>
            </a:r>
            <a:r>
              <a:rPr lang="en-US" altLang="en-US" sz="2200" dirty="0"/>
              <a:t> is the composite value of a group of secondary market-traded stocks.</a:t>
            </a:r>
          </a:p>
          <a:p>
            <a:pPr marL="0" indent="0" eaLnBrk="1" hangingPunct="1">
              <a:lnSpc>
                <a:spcPct val="90000"/>
              </a:lnSpc>
              <a:spcBef>
                <a:spcPts val="1000"/>
              </a:spcBef>
              <a:buSzPct val="100000"/>
              <a:buNone/>
            </a:pPr>
            <a:r>
              <a:rPr lang="en-US" altLang="en-US" sz="2200" b="1" dirty="0"/>
              <a:t>Price-weighted index.</a:t>
            </a:r>
          </a:p>
          <a:p>
            <a:pPr marL="291600" lvl="1" indent="-291600" eaLnBrk="1" hangingPunct="1">
              <a:lnSpc>
                <a:spcPct val="90000"/>
              </a:lnSpc>
              <a:spcBef>
                <a:spcPts val="1000"/>
              </a:spcBef>
              <a:buSzPct val="100000"/>
            </a:pPr>
            <a:r>
              <a:rPr lang="en-US" altLang="en-US" sz="2000" dirty="0"/>
              <a:t>The Dow Jones Industrial Average (D</a:t>
            </a:r>
            <a:r>
              <a:rPr lang="en-US" altLang="en-US" sz="100" dirty="0"/>
              <a:t> </a:t>
            </a:r>
            <a:r>
              <a:rPr lang="en-US" altLang="en-US" sz="2000" dirty="0"/>
              <a:t>J</a:t>
            </a:r>
            <a:r>
              <a:rPr lang="en-US" altLang="en-US" sz="100" dirty="0"/>
              <a:t> </a:t>
            </a:r>
            <a:r>
              <a:rPr lang="en-US" altLang="en-US" sz="2000" dirty="0"/>
              <a:t>I</a:t>
            </a:r>
            <a:r>
              <a:rPr lang="en-US" altLang="en-US" sz="100" dirty="0"/>
              <a:t> </a:t>
            </a:r>
            <a:r>
              <a:rPr lang="en-US" altLang="en-US" sz="2000" dirty="0"/>
              <a:t>A), composed of 30 large companies, is the most widely reported stock market index.</a:t>
            </a:r>
          </a:p>
        </p:txBody>
      </p:sp>
      <p:sp>
        <p:nvSpPr>
          <p:cNvPr id="4" name="Content Placeholder 5"/>
          <p:cNvSpPr txBox="1">
            <a:spLocks/>
          </p:cNvSpPr>
          <p:nvPr/>
        </p:nvSpPr>
        <p:spPr bwMode="auto">
          <a:xfrm>
            <a:off x="455593" y="3738968"/>
            <a:ext cx="8229600" cy="2014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0000"/>
              <a:buFont typeface="Arial" panose="020B0604020202020204" pitchFamily="34" charset="0"/>
              <a:buChar char="•"/>
              <a:defRPr sz="3000">
                <a:solidFill>
                  <a:schemeClr val="tx1"/>
                </a:solidFill>
                <a:latin typeface="Calibri" panose="020F0502020204030204" pitchFamily="34" charset="0"/>
                <a:ea typeface="+mn-ea"/>
                <a:cs typeface="+mn-cs"/>
              </a:defRPr>
            </a:lvl1pPr>
            <a:lvl2pPr marL="692150" indent="-347663" algn="l" rtl="0" eaLnBrk="0" fontAlgn="base" hangingPunct="0">
              <a:spcBef>
                <a:spcPct val="20000"/>
              </a:spcBef>
              <a:spcAft>
                <a:spcPct val="0"/>
              </a:spcAft>
              <a:buClr>
                <a:schemeClr val="tx1"/>
              </a:buClr>
              <a:buSzPct val="70000"/>
              <a:buFont typeface="Arial" panose="020B0604020202020204" pitchFamily="34" charset="0"/>
              <a:buChar char="•"/>
              <a:defRPr sz="2600">
                <a:solidFill>
                  <a:schemeClr val="tx1"/>
                </a:solidFill>
                <a:latin typeface="Calibri" panose="020F0502020204030204" pitchFamily="34" charset="0"/>
              </a:defRPr>
            </a:lvl2pPr>
            <a:lvl3pPr marL="987425" indent="-293688" algn="l" rtl="0" eaLnBrk="0" fontAlgn="base" hangingPunct="0">
              <a:spcBef>
                <a:spcPct val="20000"/>
              </a:spcBef>
              <a:spcAft>
                <a:spcPct val="0"/>
              </a:spcAft>
              <a:buClr>
                <a:schemeClr val="tx1"/>
              </a:buClr>
              <a:buSzPct val="70000"/>
              <a:buFont typeface="Arial" panose="020B0604020202020204" pitchFamily="34" charset="0"/>
              <a:buChar char="•"/>
              <a:defRPr sz="2300">
                <a:solidFill>
                  <a:schemeClr val="tx1"/>
                </a:solidFill>
                <a:latin typeface="Calibri" panose="020F0502020204030204" pitchFamily="34" charset="0"/>
              </a:defRPr>
            </a:lvl3pPr>
            <a:lvl4pPr marL="1281113" indent="-292100" algn="l" rtl="0" eaLnBrk="0" fontAlgn="base" hangingPunct="0">
              <a:spcBef>
                <a:spcPct val="20000"/>
              </a:spcBef>
              <a:spcAft>
                <a:spcPct val="0"/>
              </a:spcAft>
              <a:buClr>
                <a:schemeClr val="tx1"/>
              </a:buClr>
              <a:buSzPct val="75000"/>
              <a:buFont typeface="Arial" panose="020B0604020202020204" pitchFamily="34" charset="0"/>
              <a:buChar char="•"/>
              <a:defRPr sz="2000">
                <a:solidFill>
                  <a:schemeClr val="tx1"/>
                </a:solidFill>
                <a:latin typeface="Calibri" panose="020F0502020204030204" pitchFamily="34" charset="0"/>
              </a:defRPr>
            </a:lvl4pPr>
            <a:lvl5pPr marL="1598613" indent="-315913" algn="l" rtl="0" eaLnBrk="0" fontAlgn="base" hangingPunct="0">
              <a:spcBef>
                <a:spcPct val="20000"/>
              </a:spcBef>
              <a:spcAft>
                <a:spcPct val="0"/>
              </a:spcAft>
              <a:buClr>
                <a:schemeClr val="tx1"/>
              </a:buClr>
              <a:buSzPct val="80000"/>
              <a:buFont typeface="Arial" panose="020B0604020202020204" pitchFamily="34" charset="0"/>
              <a:buChar char="•"/>
              <a:defRPr sz="2000">
                <a:solidFill>
                  <a:schemeClr val="tx1"/>
                </a:solidFill>
                <a:latin typeface="Calibri" panose="020F0502020204030204" pitchFamily="34" charset="0"/>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eaLnBrk="1" hangingPunct="1">
              <a:lnSpc>
                <a:spcPct val="90000"/>
              </a:lnSpc>
              <a:spcBef>
                <a:spcPts val="1000"/>
              </a:spcBef>
              <a:buSzPct val="100000"/>
              <a:buNone/>
            </a:pPr>
            <a:r>
              <a:rPr lang="en-US" altLang="en-US" sz="2200" b="1" dirty="0"/>
              <a:t>Value-weighted indexes</a:t>
            </a:r>
            <a:r>
              <a:rPr lang="en-US" altLang="en-US" sz="2200" dirty="0"/>
              <a:t>.</a:t>
            </a:r>
          </a:p>
          <a:p>
            <a:pPr marL="291600" lvl="1" indent="-291600" eaLnBrk="1" hangingPunct="1">
              <a:lnSpc>
                <a:spcPct val="90000"/>
              </a:lnSpc>
              <a:spcBef>
                <a:spcPts val="1000"/>
              </a:spcBef>
              <a:buSzPct val="100000"/>
            </a:pPr>
            <a:r>
              <a:rPr lang="en-US" altLang="en-US" sz="2000" dirty="0"/>
              <a:t>N</a:t>
            </a:r>
            <a:r>
              <a:rPr lang="en-US" altLang="en-US" sz="100" dirty="0"/>
              <a:t> </a:t>
            </a:r>
            <a:r>
              <a:rPr lang="en-US" altLang="en-US" sz="2000" dirty="0"/>
              <a:t>Y</a:t>
            </a:r>
            <a:r>
              <a:rPr lang="en-US" altLang="en-US" sz="100" dirty="0"/>
              <a:t> </a:t>
            </a:r>
            <a:r>
              <a:rPr lang="en-US" altLang="en-US" sz="2000" dirty="0"/>
              <a:t>S</a:t>
            </a:r>
            <a:r>
              <a:rPr lang="en-US" altLang="en-US" sz="100" dirty="0"/>
              <a:t> </a:t>
            </a:r>
            <a:r>
              <a:rPr lang="en-US" altLang="en-US" sz="2000" dirty="0"/>
              <a:t>E Composite.</a:t>
            </a:r>
          </a:p>
          <a:p>
            <a:pPr marL="291600" lvl="1" indent="-291600" eaLnBrk="1" hangingPunct="1">
              <a:lnSpc>
                <a:spcPct val="90000"/>
              </a:lnSpc>
              <a:spcBef>
                <a:spcPts val="1000"/>
              </a:spcBef>
              <a:buSzPct val="100000"/>
            </a:pPr>
            <a:r>
              <a:rPr lang="en-US" altLang="en-US" sz="2000" dirty="0"/>
              <a:t>Standard &amp; Poor’s 500.</a:t>
            </a:r>
          </a:p>
          <a:p>
            <a:pPr marL="291600" lvl="1" indent="-291600" eaLnBrk="1" hangingPunct="1">
              <a:lnSpc>
                <a:spcPct val="90000"/>
              </a:lnSpc>
              <a:spcBef>
                <a:spcPts val="1000"/>
              </a:spcBef>
              <a:buSzPct val="100000"/>
            </a:pPr>
            <a:r>
              <a:rPr lang="en-US" altLang="en-US" sz="2000" dirty="0"/>
              <a:t>N</a:t>
            </a:r>
            <a:r>
              <a:rPr lang="en-US" altLang="en-US" sz="100" dirty="0"/>
              <a:t> </a:t>
            </a:r>
            <a:r>
              <a:rPr lang="en-US" altLang="en-US" sz="2000" dirty="0"/>
              <a:t>A</a:t>
            </a:r>
            <a:r>
              <a:rPr lang="en-US" altLang="en-US" sz="100" dirty="0"/>
              <a:t> </a:t>
            </a:r>
            <a:r>
              <a:rPr lang="en-US" altLang="en-US" sz="2000" dirty="0"/>
              <a:t>S</a:t>
            </a:r>
            <a:r>
              <a:rPr lang="en-US" altLang="en-US" sz="100" dirty="0"/>
              <a:t> </a:t>
            </a:r>
            <a:r>
              <a:rPr lang="en-US" altLang="en-US" sz="2000" dirty="0"/>
              <a:t>D</a:t>
            </a:r>
            <a:r>
              <a:rPr lang="en-US" altLang="en-US" sz="100" dirty="0"/>
              <a:t> </a:t>
            </a:r>
            <a:r>
              <a:rPr lang="en-US" altLang="en-US" sz="2000" dirty="0"/>
              <a:t>A</a:t>
            </a:r>
            <a:r>
              <a:rPr lang="en-US" altLang="en-US" sz="100" dirty="0"/>
              <a:t> </a:t>
            </a:r>
            <a:r>
              <a:rPr lang="en-US" altLang="en-US" sz="2000" dirty="0"/>
              <a:t>Q Composite.</a:t>
            </a:r>
          </a:p>
          <a:p>
            <a:pPr marL="291600" lvl="1" indent="-291600" eaLnBrk="1" hangingPunct="1">
              <a:lnSpc>
                <a:spcPct val="90000"/>
              </a:lnSpc>
              <a:spcBef>
                <a:spcPts val="1000"/>
              </a:spcBef>
              <a:buSzPct val="100000"/>
            </a:pPr>
            <a:r>
              <a:rPr lang="en-US" altLang="en-US" sz="2000" dirty="0"/>
              <a:t>Wilshire 5000.</a:t>
            </a:r>
          </a:p>
        </p:txBody>
      </p:sp>
      <p:sp>
        <p:nvSpPr>
          <p:cNvPr id="8" name="Slide Number Placeholder 7"/>
          <p:cNvSpPr>
            <a:spLocks noGrp="1"/>
          </p:cNvSpPr>
          <p:nvPr>
            <p:ph type="sldNum" sz="quarter" idx="12"/>
          </p:nvPr>
        </p:nvSpPr>
        <p:spPr/>
        <p:txBody>
          <a:bodyPr/>
          <a:lstStyle/>
          <a:p>
            <a:pPr>
              <a:defRPr/>
            </a:pPr>
            <a:r>
              <a:rPr lang="en-US" altLang="en-US" dirty="0"/>
              <a:t>8-</a:t>
            </a:r>
            <a:fld id="{4773FF61-F4E9-4123-B6AF-201BC82A0194}" type="slidenum">
              <a:rPr lang="en-US" altLang="en-US" smtClean="0"/>
              <a:pPr>
                <a:defRPr/>
              </a:pPr>
              <a:t>24</a:t>
            </a:fld>
            <a:endParaRPr lang="en-US" altLang="en-US" dirty="0"/>
          </a:p>
        </p:txBody>
      </p:sp>
    </p:spTree>
    <p:extLst>
      <p:ext uri="{BB962C8B-B14F-4D97-AF65-F5344CB8AC3E}">
        <p14:creationId xmlns:p14="http://schemas.microsoft.com/office/powerpoint/2010/main" val="1541226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768"/>
            <a:ext cx="7543800" cy="804341"/>
          </a:xfrm>
        </p:spPr>
        <p:txBody>
          <a:bodyPr anchor="ctr"/>
          <a:lstStyle/>
          <a:p>
            <a:r>
              <a:rPr lang="en-US" sz="3500" dirty="0"/>
              <a:t>Holders of Corporate Stock</a:t>
            </a:r>
            <a:endParaRPr lang="en-IN" sz="1000" dirty="0"/>
          </a:p>
        </p:txBody>
      </p:sp>
      <p:sp>
        <p:nvSpPr>
          <p:cNvPr id="8" name="Content Placeholder 7"/>
          <p:cNvSpPr>
            <a:spLocks noGrp="1"/>
          </p:cNvSpPr>
          <p:nvPr>
            <p:ph idx="1"/>
          </p:nvPr>
        </p:nvSpPr>
        <p:spPr>
          <a:xfrm>
            <a:off x="457200" y="1662113"/>
            <a:ext cx="6486525" cy="404812"/>
          </a:xfrm>
        </p:spPr>
        <p:txBody>
          <a:bodyPr/>
          <a:lstStyle/>
          <a:p>
            <a:pPr marL="0" indent="0">
              <a:buNone/>
            </a:pPr>
            <a:r>
              <a:rPr lang="en-IN" sz="2000" b="1" dirty="0"/>
              <a:t>Table 8–4 </a:t>
            </a:r>
            <a:r>
              <a:rPr lang="en-IN" sz="2000" b="1" dirty="0">
                <a:solidFill>
                  <a:srgbClr val="0070C0"/>
                </a:solidFill>
              </a:rPr>
              <a:t>Holders of Corporate Stock </a:t>
            </a:r>
            <a:r>
              <a:rPr lang="en-IN" sz="2000" i="1" dirty="0">
                <a:solidFill>
                  <a:srgbClr val="0070C0"/>
                </a:solidFill>
              </a:rPr>
              <a:t>(in billions of dollars)</a:t>
            </a:r>
            <a:endParaRPr lang="en-IN" sz="2000" dirty="0">
              <a:solidFill>
                <a:srgbClr val="0070C0"/>
              </a:solidFill>
            </a:endParaRPr>
          </a:p>
        </p:txBody>
      </p:sp>
      <p:pic>
        <p:nvPicPr>
          <p:cNvPr id="17" name="Picture 16" descr="Table showing the dollar amounts for the holders of corporate stock (in billions of dollars) for 1994 to 2016.&#10;&#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724" y="2219325"/>
            <a:ext cx="6245476" cy="2871727"/>
          </a:xfrm>
          <a:prstGeom prst="rect">
            <a:avLst/>
          </a:prstGeom>
        </p:spPr>
      </p:pic>
      <p:sp>
        <p:nvSpPr>
          <p:cNvPr id="16" name="Content Placeholder 15"/>
          <p:cNvSpPr>
            <a:spLocks noGrp="1"/>
          </p:cNvSpPr>
          <p:nvPr>
            <p:ph idx="14"/>
          </p:nvPr>
        </p:nvSpPr>
        <p:spPr>
          <a:xfrm>
            <a:off x="474131" y="5224970"/>
            <a:ext cx="8229600" cy="909130"/>
          </a:xfrm>
        </p:spPr>
        <p:txBody>
          <a:bodyPr/>
          <a:lstStyle/>
          <a:p>
            <a:pPr marL="0" indent="0">
              <a:buNone/>
            </a:pPr>
            <a:r>
              <a:rPr lang="en-IN" sz="1600" dirty="0"/>
              <a:t>*As of the end of the third quarter. </a:t>
            </a:r>
          </a:p>
          <a:p>
            <a:pPr marL="0" indent="0">
              <a:buNone/>
            </a:pPr>
            <a:r>
              <a:rPr lang="en-IN" sz="1600" dirty="0"/>
              <a:t>†As of the end of the first quarter.</a:t>
            </a:r>
          </a:p>
          <a:p>
            <a:pPr marL="0" indent="0">
              <a:buNone/>
            </a:pPr>
            <a:r>
              <a:rPr lang="en-IN" sz="1600" b="1" dirty="0"/>
              <a:t>Sources: </a:t>
            </a:r>
            <a:r>
              <a:rPr lang="en-IN" sz="1600" dirty="0"/>
              <a:t>Federal Reserve Board website, various issues. www.federalreserve.gov</a:t>
            </a:r>
          </a:p>
        </p:txBody>
      </p:sp>
      <p:sp>
        <p:nvSpPr>
          <p:cNvPr id="7" name="Content Placeholder 2"/>
          <p:cNvSpPr>
            <a:spLocks noGrp="1"/>
          </p:cNvSpPr>
          <p:nvPr>
            <p:ph idx="1"/>
          </p:nvPr>
        </p:nvSpPr>
        <p:spPr>
          <a:xfrm>
            <a:off x="3686331" y="6324421"/>
            <a:ext cx="1791002" cy="221012"/>
          </a:xfrm>
        </p:spPr>
        <p:txBody>
          <a:bodyPr/>
          <a:lstStyle/>
          <a:p>
            <a:pPr marL="0" indent="0" algn="ctr">
              <a:buNone/>
            </a:pPr>
            <a:r>
              <a:rPr lang="en-IN" sz="900" dirty="0">
                <a:hlinkClick r:id="rId4" action="ppaction://hlinksldjump"/>
              </a:rPr>
              <a:t>Access the long description slide.</a:t>
            </a:r>
            <a:endParaRPr lang="en-IN" sz="900" dirty="0">
              <a:hlinkClick r:id="rId5" action="ppaction://hlinksldjump"/>
            </a:endParaRPr>
          </a:p>
        </p:txBody>
      </p:sp>
      <p:sp>
        <p:nvSpPr>
          <p:cNvPr id="6" name="Slide Number Placeholder 5"/>
          <p:cNvSpPr>
            <a:spLocks noGrp="1"/>
          </p:cNvSpPr>
          <p:nvPr>
            <p:ph type="sldNum" sz="quarter" idx="12"/>
          </p:nvPr>
        </p:nvSpPr>
        <p:spPr/>
        <p:txBody>
          <a:bodyPr/>
          <a:lstStyle/>
          <a:p>
            <a:pPr>
              <a:defRPr/>
            </a:pPr>
            <a:r>
              <a:rPr lang="en-US" altLang="en-US" dirty="0"/>
              <a:t>8-</a:t>
            </a:r>
            <a:fld id="{4773FF61-F4E9-4123-B6AF-201BC82A0194}" type="slidenum">
              <a:rPr lang="en-US" altLang="en-US" smtClean="0"/>
              <a:pPr>
                <a:defRPr/>
              </a:pPr>
              <a:t>25</a:t>
            </a:fld>
            <a:endParaRPr lang="en-US" altLang="en-US" dirty="0"/>
          </a:p>
        </p:txBody>
      </p:sp>
    </p:spTree>
    <p:extLst>
      <p:ext uri="{BB962C8B-B14F-4D97-AF65-F5344CB8AC3E}">
        <p14:creationId xmlns:p14="http://schemas.microsoft.com/office/powerpoint/2010/main" val="1549160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768"/>
            <a:ext cx="7543800" cy="804341"/>
          </a:xfrm>
        </p:spPr>
        <p:txBody>
          <a:bodyPr anchor="ctr"/>
          <a:lstStyle/>
          <a:p>
            <a:r>
              <a:rPr lang="en-US" sz="3500" dirty="0"/>
              <a:t>Other Stock Market Issues </a:t>
            </a:r>
            <a:r>
              <a:rPr lang="en-US" sz="1000" b="0" dirty="0"/>
              <a:t>1</a:t>
            </a:r>
            <a:endParaRPr lang="en-IN" sz="1000" b="0" dirty="0"/>
          </a:p>
        </p:txBody>
      </p:sp>
      <p:sp>
        <p:nvSpPr>
          <p:cNvPr id="5" name="Content Placeholder 4"/>
          <p:cNvSpPr>
            <a:spLocks noGrp="1"/>
          </p:cNvSpPr>
          <p:nvPr>
            <p:ph idx="1"/>
          </p:nvPr>
        </p:nvSpPr>
        <p:spPr>
          <a:xfrm>
            <a:off x="457200" y="1719262"/>
            <a:ext cx="8229600" cy="3112619"/>
          </a:xfrm>
        </p:spPr>
        <p:txBody>
          <a:bodyPr/>
          <a:lstStyle/>
          <a:p>
            <a:pPr marL="0" indent="0" eaLnBrk="1" hangingPunct="1">
              <a:lnSpc>
                <a:spcPct val="90000"/>
              </a:lnSpc>
              <a:spcBef>
                <a:spcPts val="1000"/>
              </a:spcBef>
              <a:buSzPct val="100000"/>
              <a:buNone/>
            </a:pPr>
            <a:r>
              <a:rPr lang="en-US" altLang="en-US" sz="2600" dirty="0"/>
              <a:t>Economic indicators.</a:t>
            </a:r>
          </a:p>
          <a:p>
            <a:pPr marL="292608" lvl="1" indent="-292608" eaLnBrk="1" hangingPunct="1">
              <a:lnSpc>
                <a:spcPct val="90000"/>
              </a:lnSpc>
              <a:spcBef>
                <a:spcPts val="1000"/>
              </a:spcBef>
              <a:buSzPct val="100000"/>
            </a:pPr>
            <a:r>
              <a:rPr lang="en-US" altLang="en-US" sz="2200" dirty="0"/>
              <a:t>Stock market indexes might be used to forecast future economic activity.</a:t>
            </a:r>
          </a:p>
          <a:p>
            <a:pPr marL="621792" lvl="2" indent="-320040" eaLnBrk="1" hangingPunct="1">
              <a:lnSpc>
                <a:spcPct val="90000"/>
              </a:lnSpc>
              <a:spcBef>
                <a:spcPts val="1000"/>
              </a:spcBef>
              <a:buSzPct val="100000"/>
            </a:pPr>
            <a:r>
              <a:rPr lang="en-US" altLang="en-US" sz="1900" dirty="0"/>
              <a:t>An increase (decrease) in stock market indexes today potentially signals the market’s expectation of higher (lower) corporate dividends and profits and, in turn, higher (lower) economic growth.</a:t>
            </a:r>
          </a:p>
          <a:p>
            <a:pPr marL="292608" lvl="1" indent="-292608" eaLnBrk="1" hangingPunct="1">
              <a:lnSpc>
                <a:spcPct val="90000"/>
              </a:lnSpc>
              <a:spcBef>
                <a:spcPts val="1000"/>
              </a:spcBef>
              <a:buSzPct val="100000"/>
            </a:pPr>
            <a:r>
              <a:rPr lang="en-US" altLang="en-US" sz="2200" dirty="0"/>
              <a:t>Stock prices are one of the 10 variables included in the index of leading economic indicators used by the Federal Reserve as it formulates economic policy.</a:t>
            </a:r>
          </a:p>
        </p:txBody>
      </p:sp>
      <p:sp>
        <p:nvSpPr>
          <p:cNvPr id="7" name="Slide Number Placeholder 6"/>
          <p:cNvSpPr>
            <a:spLocks noGrp="1"/>
          </p:cNvSpPr>
          <p:nvPr>
            <p:ph type="sldNum" sz="quarter" idx="12"/>
          </p:nvPr>
        </p:nvSpPr>
        <p:spPr/>
        <p:txBody>
          <a:bodyPr/>
          <a:lstStyle/>
          <a:p>
            <a:pPr>
              <a:defRPr/>
            </a:pPr>
            <a:r>
              <a:rPr lang="en-US" altLang="en-US" dirty="0"/>
              <a:t>8-</a:t>
            </a:r>
            <a:fld id="{4773FF61-F4E9-4123-B6AF-201BC82A0194}" type="slidenum">
              <a:rPr lang="en-US" altLang="en-US" smtClean="0"/>
              <a:pPr>
                <a:defRPr/>
              </a:pPr>
              <a:t>26</a:t>
            </a:fld>
            <a:endParaRPr lang="en-US" altLang="en-US" dirty="0"/>
          </a:p>
        </p:txBody>
      </p:sp>
    </p:spTree>
    <p:extLst>
      <p:ext uri="{BB962C8B-B14F-4D97-AF65-F5344CB8AC3E}">
        <p14:creationId xmlns:p14="http://schemas.microsoft.com/office/powerpoint/2010/main" val="1397308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768"/>
            <a:ext cx="7543800" cy="804341"/>
          </a:xfrm>
        </p:spPr>
        <p:txBody>
          <a:bodyPr anchor="ctr"/>
          <a:lstStyle/>
          <a:p>
            <a:r>
              <a:rPr lang="en-US" sz="3500" dirty="0"/>
              <a:t>Other Stock Market Issues </a:t>
            </a:r>
            <a:r>
              <a:rPr lang="en-US" sz="1000" b="0" dirty="0"/>
              <a:t>2</a:t>
            </a:r>
            <a:endParaRPr lang="en-IN" sz="3500" dirty="0"/>
          </a:p>
        </p:txBody>
      </p:sp>
      <p:sp>
        <p:nvSpPr>
          <p:cNvPr id="4" name="Content Placeholder 3"/>
          <p:cNvSpPr>
            <a:spLocks noGrp="1"/>
          </p:cNvSpPr>
          <p:nvPr>
            <p:ph idx="1"/>
          </p:nvPr>
        </p:nvSpPr>
        <p:spPr>
          <a:xfrm>
            <a:off x="457200" y="1876926"/>
            <a:ext cx="8229600" cy="4079373"/>
          </a:xfrm>
        </p:spPr>
        <p:txBody>
          <a:bodyPr anchor="t"/>
          <a:lstStyle/>
          <a:p>
            <a:pPr marL="0" indent="0" eaLnBrk="1" hangingPunct="1">
              <a:lnSpc>
                <a:spcPct val="90000"/>
              </a:lnSpc>
              <a:buNone/>
            </a:pPr>
            <a:r>
              <a:rPr lang="en-US" altLang="en-US" sz="2600" b="1" dirty="0"/>
              <a:t>Market efficiency</a:t>
            </a:r>
            <a:r>
              <a:rPr lang="en-US" altLang="en-US" sz="2600" dirty="0"/>
              <a:t> refers to the speed with which financial security prices reflect unexpected news events.</a:t>
            </a:r>
          </a:p>
          <a:p>
            <a:pPr marL="292608" lvl="1" indent="-292608" eaLnBrk="1" hangingPunct="1">
              <a:lnSpc>
                <a:spcPct val="90000"/>
              </a:lnSpc>
              <a:spcBef>
                <a:spcPts val="1000"/>
              </a:spcBef>
              <a:buSzPct val="100000"/>
            </a:pPr>
            <a:r>
              <a:rPr lang="en-US" altLang="en-US" sz="2200" dirty="0"/>
              <a:t>Weak form market efficiency.</a:t>
            </a:r>
          </a:p>
          <a:p>
            <a:pPr marL="621792" lvl="2" indent="-320040" eaLnBrk="1" hangingPunct="1">
              <a:lnSpc>
                <a:spcPct val="90000"/>
              </a:lnSpc>
              <a:spcBef>
                <a:spcPts val="1000"/>
              </a:spcBef>
              <a:buSzPct val="100000"/>
            </a:pPr>
            <a:r>
              <a:rPr lang="en-US" altLang="en-US" sz="2000" dirty="0"/>
              <a:t>Concludes that investors cannot make more than the fair (required) return using information based on historical price movements.</a:t>
            </a:r>
          </a:p>
          <a:p>
            <a:pPr marL="914400" lvl="3" indent="-288925" eaLnBrk="1" hangingPunct="1">
              <a:lnSpc>
                <a:spcPct val="90000"/>
              </a:lnSpc>
              <a:buSzPct val="100000"/>
              <a:tabLst>
                <a:tab pos="625475" algn="l"/>
                <a:tab pos="971550" algn="l"/>
              </a:tabLst>
            </a:pPr>
            <a:r>
              <a:rPr lang="en-US" altLang="en-US" sz="1800" dirty="0"/>
              <a:t>Empirical research suggests that markets are weak form efficient.</a:t>
            </a:r>
          </a:p>
          <a:p>
            <a:pPr marL="292608" lvl="1" indent="-292608" eaLnBrk="1" hangingPunct="1">
              <a:lnSpc>
                <a:spcPct val="90000"/>
              </a:lnSpc>
              <a:spcBef>
                <a:spcPts val="1000"/>
              </a:spcBef>
              <a:buSzPct val="100000"/>
            </a:pPr>
            <a:r>
              <a:rPr lang="en-US" altLang="en-US" sz="2200" dirty="0"/>
              <a:t>Semistrong form market efficiency.</a:t>
            </a:r>
          </a:p>
          <a:p>
            <a:pPr marL="621792" lvl="2" indent="-320040" eaLnBrk="1" hangingPunct="1">
              <a:lnSpc>
                <a:spcPct val="90000"/>
              </a:lnSpc>
              <a:spcBef>
                <a:spcPts val="1000"/>
              </a:spcBef>
              <a:buSzPct val="100000"/>
            </a:pPr>
            <a:r>
              <a:rPr lang="en-US" altLang="en-US" sz="2000" dirty="0"/>
              <a:t>According to semistrong form market efficiency, investors cannot make more than the fair (required) return by trading on public news releases.</a:t>
            </a:r>
          </a:p>
          <a:p>
            <a:pPr marL="914400" lvl="3" indent="-288925" eaLnBrk="1" hangingPunct="1">
              <a:lnSpc>
                <a:spcPct val="90000"/>
              </a:lnSpc>
              <a:buSzPct val="100000"/>
            </a:pPr>
            <a:r>
              <a:rPr lang="en-US" altLang="en-US" sz="1800" dirty="0"/>
              <a:t>Note that if semistrong form market efficiency holds, weak form market efficiency must hold as well.</a:t>
            </a:r>
          </a:p>
        </p:txBody>
      </p:sp>
      <p:sp>
        <p:nvSpPr>
          <p:cNvPr id="7" name="Slide Number Placeholder 6"/>
          <p:cNvSpPr>
            <a:spLocks noGrp="1"/>
          </p:cNvSpPr>
          <p:nvPr>
            <p:ph type="sldNum" sz="quarter" idx="12"/>
          </p:nvPr>
        </p:nvSpPr>
        <p:spPr/>
        <p:txBody>
          <a:bodyPr/>
          <a:lstStyle/>
          <a:p>
            <a:pPr>
              <a:defRPr/>
            </a:pPr>
            <a:r>
              <a:rPr lang="en-US" altLang="en-US" dirty="0"/>
              <a:t>8-</a:t>
            </a:r>
            <a:fld id="{4773FF61-F4E9-4123-B6AF-201BC82A0194}" type="slidenum">
              <a:rPr lang="en-US" altLang="en-US" smtClean="0"/>
              <a:pPr>
                <a:defRPr/>
              </a:pPr>
              <a:t>27</a:t>
            </a:fld>
            <a:endParaRPr lang="en-US" altLang="en-US" dirty="0"/>
          </a:p>
        </p:txBody>
      </p:sp>
    </p:spTree>
    <p:extLst>
      <p:ext uri="{BB962C8B-B14F-4D97-AF65-F5344CB8AC3E}">
        <p14:creationId xmlns:p14="http://schemas.microsoft.com/office/powerpoint/2010/main" val="450258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551"/>
            <a:ext cx="7543800" cy="884775"/>
          </a:xfrm>
        </p:spPr>
        <p:txBody>
          <a:bodyPr anchor="ctr"/>
          <a:lstStyle/>
          <a:p>
            <a:r>
              <a:rPr lang="en-US" sz="3500" dirty="0"/>
              <a:t>Other Stock Market Issues Concluded</a:t>
            </a:r>
            <a:endParaRPr lang="en-IN" sz="3500" dirty="0"/>
          </a:p>
        </p:txBody>
      </p:sp>
      <p:sp>
        <p:nvSpPr>
          <p:cNvPr id="5" name="Content Placeholder 4"/>
          <p:cNvSpPr>
            <a:spLocks noGrp="1"/>
          </p:cNvSpPr>
          <p:nvPr>
            <p:ph idx="1"/>
          </p:nvPr>
        </p:nvSpPr>
        <p:spPr>
          <a:xfrm>
            <a:off x="457200" y="1709637"/>
            <a:ext cx="8229600" cy="4315777"/>
          </a:xfrm>
        </p:spPr>
        <p:txBody>
          <a:bodyPr anchor="t"/>
          <a:lstStyle/>
          <a:p>
            <a:pPr marL="0" indent="0" eaLnBrk="1" hangingPunct="1">
              <a:lnSpc>
                <a:spcPct val="90000"/>
              </a:lnSpc>
              <a:buNone/>
            </a:pPr>
            <a:r>
              <a:rPr lang="en-US" altLang="en-US" sz="2600" b="1" dirty="0"/>
              <a:t>Market efficiency</a:t>
            </a:r>
            <a:r>
              <a:rPr lang="en-US" altLang="en-US" sz="2600" dirty="0"/>
              <a:t> refers to the speed with which financial security prices reflect unexpected news events.</a:t>
            </a:r>
          </a:p>
          <a:p>
            <a:pPr marL="292608" lvl="1" indent="-292608" eaLnBrk="1" hangingPunct="1">
              <a:lnSpc>
                <a:spcPct val="90000"/>
              </a:lnSpc>
              <a:spcBef>
                <a:spcPts val="1000"/>
              </a:spcBef>
              <a:buSzPct val="100000"/>
            </a:pPr>
            <a:r>
              <a:rPr lang="en-US" altLang="en-US" sz="2200" dirty="0"/>
              <a:t>Strong form market efficiency.</a:t>
            </a:r>
          </a:p>
          <a:p>
            <a:pPr marL="621792" lvl="2" indent="-320040" eaLnBrk="1" hangingPunct="1">
              <a:lnSpc>
                <a:spcPct val="90000"/>
              </a:lnSpc>
              <a:spcBef>
                <a:spcPts val="1000"/>
              </a:spcBef>
              <a:buSzPct val="100000"/>
            </a:pPr>
            <a:r>
              <a:rPr lang="en-US" altLang="en-US" sz="2100" dirty="0"/>
              <a:t>States that stock prices fully reflect all information about the firm, both public and private.</a:t>
            </a:r>
          </a:p>
          <a:p>
            <a:pPr marL="621792" lvl="2" indent="-320040" eaLnBrk="1" hangingPunct="1">
              <a:lnSpc>
                <a:spcPct val="90000"/>
              </a:lnSpc>
              <a:spcBef>
                <a:spcPts val="1000"/>
              </a:spcBef>
              <a:buSzPct val="100000"/>
            </a:pPr>
            <a:r>
              <a:rPr lang="en-US" altLang="en-US" sz="2100" dirty="0"/>
              <a:t>According to strong form efficiency, even learning private information about the firm is of not help in earning more than the required rate of return.</a:t>
            </a:r>
          </a:p>
          <a:p>
            <a:pPr marL="971550" lvl="3" indent="-346075" eaLnBrk="1" hangingPunct="1">
              <a:lnSpc>
                <a:spcPct val="90000"/>
              </a:lnSpc>
              <a:buSzPct val="100000"/>
            </a:pPr>
            <a:r>
              <a:rPr lang="en-US" altLang="en-US" sz="1800" dirty="0"/>
              <a:t>Limited empirical testing, but studies do suggest that corporate insiders earn abnormal returns from trading and the more informed the insider, the more often abnormal returns are earned.</a:t>
            </a:r>
          </a:p>
          <a:p>
            <a:pPr marL="971550" lvl="3" indent="-346075" eaLnBrk="1" hangingPunct="1">
              <a:lnSpc>
                <a:spcPct val="90000"/>
              </a:lnSpc>
              <a:buSzPct val="100000"/>
            </a:pPr>
            <a:r>
              <a:rPr lang="en-US" altLang="en-US" sz="1800" dirty="0"/>
              <a:t>For this reason, laws prohibit investors from trading on the basis of private information.</a:t>
            </a:r>
          </a:p>
        </p:txBody>
      </p:sp>
      <p:sp>
        <p:nvSpPr>
          <p:cNvPr id="7" name="Slide Number Placeholder 6"/>
          <p:cNvSpPr>
            <a:spLocks noGrp="1"/>
          </p:cNvSpPr>
          <p:nvPr>
            <p:ph type="sldNum" sz="quarter" idx="12"/>
          </p:nvPr>
        </p:nvSpPr>
        <p:spPr/>
        <p:txBody>
          <a:bodyPr/>
          <a:lstStyle/>
          <a:p>
            <a:pPr>
              <a:defRPr/>
            </a:pPr>
            <a:r>
              <a:rPr lang="en-US" altLang="en-US" dirty="0"/>
              <a:t>8-</a:t>
            </a:r>
            <a:fld id="{4773FF61-F4E9-4123-B6AF-201BC82A0194}" type="slidenum">
              <a:rPr lang="en-US" altLang="en-US" smtClean="0"/>
              <a:pPr>
                <a:defRPr/>
              </a:pPr>
              <a:t>28</a:t>
            </a:fld>
            <a:endParaRPr lang="en-US" altLang="en-US" dirty="0"/>
          </a:p>
        </p:txBody>
      </p:sp>
    </p:spTree>
    <p:extLst>
      <p:ext uri="{BB962C8B-B14F-4D97-AF65-F5344CB8AC3E}">
        <p14:creationId xmlns:p14="http://schemas.microsoft.com/office/powerpoint/2010/main" val="3266067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551"/>
            <a:ext cx="7543800" cy="884775"/>
          </a:xfrm>
        </p:spPr>
        <p:txBody>
          <a:bodyPr anchor="ctr"/>
          <a:lstStyle/>
          <a:p>
            <a:r>
              <a:rPr lang="en-US" sz="3500" dirty="0"/>
              <a:t>Stock Market Regulations </a:t>
            </a:r>
            <a:r>
              <a:rPr lang="en-US" sz="1000" b="0" dirty="0"/>
              <a:t>1</a:t>
            </a:r>
            <a:endParaRPr lang="en-IN" sz="1000" b="0" dirty="0"/>
          </a:p>
        </p:txBody>
      </p:sp>
      <p:sp>
        <p:nvSpPr>
          <p:cNvPr id="5" name="Content Placeholder 4"/>
          <p:cNvSpPr>
            <a:spLocks noGrp="1"/>
          </p:cNvSpPr>
          <p:nvPr>
            <p:ph idx="1"/>
          </p:nvPr>
        </p:nvSpPr>
        <p:spPr>
          <a:xfrm>
            <a:off x="457200" y="1709638"/>
            <a:ext cx="8229600" cy="3891062"/>
          </a:xfrm>
        </p:spPr>
        <p:txBody>
          <a:bodyPr anchor="t"/>
          <a:lstStyle/>
          <a:p>
            <a:pPr marL="0" indent="0" eaLnBrk="1" hangingPunct="1">
              <a:buSzPct val="100000"/>
              <a:buNone/>
            </a:pPr>
            <a:r>
              <a:rPr lang="en-US" altLang="en-US" sz="2200" dirty="0"/>
              <a:t>The </a:t>
            </a:r>
            <a:r>
              <a:rPr lang="en-US" altLang="en-US" sz="2200" b="1" dirty="0"/>
              <a:t>Securities and Exchange Commission (S</a:t>
            </a:r>
            <a:r>
              <a:rPr lang="en-US" altLang="en-US" sz="100" b="1" dirty="0"/>
              <a:t> </a:t>
            </a:r>
            <a:r>
              <a:rPr lang="en-US" altLang="en-US" sz="2200" b="1" dirty="0"/>
              <a:t>E</a:t>
            </a:r>
            <a:r>
              <a:rPr lang="en-US" altLang="en-US" sz="100" b="1" dirty="0"/>
              <a:t> </a:t>
            </a:r>
            <a:r>
              <a:rPr lang="en-US" altLang="en-US" sz="2200" b="1" dirty="0"/>
              <a:t>C)</a:t>
            </a:r>
            <a:r>
              <a:rPr lang="en-US" altLang="en-US" sz="2200" dirty="0"/>
              <a:t> is the primary regulator of stock markets.</a:t>
            </a:r>
          </a:p>
          <a:p>
            <a:pPr marL="292608" lvl="1" indent="-292608" eaLnBrk="1" hangingPunct="1">
              <a:spcBef>
                <a:spcPts val="1000"/>
              </a:spcBef>
              <a:buSzPct val="100000"/>
            </a:pPr>
            <a:r>
              <a:rPr lang="en-US" altLang="en-US" sz="1800" b="1" dirty="0"/>
              <a:t>Promote full and fair disclosure of information on securities and ensure fair treatment of investors.</a:t>
            </a:r>
          </a:p>
          <a:p>
            <a:pPr marL="292608" lvl="1" indent="-292608" eaLnBrk="1" hangingPunct="1">
              <a:spcBef>
                <a:spcPts val="1000"/>
              </a:spcBef>
              <a:buSzPct val="100000"/>
            </a:pPr>
            <a:r>
              <a:rPr lang="en-US" altLang="en-US" sz="1800" b="1" dirty="0"/>
              <a:t>Enforce Securities Act of 19</a:t>
            </a:r>
            <a:r>
              <a:rPr lang="en-US" altLang="en-US" sz="100" b="1" dirty="0"/>
              <a:t> </a:t>
            </a:r>
            <a:r>
              <a:rPr lang="en-US" altLang="en-US" sz="1800" b="1" dirty="0"/>
              <a:t>33/Securities Exchange Act of 19</a:t>
            </a:r>
            <a:r>
              <a:rPr lang="en-US" altLang="en-US" sz="100" b="1" dirty="0"/>
              <a:t> </a:t>
            </a:r>
            <a:r>
              <a:rPr lang="en-US" altLang="en-US" sz="1800" b="1" dirty="0"/>
              <a:t>34.</a:t>
            </a:r>
          </a:p>
          <a:p>
            <a:pPr marL="292608" lvl="1" indent="-292608" eaLnBrk="1" hangingPunct="1">
              <a:spcBef>
                <a:spcPts val="1000"/>
              </a:spcBef>
              <a:buSzPct val="100000"/>
            </a:pPr>
            <a:r>
              <a:rPr lang="en-US" altLang="en-US" sz="1800" b="1" dirty="0"/>
              <a:t>Prosecute inside trading.</a:t>
            </a:r>
          </a:p>
          <a:p>
            <a:pPr marL="621792" lvl="2" indent="-320040" eaLnBrk="1" hangingPunct="1">
              <a:lnSpc>
                <a:spcPct val="90000"/>
              </a:lnSpc>
              <a:spcBef>
                <a:spcPts val="1000"/>
              </a:spcBef>
              <a:buSzPct val="100000"/>
            </a:pPr>
            <a:r>
              <a:rPr lang="en-US" altLang="en-US" sz="1700" dirty="0"/>
              <a:t>Galleon Fund, Raj Rajaranam.</a:t>
            </a:r>
          </a:p>
          <a:p>
            <a:pPr marL="621792" lvl="2" indent="-320040" eaLnBrk="1" hangingPunct="1">
              <a:lnSpc>
                <a:spcPct val="90000"/>
              </a:lnSpc>
              <a:spcBef>
                <a:spcPts val="1000"/>
              </a:spcBef>
              <a:buSzPct val="100000"/>
            </a:pPr>
            <a:r>
              <a:rPr lang="en-US" altLang="en-US" sz="1700" dirty="0"/>
              <a:t>S</a:t>
            </a:r>
            <a:r>
              <a:rPr lang="en-US" altLang="en-US" sz="100" dirty="0"/>
              <a:t> </a:t>
            </a:r>
            <a:r>
              <a:rPr lang="en-US" altLang="en-US" sz="1700" dirty="0"/>
              <a:t>A</a:t>
            </a:r>
            <a:r>
              <a:rPr lang="en-US" altLang="en-US" sz="100" dirty="0"/>
              <a:t> </a:t>
            </a:r>
            <a:r>
              <a:rPr lang="en-US" altLang="en-US" sz="1700" dirty="0"/>
              <a:t>C Capital Advisors L</a:t>
            </a:r>
            <a:r>
              <a:rPr lang="en-US" altLang="en-US" sz="100" dirty="0"/>
              <a:t> </a:t>
            </a:r>
            <a:r>
              <a:rPr lang="en-US" altLang="en-US" sz="1700" dirty="0"/>
              <a:t>P.</a:t>
            </a:r>
          </a:p>
          <a:p>
            <a:pPr marL="292608" lvl="1" indent="-292608" eaLnBrk="1" hangingPunct="1">
              <a:spcBef>
                <a:spcPts val="1000"/>
              </a:spcBef>
              <a:buSzPct val="100000"/>
            </a:pPr>
            <a:r>
              <a:rPr lang="en-US" altLang="en-US" sz="2000" dirty="0"/>
              <a:t>S</a:t>
            </a:r>
            <a:r>
              <a:rPr lang="en-US" altLang="en-US" sz="100" dirty="0"/>
              <a:t> </a:t>
            </a:r>
            <a:r>
              <a:rPr lang="en-US" altLang="en-US" sz="2000" dirty="0"/>
              <a:t>E</a:t>
            </a:r>
            <a:r>
              <a:rPr lang="en-US" altLang="en-US" sz="100" dirty="0"/>
              <a:t> </a:t>
            </a:r>
            <a:r>
              <a:rPr lang="en-US" altLang="en-US" sz="2000" dirty="0"/>
              <a:t>C failed to uncover Madoff fraud.</a:t>
            </a:r>
          </a:p>
          <a:p>
            <a:pPr marL="621792" lvl="2" indent="-320040" eaLnBrk="1" hangingPunct="1">
              <a:lnSpc>
                <a:spcPct val="90000"/>
              </a:lnSpc>
              <a:spcBef>
                <a:spcPts val="1000"/>
              </a:spcBef>
              <a:buSzPct val="100000"/>
            </a:pPr>
            <a:r>
              <a:rPr lang="en-US" altLang="en-US" sz="1700" dirty="0"/>
              <a:t>Significant turnover of personnel since.</a:t>
            </a:r>
          </a:p>
        </p:txBody>
      </p:sp>
      <p:sp>
        <p:nvSpPr>
          <p:cNvPr id="7" name="Slide Number Placeholder 6"/>
          <p:cNvSpPr>
            <a:spLocks noGrp="1"/>
          </p:cNvSpPr>
          <p:nvPr>
            <p:ph type="sldNum" sz="quarter" idx="12"/>
          </p:nvPr>
        </p:nvSpPr>
        <p:spPr/>
        <p:txBody>
          <a:bodyPr/>
          <a:lstStyle/>
          <a:p>
            <a:pPr>
              <a:defRPr/>
            </a:pPr>
            <a:r>
              <a:rPr lang="en-US" altLang="en-US" dirty="0"/>
              <a:t>8-</a:t>
            </a:r>
            <a:fld id="{4773FF61-F4E9-4123-B6AF-201BC82A0194}" type="slidenum">
              <a:rPr lang="en-US" altLang="en-US" smtClean="0"/>
              <a:pPr>
                <a:defRPr/>
              </a:pPr>
              <a:t>29</a:t>
            </a:fld>
            <a:endParaRPr lang="en-US" altLang="en-US" dirty="0"/>
          </a:p>
        </p:txBody>
      </p:sp>
    </p:spTree>
    <p:extLst>
      <p:ext uri="{BB962C8B-B14F-4D97-AF65-F5344CB8AC3E}">
        <p14:creationId xmlns:p14="http://schemas.microsoft.com/office/powerpoint/2010/main" val="1481652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327551"/>
            <a:ext cx="7543800" cy="884775"/>
          </a:xfrm>
        </p:spPr>
        <p:txBody>
          <a:bodyPr anchor="ctr"/>
          <a:lstStyle/>
          <a:p>
            <a:pPr eaLnBrk="1" hangingPunct="1"/>
            <a:r>
              <a:rPr lang="en-US" sz="3500" dirty="0"/>
              <a:t>Common Stock</a:t>
            </a:r>
            <a:endParaRPr lang="en-US" altLang="en-US" sz="3500" dirty="0"/>
          </a:p>
        </p:txBody>
      </p:sp>
      <p:sp>
        <p:nvSpPr>
          <p:cNvPr id="2" name="Content Placeholder 1"/>
          <p:cNvSpPr>
            <a:spLocks noGrp="1"/>
          </p:cNvSpPr>
          <p:nvPr>
            <p:ph idx="1"/>
          </p:nvPr>
        </p:nvSpPr>
        <p:spPr>
          <a:xfrm>
            <a:off x="457200" y="1719263"/>
            <a:ext cx="8229600" cy="3719011"/>
          </a:xfrm>
        </p:spPr>
        <p:txBody>
          <a:bodyPr/>
          <a:lstStyle/>
          <a:p>
            <a:pPr marL="292608" indent="-292608" eaLnBrk="1" hangingPunct="1">
              <a:lnSpc>
                <a:spcPct val="90000"/>
              </a:lnSpc>
              <a:spcBef>
                <a:spcPts val="1000"/>
              </a:spcBef>
              <a:buSzPct val="100000"/>
            </a:pPr>
            <a:r>
              <a:rPr lang="en-US" altLang="en-US" sz="2200" b="1" dirty="0"/>
              <a:t>Common stock </a:t>
            </a:r>
            <a:r>
              <a:rPr lang="en-US" altLang="en-US" sz="2200" dirty="0"/>
              <a:t>is the fundamental ownership claim in a public or private corporation</a:t>
            </a:r>
          </a:p>
          <a:p>
            <a:pPr marL="292608" indent="-292608" eaLnBrk="1" hangingPunct="1">
              <a:lnSpc>
                <a:spcPct val="90000"/>
              </a:lnSpc>
              <a:spcBef>
                <a:spcPts val="1000"/>
              </a:spcBef>
              <a:buSzPct val="100000"/>
            </a:pPr>
            <a:r>
              <a:rPr lang="en-US" altLang="en-US" sz="2200" b="1" dirty="0"/>
              <a:t>Dividends</a:t>
            </a:r>
            <a:r>
              <a:rPr lang="en-US" altLang="en-US" sz="2200" dirty="0"/>
              <a:t> are discretionary, and are thus not guaranteed</a:t>
            </a:r>
          </a:p>
          <a:p>
            <a:pPr marL="292608" indent="-292608" eaLnBrk="1" hangingPunct="1">
              <a:lnSpc>
                <a:spcPct val="90000"/>
              </a:lnSpc>
              <a:spcBef>
                <a:spcPts val="1000"/>
              </a:spcBef>
              <a:buSzPct val="100000"/>
            </a:pPr>
            <a:r>
              <a:rPr lang="en-US" altLang="en-US" sz="2200" dirty="0"/>
              <a:t>Common stockholders have the lowest priority claim in the event of bankruptcy (That is a </a:t>
            </a:r>
            <a:r>
              <a:rPr lang="en-US" altLang="en-US" sz="2200" b="1" dirty="0"/>
              <a:t>residual claim)</a:t>
            </a:r>
          </a:p>
          <a:p>
            <a:pPr marL="292608" indent="-292608" eaLnBrk="1" hangingPunct="1">
              <a:lnSpc>
                <a:spcPct val="90000"/>
              </a:lnSpc>
              <a:spcBef>
                <a:spcPts val="1000"/>
              </a:spcBef>
              <a:buSzPct val="100000"/>
            </a:pPr>
            <a:r>
              <a:rPr lang="en-US" altLang="en-US" sz="2200" b="1" dirty="0"/>
              <a:t>Limited liability</a:t>
            </a:r>
            <a:r>
              <a:rPr lang="en-US" altLang="en-US" sz="2200" dirty="0"/>
              <a:t> implies that common stockholders can lose no more than their original investment</a:t>
            </a:r>
          </a:p>
          <a:p>
            <a:pPr marL="292608" indent="-292608" eaLnBrk="1" hangingPunct="1">
              <a:lnSpc>
                <a:spcPct val="90000"/>
              </a:lnSpc>
              <a:spcBef>
                <a:spcPts val="1000"/>
              </a:spcBef>
              <a:buSzPct val="100000"/>
            </a:pPr>
            <a:r>
              <a:rPr lang="en-US" altLang="en-US" sz="2200" dirty="0"/>
              <a:t>Common stockholders control the firm’s activities indirectly by exercising their </a:t>
            </a:r>
            <a:r>
              <a:rPr lang="en-US" altLang="en-US" sz="2200" b="1" dirty="0"/>
              <a:t>voting rights</a:t>
            </a:r>
            <a:r>
              <a:rPr lang="en-US" altLang="en-US" sz="2200" dirty="0"/>
              <a:t> in the election of the board of directors</a:t>
            </a:r>
          </a:p>
        </p:txBody>
      </p:sp>
      <p:sp>
        <p:nvSpPr>
          <p:cNvPr id="6" name="Slide Number Placeholder 5"/>
          <p:cNvSpPr>
            <a:spLocks noGrp="1"/>
          </p:cNvSpPr>
          <p:nvPr>
            <p:ph type="sldNum" sz="quarter" idx="12"/>
          </p:nvPr>
        </p:nvSpPr>
        <p:spPr/>
        <p:txBody>
          <a:bodyPr/>
          <a:lstStyle/>
          <a:p>
            <a:pPr>
              <a:defRPr/>
            </a:pPr>
            <a:r>
              <a:rPr lang="en-US" altLang="en-US" dirty="0"/>
              <a:t>8-</a:t>
            </a:r>
            <a:fld id="{4773FF61-F4E9-4123-B6AF-201BC82A0194}" type="slidenum">
              <a:rPr lang="en-US" altLang="en-US" smtClean="0"/>
              <a:pPr>
                <a:defRPr/>
              </a:pPr>
              <a:t>3</a:t>
            </a:fld>
            <a:endParaRPr lang="en-US" altLang="en-US"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551"/>
            <a:ext cx="7543800" cy="884775"/>
          </a:xfrm>
        </p:spPr>
        <p:txBody>
          <a:bodyPr anchor="ctr"/>
          <a:lstStyle/>
          <a:p>
            <a:r>
              <a:rPr lang="en-US" sz="3500" dirty="0"/>
              <a:t>Stock Market Regulations </a:t>
            </a:r>
            <a:r>
              <a:rPr lang="en-US" sz="1000" b="0" dirty="0"/>
              <a:t>2</a:t>
            </a:r>
            <a:endParaRPr lang="en-IN" sz="3500" dirty="0"/>
          </a:p>
        </p:txBody>
      </p:sp>
      <p:sp>
        <p:nvSpPr>
          <p:cNvPr id="4" name="Content Placeholder 3"/>
          <p:cNvSpPr>
            <a:spLocks noGrp="1"/>
          </p:cNvSpPr>
          <p:nvPr>
            <p:ph idx="1"/>
          </p:nvPr>
        </p:nvSpPr>
        <p:spPr>
          <a:xfrm>
            <a:off x="457200" y="1719263"/>
            <a:ext cx="8229600" cy="1907164"/>
          </a:xfrm>
        </p:spPr>
        <p:txBody>
          <a:bodyPr/>
          <a:lstStyle/>
          <a:p>
            <a:pPr marL="292608" indent="-292608" eaLnBrk="1" hangingPunct="1">
              <a:spcBef>
                <a:spcPts val="1000"/>
              </a:spcBef>
              <a:buSzPct val="100000"/>
            </a:pPr>
            <a:r>
              <a:rPr lang="en-US" altLang="en-US" sz="2200" dirty="0"/>
              <a:t>The </a:t>
            </a:r>
            <a:r>
              <a:rPr lang="en-US" altLang="en-US" sz="2200" b="1" dirty="0"/>
              <a:t>Financial Industry Regulatory Authority</a:t>
            </a:r>
            <a:r>
              <a:rPr lang="en-US" altLang="en-US" sz="2200" dirty="0"/>
              <a:t> (</a:t>
            </a:r>
            <a:r>
              <a:rPr lang="en-US" altLang="en-US" sz="2200" b="1" dirty="0"/>
              <a:t>F</a:t>
            </a:r>
            <a:r>
              <a:rPr lang="en-US" altLang="en-US" sz="100" b="1" dirty="0"/>
              <a:t> </a:t>
            </a:r>
            <a:r>
              <a:rPr lang="en-US" altLang="en-US" sz="2200" b="1" dirty="0"/>
              <a:t>I</a:t>
            </a:r>
            <a:r>
              <a:rPr lang="en-US" altLang="en-US" sz="100" b="1" dirty="0"/>
              <a:t> </a:t>
            </a:r>
            <a:r>
              <a:rPr lang="en-US" altLang="en-US" sz="2200" b="1" dirty="0"/>
              <a:t>N</a:t>
            </a:r>
            <a:r>
              <a:rPr lang="en-US" altLang="en-US" sz="100" b="1" dirty="0"/>
              <a:t> </a:t>
            </a:r>
            <a:r>
              <a:rPr lang="en-US" altLang="en-US" sz="2200" b="1" dirty="0"/>
              <a:t>R</a:t>
            </a:r>
            <a:r>
              <a:rPr lang="en-US" altLang="en-US" sz="100" b="1" dirty="0"/>
              <a:t> </a:t>
            </a:r>
            <a:r>
              <a:rPr lang="en-US" altLang="en-US" sz="2200" b="1" dirty="0"/>
              <a:t>A</a:t>
            </a:r>
            <a:r>
              <a:rPr lang="en-US" altLang="en-US" sz="2200" dirty="0"/>
              <a:t>) is the regulator for all U.S. securities firms.</a:t>
            </a:r>
          </a:p>
          <a:p>
            <a:pPr marL="292608" indent="-292608" eaLnBrk="1" hangingPunct="1">
              <a:spcBef>
                <a:spcPts val="1000"/>
              </a:spcBef>
              <a:buSzPct val="100000"/>
            </a:pPr>
            <a:r>
              <a:rPr lang="en-US" altLang="en-US" sz="2200" dirty="0"/>
              <a:t>F</a:t>
            </a:r>
            <a:r>
              <a:rPr lang="en-US" altLang="en-US" sz="100" dirty="0"/>
              <a:t> </a:t>
            </a:r>
            <a:r>
              <a:rPr lang="en-US" altLang="en-US" sz="2200" dirty="0"/>
              <a:t>I</a:t>
            </a:r>
            <a:r>
              <a:rPr lang="en-US" altLang="en-US" sz="100" dirty="0"/>
              <a:t> </a:t>
            </a:r>
            <a:r>
              <a:rPr lang="en-US" altLang="en-US" sz="2200" dirty="0"/>
              <a:t>N</a:t>
            </a:r>
            <a:r>
              <a:rPr lang="en-US" altLang="en-US" sz="100" dirty="0"/>
              <a:t> </a:t>
            </a:r>
            <a:r>
              <a:rPr lang="en-US" altLang="en-US" sz="2200" dirty="0"/>
              <a:t>R</a:t>
            </a:r>
            <a:r>
              <a:rPr lang="en-US" altLang="en-US" sz="100" dirty="0"/>
              <a:t> </a:t>
            </a:r>
            <a:r>
              <a:rPr lang="en-US" altLang="en-US" sz="2200" dirty="0"/>
              <a:t>A oversees registering and educating brokers and dealers, examining securities firms, promulgating rules, enforcing federal securities laws, and conducting dispute arbitration.</a:t>
            </a:r>
          </a:p>
        </p:txBody>
      </p:sp>
      <p:sp>
        <p:nvSpPr>
          <p:cNvPr id="7" name="Slide Number Placeholder 6"/>
          <p:cNvSpPr>
            <a:spLocks noGrp="1"/>
          </p:cNvSpPr>
          <p:nvPr>
            <p:ph type="sldNum" sz="quarter" idx="12"/>
          </p:nvPr>
        </p:nvSpPr>
        <p:spPr/>
        <p:txBody>
          <a:bodyPr/>
          <a:lstStyle/>
          <a:p>
            <a:pPr>
              <a:defRPr/>
            </a:pPr>
            <a:r>
              <a:rPr lang="en-US" altLang="en-US" dirty="0"/>
              <a:t>8-</a:t>
            </a:r>
            <a:fld id="{4773FF61-F4E9-4123-B6AF-201BC82A0194}" type="slidenum">
              <a:rPr lang="en-US" altLang="en-US" smtClean="0"/>
              <a:pPr>
                <a:defRPr/>
              </a:pPr>
              <a:t>30</a:t>
            </a:fld>
            <a:endParaRPr lang="en-US" altLang="en-US" dirty="0"/>
          </a:p>
        </p:txBody>
      </p:sp>
    </p:spTree>
    <p:extLst>
      <p:ext uri="{BB962C8B-B14F-4D97-AF65-F5344CB8AC3E}">
        <p14:creationId xmlns:p14="http://schemas.microsoft.com/office/powerpoint/2010/main" val="1802541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551"/>
            <a:ext cx="7543800" cy="884775"/>
          </a:xfrm>
        </p:spPr>
        <p:txBody>
          <a:bodyPr anchor="ctr"/>
          <a:lstStyle/>
          <a:p>
            <a:r>
              <a:rPr lang="en-US" sz="3500" dirty="0"/>
              <a:t>International Aspects of Stock Markets</a:t>
            </a:r>
            <a:endParaRPr lang="en-IN" sz="3500" dirty="0"/>
          </a:p>
        </p:txBody>
      </p:sp>
      <p:sp>
        <p:nvSpPr>
          <p:cNvPr id="5" name="Content Placeholder 4"/>
          <p:cNvSpPr>
            <a:spLocks noGrp="1"/>
          </p:cNvSpPr>
          <p:nvPr>
            <p:ph idx="1"/>
          </p:nvPr>
        </p:nvSpPr>
        <p:spPr>
          <a:xfrm>
            <a:off x="457200" y="1719263"/>
            <a:ext cx="8229600" cy="3719011"/>
          </a:xfrm>
        </p:spPr>
        <p:txBody>
          <a:bodyPr/>
          <a:lstStyle/>
          <a:p>
            <a:pPr marL="292608" indent="-292608" eaLnBrk="1" hangingPunct="1">
              <a:lnSpc>
                <a:spcPct val="90000"/>
              </a:lnSpc>
              <a:spcBef>
                <a:spcPts val="1000"/>
              </a:spcBef>
              <a:buSzPct val="100000"/>
            </a:pPr>
            <a:r>
              <a:rPr lang="en-US" altLang="en-US" sz="2200" dirty="0"/>
              <a:t>U.S. stock markets are the world’s largest.</a:t>
            </a:r>
          </a:p>
          <a:p>
            <a:pPr marL="292608" indent="-292608" eaLnBrk="1" hangingPunct="1">
              <a:lnSpc>
                <a:spcPct val="90000"/>
              </a:lnSpc>
              <a:spcBef>
                <a:spcPts val="1000"/>
              </a:spcBef>
              <a:buSzPct val="100000"/>
            </a:pPr>
            <a:r>
              <a:rPr lang="en-US" altLang="en-US" sz="2200" dirty="0"/>
              <a:t>European markets have increased their share of the global market with the advent of a common currency, the Euro, but hurt by the Euro area crisis.</a:t>
            </a:r>
          </a:p>
          <a:p>
            <a:pPr marL="292608" indent="-292608" eaLnBrk="1" hangingPunct="1">
              <a:lnSpc>
                <a:spcPct val="90000"/>
              </a:lnSpc>
              <a:spcBef>
                <a:spcPts val="1000"/>
              </a:spcBef>
              <a:buSzPct val="100000"/>
            </a:pPr>
            <a:r>
              <a:rPr lang="en-US" altLang="en-US" sz="2200" dirty="0"/>
              <a:t>Growth has strengthened China and Pacific Basin countries.</a:t>
            </a:r>
          </a:p>
          <a:p>
            <a:pPr marL="292608" indent="-292608" eaLnBrk="1" hangingPunct="1">
              <a:lnSpc>
                <a:spcPct val="90000"/>
              </a:lnSpc>
              <a:spcBef>
                <a:spcPts val="1000"/>
              </a:spcBef>
              <a:buSzPct val="100000"/>
            </a:pPr>
            <a:r>
              <a:rPr lang="en-US" altLang="en-US" sz="2200" dirty="0"/>
              <a:t>International stock markets allow investors to diversify by holding stocks issued by corporations in foreign countries.</a:t>
            </a:r>
          </a:p>
          <a:p>
            <a:pPr marL="292608" indent="-292608" eaLnBrk="1" hangingPunct="1">
              <a:lnSpc>
                <a:spcPct val="90000"/>
              </a:lnSpc>
              <a:spcBef>
                <a:spcPts val="1000"/>
              </a:spcBef>
              <a:buSzPct val="100000"/>
            </a:pPr>
            <a:r>
              <a:rPr lang="en-US" altLang="en-US" sz="2200" dirty="0"/>
              <a:t>International diversification can increase risk due to incomplete information about foreign stocks as well as foreign exchange and political risk.</a:t>
            </a:r>
          </a:p>
        </p:txBody>
      </p:sp>
      <p:sp>
        <p:nvSpPr>
          <p:cNvPr id="7" name="Slide Number Placeholder 6"/>
          <p:cNvSpPr>
            <a:spLocks noGrp="1"/>
          </p:cNvSpPr>
          <p:nvPr>
            <p:ph type="sldNum" sz="quarter" idx="12"/>
          </p:nvPr>
        </p:nvSpPr>
        <p:spPr/>
        <p:txBody>
          <a:bodyPr/>
          <a:lstStyle/>
          <a:p>
            <a:pPr>
              <a:defRPr/>
            </a:pPr>
            <a:r>
              <a:rPr lang="en-US" altLang="en-US" dirty="0"/>
              <a:t>8-</a:t>
            </a:r>
            <a:fld id="{4773FF61-F4E9-4123-B6AF-201BC82A0194}" type="slidenum">
              <a:rPr lang="en-US" altLang="en-US" smtClean="0"/>
              <a:pPr>
                <a:defRPr/>
              </a:pPr>
              <a:t>31</a:t>
            </a:fld>
            <a:endParaRPr lang="en-US" altLang="en-US" dirty="0"/>
          </a:p>
        </p:txBody>
      </p:sp>
    </p:spTree>
    <p:extLst>
      <p:ext uri="{BB962C8B-B14F-4D97-AF65-F5344CB8AC3E}">
        <p14:creationId xmlns:p14="http://schemas.microsoft.com/office/powerpoint/2010/main" val="865226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329"/>
            <a:ext cx="7543800" cy="731219"/>
          </a:xfrm>
        </p:spPr>
        <p:txBody>
          <a:bodyPr anchor="ctr"/>
          <a:lstStyle/>
          <a:p>
            <a:r>
              <a:rPr lang="en-US" sz="3500" dirty="0"/>
              <a:t>American Depository Receipts (A</a:t>
            </a:r>
            <a:r>
              <a:rPr lang="en-US" sz="100" dirty="0"/>
              <a:t> </a:t>
            </a:r>
            <a:r>
              <a:rPr lang="en-US" sz="3500" dirty="0"/>
              <a:t>D</a:t>
            </a:r>
            <a:r>
              <a:rPr lang="en-US" sz="100" dirty="0"/>
              <a:t> </a:t>
            </a:r>
            <a:r>
              <a:rPr lang="en-US" sz="3500" dirty="0"/>
              <a:t>R</a:t>
            </a:r>
            <a:r>
              <a:rPr lang="en-US" sz="100" dirty="0"/>
              <a:t> </a:t>
            </a:r>
            <a:r>
              <a:rPr lang="en-US" sz="3500" dirty="0"/>
              <a:t>s) </a:t>
            </a:r>
            <a:r>
              <a:rPr lang="en-US" sz="1000" b="0" dirty="0"/>
              <a:t>1</a:t>
            </a:r>
            <a:endParaRPr lang="en-IN" sz="1000" b="0" dirty="0"/>
          </a:p>
        </p:txBody>
      </p:sp>
      <p:sp>
        <p:nvSpPr>
          <p:cNvPr id="5" name="Content Placeholder 4"/>
          <p:cNvSpPr>
            <a:spLocks noGrp="1"/>
          </p:cNvSpPr>
          <p:nvPr>
            <p:ph idx="1"/>
          </p:nvPr>
        </p:nvSpPr>
        <p:spPr>
          <a:xfrm>
            <a:off x="457200" y="1719264"/>
            <a:ext cx="8229600" cy="2083810"/>
          </a:xfrm>
        </p:spPr>
        <p:txBody>
          <a:bodyPr/>
          <a:lstStyle/>
          <a:p>
            <a:pPr marL="0" indent="0" eaLnBrk="1" hangingPunct="1">
              <a:lnSpc>
                <a:spcPct val="90000"/>
              </a:lnSpc>
              <a:spcBef>
                <a:spcPts val="1000"/>
              </a:spcBef>
              <a:buSzPct val="100000"/>
              <a:buNone/>
            </a:pPr>
            <a:r>
              <a:rPr lang="en-US" altLang="en-US" sz="2400" dirty="0"/>
              <a:t>An A</a:t>
            </a:r>
            <a:r>
              <a:rPr lang="en-US" altLang="en-US" sz="100" dirty="0"/>
              <a:t> </a:t>
            </a:r>
            <a:r>
              <a:rPr lang="en-US" altLang="en-US" sz="2400" dirty="0"/>
              <a:t>D</a:t>
            </a:r>
            <a:r>
              <a:rPr lang="en-US" altLang="en-US" sz="100" dirty="0"/>
              <a:t> </a:t>
            </a:r>
            <a:r>
              <a:rPr lang="en-US" altLang="en-US" sz="2400" dirty="0"/>
              <a:t>R is a certificate that represents ownership of a foreign stock.</a:t>
            </a:r>
          </a:p>
          <a:p>
            <a:pPr marL="291600" lvl="1" indent="-291600" eaLnBrk="1" hangingPunct="1">
              <a:lnSpc>
                <a:spcPct val="90000"/>
              </a:lnSpc>
              <a:spcBef>
                <a:spcPts val="1000"/>
              </a:spcBef>
              <a:buSzPct val="100000"/>
            </a:pPr>
            <a:r>
              <a:rPr lang="en-US" altLang="en-US" sz="2000" dirty="0"/>
              <a:t>Created by a U.S. bank, after acquiring stock in foreign corporations in their domestic currencies.</a:t>
            </a:r>
          </a:p>
          <a:p>
            <a:pPr marL="291600" lvl="1" indent="-291600" eaLnBrk="1" hangingPunct="1">
              <a:lnSpc>
                <a:spcPct val="90000"/>
              </a:lnSpc>
              <a:spcBef>
                <a:spcPts val="1000"/>
              </a:spcBef>
              <a:buSzPct val="100000"/>
            </a:pPr>
            <a:r>
              <a:rPr lang="en-US" altLang="en-US" sz="2000" dirty="0"/>
              <a:t>The bank then issues dollar A</a:t>
            </a:r>
            <a:r>
              <a:rPr lang="en-US" altLang="en-US" sz="100" dirty="0"/>
              <a:t> </a:t>
            </a:r>
            <a:r>
              <a:rPr lang="en-US" altLang="en-US" sz="2000" dirty="0"/>
              <a:t>D</a:t>
            </a:r>
            <a:r>
              <a:rPr lang="en-US" altLang="en-US" sz="100" dirty="0"/>
              <a:t>  </a:t>
            </a:r>
            <a:r>
              <a:rPr lang="en-US" altLang="en-US" sz="2000" dirty="0"/>
              <a:t>R</a:t>
            </a:r>
            <a:r>
              <a:rPr lang="en-US" altLang="en-US" sz="100" dirty="0"/>
              <a:t> </a:t>
            </a:r>
            <a:r>
              <a:rPr lang="en-US" altLang="en-US" sz="2000" dirty="0"/>
              <a:t>s backed by the shares of the foreign stock, investors earn returns in U.S. dollars.</a:t>
            </a:r>
          </a:p>
        </p:txBody>
      </p:sp>
      <p:sp>
        <p:nvSpPr>
          <p:cNvPr id="4" name="Content Placeholder 4"/>
          <p:cNvSpPr>
            <a:spLocks noGrp="1"/>
          </p:cNvSpPr>
          <p:nvPr>
            <p:ph idx="1"/>
          </p:nvPr>
        </p:nvSpPr>
        <p:spPr>
          <a:xfrm>
            <a:off x="455596" y="3966915"/>
            <a:ext cx="8229600" cy="1054409"/>
          </a:xfrm>
        </p:spPr>
        <p:txBody>
          <a:bodyPr/>
          <a:lstStyle/>
          <a:p>
            <a:pPr marL="0" indent="0" eaLnBrk="1" hangingPunct="1">
              <a:lnSpc>
                <a:spcPct val="90000"/>
              </a:lnSpc>
              <a:spcBef>
                <a:spcPts val="1000"/>
              </a:spcBef>
              <a:buSzPct val="100000"/>
              <a:buNone/>
            </a:pPr>
            <a:r>
              <a:rPr lang="en-US" altLang="en-US" sz="2400" dirty="0"/>
              <a:t>There are currently over 3,600 A</a:t>
            </a:r>
            <a:r>
              <a:rPr lang="en-US" altLang="en-US" sz="100" dirty="0"/>
              <a:t> </a:t>
            </a:r>
            <a:r>
              <a:rPr lang="en-US" altLang="en-US" sz="2400" dirty="0"/>
              <a:t>D</a:t>
            </a:r>
            <a:r>
              <a:rPr lang="en-US" altLang="en-US" sz="100" dirty="0"/>
              <a:t> </a:t>
            </a:r>
            <a:r>
              <a:rPr lang="en-US" altLang="en-US" sz="2400" dirty="0"/>
              <a:t>R</a:t>
            </a:r>
            <a:r>
              <a:rPr lang="en-US" altLang="en-US" sz="100" dirty="0"/>
              <a:t> </a:t>
            </a:r>
            <a:r>
              <a:rPr lang="en-US" altLang="en-US" sz="2400" dirty="0"/>
              <a:t>s of foreign corporations available to U.S. investors representing asset values of over $3.1 trillion in 2015.</a:t>
            </a:r>
            <a:endParaRPr lang="en-US" altLang="en-US" sz="2200" dirty="0"/>
          </a:p>
        </p:txBody>
      </p:sp>
      <p:sp>
        <p:nvSpPr>
          <p:cNvPr id="8" name="Slide Number Placeholder 7"/>
          <p:cNvSpPr>
            <a:spLocks noGrp="1"/>
          </p:cNvSpPr>
          <p:nvPr>
            <p:ph type="sldNum" sz="quarter" idx="12"/>
          </p:nvPr>
        </p:nvSpPr>
        <p:spPr/>
        <p:txBody>
          <a:bodyPr/>
          <a:lstStyle/>
          <a:p>
            <a:pPr>
              <a:defRPr/>
            </a:pPr>
            <a:r>
              <a:rPr lang="en-US" altLang="en-US" dirty="0"/>
              <a:t>8-</a:t>
            </a:r>
            <a:fld id="{4773FF61-F4E9-4123-B6AF-201BC82A0194}" type="slidenum">
              <a:rPr lang="en-US" altLang="en-US" smtClean="0"/>
              <a:pPr>
                <a:defRPr/>
              </a:pPr>
              <a:t>32</a:t>
            </a:fld>
            <a:endParaRPr lang="en-US" altLang="en-US" dirty="0"/>
          </a:p>
        </p:txBody>
      </p:sp>
    </p:spTree>
    <p:extLst>
      <p:ext uri="{BB962C8B-B14F-4D97-AF65-F5344CB8AC3E}">
        <p14:creationId xmlns:p14="http://schemas.microsoft.com/office/powerpoint/2010/main" val="758914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551"/>
            <a:ext cx="7543800" cy="884775"/>
          </a:xfrm>
        </p:spPr>
        <p:txBody>
          <a:bodyPr anchor="ctr"/>
          <a:lstStyle/>
          <a:p>
            <a:r>
              <a:rPr lang="en-US" sz="3500" dirty="0"/>
              <a:t>American Depository Receipts (A</a:t>
            </a:r>
            <a:r>
              <a:rPr lang="en-US" sz="100" dirty="0"/>
              <a:t> </a:t>
            </a:r>
            <a:r>
              <a:rPr lang="en-US" sz="3500" dirty="0"/>
              <a:t>D</a:t>
            </a:r>
            <a:r>
              <a:rPr lang="en-US" sz="100" dirty="0"/>
              <a:t> </a:t>
            </a:r>
            <a:r>
              <a:rPr lang="en-US" sz="3500" dirty="0"/>
              <a:t>R</a:t>
            </a:r>
            <a:r>
              <a:rPr lang="en-US" sz="100" dirty="0"/>
              <a:t> </a:t>
            </a:r>
            <a:r>
              <a:rPr lang="en-US" sz="3500" dirty="0"/>
              <a:t>s) </a:t>
            </a:r>
            <a:r>
              <a:rPr lang="en-US" sz="1000" b="0" dirty="0"/>
              <a:t>2</a:t>
            </a:r>
            <a:endParaRPr lang="en-IN" sz="3500" dirty="0"/>
          </a:p>
        </p:txBody>
      </p:sp>
      <p:sp>
        <p:nvSpPr>
          <p:cNvPr id="5" name="Content Placeholder 4"/>
          <p:cNvSpPr>
            <a:spLocks noGrp="1"/>
          </p:cNvSpPr>
          <p:nvPr>
            <p:ph idx="1"/>
          </p:nvPr>
        </p:nvSpPr>
        <p:spPr>
          <a:xfrm>
            <a:off x="457200" y="1719263"/>
            <a:ext cx="8229600" cy="3018992"/>
          </a:xfrm>
        </p:spPr>
        <p:txBody>
          <a:bodyPr/>
          <a:lstStyle/>
          <a:p>
            <a:pPr eaLnBrk="1" hangingPunct="1">
              <a:buFont typeface="Wingdings" pitchFamily="2" charset="2"/>
              <a:buNone/>
            </a:pPr>
            <a:r>
              <a:rPr lang="en-US" altLang="en-US" sz="2200" dirty="0"/>
              <a:t>There are 3 types of A</a:t>
            </a:r>
            <a:r>
              <a:rPr lang="en-US" altLang="en-US" sz="100" dirty="0"/>
              <a:t> </a:t>
            </a:r>
            <a:r>
              <a:rPr lang="en-US" altLang="en-US" sz="2200" dirty="0"/>
              <a:t>D</a:t>
            </a:r>
            <a:r>
              <a:rPr lang="en-US" altLang="en-US" sz="100" dirty="0"/>
              <a:t> </a:t>
            </a:r>
            <a:r>
              <a:rPr lang="en-US" altLang="en-US" sz="2200" dirty="0"/>
              <a:t>R</a:t>
            </a:r>
            <a:r>
              <a:rPr lang="en-US" altLang="en-US" sz="100" dirty="0"/>
              <a:t> </a:t>
            </a:r>
            <a:r>
              <a:rPr lang="en-US" altLang="en-US" sz="2200" dirty="0"/>
              <a:t>s:</a:t>
            </a:r>
          </a:p>
          <a:p>
            <a:pPr marL="292608" indent="-292608" eaLnBrk="1" hangingPunct="1">
              <a:lnSpc>
                <a:spcPct val="90000"/>
              </a:lnSpc>
              <a:spcBef>
                <a:spcPts val="1000"/>
              </a:spcBef>
              <a:buSzPct val="100000"/>
            </a:pPr>
            <a:r>
              <a:rPr lang="en-US" altLang="en-US" sz="2200" b="1" dirty="0"/>
              <a:t>Level 1 A</a:t>
            </a:r>
            <a:r>
              <a:rPr lang="en-US" altLang="en-US" sz="100" b="1" dirty="0"/>
              <a:t> </a:t>
            </a:r>
            <a:r>
              <a:rPr lang="en-US" altLang="en-US" sz="2200" b="1" dirty="0"/>
              <a:t>D</a:t>
            </a:r>
            <a:r>
              <a:rPr lang="en-US" altLang="en-US" sz="100" b="1" dirty="0"/>
              <a:t> </a:t>
            </a:r>
            <a:r>
              <a:rPr lang="en-US" altLang="en-US" sz="2200" b="1" dirty="0"/>
              <a:t>R</a:t>
            </a:r>
            <a:r>
              <a:rPr lang="en-US" altLang="en-US" sz="100" b="1" dirty="0"/>
              <a:t> </a:t>
            </a:r>
            <a:r>
              <a:rPr lang="en-US" altLang="en-US" sz="2200" b="1" dirty="0"/>
              <a:t>s </a:t>
            </a:r>
            <a:r>
              <a:rPr lang="en-US" altLang="en-US" sz="2200" dirty="0"/>
              <a:t>trade O</a:t>
            </a:r>
            <a:r>
              <a:rPr lang="en-US" altLang="en-US" sz="100" dirty="0"/>
              <a:t> </a:t>
            </a:r>
            <a:r>
              <a:rPr lang="en-US" altLang="en-US" sz="2200" dirty="0"/>
              <a:t>T</a:t>
            </a:r>
            <a:r>
              <a:rPr lang="en-US" altLang="en-US" sz="100" dirty="0"/>
              <a:t> </a:t>
            </a:r>
            <a:r>
              <a:rPr lang="en-US" altLang="en-US" sz="2200" dirty="0"/>
              <a:t>C and are not required to meet U.S. G</a:t>
            </a:r>
            <a:r>
              <a:rPr lang="en-US" altLang="en-US" sz="100" dirty="0"/>
              <a:t> </a:t>
            </a:r>
            <a:r>
              <a:rPr lang="en-US" altLang="en-US" sz="2200" dirty="0"/>
              <a:t>A</a:t>
            </a:r>
            <a:r>
              <a:rPr lang="en-US" altLang="en-US" sz="100" dirty="0"/>
              <a:t> </a:t>
            </a:r>
            <a:r>
              <a:rPr lang="en-US" altLang="en-US" sz="2200" dirty="0"/>
              <a:t>A</a:t>
            </a:r>
            <a:r>
              <a:rPr lang="en-US" altLang="en-US" sz="100" dirty="0"/>
              <a:t> </a:t>
            </a:r>
            <a:r>
              <a:rPr lang="en-US" altLang="en-US" sz="2200" dirty="0"/>
              <a:t>P nor issue annual reports.</a:t>
            </a:r>
          </a:p>
          <a:p>
            <a:pPr marL="292608" indent="-292608" eaLnBrk="1" hangingPunct="1">
              <a:lnSpc>
                <a:spcPct val="90000"/>
              </a:lnSpc>
              <a:spcBef>
                <a:spcPts val="1000"/>
              </a:spcBef>
              <a:buSzPct val="100000"/>
            </a:pPr>
            <a:r>
              <a:rPr lang="en-US" altLang="en-US" sz="2200" b="1" dirty="0"/>
              <a:t>Level 2 A</a:t>
            </a:r>
            <a:r>
              <a:rPr lang="en-US" altLang="en-US" sz="100" b="1" dirty="0"/>
              <a:t> </a:t>
            </a:r>
            <a:r>
              <a:rPr lang="en-US" altLang="en-US" sz="2200" b="1" dirty="0"/>
              <a:t>D</a:t>
            </a:r>
            <a:r>
              <a:rPr lang="en-US" altLang="en-US" sz="100" b="1" dirty="0"/>
              <a:t> </a:t>
            </a:r>
            <a:r>
              <a:rPr lang="en-US" altLang="en-US" sz="2200" b="1" dirty="0"/>
              <a:t>R</a:t>
            </a:r>
            <a:r>
              <a:rPr lang="en-US" altLang="en-US" sz="100" b="1" dirty="0"/>
              <a:t> </a:t>
            </a:r>
            <a:r>
              <a:rPr lang="en-US" altLang="en-US" sz="2200" b="1" dirty="0"/>
              <a:t>s </a:t>
            </a:r>
            <a:r>
              <a:rPr lang="en-US" altLang="en-US" sz="2200" dirty="0"/>
              <a:t>trade on the exchanges and must meet exchange requirements and adhere to U.S. reporting standards.</a:t>
            </a:r>
          </a:p>
          <a:p>
            <a:pPr marL="292608" indent="-292608" eaLnBrk="1" hangingPunct="1">
              <a:lnSpc>
                <a:spcPct val="90000"/>
              </a:lnSpc>
              <a:spcBef>
                <a:spcPts val="1000"/>
              </a:spcBef>
              <a:buSzPct val="100000"/>
            </a:pPr>
            <a:r>
              <a:rPr lang="en-US" altLang="en-US" sz="2200" b="1" dirty="0"/>
              <a:t>Level 3 A</a:t>
            </a:r>
            <a:r>
              <a:rPr lang="en-US" altLang="en-US" sz="100" b="1" dirty="0"/>
              <a:t> </a:t>
            </a:r>
            <a:r>
              <a:rPr lang="en-US" altLang="en-US" sz="2200" b="1" dirty="0"/>
              <a:t>D</a:t>
            </a:r>
            <a:r>
              <a:rPr lang="en-US" altLang="en-US" sz="100" b="1" dirty="0"/>
              <a:t> </a:t>
            </a:r>
            <a:r>
              <a:rPr lang="en-US" altLang="en-US" sz="2200" b="1" dirty="0"/>
              <a:t>R</a:t>
            </a:r>
            <a:r>
              <a:rPr lang="en-US" altLang="en-US" sz="100" b="1" dirty="0"/>
              <a:t> </a:t>
            </a:r>
            <a:r>
              <a:rPr lang="en-US" altLang="en-US" sz="2200" b="1" dirty="0"/>
              <a:t>s </a:t>
            </a:r>
            <a:r>
              <a:rPr lang="en-US" altLang="en-US" sz="2200" dirty="0"/>
              <a:t>meet the same reporting standards as Level 2 and must register with the S</a:t>
            </a:r>
            <a:r>
              <a:rPr lang="en-US" altLang="en-US" sz="100" dirty="0"/>
              <a:t> </a:t>
            </a:r>
            <a:r>
              <a:rPr lang="en-US" altLang="en-US" sz="2200" dirty="0"/>
              <a:t>E</a:t>
            </a:r>
            <a:r>
              <a:rPr lang="en-US" altLang="en-US" sz="100" dirty="0"/>
              <a:t> </a:t>
            </a:r>
            <a:r>
              <a:rPr lang="en-US" altLang="en-US" sz="2200" dirty="0"/>
              <a:t>C and file the equivalent of 10K forms. These firms are allowed to raise public capital in the U.S.</a:t>
            </a:r>
          </a:p>
        </p:txBody>
      </p:sp>
      <p:sp>
        <p:nvSpPr>
          <p:cNvPr id="7" name="Slide Number Placeholder 6"/>
          <p:cNvSpPr>
            <a:spLocks noGrp="1"/>
          </p:cNvSpPr>
          <p:nvPr>
            <p:ph type="sldNum" sz="quarter" idx="12"/>
          </p:nvPr>
        </p:nvSpPr>
        <p:spPr/>
        <p:txBody>
          <a:bodyPr/>
          <a:lstStyle/>
          <a:p>
            <a:pPr>
              <a:defRPr/>
            </a:pPr>
            <a:r>
              <a:rPr lang="en-US" altLang="en-US" dirty="0"/>
              <a:t>8-</a:t>
            </a:r>
            <a:fld id="{4773FF61-F4E9-4123-B6AF-201BC82A0194}" type="slidenum">
              <a:rPr lang="en-US" altLang="en-US" smtClean="0"/>
              <a:pPr>
                <a:defRPr/>
              </a:pPr>
              <a:t>33</a:t>
            </a:fld>
            <a:endParaRPr lang="en-US" altLang="en-US" dirty="0"/>
          </a:p>
        </p:txBody>
      </p:sp>
    </p:spTree>
    <p:extLst>
      <p:ext uri="{BB962C8B-B14F-4D97-AF65-F5344CB8AC3E}">
        <p14:creationId xmlns:p14="http://schemas.microsoft.com/office/powerpoint/2010/main" val="3218576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3500" dirty="0"/>
              <a:t>Impact of Change in Foreign Currency Exchange Rates on Market Returns</a:t>
            </a:r>
            <a:endParaRPr lang="en-IN" sz="3500" dirty="0"/>
          </a:p>
        </p:txBody>
      </p:sp>
      <p:sp>
        <p:nvSpPr>
          <p:cNvPr id="8" name="Content Placeholder 7"/>
          <p:cNvSpPr>
            <a:spLocks noGrp="1"/>
          </p:cNvSpPr>
          <p:nvPr>
            <p:ph idx="1"/>
          </p:nvPr>
        </p:nvSpPr>
        <p:spPr>
          <a:xfrm>
            <a:off x="457200" y="1719263"/>
            <a:ext cx="8229600" cy="691428"/>
          </a:xfrm>
        </p:spPr>
        <p:txBody>
          <a:bodyPr/>
          <a:lstStyle/>
          <a:p>
            <a:pPr marL="0" indent="0">
              <a:buNone/>
            </a:pPr>
            <a:r>
              <a:rPr lang="en-IN" sz="1800" b="1" dirty="0"/>
              <a:t>Table 8-7 </a:t>
            </a:r>
            <a:r>
              <a:rPr lang="en-IN" sz="1800" b="1" dirty="0">
                <a:solidFill>
                  <a:srgbClr val="0070C0"/>
                </a:solidFill>
              </a:rPr>
              <a:t>Impact of Change in Foreign Currency Exchange Rates on Market Returns</a:t>
            </a:r>
            <a:endParaRPr lang="en-IN" sz="1800" b="1" dirty="0"/>
          </a:p>
          <a:p>
            <a:pPr marL="0" indent="0">
              <a:buNone/>
            </a:pPr>
            <a:r>
              <a:rPr lang="en-IN" sz="1800" i="1" dirty="0">
                <a:solidFill>
                  <a:srgbClr val="0070C0"/>
                </a:solidFill>
              </a:rPr>
              <a:t>(U.S. dollars and local currencies in millions)</a:t>
            </a:r>
            <a:endParaRPr lang="en-IN" sz="1800" dirty="0">
              <a:solidFill>
                <a:srgbClr val="0070C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22609779"/>
              </p:ext>
            </p:extLst>
          </p:nvPr>
        </p:nvGraphicFramePr>
        <p:xfrm>
          <a:off x="575831" y="2560977"/>
          <a:ext cx="7591424" cy="3566160"/>
        </p:xfrm>
        <a:graphic>
          <a:graphicData uri="http://schemas.openxmlformats.org/drawingml/2006/table">
            <a:tbl>
              <a:tblPr firstRow="1" bandRow="1">
                <a:tableStyleId>{5C22544A-7EE6-4342-B048-85BDC9FD1C3A}</a:tableStyleId>
              </a:tblPr>
              <a:tblGrid>
                <a:gridCol w="1830531">
                  <a:extLst>
                    <a:ext uri="{9D8B030D-6E8A-4147-A177-3AD203B41FA5}">
                      <a16:colId xmlns:a16="http://schemas.microsoft.com/office/drawing/2014/main" val="3142039234"/>
                    </a:ext>
                  </a:extLst>
                </a:gridCol>
                <a:gridCol w="1200150">
                  <a:extLst>
                    <a:ext uri="{9D8B030D-6E8A-4147-A177-3AD203B41FA5}">
                      <a16:colId xmlns:a16="http://schemas.microsoft.com/office/drawing/2014/main" val="1417634337"/>
                    </a:ext>
                  </a:extLst>
                </a:gridCol>
                <a:gridCol w="1228725">
                  <a:extLst>
                    <a:ext uri="{9D8B030D-6E8A-4147-A177-3AD203B41FA5}">
                      <a16:colId xmlns:a16="http://schemas.microsoft.com/office/drawing/2014/main" val="328527164"/>
                    </a:ext>
                  </a:extLst>
                </a:gridCol>
                <a:gridCol w="921327">
                  <a:extLst>
                    <a:ext uri="{9D8B030D-6E8A-4147-A177-3AD203B41FA5}">
                      <a16:colId xmlns:a16="http://schemas.microsoft.com/office/drawing/2014/main" val="3406223448"/>
                    </a:ext>
                  </a:extLst>
                </a:gridCol>
                <a:gridCol w="1193223">
                  <a:extLst>
                    <a:ext uri="{9D8B030D-6E8A-4147-A177-3AD203B41FA5}">
                      <a16:colId xmlns:a16="http://schemas.microsoft.com/office/drawing/2014/main" val="1031468066"/>
                    </a:ext>
                  </a:extLst>
                </a:gridCol>
                <a:gridCol w="1217468">
                  <a:extLst>
                    <a:ext uri="{9D8B030D-6E8A-4147-A177-3AD203B41FA5}">
                      <a16:colId xmlns:a16="http://schemas.microsoft.com/office/drawing/2014/main" val="1382068286"/>
                    </a:ext>
                  </a:extLst>
                </a:gridCol>
              </a:tblGrid>
              <a:tr h="351505">
                <a:tc>
                  <a:txBody>
                    <a:bodyPr/>
                    <a:lstStyle/>
                    <a:p>
                      <a:r>
                        <a:rPr lang="en-IN" sz="1000" dirty="0">
                          <a:solidFill>
                            <a:schemeClr val="accent1"/>
                          </a:solidFill>
                          <a:latin typeface="Calibri" panose="020F0502020204030204" pitchFamily="34" charset="0"/>
                        </a:rPr>
                        <a:t>blank</a:t>
                      </a:r>
                    </a:p>
                  </a:txBody>
                  <a:tcPr/>
                </a:tc>
                <a:tc>
                  <a:txBody>
                    <a:bodyPr/>
                    <a:lstStyle/>
                    <a:p>
                      <a:r>
                        <a:rPr lang="en-IN" sz="1000" dirty="0">
                          <a:solidFill>
                            <a:schemeClr val="accent1"/>
                          </a:solidFill>
                          <a:latin typeface="Calibri" panose="020F0502020204030204" pitchFamily="34" charset="0"/>
                        </a:rPr>
                        <a:t>blank</a:t>
                      </a:r>
                      <a:endParaRPr lang="en-IN" sz="1000" dirty="0">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000" b="1" i="0" u="none" strike="noStrike" kern="1200" baseline="0" dirty="0">
                          <a:solidFill>
                            <a:schemeClr val="tx1"/>
                          </a:solidFill>
                          <a:latin typeface="Calibri" panose="020F0502020204030204" pitchFamily="34" charset="0"/>
                          <a:ea typeface="+mn-ea"/>
                          <a:cs typeface="+mn-cs"/>
                        </a:rPr>
                        <a:t>Value in Local Currency</a:t>
                      </a:r>
                      <a:endParaRPr lang="en-IN" sz="1000" dirty="0">
                        <a:solidFill>
                          <a:schemeClr val="tx1"/>
                        </a:solidFill>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000" b="1" i="0" u="none" strike="noStrike" kern="1200" baseline="0" dirty="0">
                          <a:solidFill>
                            <a:schemeClr val="tx1"/>
                          </a:solidFill>
                          <a:latin typeface="Calibri" panose="020F0502020204030204" pitchFamily="34" charset="0"/>
                          <a:ea typeface="+mn-ea"/>
                          <a:cs typeface="+mn-cs"/>
                        </a:rPr>
                        <a:t>in U.S. Dollars</a:t>
                      </a:r>
                      <a:endParaRPr lang="en-IN" sz="1000" b="0" i="0" u="none" strike="noStrike" kern="1200" baseline="0" dirty="0">
                        <a:solidFill>
                          <a:schemeClr val="tx1"/>
                        </a:solidFill>
                        <a:latin typeface="Calibri" panose="020F0502020204030204"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000" b="1" i="0" u="none" strike="noStrike" kern="1200" baseline="0" dirty="0">
                          <a:solidFill>
                            <a:schemeClr val="tx1"/>
                          </a:solidFill>
                          <a:latin typeface="Calibri" panose="020F0502020204030204" pitchFamily="34" charset="0"/>
                          <a:ea typeface="+mn-ea"/>
                          <a:cs typeface="+mn-cs"/>
                        </a:rPr>
                        <a:t>Percentage Change since May 2015</a:t>
                      </a:r>
                      <a:endParaRPr lang="en-IN" sz="1000" b="0" i="0" u="none" strike="noStrike" kern="1200" baseline="0" dirty="0">
                        <a:solidFill>
                          <a:schemeClr val="tx1"/>
                        </a:solidFill>
                        <a:latin typeface="Calibri" panose="020F0502020204030204"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000" b="1" i="0" u="none" strike="noStrike" kern="1200" baseline="0" dirty="0">
                          <a:solidFill>
                            <a:schemeClr val="tx1"/>
                          </a:solidFill>
                          <a:latin typeface="Calibri" panose="020F0502020204030204" pitchFamily="34" charset="0"/>
                          <a:ea typeface="+mn-ea"/>
                          <a:cs typeface="+mn-cs"/>
                        </a:rPr>
                        <a:t>Percentage Change since May 2015</a:t>
                      </a:r>
                      <a:endParaRPr lang="en-IN" sz="1000" b="0" i="0" u="none" strike="noStrike" kern="1200" baseline="0" dirty="0">
                        <a:solidFill>
                          <a:schemeClr val="tx1"/>
                        </a:solidFill>
                        <a:latin typeface="Calibri" panose="020F0502020204030204" pitchFamily="34" charset="0"/>
                        <a:ea typeface="+mn-ea"/>
                        <a:cs typeface="+mn-cs"/>
                      </a:endParaRPr>
                    </a:p>
                  </a:txBody>
                  <a:tcPr/>
                </a:tc>
                <a:extLst>
                  <a:ext uri="{0D108BD9-81ED-4DB2-BD59-A6C34878D82A}">
                    <a16:rowId xmlns:a16="http://schemas.microsoft.com/office/drawing/2014/main" val="1973580396"/>
                  </a:ext>
                </a:extLst>
              </a:tr>
              <a:tr h="216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000" b="1" i="0" u="none" strike="noStrike" kern="1200" baseline="0" dirty="0">
                          <a:solidFill>
                            <a:schemeClr val="dk1"/>
                          </a:solidFill>
                          <a:latin typeface="Calibri" panose="020F0502020204030204" pitchFamily="34" charset="0"/>
                          <a:ea typeface="+mn-ea"/>
                          <a:cs typeface="+mn-cs"/>
                        </a:rPr>
                        <a:t>Exchange</a:t>
                      </a:r>
                      <a:endParaRPr lang="en-IN" sz="1000" b="0" i="0" u="none" strike="noStrike" kern="1200" baseline="0" dirty="0">
                        <a:solidFill>
                          <a:schemeClr val="dk1"/>
                        </a:solidFill>
                        <a:latin typeface="Calibri" panose="020F0502020204030204"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000" b="1" i="0" u="none" strike="noStrike" kern="1200" baseline="0" dirty="0">
                          <a:solidFill>
                            <a:schemeClr val="dk1"/>
                          </a:solidFill>
                          <a:latin typeface="Calibri" panose="020F0502020204030204" pitchFamily="34" charset="0"/>
                          <a:ea typeface="+mn-ea"/>
                          <a:cs typeface="+mn-cs"/>
                        </a:rPr>
                        <a:t>Currency</a:t>
                      </a:r>
                      <a:endParaRPr lang="en-IN" sz="1000" b="0" i="0" u="none" strike="noStrike" kern="1200" baseline="0" dirty="0">
                        <a:solidFill>
                          <a:schemeClr val="dk1"/>
                        </a:solidFill>
                        <a:latin typeface="Calibri" panose="020F0502020204030204" pitchFamily="34"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000" b="1" i="0" u="none" strike="noStrike" kern="1200" baseline="0" dirty="0">
                          <a:solidFill>
                            <a:schemeClr val="dk1"/>
                          </a:solidFill>
                          <a:latin typeface="Calibri" panose="020F0502020204030204" pitchFamily="34" charset="0"/>
                          <a:ea typeface="+mn-ea"/>
                          <a:cs typeface="+mn-cs"/>
                        </a:rPr>
                        <a:t>May 2016</a:t>
                      </a:r>
                      <a:endParaRPr lang="en-IN" sz="1000" b="0" i="0" u="none" strike="noStrike" kern="1200" baseline="0" dirty="0">
                        <a:solidFill>
                          <a:schemeClr val="dk1"/>
                        </a:solidFill>
                        <a:latin typeface="Calibri" panose="020F0502020204030204" pitchFamily="34"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000" b="1" i="0" u="none" strike="noStrike" kern="1200" baseline="0" dirty="0">
                          <a:solidFill>
                            <a:schemeClr val="dk1"/>
                          </a:solidFill>
                          <a:latin typeface="Calibri" panose="020F0502020204030204" pitchFamily="34" charset="0"/>
                          <a:ea typeface="+mn-ea"/>
                          <a:cs typeface="+mn-cs"/>
                        </a:rPr>
                        <a:t>May 2016</a:t>
                      </a:r>
                      <a:endParaRPr lang="en-IN" sz="1000" b="0" i="0" u="none" strike="noStrike" kern="1200" baseline="0" dirty="0">
                        <a:solidFill>
                          <a:schemeClr val="dk1"/>
                        </a:solidFill>
                        <a:latin typeface="Calibri" panose="020F0502020204030204" pitchFamily="34"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000" b="1" i="0" u="none" strike="noStrike" kern="1200" baseline="0" dirty="0">
                          <a:solidFill>
                            <a:schemeClr val="dk1"/>
                          </a:solidFill>
                          <a:latin typeface="Calibri" panose="020F0502020204030204" pitchFamily="34" charset="0"/>
                          <a:ea typeface="+mn-ea"/>
                          <a:cs typeface="+mn-cs"/>
                        </a:rPr>
                        <a:t>(in U.S. dollars)</a:t>
                      </a:r>
                      <a:endParaRPr lang="en-IN" sz="1000" b="0" i="0" u="none" strike="noStrike" kern="1200" baseline="0" dirty="0">
                        <a:solidFill>
                          <a:schemeClr val="dk1"/>
                        </a:solidFill>
                        <a:latin typeface="Calibri" panose="020F0502020204030204" pitchFamily="34"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000" b="1" i="0" u="none" strike="noStrike" kern="1200" baseline="0" dirty="0">
                          <a:solidFill>
                            <a:schemeClr val="dk1"/>
                          </a:solidFill>
                          <a:latin typeface="Calibri" panose="020F0502020204030204" pitchFamily="34" charset="0"/>
                          <a:ea typeface="+mn-ea"/>
                          <a:cs typeface="+mn-cs"/>
                        </a:rPr>
                        <a:t>(in local currency)</a:t>
                      </a:r>
                      <a:endParaRPr lang="en-IN" sz="1000" b="0" i="0" u="none" strike="noStrike" kern="1200" baseline="0" dirty="0">
                        <a:solidFill>
                          <a:schemeClr val="dk1"/>
                        </a:solidFill>
                        <a:latin typeface="Calibri" panose="020F0502020204030204" pitchFamily="34" charset="0"/>
                        <a:ea typeface="+mn-ea"/>
                        <a:cs typeface="+mn-cs"/>
                      </a:endParaRPr>
                    </a:p>
                  </a:txBody>
                  <a:tcPr/>
                </a:tc>
                <a:extLst>
                  <a:ext uri="{0D108BD9-81ED-4DB2-BD59-A6C34878D82A}">
                    <a16:rowId xmlns:a16="http://schemas.microsoft.com/office/drawing/2014/main" val="2488622587"/>
                  </a:ext>
                </a:extLst>
              </a:tr>
              <a:tr h="216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a:solidFill>
                            <a:schemeClr val="dk1"/>
                          </a:solidFill>
                          <a:latin typeface="Calibri" panose="020F0502020204030204" pitchFamily="34" charset="0"/>
                          <a:ea typeface="+mn-ea"/>
                          <a:cs typeface="+mn-cs"/>
                        </a:rPr>
                        <a:t>Buenos Aires SE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a:solidFill>
                            <a:schemeClr val="dk1"/>
                          </a:solidFill>
                          <a:latin typeface="Calibri" panose="020F0502020204030204" pitchFamily="34" charset="0"/>
                          <a:ea typeface="+mn-ea"/>
                          <a:cs typeface="+mn-cs"/>
                        </a:rPr>
                        <a:t>Argentine peso</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a:solidFill>
                            <a:schemeClr val="dk1"/>
                          </a:solidFill>
                          <a:latin typeface="Calibri" panose="020F0502020204030204" pitchFamily="34" charset="0"/>
                          <a:ea typeface="+mn-ea"/>
                          <a:cs typeface="+mn-cs"/>
                        </a:rPr>
                        <a:t>816,261.2</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a:solidFill>
                            <a:schemeClr val="dk1"/>
                          </a:solidFill>
                          <a:latin typeface="Calibri" panose="020F0502020204030204" pitchFamily="34" charset="0"/>
                          <a:ea typeface="+mn-ea"/>
                          <a:cs typeface="+mn-cs"/>
                        </a:rPr>
                        <a:t>58,654.2</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sz="1000" b="1" i="0" u="none" strike="noStrike" kern="1200" baseline="0" dirty="0">
                          <a:solidFill>
                            <a:schemeClr val="dk1"/>
                          </a:solidFill>
                          <a:latin typeface="Calibri" panose="020F0502020204030204" pitchFamily="34" charset="0"/>
                          <a:ea typeface="+mn-ea"/>
                          <a:cs typeface="+mn-cs"/>
                        </a:rPr>
                        <a:t>−12.2%</a:t>
                      </a:r>
                      <a:endParaRPr lang="en-IN" sz="1000" b="0" i="0" u="none" strike="noStrike" kern="1200" baseline="0" dirty="0">
                        <a:solidFill>
                          <a:schemeClr val="dk1"/>
                        </a:solidFill>
                        <a:latin typeface="Calibri" panose="020F0502020204030204" pitchFamily="34" charset="0"/>
                        <a:ea typeface="+mn-ea"/>
                        <a:cs typeface="+mn-cs"/>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sz="1000" b="1" i="0" u="none" strike="noStrike" kern="1200" baseline="0" dirty="0">
                          <a:solidFill>
                            <a:schemeClr val="dk1"/>
                          </a:solidFill>
                          <a:latin typeface="Calibri" panose="020F0502020204030204" pitchFamily="34" charset="0"/>
                          <a:ea typeface="+mn-ea"/>
                          <a:cs typeface="+mn-cs"/>
                        </a:rPr>
                        <a:t>36.0%</a:t>
                      </a:r>
                      <a:endParaRPr lang="en-IN" sz="1000" b="0" i="0" u="none" strike="noStrike" kern="1200" baseline="0" dirty="0">
                        <a:solidFill>
                          <a:schemeClr val="dk1"/>
                        </a:solidFill>
                        <a:latin typeface="Calibri" panose="020F0502020204030204" pitchFamily="34" charset="0"/>
                        <a:ea typeface="+mn-ea"/>
                        <a:cs typeface="+mn-cs"/>
                      </a:endParaRPr>
                    </a:p>
                  </a:txBody>
                  <a:tcPr/>
                </a:tc>
                <a:extLst>
                  <a:ext uri="{0D108BD9-81ED-4DB2-BD59-A6C34878D82A}">
                    <a16:rowId xmlns:a16="http://schemas.microsoft.com/office/drawing/2014/main" val="3960823609"/>
                  </a:ext>
                </a:extLst>
              </a:tr>
              <a:tr h="216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a:solidFill>
                            <a:schemeClr val="dk1"/>
                          </a:solidFill>
                          <a:latin typeface="Calibri" panose="020F0502020204030204" pitchFamily="34" charset="0"/>
                          <a:ea typeface="+mn-ea"/>
                          <a:cs typeface="+mn-cs"/>
                        </a:rPr>
                        <a:t>Colombia SE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a:solidFill>
                            <a:schemeClr val="dk1"/>
                          </a:solidFill>
                          <a:latin typeface="Calibri" panose="020F0502020204030204" pitchFamily="34" charset="0"/>
                          <a:ea typeface="+mn-ea"/>
                          <a:cs typeface="+mn-cs"/>
                        </a:rPr>
                        <a:t>Colombian peso</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a:solidFill>
                            <a:schemeClr val="dk1"/>
                          </a:solidFill>
                          <a:latin typeface="Calibri" panose="020F0502020204030204" pitchFamily="34" charset="0"/>
                          <a:ea typeface="+mn-ea"/>
                          <a:cs typeface="+mn-cs"/>
                        </a:rPr>
                        <a:t>296,356,386.0</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a:solidFill>
                            <a:schemeClr val="dk1"/>
                          </a:solidFill>
                          <a:latin typeface="Calibri" panose="020F0502020204030204" pitchFamily="34" charset="0"/>
                          <a:ea typeface="+mn-ea"/>
                          <a:cs typeface="+mn-cs"/>
                        </a:rPr>
                        <a:t>98,048.8</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sz="1000" b="1" i="0" u="none" strike="noStrike" kern="1200" baseline="0" dirty="0">
                          <a:solidFill>
                            <a:schemeClr val="dk1"/>
                          </a:solidFill>
                          <a:latin typeface="Calibri" panose="020F0502020204030204" pitchFamily="34" charset="0"/>
                          <a:ea typeface="+mn-ea"/>
                          <a:cs typeface="+mn-cs"/>
                        </a:rPr>
                        <a:t>−21.3%</a:t>
                      </a:r>
                      <a:endParaRPr lang="en-IN" sz="1000" b="0" i="0" u="none" strike="noStrike" kern="1200" baseline="0" dirty="0">
                        <a:solidFill>
                          <a:schemeClr val="dk1"/>
                        </a:solidFill>
                        <a:latin typeface="Calibri" panose="020F0502020204030204" pitchFamily="34" charset="0"/>
                        <a:ea typeface="+mn-ea"/>
                        <a:cs typeface="+mn-cs"/>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sz="1000" b="1" i="0" u="none" strike="noStrike" kern="1200" baseline="0" dirty="0">
                          <a:solidFill>
                            <a:schemeClr val="dk1"/>
                          </a:solidFill>
                          <a:latin typeface="Calibri" panose="020F0502020204030204" pitchFamily="34" charset="0"/>
                          <a:ea typeface="+mn-ea"/>
                          <a:cs typeface="+mn-cs"/>
                        </a:rPr>
                        <a:t>−6.4%</a:t>
                      </a:r>
                      <a:endParaRPr lang="en-IN" sz="1000" b="0" i="0" u="none" strike="noStrike" kern="1200" baseline="0" dirty="0">
                        <a:solidFill>
                          <a:schemeClr val="dk1"/>
                        </a:solidFill>
                        <a:latin typeface="Calibri" panose="020F0502020204030204" pitchFamily="34" charset="0"/>
                        <a:ea typeface="+mn-ea"/>
                        <a:cs typeface="+mn-cs"/>
                      </a:endParaRPr>
                    </a:p>
                  </a:txBody>
                  <a:tcPr/>
                </a:tc>
                <a:extLst>
                  <a:ext uri="{0D108BD9-81ED-4DB2-BD59-A6C34878D82A}">
                    <a16:rowId xmlns:a16="http://schemas.microsoft.com/office/drawing/2014/main" val="4033269551"/>
                  </a:ext>
                </a:extLst>
              </a:tr>
              <a:tr h="216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a:solidFill>
                            <a:schemeClr val="dk1"/>
                          </a:solidFill>
                          <a:latin typeface="Calibri" panose="020F0502020204030204" pitchFamily="34" charset="0"/>
                          <a:ea typeface="+mn-ea"/>
                          <a:cs typeface="+mn-cs"/>
                        </a:rPr>
                        <a:t>Mexican Exchange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a:solidFill>
                            <a:schemeClr val="dk1"/>
                          </a:solidFill>
                          <a:latin typeface="Calibri" panose="020F0502020204030204" pitchFamily="34" charset="0"/>
                          <a:ea typeface="+mn-ea"/>
                          <a:cs typeface="+mn-cs"/>
                        </a:rPr>
                        <a:t>Mexican peso</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a:solidFill>
                            <a:schemeClr val="dk1"/>
                          </a:solidFill>
                          <a:latin typeface="Calibri" panose="020F0502020204030204" pitchFamily="34" charset="0"/>
                          <a:ea typeface="+mn-ea"/>
                          <a:cs typeface="+mn-cs"/>
                        </a:rPr>
                        <a:t>7,204,606.5</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a:solidFill>
                            <a:schemeClr val="dk1"/>
                          </a:solidFill>
                          <a:latin typeface="Calibri" panose="020F0502020204030204" pitchFamily="34" charset="0"/>
                          <a:ea typeface="+mn-ea"/>
                          <a:cs typeface="+mn-cs"/>
                        </a:rPr>
                        <a:t>389,948.3</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sz="1000" b="1" i="0" u="none" strike="noStrike" kern="1200" baseline="0" dirty="0">
                          <a:solidFill>
                            <a:schemeClr val="dk1"/>
                          </a:solidFill>
                          <a:latin typeface="Calibri" panose="020F0502020204030204" pitchFamily="34" charset="0"/>
                          <a:ea typeface="+mn-ea"/>
                          <a:cs typeface="+mn-cs"/>
                        </a:rPr>
                        <a:t>−17.6%</a:t>
                      </a:r>
                      <a:endParaRPr lang="en-IN" sz="1000" b="0" i="0" u="none" strike="noStrike" kern="1200" baseline="0" dirty="0">
                        <a:solidFill>
                          <a:schemeClr val="dk1"/>
                        </a:solidFill>
                        <a:latin typeface="Calibri" panose="020F0502020204030204" pitchFamily="34" charset="0"/>
                        <a:ea typeface="+mn-ea"/>
                        <a:cs typeface="+mn-cs"/>
                      </a:endParaRPr>
                    </a:p>
                  </a:txBody>
                  <a:tcPr/>
                </a:tc>
                <a:tc>
                  <a:txBody>
                    <a:bodyPr/>
                    <a:lstStyle/>
                    <a:p>
                      <a:pPr algn="r"/>
                      <a:r>
                        <a:rPr lang="en-IN" sz="1000" b="1" i="0" u="none" strike="noStrike" kern="1200" baseline="0" dirty="0">
                          <a:solidFill>
                            <a:schemeClr val="dk1"/>
                          </a:solidFill>
                          <a:latin typeface="Calibri" panose="020F0502020204030204" pitchFamily="34" charset="0"/>
                          <a:ea typeface="+mn-ea"/>
                          <a:cs typeface="+mn-cs"/>
                        </a:rPr>
                        <a:t>−0.6%</a:t>
                      </a:r>
                      <a:endParaRPr lang="en-IN" sz="1000" dirty="0">
                        <a:latin typeface="Calibri" panose="020F0502020204030204" pitchFamily="34" charset="0"/>
                      </a:endParaRPr>
                    </a:p>
                  </a:txBody>
                  <a:tcPr/>
                </a:tc>
                <a:extLst>
                  <a:ext uri="{0D108BD9-81ED-4DB2-BD59-A6C34878D82A}">
                    <a16:rowId xmlns:a16="http://schemas.microsoft.com/office/drawing/2014/main" val="167470785"/>
                  </a:ext>
                </a:extLst>
              </a:tr>
              <a:tr h="216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a:solidFill>
                            <a:schemeClr val="dk1"/>
                          </a:solidFill>
                          <a:latin typeface="Calibri" panose="020F0502020204030204" pitchFamily="34" charset="0"/>
                          <a:ea typeface="+mn-ea"/>
                          <a:cs typeface="+mn-cs"/>
                        </a:rPr>
                        <a:t>TMX Group</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a:solidFill>
                            <a:schemeClr val="dk1"/>
                          </a:solidFill>
                          <a:latin typeface="Calibri" panose="020F0502020204030204" pitchFamily="34" charset="0"/>
                          <a:ea typeface="+mn-ea"/>
                          <a:cs typeface="+mn-cs"/>
                        </a:rPr>
                        <a:t>Canadian dollar</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a:solidFill>
                            <a:schemeClr val="dk1"/>
                          </a:solidFill>
                          <a:latin typeface="Calibri" panose="020F0502020204030204" pitchFamily="34" charset="0"/>
                          <a:ea typeface="+mn-ea"/>
                          <a:cs typeface="+mn-cs"/>
                        </a:rPr>
                        <a:t>2,454,982.9</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a:solidFill>
                            <a:schemeClr val="dk1"/>
                          </a:solidFill>
                          <a:latin typeface="Calibri" panose="020F0502020204030204" pitchFamily="34" charset="0"/>
                          <a:ea typeface="+mn-ea"/>
                          <a:cs typeface="+mn-cs"/>
                        </a:rPr>
                        <a:t>1,879,628.6</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sz="1000" b="1" i="0" u="none" strike="noStrike" kern="1200" baseline="0" dirty="0">
                          <a:solidFill>
                            <a:schemeClr val="dk1"/>
                          </a:solidFill>
                          <a:latin typeface="Calibri" panose="020F0502020204030204" pitchFamily="34" charset="0"/>
                          <a:ea typeface="+mn-ea"/>
                          <a:cs typeface="+mn-cs"/>
                        </a:rPr>
                        <a:t>−11.1%</a:t>
                      </a:r>
                      <a:endParaRPr lang="en-IN" sz="1000" b="0" i="0" u="none" strike="noStrike" kern="1200" baseline="0" dirty="0">
                        <a:solidFill>
                          <a:schemeClr val="dk1"/>
                        </a:solidFill>
                        <a:latin typeface="Calibri" panose="020F0502020204030204" pitchFamily="34" charset="0"/>
                        <a:ea typeface="+mn-ea"/>
                        <a:cs typeface="+mn-cs"/>
                      </a:endParaRPr>
                    </a:p>
                  </a:txBody>
                  <a:tcPr/>
                </a:tc>
                <a:tc>
                  <a:txBody>
                    <a:bodyPr/>
                    <a:lstStyle/>
                    <a:p>
                      <a:pPr algn="r"/>
                      <a:r>
                        <a:rPr lang="en-IN" sz="1000" b="1" i="0" u="none" strike="noStrike" kern="1200" baseline="0" dirty="0">
                          <a:solidFill>
                            <a:schemeClr val="dk1"/>
                          </a:solidFill>
                          <a:latin typeface="Calibri" panose="020F0502020204030204" pitchFamily="34" charset="0"/>
                          <a:ea typeface="+mn-ea"/>
                          <a:cs typeface="+mn-cs"/>
                        </a:rPr>
                        <a:t>−6.9%</a:t>
                      </a:r>
                      <a:endParaRPr lang="en-IN" sz="1000" dirty="0">
                        <a:latin typeface="Calibri" panose="020F0502020204030204" pitchFamily="34" charset="0"/>
                      </a:endParaRPr>
                    </a:p>
                  </a:txBody>
                  <a:tcPr/>
                </a:tc>
                <a:extLst>
                  <a:ext uri="{0D108BD9-81ED-4DB2-BD59-A6C34878D82A}">
                    <a16:rowId xmlns:a16="http://schemas.microsoft.com/office/drawing/2014/main" val="3666817980"/>
                  </a:ext>
                </a:extLst>
              </a:tr>
              <a:tr h="216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a:solidFill>
                            <a:schemeClr val="dk1"/>
                          </a:solidFill>
                          <a:latin typeface="Calibri" panose="020F0502020204030204" pitchFamily="34" charset="0"/>
                          <a:ea typeface="+mn-ea"/>
                          <a:cs typeface="+mn-cs"/>
                        </a:rPr>
                        <a:t>BSE India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a:solidFill>
                            <a:schemeClr val="dk1"/>
                          </a:solidFill>
                          <a:latin typeface="Calibri" panose="020F0502020204030204" pitchFamily="34" charset="0"/>
                          <a:ea typeface="+mn-ea"/>
                          <a:cs typeface="+mn-cs"/>
                        </a:rPr>
                        <a:t>Indian rupee</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a:solidFill>
                            <a:schemeClr val="dk1"/>
                          </a:solidFill>
                          <a:latin typeface="Calibri" panose="020F0502020204030204" pitchFamily="34" charset="0"/>
                          <a:ea typeface="+mn-ea"/>
                          <a:cs typeface="+mn-cs"/>
                        </a:rPr>
                        <a:t>99,286,781.7</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a:solidFill>
                            <a:schemeClr val="dk1"/>
                          </a:solidFill>
                          <a:latin typeface="Calibri" panose="020F0502020204030204" pitchFamily="34" charset="0"/>
                          <a:ea typeface="+mn-ea"/>
                          <a:cs typeface="+mn-cs"/>
                        </a:rPr>
                        <a:t>1,479,132.7</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sz="1000" b="1" i="0" u="none" strike="noStrike" kern="1200" baseline="0" dirty="0">
                          <a:solidFill>
                            <a:schemeClr val="dk1"/>
                          </a:solidFill>
                          <a:latin typeface="Calibri" panose="020F0502020204030204" pitchFamily="34" charset="0"/>
                          <a:ea typeface="+mn-ea"/>
                          <a:cs typeface="+mn-cs"/>
                        </a:rPr>
                        <a:t>−8.3%</a:t>
                      </a:r>
                      <a:endParaRPr lang="en-IN" sz="1000" b="0" i="0" u="none" strike="noStrike" kern="1200" baseline="0" dirty="0">
                        <a:solidFill>
                          <a:schemeClr val="dk1"/>
                        </a:solidFill>
                        <a:latin typeface="Calibri" panose="020F0502020204030204" pitchFamily="34" charset="0"/>
                        <a:ea typeface="+mn-ea"/>
                        <a:cs typeface="+mn-cs"/>
                      </a:endParaRPr>
                    </a:p>
                  </a:txBody>
                  <a:tcPr/>
                </a:tc>
                <a:tc>
                  <a:txBody>
                    <a:bodyPr/>
                    <a:lstStyle/>
                    <a:p>
                      <a:pPr algn="r"/>
                      <a:r>
                        <a:rPr lang="en-IN" sz="1000" b="1" i="0" u="none" strike="noStrike" kern="1200" baseline="0" dirty="0">
                          <a:solidFill>
                            <a:schemeClr val="dk1"/>
                          </a:solidFill>
                          <a:latin typeface="Calibri" panose="020F0502020204030204" pitchFamily="34" charset="0"/>
                          <a:ea typeface="+mn-ea"/>
                          <a:cs typeface="+mn-cs"/>
                        </a:rPr>
                        <a:t>−3.6%</a:t>
                      </a:r>
                      <a:endParaRPr lang="en-IN" sz="1000" dirty="0">
                        <a:latin typeface="Calibri" panose="020F0502020204030204" pitchFamily="34" charset="0"/>
                      </a:endParaRPr>
                    </a:p>
                  </a:txBody>
                  <a:tcPr/>
                </a:tc>
                <a:extLst>
                  <a:ext uri="{0D108BD9-81ED-4DB2-BD59-A6C34878D82A}">
                    <a16:rowId xmlns:a16="http://schemas.microsoft.com/office/drawing/2014/main" val="1418083316"/>
                  </a:ext>
                </a:extLst>
              </a:tr>
              <a:tr h="216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a:solidFill>
                            <a:schemeClr val="dk1"/>
                          </a:solidFill>
                          <a:latin typeface="Calibri" panose="020F0502020204030204" pitchFamily="34" charset="0"/>
                          <a:ea typeface="+mn-ea"/>
                          <a:cs typeface="+mn-cs"/>
                        </a:rPr>
                        <a:t>Japan Exchange Group—Tokyo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a:solidFill>
                            <a:schemeClr val="dk1"/>
                          </a:solidFill>
                          <a:latin typeface="Calibri" panose="020F0502020204030204" pitchFamily="34" charset="0"/>
                          <a:ea typeface="+mn-ea"/>
                          <a:cs typeface="+mn-cs"/>
                        </a:rPr>
                        <a:t>Japanese yen</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a:solidFill>
                            <a:schemeClr val="dk1"/>
                          </a:solidFill>
                          <a:latin typeface="Calibri" panose="020F0502020204030204" pitchFamily="34" charset="0"/>
                          <a:ea typeface="+mn-ea"/>
                          <a:cs typeface="+mn-cs"/>
                        </a:rPr>
                        <a:t>529,918,536.3</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a:solidFill>
                            <a:schemeClr val="dk1"/>
                          </a:solidFill>
                          <a:latin typeface="Calibri" panose="020F0502020204030204" pitchFamily="34" charset="0"/>
                          <a:ea typeface="+mn-ea"/>
                          <a:cs typeface="+mn-cs"/>
                        </a:rPr>
                        <a:t>4,772,750.9</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sz="1000" b="1" i="0" u="none" strike="noStrike" kern="1200" baseline="0" dirty="0">
                          <a:solidFill>
                            <a:schemeClr val="dk1"/>
                          </a:solidFill>
                          <a:latin typeface="Calibri" panose="020F0502020204030204" pitchFamily="34" charset="0"/>
                          <a:ea typeface="+mn-ea"/>
                          <a:cs typeface="+mn-cs"/>
                        </a:rPr>
                        <a:t>−4.6%</a:t>
                      </a:r>
                      <a:endParaRPr lang="en-IN" sz="1000" b="0" i="0" u="none" strike="noStrike" kern="1200" baseline="0" dirty="0">
                        <a:solidFill>
                          <a:schemeClr val="dk1"/>
                        </a:solidFill>
                        <a:latin typeface="Calibri" panose="020F0502020204030204" pitchFamily="34" charset="0"/>
                        <a:ea typeface="+mn-ea"/>
                        <a:cs typeface="+mn-cs"/>
                      </a:endParaRPr>
                    </a:p>
                  </a:txBody>
                  <a:tcPr/>
                </a:tc>
                <a:tc>
                  <a:txBody>
                    <a:bodyPr/>
                    <a:lstStyle/>
                    <a:p>
                      <a:pPr algn="r"/>
                      <a:r>
                        <a:rPr lang="en-IN" sz="1000" b="1" i="0" u="none" strike="noStrike" kern="1200" baseline="0" dirty="0">
                          <a:solidFill>
                            <a:schemeClr val="dk1"/>
                          </a:solidFill>
                          <a:latin typeface="Calibri" panose="020F0502020204030204" pitchFamily="34" charset="0"/>
                          <a:ea typeface="+mn-ea"/>
                          <a:cs typeface="+mn-cs"/>
                        </a:rPr>
                        <a:t>−14.6%</a:t>
                      </a:r>
                      <a:endParaRPr lang="en-IN" sz="1000" dirty="0">
                        <a:latin typeface="Calibri" panose="020F0502020204030204" pitchFamily="34" charset="0"/>
                      </a:endParaRPr>
                    </a:p>
                  </a:txBody>
                  <a:tcPr/>
                </a:tc>
                <a:extLst>
                  <a:ext uri="{0D108BD9-81ED-4DB2-BD59-A6C34878D82A}">
                    <a16:rowId xmlns:a16="http://schemas.microsoft.com/office/drawing/2014/main" val="2368737411"/>
                  </a:ext>
                </a:extLst>
              </a:tr>
              <a:tr h="216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a:solidFill>
                            <a:schemeClr val="dk1"/>
                          </a:solidFill>
                          <a:latin typeface="Calibri" panose="020F0502020204030204" pitchFamily="34" charset="0"/>
                          <a:ea typeface="+mn-ea"/>
                          <a:cs typeface="+mn-cs"/>
                        </a:rPr>
                        <a:t>National Stock Exchange India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a:solidFill>
                            <a:schemeClr val="dk1"/>
                          </a:solidFill>
                          <a:latin typeface="Calibri" panose="020F0502020204030204" pitchFamily="34" charset="0"/>
                          <a:ea typeface="+mn-ea"/>
                          <a:cs typeface="+mn-cs"/>
                        </a:rPr>
                        <a:t>Indian rupee</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a:solidFill>
                            <a:schemeClr val="dk1"/>
                          </a:solidFill>
                          <a:latin typeface="Calibri" panose="020F0502020204030204" pitchFamily="34" charset="0"/>
                          <a:ea typeface="+mn-ea"/>
                          <a:cs typeface="+mn-cs"/>
                        </a:rPr>
                        <a:t>97,405,511.5</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a:solidFill>
                            <a:schemeClr val="dk1"/>
                          </a:solidFill>
                          <a:latin typeface="Calibri" panose="020F0502020204030204" pitchFamily="34" charset="0"/>
                          <a:ea typeface="+mn-ea"/>
                          <a:cs typeface="+mn-cs"/>
                        </a:rPr>
                        <a:t>1,451,106.3</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sz="1000" b="1" i="0" u="none" strike="noStrike" kern="1200" baseline="0" dirty="0">
                          <a:solidFill>
                            <a:schemeClr val="dk1"/>
                          </a:solidFill>
                          <a:latin typeface="Calibri" panose="020F0502020204030204" pitchFamily="34" charset="0"/>
                          <a:ea typeface="+mn-ea"/>
                          <a:cs typeface="+mn-cs"/>
                        </a:rPr>
                        <a:t>−7.6%</a:t>
                      </a:r>
                      <a:endParaRPr lang="en-IN" sz="1000" b="0" i="0" u="none" strike="noStrike" kern="1200" baseline="0" dirty="0">
                        <a:solidFill>
                          <a:schemeClr val="dk1"/>
                        </a:solidFill>
                        <a:latin typeface="Calibri" panose="020F0502020204030204" pitchFamily="34" charset="0"/>
                        <a:ea typeface="+mn-ea"/>
                        <a:cs typeface="+mn-cs"/>
                      </a:endParaRPr>
                    </a:p>
                  </a:txBody>
                  <a:tcPr/>
                </a:tc>
                <a:tc>
                  <a:txBody>
                    <a:bodyPr/>
                    <a:lstStyle/>
                    <a:p>
                      <a:pPr algn="r"/>
                      <a:r>
                        <a:rPr lang="en-IN" sz="1000" b="1" i="0" u="none" strike="noStrike" kern="1200" baseline="0" dirty="0">
                          <a:solidFill>
                            <a:schemeClr val="dk1"/>
                          </a:solidFill>
                          <a:latin typeface="Calibri" panose="020F0502020204030204" pitchFamily="34" charset="0"/>
                          <a:ea typeface="+mn-ea"/>
                          <a:cs typeface="+mn-cs"/>
                        </a:rPr>
                        <a:t>−2.8%</a:t>
                      </a:r>
                      <a:endParaRPr lang="en-IN" sz="1000" dirty="0">
                        <a:latin typeface="Calibri" panose="020F0502020204030204" pitchFamily="34" charset="0"/>
                      </a:endParaRPr>
                    </a:p>
                  </a:txBody>
                  <a:tcPr/>
                </a:tc>
                <a:extLst>
                  <a:ext uri="{0D108BD9-81ED-4DB2-BD59-A6C34878D82A}">
                    <a16:rowId xmlns:a16="http://schemas.microsoft.com/office/drawing/2014/main" val="1172351785"/>
                  </a:ext>
                </a:extLst>
              </a:tr>
              <a:tr h="216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a:solidFill>
                            <a:schemeClr val="dk1"/>
                          </a:solidFill>
                          <a:latin typeface="Calibri" panose="020F0502020204030204" pitchFamily="34" charset="0"/>
                          <a:ea typeface="+mn-ea"/>
                          <a:cs typeface="+mn-cs"/>
                        </a:rPr>
                        <a:t>Johannesburg SE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a:solidFill>
                            <a:schemeClr val="dk1"/>
                          </a:solidFill>
                          <a:latin typeface="Calibri" panose="020F0502020204030204" pitchFamily="34" charset="0"/>
                          <a:ea typeface="+mn-ea"/>
                          <a:cs typeface="+mn-cs"/>
                        </a:rPr>
                        <a:t>South African rand</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a:solidFill>
                            <a:schemeClr val="dk1"/>
                          </a:solidFill>
                          <a:latin typeface="Calibri" panose="020F0502020204030204" pitchFamily="34" charset="0"/>
                          <a:ea typeface="+mn-ea"/>
                          <a:cs typeface="+mn-cs"/>
                        </a:rPr>
                        <a:t>3,074,158.0</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a:solidFill>
                            <a:schemeClr val="dk1"/>
                          </a:solidFill>
                          <a:latin typeface="Calibri" panose="020F0502020204030204" pitchFamily="34" charset="0"/>
                          <a:ea typeface="+mn-ea"/>
                          <a:cs typeface="+mn-cs"/>
                        </a:rPr>
                        <a:t>3,419,911.0</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sz="1000" b="1" i="0" u="none" strike="noStrike" kern="1200" baseline="0" dirty="0">
                          <a:solidFill>
                            <a:schemeClr val="dk1"/>
                          </a:solidFill>
                          <a:latin typeface="Calibri" panose="020F0502020204030204" pitchFamily="34" charset="0"/>
                          <a:ea typeface="+mn-ea"/>
                          <a:cs typeface="+mn-cs"/>
                        </a:rPr>
                        <a:t>−2.2%</a:t>
                      </a:r>
                      <a:endParaRPr lang="en-IN" sz="1000" b="0" i="0" u="none" strike="noStrike" kern="1200" baseline="0" dirty="0">
                        <a:solidFill>
                          <a:schemeClr val="dk1"/>
                        </a:solidFill>
                        <a:latin typeface="Calibri" panose="020F0502020204030204" pitchFamily="34" charset="0"/>
                        <a:ea typeface="+mn-ea"/>
                        <a:cs typeface="+mn-cs"/>
                      </a:endParaRPr>
                    </a:p>
                  </a:txBody>
                  <a:tcPr/>
                </a:tc>
                <a:tc>
                  <a:txBody>
                    <a:bodyPr/>
                    <a:lstStyle/>
                    <a:p>
                      <a:pPr algn="r"/>
                      <a:r>
                        <a:rPr lang="en-IN" sz="1000" b="1" i="0" u="none" strike="noStrike" kern="1200" baseline="0" dirty="0">
                          <a:solidFill>
                            <a:schemeClr val="dk1"/>
                          </a:solidFill>
                          <a:latin typeface="Calibri" panose="020F0502020204030204" pitchFamily="34" charset="0"/>
                          <a:ea typeface="+mn-ea"/>
                          <a:cs typeface="+mn-cs"/>
                        </a:rPr>
                        <a:t>−4.0%</a:t>
                      </a:r>
                      <a:endParaRPr lang="en-IN" sz="1000" dirty="0">
                        <a:latin typeface="Calibri" panose="020F0502020204030204" pitchFamily="34" charset="0"/>
                      </a:endParaRPr>
                    </a:p>
                  </a:txBody>
                  <a:tcPr/>
                </a:tc>
                <a:extLst>
                  <a:ext uri="{0D108BD9-81ED-4DB2-BD59-A6C34878D82A}">
                    <a16:rowId xmlns:a16="http://schemas.microsoft.com/office/drawing/2014/main" val="3918031013"/>
                  </a:ext>
                </a:extLst>
              </a:tr>
              <a:tr h="216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a:solidFill>
                            <a:schemeClr val="dk1"/>
                          </a:solidFill>
                          <a:latin typeface="Calibri" panose="020F0502020204030204" pitchFamily="34" charset="0"/>
                          <a:ea typeface="+mn-ea"/>
                          <a:cs typeface="+mn-cs"/>
                        </a:rPr>
                        <a:t>NYSE Euronext (Europe)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a:solidFill>
                            <a:schemeClr val="dk1"/>
                          </a:solidFill>
                          <a:latin typeface="Calibri" panose="020F0502020204030204" pitchFamily="34" charset="0"/>
                          <a:ea typeface="+mn-ea"/>
                          <a:cs typeface="+mn-cs"/>
                        </a:rPr>
                        <a:t>Euro</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a:solidFill>
                            <a:schemeClr val="dk1"/>
                          </a:solidFill>
                          <a:latin typeface="Calibri" panose="020F0502020204030204" pitchFamily="34" charset="0"/>
                          <a:ea typeface="+mn-ea"/>
                          <a:cs typeface="+mn-cs"/>
                        </a:rPr>
                        <a:t>15,496,523.3</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a:solidFill>
                            <a:schemeClr val="dk1"/>
                          </a:solidFill>
                          <a:latin typeface="Calibri" panose="020F0502020204030204" pitchFamily="34" charset="0"/>
                          <a:ea typeface="+mn-ea"/>
                          <a:cs typeface="+mn-cs"/>
                        </a:rPr>
                        <a:t>982,527.6</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sz="1000" b="1" i="0" u="none" strike="noStrike" kern="1200" baseline="0" dirty="0">
                          <a:solidFill>
                            <a:schemeClr val="dk1"/>
                          </a:solidFill>
                          <a:latin typeface="Calibri" panose="020F0502020204030204" pitchFamily="34" charset="0"/>
                          <a:ea typeface="+mn-ea"/>
                          <a:cs typeface="+mn-cs"/>
                        </a:rPr>
                        <a:t>3.3%</a:t>
                      </a:r>
                      <a:endParaRPr lang="en-IN" sz="1000" b="0" i="0" u="none" strike="noStrike" kern="1200" baseline="0" dirty="0">
                        <a:solidFill>
                          <a:schemeClr val="dk1"/>
                        </a:solidFill>
                        <a:latin typeface="Calibri" panose="020F0502020204030204" pitchFamily="34" charset="0"/>
                        <a:ea typeface="+mn-ea"/>
                        <a:cs typeface="+mn-cs"/>
                      </a:endParaRPr>
                    </a:p>
                  </a:txBody>
                  <a:tcPr/>
                </a:tc>
                <a:tc>
                  <a:txBody>
                    <a:bodyPr/>
                    <a:lstStyle/>
                    <a:p>
                      <a:pPr algn="r"/>
                      <a:r>
                        <a:rPr lang="en-IN" sz="1000" b="1" dirty="0">
                          <a:latin typeface="Calibri" panose="020F0502020204030204" pitchFamily="34" charset="0"/>
                        </a:rPr>
                        <a:t>34.8%</a:t>
                      </a:r>
                    </a:p>
                  </a:txBody>
                  <a:tcPr/>
                </a:tc>
                <a:extLst>
                  <a:ext uri="{0D108BD9-81ED-4DB2-BD59-A6C34878D82A}">
                    <a16:rowId xmlns:a16="http://schemas.microsoft.com/office/drawing/2014/main" val="3697656204"/>
                  </a:ext>
                </a:extLst>
              </a:tr>
              <a:tr h="216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a:solidFill>
                            <a:schemeClr val="dk1"/>
                          </a:solidFill>
                          <a:latin typeface="Calibri" panose="020F0502020204030204" pitchFamily="34" charset="0"/>
                          <a:ea typeface="+mn-ea"/>
                          <a:cs typeface="+mn-cs"/>
                        </a:rPr>
                        <a:t>Oslo Børs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a:solidFill>
                            <a:schemeClr val="dk1"/>
                          </a:solidFill>
                          <a:latin typeface="Calibri" panose="020F0502020204030204" pitchFamily="34" charset="0"/>
                          <a:ea typeface="+mn-ea"/>
                          <a:cs typeface="+mn-cs"/>
                        </a:rPr>
                        <a:t>Norwegian Krone</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a:solidFill>
                            <a:schemeClr val="dk1"/>
                          </a:solidFill>
                          <a:latin typeface="Calibri" panose="020F0502020204030204" pitchFamily="34" charset="0"/>
                          <a:ea typeface="+mn-ea"/>
                          <a:cs typeface="+mn-cs"/>
                        </a:rPr>
                        <a:t>1,729,085.5</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a:solidFill>
                            <a:schemeClr val="dk1"/>
                          </a:solidFill>
                          <a:latin typeface="Calibri" panose="020F0502020204030204" pitchFamily="34" charset="0"/>
                          <a:ea typeface="+mn-ea"/>
                          <a:cs typeface="+mn-cs"/>
                        </a:rPr>
                        <a:t>207,140.6</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sz="1000" b="1" i="0" u="none" strike="noStrike" kern="1200" baseline="0" dirty="0">
                          <a:solidFill>
                            <a:schemeClr val="dk1"/>
                          </a:solidFill>
                          <a:latin typeface="Calibri" panose="020F0502020204030204" pitchFamily="34" charset="0"/>
                          <a:ea typeface="+mn-ea"/>
                          <a:cs typeface="+mn-cs"/>
                        </a:rPr>
                        <a:t>−11.6%</a:t>
                      </a:r>
                      <a:endParaRPr lang="en-IN" sz="1000" b="0" i="0" u="none" strike="noStrike" kern="1200" baseline="0" dirty="0">
                        <a:solidFill>
                          <a:schemeClr val="dk1"/>
                        </a:solidFill>
                        <a:latin typeface="Calibri" panose="020F0502020204030204" pitchFamily="34" charset="0"/>
                        <a:ea typeface="+mn-ea"/>
                        <a:cs typeface="+mn-cs"/>
                      </a:endParaRPr>
                    </a:p>
                  </a:txBody>
                  <a:tcPr/>
                </a:tc>
                <a:tc>
                  <a:txBody>
                    <a:bodyPr/>
                    <a:lstStyle/>
                    <a:p>
                      <a:pPr algn="r"/>
                      <a:r>
                        <a:rPr lang="en-IN" sz="1000" b="1" i="0" u="none" strike="noStrike" kern="1200" baseline="0" dirty="0">
                          <a:solidFill>
                            <a:schemeClr val="dk1"/>
                          </a:solidFill>
                          <a:latin typeface="Calibri" panose="020F0502020204030204" pitchFamily="34" charset="0"/>
                          <a:ea typeface="+mn-ea"/>
                          <a:cs typeface="+mn-cs"/>
                        </a:rPr>
                        <a:t>−5.3%</a:t>
                      </a:r>
                      <a:endParaRPr lang="en-IN" sz="1000" dirty="0">
                        <a:latin typeface="Calibri" panose="020F0502020204030204" pitchFamily="34" charset="0"/>
                      </a:endParaRPr>
                    </a:p>
                  </a:txBody>
                  <a:tcPr/>
                </a:tc>
                <a:extLst>
                  <a:ext uri="{0D108BD9-81ED-4DB2-BD59-A6C34878D82A}">
                    <a16:rowId xmlns:a16="http://schemas.microsoft.com/office/drawing/2014/main" val="1587927878"/>
                  </a:ext>
                </a:extLst>
              </a:tr>
              <a:tr h="216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a:solidFill>
                            <a:schemeClr val="dk1"/>
                          </a:solidFill>
                          <a:latin typeface="Calibri" panose="020F0502020204030204" pitchFamily="34" charset="0"/>
                          <a:ea typeface="+mn-ea"/>
                          <a:cs typeface="+mn-cs"/>
                        </a:rPr>
                        <a:t>Tel Aviv SE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a:solidFill>
                            <a:schemeClr val="dk1"/>
                          </a:solidFill>
                          <a:latin typeface="Calibri" panose="020F0502020204030204" pitchFamily="34" charset="0"/>
                          <a:ea typeface="+mn-ea"/>
                          <a:cs typeface="+mn-cs"/>
                        </a:rPr>
                        <a:t>Israeli new sheqel</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a:solidFill>
                            <a:schemeClr val="dk1"/>
                          </a:solidFill>
                          <a:latin typeface="Calibri" panose="020F0502020204030204" pitchFamily="34" charset="0"/>
                          <a:ea typeface="+mn-ea"/>
                          <a:cs typeface="+mn-cs"/>
                        </a:rPr>
                        <a:t>852,286.0</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a:solidFill>
                            <a:schemeClr val="dk1"/>
                          </a:solidFill>
                          <a:latin typeface="Calibri" panose="020F0502020204030204" pitchFamily="34" charset="0"/>
                          <a:ea typeface="+mn-ea"/>
                          <a:cs typeface="+mn-cs"/>
                        </a:rPr>
                        <a:t>221,637.8</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sz="1000" b="1" i="0" u="none" strike="noStrike" kern="1200" baseline="0" dirty="0">
                          <a:solidFill>
                            <a:schemeClr val="dk1"/>
                          </a:solidFill>
                          <a:latin typeface="Calibri" panose="020F0502020204030204" pitchFamily="34" charset="0"/>
                          <a:ea typeface="+mn-ea"/>
                          <a:cs typeface="+mn-cs"/>
                        </a:rPr>
                        <a:t>−2.0%</a:t>
                      </a:r>
                      <a:endParaRPr lang="en-IN" sz="1000" b="0" i="0" u="none" strike="noStrike" kern="1200" baseline="0" dirty="0">
                        <a:solidFill>
                          <a:schemeClr val="dk1"/>
                        </a:solidFill>
                        <a:latin typeface="Calibri" panose="020F0502020204030204" pitchFamily="34" charset="0"/>
                        <a:ea typeface="+mn-ea"/>
                        <a:cs typeface="+mn-cs"/>
                      </a:endParaRPr>
                    </a:p>
                  </a:txBody>
                  <a:tcPr/>
                </a:tc>
                <a:tc>
                  <a:txBody>
                    <a:bodyPr/>
                    <a:lstStyle/>
                    <a:p>
                      <a:pPr algn="r"/>
                      <a:r>
                        <a:rPr lang="en-IN" sz="1000" b="1" i="0" u="none" strike="noStrike" kern="1200" baseline="0" dirty="0">
                          <a:solidFill>
                            <a:schemeClr val="dk1"/>
                          </a:solidFill>
                          <a:latin typeface="Calibri" panose="020F0502020204030204" pitchFamily="34" charset="0"/>
                          <a:ea typeface="+mn-ea"/>
                          <a:cs typeface="+mn-cs"/>
                        </a:rPr>
                        <a:t>−2.6%</a:t>
                      </a:r>
                      <a:endParaRPr lang="en-IN" sz="1000" dirty="0">
                        <a:latin typeface="Calibri" panose="020F0502020204030204" pitchFamily="34" charset="0"/>
                      </a:endParaRPr>
                    </a:p>
                  </a:txBody>
                  <a:tcPr/>
                </a:tc>
                <a:extLst>
                  <a:ext uri="{0D108BD9-81ED-4DB2-BD59-A6C34878D82A}">
                    <a16:rowId xmlns:a16="http://schemas.microsoft.com/office/drawing/2014/main" val="3515620102"/>
                  </a:ext>
                </a:extLst>
              </a:tr>
              <a:tr h="216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a:solidFill>
                            <a:schemeClr val="dk1"/>
                          </a:solidFill>
                          <a:latin typeface="Calibri" panose="020F0502020204030204" pitchFamily="34" charset="0"/>
                          <a:ea typeface="+mn-ea"/>
                          <a:cs typeface="+mn-cs"/>
                        </a:rPr>
                        <a:t>Wiener Börse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a:solidFill>
                            <a:schemeClr val="dk1"/>
                          </a:solidFill>
                          <a:latin typeface="Calibri" panose="020F0502020204030204" pitchFamily="34" charset="0"/>
                          <a:ea typeface="+mn-ea"/>
                          <a:cs typeface="+mn-cs"/>
                        </a:rPr>
                        <a:t>Euro</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a:solidFill>
                            <a:schemeClr val="dk1"/>
                          </a:solidFill>
                          <a:latin typeface="Calibri" panose="020F0502020204030204" pitchFamily="34" charset="0"/>
                          <a:ea typeface="+mn-ea"/>
                          <a:cs typeface="+mn-cs"/>
                        </a:rPr>
                        <a:t>84,699.2</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a:solidFill>
                            <a:schemeClr val="dk1"/>
                          </a:solidFill>
                          <a:latin typeface="Calibri" panose="020F0502020204030204" pitchFamily="34" charset="0"/>
                          <a:ea typeface="+mn-ea"/>
                          <a:cs typeface="+mn-cs"/>
                        </a:rPr>
                        <a:t>94,225.4</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sz="1000" b="1" i="0" u="none" strike="noStrike" kern="1200" baseline="0" dirty="0">
                          <a:solidFill>
                            <a:schemeClr val="dk1"/>
                          </a:solidFill>
                          <a:latin typeface="Calibri" panose="020F0502020204030204" pitchFamily="34" charset="0"/>
                          <a:ea typeface="+mn-ea"/>
                          <a:cs typeface="+mn-cs"/>
                        </a:rPr>
                        <a:t>−6.3%</a:t>
                      </a:r>
                      <a:endParaRPr lang="en-IN" sz="1000" b="0" i="0" u="none" strike="noStrike" kern="1200" baseline="0" dirty="0">
                        <a:solidFill>
                          <a:schemeClr val="dk1"/>
                        </a:solidFill>
                        <a:latin typeface="Calibri" panose="020F0502020204030204" pitchFamily="34" charset="0"/>
                        <a:ea typeface="+mn-ea"/>
                        <a:cs typeface="+mn-cs"/>
                      </a:endParaRPr>
                    </a:p>
                  </a:txBody>
                  <a:tcPr/>
                </a:tc>
                <a:tc>
                  <a:txBody>
                    <a:bodyPr/>
                    <a:lstStyle/>
                    <a:p>
                      <a:pPr algn="r"/>
                      <a:r>
                        <a:rPr lang="en-IN" sz="1000" b="1" i="0" u="none" strike="noStrike" kern="1200" baseline="0" dirty="0">
                          <a:solidFill>
                            <a:schemeClr val="dk1"/>
                          </a:solidFill>
                          <a:latin typeface="Calibri" panose="020F0502020204030204" pitchFamily="34" charset="0"/>
                          <a:ea typeface="+mn-ea"/>
                          <a:cs typeface="+mn-cs"/>
                        </a:rPr>
                        <a:t>−8.0%</a:t>
                      </a:r>
                      <a:endParaRPr lang="en-IN" sz="1000" dirty="0">
                        <a:latin typeface="Calibri" panose="020F0502020204030204" pitchFamily="34" charset="0"/>
                      </a:endParaRPr>
                    </a:p>
                  </a:txBody>
                  <a:tcPr/>
                </a:tc>
                <a:extLst>
                  <a:ext uri="{0D108BD9-81ED-4DB2-BD59-A6C34878D82A}">
                    <a16:rowId xmlns:a16="http://schemas.microsoft.com/office/drawing/2014/main" val="4215793451"/>
                  </a:ext>
                </a:extLst>
              </a:tr>
            </a:tbl>
          </a:graphicData>
        </a:graphic>
      </p:graphicFrame>
      <p:sp>
        <p:nvSpPr>
          <p:cNvPr id="7" name="Slide Number Placeholder 6"/>
          <p:cNvSpPr>
            <a:spLocks noGrp="1"/>
          </p:cNvSpPr>
          <p:nvPr>
            <p:ph type="sldNum" sz="quarter" idx="12"/>
          </p:nvPr>
        </p:nvSpPr>
        <p:spPr/>
        <p:txBody>
          <a:bodyPr/>
          <a:lstStyle/>
          <a:p>
            <a:pPr>
              <a:defRPr/>
            </a:pPr>
            <a:r>
              <a:rPr lang="en-US" altLang="en-US" dirty="0"/>
              <a:t>8-</a:t>
            </a:r>
            <a:fld id="{4773FF61-F4E9-4123-B6AF-201BC82A0194}" type="slidenum">
              <a:rPr lang="en-US" altLang="en-US" smtClean="0"/>
              <a:pPr>
                <a:defRPr/>
              </a:pPr>
              <a:t>34</a:t>
            </a:fld>
            <a:endParaRPr lang="en-US" altLang="en-US" dirty="0"/>
          </a:p>
        </p:txBody>
      </p:sp>
    </p:spTree>
    <p:extLst>
      <p:ext uri="{BB962C8B-B14F-4D97-AF65-F5344CB8AC3E}">
        <p14:creationId xmlns:p14="http://schemas.microsoft.com/office/powerpoint/2010/main" val="23103271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551"/>
            <a:ext cx="7543800" cy="884775"/>
          </a:xfrm>
        </p:spPr>
        <p:txBody>
          <a:bodyPr anchor="ctr"/>
          <a:lstStyle/>
          <a:p>
            <a:r>
              <a:rPr lang="en-US" sz="3600" dirty="0"/>
              <a:t>Capital Asset Pricing Model</a:t>
            </a:r>
            <a:endParaRPr lang="en-IN" sz="3500" dirty="0"/>
          </a:p>
        </p:txBody>
      </p:sp>
      <p:sp>
        <p:nvSpPr>
          <p:cNvPr id="3" name="Content Placeholder 2"/>
          <p:cNvSpPr>
            <a:spLocks noGrp="1"/>
          </p:cNvSpPr>
          <p:nvPr>
            <p:ph idx="1"/>
          </p:nvPr>
        </p:nvSpPr>
        <p:spPr>
          <a:xfrm>
            <a:off x="457200" y="1719263"/>
            <a:ext cx="8229600" cy="2800782"/>
          </a:xfrm>
        </p:spPr>
        <p:txBody>
          <a:bodyPr/>
          <a:lstStyle/>
          <a:p>
            <a:pPr marL="0" indent="0">
              <a:buNone/>
            </a:pPr>
            <a:r>
              <a:rPr lang="en-US" dirty="0"/>
              <a:t>C</a:t>
            </a:r>
            <a:r>
              <a:rPr lang="en-US" sz="100" dirty="0"/>
              <a:t> </a:t>
            </a:r>
            <a:r>
              <a:rPr lang="en-US" dirty="0"/>
              <a:t>A</a:t>
            </a:r>
            <a:r>
              <a:rPr lang="en-US" sz="100" dirty="0"/>
              <a:t> </a:t>
            </a:r>
            <a:r>
              <a:rPr lang="en-US" dirty="0"/>
              <a:t>P</a:t>
            </a:r>
            <a:r>
              <a:rPr lang="en-US" sz="100" dirty="0"/>
              <a:t> </a:t>
            </a:r>
            <a:r>
              <a:rPr lang="en-US" dirty="0"/>
              <a:t>M.</a:t>
            </a:r>
          </a:p>
          <a:p>
            <a:pPr marL="292608" lvl="1" indent="-292608">
              <a:spcBef>
                <a:spcPts val="1000"/>
              </a:spcBef>
              <a:buSzPct val="100000"/>
            </a:pPr>
            <a:r>
              <a:rPr lang="en-US" dirty="0"/>
              <a:t>A model that predicts the relationship between the risk and equilibrium required returns on risky assets.</a:t>
            </a:r>
          </a:p>
          <a:p>
            <a:pPr marL="292608" lvl="1" indent="-292608">
              <a:spcBef>
                <a:spcPts val="1000"/>
              </a:spcBef>
              <a:buSzPct val="100000"/>
            </a:pPr>
            <a:r>
              <a:rPr lang="en-US" dirty="0"/>
              <a:t>Built on the theory that the appropriate risk premium on an asset will be determined by its contribution to the risk of an investor’s overall portfolio.</a:t>
            </a:r>
          </a:p>
        </p:txBody>
      </p:sp>
      <p:sp>
        <p:nvSpPr>
          <p:cNvPr id="7" name="Slide Number Placeholder 6"/>
          <p:cNvSpPr>
            <a:spLocks noGrp="1"/>
          </p:cNvSpPr>
          <p:nvPr>
            <p:ph type="sldNum" sz="quarter" idx="12"/>
          </p:nvPr>
        </p:nvSpPr>
        <p:spPr/>
        <p:txBody>
          <a:bodyPr/>
          <a:lstStyle/>
          <a:p>
            <a:pPr>
              <a:defRPr/>
            </a:pPr>
            <a:r>
              <a:rPr lang="en-US" altLang="en-US" dirty="0"/>
              <a:t>8-</a:t>
            </a:r>
            <a:fld id="{4773FF61-F4E9-4123-B6AF-201BC82A0194}" type="slidenum">
              <a:rPr lang="en-US" altLang="en-US" smtClean="0"/>
              <a:pPr>
                <a:defRPr/>
              </a:pPr>
              <a:t>35</a:t>
            </a:fld>
            <a:endParaRPr lang="en-US" altLang="en-US" dirty="0"/>
          </a:p>
        </p:txBody>
      </p:sp>
    </p:spTree>
    <p:extLst>
      <p:ext uri="{BB962C8B-B14F-4D97-AF65-F5344CB8AC3E}">
        <p14:creationId xmlns:p14="http://schemas.microsoft.com/office/powerpoint/2010/main" val="40635415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551"/>
            <a:ext cx="7543800" cy="884775"/>
          </a:xfrm>
        </p:spPr>
        <p:txBody>
          <a:bodyPr anchor="ctr"/>
          <a:lstStyle/>
          <a:p>
            <a:r>
              <a:rPr lang="en-US" sz="3600" dirty="0"/>
              <a:t>Event Study Tests</a:t>
            </a:r>
            <a:endParaRPr lang="en-IN" sz="3500" dirty="0"/>
          </a:p>
        </p:txBody>
      </p:sp>
      <p:sp>
        <p:nvSpPr>
          <p:cNvPr id="3" name="Content Placeholder 2"/>
          <p:cNvSpPr>
            <a:spLocks noGrp="1"/>
          </p:cNvSpPr>
          <p:nvPr>
            <p:ph idx="1"/>
          </p:nvPr>
        </p:nvSpPr>
        <p:spPr>
          <a:xfrm>
            <a:off x="457200" y="1719263"/>
            <a:ext cx="8229600" cy="3247592"/>
          </a:xfrm>
        </p:spPr>
        <p:txBody>
          <a:bodyPr/>
          <a:lstStyle/>
          <a:p>
            <a:pPr marL="0" indent="0">
              <a:buNone/>
            </a:pPr>
            <a:r>
              <a:rPr lang="en-US" dirty="0"/>
              <a:t>Marked model.</a:t>
            </a:r>
          </a:p>
          <a:p>
            <a:pPr marL="292608" lvl="1" indent="-292608">
              <a:spcBef>
                <a:spcPts val="1000"/>
              </a:spcBef>
              <a:buSzPct val="100000"/>
            </a:pPr>
            <a:r>
              <a:rPr lang="en-US" dirty="0"/>
              <a:t>Used by event studies to identify the normal relationship between a stock’s return and the market’s return using a period of time prior to a news release (Example: the year prior).</a:t>
            </a:r>
          </a:p>
          <a:p>
            <a:pPr marL="292608" lvl="1" indent="-292608">
              <a:spcBef>
                <a:spcPts val="1000"/>
              </a:spcBef>
              <a:buSzPct val="100000"/>
            </a:pPr>
            <a:r>
              <a:rPr lang="en-US" dirty="0"/>
              <a:t>Represented as an ordinary least squares regression equation.</a:t>
            </a:r>
          </a:p>
        </p:txBody>
      </p:sp>
      <p:sp>
        <p:nvSpPr>
          <p:cNvPr id="7" name="Slide Number Placeholder 6"/>
          <p:cNvSpPr>
            <a:spLocks noGrp="1"/>
          </p:cNvSpPr>
          <p:nvPr>
            <p:ph type="sldNum" sz="quarter" idx="12"/>
          </p:nvPr>
        </p:nvSpPr>
        <p:spPr/>
        <p:txBody>
          <a:bodyPr/>
          <a:lstStyle/>
          <a:p>
            <a:pPr>
              <a:defRPr/>
            </a:pPr>
            <a:r>
              <a:rPr lang="en-US" altLang="en-US" dirty="0"/>
              <a:t>8-</a:t>
            </a:r>
            <a:fld id="{4773FF61-F4E9-4123-B6AF-201BC82A0194}" type="slidenum">
              <a:rPr lang="en-US" altLang="en-US" smtClean="0"/>
              <a:pPr>
                <a:defRPr/>
              </a:pPr>
              <a:t>36</a:t>
            </a:fld>
            <a:endParaRPr lang="en-US" altLang="en-US" dirty="0"/>
          </a:p>
        </p:txBody>
      </p:sp>
    </p:spTree>
    <p:extLst>
      <p:ext uri="{BB962C8B-B14F-4D97-AF65-F5344CB8AC3E}">
        <p14:creationId xmlns:p14="http://schemas.microsoft.com/office/powerpoint/2010/main" val="2660755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551"/>
            <a:ext cx="7543800" cy="884775"/>
          </a:xfrm>
        </p:spPr>
        <p:txBody>
          <a:bodyPr anchor="ctr"/>
          <a:lstStyle/>
          <a:p>
            <a:pPr algn="ctr"/>
            <a:r>
              <a:rPr lang="en-US" sz="3500" dirty="0"/>
              <a:t>Circuit-Breaker Levels </a:t>
            </a:r>
            <a:r>
              <a:rPr lang="en-US" altLang="en-US" sz="3500" dirty="0"/>
              <a:t>Long Description</a:t>
            </a:r>
            <a:endParaRPr lang="en-IN" sz="3500" dirty="0"/>
          </a:p>
        </p:txBody>
      </p:sp>
      <p:sp>
        <p:nvSpPr>
          <p:cNvPr id="5" name="Content Placeholder 4"/>
          <p:cNvSpPr>
            <a:spLocks noGrp="1"/>
          </p:cNvSpPr>
          <p:nvPr>
            <p:ph idx="1"/>
          </p:nvPr>
        </p:nvSpPr>
        <p:spPr>
          <a:xfrm>
            <a:off x="457200" y="1709638"/>
            <a:ext cx="8229600" cy="2227362"/>
          </a:xfrm>
        </p:spPr>
        <p:txBody>
          <a:bodyPr anchor="t"/>
          <a:lstStyle/>
          <a:p>
            <a:pPr marL="0" indent="0">
              <a:spcBef>
                <a:spcPts val="1000"/>
              </a:spcBef>
              <a:buNone/>
            </a:pPr>
            <a:r>
              <a:rPr lang="en-IN" sz="2800" dirty="0"/>
              <a:t>In the event of a 7% decline in the S&amp;P before 3:25 p.m. there is a 15-minute halt. After 3:25 p.m. there is no halt. In the event of a 13% decline in the S&amp;P before 3:25 p.m. there is a 15-minute halt. After 3:25 p.m. there is no halt.</a:t>
            </a:r>
          </a:p>
        </p:txBody>
      </p:sp>
      <p:sp>
        <p:nvSpPr>
          <p:cNvPr id="7" name="Content Placeholder 6"/>
          <p:cNvSpPr>
            <a:spLocks noGrp="1"/>
          </p:cNvSpPr>
          <p:nvPr>
            <p:ph idx="14"/>
          </p:nvPr>
        </p:nvSpPr>
        <p:spPr>
          <a:xfrm>
            <a:off x="3407831" y="6210831"/>
            <a:ext cx="2142069" cy="189969"/>
          </a:xfrm>
        </p:spPr>
        <p:txBody>
          <a:bodyPr/>
          <a:lstStyle/>
          <a:p>
            <a:pPr marL="0" indent="0">
              <a:buNone/>
            </a:pPr>
            <a:r>
              <a:rPr lang="en-IN" sz="900" dirty="0">
                <a:hlinkClick r:id="rId2" action="ppaction://hlinksldjump"/>
              </a:rPr>
              <a:t>Return to slide containing original image.</a:t>
            </a:r>
          </a:p>
        </p:txBody>
      </p:sp>
      <p:sp>
        <p:nvSpPr>
          <p:cNvPr id="3" name="Slide Number Placeholder 2"/>
          <p:cNvSpPr>
            <a:spLocks noGrp="1"/>
          </p:cNvSpPr>
          <p:nvPr>
            <p:ph type="sldNum" sz="quarter" idx="12"/>
          </p:nvPr>
        </p:nvSpPr>
        <p:spPr/>
        <p:txBody>
          <a:bodyPr/>
          <a:lstStyle/>
          <a:p>
            <a:pPr>
              <a:defRPr/>
            </a:pPr>
            <a:r>
              <a:rPr lang="en-US" altLang="en-US" dirty="0"/>
              <a:t>8-</a:t>
            </a:r>
            <a:fld id="{4773FF61-F4E9-4123-B6AF-201BC82A0194}" type="slidenum">
              <a:rPr lang="en-US" altLang="en-US" smtClean="0"/>
              <a:pPr>
                <a:defRPr/>
              </a:pPr>
              <a:t>37</a:t>
            </a:fld>
            <a:endParaRPr lang="en-US" altLang="en-US" dirty="0"/>
          </a:p>
        </p:txBody>
      </p:sp>
    </p:spTree>
    <p:extLst>
      <p:ext uri="{BB962C8B-B14F-4D97-AF65-F5344CB8AC3E}">
        <p14:creationId xmlns:p14="http://schemas.microsoft.com/office/powerpoint/2010/main" val="15539680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dirty="0"/>
              <a:t>Purchase of a Stock on the N</a:t>
            </a:r>
            <a:r>
              <a:rPr lang="en-US" sz="200" dirty="0"/>
              <a:t> </a:t>
            </a:r>
            <a:r>
              <a:rPr lang="en-US" sz="4000" dirty="0"/>
              <a:t>Y</a:t>
            </a:r>
            <a:r>
              <a:rPr lang="en-US" sz="200" dirty="0"/>
              <a:t> </a:t>
            </a:r>
            <a:r>
              <a:rPr lang="en-US" sz="4000" dirty="0"/>
              <a:t>S</a:t>
            </a:r>
            <a:r>
              <a:rPr lang="en-US" sz="200" dirty="0"/>
              <a:t> </a:t>
            </a:r>
            <a:r>
              <a:rPr lang="en-US" sz="4000" dirty="0"/>
              <a:t>E Long Description</a:t>
            </a:r>
            <a:endParaRPr lang="en-IN" dirty="0"/>
          </a:p>
        </p:txBody>
      </p:sp>
      <p:sp>
        <p:nvSpPr>
          <p:cNvPr id="4" name="Content Placeholder 3"/>
          <p:cNvSpPr>
            <a:spLocks noGrp="1"/>
          </p:cNvSpPr>
          <p:nvPr>
            <p:ph idx="1"/>
          </p:nvPr>
        </p:nvSpPr>
        <p:spPr>
          <a:xfrm>
            <a:off x="457200" y="1719262"/>
            <a:ext cx="8229600" cy="2547937"/>
          </a:xfrm>
        </p:spPr>
        <p:txBody>
          <a:bodyPr/>
          <a:lstStyle/>
          <a:p>
            <a:pPr marL="0" indent="0">
              <a:buNone/>
            </a:pPr>
            <a:r>
              <a:rPr lang="en-IN" sz="2800" dirty="0"/>
              <a:t>The investor submits a buy order for shares using cash through the broker (Wells Fargo), who gives cash to the commission or floor broker, who then exchanges with the market maker or other floor broker. The shares flow back through to the investor.</a:t>
            </a:r>
          </a:p>
        </p:txBody>
      </p:sp>
      <p:sp>
        <p:nvSpPr>
          <p:cNvPr id="7" name="Content Placeholder 6"/>
          <p:cNvSpPr>
            <a:spLocks noGrp="1"/>
          </p:cNvSpPr>
          <p:nvPr>
            <p:ph idx="14"/>
          </p:nvPr>
        </p:nvSpPr>
        <p:spPr>
          <a:xfrm>
            <a:off x="3407831" y="6210831"/>
            <a:ext cx="2142069" cy="189969"/>
          </a:xfrm>
        </p:spPr>
        <p:txBody>
          <a:bodyPr/>
          <a:lstStyle/>
          <a:p>
            <a:pPr marL="0" indent="0">
              <a:buNone/>
            </a:pPr>
            <a:r>
              <a:rPr lang="en-IN" sz="900" dirty="0">
                <a:hlinkClick r:id="rId2" action="ppaction://hlinksldjump"/>
              </a:rPr>
              <a:t>Return to slide containing original image.</a:t>
            </a:r>
          </a:p>
        </p:txBody>
      </p:sp>
      <p:sp>
        <p:nvSpPr>
          <p:cNvPr id="3" name="Slide Number Placeholder 2"/>
          <p:cNvSpPr>
            <a:spLocks noGrp="1"/>
          </p:cNvSpPr>
          <p:nvPr>
            <p:ph type="sldNum" sz="quarter" idx="12"/>
          </p:nvPr>
        </p:nvSpPr>
        <p:spPr/>
        <p:txBody>
          <a:bodyPr/>
          <a:lstStyle/>
          <a:p>
            <a:pPr>
              <a:defRPr/>
            </a:pPr>
            <a:r>
              <a:rPr lang="en-US" altLang="en-US" dirty="0"/>
              <a:t>8-</a:t>
            </a:r>
            <a:fld id="{4773FF61-F4E9-4123-B6AF-201BC82A0194}" type="slidenum">
              <a:rPr lang="en-US" altLang="en-US" smtClean="0"/>
              <a:pPr>
                <a:defRPr/>
              </a:pPr>
              <a:t>38</a:t>
            </a:fld>
            <a:endParaRPr lang="en-US" altLang="en-US" dirty="0"/>
          </a:p>
        </p:txBody>
      </p:sp>
    </p:spTree>
    <p:extLst>
      <p:ext uri="{BB962C8B-B14F-4D97-AF65-F5344CB8AC3E}">
        <p14:creationId xmlns:p14="http://schemas.microsoft.com/office/powerpoint/2010/main" val="4504963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dirty="0"/>
              <a:t>Stock Market Quote Example Long Description</a:t>
            </a:r>
            <a:endParaRPr lang="en-IN" dirty="0"/>
          </a:p>
        </p:txBody>
      </p:sp>
      <p:sp>
        <p:nvSpPr>
          <p:cNvPr id="4" name="Content Placeholder 3"/>
          <p:cNvSpPr>
            <a:spLocks noGrp="1"/>
          </p:cNvSpPr>
          <p:nvPr>
            <p:ph idx="1"/>
          </p:nvPr>
        </p:nvSpPr>
        <p:spPr>
          <a:xfrm>
            <a:off x="457200" y="1719263"/>
            <a:ext cx="8229600" cy="2351292"/>
          </a:xfrm>
        </p:spPr>
        <p:txBody>
          <a:bodyPr/>
          <a:lstStyle/>
          <a:p>
            <a:pPr marL="0" indent="0">
              <a:buNone/>
            </a:pPr>
            <a:r>
              <a:rPr lang="en-IN" sz="2800" dirty="0"/>
              <a:t>The information provided in the columns are the name, symbol, open, high, low, close, net change, percent change, volume, 52 week high, 52 week low, dividend, yield, P/E, and year to date percent change.</a:t>
            </a:r>
          </a:p>
        </p:txBody>
      </p:sp>
      <p:sp>
        <p:nvSpPr>
          <p:cNvPr id="7" name="Content Placeholder 6"/>
          <p:cNvSpPr>
            <a:spLocks noGrp="1"/>
          </p:cNvSpPr>
          <p:nvPr>
            <p:ph idx="14"/>
          </p:nvPr>
        </p:nvSpPr>
        <p:spPr>
          <a:xfrm>
            <a:off x="3407831" y="6210831"/>
            <a:ext cx="2142069" cy="189969"/>
          </a:xfrm>
        </p:spPr>
        <p:txBody>
          <a:bodyPr/>
          <a:lstStyle/>
          <a:p>
            <a:pPr marL="0" indent="0">
              <a:buNone/>
            </a:pPr>
            <a:r>
              <a:rPr lang="en-IN" sz="900" dirty="0">
                <a:hlinkClick r:id="rId2" action="ppaction://hlinksldjump"/>
              </a:rPr>
              <a:t>Return to slide containing original image.</a:t>
            </a:r>
            <a:endParaRPr lang="en-IN" sz="900" dirty="0">
              <a:hlinkClick r:id="rId3" action="ppaction://hlinksldjump"/>
            </a:endParaRPr>
          </a:p>
        </p:txBody>
      </p:sp>
      <p:sp>
        <p:nvSpPr>
          <p:cNvPr id="3" name="Slide Number Placeholder 2"/>
          <p:cNvSpPr>
            <a:spLocks noGrp="1"/>
          </p:cNvSpPr>
          <p:nvPr>
            <p:ph type="sldNum" sz="quarter" idx="12"/>
          </p:nvPr>
        </p:nvSpPr>
        <p:spPr/>
        <p:txBody>
          <a:bodyPr/>
          <a:lstStyle/>
          <a:p>
            <a:pPr>
              <a:defRPr/>
            </a:pPr>
            <a:r>
              <a:rPr lang="en-US" altLang="en-US" dirty="0"/>
              <a:t>8-</a:t>
            </a:r>
            <a:fld id="{4773FF61-F4E9-4123-B6AF-201BC82A0194}" type="slidenum">
              <a:rPr lang="en-US" altLang="en-US" smtClean="0"/>
              <a:pPr>
                <a:defRPr/>
              </a:pPr>
              <a:t>39</a:t>
            </a:fld>
            <a:endParaRPr lang="en-US" altLang="en-US" dirty="0"/>
          </a:p>
        </p:txBody>
      </p:sp>
    </p:spTree>
    <p:extLst>
      <p:ext uri="{BB962C8B-B14F-4D97-AF65-F5344CB8AC3E}">
        <p14:creationId xmlns:p14="http://schemas.microsoft.com/office/powerpoint/2010/main" val="1475463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329"/>
            <a:ext cx="7543800" cy="731219"/>
          </a:xfrm>
        </p:spPr>
        <p:txBody>
          <a:bodyPr anchor="ctr"/>
          <a:lstStyle/>
          <a:p>
            <a:r>
              <a:rPr lang="en-US" sz="3500" dirty="0"/>
              <a:t>Common Stock Voting Rights</a:t>
            </a:r>
            <a:endParaRPr lang="en-IN" sz="3500" dirty="0"/>
          </a:p>
        </p:txBody>
      </p:sp>
      <p:sp>
        <p:nvSpPr>
          <p:cNvPr id="3" name="Content Placeholder 2"/>
          <p:cNvSpPr>
            <a:spLocks noGrp="1"/>
          </p:cNvSpPr>
          <p:nvPr>
            <p:ph idx="1"/>
          </p:nvPr>
        </p:nvSpPr>
        <p:spPr>
          <a:xfrm>
            <a:off x="457200" y="1719263"/>
            <a:ext cx="8229600" cy="1699346"/>
          </a:xfrm>
        </p:spPr>
        <p:txBody>
          <a:bodyPr/>
          <a:lstStyle/>
          <a:p>
            <a:pPr marL="0" indent="0" eaLnBrk="1" hangingPunct="1">
              <a:lnSpc>
                <a:spcPct val="90000"/>
              </a:lnSpc>
              <a:spcBef>
                <a:spcPts val="1000"/>
              </a:spcBef>
              <a:buSzPct val="100000"/>
              <a:buNone/>
            </a:pPr>
            <a:r>
              <a:rPr lang="en-US" altLang="en-US" sz="2200" b="1" dirty="0"/>
              <a:t>Dual-class firms</a:t>
            </a:r>
            <a:r>
              <a:rPr lang="en-US" altLang="en-US" sz="2200" dirty="0"/>
              <a:t> have two classes of common shares outstanding, with different voting rights assigned to each class.</a:t>
            </a:r>
          </a:p>
          <a:p>
            <a:pPr marL="0" indent="0" eaLnBrk="1" hangingPunct="1">
              <a:lnSpc>
                <a:spcPct val="90000"/>
              </a:lnSpc>
              <a:spcBef>
                <a:spcPts val="1000"/>
              </a:spcBef>
              <a:buSzPct val="100000"/>
              <a:buNone/>
            </a:pPr>
            <a:r>
              <a:rPr lang="en-US" altLang="en-US" sz="2200" dirty="0"/>
              <a:t>With </a:t>
            </a:r>
            <a:r>
              <a:rPr lang="en-US" altLang="en-US" sz="2200" b="1" dirty="0"/>
              <a:t>cumulative voting</a:t>
            </a:r>
            <a:r>
              <a:rPr lang="en-US" altLang="en-US" sz="2200" dirty="0"/>
              <a:t>, the number of votes assigned to each stockholder equals the number of shares held multiplied by the number of directors to be elected.</a:t>
            </a:r>
          </a:p>
        </p:txBody>
      </p:sp>
      <p:sp>
        <p:nvSpPr>
          <p:cNvPr id="7" name="Content Placeholder 2"/>
          <p:cNvSpPr>
            <a:spLocks noGrp="1"/>
          </p:cNvSpPr>
          <p:nvPr>
            <p:ph idx="1"/>
          </p:nvPr>
        </p:nvSpPr>
        <p:spPr>
          <a:xfrm>
            <a:off x="474848" y="3549081"/>
            <a:ext cx="8229600" cy="380653"/>
          </a:xfrm>
        </p:spPr>
        <p:txBody>
          <a:bodyPr/>
          <a:lstStyle/>
          <a:p>
            <a:pPr marL="292608" lvl="1" indent="-292608" eaLnBrk="1" hangingPunct="1">
              <a:lnSpc>
                <a:spcPct val="90000"/>
              </a:lnSpc>
              <a:spcBef>
                <a:spcPts val="1000"/>
              </a:spcBef>
              <a:buSzPct val="100000"/>
            </a:pPr>
            <a:r>
              <a:rPr lang="en-US" altLang="en-US" sz="2000" dirty="0"/>
              <a:t>The number of shares needed to elect </a:t>
            </a:r>
            <a:r>
              <a:rPr lang="en-US" altLang="en-US" sz="2000" b="1" i="1" dirty="0"/>
              <a:t>p</a:t>
            </a:r>
            <a:r>
              <a:rPr lang="en-US" altLang="en-US" sz="2000" dirty="0"/>
              <a:t> directors, </a:t>
            </a:r>
            <a:r>
              <a:rPr lang="en-US" altLang="en-US" sz="2000" b="1" i="1" dirty="0"/>
              <a:t>N</a:t>
            </a:r>
            <a:r>
              <a:rPr lang="en-US" altLang="en-US" sz="2000" b="1" i="1" baseline="-25000" dirty="0"/>
              <a:t>p</a:t>
            </a:r>
            <a:r>
              <a:rPr lang="en-US" altLang="en-US" sz="2000" dirty="0"/>
              <a:t>, is:</a:t>
            </a:r>
          </a:p>
        </p:txBody>
      </p:sp>
      <p:sp>
        <p:nvSpPr>
          <p:cNvPr id="9" name="Content Placeholder 2"/>
          <p:cNvSpPr>
            <a:spLocks noGrp="1"/>
          </p:cNvSpPr>
          <p:nvPr>
            <p:ph idx="1"/>
          </p:nvPr>
        </p:nvSpPr>
        <p:spPr>
          <a:xfrm>
            <a:off x="852054" y="4012990"/>
            <a:ext cx="7273637" cy="380653"/>
          </a:xfrm>
        </p:spPr>
        <p:txBody>
          <a:bodyPr/>
          <a:lstStyle/>
          <a:p>
            <a:pPr eaLnBrk="1" hangingPunct="1">
              <a:lnSpc>
                <a:spcPct val="90000"/>
              </a:lnSpc>
              <a:buNone/>
            </a:pPr>
            <a:r>
              <a:rPr lang="en-US" altLang="en-US" sz="2000" b="1" i="1" dirty="0"/>
              <a:t>N</a:t>
            </a:r>
            <a:r>
              <a:rPr lang="en-US" altLang="en-US" sz="2000" b="1" i="1" baseline="-25000" dirty="0"/>
              <a:t>p</a:t>
            </a:r>
            <a:r>
              <a:rPr lang="en-US" altLang="en-US" sz="2000" i="1" dirty="0"/>
              <a:t> = [(</a:t>
            </a:r>
            <a:r>
              <a:rPr lang="en-US" altLang="en-US" sz="2000" b="1" i="1" dirty="0"/>
              <a:t>p</a:t>
            </a:r>
            <a:r>
              <a:rPr lang="en-US" altLang="en-US" sz="2000" i="1" dirty="0"/>
              <a:t> x # of votes available) / (# of directors to be elected + 1)] +1</a:t>
            </a:r>
          </a:p>
        </p:txBody>
      </p:sp>
      <p:sp>
        <p:nvSpPr>
          <p:cNvPr id="10" name="Content Placeholder 2"/>
          <p:cNvSpPr>
            <a:spLocks noGrp="1"/>
          </p:cNvSpPr>
          <p:nvPr>
            <p:ph idx="1"/>
          </p:nvPr>
        </p:nvSpPr>
        <p:spPr>
          <a:xfrm>
            <a:off x="452394" y="4621286"/>
            <a:ext cx="8229600" cy="749618"/>
          </a:xfrm>
        </p:spPr>
        <p:txBody>
          <a:bodyPr/>
          <a:lstStyle/>
          <a:p>
            <a:pPr marL="292608" indent="-292608" eaLnBrk="1" hangingPunct="1">
              <a:lnSpc>
                <a:spcPct val="90000"/>
              </a:lnSpc>
              <a:spcBef>
                <a:spcPts val="24"/>
              </a:spcBef>
              <a:buSzPct val="100000"/>
            </a:pPr>
            <a:r>
              <a:rPr lang="en-US" altLang="en-US" sz="2200" dirty="0"/>
              <a:t>A </a:t>
            </a:r>
            <a:r>
              <a:rPr lang="en-US" altLang="en-US" sz="2200" b="1" dirty="0"/>
              <a:t>proxy vote </a:t>
            </a:r>
            <a:r>
              <a:rPr lang="en-US" altLang="en-US" sz="2200" dirty="0"/>
              <a:t>allows stockholders to vote by absentee ballot (Example: by internet or by mail).</a:t>
            </a:r>
          </a:p>
        </p:txBody>
      </p:sp>
      <p:sp>
        <p:nvSpPr>
          <p:cNvPr id="8" name="Slide Number Placeholder 7"/>
          <p:cNvSpPr>
            <a:spLocks noGrp="1"/>
          </p:cNvSpPr>
          <p:nvPr>
            <p:ph type="sldNum" sz="quarter" idx="12"/>
          </p:nvPr>
        </p:nvSpPr>
        <p:spPr/>
        <p:txBody>
          <a:bodyPr/>
          <a:lstStyle/>
          <a:p>
            <a:pPr>
              <a:defRPr/>
            </a:pPr>
            <a:r>
              <a:rPr lang="en-US" altLang="en-US" dirty="0"/>
              <a:t>8-</a:t>
            </a:r>
            <a:fld id="{4773FF61-F4E9-4123-B6AF-201BC82A0194}" type="slidenum">
              <a:rPr lang="en-US" altLang="en-US" smtClean="0"/>
              <a:pPr>
                <a:defRPr/>
              </a:pPr>
              <a:t>4</a:t>
            </a:fld>
            <a:endParaRPr lang="en-US" altLang="en-US" dirty="0"/>
          </a:p>
        </p:txBody>
      </p:sp>
    </p:spTree>
    <p:extLst>
      <p:ext uri="{BB962C8B-B14F-4D97-AF65-F5344CB8AC3E}">
        <p14:creationId xmlns:p14="http://schemas.microsoft.com/office/powerpoint/2010/main" val="4207665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a:t>Flash Trading Concluded Long Description</a:t>
            </a:r>
            <a:endParaRPr lang="en-IN" dirty="0"/>
          </a:p>
        </p:txBody>
      </p:sp>
      <p:sp>
        <p:nvSpPr>
          <p:cNvPr id="2" name="Content Placeholder 1"/>
          <p:cNvSpPr>
            <a:spLocks noGrp="1"/>
          </p:cNvSpPr>
          <p:nvPr>
            <p:ph idx="1"/>
          </p:nvPr>
        </p:nvSpPr>
        <p:spPr>
          <a:xfrm>
            <a:off x="457200" y="1719263"/>
            <a:ext cx="8229600" cy="3963782"/>
          </a:xfrm>
        </p:spPr>
        <p:txBody>
          <a:bodyPr/>
          <a:lstStyle/>
          <a:p>
            <a:pPr marL="0" indent="0">
              <a:buNone/>
            </a:pPr>
            <a:r>
              <a:rPr lang="en-IN" sz="2400" dirty="0"/>
              <a:t>Table showing the reference prices and percentage parameters for Tier I and Tier II securities. Tier I securities - S&amp;P 500, and Russell 1000 stocks, and selected ETPs. Less than $0.75 the percentage parameter is the lesser of $0.15 and 75%. Between $0.75 and $3, the percentage parameter is 20%. Greater than $3, the percentage parameter is 5%.</a:t>
            </a:r>
          </a:p>
          <a:p>
            <a:pPr marL="0" indent="0">
              <a:buNone/>
            </a:pPr>
            <a:r>
              <a:rPr lang="en-IN" sz="2400" dirty="0"/>
              <a:t>Tier II securities - all other stocks. Less than $0.75 the percentage parameter is the lesser of $0.15 and 75%. Between $0.75 and $3, the percentage parameter is 20%. Greater than $3, the percentage parameter is 10%.</a:t>
            </a:r>
          </a:p>
        </p:txBody>
      </p:sp>
      <p:sp>
        <p:nvSpPr>
          <p:cNvPr id="7" name="Content Placeholder 6"/>
          <p:cNvSpPr>
            <a:spLocks noGrp="1"/>
          </p:cNvSpPr>
          <p:nvPr>
            <p:ph idx="14"/>
          </p:nvPr>
        </p:nvSpPr>
        <p:spPr>
          <a:xfrm>
            <a:off x="3407831" y="6210831"/>
            <a:ext cx="2142069" cy="189969"/>
          </a:xfrm>
        </p:spPr>
        <p:txBody>
          <a:bodyPr/>
          <a:lstStyle/>
          <a:p>
            <a:pPr marL="0" indent="0">
              <a:buNone/>
            </a:pPr>
            <a:r>
              <a:rPr lang="en-IN" sz="900" dirty="0">
                <a:hlinkClick r:id="rId2" action="ppaction://hlinksldjump"/>
              </a:rPr>
              <a:t>Return to slide containing original image.</a:t>
            </a:r>
          </a:p>
        </p:txBody>
      </p:sp>
      <p:sp>
        <p:nvSpPr>
          <p:cNvPr id="3" name="Slide Number Placeholder 2"/>
          <p:cNvSpPr>
            <a:spLocks noGrp="1"/>
          </p:cNvSpPr>
          <p:nvPr>
            <p:ph type="sldNum" sz="quarter" idx="12"/>
          </p:nvPr>
        </p:nvSpPr>
        <p:spPr/>
        <p:txBody>
          <a:bodyPr/>
          <a:lstStyle/>
          <a:p>
            <a:pPr>
              <a:defRPr/>
            </a:pPr>
            <a:r>
              <a:rPr lang="en-US" altLang="en-US" dirty="0"/>
              <a:t>8-</a:t>
            </a:r>
            <a:fld id="{4773FF61-F4E9-4123-B6AF-201BC82A0194}" type="slidenum">
              <a:rPr lang="en-US" altLang="en-US" smtClean="0"/>
              <a:pPr>
                <a:defRPr/>
              </a:pPr>
              <a:t>40</a:t>
            </a:fld>
            <a:endParaRPr lang="en-US" altLang="en-US" dirty="0"/>
          </a:p>
        </p:txBody>
      </p:sp>
    </p:spTree>
    <p:extLst>
      <p:ext uri="{BB962C8B-B14F-4D97-AF65-F5344CB8AC3E}">
        <p14:creationId xmlns:p14="http://schemas.microsoft.com/office/powerpoint/2010/main" val="6959383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t>Holders of Corporate Stock Long Description</a:t>
            </a:r>
            <a:endParaRPr lang="en-IN" dirty="0"/>
          </a:p>
        </p:txBody>
      </p:sp>
      <p:sp>
        <p:nvSpPr>
          <p:cNvPr id="6" name="Content Placeholder 5"/>
          <p:cNvSpPr>
            <a:spLocks noGrp="1"/>
          </p:cNvSpPr>
          <p:nvPr>
            <p:ph idx="1"/>
          </p:nvPr>
        </p:nvSpPr>
        <p:spPr>
          <a:xfrm>
            <a:off x="457200" y="1719262"/>
            <a:ext cx="8229600" cy="2321795"/>
          </a:xfrm>
        </p:spPr>
        <p:txBody>
          <a:bodyPr/>
          <a:lstStyle/>
          <a:p>
            <a:pPr marL="0" indent="0">
              <a:buNone/>
            </a:pPr>
            <a:r>
              <a:rPr lang="en-IN" sz="2400" dirty="0"/>
              <a:t>The row values are: house hold sector, state and local governments, rest of the world, federal government, monetary authority, depository institutions, life insurance companies, property-casualty insurance companies, private pension funds, public pension funds, mutual funds, closed-end funds, exchange-traded funds, brokers and dealers, and finance companies.</a:t>
            </a:r>
          </a:p>
        </p:txBody>
      </p:sp>
      <p:sp>
        <p:nvSpPr>
          <p:cNvPr id="7" name="Content Placeholder 6"/>
          <p:cNvSpPr>
            <a:spLocks noGrp="1"/>
          </p:cNvSpPr>
          <p:nvPr>
            <p:ph idx="14"/>
          </p:nvPr>
        </p:nvSpPr>
        <p:spPr>
          <a:xfrm>
            <a:off x="3407831" y="6210831"/>
            <a:ext cx="2142069" cy="189969"/>
          </a:xfrm>
        </p:spPr>
        <p:txBody>
          <a:bodyPr/>
          <a:lstStyle/>
          <a:p>
            <a:pPr marL="0" indent="0">
              <a:buNone/>
            </a:pPr>
            <a:r>
              <a:rPr lang="en-IN" sz="900" dirty="0">
                <a:hlinkClick r:id="rId2" action="ppaction://hlinksldjump"/>
              </a:rPr>
              <a:t>Return to slide containing original image.</a:t>
            </a:r>
          </a:p>
        </p:txBody>
      </p:sp>
      <p:sp>
        <p:nvSpPr>
          <p:cNvPr id="3" name="Slide Number Placeholder 2"/>
          <p:cNvSpPr>
            <a:spLocks noGrp="1"/>
          </p:cNvSpPr>
          <p:nvPr>
            <p:ph type="sldNum" sz="quarter" idx="12"/>
          </p:nvPr>
        </p:nvSpPr>
        <p:spPr/>
        <p:txBody>
          <a:bodyPr/>
          <a:lstStyle/>
          <a:p>
            <a:pPr>
              <a:defRPr/>
            </a:pPr>
            <a:r>
              <a:rPr lang="en-US" altLang="en-US" dirty="0"/>
              <a:t>8-</a:t>
            </a:r>
            <a:fld id="{4773FF61-F4E9-4123-B6AF-201BC82A0194}" type="slidenum">
              <a:rPr lang="en-US" altLang="en-US" smtClean="0"/>
              <a:pPr>
                <a:defRPr/>
              </a:pPr>
              <a:t>41</a:t>
            </a:fld>
            <a:endParaRPr lang="en-US" altLang="en-US" dirty="0"/>
          </a:p>
        </p:txBody>
      </p:sp>
    </p:spTree>
    <p:extLst>
      <p:ext uri="{BB962C8B-B14F-4D97-AF65-F5344CB8AC3E}">
        <p14:creationId xmlns:p14="http://schemas.microsoft.com/office/powerpoint/2010/main" val="3593988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7566"/>
            <a:ext cx="7543800" cy="664745"/>
          </a:xfrm>
        </p:spPr>
        <p:txBody>
          <a:bodyPr anchor="ctr"/>
          <a:lstStyle/>
          <a:p>
            <a:r>
              <a:rPr lang="en-US" sz="3500" dirty="0"/>
              <a:t>Stock Returns</a:t>
            </a:r>
            <a:endParaRPr lang="en-IN" sz="3500" dirty="0"/>
          </a:p>
        </p:txBody>
      </p:sp>
      <p:sp>
        <p:nvSpPr>
          <p:cNvPr id="3" name="Content Placeholder 2"/>
          <p:cNvSpPr>
            <a:spLocks noGrp="1"/>
          </p:cNvSpPr>
          <p:nvPr>
            <p:ph idx="1"/>
          </p:nvPr>
        </p:nvSpPr>
        <p:spPr>
          <a:xfrm>
            <a:off x="457200" y="1719263"/>
            <a:ext cx="8229600" cy="691428"/>
          </a:xfrm>
        </p:spPr>
        <p:txBody>
          <a:bodyPr/>
          <a:lstStyle/>
          <a:p>
            <a:pPr marL="292608" indent="-292608" eaLnBrk="1" hangingPunct="1">
              <a:lnSpc>
                <a:spcPct val="90000"/>
              </a:lnSpc>
              <a:spcBef>
                <a:spcPts val="1000"/>
              </a:spcBef>
            </a:pPr>
            <a:r>
              <a:rPr lang="en-US" altLang="en-US" sz="2200" dirty="0"/>
              <a:t>The return on a stock over one period (</a:t>
            </a:r>
            <a:r>
              <a:rPr lang="en-US" altLang="en-US" sz="2200" b="1" i="1" dirty="0"/>
              <a:t>R</a:t>
            </a:r>
            <a:r>
              <a:rPr lang="en-US" altLang="en-US" sz="2200" b="1" i="1" baseline="-25000" dirty="0"/>
              <a:t>t</a:t>
            </a:r>
            <a:r>
              <a:rPr lang="en-US" altLang="en-US" sz="2200" dirty="0"/>
              <a:t>) can be divided into capital gains and dividend returns:</a:t>
            </a:r>
          </a:p>
        </p:txBody>
      </p:sp>
      <p:graphicFrame>
        <p:nvGraphicFramePr>
          <p:cNvPr id="4" name="Object 3"/>
          <p:cNvGraphicFramePr>
            <a:graphicFrameLocks noChangeAspect="1"/>
          </p:cNvGraphicFramePr>
          <p:nvPr>
            <p:extLst>
              <p:ext uri="{D42A27DB-BD31-4B8C-83A1-F6EECF244321}">
                <p14:modId xmlns:p14="http://schemas.microsoft.com/office/powerpoint/2010/main" val="1296440130"/>
              </p:ext>
            </p:extLst>
          </p:nvPr>
        </p:nvGraphicFramePr>
        <p:xfrm>
          <a:off x="3146775" y="2741965"/>
          <a:ext cx="2388436" cy="995176"/>
        </p:xfrm>
        <a:graphic>
          <a:graphicData uri="http://schemas.openxmlformats.org/presentationml/2006/ole">
            <mc:AlternateContent xmlns:mc="http://schemas.openxmlformats.org/markup-compatibility/2006">
              <mc:Choice xmlns:v="urn:schemas-microsoft-com:vml" Requires="v">
                <p:oleObj spid="_x0000_s53283" name="Equation" r:id="rId3" imgW="1066680" imgH="444240" progId="Equation.DSMT4">
                  <p:embed/>
                </p:oleObj>
              </mc:Choice>
              <mc:Fallback>
                <p:oleObj name="Equation" r:id="rId3" imgW="1066680" imgH="444240" progId="Equation.DSMT4">
                  <p:embed/>
                  <p:pic>
                    <p:nvPicPr>
                      <p:cNvPr id="0" name=""/>
                      <p:cNvPicPr/>
                      <p:nvPr/>
                    </p:nvPicPr>
                    <p:blipFill>
                      <a:blip r:embed="rId4"/>
                      <a:stretch>
                        <a:fillRect/>
                      </a:stretch>
                    </p:blipFill>
                    <p:spPr>
                      <a:xfrm>
                        <a:off x="3146775" y="2741965"/>
                        <a:ext cx="2388436" cy="995176"/>
                      </a:xfrm>
                      <a:prstGeom prst="rect">
                        <a:avLst/>
                      </a:prstGeom>
                    </p:spPr>
                  </p:pic>
                </p:oleObj>
              </mc:Fallback>
            </mc:AlternateContent>
          </a:graphicData>
        </a:graphic>
      </p:graphicFrame>
      <p:sp>
        <p:nvSpPr>
          <p:cNvPr id="5" name="Content Placeholder 2"/>
          <p:cNvSpPr>
            <a:spLocks noGrp="1"/>
          </p:cNvSpPr>
          <p:nvPr>
            <p:ph idx="1"/>
          </p:nvPr>
        </p:nvSpPr>
        <p:spPr>
          <a:xfrm>
            <a:off x="455595" y="4249107"/>
            <a:ext cx="8229600" cy="1795558"/>
          </a:xfrm>
        </p:spPr>
        <p:txBody>
          <a:bodyPr/>
          <a:lstStyle/>
          <a:p>
            <a:pPr lvl="2" eaLnBrk="1" hangingPunct="1">
              <a:buNone/>
            </a:pPr>
            <a:r>
              <a:rPr lang="en-US" altLang="en-US" sz="2100" b="1" i="1" dirty="0"/>
              <a:t>P</a:t>
            </a:r>
            <a:r>
              <a:rPr lang="en-US" altLang="en-US" sz="2100" b="1" i="1" baseline="-25000" dirty="0"/>
              <a:t>t</a:t>
            </a:r>
            <a:r>
              <a:rPr lang="en-US" altLang="en-US" sz="2100" b="1" i="1" dirty="0"/>
              <a:t> </a:t>
            </a:r>
            <a:r>
              <a:rPr lang="en-US" altLang="en-US" sz="2100" dirty="0"/>
              <a:t>= stock price at time </a:t>
            </a:r>
            <a:r>
              <a:rPr lang="en-US" altLang="en-US" sz="2100" b="1" i="1" dirty="0"/>
              <a:t>t</a:t>
            </a:r>
          </a:p>
          <a:p>
            <a:pPr lvl="2" eaLnBrk="1" hangingPunct="1">
              <a:buNone/>
            </a:pPr>
            <a:r>
              <a:rPr lang="en-US" altLang="en-US" sz="2100" b="1" i="1" dirty="0"/>
              <a:t>D</a:t>
            </a:r>
            <a:r>
              <a:rPr lang="en-US" altLang="en-US" sz="2100" b="1" i="1" baseline="-25000" dirty="0"/>
              <a:t>t</a:t>
            </a:r>
            <a:r>
              <a:rPr lang="en-US" altLang="en-US" sz="2100" dirty="0"/>
              <a:t> = dividends paid over time </a:t>
            </a:r>
            <a:r>
              <a:rPr lang="en-US" altLang="en-US" sz="2100" b="1" i="1" dirty="0"/>
              <a:t>t – </a:t>
            </a:r>
            <a:r>
              <a:rPr lang="en-US" altLang="en-US" sz="2100" b="1" dirty="0"/>
              <a:t>1</a:t>
            </a:r>
            <a:r>
              <a:rPr lang="en-US" altLang="en-US" sz="2100" dirty="0"/>
              <a:t> to </a:t>
            </a:r>
            <a:r>
              <a:rPr lang="en-US" altLang="en-US" sz="2100" b="1" i="1" dirty="0"/>
              <a:t>t</a:t>
            </a:r>
          </a:p>
          <a:p>
            <a:pPr lvl="2" eaLnBrk="1" hangingPunct="1">
              <a:buNone/>
            </a:pPr>
            <a:r>
              <a:rPr lang="en-US" altLang="en-US" sz="2100" b="1" dirty="0"/>
              <a:t>(</a:t>
            </a:r>
            <a:r>
              <a:rPr lang="en-US" altLang="en-US" sz="2100" b="1" i="1" dirty="0"/>
              <a:t>P</a:t>
            </a:r>
            <a:r>
              <a:rPr lang="en-US" altLang="en-US" sz="2100" b="1" i="1" baseline="-25000" dirty="0"/>
              <a:t>t</a:t>
            </a:r>
            <a:r>
              <a:rPr lang="en-US" altLang="en-US" sz="2100" b="1" i="1" dirty="0"/>
              <a:t> – P</a:t>
            </a:r>
            <a:r>
              <a:rPr lang="en-US" altLang="en-US" sz="2100" b="1" i="1" baseline="-25000" dirty="0"/>
              <a:t>t – </a:t>
            </a:r>
            <a:r>
              <a:rPr lang="en-US" altLang="en-US" sz="2100" b="1" baseline="-25000" dirty="0"/>
              <a:t>1</a:t>
            </a:r>
            <a:r>
              <a:rPr lang="en-US" altLang="en-US" sz="2100" b="1" dirty="0"/>
              <a:t>) / </a:t>
            </a:r>
            <a:r>
              <a:rPr lang="en-US" altLang="en-US" sz="2100" b="1" i="1" dirty="0"/>
              <a:t>P</a:t>
            </a:r>
            <a:r>
              <a:rPr lang="en-US" altLang="en-US" sz="2100" b="1" i="1" baseline="-25000" dirty="0"/>
              <a:t>t – </a:t>
            </a:r>
            <a:r>
              <a:rPr lang="en-US" altLang="en-US" sz="2100" b="1" baseline="-25000" dirty="0"/>
              <a:t>1</a:t>
            </a:r>
            <a:r>
              <a:rPr lang="en-US" altLang="en-US" sz="2100" dirty="0"/>
              <a:t> = capital gain over time </a:t>
            </a:r>
            <a:r>
              <a:rPr lang="en-US" altLang="en-US" sz="2100" b="1" i="1" dirty="0"/>
              <a:t>t – </a:t>
            </a:r>
            <a:r>
              <a:rPr lang="en-US" altLang="en-US" sz="2100" b="1" dirty="0"/>
              <a:t>1</a:t>
            </a:r>
            <a:r>
              <a:rPr lang="en-US" altLang="en-US" sz="2100" dirty="0"/>
              <a:t> to </a:t>
            </a:r>
            <a:r>
              <a:rPr lang="en-US" altLang="en-US" sz="2100" b="1" i="1" dirty="0"/>
              <a:t>t</a:t>
            </a:r>
          </a:p>
          <a:p>
            <a:pPr lvl="2" eaLnBrk="1" hangingPunct="1">
              <a:buNone/>
            </a:pPr>
            <a:r>
              <a:rPr lang="en-US" altLang="en-US" sz="2100" b="1" i="1" dirty="0"/>
              <a:t>D</a:t>
            </a:r>
            <a:r>
              <a:rPr lang="en-US" altLang="en-US" sz="2100" b="1" i="1" baseline="-25000" dirty="0"/>
              <a:t>t </a:t>
            </a:r>
            <a:r>
              <a:rPr lang="en-US" altLang="en-US" sz="2100" b="1" dirty="0"/>
              <a:t>/ </a:t>
            </a:r>
            <a:r>
              <a:rPr lang="en-US" altLang="en-US" sz="2100" b="1" i="1" dirty="0"/>
              <a:t>P</a:t>
            </a:r>
            <a:r>
              <a:rPr lang="en-US" altLang="en-US" sz="2100" b="1" i="1" baseline="-25000" dirty="0"/>
              <a:t>t – </a:t>
            </a:r>
            <a:r>
              <a:rPr lang="en-US" altLang="en-US" sz="2100" b="1" baseline="-25000" dirty="0"/>
              <a:t>1</a:t>
            </a:r>
            <a:r>
              <a:rPr lang="en-US" altLang="en-US" sz="2100" baseline="-25000" dirty="0"/>
              <a:t> </a:t>
            </a:r>
            <a:r>
              <a:rPr lang="en-US" altLang="en-US" sz="2100" dirty="0"/>
              <a:t>= return from dividends over time </a:t>
            </a:r>
            <a:r>
              <a:rPr lang="en-US" altLang="en-US" sz="2100" b="1" i="1" dirty="0"/>
              <a:t>t – </a:t>
            </a:r>
            <a:r>
              <a:rPr lang="en-US" altLang="en-US" sz="2100" b="1" dirty="0"/>
              <a:t>1</a:t>
            </a:r>
            <a:r>
              <a:rPr lang="en-US" altLang="en-US" sz="2100" dirty="0"/>
              <a:t> to </a:t>
            </a:r>
            <a:r>
              <a:rPr lang="en-US" altLang="en-US" sz="2100" b="1" i="1" dirty="0"/>
              <a:t>t</a:t>
            </a:r>
          </a:p>
        </p:txBody>
      </p:sp>
      <p:sp>
        <p:nvSpPr>
          <p:cNvPr id="9" name="Slide Number Placeholder 8"/>
          <p:cNvSpPr>
            <a:spLocks noGrp="1"/>
          </p:cNvSpPr>
          <p:nvPr>
            <p:ph type="sldNum" sz="quarter" idx="12"/>
          </p:nvPr>
        </p:nvSpPr>
        <p:spPr/>
        <p:txBody>
          <a:bodyPr/>
          <a:lstStyle/>
          <a:p>
            <a:pPr>
              <a:defRPr/>
            </a:pPr>
            <a:r>
              <a:rPr lang="en-US" altLang="en-US" dirty="0"/>
              <a:t>8-</a:t>
            </a:r>
            <a:fld id="{4773FF61-F4E9-4123-B6AF-201BC82A0194}" type="slidenum">
              <a:rPr lang="en-US" altLang="en-US" smtClean="0"/>
              <a:pPr>
                <a:defRPr/>
              </a:pPr>
              <a:t>5</a:t>
            </a:fld>
            <a:endParaRPr lang="en-US" altLang="en-US" dirty="0"/>
          </a:p>
        </p:txBody>
      </p:sp>
    </p:spTree>
    <p:extLst>
      <p:ext uri="{BB962C8B-B14F-4D97-AF65-F5344CB8AC3E}">
        <p14:creationId xmlns:p14="http://schemas.microsoft.com/office/powerpoint/2010/main" val="3811699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2489"/>
            <a:ext cx="7454766" cy="706922"/>
          </a:xfrm>
        </p:spPr>
        <p:txBody>
          <a:bodyPr anchor="ctr"/>
          <a:lstStyle/>
          <a:p>
            <a:r>
              <a:rPr lang="en-US" sz="3500" dirty="0"/>
              <a:t>Stock Returns Example</a:t>
            </a:r>
            <a:endParaRPr lang="en-IN" sz="1000" b="0" dirty="0"/>
          </a:p>
        </p:txBody>
      </p:sp>
      <p:sp>
        <p:nvSpPr>
          <p:cNvPr id="4" name="Content Placeholder 2"/>
          <p:cNvSpPr>
            <a:spLocks noGrp="1"/>
          </p:cNvSpPr>
          <p:nvPr>
            <p:ph idx="1"/>
          </p:nvPr>
        </p:nvSpPr>
        <p:spPr>
          <a:xfrm>
            <a:off x="457200" y="1719263"/>
            <a:ext cx="8229600" cy="1380072"/>
          </a:xfrm>
        </p:spPr>
        <p:txBody>
          <a:bodyPr/>
          <a:lstStyle/>
          <a:p>
            <a:pPr marL="292608" indent="-292608" eaLnBrk="1" hangingPunct="1">
              <a:spcBef>
                <a:spcPts val="1000"/>
              </a:spcBef>
              <a:buSzPct val="100000"/>
            </a:pPr>
            <a:r>
              <a:rPr lang="en-US" altLang="en-US" sz="2200" dirty="0"/>
              <a:t>Suppose an investor buys 10 shares of stock priced at $55.10 and sells the stock one year later for $56.30 after collecting a $0.30 dividend per share. What was the investor’s pre-tax holding period return?</a:t>
            </a:r>
          </a:p>
        </p:txBody>
      </p:sp>
      <p:graphicFrame>
        <p:nvGraphicFramePr>
          <p:cNvPr id="6" name="Object 5"/>
          <p:cNvGraphicFramePr>
            <a:graphicFrameLocks noChangeAspect="1"/>
          </p:cNvGraphicFramePr>
          <p:nvPr>
            <p:extLst>
              <p:ext uri="{D42A27DB-BD31-4B8C-83A1-F6EECF244321}">
                <p14:modId xmlns:p14="http://schemas.microsoft.com/office/powerpoint/2010/main" val="2068461964"/>
              </p:ext>
            </p:extLst>
          </p:nvPr>
        </p:nvGraphicFramePr>
        <p:xfrm>
          <a:off x="1403350" y="3319463"/>
          <a:ext cx="6338888" cy="746125"/>
        </p:xfrm>
        <a:graphic>
          <a:graphicData uri="http://schemas.openxmlformats.org/presentationml/2006/ole">
            <mc:AlternateContent xmlns:mc="http://schemas.openxmlformats.org/markup-compatibility/2006">
              <mc:Choice xmlns:v="urn:schemas-microsoft-com:vml" Requires="v">
                <p:oleObj spid="_x0000_s54335" name="Equation" r:id="rId3" imgW="3454200" imgH="406080" progId="Equation.DSMT4">
                  <p:embed/>
                </p:oleObj>
              </mc:Choice>
              <mc:Fallback>
                <p:oleObj name="Equation" r:id="rId3" imgW="3454200" imgH="406080" progId="Equation.DSMT4">
                  <p:embed/>
                  <p:pic>
                    <p:nvPicPr>
                      <p:cNvPr id="0" name=""/>
                      <p:cNvPicPr/>
                      <p:nvPr/>
                    </p:nvPicPr>
                    <p:blipFill>
                      <a:blip r:embed="rId4"/>
                      <a:stretch>
                        <a:fillRect/>
                      </a:stretch>
                    </p:blipFill>
                    <p:spPr>
                      <a:xfrm>
                        <a:off x="1403350" y="3319463"/>
                        <a:ext cx="6338888" cy="746125"/>
                      </a:xfrm>
                      <a:prstGeom prst="rect">
                        <a:avLst/>
                      </a:prstGeom>
                    </p:spPr>
                  </p:pic>
                </p:oleObj>
              </mc:Fallback>
            </mc:AlternateContent>
          </a:graphicData>
        </a:graphic>
      </p:graphicFrame>
      <p:sp>
        <p:nvSpPr>
          <p:cNvPr id="5" name="Content Placeholder 2"/>
          <p:cNvSpPr>
            <a:spLocks noGrp="1"/>
          </p:cNvSpPr>
          <p:nvPr>
            <p:ph idx="1"/>
          </p:nvPr>
        </p:nvSpPr>
        <p:spPr>
          <a:xfrm>
            <a:off x="455596" y="4264427"/>
            <a:ext cx="8229600" cy="723211"/>
          </a:xfrm>
        </p:spPr>
        <p:txBody>
          <a:bodyPr/>
          <a:lstStyle/>
          <a:p>
            <a:pPr marL="292608" indent="-292608" eaLnBrk="1" hangingPunct="1">
              <a:spcBef>
                <a:spcPts val="1000"/>
              </a:spcBef>
              <a:buSzPct val="100000"/>
            </a:pPr>
            <a:r>
              <a:rPr lang="en-US" altLang="en-US" sz="2000" dirty="0"/>
              <a:t>If dividend income is taxed at a 28% rate and capital gains are taxed at 20%, what was the investor’s after-tax holding period return?</a:t>
            </a:r>
          </a:p>
        </p:txBody>
      </p:sp>
      <p:graphicFrame>
        <p:nvGraphicFramePr>
          <p:cNvPr id="7" name="Object 6"/>
          <p:cNvGraphicFramePr>
            <a:graphicFrameLocks noChangeAspect="1"/>
          </p:cNvGraphicFramePr>
          <p:nvPr>
            <p:extLst>
              <p:ext uri="{D42A27DB-BD31-4B8C-83A1-F6EECF244321}">
                <p14:modId xmlns:p14="http://schemas.microsoft.com/office/powerpoint/2010/main" val="1441163301"/>
              </p:ext>
            </p:extLst>
          </p:nvPr>
        </p:nvGraphicFramePr>
        <p:xfrm>
          <a:off x="1655763" y="5197620"/>
          <a:ext cx="5543550" cy="357187"/>
        </p:xfrm>
        <a:graphic>
          <a:graphicData uri="http://schemas.openxmlformats.org/presentationml/2006/ole">
            <mc:AlternateContent xmlns:mc="http://schemas.openxmlformats.org/markup-compatibility/2006">
              <mc:Choice xmlns:v="urn:schemas-microsoft-com:vml" Requires="v">
                <p:oleObj spid="_x0000_s54336" name="Equation" r:id="rId5" imgW="3162240" imgH="203040" progId="Equation.DSMT4">
                  <p:embed/>
                </p:oleObj>
              </mc:Choice>
              <mc:Fallback>
                <p:oleObj name="Equation" r:id="rId5" imgW="3162240" imgH="203040" progId="Equation.DSMT4">
                  <p:embed/>
                  <p:pic>
                    <p:nvPicPr>
                      <p:cNvPr id="0" name=""/>
                      <p:cNvPicPr/>
                      <p:nvPr/>
                    </p:nvPicPr>
                    <p:blipFill>
                      <a:blip r:embed="rId6"/>
                      <a:stretch>
                        <a:fillRect/>
                      </a:stretch>
                    </p:blipFill>
                    <p:spPr>
                      <a:xfrm>
                        <a:off x="1655763" y="5197620"/>
                        <a:ext cx="5543550" cy="357187"/>
                      </a:xfrm>
                      <a:prstGeom prst="rect">
                        <a:avLst/>
                      </a:prstGeom>
                    </p:spPr>
                  </p:pic>
                </p:oleObj>
              </mc:Fallback>
            </mc:AlternateContent>
          </a:graphicData>
        </a:graphic>
      </p:graphicFrame>
      <p:sp>
        <p:nvSpPr>
          <p:cNvPr id="10" name="Slide Number Placeholder 9"/>
          <p:cNvSpPr>
            <a:spLocks noGrp="1"/>
          </p:cNvSpPr>
          <p:nvPr>
            <p:ph type="sldNum" sz="quarter" idx="12"/>
          </p:nvPr>
        </p:nvSpPr>
        <p:spPr/>
        <p:txBody>
          <a:bodyPr/>
          <a:lstStyle/>
          <a:p>
            <a:pPr>
              <a:defRPr/>
            </a:pPr>
            <a:r>
              <a:rPr lang="en-US" altLang="en-US" dirty="0"/>
              <a:t>8-</a:t>
            </a:r>
            <a:fld id="{4773FF61-F4E9-4123-B6AF-201BC82A0194}" type="slidenum">
              <a:rPr lang="en-US" altLang="en-US" smtClean="0"/>
              <a:pPr>
                <a:defRPr/>
              </a:pPr>
              <a:t>6</a:t>
            </a:fld>
            <a:endParaRPr lang="en-US" altLang="en-US" dirty="0"/>
          </a:p>
        </p:txBody>
      </p:sp>
    </p:spTree>
    <p:extLst>
      <p:ext uri="{BB962C8B-B14F-4D97-AF65-F5344CB8AC3E}">
        <p14:creationId xmlns:p14="http://schemas.microsoft.com/office/powerpoint/2010/main" val="204800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7566"/>
            <a:ext cx="7543800" cy="664745"/>
          </a:xfrm>
        </p:spPr>
        <p:txBody>
          <a:bodyPr anchor="ctr"/>
          <a:lstStyle/>
          <a:p>
            <a:r>
              <a:rPr lang="en-US" altLang="en-US" sz="3500" dirty="0"/>
              <a:t>Bond Valuation</a:t>
            </a:r>
            <a:endParaRPr lang="en-IN" sz="1200" dirty="0"/>
          </a:p>
        </p:txBody>
      </p:sp>
      <p:sp>
        <p:nvSpPr>
          <p:cNvPr id="3" name="Content Placeholder 2"/>
          <p:cNvSpPr>
            <a:spLocks noGrp="1"/>
          </p:cNvSpPr>
          <p:nvPr>
            <p:ph idx="1"/>
          </p:nvPr>
        </p:nvSpPr>
        <p:spPr>
          <a:xfrm>
            <a:off x="457200" y="1719263"/>
            <a:ext cx="8229600" cy="1942707"/>
          </a:xfrm>
        </p:spPr>
        <p:txBody>
          <a:bodyPr/>
          <a:lstStyle/>
          <a:p>
            <a:pPr marL="0" indent="0" eaLnBrk="1" hangingPunct="1">
              <a:buNone/>
            </a:pPr>
            <a:r>
              <a:rPr lang="en-US" altLang="en-US" sz="2600" b="1" dirty="0"/>
              <a:t>Preferred stock </a:t>
            </a:r>
            <a:r>
              <a:rPr lang="en-US" altLang="en-US" sz="2600" dirty="0"/>
              <a:t>is a hybrid security that has characteristics of both bonds and common stock.</a:t>
            </a:r>
          </a:p>
          <a:p>
            <a:pPr marL="292608" lvl="1" indent="-292608" eaLnBrk="1" hangingPunct="1">
              <a:lnSpc>
                <a:spcPct val="90000"/>
              </a:lnSpc>
              <a:spcBef>
                <a:spcPts val="1000"/>
              </a:spcBef>
              <a:buSzPct val="100000"/>
            </a:pPr>
            <a:r>
              <a:rPr lang="en-US" altLang="en-US" sz="2200" dirty="0"/>
              <a:t>Similar to common stock in that it represents an ownership interest in the issuing firm, but like a bond it pays a fixed periodic (dividend) payment.</a:t>
            </a:r>
          </a:p>
        </p:txBody>
      </p:sp>
      <p:sp>
        <p:nvSpPr>
          <p:cNvPr id="4" name="Content Placeholder 2"/>
          <p:cNvSpPr txBox="1">
            <a:spLocks/>
          </p:cNvSpPr>
          <p:nvPr/>
        </p:nvSpPr>
        <p:spPr bwMode="auto">
          <a:xfrm>
            <a:off x="465225" y="3693143"/>
            <a:ext cx="8229600" cy="2498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0000"/>
              <a:buFont typeface="Arial" panose="020B0604020202020204" pitchFamily="34" charset="0"/>
              <a:buChar char="•"/>
              <a:defRPr sz="3000">
                <a:solidFill>
                  <a:schemeClr val="tx1"/>
                </a:solidFill>
                <a:latin typeface="Calibri" panose="020F0502020204030204" pitchFamily="34" charset="0"/>
                <a:ea typeface="+mn-ea"/>
                <a:cs typeface="+mn-cs"/>
              </a:defRPr>
            </a:lvl1pPr>
            <a:lvl2pPr marL="692150" indent="-347663" algn="l" rtl="0" eaLnBrk="0" fontAlgn="base" hangingPunct="0">
              <a:spcBef>
                <a:spcPct val="20000"/>
              </a:spcBef>
              <a:spcAft>
                <a:spcPct val="0"/>
              </a:spcAft>
              <a:buClr>
                <a:schemeClr val="tx1"/>
              </a:buClr>
              <a:buSzPct val="70000"/>
              <a:buFont typeface="Arial" panose="020B0604020202020204" pitchFamily="34" charset="0"/>
              <a:buChar char="•"/>
              <a:defRPr sz="2600">
                <a:solidFill>
                  <a:schemeClr val="tx1"/>
                </a:solidFill>
                <a:latin typeface="Calibri" panose="020F0502020204030204" pitchFamily="34" charset="0"/>
              </a:defRPr>
            </a:lvl2pPr>
            <a:lvl3pPr marL="987425" indent="-293688" algn="l" rtl="0" eaLnBrk="0" fontAlgn="base" hangingPunct="0">
              <a:spcBef>
                <a:spcPct val="20000"/>
              </a:spcBef>
              <a:spcAft>
                <a:spcPct val="0"/>
              </a:spcAft>
              <a:buClr>
                <a:schemeClr val="tx1"/>
              </a:buClr>
              <a:buSzPct val="70000"/>
              <a:buFont typeface="Arial" panose="020B0604020202020204" pitchFamily="34" charset="0"/>
              <a:buChar char="•"/>
              <a:defRPr sz="2300">
                <a:solidFill>
                  <a:schemeClr val="tx1"/>
                </a:solidFill>
                <a:latin typeface="Calibri" panose="020F0502020204030204" pitchFamily="34" charset="0"/>
              </a:defRPr>
            </a:lvl3pPr>
            <a:lvl4pPr marL="1281113" indent="-292100" algn="l" rtl="0" eaLnBrk="0" fontAlgn="base" hangingPunct="0">
              <a:spcBef>
                <a:spcPct val="20000"/>
              </a:spcBef>
              <a:spcAft>
                <a:spcPct val="0"/>
              </a:spcAft>
              <a:buClr>
                <a:schemeClr val="tx1"/>
              </a:buClr>
              <a:buSzPct val="75000"/>
              <a:buFont typeface="Arial" panose="020B0604020202020204" pitchFamily="34" charset="0"/>
              <a:buChar char="•"/>
              <a:defRPr sz="2000">
                <a:solidFill>
                  <a:schemeClr val="tx1"/>
                </a:solidFill>
                <a:latin typeface="Calibri" panose="020F0502020204030204" pitchFamily="34" charset="0"/>
              </a:defRPr>
            </a:lvl4pPr>
            <a:lvl5pPr marL="1598613" indent="-315913" algn="l" rtl="0" eaLnBrk="0" fontAlgn="base" hangingPunct="0">
              <a:spcBef>
                <a:spcPct val="20000"/>
              </a:spcBef>
              <a:spcAft>
                <a:spcPct val="0"/>
              </a:spcAft>
              <a:buClr>
                <a:schemeClr val="tx1"/>
              </a:buClr>
              <a:buSzPct val="80000"/>
              <a:buFont typeface="Arial" panose="020B0604020202020204" pitchFamily="34" charset="0"/>
              <a:buChar char="•"/>
              <a:defRPr sz="2000">
                <a:solidFill>
                  <a:schemeClr val="tx1"/>
                </a:solidFill>
                <a:latin typeface="Calibri" panose="020F0502020204030204" pitchFamily="34" charset="0"/>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eaLnBrk="1" hangingPunct="1">
              <a:buNone/>
            </a:pPr>
            <a:r>
              <a:rPr lang="en-US" altLang="en-US" sz="2600" dirty="0"/>
              <a:t>Generally has </a:t>
            </a:r>
            <a:r>
              <a:rPr lang="en-US" altLang="en-US" sz="2600" b="1" dirty="0"/>
              <a:t>fixed dividends</a:t>
            </a:r>
            <a:r>
              <a:rPr lang="en-US" altLang="en-US" sz="2600" dirty="0"/>
              <a:t> that are paid quarterly.</a:t>
            </a:r>
          </a:p>
          <a:p>
            <a:pPr marL="0" indent="0" eaLnBrk="1" hangingPunct="1">
              <a:buNone/>
            </a:pPr>
            <a:r>
              <a:rPr lang="en-US" altLang="en-US" sz="2600" dirty="0"/>
              <a:t>Generally </a:t>
            </a:r>
            <a:r>
              <a:rPr lang="en-US" altLang="en-US" sz="2600" b="1" dirty="0"/>
              <a:t>does not have voting rights</a:t>
            </a:r>
            <a:r>
              <a:rPr lang="en-US" altLang="en-US" sz="2600" dirty="0"/>
              <a:t> unless dividend payments are missed.</a:t>
            </a:r>
          </a:p>
          <a:p>
            <a:pPr marL="0" indent="0" eaLnBrk="1" hangingPunct="1">
              <a:buNone/>
            </a:pPr>
            <a:r>
              <a:rPr lang="en-US" altLang="en-US" sz="2600" b="1" dirty="0"/>
              <a:t>Nonparticipating</a:t>
            </a:r>
            <a:r>
              <a:rPr lang="en-US" altLang="en-US" sz="2600" dirty="0"/>
              <a:t> versus </a:t>
            </a:r>
            <a:r>
              <a:rPr lang="en-US" altLang="en-US" sz="2600" b="1" dirty="0"/>
              <a:t>participating</a:t>
            </a:r>
            <a:r>
              <a:rPr lang="en-US" altLang="en-US" sz="2600" dirty="0"/>
              <a:t>.</a:t>
            </a:r>
          </a:p>
          <a:p>
            <a:pPr marL="0" indent="0" eaLnBrk="1" hangingPunct="1">
              <a:buNone/>
            </a:pPr>
            <a:r>
              <a:rPr lang="en-US" altLang="en-US" sz="2600" b="1" dirty="0"/>
              <a:t>Cumulative</a:t>
            </a:r>
            <a:r>
              <a:rPr lang="en-US" altLang="en-US" sz="2600" dirty="0"/>
              <a:t> versus </a:t>
            </a:r>
            <a:r>
              <a:rPr lang="en-US" altLang="en-US" sz="2600" b="1" dirty="0"/>
              <a:t>noncumulative.</a:t>
            </a:r>
          </a:p>
        </p:txBody>
      </p:sp>
      <p:sp>
        <p:nvSpPr>
          <p:cNvPr id="8" name="Slide Number Placeholder 7"/>
          <p:cNvSpPr>
            <a:spLocks noGrp="1"/>
          </p:cNvSpPr>
          <p:nvPr>
            <p:ph type="sldNum" sz="quarter" idx="12"/>
          </p:nvPr>
        </p:nvSpPr>
        <p:spPr/>
        <p:txBody>
          <a:bodyPr/>
          <a:lstStyle/>
          <a:p>
            <a:pPr>
              <a:defRPr/>
            </a:pPr>
            <a:r>
              <a:rPr lang="en-US" altLang="en-US" dirty="0"/>
              <a:t>8-</a:t>
            </a:r>
            <a:fld id="{4773FF61-F4E9-4123-B6AF-201BC82A0194}" type="slidenum">
              <a:rPr lang="en-US" altLang="en-US" smtClean="0"/>
              <a:pPr>
                <a:defRPr/>
              </a:pPr>
              <a:t>7</a:t>
            </a:fld>
            <a:endParaRPr lang="en-US" altLang="en-US" dirty="0"/>
          </a:p>
        </p:txBody>
      </p:sp>
    </p:spTree>
    <p:extLst>
      <p:ext uri="{BB962C8B-B14F-4D97-AF65-F5344CB8AC3E}">
        <p14:creationId xmlns:p14="http://schemas.microsoft.com/office/powerpoint/2010/main" val="2170597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551"/>
            <a:ext cx="6779623" cy="884775"/>
          </a:xfrm>
        </p:spPr>
        <p:txBody>
          <a:bodyPr anchor="ctr"/>
          <a:lstStyle/>
          <a:p>
            <a:r>
              <a:rPr lang="en-US" sz="3500" dirty="0"/>
              <a:t>Primary Stock Markets </a:t>
            </a:r>
            <a:r>
              <a:rPr lang="en-US" sz="1000" b="0" dirty="0"/>
              <a:t>1</a:t>
            </a:r>
            <a:endParaRPr lang="en-IN" sz="1000" b="0" dirty="0"/>
          </a:p>
        </p:txBody>
      </p:sp>
      <p:sp>
        <p:nvSpPr>
          <p:cNvPr id="6" name="Content Placeholder 5"/>
          <p:cNvSpPr>
            <a:spLocks noGrp="1"/>
          </p:cNvSpPr>
          <p:nvPr>
            <p:ph idx="14"/>
          </p:nvPr>
        </p:nvSpPr>
        <p:spPr>
          <a:xfrm>
            <a:off x="474131" y="1737881"/>
            <a:ext cx="8229600" cy="1483301"/>
          </a:xfrm>
        </p:spPr>
        <p:txBody>
          <a:bodyPr/>
          <a:lstStyle/>
          <a:p>
            <a:pPr marL="0" indent="0">
              <a:buNone/>
            </a:pPr>
            <a:r>
              <a:rPr lang="en-US" altLang="en-US" sz="2200" b="1" dirty="0"/>
              <a:t>Primary markets</a:t>
            </a:r>
            <a:r>
              <a:rPr lang="en-US" altLang="en-US" sz="2200" dirty="0"/>
              <a:t> are markets in which corporations raise funds through new issues of securities, most of the time through </a:t>
            </a:r>
            <a:r>
              <a:rPr lang="en-US" altLang="en-US" sz="2200" b="1" dirty="0"/>
              <a:t>investment banks</a:t>
            </a:r>
            <a:r>
              <a:rPr lang="en-US" altLang="en-US" sz="2200" dirty="0"/>
              <a:t>.</a:t>
            </a:r>
          </a:p>
          <a:p>
            <a:pPr marL="292608" lvl="1" indent="-292608">
              <a:spcBef>
                <a:spcPts val="1000"/>
              </a:spcBef>
              <a:buSzPct val="100000"/>
            </a:pPr>
            <a:r>
              <a:rPr lang="en-US" altLang="en-US" sz="1800" dirty="0"/>
              <a:t>Example: Morgan Stanley or Bank of America Merrill Lynch.</a:t>
            </a:r>
            <a:endParaRPr lang="en-US" sz="2200" dirty="0"/>
          </a:p>
        </p:txBody>
      </p:sp>
      <p:sp>
        <p:nvSpPr>
          <p:cNvPr id="8" name="Content Placeholder 5"/>
          <p:cNvSpPr>
            <a:spLocks noGrp="1"/>
          </p:cNvSpPr>
          <p:nvPr>
            <p:ph idx="14"/>
          </p:nvPr>
        </p:nvSpPr>
        <p:spPr>
          <a:xfrm>
            <a:off x="472523" y="3320947"/>
            <a:ext cx="8229600" cy="2269362"/>
          </a:xfrm>
        </p:spPr>
        <p:txBody>
          <a:bodyPr/>
          <a:lstStyle/>
          <a:p>
            <a:pPr marL="0" indent="0" eaLnBrk="1" hangingPunct="1">
              <a:buNone/>
            </a:pPr>
            <a:r>
              <a:rPr lang="en-US" altLang="en-US" sz="2200" dirty="0"/>
              <a:t>Investment banks act as distribution agents in </a:t>
            </a:r>
            <a:r>
              <a:rPr lang="en-US" altLang="en-US" sz="2200" b="1" dirty="0"/>
              <a:t>best efforts underwriting</a:t>
            </a:r>
            <a:r>
              <a:rPr lang="en-US" altLang="en-US" sz="2200" dirty="0"/>
              <a:t>.</a:t>
            </a:r>
          </a:p>
          <a:p>
            <a:pPr marL="363538" indent="-363538" eaLnBrk="1" hangingPunct="1">
              <a:buNone/>
            </a:pPr>
            <a:r>
              <a:rPr lang="en-US" altLang="en-US" sz="2200" dirty="0"/>
              <a:t>Investment banks act as principals in </a:t>
            </a:r>
            <a:r>
              <a:rPr lang="en-US" altLang="en-US" sz="2200" b="1" dirty="0"/>
              <a:t>firm commitment underwriting</a:t>
            </a:r>
            <a:r>
              <a:rPr lang="en-US" altLang="en-US" sz="2200" dirty="0"/>
              <a:t>.</a:t>
            </a:r>
            <a:endParaRPr lang="en-US" altLang="en-US" sz="2200" b="1" dirty="0"/>
          </a:p>
          <a:p>
            <a:pPr marL="363538" indent="0" eaLnBrk="1" hangingPunct="1">
              <a:buNone/>
            </a:pPr>
            <a:r>
              <a:rPr lang="en-US" altLang="en-US" sz="2000" b="1" dirty="0"/>
              <a:t>gross proceeds −</a:t>
            </a:r>
            <a:r>
              <a:rPr lang="en-US" altLang="en-US" sz="2000" dirty="0"/>
              <a:t> </a:t>
            </a:r>
            <a:r>
              <a:rPr lang="en-US" altLang="en-US" sz="2000" b="1" dirty="0"/>
              <a:t>net proceeds</a:t>
            </a:r>
            <a:r>
              <a:rPr lang="en-US" altLang="en-US" sz="2000" dirty="0"/>
              <a:t> = </a:t>
            </a:r>
            <a:r>
              <a:rPr lang="en-US" altLang="en-US" sz="2000" b="1" dirty="0"/>
              <a:t>underwriter’s spread</a:t>
            </a:r>
          </a:p>
          <a:p>
            <a:pPr marL="0" indent="0" eaLnBrk="1" hangingPunct="1">
              <a:buNone/>
            </a:pPr>
            <a:r>
              <a:rPr lang="en-US" altLang="en-US" sz="2200" dirty="0"/>
              <a:t>A </a:t>
            </a:r>
            <a:r>
              <a:rPr lang="en-US" altLang="en-US" sz="2200" b="1" dirty="0"/>
              <a:t>syndicate</a:t>
            </a:r>
            <a:r>
              <a:rPr lang="en-US" altLang="en-US" sz="2200" dirty="0"/>
              <a:t> is a group of investment banks working in concert to issue stock; the lead underwriter is the </a:t>
            </a:r>
            <a:r>
              <a:rPr lang="en-US" altLang="en-US" sz="2200" b="1" dirty="0"/>
              <a:t>originating house</a:t>
            </a:r>
            <a:r>
              <a:rPr lang="en-US" altLang="en-US" sz="2200" dirty="0"/>
              <a:t>.</a:t>
            </a:r>
            <a:endParaRPr lang="en-US" altLang="en-US" sz="2200" b="1" dirty="0"/>
          </a:p>
        </p:txBody>
      </p:sp>
      <p:sp>
        <p:nvSpPr>
          <p:cNvPr id="7" name="Slide Number Placeholder 6"/>
          <p:cNvSpPr>
            <a:spLocks noGrp="1"/>
          </p:cNvSpPr>
          <p:nvPr>
            <p:ph type="sldNum" sz="quarter" idx="12"/>
          </p:nvPr>
        </p:nvSpPr>
        <p:spPr/>
        <p:txBody>
          <a:bodyPr/>
          <a:lstStyle/>
          <a:p>
            <a:pPr>
              <a:defRPr/>
            </a:pPr>
            <a:r>
              <a:rPr lang="en-US" altLang="en-US" dirty="0"/>
              <a:t>8-</a:t>
            </a:r>
            <a:fld id="{4773FF61-F4E9-4123-B6AF-201BC82A0194}" type="slidenum">
              <a:rPr lang="en-US" altLang="en-US" smtClean="0"/>
              <a:pPr>
                <a:defRPr/>
              </a:pPr>
              <a:t>8</a:t>
            </a:fld>
            <a:endParaRPr lang="en-US" altLang="en-US" dirty="0"/>
          </a:p>
        </p:txBody>
      </p:sp>
    </p:spTree>
    <p:extLst>
      <p:ext uri="{BB962C8B-B14F-4D97-AF65-F5344CB8AC3E}">
        <p14:creationId xmlns:p14="http://schemas.microsoft.com/office/powerpoint/2010/main" val="452511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7566"/>
            <a:ext cx="7543800" cy="664745"/>
          </a:xfrm>
        </p:spPr>
        <p:txBody>
          <a:bodyPr anchor="ctr"/>
          <a:lstStyle/>
          <a:p>
            <a:r>
              <a:rPr lang="en-US" sz="3500" dirty="0"/>
              <a:t>Primary Stock Markets </a:t>
            </a:r>
            <a:r>
              <a:rPr lang="en-US" sz="1000" b="0" dirty="0"/>
              <a:t>2</a:t>
            </a:r>
            <a:endParaRPr lang="en-IN" sz="1000" dirty="0"/>
          </a:p>
        </p:txBody>
      </p:sp>
      <p:sp>
        <p:nvSpPr>
          <p:cNvPr id="3" name="Content Placeholder 2"/>
          <p:cNvSpPr>
            <a:spLocks noGrp="1"/>
          </p:cNvSpPr>
          <p:nvPr>
            <p:ph idx="1"/>
          </p:nvPr>
        </p:nvSpPr>
        <p:spPr>
          <a:xfrm>
            <a:off x="457200" y="1719262"/>
            <a:ext cx="8229600" cy="2063465"/>
          </a:xfrm>
        </p:spPr>
        <p:txBody>
          <a:bodyPr/>
          <a:lstStyle/>
          <a:p>
            <a:pPr marL="0" indent="0" eaLnBrk="1" hangingPunct="1">
              <a:lnSpc>
                <a:spcPct val="90000"/>
              </a:lnSpc>
              <a:buNone/>
            </a:pPr>
            <a:r>
              <a:rPr lang="en-US" altLang="en-US" sz="2200" dirty="0"/>
              <a:t>An </a:t>
            </a:r>
            <a:r>
              <a:rPr lang="en-US" altLang="en-US" sz="2200" b="1" dirty="0"/>
              <a:t>initial public offering (I</a:t>
            </a:r>
            <a:r>
              <a:rPr lang="en-US" altLang="en-US" sz="100" b="1" dirty="0"/>
              <a:t> </a:t>
            </a:r>
            <a:r>
              <a:rPr lang="en-US" altLang="en-US" sz="2200" b="1" dirty="0"/>
              <a:t>P</a:t>
            </a:r>
            <a:r>
              <a:rPr lang="en-US" altLang="en-US" sz="100" b="1" dirty="0"/>
              <a:t> </a:t>
            </a:r>
            <a:r>
              <a:rPr lang="en-US" altLang="en-US" sz="2200" b="1" dirty="0"/>
              <a:t>O)</a:t>
            </a:r>
            <a:r>
              <a:rPr lang="en-US" altLang="en-US" sz="2200" dirty="0"/>
              <a:t> is the first public issue of financial instruments by a firm.</a:t>
            </a:r>
          </a:p>
          <a:p>
            <a:pPr marL="0" indent="0" eaLnBrk="1" hangingPunct="1">
              <a:lnSpc>
                <a:spcPct val="90000"/>
              </a:lnSpc>
              <a:buNone/>
            </a:pPr>
            <a:r>
              <a:rPr lang="en-US" altLang="en-US" sz="2200" dirty="0"/>
              <a:t>A </a:t>
            </a:r>
            <a:r>
              <a:rPr lang="en-US" altLang="en-US" sz="2200" b="1" dirty="0"/>
              <a:t>seasoned offering</a:t>
            </a:r>
            <a:r>
              <a:rPr lang="en-US" altLang="en-US" sz="2200" dirty="0"/>
              <a:t> is the sale of additional securities by a firm whose securities are already publicly traded.</a:t>
            </a:r>
          </a:p>
          <a:p>
            <a:pPr marL="292608" lvl="1" indent="-292608" eaLnBrk="1" hangingPunct="1">
              <a:lnSpc>
                <a:spcPct val="90000"/>
              </a:lnSpc>
              <a:spcBef>
                <a:spcPts val="1000"/>
              </a:spcBef>
              <a:buSzPct val="100000"/>
            </a:pPr>
            <a:r>
              <a:rPr lang="en-US" altLang="en-US" sz="2000" b="1" dirty="0"/>
              <a:t>Preemptive rights </a:t>
            </a:r>
            <a:r>
              <a:rPr lang="en-US" altLang="en-US" sz="2000" dirty="0"/>
              <a:t>give existing stockholders the ability to maintain their proportional ownership.</a:t>
            </a:r>
            <a:endParaRPr lang="en-US" altLang="en-US" sz="2400" dirty="0"/>
          </a:p>
        </p:txBody>
      </p:sp>
      <p:sp>
        <p:nvSpPr>
          <p:cNvPr id="4" name="Content Placeholder 3"/>
          <p:cNvSpPr>
            <a:spLocks noGrp="1"/>
          </p:cNvSpPr>
          <p:nvPr>
            <p:ph idx="14"/>
          </p:nvPr>
        </p:nvSpPr>
        <p:spPr>
          <a:xfrm>
            <a:off x="474131" y="3822746"/>
            <a:ext cx="8229600" cy="1466228"/>
          </a:xfrm>
        </p:spPr>
        <p:txBody>
          <a:bodyPr/>
          <a:lstStyle/>
          <a:p>
            <a:pPr marL="0" indent="0" eaLnBrk="1" hangingPunct="1">
              <a:lnSpc>
                <a:spcPct val="90000"/>
              </a:lnSpc>
              <a:buNone/>
            </a:pPr>
            <a:r>
              <a:rPr lang="en-US" altLang="en-US" sz="2200" dirty="0"/>
              <a:t>A </a:t>
            </a:r>
            <a:r>
              <a:rPr lang="en-US" altLang="en-US" sz="2200" b="1" dirty="0"/>
              <a:t>red herring prospectus</a:t>
            </a:r>
            <a:r>
              <a:rPr lang="en-US" altLang="en-US" sz="2200" dirty="0"/>
              <a:t> is a preliminary version of the prospectus that describes a new security issue.</a:t>
            </a:r>
          </a:p>
          <a:p>
            <a:pPr marL="0" indent="0" eaLnBrk="1" hangingPunct="1">
              <a:lnSpc>
                <a:spcPct val="90000"/>
              </a:lnSpc>
              <a:buNone/>
            </a:pPr>
            <a:r>
              <a:rPr lang="en-US" altLang="en-US" sz="2200" b="1" dirty="0"/>
              <a:t>Shelf registration</a:t>
            </a:r>
            <a:r>
              <a:rPr lang="en-US" altLang="en-US" sz="2200" dirty="0"/>
              <a:t> allows firms to offer multiple issues of stock over a two-year period with only one registration statement.</a:t>
            </a:r>
            <a:endParaRPr lang="en-US" sz="2200" dirty="0"/>
          </a:p>
        </p:txBody>
      </p:sp>
      <p:sp>
        <p:nvSpPr>
          <p:cNvPr id="8" name="Slide Number Placeholder 7"/>
          <p:cNvSpPr>
            <a:spLocks noGrp="1"/>
          </p:cNvSpPr>
          <p:nvPr>
            <p:ph type="sldNum" sz="quarter" idx="12"/>
          </p:nvPr>
        </p:nvSpPr>
        <p:spPr/>
        <p:txBody>
          <a:bodyPr/>
          <a:lstStyle/>
          <a:p>
            <a:pPr>
              <a:defRPr/>
            </a:pPr>
            <a:r>
              <a:rPr lang="en-US" altLang="en-US" dirty="0"/>
              <a:t>8-</a:t>
            </a:r>
            <a:fld id="{4773FF61-F4E9-4123-B6AF-201BC82A0194}" type="slidenum">
              <a:rPr lang="en-US" altLang="en-US" smtClean="0"/>
              <a:pPr>
                <a:defRPr/>
              </a:pPr>
              <a:t>9</a:t>
            </a:fld>
            <a:endParaRPr lang="en-US" altLang="en-US" dirty="0"/>
          </a:p>
        </p:txBody>
      </p:sp>
    </p:spTree>
    <p:extLst>
      <p:ext uri="{BB962C8B-B14F-4D97-AF65-F5344CB8AC3E}">
        <p14:creationId xmlns:p14="http://schemas.microsoft.com/office/powerpoint/2010/main" val="32190576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4681ce2df8ca12ee2ac0b13f751f884e1c7af2"/>
</p:tagLst>
</file>

<file path=ppt/theme/theme1.xml><?xml version="1.0" encoding="utf-8"?>
<a:theme xmlns:a="http://schemas.openxmlformats.org/drawingml/2006/main" name="Network">
  <a:themeElements>
    <a:clrScheme name="Custom 7">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0000FF"/>
      </a:hlink>
      <a:folHlink>
        <a:srgbClr val="0000FF"/>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1">
        <a:dk1>
          <a:srgbClr val="000000"/>
        </a:dk1>
        <a:lt1>
          <a:srgbClr val="FFFFFF"/>
        </a:lt1>
        <a:dk2>
          <a:srgbClr val="A50021"/>
        </a:dk2>
        <a:lt2>
          <a:srgbClr val="808080"/>
        </a:lt2>
        <a:accent1>
          <a:srgbClr val="006699"/>
        </a:accent1>
        <a:accent2>
          <a:srgbClr val="DDDDDD"/>
        </a:accent2>
        <a:accent3>
          <a:srgbClr val="FFFFFF"/>
        </a:accent3>
        <a:accent4>
          <a:srgbClr val="000000"/>
        </a:accent4>
        <a:accent5>
          <a:srgbClr val="AAB8CA"/>
        </a:accent5>
        <a:accent6>
          <a:srgbClr val="C8C8C8"/>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etwork">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1">
        <a:dk1>
          <a:srgbClr val="000000"/>
        </a:dk1>
        <a:lt1>
          <a:srgbClr val="FFFFFF"/>
        </a:lt1>
        <a:dk2>
          <a:srgbClr val="A50021"/>
        </a:dk2>
        <a:lt2>
          <a:srgbClr val="808080"/>
        </a:lt2>
        <a:accent1>
          <a:srgbClr val="006699"/>
        </a:accent1>
        <a:accent2>
          <a:srgbClr val="DDDDDD"/>
        </a:accent2>
        <a:accent3>
          <a:srgbClr val="FFFFFF"/>
        </a:accent3>
        <a:accent4>
          <a:srgbClr val="000000"/>
        </a:accent4>
        <a:accent5>
          <a:srgbClr val="AAB8CA"/>
        </a:accent5>
        <a:accent6>
          <a:srgbClr val="C8C8C8"/>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6826</TotalTime>
  <Words>3580</Words>
  <Application>Microsoft Macintosh PowerPoint</Application>
  <PresentationFormat>On-screen Show (4:3)</PresentationFormat>
  <Paragraphs>377</Paragraphs>
  <Slides>41</Slides>
  <Notes>16</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41</vt:i4>
      </vt:variant>
    </vt:vector>
  </HeadingPairs>
  <TitlesOfParts>
    <vt:vector size="48" baseType="lpstr">
      <vt:lpstr>Arial</vt:lpstr>
      <vt:lpstr>Calibri</vt:lpstr>
      <vt:lpstr>Times New Roman</vt:lpstr>
      <vt:lpstr>Wingdings</vt:lpstr>
      <vt:lpstr>Network</vt:lpstr>
      <vt:lpstr>1_Network</vt:lpstr>
      <vt:lpstr>Equation</vt:lpstr>
      <vt:lpstr>Chapter Eight</vt:lpstr>
      <vt:lpstr>Overview of Stock Markets</vt:lpstr>
      <vt:lpstr>Common Stock</vt:lpstr>
      <vt:lpstr>Common Stock Voting Rights</vt:lpstr>
      <vt:lpstr>Stock Returns</vt:lpstr>
      <vt:lpstr>Stock Returns Example</vt:lpstr>
      <vt:lpstr>Bond Valuation</vt:lpstr>
      <vt:lpstr>Primary Stock Markets 1</vt:lpstr>
      <vt:lpstr>Primary Stock Markets 2</vt:lpstr>
      <vt:lpstr>Secondary Stock Markets 1</vt:lpstr>
      <vt:lpstr>N Y S E Euronext 1</vt:lpstr>
      <vt:lpstr>N Y S E Euronext 2</vt:lpstr>
      <vt:lpstr>Circuit-Breaker Levels</vt:lpstr>
      <vt:lpstr>Purchase of a Stock on the N Y S E</vt:lpstr>
      <vt:lpstr>Stock Market Quote</vt:lpstr>
      <vt:lpstr>Stock Market Quote Example</vt:lpstr>
      <vt:lpstr>Exchange Traded Funds (E T F s)</vt:lpstr>
      <vt:lpstr>N A S D A Q and O T C Markets</vt:lpstr>
      <vt:lpstr>Secondary Stock Markets 2</vt:lpstr>
      <vt:lpstr>Features of Duration</vt:lpstr>
      <vt:lpstr>Flash Trading</vt:lpstr>
      <vt:lpstr>Flash Trading Concluded</vt:lpstr>
      <vt:lpstr>Naked Access and Dark Pools</vt:lpstr>
      <vt:lpstr>Stock Market Indexes</vt:lpstr>
      <vt:lpstr>Holders of Corporate Stock</vt:lpstr>
      <vt:lpstr>Other Stock Market Issues 1</vt:lpstr>
      <vt:lpstr>Other Stock Market Issues 2</vt:lpstr>
      <vt:lpstr>Other Stock Market Issues Concluded</vt:lpstr>
      <vt:lpstr>Stock Market Regulations 1</vt:lpstr>
      <vt:lpstr>Stock Market Regulations 2</vt:lpstr>
      <vt:lpstr>International Aspects of Stock Markets</vt:lpstr>
      <vt:lpstr>American Depository Receipts (A D R s) 1</vt:lpstr>
      <vt:lpstr>American Depository Receipts (A D R s) 2</vt:lpstr>
      <vt:lpstr>Impact of Change in Foreign Currency Exchange Rates on Market Returns</vt:lpstr>
      <vt:lpstr>Capital Asset Pricing Model</vt:lpstr>
      <vt:lpstr>Event Study Tests</vt:lpstr>
      <vt:lpstr>Circuit-Breaker Levels Long Description</vt:lpstr>
      <vt:lpstr>Purchase of a Stock on the N Y S E Long Description</vt:lpstr>
      <vt:lpstr>Stock Market Quote Example Long Description</vt:lpstr>
      <vt:lpstr>Flash Trading Concluded Long Description</vt:lpstr>
      <vt:lpstr>Holders of Corporate Stock Long Description</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Markets and Institutions, 7e</dc:title>
  <dc:subject/>
  <dc:creator>Saunders</dc:creator>
  <cp:lastModifiedBy>Şefika Nilay Onatça</cp:lastModifiedBy>
  <cp:revision>618</cp:revision>
  <dcterms:created xsi:type="dcterms:W3CDTF">2000-07-01T19:33:32Z</dcterms:created>
  <dcterms:modified xsi:type="dcterms:W3CDTF">2021-05-07T09:28:40Z</dcterms:modified>
</cp:coreProperties>
</file>