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84" autoAdjust="0"/>
    <p:restoredTop sz="94690"/>
  </p:normalViewPr>
  <p:slideViewPr>
    <p:cSldViewPr snapToGrid="0">
      <p:cViewPr varScale="1">
        <p:scale>
          <a:sx n="111" d="100"/>
          <a:sy n="111" d="100"/>
        </p:scale>
        <p:origin x="696" y="20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txBody>
          <a:bodyPr/>
          <a:lstStyle/>
          <a:p>
            <a:endParaRPr lang="tr-TR"/>
          </a:p>
        </p:txBody>
      </p:sp>
      <p:sp>
        <p:nvSpPr>
          <p:cNvPr id="6" name="Slide Number Placeholder 5"/>
          <p:cNvSpPr>
            <a:spLocks noGrp="1"/>
          </p:cNvSpPr>
          <p:nvPr>
            <p:ph type="sldNum" sz="quarter" idx="12"/>
          </p:nvPr>
        </p:nvSpPr>
        <p:spPr>
          <a:xfrm>
            <a:off x="531812" y="4529540"/>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10445791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126959911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C7AA4D-C06A-4A81-AE97-B24760240E7E}"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656625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425773789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C7AA4D-C06A-4A81-AE97-B24760240E7E}"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22213959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düzenlemek için tıklayın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düzenlemek için tıklayın</a:t>
            </a:r>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68313366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3349680588"/>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8322003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12351165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B3F4481A-7B5D-4F92-B694-53B287CC2751}" type="datetimeFigureOut">
              <a:rPr lang="tr-TR" smtClean="0"/>
              <a:t>24.02.2026</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54120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184993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B3F4481A-7B5D-4F92-B694-53B287CC2751}" type="datetimeFigureOut">
              <a:rPr lang="tr-TR" smtClean="0"/>
              <a:t>24.02.2026</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1167168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B3F4481A-7B5D-4F92-B694-53B287CC2751}" type="datetimeFigureOut">
              <a:rPr lang="tr-TR" smtClean="0"/>
              <a:t>24.02.2026</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7915864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3F4481A-7B5D-4F92-B694-53B287CC2751}" type="datetimeFigureOut">
              <a:rPr lang="tr-TR" smtClean="0"/>
              <a:t>24.02.2026</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5166346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8641694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B3F4481A-7B5D-4F92-B694-53B287CC2751}" type="datetimeFigureOut">
              <a:rPr lang="tr-TR" smtClean="0"/>
              <a:t>24.02.2026</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AFC7AA4D-C06A-4A81-AE97-B24760240E7E}" type="slidenum">
              <a:rPr lang="tr-TR" smtClean="0"/>
              <a:t>‹#›</a:t>
            </a:fld>
            <a:endParaRPr lang="tr-TR"/>
          </a:p>
        </p:txBody>
      </p:sp>
    </p:spTree>
    <p:extLst>
      <p:ext uri="{BB962C8B-B14F-4D97-AF65-F5344CB8AC3E}">
        <p14:creationId xmlns:p14="http://schemas.microsoft.com/office/powerpoint/2010/main" val="29163221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txBody>
            <a:bodyPr/>
            <a:lstStyle/>
            <a:p>
              <a:endParaRPr lang="tr-TR"/>
            </a:p>
          </p:txBody>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txBody>
            <a:bodyPr/>
            <a:lstStyle/>
            <a:p>
              <a:endParaRPr lang="tr-TR"/>
            </a:p>
          </p:txBody>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txBody>
            <a:bodyPr/>
            <a:lstStyle/>
            <a:p>
              <a:endParaRPr lang="tr-TR"/>
            </a:p>
          </p:txBody>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txBody>
            <a:bodyPr/>
            <a:lstStyle/>
            <a:p>
              <a:endParaRPr lang="tr-TR"/>
            </a:p>
          </p:txBody>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txBody>
            <a:bodyPr/>
            <a:lstStyle/>
            <a:p>
              <a:endParaRPr lang="tr-TR"/>
            </a:p>
          </p:txBody>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txBody>
            <a:bodyPr/>
            <a:lstStyle/>
            <a:p>
              <a:endParaRPr lang="tr-TR"/>
            </a:p>
          </p:txBody>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txBody>
            <a:bodyPr/>
            <a:lstStyle/>
            <a:p>
              <a:endParaRPr lang="tr-TR"/>
            </a:p>
          </p:txBody>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txBody>
            <a:bodyPr/>
            <a:lstStyle/>
            <a:p>
              <a:endParaRPr lang="tr-TR"/>
            </a:p>
          </p:txBody>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txBody>
            <a:bodyPr/>
            <a:lstStyle/>
            <a:p>
              <a:endParaRPr lang="tr-TR"/>
            </a:p>
          </p:txBody>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txBody>
            <a:bodyPr/>
            <a:lstStyle/>
            <a:p>
              <a:endParaRPr lang="tr-TR"/>
            </a:p>
          </p:txBody>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txBody>
            <a:bodyPr/>
            <a:lstStyle/>
            <a:p>
              <a:endParaRPr lang="tr-TR"/>
            </a:p>
          </p:txBody>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txBody>
            <a:bodyPr/>
            <a:lstStyle/>
            <a:p>
              <a:endParaRPr lang="tr-TR"/>
            </a:p>
          </p:txBody>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txBody>
            <a:bodyPr/>
            <a:lstStyle/>
            <a:p>
              <a:endParaRPr lang="tr-TR"/>
            </a:p>
          </p:txBody>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txBody>
            <a:bodyPr/>
            <a:lstStyle/>
            <a:p>
              <a:endParaRPr lang="tr-TR"/>
            </a:p>
          </p:txBody>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txBody>
            <a:bodyPr/>
            <a:lstStyle/>
            <a:p>
              <a:endParaRPr lang="tr-TR"/>
            </a:p>
          </p:txBody>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txBody>
            <a:bodyPr/>
            <a:lstStyle/>
            <a:p>
              <a:endParaRPr lang="tr-TR"/>
            </a:p>
          </p:txBody>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txBody>
            <a:bodyPr/>
            <a:lstStyle/>
            <a:p>
              <a:endParaRPr lang="tr-TR"/>
            </a:p>
          </p:txBody>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txBody>
            <a:bodyPr/>
            <a:lstStyle/>
            <a:p>
              <a:endParaRPr lang="tr-TR"/>
            </a:p>
          </p:txBody>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txBody>
            <a:bodyPr/>
            <a:lstStyle/>
            <a:p>
              <a:endParaRPr lang="tr-TR"/>
            </a:p>
          </p:txBody>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txBody>
            <a:bodyPr/>
            <a:lstStyle/>
            <a:p>
              <a:endParaRPr lang="tr-TR"/>
            </a:p>
          </p:txBody>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txBody>
            <a:bodyPr/>
            <a:lstStyle/>
            <a:p>
              <a:endParaRPr lang="tr-TR"/>
            </a:p>
          </p:txBody>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txBody>
            <a:bodyPr/>
            <a:lstStyle/>
            <a:p>
              <a:endParaRPr lang="tr-TR"/>
            </a:p>
          </p:txBody>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txBody>
            <a:bodyPr/>
            <a:lstStyle/>
            <a:p>
              <a:endParaRPr lang="tr-TR"/>
            </a:p>
          </p:txBody>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txBody>
            <a:bodyPr/>
            <a:lstStyle/>
            <a:p>
              <a:endParaRPr lang="tr-TR"/>
            </a:p>
          </p:txBody>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txBody>
          <a:bodyPr/>
          <a:lstStyle/>
          <a:p>
            <a:endParaRPr lang="tr-TR"/>
          </a:p>
        </p:txBody>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3F4481A-7B5D-4F92-B694-53B287CC2751}" type="datetimeFigureOut">
              <a:rPr lang="tr-TR" smtClean="0"/>
              <a:t>24.02.2026</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AFC7AA4D-C06A-4A81-AE97-B24760240E7E}" type="slidenum">
              <a:rPr lang="tr-TR" smtClean="0"/>
              <a:t>‹#›</a:t>
            </a:fld>
            <a:endParaRPr lang="tr-TR"/>
          </a:p>
        </p:txBody>
      </p:sp>
    </p:spTree>
    <p:extLst>
      <p:ext uri="{BB962C8B-B14F-4D97-AF65-F5344CB8AC3E}">
        <p14:creationId xmlns:p14="http://schemas.microsoft.com/office/powerpoint/2010/main" val="4849306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045DE147-2A7A-EB99-8DDB-4EA50FB65B54}"/>
              </a:ext>
            </a:extLst>
          </p:cNvPr>
          <p:cNvSpPr>
            <a:spLocks noGrp="1"/>
          </p:cNvSpPr>
          <p:nvPr>
            <p:ph type="ctrTitle"/>
          </p:nvPr>
        </p:nvSpPr>
        <p:spPr/>
        <p:txBody>
          <a:bodyPr/>
          <a:lstStyle/>
          <a:p>
            <a:r>
              <a:rPr lang="tr-TR" dirty="0" err="1"/>
              <a:t>Rehnin</a:t>
            </a:r>
            <a:r>
              <a:rPr lang="tr-TR"/>
              <a:t>- İpoteğin </a:t>
            </a:r>
            <a:r>
              <a:rPr lang="tr-TR" dirty="0"/>
              <a:t>paraya çevrilmesi yoluyla takip</a:t>
            </a:r>
          </a:p>
        </p:txBody>
      </p:sp>
      <p:sp>
        <p:nvSpPr>
          <p:cNvPr id="3" name="Alt Başlık 2">
            <a:extLst>
              <a:ext uri="{FF2B5EF4-FFF2-40B4-BE49-F238E27FC236}">
                <a16:creationId xmlns:a16="http://schemas.microsoft.com/office/drawing/2014/main" id="{E75F1C57-4133-DF61-F3FC-F2BC13D5B44F}"/>
              </a:ext>
            </a:extLst>
          </p:cNvPr>
          <p:cNvSpPr>
            <a:spLocks noGrp="1"/>
          </p:cNvSpPr>
          <p:nvPr>
            <p:ph type="subTitle" idx="1"/>
          </p:nvPr>
        </p:nvSpPr>
        <p:spPr/>
        <p:txBody>
          <a:bodyPr/>
          <a:lstStyle/>
          <a:p>
            <a:pPr algn="r"/>
            <a:r>
              <a:rPr lang="tr-TR" dirty="0"/>
              <a:t>Dr. </a:t>
            </a:r>
            <a:r>
              <a:rPr lang="tr-TR" dirty="0" err="1"/>
              <a:t>Öğ</a:t>
            </a:r>
            <a:r>
              <a:rPr lang="tr-TR" dirty="0"/>
              <a:t>. </a:t>
            </a:r>
            <a:r>
              <a:rPr lang="tr-TR" dirty="0" err="1"/>
              <a:t>Üy</a:t>
            </a:r>
            <a:r>
              <a:rPr lang="tr-TR" dirty="0"/>
              <a:t>. A. Püren Doğanay</a:t>
            </a:r>
          </a:p>
        </p:txBody>
      </p:sp>
    </p:spTree>
    <p:extLst>
      <p:ext uri="{BB962C8B-B14F-4D97-AF65-F5344CB8AC3E}">
        <p14:creationId xmlns:p14="http://schemas.microsoft.com/office/powerpoint/2010/main" val="13918811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8A46151-0697-972C-F34C-072CF9CE0D50}"/>
              </a:ext>
            </a:extLst>
          </p:cNvPr>
          <p:cNvSpPr>
            <a:spLocks noGrp="1"/>
          </p:cNvSpPr>
          <p:nvPr>
            <p:ph type="title"/>
          </p:nvPr>
        </p:nvSpPr>
        <p:spPr/>
        <p:txBody>
          <a:bodyPr/>
          <a:lstStyle/>
          <a:p>
            <a:r>
              <a:rPr lang="tr-TR" dirty="0"/>
              <a:t>İpoteğin Paraya Çevrilmesi Yoluyla İlamsız Takip</a:t>
            </a:r>
          </a:p>
        </p:txBody>
      </p:sp>
      <p:sp>
        <p:nvSpPr>
          <p:cNvPr id="3" name="İçerik Yer Tutucusu 2">
            <a:extLst>
              <a:ext uri="{FF2B5EF4-FFF2-40B4-BE49-F238E27FC236}">
                <a16:creationId xmlns:a16="http://schemas.microsoft.com/office/drawing/2014/main" id="{ABFBE535-3C21-00DA-4886-3B9544DA9A31}"/>
              </a:ext>
            </a:extLst>
          </p:cNvPr>
          <p:cNvSpPr>
            <a:spLocks noGrp="1"/>
          </p:cNvSpPr>
          <p:nvPr>
            <p:ph idx="1"/>
          </p:nvPr>
        </p:nvSpPr>
        <p:spPr>
          <a:xfrm>
            <a:off x="2589212" y="2133600"/>
            <a:ext cx="9351776" cy="4396292"/>
          </a:xfrm>
        </p:spPr>
        <p:txBody>
          <a:bodyPr>
            <a:normAutofit/>
          </a:bodyPr>
          <a:lstStyle/>
          <a:p>
            <a:r>
              <a:rPr lang="tr-TR" sz="2000" dirty="0"/>
              <a:t>Alacağı ipotekle teminat altına alınmış alacaklının elinde ipoteğin paraya çevrilmesi yoluyla ilamlı takip için gerekli belgeler yoksa başvurabileceği yol İpoteğin Paraya Çevrilmesi Yoluyla İlamsız Takiptir. ANCAK ÜST SINIR İPOTEĞİ İLE TEMİN EDİLMİŞSE. (</a:t>
            </a:r>
            <a:r>
              <a:rPr lang="tr-TR" sz="2000" i="1" dirty="0"/>
              <a:t>ana paranın dışında, ileride doğabilecek muhtemel alacakları güvence altına alan)</a:t>
            </a:r>
            <a:endParaRPr lang="tr-TR" sz="2000" dirty="0"/>
          </a:p>
          <a:p>
            <a:endParaRPr lang="tr-TR" sz="2000" dirty="0"/>
          </a:p>
          <a:p>
            <a:r>
              <a:rPr lang="tr-TR" sz="2000" dirty="0"/>
              <a:t>İcra dairesi takip talebi üzerine satış hazırlıklarına başlar. Kıymet takdirini yaptırır.</a:t>
            </a:r>
          </a:p>
          <a:p>
            <a:endParaRPr lang="tr-TR" sz="2000" dirty="0"/>
          </a:p>
          <a:p>
            <a:r>
              <a:rPr lang="tr-TR" sz="2000" dirty="0"/>
              <a:t>İcra dairesi durumu kiracılara ve tapu idaresine bildirir, tapu memuru sicile şerh verir, bu şerhten sonra taşınmazı iktisap edenlere ayrıca icra ya da ödeme emri gönderilmez.</a:t>
            </a:r>
          </a:p>
        </p:txBody>
      </p:sp>
    </p:spTree>
    <p:extLst>
      <p:ext uri="{BB962C8B-B14F-4D97-AF65-F5344CB8AC3E}">
        <p14:creationId xmlns:p14="http://schemas.microsoft.com/office/powerpoint/2010/main" val="30562780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9D9D498-94F9-1550-146E-609B6026C5CE}"/>
              </a:ext>
            </a:extLst>
          </p:cNvPr>
          <p:cNvSpPr>
            <a:spLocks noGrp="1"/>
          </p:cNvSpPr>
          <p:nvPr>
            <p:ph idx="1"/>
          </p:nvPr>
        </p:nvSpPr>
        <p:spPr>
          <a:xfrm>
            <a:off x="2589212" y="258184"/>
            <a:ext cx="9275128" cy="6422315"/>
          </a:xfrm>
        </p:spPr>
        <p:txBody>
          <a:bodyPr>
            <a:normAutofit lnSpcReduction="10000"/>
          </a:bodyPr>
          <a:lstStyle/>
          <a:p>
            <a:r>
              <a:rPr lang="tr-TR" sz="2400" dirty="0"/>
              <a:t>Takip talebini alan icra müdürü, borçluya ve ipotekli taşınmaz sahibi 3.kişiye ödeme emri gönderir.</a:t>
            </a:r>
          </a:p>
          <a:p>
            <a:endParaRPr lang="tr-TR" sz="2400" dirty="0"/>
          </a:p>
          <a:p>
            <a:r>
              <a:rPr lang="tr-TR" sz="2400" dirty="0"/>
              <a:t>Ödeme emrinde takip talebindeki kayıtlar, </a:t>
            </a:r>
            <a:r>
              <a:rPr lang="tr-TR" sz="2400" b="1" dirty="0"/>
              <a:t>ödeme süresi</a:t>
            </a:r>
            <a:r>
              <a:rPr lang="tr-TR" sz="2400" dirty="0"/>
              <a:t>nin </a:t>
            </a:r>
            <a:r>
              <a:rPr lang="tr-TR" sz="2400" b="1" dirty="0"/>
              <a:t>30 gün </a:t>
            </a:r>
            <a:r>
              <a:rPr lang="tr-TR" sz="2400" dirty="0"/>
              <a:t>olduğu, </a:t>
            </a:r>
            <a:r>
              <a:rPr lang="tr-TR" sz="2400" b="1" dirty="0"/>
              <a:t>7 gün </a:t>
            </a:r>
            <a:r>
              <a:rPr lang="tr-TR" sz="2400" dirty="0"/>
              <a:t>içinde </a:t>
            </a:r>
            <a:r>
              <a:rPr lang="tr-TR" sz="2400" b="1" dirty="0"/>
              <a:t>itiraz</a:t>
            </a:r>
            <a:r>
              <a:rPr lang="tr-TR" sz="2400" dirty="0"/>
              <a:t> edilmez ve borç 30 gün içinde ödenmezse alacaklının talebiyle taşınmazın satılabileceği ve ipotek hakkına itiraz edilemeyeceği bildirilir.</a:t>
            </a:r>
          </a:p>
          <a:p>
            <a:endParaRPr lang="tr-TR" sz="2400" dirty="0"/>
          </a:p>
          <a:p>
            <a:r>
              <a:rPr lang="tr-TR" sz="2400" b="1" dirty="0"/>
              <a:t>Borçlu ve varsa ipotekli taşınmaz sahibi </a:t>
            </a:r>
            <a:r>
              <a:rPr lang="tr-TR" sz="2400" dirty="0"/>
              <a:t>3.kişi </a:t>
            </a:r>
            <a:r>
              <a:rPr lang="tr-TR" sz="2400" b="1" dirty="0"/>
              <a:t>7 gün </a:t>
            </a:r>
            <a:r>
              <a:rPr lang="tr-TR" sz="2400" dirty="0"/>
              <a:t>içinde icra dairesine başvurarak ödeme emrine </a:t>
            </a:r>
            <a:r>
              <a:rPr lang="tr-TR" sz="2400" b="1" dirty="0"/>
              <a:t>itiraz</a:t>
            </a:r>
            <a:r>
              <a:rPr lang="tr-TR" sz="2400" dirty="0"/>
              <a:t> edebilir.</a:t>
            </a:r>
          </a:p>
          <a:p>
            <a:r>
              <a:rPr lang="tr-TR" sz="2400" dirty="0"/>
              <a:t>Bu itiraz ve itirazın sonuçları genel haciz yoluyla takipteki gibidir. </a:t>
            </a:r>
            <a:r>
              <a:rPr lang="tr-TR" sz="2400" b="1" dirty="0"/>
              <a:t>Ancak borçlu alacaklının ipotek hakkına itiraz edemez çünkü ipotek hakkı resmi bir senette tespit edilmiştir. </a:t>
            </a:r>
            <a:r>
              <a:rPr lang="tr-TR" sz="2400" dirty="0"/>
              <a:t>(resmi senet düzenlenmeden ipotek kurulamaz çünkü)</a:t>
            </a:r>
          </a:p>
        </p:txBody>
      </p:sp>
    </p:spTree>
    <p:extLst>
      <p:ext uri="{BB962C8B-B14F-4D97-AF65-F5344CB8AC3E}">
        <p14:creationId xmlns:p14="http://schemas.microsoft.com/office/powerpoint/2010/main" val="40013206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F5FA1745-C969-D71E-523C-675860589681}"/>
              </a:ext>
            </a:extLst>
          </p:cNvPr>
          <p:cNvSpPr>
            <a:spLocks noGrp="1"/>
          </p:cNvSpPr>
          <p:nvPr>
            <p:ph idx="1"/>
          </p:nvPr>
        </p:nvSpPr>
        <p:spPr>
          <a:xfrm>
            <a:off x="2589212" y="570155"/>
            <a:ext cx="9355138" cy="6013525"/>
          </a:xfrm>
        </p:spPr>
        <p:txBody>
          <a:bodyPr>
            <a:normAutofit lnSpcReduction="10000"/>
          </a:bodyPr>
          <a:lstStyle/>
          <a:p>
            <a:r>
              <a:rPr lang="tr-TR" sz="2800" dirty="0"/>
              <a:t>Taşınmaz </a:t>
            </a:r>
            <a:r>
              <a:rPr lang="tr-TR" sz="2800" dirty="0" err="1"/>
              <a:t>rehni</a:t>
            </a:r>
            <a:r>
              <a:rPr lang="tr-TR" sz="2800" dirty="0"/>
              <a:t> ile temin edilmiş olan alacaklar hakkında zamanaşımı da işlemeyeceğinden zamanaşımı itirazında da bulunulamaz. (TMK m.864)</a:t>
            </a:r>
          </a:p>
          <a:p>
            <a:endParaRPr lang="tr-TR" sz="2800" dirty="0"/>
          </a:p>
          <a:p>
            <a:r>
              <a:rPr lang="tr-TR" sz="2800" dirty="0"/>
              <a:t>Ödeme emrine itirazın incelenmesi genel haciz yoluyla takipteki gibi. </a:t>
            </a:r>
          </a:p>
          <a:p>
            <a:endParaRPr lang="tr-TR" sz="2800" dirty="0"/>
          </a:p>
          <a:p>
            <a:r>
              <a:rPr lang="tr-TR" sz="2800" dirty="0"/>
              <a:t>Alacaklı itirazın iptali davası açarsa tamamen genel haciz yolundaki hükümler uygulanır.</a:t>
            </a:r>
          </a:p>
          <a:p>
            <a:endParaRPr lang="tr-TR" sz="2800" dirty="0"/>
          </a:p>
          <a:p>
            <a:r>
              <a:rPr lang="tr-TR" sz="2800" dirty="0"/>
              <a:t>Alacaklı itirazın kaldırılması yoluna başvurursa bazı özel durumlara dikkat edilmesi gerekir.</a:t>
            </a:r>
          </a:p>
        </p:txBody>
      </p:sp>
    </p:spTree>
    <p:extLst>
      <p:ext uri="{BB962C8B-B14F-4D97-AF65-F5344CB8AC3E}">
        <p14:creationId xmlns:p14="http://schemas.microsoft.com/office/powerpoint/2010/main" val="32700270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B2A8FDA5-B6E9-5D2F-FC7D-9DDE6ECF52E9}"/>
              </a:ext>
            </a:extLst>
          </p:cNvPr>
          <p:cNvSpPr>
            <a:spLocks noGrp="1"/>
          </p:cNvSpPr>
          <p:nvPr>
            <p:ph type="title"/>
          </p:nvPr>
        </p:nvSpPr>
        <p:spPr/>
        <p:txBody>
          <a:bodyPr/>
          <a:lstStyle/>
          <a:p>
            <a:r>
              <a:rPr lang="tr-TR" dirty="0"/>
              <a:t>İpoteğin paraya çevrilmesi yoluyla ilamlı takip</a:t>
            </a:r>
          </a:p>
        </p:txBody>
      </p:sp>
      <p:sp>
        <p:nvSpPr>
          <p:cNvPr id="3" name="İçerik Yer Tutucusu 2">
            <a:extLst>
              <a:ext uri="{FF2B5EF4-FFF2-40B4-BE49-F238E27FC236}">
                <a16:creationId xmlns:a16="http://schemas.microsoft.com/office/drawing/2014/main" id="{ABDF8088-6280-8323-FCBF-129112B9204D}"/>
              </a:ext>
            </a:extLst>
          </p:cNvPr>
          <p:cNvSpPr>
            <a:spLocks noGrp="1"/>
          </p:cNvSpPr>
          <p:nvPr>
            <p:ph idx="1"/>
          </p:nvPr>
        </p:nvSpPr>
        <p:spPr>
          <a:xfrm>
            <a:off x="2589212" y="2133599"/>
            <a:ext cx="9480868" cy="4482353"/>
          </a:xfrm>
        </p:spPr>
        <p:txBody>
          <a:bodyPr>
            <a:normAutofit/>
          </a:bodyPr>
          <a:lstStyle/>
          <a:p>
            <a:pPr>
              <a:buFont typeface="+mj-lt"/>
              <a:buAutoNum type="arabicPeriod"/>
            </a:pPr>
            <a:r>
              <a:rPr lang="tr-TR" sz="2800" b="1" dirty="0"/>
              <a:t>Alacak veya ipotek hakkı ya da her ikisinin bir ilam veya ilam niteliğinde belgede tespit edilmiş olması</a:t>
            </a:r>
          </a:p>
          <a:p>
            <a:pPr>
              <a:buFont typeface="+mj-lt"/>
              <a:buAutoNum type="arabicPeriod"/>
            </a:pPr>
            <a:endParaRPr lang="tr-TR" sz="2000" dirty="0"/>
          </a:p>
          <a:p>
            <a:pPr marL="0" indent="0">
              <a:buNone/>
            </a:pPr>
            <a:r>
              <a:rPr lang="tr-TR" sz="2000" dirty="0"/>
              <a:t>Alacak veya ipotek hakkı ya da her ikisinin bir ilam veya ilam niteliğinde belgeye bağlanmışsa İpoteğin paraya çevrilmesi yoluyla ilamlı takip yapılabilir.</a:t>
            </a:r>
          </a:p>
          <a:p>
            <a:pPr marL="0" indent="0">
              <a:buNone/>
            </a:pPr>
            <a:endParaRPr lang="tr-TR" sz="2000" dirty="0"/>
          </a:p>
          <a:p>
            <a:pPr marL="0" indent="0">
              <a:buNone/>
            </a:pPr>
            <a:r>
              <a:rPr lang="tr-TR" sz="2000" dirty="0"/>
              <a:t>Borçlu icra emrinin tebliğinden itibaren </a:t>
            </a:r>
            <a:r>
              <a:rPr lang="tr-TR" sz="2000" b="1" dirty="0"/>
              <a:t>7 gün </a:t>
            </a:r>
            <a:r>
              <a:rPr lang="tr-TR" sz="2000" dirty="0">
                <a:solidFill>
                  <a:srgbClr val="FF0000"/>
                </a:solidFill>
              </a:rPr>
              <a:t>(çünkü ilamlı icrada 7 gün) </a:t>
            </a:r>
            <a:r>
              <a:rPr lang="tr-TR" sz="2000" b="1" dirty="0"/>
              <a:t>içinde borcunu ödemez </a:t>
            </a:r>
            <a:r>
              <a:rPr lang="tr-TR" sz="2000" dirty="0"/>
              <a:t>ve </a:t>
            </a:r>
            <a:r>
              <a:rPr lang="tr-TR" sz="2000" b="1" dirty="0"/>
              <a:t>icranın geri bırakılması kararını getirmezse </a:t>
            </a:r>
            <a:r>
              <a:rPr lang="tr-TR" sz="2000" dirty="0"/>
              <a:t>ipotekli taşınmazın satılacağı ihtar edilir. Borçlu bunun gereğini yerine getirmezse ipotekli taşınmaz satılır.</a:t>
            </a:r>
          </a:p>
        </p:txBody>
      </p:sp>
    </p:spTree>
    <p:extLst>
      <p:ext uri="{BB962C8B-B14F-4D97-AF65-F5344CB8AC3E}">
        <p14:creationId xmlns:p14="http://schemas.microsoft.com/office/powerpoint/2010/main" val="146716487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56117AB-1210-A72B-ED00-C044D9CA725F}"/>
              </a:ext>
            </a:extLst>
          </p:cNvPr>
          <p:cNvSpPr>
            <a:spLocks noGrp="1"/>
          </p:cNvSpPr>
          <p:nvPr>
            <p:ph idx="1"/>
          </p:nvPr>
        </p:nvSpPr>
        <p:spPr>
          <a:xfrm>
            <a:off x="2589212" y="322729"/>
            <a:ext cx="9435148" cy="6340961"/>
          </a:xfrm>
        </p:spPr>
        <p:txBody>
          <a:bodyPr>
            <a:normAutofit lnSpcReduction="10000"/>
          </a:bodyPr>
          <a:lstStyle/>
          <a:p>
            <a:pPr marL="0" indent="0">
              <a:buNone/>
            </a:pPr>
            <a:r>
              <a:rPr lang="tr-TR" sz="2600" b="1" dirty="0"/>
              <a:t>2. İpotek akit tablosunun kayıtsız şartsız bir para borcunu içermesi</a:t>
            </a:r>
          </a:p>
          <a:p>
            <a:pPr marL="0" indent="0">
              <a:buNone/>
            </a:pPr>
            <a:endParaRPr lang="tr-TR" sz="2400" dirty="0"/>
          </a:p>
          <a:p>
            <a:pPr marL="0" indent="0">
              <a:buNone/>
            </a:pPr>
            <a:r>
              <a:rPr lang="tr-TR" sz="2400" dirty="0"/>
              <a:t>İpotek akit tablosunun kayıtsız şartsız bir para borcunu içermesi halinde ilamlı takibe başvurulabilir.</a:t>
            </a:r>
          </a:p>
          <a:p>
            <a:pPr marL="0" indent="0">
              <a:buNone/>
            </a:pPr>
            <a:endParaRPr lang="tr-TR" sz="2400" dirty="0"/>
          </a:p>
          <a:p>
            <a:pPr marL="0" indent="0">
              <a:buNone/>
            </a:pPr>
            <a:r>
              <a:rPr lang="tr-TR" sz="2400" dirty="0"/>
              <a:t>Burada da takip talebi genel hükümlere göre doldurulur. Takip talebiyle birlikte ipotek akit tablosunun resmi örneği de icra dairesine verilir / UYAP üzerinden takiplerde belge e-imzayla aktarılır.</a:t>
            </a:r>
          </a:p>
          <a:p>
            <a:pPr marL="0" indent="0">
              <a:buNone/>
            </a:pPr>
            <a:endParaRPr lang="tr-TR" sz="2400" dirty="0"/>
          </a:p>
          <a:p>
            <a:pPr marL="0" indent="0">
              <a:buNone/>
            </a:pPr>
            <a:r>
              <a:rPr lang="tr-TR" sz="2400" dirty="0"/>
              <a:t>İcra müdürü incelemede ipotek akit tablosunun kayıtsız şartsız para borcunu içerdiğini ve alacağın muaccel olduğunu anlarsa borçlu ve varsa taşınmaz sahibi 3.kişiye icra emri gönderir</a:t>
            </a:r>
          </a:p>
        </p:txBody>
      </p:sp>
    </p:spTree>
    <p:extLst>
      <p:ext uri="{BB962C8B-B14F-4D97-AF65-F5344CB8AC3E}">
        <p14:creationId xmlns:p14="http://schemas.microsoft.com/office/powerpoint/2010/main" val="35268120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996E604-BDC6-98F3-831D-D1733F1CA28F}"/>
              </a:ext>
            </a:extLst>
          </p:cNvPr>
          <p:cNvSpPr>
            <a:spLocks noGrp="1"/>
          </p:cNvSpPr>
          <p:nvPr>
            <p:ph idx="1"/>
          </p:nvPr>
        </p:nvSpPr>
        <p:spPr>
          <a:xfrm>
            <a:off x="2589212" y="505609"/>
            <a:ext cx="8915400" cy="5405613"/>
          </a:xfrm>
        </p:spPr>
        <p:txBody>
          <a:bodyPr>
            <a:normAutofit/>
          </a:bodyPr>
          <a:lstStyle/>
          <a:p>
            <a:r>
              <a:rPr lang="tr-TR" sz="2400" dirty="0"/>
              <a:t>Ödeme emrinde borcu </a:t>
            </a:r>
            <a:r>
              <a:rPr lang="tr-TR" sz="2400" b="1" dirty="0"/>
              <a:t>30 gün içinde öde</a:t>
            </a:r>
            <a:r>
              <a:rPr lang="tr-TR" sz="2400" dirty="0"/>
              <a:t>mesi gerektiği ödenmez ve </a:t>
            </a:r>
            <a:r>
              <a:rPr lang="tr-TR" sz="2400" b="1" dirty="0"/>
              <a:t>icra mahkemesinden icranın geri bırakılması kararı</a:t>
            </a:r>
            <a:r>
              <a:rPr lang="tr-TR" sz="2400" dirty="0"/>
              <a:t> alınmazsa alacaklının taşınmazın satışını isteyebileceği ihtar edilir.</a:t>
            </a:r>
          </a:p>
          <a:p>
            <a:endParaRPr lang="tr-TR" sz="2400" dirty="0"/>
          </a:p>
          <a:p>
            <a:r>
              <a:rPr lang="tr-TR" sz="2400" dirty="0"/>
              <a:t>Borçlu 30 gün içinde borcunu ödemez ve icranın geri bırakılması kararı da getirmezse alacaklı taşınmazın satılmasını isteyebilir</a:t>
            </a:r>
          </a:p>
        </p:txBody>
      </p:sp>
    </p:spTree>
    <p:extLst>
      <p:ext uri="{BB962C8B-B14F-4D97-AF65-F5344CB8AC3E}">
        <p14:creationId xmlns:p14="http://schemas.microsoft.com/office/powerpoint/2010/main" val="325642231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4A800732-F8E8-655E-FD67-97D59B062C59}"/>
              </a:ext>
            </a:extLst>
          </p:cNvPr>
          <p:cNvSpPr>
            <a:spLocks noGrp="1"/>
          </p:cNvSpPr>
          <p:nvPr>
            <p:ph idx="1"/>
          </p:nvPr>
        </p:nvSpPr>
        <p:spPr>
          <a:xfrm>
            <a:off x="2589212" y="570155"/>
            <a:ext cx="8915400" cy="5341067"/>
          </a:xfrm>
        </p:spPr>
        <p:txBody>
          <a:bodyPr/>
          <a:lstStyle/>
          <a:p>
            <a:pPr marL="0" indent="0">
              <a:buNone/>
            </a:pPr>
            <a:r>
              <a:rPr lang="tr-TR" dirty="0"/>
              <a:t>3. Kredi kurumlarına ilişkin özel düzenleme</a:t>
            </a:r>
          </a:p>
          <a:p>
            <a:pPr marL="0" indent="0">
              <a:buNone/>
            </a:pPr>
            <a:endParaRPr lang="tr-TR" dirty="0"/>
          </a:p>
          <a:p>
            <a:pPr marL="0" indent="0">
              <a:buNone/>
            </a:pPr>
            <a:endParaRPr lang="tr-TR" dirty="0"/>
          </a:p>
          <a:p>
            <a:pPr marL="0" indent="0">
              <a:buNone/>
            </a:pPr>
            <a:r>
              <a:rPr lang="tr-TR" dirty="0"/>
              <a:t>atlıyoruz</a:t>
            </a:r>
          </a:p>
        </p:txBody>
      </p:sp>
    </p:spTree>
    <p:extLst>
      <p:ext uri="{BB962C8B-B14F-4D97-AF65-F5344CB8AC3E}">
        <p14:creationId xmlns:p14="http://schemas.microsoft.com/office/powerpoint/2010/main" val="36969690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4306AF13-2B8A-AB6D-15DA-0F7708CFE989}"/>
              </a:ext>
            </a:extLst>
          </p:cNvPr>
          <p:cNvSpPr>
            <a:spLocks noGrp="1"/>
          </p:cNvSpPr>
          <p:nvPr>
            <p:ph type="title"/>
          </p:nvPr>
        </p:nvSpPr>
        <p:spPr/>
        <p:txBody>
          <a:bodyPr/>
          <a:lstStyle/>
          <a:p>
            <a:r>
              <a:rPr lang="tr-TR" dirty="0"/>
              <a:t>İpotek alacaklısının gaip olması veya borcu almaktan kaçınması</a:t>
            </a:r>
          </a:p>
        </p:txBody>
      </p:sp>
      <p:sp>
        <p:nvSpPr>
          <p:cNvPr id="3" name="İçerik Yer Tutucusu 2">
            <a:extLst>
              <a:ext uri="{FF2B5EF4-FFF2-40B4-BE49-F238E27FC236}">
                <a16:creationId xmlns:a16="http://schemas.microsoft.com/office/drawing/2014/main" id="{02324D9C-9625-9D0B-3090-1CF23B87418F}"/>
              </a:ext>
            </a:extLst>
          </p:cNvPr>
          <p:cNvSpPr>
            <a:spLocks noGrp="1"/>
          </p:cNvSpPr>
          <p:nvPr>
            <p:ph idx="1"/>
          </p:nvPr>
        </p:nvSpPr>
        <p:spPr>
          <a:xfrm>
            <a:off x="2589212" y="2133600"/>
            <a:ext cx="9435148" cy="4724400"/>
          </a:xfrm>
        </p:spPr>
        <p:txBody>
          <a:bodyPr>
            <a:normAutofit/>
          </a:bodyPr>
          <a:lstStyle/>
          <a:p>
            <a:r>
              <a:rPr lang="tr-TR" sz="2400" dirty="0"/>
              <a:t>İpotekle güvence altına alınmış ve vadesi gelmiş bir alacak alacaklısı gaip ya da yerleşim yeri meçhul olur veya alacağını almaktan ve ipoteği çözmekten kaçınırsa borçlu icra dairesine başvurarak ipoteğin kaldırılmasını sağlayabilir</a:t>
            </a:r>
          </a:p>
          <a:p>
            <a:endParaRPr lang="tr-TR" sz="2400" dirty="0"/>
          </a:p>
          <a:p>
            <a:r>
              <a:rPr lang="tr-TR" sz="2400" dirty="0"/>
              <a:t>Borçlu icra dairesine, İpotekle güvence altına alınmış ve vadesi gelmiş bir alacak alacaklısının gaip ya da yerleşim yerinin meçhul olduğunu veya alacağını almaktan ve ipoteği çözmekten kaçındığını beyan ederse, icra dairesi 15 gün içinde daireye gelip parayı almasını ve ipoteği çözdürmesini alacaklıya tebliğ eder.</a:t>
            </a:r>
          </a:p>
        </p:txBody>
      </p:sp>
    </p:spTree>
    <p:extLst>
      <p:ext uri="{BB962C8B-B14F-4D97-AF65-F5344CB8AC3E}">
        <p14:creationId xmlns:p14="http://schemas.microsoft.com/office/powerpoint/2010/main" val="3753945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48798ED-8C4B-B368-E256-F74B83ADE37E}"/>
              </a:ext>
            </a:extLst>
          </p:cNvPr>
          <p:cNvSpPr>
            <a:spLocks noGrp="1"/>
          </p:cNvSpPr>
          <p:nvPr>
            <p:ph idx="1"/>
          </p:nvPr>
        </p:nvSpPr>
        <p:spPr>
          <a:xfrm>
            <a:off x="2589212" y="688489"/>
            <a:ext cx="8915400" cy="5222733"/>
          </a:xfrm>
        </p:spPr>
        <p:txBody>
          <a:bodyPr>
            <a:normAutofit/>
          </a:bodyPr>
          <a:lstStyle/>
          <a:p>
            <a:r>
              <a:rPr lang="tr-TR" sz="2400" dirty="0"/>
              <a:t>Alacaklı bu süre içinde gelmez, gelip de makul sebep göstermeden parayı almaktan ve ipoteği çözmekten imtina ederse, borçlu borcunu icra dairesinin hesabına tamamıyla yatırırsa icra mahkemesi parayı alacaklının namına muhafazasına ve ipotek kaydının terkinine karar verir.</a:t>
            </a:r>
          </a:p>
          <a:p>
            <a:endParaRPr lang="tr-TR" sz="2400" dirty="0"/>
          </a:p>
          <a:p>
            <a:r>
              <a:rPr lang="tr-TR" sz="2400" dirty="0"/>
              <a:t>Bu karar tapu siciline tebliğ edilerek ipotekli taşınmazın siciline geçirilir</a:t>
            </a:r>
          </a:p>
        </p:txBody>
      </p:sp>
    </p:spTree>
    <p:extLst>
      <p:ext uri="{BB962C8B-B14F-4D97-AF65-F5344CB8AC3E}">
        <p14:creationId xmlns:p14="http://schemas.microsoft.com/office/powerpoint/2010/main" val="55569727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1637CC9F-D51C-F2A2-D9CE-63C64330988F}"/>
              </a:ext>
            </a:extLst>
          </p:cNvPr>
          <p:cNvSpPr>
            <a:spLocks noGrp="1"/>
          </p:cNvSpPr>
          <p:nvPr>
            <p:ph type="title"/>
          </p:nvPr>
        </p:nvSpPr>
        <p:spPr/>
        <p:txBody>
          <a:bodyPr/>
          <a:lstStyle/>
          <a:p>
            <a:r>
              <a:rPr lang="tr-TR" dirty="0" err="1"/>
              <a:t>Rehnin</a:t>
            </a:r>
            <a:r>
              <a:rPr lang="tr-TR" dirty="0"/>
              <a:t> paraya çevrilmesi ve paraların paylaştırılması</a:t>
            </a:r>
          </a:p>
        </p:txBody>
      </p:sp>
      <p:sp>
        <p:nvSpPr>
          <p:cNvPr id="3" name="İçerik Yer Tutucusu 2">
            <a:extLst>
              <a:ext uri="{FF2B5EF4-FFF2-40B4-BE49-F238E27FC236}">
                <a16:creationId xmlns:a16="http://schemas.microsoft.com/office/drawing/2014/main" id="{8E723703-F342-21AC-48BF-2EEA532060C1}"/>
              </a:ext>
            </a:extLst>
          </p:cNvPr>
          <p:cNvSpPr>
            <a:spLocks noGrp="1"/>
          </p:cNvSpPr>
          <p:nvPr>
            <p:ph idx="1"/>
          </p:nvPr>
        </p:nvSpPr>
        <p:spPr>
          <a:xfrm>
            <a:off x="2589212" y="2133600"/>
            <a:ext cx="9366568" cy="4530090"/>
          </a:xfrm>
        </p:spPr>
        <p:txBody>
          <a:bodyPr>
            <a:normAutofit/>
          </a:bodyPr>
          <a:lstStyle/>
          <a:p>
            <a:r>
              <a:rPr lang="tr-TR" sz="2400" dirty="0"/>
              <a:t>Kendisine satış yetkisi gelen rehinli alacaklı ödeme/icra emrinin kendisine tebliğinden </a:t>
            </a:r>
            <a:r>
              <a:rPr lang="tr-TR" sz="2400" b="1" dirty="0"/>
              <a:t>6 ay içinde taşınır </a:t>
            </a:r>
            <a:r>
              <a:rPr lang="tr-TR" sz="2400" b="1" dirty="0" err="1"/>
              <a:t>rehnini</a:t>
            </a:r>
            <a:r>
              <a:rPr lang="tr-TR" sz="2400" dirty="0"/>
              <a:t>, </a:t>
            </a:r>
            <a:r>
              <a:rPr lang="tr-TR" sz="2400" b="1" dirty="0"/>
              <a:t>1 yıl içinde taşınmaz </a:t>
            </a:r>
            <a:r>
              <a:rPr lang="tr-TR" sz="2400" b="1" dirty="0" err="1"/>
              <a:t>rehni</a:t>
            </a:r>
            <a:r>
              <a:rPr lang="tr-TR" sz="2400" dirty="0" err="1"/>
              <a:t>nin</a:t>
            </a:r>
            <a:r>
              <a:rPr lang="tr-TR" sz="2400" dirty="0"/>
              <a:t> </a:t>
            </a:r>
            <a:r>
              <a:rPr lang="tr-TR" sz="2400" b="1" dirty="0"/>
              <a:t>satış</a:t>
            </a:r>
            <a:r>
              <a:rPr lang="tr-TR" sz="2400" dirty="0"/>
              <a:t>ını isteyebilir.</a:t>
            </a:r>
          </a:p>
          <a:p>
            <a:r>
              <a:rPr lang="tr-TR" sz="2400" b="1" dirty="0"/>
              <a:t>Bu süreler içinde istenmezse </a:t>
            </a:r>
            <a:r>
              <a:rPr lang="tr-TR" sz="2400" dirty="0"/>
              <a:t>yapılan </a:t>
            </a:r>
            <a:r>
              <a:rPr lang="tr-TR" sz="2400" dirty="0" err="1"/>
              <a:t>rehnin</a:t>
            </a:r>
            <a:r>
              <a:rPr lang="tr-TR" sz="2400" dirty="0"/>
              <a:t> paraya çevrilmesi yoluyla </a:t>
            </a:r>
            <a:r>
              <a:rPr lang="tr-TR" sz="2400" b="1" dirty="0"/>
              <a:t>takip düşer</a:t>
            </a:r>
            <a:r>
              <a:rPr lang="tr-TR" sz="2400" dirty="0"/>
              <a:t>. Ancak </a:t>
            </a:r>
            <a:r>
              <a:rPr lang="tr-TR" sz="2400" b="1" dirty="0"/>
              <a:t>rehin baki kalır</a:t>
            </a:r>
            <a:r>
              <a:rPr lang="tr-TR" sz="2400" dirty="0"/>
              <a:t>. Yani yeniden </a:t>
            </a:r>
            <a:r>
              <a:rPr lang="tr-TR" sz="2400" dirty="0" err="1"/>
              <a:t>rehnin</a:t>
            </a:r>
            <a:r>
              <a:rPr lang="tr-TR" sz="2400" dirty="0"/>
              <a:t> paraya çevrilmesi yoluyla takip yapılabilir</a:t>
            </a:r>
          </a:p>
          <a:p>
            <a:endParaRPr lang="tr-TR" sz="2400" dirty="0"/>
          </a:p>
          <a:p>
            <a:r>
              <a:rPr lang="tr-TR" sz="2400" dirty="0" err="1"/>
              <a:t>Rehnin</a:t>
            </a:r>
            <a:r>
              <a:rPr lang="tr-TR" sz="2400" dirty="0"/>
              <a:t> paraya çevrilmesi yoluyla takiplerde borçluya satış yetkisi verilmesi mümkün değil.</a:t>
            </a:r>
          </a:p>
        </p:txBody>
      </p:sp>
    </p:spTree>
    <p:extLst>
      <p:ext uri="{BB962C8B-B14F-4D97-AF65-F5344CB8AC3E}">
        <p14:creationId xmlns:p14="http://schemas.microsoft.com/office/powerpoint/2010/main" val="1889285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985E0716-CA08-FABE-3752-B11393C9E857}"/>
              </a:ext>
            </a:extLst>
          </p:cNvPr>
          <p:cNvSpPr>
            <a:spLocks noGrp="1"/>
          </p:cNvSpPr>
          <p:nvPr>
            <p:ph type="title"/>
          </p:nvPr>
        </p:nvSpPr>
        <p:spPr>
          <a:xfrm>
            <a:off x="2592925" y="624110"/>
            <a:ext cx="8911687" cy="688323"/>
          </a:xfrm>
        </p:spPr>
        <p:txBody>
          <a:bodyPr/>
          <a:lstStyle/>
          <a:p>
            <a:r>
              <a:rPr lang="tr-TR" dirty="0" err="1"/>
              <a:t>Rehnin</a:t>
            </a:r>
            <a:r>
              <a:rPr lang="tr-TR" dirty="0"/>
              <a:t> paraya çevrilmesi yoluyla takip</a:t>
            </a:r>
          </a:p>
        </p:txBody>
      </p:sp>
      <p:sp>
        <p:nvSpPr>
          <p:cNvPr id="3" name="İçerik Yer Tutucusu 2">
            <a:extLst>
              <a:ext uri="{FF2B5EF4-FFF2-40B4-BE49-F238E27FC236}">
                <a16:creationId xmlns:a16="http://schemas.microsoft.com/office/drawing/2014/main" id="{8F219630-A16A-41F0-2A94-FED9AFA60EA8}"/>
              </a:ext>
            </a:extLst>
          </p:cNvPr>
          <p:cNvSpPr>
            <a:spLocks noGrp="1"/>
          </p:cNvSpPr>
          <p:nvPr>
            <p:ph idx="1"/>
          </p:nvPr>
        </p:nvSpPr>
        <p:spPr>
          <a:xfrm>
            <a:off x="2589212" y="1805940"/>
            <a:ext cx="8915400" cy="4823460"/>
          </a:xfrm>
        </p:spPr>
        <p:txBody>
          <a:bodyPr>
            <a:normAutofit/>
          </a:bodyPr>
          <a:lstStyle/>
          <a:p>
            <a:r>
              <a:rPr lang="tr-TR" sz="2800" dirty="0"/>
              <a:t>Rehinli alacaklar için </a:t>
            </a:r>
            <a:r>
              <a:rPr lang="tr-TR" sz="2800" dirty="0" err="1"/>
              <a:t>rehnin</a:t>
            </a:r>
            <a:r>
              <a:rPr lang="tr-TR" sz="2800" dirty="0"/>
              <a:t> paraya çevrilmesi yoluna başvurma zorunluluğu var.</a:t>
            </a:r>
          </a:p>
          <a:p>
            <a:endParaRPr lang="tr-TR" sz="2800" dirty="0"/>
          </a:p>
          <a:p>
            <a:r>
              <a:rPr lang="tr-TR" sz="2800" dirty="0"/>
              <a:t>Bu yola başvurmadan ilamlı/ilamsız icra takibine ya da borçlu iflasa tabiyse iflasa başvuramaz. </a:t>
            </a:r>
          </a:p>
          <a:p>
            <a:r>
              <a:rPr lang="tr-TR" sz="2800" dirty="0"/>
              <a:t>İcra müdürü alacaklının bu yöndeki talebini reddetmeli.</a:t>
            </a:r>
          </a:p>
          <a:p>
            <a:endParaRPr lang="tr-TR" sz="2800" dirty="0"/>
          </a:p>
          <a:p>
            <a:r>
              <a:rPr lang="tr-TR" sz="2800" dirty="0"/>
              <a:t>Aksine davranış süresiz şikayet.</a:t>
            </a:r>
          </a:p>
        </p:txBody>
      </p:sp>
    </p:spTree>
    <p:extLst>
      <p:ext uri="{BB962C8B-B14F-4D97-AF65-F5344CB8AC3E}">
        <p14:creationId xmlns:p14="http://schemas.microsoft.com/office/powerpoint/2010/main" val="183831759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2E8F57D4-124F-23B4-29A7-90C04F9FE374}"/>
              </a:ext>
            </a:extLst>
          </p:cNvPr>
          <p:cNvSpPr>
            <a:spLocks noGrp="1"/>
          </p:cNvSpPr>
          <p:nvPr>
            <p:ph idx="1"/>
          </p:nvPr>
        </p:nvSpPr>
        <p:spPr>
          <a:xfrm>
            <a:off x="2589212" y="742278"/>
            <a:ext cx="8915400" cy="5168944"/>
          </a:xfrm>
        </p:spPr>
        <p:txBody>
          <a:bodyPr>
            <a:normAutofit/>
          </a:bodyPr>
          <a:lstStyle/>
          <a:p>
            <a:r>
              <a:rPr lang="tr-TR" sz="2400" dirty="0"/>
              <a:t>Satış yapılırken rüçhanlı alacakların öncelikle karşılanması gözetilir. Ancak burada satış isteyen rehinli alacaklıya göre rüçhanı olan alacaklıları dikkate almak gerekir</a:t>
            </a:r>
          </a:p>
          <a:p>
            <a:endParaRPr lang="tr-TR" sz="2400" dirty="0"/>
          </a:p>
          <a:p>
            <a:r>
              <a:rPr lang="tr-TR" sz="2400" dirty="0"/>
              <a:t>Satıştan sonra paraların paylaştırılması da genel haciz yoluyla takipteki gibi. </a:t>
            </a:r>
            <a:r>
              <a:rPr lang="tr-TR" sz="2400" dirty="0" err="1"/>
              <a:t>Rehnin</a:t>
            </a:r>
            <a:r>
              <a:rPr lang="tr-TR" sz="2400" dirty="0"/>
              <a:t> satış tutarı tüm rehinli alacakları ödemeye yetmezse icra dairesi sıra cetveli ve pay cetveli düzenler</a:t>
            </a:r>
          </a:p>
          <a:p>
            <a:endParaRPr lang="tr-TR" sz="2400" dirty="0"/>
          </a:p>
          <a:p>
            <a:r>
              <a:rPr lang="tr-TR" sz="2400" dirty="0"/>
              <a:t>Aynı malla temin edilmiş birden fazla rehin alacaklısı arasında TMK hükümlerine göre sıra belirlenir</a:t>
            </a:r>
          </a:p>
        </p:txBody>
      </p:sp>
    </p:spTree>
    <p:extLst>
      <p:ext uri="{BB962C8B-B14F-4D97-AF65-F5344CB8AC3E}">
        <p14:creationId xmlns:p14="http://schemas.microsoft.com/office/powerpoint/2010/main" val="491721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DA4B16B5-83FB-6754-7EB5-DBDEB83FD518}"/>
              </a:ext>
            </a:extLst>
          </p:cNvPr>
          <p:cNvSpPr>
            <a:spLocks noGrp="1"/>
          </p:cNvSpPr>
          <p:nvPr>
            <p:ph type="title"/>
          </p:nvPr>
        </p:nvSpPr>
        <p:spPr/>
        <p:txBody>
          <a:bodyPr/>
          <a:lstStyle/>
          <a:p>
            <a:r>
              <a:rPr lang="tr-TR" dirty="0"/>
              <a:t>Rehin açığı belgesi</a:t>
            </a:r>
          </a:p>
        </p:txBody>
      </p:sp>
      <p:sp>
        <p:nvSpPr>
          <p:cNvPr id="3" name="İçerik Yer Tutucusu 2">
            <a:extLst>
              <a:ext uri="{FF2B5EF4-FFF2-40B4-BE49-F238E27FC236}">
                <a16:creationId xmlns:a16="http://schemas.microsoft.com/office/drawing/2014/main" id="{B41D4DFC-A3BC-56D6-AB51-71A218F62803}"/>
              </a:ext>
            </a:extLst>
          </p:cNvPr>
          <p:cNvSpPr>
            <a:spLocks noGrp="1"/>
          </p:cNvSpPr>
          <p:nvPr>
            <p:ph idx="1"/>
          </p:nvPr>
        </p:nvSpPr>
        <p:spPr>
          <a:xfrm>
            <a:off x="2589212" y="1549101"/>
            <a:ext cx="9244200" cy="5088367"/>
          </a:xfrm>
        </p:spPr>
        <p:txBody>
          <a:bodyPr>
            <a:normAutofit/>
          </a:bodyPr>
          <a:lstStyle/>
          <a:p>
            <a:r>
              <a:rPr lang="tr-TR" sz="2400" dirty="0" err="1"/>
              <a:t>Rehnin</a:t>
            </a:r>
            <a:r>
              <a:rPr lang="tr-TR" sz="2400" dirty="0"/>
              <a:t> paraya çevrilmesi yoluyla takip devam ederken, rehinli malın satılması sonucu elde edilecek paranın, alacaklının alacağına yetmeyeceği anlaşılırsa alacaklının talebi ile, </a:t>
            </a:r>
            <a:r>
              <a:rPr lang="tr-TR" sz="2400" u="sng" dirty="0"/>
              <a:t>GEÇİCİ REHİN AÇIĞI</a:t>
            </a:r>
            <a:r>
              <a:rPr lang="tr-TR" sz="2400" dirty="0"/>
              <a:t> BELGESİ VERİLİR</a:t>
            </a:r>
          </a:p>
          <a:p>
            <a:endParaRPr lang="tr-TR" sz="2400" dirty="0"/>
          </a:p>
          <a:p>
            <a:pPr lvl="1"/>
            <a:r>
              <a:rPr lang="tr-TR" sz="2400" dirty="0"/>
              <a:t>Böylece alacaklı önce </a:t>
            </a:r>
            <a:r>
              <a:rPr lang="tr-TR" sz="2400" dirty="0" err="1"/>
              <a:t>rehne</a:t>
            </a:r>
            <a:r>
              <a:rPr lang="tr-TR" sz="2400" dirty="0"/>
              <a:t> başvurma zorunluluğundan kaynaklanan bazı sakıncalardan kurtulabilir.</a:t>
            </a:r>
          </a:p>
          <a:p>
            <a:pPr lvl="1"/>
            <a:r>
              <a:rPr lang="tr-TR" sz="2400" dirty="0"/>
              <a:t>Alacaklının satış talebinden sonra takdir edilen ve kesinleşen kıymete göre rehinli malın alacağı karşılamayacağı anlaşılırsa alacaklının talebi üzerine açık kalan miktar için geçici rehin açığı belgesi verilir</a:t>
            </a:r>
          </a:p>
        </p:txBody>
      </p:sp>
    </p:spTree>
    <p:extLst>
      <p:ext uri="{BB962C8B-B14F-4D97-AF65-F5344CB8AC3E}">
        <p14:creationId xmlns:p14="http://schemas.microsoft.com/office/powerpoint/2010/main" val="330433615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5E96323-68C6-09D4-1EAF-D94807166921}"/>
              </a:ext>
            </a:extLst>
          </p:cNvPr>
          <p:cNvSpPr>
            <a:spLocks noGrp="1"/>
          </p:cNvSpPr>
          <p:nvPr>
            <p:ph idx="1"/>
          </p:nvPr>
        </p:nvSpPr>
        <p:spPr>
          <a:xfrm>
            <a:off x="2589212" y="354330"/>
            <a:ext cx="9400858" cy="6297930"/>
          </a:xfrm>
        </p:spPr>
        <p:txBody>
          <a:bodyPr>
            <a:normAutofit/>
          </a:bodyPr>
          <a:lstStyle/>
          <a:p>
            <a:r>
              <a:rPr lang="tr-TR" sz="2800" dirty="0"/>
              <a:t>Kesin rehin açığı belgesi verilen durumlarda ise </a:t>
            </a:r>
            <a:r>
              <a:rPr lang="tr-TR" sz="2800" dirty="0" err="1"/>
              <a:t>rehnin</a:t>
            </a:r>
            <a:r>
              <a:rPr lang="tr-TR" sz="2800" dirty="0"/>
              <a:t> alacağı karşılamadığı kesin olarak anlaşılmıştır.</a:t>
            </a:r>
          </a:p>
          <a:p>
            <a:endParaRPr lang="tr-TR" sz="2800" dirty="0"/>
          </a:p>
          <a:p>
            <a:pPr lvl="1"/>
            <a:r>
              <a:rPr lang="tr-TR" sz="2800" dirty="0"/>
              <a:t>Satış isteyen alacaklının alacağına derece itibariyle rüçhanı olan diğer rehinli alacakların tutarından fazla bir bedelle alıcı çıkmadığı için satılamazsa</a:t>
            </a:r>
          </a:p>
          <a:p>
            <a:pPr lvl="1"/>
            <a:r>
              <a:rPr lang="tr-TR" sz="2800" dirty="0"/>
              <a:t>Satılıp da bedeli takip yapan rehinli alacaklının alacağını karşılamazsa</a:t>
            </a:r>
          </a:p>
          <a:p>
            <a:pPr marL="457200" lvl="1" indent="0">
              <a:buNone/>
            </a:pPr>
            <a:endParaRPr lang="tr-TR" sz="2800" dirty="0"/>
          </a:p>
          <a:p>
            <a:pPr marL="457200" lvl="1" indent="0">
              <a:buNone/>
            </a:pPr>
            <a:r>
              <a:rPr lang="tr-TR" sz="2800" dirty="0"/>
              <a:t>Rehin alacaklısına </a:t>
            </a:r>
            <a:r>
              <a:rPr lang="tr-TR" sz="2800" dirty="0" err="1"/>
              <a:t>rehnin</a:t>
            </a:r>
            <a:r>
              <a:rPr lang="tr-TR" sz="2800" dirty="0"/>
              <a:t> paraya çevrilmesi yoluyla takip sonunda </a:t>
            </a:r>
            <a:r>
              <a:rPr lang="tr-TR" sz="2800" b="1" u="sng" dirty="0"/>
              <a:t>kesin rehin açığı belgesi </a:t>
            </a:r>
            <a:r>
              <a:rPr lang="tr-TR" sz="2800" dirty="0"/>
              <a:t>verilir.</a:t>
            </a:r>
          </a:p>
        </p:txBody>
      </p:sp>
    </p:spTree>
    <p:extLst>
      <p:ext uri="{BB962C8B-B14F-4D97-AF65-F5344CB8AC3E}">
        <p14:creationId xmlns:p14="http://schemas.microsoft.com/office/powerpoint/2010/main" val="520542141"/>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C69334D-5A77-7F43-7527-69F6ED34CF68}"/>
              </a:ext>
            </a:extLst>
          </p:cNvPr>
          <p:cNvSpPr>
            <a:spLocks noGrp="1"/>
          </p:cNvSpPr>
          <p:nvPr>
            <p:ph idx="1"/>
          </p:nvPr>
        </p:nvSpPr>
        <p:spPr>
          <a:xfrm>
            <a:off x="2589212" y="774551"/>
            <a:ext cx="9480868" cy="6083449"/>
          </a:xfrm>
        </p:spPr>
        <p:txBody>
          <a:bodyPr>
            <a:normAutofit/>
          </a:bodyPr>
          <a:lstStyle/>
          <a:p>
            <a:r>
              <a:rPr lang="tr-TR" sz="2800" dirty="0"/>
              <a:t>Alacaklı geçici rehin açığı belgesi alırsa yeni bir takip yapmaya gerek kalmadan aynı takip dosyasından alacağın rehinle karşılanamayacağı tahmin edilen kısım için borçlunun mallarının haczedilmesini isteyebilir / başka bir alacaklının haczine iştirak edebilir.</a:t>
            </a:r>
          </a:p>
          <a:p>
            <a:r>
              <a:rPr lang="tr-TR" sz="2800" dirty="0"/>
              <a:t>Geçici rehin açığı belgesi sahibi alacaklı Satışın kesinleşmesinden önce, alacaklının malın satışını talep etmesi mümkün değildir.</a:t>
            </a:r>
          </a:p>
          <a:p>
            <a:endParaRPr lang="tr-TR" sz="2800" dirty="0"/>
          </a:p>
          <a:p>
            <a:r>
              <a:rPr lang="tr-TR" sz="2800" dirty="0"/>
              <a:t>KESİN REHİN AÇIĞI BELGESİ BORÇ ÖDEMEDEN ACİZ BELGESİ NİTELİĞİNDE DEĞİL</a:t>
            </a:r>
          </a:p>
        </p:txBody>
      </p:sp>
    </p:spTree>
    <p:extLst>
      <p:ext uri="{BB962C8B-B14F-4D97-AF65-F5344CB8AC3E}">
        <p14:creationId xmlns:p14="http://schemas.microsoft.com/office/powerpoint/2010/main" val="2443146728"/>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1D0330C1-C47C-83AF-CC85-7D8E4E826732}"/>
              </a:ext>
            </a:extLst>
          </p:cNvPr>
          <p:cNvSpPr>
            <a:spLocks noGrp="1"/>
          </p:cNvSpPr>
          <p:nvPr>
            <p:ph sz="half" idx="1"/>
          </p:nvPr>
        </p:nvSpPr>
        <p:spPr>
          <a:xfrm>
            <a:off x="2115876" y="215153"/>
            <a:ext cx="4313864" cy="6400800"/>
          </a:xfrm>
        </p:spPr>
        <p:txBody>
          <a:bodyPr>
            <a:normAutofit fontScale="92500"/>
          </a:bodyPr>
          <a:lstStyle/>
          <a:p>
            <a:r>
              <a:rPr lang="tr-TR" sz="2400" b="1" dirty="0"/>
              <a:t>Kesin Rehin Açığı Belgesine bağlanan sonuçlar:</a:t>
            </a:r>
          </a:p>
          <a:p>
            <a:pPr>
              <a:buFont typeface="+mj-lt"/>
              <a:buAutoNum type="arabicPeriod"/>
            </a:pPr>
            <a:r>
              <a:rPr lang="tr-TR" sz="2400" dirty="0"/>
              <a:t>Alacaklı, borçluya karşı haciz ya da iflasa tabiyse ,flaş yoluyla takip yapabilir</a:t>
            </a:r>
          </a:p>
          <a:p>
            <a:pPr>
              <a:buFont typeface="+mj-lt"/>
              <a:buAutoNum type="arabicPeriod"/>
            </a:pPr>
            <a:r>
              <a:rPr lang="tr-TR" sz="2400" dirty="0"/>
              <a:t>Alacaklı 1 yıl içinde haciz yoluyla takip yaparsa borçluya yeniden icra veya ödeme emri göndermesine gerek yok. (1 yıl geçtikten sonra rehin açığı belgesine dayanarak yeniden takip yapması gerek)</a:t>
            </a:r>
          </a:p>
          <a:p>
            <a:pPr>
              <a:buFont typeface="+mj-lt"/>
              <a:buAutoNum type="arabicPeriod"/>
            </a:pPr>
            <a:r>
              <a:rPr lang="tr-TR" sz="2400" dirty="0"/>
              <a:t>KESİN REHİN AÇIĞI BELGESİ aynı zamanda borç ikrarını içeren senet hükmünde</a:t>
            </a:r>
          </a:p>
        </p:txBody>
      </p:sp>
      <p:sp>
        <p:nvSpPr>
          <p:cNvPr id="5" name="İçerik Yer Tutucusu 4">
            <a:extLst>
              <a:ext uri="{FF2B5EF4-FFF2-40B4-BE49-F238E27FC236}">
                <a16:creationId xmlns:a16="http://schemas.microsoft.com/office/drawing/2014/main" id="{3CE051D4-53C8-5E49-BB4E-CA15B8E1D86E}"/>
              </a:ext>
            </a:extLst>
          </p:cNvPr>
          <p:cNvSpPr>
            <a:spLocks noGrp="1"/>
          </p:cNvSpPr>
          <p:nvPr>
            <p:ph sz="half" idx="2"/>
          </p:nvPr>
        </p:nvSpPr>
        <p:spPr>
          <a:xfrm>
            <a:off x="7190746" y="387275"/>
            <a:ext cx="4707211" cy="6228678"/>
          </a:xfrm>
        </p:spPr>
        <p:txBody>
          <a:bodyPr>
            <a:noAutofit/>
          </a:bodyPr>
          <a:lstStyle/>
          <a:p>
            <a:pPr marL="0" indent="0">
              <a:buNone/>
            </a:pPr>
            <a:r>
              <a:rPr lang="tr-TR" sz="2200" b="1" dirty="0"/>
              <a:t>Aciz vesikası ise,</a:t>
            </a:r>
            <a:endParaRPr lang="tr-TR" sz="2200" dirty="0"/>
          </a:p>
          <a:p>
            <a:pPr>
              <a:buFont typeface="Wingdings" panose="05000000000000000000" pitchFamily="2" charset="2"/>
              <a:buChar char="q"/>
            </a:pPr>
            <a:r>
              <a:rPr lang="tr-TR" sz="2200" dirty="0"/>
              <a:t>İtirazın kaldırılmasını sağlayan belge niteliğindedir.</a:t>
            </a:r>
          </a:p>
          <a:p>
            <a:pPr>
              <a:buFont typeface="Wingdings" panose="05000000000000000000" pitchFamily="2" charset="2"/>
              <a:buChar char="q"/>
            </a:pPr>
            <a:r>
              <a:rPr lang="tr-TR" sz="2200" dirty="0"/>
              <a:t>Alacaklı aciz belgesini aldıktan 1 sene içinde takip yapmak isterse borçluya yeniden ödeme emri göndermesine gerek yok</a:t>
            </a:r>
          </a:p>
          <a:p>
            <a:pPr>
              <a:buFont typeface="Wingdings" panose="05000000000000000000" pitchFamily="2" charset="2"/>
              <a:buChar char="q"/>
            </a:pPr>
            <a:r>
              <a:rPr lang="tr-TR" sz="2200" dirty="0"/>
              <a:t>Alacaklıya başka alacaklının koyduğu hacze iştirak imkanı verir</a:t>
            </a:r>
          </a:p>
          <a:p>
            <a:pPr>
              <a:buFont typeface="Wingdings" panose="05000000000000000000" pitchFamily="2" charset="2"/>
              <a:buChar char="q"/>
            </a:pPr>
            <a:r>
              <a:rPr lang="tr-TR" sz="2200" dirty="0"/>
              <a:t>Aciz belgesi düzenlenmesinden itibaren 20 yıl geçmesiyle borçluya karşı zamanaşımına uğrar</a:t>
            </a:r>
          </a:p>
        </p:txBody>
      </p:sp>
    </p:spTree>
    <p:extLst>
      <p:ext uri="{BB962C8B-B14F-4D97-AF65-F5344CB8AC3E}">
        <p14:creationId xmlns:p14="http://schemas.microsoft.com/office/powerpoint/2010/main" val="268286352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505C14D0-01B3-268A-702E-45D886F5ADCC}"/>
              </a:ext>
            </a:extLst>
          </p:cNvPr>
          <p:cNvSpPr>
            <a:spLocks noGrp="1"/>
          </p:cNvSpPr>
          <p:nvPr>
            <p:ph idx="1"/>
          </p:nvPr>
        </p:nvSpPr>
        <p:spPr>
          <a:xfrm>
            <a:off x="2589211" y="215153"/>
            <a:ext cx="9341019" cy="6282465"/>
          </a:xfrm>
        </p:spPr>
        <p:txBody>
          <a:bodyPr>
            <a:normAutofit lnSpcReduction="10000"/>
          </a:bodyPr>
          <a:lstStyle/>
          <a:p>
            <a:r>
              <a:rPr lang="tr-TR" sz="2400" dirty="0"/>
              <a:t>Bu takip yoluyla takip yapıldığında rehinli mal satılır ve bedeli alacaklıya ödenir.</a:t>
            </a:r>
          </a:p>
          <a:p>
            <a:endParaRPr lang="tr-TR" sz="2400" dirty="0"/>
          </a:p>
          <a:p>
            <a:r>
              <a:rPr lang="tr-TR" sz="2400" dirty="0"/>
              <a:t>Satış bedeli alacağa yetmezse o zaman rehinli alacaklı kural olarak rehinle karşılanmayan kısım için haciz/iflas yoluna başvurabilir.</a:t>
            </a:r>
          </a:p>
          <a:p>
            <a:endParaRPr lang="tr-TR" sz="2400" dirty="0"/>
          </a:p>
          <a:p>
            <a:r>
              <a:rPr lang="tr-TR" sz="2400" dirty="0" err="1"/>
              <a:t>Rehnin</a:t>
            </a:r>
            <a:r>
              <a:rPr lang="tr-TR" sz="2400" dirty="0"/>
              <a:t> paraya çevrilmesi yoluna başvurabilmek için öncelikle rehin söz konusu olmalı</a:t>
            </a:r>
          </a:p>
          <a:p>
            <a:endParaRPr lang="tr-TR" sz="2400" dirty="0"/>
          </a:p>
          <a:p>
            <a:r>
              <a:rPr lang="tr-TR" sz="2400" dirty="0"/>
              <a:t>Borç muaccel olduğunda ödenmezse rehin sahibi alacaklı </a:t>
            </a:r>
            <a:r>
              <a:rPr lang="tr-TR" sz="2400" dirty="0" err="1"/>
              <a:t>Rehnin</a:t>
            </a:r>
            <a:r>
              <a:rPr lang="tr-TR" sz="2400" dirty="0"/>
              <a:t> paraya çevrilmesi yoluyla takibe başvurarak </a:t>
            </a:r>
            <a:r>
              <a:rPr lang="tr-TR" sz="2400" dirty="0" err="1"/>
              <a:t>rehnin</a:t>
            </a:r>
            <a:r>
              <a:rPr lang="tr-TR" sz="2400" dirty="0"/>
              <a:t> satılması ve alacağının ödenmesini isteyebilir. ANCAK</a:t>
            </a:r>
          </a:p>
          <a:p>
            <a:r>
              <a:rPr lang="tr-TR" sz="2400" dirty="0"/>
              <a:t>Ödenmeyen alacak yerine rehinli malın kendisine verilmesini isteyemez. Bu yönde yapılan anlaşmalar da geçersiz</a:t>
            </a:r>
          </a:p>
          <a:p>
            <a:endParaRPr lang="tr-TR" sz="2400" dirty="0"/>
          </a:p>
        </p:txBody>
      </p:sp>
    </p:spTree>
    <p:extLst>
      <p:ext uri="{BB962C8B-B14F-4D97-AF65-F5344CB8AC3E}">
        <p14:creationId xmlns:p14="http://schemas.microsoft.com/office/powerpoint/2010/main" val="415202021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DB5BD1A5-7A02-8516-6AA2-0DB0C338A894}"/>
              </a:ext>
            </a:extLst>
          </p:cNvPr>
          <p:cNvSpPr>
            <a:spLocks noGrp="1"/>
          </p:cNvSpPr>
          <p:nvPr>
            <p:ph idx="1"/>
          </p:nvPr>
        </p:nvSpPr>
        <p:spPr>
          <a:xfrm>
            <a:off x="2589212" y="171450"/>
            <a:ext cx="9515158" cy="6455261"/>
          </a:xfrm>
        </p:spPr>
        <p:txBody>
          <a:bodyPr>
            <a:normAutofit lnSpcReduction="10000"/>
          </a:bodyPr>
          <a:lstStyle/>
          <a:p>
            <a:r>
              <a:rPr lang="tr-TR" sz="2400" dirty="0" err="1"/>
              <a:t>Rehnin</a:t>
            </a:r>
            <a:r>
              <a:rPr lang="tr-TR" sz="2400" dirty="0"/>
              <a:t> paraya çevrilmesi yoluyla takipte 4 istisna var:</a:t>
            </a:r>
          </a:p>
          <a:p>
            <a:endParaRPr lang="tr-TR" sz="2400" dirty="0"/>
          </a:p>
          <a:p>
            <a:pPr>
              <a:buFont typeface="+mj-lt"/>
              <a:buAutoNum type="arabicPeriod"/>
            </a:pPr>
            <a:r>
              <a:rPr lang="tr-TR" sz="2400" dirty="0"/>
              <a:t>	Sermaye Piyasası Kanunu’nda tanımlanan konut finansmanından kaynaklanan alacakların takibinde direkt genel haciz yoluyla takip yapılabilir</a:t>
            </a:r>
          </a:p>
          <a:p>
            <a:pPr>
              <a:buFont typeface="+mj-lt"/>
              <a:buAutoNum type="arabicPeriod"/>
            </a:pPr>
            <a:r>
              <a:rPr lang="tr-TR" sz="2400" dirty="0"/>
              <a:t>Alacağı kambiyo senedine bağlı alacaklı, alacaklı rehinle temin edilmiş olsa bile, doğrudan kambiyo senetlerine özgü haciz / iflas yoluna başvurabilir</a:t>
            </a:r>
          </a:p>
          <a:p>
            <a:pPr>
              <a:buFont typeface="+mj-lt"/>
              <a:buAutoNum type="arabicPeriod"/>
            </a:pPr>
            <a:r>
              <a:rPr lang="tr-TR" sz="2400" dirty="0"/>
              <a:t>İpotekle temin edilmiş faiz ve senelik taksit alacakları için de rehin alacaklısı bu takip yoluna başvurmadan haciz /iflas yoluyla takip yapabilir </a:t>
            </a:r>
            <a:r>
              <a:rPr lang="tr-TR" sz="2400" dirty="0">
                <a:solidFill>
                  <a:srgbClr val="FF0000"/>
                </a:solidFill>
              </a:rPr>
              <a:t>(</a:t>
            </a:r>
            <a:r>
              <a:rPr lang="tr-TR" sz="2400" dirty="0" err="1">
                <a:solidFill>
                  <a:srgbClr val="FF0000"/>
                </a:solidFill>
              </a:rPr>
              <a:t>örn</a:t>
            </a:r>
            <a:r>
              <a:rPr lang="tr-TR" sz="2400" dirty="0">
                <a:solidFill>
                  <a:srgbClr val="FF0000"/>
                </a:solidFill>
              </a:rPr>
              <a:t>. 3milyona araba aldın. Bunun faizi için </a:t>
            </a:r>
            <a:r>
              <a:rPr lang="tr-TR" sz="2400" dirty="0" err="1">
                <a:solidFill>
                  <a:srgbClr val="FF0000"/>
                </a:solidFill>
              </a:rPr>
              <a:t>rehne</a:t>
            </a:r>
            <a:r>
              <a:rPr lang="tr-TR" sz="2400" dirty="0">
                <a:solidFill>
                  <a:srgbClr val="FF0000"/>
                </a:solidFill>
              </a:rPr>
              <a:t> bağladın. O da 10.000 diyelim. </a:t>
            </a:r>
            <a:r>
              <a:rPr lang="tr-TR" sz="2400" dirty="0" err="1">
                <a:solidFill>
                  <a:srgbClr val="FF0000"/>
                </a:solidFill>
              </a:rPr>
              <a:t>ozaman</a:t>
            </a:r>
            <a:r>
              <a:rPr lang="tr-TR" sz="2400" dirty="0">
                <a:solidFill>
                  <a:srgbClr val="FF0000"/>
                </a:solidFill>
              </a:rPr>
              <a:t> o kısım için haciz yoluyla takip </a:t>
            </a:r>
            <a:r>
              <a:rPr lang="tr-TR" sz="2400" dirty="0" err="1">
                <a:solidFill>
                  <a:srgbClr val="FF0000"/>
                </a:solidFill>
              </a:rPr>
              <a:t>yapalirsin</a:t>
            </a:r>
            <a:r>
              <a:rPr lang="tr-TR" sz="2400" dirty="0">
                <a:solidFill>
                  <a:srgbClr val="FF0000"/>
                </a:solidFill>
              </a:rPr>
              <a:t>. Komple arabayı </a:t>
            </a:r>
            <a:r>
              <a:rPr lang="tr-TR" sz="2400" dirty="0" err="1">
                <a:solidFill>
                  <a:srgbClr val="FF0000"/>
                </a:solidFill>
              </a:rPr>
              <a:t>rehne</a:t>
            </a:r>
            <a:r>
              <a:rPr lang="tr-TR" sz="2400" dirty="0">
                <a:solidFill>
                  <a:srgbClr val="FF0000"/>
                </a:solidFill>
              </a:rPr>
              <a:t> bağladıysan öncelik yok)</a:t>
            </a:r>
          </a:p>
          <a:p>
            <a:pPr>
              <a:buFont typeface="+mj-lt"/>
              <a:buAutoNum type="arabicPeriod"/>
            </a:pPr>
            <a:r>
              <a:rPr lang="tr-TR" sz="2400" dirty="0"/>
              <a:t>Gemi üzerinde akdi veya kanuni rehin hakkı olan alacaklı bu takip yoluna başvurmadan iflas yoluyla takip yapabilir</a:t>
            </a:r>
          </a:p>
          <a:p>
            <a:endParaRPr lang="tr-TR" sz="2400" dirty="0"/>
          </a:p>
        </p:txBody>
      </p:sp>
    </p:spTree>
    <p:extLst>
      <p:ext uri="{BB962C8B-B14F-4D97-AF65-F5344CB8AC3E}">
        <p14:creationId xmlns:p14="http://schemas.microsoft.com/office/powerpoint/2010/main" val="1528853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A618AA0-FB4E-99E2-6B50-3E03FE3F60AE}"/>
              </a:ext>
            </a:extLst>
          </p:cNvPr>
          <p:cNvSpPr>
            <a:spLocks noGrp="1"/>
          </p:cNvSpPr>
          <p:nvPr>
            <p:ph type="title"/>
          </p:nvPr>
        </p:nvSpPr>
        <p:spPr>
          <a:xfrm>
            <a:off x="2589212" y="258350"/>
            <a:ext cx="9276473" cy="785142"/>
          </a:xfrm>
        </p:spPr>
        <p:txBody>
          <a:bodyPr>
            <a:normAutofit fontScale="90000"/>
          </a:bodyPr>
          <a:lstStyle/>
          <a:p>
            <a:r>
              <a:rPr lang="tr-TR" dirty="0"/>
              <a:t>Taşınır </a:t>
            </a:r>
            <a:r>
              <a:rPr lang="tr-TR" dirty="0" err="1"/>
              <a:t>rehnin</a:t>
            </a:r>
            <a:r>
              <a:rPr lang="tr-TR" dirty="0"/>
              <a:t> paraya çevrilmesi (ilamsız takip)</a:t>
            </a:r>
          </a:p>
        </p:txBody>
      </p:sp>
      <p:sp>
        <p:nvSpPr>
          <p:cNvPr id="3" name="İçerik Yer Tutucusu 2">
            <a:extLst>
              <a:ext uri="{FF2B5EF4-FFF2-40B4-BE49-F238E27FC236}">
                <a16:creationId xmlns:a16="http://schemas.microsoft.com/office/drawing/2014/main" id="{F5DC980B-83D6-99BB-9E63-36A8BE8638FA}"/>
              </a:ext>
            </a:extLst>
          </p:cNvPr>
          <p:cNvSpPr>
            <a:spLocks noGrp="1"/>
          </p:cNvSpPr>
          <p:nvPr>
            <p:ph idx="1"/>
          </p:nvPr>
        </p:nvSpPr>
        <p:spPr>
          <a:xfrm>
            <a:off x="2217421" y="1043492"/>
            <a:ext cx="9766598" cy="5556158"/>
          </a:xfrm>
        </p:spPr>
        <p:txBody>
          <a:bodyPr>
            <a:normAutofit lnSpcReduction="10000"/>
          </a:bodyPr>
          <a:lstStyle/>
          <a:p>
            <a:r>
              <a:rPr lang="tr-TR" sz="2400" dirty="0"/>
              <a:t>Takip talebinde doldurulması gerekenlere ek olarak rehin hakkındaki kayıtlara da yer verilir. (rehinli mal ne, </a:t>
            </a:r>
            <a:r>
              <a:rPr lang="tr-TR" sz="2400" dirty="0" err="1"/>
              <a:t>rehni</a:t>
            </a:r>
            <a:r>
              <a:rPr lang="tr-TR" sz="2400" dirty="0"/>
              <a:t> 3.kişi verdiyse ve bu taşınır mal üzerinde sonradan gelen rehin hakkı varsa bu rehin hakkı sahibinin ismi ve adresleri yazılır)</a:t>
            </a:r>
          </a:p>
          <a:p>
            <a:endParaRPr lang="tr-TR" sz="2400" dirty="0"/>
          </a:p>
          <a:p>
            <a:r>
              <a:rPr lang="tr-TR" sz="2400" dirty="0"/>
              <a:t>Takip talebini alan icra dairesi, borçluya ve varsa rehinli malın maliki 3.kişiye ödeme emri gönderir.</a:t>
            </a:r>
          </a:p>
          <a:p>
            <a:pPr marL="0" indent="0">
              <a:buNone/>
            </a:pPr>
            <a:r>
              <a:rPr lang="tr-TR" sz="2400" dirty="0"/>
              <a:t>		-ödeme süresi </a:t>
            </a:r>
            <a:r>
              <a:rPr lang="tr-TR" sz="2400" b="1" dirty="0"/>
              <a:t>15 gün</a:t>
            </a:r>
          </a:p>
          <a:p>
            <a:pPr marL="0" indent="0">
              <a:buNone/>
            </a:pPr>
            <a:r>
              <a:rPr lang="tr-TR" sz="2400" dirty="0"/>
              <a:t>		-</a:t>
            </a:r>
            <a:r>
              <a:rPr lang="tr-TR" sz="2400" b="1" dirty="0"/>
              <a:t>7 gün </a:t>
            </a:r>
            <a:r>
              <a:rPr lang="tr-TR" sz="2400" dirty="0"/>
              <a:t>içinde </a:t>
            </a:r>
            <a:r>
              <a:rPr lang="tr-TR" sz="2400" b="1" dirty="0"/>
              <a:t>itiraz</a:t>
            </a:r>
            <a:r>
              <a:rPr lang="tr-TR" sz="2400" dirty="0"/>
              <a:t> edilmez/ </a:t>
            </a:r>
            <a:r>
              <a:rPr lang="tr-TR" sz="2400" b="1" dirty="0"/>
              <a:t>15 gün </a:t>
            </a:r>
            <a:r>
              <a:rPr lang="tr-TR" sz="2400" dirty="0"/>
              <a:t>içinde borç </a:t>
            </a:r>
            <a:r>
              <a:rPr lang="tr-TR" sz="2400" b="1" dirty="0"/>
              <a:t>ödenmezse</a:t>
            </a:r>
            <a:r>
              <a:rPr lang="tr-TR" sz="2400" dirty="0"/>
              <a:t> </a:t>
            </a:r>
            <a:r>
              <a:rPr lang="tr-TR" sz="2400" dirty="0" err="1"/>
              <a:t>rehnin</a:t>
            </a:r>
            <a:r>
              <a:rPr lang="tr-TR" sz="2400" dirty="0"/>
              <a:t> satılacağı</a:t>
            </a:r>
          </a:p>
          <a:p>
            <a:pPr marL="0" indent="0">
              <a:buNone/>
            </a:pPr>
            <a:r>
              <a:rPr lang="tr-TR" sz="2400" dirty="0"/>
              <a:t>		- borçlu 7 gün içinde itiraz etmezse bu takipte rehin alacağını kabul etmiş sayılacağı</a:t>
            </a:r>
          </a:p>
          <a:p>
            <a:pPr marL="0" indent="0">
              <a:buNone/>
            </a:pPr>
            <a:r>
              <a:rPr lang="tr-TR" sz="2400" dirty="0"/>
              <a:t>		-borçlu </a:t>
            </a:r>
            <a:r>
              <a:rPr lang="tr-TR" sz="2400" b="1" dirty="0"/>
              <a:t>sadece rehin hakkına itiraz </a:t>
            </a:r>
            <a:r>
              <a:rPr lang="tr-TR" sz="2400" dirty="0"/>
              <a:t>ederse alacaklının bu takipten vazgeçerek </a:t>
            </a:r>
            <a:r>
              <a:rPr lang="tr-TR" sz="2400" b="1" dirty="0"/>
              <a:t>haciz yoluyla takibe devam </a:t>
            </a:r>
            <a:r>
              <a:rPr lang="tr-TR" sz="2400" dirty="0"/>
              <a:t>edebileceği</a:t>
            </a:r>
          </a:p>
        </p:txBody>
      </p:sp>
    </p:spTree>
    <p:extLst>
      <p:ext uri="{BB962C8B-B14F-4D97-AF65-F5344CB8AC3E}">
        <p14:creationId xmlns:p14="http://schemas.microsoft.com/office/powerpoint/2010/main" val="38139738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0E17F8B1-5518-6E89-436A-8821A8B308ED}"/>
              </a:ext>
            </a:extLst>
          </p:cNvPr>
          <p:cNvSpPr>
            <a:spLocks noGrp="1"/>
          </p:cNvSpPr>
          <p:nvPr>
            <p:ph idx="1"/>
          </p:nvPr>
        </p:nvSpPr>
        <p:spPr>
          <a:xfrm>
            <a:off x="2589212" y="118334"/>
            <a:ext cx="9602788" cy="6583680"/>
          </a:xfrm>
        </p:spPr>
        <p:txBody>
          <a:bodyPr>
            <a:normAutofit lnSpcReduction="10000"/>
          </a:bodyPr>
          <a:lstStyle/>
          <a:p>
            <a:r>
              <a:rPr lang="tr-TR" sz="2400" dirty="0"/>
              <a:t>Ödeme emrine itirazda genel haciz yoluyla takipteki prosedür geçerli</a:t>
            </a:r>
          </a:p>
          <a:p>
            <a:endParaRPr lang="tr-TR" sz="2400" dirty="0"/>
          </a:p>
          <a:p>
            <a:r>
              <a:rPr lang="tr-TR" sz="2400" dirty="0"/>
              <a:t>Borçlu </a:t>
            </a:r>
            <a:r>
              <a:rPr lang="tr-TR" sz="2400" b="1" dirty="0"/>
              <a:t>sadece rehin hakkına itiraz</a:t>
            </a:r>
            <a:r>
              <a:rPr lang="tr-TR" sz="2400" dirty="0"/>
              <a:t> ederse ödeme emrindeki </a:t>
            </a:r>
            <a:r>
              <a:rPr lang="tr-TR" sz="2400" b="1" dirty="0"/>
              <a:t>alacağı kabul etmiş olur</a:t>
            </a:r>
            <a:r>
              <a:rPr lang="tr-TR" sz="2400" dirty="0"/>
              <a:t>.</a:t>
            </a:r>
          </a:p>
          <a:p>
            <a:r>
              <a:rPr lang="tr-TR" sz="2400" dirty="0"/>
              <a:t>Bu durumda </a:t>
            </a:r>
            <a:r>
              <a:rPr lang="tr-TR" sz="2400" u="sng" dirty="0"/>
              <a:t>alacaklı rehin hakkına ilişkin itirazın iptalini veya kaldırılmasını </a:t>
            </a:r>
            <a:r>
              <a:rPr lang="tr-TR" sz="2400" dirty="0"/>
              <a:t>isteyebileceği gibi, bu takipten vazgeçerek genel </a:t>
            </a:r>
            <a:r>
              <a:rPr lang="tr-TR" sz="2400" u="sng" dirty="0"/>
              <a:t>haciz yoluyla devamını </a:t>
            </a:r>
            <a:r>
              <a:rPr lang="tr-TR" sz="2400" dirty="0"/>
              <a:t>(borçlunun mallarına haczi) isteyebilir.</a:t>
            </a:r>
          </a:p>
          <a:p>
            <a:pPr marL="0" indent="0">
              <a:buNone/>
            </a:pPr>
            <a:r>
              <a:rPr lang="tr-TR" sz="2400" dirty="0"/>
              <a:t>				</a:t>
            </a:r>
            <a:r>
              <a:rPr lang="tr-TR" sz="2400" b="1" dirty="0"/>
              <a:t> genel haciz yoluyla devamını </a:t>
            </a:r>
            <a:r>
              <a:rPr lang="tr-TR" sz="2400" dirty="0"/>
              <a:t>seçerse borçluya </a:t>
            </a:r>
            <a:r>
              <a:rPr lang="tr-TR" sz="2400" b="1" dirty="0"/>
              <a:t>mal beyanında </a:t>
            </a:r>
            <a:r>
              <a:rPr lang="tr-TR" sz="2400" dirty="0"/>
              <a:t>bulunması için </a:t>
            </a:r>
            <a:r>
              <a:rPr lang="tr-TR" sz="2400" b="1" dirty="0"/>
              <a:t>7 gün </a:t>
            </a:r>
            <a:r>
              <a:rPr lang="tr-TR" sz="2400" dirty="0"/>
              <a:t>süre verilir</a:t>
            </a:r>
          </a:p>
          <a:p>
            <a:pPr marL="0" indent="0">
              <a:buNone/>
            </a:pPr>
            <a:endParaRPr lang="tr-TR" sz="2400" dirty="0"/>
          </a:p>
          <a:p>
            <a:r>
              <a:rPr lang="tr-TR" sz="2400" dirty="0"/>
              <a:t>Borçlu 7 gün içinde ödeme emrine itiraz etmez/ 15gün içinde borcunu ödemezse / itiraz eder mahkeme iptal ederse / icra mahkemesi itirazı kaldırırsa ALACAKLI REHNEDİLMİŞ OLAN TAŞINIR MALIN SATILMASINI İSTEYEBİLİR</a:t>
            </a:r>
          </a:p>
        </p:txBody>
      </p:sp>
    </p:spTree>
    <p:extLst>
      <p:ext uri="{BB962C8B-B14F-4D97-AF65-F5344CB8AC3E}">
        <p14:creationId xmlns:p14="http://schemas.microsoft.com/office/powerpoint/2010/main" val="28814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CB2EE3A8-3616-EA5A-56F5-A8484600A07F}"/>
              </a:ext>
            </a:extLst>
          </p:cNvPr>
          <p:cNvSpPr>
            <a:spLocks noGrp="1"/>
          </p:cNvSpPr>
          <p:nvPr>
            <p:ph idx="1"/>
          </p:nvPr>
        </p:nvSpPr>
        <p:spPr>
          <a:xfrm>
            <a:off x="2589212" y="1420009"/>
            <a:ext cx="9469438" cy="5233651"/>
          </a:xfrm>
        </p:spPr>
        <p:txBody>
          <a:bodyPr>
            <a:normAutofit/>
          </a:bodyPr>
          <a:lstStyle/>
          <a:p>
            <a:r>
              <a:rPr lang="tr-TR" sz="2400" dirty="0"/>
              <a:t>Alacak/taşınır mal üzerindeki rehin hakkı veya her ikisi bir ilam veya ilam niteliğinde bir belgeye bağlanmışsa rehin sahibi alacaklı </a:t>
            </a:r>
            <a:r>
              <a:rPr lang="tr-TR" sz="2400" dirty="0" err="1"/>
              <a:t>rehnin</a:t>
            </a:r>
            <a:r>
              <a:rPr lang="tr-TR" sz="2400" dirty="0"/>
              <a:t> paraya çevrilmesi yoluyla ilamlı takibe başvurabilir</a:t>
            </a:r>
          </a:p>
          <a:p>
            <a:endParaRPr lang="tr-TR" sz="2400" dirty="0"/>
          </a:p>
          <a:p>
            <a:r>
              <a:rPr lang="tr-TR" sz="2400" dirty="0"/>
              <a:t>İcra emri ile borçluya </a:t>
            </a:r>
            <a:r>
              <a:rPr lang="tr-TR" sz="2400" b="1" dirty="0"/>
              <a:t>7 gün içinde borcu ödemez ve icranın geri bırakılmasına ilişkin karar getirmezse </a:t>
            </a:r>
            <a:r>
              <a:rPr lang="tr-TR" sz="2400" dirty="0" err="1"/>
              <a:t>rehnin</a:t>
            </a:r>
            <a:r>
              <a:rPr lang="tr-TR" sz="2400" dirty="0"/>
              <a:t> satılacağı ihtar edilir</a:t>
            </a:r>
          </a:p>
          <a:p>
            <a:endParaRPr lang="tr-TR" sz="2400" dirty="0"/>
          </a:p>
          <a:p>
            <a:r>
              <a:rPr lang="tr-TR" sz="2400" dirty="0"/>
              <a:t>İcra emrini alan borçlu 7 gün içinde borcu ödemez ve icranın geri bırakılmasına ilişkin karar getirmezse alacaklı rehnedilmiş taşınırın satılmasını isteyebilir</a:t>
            </a:r>
          </a:p>
        </p:txBody>
      </p:sp>
      <p:sp>
        <p:nvSpPr>
          <p:cNvPr id="4" name="Başlık 1">
            <a:extLst>
              <a:ext uri="{FF2B5EF4-FFF2-40B4-BE49-F238E27FC236}">
                <a16:creationId xmlns:a16="http://schemas.microsoft.com/office/drawing/2014/main" id="{CC339621-D0DE-732F-162B-CF4DB5E5356E}"/>
              </a:ext>
            </a:extLst>
          </p:cNvPr>
          <p:cNvSpPr>
            <a:spLocks noGrp="1"/>
          </p:cNvSpPr>
          <p:nvPr>
            <p:ph type="title"/>
          </p:nvPr>
        </p:nvSpPr>
        <p:spPr>
          <a:xfrm>
            <a:off x="2463296" y="204340"/>
            <a:ext cx="8912225" cy="1032789"/>
          </a:xfrm>
        </p:spPr>
        <p:txBody>
          <a:bodyPr>
            <a:normAutofit fontScale="90000"/>
          </a:bodyPr>
          <a:lstStyle/>
          <a:p>
            <a:r>
              <a:rPr lang="tr-TR" dirty="0"/>
              <a:t>Taşınır </a:t>
            </a:r>
            <a:r>
              <a:rPr lang="tr-TR" dirty="0" err="1"/>
              <a:t>rehnin</a:t>
            </a:r>
            <a:r>
              <a:rPr lang="tr-TR" dirty="0"/>
              <a:t> paraya çevrilmesi (ilamlı takip)</a:t>
            </a:r>
          </a:p>
        </p:txBody>
      </p:sp>
    </p:spTree>
    <p:extLst>
      <p:ext uri="{BB962C8B-B14F-4D97-AF65-F5344CB8AC3E}">
        <p14:creationId xmlns:p14="http://schemas.microsoft.com/office/powerpoint/2010/main" val="7702723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9AC528A-5214-2E6C-3B02-9678634A5EEC}"/>
              </a:ext>
            </a:extLst>
          </p:cNvPr>
          <p:cNvSpPr>
            <a:spLocks noGrp="1"/>
          </p:cNvSpPr>
          <p:nvPr>
            <p:ph type="title"/>
          </p:nvPr>
        </p:nvSpPr>
        <p:spPr>
          <a:xfrm>
            <a:off x="2592925" y="183046"/>
            <a:ext cx="8911687" cy="1043326"/>
          </a:xfrm>
        </p:spPr>
        <p:txBody>
          <a:bodyPr>
            <a:normAutofit fontScale="90000"/>
          </a:bodyPr>
          <a:lstStyle/>
          <a:p>
            <a:r>
              <a:rPr lang="tr-TR" dirty="0"/>
              <a:t>Taşınmaz </a:t>
            </a:r>
            <a:r>
              <a:rPr lang="tr-TR" dirty="0" err="1"/>
              <a:t>rehninin</a:t>
            </a:r>
            <a:r>
              <a:rPr lang="tr-TR" dirty="0"/>
              <a:t> (ipoteğin) paraya çevrilmesi</a:t>
            </a:r>
          </a:p>
        </p:txBody>
      </p:sp>
      <p:sp>
        <p:nvSpPr>
          <p:cNvPr id="3" name="İçerik Yer Tutucusu 2">
            <a:extLst>
              <a:ext uri="{FF2B5EF4-FFF2-40B4-BE49-F238E27FC236}">
                <a16:creationId xmlns:a16="http://schemas.microsoft.com/office/drawing/2014/main" id="{21ED1714-10A3-B35D-5CC8-72DA4D22A3AB}"/>
              </a:ext>
            </a:extLst>
          </p:cNvPr>
          <p:cNvSpPr>
            <a:spLocks noGrp="1"/>
          </p:cNvSpPr>
          <p:nvPr>
            <p:ph idx="1"/>
          </p:nvPr>
        </p:nvSpPr>
        <p:spPr>
          <a:xfrm>
            <a:off x="2589211" y="1699708"/>
            <a:ext cx="9319503" cy="4975246"/>
          </a:xfrm>
        </p:spPr>
        <p:txBody>
          <a:bodyPr>
            <a:normAutofit/>
          </a:bodyPr>
          <a:lstStyle/>
          <a:p>
            <a:r>
              <a:rPr lang="tr-TR" sz="2400" dirty="0"/>
              <a:t>İpotek halen mevcut veya henüz doğmamakla beraber ileride doğması kesin ya da muhtemel bir alacak için de kurulabilir</a:t>
            </a:r>
          </a:p>
          <a:p>
            <a:r>
              <a:rPr lang="tr-TR" sz="2400" dirty="0"/>
              <a:t>Doğmuş bir alacak bakımından ipotek akit tablosu (</a:t>
            </a:r>
            <a:r>
              <a:rPr lang="tr-TR" dirty="0"/>
              <a:t>ipoteğin kurulması sırasında tapu memuru tarafından düzenlenen ve ipoteğin detaylarını içeren resmi bir belgedir. Bu belge, ipoteğin kimin ne kadar borç için hangi taşınmaza konulduğunu, ipoteğin sıra numarası gibi bilgileri içerir</a:t>
            </a:r>
            <a:r>
              <a:rPr lang="tr-TR" sz="2400" dirty="0"/>
              <a:t>) kayıtsız şartsız para borcu ikrarını içeriyorsa ipoteğin paraya çevrilmesi yoluyla ilamlı takip yapılabilir. Bunun dışındaki durumlarda ilamsız takip</a:t>
            </a:r>
          </a:p>
        </p:txBody>
      </p:sp>
    </p:spTree>
    <p:extLst>
      <p:ext uri="{BB962C8B-B14F-4D97-AF65-F5344CB8AC3E}">
        <p14:creationId xmlns:p14="http://schemas.microsoft.com/office/powerpoint/2010/main" val="41539602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a:extLst>
              <a:ext uri="{FF2B5EF4-FFF2-40B4-BE49-F238E27FC236}">
                <a16:creationId xmlns:a16="http://schemas.microsoft.com/office/drawing/2014/main" id="{A7F0EA2A-2E3D-B603-B0C1-CB48646F674A}"/>
              </a:ext>
            </a:extLst>
          </p:cNvPr>
          <p:cNvSpPr>
            <a:spLocks noGrp="1"/>
          </p:cNvSpPr>
          <p:nvPr>
            <p:ph idx="1"/>
          </p:nvPr>
        </p:nvSpPr>
        <p:spPr>
          <a:xfrm>
            <a:off x="2589212" y="570155"/>
            <a:ext cx="8915400" cy="5341067"/>
          </a:xfrm>
        </p:spPr>
        <p:txBody>
          <a:bodyPr>
            <a:normAutofit/>
          </a:bodyPr>
          <a:lstStyle/>
          <a:p>
            <a:endParaRPr lang="tr-TR" sz="2400" dirty="0"/>
          </a:p>
          <a:p>
            <a:endParaRPr lang="tr-TR" sz="2400" dirty="0"/>
          </a:p>
          <a:p>
            <a:r>
              <a:rPr lang="tr-TR" sz="2400" dirty="0"/>
              <a:t>ipoteğin paraya çevrilmesinde ipoteğin kim tarafından verildiği önemli değil.</a:t>
            </a:r>
          </a:p>
          <a:p>
            <a:endParaRPr lang="tr-TR" sz="2400" dirty="0"/>
          </a:p>
          <a:p>
            <a:r>
              <a:rPr lang="tr-TR" sz="2400" dirty="0"/>
              <a:t>Ancak ipotek 3.kişi tarafından verilmiş/mülkiyet 3.kişiye geçmişse bu kişi de takip talebinde gösterilmeli. Asıl borçluyla taşınmaz maliki zorunlu takip arkadaşı)</a:t>
            </a:r>
          </a:p>
        </p:txBody>
      </p:sp>
    </p:spTree>
    <p:extLst>
      <p:ext uri="{BB962C8B-B14F-4D97-AF65-F5344CB8AC3E}">
        <p14:creationId xmlns:p14="http://schemas.microsoft.com/office/powerpoint/2010/main" val="2808932822"/>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412</TotalTime>
  <Words>1724</Words>
  <Application>Microsoft Macintosh PowerPoint</Application>
  <PresentationFormat>Geniş ekran</PresentationFormat>
  <Paragraphs>132</Paragraphs>
  <Slides>24</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24</vt:i4>
      </vt:variant>
    </vt:vector>
  </HeadingPairs>
  <TitlesOfParts>
    <vt:vector size="29" baseType="lpstr">
      <vt:lpstr>Arial</vt:lpstr>
      <vt:lpstr>Century Gothic</vt:lpstr>
      <vt:lpstr>Wingdings</vt:lpstr>
      <vt:lpstr>Wingdings 3</vt:lpstr>
      <vt:lpstr>Duman</vt:lpstr>
      <vt:lpstr>Rehnin- İpoteğin paraya çevrilmesi yoluyla takip</vt:lpstr>
      <vt:lpstr>Rehnin paraya çevrilmesi yoluyla takip</vt:lpstr>
      <vt:lpstr>PowerPoint Sunusu</vt:lpstr>
      <vt:lpstr>PowerPoint Sunusu</vt:lpstr>
      <vt:lpstr>Taşınır rehnin paraya çevrilmesi (ilamsız takip)</vt:lpstr>
      <vt:lpstr>PowerPoint Sunusu</vt:lpstr>
      <vt:lpstr>Taşınır rehnin paraya çevrilmesi (ilamlı takip)</vt:lpstr>
      <vt:lpstr>Taşınmaz rehninin (ipoteğin) paraya çevrilmesi</vt:lpstr>
      <vt:lpstr>PowerPoint Sunusu</vt:lpstr>
      <vt:lpstr>İpoteğin Paraya Çevrilmesi Yoluyla İlamsız Takip</vt:lpstr>
      <vt:lpstr>PowerPoint Sunusu</vt:lpstr>
      <vt:lpstr>PowerPoint Sunusu</vt:lpstr>
      <vt:lpstr>İpoteğin paraya çevrilmesi yoluyla ilamlı takip</vt:lpstr>
      <vt:lpstr>PowerPoint Sunusu</vt:lpstr>
      <vt:lpstr>PowerPoint Sunusu</vt:lpstr>
      <vt:lpstr>PowerPoint Sunusu</vt:lpstr>
      <vt:lpstr>İpotek alacaklısının gaip olması veya borcu almaktan kaçınması</vt:lpstr>
      <vt:lpstr>PowerPoint Sunusu</vt:lpstr>
      <vt:lpstr>Rehnin paraya çevrilmesi ve paraların paylaştırılması</vt:lpstr>
      <vt:lpstr>PowerPoint Sunusu</vt:lpstr>
      <vt:lpstr>Rehin açığı belgesi</vt:lpstr>
      <vt:lpstr>PowerPoint Sunusu</vt:lpstr>
      <vt:lpstr>PowerPoint Sunusu</vt:lpstr>
      <vt:lpstr>PowerPoint Sunusu</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Püren Doganay</dc:creator>
  <cp:lastModifiedBy>Püren Doganay</cp:lastModifiedBy>
  <cp:revision>21</cp:revision>
  <dcterms:created xsi:type="dcterms:W3CDTF">2025-05-11T10:46:35Z</dcterms:created>
  <dcterms:modified xsi:type="dcterms:W3CDTF">2026-02-24T11:46:13Z</dcterms:modified>
</cp:coreProperties>
</file>